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4"/>
  </p:notesMasterIdLst>
  <p:handoutMasterIdLst>
    <p:handoutMasterId r:id="rId225"/>
  </p:handoutMasterIdLst>
  <p:sldIdLst>
    <p:sldId id="256" r:id="rId2"/>
    <p:sldId id="823" r:id="rId3"/>
    <p:sldId id="824" r:id="rId4"/>
    <p:sldId id="923" r:id="rId5"/>
    <p:sldId id="926" r:id="rId6"/>
    <p:sldId id="767" r:id="rId7"/>
    <p:sldId id="268" r:id="rId8"/>
    <p:sldId id="927" r:id="rId9"/>
    <p:sldId id="470" r:id="rId10"/>
    <p:sldId id="766" r:id="rId11"/>
    <p:sldId id="269" r:id="rId12"/>
    <p:sldId id="271" r:id="rId13"/>
    <p:sldId id="274" r:id="rId14"/>
    <p:sldId id="275" r:id="rId15"/>
    <p:sldId id="928" r:id="rId16"/>
    <p:sldId id="472" r:id="rId17"/>
    <p:sldId id="929" r:id="rId18"/>
    <p:sldId id="947" r:id="rId19"/>
    <p:sldId id="948" r:id="rId20"/>
    <p:sldId id="930" r:id="rId21"/>
    <p:sldId id="931" r:id="rId22"/>
    <p:sldId id="949" r:id="rId23"/>
    <p:sldId id="950" r:id="rId24"/>
    <p:sldId id="932" r:id="rId25"/>
    <p:sldId id="655" r:id="rId26"/>
    <p:sldId id="934" r:id="rId27"/>
    <p:sldId id="935" r:id="rId28"/>
    <p:sldId id="933" r:id="rId29"/>
    <p:sldId id="474" r:id="rId30"/>
    <p:sldId id="475" r:id="rId31"/>
    <p:sldId id="860" r:id="rId32"/>
    <p:sldId id="861" r:id="rId33"/>
    <p:sldId id="862" r:id="rId34"/>
    <p:sldId id="863" r:id="rId35"/>
    <p:sldId id="654" r:id="rId36"/>
    <p:sldId id="936" r:id="rId37"/>
    <p:sldId id="645" r:id="rId38"/>
    <p:sldId id="768" r:id="rId39"/>
    <p:sldId id="756" r:id="rId40"/>
    <p:sldId id="646" r:id="rId41"/>
    <p:sldId id="647" r:id="rId42"/>
    <p:sldId id="877" r:id="rId43"/>
    <p:sldId id="937" r:id="rId44"/>
    <p:sldId id="938" r:id="rId45"/>
    <p:sldId id="939" r:id="rId46"/>
    <p:sldId id="940" r:id="rId47"/>
    <p:sldId id="941" r:id="rId48"/>
    <p:sldId id="649" r:id="rId49"/>
    <p:sldId id="650" r:id="rId50"/>
    <p:sldId id="951" r:id="rId51"/>
    <p:sldId id="518" r:id="rId52"/>
    <p:sldId id="859" r:id="rId53"/>
    <p:sldId id="755" r:id="rId54"/>
    <p:sldId id="531" r:id="rId55"/>
    <p:sldId id="817" r:id="rId56"/>
    <p:sldId id="818" r:id="rId57"/>
    <p:sldId id="819" r:id="rId58"/>
    <p:sldId id="820" r:id="rId59"/>
    <p:sldId id="942" r:id="rId60"/>
    <p:sldId id="663" r:id="rId61"/>
    <p:sldId id="664" r:id="rId62"/>
    <p:sldId id="701" r:id="rId63"/>
    <p:sldId id="665" r:id="rId64"/>
    <p:sldId id="677" r:id="rId65"/>
    <p:sldId id="734" r:id="rId66"/>
    <p:sldId id="943" r:id="rId67"/>
    <p:sldId id="952" r:id="rId68"/>
    <p:sldId id="953" r:id="rId69"/>
    <p:sldId id="954" r:id="rId70"/>
    <p:sldId id="703" r:id="rId71"/>
    <p:sldId id="735" r:id="rId72"/>
    <p:sldId id="955" r:id="rId73"/>
    <p:sldId id="978" r:id="rId74"/>
    <p:sldId id="979" r:id="rId75"/>
    <p:sldId id="774" r:id="rId76"/>
    <p:sldId id="838" r:id="rId77"/>
    <p:sldId id="839" r:id="rId78"/>
    <p:sldId id="840" r:id="rId79"/>
    <p:sldId id="841" r:id="rId80"/>
    <p:sldId id="483" r:id="rId81"/>
    <p:sldId id="484" r:id="rId82"/>
    <p:sldId id="485" r:id="rId83"/>
    <p:sldId id="486" r:id="rId84"/>
    <p:sldId id="827" r:id="rId85"/>
    <p:sldId id="956" r:id="rId86"/>
    <p:sldId id="490" r:id="rId87"/>
    <p:sldId id="492" r:id="rId88"/>
    <p:sldId id="494" r:id="rId89"/>
    <p:sldId id="497" r:id="rId90"/>
    <p:sldId id="498" r:id="rId91"/>
    <p:sldId id="964" r:id="rId92"/>
    <p:sldId id="965" r:id="rId93"/>
    <p:sldId id="966" r:id="rId94"/>
    <p:sldId id="967" r:id="rId95"/>
    <p:sldId id="968" r:id="rId96"/>
    <p:sldId id="963" r:id="rId97"/>
    <p:sldId id="878" r:id="rId98"/>
    <p:sldId id="784" r:id="rId99"/>
    <p:sldId id="834" r:id="rId100"/>
    <p:sldId id="879" r:id="rId101"/>
    <p:sldId id="880" r:id="rId102"/>
    <p:sldId id="881" r:id="rId103"/>
    <p:sldId id="782" r:id="rId104"/>
    <p:sldId id="783" r:id="rId105"/>
    <p:sldId id="962" r:id="rId106"/>
    <p:sldId id="969" r:id="rId107"/>
    <p:sldId id="581" r:id="rId108"/>
    <p:sldId id="970" r:id="rId109"/>
    <p:sldId id="843" r:id="rId110"/>
    <p:sldId id="844" r:id="rId111"/>
    <p:sldId id="845" r:id="rId112"/>
    <p:sldId id="971" r:id="rId113"/>
    <p:sldId id="846" r:id="rId114"/>
    <p:sldId id="847" r:id="rId115"/>
    <p:sldId id="853" r:id="rId116"/>
    <p:sldId id="854" r:id="rId117"/>
    <p:sldId id="856" r:id="rId118"/>
    <p:sldId id="972" r:id="rId119"/>
    <p:sldId id="977" r:id="rId120"/>
    <p:sldId id="900" r:id="rId121"/>
    <p:sldId id="901" r:id="rId122"/>
    <p:sldId id="902" r:id="rId123"/>
    <p:sldId id="903" r:id="rId124"/>
    <p:sldId id="904" r:id="rId125"/>
    <p:sldId id="905" r:id="rId126"/>
    <p:sldId id="906" r:id="rId127"/>
    <p:sldId id="907" r:id="rId128"/>
    <p:sldId id="908" r:id="rId129"/>
    <p:sldId id="909" r:id="rId130"/>
    <p:sldId id="849" r:id="rId131"/>
    <p:sldId id="850" r:id="rId132"/>
    <p:sldId id="851" r:id="rId133"/>
    <p:sldId id="852" r:id="rId134"/>
    <p:sldId id="855" r:id="rId135"/>
    <p:sldId id="583" r:id="rId136"/>
    <p:sldId id="897" r:id="rId137"/>
    <p:sldId id="837" r:id="rId138"/>
    <p:sldId id="585" r:id="rId139"/>
    <p:sldId id="975" r:id="rId140"/>
    <p:sldId id="976" r:id="rId141"/>
    <p:sldId id="882" r:id="rId142"/>
    <p:sldId id="883" r:id="rId143"/>
    <p:sldId id="884" r:id="rId144"/>
    <p:sldId id="885" r:id="rId145"/>
    <p:sldId id="886" r:id="rId146"/>
    <p:sldId id="887" r:id="rId147"/>
    <p:sldId id="888" r:id="rId148"/>
    <p:sldId id="889" r:id="rId149"/>
    <p:sldId id="890" r:id="rId150"/>
    <p:sldId id="891" r:id="rId151"/>
    <p:sldId id="725" r:id="rId152"/>
    <p:sldId id="722" r:id="rId153"/>
    <p:sldId id="821" r:id="rId154"/>
    <p:sldId id="920" r:id="rId155"/>
    <p:sldId id="921" r:id="rId156"/>
    <p:sldId id="922" r:id="rId157"/>
    <p:sldId id="587" r:id="rId158"/>
    <p:sldId id="578" r:id="rId159"/>
    <p:sldId id="579" r:id="rId160"/>
    <p:sldId id="590" r:id="rId161"/>
    <p:sldId id="980" r:id="rId162"/>
    <p:sldId id="981" r:id="rId163"/>
    <p:sldId id="982" r:id="rId164"/>
    <p:sldId id="983" r:id="rId165"/>
    <p:sldId id="984" r:id="rId166"/>
    <p:sldId id="985" r:id="rId167"/>
    <p:sldId id="858" r:id="rId168"/>
    <p:sldId id="986" r:id="rId169"/>
    <p:sldId id="822" r:id="rId170"/>
    <p:sldId id="594" r:id="rId171"/>
    <p:sldId id="835" r:id="rId172"/>
    <p:sldId id="836" r:id="rId173"/>
    <p:sldId id="804" r:id="rId174"/>
    <p:sldId id="805" r:id="rId175"/>
    <p:sldId id="806" r:id="rId176"/>
    <p:sldId id="807" r:id="rId177"/>
    <p:sldId id="808" r:id="rId178"/>
    <p:sldId id="809" r:id="rId179"/>
    <p:sldId id="810" r:id="rId180"/>
    <p:sldId id="811" r:id="rId181"/>
    <p:sldId id="812" r:id="rId182"/>
    <p:sldId id="813" r:id="rId183"/>
    <p:sldId id="814" r:id="rId184"/>
    <p:sldId id="815" r:id="rId185"/>
    <p:sldId id="816" r:id="rId186"/>
    <p:sldId id="788" r:id="rId187"/>
    <p:sldId id="789" r:id="rId188"/>
    <p:sldId id="790" r:id="rId189"/>
    <p:sldId id="791" r:id="rId190"/>
    <p:sldId id="792" r:id="rId191"/>
    <p:sldId id="911" r:id="rId192"/>
    <p:sldId id="912" r:id="rId193"/>
    <p:sldId id="913" r:id="rId194"/>
    <p:sldId id="914" r:id="rId195"/>
    <p:sldId id="915" r:id="rId196"/>
    <p:sldId id="916" r:id="rId197"/>
    <p:sldId id="917" r:id="rId198"/>
    <p:sldId id="918" r:id="rId199"/>
    <p:sldId id="919" r:id="rId200"/>
    <p:sldId id="769" r:id="rId201"/>
    <p:sldId id="865" r:id="rId202"/>
    <p:sldId id="866" r:id="rId203"/>
    <p:sldId id="867" r:id="rId204"/>
    <p:sldId id="868" r:id="rId205"/>
    <p:sldId id="869" r:id="rId206"/>
    <p:sldId id="871" r:id="rId207"/>
    <p:sldId id="872" r:id="rId208"/>
    <p:sldId id="873" r:id="rId209"/>
    <p:sldId id="770" r:id="rId210"/>
    <p:sldId id="771" r:id="rId211"/>
    <p:sldId id="785" r:id="rId212"/>
    <p:sldId id="786" r:id="rId213"/>
    <p:sldId id="787" r:id="rId214"/>
    <p:sldId id="874" r:id="rId215"/>
    <p:sldId id="875" r:id="rId216"/>
    <p:sldId id="876" r:id="rId217"/>
    <p:sldId id="745" r:id="rId218"/>
    <p:sldId id="746" r:id="rId219"/>
    <p:sldId id="747" r:id="rId220"/>
    <p:sldId id="748" r:id="rId221"/>
    <p:sldId id="864" r:id="rId222"/>
    <p:sldId id="763" r:id="rId223"/>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BDC"/>
    <a:srgbClr val="FF33CC"/>
    <a:srgbClr val="FF0066"/>
    <a:srgbClr val="FF33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70" d="100"/>
          <a:sy n="70" d="100"/>
        </p:scale>
        <p:origin x="618" y="72"/>
      </p:cViewPr>
      <p:guideLst>
        <p:guide orient="horz" pos="2160"/>
        <p:guide pos="2880"/>
      </p:guideLst>
    </p:cSldViewPr>
  </p:slideViewPr>
  <p:notesTextViewPr>
    <p:cViewPr>
      <p:scale>
        <a:sx n="100" d="100"/>
        <a:sy n="100" d="100"/>
      </p:scale>
      <p:origin x="0" y="0"/>
    </p:cViewPr>
  </p:notesTextViewPr>
  <p:sorterViewPr>
    <p:cViewPr>
      <p:scale>
        <a:sx n="126" d="100"/>
        <a:sy n="126" d="100"/>
      </p:scale>
      <p:origin x="0" y="-26790"/>
    </p:cViewPr>
  </p:sorterViewPr>
  <p:notesViewPr>
    <p:cSldViewPr>
      <p:cViewPr varScale="1">
        <p:scale>
          <a:sx n="49" d="100"/>
          <a:sy n="49" d="100"/>
        </p:scale>
        <p:origin x="-3006"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viewProps" Target="viewProps.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tableStyles" Target="tableStyles.xml"/><Relationship Id="rId19" Type="http://schemas.openxmlformats.org/officeDocument/2006/relationships/slide" Target="slides/slide18.xml"/><Relationship Id="rId224"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emf"/><Relationship Id="rId1" Type="http://schemas.openxmlformats.org/officeDocument/2006/relationships/image" Target="../media/image6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12390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12390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12390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369E1479-49A8-45C3-97F5-CEEE3A7C27DF}" type="slidenum">
              <a:rPr lang="en-US" altLang="zh-CN"/>
              <a:pPr>
                <a:defRPr/>
              </a:pPr>
              <a:t>‹#›</a:t>
            </a:fld>
            <a:endParaRPr lang="en-US" altLang="zh-CN"/>
          </a:p>
        </p:txBody>
      </p:sp>
    </p:spTree>
    <p:extLst>
      <p:ext uri="{BB962C8B-B14F-4D97-AF65-F5344CB8AC3E}">
        <p14:creationId xmlns:p14="http://schemas.microsoft.com/office/powerpoint/2010/main" val="10294932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3277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277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3277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6184C17B-0A23-430D-A030-F96E5BEE04DF}" type="slidenum">
              <a:rPr lang="en-US" altLang="zh-CN"/>
              <a:pPr>
                <a:defRPr/>
              </a:pPr>
              <a:t>‹#›</a:t>
            </a:fld>
            <a:endParaRPr lang="en-US" altLang="zh-CN"/>
          </a:p>
        </p:txBody>
      </p:sp>
    </p:spTree>
    <p:extLst>
      <p:ext uri="{BB962C8B-B14F-4D97-AF65-F5344CB8AC3E}">
        <p14:creationId xmlns:p14="http://schemas.microsoft.com/office/powerpoint/2010/main" val="407714011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aike.baidu.com/item/%E8%AE%A1%E7%AE%97%E6%9C%BA%E7%A7%91%E5%AD%A6/9132"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baike.baidu.com/item/%E5%9F%BA%E7%A1%80%E6%95%B0%E5%AD%A6/842204" TargetMode="External"/><Relationship Id="rId5" Type="http://schemas.openxmlformats.org/officeDocument/2006/relationships/hyperlink" Target="https://baike.baidu.com/item/%E9%80%92%E5%BD%92/1740695" TargetMode="External"/><Relationship Id="rId4" Type="http://schemas.openxmlformats.org/officeDocument/2006/relationships/hyperlink" Target="https://baike.baidu.com/item/%E8%BF%AD%E4%BB%A3/8415523"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3</a:t>
            </a:fld>
            <a:endParaRPr lang="en-US" altLang="zh-CN"/>
          </a:p>
        </p:txBody>
      </p:sp>
    </p:spTree>
    <p:extLst>
      <p:ext uri="{BB962C8B-B14F-4D97-AF65-F5344CB8AC3E}">
        <p14:creationId xmlns:p14="http://schemas.microsoft.com/office/powerpoint/2010/main" val="3828766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358E1CE3-AD0A-4FE8-B913-2C4D1EFDCFB9}" type="slidenum">
              <a:rPr lang="en-CA" altLang="zh-CN" smtClean="0">
                <a:ea typeface="宋体" charset="-122"/>
              </a:rPr>
              <a:pPr/>
              <a:t>17</a:t>
            </a:fld>
            <a:endParaRPr lang="en-CA" altLang="zh-CN" smtClean="0">
              <a:ea typeface="宋体" charset="-122"/>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1565903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B7C3A84-9FB7-482A-B67B-363B07519FE1}" type="slidenum">
              <a:rPr lang="en-CA" altLang="zh-CN" smtClean="0">
                <a:ea typeface="宋体" charset="-122"/>
              </a:rPr>
              <a:pPr/>
              <a:t>18</a:t>
            </a:fld>
            <a:endParaRPr lang="en-CA" altLang="zh-CN" smtClean="0">
              <a:ea typeface="宋体" charset="-122"/>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1606023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BBA403E4-A9D4-4A9C-8412-F925834A20B2}" type="slidenum">
              <a:rPr lang="en-CA" altLang="zh-CN" smtClean="0">
                <a:ea typeface="宋体" charset="-122"/>
              </a:rPr>
              <a:pPr/>
              <a:t>19</a:t>
            </a:fld>
            <a:endParaRPr lang="en-CA" altLang="zh-CN" smtClean="0">
              <a:ea typeface="宋体" charset="-122"/>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957692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FD9261C6-29D7-4DA3-B89D-08FB975F5AE6}" type="slidenum">
              <a:rPr lang="en-CA" altLang="zh-CN" smtClean="0">
                <a:ea typeface="宋体" charset="-122"/>
              </a:rPr>
              <a:pPr/>
              <a:t>20</a:t>
            </a:fld>
            <a:endParaRPr lang="en-CA" altLang="zh-CN" smtClean="0">
              <a:ea typeface="宋体" charset="-122"/>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2660370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689ECF3C-DDD1-45DF-95C7-1C9A3AB217BD}" type="slidenum">
              <a:rPr lang="en-CA" altLang="zh-CN" smtClean="0">
                <a:ea typeface="宋体" charset="-122"/>
              </a:rPr>
              <a:pPr/>
              <a:t>21</a:t>
            </a:fld>
            <a:endParaRPr lang="en-CA" altLang="zh-CN" smtClean="0">
              <a:ea typeface="宋体" charset="-122"/>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2191050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ED60B9C7-2C75-4F1C-8922-46679C7965B8}" type="slidenum">
              <a:rPr lang="en-CA" altLang="zh-CN" smtClean="0">
                <a:ea typeface="宋体" charset="-122"/>
              </a:rPr>
              <a:pPr/>
              <a:t>22</a:t>
            </a:fld>
            <a:endParaRPr lang="en-CA" altLang="zh-CN" smtClean="0">
              <a:ea typeface="宋体" charset="-122"/>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2543866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p:spPr>
        <p:txBody>
          <a:bodyPr/>
          <a:lstStyle/>
          <a:p>
            <a:endParaRPr lang="zh-CN" altLang="zh-CN" smtClean="0">
              <a:ea typeface="宋体" charset="-122"/>
            </a:endParaRPr>
          </a:p>
        </p:txBody>
      </p:sp>
      <p:sp>
        <p:nvSpPr>
          <p:cNvPr id="43011" name="Slide Number Placeholder 3"/>
          <p:cNvSpPr>
            <a:spLocks noGrp="1"/>
          </p:cNvSpPr>
          <p:nvPr>
            <p:ph type="sldNum" sz="quarter" idx="5"/>
          </p:nvPr>
        </p:nvSpPr>
        <p:spPr>
          <a:noFill/>
        </p:spPr>
        <p:txBody>
          <a:bodyPr/>
          <a:lstStyle/>
          <a:p>
            <a:fld id="{2D8E68FD-954E-4E98-8F91-DE8D0837234B}" type="slidenum">
              <a:rPr lang="en-US" altLang="zh-CN" smtClean="0">
                <a:ea typeface="宋体" charset="-122"/>
              </a:rPr>
              <a:pPr/>
              <a:t>23</a:t>
            </a:fld>
            <a:endParaRPr lang="en-US" altLang="zh-CN" smtClean="0">
              <a:ea typeface="宋体" charset="-122"/>
            </a:endParaRPr>
          </a:p>
        </p:txBody>
      </p:sp>
    </p:spTree>
    <p:extLst>
      <p:ext uri="{BB962C8B-B14F-4D97-AF65-F5344CB8AC3E}">
        <p14:creationId xmlns:p14="http://schemas.microsoft.com/office/powerpoint/2010/main" val="1661109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1501EACD-0CB2-4D43-87DB-338DD40F945D}" type="slidenum">
              <a:rPr lang="en-CA" altLang="zh-CN" smtClean="0">
                <a:ea typeface="宋体" charset="-122"/>
              </a:rPr>
              <a:pPr/>
              <a:t>24</a:t>
            </a:fld>
            <a:endParaRPr lang="en-CA" altLang="zh-CN" smtClean="0">
              <a:ea typeface="宋体" charset="-122"/>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zh-CN" altLang="en-US" sz="1200" b="0" i="0" kern="1200" dirty="0" smtClean="0">
                <a:solidFill>
                  <a:schemeClr val="tx1"/>
                </a:solidFill>
                <a:effectLst/>
                <a:latin typeface="Arial" charset="0"/>
                <a:ea typeface="宋体" pitchFamily="2" charset="-122"/>
                <a:cs typeface="+mn-cs"/>
              </a:rPr>
              <a:t>循环不变式（</a:t>
            </a:r>
            <a:r>
              <a:rPr lang="en-US" altLang="zh-CN" sz="1200" b="0" i="0" kern="1200" dirty="0" smtClean="0">
                <a:solidFill>
                  <a:schemeClr val="tx1"/>
                </a:solidFill>
                <a:effectLst/>
                <a:latin typeface="Arial" charset="0"/>
                <a:ea typeface="宋体" pitchFamily="2" charset="-122"/>
                <a:cs typeface="+mn-cs"/>
              </a:rPr>
              <a:t>loop invariants</a:t>
            </a:r>
            <a:r>
              <a:rPr lang="zh-CN" altLang="en-US" sz="1200" b="0" i="0" kern="1200" dirty="0" smtClean="0">
                <a:solidFill>
                  <a:schemeClr val="tx1"/>
                </a:solidFill>
                <a:effectLst/>
                <a:latin typeface="Arial" charset="0"/>
                <a:ea typeface="宋体" pitchFamily="2" charset="-122"/>
                <a:cs typeface="+mn-cs"/>
              </a:rPr>
              <a:t>）不只是一种</a:t>
            </a:r>
            <a:r>
              <a:rPr lang="zh-CN" altLang="en-US" sz="1200" b="0" i="0" u="none" strike="noStrike" kern="1200" dirty="0" smtClean="0">
                <a:solidFill>
                  <a:schemeClr val="tx1"/>
                </a:solidFill>
                <a:effectLst/>
                <a:latin typeface="Arial" charset="0"/>
                <a:ea typeface="宋体" pitchFamily="2" charset="-122"/>
                <a:cs typeface="+mn-cs"/>
                <a:hlinkClick r:id="rId3"/>
              </a:rPr>
              <a:t>计算机科学</a:t>
            </a:r>
            <a:r>
              <a:rPr lang="zh-CN" altLang="en-US" sz="1200" b="0" i="0" kern="1200" dirty="0" smtClean="0">
                <a:solidFill>
                  <a:schemeClr val="tx1"/>
                </a:solidFill>
                <a:effectLst/>
                <a:latin typeface="Arial" charset="0"/>
                <a:ea typeface="宋体" pitchFamily="2" charset="-122"/>
                <a:cs typeface="+mn-cs"/>
              </a:rPr>
              <a:t>的思想，准确地说是一种数学思想。在数学上阐述了通过循环（</a:t>
            </a:r>
            <a:r>
              <a:rPr lang="zh-CN" altLang="en-US" sz="1200" b="0" i="0" u="none" strike="noStrike" kern="1200" dirty="0" smtClean="0">
                <a:solidFill>
                  <a:schemeClr val="tx1"/>
                </a:solidFill>
                <a:effectLst/>
                <a:latin typeface="Arial" charset="0"/>
                <a:ea typeface="宋体" pitchFamily="2" charset="-122"/>
                <a:cs typeface="+mn-cs"/>
                <a:hlinkClick r:id="rId4"/>
              </a:rPr>
              <a:t>迭代</a:t>
            </a:r>
            <a:r>
              <a:rPr lang="zh-CN" altLang="en-US" sz="1200" b="0" i="0" kern="1200" dirty="0" smtClean="0">
                <a:solidFill>
                  <a:schemeClr val="tx1"/>
                </a:solidFill>
                <a:effectLst/>
                <a:latin typeface="Arial" charset="0"/>
                <a:ea typeface="宋体" pitchFamily="2" charset="-122"/>
                <a:cs typeface="+mn-cs"/>
              </a:rPr>
              <a:t>、</a:t>
            </a:r>
            <a:r>
              <a:rPr lang="zh-CN" altLang="en-US" sz="1200" b="0" i="0" u="none" strike="noStrike" kern="1200" dirty="0" smtClean="0">
                <a:solidFill>
                  <a:schemeClr val="tx1"/>
                </a:solidFill>
                <a:effectLst/>
                <a:latin typeface="Arial" charset="0"/>
                <a:ea typeface="宋体" pitchFamily="2" charset="-122"/>
                <a:cs typeface="+mn-cs"/>
                <a:hlinkClick r:id="rId5"/>
              </a:rPr>
              <a:t>递归</a:t>
            </a:r>
            <a:r>
              <a:rPr lang="zh-CN" altLang="en-US" sz="1200" b="0" i="0" kern="1200" dirty="0" smtClean="0">
                <a:solidFill>
                  <a:schemeClr val="tx1"/>
                </a:solidFill>
                <a:effectLst/>
                <a:latin typeface="Arial" charset="0"/>
                <a:ea typeface="宋体" pitchFamily="2" charset="-122"/>
                <a:cs typeface="+mn-cs"/>
              </a:rPr>
              <a:t>）去计算一个累计的目标值的正确性，属于</a:t>
            </a:r>
            <a:r>
              <a:rPr lang="zh-CN" altLang="en-US" sz="1200" b="0" i="0" u="none" strike="noStrike" kern="1200" dirty="0" smtClean="0">
                <a:solidFill>
                  <a:schemeClr val="tx1"/>
                </a:solidFill>
                <a:effectLst/>
                <a:latin typeface="Arial" charset="0"/>
                <a:ea typeface="宋体" pitchFamily="2" charset="-122"/>
                <a:cs typeface="+mn-cs"/>
                <a:hlinkClick r:id="rId6"/>
              </a:rPr>
              <a:t>基础数学</a:t>
            </a:r>
            <a:r>
              <a:rPr lang="zh-CN" altLang="en-US" sz="1200" b="0" i="0" kern="1200" dirty="0" smtClean="0">
                <a:solidFill>
                  <a:schemeClr val="tx1"/>
                </a:solidFill>
                <a:effectLst/>
                <a:latin typeface="Arial" charset="0"/>
                <a:ea typeface="宋体" pitchFamily="2" charset="-122"/>
                <a:cs typeface="+mn-cs"/>
              </a:rPr>
              <a:t>的范畴，而且在计算机上也应用广泛。</a:t>
            </a:r>
            <a:endParaRPr lang="en-US" altLang="zh-CN" sz="1200" b="0" i="0" kern="1200" dirty="0" smtClean="0">
              <a:solidFill>
                <a:schemeClr val="tx1"/>
              </a:solidFill>
              <a:effectLst/>
              <a:latin typeface="Arial" charset="0"/>
              <a:ea typeface="宋体" pitchFamily="2" charset="-122"/>
              <a:cs typeface="+mn-cs"/>
            </a:endParaRPr>
          </a:p>
          <a:p>
            <a:pPr eaLnBrk="1" hangingPunct="1"/>
            <a:r>
              <a:rPr lang="zh-CN" altLang="en-US" sz="1200" b="0" i="0" kern="1200" dirty="0" smtClean="0">
                <a:solidFill>
                  <a:schemeClr val="tx1"/>
                </a:solidFill>
                <a:effectLst/>
                <a:latin typeface="Arial" charset="0"/>
                <a:ea typeface="宋体" pitchFamily="2" charset="-122"/>
                <a:cs typeface="+mn-cs"/>
              </a:rPr>
              <a:t>循环不变式主体是不变式，也就是一种描述规则的表达式。其过程分三个部分：初始，保持，终止。　</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）初始：保证在初始的时候不变式为真。</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）保持：保证在每次循环开始和结束的时候不变式都为真。</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　　（</a:t>
            </a:r>
            <a:r>
              <a:rPr lang="en-US" altLang="zh-CN" sz="1200" b="0" i="0" kern="1200" dirty="0" smtClean="0">
                <a:solidFill>
                  <a:schemeClr val="tx1"/>
                </a:solidFill>
                <a:effectLst/>
                <a:latin typeface="Arial" charset="0"/>
                <a:ea typeface="宋体" pitchFamily="2" charset="-122"/>
                <a:cs typeface="+mn-cs"/>
              </a:rPr>
              <a:t>3</a:t>
            </a:r>
            <a:r>
              <a:rPr lang="zh-CN" altLang="en-US" sz="1200" b="0" i="0" kern="1200" dirty="0" smtClean="0">
                <a:solidFill>
                  <a:schemeClr val="tx1"/>
                </a:solidFill>
                <a:effectLst/>
                <a:latin typeface="Arial" charset="0"/>
                <a:ea typeface="宋体" pitchFamily="2" charset="-122"/>
                <a:cs typeface="+mn-cs"/>
              </a:rPr>
              <a:t>）终止：如果程序可以在某种条件下终止，那么在终止的时候，就可以得到自己想要的正确结果。</a:t>
            </a:r>
            <a:endParaRPr lang="en-US" altLang="zh-CN" dirty="0" smtClean="0">
              <a:ea typeface="宋体" charset="-122"/>
            </a:endParaRPr>
          </a:p>
        </p:txBody>
      </p:sp>
    </p:spTree>
    <p:extLst>
      <p:ext uri="{BB962C8B-B14F-4D97-AF65-F5344CB8AC3E}">
        <p14:creationId xmlns:p14="http://schemas.microsoft.com/office/powerpoint/2010/main" val="1316656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latin typeface="楷体_GB2312" pitchFamily="49" charset="-122"/>
                <a:ea typeface="楷体_GB2312" pitchFamily="49" charset="-122"/>
                <a:cs typeface="Times New Roman" panose="02020603050405020304" pitchFamily="18" charset="0"/>
              </a:rPr>
              <a:t>对于一个具体问题，要确定它是否具有</a:t>
            </a:r>
            <a:r>
              <a:rPr lang="zh-CN" altLang="en-US" sz="1200" b="1" dirty="0" smtClean="0">
                <a:solidFill>
                  <a:srgbClr val="FFFF00"/>
                </a:solidFill>
                <a:latin typeface="楷体_GB2312" pitchFamily="49" charset="-122"/>
                <a:ea typeface="楷体_GB2312" pitchFamily="49" charset="-122"/>
                <a:cs typeface="Times New Roman" panose="02020603050405020304" pitchFamily="18" charset="0"/>
              </a:rPr>
              <a:t>贪心选择性质</a:t>
            </a:r>
            <a:r>
              <a:rPr lang="zh-CN" altLang="en-US" sz="1200" b="1" dirty="0" smtClean="0">
                <a:latin typeface="楷体_GB2312" pitchFamily="49" charset="-122"/>
                <a:ea typeface="楷体_GB2312" pitchFamily="49" charset="-122"/>
                <a:cs typeface="Times New Roman" panose="02020603050405020304" pitchFamily="18" charset="0"/>
              </a:rPr>
              <a:t>，</a:t>
            </a:r>
            <a:r>
              <a:rPr lang="zh-CN" altLang="en-US" sz="1200" b="1" dirty="0" smtClean="0">
                <a:solidFill>
                  <a:srgbClr val="FFFF00"/>
                </a:solidFill>
                <a:latin typeface="楷体_GB2312" pitchFamily="49" charset="-122"/>
                <a:ea typeface="楷体_GB2312" pitchFamily="49" charset="-122"/>
                <a:cs typeface="Times New Roman" panose="02020603050405020304" pitchFamily="18" charset="0"/>
              </a:rPr>
              <a:t>必须证明每一步所作的贪心选择最终导致问题的整体最优解。</a:t>
            </a:r>
          </a:p>
          <a:p>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26</a:t>
            </a:fld>
            <a:endParaRPr lang="en-US" altLang="zh-CN"/>
          </a:p>
        </p:txBody>
      </p:sp>
    </p:spTree>
    <p:extLst>
      <p:ext uri="{BB962C8B-B14F-4D97-AF65-F5344CB8AC3E}">
        <p14:creationId xmlns:p14="http://schemas.microsoft.com/office/powerpoint/2010/main" val="2527541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Times New Roman" pitchFamily="18" charset="0"/>
                <a:ea typeface="华文中宋" pitchFamily="2" charset="-122"/>
              </a:rPr>
              <a:t>当一个问题的最优解包含其子问题的最优解时，称此问题具有最优子结构性质。</a:t>
            </a:r>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27</a:t>
            </a:fld>
            <a:endParaRPr lang="en-US" altLang="zh-CN"/>
          </a:p>
        </p:txBody>
      </p:sp>
    </p:spTree>
    <p:extLst>
      <p:ext uri="{BB962C8B-B14F-4D97-AF65-F5344CB8AC3E}">
        <p14:creationId xmlns:p14="http://schemas.microsoft.com/office/powerpoint/2010/main" val="294901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p:spPr>
        <p:txBody>
          <a:bodyPr/>
          <a:lstStyle/>
          <a:p>
            <a:fld id="{BFE1FC7E-C2BC-4517-A653-5F5E716C78E6}" type="slidenum">
              <a:rPr lang="en-CA" altLang="zh-CN" smtClean="0">
                <a:ea typeface="宋体" charset="-122"/>
              </a:rPr>
              <a:pPr/>
              <a:t>7</a:t>
            </a:fld>
            <a:endParaRPr lang="en-CA" altLang="zh-CN" smtClean="0">
              <a:ea typeface="宋体" charset="-122"/>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2026719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确定待解问题的最优子结构</a:t>
            </a:r>
          </a:p>
          <a:p>
            <a:r>
              <a:rPr lang="zh-CN" altLang="en-US" sz="1200" b="0" i="0" kern="1200" dirty="0" smtClean="0">
                <a:solidFill>
                  <a:schemeClr val="tx1"/>
                </a:solidFill>
                <a:effectLst/>
                <a:latin typeface="Arial" charset="0"/>
                <a:ea typeface="宋体" pitchFamily="2" charset="-122"/>
                <a:cs typeface="+mn-cs"/>
              </a:rPr>
              <a:t>设计递归求解方式</a:t>
            </a:r>
          </a:p>
          <a:p>
            <a:r>
              <a:rPr lang="zh-CN" altLang="en-US" sz="1200" b="0" i="0" kern="1200" dirty="0" smtClean="0">
                <a:solidFill>
                  <a:schemeClr val="tx1"/>
                </a:solidFill>
                <a:effectLst/>
                <a:latin typeface="Arial" charset="0"/>
                <a:ea typeface="宋体" pitchFamily="2" charset="-122"/>
                <a:cs typeface="+mn-cs"/>
              </a:rPr>
              <a:t>证明在递归的任一阶段，最优选择之一总是贪心的（那么贪心选择是最适合的）</a:t>
            </a:r>
          </a:p>
          <a:p>
            <a:r>
              <a:rPr lang="zh-CN" altLang="en-US" sz="1200" b="0" i="0" kern="1200" dirty="0" smtClean="0">
                <a:solidFill>
                  <a:schemeClr val="tx1"/>
                </a:solidFill>
                <a:effectLst/>
                <a:latin typeface="Arial" charset="0"/>
                <a:ea typeface="宋体" pitchFamily="2" charset="-122"/>
                <a:cs typeface="+mn-cs"/>
              </a:rPr>
              <a:t>证明通过做贪心选择，所有的子问题都为空（除一个以外）</a:t>
            </a:r>
          </a:p>
          <a:p>
            <a:r>
              <a:rPr lang="zh-CN" altLang="en-US" sz="1200" b="0" i="0" kern="1200" dirty="0" smtClean="0">
                <a:solidFill>
                  <a:schemeClr val="tx1"/>
                </a:solidFill>
                <a:effectLst/>
                <a:latin typeface="Arial" charset="0"/>
                <a:ea typeface="宋体" pitchFamily="2" charset="-122"/>
                <a:cs typeface="+mn-cs"/>
              </a:rPr>
              <a:t>设计实现贪心策略的递归算法</a:t>
            </a:r>
          </a:p>
          <a:p>
            <a:r>
              <a:rPr lang="zh-CN" altLang="en-US" sz="1200" b="0" i="0" kern="1200" dirty="0" smtClean="0">
                <a:solidFill>
                  <a:schemeClr val="tx1"/>
                </a:solidFill>
                <a:effectLst/>
                <a:latin typeface="Arial" charset="0"/>
                <a:ea typeface="宋体" pitchFamily="2" charset="-122"/>
                <a:cs typeface="+mn-cs"/>
              </a:rPr>
              <a:t>将设计好的递归算法转换成迭代算法</a:t>
            </a:r>
          </a:p>
          <a:p>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28</a:t>
            </a:fld>
            <a:endParaRPr lang="en-US" altLang="zh-CN"/>
          </a:p>
        </p:txBody>
      </p:sp>
    </p:spTree>
    <p:extLst>
      <p:ext uri="{BB962C8B-B14F-4D97-AF65-F5344CB8AC3E}">
        <p14:creationId xmlns:p14="http://schemas.microsoft.com/office/powerpoint/2010/main" val="1062175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ln/>
        </p:spPr>
        <p:txBody>
          <a:bodyPr/>
          <a:lstStyle/>
          <a:p>
            <a:endParaRPr lang="zh-CN" altLang="zh-CN" smtClean="0">
              <a:ea typeface="宋体" charset="-122"/>
            </a:endParaRPr>
          </a:p>
        </p:txBody>
      </p:sp>
      <p:sp>
        <p:nvSpPr>
          <p:cNvPr id="45059" name="Slide Number Placeholder 3"/>
          <p:cNvSpPr>
            <a:spLocks noGrp="1"/>
          </p:cNvSpPr>
          <p:nvPr>
            <p:ph type="sldNum" sz="quarter" idx="5"/>
          </p:nvPr>
        </p:nvSpPr>
        <p:spPr>
          <a:noFill/>
        </p:spPr>
        <p:txBody>
          <a:bodyPr/>
          <a:lstStyle/>
          <a:p>
            <a:fld id="{65A3ADC7-4932-482D-BA2A-86813B7BEF63}" type="slidenum">
              <a:rPr lang="en-US" altLang="zh-CN" smtClean="0">
                <a:ea typeface="宋体" charset="-122"/>
              </a:rPr>
              <a:pPr/>
              <a:t>29</a:t>
            </a:fld>
            <a:endParaRPr lang="en-US" altLang="zh-CN" smtClean="0">
              <a:ea typeface="宋体" charset="-122"/>
            </a:endParaRPr>
          </a:p>
        </p:txBody>
      </p:sp>
    </p:spTree>
    <p:extLst>
      <p:ext uri="{BB962C8B-B14F-4D97-AF65-F5344CB8AC3E}">
        <p14:creationId xmlns:p14="http://schemas.microsoft.com/office/powerpoint/2010/main" val="817442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p:spPr>
        <p:txBody>
          <a:bodyPr/>
          <a:lstStyle/>
          <a:p>
            <a:endParaRPr lang="zh-CN" altLang="zh-CN" smtClean="0">
              <a:ea typeface="宋体" charset="-122"/>
            </a:endParaRPr>
          </a:p>
        </p:txBody>
      </p:sp>
      <p:sp>
        <p:nvSpPr>
          <p:cNvPr id="47107" name="Slide Number Placeholder 3"/>
          <p:cNvSpPr>
            <a:spLocks noGrp="1"/>
          </p:cNvSpPr>
          <p:nvPr>
            <p:ph type="sldNum" sz="quarter" idx="5"/>
          </p:nvPr>
        </p:nvSpPr>
        <p:spPr>
          <a:noFill/>
        </p:spPr>
        <p:txBody>
          <a:bodyPr/>
          <a:lstStyle/>
          <a:p>
            <a:fld id="{CD182A29-F0E0-4ABF-823F-3EF40D9EF911}" type="slidenum">
              <a:rPr lang="en-US" altLang="zh-CN" smtClean="0">
                <a:ea typeface="宋体" charset="-122"/>
              </a:rPr>
              <a:pPr/>
              <a:t>30</a:t>
            </a:fld>
            <a:endParaRPr lang="en-US" altLang="zh-CN" smtClean="0">
              <a:ea typeface="宋体" charset="-122"/>
            </a:endParaRPr>
          </a:p>
        </p:txBody>
      </p:sp>
    </p:spTree>
    <p:extLst>
      <p:ext uri="{BB962C8B-B14F-4D97-AF65-F5344CB8AC3E}">
        <p14:creationId xmlns:p14="http://schemas.microsoft.com/office/powerpoint/2010/main" val="1365842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Arial" charset="0"/>
                <a:ea typeface="宋体" pitchFamily="2" charset="-122"/>
                <a:cs typeface="+mn-cs"/>
              </a:rPr>
              <a:t>A common example always given for the use of Egyptian fraction is something dividing</a:t>
            </a:r>
          </a:p>
          <a:p>
            <a:r>
              <a:rPr lang="en-US" altLang="zh-CN" sz="1200" b="0" i="0" u="none" strike="noStrike" kern="1200" baseline="0" dirty="0" smtClean="0">
                <a:solidFill>
                  <a:schemeClr val="tx1"/>
                </a:solidFill>
                <a:latin typeface="Arial" charset="0"/>
                <a:ea typeface="宋体" pitchFamily="2" charset="-122"/>
                <a:cs typeface="+mn-cs"/>
              </a:rPr>
              <a:t>equally among few people. For example, dividing 3 pizzas among 4 people or dividing 5</a:t>
            </a:r>
          </a:p>
          <a:p>
            <a:r>
              <a:rPr lang="en-US" altLang="zh-CN" sz="1200" b="0" i="0" u="none" strike="noStrike" kern="1200" baseline="0" dirty="0" smtClean="0">
                <a:solidFill>
                  <a:schemeClr val="tx1"/>
                </a:solidFill>
                <a:latin typeface="Arial" charset="0"/>
                <a:ea typeface="宋体" pitchFamily="2" charset="-122"/>
                <a:cs typeface="+mn-cs"/>
              </a:rPr>
              <a:t>bars of gold among 8 people, etc.</a:t>
            </a:r>
          </a:p>
          <a:p>
            <a:endParaRPr lang="en-US" altLang="zh-CN" sz="1200" b="0" i="0" u="none" strike="noStrike" kern="1200" baseline="0" dirty="0" smtClean="0">
              <a:solidFill>
                <a:schemeClr val="tx1"/>
              </a:solidFill>
              <a:latin typeface="Arial" charset="0"/>
              <a:ea typeface="宋体" pitchFamily="2" charset="-122"/>
              <a:cs typeface="+mn-cs"/>
            </a:endParaRPr>
          </a:p>
          <a:p>
            <a:endParaRPr lang="zh-CN" altLang="en-US" sz="1200" b="0" i="0" u="none" strike="noStrike" kern="1200" baseline="0" dirty="0" smtClean="0">
              <a:solidFill>
                <a:schemeClr val="tx1"/>
              </a:solidFill>
              <a:latin typeface="Arial" charset="0"/>
              <a:ea typeface="宋体" pitchFamily="2" charset="-122"/>
              <a:cs typeface="+mn-cs"/>
            </a:endParaRPr>
          </a:p>
          <a:p>
            <a:r>
              <a:rPr lang="en-US" altLang="zh-CN" sz="1200" b="1" i="0" u="none" strike="noStrike" kern="1200" baseline="0" dirty="0" smtClean="0">
                <a:solidFill>
                  <a:schemeClr val="tx1"/>
                </a:solidFill>
                <a:latin typeface="Arial" charset="0"/>
                <a:ea typeface="宋体" pitchFamily="2" charset="-122"/>
                <a:cs typeface="+mn-cs"/>
              </a:rPr>
              <a:t>Fibonacci's Greedy Algorithm </a:t>
            </a:r>
          </a:p>
          <a:p>
            <a:endParaRPr lang="zh-CN" altLang="en-US" sz="1200" b="0" i="0" u="none" strike="noStrike" kern="1200" baseline="0" dirty="0" smtClean="0">
              <a:solidFill>
                <a:schemeClr val="tx1"/>
              </a:solidFill>
              <a:latin typeface="Arial" charset="0"/>
              <a:ea typeface="宋体" pitchFamily="2" charset="-122"/>
              <a:cs typeface="+mn-cs"/>
            </a:endParaRPr>
          </a:p>
          <a:p>
            <a:r>
              <a:rPr lang="en-US" altLang="zh-CN" sz="1200" b="1" i="0" u="none" strike="noStrike" kern="1200" baseline="0" dirty="0" smtClean="0">
                <a:solidFill>
                  <a:schemeClr val="tx1"/>
                </a:solidFill>
                <a:latin typeface="Arial" charset="0"/>
                <a:ea typeface="宋体" pitchFamily="2" charset="-122"/>
                <a:cs typeface="+mn-cs"/>
              </a:rPr>
              <a:t>Shortest Egyptian Fractions  </a:t>
            </a:r>
            <a:r>
              <a:rPr lang="en-US" altLang="zh-CN" sz="1200" b="0" i="0" u="none" strike="noStrike" kern="1200" baseline="0" dirty="0" smtClean="0">
                <a:solidFill>
                  <a:schemeClr val="tx1"/>
                </a:solidFill>
                <a:latin typeface="Arial" charset="0"/>
                <a:ea typeface="宋体" pitchFamily="2" charset="-122"/>
                <a:cs typeface="+mn-cs"/>
              </a:rPr>
              <a:t>4/17?</a:t>
            </a:r>
          </a:p>
          <a:p>
            <a:endParaRPr lang="zh-CN" altLang="en-US" sz="1200" b="0" i="0" u="none" strike="noStrike" kern="1200" baseline="0" dirty="0" smtClean="0">
              <a:solidFill>
                <a:schemeClr val="tx1"/>
              </a:solidFill>
              <a:latin typeface="Arial" charset="0"/>
              <a:ea typeface="宋体" pitchFamily="2" charset="-122"/>
              <a:cs typeface="+mn-cs"/>
            </a:endParaRPr>
          </a:p>
          <a:p>
            <a:r>
              <a:rPr lang="en-US" altLang="zh-CN" sz="1200" b="1" i="0" u="none" strike="noStrike" kern="1200" baseline="0" dirty="0" smtClean="0">
                <a:solidFill>
                  <a:schemeClr val="tx1"/>
                </a:solidFill>
                <a:latin typeface="Arial" charset="0"/>
                <a:ea typeface="宋体" pitchFamily="2" charset="-122"/>
                <a:cs typeface="+mn-cs"/>
              </a:rPr>
              <a:t>Fixed Length Egyptian Fractions </a:t>
            </a:r>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31</a:t>
            </a:fld>
            <a:endParaRPr lang="en-US" altLang="zh-CN"/>
          </a:p>
        </p:txBody>
      </p:sp>
    </p:spTree>
    <p:extLst>
      <p:ext uri="{BB962C8B-B14F-4D97-AF65-F5344CB8AC3E}">
        <p14:creationId xmlns:p14="http://schemas.microsoft.com/office/powerpoint/2010/main" val="505066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O(B)(</a:t>
            </a:r>
            <a:r>
              <a:rPr lang="zh-CN" altLang="en-US" sz="1200" b="0" i="0" kern="1200" dirty="0" smtClean="0">
                <a:solidFill>
                  <a:schemeClr val="tx1"/>
                </a:solidFill>
                <a:effectLst/>
                <a:latin typeface="Arial" charset="0"/>
                <a:ea typeface="宋体" pitchFamily="2" charset="-122"/>
                <a:cs typeface="+mn-cs"/>
              </a:rPr>
              <a:t>按最坏情况看，必须</a:t>
            </a:r>
            <a:r>
              <a:rPr lang="en-US" altLang="zh-CN" sz="1200" b="0" i="0" kern="1200" dirty="0" smtClean="0">
                <a:solidFill>
                  <a:schemeClr val="tx1"/>
                </a:solidFill>
                <a:effectLst/>
                <a:latin typeface="Arial" charset="0"/>
                <a:ea typeface="宋体" pitchFamily="2" charset="-122"/>
                <a:cs typeface="+mn-cs"/>
              </a:rPr>
              <a:t>A/B</a:t>
            </a:r>
            <a:r>
              <a:rPr lang="zh-CN" altLang="en-US" sz="1200" b="0" i="0" kern="1200" dirty="0" smtClean="0">
                <a:solidFill>
                  <a:schemeClr val="tx1"/>
                </a:solidFill>
                <a:effectLst/>
                <a:latin typeface="Arial" charset="0"/>
                <a:ea typeface="宋体" pitchFamily="2" charset="-122"/>
                <a:cs typeface="+mn-cs"/>
              </a:rPr>
              <a:t>分解为</a:t>
            </a:r>
            <a:r>
              <a:rPr lang="en-US" altLang="zh-CN" sz="1200" b="0" i="0" kern="1200" dirty="0" smtClean="0">
                <a:solidFill>
                  <a:schemeClr val="tx1"/>
                </a:solidFill>
                <a:effectLst/>
                <a:latin typeface="Arial" charset="0"/>
                <a:ea typeface="宋体" pitchFamily="2" charset="-122"/>
                <a:cs typeface="+mn-cs"/>
              </a:rPr>
              <a:t>A</a:t>
            </a:r>
            <a:r>
              <a:rPr lang="zh-CN" altLang="en-US" sz="1200" b="0" i="0" kern="1200" dirty="0" smtClean="0">
                <a:solidFill>
                  <a:schemeClr val="tx1"/>
                </a:solidFill>
                <a:effectLst/>
                <a:latin typeface="Arial" charset="0"/>
                <a:ea typeface="宋体" pitchFamily="2" charset="-122"/>
                <a:cs typeface="+mn-cs"/>
              </a:rPr>
              <a:t>个</a:t>
            </a:r>
            <a:r>
              <a:rPr lang="en-US" altLang="zh-CN" sz="1200" b="0" i="0" kern="1200" dirty="0" smtClean="0">
                <a:solidFill>
                  <a:schemeClr val="tx1"/>
                </a:solidFill>
                <a:effectLst/>
                <a:latin typeface="Arial" charset="0"/>
                <a:ea typeface="宋体" pitchFamily="2" charset="-122"/>
                <a:cs typeface="+mn-cs"/>
              </a:rPr>
              <a:t>1/B)</a:t>
            </a:r>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34</a:t>
            </a:fld>
            <a:endParaRPr lang="en-US" altLang="zh-CN"/>
          </a:p>
        </p:txBody>
      </p:sp>
    </p:spTree>
    <p:extLst>
      <p:ext uri="{BB962C8B-B14F-4D97-AF65-F5344CB8AC3E}">
        <p14:creationId xmlns:p14="http://schemas.microsoft.com/office/powerpoint/2010/main" val="642012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3" name="Rectangle 7"/>
          <p:cNvSpPr>
            <a:spLocks noGrp="1" noChangeArrowheads="1"/>
          </p:cNvSpPr>
          <p:nvPr>
            <p:ph type="sldNum" sz="quarter" idx="5"/>
          </p:nvPr>
        </p:nvSpPr>
        <p:spPr>
          <a:noFill/>
        </p:spPr>
        <p:txBody>
          <a:bodyPr/>
          <a:lstStyle/>
          <a:p>
            <a:fld id="{8D7B7612-5CFE-4584-B263-5219426EEC15}" type="slidenum">
              <a:rPr lang="en-US" altLang="zh-CN" smtClean="0">
                <a:ea typeface="宋体" charset="-122"/>
              </a:rPr>
              <a:pPr/>
              <a:t>51</a:t>
            </a:fld>
            <a:endParaRPr lang="en-US" altLang="zh-CN" smtClean="0">
              <a:ea typeface="宋体" charset="-122"/>
            </a:endParaRPr>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a:noFill/>
          <a:ln/>
        </p:spPr>
        <p:txBody>
          <a:bodyPr/>
          <a:lstStyle/>
          <a:p>
            <a:endParaRPr lang="en-US" altLang="zh-CN" smtClean="0">
              <a:ea typeface="宋体" charset="-122"/>
            </a:endParaRPr>
          </a:p>
        </p:txBody>
      </p:sp>
    </p:spTree>
    <p:extLst>
      <p:ext uri="{BB962C8B-B14F-4D97-AF65-F5344CB8AC3E}">
        <p14:creationId xmlns:p14="http://schemas.microsoft.com/office/powerpoint/2010/main" val="1406857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7" name="Rectangle 7"/>
          <p:cNvSpPr>
            <a:spLocks noGrp="1" noChangeArrowheads="1"/>
          </p:cNvSpPr>
          <p:nvPr>
            <p:ph type="sldNum" sz="quarter" idx="5"/>
          </p:nvPr>
        </p:nvSpPr>
        <p:spPr>
          <a:noFill/>
        </p:spPr>
        <p:txBody>
          <a:bodyPr/>
          <a:lstStyle/>
          <a:p>
            <a:fld id="{0CE637E3-D9C2-4AD4-8A4A-C809FFBDAEA9}" type="slidenum">
              <a:rPr lang="en-US" altLang="zh-CN" smtClean="0">
                <a:ea typeface="宋体" charset="-122"/>
              </a:rPr>
              <a:pPr/>
              <a:t>54</a:t>
            </a:fld>
            <a:endParaRPr lang="en-US" altLang="zh-CN" smtClean="0">
              <a:ea typeface="宋体" charset="-122"/>
            </a:endParaRPr>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a:noFill/>
          <a:ln/>
        </p:spPr>
        <p:txBody>
          <a:bodyPr/>
          <a:lstStyle/>
          <a:p>
            <a:endParaRPr lang="en-US" altLang="zh-CN" smtClean="0">
              <a:ea typeface="宋体" charset="-122"/>
            </a:endParaRPr>
          </a:p>
        </p:txBody>
      </p:sp>
    </p:spTree>
    <p:extLst>
      <p:ext uri="{BB962C8B-B14F-4D97-AF65-F5344CB8AC3E}">
        <p14:creationId xmlns:p14="http://schemas.microsoft.com/office/powerpoint/2010/main" val="1813751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4191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4040008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907082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p:spPr>
        <p:txBody>
          <a:bodyPr/>
          <a:lstStyle/>
          <a:p>
            <a:endParaRPr lang="zh-CN" altLang="zh-CN" smtClean="0">
              <a:ea typeface="宋体" charset="-122"/>
            </a:endParaRPr>
          </a:p>
        </p:txBody>
      </p:sp>
      <p:sp>
        <p:nvSpPr>
          <p:cNvPr id="16387" name="Slide Number Placeholder 3"/>
          <p:cNvSpPr>
            <a:spLocks noGrp="1"/>
          </p:cNvSpPr>
          <p:nvPr>
            <p:ph type="sldNum" sz="quarter" idx="5"/>
          </p:nvPr>
        </p:nvSpPr>
        <p:spPr>
          <a:noFill/>
        </p:spPr>
        <p:txBody>
          <a:bodyPr/>
          <a:lstStyle/>
          <a:p>
            <a:fld id="{DFC65477-522E-442F-B818-B37E67DA3230}" type="slidenum">
              <a:rPr lang="en-US" altLang="zh-CN" smtClean="0">
                <a:ea typeface="宋体" charset="-122"/>
              </a:rPr>
              <a:pPr/>
              <a:t>9</a:t>
            </a:fld>
            <a:endParaRPr lang="en-US" altLang="zh-CN" smtClean="0">
              <a:ea typeface="宋体" charset="-122"/>
            </a:endParaRPr>
          </a:p>
        </p:txBody>
      </p:sp>
    </p:spTree>
    <p:extLst>
      <p:ext uri="{BB962C8B-B14F-4D97-AF65-F5344CB8AC3E}">
        <p14:creationId xmlns:p14="http://schemas.microsoft.com/office/powerpoint/2010/main" val="3981661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110854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64</a:t>
            </a:fld>
            <a:endParaRPr lang="en-US" altLang="zh-CN"/>
          </a:p>
        </p:txBody>
      </p:sp>
    </p:spTree>
    <p:extLst>
      <p:ext uri="{BB962C8B-B14F-4D97-AF65-F5344CB8AC3E}">
        <p14:creationId xmlns:p14="http://schemas.microsoft.com/office/powerpoint/2010/main" val="167992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66</a:t>
            </a:fld>
            <a:endParaRPr lang="en-US" altLang="zh-CN"/>
          </a:p>
        </p:txBody>
      </p:sp>
    </p:spTree>
    <p:extLst>
      <p:ext uri="{BB962C8B-B14F-4D97-AF65-F5344CB8AC3E}">
        <p14:creationId xmlns:p14="http://schemas.microsoft.com/office/powerpoint/2010/main" val="21384336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67</a:t>
            </a:fld>
            <a:endParaRPr lang="en-US" altLang="zh-CN"/>
          </a:p>
        </p:txBody>
      </p:sp>
    </p:spTree>
    <p:extLst>
      <p:ext uri="{BB962C8B-B14F-4D97-AF65-F5344CB8AC3E}">
        <p14:creationId xmlns:p14="http://schemas.microsoft.com/office/powerpoint/2010/main" val="1837774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kern="0" dirty="0" smtClean="0">
                <a:solidFill>
                  <a:srgbClr val="00B0F0"/>
                </a:solidFill>
              </a:rPr>
              <a:t>0-1</a:t>
            </a:r>
            <a:r>
              <a:rPr lang="zh-CN" altLang="en-US" sz="1200" b="1" kern="0" dirty="0" smtClean="0">
                <a:solidFill>
                  <a:srgbClr val="00B0F0"/>
                </a:solidFill>
              </a:rPr>
              <a:t>背包问题贪心选择之所以不能得到最优解：因为无法保证最终能将背包装满，部分闲置的背包空间使总价值降低了。</a:t>
            </a:r>
          </a:p>
          <a:p>
            <a:endParaRPr lang="zh-CN" altLang="en-US" dirty="0" smtClean="0"/>
          </a:p>
          <a:p>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72</a:t>
            </a:fld>
            <a:endParaRPr lang="en-US" altLang="zh-CN"/>
          </a:p>
        </p:txBody>
      </p:sp>
    </p:spTree>
    <p:extLst>
      <p:ext uri="{BB962C8B-B14F-4D97-AF65-F5344CB8AC3E}">
        <p14:creationId xmlns:p14="http://schemas.microsoft.com/office/powerpoint/2010/main" val="168553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09" name="Slide Image Placeholder 1"/>
          <p:cNvSpPr>
            <a:spLocks noGrp="1" noRot="1" noChangeAspect="1" noTextEdit="1"/>
          </p:cNvSpPr>
          <p:nvPr>
            <p:ph type="sldImg"/>
          </p:nvPr>
        </p:nvSpPr>
        <p:spPr>
          <a:ln/>
        </p:spPr>
      </p:sp>
      <p:sp>
        <p:nvSpPr>
          <p:cNvPr id="555010" name="Notes Placeholder 2"/>
          <p:cNvSpPr>
            <a:spLocks noGrp="1"/>
          </p:cNvSpPr>
          <p:nvPr>
            <p:ph type="body" idx="1"/>
          </p:nvPr>
        </p:nvSpPr>
        <p:spPr>
          <a:noFill/>
          <a:ln/>
        </p:spPr>
        <p:txBody>
          <a:bodyPr/>
          <a:lstStyle/>
          <a:p>
            <a:endParaRPr lang="en-US" altLang="zh-CN" smtClean="0">
              <a:ea typeface="宋体" charset="-122"/>
            </a:endParaRPr>
          </a:p>
        </p:txBody>
      </p:sp>
      <p:sp>
        <p:nvSpPr>
          <p:cNvPr id="555011" name="Slide Number Placeholder 3"/>
          <p:cNvSpPr>
            <a:spLocks noGrp="1"/>
          </p:cNvSpPr>
          <p:nvPr>
            <p:ph type="sldNum" sz="quarter" idx="5"/>
          </p:nvPr>
        </p:nvSpPr>
        <p:spPr>
          <a:noFill/>
        </p:spPr>
        <p:txBody>
          <a:bodyPr/>
          <a:lstStyle/>
          <a:p>
            <a:fld id="{4084494F-9D8B-4F00-A442-2D228B4B1B23}" type="slidenum">
              <a:rPr lang="en-US" altLang="zh-CN" smtClean="0">
                <a:ea typeface="宋体" charset="-122"/>
              </a:rPr>
              <a:pPr/>
              <a:t>80</a:t>
            </a:fld>
            <a:endParaRPr lang="en-US" altLang="zh-CN" smtClean="0">
              <a:ea typeface="宋体" charset="-122"/>
            </a:endParaRPr>
          </a:p>
        </p:txBody>
      </p:sp>
    </p:spTree>
    <p:extLst>
      <p:ext uri="{BB962C8B-B14F-4D97-AF65-F5344CB8AC3E}">
        <p14:creationId xmlns:p14="http://schemas.microsoft.com/office/powerpoint/2010/main" val="2162862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7" name="Slide Image Placeholder 1"/>
          <p:cNvSpPr>
            <a:spLocks noGrp="1" noRot="1" noChangeAspect="1" noTextEdit="1"/>
          </p:cNvSpPr>
          <p:nvPr>
            <p:ph type="sldImg"/>
          </p:nvPr>
        </p:nvSpPr>
        <p:spPr>
          <a:ln/>
        </p:spPr>
      </p:sp>
      <p:sp>
        <p:nvSpPr>
          <p:cNvPr id="557058" name="Notes Placeholder 2"/>
          <p:cNvSpPr>
            <a:spLocks noGrp="1"/>
          </p:cNvSpPr>
          <p:nvPr>
            <p:ph type="body" idx="1"/>
          </p:nvPr>
        </p:nvSpPr>
        <p:spPr>
          <a:noFill/>
          <a:ln/>
        </p:spPr>
        <p:txBody>
          <a:bodyPr/>
          <a:lstStyle/>
          <a:p>
            <a:endParaRPr lang="en-US" altLang="zh-CN" smtClean="0">
              <a:ea typeface="宋体" charset="-122"/>
            </a:endParaRPr>
          </a:p>
        </p:txBody>
      </p:sp>
      <p:sp>
        <p:nvSpPr>
          <p:cNvPr id="557059" name="Slide Number Placeholder 3"/>
          <p:cNvSpPr>
            <a:spLocks noGrp="1"/>
          </p:cNvSpPr>
          <p:nvPr>
            <p:ph type="sldNum" sz="quarter" idx="5"/>
          </p:nvPr>
        </p:nvSpPr>
        <p:spPr>
          <a:noFill/>
        </p:spPr>
        <p:txBody>
          <a:bodyPr/>
          <a:lstStyle/>
          <a:p>
            <a:fld id="{927851A8-CD4F-4EF0-AC4D-07EC1F3380B6}" type="slidenum">
              <a:rPr lang="en-US" altLang="zh-CN" smtClean="0">
                <a:ea typeface="宋体" charset="-122"/>
              </a:rPr>
              <a:pPr/>
              <a:t>81</a:t>
            </a:fld>
            <a:endParaRPr lang="en-US" altLang="zh-CN" smtClean="0">
              <a:ea typeface="宋体" charset="-122"/>
            </a:endParaRPr>
          </a:p>
        </p:txBody>
      </p:sp>
    </p:spTree>
    <p:extLst>
      <p:ext uri="{BB962C8B-B14F-4D97-AF65-F5344CB8AC3E}">
        <p14:creationId xmlns:p14="http://schemas.microsoft.com/office/powerpoint/2010/main" val="26626798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5" name="Slide Image Placeholder 1"/>
          <p:cNvSpPr>
            <a:spLocks noGrp="1" noRot="1" noChangeAspect="1" noTextEdit="1"/>
          </p:cNvSpPr>
          <p:nvPr>
            <p:ph type="sldImg"/>
          </p:nvPr>
        </p:nvSpPr>
        <p:spPr>
          <a:ln/>
        </p:spPr>
      </p:sp>
      <p:sp>
        <p:nvSpPr>
          <p:cNvPr id="559106" name="Notes Placeholder 2"/>
          <p:cNvSpPr>
            <a:spLocks noGrp="1"/>
          </p:cNvSpPr>
          <p:nvPr>
            <p:ph type="body" idx="1"/>
          </p:nvPr>
        </p:nvSpPr>
        <p:spPr>
          <a:noFill/>
          <a:ln/>
        </p:spPr>
        <p:txBody>
          <a:bodyPr/>
          <a:lstStyle/>
          <a:p>
            <a:endParaRPr lang="en-US" altLang="zh-CN" smtClean="0">
              <a:ea typeface="宋体" charset="-122"/>
            </a:endParaRPr>
          </a:p>
        </p:txBody>
      </p:sp>
      <p:sp>
        <p:nvSpPr>
          <p:cNvPr id="559107" name="Slide Number Placeholder 3"/>
          <p:cNvSpPr>
            <a:spLocks noGrp="1"/>
          </p:cNvSpPr>
          <p:nvPr>
            <p:ph type="sldNum" sz="quarter" idx="5"/>
          </p:nvPr>
        </p:nvSpPr>
        <p:spPr>
          <a:noFill/>
        </p:spPr>
        <p:txBody>
          <a:bodyPr/>
          <a:lstStyle/>
          <a:p>
            <a:fld id="{ADC1BBE7-B28C-48E0-A6F9-7EA8CFEF9FF2}" type="slidenum">
              <a:rPr lang="en-US" altLang="zh-CN" smtClean="0">
                <a:ea typeface="宋体" charset="-122"/>
              </a:rPr>
              <a:pPr/>
              <a:t>82</a:t>
            </a:fld>
            <a:endParaRPr lang="en-US" altLang="zh-CN" smtClean="0">
              <a:ea typeface="宋体" charset="-122"/>
            </a:endParaRPr>
          </a:p>
        </p:txBody>
      </p:sp>
    </p:spTree>
    <p:extLst>
      <p:ext uri="{BB962C8B-B14F-4D97-AF65-F5344CB8AC3E}">
        <p14:creationId xmlns:p14="http://schemas.microsoft.com/office/powerpoint/2010/main" val="10914760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3" name="Slide Image Placeholder 1"/>
          <p:cNvSpPr>
            <a:spLocks noGrp="1" noRot="1" noChangeAspect="1" noTextEdit="1"/>
          </p:cNvSpPr>
          <p:nvPr>
            <p:ph type="sldImg"/>
          </p:nvPr>
        </p:nvSpPr>
        <p:spPr>
          <a:ln/>
        </p:spPr>
      </p:sp>
      <p:sp>
        <p:nvSpPr>
          <p:cNvPr id="561154" name="Notes Placeholder 2"/>
          <p:cNvSpPr>
            <a:spLocks noGrp="1"/>
          </p:cNvSpPr>
          <p:nvPr>
            <p:ph type="body" idx="1"/>
          </p:nvPr>
        </p:nvSpPr>
        <p:spPr>
          <a:noFill/>
          <a:ln/>
        </p:spPr>
        <p:txBody>
          <a:bodyPr/>
          <a:lstStyle/>
          <a:p>
            <a:endParaRPr lang="en-US" altLang="zh-CN" smtClean="0">
              <a:ea typeface="宋体" charset="-122"/>
            </a:endParaRPr>
          </a:p>
        </p:txBody>
      </p:sp>
      <p:sp>
        <p:nvSpPr>
          <p:cNvPr id="561155" name="Slide Number Placeholder 3"/>
          <p:cNvSpPr>
            <a:spLocks noGrp="1"/>
          </p:cNvSpPr>
          <p:nvPr>
            <p:ph type="sldNum" sz="quarter" idx="5"/>
          </p:nvPr>
        </p:nvSpPr>
        <p:spPr>
          <a:noFill/>
        </p:spPr>
        <p:txBody>
          <a:bodyPr/>
          <a:lstStyle/>
          <a:p>
            <a:fld id="{127AB3FB-8712-4A6E-8EF1-A519E862869F}" type="slidenum">
              <a:rPr lang="en-US" altLang="zh-CN" smtClean="0">
                <a:ea typeface="宋体" charset="-122"/>
              </a:rPr>
              <a:pPr/>
              <a:t>83</a:t>
            </a:fld>
            <a:endParaRPr lang="en-US" altLang="zh-CN" smtClean="0">
              <a:ea typeface="宋体" charset="-122"/>
            </a:endParaRPr>
          </a:p>
        </p:txBody>
      </p:sp>
    </p:spTree>
    <p:extLst>
      <p:ext uri="{BB962C8B-B14F-4D97-AF65-F5344CB8AC3E}">
        <p14:creationId xmlns:p14="http://schemas.microsoft.com/office/powerpoint/2010/main" val="3670695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5" name="Slide Image Placeholder 1"/>
          <p:cNvSpPr>
            <a:spLocks noGrp="1" noRot="1" noChangeAspect="1" noTextEdit="1"/>
          </p:cNvSpPr>
          <p:nvPr>
            <p:ph type="sldImg"/>
          </p:nvPr>
        </p:nvSpPr>
        <p:spPr>
          <a:ln/>
        </p:spPr>
      </p:sp>
      <p:sp>
        <p:nvSpPr>
          <p:cNvPr id="569346" name="Notes Placeholder 2"/>
          <p:cNvSpPr>
            <a:spLocks noGrp="1"/>
          </p:cNvSpPr>
          <p:nvPr>
            <p:ph type="body" idx="1"/>
          </p:nvPr>
        </p:nvSpPr>
        <p:spPr>
          <a:noFill/>
          <a:ln/>
        </p:spPr>
        <p:txBody>
          <a:bodyPr/>
          <a:lstStyle/>
          <a:p>
            <a:endParaRPr lang="en-US" altLang="zh-CN" smtClean="0">
              <a:ea typeface="宋体" charset="-122"/>
            </a:endParaRPr>
          </a:p>
        </p:txBody>
      </p:sp>
      <p:sp>
        <p:nvSpPr>
          <p:cNvPr id="569347" name="Slide Number Placeholder 3"/>
          <p:cNvSpPr>
            <a:spLocks noGrp="1"/>
          </p:cNvSpPr>
          <p:nvPr>
            <p:ph type="sldNum" sz="quarter" idx="5"/>
          </p:nvPr>
        </p:nvSpPr>
        <p:spPr>
          <a:noFill/>
        </p:spPr>
        <p:txBody>
          <a:bodyPr/>
          <a:lstStyle/>
          <a:p>
            <a:fld id="{28EFB6F1-17E5-43C4-B670-D75861B6F41E}" type="slidenum">
              <a:rPr lang="en-US" altLang="zh-CN" smtClean="0">
                <a:ea typeface="宋体" charset="-122"/>
              </a:rPr>
              <a:pPr/>
              <a:t>86</a:t>
            </a:fld>
            <a:endParaRPr lang="en-US" altLang="zh-CN" smtClean="0">
              <a:ea typeface="宋体" charset="-122"/>
            </a:endParaRPr>
          </a:p>
        </p:txBody>
      </p:sp>
    </p:spTree>
    <p:extLst>
      <p:ext uri="{BB962C8B-B14F-4D97-AF65-F5344CB8AC3E}">
        <p14:creationId xmlns:p14="http://schemas.microsoft.com/office/powerpoint/2010/main" val="627396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9191E50F-E889-4D72-9751-EB711BFF85EF}" type="slidenum">
              <a:rPr lang="en-CA" altLang="zh-CN" smtClean="0">
                <a:ea typeface="宋体" charset="-122"/>
              </a:rPr>
              <a:pPr/>
              <a:t>11</a:t>
            </a:fld>
            <a:endParaRPr lang="en-CA" altLang="zh-CN" smtClean="0">
              <a:ea typeface="宋体" charset="-122"/>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37129068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1" name="Slide Image Placeholder 1"/>
          <p:cNvSpPr>
            <a:spLocks noGrp="1" noRot="1" noChangeAspect="1" noTextEdit="1"/>
          </p:cNvSpPr>
          <p:nvPr>
            <p:ph type="sldImg"/>
          </p:nvPr>
        </p:nvSpPr>
        <p:spPr>
          <a:ln/>
        </p:spPr>
      </p:sp>
      <p:sp>
        <p:nvSpPr>
          <p:cNvPr id="573442" name="Notes Placeholder 2"/>
          <p:cNvSpPr>
            <a:spLocks noGrp="1"/>
          </p:cNvSpPr>
          <p:nvPr>
            <p:ph type="body" idx="1"/>
          </p:nvPr>
        </p:nvSpPr>
        <p:spPr>
          <a:noFill/>
          <a:ln/>
        </p:spPr>
        <p:txBody>
          <a:bodyPr/>
          <a:lstStyle/>
          <a:p>
            <a:endParaRPr lang="en-US" altLang="zh-CN" smtClean="0">
              <a:ea typeface="宋体" charset="-122"/>
            </a:endParaRPr>
          </a:p>
        </p:txBody>
      </p:sp>
      <p:sp>
        <p:nvSpPr>
          <p:cNvPr id="573443" name="Slide Number Placeholder 3"/>
          <p:cNvSpPr>
            <a:spLocks noGrp="1"/>
          </p:cNvSpPr>
          <p:nvPr>
            <p:ph type="sldNum" sz="quarter" idx="5"/>
          </p:nvPr>
        </p:nvSpPr>
        <p:spPr>
          <a:noFill/>
        </p:spPr>
        <p:txBody>
          <a:bodyPr/>
          <a:lstStyle/>
          <a:p>
            <a:fld id="{938AEC84-B846-437E-ACB7-899FF6AABC8F}" type="slidenum">
              <a:rPr lang="en-US" altLang="zh-CN" smtClean="0">
                <a:ea typeface="宋体" charset="-122"/>
              </a:rPr>
              <a:pPr/>
              <a:t>87</a:t>
            </a:fld>
            <a:endParaRPr lang="en-US" altLang="zh-CN" smtClean="0">
              <a:ea typeface="宋体" charset="-122"/>
            </a:endParaRPr>
          </a:p>
        </p:txBody>
      </p:sp>
    </p:spTree>
    <p:extLst>
      <p:ext uri="{BB962C8B-B14F-4D97-AF65-F5344CB8AC3E}">
        <p14:creationId xmlns:p14="http://schemas.microsoft.com/office/powerpoint/2010/main" val="30763693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7" name="Slide Image Placeholder 1"/>
          <p:cNvSpPr>
            <a:spLocks noGrp="1" noRot="1" noChangeAspect="1" noTextEdit="1"/>
          </p:cNvSpPr>
          <p:nvPr>
            <p:ph type="sldImg"/>
          </p:nvPr>
        </p:nvSpPr>
        <p:spPr>
          <a:ln/>
        </p:spPr>
      </p:sp>
      <p:sp>
        <p:nvSpPr>
          <p:cNvPr id="577538" name="Notes Placeholder 2"/>
          <p:cNvSpPr>
            <a:spLocks noGrp="1"/>
          </p:cNvSpPr>
          <p:nvPr>
            <p:ph type="body" idx="1"/>
          </p:nvPr>
        </p:nvSpPr>
        <p:spPr>
          <a:noFill/>
          <a:ln/>
        </p:spPr>
        <p:txBody>
          <a:bodyPr/>
          <a:lstStyle/>
          <a:p>
            <a:endParaRPr lang="en-US" altLang="zh-CN" smtClean="0">
              <a:ea typeface="宋体" charset="-122"/>
            </a:endParaRPr>
          </a:p>
        </p:txBody>
      </p:sp>
      <p:sp>
        <p:nvSpPr>
          <p:cNvPr id="577539" name="Slide Number Placeholder 3"/>
          <p:cNvSpPr>
            <a:spLocks noGrp="1"/>
          </p:cNvSpPr>
          <p:nvPr>
            <p:ph type="sldNum" sz="quarter" idx="5"/>
          </p:nvPr>
        </p:nvSpPr>
        <p:spPr>
          <a:noFill/>
        </p:spPr>
        <p:txBody>
          <a:bodyPr/>
          <a:lstStyle/>
          <a:p>
            <a:fld id="{EA1EAD91-F3C0-48F2-864F-47DFF33D8389}" type="slidenum">
              <a:rPr lang="en-US" altLang="zh-CN" smtClean="0">
                <a:ea typeface="宋体" charset="-122"/>
              </a:rPr>
              <a:pPr/>
              <a:t>88</a:t>
            </a:fld>
            <a:endParaRPr lang="en-US" altLang="zh-CN" smtClean="0">
              <a:ea typeface="宋体" charset="-122"/>
            </a:endParaRPr>
          </a:p>
        </p:txBody>
      </p:sp>
    </p:spTree>
    <p:extLst>
      <p:ext uri="{BB962C8B-B14F-4D97-AF65-F5344CB8AC3E}">
        <p14:creationId xmlns:p14="http://schemas.microsoft.com/office/powerpoint/2010/main" val="22255177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1" name="Slide Image Placeholder 1"/>
          <p:cNvSpPr>
            <a:spLocks noGrp="1" noRot="1" noChangeAspect="1" noTextEdit="1"/>
          </p:cNvSpPr>
          <p:nvPr>
            <p:ph type="sldImg"/>
          </p:nvPr>
        </p:nvSpPr>
        <p:spPr>
          <a:ln/>
        </p:spPr>
      </p:sp>
      <p:sp>
        <p:nvSpPr>
          <p:cNvPr id="583682" name="Notes Placeholder 2"/>
          <p:cNvSpPr>
            <a:spLocks noGrp="1"/>
          </p:cNvSpPr>
          <p:nvPr>
            <p:ph type="body" idx="1"/>
          </p:nvPr>
        </p:nvSpPr>
        <p:spPr>
          <a:noFill/>
          <a:ln/>
        </p:spPr>
        <p:txBody>
          <a:bodyPr/>
          <a:lstStyle/>
          <a:p>
            <a:endParaRPr lang="en-US" altLang="zh-CN" smtClean="0">
              <a:ea typeface="宋体" charset="-122"/>
            </a:endParaRPr>
          </a:p>
        </p:txBody>
      </p:sp>
      <p:sp>
        <p:nvSpPr>
          <p:cNvPr id="583683" name="Slide Number Placeholder 3"/>
          <p:cNvSpPr>
            <a:spLocks noGrp="1"/>
          </p:cNvSpPr>
          <p:nvPr>
            <p:ph type="sldNum" sz="quarter" idx="5"/>
          </p:nvPr>
        </p:nvSpPr>
        <p:spPr>
          <a:noFill/>
        </p:spPr>
        <p:txBody>
          <a:bodyPr/>
          <a:lstStyle/>
          <a:p>
            <a:fld id="{8CC95964-8991-4F8A-8688-37E20C55CE47}" type="slidenum">
              <a:rPr lang="en-US" altLang="zh-CN" smtClean="0">
                <a:ea typeface="宋体" charset="-122"/>
              </a:rPr>
              <a:pPr/>
              <a:t>89</a:t>
            </a:fld>
            <a:endParaRPr lang="en-US" altLang="zh-CN" smtClean="0">
              <a:ea typeface="宋体" charset="-122"/>
            </a:endParaRPr>
          </a:p>
        </p:txBody>
      </p:sp>
    </p:spTree>
    <p:extLst>
      <p:ext uri="{BB962C8B-B14F-4D97-AF65-F5344CB8AC3E}">
        <p14:creationId xmlns:p14="http://schemas.microsoft.com/office/powerpoint/2010/main" val="29563890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29" name="Slide Image Placeholder 1"/>
          <p:cNvSpPr>
            <a:spLocks noGrp="1" noRot="1" noChangeAspect="1" noTextEdit="1"/>
          </p:cNvSpPr>
          <p:nvPr>
            <p:ph type="sldImg"/>
          </p:nvPr>
        </p:nvSpPr>
        <p:spPr>
          <a:ln/>
        </p:spPr>
      </p:sp>
      <p:sp>
        <p:nvSpPr>
          <p:cNvPr id="585730" name="Notes Placeholder 2"/>
          <p:cNvSpPr>
            <a:spLocks noGrp="1"/>
          </p:cNvSpPr>
          <p:nvPr>
            <p:ph type="body" idx="1"/>
          </p:nvPr>
        </p:nvSpPr>
        <p:spPr>
          <a:noFill/>
          <a:ln/>
        </p:spPr>
        <p:txBody>
          <a:bodyPr/>
          <a:lstStyle/>
          <a:p>
            <a:r>
              <a:rPr lang="en-US" altLang="zh-CN" dirty="0" smtClean="0">
                <a:ea typeface="宋体" charset="-122"/>
              </a:rPr>
              <a:t>1952</a:t>
            </a:r>
            <a:r>
              <a:rPr lang="zh-CN" altLang="en-US" dirty="0" smtClean="0">
                <a:ea typeface="宋体" charset="-122"/>
              </a:rPr>
              <a:t>年</a:t>
            </a:r>
            <a:endParaRPr lang="en-US" altLang="zh-CN" dirty="0" smtClean="0">
              <a:ea typeface="宋体" charset="-122"/>
            </a:endParaRPr>
          </a:p>
        </p:txBody>
      </p:sp>
      <p:sp>
        <p:nvSpPr>
          <p:cNvPr id="585731" name="Slide Number Placeholder 3"/>
          <p:cNvSpPr>
            <a:spLocks noGrp="1"/>
          </p:cNvSpPr>
          <p:nvPr>
            <p:ph type="sldNum" sz="quarter" idx="5"/>
          </p:nvPr>
        </p:nvSpPr>
        <p:spPr>
          <a:noFill/>
        </p:spPr>
        <p:txBody>
          <a:bodyPr/>
          <a:lstStyle/>
          <a:p>
            <a:fld id="{E25E46A3-8D46-466F-9A69-AF039744B61C}" type="slidenum">
              <a:rPr lang="en-US" altLang="zh-CN" smtClean="0">
                <a:ea typeface="宋体" charset="-122"/>
              </a:rPr>
              <a:pPr/>
              <a:t>90</a:t>
            </a:fld>
            <a:endParaRPr lang="en-US" altLang="zh-CN" smtClean="0">
              <a:ea typeface="宋体" charset="-122"/>
            </a:endParaRPr>
          </a:p>
        </p:txBody>
      </p:sp>
    </p:spTree>
    <p:extLst>
      <p:ext uri="{BB962C8B-B14F-4D97-AF65-F5344CB8AC3E}">
        <p14:creationId xmlns:p14="http://schemas.microsoft.com/office/powerpoint/2010/main" val="418233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Gamma</a:t>
            </a:r>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92</a:t>
            </a:fld>
            <a:endParaRPr lang="en-US" altLang="zh-CN"/>
          </a:p>
        </p:txBody>
      </p:sp>
    </p:spTree>
    <p:extLst>
      <p:ext uri="{BB962C8B-B14F-4D97-AF65-F5344CB8AC3E}">
        <p14:creationId xmlns:p14="http://schemas.microsoft.com/office/powerpoint/2010/main" val="3269603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Gamma </a:t>
            </a:r>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93</a:t>
            </a:fld>
            <a:endParaRPr lang="en-US" altLang="zh-CN"/>
          </a:p>
        </p:txBody>
      </p:sp>
    </p:spTree>
    <p:extLst>
      <p:ext uri="{BB962C8B-B14F-4D97-AF65-F5344CB8AC3E}">
        <p14:creationId xmlns:p14="http://schemas.microsoft.com/office/powerpoint/2010/main" val="12946145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3" name="Slide Image Placeholder 1"/>
          <p:cNvSpPr>
            <a:spLocks noGrp="1" noRot="1" noChangeAspect="1" noTextEdit="1"/>
          </p:cNvSpPr>
          <p:nvPr>
            <p:ph type="sldImg"/>
          </p:nvPr>
        </p:nvSpPr>
        <p:spPr>
          <a:ln/>
        </p:spPr>
      </p:sp>
      <p:sp>
        <p:nvSpPr>
          <p:cNvPr id="602114" name="Notes Placeholder 2"/>
          <p:cNvSpPr>
            <a:spLocks noGrp="1"/>
          </p:cNvSpPr>
          <p:nvPr>
            <p:ph type="body" idx="1"/>
          </p:nvPr>
        </p:nvSpPr>
        <p:spPr>
          <a:noFill/>
          <a:ln/>
        </p:spPr>
        <p:txBody>
          <a:bodyPr/>
          <a:lstStyle/>
          <a:p>
            <a:endParaRPr lang="en-US" altLang="zh-CN" smtClean="0">
              <a:ea typeface="宋体" charset="-122"/>
            </a:endParaRPr>
          </a:p>
        </p:txBody>
      </p:sp>
      <p:sp>
        <p:nvSpPr>
          <p:cNvPr id="602115" name="Slide Number Placeholder 3"/>
          <p:cNvSpPr>
            <a:spLocks noGrp="1"/>
          </p:cNvSpPr>
          <p:nvPr>
            <p:ph type="sldNum" sz="quarter" idx="5"/>
          </p:nvPr>
        </p:nvSpPr>
        <p:spPr>
          <a:noFill/>
        </p:spPr>
        <p:txBody>
          <a:bodyPr/>
          <a:lstStyle/>
          <a:p>
            <a:fld id="{DCDBF555-44E2-4A92-B62F-517CA8ABC370}" type="slidenum">
              <a:rPr lang="en-US" altLang="zh-CN" smtClean="0">
                <a:ea typeface="宋体" charset="-122"/>
              </a:rPr>
              <a:pPr/>
              <a:t>96</a:t>
            </a:fld>
            <a:endParaRPr lang="en-US" altLang="zh-CN" smtClean="0">
              <a:ea typeface="宋体" charset="-122"/>
            </a:endParaRPr>
          </a:p>
        </p:txBody>
      </p:sp>
    </p:spTree>
    <p:extLst>
      <p:ext uri="{BB962C8B-B14F-4D97-AF65-F5344CB8AC3E}">
        <p14:creationId xmlns:p14="http://schemas.microsoft.com/office/powerpoint/2010/main" val="16778644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97</a:t>
            </a:fld>
            <a:endParaRPr lang="en-US" altLang="zh-CN"/>
          </a:p>
        </p:txBody>
      </p:sp>
    </p:spTree>
    <p:extLst>
      <p:ext uri="{BB962C8B-B14F-4D97-AF65-F5344CB8AC3E}">
        <p14:creationId xmlns:p14="http://schemas.microsoft.com/office/powerpoint/2010/main" val="11943926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Average binary</a:t>
            </a:r>
            <a:r>
              <a:rPr lang="en-US" altLang="zh-CN" baseline="0" dirty="0" smtClean="0"/>
              <a:t> length</a:t>
            </a:r>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100</a:t>
            </a:fld>
            <a:endParaRPr lang="en-US" altLang="zh-CN"/>
          </a:p>
        </p:txBody>
      </p:sp>
    </p:spTree>
    <p:extLst>
      <p:ext uri="{BB962C8B-B14F-4D97-AF65-F5344CB8AC3E}">
        <p14:creationId xmlns:p14="http://schemas.microsoft.com/office/powerpoint/2010/main" val="1892508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103</a:t>
            </a:fld>
            <a:endParaRPr lang="en-US" altLang="zh-CN"/>
          </a:p>
        </p:txBody>
      </p:sp>
    </p:spTree>
    <p:extLst>
      <p:ext uri="{BB962C8B-B14F-4D97-AF65-F5344CB8AC3E}">
        <p14:creationId xmlns:p14="http://schemas.microsoft.com/office/powerpoint/2010/main" val="103767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524ED5FF-060C-46CD-B0FF-9AFED6DEA5DB}" type="slidenum">
              <a:rPr lang="en-CA" altLang="zh-CN" smtClean="0">
                <a:ea typeface="宋体" charset="-122"/>
              </a:rPr>
              <a:pPr/>
              <a:t>12</a:t>
            </a:fld>
            <a:endParaRPr lang="en-CA" altLang="zh-CN" smtClean="0">
              <a:ea typeface="宋体" charset="-122"/>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14282739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抖动。聚类分析。最大瓶颈路径。实时人脸验证。用于纠错的</a:t>
            </a:r>
            <a:r>
              <a:rPr lang="en-US" altLang="zh-CN" dirty="0" smtClean="0"/>
              <a:t>LDPC</a:t>
            </a:r>
            <a:r>
              <a:rPr lang="zh-CN" altLang="en-US" dirty="0" smtClean="0"/>
              <a:t>码</a:t>
            </a:r>
            <a:r>
              <a:rPr lang="zh-CN" altLang="en-US" sz="1200" b="0" i="0" kern="1200" dirty="0" smtClean="0">
                <a:solidFill>
                  <a:schemeClr val="tx1"/>
                </a:solidFill>
                <a:effectLst/>
                <a:latin typeface="Arial" charset="0"/>
                <a:ea typeface="宋体" pitchFamily="2" charset="-122"/>
                <a:cs typeface="+mn-cs"/>
              </a:rPr>
              <a:t>低密度奇偶校验码图（</a:t>
            </a:r>
            <a:r>
              <a:rPr lang="en-US" altLang="zh-CN" sz="1200" b="0" i="0" kern="1200" dirty="0" smtClean="0">
                <a:solidFill>
                  <a:schemeClr val="tx1"/>
                </a:solidFill>
                <a:effectLst/>
                <a:latin typeface="Arial" charset="0"/>
                <a:ea typeface="宋体" pitchFamily="2" charset="-122"/>
                <a:cs typeface="+mn-cs"/>
              </a:rPr>
              <a:t>LDPC</a:t>
            </a:r>
            <a:r>
              <a:rPr lang="zh-CN" altLang="en-US" sz="1200" b="0" i="0" kern="1200" dirty="0" smtClean="0">
                <a:solidFill>
                  <a:schemeClr val="tx1"/>
                </a:solidFill>
                <a:effectLst/>
                <a:latin typeface="Arial" charset="0"/>
                <a:ea typeface="宋体" pitchFamily="2" charset="-122"/>
                <a:cs typeface="+mn-cs"/>
              </a:rPr>
              <a:t>码）</a:t>
            </a:r>
            <a:r>
              <a:rPr lang="zh-CN" altLang="en-US" dirty="0" smtClean="0"/>
              <a:t>。基于</a:t>
            </a:r>
            <a:r>
              <a:rPr lang="en-US" altLang="zh-CN" dirty="0" err="1" smtClean="0"/>
              <a:t>Renyi</a:t>
            </a:r>
            <a:r>
              <a:rPr lang="zh-CN" altLang="en-US" dirty="0" smtClean="0"/>
              <a:t>熵的图像配准。在卫星和航空图像中查找道路网络。减少蛋白质中氨基酸测序的数据存储。湍流中颗粒相互作用的模型局部性。网络设计（通信、电气、计算机、道路）。</a:t>
            </a:r>
            <a:r>
              <a:rPr lang="en-US" altLang="zh-CN" dirty="0" smtClean="0"/>
              <a:t>NP</a:t>
            </a:r>
            <a:r>
              <a:rPr lang="zh-CN" altLang="en-US" dirty="0" smtClean="0"/>
              <a:t>难问题的近似算法（如</a:t>
            </a:r>
            <a:r>
              <a:rPr lang="en-US" altLang="zh-CN" dirty="0" smtClean="0"/>
              <a:t>TSP</a:t>
            </a:r>
            <a:r>
              <a:rPr lang="zh-CN" altLang="en-US" dirty="0" smtClean="0"/>
              <a:t>、</a:t>
            </a:r>
            <a:r>
              <a:rPr lang="en-US" altLang="zh-CN" dirty="0" smtClean="0"/>
              <a:t>Steiner</a:t>
            </a:r>
            <a:r>
              <a:rPr lang="zh-CN" altLang="en-US" dirty="0" smtClean="0"/>
              <a:t>树）。</a:t>
            </a:r>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108</a:t>
            </a:fld>
            <a:endParaRPr lang="en-US" altLang="zh-CN"/>
          </a:p>
        </p:txBody>
      </p:sp>
    </p:spTree>
    <p:extLst>
      <p:ext uri="{BB962C8B-B14F-4D97-AF65-F5344CB8AC3E}">
        <p14:creationId xmlns:p14="http://schemas.microsoft.com/office/powerpoint/2010/main" val="10788181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E14560C-CA1E-D542-B117-F89A6EB7BFAF}" type="slidenum">
              <a:rPr lang="en-US">
                <a:latin typeface="Times New Roman" charset="0"/>
              </a:rPr>
              <a:pPr/>
              <a:t>120</a:t>
            </a:fld>
            <a:endParaRPr lang="en-US">
              <a:latin typeface="Times New Roman" charset="0"/>
            </a:endParaRPr>
          </a:p>
        </p:txBody>
      </p:sp>
      <p:sp>
        <p:nvSpPr>
          <p:cNvPr id="61443" name="Rectangle 2"/>
          <p:cNvSpPr>
            <a:spLocks noGrp="1" noRot="1" noChangeAspect="1" noChangeArrowheads="1" noTextEdit="1"/>
          </p:cNvSpPr>
          <p:nvPr>
            <p:ph type="sldImg"/>
          </p:nvPr>
        </p:nvSpPr>
        <p:spPr>
          <a:xfrm>
            <a:off x="1144588" y="685800"/>
            <a:ext cx="4570412" cy="3429000"/>
          </a:xfrm>
          <a:ln/>
        </p:spPr>
      </p:sp>
      <p:sp>
        <p:nvSpPr>
          <p:cNvPr id="61444" name="Rectangle 3"/>
          <p:cNvSpPr>
            <a:spLocks noGrp="1" noChangeArrowheads="1"/>
          </p:cNvSpPr>
          <p:nvPr>
            <p:ph type="body" idx="1"/>
          </p:nvPr>
        </p:nvSpPr>
        <p:spPr>
          <a:noFill/>
          <a:ln/>
        </p:spPr>
        <p:txBody>
          <a:bodyPr/>
          <a:lstStyle/>
          <a:p>
            <a:pPr eaLnBrk="1" hangingPunct="1">
              <a:spcBef>
                <a:spcPct val="0"/>
              </a:spcBef>
            </a:pPr>
            <a:r>
              <a:rPr lang="en-US">
                <a:latin typeface="Times New Roman" charset="0"/>
                <a:ea typeface="ＭＳ Ｐゴシック" charset="-128"/>
                <a:cs typeface="ＭＳ Ｐゴシック" charset="-128"/>
              </a:rPr>
              <a:t>Goal: Present Prim’s algorithm graphically in a manner similar to Kruskal’s algorithm.</a:t>
            </a:r>
          </a:p>
        </p:txBody>
      </p:sp>
    </p:spTree>
    <p:extLst>
      <p:ext uri="{BB962C8B-B14F-4D97-AF65-F5344CB8AC3E}">
        <p14:creationId xmlns:p14="http://schemas.microsoft.com/office/powerpoint/2010/main" val="13039607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97D0686-6003-684E-9E9C-6DEFFD2CF0F4}" type="slidenum">
              <a:rPr lang="en-US">
                <a:latin typeface="Times New Roman" charset="0"/>
              </a:rPr>
              <a:pPr/>
              <a:t>121</a:t>
            </a:fld>
            <a:endParaRPr lang="en-US">
              <a:latin typeface="Times New Roman" charset="0"/>
            </a:endParaRPr>
          </a:p>
        </p:txBody>
      </p:sp>
      <p:sp>
        <p:nvSpPr>
          <p:cNvPr id="63491" name="Rectangle 2"/>
          <p:cNvSpPr>
            <a:spLocks noGrp="1" noRot="1" noChangeAspect="1" noChangeArrowheads="1" noTextEdit="1"/>
          </p:cNvSpPr>
          <p:nvPr>
            <p:ph type="sldImg"/>
          </p:nvPr>
        </p:nvSpPr>
        <p:spPr>
          <a:xfrm>
            <a:off x="1144588" y="685800"/>
            <a:ext cx="4570412" cy="3429000"/>
          </a:xfrm>
          <a:ln/>
        </p:spPr>
      </p:sp>
      <p:sp>
        <p:nvSpPr>
          <p:cNvPr id="63492" name="Rectangle 3"/>
          <p:cNvSpPr>
            <a:spLocks noGrp="1" noChangeArrowheads="1"/>
          </p:cNvSpPr>
          <p:nvPr>
            <p:ph type="body" idx="1"/>
          </p:nvPr>
        </p:nvSpPr>
        <p:spPr>
          <a:noFill/>
          <a:ln/>
        </p:spPr>
        <p:txBody>
          <a:bodyPr/>
          <a:lstStyle/>
          <a:p>
            <a:pPr eaLnBrk="1" hangingPunct="1">
              <a:spcBef>
                <a:spcPct val="0"/>
              </a:spcBef>
            </a:pPr>
            <a:r>
              <a:rPr lang="en-US">
                <a:latin typeface="Times New Roman" charset="0"/>
                <a:ea typeface="ＭＳ Ｐゴシック" charset="-128"/>
                <a:cs typeface="ＭＳ Ｐゴシック" charset="-128"/>
              </a:rPr>
              <a:t>Goal: Present Prim’s algorithm graphically in a manner similar to Kruskal’s algorithm.  Initially, consider the light blue edges leaving 5.</a:t>
            </a:r>
          </a:p>
        </p:txBody>
      </p:sp>
    </p:spTree>
    <p:extLst>
      <p:ext uri="{BB962C8B-B14F-4D97-AF65-F5344CB8AC3E}">
        <p14:creationId xmlns:p14="http://schemas.microsoft.com/office/powerpoint/2010/main" val="7684866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Greedily chosen, this edge will be part of final solution</a:t>
            </a:r>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122</a:t>
            </a:fld>
            <a:endParaRPr lang="en-US"/>
          </a:p>
        </p:txBody>
      </p:sp>
    </p:spTree>
    <p:extLst>
      <p:ext uri="{BB962C8B-B14F-4D97-AF65-F5344CB8AC3E}">
        <p14:creationId xmlns:p14="http://schemas.microsoft.com/office/powerpoint/2010/main" val="39569884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614B899-A73B-DA4D-A586-F8C1D9A8B084}" type="slidenum">
              <a:rPr lang="en-US">
                <a:latin typeface="Times New Roman" charset="0"/>
              </a:rPr>
              <a:pPr/>
              <a:t>124</a:t>
            </a:fld>
            <a:endParaRPr lang="en-US">
              <a:latin typeface="Times New Roman" charset="0"/>
            </a:endParaRPr>
          </a:p>
        </p:txBody>
      </p:sp>
      <p:sp>
        <p:nvSpPr>
          <p:cNvPr id="67587" name="Rectangle 2"/>
          <p:cNvSpPr>
            <a:spLocks noGrp="1" noRot="1" noChangeAspect="1" noChangeArrowheads="1" noTextEdit="1"/>
          </p:cNvSpPr>
          <p:nvPr>
            <p:ph type="sldImg"/>
          </p:nvPr>
        </p:nvSpPr>
        <p:spPr>
          <a:xfrm>
            <a:off x="1144588" y="685800"/>
            <a:ext cx="4570412" cy="3429000"/>
          </a:xfrm>
          <a:ln/>
        </p:spPr>
      </p:sp>
      <p:sp>
        <p:nvSpPr>
          <p:cNvPr id="67588" name="Rectangle 3"/>
          <p:cNvSpPr>
            <a:spLocks noGrp="1" noChangeArrowheads="1"/>
          </p:cNvSpPr>
          <p:nvPr>
            <p:ph type="body" idx="1"/>
          </p:nvPr>
        </p:nvSpPr>
        <p:spPr>
          <a:noFill/>
          <a:ln/>
        </p:spPr>
        <p:txBody>
          <a:bodyPr/>
          <a:lstStyle/>
          <a:p>
            <a:pPr eaLnBrk="1" hangingPunct="1">
              <a:spcBef>
                <a:spcPct val="0"/>
              </a:spcBef>
            </a:pPr>
            <a:r>
              <a:rPr lang="en-US" dirty="0">
                <a:latin typeface="Times New Roman" charset="0"/>
                <a:ea typeface="ＭＳ Ｐゴシック" charset="-128"/>
                <a:cs typeface="ＭＳ Ｐゴシック" charset="-128"/>
              </a:rPr>
              <a:t>NOT path length, just cheapest one edge cost</a:t>
            </a:r>
          </a:p>
          <a:p>
            <a:pPr eaLnBrk="1" hangingPunct="1">
              <a:spcBef>
                <a:spcPct val="0"/>
              </a:spcBef>
            </a:pPr>
            <a:r>
              <a:rPr lang="en-US" dirty="0">
                <a:latin typeface="Times New Roman" charset="0"/>
                <a:ea typeface="ＭＳ Ｐゴシック" charset="-128"/>
                <a:cs typeface="ＭＳ Ｐゴシック" charset="-128"/>
              </a:rPr>
              <a:t>Now consider any of the blue edges leaving 4 or 5.  Etc. as we add more vertices.  Node 7 cost is decreased.</a:t>
            </a:r>
          </a:p>
        </p:txBody>
      </p:sp>
    </p:spTree>
    <p:extLst>
      <p:ext uri="{BB962C8B-B14F-4D97-AF65-F5344CB8AC3E}">
        <p14:creationId xmlns:p14="http://schemas.microsoft.com/office/powerpoint/2010/main" val="1772114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Skip this unless</a:t>
            </a:r>
            <a:r>
              <a:rPr lang="en-US" baseline="0" dirty="0"/>
              <a:t> brought up, as it is not the best use of time.</a:t>
            </a:r>
          </a:p>
          <a:p>
            <a:r>
              <a:rPr lang="en-US" dirty="0"/>
              <a:t>***Note in this</a:t>
            </a:r>
            <a:r>
              <a:rPr lang="en-US" baseline="0" dirty="0"/>
              <a:t> case when node 2 checked node 1 which has a key of 4 it would update the cost to 1 (not big deal) AND </a:t>
            </a:r>
            <a:r>
              <a:rPr lang="en-US" baseline="0" dirty="0" err="1"/>
              <a:t>prev</a:t>
            </a:r>
            <a:r>
              <a:rPr lang="en-US" baseline="0" dirty="0"/>
              <a:t> pointer of node 1 would change to node 2 which would be a bug.</a:t>
            </a:r>
          </a:p>
          <a:p>
            <a:r>
              <a:rPr lang="en-US" baseline="0" dirty="0"/>
              <a:t>Should only test with nodes still on the queue.  If added edge immediately into X rather than </a:t>
            </a:r>
            <a:r>
              <a:rPr lang="en-US" baseline="0" dirty="0" err="1"/>
              <a:t>prev</a:t>
            </a:r>
            <a:r>
              <a:rPr lang="en-US" baseline="0" dirty="0"/>
              <a:t> tree at end would have been fine.</a:t>
            </a:r>
            <a:endParaRPr lang="en-US" dirty="0"/>
          </a:p>
        </p:txBody>
      </p:sp>
      <p:sp>
        <p:nvSpPr>
          <p:cNvPr id="4" name="Slide Number Placeholder 3"/>
          <p:cNvSpPr>
            <a:spLocks noGrp="1"/>
          </p:cNvSpPr>
          <p:nvPr>
            <p:ph type="sldNum" sz="quarter" idx="10"/>
          </p:nvPr>
        </p:nvSpPr>
        <p:spPr/>
        <p:txBody>
          <a:bodyPr/>
          <a:lstStyle/>
          <a:p>
            <a:pPr>
              <a:defRPr/>
            </a:pPr>
            <a:fld id="{7D79556D-199B-5E4E-84CB-5C2889E88EA5}" type="slidenum">
              <a:rPr lang="en-US" smtClean="0"/>
              <a:pPr>
                <a:defRPr/>
              </a:pPr>
              <a:t>126</a:t>
            </a:fld>
            <a:endParaRPr lang="en-US"/>
          </a:p>
        </p:txBody>
      </p:sp>
    </p:spTree>
    <p:extLst>
      <p:ext uri="{BB962C8B-B14F-4D97-AF65-F5344CB8AC3E}">
        <p14:creationId xmlns:p14="http://schemas.microsoft.com/office/powerpoint/2010/main" val="39471358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804763" indent="-309524" eaLnBrk="0" hangingPunct="0">
              <a:defRPr>
                <a:solidFill>
                  <a:schemeClr val="tx1"/>
                </a:solidFill>
                <a:latin typeface="Arial" charset="0"/>
                <a:ea typeface="宋体" charset="-122"/>
              </a:defRPr>
            </a:lvl2pPr>
            <a:lvl3pPr marL="1238098" indent="-247620" eaLnBrk="0" hangingPunct="0">
              <a:defRPr>
                <a:solidFill>
                  <a:schemeClr val="tx1"/>
                </a:solidFill>
                <a:latin typeface="Arial" charset="0"/>
                <a:ea typeface="宋体" charset="-122"/>
              </a:defRPr>
            </a:lvl3pPr>
            <a:lvl4pPr marL="1733337" indent="-247620" eaLnBrk="0" hangingPunct="0">
              <a:defRPr>
                <a:solidFill>
                  <a:schemeClr val="tx1"/>
                </a:solidFill>
                <a:latin typeface="Arial" charset="0"/>
                <a:ea typeface="宋体" charset="-122"/>
              </a:defRPr>
            </a:lvl4pPr>
            <a:lvl5pPr marL="2228576" indent="-247620" eaLnBrk="0" hangingPunct="0">
              <a:defRPr>
                <a:solidFill>
                  <a:schemeClr val="tx1"/>
                </a:solidFill>
                <a:latin typeface="Arial" charset="0"/>
                <a:ea typeface="宋体" charset="-122"/>
              </a:defRPr>
            </a:lvl5pPr>
            <a:lvl6pPr marL="2723815" indent="-247620" eaLnBrk="0" fontAlgn="base" hangingPunct="0">
              <a:spcBef>
                <a:spcPct val="0"/>
              </a:spcBef>
              <a:spcAft>
                <a:spcPct val="0"/>
              </a:spcAft>
              <a:defRPr>
                <a:solidFill>
                  <a:schemeClr val="tx1"/>
                </a:solidFill>
                <a:latin typeface="Arial" charset="0"/>
                <a:ea typeface="宋体" charset="-122"/>
              </a:defRPr>
            </a:lvl6pPr>
            <a:lvl7pPr marL="3219054" indent="-247620" eaLnBrk="0" fontAlgn="base" hangingPunct="0">
              <a:spcBef>
                <a:spcPct val="0"/>
              </a:spcBef>
              <a:spcAft>
                <a:spcPct val="0"/>
              </a:spcAft>
              <a:defRPr>
                <a:solidFill>
                  <a:schemeClr val="tx1"/>
                </a:solidFill>
                <a:latin typeface="Arial" charset="0"/>
                <a:ea typeface="宋体" charset="-122"/>
              </a:defRPr>
            </a:lvl7pPr>
            <a:lvl8pPr marL="3714293" indent="-247620" eaLnBrk="0" fontAlgn="base" hangingPunct="0">
              <a:spcBef>
                <a:spcPct val="0"/>
              </a:spcBef>
              <a:spcAft>
                <a:spcPct val="0"/>
              </a:spcAft>
              <a:defRPr>
                <a:solidFill>
                  <a:schemeClr val="tx1"/>
                </a:solidFill>
                <a:latin typeface="Arial" charset="0"/>
                <a:ea typeface="宋体" charset="-122"/>
              </a:defRPr>
            </a:lvl8pPr>
            <a:lvl9pPr marL="4209532" indent="-247620" eaLnBrk="0" fontAlgn="base" hangingPunct="0">
              <a:spcBef>
                <a:spcPct val="0"/>
              </a:spcBef>
              <a:spcAft>
                <a:spcPct val="0"/>
              </a:spcAft>
              <a:defRPr>
                <a:solidFill>
                  <a:schemeClr val="tx1"/>
                </a:solidFill>
                <a:latin typeface="Arial" charset="0"/>
                <a:ea typeface="宋体" charset="-122"/>
              </a:defRPr>
            </a:lvl9pPr>
          </a:lstStyle>
          <a:p>
            <a:pPr eaLnBrk="1" hangingPunct="1"/>
            <a:fld id="{D12C0579-B713-4D5B-B310-81A95A7F7EDE}" type="slidenum">
              <a:rPr lang="en-US" altLang="zh-CN" smtClean="0">
                <a:latin typeface="Times New Roman" pitchFamily="18" charset="0"/>
              </a:rPr>
              <a:pPr eaLnBrk="1" hangingPunct="1"/>
              <a:t>130</a:t>
            </a:fld>
            <a:endParaRPr lang="en-US" altLang="zh-CN"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2659315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50E3CC-D33A-4338-98EC-8E4B923F45F4}" type="slidenum">
              <a:rPr lang="en-US" altLang="zh-CN"/>
              <a:pPr/>
              <a:t>131</a:t>
            </a:fld>
            <a:endParaRPr lang="en-US" altLang="zh-CN"/>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09595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2769F-D7A3-4179-92D3-723F52FC3149}" type="slidenum">
              <a:rPr lang="en-US" altLang="zh-CN"/>
              <a:pPr/>
              <a:t>132</a:t>
            </a:fld>
            <a:endParaRPr lang="en-US" altLang="zh-CN"/>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522025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9CE2BE-1681-4C96-B6BD-6451741C3F13}" type="slidenum">
              <a:rPr lang="en-US" altLang="zh-CN"/>
              <a:pPr/>
              <a:t>133</a:t>
            </a:fld>
            <a:endParaRPr lang="en-US" altLang="zh-CN"/>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16045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B7C3A84-9FB7-482A-B67B-363B07519FE1}" type="slidenum">
              <a:rPr lang="en-CA" altLang="zh-CN" smtClean="0">
                <a:ea typeface="宋体" charset="-122"/>
              </a:rPr>
              <a:pPr/>
              <a:t>13</a:t>
            </a:fld>
            <a:endParaRPr lang="en-CA" altLang="zh-CN" smtClean="0">
              <a:ea typeface="宋体" charset="-122"/>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28177545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509F7CA-0CAC-7049-A325-B0F5691C3C83}" type="slidenum">
              <a:rPr lang="en-US">
                <a:latin typeface="Times New Roman" charset="0"/>
              </a:rPr>
              <a:pPr/>
              <a:t>141</a:t>
            </a:fld>
            <a:endParaRPr lang="en-US">
              <a:latin typeface="Times New Roman" charset="0"/>
            </a:endParaRPr>
          </a:p>
        </p:txBody>
      </p:sp>
      <p:sp>
        <p:nvSpPr>
          <p:cNvPr id="29699" name="Rectangle 2"/>
          <p:cNvSpPr>
            <a:spLocks noGrp="1" noRot="1" noChangeAspect="1" noChangeArrowheads="1" noTextEdit="1"/>
          </p:cNvSpPr>
          <p:nvPr>
            <p:ph type="sldImg"/>
          </p:nvPr>
        </p:nvSpPr>
        <p:spPr>
          <a:xfrm>
            <a:off x="1144588" y="685800"/>
            <a:ext cx="4570412" cy="3429000"/>
          </a:xfrm>
          <a:ln/>
        </p:spPr>
      </p:sp>
      <p:sp>
        <p:nvSpPr>
          <p:cNvPr id="2970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Each vertex goes into a separate connected component.</a:t>
            </a:r>
          </a:p>
          <a:p>
            <a:pPr eaLnBrk="1" hangingPunct="1"/>
            <a:r>
              <a:rPr lang="en-US" dirty="0">
                <a:latin typeface="Arial" charset="0"/>
                <a:ea typeface="ＭＳ Ｐゴシック" charset="-128"/>
                <a:cs typeface="ＭＳ Ｐゴシック" charset="-128"/>
              </a:rPr>
              <a:t>We'll show</a:t>
            </a:r>
            <a:r>
              <a:rPr lang="en-US" baseline="0" dirty="0">
                <a:latin typeface="Arial" charset="0"/>
                <a:ea typeface="ＭＳ Ｐゴシック" charset="-128"/>
                <a:cs typeface="ＭＳ Ｐゴシック" charset="-128"/>
              </a:rPr>
              <a:t> X on the graph (colored edges), Each color will represent a </a:t>
            </a:r>
            <a:r>
              <a:rPr lang="en-US" baseline="0">
                <a:latin typeface="Arial" charset="0"/>
                <a:ea typeface="ＭＳ Ｐゴシック" charset="-128"/>
                <a:cs typeface="ＭＳ Ｐゴシック" charset="-128"/>
              </a:rPr>
              <a:t>connected component</a:t>
            </a:r>
            <a:endParaRPr lang="en-US" dirty="0">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6492310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4FCCBB1-DC9F-3E46-9EA5-914819583C4E}" type="slidenum">
              <a:rPr lang="en-US">
                <a:latin typeface="Times New Roman" charset="0"/>
              </a:rPr>
              <a:pPr/>
              <a:t>142</a:t>
            </a:fld>
            <a:endParaRPr lang="en-US">
              <a:latin typeface="Times New Roman" charset="0"/>
            </a:endParaRPr>
          </a:p>
        </p:txBody>
      </p:sp>
      <p:sp>
        <p:nvSpPr>
          <p:cNvPr id="31747" name="Rectangle 2"/>
          <p:cNvSpPr>
            <a:spLocks noGrp="1" noRot="1" noChangeAspect="1" noChangeArrowheads="1" noTextEdit="1"/>
          </p:cNvSpPr>
          <p:nvPr>
            <p:ph type="sldImg"/>
          </p:nvPr>
        </p:nvSpPr>
        <p:spPr>
          <a:xfrm>
            <a:off x="1144588" y="685800"/>
            <a:ext cx="4570412" cy="3429000"/>
          </a:xfrm>
          <a:ln/>
        </p:spPr>
      </p:sp>
      <p:sp>
        <p:nvSpPr>
          <p:cNvPr id="31748" name="Rectangle 3"/>
          <p:cNvSpPr>
            <a:spLocks noGrp="1" noChangeArrowheads="1"/>
          </p:cNvSpPr>
          <p:nvPr>
            <p:ph type="body" idx="1"/>
          </p:nvPr>
        </p:nvSpPr>
        <p:spPr>
          <a:noFill/>
          <a:ln/>
        </p:spPr>
        <p:txBody>
          <a:bodyPr/>
          <a:lstStyle/>
          <a:p>
            <a:pPr eaLnBrk="1" hangingPunct="1"/>
            <a:r>
              <a:rPr lang="en-US">
                <a:latin typeface="Arial" charset="0"/>
                <a:ea typeface="ＭＳ Ｐゴシック" charset="-128"/>
                <a:cs typeface="ＭＳ Ｐゴシック" charset="-128"/>
              </a:rPr>
              <a:t>Goal: Visually walk through Kruskal’s algorithm running on this simple graph.  This simple enumerates the steps</a:t>
            </a:r>
          </a:p>
          <a:p>
            <a:pPr eaLnBrk="1" hangingPunct="1"/>
            <a:r>
              <a:rPr lang="en-US">
                <a:latin typeface="Arial" charset="0"/>
                <a:ea typeface="ＭＳ Ｐゴシック" charset="-128"/>
                <a:cs typeface="ＭＳ Ｐゴシック" charset="-128"/>
              </a:rPr>
              <a:t>starting with the sorting.</a:t>
            </a:r>
          </a:p>
        </p:txBody>
      </p:sp>
    </p:spTree>
    <p:extLst>
      <p:ext uri="{BB962C8B-B14F-4D97-AF65-F5344CB8AC3E}">
        <p14:creationId xmlns:p14="http://schemas.microsoft.com/office/powerpoint/2010/main" val="31825664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7A87DB8-A329-5849-A553-A5587BA008A7}" type="slidenum">
              <a:rPr lang="en-US">
                <a:latin typeface="Times New Roman" charset="0"/>
              </a:rPr>
              <a:pPr/>
              <a:t>143</a:t>
            </a:fld>
            <a:endParaRPr lang="en-US">
              <a:latin typeface="Times New Roman" charset="0"/>
            </a:endParaRPr>
          </a:p>
        </p:txBody>
      </p:sp>
      <p:sp>
        <p:nvSpPr>
          <p:cNvPr id="33795" name="Rectangle 2"/>
          <p:cNvSpPr>
            <a:spLocks noGrp="1" noRot="1" noChangeAspect="1" noChangeArrowheads="1" noTextEdit="1"/>
          </p:cNvSpPr>
          <p:nvPr>
            <p:ph type="sldImg"/>
          </p:nvPr>
        </p:nvSpPr>
        <p:spPr>
          <a:xfrm>
            <a:off x="1144588" y="685800"/>
            <a:ext cx="4570412" cy="3429000"/>
          </a:xfrm>
          <a:ln/>
        </p:spPr>
      </p:sp>
      <p:sp>
        <p:nvSpPr>
          <p:cNvPr id="3379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Add the edge with the lowest cost to the solution set X which does not create a cycle.</a:t>
            </a:r>
          </a:p>
        </p:txBody>
      </p:sp>
    </p:spTree>
    <p:extLst>
      <p:ext uri="{BB962C8B-B14F-4D97-AF65-F5344CB8AC3E}">
        <p14:creationId xmlns:p14="http://schemas.microsoft.com/office/powerpoint/2010/main" val="26697207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EEF09-DEA9-7B4C-A6E9-BA1CA480C76D}" type="slidenum">
              <a:rPr lang="en-US">
                <a:latin typeface="Times New Roman" charset="0"/>
              </a:rPr>
              <a:pPr/>
              <a:t>144</a:t>
            </a:fld>
            <a:endParaRPr lang="en-US">
              <a:latin typeface="Times New Roman" charset="0"/>
            </a:endParaRPr>
          </a:p>
        </p:txBody>
      </p:sp>
      <p:sp>
        <p:nvSpPr>
          <p:cNvPr id="35843" name="Rectangle 2"/>
          <p:cNvSpPr>
            <a:spLocks noGrp="1" noRot="1" noChangeAspect="1" noChangeArrowheads="1" noTextEdit="1"/>
          </p:cNvSpPr>
          <p:nvPr>
            <p:ph type="sldImg"/>
          </p:nvPr>
        </p:nvSpPr>
        <p:spPr>
          <a:xfrm>
            <a:off x="1144588" y="685800"/>
            <a:ext cx="4570412" cy="3429000"/>
          </a:xfrm>
          <a:ln/>
        </p:spPr>
      </p:sp>
      <p:sp>
        <p:nvSpPr>
          <p:cNvPr id="35844" name="Rectangle 3"/>
          <p:cNvSpPr>
            <a:spLocks noGrp="1" noChangeArrowheads="1"/>
          </p:cNvSpPr>
          <p:nvPr>
            <p:ph type="body" idx="1"/>
          </p:nvPr>
        </p:nvSpPr>
        <p:spPr>
          <a:noFill/>
          <a:ln/>
        </p:spPr>
        <p:txBody>
          <a:bodyPr/>
          <a:lstStyle/>
          <a:p>
            <a:pPr eaLnBrk="1" hangingPunct="1"/>
            <a:r>
              <a:rPr lang="en-US">
                <a:latin typeface="Arial" charset="0"/>
                <a:ea typeface="ＭＳ Ｐゴシック" charset="-128"/>
                <a:cs typeface="ＭＳ Ｐゴシック" charset="-128"/>
              </a:rPr>
              <a:t>The two vertices that are in the edge are merged into the same connected component</a:t>
            </a:r>
          </a:p>
        </p:txBody>
      </p:sp>
    </p:spTree>
    <p:extLst>
      <p:ext uri="{BB962C8B-B14F-4D97-AF65-F5344CB8AC3E}">
        <p14:creationId xmlns:p14="http://schemas.microsoft.com/office/powerpoint/2010/main" val="1087955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32A71E8-ADF3-1C4E-8B3A-881B9A6C4ECB}" type="slidenum">
              <a:rPr lang="en-US">
                <a:latin typeface="Times New Roman" charset="0"/>
              </a:rPr>
              <a:pPr/>
              <a:t>145</a:t>
            </a:fld>
            <a:endParaRPr lang="en-US">
              <a:latin typeface="Times New Roman" charset="0"/>
            </a:endParaRPr>
          </a:p>
        </p:txBody>
      </p:sp>
      <p:sp>
        <p:nvSpPr>
          <p:cNvPr id="37891" name="Rectangle 2"/>
          <p:cNvSpPr>
            <a:spLocks noGrp="1" noRot="1" noChangeAspect="1" noChangeArrowheads="1" noTextEdit="1"/>
          </p:cNvSpPr>
          <p:nvPr>
            <p:ph type="sldImg"/>
          </p:nvPr>
        </p:nvSpPr>
        <p:spPr>
          <a:xfrm>
            <a:off x="1144588" y="685800"/>
            <a:ext cx="4570412" cy="3429000"/>
          </a:xfrm>
          <a:ln/>
        </p:spPr>
      </p:sp>
      <p:sp>
        <p:nvSpPr>
          <p:cNvPr id="37892" name="Rectangle 3"/>
          <p:cNvSpPr>
            <a:spLocks noGrp="1" noChangeArrowheads="1"/>
          </p:cNvSpPr>
          <p:nvPr>
            <p:ph type="body" idx="1"/>
          </p:nvPr>
        </p:nvSpPr>
        <p:spPr>
          <a:noFill/>
          <a:ln/>
        </p:spPr>
        <p:txBody>
          <a:bodyPr/>
          <a:lstStyle/>
          <a:p>
            <a:pPr eaLnBrk="1" hangingPunct="1"/>
            <a:r>
              <a:rPr lang="en-US">
                <a:latin typeface="Arial" charset="0"/>
                <a:ea typeface="ＭＳ Ｐゴシック" charset="-128"/>
                <a:cs typeface="ＭＳ Ｐゴシック" charset="-128"/>
              </a:rPr>
              <a:t>The next following slides show who each edge is added to T.  The issue of always merging separate connected</a:t>
            </a:r>
          </a:p>
          <a:p>
            <a:pPr eaLnBrk="1" hangingPunct="1"/>
            <a:r>
              <a:rPr lang="en-US">
                <a:latin typeface="Arial" charset="0"/>
                <a:ea typeface="ＭＳ Ｐゴシック" charset="-128"/>
                <a:cs typeface="ＭＳ Ｐゴシック" charset="-128"/>
              </a:rPr>
              <a:t>Components is delayed until we try to add an edge that creates a cycle.</a:t>
            </a:r>
          </a:p>
        </p:txBody>
      </p:sp>
    </p:spTree>
    <p:extLst>
      <p:ext uri="{BB962C8B-B14F-4D97-AF65-F5344CB8AC3E}">
        <p14:creationId xmlns:p14="http://schemas.microsoft.com/office/powerpoint/2010/main" val="39143184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different color for each non-singleton set/connected</a:t>
            </a:r>
            <a:r>
              <a:rPr lang="en-US" baseline="0" dirty="0"/>
              <a:t> component</a:t>
            </a:r>
            <a:endParaRPr lang="en-US" dirty="0"/>
          </a:p>
        </p:txBody>
      </p:sp>
      <p:sp>
        <p:nvSpPr>
          <p:cNvPr id="4" name="Slide Number Placeholder 3"/>
          <p:cNvSpPr>
            <a:spLocks noGrp="1"/>
          </p:cNvSpPr>
          <p:nvPr>
            <p:ph type="sldNum" sz="quarter" idx="10"/>
          </p:nvPr>
        </p:nvSpPr>
        <p:spPr/>
        <p:txBody>
          <a:bodyPr/>
          <a:lstStyle/>
          <a:p>
            <a:pPr>
              <a:defRPr/>
            </a:pPr>
            <a:fld id="{7D79556D-199B-5E4E-84CB-5C2889E88EA5}" type="slidenum">
              <a:rPr lang="en-US" smtClean="0"/>
              <a:pPr>
                <a:defRPr/>
              </a:pPr>
              <a:t>146</a:t>
            </a:fld>
            <a:endParaRPr lang="en-US"/>
          </a:p>
        </p:txBody>
      </p:sp>
    </p:spTree>
    <p:extLst>
      <p:ext uri="{BB962C8B-B14F-4D97-AF65-F5344CB8AC3E}">
        <p14:creationId xmlns:p14="http://schemas.microsoft.com/office/powerpoint/2010/main" val="14849284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20CABBE-EA0B-A745-9B89-5CBF92A5836B}" type="slidenum">
              <a:rPr lang="en-US">
                <a:latin typeface="Times New Roman" charset="0"/>
              </a:rPr>
              <a:pPr/>
              <a:t>149</a:t>
            </a:fld>
            <a:endParaRPr lang="en-US">
              <a:latin typeface="Times New Roman" charset="0"/>
            </a:endParaRPr>
          </a:p>
        </p:txBody>
      </p:sp>
      <p:sp>
        <p:nvSpPr>
          <p:cNvPr id="43011" name="Rectangle 2"/>
          <p:cNvSpPr>
            <a:spLocks noGrp="1" noRot="1" noChangeAspect="1" noChangeArrowheads="1" noTextEdit="1"/>
          </p:cNvSpPr>
          <p:nvPr>
            <p:ph type="sldImg"/>
          </p:nvPr>
        </p:nvSpPr>
        <p:spPr>
          <a:xfrm>
            <a:off x="1144588" y="685800"/>
            <a:ext cx="4570412" cy="3429000"/>
          </a:xfrm>
          <a:ln/>
        </p:spPr>
      </p:sp>
      <p:sp>
        <p:nvSpPr>
          <p:cNvPr id="43012" name="Rectangle 3"/>
          <p:cNvSpPr>
            <a:spLocks noGrp="1" noChangeArrowheads="1"/>
          </p:cNvSpPr>
          <p:nvPr>
            <p:ph type="body" idx="1"/>
          </p:nvPr>
        </p:nvSpPr>
        <p:spPr>
          <a:noFill/>
          <a:ln/>
        </p:spPr>
        <p:txBody>
          <a:bodyPr/>
          <a:lstStyle/>
          <a:p>
            <a:pPr eaLnBrk="1" hangingPunct="1"/>
            <a:r>
              <a:rPr lang="en-US">
                <a:latin typeface="Arial" charset="0"/>
                <a:ea typeface="ＭＳ Ｐゴシック" charset="-128"/>
                <a:cs typeface="ＭＳ Ｐゴシック" charset="-128"/>
              </a:rPr>
              <a:t>Note that this edge would create a cycle, so it is rejected and not part of T.</a:t>
            </a:r>
          </a:p>
        </p:txBody>
      </p:sp>
    </p:spTree>
    <p:extLst>
      <p:ext uri="{BB962C8B-B14F-4D97-AF65-F5344CB8AC3E}">
        <p14:creationId xmlns:p14="http://schemas.microsoft.com/office/powerpoint/2010/main" val="37784951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45059" name="Notes Placeholder 2"/>
          <p:cNvSpPr>
            <a:spLocks noGrp="1"/>
          </p:cNvSpPr>
          <p:nvPr>
            <p:ph type="body" idx="1"/>
          </p:nvPr>
        </p:nvSpPr>
        <p:spPr>
          <a:noFill/>
          <a:ln/>
        </p:spPr>
        <p:txBody>
          <a:bodyPr/>
          <a:lstStyle/>
          <a:p>
            <a:r>
              <a:rPr lang="en-US" dirty="0">
                <a:latin typeface="Times New Roman" charset="0"/>
                <a:ea typeface="ＭＳ Ｐゴシック" charset="-128"/>
                <a:cs typeface="ＭＳ Ｐゴシック" charset="-128"/>
              </a:rPr>
              <a:t>This version of </a:t>
            </a:r>
            <a:r>
              <a:rPr lang="en-US" dirty="0" err="1">
                <a:latin typeface="Times New Roman" charset="0"/>
                <a:ea typeface="ＭＳ Ｐゴシック" charset="-128"/>
                <a:cs typeface="ＭＳ Ｐゴシック" charset="-128"/>
              </a:rPr>
              <a:t>Kruskals</a:t>
            </a:r>
            <a:r>
              <a:rPr lang="en-US" dirty="0">
                <a:latin typeface="Times New Roman" charset="0"/>
                <a:ea typeface="ＭＳ Ｐゴシック" charset="-128"/>
                <a:cs typeface="ＭＳ Ｐゴシック" charset="-128"/>
              </a:rPr>
              <a:t> will not terminate early but continue until all edges are tried</a:t>
            </a:r>
          </a:p>
          <a:p>
            <a:endParaRPr lang="en-US" dirty="0">
              <a:latin typeface="Times New Roman" charset="0"/>
              <a:ea typeface="ＭＳ Ｐゴシック" charset="-128"/>
              <a:cs typeface="ＭＳ Ｐゴシック" charset="-128"/>
            </a:endParaRPr>
          </a:p>
        </p:txBody>
      </p:sp>
      <p:sp>
        <p:nvSpPr>
          <p:cNvPr id="45060" name="Slide Number Placeholder 3"/>
          <p:cNvSpPr>
            <a:spLocks noGrp="1"/>
          </p:cNvSpPr>
          <p:nvPr>
            <p:ph type="sldNum" sz="quarter" idx="5"/>
          </p:nvPr>
        </p:nvSpPr>
        <p:spPr>
          <a:noFill/>
        </p:spPr>
        <p:txBody>
          <a:bodyPr/>
          <a:lstStyle/>
          <a:p>
            <a:fld id="{F5F3B070-36E3-AD47-A622-5554376476DD}" type="slidenum">
              <a:rPr lang="en-US" smtClean="0">
                <a:latin typeface="Times New Roman" charset="0"/>
              </a:rPr>
              <a:pPr/>
              <a:t>150</a:t>
            </a:fld>
            <a:endParaRPr lang="en-US">
              <a:latin typeface="Times New Roman" charset="0"/>
            </a:endParaRPr>
          </a:p>
        </p:txBody>
      </p:sp>
    </p:spTree>
    <p:extLst>
      <p:ext uri="{BB962C8B-B14F-4D97-AF65-F5344CB8AC3E}">
        <p14:creationId xmlns:p14="http://schemas.microsoft.com/office/powerpoint/2010/main" val="38995726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9873668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pPr>
            <a:fld id="{E2BFDB8C-ABEB-40FD-AE45-64E3326D796E}" type="slidenum">
              <a:rPr lang="zh-TW" altLang="en-US">
                <a:latin typeface="Tahoma" panose="020B0604030504040204" pitchFamily="34" charset="0"/>
              </a:rPr>
              <a:pPr eaLnBrk="1" hangingPunct="1">
                <a:spcBef>
                  <a:spcPct val="0"/>
                </a:spcBef>
              </a:pPr>
              <a:t>154</a:t>
            </a:fld>
            <a:endParaRPr lang="zh-TW" altLang="en-US">
              <a:latin typeface="Tahoma" panose="020B060403050404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TW" altLang="en-US" smtClean="0"/>
          </a:p>
        </p:txBody>
      </p:sp>
    </p:spTree>
    <p:extLst>
      <p:ext uri="{BB962C8B-B14F-4D97-AF65-F5344CB8AC3E}">
        <p14:creationId xmlns:p14="http://schemas.microsoft.com/office/powerpoint/2010/main" val="1973271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BBA403E4-A9D4-4A9C-8412-F925834A20B2}" type="slidenum">
              <a:rPr lang="en-CA" altLang="zh-CN" smtClean="0">
                <a:ea typeface="宋体" charset="-122"/>
              </a:rPr>
              <a:pPr/>
              <a:t>14</a:t>
            </a:fld>
            <a:endParaRPr lang="en-CA" altLang="zh-CN" smtClean="0">
              <a:ea typeface="宋体" charset="-122"/>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1034510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pPr>
            <a:fld id="{97CBC8AE-05A6-46F5-8F1F-B137B05731DB}" type="slidenum">
              <a:rPr lang="zh-TW" altLang="en-US">
                <a:latin typeface="Tahoma" panose="020B0604030504040204" pitchFamily="34" charset="0"/>
              </a:rPr>
              <a:pPr eaLnBrk="1" hangingPunct="1">
                <a:spcBef>
                  <a:spcPct val="0"/>
                </a:spcBef>
              </a:pPr>
              <a:t>155</a:t>
            </a:fld>
            <a:endParaRPr lang="zh-TW" altLang="en-US">
              <a:latin typeface="Tahoma" panose="020B060403050404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TW" altLang="en-US" smtClean="0"/>
          </a:p>
        </p:txBody>
      </p:sp>
    </p:spTree>
    <p:extLst>
      <p:ext uri="{BB962C8B-B14F-4D97-AF65-F5344CB8AC3E}">
        <p14:creationId xmlns:p14="http://schemas.microsoft.com/office/powerpoint/2010/main" val="115931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pPr>
            <a:fld id="{05604E95-39C9-4D05-B5F4-464C90B2C88D}" type="slidenum">
              <a:rPr lang="zh-TW" altLang="en-US">
                <a:latin typeface="Tahoma" panose="020B0604030504040204" pitchFamily="34" charset="0"/>
              </a:rPr>
              <a:pPr eaLnBrk="1" hangingPunct="1">
                <a:spcBef>
                  <a:spcPct val="0"/>
                </a:spcBef>
              </a:pPr>
              <a:t>156</a:t>
            </a:fld>
            <a:endParaRPr lang="zh-TW" altLang="en-US">
              <a:latin typeface="Tahoma" panose="020B0604030504040204" pitchFamily="34" charset="0"/>
            </a:endParaRPr>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p:spPr>
        <p:txBody>
          <a:bodyPr/>
          <a:lstStyle/>
          <a:p>
            <a:pPr eaLnBrk="1" hangingPunct="1"/>
            <a:endParaRPr lang="zh-TW" altLang="en-US" smtClean="0"/>
          </a:p>
        </p:txBody>
      </p:sp>
    </p:spTree>
    <p:extLst>
      <p:ext uri="{BB962C8B-B14F-4D97-AF65-F5344CB8AC3E}">
        <p14:creationId xmlns:p14="http://schemas.microsoft.com/office/powerpoint/2010/main" val="17248134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decrease-key</a:t>
            </a:r>
            <a:r>
              <a:rPr lang="zh-CN" altLang="en-US" sz="1200" b="0" i="0" kern="1200" dirty="0" smtClean="0">
                <a:solidFill>
                  <a:schemeClr val="tx1"/>
                </a:solidFill>
                <a:effectLst/>
                <a:latin typeface="Arial" charset="0"/>
                <a:ea typeface="宋体" pitchFamily="2" charset="-122"/>
                <a:cs typeface="+mn-cs"/>
              </a:rPr>
              <a:t>给定一个</a:t>
            </a:r>
            <a:r>
              <a:rPr lang="en-US" altLang="zh-CN" sz="1200" b="0" i="0" kern="1200" dirty="0" smtClean="0">
                <a:solidFill>
                  <a:schemeClr val="tx1"/>
                </a:solidFill>
                <a:effectLst/>
                <a:latin typeface="Arial" charset="0"/>
                <a:ea typeface="宋体" pitchFamily="2" charset="-122"/>
                <a:cs typeface="+mn-cs"/>
              </a:rPr>
              <a:t>key</a:t>
            </a:r>
            <a:r>
              <a:rPr lang="zh-CN" altLang="en-US" sz="1200" b="0" i="0" kern="1200" dirty="0" smtClean="0">
                <a:solidFill>
                  <a:schemeClr val="tx1"/>
                </a:solidFill>
                <a:effectLst/>
                <a:latin typeface="Arial" charset="0"/>
                <a:ea typeface="宋体" pitchFamily="2" charset="-122"/>
                <a:cs typeface="+mn-cs"/>
              </a:rPr>
              <a:t>，你要修改其</a:t>
            </a:r>
            <a:r>
              <a:rPr lang="en-US" altLang="zh-CN" sz="1200" b="0" i="0" kern="1200" dirty="0" smtClean="0">
                <a:solidFill>
                  <a:schemeClr val="tx1"/>
                </a:solidFill>
                <a:effectLst/>
                <a:latin typeface="Arial" charset="0"/>
                <a:ea typeface="宋体" pitchFamily="2" charset="-122"/>
                <a:cs typeface="+mn-cs"/>
              </a:rPr>
              <a:t>key</a:t>
            </a:r>
            <a:r>
              <a:rPr lang="zh-CN" altLang="en-US" sz="1200" b="0" i="0" kern="1200" dirty="0" smtClean="0">
                <a:solidFill>
                  <a:schemeClr val="tx1"/>
                </a:solidFill>
                <a:effectLst/>
                <a:latin typeface="Arial" charset="0"/>
                <a:ea typeface="宋体" pitchFamily="2" charset="-122"/>
                <a:cs typeface="+mn-cs"/>
              </a:rPr>
              <a:t>值，再对修改后的</a:t>
            </a:r>
            <a:r>
              <a:rPr lang="en-US" altLang="zh-CN" sz="1200" b="0" i="0" kern="1200" dirty="0" smtClean="0">
                <a:solidFill>
                  <a:schemeClr val="tx1"/>
                </a:solidFill>
                <a:effectLst/>
                <a:latin typeface="Arial" charset="0"/>
                <a:ea typeface="宋体" pitchFamily="2" charset="-122"/>
                <a:cs typeface="+mn-cs"/>
              </a:rPr>
              <a:t>priority-queue</a:t>
            </a:r>
            <a:r>
              <a:rPr lang="zh-CN" altLang="en-US" sz="1200" b="0" i="0" kern="1200" dirty="0" smtClean="0">
                <a:solidFill>
                  <a:schemeClr val="tx1"/>
                </a:solidFill>
                <a:effectLst/>
                <a:latin typeface="Arial" charset="0"/>
                <a:ea typeface="宋体" pitchFamily="2" charset="-122"/>
                <a:cs typeface="+mn-cs"/>
              </a:rPr>
              <a:t>的堆进行修改，使其再次成为小顶堆</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In an implementation of </a:t>
            </a:r>
            <a:r>
              <a:rPr lang="en-US" altLang="zh-CN" sz="1200" b="0" i="0" kern="1200" dirty="0" err="1" smtClean="0">
                <a:solidFill>
                  <a:schemeClr val="tx1"/>
                </a:solidFill>
                <a:effectLst/>
                <a:latin typeface="Arial" charset="0"/>
                <a:ea typeface="宋体" pitchFamily="2" charset="-122"/>
                <a:cs typeface="+mn-cs"/>
              </a:rPr>
              <a:t>Dijkstra's</a:t>
            </a:r>
            <a:r>
              <a:rPr lang="en-US" altLang="zh-CN" sz="1200" b="0" i="0" kern="1200" dirty="0" smtClean="0">
                <a:solidFill>
                  <a:schemeClr val="tx1"/>
                </a:solidFill>
                <a:effectLst/>
                <a:latin typeface="Arial" charset="0"/>
                <a:ea typeface="宋体" pitchFamily="2" charset="-122"/>
                <a:cs typeface="+mn-cs"/>
              </a:rPr>
              <a:t> algorithm that reinserts nodes into the priority queue with their new priorities, one node is added to the priority queue for each of the m edges in the graph. This means that there are m </a:t>
            </a:r>
            <a:r>
              <a:rPr lang="en-US" altLang="zh-CN" sz="1200" b="0" i="0" kern="1200" dirty="0" err="1" smtClean="0">
                <a:solidFill>
                  <a:schemeClr val="tx1"/>
                </a:solidFill>
                <a:effectLst/>
                <a:latin typeface="Arial" charset="0"/>
                <a:ea typeface="宋体" pitchFamily="2" charset="-122"/>
                <a:cs typeface="+mn-cs"/>
              </a:rPr>
              <a:t>enqueue</a:t>
            </a:r>
            <a:r>
              <a:rPr lang="en-US" altLang="zh-CN" sz="1200" b="0" i="0" kern="1200" dirty="0" smtClean="0">
                <a:solidFill>
                  <a:schemeClr val="tx1"/>
                </a:solidFill>
                <a:effectLst/>
                <a:latin typeface="Arial" charset="0"/>
                <a:ea typeface="宋体" pitchFamily="2" charset="-122"/>
                <a:cs typeface="+mn-cs"/>
              </a:rPr>
              <a:t> operations and m </a:t>
            </a:r>
            <a:r>
              <a:rPr lang="en-US" altLang="zh-CN" sz="1200" b="0" i="0" kern="1200" dirty="0" err="1" smtClean="0">
                <a:solidFill>
                  <a:schemeClr val="tx1"/>
                </a:solidFill>
                <a:effectLst/>
                <a:latin typeface="Arial" charset="0"/>
                <a:ea typeface="宋体" pitchFamily="2" charset="-122"/>
                <a:cs typeface="+mn-cs"/>
              </a:rPr>
              <a:t>dequeue</a:t>
            </a:r>
            <a:r>
              <a:rPr lang="en-US" altLang="zh-CN" sz="1200" b="0" i="0" kern="1200" dirty="0" smtClean="0">
                <a:solidFill>
                  <a:schemeClr val="tx1"/>
                </a:solidFill>
                <a:effectLst/>
                <a:latin typeface="Arial" charset="0"/>
                <a:ea typeface="宋体" pitchFamily="2" charset="-122"/>
                <a:cs typeface="+mn-cs"/>
              </a:rPr>
              <a:t> operations on the priority queue, giving a total runtime of O(m </a:t>
            </a:r>
            <a:r>
              <a:rPr lang="en-US" altLang="zh-CN" sz="1200" b="0" i="0" kern="1200" dirty="0" err="1" smtClean="0">
                <a:solidFill>
                  <a:schemeClr val="tx1"/>
                </a:solidFill>
                <a:effectLst/>
                <a:latin typeface="Arial" charset="0"/>
                <a:ea typeface="宋体" pitchFamily="2" charset="-122"/>
                <a:cs typeface="+mn-cs"/>
              </a:rPr>
              <a:t>T</a:t>
            </a:r>
            <a:r>
              <a:rPr lang="en-US" altLang="zh-CN" sz="1200" b="0" i="0" kern="1200" baseline="-25000" dirty="0" err="1" smtClean="0">
                <a:solidFill>
                  <a:schemeClr val="tx1"/>
                </a:solidFill>
                <a:effectLst/>
                <a:latin typeface="Arial" charset="0"/>
                <a:ea typeface="宋体" pitchFamily="2" charset="-122"/>
                <a:cs typeface="+mn-cs"/>
              </a:rPr>
              <a:t>e</a:t>
            </a:r>
            <a:r>
              <a:rPr lang="en-US" altLang="zh-CN" sz="1200" b="0" i="0" kern="1200" dirty="0" smtClean="0">
                <a:solidFill>
                  <a:schemeClr val="tx1"/>
                </a:solidFill>
                <a:effectLst/>
                <a:latin typeface="Arial" charset="0"/>
                <a:ea typeface="宋体" pitchFamily="2" charset="-122"/>
                <a:cs typeface="+mn-cs"/>
              </a:rPr>
              <a:t> + m T</a:t>
            </a:r>
            <a:r>
              <a:rPr lang="en-US" altLang="zh-CN" sz="1200" b="0" i="0" kern="1200" baseline="-25000" dirty="0" smtClean="0">
                <a:solidFill>
                  <a:schemeClr val="tx1"/>
                </a:solidFill>
                <a:effectLst/>
                <a:latin typeface="Arial" charset="0"/>
                <a:ea typeface="宋体" pitchFamily="2" charset="-122"/>
                <a:cs typeface="+mn-cs"/>
              </a:rPr>
              <a:t>d</a:t>
            </a:r>
            <a:r>
              <a:rPr lang="en-US" altLang="zh-CN" sz="1200" b="0" i="0" kern="1200" dirty="0" smtClean="0">
                <a:solidFill>
                  <a:schemeClr val="tx1"/>
                </a:solidFill>
                <a:effectLst/>
                <a:latin typeface="Arial" charset="0"/>
                <a:ea typeface="宋体" pitchFamily="2" charset="-122"/>
                <a:cs typeface="+mn-cs"/>
              </a:rPr>
              <a:t>), where </a:t>
            </a:r>
            <a:r>
              <a:rPr lang="en-US" altLang="zh-CN" sz="1200" b="0" i="0" kern="1200" dirty="0" err="1" smtClean="0">
                <a:solidFill>
                  <a:schemeClr val="tx1"/>
                </a:solidFill>
                <a:effectLst/>
                <a:latin typeface="Arial" charset="0"/>
                <a:ea typeface="宋体" pitchFamily="2" charset="-122"/>
                <a:cs typeface="+mn-cs"/>
              </a:rPr>
              <a:t>T</a:t>
            </a:r>
            <a:r>
              <a:rPr lang="en-US" altLang="zh-CN" sz="1200" b="0" i="0" kern="1200" baseline="-25000" dirty="0" err="1" smtClean="0">
                <a:solidFill>
                  <a:schemeClr val="tx1"/>
                </a:solidFill>
                <a:effectLst/>
                <a:latin typeface="Arial" charset="0"/>
                <a:ea typeface="宋体" pitchFamily="2" charset="-122"/>
                <a:cs typeface="+mn-cs"/>
              </a:rPr>
              <a:t>e</a:t>
            </a:r>
            <a:r>
              <a:rPr lang="en-US" altLang="zh-CN" sz="1200" b="0" i="0" kern="1200" dirty="0" smtClean="0">
                <a:solidFill>
                  <a:schemeClr val="tx1"/>
                </a:solidFill>
                <a:effectLst/>
                <a:latin typeface="Arial" charset="0"/>
                <a:ea typeface="宋体" pitchFamily="2" charset="-122"/>
                <a:cs typeface="+mn-cs"/>
              </a:rPr>
              <a:t> is the time required to </a:t>
            </a:r>
            <a:r>
              <a:rPr lang="en-US" altLang="zh-CN" sz="1200" b="0" i="0" kern="1200" dirty="0" err="1" smtClean="0">
                <a:solidFill>
                  <a:schemeClr val="tx1"/>
                </a:solidFill>
                <a:effectLst/>
                <a:latin typeface="Arial" charset="0"/>
                <a:ea typeface="宋体" pitchFamily="2" charset="-122"/>
                <a:cs typeface="+mn-cs"/>
              </a:rPr>
              <a:t>enqueue</a:t>
            </a:r>
            <a:r>
              <a:rPr lang="en-US" altLang="zh-CN" sz="1200" b="0" i="0" kern="1200" dirty="0" smtClean="0">
                <a:solidFill>
                  <a:schemeClr val="tx1"/>
                </a:solidFill>
                <a:effectLst/>
                <a:latin typeface="Arial" charset="0"/>
                <a:ea typeface="宋体" pitchFamily="2" charset="-122"/>
                <a:cs typeface="+mn-cs"/>
              </a:rPr>
              <a:t> into the priority queue and T</a:t>
            </a:r>
            <a:r>
              <a:rPr lang="en-US" altLang="zh-CN" sz="1200" b="0" i="0" kern="1200" baseline="-25000" dirty="0" smtClean="0">
                <a:solidFill>
                  <a:schemeClr val="tx1"/>
                </a:solidFill>
                <a:effectLst/>
                <a:latin typeface="Arial" charset="0"/>
                <a:ea typeface="宋体" pitchFamily="2" charset="-122"/>
                <a:cs typeface="+mn-cs"/>
              </a:rPr>
              <a:t>d</a:t>
            </a:r>
            <a:r>
              <a:rPr lang="en-US" altLang="zh-CN" sz="1200" b="0" i="0" kern="1200" dirty="0" smtClean="0">
                <a:solidFill>
                  <a:schemeClr val="tx1"/>
                </a:solidFill>
                <a:effectLst/>
                <a:latin typeface="Arial" charset="0"/>
                <a:ea typeface="宋体" pitchFamily="2" charset="-122"/>
                <a:cs typeface="+mn-cs"/>
              </a:rPr>
              <a:t> is the time required to </a:t>
            </a:r>
            <a:r>
              <a:rPr lang="en-US" altLang="zh-CN" sz="1200" b="0" i="0" kern="1200" dirty="0" err="1" smtClean="0">
                <a:solidFill>
                  <a:schemeClr val="tx1"/>
                </a:solidFill>
                <a:effectLst/>
                <a:latin typeface="Arial" charset="0"/>
                <a:ea typeface="宋体" pitchFamily="2" charset="-122"/>
                <a:cs typeface="+mn-cs"/>
              </a:rPr>
              <a:t>dequeue</a:t>
            </a:r>
            <a:r>
              <a:rPr lang="en-US" altLang="zh-CN" sz="1200" b="0" i="0" kern="1200" dirty="0" smtClean="0">
                <a:solidFill>
                  <a:schemeClr val="tx1"/>
                </a:solidFill>
                <a:effectLst/>
                <a:latin typeface="Arial" charset="0"/>
                <a:ea typeface="宋体" pitchFamily="2" charset="-122"/>
                <a:cs typeface="+mn-cs"/>
              </a:rPr>
              <a:t> from the priority queue.</a:t>
            </a:r>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166</a:t>
            </a:fld>
            <a:endParaRPr lang="en-US" altLang="zh-CN"/>
          </a:p>
        </p:txBody>
      </p:sp>
    </p:spTree>
    <p:extLst>
      <p:ext uri="{BB962C8B-B14F-4D97-AF65-F5344CB8AC3E}">
        <p14:creationId xmlns:p14="http://schemas.microsoft.com/office/powerpoint/2010/main" val="4020992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3716C8E-773C-481F-9915-41D988BD996D}" type="slidenum">
              <a:rPr lang="en-US" altLang="zh-CN"/>
              <a:pPr/>
              <a:t>167</a:t>
            </a:fld>
            <a:endParaRPr lang="en-US" altLang="zh-CN"/>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dirty="0"/>
              <a:t>1</a:t>
            </a:r>
            <a:r>
              <a:rPr lang="zh-CN" altLang="en-US"/>
              <a:t>地作贪心选择来扩充这个集合。一个顶点属于集合</a:t>
            </a:r>
            <a:r>
              <a:rPr lang="en-US" altLang="zh-CN" dirty="0"/>
              <a:t>S</a:t>
            </a:r>
            <a:r>
              <a:rPr lang="zh-CN" altLang="en-US" dirty="0"/>
              <a:t>当且仅当从源到该顶点的最短</a:t>
            </a:r>
          </a:p>
          <a:p>
            <a:r>
              <a:rPr lang="en-US" altLang="zh-CN" dirty="0" err="1"/>
              <a:t>i</a:t>
            </a:r>
            <a:r>
              <a:rPr lang="zh-CN" altLang="en-US" dirty="0"/>
              <a:t>已知。初始时，</a:t>
            </a:r>
            <a:r>
              <a:rPr lang="en-US" altLang="zh-CN" dirty="0"/>
              <a:t>S</a:t>
            </a:r>
            <a:r>
              <a:rPr lang="zh-CN" altLang="en-US" dirty="0"/>
              <a:t>中仅含有源。设</a:t>
            </a:r>
            <a:r>
              <a:rPr lang="en-US" altLang="zh-CN" dirty="0"/>
              <a:t>2J</a:t>
            </a:r>
            <a:r>
              <a:rPr lang="zh-CN" altLang="en-US" dirty="0"/>
              <a:t>是</a:t>
            </a:r>
            <a:r>
              <a:rPr lang="en-US" altLang="zh-CN" dirty="0"/>
              <a:t>G</a:t>
            </a:r>
            <a:r>
              <a:rPr lang="zh-CN" altLang="en-US" dirty="0"/>
              <a:t>的某一个顶点，我们把从源到以且中间只经过</a:t>
            </a:r>
          </a:p>
          <a:p>
            <a:r>
              <a:rPr lang="zh-CN" altLang="en-US" dirty="0"/>
              <a:t>；的路称为从源到</a:t>
            </a:r>
            <a:r>
              <a:rPr lang="en-US" altLang="zh-CN" dirty="0"/>
              <a:t>u</a:t>
            </a:r>
            <a:r>
              <a:rPr lang="zh-CN" altLang="en-US" dirty="0"/>
              <a:t>的特殊路径，并用数组</a:t>
            </a:r>
            <a:r>
              <a:rPr lang="en-US" altLang="zh-CN" dirty="0" err="1"/>
              <a:t>dist</a:t>
            </a:r>
            <a:r>
              <a:rPr lang="zh-CN" altLang="en-US" dirty="0"/>
              <a:t>来记录当前每个顶点所对应的最短特殊</a:t>
            </a:r>
          </a:p>
          <a:p>
            <a:r>
              <a:rPr lang="zh-CN" altLang="en-US" dirty="0"/>
              <a:t>＼</a:t>
            </a:r>
            <a:r>
              <a:rPr lang="en-US" altLang="zh-CN" dirty="0" err="1"/>
              <a:t>Dijkstra</a:t>
            </a:r>
            <a:r>
              <a:rPr lang="zh-CN" altLang="en-US" dirty="0"/>
              <a:t>算法每次从</a:t>
            </a:r>
            <a:r>
              <a:rPr lang="en-US" altLang="zh-CN" dirty="0"/>
              <a:t>y—S</a:t>
            </a:r>
            <a:r>
              <a:rPr lang="zh-CN" altLang="en-US" dirty="0"/>
              <a:t>中取出具有最短特殊路长度的顶点</a:t>
            </a:r>
            <a:r>
              <a:rPr lang="en-US" altLang="zh-CN" dirty="0"/>
              <a:t>c4</a:t>
            </a:r>
            <a:r>
              <a:rPr lang="zh-CN" altLang="en-US" dirty="0"/>
              <a:t>，将“添加到</a:t>
            </a:r>
            <a:r>
              <a:rPr lang="en-US" altLang="zh-CN" dirty="0"/>
              <a:t>S</a:t>
            </a:r>
            <a:r>
              <a:rPr lang="zh-CN" altLang="en-US" dirty="0"/>
              <a:t>中，</a:t>
            </a:r>
          </a:p>
          <a:p>
            <a:r>
              <a:rPr lang="en-US" altLang="zh-CN" dirty="0"/>
              <a:t>[</a:t>
            </a:r>
            <a:r>
              <a:rPr lang="zh-CN" altLang="en-US" dirty="0"/>
              <a:t>组</a:t>
            </a:r>
            <a:r>
              <a:rPr lang="en-US" altLang="zh-CN" dirty="0" err="1"/>
              <a:t>dist</a:t>
            </a:r>
            <a:r>
              <a:rPr lang="zh-CN" altLang="en-US" dirty="0"/>
              <a:t>作必要的修改。一旦</a:t>
            </a:r>
            <a:r>
              <a:rPr lang="en-US" altLang="zh-CN" dirty="0"/>
              <a:t>S</a:t>
            </a:r>
            <a:r>
              <a:rPr lang="zh-CN" altLang="en-US" dirty="0"/>
              <a:t>包含了所有</a:t>
            </a:r>
            <a:r>
              <a:rPr lang="en-US" altLang="zh-CN" dirty="0"/>
              <a:t>y</a:t>
            </a:r>
            <a:r>
              <a:rPr lang="zh-CN" altLang="en-US" dirty="0"/>
              <a:t>中顶点，</a:t>
            </a:r>
            <a:r>
              <a:rPr lang="en-US" altLang="zh-CN" dirty="0" err="1"/>
              <a:t>dist</a:t>
            </a:r>
            <a:r>
              <a:rPr lang="zh-CN" altLang="en-US" dirty="0"/>
              <a:t>就记录了从源到所有其他顶</a:t>
            </a:r>
          </a:p>
          <a:p>
            <a:r>
              <a:rPr lang="en-US" altLang="zh-CN" dirty="0"/>
              <a:t>y</a:t>
            </a:r>
            <a:r>
              <a:rPr lang="zh-CN" altLang="en-US" dirty="0"/>
              <a:t>最短路径长度。</a:t>
            </a:r>
          </a:p>
          <a:p>
            <a:r>
              <a:rPr lang="en-US" altLang="zh-CN" dirty="0" err="1"/>
              <a:t>stra</a:t>
            </a:r>
            <a:r>
              <a:rPr lang="zh-CN" altLang="en-US" dirty="0"/>
              <a:t>算法可描述如下，其中输入的带权有向图是</a:t>
            </a:r>
            <a:r>
              <a:rPr lang="en-US" altLang="zh-CN" dirty="0"/>
              <a:t>G=(y</a:t>
            </a:r>
            <a:r>
              <a:rPr lang="zh-CN" altLang="en-US" dirty="0"/>
              <a:t>，正</a:t>
            </a:r>
            <a:r>
              <a:rPr lang="en-US" altLang="zh-CN" dirty="0"/>
              <a:t>)</a:t>
            </a:r>
            <a:r>
              <a:rPr lang="zh-CN" altLang="en-US" dirty="0"/>
              <a:t>，</a:t>
            </a:r>
            <a:r>
              <a:rPr lang="en-US" altLang="zh-CN" dirty="0"/>
              <a:t>y</a:t>
            </a:r>
            <a:r>
              <a:rPr lang="zh-CN" altLang="en-US" dirty="0"/>
              <a:t>二</a:t>
            </a:r>
            <a:r>
              <a:rPr lang="en-US" altLang="zh-CN" dirty="0"/>
              <a:t>11</a:t>
            </a:r>
            <a:r>
              <a:rPr lang="zh-CN" altLang="en-US" dirty="0"/>
              <a:t>，</a:t>
            </a:r>
            <a:r>
              <a:rPr lang="en-US" altLang="zh-CN" dirty="0"/>
              <a:t>2…</a:t>
            </a:r>
            <a:r>
              <a:rPr lang="zh-CN" altLang="en-US" dirty="0"/>
              <a:t>，，</a:t>
            </a:r>
            <a:r>
              <a:rPr lang="en-US" altLang="zh-CN" dirty="0"/>
              <a:t>2}</a:t>
            </a:r>
            <a:r>
              <a:rPr lang="zh-CN" altLang="en-US" dirty="0"/>
              <a:t>，顶点</a:t>
            </a:r>
          </a:p>
          <a:p>
            <a:r>
              <a:rPr lang="zh-CN" altLang="en-US" dirty="0"/>
              <a:t>：是一个二维数组，</a:t>
            </a:r>
            <a:r>
              <a:rPr lang="en-US" altLang="zh-CN" dirty="0" err="1"/>
              <a:t>cC</a:t>
            </a:r>
            <a:r>
              <a:rPr lang="en-US" altLang="zh-CN" dirty="0"/>
              <a:t> 2</a:t>
            </a:r>
            <a:r>
              <a:rPr lang="zh-CN" altLang="en-US" dirty="0"/>
              <a:t>，</a:t>
            </a:r>
            <a:r>
              <a:rPr lang="en-US" altLang="zh-CN" dirty="0"/>
              <a:t>)[</a:t>
            </a:r>
            <a:r>
              <a:rPr lang="zh-CN" altLang="en-US" dirty="0"/>
              <a:t>川表示边</a:t>
            </a:r>
            <a:r>
              <a:rPr lang="en-US" altLang="zh-CN" dirty="0"/>
              <a:t>(2·</a:t>
            </a:r>
            <a:r>
              <a:rPr lang="zh-CN" altLang="en-US" dirty="0"/>
              <a:t>，了</a:t>
            </a:r>
            <a:r>
              <a:rPr lang="en-US" altLang="zh-CN" dirty="0"/>
              <a:t>)</a:t>
            </a:r>
            <a:r>
              <a:rPr lang="zh-CN" altLang="en-US" dirty="0"/>
              <a:t>的权。当</a:t>
            </a:r>
            <a:r>
              <a:rPr lang="en-US" altLang="zh-CN" dirty="0"/>
              <a:t>(2·</a:t>
            </a:r>
            <a:r>
              <a:rPr lang="zh-CN" altLang="en-US" dirty="0"/>
              <a:t>，了</a:t>
            </a:r>
            <a:r>
              <a:rPr lang="en-US" altLang="zh-CN" dirty="0"/>
              <a:t>)</a:t>
            </a:r>
            <a:r>
              <a:rPr lang="zh-CN" altLang="en-US" dirty="0"/>
              <a:t>务正时，</a:t>
            </a:r>
            <a:r>
              <a:rPr lang="en-US" altLang="zh-CN" dirty="0"/>
              <a:t>c㈠)[</a:t>
            </a:r>
            <a:r>
              <a:rPr lang="zh-CN" altLang="en-US" dirty="0"/>
              <a:t>川是一个大数。</a:t>
            </a:r>
          </a:p>
          <a:p>
            <a:r>
              <a:rPr lang="zh-CN" altLang="en-US" dirty="0"/>
              <a:t>乏示当前从源到顶点</a:t>
            </a:r>
            <a:r>
              <a:rPr lang="en-US" altLang="zh-CN" dirty="0"/>
              <a:t>I</a:t>
            </a:r>
            <a:r>
              <a:rPr lang="zh-CN" altLang="en-US" dirty="0"/>
              <a:t>，的最短特殊路径长</a:t>
            </a:r>
          </a:p>
        </p:txBody>
      </p:sp>
      <p:sp>
        <p:nvSpPr>
          <p:cNvPr id="62468" name="Rectangle 4"/>
          <p:cNvSpPr>
            <a:spLocks noChangeArrowheads="1"/>
          </p:cNvSpPr>
          <p:nvPr/>
        </p:nvSpPr>
        <p:spPr bwMode="auto">
          <a:xfrm>
            <a:off x="1066800" y="8001000"/>
            <a:ext cx="4162425" cy="4603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spAutoFit/>
          </a:bodyPr>
          <a:lstStyle/>
          <a:p>
            <a:pPr eaLnBrk="0" hangingPunct="0">
              <a:lnSpc>
                <a:spcPct val="110000"/>
              </a:lnSpc>
            </a:pPr>
            <a:r>
              <a:rPr kumimoji="1" lang="zh-CN" altLang="en-US" sz="2200">
                <a:solidFill>
                  <a:srgbClr val="990000"/>
                </a:solidFill>
                <a:latin typeface="Times New Roman" panose="02020603050405020304" pitchFamily="18" charset="0"/>
              </a:rPr>
              <a:t>即按路径长度顺序产生最短路径</a:t>
            </a:r>
            <a:r>
              <a:rPr kumimoji="1" lang="en-US" altLang="zh-CN" sz="2200">
                <a:solidFill>
                  <a:srgbClr val="990000"/>
                </a:solidFill>
                <a:latin typeface="Times New Roman" panose="02020603050405020304" pitchFamily="18" charset="0"/>
              </a:rPr>
              <a:t>.</a:t>
            </a:r>
          </a:p>
        </p:txBody>
      </p:sp>
    </p:spTree>
    <p:extLst>
      <p:ext uri="{BB962C8B-B14F-4D97-AF65-F5344CB8AC3E}">
        <p14:creationId xmlns:p14="http://schemas.microsoft.com/office/powerpoint/2010/main" val="35687548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7588124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173</a:t>
            </a:fld>
            <a:endParaRPr lang="en-US" altLang="zh-CN"/>
          </a:p>
        </p:txBody>
      </p:sp>
    </p:spTree>
    <p:extLst>
      <p:ext uri="{BB962C8B-B14F-4D97-AF65-F5344CB8AC3E}">
        <p14:creationId xmlns:p14="http://schemas.microsoft.com/office/powerpoint/2010/main" val="18244293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1" name="Rectangle 7"/>
          <p:cNvSpPr>
            <a:spLocks noGrp="1" noChangeArrowheads="1"/>
          </p:cNvSpPr>
          <p:nvPr>
            <p:ph type="sldNum" sz="quarter" idx="5"/>
          </p:nvPr>
        </p:nvSpPr>
        <p:spPr>
          <a:noFill/>
        </p:spPr>
        <p:txBody>
          <a:bodyPr/>
          <a:lstStyle/>
          <a:p>
            <a:fld id="{600444AB-3076-4DD6-8DD6-C78E1CF6392D}" type="slidenum">
              <a:rPr lang="en-US" altLang="zh-CN" smtClean="0">
                <a:ea typeface="宋体" charset="-122"/>
              </a:rPr>
              <a:pPr/>
              <a:t>186</a:t>
            </a:fld>
            <a:endParaRPr lang="en-US" altLang="zh-CN" smtClean="0">
              <a:ea typeface="宋体" charset="-122"/>
            </a:endParaRPr>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a:noFill/>
          <a:ln/>
        </p:spPr>
        <p:txBody>
          <a:bodyPr/>
          <a:lstStyle/>
          <a:p>
            <a:endParaRPr lang="en-US" altLang="zh-CN" smtClean="0">
              <a:ea typeface="宋体" charset="-122"/>
            </a:endParaRPr>
          </a:p>
        </p:txBody>
      </p:sp>
    </p:spTree>
    <p:extLst>
      <p:ext uri="{BB962C8B-B14F-4D97-AF65-F5344CB8AC3E}">
        <p14:creationId xmlns:p14="http://schemas.microsoft.com/office/powerpoint/2010/main" val="21217393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49" name="Rectangle 7"/>
          <p:cNvSpPr>
            <a:spLocks noGrp="1" noChangeArrowheads="1"/>
          </p:cNvSpPr>
          <p:nvPr>
            <p:ph type="sldNum" sz="quarter" idx="5"/>
          </p:nvPr>
        </p:nvSpPr>
        <p:spPr>
          <a:noFill/>
        </p:spPr>
        <p:txBody>
          <a:bodyPr/>
          <a:lstStyle/>
          <a:p>
            <a:fld id="{B2B5C6FB-F288-4176-B424-E7194140918D}" type="slidenum">
              <a:rPr lang="en-US" altLang="zh-CN" smtClean="0">
                <a:ea typeface="宋体" charset="-122"/>
              </a:rPr>
              <a:pPr/>
              <a:t>187</a:t>
            </a:fld>
            <a:endParaRPr lang="en-US" altLang="zh-CN" smtClean="0">
              <a:ea typeface="宋体" charset="-122"/>
            </a:endParaRPr>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a:noFill/>
          <a:ln/>
        </p:spPr>
        <p:txBody>
          <a:bodyPr/>
          <a:lstStyle/>
          <a:p>
            <a:endParaRPr lang="en-US" altLang="zh-CN" smtClean="0">
              <a:ea typeface="宋体" charset="-122"/>
            </a:endParaRPr>
          </a:p>
        </p:txBody>
      </p:sp>
    </p:spTree>
    <p:extLst>
      <p:ext uri="{BB962C8B-B14F-4D97-AF65-F5344CB8AC3E}">
        <p14:creationId xmlns:p14="http://schemas.microsoft.com/office/powerpoint/2010/main" val="34413729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7" name="Rectangle 7"/>
          <p:cNvSpPr>
            <a:spLocks noGrp="1" noChangeArrowheads="1"/>
          </p:cNvSpPr>
          <p:nvPr>
            <p:ph type="sldNum" sz="quarter" idx="5"/>
          </p:nvPr>
        </p:nvSpPr>
        <p:spPr>
          <a:noFill/>
        </p:spPr>
        <p:txBody>
          <a:bodyPr/>
          <a:lstStyle/>
          <a:p>
            <a:fld id="{C54DB3D8-7049-40AD-97EE-369AAA1CB64F}" type="slidenum">
              <a:rPr lang="en-US" altLang="zh-CN" smtClean="0">
                <a:ea typeface="宋体" charset="-122"/>
              </a:rPr>
              <a:pPr/>
              <a:t>188</a:t>
            </a:fld>
            <a:endParaRPr lang="en-US" altLang="zh-CN" smtClean="0">
              <a:ea typeface="宋体" charset="-122"/>
            </a:endParaRP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a:noFill/>
          <a:ln/>
        </p:spPr>
        <p:txBody>
          <a:bodyPr/>
          <a:lstStyle/>
          <a:p>
            <a:endParaRPr lang="en-US" altLang="zh-CN" smtClean="0">
              <a:ea typeface="宋体" charset="-122"/>
            </a:endParaRPr>
          </a:p>
        </p:txBody>
      </p:sp>
    </p:spTree>
    <p:extLst>
      <p:ext uri="{BB962C8B-B14F-4D97-AF65-F5344CB8AC3E}">
        <p14:creationId xmlns:p14="http://schemas.microsoft.com/office/powerpoint/2010/main" val="30884963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5" name="Rectangle 7"/>
          <p:cNvSpPr>
            <a:spLocks noGrp="1" noChangeArrowheads="1"/>
          </p:cNvSpPr>
          <p:nvPr>
            <p:ph type="sldNum" sz="quarter" idx="5"/>
          </p:nvPr>
        </p:nvSpPr>
        <p:spPr>
          <a:noFill/>
        </p:spPr>
        <p:txBody>
          <a:bodyPr/>
          <a:lstStyle/>
          <a:p>
            <a:fld id="{CBA9F1B1-F69D-4A93-A94E-29670663184B}" type="slidenum">
              <a:rPr lang="en-US" altLang="zh-CN" smtClean="0">
                <a:ea typeface="宋体" charset="-122"/>
              </a:rPr>
              <a:pPr/>
              <a:t>190</a:t>
            </a:fld>
            <a:endParaRPr lang="en-US" altLang="zh-CN" smtClean="0">
              <a:ea typeface="宋体" charset="-122"/>
            </a:endParaRPr>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a:noFill/>
          <a:ln/>
        </p:spPr>
        <p:txBody>
          <a:bodyPr/>
          <a:lstStyle/>
          <a:p>
            <a:endParaRPr lang="en-US" altLang="zh-CN" smtClean="0">
              <a:ea typeface="宋体" charset="-122"/>
            </a:endParaRPr>
          </a:p>
        </p:txBody>
      </p:sp>
    </p:spTree>
    <p:extLst>
      <p:ext uri="{BB962C8B-B14F-4D97-AF65-F5344CB8AC3E}">
        <p14:creationId xmlns:p14="http://schemas.microsoft.com/office/powerpoint/2010/main" val="403688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524ED5FF-060C-46CD-B0FF-9AFED6DEA5DB}" type="slidenum">
              <a:rPr lang="en-CA" altLang="zh-CN" smtClean="0">
                <a:ea typeface="宋体" charset="-122"/>
              </a:rPr>
              <a:pPr/>
              <a:t>15</a:t>
            </a:fld>
            <a:endParaRPr lang="en-CA" altLang="zh-CN" smtClean="0">
              <a:ea typeface="宋体" charset="-122"/>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19025111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6184C17B-0A23-430D-A030-F96E5BEE04DF}" type="slidenum">
              <a:rPr lang="en-US" altLang="zh-CN" smtClean="0"/>
              <a:pPr>
                <a:defRPr/>
              </a:pPr>
              <a:t>193</a:t>
            </a:fld>
            <a:endParaRPr lang="en-US" altLang="zh-CN"/>
          </a:p>
        </p:txBody>
      </p:sp>
    </p:spTree>
    <p:extLst>
      <p:ext uri="{BB962C8B-B14F-4D97-AF65-F5344CB8AC3E}">
        <p14:creationId xmlns:p14="http://schemas.microsoft.com/office/powerpoint/2010/main" val="283236808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F695F04-6EAF-47E9-A0DD-1F1874F92B19}" type="slidenum">
              <a:rPr lang="en-US" altLang="zh-CN"/>
              <a:pPr/>
              <a:t>200</a:t>
            </a:fld>
            <a:endParaRPr lang="en-US" altLang="zh-CN"/>
          </a:p>
        </p:txBody>
      </p:sp>
      <p:sp>
        <p:nvSpPr>
          <p:cNvPr id="65538"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fld id="{38178235-EB3F-47D3-B856-E1360BF370B7}" type="slidenum">
              <a:rPr lang="en-US" altLang="zh-CN" sz="1300"/>
              <a:pPr algn="r"/>
              <a:t>200</a:t>
            </a:fld>
            <a:endParaRPr lang="en-US" altLang="zh-CN" sz="13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920997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D553E48-7793-475A-BD94-4F02E0EDFE24}" type="slidenum">
              <a:rPr lang="en-US" altLang="zh-CN"/>
              <a:pPr/>
              <a:t>210</a:t>
            </a:fld>
            <a:endParaRPr lang="en-US" altLang="zh-CN"/>
          </a:p>
        </p:txBody>
      </p:sp>
      <p:sp>
        <p:nvSpPr>
          <p:cNvPr id="67586"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r"/>
            <a:fld id="{19182C1E-5A9E-4277-9B5C-AB5262D8CB68}" type="slidenum">
              <a:rPr lang="en-US" altLang="zh-CN" sz="1300"/>
              <a:pPr algn="r"/>
              <a:t>210</a:t>
            </a:fld>
            <a:endParaRPr lang="en-US" altLang="zh-CN" sz="13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951330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804763" indent="-309524" eaLnBrk="0" hangingPunct="0">
              <a:defRPr>
                <a:solidFill>
                  <a:schemeClr val="tx1"/>
                </a:solidFill>
                <a:latin typeface="Arial" pitchFamily="34" charset="0"/>
              </a:defRPr>
            </a:lvl2pPr>
            <a:lvl3pPr marL="1238098" indent="-247620" eaLnBrk="0" hangingPunct="0">
              <a:defRPr>
                <a:solidFill>
                  <a:schemeClr val="tx1"/>
                </a:solidFill>
                <a:latin typeface="Arial" pitchFamily="34" charset="0"/>
              </a:defRPr>
            </a:lvl3pPr>
            <a:lvl4pPr marL="1733337" indent="-247620" eaLnBrk="0" hangingPunct="0">
              <a:defRPr>
                <a:solidFill>
                  <a:schemeClr val="tx1"/>
                </a:solidFill>
                <a:latin typeface="Arial" pitchFamily="34" charset="0"/>
              </a:defRPr>
            </a:lvl4pPr>
            <a:lvl5pPr marL="2228576" indent="-247620" eaLnBrk="0" hangingPunct="0">
              <a:defRPr>
                <a:solidFill>
                  <a:schemeClr val="tx1"/>
                </a:solidFill>
                <a:latin typeface="Arial" pitchFamily="34" charset="0"/>
              </a:defRPr>
            </a:lvl5pPr>
            <a:lvl6pPr marL="2723815" indent="-247620" eaLnBrk="0" fontAlgn="base" hangingPunct="0">
              <a:spcBef>
                <a:spcPct val="0"/>
              </a:spcBef>
              <a:spcAft>
                <a:spcPct val="0"/>
              </a:spcAft>
              <a:defRPr>
                <a:solidFill>
                  <a:schemeClr val="tx1"/>
                </a:solidFill>
                <a:latin typeface="Arial" pitchFamily="34" charset="0"/>
              </a:defRPr>
            </a:lvl6pPr>
            <a:lvl7pPr marL="3219054" indent="-247620" eaLnBrk="0" fontAlgn="base" hangingPunct="0">
              <a:spcBef>
                <a:spcPct val="0"/>
              </a:spcBef>
              <a:spcAft>
                <a:spcPct val="0"/>
              </a:spcAft>
              <a:defRPr>
                <a:solidFill>
                  <a:schemeClr val="tx1"/>
                </a:solidFill>
                <a:latin typeface="Arial" pitchFamily="34" charset="0"/>
              </a:defRPr>
            </a:lvl7pPr>
            <a:lvl8pPr marL="3714293" indent="-247620" eaLnBrk="0" fontAlgn="base" hangingPunct="0">
              <a:spcBef>
                <a:spcPct val="0"/>
              </a:spcBef>
              <a:spcAft>
                <a:spcPct val="0"/>
              </a:spcAft>
              <a:defRPr>
                <a:solidFill>
                  <a:schemeClr val="tx1"/>
                </a:solidFill>
                <a:latin typeface="Arial" pitchFamily="34" charset="0"/>
              </a:defRPr>
            </a:lvl8pPr>
            <a:lvl9pPr marL="4209532" indent="-247620" eaLnBrk="0" fontAlgn="base" hangingPunct="0">
              <a:spcBef>
                <a:spcPct val="0"/>
              </a:spcBef>
              <a:spcAft>
                <a:spcPct val="0"/>
              </a:spcAft>
              <a:defRPr>
                <a:solidFill>
                  <a:schemeClr val="tx1"/>
                </a:solidFill>
                <a:latin typeface="Arial" pitchFamily="34" charset="0"/>
              </a:defRPr>
            </a:lvl9pPr>
          </a:lstStyle>
          <a:p>
            <a:pPr eaLnBrk="1" hangingPunct="1"/>
            <a:fld id="{B6ECE3B5-51CD-4294-B51F-6E63979C1148}" type="slidenum">
              <a:rPr lang="en-US" altLang="zh-CN"/>
              <a:pPr eaLnBrk="1" hangingPunct="1"/>
              <a:t>211</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Nodes within 30 miles have an edge</a:t>
            </a:r>
          </a:p>
        </p:txBody>
      </p:sp>
    </p:spTree>
    <p:extLst>
      <p:ext uri="{BB962C8B-B14F-4D97-AF65-F5344CB8AC3E}">
        <p14:creationId xmlns:p14="http://schemas.microsoft.com/office/powerpoint/2010/main" val="2938654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p:spPr>
        <p:txBody>
          <a:bodyPr/>
          <a:lstStyle/>
          <a:p>
            <a:endParaRPr lang="zh-CN" altLang="zh-CN" smtClean="0">
              <a:ea typeface="宋体" charset="-122"/>
            </a:endParaRPr>
          </a:p>
        </p:txBody>
      </p:sp>
      <p:sp>
        <p:nvSpPr>
          <p:cNvPr id="40963" name="Slide Number Placeholder 3"/>
          <p:cNvSpPr>
            <a:spLocks noGrp="1"/>
          </p:cNvSpPr>
          <p:nvPr>
            <p:ph type="sldNum" sz="quarter" idx="5"/>
          </p:nvPr>
        </p:nvSpPr>
        <p:spPr>
          <a:noFill/>
        </p:spPr>
        <p:txBody>
          <a:bodyPr/>
          <a:lstStyle/>
          <a:p>
            <a:fld id="{E03EF723-65B9-4973-BCA3-72653B59596C}" type="slidenum">
              <a:rPr lang="en-US" altLang="zh-CN" smtClean="0">
                <a:ea typeface="宋体" charset="-122"/>
              </a:rPr>
              <a:pPr/>
              <a:t>16</a:t>
            </a:fld>
            <a:endParaRPr lang="en-US" altLang="zh-CN" smtClean="0">
              <a:ea typeface="宋体" charset="-122"/>
            </a:endParaRPr>
          </a:p>
        </p:txBody>
      </p:sp>
    </p:spTree>
    <p:extLst>
      <p:ext uri="{BB962C8B-B14F-4D97-AF65-F5344CB8AC3E}">
        <p14:creationId xmlns:p14="http://schemas.microsoft.com/office/powerpoint/2010/main" val="4004458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bg>
      <p:bg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effectLst/>
      </p:bgPr>
    </p:bg>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981075"/>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dirty="0">
              <a:ea typeface="宋体" pitchFamily="2" charset="-122"/>
            </a:endParaRPr>
          </a:p>
        </p:txBody>
      </p:sp>
      <p:sp>
        <p:nvSpPr>
          <p:cNvPr id="5" name="Rectangle 17"/>
          <p:cNvSpPr>
            <a:spLocks noChangeArrowheads="1"/>
          </p:cNvSpPr>
          <p:nvPr userDrawn="1"/>
        </p:nvSpPr>
        <p:spPr bwMode="auto">
          <a:xfrm>
            <a:off x="0" y="6237288"/>
            <a:ext cx="9144000" cy="620712"/>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6" name="矩形 13"/>
          <p:cNvSpPr/>
          <p:nvPr userDrawn="1"/>
        </p:nvSpPr>
        <p:spPr>
          <a:xfrm>
            <a:off x="539750" y="260350"/>
            <a:ext cx="6624638" cy="523875"/>
          </a:xfrm>
          <a:prstGeom prst="rect">
            <a:avLst/>
          </a:prstGeom>
        </p:spPr>
        <p:txBody>
          <a:bodyPr>
            <a:spAutoFit/>
          </a:bodyPr>
          <a:lstStyle/>
          <a:p>
            <a:pPr>
              <a:defRPr/>
            </a:pPr>
            <a:r>
              <a:rPr lang="en-US" sz="2800" b="1" dirty="0">
                <a:solidFill>
                  <a:srgbClr val="FF9966"/>
                </a:solidFill>
                <a:effectLst>
                  <a:outerShdw blurRad="38100" dist="38100" dir="2700000" algn="tl">
                    <a:srgbClr val="FFFFFF"/>
                  </a:outerShdw>
                </a:effectLst>
                <a:ea typeface="宋体" pitchFamily="2" charset="-122"/>
              </a:rPr>
              <a:t>Analysis and Design of Algorithms</a:t>
            </a:r>
            <a:endParaRPr lang="zh-CN" altLang="en-US" sz="2800" dirty="0">
              <a:solidFill>
                <a:srgbClr val="FF9966"/>
              </a:solidFill>
              <a:ea typeface="宋体" pitchFamily="2" charset="-122"/>
            </a:endParaRPr>
          </a:p>
        </p:txBody>
      </p:sp>
      <p:pic>
        <p:nvPicPr>
          <p:cNvPr id="7" name="Picture 2"/>
          <p:cNvPicPr>
            <a:picLocks noChangeAspect="1" noChangeArrowheads="1"/>
          </p:cNvPicPr>
          <p:nvPr userDrawn="1"/>
        </p:nvPicPr>
        <p:blipFill>
          <a:blip r:embed="rId2" cstate="print"/>
          <a:srcRect/>
          <a:stretch>
            <a:fillRect/>
          </a:stretch>
        </p:blipFill>
        <p:spPr bwMode="auto">
          <a:xfrm>
            <a:off x="7572375" y="0"/>
            <a:ext cx="1571625" cy="947738"/>
          </a:xfrm>
          <a:prstGeom prst="rect">
            <a:avLst/>
          </a:prstGeom>
          <a:noFill/>
          <a:ln w="9525">
            <a:noFill/>
            <a:miter lim="800000"/>
            <a:headEnd/>
            <a:tailEnd/>
          </a:ln>
        </p:spPr>
      </p:pic>
      <p:sp>
        <p:nvSpPr>
          <p:cNvPr id="8" name="TextBox 10"/>
          <p:cNvSpPr txBox="1"/>
          <p:nvPr userDrawn="1"/>
        </p:nvSpPr>
        <p:spPr>
          <a:xfrm>
            <a:off x="684213" y="6381750"/>
            <a:ext cx="2933700" cy="522288"/>
          </a:xfrm>
          <a:prstGeom prst="rect">
            <a:avLst/>
          </a:prstGeom>
          <a:noFill/>
        </p:spPr>
        <p:txBody>
          <a:bodyPr wrap="none">
            <a:spAutoFit/>
          </a:bodyPr>
          <a:lstStyle/>
          <a:p>
            <a:pPr>
              <a:defRPr/>
            </a:pPr>
            <a:r>
              <a:rPr lang="en-US" altLang="zh-CN" sz="1400" dirty="0">
                <a:ea typeface="宋体" pitchFamily="2" charset="-122"/>
              </a:rPr>
              <a:t>Yu </a:t>
            </a:r>
            <a:r>
              <a:rPr lang="en-US" altLang="zh-CN" sz="1400" dirty="0" err="1">
                <a:ea typeface="宋体" pitchFamily="2" charset="-122"/>
              </a:rPr>
              <a:t>Lasheng</a:t>
            </a:r>
            <a:r>
              <a:rPr lang="en-US" altLang="zh-CN" sz="1400" dirty="0">
                <a:ea typeface="宋体" pitchFamily="2" charset="-122"/>
              </a:rPr>
              <a:t>  apple6097@163.com</a:t>
            </a:r>
          </a:p>
          <a:p>
            <a:pPr>
              <a:defRPr/>
            </a:pPr>
            <a:endParaRPr lang="en-US" sz="1400" dirty="0">
              <a:ea typeface="宋体" pitchFamily="2" charset="-122"/>
            </a:endParaRPr>
          </a:p>
        </p:txBody>
      </p:sp>
      <p:sp>
        <p:nvSpPr>
          <p:cNvPr id="9" name="TextBox 11"/>
          <p:cNvSpPr txBox="1"/>
          <p:nvPr userDrawn="1"/>
        </p:nvSpPr>
        <p:spPr>
          <a:xfrm>
            <a:off x="3852069" y="6402457"/>
            <a:ext cx="4678362" cy="307975"/>
          </a:xfrm>
          <a:prstGeom prst="rect">
            <a:avLst/>
          </a:prstGeom>
          <a:noFill/>
        </p:spPr>
        <p:txBody>
          <a:bodyPr wrap="none">
            <a:spAutoFit/>
          </a:bodyPr>
          <a:lstStyle/>
          <a:p>
            <a:pPr>
              <a:defRPr/>
            </a:pPr>
            <a:r>
              <a:rPr lang="en-US" sz="1400" dirty="0">
                <a:ea typeface="宋体" pitchFamily="2" charset="-122"/>
              </a:rPr>
              <a:t>© </a:t>
            </a:r>
            <a:r>
              <a:rPr lang="en-US" sz="1400" dirty="0" smtClean="0">
                <a:ea typeface="宋体" pitchFamily="2" charset="-122"/>
              </a:rPr>
              <a:t>School of Computer  Science and Engineering, </a:t>
            </a:r>
            <a:r>
              <a:rPr lang="en-US" sz="1400" dirty="0">
                <a:ea typeface="宋体" pitchFamily="2" charset="-122"/>
              </a:rPr>
              <a:t>CSU </a:t>
            </a:r>
          </a:p>
        </p:txBody>
      </p:sp>
      <p:sp>
        <p:nvSpPr>
          <p:cNvPr id="30732"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p>
        </p:txBody>
      </p:sp>
      <p:sp>
        <p:nvSpPr>
          <p:cNvPr id="30733"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zh-CN" altLang="en-US"/>
              <a:t>单击此处编辑母版副标题样式</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pitchFamily="34" charset="0"/>
                <a:ea typeface="宋体" pitchFamily="2" charset="-122"/>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pitchFamily="34" charset="0"/>
                <a:ea typeface="宋体" pitchFamily="2" charset="-122"/>
              </a:defRPr>
            </a:lvl1pPr>
          </a:lstStyle>
          <a:p>
            <a:pPr>
              <a:defRPr/>
            </a:pPr>
            <a:endParaRPr lang="en-US"/>
          </a:p>
        </p:txBody>
      </p:sp>
      <p:sp>
        <p:nvSpPr>
          <p:cNvPr id="6" name="Rectangle 6"/>
          <p:cNvSpPr>
            <a:spLocks noGrp="1" noChangeArrowheads="1"/>
          </p:cNvSpPr>
          <p:nvPr>
            <p:ph type="sldNum" sz="quarter" idx="12"/>
          </p:nvPr>
        </p:nvSpPr>
        <p:spPr>
          <a:xfrm>
            <a:off x="7885113" y="6356350"/>
            <a:ext cx="1151383" cy="457200"/>
          </a:xfrm>
        </p:spPr>
        <p:txBody>
          <a:bodyPr/>
          <a:lstStyle>
            <a:lvl1pPr>
              <a:defRPr/>
            </a:lvl1pPr>
          </a:lstStyle>
          <a:p>
            <a:pPr>
              <a:defRPr/>
            </a:pPr>
            <a:r>
              <a:rPr lang="en-CA" dirty="0" smtClean="0"/>
              <a:t>Chapter  7 -</a:t>
            </a:r>
            <a:fld id="{CBC00C42-DCB8-4F15-B1ED-0ED3D46709F2}" type="slidenum">
              <a:rPr lang="en-CA" smtClean="0"/>
              <a:pPr>
                <a:defRPr/>
              </a:pPr>
              <a:t>‹#›</a:t>
            </a:fld>
            <a:endParaRPr lang="en-CA"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pitchFamily="34" charset="0"/>
                <a:ea typeface="宋体" pitchFamily="2" charset="-122"/>
              </a:defRPr>
            </a:lvl1pPr>
          </a:lstStyle>
          <a:p>
            <a:pPr>
              <a:defRPr/>
            </a:pPr>
            <a:endParaRPr lang="en-US"/>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pitchFamily="34" charset="0"/>
                <a:ea typeface="宋体" pitchFamily="2" charset="-122"/>
              </a:defRPr>
            </a:lvl1pPr>
          </a:lstStyle>
          <a:p>
            <a:pPr>
              <a:defRPr/>
            </a:pPr>
            <a:endParaRPr lang="en-US"/>
          </a:p>
        </p:txBody>
      </p:sp>
      <p:sp>
        <p:nvSpPr>
          <p:cNvPr id="4" name="Rectangle 6"/>
          <p:cNvSpPr>
            <a:spLocks noGrp="1" noChangeArrowheads="1"/>
          </p:cNvSpPr>
          <p:nvPr>
            <p:ph type="sldNum" sz="quarter" idx="12"/>
          </p:nvPr>
        </p:nvSpPr>
        <p:spPr>
          <a:xfrm>
            <a:off x="8028384" y="6400800"/>
            <a:ext cx="935359" cy="457200"/>
          </a:xfrm>
        </p:spPr>
        <p:txBody>
          <a:bodyPr/>
          <a:lstStyle>
            <a:lvl1pPr>
              <a:defRPr/>
            </a:lvl1pPr>
          </a:lstStyle>
          <a:p>
            <a:pPr>
              <a:defRPr/>
            </a:pPr>
            <a:r>
              <a:rPr lang="en-CA" dirty="0" smtClean="0"/>
              <a:t>Chapter 7-</a:t>
            </a:r>
            <a:fld id="{3AB61424-C1DA-4D69-A7A3-C778C4B75951}" type="slidenum">
              <a:rPr lang="en-CA" smtClean="0"/>
              <a:pPr>
                <a:defRPr/>
              </a:pPr>
              <a:t>‹#›</a:t>
            </a:fld>
            <a:endParaRPr lang="en-CA"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atin typeface="Arial" pitchFamily="34" charset="0"/>
                <a:ea typeface="宋体" pitchFamily="2" charset="-122"/>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atin typeface="Arial" pitchFamily="34" charset="0"/>
                <a:ea typeface="宋体" pitchFamily="2" charset="-122"/>
              </a:defRPr>
            </a:lvl1pPr>
          </a:lstStyle>
          <a:p>
            <a:pPr>
              <a:defRPr/>
            </a:pPr>
            <a:endParaRPr lang="en-US"/>
          </a:p>
        </p:txBody>
      </p:sp>
      <p:sp>
        <p:nvSpPr>
          <p:cNvPr id="7" name="Rectangle 6"/>
          <p:cNvSpPr>
            <a:spLocks noGrp="1" noChangeArrowheads="1"/>
          </p:cNvSpPr>
          <p:nvPr>
            <p:ph type="sldNum" sz="quarter" idx="12"/>
          </p:nvPr>
        </p:nvSpPr>
        <p:spPr>
          <a:xfrm>
            <a:off x="7885113" y="6356350"/>
            <a:ext cx="1258887" cy="457200"/>
          </a:xfrm>
        </p:spPr>
        <p:txBody>
          <a:bodyPr/>
          <a:lstStyle>
            <a:lvl1pPr>
              <a:defRPr/>
            </a:lvl1pPr>
          </a:lstStyle>
          <a:p>
            <a:pPr>
              <a:defRPr/>
            </a:pPr>
            <a:r>
              <a:rPr lang="en-CA" dirty="0" smtClean="0"/>
              <a:t>Chapter 7-</a:t>
            </a:r>
            <a:fld id="{59DDF3E1-92F9-4899-BF57-F3C558624086}" type="slidenum">
              <a:rPr lang="en-CA" smtClean="0"/>
              <a:pPr>
                <a:defRPr/>
              </a:pPr>
              <a:t>‹#›</a:t>
            </a:fld>
            <a:endParaRPr lang="en-CA"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5240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5240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324600"/>
            <a:ext cx="1905000" cy="457200"/>
          </a:xfrm>
          <a:prstGeom prst="rect">
            <a:avLst/>
          </a:prstGeom>
        </p:spPr>
        <p:txBody>
          <a:bodyPr/>
          <a:lstStyle>
            <a:lvl1pPr>
              <a:defRPr>
                <a:latin typeface="Arial" pitchFamily="34" charset="0"/>
                <a:ea typeface="宋体" pitchFamily="2" charset="-122"/>
              </a:defRPr>
            </a:lvl1pPr>
          </a:lstStyle>
          <a:p>
            <a:pPr>
              <a:defRPr/>
            </a:pPr>
            <a:endParaRPr lang="en-US" altLang="zh-TW"/>
          </a:p>
        </p:txBody>
      </p:sp>
      <p:sp>
        <p:nvSpPr>
          <p:cNvPr id="6" name="Footer Placeholder 5"/>
          <p:cNvSpPr>
            <a:spLocks noGrp="1"/>
          </p:cNvSpPr>
          <p:nvPr>
            <p:ph type="ftr" sz="quarter" idx="11"/>
          </p:nvPr>
        </p:nvSpPr>
        <p:spPr>
          <a:xfrm>
            <a:off x="2362200" y="6324600"/>
            <a:ext cx="4953000" cy="457200"/>
          </a:xfrm>
          <a:prstGeom prst="rect">
            <a:avLst/>
          </a:prstGeom>
        </p:spPr>
        <p:txBody>
          <a:bodyPr/>
          <a:lstStyle>
            <a:lvl1pPr>
              <a:defRPr>
                <a:latin typeface="Arial" pitchFamily="34" charset="0"/>
                <a:ea typeface="宋体" pitchFamily="2" charset="-122"/>
              </a:defRPr>
            </a:lvl1pPr>
          </a:lstStyle>
          <a:p>
            <a:pPr>
              <a:defRPr/>
            </a:pPr>
            <a:endParaRPr lang="zh-TW" altLang="en-US"/>
          </a:p>
        </p:txBody>
      </p:sp>
      <p:sp>
        <p:nvSpPr>
          <p:cNvPr id="7" name="Slide Number Placeholder 6"/>
          <p:cNvSpPr>
            <a:spLocks noGrp="1"/>
          </p:cNvSpPr>
          <p:nvPr>
            <p:ph type="sldNum" sz="quarter" idx="12"/>
          </p:nvPr>
        </p:nvSpPr>
        <p:spPr>
          <a:xfrm>
            <a:off x="7885113" y="6356350"/>
            <a:ext cx="1007367" cy="457200"/>
          </a:xfrm>
        </p:spPr>
        <p:txBody>
          <a:bodyPr/>
          <a:lstStyle>
            <a:lvl1pPr>
              <a:defRPr/>
            </a:lvl1pPr>
          </a:lstStyle>
          <a:p>
            <a:pPr>
              <a:defRPr/>
            </a:pPr>
            <a:r>
              <a:rPr lang="en-CA" altLang="zh-CN" dirty="0" smtClean="0"/>
              <a:t>Chapter 7</a:t>
            </a:r>
            <a:r>
              <a:rPr lang="en-US" altLang="zh-TW" dirty="0" smtClean="0"/>
              <a:t>-</a:t>
            </a:r>
            <a:fld id="{9C891D15-7220-44AB-BB4E-FA7BDB92202F}" type="slidenum">
              <a:rPr lang="en-US" altLang="zh-TW"/>
              <a:pPr>
                <a:defRPr/>
              </a:pPr>
              <a:t>‹#›</a:t>
            </a:fld>
            <a:endParaRPr lang="en-US" altLang="zh-TW"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5145088" y="2017713"/>
            <a:ext cx="3810000" cy="4114800"/>
          </a:xfrm>
        </p:spPr>
        <p:txBody>
          <a:bodyPr/>
          <a:lstStyle/>
          <a:p>
            <a:endParaRPr lang="zh-CN" altLang="en-US"/>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125314" y="6404276"/>
            <a:ext cx="1905000" cy="457200"/>
          </a:xfrm>
        </p:spPr>
        <p:txBody>
          <a:bodyPr/>
          <a:lstStyle>
            <a:lvl1pPr>
              <a:defRPr/>
            </a:lvl1pPr>
          </a:lstStyle>
          <a:p>
            <a:r>
              <a:rPr lang="en-CA" altLang="zh-CN" dirty="0" smtClean="0"/>
              <a:t>Chapter 7-</a:t>
            </a:r>
            <a:fld id="{37C81F7B-DB3C-402F-BF43-37CBB18251BE}" type="slidenum">
              <a:rPr lang="zh-CN" altLang="en-US" smtClean="0"/>
              <a:pPr/>
              <a:t>‹#›</a:t>
            </a:fld>
            <a:endParaRPr lang="en-US" altLang="zh-CN" dirty="0"/>
          </a:p>
        </p:txBody>
      </p:sp>
    </p:spTree>
    <p:extLst>
      <p:ext uri="{BB962C8B-B14F-4D97-AF65-F5344CB8AC3E}">
        <p14:creationId xmlns:p14="http://schemas.microsoft.com/office/powerpoint/2010/main" val="3945199685"/>
      </p:ext>
    </p:extLst>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8400"/>
            <a:ext cx="2133600" cy="457200"/>
          </a:xfrm>
          <a:prstGeom prst="rect">
            <a:avLst/>
          </a:prstGeom>
          <a:ln/>
        </p:spPr>
        <p:txBody>
          <a:bodyPr/>
          <a:lstStyle>
            <a:lvl1pPr>
              <a:defRPr/>
            </a:lvl1pPr>
          </a:lstStyle>
          <a:p>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endParaRPr lang="en-US" altLang="zh-CN"/>
          </a:p>
        </p:txBody>
      </p:sp>
      <p:sp>
        <p:nvSpPr>
          <p:cNvPr id="5" name="Rectangle 6"/>
          <p:cNvSpPr>
            <a:spLocks noGrp="1" noChangeArrowheads="1"/>
          </p:cNvSpPr>
          <p:nvPr>
            <p:ph type="sldNum" sz="quarter" idx="12"/>
          </p:nvPr>
        </p:nvSpPr>
        <p:spPr>
          <a:xfrm>
            <a:off x="7885113" y="6356350"/>
            <a:ext cx="1007367" cy="349250"/>
          </a:xfrm>
          <a:ln/>
        </p:spPr>
        <p:txBody>
          <a:bodyPr/>
          <a:lstStyle>
            <a:lvl1pPr>
              <a:defRPr/>
            </a:lvl1pPr>
          </a:lstStyle>
          <a:p>
            <a:r>
              <a:rPr lang="en-CA" altLang="zh-CN" dirty="0" smtClean="0"/>
              <a:t>Chapter 7-</a:t>
            </a:r>
            <a:fld id="{4694509F-1307-4C85-A6BB-8192629A0FDF}" type="slidenum">
              <a:rPr lang="en-US" altLang="zh-CN" smtClean="0"/>
              <a:pPr/>
              <a:t>‹#›</a:t>
            </a:fld>
            <a:endParaRPr lang="en-US" altLang="zh-CN" dirty="0"/>
          </a:p>
        </p:txBody>
      </p:sp>
    </p:spTree>
    <p:extLst>
      <p:ext uri="{BB962C8B-B14F-4D97-AF65-F5344CB8AC3E}">
        <p14:creationId xmlns:p14="http://schemas.microsoft.com/office/powerpoint/2010/main" val="35031208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日期占位符 2"/>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804248" y="6399348"/>
            <a:ext cx="2133600" cy="476250"/>
          </a:xfrm>
        </p:spPr>
        <p:txBody>
          <a:bodyPr/>
          <a:lstStyle>
            <a:lvl1pPr>
              <a:defRPr/>
            </a:lvl1pPr>
          </a:lstStyle>
          <a:p>
            <a:r>
              <a:rPr lang="en-CA" altLang="zh-CN" dirty="0" smtClean="0"/>
              <a:t>Chapter 7- </a:t>
            </a:r>
            <a:fld id="{C7FA8040-93B3-4675-91A2-3219FDF37AF5}" type="slidenum">
              <a:rPr lang="en-US" altLang="zh-CN" smtClean="0"/>
              <a:pPr/>
              <a:t>‹#›</a:t>
            </a:fld>
            <a:endParaRPr lang="en-US" altLang="zh-CN" dirty="0"/>
          </a:p>
        </p:txBody>
      </p:sp>
    </p:spTree>
    <p:extLst>
      <p:ext uri="{BB962C8B-B14F-4D97-AF65-F5344CB8AC3E}">
        <p14:creationId xmlns:p14="http://schemas.microsoft.com/office/powerpoint/2010/main" val="24343356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a:xfrm>
            <a:off x="751159" y="19743476"/>
            <a:ext cx="3455332" cy="1061477"/>
          </a:xfrm>
          <a:prstGeom prst="rect">
            <a:avLst/>
          </a:prstGeom>
        </p:spPr>
        <p:txBody>
          <a:bodyPr/>
          <a:lstStyle/>
          <a:p>
            <a:endParaRPr lang="en-US"/>
          </a:p>
        </p:txBody>
      </p:sp>
      <p:sp>
        <p:nvSpPr>
          <p:cNvPr id="5" name="Footer 4"/>
          <p:cNvSpPr>
            <a:spLocks noGrp="1"/>
          </p:cNvSpPr>
          <p:nvPr>
            <p:ph type="ftr" sz="quarter" idx="11"/>
          </p:nvPr>
        </p:nvSpPr>
        <p:spPr>
          <a:xfrm>
            <a:off x="5107884" y="19743476"/>
            <a:ext cx="4807418" cy="1061477"/>
          </a:xfrm>
          <a:prstGeom prst="rect">
            <a:avLst/>
          </a:prstGeom>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extLst>
      <p:ext uri="{BB962C8B-B14F-4D97-AF65-F5344CB8AC3E}">
        <p14:creationId xmlns:p14="http://schemas.microsoft.com/office/powerpoint/2010/main" val="360840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7"/>
          <p:cNvSpPr>
            <a:spLocks noChangeArrowheads="1"/>
          </p:cNvSpPr>
          <p:nvPr userDrawn="1"/>
        </p:nvSpPr>
        <p:spPr bwMode="auto">
          <a:xfrm>
            <a:off x="0" y="0"/>
            <a:ext cx="9144000" cy="981075"/>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dirty="0">
              <a:ea typeface="宋体" pitchFamily="2" charset="-122"/>
            </a:endParaRPr>
          </a:p>
        </p:txBody>
      </p:sp>
      <p:sp>
        <p:nvSpPr>
          <p:cNvPr id="29713" name="Rectangle 17"/>
          <p:cNvSpPr>
            <a:spLocks noChangeArrowheads="1"/>
          </p:cNvSpPr>
          <p:nvPr userDrawn="1"/>
        </p:nvSpPr>
        <p:spPr bwMode="auto">
          <a:xfrm>
            <a:off x="0" y="6237288"/>
            <a:ext cx="9144000" cy="620712"/>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1028" name="Rectangle 8"/>
          <p:cNvSpPr>
            <a:spLocks noGrp="1" noChangeArrowheads="1"/>
          </p:cNvSpPr>
          <p:nvPr>
            <p:ph type="body" idx="1"/>
          </p:nvPr>
        </p:nvSpPr>
        <p:spPr bwMode="auto">
          <a:xfrm>
            <a:off x="214313" y="1052513"/>
            <a:ext cx="8643937"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7" name="Rectangle 11"/>
          <p:cNvSpPr>
            <a:spLocks noGrp="1" noChangeArrowheads="1"/>
          </p:cNvSpPr>
          <p:nvPr>
            <p:ph type="sldNum" sz="quarter" idx="4"/>
          </p:nvPr>
        </p:nvSpPr>
        <p:spPr bwMode="auto">
          <a:xfrm>
            <a:off x="8028384" y="6400800"/>
            <a:ext cx="97313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ea typeface="宋体" pitchFamily="2" charset="-122"/>
              </a:defRPr>
            </a:lvl1pPr>
          </a:lstStyle>
          <a:p>
            <a:pPr>
              <a:defRPr/>
            </a:pPr>
            <a:r>
              <a:rPr lang="en-US" altLang="zh-CN" dirty="0" smtClean="0"/>
              <a:t>Chapter 7-</a:t>
            </a:r>
            <a:fld id="{488F575E-3932-43CE-82D4-9746655E94BA}" type="slidenum">
              <a:rPr lang="en-US" altLang="zh-CN" smtClean="0"/>
              <a:pPr>
                <a:defRPr/>
              </a:pPr>
              <a:t>‹#›</a:t>
            </a:fld>
            <a:endParaRPr lang="en-US" altLang="zh-CN" dirty="0"/>
          </a:p>
        </p:txBody>
      </p:sp>
      <p:sp>
        <p:nvSpPr>
          <p:cNvPr id="1030" name="Rectangle 12"/>
          <p:cNvSpPr>
            <a:spLocks noGrp="1" noChangeArrowheads="1"/>
          </p:cNvSpPr>
          <p:nvPr>
            <p:ph type="title"/>
          </p:nvPr>
        </p:nvSpPr>
        <p:spPr bwMode="auto">
          <a:xfrm>
            <a:off x="428625" y="357188"/>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9712" name="Line 16"/>
          <p:cNvSpPr>
            <a:spLocks noChangeShapeType="1"/>
          </p:cNvSpPr>
          <p:nvPr userDrawn="1"/>
        </p:nvSpPr>
        <p:spPr bwMode="auto">
          <a:xfrm>
            <a:off x="304800" y="357188"/>
            <a:ext cx="6624638" cy="0"/>
          </a:xfrm>
          <a:prstGeom prst="line">
            <a:avLst/>
          </a:prstGeom>
          <a:noFill/>
          <a:ln w="28575" cmpd="dbl">
            <a:solidFill>
              <a:schemeClr val="bg1"/>
            </a:solidFill>
            <a:round/>
            <a:headEnd/>
            <a:tailEnd/>
          </a:ln>
          <a:effectLst/>
        </p:spPr>
        <p:txBody>
          <a:bodyPr/>
          <a:lstStyle/>
          <a:p>
            <a:pPr>
              <a:defRPr/>
            </a:pPr>
            <a:endParaRPr lang="zh-CN" altLang="en-US">
              <a:ea typeface="宋体" pitchFamily="2" charset="-122"/>
            </a:endParaRPr>
          </a:p>
        </p:txBody>
      </p:sp>
      <p:pic>
        <p:nvPicPr>
          <p:cNvPr id="1032" name="Picture 2"/>
          <p:cNvPicPr>
            <a:picLocks noChangeAspect="1" noChangeArrowheads="1"/>
          </p:cNvPicPr>
          <p:nvPr userDrawn="1"/>
        </p:nvPicPr>
        <p:blipFill>
          <a:blip r:embed="rId11" cstate="print"/>
          <a:srcRect/>
          <a:stretch>
            <a:fillRect/>
          </a:stretch>
        </p:blipFill>
        <p:spPr bwMode="auto">
          <a:xfrm>
            <a:off x="7572375" y="0"/>
            <a:ext cx="1571625" cy="947738"/>
          </a:xfrm>
          <a:prstGeom prst="rect">
            <a:avLst/>
          </a:prstGeom>
          <a:noFill/>
          <a:ln w="9525">
            <a:noFill/>
            <a:miter lim="800000"/>
            <a:headEnd/>
            <a:tailEnd/>
          </a:ln>
        </p:spPr>
      </p:pic>
      <p:sp>
        <p:nvSpPr>
          <p:cNvPr id="14" name="矩形 13"/>
          <p:cNvSpPr/>
          <p:nvPr userDrawn="1"/>
        </p:nvSpPr>
        <p:spPr>
          <a:xfrm>
            <a:off x="1785938" y="0"/>
            <a:ext cx="4572000" cy="369888"/>
          </a:xfrm>
          <a:prstGeom prst="rect">
            <a:avLst/>
          </a:prstGeom>
        </p:spPr>
        <p:txBody>
          <a:bodyPr>
            <a:spAutoFit/>
          </a:bodyPr>
          <a:lstStyle/>
          <a:p>
            <a:pPr>
              <a:defRPr/>
            </a:pPr>
            <a:r>
              <a:rPr lang="en-US" b="1" dirty="0">
                <a:solidFill>
                  <a:srgbClr val="FF9966"/>
                </a:solidFill>
                <a:effectLst>
                  <a:outerShdw blurRad="38100" dist="38100" dir="2700000" algn="tl">
                    <a:srgbClr val="FFFFFF"/>
                  </a:outerShdw>
                </a:effectLst>
                <a:ea typeface="宋体" pitchFamily="2" charset="-122"/>
              </a:rPr>
              <a:t>Analysis and Design of Algorithms</a:t>
            </a:r>
            <a:endParaRPr lang="zh-CN" altLang="en-US" dirty="0">
              <a:solidFill>
                <a:srgbClr val="FF9966"/>
              </a:solidFill>
              <a:ea typeface="宋体" pitchFamily="2" charset="-122"/>
            </a:endParaRPr>
          </a:p>
        </p:txBody>
      </p:sp>
      <p:sp>
        <p:nvSpPr>
          <p:cNvPr id="15" name="TextBox 10"/>
          <p:cNvSpPr txBox="1"/>
          <p:nvPr userDrawn="1"/>
        </p:nvSpPr>
        <p:spPr>
          <a:xfrm>
            <a:off x="684213" y="6381750"/>
            <a:ext cx="2933700" cy="522288"/>
          </a:xfrm>
          <a:prstGeom prst="rect">
            <a:avLst/>
          </a:prstGeom>
          <a:noFill/>
        </p:spPr>
        <p:txBody>
          <a:bodyPr wrap="none">
            <a:spAutoFit/>
          </a:bodyPr>
          <a:lstStyle/>
          <a:p>
            <a:pPr>
              <a:defRPr/>
            </a:pPr>
            <a:r>
              <a:rPr lang="en-US" altLang="zh-CN" sz="1400" dirty="0">
                <a:ea typeface="宋体" pitchFamily="2" charset="-122"/>
              </a:rPr>
              <a:t>Yu </a:t>
            </a:r>
            <a:r>
              <a:rPr lang="en-US" altLang="zh-CN" sz="1400" dirty="0" err="1">
                <a:ea typeface="宋体" pitchFamily="2" charset="-122"/>
              </a:rPr>
              <a:t>Lasheng</a:t>
            </a:r>
            <a:r>
              <a:rPr lang="en-US" altLang="zh-CN" sz="1400" dirty="0">
                <a:ea typeface="宋体" pitchFamily="2" charset="-122"/>
              </a:rPr>
              <a:t>  apple6097@163.com</a:t>
            </a:r>
          </a:p>
          <a:p>
            <a:pPr>
              <a:defRPr/>
            </a:pPr>
            <a:endParaRPr lang="en-US" sz="1400" dirty="0">
              <a:ea typeface="宋体" pitchFamily="2" charset="-122"/>
            </a:endParaRPr>
          </a:p>
        </p:txBody>
      </p:sp>
      <p:sp>
        <p:nvSpPr>
          <p:cNvPr id="16" name="TextBox 11"/>
          <p:cNvSpPr txBox="1"/>
          <p:nvPr userDrawn="1"/>
        </p:nvSpPr>
        <p:spPr>
          <a:xfrm>
            <a:off x="3563938" y="6381750"/>
            <a:ext cx="4678362" cy="307975"/>
          </a:xfrm>
          <a:prstGeom prst="rect">
            <a:avLst/>
          </a:prstGeom>
          <a:noFill/>
        </p:spPr>
        <p:txBody>
          <a:bodyPr wrap="none">
            <a:spAutoFit/>
          </a:bodyPr>
          <a:lstStyle/>
          <a:p>
            <a:pPr>
              <a:defRPr/>
            </a:pPr>
            <a:r>
              <a:rPr lang="en-US" sz="1400" dirty="0">
                <a:ea typeface="宋体" pitchFamily="2" charset="-122"/>
              </a:rPr>
              <a:t>© </a:t>
            </a:r>
            <a:r>
              <a:rPr lang="en-US" sz="1400" dirty="0" smtClean="0">
                <a:ea typeface="宋体" pitchFamily="2" charset="-122"/>
              </a:rPr>
              <a:t>School of Computer  Science and Engineering, </a:t>
            </a:r>
            <a:r>
              <a:rPr lang="en-US" sz="1400" dirty="0">
                <a:ea typeface="宋体" pitchFamily="2" charset="-122"/>
              </a:rPr>
              <a:t>CSU </a:t>
            </a:r>
          </a:p>
        </p:txBody>
      </p:sp>
    </p:spTree>
  </p:cSld>
  <p:clrMap bg1="lt1" tx1="dk1" bg2="lt2" tx2="dk2" accent1="accent1" accent2="accent2" accent3="accent3" accent4="accent4" accent5="accent5" accent6="accent6" hlink="hlink" folHlink="folHlink"/>
  <p:sldLayoutIdLst>
    <p:sldLayoutId id="2147483658" r:id="rId1"/>
    <p:sldLayoutId id="2147483660" r:id="rId2"/>
    <p:sldLayoutId id="2147483661" r:id="rId3"/>
    <p:sldLayoutId id="2147483663"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web.eecs.umich.edu/~hero/Preprints/MinimumSpanningTree.pdf"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8.wmf"/><Relationship Id="rId4" Type="http://schemas.openxmlformats.org/officeDocument/2006/relationships/oleObject" Target="../embeddings/oleObject14.bin"/></Relationships>
</file>

<file path=ppt/slides/_rels/slide15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70.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6.bin"/><Relationship Id="rId5" Type="http://schemas.openxmlformats.org/officeDocument/2006/relationships/image" Target="../media/image49.wmf"/><Relationship Id="rId4" Type="http://schemas.openxmlformats.org/officeDocument/2006/relationships/oleObject" Target="../embeddings/oleObject15.bin"/><Relationship Id="rId9" Type="http://schemas.openxmlformats.org/officeDocument/2006/relationships/image" Target="../media/image51.wmf"/></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8" Type="http://schemas.openxmlformats.org/officeDocument/2006/relationships/oleObject" Target="../embeddings/Microsoft_Word_97_-_2003___3.doc"/><Relationship Id="rId3" Type="http://schemas.openxmlformats.org/officeDocument/2006/relationships/notesSlide" Target="../notesSlides/notesSlide73.xml"/><Relationship Id="rId7"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63.jpeg"/><Relationship Id="rId11" Type="http://schemas.openxmlformats.org/officeDocument/2006/relationships/image" Target="../media/image62.wmf"/><Relationship Id="rId5" Type="http://schemas.openxmlformats.org/officeDocument/2006/relationships/image" Target="../media/image60.png"/><Relationship Id="rId10" Type="http://schemas.openxmlformats.org/officeDocument/2006/relationships/oleObject" Target="../embeddings/oleObject20.bin"/><Relationship Id="rId4" Type="http://schemas.openxmlformats.org/officeDocument/2006/relationships/oleObject" Target="../embeddings/oleObject18.bin"/><Relationship Id="rId9" Type="http://schemas.openxmlformats.org/officeDocument/2006/relationships/image" Target="../media/image61.emf"/></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7.wmf"/></Relationships>
</file>

<file path=ppt/slides/_rels/slide179.xml.rels><?xml version="1.0" encoding="UTF-8" standalone="yes"?>
<Relationships xmlns="http://schemas.openxmlformats.org/package/2006/relationships"><Relationship Id="rId8" Type="http://schemas.openxmlformats.org/officeDocument/2006/relationships/oleObject" Target="../embeddings/Microsoft_Word_97_-_2003___5.doc"/><Relationship Id="rId3" Type="http://schemas.openxmlformats.org/officeDocument/2006/relationships/image" Target="../media/image71.png"/><Relationship Id="rId7" Type="http://schemas.openxmlformats.org/officeDocument/2006/relationships/oleObject" Target="../embeddings/oleObject23.bin"/><Relationship Id="rId12"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8.wmf"/><Relationship Id="rId11" Type="http://schemas.openxmlformats.org/officeDocument/2006/relationships/oleObject" Target="../embeddings/Microsoft_Word_97_-_2003___6.doc"/><Relationship Id="rId5" Type="http://schemas.openxmlformats.org/officeDocument/2006/relationships/oleObject" Target="../embeddings/Microsoft_Word_97_-_2003___4.doc"/><Relationship Id="rId10" Type="http://schemas.openxmlformats.org/officeDocument/2006/relationships/oleObject" Target="../embeddings/oleObject24.bin"/><Relationship Id="rId4" Type="http://schemas.openxmlformats.org/officeDocument/2006/relationships/oleObject" Target="../embeddings/oleObject22.bin"/><Relationship Id="rId9" Type="http://schemas.openxmlformats.org/officeDocument/2006/relationships/image" Target="../media/image69.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Microsoft_Word_97_-_2003___7.doc"/><Relationship Id="rId5" Type="http://schemas.openxmlformats.org/officeDocument/2006/relationships/oleObject" Target="../embeddings/oleObject25.bin"/><Relationship Id="rId4" Type="http://schemas.openxmlformats.org/officeDocument/2006/relationships/image" Target="../media/image75.png"/></Relationships>
</file>

<file path=ppt/slides/_rels/slide18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1.wmf"/><Relationship Id="rId5" Type="http://schemas.openxmlformats.org/officeDocument/2006/relationships/oleObject" Target="../embeddings/oleObject27.bin"/><Relationship Id="rId4" Type="http://schemas.openxmlformats.org/officeDocument/2006/relationships/image" Target="../media/image80.wmf"/></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83.png"/><Relationship Id="rId5" Type="http://schemas.openxmlformats.org/officeDocument/2006/relationships/image" Target="../media/image82.wmf"/><Relationship Id="rId4" Type="http://schemas.openxmlformats.org/officeDocument/2006/relationships/oleObject" Target="../embeddings/oleObject28.bin"/></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84.wmf"/></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wmf"/></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4.wmf"/><Relationship Id="rId4"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7.wmf"/><Relationship Id="rId5" Type="http://schemas.openxmlformats.org/officeDocument/2006/relationships/oleObject" Target="../embeddings/oleObject5.bin"/><Relationship Id="rId4" Type="http://schemas.openxmlformats.org/officeDocument/2006/relationships/image" Target="../media/image26.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9.wmf"/><Relationship Id="rId5" Type="http://schemas.openxmlformats.org/officeDocument/2006/relationships/oleObject" Target="../embeddings/oleObject8.bin"/><Relationship Id="rId4" Type="http://schemas.openxmlformats.org/officeDocument/2006/relationships/image" Target="../media/image26.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0.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31.wmf"/><Relationship Id="rId4" Type="http://schemas.openxmlformats.org/officeDocument/2006/relationships/oleObject" Target="../embeddings/oleObject10.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32.emf"/><Relationship Id="rId5" Type="http://schemas.openxmlformats.org/officeDocument/2006/relationships/oleObject" Target="../embeddings/Microsoft_Word_97_-_2003___1.doc"/><Relationship Id="rId4" Type="http://schemas.openxmlformats.org/officeDocument/2006/relationships/oleObject" Target="../embeddings/oleObject11.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2.emf"/><Relationship Id="rId5" Type="http://schemas.openxmlformats.org/officeDocument/2006/relationships/oleObject" Target="../embeddings/Microsoft_Word_97_-_2003___2.doc"/><Relationship Id="rId4" Type="http://schemas.openxmlformats.org/officeDocument/2006/relationships/oleObject" Target="../embeddings/oleObject12.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34.wmf"/><Relationship Id="rId4" Type="http://schemas.openxmlformats.org/officeDocument/2006/relationships/oleObject" Target="../embeddings/oleObject13.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52950" y="0"/>
            <a:ext cx="4591050" cy="6858000"/>
          </a:xfrm>
          <a:prstGeom prst="rect">
            <a:avLst/>
          </a:prstGeom>
          <a:noFill/>
          <a:ln w="9525">
            <a:noFill/>
            <a:miter lim="800000"/>
            <a:headEnd/>
            <a:tailEnd/>
          </a:ln>
        </p:spPr>
      </p:pic>
      <p:pic>
        <p:nvPicPr>
          <p:cNvPr id="12290"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0"/>
            <a:ext cx="4554538" cy="6858000"/>
          </a:xfrm>
          <a:prstGeom prst="rect">
            <a:avLst/>
          </a:prstGeom>
          <a:noFill/>
          <a:ln w="9525">
            <a:noFill/>
            <a:miter lim="800000"/>
            <a:headEnd/>
            <a:tailEnd/>
          </a:ln>
        </p:spPr>
      </p:pic>
      <p:sp>
        <p:nvSpPr>
          <p:cNvPr id="12291" name="Title 1"/>
          <p:cNvSpPr>
            <a:spLocks noGrp="1"/>
          </p:cNvSpPr>
          <p:nvPr>
            <p:ph type="ctrTitle"/>
          </p:nvPr>
        </p:nvSpPr>
        <p:spPr/>
        <p:txBody>
          <a:bodyPr/>
          <a:lstStyle/>
          <a:p>
            <a:pPr eaLnBrk="1" hangingPunct="1"/>
            <a:endParaRPr lang="zh-CN" altLang="zh-CN" smtClean="0">
              <a:ea typeface="ＭＳ Ｐゴシック" pitchFamily="34" charset="-128"/>
            </a:endParaRPr>
          </a:p>
        </p:txBody>
      </p:sp>
      <p:sp>
        <p:nvSpPr>
          <p:cNvPr id="12292" name="Subtitle 2"/>
          <p:cNvSpPr>
            <a:spLocks noGrp="1"/>
          </p:cNvSpPr>
          <p:nvPr>
            <p:ph type="subTitle" idx="1"/>
          </p:nvPr>
        </p:nvSpPr>
        <p:spPr/>
        <p:txBody>
          <a:bodyPr/>
          <a:lstStyle/>
          <a:p>
            <a:pPr eaLnBrk="1" hangingPunct="1"/>
            <a:endParaRPr lang="zh-CN" altLang="zh-CN" smtClean="0">
              <a:solidFill>
                <a:srgbClr val="898989"/>
              </a:solidFill>
              <a:ea typeface="ＭＳ Ｐゴシック" pitchFamily="34" charset="-128"/>
            </a:endParaRPr>
          </a:p>
        </p:txBody>
      </p:sp>
      <p:sp>
        <p:nvSpPr>
          <p:cNvPr id="5" name="TextBox 4"/>
          <p:cNvSpPr txBox="1"/>
          <p:nvPr/>
        </p:nvSpPr>
        <p:spPr>
          <a:xfrm>
            <a:off x="500034" y="4357694"/>
            <a:ext cx="8083238" cy="1446550"/>
          </a:xfrm>
          <a:prstGeom prst="rect">
            <a:avLst/>
          </a:prstGeom>
          <a:noFill/>
        </p:spPr>
        <p:txBody>
          <a:bodyPr wrap="none">
            <a:spAutoFit/>
          </a:bodyPr>
          <a:lstStyle/>
          <a:p>
            <a:pPr algn="ctr" fontAlgn="auto">
              <a:spcBef>
                <a:spcPts val="0"/>
              </a:spcBef>
              <a:spcAft>
                <a:spcPts val="0"/>
              </a:spcAft>
              <a:defRPr/>
            </a:pPr>
            <a:r>
              <a:rPr lang="en-US" sz="2800" dirty="0">
                <a:ln w="28575" cap="flat" cmpd="sng" algn="ctr">
                  <a:solidFill>
                    <a:schemeClr val="tx1"/>
                  </a:solidFill>
                  <a:prstDash val="solid"/>
                  <a:round/>
                  <a:headEnd type="none" w="med" len="med"/>
                  <a:tailEnd type="none" w="med" len="med"/>
                </a:ln>
                <a:solidFill>
                  <a:srgbClr val="0070C0"/>
                </a:solidFill>
                <a:latin typeface="+mn-lt"/>
                <a:ea typeface="+mn-ea"/>
              </a:rPr>
              <a:t>Welcome</a:t>
            </a:r>
            <a:r>
              <a:rPr lang="en-US" sz="2800" dirty="0">
                <a:solidFill>
                  <a:srgbClr val="00B0F0"/>
                </a:solidFill>
                <a:latin typeface="+mn-lt"/>
                <a:ea typeface="+mn-ea"/>
              </a:rPr>
              <a:t> </a:t>
            </a:r>
          </a:p>
          <a:p>
            <a:pPr algn="ctr" fontAlgn="auto">
              <a:spcBef>
                <a:spcPts val="0"/>
              </a:spcBef>
              <a:spcAft>
                <a:spcPts val="0"/>
              </a:spcAft>
              <a:defRPr/>
            </a:pPr>
            <a:r>
              <a:rPr lang="en-US" sz="2000" dirty="0">
                <a:solidFill>
                  <a:srgbClr val="C00000"/>
                </a:solidFill>
                <a:latin typeface="+mn-lt"/>
                <a:ea typeface="+mn-ea"/>
              </a:rPr>
              <a:t>to</a:t>
            </a:r>
            <a:r>
              <a:rPr lang="en-US" sz="1600" dirty="0">
                <a:latin typeface="+mn-lt"/>
                <a:ea typeface="+mn-ea"/>
              </a:rPr>
              <a:t> </a:t>
            </a:r>
          </a:p>
          <a:p>
            <a:pPr algn="ctr" fontAlgn="auto">
              <a:spcBef>
                <a:spcPts val="0"/>
              </a:spcBef>
              <a:spcAft>
                <a:spcPts val="0"/>
              </a:spcAft>
              <a:defRPr/>
            </a:pPr>
            <a:r>
              <a:rPr lang="en-US" altLang="zh-CN" sz="4000" dirty="0">
                <a:solidFill>
                  <a:srgbClr val="0E6BDC"/>
                </a:solidFill>
                <a:ea typeface="宋体" pitchFamily="2" charset="-122"/>
              </a:rPr>
              <a:t>Analysis and Design of  Algorithms</a:t>
            </a:r>
            <a:endParaRPr lang="en-US" sz="4000" dirty="0">
              <a:solidFill>
                <a:srgbClr val="0E6BDC"/>
              </a:solidFill>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388" y="1456323"/>
            <a:ext cx="8748712" cy="4708981"/>
          </a:xfrm>
          <a:prstGeom prst="rect">
            <a:avLst/>
          </a:prstGeom>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r>
              <a:rPr lang="zh-CN" altLang="en-US" dirty="0">
                <a:solidFill>
                  <a:srgbClr val="F14124"/>
                </a:solidFill>
                <a:latin typeface="楷体" panose="02010609060101010101" pitchFamily="49" charset="-122"/>
                <a:ea typeface="楷体" panose="02010609060101010101" pitchFamily="49" charset="-122"/>
              </a:rPr>
              <a:t>时间：</a:t>
            </a:r>
            <a:r>
              <a:rPr lang="zh-CN" altLang="en-US" sz="2000" dirty="0">
                <a:solidFill>
                  <a:srgbClr val="000000"/>
                </a:solidFill>
                <a:latin typeface="楷体" panose="02010609060101010101" pitchFamily="49" charset="-122"/>
                <a:ea typeface="楷体" panose="02010609060101010101" pitchFamily="49" charset="-122"/>
              </a:rPr>
              <a:t>古希腊（公元前</a:t>
            </a:r>
            <a:r>
              <a:rPr lang="en-US" altLang="zh-CN" sz="2000" dirty="0">
                <a:solidFill>
                  <a:srgbClr val="000000"/>
                </a:solidFill>
                <a:latin typeface="楷体" panose="02010609060101010101" pitchFamily="49" charset="-122"/>
                <a:ea typeface="楷体" panose="02010609060101010101" pitchFamily="49" charset="-122"/>
              </a:rPr>
              <a:t>800</a:t>
            </a:r>
            <a:r>
              <a:rPr lang="zh-CN" altLang="en-US" sz="2000" dirty="0">
                <a:solidFill>
                  <a:srgbClr val="000000"/>
                </a:solidFill>
                <a:latin typeface="楷体" panose="02010609060101010101" pitchFamily="49" charset="-122"/>
                <a:ea typeface="楷体" panose="02010609060101010101" pitchFamily="49" charset="-122"/>
              </a:rPr>
              <a:t>年</a:t>
            </a:r>
            <a:r>
              <a:rPr lang="en-US" altLang="zh-CN" sz="2000" dirty="0">
                <a:solidFill>
                  <a:srgbClr val="000000"/>
                </a:solidFill>
                <a:latin typeface="楷体" panose="02010609060101010101" pitchFamily="49" charset="-122"/>
                <a:ea typeface="楷体" panose="02010609060101010101" pitchFamily="49" charset="-122"/>
              </a:rPr>
              <a:t>-</a:t>
            </a:r>
            <a:r>
              <a:rPr lang="zh-CN" altLang="en-US" sz="2000" dirty="0">
                <a:solidFill>
                  <a:srgbClr val="000000"/>
                </a:solidFill>
                <a:latin typeface="楷体" panose="02010609060101010101" pitchFamily="49" charset="-122"/>
                <a:ea typeface="楷体" panose="02010609060101010101" pitchFamily="49" charset="-122"/>
              </a:rPr>
              <a:t>公元前</a:t>
            </a:r>
            <a:r>
              <a:rPr lang="en-US" altLang="zh-CN" sz="2000" dirty="0">
                <a:solidFill>
                  <a:srgbClr val="000000"/>
                </a:solidFill>
                <a:latin typeface="楷体" panose="02010609060101010101" pitchFamily="49" charset="-122"/>
                <a:ea typeface="楷体" panose="02010609060101010101" pitchFamily="49" charset="-122"/>
              </a:rPr>
              <a:t>146</a:t>
            </a:r>
            <a:r>
              <a:rPr lang="zh-CN" altLang="en-US" sz="2000" dirty="0">
                <a:solidFill>
                  <a:srgbClr val="000000"/>
                </a:solidFill>
                <a:latin typeface="楷体" panose="02010609060101010101" pitchFamily="49" charset="-122"/>
                <a:ea typeface="楷体" panose="02010609060101010101" pitchFamily="49" charset="-122"/>
              </a:rPr>
              <a:t>年）年间收获的季节</a:t>
            </a:r>
            <a:endParaRPr lang="en-US" altLang="zh-CN" sz="2000" dirty="0">
              <a:solidFill>
                <a:srgbClr val="000000"/>
              </a:solidFill>
              <a:latin typeface="楷体" panose="02010609060101010101" pitchFamily="49" charset="-122"/>
              <a:ea typeface="楷体" panose="02010609060101010101" pitchFamily="49" charset="-122"/>
            </a:endParaRPr>
          </a:p>
          <a:p>
            <a:r>
              <a:rPr lang="zh-CN" altLang="en-US" dirty="0">
                <a:solidFill>
                  <a:srgbClr val="F14124"/>
                </a:solidFill>
                <a:latin typeface="楷体" panose="02010609060101010101" pitchFamily="49" charset="-122"/>
                <a:ea typeface="楷体" panose="02010609060101010101" pitchFamily="49" charset="-122"/>
              </a:rPr>
              <a:t>地点：</a:t>
            </a:r>
            <a:r>
              <a:rPr lang="zh-CN" altLang="en-US" sz="2000" dirty="0">
                <a:solidFill>
                  <a:srgbClr val="000000"/>
                </a:solidFill>
                <a:latin typeface="楷体" panose="02010609060101010101" pitchFamily="49" charset="-122"/>
                <a:ea typeface="楷体" panose="02010609060101010101" pitchFamily="49" charset="-122"/>
              </a:rPr>
              <a:t>一片麦地</a:t>
            </a:r>
            <a:endParaRPr lang="en-US" altLang="zh-CN" sz="2000" dirty="0">
              <a:solidFill>
                <a:srgbClr val="000000"/>
              </a:solidFill>
              <a:latin typeface="楷体" panose="02010609060101010101" pitchFamily="49" charset="-122"/>
              <a:ea typeface="楷体" panose="02010609060101010101" pitchFamily="49" charset="-122"/>
            </a:endParaRPr>
          </a:p>
          <a:p>
            <a:r>
              <a:rPr lang="zh-CN" altLang="en-US" dirty="0">
                <a:solidFill>
                  <a:srgbClr val="F14124"/>
                </a:solidFill>
                <a:latin typeface="楷体" panose="02010609060101010101" pitchFamily="49" charset="-122"/>
                <a:ea typeface="楷体" panose="02010609060101010101" pitchFamily="49" charset="-122"/>
              </a:rPr>
              <a:t>人物：</a:t>
            </a:r>
            <a:r>
              <a:rPr lang="zh-CN" altLang="en-US" sz="2000" dirty="0">
                <a:solidFill>
                  <a:srgbClr val="000000"/>
                </a:solidFill>
                <a:latin typeface="楷体" panose="02010609060101010101" pitchFamily="49" charset="-122"/>
                <a:ea typeface="楷体" panose="02010609060101010101" pitchFamily="49" charset="-122"/>
              </a:rPr>
              <a:t>苏格拉底  弟子们</a:t>
            </a:r>
            <a:endParaRPr lang="en-US" altLang="zh-CN" sz="2000" dirty="0">
              <a:solidFill>
                <a:srgbClr val="000000"/>
              </a:solidFill>
              <a:latin typeface="楷体" panose="02010609060101010101" pitchFamily="49" charset="-122"/>
              <a:ea typeface="楷体" panose="02010609060101010101" pitchFamily="49" charset="-122"/>
            </a:endParaRPr>
          </a:p>
          <a:p>
            <a:r>
              <a:rPr lang="zh-CN" altLang="en-US" dirty="0">
                <a:solidFill>
                  <a:srgbClr val="F14124"/>
                </a:solidFill>
                <a:latin typeface="楷体" panose="02010609060101010101" pitchFamily="49" charset="-122"/>
                <a:ea typeface="楷体" panose="02010609060101010101" pitchFamily="49" charset="-122"/>
              </a:rPr>
              <a:t>事件：</a:t>
            </a:r>
            <a:endParaRPr lang="en-US" altLang="zh-CN" dirty="0">
              <a:solidFill>
                <a:srgbClr val="F14124"/>
              </a:solidFill>
              <a:latin typeface="楷体" panose="02010609060101010101" pitchFamily="49" charset="-122"/>
              <a:ea typeface="楷体" panose="02010609060101010101" pitchFamily="49" charset="-122"/>
            </a:endParaRPr>
          </a:p>
          <a:p>
            <a:r>
              <a:rPr lang="zh-CN" altLang="en-US" sz="2000" dirty="0">
                <a:solidFill>
                  <a:srgbClr val="000000"/>
                </a:solidFill>
                <a:latin typeface="楷体" panose="02010609060101010101" pitchFamily="49" charset="-122"/>
                <a:ea typeface="楷体" panose="02010609060101010101" pitchFamily="49" charset="-122"/>
              </a:rPr>
              <a:t>苏格拉底让弟子们进麦地</a:t>
            </a:r>
            <a:r>
              <a:rPr lang="zh-CN" altLang="en-US" sz="2000" dirty="0">
                <a:solidFill>
                  <a:srgbClr val="F14124"/>
                </a:solidFill>
                <a:latin typeface="楷体" panose="02010609060101010101" pitchFamily="49" charset="-122"/>
                <a:ea typeface="楷体" panose="02010609060101010101" pitchFamily="49" charset="-122"/>
              </a:rPr>
              <a:t>找最大的麦穗</a:t>
            </a:r>
            <a:r>
              <a:rPr lang="zh-CN" altLang="en-US" sz="2000" dirty="0">
                <a:solidFill>
                  <a:srgbClr val="000000"/>
                </a:solidFill>
                <a:latin typeface="楷体" panose="02010609060101010101" pitchFamily="49" charset="-122"/>
                <a:ea typeface="楷体" panose="02010609060101010101" pitchFamily="49" charset="-122"/>
              </a:rPr>
              <a:t>，</a:t>
            </a:r>
            <a:r>
              <a:rPr lang="zh-CN" altLang="en-US" sz="2000" dirty="0">
                <a:solidFill>
                  <a:srgbClr val="F14124"/>
                </a:solidFill>
                <a:latin typeface="楷体" panose="02010609060101010101" pitchFamily="49" charset="-122"/>
                <a:ea typeface="楷体" panose="02010609060101010101" pitchFamily="49" charset="-122"/>
              </a:rPr>
              <a:t>只许进不许退</a:t>
            </a:r>
            <a:r>
              <a:rPr lang="zh-CN" altLang="en-US" sz="2000" dirty="0">
                <a:solidFill>
                  <a:srgbClr val="000000"/>
                </a:solidFill>
                <a:latin typeface="楷体" panose="02010609060101010101" pitchFamily="49" charset="-122"/>
                <a:ea typeface="楷体" panose="02010609060101010101" pitchFamily="49" charset="-122"/>
              </a:rPr>
              <a:t>，找到就出来。弟子们看这看那，挑挑拣拣，总感觉前面还有更大的，不知不觉都已经走到头了，只能在最后随意摘了一个。</a:t>
            </a:r>
            <a:endParaRPr lang="en-US" altLang="zh-CN" sz="2000" dirty="0">
              <a:solidFill>
                <a:srgbClr val="000000"/>
              </a:solidFill>
              <a:latin typeface="楷体" panose="02010609060101010101" pitchFamily="49" charset="-122"/>
              <a:ea typeface="楷体" panose="02010609060101010101" pitchFamily="49" charset="-122"/>
            </a:endParaRPr>
          </a:p>
          <a:p>
            <a:r>
              <a:rPr lang="zh-CN" altLang="en-US" dirty="0">
                <a:solidFill>
                  <a:srgbClr val="F14124"/>
                </a:solidFill>
                <a:latin typeface="楷体" panose="02010609060101010101" pitchFamily="49" charset="-122"/>
                <a:ea typeface="楷体" panose="02010609060101010101" pitchFamily="49" charset="-122"/>
              </a:rPr>
              <a:t>寓意：</a:t>
            </a:r>
            <a:endParaRPr lang="en-US" altLang="zh-CN" dirty="0">
              <a:solidFill>
                <a:srgbClr val="F14124"/>
              </a:solidFill>
              <a:latin typeface="楷体" panose="02010609060101010101" pitchFamily="49" charset="-122"/>
              <a:ea typeface="楷体" panose="02010609060101010101" pitchFamily="49" charset="-122"/>
            </a:endParaRPr>
          </a:p>
          <a:p>
            <a:r>
              <a:rPr lang="zh-CN" altLang="en-US" sz="2000" dirty="0">
                <a:solidFill>
                  <a:srgbClr val="000000"/>
                </a:solidFill>
                <a:latin typeface="楷体" panose="02010609060101010101" pitchFamily="49" charset="-122"/>
                <a:ea typeface="楷体" panose="02010609060101010101" pitchFamily="49" charset="-122"/>
              </a:rPr>
              <a:t>这块麦地里</a:t>
            </a:r>
            <a:r>
              <a:rPr lang="zh-CN" altLang="en-US" sz="2000" dirty="0">
                <a:solidFill>
                  <a:srgbClr val="F14124"/>
                </a:solidFill>
                <a:latin typeface="楷体" panose="02010609060101010101" pitchFamily="49" charset="-122"/>
                <a:ea typeface="楷体" panose="02010609060101010101" pitchFamily="49" charset="-122"/>
              </a:rPr>
              <a:t>肯定有</a:t>
            </a:r>
            <a:r>
              <a:rPr lang="zh-CN" altLang="en-US" sz="2000" dirty="0">
                <a:solidFill>
                  <a:srgbClr val="000000"/>
                </a:solidFill>
                <a:latin typeface="楷体" panose="02010609060101010101" pitchFamily="49" charset="-122"/>
                <a:ea typeface="楷体" panose="02010609060101010101" pitchFamily="49" charset="-122"/>
              </a:rPr>
              <a:t>一穗是</a:t>
            </a:r>
            <a:r>
              <a:rPr lang="zh-CN" altLang="en-US" sz="2000" dirty="0">
                <a:solidFill>
                  <a:srgbClr val="F14124"/>
                </a:solidFill>
                <a:latin typeface="楷体" panose="02010609060101010101" pitchFamily="49" charset="-122"/>
                <a:ea typeface="楷体" panose="02010609060101010101" pitchFamily="49" charset="-122"/>
              </a:rPr>
              <a:t>最大</a:t>
            </a:r>
            <a:r>
              <a:rPr lang="zh-CN" altLang="en-US" sz="2000" dirty="0">
                <a:solidFill>
                  <a:srgbClr val="000000"/>
                </a:solidFill>
                <a:latin typeface="楷体" panose="02010609060101010101" pitchFamily="49" charset="-122"/>
                <a:ea typeface="楷体" panose="02010609060101010101" pitchFamily="49" charset="-122"/>
              </a:rPr>
              <a:t>的，但未必能碰见它；即使碰见了，也未必能作出准确的判断。</a:t>
            </a:r>
            <a:endParaRPr lang="en-US" altLang="zh-CN" sz="2000" dirty="0">
              <a:solidFill>
                <a:srgbClr val="000000"/>
              </a:solidFill>
              <a:latin typeface="楷体" panose="02010609060101010101" pitchFamily="49" charset="-122"/>
              <a:ea typeface="楷体" panose="02010609060101010101" pitchFamily="49" charset="-122"/>
            </a:endParaRPr>
          </a:p>
          <a:p>
            <a:r>
              <a:rPr lang="zh-CN" altLang="en-US" sz="2000" dirty="0">
                <a:solidFill>
                  <a:srgbClr val="000000"/>
                </a:solidFill>
                <a:latin typeface="楷体" panose="02010609060101010101" pitchFamily="49" charset="-122"/>
                <a:ea typeface="楷体" panose="02010609060101010101" pitchFamily="49" charset="-122"/>
              </a:rPr>
              <a:t>人的一生仿佛也在麦地中行走，也在寻找那最大的一穗。有的人见到了</a:t>
            </a:r>
            <a:r>
              <a:rPr lang="zh-CN" altLang="en-US" sz="2000" dirty="0">
                <a:solidFill>
                  <a:srgbClr val="FF0000"/>
                </a:solidFill>
                <a:latin typeface="楷体" panose="02010609060101010101" pitchFamily="49" charset="-122"/>
                <a:ea typeface="楷体" panose="02010609060101010101" pitchFamily="49" charset="-122"/>
              </a:rPr>
              <a:t>颗粒饱满的“麦穗”</a:t>
            </a:r>
            <a:r>
              <a:rPr lang="zh-CN" altLang="en-US" sz="2000" dirty="0">
                <a:solidFill>
                  <a:srgbClr val="000000"/>
                </a:solidFill>
                <a:latin typeface="楷体" panose="02010609060101010101" pitchFamily="49" charset="-122"/>
                <a:ea typeface="楷体" panose="02010609060101010101" pitchFamily="49" charset="-122"/>
              </a:rPr>
              <a:t>，就不失时机地摘下它；有的人则东张西望，一再地错失良机。当然，追求应该是最大的，但把</a:t>
            </a:r>
            <a:r>
              <a:rPr lang="zh-CN" altLang="en-US" sz="2000" dirty="0">
                <a:solidFill>
                  <a:srgbClr val="F14124"/>
                </a:solidFill>
                <a:latin typeface="楷体" panose="02010609060101010101" pitchFamily="49" charset="-122"/>
                <a:ea typeface="楷体" panose="02010609060101010101" pitchFamily="49" charset="-122"/>
              </a:rPr>
              <a:t>眼前的一穗拿在手中</a:t>
            </a:r>
            <a:r>
              <a:rPr lang="zh-CN" altLang="en-US" sz="2000" dirty="0">
                <a:solidFill>
                  <a:srgbClr val="000000"/>
                </a:solidFill>
                <a:latin typeface="楷体" panose="02010609060101010101" pitchFamily="49" charset="-122"/>
                <a:ea typeface="楷体" panose="02010609060101010101" pitchFamily="49" charset="-122"/>
              </a:rPr>
              <a:t>，这才是实实在在的</a:t>
            </a:r>
            <a:r>
              <a:rPr lang="zh-CN" altLang="zh-CN" sz="2000" dirty="0">
                <a:solidFill>
                  <a:srgbClr val="000000"/>
                </a:solidFill>
                <a:latin typeface="楷体" panose="02010609060101010101" pitchFamily="49" charset="-122"/>
                <a:ea typeface="楷体" panose="02010609060101010101" pitchFamily="49" charset="-122"/>
              </a:rPr>
              <a:t>。</a:t>
            </a:r>
            <a:endParaRPr lang="en-US" altLang="zh-CN" sz="2000" dirty="0">
              <a:solidFill>
                <a:srgbClr val="000000"/>
              </a:solidFill>
              <a:latin typeface="楷体" panose="02010609060101010101" pitchFamily="49" charset="-122"/>
              <a:ea typeface="楷体" panose="02010609060101010101" pitchFamily="49" charset="-122"/>
            </a:endParaRPr>
          </a:p>
        </p:txBody>
      </p:sp>
      <p:sp>
        <p:nvSpPr>
          <p:cNvPr id="19458" name="文本框 2"/>
          <p:cNvSpPr txBox="1">
            <a:spLocks noChangeArrowheads="1"/>
          </p:cNvSpPr>
          <p:nvPr/>
        </p:nvSpPr>
        <p:spPr bwMode="auto">
          <a:xfrm>
            <a:off x="179388" y="980728"/>
            <a:ext cx="34925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r>
              <a:rPr kumimoji="1" lang="zh-CN" altLang="en-US" sz="2800" dirty="0"/>
              <a:t>小故事：最大的麦穗</a:t>
            </a:r>
          </a:p>
        </p:txBody>
      </p:sp>
      <p:sp>
        <p:nvSpPr>
          <p:cNvPr id="4" name="矩形 3"/>
          <p:cNvSpPr/>
          <p:nvPr/>
        </p:nvSpPr>
        <p:spPr>
          <a:xfrm>
            <a:off x="6771754" y="980728"/>
            <a:ext cx="2372246" cy="400110"/>
          </a:xfrm>
          <a:prstGeom prst="rect">
            <a:avLst/>
          </a:prstGeom>
          <a:solidFill>
            <a:schemeClr val="accent5">
              <a:lumMod val="60000"/>
              <a:lumOff val="40000"/>
            </a:schemeClr>
          </a:solidFill>
        </p:spPr>
        <p:txBody>
          <a:bodyPr wrap="square">
            <a:spAutoFit/>
          </a:bodyPr>
          <a:lstStyle/>
          <a:p>
            <a:pPr>
              <a:defRPr/>
            </a:pPr>
            <a:r>
              <a:rPr lang="zh-CN" altLang="en-US" sz="2000" b="1" dirty="0">
                <a:solidFill>
                  <a:srgbClr val="92D050"/>
                </a:solidFill>
              </a:rPr>
              <a:t>目的：找最大麦穗</a:t>
            </a:r>
            <a:endParaRPr lang="en-US" altLang="zh-CN" sz="2000" b="1" dirty="0">
              <a:solidFill>
                <a:srgbClr val="92D050"/>
              </a:solidFill>
            </a:endParaRPr>
          </a:p>
        </p:txBody>
      </p:sp>
      <p:sp>
        <p:nvSpPr>
          <p:cNvPr id="5" name="矩形 4"/>
          <p:cNvSpPr/>
          <p:nvPr/>
        </p:nvSpPr>
        <p:spPr>
          <a:xfrm>
            <a:off x="6771754" y="1444278"/>
            <a:ext cx="2372246" cy="400110"/>
          </a:xfrm>
          <a:prstGeom prst="rect">
            <a:avLst/>
          </a:prstGeom>
          <a:solidFill>
            <a:schemeClr val="accent5">
              <a:lumMod val="60000"/>
              <a:lumOff val="40000"/>
            </a:schemeClr>
          </a:solidFill>
        </p:spPr>
        <p:txBody>
          <a:bodyPr wrap="square">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r>
              <a:rPr lang="zh-CN" altLang="en-US" sz="2000" dirty="0">
                <a:solidFill>
                  <a:srgbClr val="92D050"/>
                </a:solidFill>
              </a:rPr>
              <a:t>条件：只进不退</a:t>
            </a:r>
            <a:endParaRPr lang="en-US" altLang="zh-CN" sz="2000" dirty="0">
              <a:solidFill>
                <a:srgbClr val="92D050"/>
              </a:solidFill>
            </a:endParaRPr>
          </a:p>
        </p:txBody>
      </p:sp>
      <p:sp>
        <p:nvSpPr>
          <p:cNvPr id="6" name="矩形 5"/>
          <p:cNvSpPr/>
          <p:nvPr/>
        </p:nvSpPr>
        <p:spPr>
          <a:xfrm>
            <a:off x="6771754" y="1948511"/>
            <a:ext cx="2372246" cy="400110"/>
          </a:xfrm>
          <a:prstGeom prst="rect">
            <a:avLst/>
          </a:prstGeom>
          <a:solidFill>
            <a:schemeClr val="accent5">
              <a:lumMod val="60000"/>
              <a:lumOff val="40000"/>
            </a:schemeClr>
          </a:solidFill>
        </p:spPr>
        <p:txBody>
          <a:bodyPr wrap="square">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r>
              <a:rPr lang="zh-CN" altLang="en-US" sz="2000" dirty="0">
                <a:solidFill>
                  <a:srgbClr val="92D050"/>
                </a:solidFill>
              </a:rPr>
              <a:t>存在全局最优解</a:t>
            </a:r>
          </a:p>
        </p:txBody>
      </p:sp>
      <p:sp>
        <p:nvSpPr>
          <p:cNvPr id="7" name="矩形 6"/>
          <p:cNvSpPr/>
          <p:nvPr/>
        </p:nvSpPr>
        <p:spPr>
          <a:xfrm>
            <a:off x="6771754" y="2452341"/>
            <a:ext cx="2372246" cy="400110"/>
          </a:xfrm>
          <a:prstGeom prst="rect">
            <a:avLst/>
          </a:prstGeom>
          <a:solidFill>
            <a:schemeClr val="accent5">
              <a:lumMod val="60000"/>
              <a:lumOff val="40000"/>
            </a:schemeClr>
          </a:solidFill>
        </p:spPr>
        <p:txBody>
          <a:bodyPr wrap="square">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r>
              <a:rPr lang="zh-CN" altLang="en-US" sz="2000" dirty="0">
                <a:solidFill>
                  <a:srgbClr val="92D050"/>
                </a:solidFill>
              </a:rPr>
              <a:t>选择局部最优解</a:t>
            </a:r>
          </a:p>
        </p:txBody>
      </p:sp>
      <p:sp>
        <p:nvSpPr>
          <p:cNvPr id="8" name="矩形 7"/>
          <p:cNvSpPr/>
          <p:nvPr/>
        </p:nvSpPr>
        <p:spPr>
          <a:xfrm>
            <a:off x="2123728" y="404664"/>
            <a:ext cx="4005712" cy="523220"/>
          </a:xfrm>
          <a:prstGeom prst="rect">
            <a:avLst/>
          </a:prstGeom>
        </p:spPr>
        <p:txBody>
          <a:bodyPr wrap="none">
            <a:spAutoFit/>
          </a:bodyPr>
          <a:lstStyle/>
          <a:p>
            <a:r>
              <a:rPr lang="en-US" altLang="zh-CN" sz="2800" b="1" dirty="0">
                <a:solidFill>
                  <a:schemeClr val="bg1"/>
                </a:solidFill>
                <a:effectLst>
                  <a:outerShdw blurRad="38100" dist="38100" dir="2700000" algn="tl">
                    <a:srgbClr val="FFFFFF"/>
                  </a:outerShdw>
                </a:effectLst>
              </a:rPr>
              <a:t>7.1 Greedy Algorithms</a:t>
            </a:r>
            <a:endParaRPr lang="zh-CN" altLang="en-US" sz="2800" dirty="0">
              <a:solidFill>
                <a:schemeClr val="bg1"/>
              </a:solidFill>
            </a:endParaRPr>
          </a:p>
        </p:txBody>
      </p:sp>
      <p:sp>
        <p:nvSpPr>
          <p:cNvPr id="10" name="灯片编号占位符 9"/>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10</a:t>
            </a:fld>
            <a:endParaRPr lang="en-CA" dirty="0"/>
          </a:p>
        </p:txBody>
      </p:sp>
    </p:spTree>
    <p:extLst>
      <p:ext uri="{BB962C8B-B14F-4D97-AF65-F5344CB8AC3E}">
        <p14:creationId xmlns:p14="http://schemas.microsoft.com/office/powerpoint/2010/main" val="1321208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1000"/>
                                        <p:tgtEl>
                                          <p:spTgt spid="2">
                                            <p:txEl>
                                              <p:pRg st="0" end="0"/>
                                            </p:txEl>
                                          </p:spTgt>
                                        </p:tgtEl>
                                      </p:cBhvr>
                                    </p:animEffect>
                                  </p:childTnLst>
                                </p:cTn>
                              </p:par>
                            </p:childTnLst>
                          </p:cTn>
                        </p:par>
                        <p:par>
                          <p:cTn id="8" fill="hold" nodeType="afterGroup">
                            <p:stCondLst>
                              <p:cond delay="100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1000"/>
                                        <p:tgtEl>
                                          <p:spTgt spid="2">
                                            <p:txEl>
                                              <p:pRg st="1" end="1"/>
                                            </p:txEl>
                                          </p:spTgt>
                                        </p:tgtEl>
                                      </p:cBhvr>
                                    </p:animEffect>
                                  </p:childTnLst>
                                </p:cTn>
                              </p:par>
                            </p:childTnLst>
                          </p:cTn>
                        </p:par>
                        <p:par>
                          <p:cTn id="12" fill="hold" nodeType="afterGroup">
                            <p:stCondLst>
                              <p:cond delay="2000"/>
                            </p:stCondLst>
                            <p:childTnLst>
                              <p:par>
                                <p:cTn id="13" presetID="3" presetClass="entr" presetSubtype="1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1000"/>
                                        <p:tgtEl>
                                          <p:spTgt spid="2">
                                            <p:txEl>
                                              <p:pRg st="2" end="2"/>
                                            </p:txEl>
                                          </p:spTgt>
                                        </p:tgtEl>
                                      </p:cBhvr>
                                    </p:animEffect>
                                  </p:childTnLst>
                                </p:cTn>
                              </p:par>
                            </p:childTnLst>
                          </p:cTn>
                        </p:par>
                        <p:par>
                          <p:cTn id="16" fill="hold" nodeType="afterGroup">
                            <p:stCondLst>
                              <p:cond delay="3000"/>
                            </p:stCondLst>
                            <p:childTnLst>
                              <p:par>
                                <p:cTn id="17" presetID="3" presetClass="entr" presetSubtype="1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linds(horizontal)">
                                      <p:cBhvr>
                                        <p:cTn id="19" dur="500"/>
                                        <p:tgtEl>
                                          <p:spTgt spid="2">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blinds(horizontal)">
                                      <p:cBhvr>
                                        <p:cTn id="24" dur="1000"/>
                                        <p:tgtEl>
                                          <p:spTgt spid="2">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blinds(horizontal)">
                                      <p:cBhvr>
                                        <p:cTn id="39" dur="1000"/>
                                        <p:tgtEl>
                                          <p:spTgt spid="2">
                                            <p:txEl>
                                              <p:pRg st="5" end="5"/>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blinds(horizontal)">
                                      <p:cBhvr>
                                        <p:cTn id="44" dur="500"/>
                                        <p:tgtEl>
                                          <p:spTgt spid="2">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linds(horizontal)">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2">
                                            <p:txEl>
                                              <p:pRg st="7" end="7"/>
                                            </p:txEl>
                                          </p:spTgt>
                                        </p:tgtEl>
                                        <p:attrNameLst>
                                          <p:attrName>style.visibility</p:attrName>
                                        </p:attrNameLst>
                                      </p:cBhvr>
                                      <p:to>
                                        <p:strVal val="visible"/>
                                      </p:to>
                                    </p:set>
                                    <p:animEffect transition="in" filter="blinds(horizontal)">
                                      <p:cBhvr>
                                        <p:cTn id="54" dur="500"/>
                                        <p:tgtEl>
                                          <p:spTgt spid="2">
                                            <p:txEl>
                                              <p:pRg st="7" end="7"/>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blinds(horizontal)">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a:xfrm>
            <a:off x="25400" y="333375"/>
            <a:ext cx="8402637" cy="685800"/>
          </a:xfrm>
        </p:spPr>
        <p:txBody>
          <a:bodyPr rtlCol="0"/>
          <a:lstStyle/>
          <a:p>
            <a:pPr fontAlgn="auto">
              <a:spcAft>
                <a:spcPts val="0"/>
              </a:spcAft>
              <a:defRPr/>
            </a:pPr>
            <a:r>
              <a:rPr lang="en-US" altLang="zh-CN" sz="3600" dirty="0"/>
              <a:t>Huffman Encoding: Greedy Analysis</a:t>
            </a:r>
            <a:endParaRPr altLang="en-US" sz="3600" dirty="0"/>
          </a:p>
        </p:txBody>
      </p:sp>
      <p:sp>
        <p:nvSpPr>
          <p:cNvPr id="90114" name="矩形 2"/>
          <p:cNvSpPr>
            <a:spLocks noChangeArrowheads="1"/>
          </p:cNvSpPr>
          <p:nvPr/>
        </p:nvSpPr>
        <p:spPr bwMode="auto">
          <a:xfrm>
            <a:off x="250825" y="981075"/>
            <a:ext cx="8497888" cy="708025"/>
          </a:xfrm>
          <a:prstGeom prst="rect">
            <a:avLst/>
          </a:prstGeom>
          <a:noFill/>
          <a:ln w="9525">
            <a:noFill/>
            <a:miter lim="800000"/>
            <a:headEnd/>
            <a:tailEnd/>
          </a:ln>
        </p:spPr>
        <p:txBody>
          <a:bodyPr>
            <a:spAutoFit/>
          </a:bodyPr>
          <a:lstStyle/>
          <a:p>
            <a:r>
              <a:rPr lang="en-US" altLang="zh-CN" sz="2000">
                <a:solidFill>
                  <a:srgbClr val="0070C0"/>
                </a:solidFill>
                <a:latin typeface="Calibri" pitchFamily="34" charset="0"/>
              </a:rPr>
              <a:t>Claim. </a:t>
            </a:r>
            <a:r>
              <a:rPr lang="en-US" altLang="zh-CN" sz="2000">
                <a:latin typeface="Calibri" pitchFamily="34" charset="0"/>
              </a:rPr>
              <a:t>Huffman code for S achieves the minimum ABL of any prefix code.</a:t>
            </a:r>
          </a:p>
          <a:p>
            <a:r>
              <a:rPr lang="en-US" altLang="zh-CN" sz="2000">
                <a:solidFill>
                  <a:srgbClr val="0070C0"/>
                </a:solidFill>
                <a:latin typeface="Calibri" pitchFamily="34" charset="0"/>
              </a:rPr>
              <a:t>Pf. </a:t>
            </a:r>
            <a:r>
              <a:rPr lang="en-US" altLang="zh-CN" sz="2000">
                <a:latin typeface="Calibri" pitchFamily="34" charset="0"/>
              </a:rPr>
              <a:t>by induction, based on optimality of T’ (y and z removed, ω added)</a:t>
            </a:r>
          </a:p>
        </p:txBody>
      </p:sp>
      <p:sp>
        <p:nvSpPr>
          <p:cNvPr id="90115" name="AutoShape 2" descr="C:\Users\hp\AppData\Roaming\Tencent\Users\648774553\QQ\WinTemp\RichOle\_WRTP07KD(W(DFIZ7@S6.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0116" name="AutoShape 3" descr="C:\Users\hp\AppData\Roaming\Tencent\Users\648774553\QQ\WinTemp\RichOle\_WRTP07KD(W(DFIZ7@S6.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0117" name="AutoShape 4" descr="C:\Users\hp\AppData\Roaming\Tencent\Users\648774553\QQ\WinTemp\RichOle\_WRTP07KD(W(DFIZ7@S6.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0118" name="AutoShape 5" descr="C:\Users\hp\AppData\Roaming\Tencent\Users\648774553\QQ\WinTemp\RichOle\_WRTP07KD(W(DFIZ7@S6.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0119" name="AutoShape 6" descr="C:\Users\hp\AppData\Roaming\Tencent\Users\648774553\QQ\WinTemp\RichOle\_WRTP07KD(W(DFIZ7@S6.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133127" name="Picture 7"/>
          <p:cNvPicPr>
            <a:picLocks noChangeAspect="1" noChangeArrowheads="1"/>
          </p:cNvPicPr>
          <p:nvPr/>
        </p:nvPicPr>
        <p:blipFill>
          <a:blip r:embed="rId3" cstate="print"/>
          <a:srcRect/>
          <a:stretch>
            <a:fillRect/>
          </a:stretch>
        </p:blipFill>
        <p:spPr bwMode="auto">
          <a:xfrm>
            <a:off x="762000" y="2276475"/>
            <a:ext cx="6929438" cy="3624263"/>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100</a:t>
            </a:fld>
            <a:endParaRPr lang="en-CA" dirty="0"/>
          </a:p>
        </p:txBody>
      </p:sp>
    </p:spTree>
    <p:extLst>
      <p:ext uri="{BB962C8B-B14F-4D97-AF65-F5344CB8AC3E}">
        <p14:creationId xmlns:p14="http://schemas.microsoft.com/office/powerpoint/2010/main" val="2262933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a:xfrm>
            <a:off x="0" y="304800"/>
            <a:ext cx="8402637" cy="685800"/>
          </a:xfrm>
        </p:spPr>
        <p:txBody>
          <a:bodyPr rtlCol="0"/>
          <a:lstStyle/>
          <a:p>
            <a:pPr fontAlgn="auto">
              <a:spcAft>
                <a:spcPts val="0"/>
              </a:spcAft>
              <a:defRPr/>
            </a:pPr>
            <a:r>
              <a:rPr lang="en-US" altLang="zh-CN" sz="3600" dirty="0"/>
              <a:t>Huffman Encoding: Greedy Analysis</a:t>
            </a:r>
            <a:endParaRPr altLang="en-US" sz="3600" dirty="0"/>
          </a:p>
        </p:txBody>
      </p:sp>
      <p:sp>
        <p:nvSpPr>
          <p:cNvPr id="3" name="矩形 2"/>
          <p:cNvSpPr/>
          <p:nvPr/>
        </p:nvSpPr>
        <p:spPr>
          <a:xfrm>
            <a:off x="250825" y="981075"/>
            <a:ext cx="8497888" cy="4893647"/>
          </a:xfrm>
          <a:prstGeom prst="rect">
            <a:avLst/>
          </a:prstGeom>
        </p:spPr>
        <p:txBody>
          <a:bodyPr>
            <a:spAutoFit/>
          </a:bodyPr>
          <a:lstStyle/>
          <a:p>
            <a:pPr fontAlgn="auto">
              <a:spcBef>
                <a:spcPts val="0"/>
              </a:spcBef>
              <a:spcAft>
                <a:spcPts val="0"/>
              </a:spcAft>
              <a:defRPr/>
            </a:pPr>
            <a:r>
              <a:rPr lang="en-US" altLang="zh-CN" sz="2400" dirty="0">
                <a:solidFill>
                  <a:srgbClr val="0070C0"/>
                </a:solidFill>
                <a:latin typeface="+mn-lt"/>
                <a:ea typeface="+mn-ea"/>
              </a:rPr>
              <a:t>Claim. </a:t>
            </a:r>
            <a:r>
              <a:rPr lang="en-US" altLang="zh-CN" sz="2400" dirty="0">
                <a:latin typeface="+mn-lt"/>
                <a:ea typeface="+mn-ea"/>
              </a:rPr>
              <a:t>Huffman code for S achieves the minimum ABL of any </a:t>
            </a:r>
            <a:r>
              <a:rPr lang="en-US" altLang="zh-CN" sz="2400" dirty="0" smtClean="0">
                <a:latin typeface="+mn-lt"/>
                <a:ea typeface="+mn-ea"/>
              </a:rPr>
              <a:t>prefix  code</a:t>
            </a:r>
            <a:r>
              <a:rPr lang="en-US" altLang="zh-CN" sz="2400" dirty="0">
                <a:latin typeface="+mn-lt"/>
                <a:ea typeface="+mn-ea"/>
              </a:rPr>
              <a:t>.</a:t>
            </a:r>
          </a:p>
          <a:p>
            <a:pPr fontAlgn="auto">
              <a:spcBef>
                <a:spcPts val="0"/>
              </a:spcBef>
              <a:spcAft>
                <a:spcPts val="0"/>
              </a:spcAft>
              <a:defRPr/>
            </a:pPr>
            <a:r>
              <a:rPr lang="en-US" altLang="zh-CN" sz="2400" dirty="0">
                <a:solidFill>
                  <a:srgbClr val="0070C0"/>
                </a:solidFill>
                <a:latin typeface="+mn-lt"/>
                <a:ea typeface="+mn-ea"/>
              </a:rPr>
              <a:t>Pf. </a:t>
            </a:r>
            <a:r>
              <a:rPr lang="en-US" altLang="zh-CN" sz="2400" dirty="0">
                <a:latin typeface="+mn-lt"/>
                <a:ea typeface="+mn-ea"/>
              </a:rPr>
              <a:t>(by induction)</a:t>
            </a:r>
          </a:p>
          <a:p>
            <a:pPr fontAlgn="auto">
              <a:spcBef>
                <a:spcPts val="0"/>
              </a:spcBef>
              <a:spcAft>
                <a:spcPts val="0"/>
              </a:spcAft>
              <a:defRPr/>
            </a:pPr>
            <a:r>
              <a:rPr lang="en-US" altLang="zh-CN" sz="2400" b="1" dirty="0">
                <a:latin typeface="+mn-lt"/>
                <a:ea typeface="+mn-ea"/>
              </a:rPr>
              <a:t>Base: </a:t>
            </a:r>
            <a:r>
              <a:rPr lang="en-US" altLang="zh-CN" sz="2400" dirty="0">
                <a:latin typeface="+mn-lt"/>
                <a:ea typeface="+mn-ea"/>
              </a:rPr>
              <a:t>For n=2 there is no shorter code than root and two leaves.</a:t>
            </a:r>
          </a:p>
          <a:p>
            <a:pPr fontAlgn="auto">
              <a:spcBef>
                <a:spcPts val="0"/>
              </a:spcBef>
              <a:spcAft>
                <a:spcPts val="0"/>
              </a:spcAft>
              <a:defRPr/>
            </a:pPr>
            <a:r>
              <a:rPr lang="en-US" altLang="zh-CN" sz="2400" b="1" dirty="0">
                <a:latin typeface="+mn-lt"/>
                <a:ea typeface="+mn-ea"/>
              </a:rPr>
              <a:t>Hypothesis: </a:t>
            </a:r>
            <a:r>
              <a:rPr lang="en-US" altLang="zh-CN" sz="2400" dirty="0">
                <a:latin typeface="+mn-lt"/>
                <a:ea typeface="+mn-ea"/>
              </a:rPr>
              <a:t>Suppose Huffman tree T’ for S’ of size n-1 with ω instead of y and z is optimal. (IH)</a:t>
            </a:r>
          </a:p>
          <a:p>
            <a:pPr fontAlgn="auto">
              <a:spcBef>
                <a:spcPts val="0"/>
              </a:spcBef>
              <a:spcAft>
                <a:spcPts val="0"/>
              </a:spcAft>
              <a:defRPr/>
            </a:pPr>
            <a:r>
              <a:rPr lang="en-US" altLang="zh-CN" sz="2400" b="1" dirty="0">
                <a:latin typeface="+mn-lt"/>
                <a:ea typeface="+mn-ea"/>
              </a:rPr>
              <a:t>Step: </a:t>
            </a:r>
            <a:r>
              <a:rPr lang="en-US" altLang="zh-CN" sz="2400" dirty="0">
                <a:latin typeface="+mn-lt"/>
                <a:ea typeface="+mn-ea"/>
              </a:rPr>
              <a:t>(by contradiction)</a:t>
            </a:r>
          </a:p>
          <a:p>
            <a:pPr fontAlgn="auto">
              <a:spcBef>
                <a:spcPts val="0"/>
              </a:spcBef>
              <a:spcAft>
                <a:spcPts val="0"/>
              </a:spcAft>
              <a:defRPr/>
            </a:pPr>
            <a:endParaRPr lang="en-US" altLang="zh-CN" sz="2400" dirty="0">
              <a:latin typeface="+mn-lt"/>
              <a:ea typeface="+mn-ea"/>
            </a:endParaRPr>
          </a:p>
          <a:p>
            <a:pPr marL="342900" indent="-342900" fontAlgn="auto">
              <a:spcBef>
                <a:spcPts val="0"/>
              </a:spcBef>
              <a:spcAft>
                <a:spcPts val="0"/>
              </a:spcAft>
              <a:buFont typeface="Arial" pitchFamily="34" charset="0"/>
              <a:buChar char="•"/>
              <a:defRPr/>
            </a:pPr>
            <a:r>
              <a:rPr lang="en-US" altLang="zh-CN" sz="2400" dirty="0">
                <a:latin typeface="+mn-lt"/>
                <a:ea typeface="+mn-ea"/>
              </a:rPr>
              <a:t>Idea of proof:</a:t>
            </a:r>
          </a:p>
          <a:p>
            <a:pPr fontAlgn="auto">
              <a:spcBef>
                <a:spcPts val="0"/>
              </a:spcBef>
              <a:spcAft>
                <a:spcPts val="0"/>
              </a:spcAft>
              <a:defRPr/>
            </a:pPr>
            <a:r>
              <a:rPr lang="en-US" altLang="zh-CN" sz="2400" dirty="0">
                <a:latin typeface="+mn-lt"/>
                <a:ea typeface="+mn-ea"/>
              </a:rPr>
              <a:t>– Suppose other tree Z of size n is better.</a:t>
            </a:r>
          </a:p>
          <a:p>
            <a:pPr fontAlgn="auto">
              <a:spcBef>
                <a:spcPts val="0"/>
              </a:spcBef>
              <a:spcAft>
                <a:spcPts val="0"/>
              </a:spcAft>
              <a:defRPr/>
            </a:pPr>
            <a:r>
              <a:rPr lang="en-US" altLang="zh-CN" sz="2400" dirty="0">
                <a:latin typeface="+mn-lt"/>
                <a:ea typeface="+mn-ea"/>
              </a:rPr>
              <a:t>– Delete lowest frequency items y and z from Z creating Z’</a:t>
            </a:r>
          </a:p>
          <a:p>
            <a:pPr fontAlgn="auto">
              <a:spcBef>
                <a:spcPts val="0"/>
              </a:spcBef>
              <a:spcAft>
                <a:spcPts val="0"/>
              </a:spcAft>
              <a:defRPr/>
            </a:pPr>
            <a:r>
              <a:rPr lang="en-US" altLang="zh-CN" sz="2400" dirty="0">
                <a:latin typeface="+mn-lt"/>
                <a:ea typeface="+mn-ea"/>
              </a:rPr>
              <a:t>– Z’ cannot be better than T’ by IH.</a:t>
            </a:r>
          </a:p>
        </p:txBody>
      </p:sp>
      <p:sp>
        <p:nvSpPr>
          <p:cNvPr id="91139" name="AutoShape 2" descr="C:\Users\hp\AppData\Roaming\Tencent\Users\648774553\QQ\WinTemp\RichOle\_WRTP07KD(W(DFIZ7@S6.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1140" name="AutoShape 3" descr="C:\Users\hp\AppData\Roaming\Tencent\Users\648774553\QQ\WinTemp\RichOle\_WRTP07KD(W(DFIZ7@S6.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1141" name="AutoShape 4" descr="C:\Users\hp\AppData\Roaming\Tencent\Users\648774553\QQ\WinTemp\RichOle\_WRTP07KD(W(DFIZ7@S6.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1142" name="AutoShape 5" descr="C:\Users\hp\AppData\Roaming\Tencent\Users\648774553\QQ\WinTemp\RichOle\_WRTP07KD(W(DFIZ7@S6.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1143" name="AutoShape 6" descr="C:\Users\hp\AppData\Roaming\Tencent\Users\648774553\QQ\WinTemp\RichOle\_WRTP07KD(W(DFIZ7@S6.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6" name="灯片编号占位符 5"/>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101</a:t>
            </a:fld>
            <a:endParaRPr lang="en-CA" dirty="0"/>
          </a:p>
        </p:txBody>
      </p:sp>
    </p:spTree>
    <p:extLst>
      <p:ext uri="{BB962C8B-B14F-4D97-AF65-F5344CB8AC3E}">
        <p14:creationId xmlns:p14="http://schemas.microsoft.com/office/powerpoint/2010/main" val="942954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a:xfrm>
            <a:off x="151294" y="300038"/>
            <a:ext cx="8402637" cy="685800"/>
          </a:xfrm>
        </p:spPr>
        <p:txBody>
          <a:bodyPr rtlCol="0"/>
          <a:lstStyle/>
          <a:p>
            <a:pPr fontAlgn="auto">
              <a:spcAft>
                <a:spcPts val="0"/>
              </a:spcAft>
              <a:defRPr/>
            </a:pPr>
            <a:r>
              <a:rPr lang="en-US" altLang="zh-CN" sz="3600" dirty="0"/>
              <a:t>Huffman Encoding: Greedy Analysis</a:t>
            </a:r>
            <a:endParaRPr altLang="en-US" sz="3600" dirty="0"/>
          </a:p>
        </p:txBody>
      </p:sp>
      <p:sp>
        <p:nvSpPr>
          <p:cNvPr id="3" name="矩形 2"/>
          <p:cNvSpPr/>
          <p:nvPr/>
        </p:nvSpPr>
        <p:spPr>
          <a:xfrm>
            <a:off x="250825" y="981075"/>
            <a:ext cx="8497888" cy="5016500"/>
          </a:xfrm>
          <a:prstGeom prst="rect">
            <a:avLst/>
          </a:prstGeom>
        </p:spPr>
        <p:txBody>
          <a:bodyPr>
            <a:spAutoFit/>
          </a:bodyPr>
          <a:lstStyle/>
          <a:p>
            <a:pPr fontAlgn="auto">
              <a:spcBef>
                <a:spcPts val="0"/>
              </a:spcBef>
              <a:spcAft>
                <a:spcPts val="0"/>
              </a:spcAft>
              <a:defRPr/>
            </a:pPr>
            <a:r>
              <a:rPr lang="en-US" altLang="zh-CN" sz="2000" dirty="0">
                <a:solidFill>
                  <a:srgbClr val="0070C0"/>
                </a:solidFill>
                <a:latin typeface="+mn-lt"/>
                <a:ea typeface="+mn-ea"/>
              </a:rPr>
              <a:t>Claim. </a:t>
            </a:r>
            <a:r>
              <a:rPr lang="en-US" altLang="zh-CN" sz="2000" dirty="0">
                <a:latin typeface="+mn-lt"/>
                <a:ea typeface="+mn-ea"/>
              </a:rPr>
              <a:t>Huffman code for S achieves the minimum ABL of any prefix</a:t>
            </a:r>
          </a:p>
          <a:p>
            <a:pPr fontAlgn="auto">
              <a:spcBef>
                <a:spcPts val="0"/>
              </a:spcBef>
              <a:spcAft>
                <a:spcPts val="0"/>
              </a:spcAft>
              <a:defRPr/>
            </a:pPr>
            <a:r>
              <a:rPr lang="en-US" altLang="zh-CN" sz="2000" dirty="0">
                <a:latin typeface="+mn-lt"/>
                <a:ea typeface="+mn-ea"/>
              </a:rPr>
              <a:t>code.</a:t>
            </a:r>
          </a:p>
          <a:p>
            <a:pPr fontAlgn="auto">
              <a:spcBef>
                <a:spcPts val="0"/>
              </a:spcBef>
              <a:spcAft>
                <a:spcPts val="0"/>
              </a:spcAft>
              <a:defRPr/>
            </a:pPr>
            <a:r>
              <a:rPr lang="en-US" altLang="zh-CN" sz="2000" dirty="0">
                <a:solidFill>
                  <a:srgbClr val="0070C0"/>
                </a:solidFill>
                <a:latin typeface="+mn-lt"/>
                <a:ea typeface="+mn-ea"/>
              </a:rPr>
              <a:t>Pf. </a:t>
            </a:r>
            <a:r>
              <a:rPr lang="en-US" altLang="zh-CN" sz="2000" dirty="0">
                <a:latin typeface="+mn-lt"/>
                <a:ea typeface="+mn-ea"/>
              </a:rPr>
              <a:t>(by induction)</a:t>
            </a:r>
          </a:p>
          <a:p>
            <a:pPr fontAlgn="auto">
              <a:spcBef>
                <a:spcPts val="0"/>
              </a:spcBef>
              <a:spcAft>
                <a:spcPts val="0"/>
              </a:spcAft>
              <a:defRPr/>
            </a:pPr>
            <a:r>
              <a:rPr lang="en-US" altLang="zh-CN" sz="2000" b="1" dirty="0">
                <a:latin typeface="+mn-lt"/>
                <a:ea typeface="+mn-ea"/>
              </a:rPr>
              <a:t>Base: </a:t>
            </a:r>
            <a:r>
              <a:rPr lang="en-US" altLang="zh-CN" sz="2000" dirty="0">
                <a:latin typeface="+mn-lt"/>
                <a:ea typeface="+mn-ea"/>
              </a:rPr>
              <a:t>For n=2 there is no shorter code than root and two leaves.</a:t>
            </a:r>
          </a:p>
          <a:p>
            <a:pPr fontAlgn="auto">
              <a:spcBef>
                <a:spcPts val="0"/>
              </a:spcBef>
              <a:spcAft>
                <a:spcPts val="0"/>
              </a:spcAft>
              <a:defRPr/>
            </a:pPr>
            <a:r>
              <a:rPr lang="en-US" altLang="zh-CN" sz="2000" b="1" dirty="0">
                <a:latin typeface="+mn-lt"/>
                <a:ea typeface="+mn-ea"/>
              </a:rPr>
              <a:t>Hypothesis: </a:t>
            </a:r>
            <a:r>
              <a:rPr lang="en-US" altLang="zh-CN" sz="2000" dirty="0">
                <a:latin typeface="+mn-lt"/>
                <a:ea typeface="+mn-ea"/>
              </a:rPr>
              <a:t>Suppose Huffman tree T’ for S’ with ω instead of y and z is optimal. (IH)</a:t>
            </a:r>
          </a:p>
          <a:p>
            <a:pPr fontAlgn="auto">
              <a:spcBef>
                <a:spcPts val="0"/>
              </a:spcBef>
              <a:spcAft>
                <a:spcPts val="0"/>
              </a:spcAft>
              <a:defRPr/>
            </a:pPr>
            <a:r>
              <a:rPr lang="en-US" altLang="zh-CN" sz="2000" b="1" dirty="0">
                <a:latin typeface="+mn-lt"/>
                <a:ea typeface="+mn-ea"/>
              </a:rPr>
              <a:t>Step: </a:t>
            </a:r>
            <a:r>
              <a:rPr lang="en-US" altLang="zh-CN" sz="2000" dirty="0">
                <a:latin typeface="+mn-lt"/>
                <a:ea typeface="+mn-ea"/>
              </a:rPr>
              <a:t>(by contradiction)</a:t>
            </a:r>
          </a:p>
          <a:p>
            <a:pPr marL="342900" indent="-342900" fontAlgn="auto">
              <a:spcBef>
                <a:spcPts val="0"/>
              </a:spcBef>
              <a:spcAft>
                <a:spcPts val="0"/>
              </a:spcAft>
              <a:buFont typeface="Arial" pitchFamily="34" charset="0"/>
              <a:buChar char="•"/>
              <a:defRPr/>
            </a:pPr>
            <a:r>
              <a:rPr lang="en-US" altLang="zh-CN" sz="2000" dirty="0">
                <a:latin typeface="+mn-lt"/>
                <a:ea typeface="+mn-ea"/>
              </a:rPr>
              <a:t>Suppose Huffman tree T for S is not optimal.</a:t>
            </a:r>
          </a:p>
          <a:p>
            <a:pPr marL="342900" indent="-342900" fontAlgn="auto">
              <a:spcBef>
                <a:spcPts val="0"/>
              </a:spcBef>
              <a:spcAft>
                <a:spcPts val="0"/>
              </a:spcAft>
              <a:buFont typeface="Arial" pitchFamily="34" charset="0"/>
              <a:buChar char="•"/>
              <a:defRPr/>
            </a:pPr>
            <a:r>
              <a:rPr lang="en-US" altLang="zh-CN" sz="2000" dirty="0">
                <a:latin typeface="+mn-lt"/>
                <a:ea typeface="+mn-ea"/>
              </a:rPr>
              <a:t>So there is some tree Z such that ABL(Z) &lt; ABL(T).</a:t>
            </a:r>
          </a:p>
          <a:p>
            <a:pPr marL="342900" indent="-342900" fontAlgn="auto">
              <a:spcBef>
                <a:spcPts val="0"/>
              </a:spcBef>
              <a:spcAft>
                <a:spcPts val="0"/>
              </a:spcAft>
              <a:buFont typeface="Arial" pitchFamily="34" charset="0"/>
              <a:buChar char="•"/>
              <a:defRPr/>
            </a:pPr>
            <a:r>
              <a:rPr lang="en-US" altLang="zh-CN" sz="2000" dirty="0">
                <a:latin typeface="+mn-lt"/>
                <a:ea typeface="+mn-ea"/>
              </a:rPr>
              <a:t>Then there is also a tree Z for which leaves y and z exist that are</a:t>
            </a:r>
          </a:p>
          <a:p>
            <a:pPr fontAlgn="auto">
              <a:spcBef>
                <a:spcPts val="0"/>
              </a:spcBef>
              <a:spcAft>
                <a:spcPts val="0"/>
              </a:spcAft>
              <a:defRPr/>
            </a:pPr>
            <a:r>
              <a:rPr lang="en-US" altLang="zh-CN" sz="2000" dirty="0">
                <a:latin typeface="+mn-lt"/>
                <a:ea typeface="+mn-ea"/>
              </a:rPr>
              <a:t>siblings and have the lowest frequency (see observation).</a:t>
            </a:r>
          </a:p>
          <a:p>
            <a:pPr marL="342900" indent="-342900" fontAlgn="auto">
              <a:spcBef>
                <a:spcPts val="0"/>
              </a:spcBef>
              <a:spcAft>
                <a:spcPts val="0"/>
              </a:spcAft>
              <a:buFont typeface="Arial" pitchFamily="34" charset="0"/>
              <a:buChar char="•"/>
              <a:defRPr/>
            </a:pPr>
            <a:r>
              <a:rPr lang="en-US" altLang="zh-CN" sz="2000" dirty="0">
                <a:latin typeface="+mn-lt"/>
                <a:ea typeface="+mn-ea"/>
              </a:rPr>
              <a:t>Let Z’ be Z with y and z deleted, and their former parent labeled ω.</a:t>
            </a:r>
          </a:p>
          <a:p>
            <a:pPr marL="342900" indent="-342900" fontAlgn="auto">
              <a:spcBef>
                <a:spcPts val="0"/>
              </a:spcBef>
              <a:spcAft>
                <a:spcPts val="0"/>
              </a:spcAft>
              <a:buFont typeface="Arial" pitchFamily="34" charset="0"/>
              <a:buChar char="•"/>
              <a:defRPr/>
            </a:pPr>
            <a:r>
              <a:rPr lang="en-US" altLang="zh-CN" sz="2000" dirty="0">
                <a:latin typeface="+mn-lt"/>
                <a:ea typeface="+mn-ea"/>
              </a:rPr>
              <a:t>Similar T’ is derived from S’ in our algorithm.</a:t>
            </a:r>
          </a:p>
          <a:p>
            <a:pPr marL="342900" indent="-342900" fontAlgn="auto">
              <a:spcBef>
                <a:spcPts val="0"/>
              </a:spcBef>
              <a:spcAft>
                <a:spcPts val="0"/>
              </a:spcAft>
              <a:buFont typeface="Arial" pitchFamily="34" charset="0"/>
              <a:buChar char="•"/>
              <a:defRPr/>
            </a:pPr>
            <a:r>
              <a:rPr lang="en-US" altLang="zh-CN" sz="2000" dirty="0">
                <a:latin typeface="+mn-lt"/>
                <a:ea typeface="+mn-ea"/>
              </a:rPr>
              <a:t>We know that ABL(Z’)=ABL(Z)-</a:t>
            </a:r>
            <a:r>
              <a:rPr lang="en-US" altLang="zh-CN" sz="2000" dirty="0" err="1">
                <a:latin typeface="+mn-lt"/>
                <a:ea typeface="+mn-ea"/>
              </a:rPr>
              <a:t>fω</a:t>
            </a:r>
            <a:r>
              <a:rPr lang="en-US" altLang="zh-CN" sz="2000" dirty="0">
                <a:latin typeface="+mn-lt"/>
                <a:ea typeface="+mn-ea"/>
              </a:rPr>
              <a:t>, as well as ABL(T’)=ABL(T)-</a:t>
            </a:r>
            <a:r>
              <a:rPr lang="en-US" altLang="zh-CN" sz="2000" dirty="0" err="1">
                <a:latin typeface="+mn-lt"/>
                <a:ea typeface="+mn-ea"/>
              </a:rPr>
              <a:t>fω</a:t>
            </a:r>
            <a:r>
              <a:rPr lang="en-US" altLang="zh-CN" sz="2000" dirty="0">
                <a:latin typeface="+mn-lt"/>
                <a:ea typeface="+mn-ea"/>
              </a:rPr>
              <a:t>.</a:t>
            </a:r>
          </a:p>
          <a:p>
            <a:pPr marL="342900" indent="-342900" fontAlgn="auto">
              <a:spcBef>
                <a:spcPts val="0"/>
              </a:spcBef>
              <a:spcAft>
                <a:spcPts val="0"/>
              </a:spcAft>
              <a:buFont typeface="Arial" pitchFamily="34" charset="0"/>
              <a:buChar char="•"/>
              <a:defRPr/>
            </a:pPr>
            <a:r>
              <a:rPr lang="en-US" altLang="zh-CN" sz="2000" dirty="0">
                <a:latin typeface="+mn-lt"/>
                <a:ea typeface="+mn-ea"/>
              </a:rPr>
              <a:t>But also ABL(Z) &lt; ABL(T), so ABL(Z’) &lt; ABL(T’).</a:t>
            </a:r>
          </a:p>
          <a:p>
            <a:pPr marL="342900" indent="-342900" fontAlgn="auto">
              <a:spcBef>
                <a:spcPts val="0"/>
              </a:spcBef>
              <a:spcAft>
                <a:spcPts val="0"/>
              </a:spcAft>
              <a:buFont typeface="Arial" pitchFamily="34" charset="0"/>
              <a:buChar char="•"/>
              <a:defRPr/>
            </a:pPr>
            <a:r>
              <a:rPr lang="en-US" altLang="zh-CN" sz="2000" dirty="0">
                <a:latin typeface="+mn-lt"/>
                <a:ea typeface="+mn-ea"/>
              </a:rPr>
              <a:t>Contradiction with IH.</a:t>
            </a:r>
          </a:p>
        </p:txBody>
      </p:sp>
      <p:sp>
        <p:nvSpPr>
          <p:cNvPr id="92163" name="AutoShape 2" descr="C:\Users\hp\AppData\Roaming\Tencent\Users\648774553\QQ\WinTemp\RichOle\_WRTP07KD(W(DFIZ7@S6.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2164" name="AutoShape 3" descr="C:\Users\hp\AppData\Roaming\Tencent\Users\648774553\QQ\WinTemp\RichOle\_WRTP07KD(W(DFIZ7@S6.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2165" name="AutoShape 4" descr="C:\Users\hp\AppData\Roaming\Tencent\Users\648774553\QQ\WinTemp\RichOle\_WRTP07KD(W(DFIZ7@S6.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2166" name="AutoShape 5" descr="C:\Users\hp\AppData\Roaming\Tencent\Users\648774553\QQ\WinTemp\RichOle\_WRTP07KD(W(DFIZ7@S6.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92167" name="AutoShape 6" descr="C:\Users\hp\AppData\Roaming\Tencent\Users\648774553\QQ\WinTemp\RichOle\_WRTP07KD(W(DFIZ7@S6.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6" name="灯片编号占位符 5"/>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102</a:t>
            </a:fld>
            <a:endParaRPr lang="en-CA" dirty="0"/>
          </a:p>
        </p:txBody>
      </p:sp>
    </p:spTree>
    <p:extLst>
      <p:ext uri="{BB962C8B-B14F-4D97-AF65-F5344CB8AC3E}">
        <p14:creationId xmlns:p14="http://schemas.microsoft.com/office/powerpoint/2010/main" val="249379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23850" y="1052959"/>
            <a:ext cx="8280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lnSpc>
                <a:spcPct val="150000"/>
              </a:lnSpc>
              <a:spcBef>
                <a:spcPct val="50000"/>
              </a:spcBef>
            </a:pPr>
            <a:r>
              <a:rPr lang="en-US" altLang="zh-CN" dirty="0" smtClean="0">
                <a:ea typeface="楷体" panose="02010609060101010101" pitchFamily="49" charset="-122"/>
              </a:rPr>
              <a:t>1</a:t>
            </a:r>
            <a:r>
              <a:rPr lang="zh-CN" altLang="en-US" dirty="0" smtClean="0">
                <a:ea typeface="楷体" panose="02010609060101010101" pitchFamily="49" charset="-122"/>
              </a:rPr>
              <a:t>、</a:t>
            </a:r>
            <a:r>
              <a:rPr lang="zh-CN" altLang="en-US" dirty="0">
                <a:ea typeface="楷体" panose="02010609060101010101" pitchFamily="49" charset="-122"/>
              </a:rPr>
              <a:t>哈夫曼编码问题：给定的</a:t>
            </a:r>
            <a:r>
              <a:rPr lang="en-US" altLang="zh-CN" i="1" dirty="0">
                <a:cs typeface="Times New Roman" panose="02020603050405020304" pitchFamily="18" charset="0"/>
              </a:rPr>
              <a:t>a</a:t>
            </a:r>
            <a:r>
              <a:rPr lang="zh-CN" altLang="en-US" dirty="0">
                <a:ea typeface="楷体" panose="02010609060101010101" pitchFamily="49" charset="-122"/>
              </a:rPr>
              <a:t>～</a:t>
            </a:r>
            <a:r>
              <a:rPr lang="en-US" altLang="zh-CN" i="1" dirty="0">
                <a:cs typeface="Times New Roman" panose="02020603050405020304" pitchFamily="18" charset="0"/>
              </a:rPr>
              <a:t>f</a:t>
            </a:r>
            <a:r>
              <a:rPr lang="zh-CN" altLang="en-US" dirty="0">
                <a:ea typeface="楷体" panose="02010609060101010101" pitchFamily="49" charset="-122"/>
              </a:rPr>
              <a:t>的</a:t>
            </a:r>
            <a:r>
              <a:rPr lang="zh-CN" altLang="zh-CN" dirty="0">
                <a:cs typeface="Times New Roman" panose="02020603050405020304" pitchFamily="18" charset="0"/>
              </a:rPr>
              <a:t>6</a:t>
            </a:r>
            <a:r>
              <a:rPr lang="zh-CN" altLang="en-US" dirty="0">
                <a:ea typeface="楷体" panose="02010609060101010101" pitchFamily="49" charset="-122"/>
              </a:rPr>
              <a:t>个字符，它们的权值集合为</a:t>
            </a:r>
            <a:r>
              <a:rPr lang="en-US" altLang="zh-CN" i="1" dirty="0">
                <a:cs typeface="Times New Roman" panose="02020603050405020304" pitchFamily="18" charset="0"/>
              </a:rPr>
              <a:t>W</a:t>
            </a:r>
            <a:r>
              <a:rPr lang="en-US" altLang="zh-CN" dirty="0">
                <a:cs typeface="Times New Roman" panose="02020603050405020304" pitchFamily="18" charset="0"/>
              </a:rPr>
              <a:t>={8,2,6,3,12,10}</a:t>
            </a:r>
            <a:r>
              <a:rPr lang="zh-CN" altLang="en-US" dirty="0">
                <a:ea typeface="楷体" panose="02010609060101010101" pitchFamily="49" charset="-122"/>
              </a:rPr>
              <a:t>，进行哈夫曼编码，计算</a:t>
            </a:r>
            <a:r>
              <a:rPr lang="en-US" altLang="zh-CN" dirty="0">
                <a:ea typeface="楷体" panose="02010609060101010101" pitchFamily="49" charset="-122"/>
              </a:rPr>
              <a:t>WPL</a:t>
            </a:r>
            <a:r>
              <a:rPr lang="zh-CN" altLang="en-US" dirty="0">
                <a:ea typeface="楷体" panose="02010609060101010101" pitchFamily="49" charset="-122"/>
              </a:rPr>
              <a:t>。</a:t>
            </a:r>
            <a:endParaRPr lang="zh-CN" altLang="en-US" dirty="0"/>
          </a:p>
        </p:txBody>
      </p:sp>
      <p:sp>
        <p:nvSpPr>
          <p:cNvPr id="61443" name="Rectangle 3"/>
          <p:cNvSpPr>
            <a:spLocks noChangeArrowheads="1"/>
          </p:cNvSpPr>
          <p:nvPr/>
        </p:nvSpPr>
        <p:spPr bwMode="auto">
          <a:xfrm>
            <a:off x="542925" y="2443609"/>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en-US" altLang="zh-CN"/>
              <a:t>a</a:t>
            </a:r>
          </a:p>
        </p:txBody>
      </p:sp>
      <p:sp>
        <p:nvSpPr>
          <p:cNvPr id="61444" name="Rectangle 4"/>
          <p:cNvSpPr>
            <a:spLocks noChangeArrowheads="1"/>
          </p:cNvSpPr>
          <p:nvPr/>
        </p:nvSpPr>
        <p:spPr bwMode="auto">
          <a:xfrm>
            <a:off x="1381125" y="2443609"/>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en-US" altLang="zh-CN"/>
              <a:t>b</a:t>
            </a:r>
          </a:p>
        </p:txBody>
      </p:sp>
      <p:sp>
        <p:nvSpPr>
          <p:cNvPr id="61445" name="Rectangle 5"/>
          <p:cNvSpPr>
            <a:spLocks noChangeArrowheads="1"/>
          </p:cNvSpPr>
          <p:nvPr/>
        </p:nvSpPr>
        <p:spPr bwMode="auto">
          <a:xfrm>
            <a:off x="2295525" y="2443609"/>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en-US" altLang="zh-CN"/>
              <a:t>c</a:t>
            </a:r>
          </a:p>
        </p:txBody>
      </p:sp>
      <p:sp>
        <p:nvSpPr>
          <p:cNvPr id="61446" name="Rectangle 6"/>
          <p:cNvSpPr>
            <a:spLocks noChangeArrowheads="1"/>
          </p:cNvSpPr>
          <p:nvPr/>
        </p:nvSpPr>
        <p:spPr bwMode="auto">
          <a:xfrm>
            <a:off x="3133725" y="2443609"/>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en-US" altLang="zh-CN"/>
              <a:t>d</a:t>
            </a:r>
          </a:p>
        </p:txBody>
      </p:sp>
      <p:sp>
        <p:nvSpPr>
          <p:cNvPr id="61447" name="Rectangle 7"/>
          <p:cNvSpPr>
            <a:spLocks noChangeArrowheads="1"/>
          </p:cNvSpPr>
          <p:nvPr/>
        </p:nvSpPr>
        <p:spPr bwMode="auto">
          <a:xfrm>
            <a:off x="3971925" y="2443609"/>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en-US" altLang="zh-CN"/>
              <a:t>e</a:t>
            </a:r>
          </a:p>
        </p:txBody>
      </p:sp>
      <p:sp>
        <p:nvSpPr>
          <p:cNvPr id="61448" name="Rectangle 8"/>
          <p:cNvSpPr>
            <a:spLocks noChangeArrowheads="1"/>
          </p:cNvSpPr>
          <p:nvPr/>
        </p:nvSpPr>
        <p:spPr bwMode="auto">
          <a:xfrm>
            <a:off x="4810125" y="2443609"/>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en-US" altLang="zh-CN"/>
              <a:t>f</a:t>
            </a:r>
          </a:p>
        </p:txBody>
      </p:sp>
      <p:sp>
        <p:nvSpPr>
          <p:cNvPr id="61449" name="Rectangle 9"/>
          <p:cNvSpPr>
            <a:spLocks noChangeArrowheads="1"/>
          </p:cNvSpPr>
          <p:nvPr/>
        </p:nvSpPr>
        <p:spPr bwMode="auto">
          <a:xfrm>
            <a:off x="684213" y="2997647"/>
            <a:ext cx="56165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latinLnBrk="1"/>
            <a:r>
              <a:rPr lang="en-US" altLang="zh-CN" sz="3400">
                <a:solidFill>
                  <a:schemeClr val="tx2"/>
                </a:solidFill>
              </a:rPr>
              <a:t>8      2    </a:t>
            </a:r>
            <a:r>
              <a:rPr lang="zh-CN" altLang="en-US" sz="3400">
                <a:solidFill>
                  <a:schemeClr val="tx2"/>
                </a:solidFill>
              </a:rPr>
              <a:t> </a:t>
            </a:r>
            <a:r>
              <a:rPr lang="en-US" altLang="zh-CN" sz="3400">
                <a:solidFill>
                  <a:schemeClr val="tx2"/>
                </a:solidFill>
              </a:rPr>
              <a:t> 6    </a:t>
            </a:r>
            <a:r>
              <a:rPr lang="zh-CN" altLang="en-US" sz="3400">
                <a:solidFill>
                  <a:schemeClr val="tx2"/>
                </a:solidFill>
              </a:rPr>
              <a:t> </a:t>
            </a:r>
            <a:r>
              <a:rPr lang="en-US" altLang="zh-CN" sz="3400">
                <a:solidFill>
                  <a:schemeClr val="tx2"/>
                </a:solidFill>
              </a:rPr>
              <a:t> 3   </a:t>
            </a:r>
            <a:r>
              <a:rPr lang="zh-CN" altLang="en-US" sz="3400">
                <a:solidFill>
                  <a:schemeClr val="tx2"/>
                </a:solidFill>
              </a:rPr>
              <a:t> </a:t>
            </a:r>
            <a:r>
              <a:rPr lang="en-US" altLang="zh-CN" sz="3400">
                <a:solidFill>
                  <a:schemeClr val="tx2"/>
                </a:solidFill>
              </a:rPr>
              <a:t>12    10</a:t>
            </a:r>
          </a:p>
        </p:txBody>
      </p:sp>
      <p:sp>
        <p:nvSpPr>
          <p:cNvPr id="61450" name="文本框 2"/>
          <p:cNvSpPr txBox="1">
            <a:spLocks noChangeArrowheads="1"/>
          </p:cNvSpPr>
          <p:nvPr/>
        </p:nvSpPr>
        <p:spPr bwMode="auto">
          <a:xfrm>
            <a:off x="2600325" y="373509"/>
            <a:ext cx="2881312" cy="584200"/>
          </a:xfrm>
          <a:prstGeom prst="rect">
            <a:avLst/>
          </a:prstGeom>
          <a:noFill/>
          <a:ln>
            <a:noFill/>
          </a:ln>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sz="3200" dirty="0">
                <a:solidFill>
                  <a:schemeClr val="bg1"/>
                </a:solidFill>
              </a:rPr>
              <a:t>课堂练习</a:t>
            </a: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103</a:t>
            </a:fld>
            <a:endParaRPr lang="en-CA" dirty="0"/>
          </a:p>
        </p:txBody>
      </p:sp>
    </p:spTree>
    <p:extLst>
      <p:ext uri="{BB962C8B-B14F-4D97-AF65-F5344CB8AC3E}">
        <p14:creationId xmlns:p14="http://schemas.microsoft.com/office/powerpoint/2010/main" val="153773292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Oval 17"/>
          <p:cNvSpPr>
            <a:spLocks noChangeArrowheads="1"/>
          </p:cNvSpPr>
          <p:nvPr/>
        </p:nvSpPr>
        <p:spPr bwMode="auto">
          <a:xfrm>
            <a:off x="900113" y="3930873"/>
            <a:ext cx="990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en-US" altLang="zh-CN" sz="3600"/>
              <a:t>5</a:t>
            </a:r>
          </a:p>
        </p:txBody>
      </p:sp>
      <p:sp>
        <p:nvSpPr>
          <p:cNvPr id="62467" name="Line 18"/>
          <p:cNvSpPr>
            <a:spLocks noChangeShapeType="1"/>
          </p:cNvSpPr>
          <p:nvPr/>
        </p:nvSpPr>
        <p:spPr bwMode="auto">
          <a:xfrm flipH="1">
            <a:off x="828675" y="4464273"/>
            <a:ext cx="223838"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68" name="Line 19"/>
          <p:cNvSpPr>
            <a:spLocks noChangeShapeType="1"/>
          </p:cNvSpPr>
          <p:nvPr/>
        </p:nvSpPr>
        <p:spPr bwMode="auto">
          <a:xfrm>
            <a:off x="1662113" y="4464273"/>
            <a:ext cx="246062"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69" name="Rectangle 3"/>
          <p:cNvSpPr>
            <a:spLocks noChangeArrowheads="1"/>
          </p:cNvSpPr>
          <p:nvPr/>
        </p:nvSpPr>
        <p:spPr bwMode="auto">
          <a:xfrm>
            <a:off x="539750" y="3068860"/>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en-US" altLang="zh-CN"/>
              <a:t>a</a:t>
            </a:r>
          </a:p>
        </p:txBody>
      </p:sp>
      <p:sp>
        <p:nvSpPr>
          <p:cNvPr id="62470" name="Rectangle 4"/>
          <p:cNvSpPr>
            <a:spLocks noChangeArrowheads="1"/>
          </p:cNvSpPr>
          <p:nvPr/>
        </p:nvSpPr>
        <p:spPr bwMode="auto">
          <a:xfrm>
            <a:off x="612775" y="4867498"/>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en-US" altLang="zh-CN"/>
              <a:t>b</a:t>
            </a:r>
          </a:p>
        </p:txBody>
      </p:sp>
      <p:sp>
        <p:nvSpPr>
          <p:cNvPr id="62471" name="Rectangle 5"/>
          <p:cNvSpPr>
            <a:spLocks noChangeArrowheads="1"/>
          </p:cNvSpPr>
          <p:nvPr/>
        </p:nvSpPr>
        <p:spPr bwMode="auto">
          <a:xfrm>
            <a:off x="2268538" y="4003898"/>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en-US" altLang="zh-CN"/>
              <a:t>c</a:t>
            </a:r>
          </a:p>
        </p:txBody>
      </p:sp>
      <p:sp>
        <p:nvSpPr>
          <p:cNvPr id="62472" name="Rectangle 6"/>
          <p:cNvSpPr>
            <a:spLocks noChangeArrowheads="1"/>
          </p:cNvSpPr>
          <p:nvPr/>
        </p:nvSpPr>
        <p:spPr bwMode="auto">
          <a:xfrm>
            <a:off x="1547813" y="4867498"/>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en-US" altLang="zh-CN"/>
              <a:t>d</a:t>
            </a:r>
          </a:p>
        </p:txBody>
      </p:sp>
      <p:sp>
        <p:nvSpPr>
          <p:cNvPr id="62473" name="Rectangle 7"/>
          <p:cNvSpPr>
            <a:spLocks noChangeArrowheads="1"/>
          </p:cNvSpPr>
          <p:nvPr/>
        </p:nvSpPr>
        <p:spPr bwMode="auto">
          <a:xfrm>
            <a:off x="2771775" y="3068860"/>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en-US" altLang="zh-CN"/>
              <a:t>f</a:t>
            </a:r>
          </a:p>
        </p:txBody>
      </p:sp>
      <p:sp>
        <p:nvSpPr>
          <p:cNvPr id="62474" name="Rectangle 8"/>
          <p:cNvSpPr>
            <a:spLocks noChangeArrowheads="1"/>
          </p:cNvSpPr>
          <p:nvPr/>
        </p:nvSpPr>
        <p:spPr bwMode="auto">
          <a:xfrm>
            <a:off x="3563938" y="3068860"/>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en-US" altLang="zh-CN"/>
              <a:t>e</a:t>
            </a:r>
          </a:p>
        </p:txBody>
      </p:sp>
      <p:sp>
        <p:nvSpPr>
          <p:cNvPr id="62475" name="Rectangle 9"/>
          <p:cNvSpPr>
            <a:spLocks noChangeArrowheads="1"/>
          </p:cNvSpPr>
          <p:nvPr/>
        </p:nvSpPr>
        <p:spPr bwMode="auto">
          <a:xfrm>
            <a:off x="684213" y="5372323"/>
            <a:ext cx="20875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latinLnBrk="1"/>
            <a:r>
              <a:rPr lang="en-US" altLang="zh-CN" sz="3400">
                <a:solidFill>
                  <a:schemeClr val="tx2"/>
                </a:solidFill>
              </a:rPr>
              <a:t>2     </a:t>
            </a:r>
            <a:r>
              <a:rPr lang="zh-CN" altLang="en-US" sz="3400">
                <a:solidFill>
                  <a:schemeClr val="tx2"/>
                </a:solidFill>
              </a:rPr>
              <a:t> </a:t>
            </a:r>
            <a:r>
              <a:rPr lang="en-US" altLang="zh-CN" sz="3400">
                <a:solidFill>
                  <a:schemeClr val="tx2"/>
                </a:solidFill>
              </a:rPr>
              <a:t> 3</a:t>
            </a:r>
          </a:p>
        </p:txBody>
      </p:sp>
      <p:sp>
        <p:nvSpPr>
          <p:cNvPr id="62476" name="Rectangle 9"/>
          <p:cNvSpPr>
            <a:spLocks noChangeArrowheads="1"/>
          </p:cNvSpPr>
          <p:nvPr/>
        </p:nvSpPr>
        <p:spPr bwMode="auto">
          <a:xfrm>
            <a:off x="2339975" y="4435698"/>
            <a:ext cx="6492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latinLnBrk="1"/>
            <a:r>
              <a:rPr lang="zh-CN" altLang="zh-CN" sz="3400">
                <a:solidFill>
                  <a:schemeClr val="tx2"/>
                </a:solidFill>
              </a:rPr>
              <a:t>6</a:t>
            </a:r>
            <a:endParaRPr lang="en-US" altLang="zh-CN" sz="3400">
              <a:solidFill>
                <a:schemeClr val="tx2"/>
              </a:solidFill>
            </a:endParaRPr>
          </a:p>
        </p:txBody>
      </p:sp>
      <p:sp>
        <p:nvSpPr>
          <p:cNvPr id="62477" name="Oval 17"/>
          <p:cNvSpPr>
            <a:spLocks noChangeArrowheads="1"/>
          </p:cNvSpPr>
          <p:nvPr/>
        </p:nvSpPr>
        <p:spPr bwMode="auto">
          <a:xfrm>
            <a:off x="1476375" y="2995835"/>
            <a:ext cx="990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zh-CN" altLang="zh-CN" sz="3600"/>
              <a:t>1</a:t>
            </a:r>
            <a:r>
              <a:rPr lang="en-US" altLang="zh-CN" sz="3600"/>
              <a:t>1</a:t>
            </a:r>
          </a:p>
        </p:txBody>
      </p:sp>
      <p:sp>
        <p:nvSpPr>
          <p:cNvPr id="62478" name="Line 18"/>
          <p:cNvSpPr>
            <a:spLocks noChangeShapeType="1"/>
          </p:cNvSpPr>
          <p:nvPr/>
        </p:nvSpPr>
        <p:spPr bwMode="auto">
          <a:xfrm flipH="1">
            <a:off x="1476375" y="3529235"/>
            <a:ext cx="152400" cy="474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Line 19"/>
          <p:cNvSpPr>
            <a:spLocks noChangeShapeType="1"/>
          </p:cNvSpPr>
          <p:nvPr/>
        </p:nvSpPr>
        <p:spPr bwMode="auto">
          <a:xfrm>
            <a:off x="2238375" y="3529235"/>
            <a:ext cx="246063" cy="474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0" name="Rectangle 9"/>
          <p:cNvSpPr>
            <a:spLocks noChangeArrowheads="1"/>
          </p:cNvSpPr>
          <p:nvPr/>
        </p:nvSpPr>
        <p:spPr bwMode="auto">
          <a:xfrm>
            <a:off x="611188" y="3572098"/>
            <a:ext cx="64928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latinLnBrk="1"/>
            <a:r>
              <a:rPr lang="zh-CN" altLang="zh-CN" sz="3400">
                <a:solidFill>
                  <a:schemeClr val="tx2"/>
                </a:solidFill>
              </a:rPr>
              <a:t>8</a:t>
            </a:r>
            <a:endParaRPr lang="en-US" altLang="zh-CN" sz="3400">
              <a:solidFill>
                <a:schemeClr val="tx2"/>
              </a:solidFill>
            </a:endParaRPr>
          </a:p>
        </p:txBody>
      </p:sp>
      <p:sp>
        <p:nvSpPr>
          <p:cNvPr id="62481" name="Oval 17"/>
          <p:cNvSpPr>
            <a:spLocks noChangeArrowheads="1"/>
          </p:cNvSpPr>
          <p:nvPr/>
        </p:nvSpPr>
        <p:spPr bwMode="auto">
          <a:xfrm>
            <a:off x="827088" y="2060798"/>
            <a:ext cx="990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zh-CN" altLang="zh-CN" sz="3600"/>
              <a:t>19</a:t>
            </a:r>
            <a:endParaRPr lang="en-US" altLang="zh-CN" sz="3600"/>
          </a:p>
        </p:txBody>
      </p:sp>
      <p:sp>
        <p:nvSpPr>
          <p:cNvPr id="62482" name="Line 18"/>
          <p:cNvSpPr>
            <a:spLocks noChangeShapeType="1"/>
          </p:cNvSpPr>
          <p:nvPr/>
        </p:nvSpPr>
        <p:spPr bwMode="auto">
          <a:xfrm flipH="1">
            <a:off x="827088" y="2594198"/>
            <a:ext cx="152400" cy="474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3" name="Line 19"/>
          <p:cNvSpPr>
            <a:spLocks noChangeShapeType="1"/>
          </p:cNvSpPr>
          <p:nvPr/>
        </p:nvSpPr>
        <p:spPr bwMode="auto">
          <a:xfrm>
            <a:off x="1589088" y="2594198"/>
            <a:ext cx="246062" cy="474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4" name="Rectangle 9"/>
          <p:cNvSpPr>
            <a:spLocks noChangeArrowheads="1"/>
          </p:cNvSpPr>
          <p:nvPr/>
        </p:nvSpPr>
        <p:spPr bwMode="auto">
          <a:xfrm>
            <a:off x="2771775" y="3500660"/>
            <a:ext cx="86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latinLnBrk="1"/>
            <a:r>
              <a:rPr lang="zh-CN" altLang="zh-CN" sz="3400">
                <a:solidFill>
                  <a:schemeClr val="tx2"/>
                </a:solidFill>
              </a:rPr>
              <a:t>10</a:t>
            </a:r>
            <a:endParaRPr lang="en-US" altLang="zh-CN" sz="3400">
              <a:solidFill>
                <a:schemeClr val="tx2"/>
              </a:solidFill>
            </a:endParaRPr>
          </a:p>
        </p:txBody>
      </p:sp>
      <p:sp>
        <p:nvSpPr>
          <p:cNvPr id="62485" name="Rectangle 9"/>
          <p:cNvSpPr>
            <a:spLocks noChangeArrowheads="1"/>
          </p:cNvSpPr>
          <p:nvPr/>
        </p:nvSpPr>
        <p:spPr bwMode="auto">
          <a:xfrm>
            <a:off x="3563938" y="3500660"/>
            <a:ext cx="7921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latinLnBrk="1"/>
            <a:r>
              <a:rPr lang="en-US" altLang="zh-CN" sz="3400">
                <a:solidFill>
                  <a:schemeClr val="tx2"/>
                </a:solidFill>
              </a:rPr>
              <a:t>12</a:t>
            </a:r>
          </a:p>
        </p:txBody>
      </p:sp>
      <p:sp>
        <p:nvSpPr>
          <p:cNvPr id="62486" name="Oval 17"/>
          <p:cNvSpPr>
            <a:spLocks noChangeArrowheads="1"/>
          </p:cNvSpPr>
          <p:nvPr/>
        </p:nvSpPr>
        <p:spPr bwMode="auto">
          <a:xfrm>
            <a:off x="2916238" y="2060798"/>
            <a:ext cx="990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zh-CN" altLang="zh-CN" sz="3600"/>
              <a:t>2</a:t>
            </a:r>
            <a:r>
              <a:rPr lang="en-US" altLang="zh-CN" sz="3600"/>
              <a:t>2</a:t>
            </a:r>
          </a:p>
        </p:txBody>
      </p:sp>
      <p:sp>
        <p:nvSpPr>
          <p:cNvPr id="62487" name="Line 18"/>
          <p:cNvSpPr>
            <a:spLocks noChangeShapeType="1"/>
          </p:cNvSpPr>
          <p:nvPr/>
        </p:nvSpPr>
        <p:spPr bwMode="auto">
          <a:xfrm flipH="1">
            <a:off x="2987675" y="2637060"/>
            <a:ext cx="152400" cy="474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8" name="Line 19"/>
          <p:cNvSpPr>
            <a:spLocks noChangeShapeType="1"/>
          </p:cNvSpPr>
          <p:nvPr/>
        </p:nvSpPr>
        <p:spPr bwMode="auto">
          <a:xfrm>
            <a:off x="3678238" y="2594198"/>
            <a:ext cx="246062" cy="474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9" name="Oval 17"/>
          <p:cNvSpPr>
            <a:spLocks noChangeArrowheads="1"/>
          </p:cNvSpPr>
          <p:nvPr/>
        </p:nvSpPr>
        <p:spPr bwMode="auto">
          <a:xfrm>
            <a:off x="1835150" y="1195610"/>
            <a:ext cx="990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eaLnBrk="1" hangingPunct="1"/>
            <a:r>
              <a:rPr lang="zh-CN" altLang="zh-CN" sz="3600"/>
              <a:t>2</a:t>
            </a:r>
            <a:r>
              <a:rPr lang="en-US" altLang="zh-CN" sz="3600"/>
              <a:t>2</a:t>
            </a:r>
          </a:p>
        </p:txBody>
      </p:sp>
      <p:sp>
        <p:nvSpPr>
          <p:cNvPr id="62490" name="Line 18"/>
          <p:cNvSpPr>
            <a:spLocks noChangeShapeType="1"/>
          </p:cNvSpPr>
          <p:nvPr/>
        </p:nvSpPr>
        <p:spPr bwMode="auto">
          <a:xfrm flipH="1">
            <a:off x="1476375" y="1729010"/>
            <a:ext cx="511175"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1" name="Line 19"/>
          <p:cNvSpPr>
            <a:spLocks noChangeShapeType="1"/>
          </p:cNvSpPr>
          <p:nvPr/>
        </p:nvSpPr>
        <p:spPr bwMode="auto">
          <a:xfrm>
            <a:off x="2597150" y="1729010"/>
            <a:ext cx="750888"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2" name="Rectangle 29"/>
          <p:cNvSpPr>
            <a:spLocks noChangeArrowheads="1"/>
          </p:cNvSpPr>
          <p:nvPr/>
        </p:nvSpPr>
        <p:spPr bwMode="auto">
          <a:xfrm>
            <a:off x="2987675" y="1771873"/>
            <a:ext cx="457200" cy="228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latinLnBrk="1"/>
            <a:r>
              <a:rPr lang="en-US" altLang="zh-CN" sz="3400">
                <a:solidFill>
                  <a:schemeClr val="tx2"/>
                </a:solidFill>
              </a:rPr>
              <a:t>1</a:t>
            </a:r>
          </a:p>
        </p:txBody>
      </p:sp>
      <p:sp>
        <p:nvSpPr>
          <p:cNvPr id="62493" name="Rectangle 38"/>
          <p:cNvSpPr>
            <a:spLocks noChangeArrowheads="1"/>
          </p:cNvSpPr>
          <p:nvPr/>
        </p:nvSpPr>
        <p:spPr bwMode="auto">
          <a:xfrm>
            <a:off x="1258888" y="1771873"/>
            <a:ext cx="457200" cy="228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latinLnBrk="1"/>
            <a:r>
              <a:rPr lang="en-US" altLang="zh-CN" sz="3400">
                <a:solidFill>
                  <a:schemeClr val="tx2"/>
                </a:solidFill>
              </a:rPr>
              <a:t>0</a:t>
            </a:r>
          </a:p>
        </p:txBody>
      </p:sp>
      <p:sp>
        <p:nvSpPr>
          <p:cNvPr id="62494" name="Rectangle 29"/>
          <p:cNvSpPr>
            <a:spLocks noChangeArrowheads="1"/>
          </p:cNvSpPr>
          <p:nvPr/>
        </p:nvSpPr>
        <p:spPr bwMode="auto">
          <a:xfrm>
            <a:off x="1547813" y="2708498"/>
            <a:ext cx="457200" cy="228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latinLnBrk="1"/>
            <a:r>
              <a:rPr lang="en-US" altLang="zh-CN" sz="3400">
                <a:solidFill>
                  <a:schemeClr val="tx2"/>
                </a:solidFill>
              </a:rPr>
              <a:t>1</a:t>
            </a:r>
          </a:p>
        </p:txBody>
      </p:sp>
      <p:sp>
        <p:nvSpPr>
          <p:cNvPr id="62495" name="Rectangle 38"/>
          <p:cNvSpPr>
            <a:spLocks noChangeArrowheads="1"/>
          </p:cNvSpPr>
          <p:nvPr/>
        </p:nvSpPr>
        <p:spPr bwMode="auto">
          <a:xfrm>
            <a:off x="539750" y="2708498"/>
            <a:ext cx="457200" cy="228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latinLnBrk="1"/>
            <a:r>
              <a:rPr lang="en-US" altLang="zh-CN" sz="3400">
                <a:solidFill>
                  <a:schemeClr val="tx2"/>
                </a:solidFill>
              </a:rPr>
              <a:t>0</a:t>
            </a:r>
          </a:p>
        </p:txBody>
      </p:sp>
      <p:sp>
        <p:nvSpPr>
          <p:cNvPr id="62496" name="Rectangle 29"/>
          <p:cNvSpPr>
            <a:spLocks noChangeArrowheads="1"/>
          </p:cNvSpPr>
          <p:nvPr/>
        </p:nvSpPr>
        <p:spPr bwMode="auto">
          <a:xfrm>
            <a:off x="3708400" y="2708498"/>
            <a:ext cx="457200" cy="228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latinLnBrk="1"/>
            <a:r>
              <a:rPr lang="en-US" altLang="zh-CN" sz="3400">
                <a:solidFill>
                  <a:schemeClr val="tx2"/>
                </a:solidFill>
              </a:rPr>
              <a:t>1</a:t>
            </a:r>
          </a:p>
        </p:txBody>
      </p:sp>
      <p:sp>
        <p:nvSpPr>
          <p:cNvPr id="62497" name="Rectangle 38"/>
          <p:cNvSpPr>
            <a:spLocks noChangeArrowheads="1"/>
          </p:cNvSpPr>
          <p:nvPr/>
        </p:nvSpPr>
        <p:spPr bwMode="auto">
          <a:xfrm>
            <a:off x="2700338" y="2708498"/>
            <a:ext cx="457200" cy="228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latinLnBrk="1"/>
            <a:r>
              <a:rPr lang="en-US" altLang="zh-CN" sz="3400">
                <a:solidFill>
                  <a:schemeClr val="tx2"/>
                </a:solidFill>
              </a:rPr>
              <a:t>0</a:t>
            </a:r>
          </a:p>
        </p:txBody>
      </p:sp>
      <p:sp>
        <p:nvSpPr>
          <p:cNvPr id="62498" name="Rectangle 29"/>
          <p:cNvSpPr>
            <a:spLocks noChangeArrowheads="1"/>
          </p:cNvSpPr>
          <p:nvPr/>
        </p:nvSpPr>
        <p:spPr bwMode="auto">
          <a:xfrm>
            <a:off x="2268538" y="3716560"/>
            <a:ext cx="457200" cy="228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latinLnBrk="1"/>
            <a:r>
              <a:rPr lang="en-US" altLang="zh-CN" sz="3400">
                <a:solidFill>
                  <a:schemeClr val="tx2"/>
                </a:solidFill>
              </a:rPr>
              <a:t>1</a:t>
            </a:r>
          </a:p>
        </p:txBody>
      </p:sp>
      <p:sp>
        <p:nvSpPr>
          <p:cNvPr id="62499" name="Rectangle 38"/>
          <p:cNvSpPr>
            <a:spLocks noChangeArrowheads="1"/>
          </p:cNvSpPr>
          <p:nvPr/>
        </p:nvSpPr>
        <p:spPr bwMode="auto">
          <a:xfrm>
            <a:off x="1258888" y="3716560"/>
            <a:ext cx="457200" cy="228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latinLnBrk="1"/>
            <a:r>
              <a:rPr lang="en-US" altLang="zh-CN" sz="3400">
                <a:solidFill>
                  <a:schemeClr val="tx2"/>
                </a:solidFill>
              </a:rPr>
              <a:t>0</a:t>
            </a:r>
          </a:p>
        </p:txBody>
      </p:sp>
      <p:sp>
        <p:nvSpPr>
          <p:cNvPr id="62500" name="Rectangle 29"/>
          <p:cNvSpPr>
            <a:spLocks noChangeArrowheads="1"/>
          </p:cNvSpPr>
          <p:nvPr/>
        </p:nvSpPr>
        <p:spPr bwMode="auto">
          <a:xfrm>
            <a:off x="1692275" y="4580160"/>
            <a:ext cx="457200" cy="228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latinLnBrk="1"/>
            <a:r>
              <a:rPr lang="en-US" altLang="zh-CN" sz="3400">
                <a:solidFill>
                  <a:schemeClr val="tx2"/>
                </a:solidFill>
              </a:rPr>
              <a:t>1</a:t>
            </a:r>
          </a:p>
        </p:txBody>
      </p:sp>
      <p:sp>
        <p:nvSpPr>
          <p:cNvPr id="62501" name="Rectangle 38"/>
          <p:cNvSpPr>
            <a:spLocks noChangeArrowheads="1"/>
          </p:cNvSpPr>
          <p:nvPr/>
        </p:nvSpPr>
        <p:spPr bwMode="auto">
          <a:xfrm>
            <a:off x="684213" y="4580160"/>
            <a:ext cx="457200" cy="228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ctr" latinLnBrk="1"/>
            <a:r>
              <a:rPr lang="en-US" altLang="zh-CN" sz="3400">
                <a:solidFill>
                  <a:schemeClr val="tx2"/>
                </a:solidFill>
              </a:rPr>
              <a:t>0</a:t>
            </a:r>
          </a:p>
        </p:txBody>
      </p:sp>
      <p:sp>
        <p:nvSpPr>
          <p:cNvPr id="62502" name="Rectangle 39"/>
          <p:cNvSpPr txBox="1">
            <a:spLocks noChangeArrowheads="1"/>
          </p:cNvSpPr>
          <p:nvPr/>
        </p:nvSpPr>
        <p:spPr bwMode="auto">
          <a:xfrm>
            <a:off x="4572000" y="1124173"/>
            <a:ext cx="3816350" cy="3960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txBody>
          <a:bodyPr/>
          <a:lstStyle>
            <a:lvl1pPr marL="228600" indent="-182563">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lnSpc>
                <a:spcPct val="90000"/>
              </a:lnSpc>
              <a:spcBef>
                <a:spcPct val="20000"/>
              </a:spcBef>
              <a:spcAft>
                <a:spcPts val="300"/>
              </a:spcAft>
              <a:buClr>
                <a:srgbClr val="C3260C"/>
              </a:buClr>
              <a:buSzPct val="130000"/>
              <a:buFont typeface="Wingdings" panose="05000000000000000000" pitchFamily="2" charset="2"/>
              <a:buNone/>
            </a:pPr>
            <a:r>
              <a:rPr kumimoji="1" lang="en-US" altLang="zh-CN" sz="3200">
                <a:solidFill>
                  <a:schemeClr val="tx1"/>
                </a:solidFill>
                <a:latin typeface="Trebuchet MS" panose="020B0603020202020204" pitchFamily="34" charset="0"/>
                <a:ea typeface="宋体" panose="02010600030101010101" pitchFamily="2" charset="-122"/>
              </a:rPr>
              <a:t>a</a:t>
            </a:r>
            <a:r>
              <a:rPr kumimoji="1" lang="zh-CN" altLang="en-US" sz="3200">
                <a:solidFill>
                  <a:schemeClr val="tx1"/>
                </a:solidFill>
                <a:latin typeface="Trebuchet MS" panose="020B0603020202020204" pitchFamily="34" charset="0"/>
                <a:ea typeface="宋体" panose="02010600030101010101" pitchFamily="2" charset="-122"/>
              </a:rPr>
              <a:t>的编码是：</a:t>
            </a:r>
            <a:r>
              <a:rPr kumimoji="1" lang="en-US" altLang="zh-CN" sz="3200">
                <a:solidFill>
                  <a:schemeClr val="tx1"/>
                </a:solidFill>
                <a:latin typeface="Trebuchet MS" panose="020B0603020202020204" pitchFamily="34" charset="0"/>
                <a:ea typeface="宋体" panose="02010600030101010101" pitchFamily="2" charset="-122"/>
              </a:rPr>
              <a:t>00 </a:t>
            </a:r>
          </a:p>
          <a:p>
            <a:pPr eaLnBrk="1" hangingPunct="1">
              <a:lnSpc>
                <a:spcPct val="90000"/>
              </a:lnSpc>
              <a:spcBef>
                <a:spcPct val="20000"/>
              </a:spcBef>
              <a:spcAft>
                <a:spcPts val="300"/>
              </a:spcAft>
              <a:buClr>
                <a:srgbClr val="C3260C"/>
              </a:buClr>
              <a:buSzPct val="130000"/>
              <a:buFont typeface="Wingdings" panose="05000000000000000000" pitchFamily="2" charset="2"/>
              <a:buNone/>
            </a:pPr>
            <a:r>
              <a:rPr kumimoji="1" lang="en-US" altLang="zh-CN" sz="3200">
                <a:solidFill>
                  <a:schemeClr val="tx1"/>
                </a:solidFill>
                <a:latin typeface="Trebuchet MS" panose="020B0603020202020204" pitchFamily="34" charset="0"/>
                <a:ea typeface="宋体" panose="02010600030101010101" pitchFamily="2" charset="-122"/>
              </a:rPr>
              <a:t>b</a:t>
            </a:r>
            <a:r>
              <a:rPr kumimoji="1" lang="zh-CN" altLang="en-US" sz="3200">
                <a:solidFill>
                  <a:schemeClr val="tx1"/>
                </a:solidFill>
                <a:latin typeface="Trebuchet MS" panose="020B0603020202020204" pitchFamily="34" charset="0"/>
                <a:ea typeface="宋体" panose="02010600030101010101" pitchFamily="2" charset="-122"/>
              </a:rPr>
              <a:t>的编码是：</a:t>
            </a:r>
            <a:r>
              <a:rPr kumimoji="1" lang="en-US" altLang="zh-CN" sz="3200">
                <a:solidFill>
                  <a:schemeClr val="tx1"/>
                </a:solidFill>
                <a:latin typeface="Trebuchet MS" panose="020B0603020202020204" pitchFamily="34" charset="0"/>
                <a:ea typeface="宋体" panose="02010600030101010101" pitchFamily="2" charset="-122"/>
              </a:rPr>
              <a:t>0100</a:t>
            </a:r>
          </a:p>
          <a:p>
            <a:pPr eaLnBrk="1" hangingPunct="1">
              <a:lnSpc>
                <a:spcPct val="90000"/>
              </a:lnSpc>
              <a:spcBef>
                <a:spcPct val="20000"/>
              </a:spcBef>
              <a:spcAft>
                <a:spcPts val="300"/>
              </a:spcAft>
              <a:buClr>
                <a:srgbClr val="C3260C"/>
              </a:buClr>
              <a:buSzPct val="130000"/>
              <a:buFont typeface="Wingdings" panose="05000000000000000000" pitchFamily="2" charset="2"/>
              <a:buNone/>
            </a:pPr>
            <a:r>
              <a:rPr kumimoji="1" lang="en-US" altLang="zh-CN" sz="3200">
                <a:solidFill>
                  <a:schemeClr val="tx1"/>
                </a:solidFill>
                <a:latin typeface="Trebuchet MS" panose="020B0603020202020204" pitchFamily="34" charset="0"/>
                <a:ea typeface="宋体" panose="02010600030101010101" pitchFamily="2" charset="-122"/>
              </a:rPr>
              <a:t>c</a:t>
            </a:r>
            <a:r>
              <a:rPr kumimoji="1" lang="zh-CN" altLang="en-US" sz="3200">
                <a:solidFill>
                  <a:schemeClr val="tx1"/>
                </a:solidFill>
                <a:latin typeface="Trebuchet MS" panose="020B0603020202020204" pitchFamily="34" charset="0"/>
                <a:ea typeface="宋体" panose="02010600030101010101" pitchFamily="2" charset="-122"/>
              </a:rPr>
              <a:t>的编码是：</a:t>
            </a:r>
            <a:r>
              <a:rPr kumimoji="1" lang="en-US" altLang="zh-CN" sz="3200">
                <a:solidFill>
                  <a:schemeClr val="tx1"/>
                </a:solidFill>
                <a:latin typeface="Trebuchet MS" panose="020B0603020202020204" pitchFamily="34" charset="0"/>
                <a:ea typeface="宋体" panose="02010600030101010101" pitchFamily="2" charset="-122"/>
              </a:rPr>
              <a:t>011</a:t>
            </a:r>
          </a:p>
          <a:p>
            <a:pPr eaLnBrk="1" hangingPunct="1">
              <a:lnSpc>
                <a:spcPct val="90000"/>
              </a:lnSpc>
              <a:spcBef>
                <a:spcPct val="20000"/>
              </a:spcBef>
              <a:spcAft>
                <a:spcPts val="300"/>
              </a:spcAft>
              <a:buClr>
                <a:srgbClr val="C3260C"/>
              </a:buClr>
              <a:buSzPct val="130000"/>
              <a:buFont typeface="Wingdings" panose="05000000000000000000" pitchFamily="2" charset="2"/>
              <a:buNone/>
            </a:pPr>
            <a:r>
              <a:rPr kumimoji="1" lang="en-US" altLang="zh-CN" sz="3200">
                <a:solidFill>
                  <a:schemeClr val="tx1"/>
                </a:solidFill>
                <a:latin typeface="Trebuchet MS" panose="020B0603020202020204" pitchFamily="34" charset="0"/>
                <a:ea typeface="宋体" panose="02010600030101010101" pitchFamily="2" charset="-122"/>
              </a:rPr>
              <a:t>d</a:t>
            </a:r>
            <a:r>
              <a:rPr kumimoji="1" lang="zh-CN" altLang="en-US" sz="3200">
                <a:solidFill>
                  <a:schemeClr val="tx1"/>
                </a:solidFill>
                <a:latin typeface="Trebuchet MS" panose="020B0603020202020204" pitchFamily="34" charset="0"/>
                <a:ea typeface="宋体" panose="02010600030101010101" pitchFamily="2" charset="-122"/>
              </a:rPr>
              <a:t>的编码是：</a:t>
            </a:r>
            <a:r>
              <a:rPr kumimoji="1" lang="en-US" altLang="zh-CN" sz="3200">
                <a:solidFill>
                  <a:schemeClr val="tx1"/>
                </a:solidFill>
                <a:latin typeface="Trebuchet MS" panose="020B0603020202020204" pitchFamily="34" charset="0"/>
                <a:ea typeface="宋体" panose="02010600030101010101" pitchFamily="2" charset="-122"/>
              </a:rPr>
              <a:t>0101</a:t>
            </a:r>
          </a:p>
          <a:p>
            <a:pPr eaLnBrk="1" hangingPunct="1">
              <a:lnSpc>
                <a:spcPct val="90000"/>
              </a:lnSpc>
              <a:spcBef>
                <a:spcPct val="20000"/>
              </a:spcBef>
              <a:spcAft>
                <a:spcPts val="300"/>
              </a:spcAft>
              <a:buClr>
                <a:srgbClr val="C3260C"/>
              </a:buClr>
              <a:buSzPct val="130000"/>
              <a:buFont typeface="Wingdings" panose="05000000000000000000" pitchFamily="2" charset="2"/>
              <a:buNone/>
            </a:pPr>
            <a:r>
              <a:rPr kumimoji="1" lang="en-US" altLang="zh-CN" sz="3200">
                <a:solidFill>
                  <a:schemeClr val="tx1"/>
                </a:solidFill>
                <a:latin typeface="Trebuchet MS" panose="020B0603020202020204" pitchFamily="34" charset="0"/>
                <a:ea typeface="宋体" panose="02010600030101010101" pitchFamily="2" charset="-122"/>
              </a:rPr>
              <a:t>e</a:t>
            </a:r>
            <a:r>
              <a:rPr kumimoji="1" lang="zh-CN" altLang="en-US" sz="3200">
                <a:solidFill>
                  <a:schemeClr val="tx1"/>
                </a:solidFill>
                <a:latin typeface="Trebuchet MS" panose="020B0603020202020204" pitchFamily="34" charset="0"/>
                <a:ea typeface="宋体" panose="02010600030101010101" pitchFamily="2" charset="-122"/>
              </a:rPr>
              <a:t>的编码是：</a:t>
            </a:r>
            <a:r>
              <a:rPr kumimoji="1" lang="en-US" altLang="zh-CN" sz="3200">
                <a:solidFill>
                  <a:schemeClr val="tx1"/>
                </a:solidFill>
                <a:latin typeface="Trebuchet MS" panose="020B0603020202020204" pitchFamily="34" charset="0"/>
                <a:ea typeface="宋体" panose="02010600030101010101" pitchFamily="2" charset="-122"/>
              </a:rPr>
              <a:t>11</a:t>
            </a:r>
          </a:p>
          <a:p>
            <a:pPr eaLnBrk="1" hangingPunct="1">
              <a:lnSpc>
                <a:spcPct val="90000"/>
              </a:lnSpc>
              <a:spcBef>
                <a:spcPct val="20000"/>
              </a:spcBef>
              <a:spcAft>
                <a:spcPts val="300"/>
              </a:spcAft>
              <a:buClr>
                <a:srgbClr val="C3260C"/>
              </a:buClr>
              <a:buSzPct val="130000"/>
              <a:buFont typeface="Wingdings" panose="05000000000000000000" pitchFamily="2" charset="2"/>
              <a:buNone/>
            </a:pPr>
            <a:r>
              <a:rPr kumimoji="1" lang="en-US" altLang="zh-CN" sz="3200">
                <a:solidFill>
                  <a:schemeClr val="tx1"/>
                </a:solidFill>
                <a:latin typeface="Trebuchet MS" panose="020B0603020202020204" pitchFamily="34" charset="0"/>
                <a:ea typeface="宋体" panose="02010600030101010101" pitchFamily="2" charset="-122"/>
              </a:rPr>
              <a:t>f</a:t>
            </a:r>
            <a:r>
              <a:rPr kumimoji="1" lang="zh-CN" altLang="en-US" sz="3200">
                <a:solidFill>
                  <a:schemeClr val="tx1"/>
                </a:solidFill>
                <a:latin typeface="Trebuchet MS" panose="020B0603020202020204" pitchFamily="34" charset="0"/>
                <a:ea typeface="宋体" panose="02010600030101010101" pitchFamily="2" charset="-122"/>
              </a:rPr>
              <a:t>的编码是：</a:t>
            </a:r>
            <a:r>
              <a:rPr kumimoji="1" lang="en-US" altLang="zh-CN" sz="3200">
                <a:solidFill>
                  <a:schemeClr val="tx1"/>
                </a:solidFill>
                <a:latin typeface="Trebuchet MS" panose="020B0603020202020204" pitchFamily="34" charset="0"/>
                <a:ea typeface="宋体" panose="02010600030101010101" pitchFamily="2" charset="-122"/>
              </a:rPr>
              <a:t>10</a:t>
            </a:r>
          </a:p>
        </p:txBody>
      </p:sp>
      <p:sp>
        <p:nvSpPr>
          <p:cNvPr id="62503" name="文本框 39"/>
          <p:cNvSpPr txBox="1">
            <a:spLocks noChangeArrowheads="1"/>
          </p:cNvSpPr>
          <p:nvPr/>
        </p:nvSpPr>
        <p:spPr bwMode="auto">
          <a:xfrm>
            <a:off x="4268961" y="4854004"/>
            <a:ext cx="4032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en-US" altLang="zh-CN" dirty="0"/>
              <a:t>WPL=16+8+18+12+44=98</a:t>
            </a:r>
            <a:endParaRPr kumimoji="1" lang="zh-CN" altLang="en-US" dirty="0"/>
          </a:p>
        </p:txBody>
      </p:sp>
      <p:sp>
        <p:nvSpPr>
          <p:cNvPr id="41" name="文本框 2"/>
          <p:cNvSpPr txBox="1">
            <a:spLocks noChangeArrowheads="1"/>
          </p:cNvSpPr>
          <p:nvPr/>
        </p:nvSpPr>
        <p:spPr bwMode="auto">
          <a:xfrm>
            <a:off x="5147072" y="5639574"/>
            <a:ext cx="2881312" cy="584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en-US" altLang="zh-CN" sz="3200" dirty="0" smtClean="0">
                <a:solidFill>
                  <a:srgbClr val="FF0000"/>
                </a:solidFill>
              </a:rPr>
              <a:t>Any </a:t>
            </a:r>
            <a:r>
              <a:rPr kumimoji="1" lang="en-US" altLang="zh-CN" sz="3200" dirty="0" err="1" smtClean="0">
                <a:solidFill>
                  <a:srgbClr val="FF0000"/>
                </a:solidFill>
              </a:rPr>
              <a:t>Erorrs</a:t>
            </a:r>
            <a:r>
              <a:rPr kumimoji="1" lang="en-US" altLang="zh-CN" sz="3200" dirty="0" smtClean="0">
                <a:solidFill>
                  <a:srgbClr val="FF0000"/>
                </a:solidFill>
              </a:rPr>
              <a:t>?</a:t>
            </a:r>
            <a:endParaRPr kumimoji="1" lang="zh-CN" altLang="en-US" sz="3200" dirty="0">
              <a:solidFill>
                <a:srgbClr val="FF0000"/>
              </a:solidFill>
            </a:endParaRP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104</a:t>
            </a:fld>
            <a:endParaRPr lang="en-CA" dirty="0"/>
          </a:p>
        </p:txBody>
      </p:sp>
      <p:sp>
        <p:nvSpPr>
          <p:cNvPr id="43" name="文本框 2"/>
          <p:cNvSpPr txBox="1">
            <a:spLocks noChangeArrowheads="1"/>
          </p:cNvSpPr>
          <p:nvPr/>
        </p:nvSpPr>
        <p:spPr bwMode="auto">
          <a:xfrm>
            <a:off x="2600325" y="373509"/>
            <a:ext cx="2881312" cy="584200"/>
          </a:xfrm>
          <a:prstGeom prst="rect">
            <a:avLst/>
          </a:prstGeom>
          <a:noFill/>
          <a:ln>
            <a:noFill/>
          </a:ln>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sz="3200" dirty="0">
                <a:solidFill>
                  <a:schemeClr val="bg1"/>
                </a:solidFill>
              </a:rPr>
              <a:t>课堂练习</a:t>
            </a:r>
          </a:p>
        </p:txBody>
      </p:sp>
    </p:spTree>
    <p:extLst>
      <p:ext uri="{BB962C8B-B14F-4D97-AF65-F5344CB8AC3E}">
        <p14:creationId xmlns:p14="http://schemas.microsoft.com/office/powerpoint/2010/main" val="366911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539552" y="1484784"/>
            <a:ext cx="8064896" cy="4114800"/>
          </a:xfrm>
        </p:spPr>
        <p:txBody>
          <a:bodyPr/>
          <a:lstStyle/>
          <a:p>
            <a:r>
              <a:rPr lang="en-US" altLang="zh-CN" dirty="0" smtClean="0">
                <a:latin typeface="Times New Roman" panose="02020603050405020304" pitchFamily="18" charset="0"/>
                <a:cs typeface="Times New Roman" panose="02020603050405020304" pitchFamily="18" charset="0"/>
              </a:rPr>
              <a:t>Data Structure</a:t>
            </a:r>
          </a:p>
          <a:p>
            <a:r>
              <a:rPr lang="en-US" altLang="zh-CN" dirty="0" smtClean="0">
                <a:latin typeface="Times New Roman" panose="02020603050405020304" pitchFamily="18" charset="0"/>
                <a:cs typeface="Times New Roman" panose="02020603050405020304" pitchFamily="18" charset="0"/>
              </a:rPr>
              <a:t>How to </a:t>
            </a:r>
            <a:r>
              <a:rPr lang="en-US" altLang="zh-CN" dirty="0" smtClean="0">
                <a:solidFill>
                  <a:srgbClr val="FF0000"/>
                </a:solidFill>
                <a:latin typeface="Times New Roman" panose="02020603050405020304" pitchFamily="18" charset="0"/>
                <a:cs typeface="Times New Roman" panose="02020603050405020304" pitchFamily="18" charset="0"/>
              </a:rPr>
              <a:t>select</a:t>
            </a:r>
            <a:r>
              <a:rPr lang="en-US" altLang="zh-CN" dirty="0" smtClean="0">
                <a:latin typeface="Times New Roman" panose="02020603050405020304" pitchFamily="18" charset="0"/>
                <a:cs typeface="Times New Roman" panose="02020603050405020304" pitchFamily="18" charset="0"/>
              </a:rPr>
              <a:t> two </a:t>
            </a:r>
            <a:r>
              <a:rPr lang="en-US" altLang="zh-CN" dirty="0">
                <a:latin typeface="Times New Roman" pitchFamily="18" charset="0"/>
                <a:cs typeface="Times New Roman" pitchFamily="18" charset="0"/>
              </a:rPr>
              <a:t>lowest </a:t>
            </a:r>
            <a:r>
              <a:rPr lang="en-US" altLang="zh-CN" dirty="0" smtClean="0">
                <a:latin typeface="Times New Roman" panose="02020603050405020304" pitchFamily="18" charset="0"/>
                <a:cs typeface="Times New Roman" panose="02020603050405020304" pitchFamily="18" charset="0"/>
              </a:rPr>
              <a:t>probabilities?</a:t>
            </a:r>
          </a:p>
          <a:p>
            <a:r>
              <a:rPr lang="en-US" altLang="zh-CN" dirty="0" smtClean="0">
                <a:latin typeface="Times New Roman" panose="02020603050405020304" pitchFamily="18" charset="0"/>
                <a:cs typeface="Times New Roman" panose="02020603050405020304" pitchFamily="18" charset="0"/>
              </a:rPr>
              <a:t>How to </a:t>
            </a:r>
            <a:r>
              <a:rPr lang="en-US" altLang="zh-CN" dirty="0" smtClean="0">
                <a:solidFill>
                  <a:srgbClr val="FF0000"/>
                </a:solidFill>
                <a:latin typeface="Times New Roman" panose="02020603050405020304" pitchFamily="18" charset="0"/>
                <a:cs typeface="Times New Roman" panose="02020603050405020304" pitchFamily="18" charset="0"/>
              </a:rPr>
              <a:t>code</a:t>
            </a:r>
            <a:r>
              <a:rPr lang="en-US" altLang="zh-CN" dirty="0" smtClean="0">
                <a:latin typeface="Times New Roman" panose="02020603050405020304" pitchFamily="18" charset="0"/>
                <a:cs typeface="Times New Roman" panose="02020603050405020304" pitchFamily="18" charset="0"/>
              </a:rPr>
              <a:t> Huffman tree?</a:t>
            </a:r>
          </a:p>
          <a:p>
            <a:r>
              <a:rPr lang="en-US" altLang="zh-CN" dirty="0" smtClean="0">
                <a:latin typeface="Times New Roman" panose="02020603050405020304" pitchFamily="18" charset="0"/>
                <a:cs typeface="Times New Roman" panose="02020603050405020304" pitchFamily="18" charset="0"/>
              </a:rPr>
              <a:t>How to </a:t>
            </a:r>
            <a:r>
              <a:rPr lang="en-US" altLang="zh-CN" dirty="0" smtClean="0">
                <a:solidFill>
                  <a:srgbClr val="FF0000"/>
                </a:solidFill>
                <a:latin typeface="Times New Roman" panose="02020603050405020304" pitchFamily="18" charset="0"/>
                <a:cs typeface="Times New Roman" panose="02020603050405020304" pitchFamily="18" charset="0"/>
              </a:rPr>
              <a:t>decode</a:t>
            </a:r>
            <a:r>
              <a:rPr lang="en-US" altLang="zh-CN" dirty="0" smtClean="0">
                <a:latin typeface="Times New Roman" panose="02020603050405020304" pitchFamily="18" charset="0"/>
                <a:cs typeface="Times New Roman" panose="02020603050405020304" pitchFamily="18" charset="0"/>
              </a:rPr>
              <a:t> it?</a:t>
            </a:r>
          </a:p>
          <a:p>
            <a:r>
              <a:rPr lang="en-US" altLang="zh-CN" dirty="0">
                <a:latin typeface="Times New Roman" panose="02020603050405020304" pitchFamily="18" charset="0"/>
                <a:cs typeface="Times New Roman" panose="02020603050405020304" pitchFamily="18" charset="0"/>
              </a:rPr>
              <a:t>How about </a:t>
            </a: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weight value is </a:t>
            </a:r>
            <a:r>
              <a:rPr lang="en-US" altLang="zh-CN" dirty="0">
                <a:solidFill>
                  <a:srgbClr val="FF0000"/>
                </a:solidFill>
                <a:latin typeface="Times New Roman" panose="02020603050405020304" pitchFamily="18" charset="0"/>
                <a:cs typeface="Times New Roman" panose="02020603050405020304" pitchFamily="18" charset="0"/>
              </a:rPr>
              <a:t>uncertain</a:t>
            </a:r>
            <a:r>
              <a:rPr lang="en-US" altLang="zh-CN" dirty="0">
                <a:latin typeface="Times New Roman" panose="02020603050405020304" pitchFamily="18" charset="0"/>
                <a:cs typeface="Times New Roman" panose="02020603050405020304" pitchFamily="18" charset="0"/>
              </a:rPr>
              <a:t> in advance or may </a:t>
            </a:r>
            <a:r>
              <a:rPr lang="en-US" altLang="zh-CN" dirty="0" smtClean="0">
                <a:solidFill>
                  <a:srgbClr val="FF0000"/>
                </a:solidFill>
                <a:latin typeface="Times New Roman" panose="02020603050405020304" pitchFamily="18" charset="0"/>
                <a:cs typeface="Times New Roman" panose="02020603050405020304" pitchFamily="18" charset="0"/>
              </a:rPr>
              <a:t>change</a:t>
            </a:r>
            <a:r>
              <a:rPr lang="en-US" altLang="zh-CN" dirty="0" smtClean="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What if it is a </a:t>
            </a:r>
            <a:r>
              <a:rPr lang="en-US" altLang="zh-CN" dirty="0">
                <a:solidFill>
                  <a:srgbClr val="FF0000"/>
                </a:solidFill>
                <a:latin typeface="Times New Roman" panose="02020603050405020304" pitchFamily="18" charset="0"/>
                <a:cs typeface="Times New Roman" panose="02020603050405020304" pitchFamily="18" charset="0"/>
              </a:rPr>
              <a:t>multiple code </a:t>
            </a:r>
            <a:r>
              <a:rPr lang="en-US" altLang="zh-CN" dirty="0" smtClean="0">
                <a:solidFill>
                  <a:srgbClr val="FF0000"/>
                </a:solidFill>
                <a:latin typeface="Times New Roman" panose="02020603050405020304" pitchFamily="18" charset="0"/>
                <a:cs typeface="Times New Roman" panose="02020603050405020304" pitchFamily="18" charset="0"/>
              </a:rPr>
              <a:t>set?</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a:defRPr/>
            </a:pPr>
            <a:r>
              <a:rPr lang="en-CA" smtClean="0"/>
              <a:t>Chapter 7-</a:t>
            </a:r>
            <a:fld id="{59DDF3E1-92F9-4899-BF57-F3C558624086}" type="slidenum">
              <a:rPr lang="en-CA" smtClean="0"/>
              <a:pPr>
                <a:defRPr/>
              </a:pPr>
              <a:t>105</a:t>
            </a:fld>
            <a:endParaRPr lang="en-CA" dirty="0"/>
          </a:p>
        </p:txBody>
      </p:sp>
      <p:sp>
        <p:nvSpPr>
          <p:cNvPr id="6" name="标题 5"/>
          <p:cNvSpPr txBox="1">
            <a:spLocks noGrp="1"/>
          </p:cNvSpPr>
          <p:nvPr>
            <p:ph type="title"/>
          </p:nvPr>
        </p:nvSpPr>
        <p:spPr>
          <a:xfrm>
            <a:off x="683568" y="435630"/>
            <a:ext cx="5783956" cy="584775"/>
          </a:xfrm>
          <a:prstGeom prst="rect">
            <a:avLst/>
          </a:prstGeom>
          <a:noFill/>
        </p:spPr>
        <p:txBody>
          <a:bodyPr wrap="none" rtlCol="0">
            <a:spAutoFit/>
          </a:bodyPr>
          <a:lstStyle/>
          <a:p>
            <a:pPr algn="ctr"/>
            <a:r>
              <a:rPr lang="en-US" altLang="zh-CN" sz="3200" b="1" dirty="0" smtClean="0"/>
              <a:t>Huffman Coding Discussion </a:t>
            </a:r>
            <a:endParaRPr lang="zh-CN" altLang="en-US" sz="3200" b="1" dirty="0"/>
          </a:p>
        </p:txBody>
      </p:sp>
    </p:spTree>
    <p:extLst>
      <p:ext uri="{BB962C8B-B14F-4D97-AF65-F5344CB8AC3E}">
        <p14:creationId xmlns:p14="http://schemas.microsoft.com/office/powerpoint/2010/main" val="13039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357188"/>
            <a:ext cx="7464871" cy="623887"/>
          </a:xfrm>
        </p:spPr>
        <p:txBody>
          <a:bodyPr/>
          <a:lstStyle/>
          <a:p>
            <a:r>
              <a:rPr lang="en-US" altLang="zh-TW" sz="3200" dirty="0"/>
              <a:t>7.2.5 Minimum Spanning Trees (MST) </a:t>
            </a:r>
            <a:endParaRPr lang="zh-CN" altLang="en-US" sz="3200" dirty="0"/>
          </a:p>
        </p:txBody>
      </p:sp>
      <p:sp>
        <p:nvSpPr>
          <p:cNvPr id="3" name="内容占位符 2"/>
          <p:cNvSpPr>
            <a:spLocks noGrp="1"/>
          </p:cNvSpPr>
          <p:nvPr>
            <p:ph idx="1"/>
          </p:nvPr>
        </p:nvSpPr>
        <p:spPr>
          <a:xfrm>
            <a:off x="387083" y="1310392"/>
            <a:ext cx="8643937" cy="5078412"/>
          </a:xfrm>
        </p:spPr>
        <p:txBody>
          <a:bodyPr/>
          <a:lstStyle/>
          <a:p>
            <a:pPr marL="12700" marR="57150">
              <a:lnSpc>
                <a:spcPts val="2880"/>
              </a:lnSpc>
              <a:spcBef>
                <a:spcPts val="0"/>
              </a:spcBef>
            </a:pPr>
            <a:r>
              <a:rPr lang="en-US" altLang="zh-CN" sz="2400" spc="-30" dirty="0">
                <a:solidFill>
                  <a:srgbClr val="3333B2"/>
                </a:solidFill>
                <a:latin typeface="Tahoma"/>
                <a:cs typeface="Tahoma"/>
              </a:rPr>
              <a:t>Real </a:t>
            </a:r>
            <a:r>
              <a:rPr lang="en-US" altLang="zh-CN" sz="2400" spc="-50" dirty="0">
                <a:solidFill>
                  <a:srgbClr val="3333B2"/>
                </a:solidFill>
                <a:latin typeface="Tahoma"/>
                <a:cs typeface="Tahoma"/>
              </a:rPr>
              <a:t>world problem. </a:t>
            </a:r>
            <a:r>
              <a:rPr lang="en-US" altLang="zh-CN" sz="2400" spc="-35" dirty="0">
                <a:latin typeface="Tahoma"/>
                <a:cs typeface="Tahoma"/>
              </a:rPr>
              <a:t>You </a:t>
            </a:r>
            <a:r>
              <a:rPr lang="en-US" altLang="zh-CN" sz="2400" spc="-70" dirty="0">
                <a:latin typeface="Tahoma"/>
                <a:cs typeface="Tahoma"/>
              </a:rPr>
              <a:t>are </a:t>
            </a:r>
            <a:r>
              <a:rPr lang="en-US" altLang="zh-CN" sz="2400" spc="-65" dirty="0">
                <a:latin typeface="Tahoma"/>
                <a:cs typeface="Tahoma"/>
              </a:rPr>
              <a:t>asked </a:t>
            </a:r>
            <a:r>
              <a:rPr lang="en-US" altLang="zh-CN" sz="2400" spc="-15" dirty="0">
                <a:latin typeface="Tahoma"/>
                <a:cs typeface="Tahoma"/>
              </a:rPr>
              <a:t>to </a:t>
            </a:r>
            <a:r>
              <a:rPr lang="en-US" altLang="zh-CN" sz="2400" spc="-55" dirty="0">
                <a:latin typeface="Tahoma"/>
                <a:cs typeface="Tahoma"/>
              </a:rPr>
              <a:t>network a </a:t>
            </a:r>
            <a:r>
              <a:rPr lang="en-US" altLang="zh-CN" sz="2400" spc="-25" dirty="0">
                <a:latin typeface="Tahoma"/>
                <a:cs typeface="Tahoma"/>
              </a:rPr>
              <a:t>collection </a:t>
            </a:r>
            <a:r>
              <a:rPr lang="en-US" altLang="zh-CN" sz="2400" spc="-35" dirty="0">
                <a:latin typeface="Tahoma"/>
                <a:cs typeface="Tahoma"/>
              </a:rPr>
              <a:t>of  </a:t>
            </a:r>
            <a:r>
              <a:rPr lang="en-US" altLang="zh-CN" sz="2400" spc="-45" dirty="0">
                <a:latin typeface="Tahoma"/>
                <a:cs typeface="Tahoma"/>
              </a:rPr>
              <a:t>computers </a:t>
            </a:r>
            <a:r>
              <a:rPr lang="en-US" altLang="zh-CN" sz="2400" spc="-60" dirty="0">
                <a:latin typeface="Tahoma"/>
                <a:cs typeface="Tahoma"/>
              </a:rPr>
              <a:t>by </a:t>
            </a:r>
            <a:r>
              <a:rPr lang="en-US" altLang="zh-CN" sz="2400" spc="-25" dirty="0">
                <a:latin typeface="Tahoma"/>
                <a:cs typeface="Tahoma"/>
              </a:rPr>
              <a:t>linking </a:t>
            </a:r>
            <a:r>
              <a:rPr lang="en-US" altLang="zh-CN" sz="2400" spc="-45" dirty="0">
                <a:latin typeface="Tahoma"/>
                <a:cs typeface="Tahoma"/>
              </a:rPr>
              <a:t>them. </a:t>
            </a:r>
            <a:r>
              <a:rPr lang="en-US" altLang="zh-CN" sz="2400" spc="-25" dirty="0">
                <a:latin typeface="Tahoma"/>
                <a:cs typeface="Tahoma"/>
              </a:rPr>
              <a:t>Each </a:t>
            </a:r>
            <a:r>
              <a:rPr lang="en-US" altLang="zh-CN" sz="2400" spc="-15" dirty="0">
                <a:latin typeface="Tahoma"/>
                <a:cs typeface="Tahoma"/>
              </a:rPr>
              <a:t>link </a:t>
            </a:r>
            <a:r>
              <a:rPr lang="en-US" altLang="zh-CN" sz="2400" spc="-60" dirty="0">
                <a:latin typeface="Tahoma"/>
                <a:cs typeface="Tahoma"/>
              </a:rPr>
              <a:t>has </a:t>
            </a:r>
            <a:r>
              <a:rPr lang="en-US" altLang="zh-CN" sz="2400" spc="-55" dirty="0">
                <a:latin typeface="Tahoma"/>
                <a:cs typeface="Tahoma"/>
              </a:rPr>
              <a:t>a </a:t>
            </a:r>
            <a:r>
              <a:rPr lang="en-US" altLang="zh-CN" sz="2400" spc="-45" dirty="0">
                <a:latin typeface="Tahoma"/>
                <a:cs typeface="Tahoma"/>
              </a:rPr>
              <a:t>maintenance</a:t>
            </a:r>
            <a:r>
              <a:rPr lang="en-US" altLang="zh-CN" sz="2400" spc="10" dirty="0">
                <a:latin typeface="Tahoma"/>
                <a:cs typeface="Tahoma"/>
              </a:rPr>
              <a:t> </a:t>
            </a:r>
            <a:r>
              <a:rPr lang="en-US" altLang="zh-CN" sz="2400" spc="-35" dirty="0">
                <a:latin typeface="Tahoma"/>
                <a:cs typeface="Tahoma"/>
              </a:rPr>
              <a:t>cost.</a:t>
            </a:r>
            <a:endParaRPr lang="en-US" altLang="zh-CN" sz="2400" dirty="0">
              <a:latin typeface="Tahoma"/>
              <a:cs typeface="Tahoma"/>
            </a:endParaRPr>
          </a:p>
          <a:p>
            <a:pPr marL="812800">
              <a:lnSpc>
                <a:spcPts val="2880"/>
              </a:lnSpc>
              <a:spcBef>
                <a:spcPts val="0"/>
              </a:spcBef>
            </a:pPr>
            <a:r>
              <a:rPr lang="en-US" altLang="zh-CN" sz="2400" i="1" spc="-20" dirty="0">
                <a:latin typeface="Trebuchet MS"/>
                <a:cs typeface="Trebuchet MS"/>
              </a:rPr>
              <a:t>What </a:t>
            </a:r>
            <a:r>
              <a:rPr lang="en-US" altLang="zh-CN" sz="2400" i="1" spc="-55" dirty="0">
                <a:latin typeface="Trebuchet MS"/>
                <a:cs typeface="Trebuchet MS"/>
              </a:rPr>
              <a:t>is </a:t>
            </a:r>
            <a:r>
              <a:rPr lang="en-US" altLang="zh-CN" sz="2400" i="1" spc="-75" dirty="0">
                <a:latin typeface="Trebuchet MS"/>
                <a:cs typeface="Trebuchet MS"/>
              </a:rPr>
              <a:t>the </a:t>
            </a:r>
            <a:r>
              <a:rPr lang="en-US" altLang="zh-CN" sz="2400" i="1" spc="-60" dirty="0">
                <a:latin typeface="Trebuchet MS"/>
                <a:cs typeface="Trebuchet MS"/>
              </a:rPr>
              <a:t>cheapest possible</a:t>
            </a:r>
            <a:r>
              <a:rPr lang="en-US" altLang="zh-CN" sz="2400" i="1" spc="100" dirty="0">
                <a:latin typeface="Trebuchet MS"/>
                <a:cs typeface="Trebuchet MS"/>
              </a:rPr>
              <a:t> </a:t>
            </a:r>
            <a:r>
              <a:rPr lang="en-US" altLang="zh-CN" sz="2400" i="1" spc="-55" dirty="0">
                <a:latin typeface="Trebuchet MS"/>
                <a:cs typeface="Trebuchet MS"/>
              </a:rPr>
              <a:t>network?</a:t>
            </a:r>
            <a:endParaRPr lang="en-US" altLang="zh-CN" sz="2400" dirty="0">
              <a:latin typeface="Trebuchet MS"/>
              <a:cs typeface="Trebuchet MS"/>
            </a:endParaRPr>
          </a:p>
          <a:p>
            <a:pPr marL="289560" marR="1518920" indent="-277495">
              <a:lnSpc>
                <a:spcPts val="2880"/>
              </a:lnSpc>
              <a:spcBef>
                <a:spcPts val="0"/>
              </a:spcBef>
            </a:pPr>
            <a:endParaRPr lang="en-US" altLang="zh-CN" sz="2400" spc="-5" dirty="0" smtClean="0">
              <a:latin typeface="Tahoma"/>
              <a:cs typeface="Tahoma"/>
            </a:endParaRPr>
          </a:p>
          <a:p>
            <a:pPr marL="289560" marR="1518920" indent="-277495">
              <a:lnSpc>
                <a:spcPts val="2880"/>
              </a:lnSpc>
              <a:spcBef>
                <a:spcPts val="0"/>
              </a:spcBef>
            </a:pPr>
            <a:r>
              <a:rPr lang="en-US" altLang="zh-CN" sz="2400" spc="-5" dirty="0" smtClean="0">
                <a:latin typeface="Tahoma"/>
                <a:cs typeface="Tahoma"/>
              </a:rPr>
              <a:t>This </a:t>
            </a:r>
            <a:r>
              <a:rPr lang="en-US" altLang="zh-CN" sz="2400" spc="-40" dirty="0">
                <a:latin typeface="Tahoma"/>
                <a:cs typeface="Tahoma"/>
              </a:rPr>
              <a:t>translates </a:t>
            </a:r>
            <a:r>
              <a:rPr lang="en-US" altLang="zh-CN" sz="2400" spc="-20" dirty="0">
                <a:latin typeface="Tahoma"/>
                <a:cs typeface="Tahoma"/>
              </a:rPr>
              <a:t>into </a:t>
            </a:r>
            <a:r>
              <a:rPr lang="en-US" altLang="zh-CN" sz="2400" spc="-55" dirty="0">
                <a:latin typeface="Tahoma"/>
                <a:cs typeface="Tahoma"/>
              </a:rPr>
              <a:t>a </a:t>
            </a:r>
            <a:r>
              <a:rPr lang="en-US" altLang="zh-CN" sz="2400" spc="-50" dirty="0">
                <a:latin typeface="Tahoma"/>
                <a:cs typeface="Tahoma"/>
              </a:rPr>
              <a:t>graph </a:t>
            </a:r>
            <a:r>
              <a:rPr lang="en-US" altLang="zh-CN" sz="2400" spc="-55" dirty="0">
                <a:latin typeface="Tahoma"/>
                <a:cs typeface="Tahoma"/>
              </a:rPr>
              <a:t>problem:  </a:t>
            </a:r>
            <a:endParaRPr lang="en-US" altLang="zh-CN" sz="2400" spc="-55" dirty="0" smtClean="0">
              <a:latin typeface="Tahoma"/>
              <a:cs typeface="Tahoma"/>
            </a:endParaRPr>
          </a:p>
          <a:p>
            <a:pPr marL="755015" marR="1518920" lvl="1" indent="-342900">
              <a:lnSpc>
                <a:spcPts val="2880"/>
              </a:lnSpc>
              <a:spcBef>
                <a:spcPts val="0"/>
              </a:spcBef>
              <a:buFont typeface="Wingdings" panose="05000000000000000000" pitchFamily="2" charset="2"/>
              <a:buChar char="Ø"/>
            </a:pPr>
            <a:r>
              <a:rPr lang="en-US" altLang="zh-CN" sz="1900" spc="-65" dirty="0" smtClean="0">
                <a:latin typeface="Tahoma"/>
                <a:cs typeface="Tahoma"/>
              </a:rPr>
              <a:t>nodes</a:t>
            </a:r>
            <a:r>
              <a:rPr lang="en-US" altLang="zh-CN" sz="1900" spc="-65" dirty="0">
                <a:latin typeface="Tahoma"/>
                <a:cs typeface="Tahoma"/>
              </a:rPr>
              <a:t>:</a:t>
            </a:r>
            <a:r>
              <a:rPr lang="en-US" altLang="zh-CN" sz="1900" spc="135" dirty="0">
                <a:latin typeface="Tahoma"/>
                <a:cs typeface="Tahoma"/>
              </a:rPr>
              <a:t> </a:t>
            </a:r>
            <a:r>
              <a:rPr lang="en-US" altLang="zh-CN" sz="1900" spc="-45" dirty="0">
                <a:latin typeface="Tahoma"/>
                <a:cs typeface="Tahoma"/>
              </a:rPr>
              <a:t>computers</a:t>
            </a:r>
            <a:endParaRPr lang="en-US" altLang="zh-CN" sz="1900" dirty="0">
              <a:latin typeface="Tahoma"/>
              <a:cs typeface="Tahoma"/>
            </a:endParaRPr>
          </a:p>
          <a:p>
            <a:pPr marL="746760" marR="1510665" lvl="1" indent="-342900">
              <a:lnSpc>
                <a:spcPts val="2880"/>
              </a:lnSpc>
              <a:spcBef>
                <a:spcPts val="0"/>
              </a:spcBef>
              <a:buFont typeface="Wingdings" panose="05000000000000000000" pitchFamily="2" charset="2"/>
              <a:buChar char="Ø"/>
            </a:pPr>
            <a:r>
              <a:rPr lang="en-US" altLang="zh-CN" sz="1900" spc="-40" dirty="0" smtClean="0">
                <a:latin typeface="Tahoma"/>
                <a:cs typeface="Tahoma"/>
              </a:rPr>
              <a:t>undirected </a:t>
            </a:r>
            <a:r>
              <a:rPr lang="en-US" altLang="zh-CN" sz="1900" spc="-80" dirty="0">
                <a:latin typeface="Tahoma"/>
                <a:cs typeface="Tahoma"/>
              </a:rPr>
              <a:t>edges: </a:t>
            </a:r>
            <a:r>
              <a:rPr lang="en-US" altLang="zh-CN" sz="1900" spc="-25" dirty="0">
                <a:latin typeface="Tahoma"/>
                <a:cs typeface="Tahoma"/>
              </a:rPr>
              <a:t>potential links  </a:t>
            </a:r>
            <a:endParaRPr lang="en-US" altLang="zh-CN" sz="1900" spc="-25" dirty="0" smtClean="0">
              <a:latin typeface="Tahoma"/>
              <a:cs typeface="Tahoma"/>
            </a:endParaRPr>
          </a:p>
          <a:p>
            <a:pPr marL="746760" marR="1510665" lvl="1" indent="-342900">
              <a:lnSpc>
                <a:spcPts val="2880"/>
              </a:lnSpc>
              <a:spcBef>
                <a:spcPts val="0"/>
              </a:spcBef>
              <a:buFont typeface="Wingdings" panose="05000000000000000000" pitchFamily="2" charset="2"/>
              <a:buChar char="Ø"/>
            </a:pPr>
            <a:r>
              <a:rPr lang="en-US" altLang="zh-CN" sz="1900" spc="-50" dirty="0" smtClean="0">
                <a:latin typeface="Tahoma"/>
                <a:cs typeface="Tahoma"/>
              </a:rPr>
              <a:t>edge’s </a:t>
            </a:r>
            <a:r>
              <a:rPr lang="en-US" altLang="zh-CN" sz="1900" spc="-55" dirty="0">
                <a:latin typeface="Tahoma"/>
                <a:cs typeface="Tahoma"/>
              </a:rPr>
              <a:t>weight: </a:t>
            </a:r>
            <a:r>
              <a:rPr lang="en-US" altLang="zh-CN" sz="1900" spc="-45" dirty="0">
                <a:latin typeface="Tahoma"/>
                <a:cs typeface="Tahoma"/>
              </a:rPr>
              <a:t>maintenance</a:t>
            </a:r>
            <a:r>
              <a:rPr lang="en-US" altLang="zh-CN" sz="1900" spc="-65" dirty="0">
                <a:latin typeface="Tahoma"/>
                <a:cs typeface="Tahoma"/>
              </a:rPr>
              <a:t> </a:t>
            </a:r>
            <a:r>
              <a:rPr lang="en-US" altLang="zh-CN" sz="1900" spc="-35" dirty="0">
                <a:latin typeface="Tahoma"/>
                <a:cs typeface="Tahoma"/>
              </a:rPr>
              <a:t>cost</a:t>
            </a:r>
            <a:endParaRPr lang="en-US" altLang="zh-CN" sz="1900" dirty="0">
              <a:latin typeface="Tahoma"/>
              <a:cs typeface="Tahoma"/>
            </a:endParaRPr>
          </a:p>
          <a:p>
            <a:pPr marL="12700" marR="5080">
              <a:lnSpc>
                <a:spcPts val="2880"/>
              </a:lnSpc>
              <a:spcBef>
                <a:spcPts val="0"/>
              </a:spcBef>
            </a:pPr>
            <a:endParaRPr lang="en-US" altLang="zh-CN" sz="2400" spc="-15" dirty="0" smtClean="0">
              <a:solidFill>
                <a:srgbClr val="3333B2"/>
              </a:solidFill>
              <a:latin typeface="Tahoma"/>
              <a:cs typeface="Tahoma"/>
            </a:endParaRPr>
          </a:p>
          <a:p>
            <a:pPr marL="12700" marR="5080">
              <a:lnSpc>
                <a:spcPts val="2880"/>
              </a:lnSpc>
              <a:spcBef>
                <a:spcPts val="0"/>
              </a:spcBef>
            </a:pPr>
            <a:r>
              <a:rPr lang="en-US" altLang="zh-CN" sz="2400" spc="-15" dirty="0" smtClean="0">
                <a:solidFill>
                  <a:srgbClr val="3333B2"/>
                </a:solidFill>
                <a:latin typeface="Tahoma"/>
                <a:cs typeface="Tahoma"/>
              </a:rPr>
              <a:t>Optimization </a:t>
            </a:r>
            <a:r>
              <a:rPr lang="en-US" altLang="zh-CN" sz="2400" spc="-40" dirty="0">
                <a:solidFill>
                  <a:srgbClr val="3333B2"/>
                </a:solidFill>
                <a:latin typeface="Tahoma"/>
                <a:cs typeface="Tahoma"/>
              </a:rPr>
              <a:t>goal. </a:t>
            </a:r>
            <a:r>
              <a:rPr lang="en-US" altLang="zh-CN" sz="2400" spc="15" dirty="0">
                <a:latin typeface="Tahoma"/>
                <a:cs typeface="Tahoma"/>
              </a:rPr>
              <a:t>Pick </a:t>
            </a:r>
            <a:r>
              <a:rPr lang="en-US" altLang="zh-CN" sz="2400" spc="-60" dirty="0">
                <a:latin typeface="Tahoma"/>
                <a:cs typeface="Tahoma"/>
              </a:rPr>
              <a:t>enough </a:t>
            </a:r>
            <a:r>
              <a:rPr lang="en-US" altLang="zh-CN" sz="2400" spc="-75" dirty="0">
                <a:latin typeface="Tahoma"/>
                <a:cs typeface="Tahoma"/>
              </a:rPr>
              <a:t>edges </a:t>
            </a:r>
            <a:r>
              <a:rPr lang="en-US" altLang="zh-CN" sz="2400" spc="-65" dirty="0">
                <a:latin typeface="Tahoma"/>
                <a:cs typeface="Tahoma"/>
              </a:rPr>
              <a:t>so </a:t>
            </a:r>
            <a:r>
              <a:rPr lang="en-US" altLang="zh-CN" sz="2400" spc="-15" dirty="0">
                <a:latin typeface="Tahoma"/>
                <a:cs typeface="Tahoma"/>
              </a:rPr>
              <a:t>that all </a:t>
            </a:r>
            <a:r>
              <a:rPr lang="en-US" altLang="zh-CN" sz="2400" spc="-40" dirty="0">
                <a:latin typeface="Tahoma"/>
                <a:cs typeface="Tahoma"/>
              </a:rPr>
              <a:t>the </a:t>
            </a:r>
            <a:r>
              <a:rPr lang="en-US" altLang="zh-CN" sz="2400" spc="-60" dirty="0">
                <a:latin typeface="Tahoma"/>
                <a:cs typeface="Tahoma"/>
              </a:rPr>
              <a:t>nodes </a:t>
            </a:r>
            <a:r>
              <a:rPr lang="en-US" altLang="zh-CN" sz="2400" spc="-70" dirty="0">
                <a:latin typeface="Tahoma"/>
                <a:cs typeface="Tahoma"/>
              </a:rPr>
              <a:t>are  </a:t>
            </a:r>
            <a:r>
              <a:rPr lang="en-US" altLang="zh-CN" sz="2400" spc="-45" dirty="0">
                <a:latin typeface="Tahoma"/>
                <a:cs typeface="Tahoma"/>
              </a:rPr>
              <a:t>connected </a:t>
            </a:r>
            <a:r>
              <a:rPr lang="en-US" altLang="zh-CN" sz="2400" spc="-50" dirty="0">
                <a:latin typeface="Tahoma"/>
                <a:cs typeface="Tahoma"/>
              </a:rPr>
              <a:t>and </a:t>
            </a:r>
            <a:r>
              <a:rPr lang="en-US" altLang="zh-CN" sz="2400" spc="-40" dirty="0">
                <a:latin typeface="Tahoma"/>
                <a:cs typeface="Tahoma"/>
              </a:rPr>
              <a:t>the </a:t>
            </a:r>
            <a:r>
              <a:rPr lang="en-US" altLang="zh-CN" sz="2400" spc="-10" dirty="0">
                <a:latin typeface="Tahoma"/>
                <a:cs typeface="Tahoma"/>
              </a:rPr>
              <a:t>total </a:t>
            </a:r>
            <a:r>
              <a:rPr lang="en-US" altLang="zh-CN" sz="2400" spc="-50" dirty="0">
                <a:latin typeface="Tahoma"/>
                <a:cs typeface="Tahoma"/>
              </a:rPr>
              <a:t>weight </a:t>
            </a:r>
            <a:r>
              <a:rPr lang="en-US" altLang="zh-CN" sz="2400" spc="-35" dirty="0">
                <a:latin typeface="Tahoma"/>
                <a:cs typeface="Tahoma"/>
              </a:rPr>
              <a:t>is</a:t>
            </a:r>
            <a:r>
              <a:rPr lang="en-US" altLang="zh-CN" sz="2400" spc="-30" dirty="0">
                <a:latin typeface="Tahoma"/>
                <a:cs typeface="Tahoma"/>
              </a:rPr>
              <a:t> minimal.</a:t>
            </a:r>
            <a:endParaRPr lang="en-US" altLang="zh-CN" sz="2400" dirty="0">
              <a:latin typeface="Tahoma"/>
              <a:cs typeface="Tahoma"/>
            </a:endParaRPr>
          </a:p>
          <a:p>
            <a:endParaRPr lang="zh-CN" altLang="en-US" sz="2400"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106</a:t>
            </a:fld>
            <a:endParaRPr lang="en-CA" dirty="0"/>
          </a:p>
        </p:txBody>
      </p:sp>
    </p:spTree>
    <p:extLst>
      <p:ext uri="{BB962C8B-B14F-4D97-AF65-F5344CB8AC3E}">
        <p14:creationId xmlns:p14="http://schemas.microsoft.com/office/powerpoint/2010/main" val="3181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0" y="357188"/>
            <a:ext cx="7572375" cy="623887"/>
          </a:xfrm>
        </p:spPr>
        <p:txBody>
          <a:bodyPr/>
          <a:lstStyle/>
          <a:p>
            <a:r>
              <a:rPr lang="en-US" altLang="zh-TW" sz="3200" dirty="0" smtClean="0"/>
              <a:t>7.2.5 Minimum Spanning Trees (MST) </a:t>
            </a:r>
            <a:endParaRPr lang="zh-TW" altLang="en-US" sz="3200" dirty="0" smtClean="0"/>
          </a:p>
        </p:txBody>
      </p:sp>
      <p:sp>
        <p:nvSpPr>
          <p:cNvPr id="625667" name="Rectangle 3"/>
          <p:cNvSpPr>
            <a:spLocks noGrp="1" noChangeArrowheads="1"/>
          </p:cNvSpPr>
          <p:nvPr>
            <p:ph type="body" idx="1"/>
          </p:nvPr>
        </p:nvSpPr>
        <p:spPr>
          <a:xfrm>
            <a:off x="520948" y="1506538"/>
            <a:ext cx="8102103" cy="5078412"/>
          </a:xfrm>
        </p:spPr>
        <p:txBody>
          <a:bodyPr/>
          <a:lstStyle/>
          <a:p>
            <a:pPr>
              <a:lnSpc>
                <a:spcPts val="3600"/>
              </a:lnSpc>
              <a:spcBef>
                <a:spcPts val="0"/>
              </a:spcBef>
            </a:pPr>
            <a:r>
              <a:rPr lang="en-US" altLang="zh-TW" sz="2800" dirty="0" smtClean="0">
                <a:latin typeface="Times New Roman" panose="02020603050405020304" pitchFamily="18" charset="0"/>
                <a:cs typeface="Times New Roman" panose="02020603050405020304" pitchFamily="18" charset="0"/>
              </a:rPr>
              <a:t>For a </a:t>
            </a:r>
            <a:r>
              <a:rPr lang="en-US" altLang="zh-TW" sz="2800" dirty="0">
                <a:latin typeface="Times New Roman" panose="02020603050405020304" pitchFamily="18" charset="0"/>
                <a:cs typeface="Times New Roman" panose="02020603050405020304" pitchFamily="18" charset="0"/>
              </a:rPr>
              <a:t>given weighted connected undirected graph </a:t>
            </a:r>
            <a:r>
              <a:rPr lang="en-US" altLang="zh-TW" sz="2800" dirty="0" smtClean="0">
                <a:latin typeface="Times New Roman" panose="02020603050405020304" pitchFamily="18" charset="0"/>
                <a:cs typeface="Times New Roman" panose="02020603050405020304" pitchFamily="18" charset="0"/>
              </a:rPr>
              <a:t>G = (V, E)</a:t>
            </a:r>
          </a:p>
          <a:p>
            <a:pPr>
              <a:lnSpc>
                <a:spcPts val="3600"/>
              </a:lnSpc>
              <a:spcBef>
                <a:spcPts val="0"/>
              </a:spcBef>
            </a:pPr>
            <a:r>
              <a:rPr lang="en-US" altLang="zh-CN" sz="2800" spc="-40" dirty="0" smtClean="0">
                <a:solidFill>
                  <a:srgbClr val="3333B2"/>
                </a:solidFill>
                <a:latin typeface="Times New Roman" panose="02020603050405020304" pitchFamily="18" charset="0"/>
                <a:cs typeface="Times New Roman" panose="02020603050405020304" pitchFamily="18" charset="0"/>
              </a:rPr>
              <a:t> </a:t>
            </a:r>
            <a:r>
              <a:rPr lang="en-US" altLang="zh-CN" sz="2800" spc="-40" dirty="0">
                <a:solidFill>
                  <a:srgbClr val="3333B2"/>
                </a:solidFill>
                <a:latin typeface="Times New Roman" panose="02020603050405020304" pitchFamily="18" charset="0"/>
                <a:cs typeface="Times New Roman" panose="02020603050405020304" pitchFamily="18" charset="0"/>
              </a:rPr>
              <a:t>One </a:t>
            </a:r>
            <a:r>
              <a:rPr lang="en-US" altLang="zh-CN" sz="2800" spc="-40" dirty="0" smtClean="0">
                <a:solidFill>
                  <a:srgbClr val="3333B2"/>
                </a:solidFill>
                <a:latin typeface="Times New Roman" panose="02020603050405020304" pitchFamily="18" charset="0"/>
                <a:cs typeface="Times New Roman" panose="02020603050405020304" pitchFamily="18" charset="0"/>
              </a:rPr>
              <a:t>observation</a:t>
            </a:r>
            <a:r>
              <a:rPr lang="en-US" altLang="zh-CN" sz="2800" spc="-40" dirty="0">
                <a:solidFill>
                  <a:srgbClr val="3333B2"/>
                </a:solidFill>
                <a:latin typeface="Times New Roman" panose="02020603050405020304" pitchFamily="18" charset="0"/>
                <a:cs typeface="Times New Roman" panose="02020603050405020304" pitchFamily="18" charset="0"/>
              </a:rPr>
              <a:t>. </a:t>
            </a:r>
            <a:r>
              <a:rPr lang="en-US" altLang="zh-CN" sz="2800" spc="-15" dirty="0">
                <a:latin typeface="Times New Roman" panose="02020603050405020304" pitchFamily="18" charset="0"/>
                <a:cs typeface="Times New Roman" panose="02020603050405020304" pitchFamily="18" charset="0"/>
              </a:rPr>
              <a:t>Optimal </a:t>
            </a:r>
            <a:r>
              <a:rPr lang="en-US" altLang="zh-CN" sz="2800" spc="-50" dirty="0">
                <a:latin typeface="Times New Roman" panose="02020603050405020304" pitchFamily="18" charset="0"/>
                <a:cs typeface="Times New Roman" panose="02020603050405020304" pitchFamily="18" charset="0"/>
              </a:rPr>
              <a:t>set </a:t>
            </a:r>
            <a:r>
              <a:rPr lang="en-US" altLang="zh-CN" sz="2800" spc="-35" dirty="0">
                <a:latin typeface="Times New Roman" panose="02020603050405020304" pitchFamily="18" charset="0"/>
                <a:cs typeface="Times New Roman" panose="02020603050405020304" pitchFamily="18" charset="0"/>
              </a:rPr>
              <a:t>of </a:t>
            </a:r>
            <a:r>
              <a:rPr lang="en-US" altLang="zh-CN" sz="2800" spc="-75" dirty="0">
                <a:latin typeface="Times New Roman" panose="02020603050405020304" pitchFamily="18" charset="0"/>
                <a:cs typeface="Times New Roman" panose="02020603050405020304" pitchFamily="18" charset="0"/>
              </a:rPr>
              <a:t>edges </a:t>
            </a:r>
            <a:r>
              <a:rPr lang="en-US" altLang="zh-CN" sz="2800" spc="-35" dirty="0">
                <a:latin typeface="Times New Roman" panose="02020603050405020304" pitchFamily="18" charset="0"/>
                <a:cs typeface="Times New Roman" panose="02020603050405020304" pitchFamily="18" charset="0"/>
              </a:rPr>
              <a:t>cannot </a:t>
            </a:r>
            <a:r>
              <a:rPr lang="en-US" altLang="zh-CN" sz="2800" spc="-30" dirty="0">
                <a:latin typeface="Times New Roman" panose="02020603050405020304" pitchFamily="18" charset="0"/>
                <a:cs typeface="Times New Roman" panose="02020603050405020304" pitchFamily="18" charset="0"/>
              </a:rPr>
              <a:t>contain </a:t>
            </a:r>
            <a:r>
              <a:rPr lang="en-US" altLang="zh-CN" sz="2800" spc="-55" dirty="0">
                <a:latin typeface="Times New Roman" panose="02020603050405020304" pitchFamily="18" charset="0"/>
                <a:cs typeface="Times New Roman" panose="02020603050405020304" pitchFamily="18" charset="0"/>
              </a:rPr>
              <a:t>a  </a:t>
            </a:r>
            <a:r>
              <a:rPr lang="en-US" altLang="zh-CN" sz="2800" spc="-35" dirty="0">
                <a:solidFill>
                  <a:srgbClr val="FF0000"/>
                </a:solidFill>
                <a:latin typeface="Times New Roman" panose="02020603050405020304" pitchFamily="18" charset="0"/>
                <a:cs typeface="Times New Roman" panose="02020603050405020304" pitchFamily="18" charset="0"/>
              </a:rPr>
              <a:t>cycle</a:t>
            </a:r>
            <a:r>
              <a:rPr lang="en-US" altLang="zh-CN" sz="2800" spc="-35" dirty="0">
                <a:latin typeface="Times New Roman" panose="02020603050405020304" pitchFamily="18" charset="0"/>
                <a:cs typeface="Times New Roman" panose="02020603050405020304" pitchFamily="18" charset="0"/>
              </a:rPr>
              <a:t>, </a:t>
            </a:r>
            <a:r>
              <a:rPr lang="en-US" altLang="zh-CN" sz="2800" spc="-50" dirty="0">
                <a:latin typeface="Times New Roman" panose="02020603050405020304" pitchFamily="18" charset="0"/>
                <a:cs typeface="Times New Roman" panose="02020603050405020304" pitchFamily="18" charset="0"/>
              </a:rPr>
              <a:t>since removing </a:t>
            </a:r>
            <a:r>
              <a:rPr lang="en-US" altLang="zh-CN" sz="2800" spc="-55" dirty="0">
                <a:latin typeface="Times New Roman" panose="02020603050405020304" pitchFamily="18" charset="0"/>
                <a:cs typeface="Times New Roman" panose="02020603050405020304" pitchFamily="18" charset="0"/>
              </a:rPr>
              <a:t>an </a:t>
            </a:r>
            <a:r>
              <a:rPr lang="en-US" altLang="zh-CN" sz="2800" spc="-75" dirty="0">
                <a:latin typeface="Times New Roman" panose="02020603050405020304" pitchFamily="18" charset="0"/>
                <a:cs typeface="Times New Roman" panose="02020603050405020304" pitchFamily="18" charset="0"/>
              </a:rPr>
              <a:t>edge </a:t>
            </a:r>
            <a:r>
              <a:rPr lang="en-US" altLang="zh-CN" sz="2800" spc="-40" dirty="0">
                <a:latin typeface="Times New Roman" panose="02020603050405020304" pitchFamily="18" charset="0"/>
                <a:cs typeface="Times New Roman" panose="02020603050405020304" pitchFamily="18" charset="0"/>
              </a:rPr>
              <a:t>from </a:t>
            </a:r>
            <a:r>
              <a:rPr lang="en-US" altLang="zh-CN" sz="2800" spc="-25" dirty="0">
                <a:latin typeface="Times New Roman" panose="02020603050405020304" pitchFamily="18" charset="0"/>
                <a:cs typeface="Times New Roman" panose="02020603050405020304" pitchFamily="18" charset="0"/>
              </a:rPr>
              <a:t>this </a:t>
            </a:r>
            <a:r>
              <a:rPr lang="en-US" altLang="zh-CN" sz="2800" spc="-40" dirty="0">
                <a:latin typeface="Times New Roman" panose="02020603050405020304" pitchFamily="18" charset="0"/>
                <a:cs typeface="Times New Roman" panose="02020603050405020304" pitchFamily="18" charset="0"/>
              </a:rPr>
              <a:t>cycle </a:t>
            </a:r>
            <a:r>
              <a:rPr lang="en-US" altLang="zh-CN" sz="2800" spc="-50" dirty="0">
                <a:latin typeface="Times New Roman" panose="02020603050405020304" pitchFamily="18" charset="0"/>
                <a:cs typeface="Times New Roman" panose="02020603050405020304" pitchFamily="18" charset="0"/>
              </a:rPr>
              <a:t>would </a:t>
            </a:r>
            <a:r>
              <a:rPr lang="en-US" altLang="zh-CN" sz="2800" spc="-55" dirty="0">
                <a:latin typeface="Times New Roman" panose="02020603050405020304" pitchFamily="18" charset="0"/>
                <a:cs typeface="Times New Roman" panose="02020603050405020304" pitchFamily="18" charset="0"/>
              </a:rPr>
              <a:t>reduce </a:t>
            </a:r>
            <a:r>
              <a:rPr lang="en-US" altLang="zh-CN" sz="2800" spc="-40" dirty="0">
                <a:latin typeface="Times New Roman" panose="02020603050405020304" pitchFamily="18" charset="0"/>
                <a:cs typeface="Times New Roman" panose="02020603050405020304" pitchFamily="18" charset="0"/>
              </a:rPr>
              <a:t>the  </a:t>
            </a:r>
            <a:r>
              <a:rPr lang="en-US" altLang="zh-CN" sz="2800" spc="-35" dirty="0">
                <a:latin typeface="Times New Roman" panose="02020603050405020304" pitchFamily="18" charset="0"/>
                <a:cs typeface="Times New Roman" panose="02020603050405020304" pitchFamily="18" charset="0"/>
              </a:rPr>
              <a:t>cost </a:t>
            </a:r>
            <a:r>
              <a:rPr lang="en-US" altLang="zh-CN" sz="2800" spc="-25" dirty="0">
                <a:latin typeface="Times New Roman" panose="02020603050405020304" pitchFamily="18" charset="0"/>
                <a:cs typeface="Times New Roman" panose="02020603050405020304" pitchFamily="18" charset="0"/>
              </a:rPr>
              <a:t>without </a:t>
            </a:r>
            <a:r>
              <a:rPr lang="en-US" altLang="zh-CN" sz="2800" spc="-45" dirty="0">
                <a:latin typeface="Times New Roman" panose="02020603050405020304" pitchFamily="18" charset="0"/>
                <a:cs typeface="Times New Roman" panose="02020603050405020304" pitchFamily="18" charset="0"/>
              </a:rPr>
              <a:t>compromising</a:t>
            </a:r>
            <a:r>
              <a:rPr lang="en-US" altLang="zh-CN" sz="2800" spc="100" dirty="0">
                <a:latin typeface="Times New Roman" panose="02020603050405020304" pitchFamily="18" charset="0"/>
                <a:cs typeface="Times New Roman" panose="02020603050405020304" pitchFamily="18" charset="0"/>
              </a:rPr>
              <a:t> </a:t>
            </a:r>
            <a:r>
              <a:rPr lang="en-US" altLang="zh-CN" sz="2800" spc="-30" dirty="0">
                <a:solidFill>
                  <a:srgbClr val="007F00"/>
                </a:solidFill>
                <a:latin typeface="Times New Roman" panose="02020603050405020304" pitchFamily="18" charset="0"/>
                <a:cs typeface="Times New Roman" panose="02020603050405020304" pitchFamily="18" charset="0"/>
              </a:rPr>
              <a:t>connectivity</a:t>
            </a:r>
            <a:r>
              <a:rPr lang="en-US" altLang="zh-CN" sz="2800" spc="-30" dirty="0" smtClean="0">
                <a:latin typeface="Times New Roman" panose="02020603050405020304" pitchFamily="18" charset="0"/>
                <a:cs typeface="Times New Roman" panose="02020603050405020304" pitchFamily="18" charset="0"/>
              </a:rPr>
              <a:t>.</a:t>
            </a:r>
            <a:endParaRPr lang="en-US" altLang="zh-TW" sz="2800" dirty="0" smtClean="0">
              <a:latin typeface="Times New Roman" panose="02020603050405020304" pitchFamily="18" charset="0"/>
              <a:cs typeface="Times New Roman" panose="02020603050405020304" pitchFamily="18" charset="0"/>
            </a:endParaRPr>
          </a:p>
          <a:p>
            <a:pPr>
              <a:lnSpc>
                <a:spcPts val="3600"/>
              </a:lnSpc>
              <a:spcBef>
                <a:spcPts val="0"/>
              </a:spcBef>
            </a:pPr>
            <a:r>
              <a:rPr lang="en-US" altLang="zh-TW" sz="2800" dirty="0" smtClean="0">
                <a:latin typeface="Times New Roman" panose="02020603050405020304" pitchFamily="18" charset="0"/>
                <a:cs typeface="Times New Roman" panose="02020603050405020304" pitchFamily="18" charset="0"/>
              </a:rPr>
              <a:t> </a:t>
            </a:r>
            <a:r>
              <a:rPr lang="en-US" altLang="zh-TW" sz="2800" u="sng" dirty="0" smtClean="0">
                <a:solidFill>
                  <a:schemeClr val="hlink"/>
                </a:solidFill>
                <a:latin typeface="Times New Roman" panose="02020603050405020304" pitchFamily="18" charset="0"/>
                <a:cs typeface="Times New Roman" panose="02020603050405020304" pitchFamily="18" charset="0"/>
              </a:rPr>
              <a:t>Spanning tree</a:t>
            </a:r>
            <a:r>
              <a:rPr lang="en-US" altLang="zh-TW" sz="2800" dirty="0" smtClean="0">
                <a:latin typeface="Times New Roman" panose="02020603050405020304" pitchFamily="18" charset="0"/>
                <a:cs typeface="Times New Roman" panose="02020603050405020304" pitchFamily="18" charset="0"/>
              </a:rPr>
              <a:t>: T = (V, S), S </a:t>
            </a:r>
            <a:r>
              <a:rPr lang="en-US" altLang="zh-TW" sz="2800" dirty="0" smtClean="0">
                <a:latin typeface="Times New Roman" pitchFamily="18" charset="0"/>
                <a:cs typeface="Times New Roman" panose="02020603050405020304" pitchFamily="18" charset="0"/>
                <a:sym typeface="Symbol" pitchFamily="18" charset="2"/>
              </a:rPr>
              <a:t></a:t>
            </a:r>
            <a:r>
              <a:rPr lang="en-US" altLang="zh-TW" sz="2800" dirty="0" smtClean="0">
                <a:latin typeface="Times New Roman" panose="02020603050405020304" pitchFamily="18" charset="0"/>
                <a:cs typeface="Times New Roman" panose="02020603050405020304" pitchFamily="18" charset="0"/>
              </a:rPr>
              <a:t> E. </a:t>
            </a:r>
            <a:endParaRPr lang="en-US" altLang="zh-TW" sz="2800" u="sng" dirty="0" smtClean="0">
              <a:solidFill>
                <a:schemeClr val="hlink"/>
              </a:solidFill>
              <a:latin typeface="Times New Roman" panose="02020603050405020304" pitchFamily="18" charset="0"/>
              <a:cs typeface="Times New Roman" panose="02020603050405020304" pitchFamily="18" charset="0"/>
            </a:endParaRPr>
          </a:p>
          <a:p>
            <a:pPr>
              <a:lnSpc>
                <a:spcPts val="3600"/>
              </a:lnSpc>
              <a:spcBef>
                <a:spcPts val="0"/>
              </a:spcBef>
            </a:pPr>
            <a:r>
              <a:rPr lang="en-US" altLang="zh-TW" sz="2800" u="sng" dirty="0" smtClean="0">
                <a:solidFill>
                  <a:schemeClr val="hlink"/>
                </a:solidFill>
                <a:latin typeface="Times New Roman" panose="02020603050405020304" pitchFamily="18" charset="0"/>
                <a:cs typeface="Times New Roman" panose="02020603050405020304" pitchFamily="18" charset="0"/>
              </a:rPr>
              <a:t>Minimum spanning tree(MST)</a:t>
            </a:r>
            <a:r>
              <a:rPr lang="en-US" altLang="zh-TW" sz="2800" dirty="0" smtClean="0">
                <a:latin typeface="Times New Roman" panose="02020603050405020304" pitchFamily="18" charset="0"/>
                <a:cs typeface="Times New Roman" panose="02020603050405020304" pitchFamily="18" charset="0"/>
              </a:rPr>
              <a:t>: a spanning tree with the smallest total weight. </a:t>
            </a:r>
            <a:endParaRPr lang="zh-TW" altLang="en-US" sz="28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107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5667">
                                            <p:txEl>
                                              <p:pRg st="0" end="0"/>
                                            </p:txEl>
                                          </p:spTgt>
                                        </p:tgtEl>
                                        <p:attrNameLst>
                                          <p:attrName>style.visibility</p:attrName>
                                        </p:attrNameLst>
                                      </p:cBhvr>
                                      <p:to>
                                        <p:strVal val="visible"/>
                                      </p:to>
                                    </p:set>
                                    <p:anim calcmode="lin" valueType="num">
                                      <p:cBhvr additive="base">
                                        <p:cTn id="7" dur="500" fill="hold"/>
                                        <p:tgtEl>
                                          <p:spTgt spid="625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5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5667">
                                            <p:txEl>
                                              <p:pRg st="1" end="1"/>
                                            </p:txEl>
                                          </p:spTgt>
                                        </p:tgtEl>
                                        <p:attrNameLst>
                                          <p:attrName>style.visibility</p:attrName>
                                        </p:attrNameLst>
                                      </p:cBhvr>
                                      <p:to>
                                        <p:strVal val="visible"/>
                                      </p:to>
                                    </p:set>
                                    <p:anim calcmode="lin" valueType="num">
                                      <p:cBhvr additive="base">
                                        <p:cTn id="13" dur="500" fill="hold"/>
                                        <p:tgtEl>
                                          <p:spTgt spid="625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5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5667">
                                            <p:txEl>
                                              <p:pRg st="2" end="2"/>
                                            </p:txEl>
                                          </p:spTgt>
                                        </p:tgtEl>
                                        <p:attrNameLst>
                                          <p:attrName>style.visibility</p:attrName>
                                        </p:attrNameLst>
                                      </p:cBhvr>
                                      <p:to>
                                        <p:strVal val="visible"/>
                                      </p:to>
                                    </p:set>
                                    <p:anim calcmode="lin" valueType="num">
                                      <p:cBhvr additive="base">
                                        <p:cTn id="19" dur="500" fill="hold"/>
                                        <p:tgtEl>
                                          <p:spTgt spid="625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5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5667">
                                            <p:txEl>
                                              <p:pRg st="3" end="3"/>
                                            </p:txEl>
                                          </p:spTgt>
                                        </p:tgtEl>
                                        <p:attrNameLst>
                                          <p:attrName>style.visibility</p:attrName>
                                        </p:attrNameLst>
                                      </p:cBhvr>
                                      <p:to>
                                        <p:strVal val="visible"/>
                                      </p:to>
                                    </p:set>
                                    <p:anim calcmode="lin" valueType="num">
                                      <p:cBhvr additive="base">
                                        <p:cTn id="25" dur="500" fill="hold"/>
                                        <p:tgtEl>
                                          <p:spTgt spid="6256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5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94684"/>
            <a:ext cx="7143750" cy="623887"/>
          </a:xfrm>
        </p:spPr>
        <p:txBody>
          <a:bodyPr/>
          <a:lstStyle/>
          <a:p>
            <a:pPr algn="ctr"/>
            <a:r>
              <a:rPr lang="en-US" altLang="zh-CN" spc="-45" dirty="0"/>
              <a:t>Applications </a:t>
            </a:r>
            <a:r>
              <a:rPr lang="en-US" altLang="zh-CN" spc="-40" dirty="0"/>
              <a:t>of</a:t>
            </a:r>
            <a:r>
              <a:rPr lang="en-US" altLang="zh-CN" spc="-100" dirty="0"/>
              <a:t> </a:t>
            </a:r>
            <a:r>
              <a:rPr lang="en-US" altLang="zh-CN" spc="70" dirty="0"/>
              <a:t>MST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00063" y="1277938"/>
                <a:ext cx="8643937" cy="5078412"/>
              </a:xfrm>
            </p:spPr>
            <p:txBody>
              <a:bodyPr/>
              <a:lstStyle/>
              <a:p>
                <a:pPr marL="289560" marR="2665730">
                  <a:lnSpc>
                    <a:spcPts val="2700"/>
                  </a:lnSpc>
                </a:pPr>
                <a:r>
                  <a:rPr lang="en-US" altLang="zh-CN" sz="2200" spc="-25" dirty="0" smtClean="0">
                    <a:latin typeface="Times New Roman" panose="02020603050405020304" pitchFamily="18" charset="0"/>
                    <a:cs typeface="Times New Roman" panose="02020603050405020304" pitchFamily="18" charset="0"/>
                  </a:rPr>
                  <a:t>Sensor network coverage.  </a:t>
                </a:r>
              </a:p>
              <a:p>
                <a:pPr marL="289560" marR="2665730">
                  <a:lnSpc>
                    <a:spcPts val="2700"/>
                  </a:lnSpc>
                </a:pPr>
                <a:r>
                  <a:rPr lang="en-US" altLang="zh-CN" sz="2200" spc="-25" dirty="0" smtClean="0">
                    <a:latin typeface="Times New Roman" panose="02020603050405020304" pitchFamily="18" charset="0"/>
                    <a:cs typeface="Times New Roman" panose="02020603050405020304" pitchFamily="18" charset="0"/>
                  </a:rPr>
                  <a:t>Cluster</a:t>
                </a:r>
                <a:r>
                  <a:rPr lang="en-US" altLang="zh-CN" sz="2200" spc="-75" dirty="0" smtClean="0">
                    <a:latin typeface="Times New Roman" panose="02020603050405020304" pitchFamily="18" charset="0"/>
                    <a:cs typeface="Times New Roman" panose="02020603050405020304" pitchFamily="18" charset="0"/>
                  </a:rPr>
                  <a:t> </a:t>
                </a:r>
                <a:r>
                  <a:rPr lang="en-US" altLang="zh-CN" sz="2200" spc="-40" dirty="0">
                    <a:latin typeface="Times New Roman" panose="02020603050405020304" pitchFamily="18" charset="0"/>
                    <a:cs typeface="Times New Roman" panose="02020603050405020304" pitchFamily="18" charset="0"/>
                  </a:rPr>
                  <a:t>analysis.</a:t>
                </a:r>
                <a:endParaRPr lang="en-US" altLang="zh-CN" sz="2200" dirty="0">
                  <a:latin typeface="Times New Roman" panose="02020603050405020304" pitchFamily="18" charset="0"/>
                  <a:cs typeface="Times New Roman" panose="02020603050405020304" pitchFamily="18" charset="0"/>
                </a:endParaRPr>
              </a:p>
              <a:p>
                <a:pPr marL="289560" marR="2049780">
                  <a:lnSpc>
                    <a:spcPts val="2700"/>
                  </a:lnSpc>
                </a:pPr>
                <a:r>
                  <a:rPr lang="en-US" altLang="zh-CN" sz="2200" dirty="0">
                    <a:latin typeface="Times New Roman" panose="02020603050405020304" pitchFamily="18" charset="0"/>
                    <a:cs typeface="Times New Roman" panose="02020603050405020304" pitchFamily="18" charset="0"/>
                  </a:rPr>
                  <a:t>Max </a:t>
                </a:r>
                <a:r>
                  <a:rPr lang="en-US" altLang="zh-CN" sz="2200" spc="-30" dirty="0">
                    <a:latin typeface="Times New Roman" panose="02020603050405020304" pitchFamily="18" charset="0"/>
                    <a:cs typeface="Times New Roman" panose="02020603050405020304" pitchFamily="18" charset="0"/>
                  </a:rPr>
                  <a:t>bottleneck </a:t>
                </a:r>
                <a:r>
                  <a:rPr lang="en-US" altLang="zh-CN" sz="2200" spc="-40" dirty="0">
                    <a:latin typeface="Times New Roman" panose="02020603050405020304" pitchFamily="18" charset="0"/>
                    <a:cs typeface="Times New Roman" panose="02020603050405020304" pitchFamily="18" charset="0"/>
                  </a:rPr>
                  <a:t>paths.  </a:t>
                </a:r>
                <a:endParaRPr lang="en-US" altLang="zh-CN" sz="2200" spc="-40" dirty="0" smtClean="0">
                  <a:latin typeface="Times New Roman" panose="02020603050405020304" pitchFamily="18" charset="0"/>
                  <a:cs typeface="Times New Roman" panose="02020603050405020304" pitchFamily="18" charset="0"/>
                </a:endParaRPr>
              </a:p>
              <a:p>
                <a:pPr marL="289560" marR="2049780">
                  <a:lnSpc>
                    <a:spcPts val="2700"/>
                  </a:lnSpc>
                </a:pPr>
                <a:r>
                  <a:rPr lang="en-US" altLang="zh-CN" sz="2200" spc="-30" dirty="0" smtClean="0">
                    <a:latin typeface="Times New Roman" panose="02020603050405020304" pitchFamily="18" charset="0"/>
                    <a:cs typeface="Times New Roman" panose="02020603050405020304" pitchFamily="18" charset="0"/>
                  </a:rPr>
                  <a:t>Real-time </a:t>
                </a:r>
                <a:r>
                  <a:rPr lang="en-US" altLang="zh-CN" sz="2200" spc="-50" dirty="0">
                    <a:latin typeface="Times New Roman" panose="02020603050405020304" pitchFamily="18" charset="0"/>
                    <a:cs typeface="Times New Roman" panose="02020603050405020304" pitchFamily="18" charset="0"/>
                  </a:rPr>
                  <a:t>face</a:t>
                </a:r>
                <a:r>
                  <a:rPr lang="en-US" altLang="zh-CN" sz="2200" spc="20" dirty="0">
                    <a:latin typeface="Times New Roman" panose="02020603050405020304" pitchFamily="18" charset="0"/>
                    <a:cs typeface="Times New Roman" panose="02020603050405020304" pitchFamily="18" charset="0"/>
                  </a:rPr>
                  <a:t> </a:t>
                </a:r>
                <a:r>
                  <a:rPr lang="en-US" altLang="zh-CN" sz="2200" spc="-30" dirty="0">
                    <a:latin typeface="Times New Roman" panose="02020603050405020304" pitchFamily="18" charset="0"/>
                    <a:cs typeface="Times New Roman" panose="02020603050405020304" pitchFamily="18" charset="0"/>
                  </a:rPr>
                  <a:t>verification.</a:t>
                </a:r>
                <a:endParaRPr lang="en-US" altLang="zh-CN" sz="2200" dirty="0">
                  <a:latin typeface="Times New Roman" panose="02020603050405020304" pitchFamily="18" charset="0"/>
                  <a:cs typeface="Times New Roman" panose="02020603050405020304" pitchFamily="18" charset="0"/>
                </a:endParaRPr>
              </a:p>
              <a:p>
                <a:pPr marL="289560" marR="1386205">
                  <a:lnSpc>
                    <a:spcPts val="2700"/>
                  </a:lnSpc>
                </a:pPr>
                <a:r>
                  <a:rPr lang="en-US" altLang="zh-CN" sz="2200" spc="50" dirty="0">
                    <a:latin typeface="Times New Roman" panose="02020603050405020304" pitchFamily="18" charset="0"/>
                    <a:cs typeface="Times New Roman" panose="02020603050405020304" pitchFamily="18" charset="0"/>
                  </a:rPr>
                  <a:t>LDPC </a:t>
                </a:r>
                <a:r>
                  <a:rPr lang="en-US" altLang="zh-CN" sz="2200" spc="-55" dirty="0">
                    <a:latin typeface="Times New Roman" panose="02020603050405020304" pitchFamily="18" charset="0"/>
                    <a:cs typeface="Times New Roman" panose="02020603050405020304" pitchFamily="18" charset="0"/>
                  </a:rPr>
                  <a:t>codes </a:t>
                </a:r>
                <a:r>
                  <a:rPr lang="en-US" altLang="zh-CN" sz="2200" spc="-45" dirty="0">
                    <a:latin typeface="Times New Roman" panose="02020603050405020304" pitchFamily="18" charset="0"/>
                    <a:cs typeface="Times New Roman" panose="02020603050405020304" pitchFamily="18" charset="0"/>
                  </a:rPr>
                  <a:t>for </a:t>
                </a:r>
                <a:r>
                  <a:rPr lang="en-US" altLang="zh-CN" sz="2200" spc="-50" dirty="0">
                    <a:latin typeface="Times New Roman" panose="02020603050405020304" pitchFamily="18" charset="0"/>
                    <a:cs typeface="Times New Roman" panose="02020603050405020304" pitchFamily="18" charset="0"/>
                  </a:rPr>
                  <a:t>error </a:t>
                </a:r>
                <a:r>
                  <a:rPr lang="en-US" altLang="zh-CN" sz="2200" spc="-35" dirty="0">
                    <a:latin typeface="Times New Roman" panose="02020603050405020304" pitchFamily="18" charset="0"/>
                    <a:cs typeface="Times New Roman" panose="02020603050405020304" pitchFamily="18" charset="0"/>
                  </a:rPr>
                  <a:t>correction.  </a:t>
                </a:r>
                <a:endParaRPr lang="en-US" altLang="zh-CN" sz="2200" spc="-35" dirty="0" smtClean="0">
                  <a:latin typeface="Times New Roman" panose="02020603050405020304" pitchFamily="18" charset="0"/>
                  <a:cs typeface="Times New Roman" panose="02020603050405020304" pitchFamily="18" charset="0"/>
                </a:endParaRPr>
              </a:p>
              <a:p>
                <a:pPr marL="289560" marR="1386205">
                  <a:lnSpc>
                    <a:spcPts val="2700"/>
                  </a:lnSpc>
                </a:pPr>
                <a:r>
                  <a:rPr lang="en-US" altLang="zh-CN" sz="2200" spc="-75" dirty="0" smtClean="0">
                    <a:latin typeface="Times New Roman" panose="02020603050405020304" pitchFamily="18" charset="0"/>
                    <a:cs typeface="Times New Roman" panose="02020603050405020304" pitchFamily="18" charset="0"/>
                  </a:rPr>
                  <a:t>Image </a:t>
                </a:r>
                <a:r>
                  <a:rPr lang="en-US" altLang="zh-CN" sz="2200" spc="-30" dirty="0">
                    <a:latin typeface="Times New Roman" panose="02020603050405020304" pitchFamily="18" charset="0"/>
                    <a:cs typeface="Times New Roman" panose="02020603050405020304" pitchFamily="18" charset="0"/>
                  </a:rPr>
                  <a:t>registration </a:t>
                </a:r>
                <a:r>
                  <a:rPr lang="en-US" altLang="zh-CN" sz="2200" spc="-25" dirty="0">
                    <a:latin typeface="Times New Roman" panose="02020603050405020304" pitchFamily="18" charset="0"/>
                    <a:cs typeface="Times New Roman" panose="02020603050405020304" pitchFamily="18" charset="0"/>
                    <a:hlinkClick r:id="rId3"/>
                  </a:rPr>
                  <a:t>with </a:t>
                </a:r>
                <a:r>
                  <a:rPr lang="en-US" altLang="zh-CN" sz="2200" spc="-35" dirty="0" err="1" smtClean="0">
                    <a:latin typeface="Times New Roman" panose="02020603050405020304" pitchFamily="18" charset="0"/>
                    <a:cs typeface="Times New Roman" panose="02020603050405020304" pitchFamily="18" charset="0"/>
                    <a:hlinkClick r:id="rId3"/>
                  </a:rPr>
                  <a:t>R</a:t>
                </a:r>
                <a14:m>
                  <m:oMath xmlns:m="http://schemas.openxmlformats.org/officeDocument/2006/math">
                    <m:acc>
                      <m:accPr>
                        <m:chr m:val="́"/>
                        <m:ctrlPr>
                          <a:rPr lang="en-US" altLang="zh-CN" sz="2200" i="1" spc="-35" dirty="0" smtClean="0">
                            <a:latin typeface="Cambria Math" panose="02040503050406030204" pitchFamily="18" charset="0"/>
                            <a:cs typeface="Times New Roman" panose="02020603050405020304" pitchFamily="18" charset="0"/>
                            <a:hlinkClick r:id="rId3"/>
                          </a:rPr>
                        </m:ctrlPr>
                      </m:accPr>
                      <m:e>
                        <m:r>
                          <a:rPr lang="en-US" altLang="zh-CN" sz="2200" b="0" i="1" spc="-35" dirty="0" smtClean="0">
                            <a:latin typeface="Cambria Math" panose="02040503050406030204" pitchFamily="18" charset="0"/>
                            <a:cs typeface="Times New Roman" panose="02020603050405020304" pitchFamily="18" charset="0"/>
                            <a:hlinkClick r:id="rId3"/>
                          </a:rPr>
                          <m:t>𝑒</m:t>
                        </m:r>
                      </m:e>
                    </m:acc>
                  </m:oMath>
                </a14:m>
                <a:r>
                  <a:rPr lang="en-US" altLang="zh-CN" sz="2200" spc="-35" dirty="0" smtClean="0">
                    <a:latin typeface="Times New Roman" panose="02020603050405020304" pitchFamily="18" charset="0"/>
                    <a:cs typeface="Times New Roman" panose="02020603050405020304" pitchFamily="18" charset="0"/>
                    <a:hlinkClick r:id="rId3"/>
                  </a:rPr>
                  <a:t>nyi</a:t>
                </a:r>
                <a:r>
                  <a:rPr lang="en-US" altLang="zh-CN" sz="2200" spc="125" dirty="0" smtClean="0">
                    <a:latin typeface="Times New Roman" panose="02020603050405020304" pitchFamily="18" charset="0"/>
                    <a:cs typeface="Times New Roman" panose="02020603050405020304" pitchFamily="18" charset="0"/>
                    <a:hlinkClick r:id="rId3"/>
                  </a:rPr>
                  <a:t> </a:t>
                </a:r>
                <a:r>
                  <a:rPr lang="en-US" altLang="zh-CN" sz="2200" spc="-55" dirty="0">
                    <a:latin typeface="Times New Roman" panose="02020603050405020304" pitchFamily="18" charset="0"/>
                    <a:cs typeface="Times New Roman" panose="02020603050405020304" pitchFamily="18" charset="0"/>
                    <a:hlinkClick r:id="rId3"/>
                  </a:rPr>
                  <a:t>entropy</a:t>
                </a:r>
                <a:r>
                  <a:rPr lang="en-US" altLang="zh-CN" sz="2200" spc="-55"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marL="289560">
                  <a:lnSpc>
                    <a:spcPts val="2700"/>
                  </a:lnSpc>
                  <a:spcBef>
                    <a:spcPts val="330"/>
                  </a:spcBef>
                </a:pPr>
                <a:r>
                  <a:rPr lang="en-US" altLang="zh-CN" sz="2200" spc="-10" dirty="0">
                    <a:latin typeface="Times New Roman" panose="02020603050405020304" pitchFamily="18" charset="0"/>
                    <a:cs typeface="Times New Roman" panose="02020603050405020304" pitchFamily="18" charset="0"/>
                  </a:rPr>
                  <a:t>Find </a:t>
                </a:r>
                <a:r>
                  <a:rPr lang="en-US" altLang="zh-CN" sz="2200" spc="-45" dirty="0">
                    <a:latin typeface="Times New Roman" panose="02020603050405020304" pitchFamily="18" charset="0"/>
                    <a:cs typeface="Times New Roman" panose="02020603050405020304" pitchFamily="18" charset="0"/>
                  </a:rPr>
                  <a:t>road </a:t>
                </a:r>
                <a:r>
                  <a:rPr lang="en-US" altLang="zh-CN" sz="2200" spc="-60" dirty="0">
                    <a:latin typeface="Times New Roman" panose="02020603050405020304" pitchFamily="18" charset="0"/>
                    <a:cs typeface="Times New Roman" panose="02020603050405020304" pitchFamily="18" charset="0"/>
                  </a:rPr>
                  <a:t>networks </a:t>
                </a:r>
                <a:r>
                  <a:rPr lang="en-US" altLang="zh-CN" sz="2200" spc="-20" dirty="0">
                    <a:latin typeface="Times New Roman" panose="02020603050405020304" pitchFamily="18" charset="0"/>
                    <a:cs typeface="Times New Roman" panose="02020603050405020304" pitchFamily="18" charset="0"/>
                  </a:rPr>
                  <a:t>in </a:t>
                </a:r>
                <a:r>
                  <a:rPr lang="en-US" altLang="zh-CN" sz="2200" spc="-30" dirty="0">
                    <a:latin typeface="Times New Roman" panose="02020603050405020304" pitchFamily="18" charset="0"/>
                    <a:cs typeface="Times New Roman" panose="02020603050405020304" pitchFamily="18" charset="0"/>
                  </a:rPr>
                  <a:t>satellite </a:t>
                </a:r>
                <a:r>
                  <a:rPr lang="en-US" altLang="zh-CN" sz="2200" spc="-50" dirty="0">
                    <a:latin typeface="Times New Roman" panose="02020603050405020304" pitchFamily="18" charset="0"/>
                    <a:cs typeface="Times New Roman" panose="02020603050405020304" pitchFamily="18" charset="0"/>
                  </a:rPr>
                  <a:t>and </a:t>
                </a:r>
                <a:r>
                  <a:rPr lang="en-US" altLang="zh-CN" sz="2200" spc="-35" dirty="0">
                    <a:latin typeface="Times New Roman" panose="02020603050405020304" pitchFamily="18" charset="0"/>
                    <a:cs typeface="Times New Roman" panose="02020603050405020304" pitchFamily="18" charset="0"/>
                  </a:rPr>
                  <a:t>aerial</a:t>
                </a:r>
                <a:r>
                  <a:rPr lang="en-US" altLang="zh-CN" sz="2200" spc="15" dirty="0">
                    <a:latin typeface="Times New Roman" panose="02020603050405020304" pitchFamily="18" charset="0"/>
                    <a:cs typeface="Times New Roman" panose="02020603050405020304" pitchFamily="18" charset="0"/>
                  </a:rPr>
                  <a:t> </a:t>
                </a:r>
                <a:r>
                  <a:rPr lang="en-US" altLang="zh-CN" sz="2200" spc="-60" dirty="0">
                    <a:latin typeface="Times New Roman" panose="02020603050405020304" pitchFamily="18" charset="0"/>
                    <a:cs typeface="Times New Roman" panose="02020603050405020304" pitchFamily="18" charset="0"/>
                  </a:rPr>
                  <a:t>imagery.</a:t>
                </a:r>
                <a:endParaRPr lang="en-US" altLang="zh-CN" sz="2200" dirty="0">
                  <a:latin typeface="Times New Roman" panose="02020603050405020304" pitchFamily="18" charset="0"/>
                  <a:cs typeface="Times New Roman" panose="02020603050405020304" pitchFamily="18" charset="0"/>
                </a:endParaRPr>
              </a:p>
              <a:p>
                <a:pPr marL="289560" marR="5080" algn="just">
                  <a:lnSpc>
                    <a:spcPts val="2700"/>
                  </a:lnSpc>
                </a:pPr>
                <a:r>
                  <a:rPr lang="en-US" altLang="zh-CN" sz="2200" spc="-40" dirty="0">
                    <a:latin typeface="Times New Roman" panose="02020603050405020304" pitchFamily="18" charset="0"/>
                    <a:cs typeface="Times New Roman" panose="02020603050405020304" pitchFamily="18" charset="0"/>
                  </a:rPr>
                  <a:t>Reducing </a:t>
                </a:r>
                <a:r>
                  <a:rPr lang="en-US" altLang="zh-CN" sz="2200" spc="-35" dirty="0">
                    <a:latin typeface="Times New Roman" panose="02020603050405020304" pitchFamily="18" charset="0"/>
                    <a:cs typeface="Times New Roman" panose="02020603050405020304" pitchFamily="18" charset="0"/>
                  </a:rPr>
                  <a:t>data </a:t>
                </a:r>
                <a:r>
                  <a:rPr lang="en-US" altLang="zh-CN" sz="2200" spc="-55" dirty="0">
                    <a:latin typeface="Times New Roman" panose="02020603050405020304" pitchFamily="18" charset="0"/>
                    <a:cs typeface="Times New Roman" panose="02020603050405020304" pitchFamily="18" charset="0"/>
                  </a:rPr>
                  <a:t>storage </a:t>
                </a:r>
                <a:r>
                  <a:rPr lang="en-US" altLang="zh-CN" sz="2200" spc="-20" dirty="0">
                    <a:latin typeface="Times New Roman" panose="02020603050405020304" pitchFamily="18" charset="0"/>
                    <a:cs typeface="Times New Roman" panose="02020603050405020304" pitchFamily="18" charset="0"/>
                  </a:rPr>
                  <a:t>in </a:t>
                </a:r>
                <a:r>
                  <a:rPr lang="en-US" altLang="zh-CN" sz="2200" spc="-55" dirty="0">
                    <a:latin typeface="Times New Roman" panose="02020603050405020304" pitchFamily="18" charset="0"/>
                    <a:cs typeface="Times New Roman" panose="02020603050405020304" pitchFamily="18" charset="0"/>
                  </a:rPr>
                  <a:t>sequencing </a:t>
                </a:r>
                <a:r>
                  <a:rPr lang="en-US" altLang="zh-CN" sz="2200" spc="-45" dirty="0">
                    <a:latin typeface="Times New Roman" panose="02020603050405020304" pitchFamily="18" charset="0"/>
                    <a:cs typeface="Times New Roman" panose="02020603050405020304" pitchFamily="18" charset="0"/>
                  </a:rPr>
                  <a:t>amino </a:t>
                </a:r>
                <a:r>
                  <a:rPr lang="en-US" altLang="zh-CN" sz="2200" spc="-40" dirty="0">
                    <a:latin typeface="Times New Roman" panose="02020603050405020304" pitchFamily="18" charset="0"/>
                    <a:cs typeface="Times New Roman" panose="02020603050405020304" pitchFamily="18" charset="0"/>
                  </a:rPr>
                  <a:t>acids </a:t>
                </a:r>
                <a:r>
                  <a:rPr lang="en-US" altLang="zh-CN" sz="2200" spc="-20" dirty="0">
                    <a:latin typeface="Times New Roman" panose="02020603050405020304" pitchFamily="18" charset="0"/>
                    <a:cs typeface="Times New Roman" panose="02020603050405020304" pitchFamily="18" charset="0"/>
                  </a:rPr>
                  <a:t>in </a:t>
                </a:r>
                <a:r>
                  <a:rPr lang="en-US" altLang="zh-CN" sz="2200" spc="-55" dirty="0">
                    <a:latin typeface="Times New Roman" panose="02020603050405020304" pitchFamily="18" charset="0"/>
                    <a:cs typeface="Times New Roman" panose="02020603050405020304" pitchFamily="18" charset="0"/>
                  </a:rPr>
                  <a:t>a </a:t>
                </a:r>
                <a:r>
                  <a:rPr lang="en-US" altLang="zh-CN" sz="2200" spc="-40" dirty="0">
                    <a:latin typeface="Times New Roman" panose="02020603050405020304" pitchFamily="18" charset="0"/>
                    <a:cs typeface="Times New Roman" panose="02020603050405020304" pitchFamily="18" charset="0"/>
                  </a:rPr>
                  <a:t>protein.  </a:t>
                </a:r>
                <a:endParaRPr lang="en-US" altLang="zh-CN" sz="2200" spc="-40" dirty="0" smtClean="0">
                  <a:latin typeface="Times New Roman" panose="02020603050405020304" pitchFamily="18" charset="0"/>
                  <a:cs typeface="Times New Roman" panose="02020603050405020304" pitchFamily="18" charset="0"/>
                </a:endParaRPr>
              </a:p>
              <a:p>
                <a:pPr marL="289560" marR="5080" algn="just">
                  <a:lnSpc>
                    <a:spcPts val="2700"/>
                  </a:lnSpc>
                </a:pPr>
                <a:r>
                  <a:rPr lang="en-US" altLang="zh-CN" sz="2200" spc="-10" dirty="0" smtClean="0">
                    <a:latin typeface="Times New Roman" panose="02020603050405020304" pitchFamily="18" charset="0"/>
                    <a:cs typeface="Times New Roman" panose="02020603050405020304" pitchFamily="18" charset="0"/>
                  </a:rPr>
                  <a:t>Model </a:t>
                </a:r>
                <a:r>
                  <a:rPr lang="en-US" altLang="zh-CN" sz="2200" spc="-15" dirty="0">
                    <a:latin typeface="Times New Roman" panose="02020603050405020304" pitchFamily="18" charset="0"/>
                    <a:cs typeface="Times New Roman" panose="02020603050405020304" pitchFamily="18" charset="0"/>
                  </a:rPr>
                  <a:t>locality </a:t>
                </a:r>
                <a:r>
                  <a:rPr lang="en-US" altLang="zh-CN" sz="2200" spc="-35" dirty="0">
                    <a:latin typeface="Times New Roman" panose="02020603050405020304" pitchFamily="18" charset="0"/>
                    <a:cs typeface="Times New Roman" panose="02020603050405020304" pitchFamily="18" charset="0"/>
                  </a:rPr>
                  <a:t>of </a:t>
                </a:r>
                <a:r>
                  <a:rPr lang="en-US" altLang="zh-CN" sz="2200" spc="-30" dirty="0">
                    <a:latin typeface="Times New Roman" panose="02020603050405020304" pitchFamily="18" charset="0"/>
                    <a:cs typeface="Times New Roman" panose="02020603050405020304" pitchFamily="18" charset="0"/>
                  </a:rPr>
                  <a:t>particle interactions </a:t>
                </a:r>
                <a:r>
                  <a:rPr lang="en-US" altLang="zh-CN" sz="2200" spc="-20" dirty="0">
                    <a:latin typeface="Times New Roman" panose="02020603050405020304" pitchFamily="18" charset="0"/>
                    <a:cs typeface="Times New Roman" panose="02020603050405020304" pitchFamily="18" charset="0"/>
                  </a:rPr>
                  <a:t>in </a:t>
                </a:r>
                <a:r>
                  <a:rPr lang="en-US" altLang="zh-CN" sz="2200" spc="-30" dirty="0">
                    <a:latin typeface="Times New Roman" panose="02020603050405020304" pitchFamily="18" charset="0"/>
                    <a:cs typeface="Times New Roman" panose="02020603050405020304" pitchFamily="18" charset="0"/>
                  </a:rPr>
                  <a:t>turbulent </a:t>
                </a:r>
                <a:r>
                  <a:rPr lang="en-US" altLang="zh-CN" sz="2200" spc="-25" dirty="0">
                    <a:latin typeface="Times New Roman" panose="02020603050405020304" pitchFamily="18" charset="0"/>
                    <a:cs typeface="Times New Roman" panose="02020603050405020304" pitchFamily="18" charset="0"/>
                  </a:rPr>
                  <a:t>fluid </a:t>
                </a:r>
                <a:r>
                  <a:rPr lang="en-US" altLang="zh-CN" sz="2200" spc="-50" dirty="0">
                    <a:latin typeface="Times New Roman" panose="02020603050405020304" pitchFamily="18" charset="0"/>
                    <a:cs typeface="Times New Roman" panose="02020603050405020304" pitchFamily="18" charset="0"/>
                  </a:rPr>
                  <a:t>flows.  </a:t>
                </a:r>
                <a:endParaRPr lang="en-US" altLang="zh-CN" sz="2200" spc="-50" dirty="0" smtClean="0">
                  <a:latin typeface="Times New Roman" panose="02020603050405020304" pitchFamily="18" charset="0"/>
                  <a:cs typeface="Times New Roman" panose="02020603050405020304" pitchFamily="18" charset="0"/>
                </a:endParaRPr>
              </a:p>
              <a:p>
                <a:pPr marL="289560" marR="5080" algn="just">
                  <a:lnSpc>
                    <a:spcPts val="2700"/>
                  </a:lnSpc>
                </a:pPr>
                <a:r>
                  <a:rPr lang="en-US" altLang="zh-CN" sz="2200" spc="-45" dirty="0" smtClean="0">
                    <a:latin typeface="Times New Roman" panose="02020603050405020304" pitchFamily="18" charset="0"/>
                    <a:cs typeface="Times New Roman" panose="02020603050405020304" pitchFamily="18" charset="0"/>
                  </a:rPr>
                  <a:t>Network </a:t>
                </a:r>
                <a:r>
                  <a:rPr lang="en-US" altLang="zh-CN" sz="2200" spc="-55" dirty="0">
                    <a:latin typeface="Times New Roman" panose="02020603050405020304" pitchFamily="18" charset="0"/>
                    <a:cs typeface="Times New Roman" panose="02020603050405020304" pitchFamily="18" charset="0"/>
                  </a:rPr>
                  <a:t>design </a:t>
                </a:r>
                <a:r>
                  <a:rPr lang="en-US" altLang="zh-CN" sz="2200" spc="-30" dirty="0">
                    <a:latin typeface="Times New Roman" panose="02020603050405020304" pitchFamily="18" charset="0"/>
                    <a:cs typeface="Times New Roman" panose="02020603050405020304" pitchFamily="18" charset="0"/>
                  </a:rPr>
                  <a:t>(communication, electrical, </a:t>
                </a:r>
                <a:r>
                  <a:rPr lang="en-US" altLang="zh-CN" sz="2200" spc="-40" dirty="0">
                    <a:latin typeface="Times New Roman" panose="02020603050405020304" pitchFamily="18" charset="0"/>
                    <a:cs typeface="Times New Roman" panose="02020603050405020304" pitchFamily="18" charset="0"/>
                  </a:rPr>
                  <a:t>computer,</a:t>
                </a:r>
                <a:r>
                  <a:rPr lang="en-US" altLang="zh-CN" sz="2200" spc="235" dirty="0">
                    <a:latin typeface="Times New Roman" panose="02020603050405020304" pitchFamily="18" charset="0"/>
                    <a:cs typeface="Times New Roman" panose="02020603050405020304" pitchFamily="18" charset="0"/>
                  </a:rPr>
                  <a:t> </a:t>
                </a:r>
                <a:r>
                  <a:rPr lang="en-US" altLang="zh-CN" sz="2200" spc="-35" dirty="0">
                    <a:latin typeface="Times New Roman" panose="02020603050405020304" pitchFamily="18" charset="0"/>
                    <a:cs typeface="Times New Roman" panose="02020603050405020304" pitchFamily="18" charset="0"/>
                  </a:rPr>
                  <a:t>road).</a:t>
                </a:r>
                <a:endParaRPr lang="en-US" altLang="zh-CN" sz="2200" dirty="0">
                  <a:latin typeface="Times New Roman" panose="02020603050405020304" pitchFamily="18" charset="0"/>
                  <a:cs typeface="Times New Roman" panose="02020603050405020304" pitchFamily="18" charset="0"/>
                </a:endParaRPr>
              </a:p>
              <a:p>
                <a:pPr marL="289560" marR="80010" algn="just">
                  <a:lnSpc>
                    <a:spcPts val="2700"/>
                  </a:lnSpc>
                  <a:spcBef>
                    <a:spcPts val="300"/>
                  </a:spcBef>
                </a:pPr>
                <a:r>
                  <a:rPr lang="en-US" altLang="zh-CN" sz="2200" spc="-30" dirty="0">
                    <a:latin typeface="Times New Roman" panose="02020603050405020304" pitchFamily="18" charset="0"/>
                    <a:cs typeface="Times New Roman" panose="02020603050405020304" pitchFamily="18" charset="0"/>
                  </a:rPr>
                  <a:t>Approximation </a:t>
                </a:r>
                <a:r>
                  <a:rPr lang="en-US" altLang="zh-CN" sz="2200" spc="-40" dirty="0">
                    <a:latin typeface="Times New Roman" panose="02020603050405020304" pitchFamily="18" charset="0"/>
                    <a:cs typeface="Times New Roman" panose="02020603050405020304" pitchFamily="18" charset="0"/>
                  </a:rPr>
                  <a:t>algorithms </a:t>
                </a:r>
                <a:r>
                  <a:rPr lang="en-US" altLang="zh-CN" sz="2200" spc="-45" dirty="0">
                    <a:latin typeface="Times New Roman" panose="02020603050405020304" pitchFamily="18" charset="0"/>
                    <a:cs typeface="Times New Roman" panose="02020603050405020304" pitchFamily="18" charset="0"/>
                  </a:rPr>
                  <a:t>for </a:t>
                </a:r>
                <a:r>
                  <a:rPr lang="en-US" altLang="zh-CN" sz="2200" spc="40" dirty="0">
                    <a:latin typeface="Times New Roman" panose="02020603050405020304" pitchFamily="18" charset="0"/>
                    <a:cs typeface="Times New Roman" panose="02020603050405020304" pitchFamily="18" charset="0"/>
                  </a:rPr>
                  <a:t>NP-hard </a:t>
                </a:r>
                <a:r>
                  <a:rPr lang="en-US" altLang="zh-CN" sz="2200" spc="-55" dirty="0">
                    <a:latin typeface="Times New Roman" panose="02020603050405020304" pitchFamily="18" charset="0"/>
                    <a:cs typeface="Times New Roman" panose="02020603050405020304" pitchFamily="18" charset="0"/>
                  </a:rPr>
                  <a:t>problems </a:t>
                </a:r>
                <a:r>
                  <a:rPr lang="en-US" altLang="zh-CN" sz="2200" spc="-45" dirty="0">
                    <a:latin typeface="Times New Roman" panose="02020603050405020304" pitchFamily="18" charset="0"/>
                    <a:cs typeface="Times New Roman" panose="02020603050405020304" pitchFamily="18" charset="0"/>
                  </a:rPr>
                  <a:t>(</a:t>
                </a:r>
                <a:r>
                  <a:rPr lang="en-US" altLang="zh-CN" sz="2200" spc="-45" dirty="0" err="1">
                    <a:latin typeface="Times New Roman" panose="02020603050405020304" pitchFamily="18" charset="0"/>
                    <a:cs typeface="Times New Roman" panose="02020603050405020304" pitchFamily="18" charset="0"/>
                  </a:rPr>
                  <a:t>e.g</a:t>
                </a:r>
                <a:r>
                  <a:rPr lang="en-US" altLang="zh-CN" sz="2200" spc="-45" dirty="0" err="1" smtClean="0">
                    <a:latin typeface="Times New Roman" panose="02020603050405020304" pitchFamily="18" charset="0"/>
                    <a:cs typeface="Times New Roman" panose="02020603050405020304" pitchFamily="18" charset="0"/>
                  </a:rPr>
                  <a:t>.,</a:t>
                </a:r>
                <a:r>
                  <a:rPr lang="en-US" altLang="zh-CN" sz="2200" spc="15" dirty="0" err="1" smtClean="0">
                    <a:latin typeface="Times New Roman" panose="02020603050405020304" pitchFamily="18" charset="0"/>
                    <a:cs typeface="Times New Roman" panose="02020603050405020304" pitchFamily="18" charset="0"/>
                  </a:rPr>
                  <a:t>TSP</a:t>
                </a:r>
                <a:r>
                  <a:rPr lang="en-US" altLang="zh-CN" sz="2200" spc="15" dirty="0">
                    <a:latin typeface="Times New Roman" panose="02020603050405020304" pitchFamily="18" charset="0"/>
                    <a:cs typeface="Times New Roman" panose="02020603050405020304" pitchFamily="18" charset="0"/>
                  </a:rPr>
                  <a:t>,  </a:t>
                </a:r>
                <a:r>
                  <a:rPr lang="en-US" altLang="zh-CN" sz="2200" spc="-35" dirty="0">
                    <a:latin typeface="Times New Roman" panose="02020603050405020304" pitchFamily="18" charset="0"/>
                    <a:cs typeface="Times New Roman" panose="02020603050405020304" pitchFamily="18" charset="0"/>
                  </a:rPr>
                  <a:t>Steiner</a:t>
                </a:r>
                <a:r>
                  <a:rPr lang="en-US" altLang="zh-CN" sz="2200" spc="10" dirty="0">
                    <a:latin typeface="Times New Roman" panose="02020603050405020304" pitchFamily="18" charset="0"/>
                    <a:cs typeface="Times New Roman" panose="02020603050405020304" pitchFamily="18" charset="0"/>
                  </a:rPr>
                  <a:t> </a:t>
                </a:r>
                <a:r>
                  <a:rPr lang="en-US" altLang="zh-CN" sz="2200" spc="-40" dirty="0">
                    <a:latin typeface="Times New Roman" panose="02020603050405020304" pitchFamily="18" charset="0"/>
                    <a:cs typeface="Times New Roman" panose="02020603050405020304" pitchFamily="18" charset="0"/>
                  </a:rPr>
                  <a:t>tree).</a:t>
                </a:r>
                <a:endParaRPr lang="en-US" altLang="zh-CN" sz="2200" dirty="0">
                  <a:latin typeface="Times New Roman" panose="02020603050405020304" pitchFamily="18" charset="0"/>
                  <a:cs typeface="Times New Roman" panose="02020603050405020304" pitchFamily="18" charset="0"/>
                </a:endParaRPr>
              </a:p>
              <a:p>
                <a:pPr>
                  <a:lnSpc>
                    <a:spcPts val="2700"/>
                  </a:lnSpc>
                </a:pPr>
                <a:endParaRPr lang="zh-CN" altLang="en-US" sz="22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00063" y="1277938"/>
                <a:ext cx="8643937" cy="5078412"/>
              </a:xfrm>
              <a:blipFill rotWithShape="0">
                <a:blip r:embed="rId4"/>
                <a:stretch>
                  <a:fillRect l="-776" t="-108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108</a:t>
            </a:fld>
            <a:endParaRPr lang="en-CA" dirty="0"/>
          </a:p>
        </p:txBody>
      </p:sp>
    </p:spTree>
    <p:extLst>
      <p:ext uri="{BB962C8B-B14F-4D97-AF65-F5344CB8AC3E}">
        <p14:creationId xmlns:p14="http://schemas.microsoft.com/office/powerpoint/2010/main" val="314567505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14313" y="357188"/>
            <a:ext cx="7358062" cy="623887"/>
          </a:xfrm>
        </p:spPr>
        <p:txBody>
          <a:bodyPr/>
          <a:lstStyle/>
          <a:p>
            <a:r>
              <a:rPr lang="en-US" altLang="zh-CN" sz="4000" dirty="0">
                <a:latin typeface="Times New Roman" panose="02020603050405020304" pitchFamily="18" charset="0"/>
                <a:cs typeface="Times New Roman" panose="02020603050405020304" pitchFamily="18" charset="0"/>
              </a:rPr>
              <a:t>Minimum </a:t>
            </a:r>
            <a:r>
              <a:rPr lang="en-US" altLang="zh-CN" sz="4000" dirty="0" smtClean="0">
                <a:latin typeface="Times New Roman" panose="02020603050405020304" pitchFamily="18" charset="0"/>
                <a:cs typeface="Times New Roman" panose="02020603050405020304" pitchFamily="18" charset="0"/>
              </a:rPr>
              <a:t>Spanning Tree Property</a:t>
            </a:r>
            <a:endParaRPr lang="zh-CN" dirty="0"/>
          </a:p>
        </p:txBody>
      </p:sp>
      <p:sp>
        <p:nvSpPr>
          <p:cNvPr id="56323" name="Rectangle 3"/>
          <p:cNvSpPr>
            <a:spLocks noGrp="1" noChangeArrowheads="1"/>
          </p:cNvSpPr>
          <p:nvPr>
            <p:ph type="body" idx="1"/>
          </p:nvPr>
        </p:nvSpPr>
        <p:spPr/>
        <p:txBody>
          <a:bodyPr/>
          <a:lstStyle/>
          <a:p>
            <a:pPr>
              <a:lnSpc>
                <a:spcPts val="3100"/>
              </a:lnSpc>
              <a:spcBef>
                <a:spcPts val="0"/>
              </a:spcBef>
            </a:pPr>
            <a:r>
              <a:rPr lang="en-US" altLang="zh-CN" sz="2800" dirty="0">
                <a:latin typeface="Times New Roman" panose="02020603050405020304" pitchFamily="18" charset="0"/>
                <a:cs typeface="Times New Roman" panose="02020603050405020304" pitchFamily="18" charset="0"/>
              </a:rPr>
              <a:t>The </a:t>
            </a:r>
            <a:r>
              <a:rPr lang="en-US" altLang="zh-CN" sz="2800" dirty="0">
                <a:solidFill>
                  <a:srgbClr val="FF0000"/>
                </a:solidFill>
                <a:latin typeface="Times New Roman" panose="02020603050405020304" pitchFamily="18" charset="0"/>
                <a:cs typeface="Times New Roman" panose="02020603050405020304" pitchFamily="18" charset="0"/>
              </a:rPr>
              <a:t>greedy algorithm</a:t>
            </a:r>
            <a:r>
              <a:rPr lang="en-US" altLang="zh-CN" sz="2800" dirty="0">
                <a:latin typeface="Times New Roman" panose="02020603050405020304" pitchFamily="18" charset="0"/>
                <a:cs typeface="Times New Roman" panose="02020603050405020304" pitchFamily="18" charset="0"/>
              </a:rPr>
              <a:t> design strategy can be used to design an effective algorithm to construct the minimum spanning tree</a:t>
            </a:r>
            <a:r>
              <a:rPr lang="en-US" altLang="zh-CN" sz="2800" dirty="0" smtClean="0">
                <a:latin typeface="Times New Roman" panose="02020603050405020304" pitchFamily="18" charset="0"/>
                <a:cs typeface="Times New Roman" panose="02020603050405020304" pitchFamily="18" charset="0"/>
              </a:rPr>
              <a:t>.</a:t>
            </a:r>
          </a:p>
          <a:p>
            <a:pPr>
              <a:lnSpc>
                <a:spcPts val="3100"/>
              </a:lnSpc>
              <a:spcBef>
                <a:spcPts val="0"/>
              </a:spcBef>
            </a:pPr>
            <a:r>
              <a:rPr lang="en-US" altLang="zh-CN" sz="2800" dirty="0" smtClean="0">
                <a:latin typeface="Times New Roman" panose="02020603050405020304" pitchFamily="18" charset="0"/>
                <a:cs typeface="Times New Roman" panose="02020603050405020304" pitchFamily="18" charset="0"/>
              </a:rPr>
              <a:t>Prim </a:t>
            </a:r>
            <a:r>
              <a:rPr lang="en-US" altLang="zh-CN" sz="2800" dirty="0">
                <a:latin typeface="Times New Roman" panose="02020603050405020304" pitchFamily="18" charset="0"/>
                <a:cs typeface="Times New Roman" panose="02020603050405020304" pitchFamily="18" charset="0"/>
              </a:rPr>
              <a:t>algorithm and </a:t>
            </a:r>
            <a:r>
              <a:rPr lang="en-US" altLang="zh-CN" sz="2800" dirty="0" err="1">
                <a:latin typeface="Times New Roman" panose="02020603050405020304" pitchFamily="18" charset="0"/>
                <a:cs typeface="Times New Roman" panose="02020603050405020304" pitchFamily="18" charset="0"/>
              </a:rPr>
              <a:t>Kruskal</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algorithm</a:t>
            </a:r>
          </a:p>
          <a:p>
            <a:pPr>
              <a:lnSpc>
                <a:spcPts val="3100"/>
              </a:lnSpc>
              <a:spcBef>
                <a:spcPts val="0"/>
              </a:spcBef>
            </a:pPr>
            <a:r>
              <a:rPr lang="en-US" altLang="zh-CN" sz="2800" dirty="0" smtClean="0">
                <a:latin typeface="Times New Roman" panose="02020603050405020304" pitchFamily="18" charset="0"/>
                <a:cs typeface="Times New Roman" panose="02020603050405020304" pitchFamily="18" charset="0"/>
              </a:rPr>
              <a:t>Both </a:t>
            </a:r>
            <a:r>
              <a:rPr lang="en-US" altLang="zh-CN" sz="2800" dirty="0">
                <a:latin typeface="Times New Roman" panose="02020603050405020304" pitchFamily="18" charset="0"/>
                <a:cs typeface="Times New Roman" panose="02020603050405020304" pitchFamily="18" charset="0"/>
              </a:rPr>
              <a:t>algorithms use the </a:t>
            </a:r>
            <a:r>
              <a:rPr lang="en-US" altLang="zh-CN" sz="2800" dirty="0">
                <a:solidFill>
                  <a:srgbClr val="FF0000"/>
                </a:solidFill>
                <a:latin typeface="Times New Roman" panose="02020603050405020304" pitchFamily="18" charset="0"/>
                <a:cs typeface="Times New Roman" panose="02020603050405020304" pitchFamily="18" charset="0"/>
              </a:rPr>
              <a:t>minimum spanning tree property</a:t>
            </a:r>
            <a:r>
              <a:rPr lang="en-US" altLang="zh-CN" sz="2800" dirty="0" smtClean="0">
                <a:latin typeface="Times New Roman" panose="02020603050405020304" pitchFamily="18" charset="0"/>
                <a:cs typeface="Times New Roman" panose="02020603050405020304" pitchFamily="18" charset="0"/>
              </a:rPr>
              <a:t>:</a:t>
            </a:r>
          </a:p>
          <a:p>
            <a:pPr>
              <a:lnSpc>
                <a:spcPts val="3100"/>
              </a:lnSpc>
              <a:spcBef>
                <a:spcPts val="0"/>
              </a:spcBef>
            </a:pPr>
            <a:r>
              <a:rPr lang="en-US" altLang="zh-CN" sz="2800" dirty="0" smtClean="0">
                <a:latin typeface="Times New Roman" panose="02020603050405020304" pitchFamily="18" charset="0"/>
                <a:cs typeface="Times New Roman" panose="02020603050405020304" pitchFamily="18" charset="0"/>
              </a:rPr>
              <a:t>Let </a:t>
            </a:r>
            <a:r>
              <a:rPr lang="en-US" altLang="zh-CN" sz="2800" dirty="0">
                <a:latin typeface="Times New Roman" panose="02020603050405020304" pitchFamily="18" charset="0"/>
                <a:cs typeface="Times New Roman" panose="02020603050405020304" pitchFamily="18" charset="0"/>
              </a:rPr>
              <a:t>G=(V, E) be a connected network, and U be a </a:t>
            </a:r>
            <a:r>
              <a:rPr lang="en-US" altLang="zh-CN" sz="2800" dirty="0" smtClean="0">
                <a:latin typeface="Times New Roman" panose="02020603050405020304" pitchFamily="18" charset="0"/>
                <a:cs typeface="Times New Roman" panose="02020603050405020304" pitchFamily="18" charset="0"/>
              </a:rPr>
              <a:t>true </a:t>
            </a:r>
            <a:r>
              <a:rPr lang="en-US" altLang="zh-CN" sz="2800" dirty="0">
                <a:latin typeface="Times New Roman" panose="02020603050405020304" pitchFamily="18" charset="0"/>
                <a:cs typeface="Times New Roman" panose="02020603050405020304" pitchFamily="18" charset="0"/>
              </a:rPr>
              <a:t>subset of vertex set V. If (u, v) is an edge with the lowest weight value among all the edges in G where </a:t>
            </a:r>
            <a:r>
              <a:rPr lang="en-US" altLang="zh-CN" sz="2800" dirty="0">
                <a:solidFill>
                  <a:srgbClr val="FF0000"/>
                </a:solidFill>
                <a:latin typeface="Times New Roman" panose="02020603050405020304" pitchFamily="18" charset="0"/>
                <a:cs typeface="Times New Roman" panose="02020603050405020304" pitchFamily="18" charset="0"/>
              </a:rPr>
              <a:t>one </a:t>
            </a:r>
            <a:r>
              <a:rPr lang="en-US" altLang="zh-CN" sz="2800" dirty="0" smtClean="0">
                <a:solidFill>
                  <a:srgbClr val="FF0000"/>
                </a:solidFill>
                <a:latin typeface="Times New Roman" panose="02020603050405020304" pitchFamily="18" charset="0"/>
                <a:cs typeface="Times New Roman" panose="02020603050405020304" pitchFamily="18" charset="0"/>
              </a:rPr>
              <a:t>vertex </a:t>
            </a:r>
            <a:r>
              <a:rPr lang="en-US" altLang="zh-CN" sz="2800" dirty="0">
                <a:solidFill>
                  <a:srgbClr val="FF0000"/>
                </a:solidFill>
                <a:latin typeface="Times New Roman" panose="02020603050405020304" pitchFamily="18" charset="0"/>
                <a:cs typeface="Times New Roman" panose="02020603050405020304" pitchFamily="18" charset="0"/>
              </a:rPr>
              <a:t>is in U (u ∈ U) and the other </a:t>
            </a:r>
            <a:r>
              <a:rPr lang="en-US" altLang="zh-CN" sz="2800" dirty="0" smtClean="0">
                <a:solidFill>
                  <a:srgbClr val="FF0000"/>
                </a:solidFill>
                <a:latin typeface="Times New Roman" panose="02020603050405020304" pitchFamily="18" charset="0"/>
                <a:cs typeface="Times New Roman" panose="02020603050405020304" pitchFamily="18" charset="0"/>
              </a:rPr>
              <a:t>vertex </a:t>
            </a:r>
            <a:r>
              <a:rPr lang="en-US" altLang="zh-CN" sz="2800" dirty="0">
                <a:solidFill>
                  <a:srgbClr val="FF0000"/>
                </a:solidFill>
                <a:latin typeface="Times New Roman" panose="02020603050405020304" pitchFamily="18" charset="0"/>
                <a:cs typeface="Times New Roman" panose="02020603050405020304" pitchFamily="18" charset="0"/>
              </a:rPr>
              <a:t>is not in U (i.e. v ∈ V-U)</a:t>
            </a:r>
            <a:r>
              <a:rPr lang="en-US" altLang="zh-CN" sz="2800" dirty="0">
                <a:latin typeface="Times New Roman" panose="02020603050405020304" pitchFamily="18" charset="0"/>
                <a:cs typeface="Times New Roman" panose="02020603050405020304" pitchFamily="18" charset="0"/>
              </a:rPr>
              <a:t>, then there must be a minimum spanning tree of G including this edge (u, v). </a:t>
            </a:r>
            <a:endParaRPr lang="zh-CN"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109</a:t>
            </a:fld>
            <a:endParaRPr lang="en-CA" dirty="0"/>
          </a:p>
        </p:txBody>
      </p:sp>
    </p:spTree>
    <p:extLst>
      <p:ext uri="{BB962C8B-B14F-4D97-AF65-F5344CB8AC3E}">
        <p14:creationId xmlns:p14="http://schemas.microsoft.com/office/powerpoint/2010/main" val="3074800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zh-CN" smtClean="0"/>
              <a:t>Greedy Algorithms</a:t>
            </a:r>
          </a:p>
        </p:txBody>
      </p:sp>
      <p:sp>
        <p:nvSpPr>
          <p:cNvPr id="811011" name="Rectangle 3"/>
          <p:cNvSpPr>
            <a:spLocks noGrp="1" noChangeArrowheads="1"/>
          </p:cNvSpPr>
          <p:nvPr>
            <p:ph type="body" idx="1"/>
          </p:nvPr>
        </p:nvSpPr>
        <p:spPr>
          <a:xfrm>
            <a:off x="685800" y="3429000"/>
            <a:ext cx="8077200" cy="1752600"/>
          </a:xfrm>
        </p:spPr>
        <p:txBody>
          <a:bodyPr/>
          <a:lstStyle/>
          <a:p>
            <a:pPr marL="0" indent="0" eaLnBrk="1" hangingPunct="1">
              <a:spcBef>
                <a:spcPct val="50000"/>
              </a:spcBef>
              <a:buFontTx/>
              <a:buNone/>
            </a:pPr>
            <a:r>
              <a:rPr lang="en-US" altLang="zh-CN" dirty="0" smtClean="0">
                <a:solidFill>
                  <a:srgbClr val="00B0F0"/>
                </a:solidFill>
              </a:rPr>
              <a:t>Surprisingly, many </a:t>
            </a:r>
            <a:r>
              <a:rPr lang="en-US" altLang="zh-CN" dirty="0" smtClean="0">
                <a:solidFill>
                  <a:srgbClr val="FF0000"/>
                </a:solidFill>
              </a:rPr>
              <a:t>important and practical </a:t>
            </a:r>
            <a:r>
              <a:rPr lang="en-US" altLang="zh-CN" dirty="0" smtClean="0">
                <a:solidFill>
                  <a:srgbClr val="00B0F0"/>
                </a:solidFill>
              </a:rPr>
              <a:t>computational problems can be solved this way.</a:t>
            </a:r>
          </a:p>
        </p:txBody>
      </p:sp>
      <p:sp>
        <p:nvSpPr>
          <p:cNvPr id="17411" name="Rectangle 4"/>
          <p:cNvSpPr>
            <a:spLocks noChangeArrowheads="1"/>
          </p:cNvSpPr>
          <p:nvPr/>
        </p:nvSpPr>
        <p:spPr bwMode="auto">
          <a:xfrm>
            <a:off x="685800" y="1600200"/>
            <a:ext cx="8077200" cy="1752600"/>
          </a:xfrm>
          <a:prstGeom prst="rect">
            <a:avLst/>
          </a:prstGeom>
          <a:noFill/>
          <a:ln w="9525">
            <a:noFill/>
            <a:miter lim="800000"/>
            <a:headEnd/>
            <a:tailEnd/>
          </a:ln>
        </p:spPr>
        <p:txBody>
          <a:bodyPr/>
          <a:lstStyle/>
          <a:p>
            <a:pPr>
              <a:spcBef>
                <a:spcPct val="50000"/>
              </a:spcBef>
            </a:pPr>
            <a:r>
              <a:rPr lang="en-US" altLang="zh-CN" sz="2400" dirty="0"/>
              <a:t>Every two year old knows the greedy algorithm.</a:t>
            </a:r>
          </a:p>
        </p:txBody>
      </p:sp>
      <p:sp>
        <p:nvSpPr>
          <p:cNvPr id="811015" name="Rectangle 7"/>
          <p:cNvSpPr>
            <a:spLocks noChangeArrowheads="1"/>
          </p:cNvSpPr>
          <p:nvPr/>
        </p:nvSpPr>
        <p:spPr bwMode="auto">
          <a:xfrm>
            <a:off x="1584784" y="2254250"/>
            <a:ext cx="5974432" cy="707886"/>
          </a:xfrm>
          <a:prstGeom prst="rect">
            <a:avLst/>
          </a:prstGeom>
          <a:noFill/>
          <a:ln w="38100">
            <a:noFill/>
            <a:miter lim="800000"/>
            <a:headEnd/>
            <a:tailEnd/>
          </a:ln>
        </p:spPr>
        <p:txBody>
          <a:bodyPr wrap="square">
            <a:spAutoFit/>
          </a:bodyPr>
          <a:lstStyle/>
          <a:p>
            <a:pPr>
              <a:spcBef>
                <a:spcPct val="50000"/>
              </a:spcBef>
            </a:pPr>
            <a:r>
              <a:rPr lang="en-US" altLang="zh-CN" sz="2000" dirty="0">
                <a:solidFill>
                  <a:srgbClr val="00B050"/>
                </a:solidFill>
              </a:rPr>
              <a:t>In order to get what you want, </a:t>
            </a:r>
            <a:br>
              <a:rPr lang="en-US" altLang="zh-CN" sz="2000" dirty="0">
                <a:solidFill>
                  <a:srgbClr val="00B050"/>
                </a:solidFill>
              </a:rPr>
            </a:br>
            <a:r>
              <a:rPr lang="en-US" altLang="zh-CN" sz="2000" dirty="0">
                <a:solidFill>
                  <a:srgbClr val="00B050"/>
                </a:solidFill>
              </a:rPr>
              <a:t>just start grabbing </a:t>
            </a:r>
            <a:r>
              <a:rPr lang="en-US" altLang="zh-CN" sz="2000" dirty="0">
                <a:solidFill>
                  <a:srgbClr val="FF0000"/>
                </a:solidFill>
              </a:rPr>
              <a:t>what looks best</a:t>
            </a:r>
            <a:r>
              <a:rPr lang="en-US" altLang="zh-CN" sz="2000" dirty="0">
                <a:solidFill>
                  <a:srgbClr val="00B050"/>
                </a:solidFill>
              </a:rPr>
              <a: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1015"/>
                                        </p:tgtEl>
                                        <p:attrNameLst>
                                          <p:attrName>style.visibility</p:attrName>
                                        </p:attrNameLst>
                                      </p:cBhvr>
                                      <p:to>
                                        <p:strVal val="visible"/>
                                      </p:to>
                                    </p:set>
                                    <p:anim calcmode="lin" valueType="num">
                                      <p:cBhvr additive="base">
                                        <p:cTn id="7" dur="500" fill="hold"/>
                                        <p:tgtEl>
                                          <p:spTgt spid="811015"/>
                                        </p:tgtEl>
                                        <p:attrNameLst>
                                          <p:attrName>ppt_x</p:attrName>
                                        </p:attrNameLst>
                                      </p:cBhvr>
                                      <p:tavLst>
                                        <p:tav tm="0">
                                          <p:val>
                                            <p:strVal val="0-#ppt_w/2"/>
                                          </p:val>
                                        </p:tav>
                                        <p:tav tm="100000">
                                          <p:val>
                                            <p:strVal val="#ppt_x"/>
                                          </p:val>
                                        </p:tav>
                                      </p:tavLst>
                                    </p:anim>
                                    <p:anim calcmode="lin" valueType="num">
                                      <p:cBhvr additive="base">
                                        <p:cTn id="8" dur="500" fill="hold"/>
                                        <p:tgtEl>
                                          <p:spTgt spid="8110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1011">
                                            <p:txEl>
                                              <p:pRg st="0" end="0"/>
                                            </p:txEl>
                                          </p:spTgt>
                                        </p:tgtEl>
                                        <p:attrNameLst>
                                          <p:attrName>style.visibility</p:attrName>
                                        </p:attrNameLst>
                                      </p:cBhvr>
                                      <p:to>
                                        <p:strVal val="visible"/>
                                      </p:to>
                                    </p:set>
                                    <p:anim calcmode="lin" valueType="num">
                                      <p:cBhvr additive="base">
                                        <p:cTn id="13" dur="500" fill="hold"/>
                                        <p:tgtEl>
                                          <p:spTgt spid="8110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10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1" grpId="0" build="p" autoUpdateAnimBg="0"/>
      <p:bldP spid="811015"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Minimum Spanning Tree Property</a:t>
            </a:r>
            <a:endParaRPr lang="zh-CN" dirty="0"/>
          </a:p>
        </p:txBody>
      </p:sp>
      <p:sp>
        <p:nvSpPr>
          <p:cNvPr id="57347" name="Rectangle 3"/>
          <p:cNvSpPr>
            <a:spLocks noGrp="1" noChangeArrowheads="1"/>
          </p:cNvSpPr>
          <p:nvPr>
            <p:ph type="body" idx="1"/>
          </p:nvPr>
        </p:nvSpPr>
        <p:spPr>
          <a:xfrm>
            <a:off x="244252" y="1124744"/>
            <a:ext cx="8655496" cy="5562600"/>
          </a:xfrm>
        </p:spPr>
        <p:txBody>
          <a:bodyPr/>
          <a:lstStyle/>
          <a:p>
            <a:pPr>
              <a:lnSpc>
                <a:spcPts val="3600"/>
              </a:lnSpc>
              <a:spcBef>
                <a:spcPts val="0"/>
              </a:spcBef>
            </a:pPr>
            <a:r>
              <a:rPr lang="en-US" altLang="zh-CN" sz="2800" dirty="0" smtClean="0">
                <a:latin typeface="Times New Roman" panose="02020603050405020304" pitchFamily="18" charset="0"/>
                <a:cs typeface="Times New Roman" panose="02020603050405020304" pitchFamily="18" charset="0"/>
              </a:rPr>
              <a:t>Proof of MST property</a:t>
            </a:r>
            <a:r>
              <a:rPr lang="zh-CN" sz="2800" dirty="0" smtClean="0">
                <a:latin typeface="Times New Roman" panose="02020603050405020304" pitchFamily="18" charset="0"/>
                <a:cs typeface="Times New Roman" panose="02020603050405020304" pitchFamily="18" charset="0"/>
              </a:rPr>
              <a:t>：</a:t>
            </a:r>
            <a:r>
              <a:rPr lang="zh-CN" sz="2800" dirty="0">
                <a:latin typeface="Times New Roman" panose="02020603050405020304" pitchFamily="18" charset="0"/>
                <a:cs typeface="Times New Roman" panose="02020603050405020304" pitchFamily="18" charset="0"/>
              </a:rPr>
              <a:t/>
            </a:r>
            <a:br>
              <a:rPr lang="zh-CN" sz="2800" dirty="0">
                <a:latin typeface="Times New Roman" panose="02020603050405020304" pitchFamily="18" charset="0"/>
                <a:cs typeface="Times New Roman" panose="02020603050405020304" pitchFamily="18" charset="0"/>
              </a:rPr>
            </a:br>
            <a:r>
              <a:rPr 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Assuming that </a:t>
            </a:r>
            <a:r>
              <a:rPr lang="zh-CN" sz="2800" dirty="0" smtClean="0">
                <a:latin typeface="Times New Roman" panose="02020603050405020304" pitchFamily="18" charset="0"/>
                <a:cs typeface="Times New Roman" panose="02020603050405020304" pitchFamily="18" charset="0"/>
              </a:rPr>
              <a:t>：</a:t>
            </a:r>
            <a:endParaRPr lang="zh-CN" sz="2800" dirty="0">
              <a:latin typeface="Times New Roman" panose="02020603050405020304" pitchFamily="18" charset="0"/>
              <a:cs typeface="Times New Roman" panose="02020603050405020304" pitchFamily="18" charset="0"/>
            </a:endParaRPr>
          </a:p>
          <a:p>
            <a:pPr marL="400050" lvl="1" indent="0">
              <a:lnSpc>
                <a:spcPts val="3600"/>
              </a:lnSpc>
              <a:spcBef>
                <a:spcPts val="0"/>
              </a:spcBef>
              <a:buNone/>
            </a:pPr>
            <a:r>
              <a:rPr lang="en-US" altLang="zh-CN" sz="2300" dirty="0">
                <a:latin typeface="Times New Roman" panose="02020603050405020304" pitchFamily="18" charset="0"/>
                <a:cs typeface="Times New Roman" panose="02020603050405020304" pitchFamily="18" charset="0"/>
              </a:rPr>
              <a:t>① Vertex in set U - </a:t>
            </a:r>
            <a:r>
              <a:rPr lang="en-US" altLang="zh-CN" sz="2300" dirty="0">
                <a:solidFill>
                  <a:srgbClr val="FF0000"/>
                </a:solidFill>
                <a:latin typeface="Times New Roman" panose="02020603050405020304" pitchFamily="18" charset="0"/>
                <a:cs typeface="Times New Roman" panose="02020603050405020304" pitchFamily="18" charset="0"/>
              </a:rPr>
              <a:t>red</a:t>
            </a:r>
            <a:r>
              <a:rPr lang="en-US" altLang="zh-CN" sz="2300" dirty="0">
                <a:latin typeface="Times New Roman" panose="02020603050405020304" pitchFamily="18" charset="0"/>
                <a:cs typeface="Times New Roman" panose="02020603050405020304" pitchFamily="18" charset="0"/>
              </a:rPr>
              <a:t> </a:t>
            </a:r>
            <a:r>
              <a:rPr lang="en-US" altLang="zh-CN" sz="2300" dirty="0" smtClean="0">
                <a:latin typeface="Times New Roman" panose="02020603050405020304" pitchFamily="18" charset="0"/>
                <a:cs typeface="Times New Roman" panose="02020603050405020304" pitchFamily="18" charset="0"/>
              </a:rPr>
              <a:t>vertex</a:t>
            </a:r>
          </a:p>
          <a:p>
            <a:pPr marL="400050" lvl="1" indent="0">
              <a:lnSpc>
                <a:spcPts val="3600"/>
              </a:lnSpc>
              <a:spcBef>
                <a:spcPts val="0"/>
              </a:spcBef>
              <a:buNone/>
            </a:pPr>
            <a:r>
              <a:rPr lang="en-US" altLang="zh-CN" sz="2300" dirty="0" smtClean="0">
                <a:latin typeface="Times New Roman" panose="02020603050405020304" pitchFamily="18" charset="0"/>
                <a:cs typeface="Times New Roman" panose="02020603050405020304" pitchFamily="18" charset="0"/>
              </a:rPr>
              <a:t>② </a:t>
            </a:r>
            <a:r>
              <a:rPr lang="en-US" altLang="zh-CN" sz="2300" dirty="0">
                <a:latin typeface="Times New Roman" panose="02020603050405020304" pitchFamily="18" charset="0"/>
                <a:cs typeface="Times New Roman" panose="02020603050405020304" pitchFamily="18" charset="0"/>
              </a:rPr>
              <a:t>Vertex in V-U - </a:t>
            </a:r>
            <a:r>
              <a:rPr lang="en-US" altLang="zh-CN" sz="2300" dirty="0">
                <a:solidFill>
                  <a:srgbClr val="FF0000"/>
                </a:solidFill>
                <a:latin typeface="Times New Roman" panose="02020603050405020304" pitchFamily="18" charset="0"/>
                <a:cs typeface="Times New Roman" panose="02020603050405020304" pitchFamily="18" charset="0"/>
              </a:rPr>
              <a:t>Blue</a:t>
            </a:r>
            <a:r>
              <a:rPr lang="en-US" altLang="zh-CN" sz="2300" dirty="0">
                <a:latin typeface="Times New Roman" panose="02020603050405020304" pitchFamily="18" charset="0"/>
                <a:cs typeface="Times New Roman" panose="02020603050405020304" pitchFamily="18" charset="0"/>
              </a:rPr>
              <a:t> </a:t>
            </a:r>
            <a:r>
              <a:rPr lang="en-US" altLang="zh-CN" sz="2300" dirty="0" smtClean="0">
                <a:latin typeface="Times New Roman" panose="02020603050405020304" pitchFamily="18" charset="0"/>
                <a:cs typeface="Times New Roman" panose="02020603050405020304" pitchFamily="18" charset="0"/>
              </a:rPr>
              <a:t>Vertex</a:t>
            </a:r>
          </a:p>
          <a:p>
            <a:pPr marL="400050" lvl="1" indent="0">
              <a:lnSpc>
                <a:spcPts val="3600"/>
              </a:lnSpc>
              <a:spcBef>
                <a:spcPts val="0"/>
              </a:spcBef>
              <a:buNone/>
            </a:pPr>
            <a:r>
              <a:rPr lang="en-US" altLang="zh-CN" sz="2300" dirty="0" smtClean="0">
                <a:latin typeface="Times New Roman" panose="02020603050405020304" pitchFamily="18" charset="0"/>
                <a:cs typeface="Times New Roman" panose="02020603050405020304" pitchFamily="18" charset="0"/>
              </a:rPr>
              <a:t>③ </a:t>
            </a:r>
            <a:r>
              <a:rPr lang="en-US" altLang="zh-CN" sz="2300" dirty="0">
                <a:latin typeface="Times New Roman" panose="02020603050405020304" pitchFamily="18" charset="0"/>
                <a:cs typeface="Times New Roman" panose="02020603050405020304" pitchFamily="18" charset="0"/>
              </a:rPr>
              <a:t>Edge connecting red </a:t>
            </a:r>
            <a:r>
              <a:rPr lang="en-US" altLang="zh-CN" sz="2300" dirty="0" smtClean="0">
                <a:latin typeface="Times New Roman" panose="02020603050405020304" pitchFamily="18" charset="0"/>
                <a:cs typeface="Times New Roman" panose="02020603050405020304" pitchFamily="18" charset="0"/>
              </a:rPr>
              <a:t>vertex </a:t>
            </a:r>
            <a:r>
              <a:rPr lang="en-US" altLang="zh-CN" sz="2300" dirty="0">
                <a:latin typeface="Times New Roman" panose="02020603050405020304" pitchFamily="18" charset="0"/>
                <a:cs typeface="Times New Roman" panose="02020603050405020304" pitchFamily="18" charset="0"/>
              </a:rPr>
              <a:t>and blue </a:t>
            </a:r>
            <a:r>
              <a:rPr lang="en-US" altLang="zh-CN" sz="2300" dirty="0" smtClean="0">
                <a:latin typeface="Times New Roman" panose="02020603050405020304" pitchFamily="18" charset="0"/>
                <a:cs typeface="Times New Roman" panose="02020603050405020304" pitchFamily="18" charset="0"/>
              </a:rPr>
              <a:t>vertex </a:t>
            </a:r>
            <a:r>
              <a:rPr lang="en-US" altLang="zh-CN" sz="2300" dirty="0">
                <a:latin typeface="Times New Roman" panose="02020603050405020304" pitchFamily="18" charset="0"/>
                <a:cs typeface="Times New Roman" panose="02020603050405020304" pitchFamily="18" charset="0"/>
              </a:rPr>
              <a:t>- </a:t>
            </a:r>
            <a:r>
              <a:rPr lang="en-US" altLang="zh-CN" sz="2300" dirty="0">
                <a:solidFill>
                  <a:srgbClr val="FF0000"/>
                </a:solidFill>
                <a:latin typeface="Times New Roman" panose="02020603050405020304" pitchFamily="18" charset="0"/>
                <a:cs typeface="Times New Roman" panose="02020603050405020304" pitchFamily="18" charset="0"/>
              </a:rPr>
              <a:t>purple</a:t>
            </a:r>
            <a:r>
              <a:rPr lang="en-US" altLang="zh-CN" sz="2300" dirty="0">
                <a:latin typeface="Times New Roman" panose="02020603050405020304" pitchFamily="18" charset="0"/>
                <a:cs typeface="Times New Roman" panose="02020603050405020304" pitchFamily="18" charset="0"/>
              </a:rPr>
              <a:t> </a:t>
            </a:r>
            <a:r>
              <a:rPr lang="en-US" altLang="zh-CN" sz="2300" dirty="0" smtClean="0">
                <a:latin typeface="Times New Roman" panose="02020603050405020304" pitchFamily="18" charset="0"/>
                <a:cs typeface="Times New Roman" panose="02020603050405020304" pitchFamily="18" charset="0"/>
              </a:rPr>
              <a:t>edge</a:t>
            </a:r>
          </a:p>
          <a:p>
            <a:pPr marL="400050" lvl="1" indent="0">
              <a:lnSpc>
                <a:spcPts val="3600"/>
              </a:lnSpc>
              <a:spcBef>
                <a:spcPts val="0"/>
              </a:spcBef>
              <a:buNone/>
            </a:pPr>
            <a:r>
              <a:rPr lang="en-US" altLang="zh-CN" sz="2300" dirty="0" smtClean="0">
                <a:latin typeface="Times New Roman" panose="02020603050405020304" pitchFamily="18" charset="0"/>
                <a:cs typeface="Times New Roman" panose="02020603050405020304" pitchFamily="18" charset="0"/>
              </a:rPr>
              <a:t>④ </a:t>
            </a:r>
            <a:r>
              <a:rPr lang="en-US" altLang="zh-CN" sz="2300" dirty="0">
                <a:latin typeface="Times New Roman" panose="02020603050405020304" pitchFamily="18" charset="0"/>
                <a:cs typeface="Times New Roman" panose="02020603050405020304" pitchFamily="18" charset="0"/>
              </a:rPr>
              <a:t>The purple edge with the least weight is called the </a:t>
            </a:r>
            <a:r>
              <a:rPr lang="en-US" altLang="zh-CN" sz="2300" dirty="0">
                <a:solidFill>
                  <a:srgbClr val="FF0000"/>
                </a:solidFill>
                <a:latin typeface="Times New Roman" panose="02020603050405020304" pitchFamily="18" charset="0"/>
                <a:cs typeface="Times New Roman" panose="02020603050405020304" pitchFamily="18" charset="0"/>
              </a:rPr>
              <a:t>light</a:t>
            </a:r>
            <a:r>
              <a:rPr lang="en-US" altLang="zh-CN" sz="2300" dirty="0">
                <a:latin typeface="Times New Roman" panose="02020603050405020304" pitchFamily="18" charset="0"/>
                <a:cs typeface="Times New Roman" panose="02020603050405020304" pitchFamily="18" charset="0"/>
              </a:rPr>
              <a:t> edge (that is, the edge with the most "light" weight</a:t>
            </a:r>
            <a:r>
              <a:rPr lang="en-US" altLang="zh-CN" sz="2300" dirty="0" smtClean="0">
                <a:latin typeface="Times New Roman" panose="02020603050405020304" pitchFamily="18" charset="0"/>
                <a:cs typeface="Times New Roman" panose="02020603050405020304" pitchFamily="18" charset="0"/>
              </a:rPr>
              <a:t>).</a:t>
            </a:r>
          </a:p>
          <a:p>
            <a:pPr>
              <a:lnSpc>
                <a:spcPts val="3600"/>
              </a:lnSpc>
              <a:spcBef>
                <a:spcPts val="0"/>
              </a:spcBef>
            </a:pPr>
            <a:r>
              <a:rPr lang="en-US" altLang="zh-CN" sz="2800" dirty="0">
                <a:latin typeface="Times New Roman" panose="02020603050405020304" pitchFamily="18" charset="0"/>
                <a:cs typeface="Times New Roman" panose="02020603050405020304" pitchFamily="18" charset="0"/>
              </a:rPr>
              <a:t>MST property </a:t>
            </a:r>
            <a:r>
              <a:rPr lang="en-US" altLang="zh-CN" sz="2800" dirty="0" smtClean="0">
                <a:latin typeface="Times New Roman" panose="02020603050405020304" pitchFamily="18" charset="0"/>
                <a:cs typeface="Times New Roman" panose="02020603050405020304" pitchFamily="18" charset="0"/>
              </a:rPr>
              <a:t>can be represented :if existed a light edge, there exist a MST contains the light edge.</a:t>
            </a:r>
          </a:p>
          <a:p>
            <a:pPr>
              <a:lnSpc>
                <a:spcPts val="3600"/>
              </a:lnSpc>
              <a:spcBef>
                <a:spcPts val="0"/>
              </a:spcBef>
            </a:pPr>
            <a:r>
              <a:rPr lang="en-US" altLang="zh-CN" sz="2800" dirty="0" smtClean="0">
                <a:latin typeface="Times New Roman" panose="02020603050405020304" pitchFamily="18" charset="0"/>
                <a:cs typeface="Times New Roman" panose="02020603050405020304" pitchFamily="18" charset="0"/>
              </a:rPr>
              <a:t>Proving </a:t>
            </a:r>
            <a:r>
              <a:rPr lang="en-US" altLang="zh-CN" sz="2800" dirty="0">
                <a:latin typeface="Times New Roman" panose="02020603050405020304" pitchFamily="18" charset="0"/>
                <a:cs typeface="Times New Roman" panose="02020603050405020304" pitchFamily="18" charset="0"/>
              </a:rPr>
              <a:t>MST Properties by </a:t>
            </a:r>
            <a:r>
              <a:rPr lang="en-US" altLang="zh-CN" sz="2800" dirty="0" smtClean="0">
                <a:solidFill>
                  <a:srgbClr val="FF0000"/>
                </a:solidFill>
                <a:latin typeface="Times New Roman" panose="02020603050405020304" pitchFamily="18" charset="0"/>
                <a:cs typeface="Times New Roman" panose="02020603050405020304" pitchFamily="18" charset="0"/>
              </a:rPr>
              <a:t>contradiction</a:t>
            </a:r>
            <a:endParaRPr lang="zh-CN" sz="2800"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110</a:t>
            </a:fld>
            <a:endParaRPr lang="en-CA" dirty="0"/>
          </a:p>
        </p:txBody>
      </p:sp>
    </p:spTree>
    <p:extLst>
      <p:ext uri="{BB962C8B-B14F-4D97-AF65-F5344CB8AC3E}">
        <p14:creationId xmlns:p14="http://schemas.microsoft.com/office/powerpoint/2010/main" val="280070720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Minimum Spanning Tree Property</a:t>
            </a:r>
            <a:endParaRPr lang="zh-CN" dirty="0"/>
          </a:p>
        </p:txBody>
      </p:sp>
      <p:sp>
        <p:nvSpPr>
          <p:cNvPr id="58371" name="Rectangle 3"/>
          <p:cNvSpPr>
            <a:spLocks noGrp="1" noChangeArrowheads="1"/>
          </p:cNvSpPr>
          <p:nvPr>
            <p:ph type="body" idx="1"/>
          </p:nvPr>
        </p:nvSpPr>
        <p:spPr>
          <a:xfrm>
            <a:off x="388143" y="1241754"/>
            <a:ext cx="8367713" cy="5562600"/>
          </a:xfrm>
        </p:spPr>
        <p:txBody>
          <a:bodyPr/>
          <a:lstStyle/>
          <a:p>
            <a:pPr marL="0" indent="0">
              <a:lnSpc>
                <a:spcPct val="110000"/>
              </a:lnSpc>
              <a:spcBef>
                <a:spcPct val="0"/>
              </a:spcBef>
            </a:pP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Suppose that any MST in G does not contain light edges (u, v). If T is an MST of G, it </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does not contain </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this light </a:t>
            </a:r>
            <a:r>
              <a:rPr lang="en-US" altLang="zh-CN" sz="2200" b="1" dirty="0" smtClean="0">
                <a:latin typeface="Times New Roman" panose="02020603050405020304" pitchFamily="18" charset="0"/>
                <a:ea typeface="微软雅黑" panose="020B0503020204020204" pitchFamily="34" charset="-122"/>
                <a:cs typeface="Times New Roman" panose="02020603050405020304" pitchFamily="18" charset="0"/>
              </a:rPr>
              <a:t>edge(</a:t>
            </a:r>
            <a:r>
              <a:rPr lang="en-US" altLang="zh-CN" sz="2200" b="1" dirty="0" err="1" smtClean="0">
                <a:latin typeface="Times New Roman" panose="02020603050405020304" pitchFamily="18" charset="0"/>
                <a:ea typeface="微软雅黑" panose="020B0503020204020204" pitchFamily="34" charset="-122"/>
                <a:cs typeface="Times New Roman" panose="02020603050405020304" pitchFamily="18" charset="0"/>
              </a:rPr>
              <a:t>u,v</a:t>
            </a:r>
            <a:r>
              <a:rPr lang="en-US" altLang="zh-CN" sz="2200" b="1"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10000"/>
              </a:lnSpc>
              <a:spcBef>
                <a:spcPct val="0"/>
              </a:spcBef>
            </a:pP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Since T is a connected graph containing all vertices in G, there </a:t>
            </a:r>
            <a:r>
              <a:rPr lang="en-US" altLang="zh-CN" sz="2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must be a path P </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from </a:t>
            </a:r>
            <a:r>
              <a:rPr lang="en-US" altLang="zh-CN" sz="2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red </a:t>
            </a:r>
            <a:r>
              <a:rPr lang="en-US" altLang="zh-CN" sz="2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to </a:t>
            </a:r>
            <a:r>
              <a:rPr lang="en-US" altLang="zh-CN" sz="2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blue </a:t>
            </a:r>
            <a:r>
              <a:rPr lang="en-US" altLang="zh-CN" sz="2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in T, and there must be a </a:t>
            </a:r>
            <a:r>
              <a:rPr lang="en-US" altLang="zh-CN" sz="2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purple edge (u ′, v ′) </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on P to connect the red </a:t>
            </a:r>
            <a:r>
              <a:rPr lang="en-US" altLang="zh-CN" sz="2200" dirty="0" smtClean="0">
                <a:latin typeface="Times New Roman" panose="02020603050405020304" pitchFamily="18" charset="0"/>
                <a:ea typeface="微软雅黑" panose="020B0503020204020204" pitchFamily="34" charset="-122"/>
                <a:cs typeface="Times New Roman" panose="02020603050405020304" pitchFamily="18" charset="0"/>
              </a:rPr>
              <a:t>vertex </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set and the blue </a:t>
            </a:r>
            <a:r>
              <a:rPr lang="en-US" altLang="zh-CN" sz="2200" dirty="0" smtClean="0">
                <a:latin typeface="Times New Roman" panose="02020603050405020304" pitchFamily="18" charset="0"/>
                <a:ea typeface="微软雅黑" panose="020B0503020204020204" pitchFamily="34" charset="-122"/>
                <a:cs typeface="Times New Roman" panose="02020603050405020304" pitchFamily="18" charset="0"/>
              </a:rPr>
              <a:t>vertex set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otherwise u and v are not connected. When the light edge (u, v) is added to the tree T, the light edge and P must form a loop. After removing the purple edge (u ′, v ′), the loop is also eliminated, so another tree T ′ can be obtained</a:t>
            </a:r>
            <a:r>
              <a:rPr lang="en-US" altLang="zh-CN" sz="22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10000"/>
              </a:lnSpc>
              <a:spcBef>
                <a:spcPct val="0"/>
              </a:spcBef>
            </a:pPr>
            <a:r>
              <a:rPr lang="zh-CN" sz="2200" dirty="0">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111</a:t>
            </a:fld>
            <a:endParaRPr lang="en-CA" dirty="0"/>
          </a:p>
        </p:txBody>
      </p:sp>
      <p:grpSp>
        <p:nvGrpSpPr>
          <p:cNvPr id="6" name="组合 5"/>
          <p:cNvGrpSpPr/>
          <p:nvPr/>
        </p:nvGrpSpPr>
        <p:grpSpPr>
          <a:xfrm>
            <a:off x="2267744" y="4293096"/>
            <a:ext cx="3677766" cy="1876876"/>
            <a:chOff x="2267744" y="4293096"/>
            <a:chExt cx="3677766" cy="1876876"/>
          </a:xfrm>
        </p:grpSpPr>
        <p:pic>
          <p:nvPicPr>
            <p:cNvPr id="2" name="图片 1"/>
            <p:cNvPicPr>
              <a:picLocks noChangeAspect="1"/>
            </p:cNvPicPr>
            <p:nvPr/>
          </p:nvPicPr>
          <p:blipFill>
            <a:blip r:embed="rId2"/>
            <a:stretch>
              <a:fillRect/>
            </a:stretch>
          </p:blipFill>
          <p:spPr>
            <a:xfrm>
              <a:off x="2267744" y="4293096"/>
              <a:ext cx="3677766" cy="1876876"/>
            </a:xfrm>
            <a:prstGeom prst="rect">
              <a:avLst/>
            </a:prstGeom>
          </p:spPr>
        </p:pic>
        <p:cxnSp>
          <p:nvCxnSpPr>
            <p:cNvPr id="5" name="直接连接符 4"/>
            <p:cNvCxnSpPr/>
            <p:nvPr/>
          </p:nvCxnSpPr>
          <p:spPr>
            <a:xfrm>
              <a:off x="3419872" y="4653136"/>
              <a:ext cx="1440160" cy="21602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5025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uiExpand="1"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Minimum Spanning Tree Property</a:t>
            </a:r>
            <a:endParaRPr lang="zh-CN" dirty="0"/>
          </a:p>
        </p:txBody>
      </p:sp>
      <p:sp>
        <p:nvSpPr>
          <p:cNvPr id="58371" name="Rectangle 3"/>
          <p:cNvSpPr>
            <a:spLocks noGrp="1" noChangeArrowheads="1"/>
          </p:cNvSpPr>
          <p:nvPr>
            <p:ph type="body" idx="1"/>
          </p:nvPr>
        </p:nvSpPr>
        <p:spPr>
          <a:xfrm>
            <a:off x="388143" y="1424482"/>
            <a:ext cx="8367713" cy="5562600"/>
          </a:xfrm>
        </p:spPr>
        <p:txBody>
          <a:bodyPr/>
          <a:lstStyle/>
          <a:p>
            <a:pPr marL="0" indent="0">
              <a:lnSpc>
                <a:spcPct val="110000"/>
              </a:lnSpc>
              <a:spcBef>
                <a:spcPct val="0"/>
              </a:spcBef>
            </a:pPr>
            <a:endParaRPr lang="en-US" altLang="zh-CN" sz="22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10000"/>
              </a:lnSpc>
              <a:spcBef>
                <a:spcPct val="0"/>
              </a:spcBef>
            </a:pP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10000"/>
              </a:lnSpc>
              <a:spcBef>
                <a:spcPct val="0"/>
              </a:spcBef>
              <a:buNone/>
            </a:pPr>
            <a:r>
              <a:rPr lang="zh-CN" sz="22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2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10000"/>
              </a:lnSpc>
              <a:spcBef>
                <a:spcPct val="0"/>
              </a:spcBef>
            </a:pPr>
            <a:endParaRPr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pPr marL="63500">
              <a:lnSpc>
                <a:spcPts val="3400"/>
              </a:lnSpc>
              <a:spcBef>
                <a:spcPts val="0"/>
              </a:spcBef>
            </a:pPr>
            <a:r>
              <a:rPr lang="en-US" altLang="zh-CN" sz="2200" i="1" spc="25" dirty="0" smtClean="0">
                <a:solidFill>
                  <a:srgbClr val="FF0000"/>
                </a:solidFill>
                <a:latin typeface="Times New Roman" panose="02020603050405020304" pitchFamily="18" charset="0"/>
                <a:cs typeface="Times New Roman" panose="02020603050405020304" pitchFamily="18" charset="0"/>
              </a:rPr>
              <a:t>T </a:t>
            </a:r>
            <a:r>
              <a:rPr lang="en-US" altLang="zh-CN" sz="2200" spc="30" baseline="27777" dirty="0">
                <a:solidFill>
                  <a:srgbClr val="FF0000"/>
                </a:solidFill>
                <a:latin typeface="Times New Roman" panose="02020603050405020304" pitchFamily="18" charset="0"/>
                <a:cs typeface="Times New Roman" panose="02020603050405020304" pitchFamily="18" charset="0"/>
              </a:rPr>
              <a:t>′ </a:t>
            </a:r>
            <a:r>
              <a:rPr lang="en-US" altLang="zh-CN" sz="2200" spc="-35" dirty="0">
                <a:solidFill>
                  <a:srgbClr val="FF0000"/>
                </a:solidFill>
                <a:latin typeface="Times New Roman" panose="02020603050405020304" pitchFamily="18" charset="0"/>
                <a:cs typeface="Times New Roman" panose="02020603050405020304" pitchFamily="18" charset="0"/>
              </a:rPr>
              <a:t>is </a:t>
            </a:r>
            <a:r>
              <a:rPr lang="en-US" altLang="zh-CN" sz="2200" spc="-55" dirty="0">
                <a:solidFill>
                  <a:srgbClr val="FF0000"/>
                </a:solidFill>
                <a:latin typeface="Times New Roman" panose="02020603050405020304" pitchFamily="18" charset="0"/>
                <a:cs typeface="Times New Roman" panose="02020603050405020304" pitchFamily="18" charset="0"/>
              </a:rPr>
              <a:t>an </a:t>
            </a:r>
            <a:r>
              <a:rPr lang="en-US" altLang="zh-CN" sz="2200" spc="40" dirty="0">
                <a:solidFill>
                  <a:srgbClr val="FF0000"/>
                </a:solidFill>
                <a:latin typeface="Times New Roman" panose="02020603050405020304" pitchFamily="18" charset="0"/>
                <a:cs typeface="Times New Roman" panose="02020603050405020304" pitchFamily="18" charset="0"/>
              </a:rPr>
              <a:t>MST. </a:t>
            </a:r>
            <a:r>
              <a:rPr lang="en-US" altLang="zh-CN" sz="2200" spc="-5" dirty="0">
                <a:solidFill>
                  <a:srgbClr val="3333B2"/>
                </a:solidFill>
                <a:latin typeface="Times New Roman" panose="02020603050405020304" pitchFamily="18" charset="0"/>
                <a:cs typeface="Times New Roman" panose="02020603050405020304" pitchFamily="18" charset="0"/>
              </a:rPr>
              <a:t>Proof </a:t>
            </a:r>
            <a:r>
              <a:rPr lang="en-US" altLang="zh-CN" sz="2200" spc="-55" dirty="0">
                <a:solidFill>
                  <a:srgbClr val="3333B2"/>
                </a:solidFill>
                <a:latin typeface="Times New Roman" panose="02020603050405020304" pitchFamily="18" charset="0"/>
                <a:cs typeface="Times New Roman" panose="02020603050405020304" pitchFamily="18" charset="0"/>
              </a:rPr>
              <a:t>idea: </a:t>
            </a:r>
            <a:r>
              <a:rPr lang="en-US" altLang="zh-CN" sz="2200" spc="-55" dirty="0">
                <a:latin typeface="Times New Roman" panose="02020603050405020304" pitchFamily="18" charset="0"/>
                <a:cs typeface="Times New Roman" panose="02020603050405020304" pitchFamily="18" charset="0"/>
              </a:rPr>
              <a:t>compare </a:t>
            </a:r>
            <a:r>
              <a:rPr lang="en-US" altLang="zh-CN" sz="2200" spc="-15" dirty="0">
                <a:latin typeface="Times New Roman" panose="02020603050405020304" pitchFamily="18" charset="0"/>
                <a:cs typeface="Times New Roman" panose="02020603050405020304" pitchFamily="18" charset="0"/>
              </a:rPr>
              <a:t>its </a:t>
            </a:r>
            <a:r>
              <a:rPr lang="en-US" altLang="zh-CN" sz="2200" spc="-50" dirty="0">
                <a:latin typeface="Times New Roman" panose="02020603050405020304" pitchFamily="18" charset="0"/>
                <a:cs typeface="Times New Roman" panose="02020603050405020304" pitchFamily="18" charset="0"/>
              </a:rPr>
              <a:t>weight </a:t>
            </a:r>
            <a:r>
              <a:rPr lang="en-US" altLang="zh-CN" sz="2200" spc="-15" dirty="0">
                <a:latin typeface="Times New Roman" panose="02020603050405020304" pitchFamily="18" charset="0"/>
                <a:cs typeface="Times New Roman" panose="02020603050405020304" pitchFamily="18" charset="0"/>
              </a:rPr>
              <a:t>to that </a:t>
            </a:r>
            <a:r>
              <a:rPr lang="en-US" altLang="zh-CN" sz="2200" spc="-35" dirty="0">
                <a:latin typeface="Times New Roman" panose="02020603050405020304" pitchFamily="18" charset="0"/>
                <a:cs typeface="Times New Roman" panose="02020603050405020304" pitchFamily="18" charset="0"/>
              </a:rPr>
              <a:t>of</a:t>
            </a:r>
            <a:r>
              <a:rPr lang="en-US" altLang="zh-CN" sz="2200" spc="125" dirty="0">
                <a:latin typeface="Times New Roman" panose="02020603050405020304" pitchFamily="18" charset="0"/>
                <a:cs typeface="Times New Roman" panose="02020603050405020304" pitchFamily="18" charset="0"/>
              </a:rPr>
              <a:t> </a:t>
            </a:r>
            <a:r>
              <a:rPr lang="en-US" altLang="zh-CN" sz="2200" i="1" spc="25" dirty="0">
                <a:latin typeface="Times New Roman" panose="02020603050405020304" pitchFamily="18" charset="0"/>
                <a:cs typeface="Times New Roman" panose="02020603050405020304" pitchFamily="18" charset="0"/>
              </a:rPr>
              <a:t>T</a:t>
            </a:r>
            <a:endParaRPr lang="en-US" altLang="zh-CN" sz="2200" dirty="0">
              <a:latin typeface="Times New Roman" panose="02020603050405020304" pitchFamily="18" charset="0"/>
              <a:cs typeface="Times New Roman" panose="02020603050405020304" pitchFamily="18" charset="0"/>
            </a:endParaRPr>
          </a:p>
          <a:p>
            <a:pPr marL="0" indent="0" algn="ctr">
              <a:lnSpc>
                <a:spcPts val="3400"/>
              </a:lnSpc>
              <a:spcBef>
                <a:spcPts val="0"/>
              </a:spcBef>
              <a:buNone/>
            </a:pPr>
            <a:r>
              <a:rPr lang="en-US" altLang="zh-CN" sz="2200" spc="-20" dirty="0">
                <a:latin typeface="Times New Roman" panose="02020603050405020304" pitchFamily="18" charset="0"/>
                <a:cs typeface="Times New Roman" panose="02020603050405020304" pitchFamily="18" charset="0"/>
              </a:rPr>
              <a:t>weight(</a:t>
            </a:r>
            <a:r>
              <a:rPr lang="en-US" altLang="zh-CN" sz="2200" i="1" spc="-20" dirty="0">
                <a:latin typeface="Times New Roman" panose="02020603050405020304" pitchFamily="18" charset="0"/>
                <a:cs typeface="Times New Roman" panose="02020603050405020304" pitchFamily="18" charset="0"/>
              </a:rPr>
              <a:t>T</a:t>
            </a:r>
            <a:r>
              <a:rPr lang="en-US" altLang="zh-CN" sz="2200" i="1" spc="-130" dirty="0">
                <a:latin typeface="Times New Roman" panose="02020603050405020304" pitchFamily="18" charset="0"/>
                <a:cs typeface="Times New Roman" panose="02020603050405020304" pitchFamily="18" charset="0"/>
              </a:rPr>
              <a:t> </a:t>
            </a:r>
            <a:r>
              <a:rPr lang="en-US" altLang="zh-CN" sz="2200" spc="112" baseline="31250" dirty="0">
                <a:latin typeface="Times New Roman" panose="02020603050405020304" pitchFamily="18" charset="0"/>
                <a:cs typeface="Times New Roman" panose="02020603050405020304" pitchFamily="18" charset="0"/>
              </a:rPr>
              <a:t>′</a:t>
            </a:r>
            <a:r>
              <a:rPr lang="en-US" altLang="zh-CN" sz="2200" spc="75" dirty="0">
                <a:latin typeface="Times New Roman" panose="02020603050405020304" pitchFamily="18" charset="0"/>
                <a:cs typeface="Times New Roman" panose="02020603050405020304" pitchFamily="18" charset="0"/>
              </a:rPr>
              <a:t>)</a:t>
            </a:r>
            <a:r>
              <a:rPr lang="en-US" altLang="zh-CN" sz="2200" spc="15" dirty="0">
                <a:latin typeface="Times New Roman" panose="02020603050405020304" pitchFamily="18" charset="0"/>
                <a:cs typeface="Times New Roman" panose="02020603050405020304" pitchFamily="18" charset="0"/>
              </a:rPr>
              <a:t> </a:t>
            </a:r>
            <a:r>
              <a:rPr lang="en-US" altLang="zh-CN" sz="2200" spc="260" dirty="0">
                <a:latin typeface="Times New Roman" panose="02020603050405020304" pitchFamily="18" charset="0"/>
                <a:cs typeface="Times New Roman" panose="02020603050405020304" pitchFamily="18" charset="0"/>
              </a:rPr>
              <a:t>=</a:t>
            </a:r>
            <a:r>
              <a:rPr lang="en-US" altLang="zh-CN" sz="2200" spc="15" dirty="0">
                <a:latin typeface="Times New Roman" panose="02020603050405020304" pitchFamily="18" charset="0"/>
                <a:cs typeface="Times New Roman" panose="02020603050405020304" pitchFamily="18" charset="0"/>
              </a:rPr>
              <a:t> </a:t>
            </a:r>
            <a:r>
              <a:rPr lang="en-US" altLang="zh-CN" sz="2200" spc="-20" dirty="0">
                <a:latin typeface="Times New Roman" panose="02020603050405020304" pitchFamily="18" charset="0"/>
                <a:cs typeface="Times New Roman" panose="02020603050405020304" pitchFamily="18" charset="0"/>
              </a:rPr>
              <a:t>weight(</a:t>
            </a:r>
            <a:r>
              <a:rPr lang="en-US" altLang="zh-CN" sz="2200" i="1" spc="-20" dirty="0">
                <a:latin typeface="Times New Roman" panose="02020603050405020304" pitchFamily="18" charset="0"/>
                <a:cs typeface="Times New Roman" panose="02020603050405020304" pitchFamily="18" charset="0"/>
              </a:rPr>
              <a:t>T</a:t>
            </a:r>
            <a:r>
              <a:rPr lang="en-US" altLang="zh-CN" sz="2200" i="1" spc="-125" dirty="0">
                <a:latin typeface="Times New Roman" panose="02020603050405020304" pitchFamily="18" charset="0"/>
                <a:cs typeface="Times New Roman" panose="02020603050405020304" pitchFamily="18" charset="0"/>
              </a:rPr>
              <a:t> </a:t>
            </a:r>
            <a:r>
              <a:rPr lang="en-US" altLang="zh-CN" sz="2200" spc="75" dirty="0">
                <a:latin typeface="Times New Roman" panose="02020603050405020304" pitchFamily="18" charset="0"/>
                <a:cs typeface="Times New Roman" panose="02020603050405020304" pitchFamily="18" charset="0"/>
              </a:rPr>
              <a:t>)</a:t>
            </a:r>
            <a:r>
              <a:rPr lang="en-US" altLang="zh-CN" sz="2200" spc="-45" dirty="0">
                <a:latin typeface="Times New Roman" panose="02020603050405020304" pitchFamily="18" charset="0"/>
                <a:cs typeface="Times New Roman" panose="02020603050405020304" pitchFamily="18" charset="0"/>
              </a:rPr>
              <a:t> </a:t>
            </a:r>
            <a:r>
              <a:rPr lang="en-US" altLang="zh-CN" sz="2200" spc="260" dirty="0">
                <a:latin typeface="Times New Roman" panose="02020603050405020304" pitchFamily="18" charset="0"/>
                <a:cs typeface="Times New Roman" panose="02020603050405020304" pitchFamily="18" charset="0"/>
              </a:rPr>
              <a:t>+</a:t>
            </a:r>
            <a:r>
              <a:rPr lang="en-US" altLang="zh-CN" sz="2200" spc="-45" dirty="0">
                <a:latin typeface="Times New Roman" panose="02020603050405020304" pitchFamily="18" charset="0"/>
                <a:cs typeface="Times New Roman" panose="02020603050405020304" pitchFamily="18" charset="0"/>
              </a:rPr>
              <a:t> </a:t>
            </a:r>
            <a:r>
              <a:rPr lang="en-US" altLang="zh-CN" sz="2200" i="1" spc="60" dirty="0">
                <a:latin typeface="Times New Roman" panose="02020603050405020304" pitchFamily="18" charset="0"/>
                <a:cs typeface="Times New Roman" panose="02020603050405020304" pitchFamily="18" charset="0"/>
              </a:rPr>
              <a:t>w</a:t>
            </a:r>
            <a:r>
              <a:rPr lang="en-US" altLang="zh-CN" sz="2200" spc="60" dirty="0">
                <a:latin typeface="Times New Roman" panose="02020603050405020304" pitchFamily="18" charset="0"/>
                <a:cs typeface="Times New Roman" panose="02020603050405020304" pitchFamily="18" charset="0"/>
              </a:rPr>
              <a:t>(</a:t>
            </a:r>
            <a:r>
              <a:rPr lang="en-US" altLang="zh-CN" sz="2200" i="1" spc="60" dirty="0">
                <a:latin typeface="Times New Roman" panose="02020603050405020304" pitchFamily="18" charset="0"/>
                <a:cs typeface="Times New Roman" panose="02020603050405020304" pitchFamily="18" charset="0"/>
              </a:rPr>
              <a:t>e</a:t>
            </a:r>
            <a:r>
              <a:rPr lang="en-US" altLang="zh-CN" sz="2200" spc="60" dirty="0">
                <a:latin typeface="Times New Roman" panose="02020603050405020304" pitchFamily="18" charset="0"/>
                <a:cs typeface="Times New Roman" panose="02020603050405020304" pitchFamily="18" charset="0"/>
              </a:rPr>
              <a:t>)</a:t>
            </a:r>
            <a:r>
              <a:rPr lang="en-US" altLang="zh-CN" sz="2200" spc="-45" dirty="0">
                <a:latin typeface="Times New Roman" panose="02020603050405020304" pitchFamily="18" charset="0"/>
                <a:cs typeface="Times New Roman" panose="02020603050405020304" pitchFamily="18" charset="0"/>
              </a:rPr>
              <a:t> </a:t>
            </a:r>
            <a:r>
              <a:rPr lang="en-US" altLang="zh-CN" sz="2200" spc="235" dirty="0">
                <a:latin typeface="Times New Roman" panose="02020603050405020304" pitchFamily="18" charset="0"/>
                <a:cs typeface="Times New Roman" panose="02020603050405020304" pitchFamily="18" charset="0"/>
              </a:rPr>
              <a:t>−</a:t>
            </a:r>
            <a:r>
              <a:rPr lang="en-US" altLang="zh-CN" sz="2200" spc="-5" dirty="0">
                <a:latin typeface="Times New Roman" panose="02020603050405020304" pitchFamily="18" charset="0"/>
                <a:cs typeface="Times New Roman" panose="02020603050405020304" pitchFamily="18" charset="0"/>
              </a:rPr>
              <a:t> </a:t>
            </a:r>
            <a:r>
              <a:rPr lang="en-US" altLang="zh-CN" sz="2200" i="1" spc="65" dirty="0">
                <a:latin typeface="Times New Roman" panose="02020603050405020304" pitchFamily="18" charset="0"/>
                <a:cs typeface="Times New Roman" panose="02020603050405020304" pitchFamily="18" charset="0"/>
              </a:rPr>
              <a:t>w</a:t>
            </a:r>
            <a:r>
              <a:rPr lang="en-US" altLang="zh-CN" sz="2200" spc="65" dirty="0">
                <a:latin typeface="Times New Roman" panose="02020603050405020304" pitchFamily="18" charset="0"/>
                <a:cs typeface="Times New Roman" panose="02020603050405020304" pitchFamily="18" charset="0"/>
              </a:rPr>
              <a:t>(</a:t>
            </a:r>
            <a:r>
              <a:rPr lang="en-US" altLang="zh-CN" sz="2200" i="1" spc="65" dirty="0">
                <a:latin typeface="Times New Roman" panose="02020603050405020304" pitchFamily="18" charset="0"/>
                <a:cs typeface="Times New Roman" panose="02020603050405020304" pitchFamily="18" charset="0"/>
              </a:rPr>
              <a:t>e</a:t>
            </a:r>
            <a:r>
              <a:rPr lang="en-US" altLang="zh-CN" sz="2200" spc="97" baseline="31250" dirty="0">
                <a:latin typeface="Times New Roman" panose="02020603050405020304" pitchFamily="18" charset="0"/>
                <a:cs typeface="Times New Roman" panose="02020603050405020304" pitchFamily="18" charset="0"/>
              </a:rPr>
              <a:t>′</a:t>
            </a:r>
            <a:r>
              <a:rPr lang="en-US" altLang="zh-CN" sz="2200" spc="65"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marL="62865" marR="116839">
              <a:lnSpc>
                <a:spcPts val="3400"/>
              </a:lnSpc>
              <a:spcBef>
                <a:spcPts val="0"/>
              </a:spcBef>
            </a:pPr>
            <a:r>
              <a:rPr lang="en-US" altLang="zh-CN" sz="2200" dirty="0">
                <a:latin typeface="Times New Roman" panose="02020603050405020304" pitchFamily="18" charset="0"/>
                <a:cs typeface="Times New Roman" panose="02020603050405020304" pitchFamily="18" charset="0"/>
              </a:rPr>
              <a:t>Both </a:t>
            </a:r>
            <a:r>
              <a:rPr lang="en-US" altLang="zh-CN" sz="2200" i="1" spc="15" dirty="0">
                <a:latin typeface="Times New Roman" panose="02020603050405020304" pitchFamily="18" charset="0"/>
                <a:cs typeface="Times New Roman" panose="02020603050405020304" pitchFamily="18" charset="0"/>
              </a:rPr>
              <a:t>e </a:t>
            </a:r>
            <a:r>
              <a:rPr lang="en-US" altLang="zh-CN" sz="2200" spc="-50" dirty="0">
                <a:latin typeface="Times New Roman" panose="02020603050405020304" pitchFamily="18" charset="0"/>
                <a:cs typeface="Times New Roman" panose="02020603050405020304" pitchFamily="18" charset="0"/>
              </a:rPr>
              <a:t>and </a:t>
            </a:r>
            <a:r>
              <a:rPr lang="en-US" altLang="zh-CN" sz="2200" i="1" spc="20" dirty="0">
                <a:latin typeface="Times New Roman" panose="02020603050405020304" pitchFamily="18" charset="0"/>
                <a:cs typeface="Times New Roman" panose="02020603050405020304" pitchFamily="18" charset="0"/>
              </a:rPr>
              <a:t>e</a:t>
            </a:r>
            <a:r>
              <a:rPr lang="en-US" altLang="zh-CN" sz="2200" spc="30" baseline="27777" dirty="0">
                <a:latin typeface="Times New Roman" panose="02020603050405020304" pitchFamily="18" charset="0"/>
                <a:cs typeface="Times New Roman" panose="02020603050405020304" pitchFamily="18" charset="0"/>
              </a:rPr>
              <a:t>′ </a:t>
            </a:r>
            <a:r>
              <a:rPr lang="en-US" altLang="zh-CN" sz="2200" spc="-50" dirty="0">
                <a:latin typeface="Times New Roman" panose="02020603050405020304" pitchFamily="18" charset="0"/>
                <a:cs typeface="Times New Roman" panose="02020603050405020304" pitchFamily="18" charset="0"/>
              </a:rPr>
              <a:t>cross </a:t>
            </a:r>
            <a:r>
              <a:rPr lang="en-US" altLang="zh-CN" sz="2200" spc="-65" dirty="0">
                <a:latin typeface="Times New Roman" panose="02020603050405020304" pitchFamily="18" charset="0"/>
                <a:cs typeface="Times New Roman" panose="02020603050405020304" pitchFamily="18" charset="0"/>
              </a:rPr>
              <a:t>between </a:t>
            </a:r>
            <a:r>
              <a:rPr lang="en-US" altLang="zh-CN" sz="2200" i="1" spc="114" dirty="0" smtClean="0">
                <a:latin typeface="Times New Roman" panose="02020603050405020304" pitchFamily="18" charset="0"/>
                <a:cs typeface="Times New Roman" panose="02020603050405020304" pitchFamily="18" charset="0"/>
              </a:rPr>
              <a:t>U </a:t>
            </a:r>
            <a:r>
              <a:rPr lang="en-US" altLang="zh-CN" sz="2200" spc="-50" dirty="0">
                <a:latin typeface="Times New Roman" panose="02020603050405020304" pitchFamily="18" charset="0"/>
                <a:cs typeface="Times New Roman" panose="02020603050405020304" pitchFamily="18" charset="0"/>
              </a:rPr>
              <a:t>and </a:t>
            </a:r>
            <a:r>
              <a:rPr lang="en-US" altLang="zh-CN" sz="2200" i="1" spc="-40" dirty="0">
                <a:latin typeface="Times New Roman" panose="02020603050405020304" pitchFamily="18" charset="0"/>
                <a:cs typeface="Times New Roman" panose="02020603050405020304" pitchFamily="18" charset="0"/>
              </a:rPr>
              <a:t>V </a:t>
            </a:r>
            <a:r>
              <a:rPr lang="en-US" altLang="zh-CN" sz="2200" spc="235" dirty="0">
                <a:latin typeface="Times New Roman" panose="02020603050405020304" pitchFamily="18" charset="0"/>
                <a:cs typeface="Times New Roman" panose="02020603050405020304" pitchFamily="18" charset="0"/>
              </a:rPr>
              <a:t>− </a:t>
            </a:r>
            <a:r>
              <a:rPr lang="en-US" altLang="zh-CN" sz="2200" i="1" spc="70" dirty="0" smtClean="0">
                <a:latin typeface="Times New Roman" panose="02020603050405020304" pitchFamily="18" charset="0"/>
                <a:cs typeface="Times New Roman" panose="02020603050405020304" pitchFamily="18" charset="0"/>
              </a:rPr>
              <a:t>U</a:t>
            </a:r>
            <a:r>
              <a:rPr lang="en-US" altLang="zh-CN" sz="2200" spc="70" dirty="0" smtClean="0">
                <a:latin typeface="Times New Roman" panose="02020603050405020304" pitchFamily="18" charset="0"/>
                <a:cs typeface="Times New Roman" panose="02020603050405020304" pitchFamily="18" charset="0"/>
              </a:rPr>
              <a:t>, </a:t>
            </a:r>
            <a:r>
              <a:rPr lang="en-US" altLang="zh-CN" sz="2200" spc="-50" dirty="0">
                <a:latin typeface="Times New Roman" panose="02020603050405020304" pitchFamily="18" charset="0"/>
                <a:cs typeface="Times New Roman" panose="02020603050405020304" pitchFamily="18" charset="0"/>
              </a:rPr>
              <a:t>and </a:t>
            </a:r>
            <a:r>
              <a:rPr lang="en-US" altLang="zh-CN" sz="2200" i="1" spc="15" dirty="0">
                <a:solidFill>
                  <a:srgbClr val="FF0000"/>
                </a:solidFill>
                <a:latin typeface="Times New Roman" panose="02020603050405020304" pitchFamily="18" charset="0"/>
                <a:cs typeface="Times New Roman" panose="02020603050405020304" pitchFamily="18" charset="0"/>
              </a:rPr>
              <a:t>e </a:t>
            </a:r>
            <a:r>
              <a:rPr lang="en-US" altLang="zh-CN" sz="2200" spc="-35" dirty="0">
                <a:solidFill>
                  <a:srgbClr val="FF0000"/>
                </a:solidFill>
                <a:latin typeface="Times New Roman" panose="02020603050405020304" pitchFamily="18" charset="0"/>
                <a:cs typeface="Times New Roman" panose="02020603050405020304" pitchFamily="18" charset="0"/>
              </a:rPr>
              <a:t>is </a:t>
            </a:r>
            <a:r>
              <a:rPr lang="en-US" altLang="zh-CN" sz="2200" spc="-40" dirty="0">
                <a:solidFill>
                  <a:srgbClr val="FF0000"/>
                </a:solidFill>
                <a:latin typeface="Times New Roman" panose="02020603050405020304" pitchFamily="18" charset="0"/>
                <a:cs typeface="Times New Roman" panose="02020603050405020304" pitchFamily="18" charset="0"/>
              </a:rPr>
              <a:t>the </a:t>
            </a:r>
            <a:r>
              <a:rPr lang="en-US" altLang="zh-CN" sz="2200" spc="-30" dirty="0" smtClean="0">
                <a:solidFill>
                  <a:srgbClr val="FF0000"/>
                </a:solidFill>
                <a:latin typeface="Times New Roman" panose="02020603050405020304" pitchFamily="18" charset="0"/>
                <a:cs typeface="Times New Roman" panose="02020603050405020304" pitchFamily="18" charset="0"/>
              </a:rPr>
              <a:t>lightest</a:t>
            </a:r>
            <a:endParaRPr lang="en-US" altLang="zh-CN" sz="2200" dirty="0">
              <a:solidFill>
                <a:srgbClr val="FF0000"/>
              </a:solidFill>
              <a:latin typeface="Times New Roman" panose="02020603050405020304" pitchFamily="18" charset="0"/>
              <a:cs typeface="Times New Roman" panose="02020603050405020304" pitchFamily="18" charset="0"/>
            </a:endParaRPr>
          </a:p>
          <a:p>
            <a:pPr marL="0" indent="0" algn="ctr">
              <a:lnSpc>
                <a:spcPts val="3400"/>
              </a:lnSpc>
              <a:spcBef>
                <a:spcPts val="0"/>
              </a:spcBef>
              <a:buNone/>
            </a:pPr>
            <a:r>
              <a:rPr lang="en-US" altLang="zh-CN" sz="2200" i="1" spc="60" dirty="0">
                <a:latin typeface="Times New Roman" panose="02020603050405020304" pitchFamily="18" charset="0"/>
                <a:cs typeface="Times New Roman" panose="02020603050405020304" pitchFamily="18" charset="0"/>
              </a:rPr>
              <a:t>w</a:t>
            </a:r>
            <a:r>
              <a:rPr lang="en-US" altLang="zh-CN" sz="2200" spc="60" dirty="0">
                <a:latin typeface="Times New Roman" panose="02020603050405020304" pitchFamily="18" charset="0"/>
                <a:cs typeface="Times New Roman" panose="02020603050405020304" pitchFamily="18" charset="0"/>
              </a:rPr>
              <a:t>(</a:t>
            </a:r>
            <a:r>
              <a:rPr lang="en-US" altLang="zh-CN" sz="2200" i="1" spc="60" dirty="0">
                <a:latin typeface="Times New Roman" panose="02020603050405020304" pitchFamily="18" charset="0"/>
                <a:cs typeface="Times New Roman" panose="02020603050405020304" pitchFamily="18" charset="0"/>
              </a:rPr>
              <a:t>e</a:t>
            </a:r>
            <a:r>
              <a:rPr lang="en-US" altLang="zh-CN" sz="2200" spc="60" dirty="0">
                <a:latin typeface="Times New Roman" panose="02020603050405020304" pitchFamily="18" charset="0"/>
                <a:cs typeface="Times New Roman" panose="02020603050405020304" pitchFamily="18" charset="0"/>
              </a:rPr>
              <a:t>)</a:t>
            </a:r>
            <a:r>
              <a:rPr lang="en-US" altLang="zh-CN" sz="2200" spc="10" dirty="0">
                <a:latin typeface="Times New Roman" panose="02020603050405020304" pitchFamily="18" charset="0"/>
                <a:cs typeface="Times New Roman" panose="02020603050405020304" pitchFamily="18" charset="0"/>
              </a:rPr>
              <a:t> </a:t>
            </a:r>
            <a:r>
              <a:rPr lang="en-US" altLang="zh-CN" sz="2200" spc="235" dirty="0">
                <a:latin typeface="Times New Roman" panose="02020603050405020304" pitchFamily="18" charset="0"/>
                <a:cs typeface="Times New Roman" panose="02020603050405020304" pitchFamily="18" charset="0"/>
              </a:rPr>
              <a:t>≤</a:t>
            </a:r>
            <a:r>
              <a:rPr lang="en-US" altLang="zh-CN" sz="2200" spc="60" dirty="0">
                <a:latin typeface="Times New Roman" panose="02020603050405020304" pitchFamily="18" charset="0"/>
                <a:cs typeface="Times New Roman" panose="02020603050405020304" pitchFamily="18" charset="0"/>
              </a:rPr>
              <a:t> </a:t>
            </a:r>
            <a:r>
              <a:rPr lang="en-US" altLang="zh-CN" sz="2200" i="1" spc="65" dirty="0">
                <a:latin typeface="Times New Roman" panose="02020603050405020304" pitchFamily="18" charset="0"/>
                <a:cs typeface="Times New Roman" panose="02020603050405020304" pitchFamily="18" charset="0"/>
              </a:rPr>
              <a:t>w</a:t>
            </a:r>
            <a:r>
              <a:rPr lang="en-US" altLang="zh-CN" sz="2200" spc="65" dirty="0">
                <a:latin typeface="Times New Roman" panose="02020603050405020304" pitchFamily="18" charset="0"/>
                <a:cs typeface="Times New Roman" panose="02020603050405020304" pitchFamily="18" charset="0"/>
              </a:rPr>
              <a:t>(</a:t>
            </a:r>
            <a:r>
              <a:rPr lang="en-US" altLang="zh-CN" sz="2200" i="1" spc="65" dirty="0">
                <a:latin typeface="Times New Roman" panose="02020603050405020304" pitchFamily="18" charset="0"/>
                <a:cs typeface="Times New Roman" panose="02020603050405020304" pitchFamily="18" charset="0"/>
              </a:rPr>
              <a:t>e</a:t>
            </a:r>
            <a:r>
              <a:rPr lang="en-US" altLang="zh-CN" sz="2200" spc="97" baseline="31250" dirty="0">
                <a:latin typeface="Times New Roman" panose="02020603050405020304" pitchFamily="18" charset="0"/>
                <a:cs typeface="Times New Roman" panose="02020603050405020304" pitchFamily="18" charset="0"/>
              </a:rPr>
              <a:t>′</a:t>
            </a:r>
            <a:r>
              <a:rPr lang="en-US" altLang="zh-CN" sz="2200" spc="65" dirty="0">
                <a:latin typeface="Times New Roman" panose="02020603050405020304" pitchFamily="18" charset="0"/>
                <a:cs typeface="Times New Roman" panose="02020603050405020304" pitchFamily="18" charset="0"/>
              </a:rPr>
              <a:t>)</a:t>
            </a:r>
            <a:r>
              <a:rPr lang="en-US" altLang="zh-CN" sz="2200" spc="15" dirty="0">
                <a:latin typeface="Times New Roman" panose="02020603050405020304" pitchFamily="18" charset="0"/>
                <a:cs typeface="Times New Roman" panose="02020603050405020304" pitchFamily="18" charset="0"/>
              </a:rPr>
              <a:t> </a:t>
            </a:r>
            <a:r>
              <a:rPr lang="en-US" altLang="zh-CN" sz="2200" spc="135" dirty="0">
                <a:latin typeface="Times New Roman" panose="02020603050405020304" pitchFamily="18" charset="0"/>
                <a:cs typeface="Times New Roman" panose="02020603050405020304" pitchFamily="18" charset="0"/>
              </a:rPr>
              <a:t>⇒</a:t>
            </a:r>
            <a:r>
              <a:rPr lang="en-US" altLang="zh-CN" sz="2200" spc="60" dirty="0">
                <a:latin typeface="Times New Roman" panose="02020603050405020304" pitchFamily="18" charset="0"/>
                <a:cs typeface="Times New Roman" panose="02020603050405020304" pitchFamily="18" charset="0"/>
              </a:rPr>
              <a:t> </a:t>
            </a:r>
            <a:r>
              <a:rPr lang="en-US" altLang="zh-CN" sz="2200" spc="-20" dirty="0">
                <a:latin typeface="Times New Roman" panose="02020603050405020304" pitchFamily="18" charset="0"/>
                <a:cs typeface="Times New Roman" panose="02020603050405020304" pitchFamily="18" charset="0"/>
              </a:rPr>
              <a:t>weight(</a:t>
            </a:r>
            <a:r>
              <a:rPr lang="en-US" altLang="zh-CN" sz="2200" i="1" spc="-20" dirty="0">
                <a:latin typeface="Times New Roman" panose="02020603050405020304" pitchFamily="18" charset="0"/>
                <a:cs typeface="Times New Roman" panose="02020603050405020304" pitchFamily="18" charset="0"/>
              </a:rPr>
              <a:t>T</a:t>
            </a:r>
            <a:r>
              <a:rPr lang="en-US" altLang="zh-CN" sz="2200" i="1" spc="-125" dirty="0">
                <a:latin typeface="Times New Roman" panose="02020603050405020304" pitchFamily="18" charset="0"/>
                <a:cs typeface="Times New Roman" panose="02020603050405020304" pitchFamily="18" charset="0"/>
              </a:rPr>
              <a:t> </a:t>
            </a:r>
            <a:r>
              <a:rPr lang="en-US" altLang="zh-CN" sz="2200" spc="112" baseline="31250" dirty="0">
                <a:latin typeface="Times New Roman" panose="02020603050405020304" pitchFamily="18" charset="0"/>
                <a:cs typeface="Times New Roman" panose="02020603050405020304" pitchFamily="18" charset="0"/>
              </a:rPr>
              <a:t>′</a:t>
            </a:r>
            <a:r>
              <a:rPr lang="en-US" altLang="zh-CN" sz="2200" spc="75" dirty="0">
                <a:latin typeface="Times New Roman" panose="02020603050405020304" pitchFamily="18" charset="0"/>
                <a:cs typeface="Times New Roman" panose="02020603050405020304" pitchFamily="18" charset="0"/>
              </a:rPr>
              <a:t>)</a:t>
            </a:r>
            <a:r>
              <a:rPr lang="en-US" altLang="zh-CN" sz="2200" spc="10" dirty="0">
                <a:latin typeface="Times New Roman" panose="02020603050405020304" pitchFamily="18" charset="0"/>
                <a:cs typeface="Times New Roman" panose="02020603050405020304" pitchFamily="18" charset="0"/>
              </a:rPr>
              <a:t> </a:t>
            </a:r>
            <a:r>
              <a:rPr lang="en-US" altLang="zh-CN" sz="2200" spc="235" dirty="0">
                <a:latin typeface="Times New Roman" panose="02020603050405020304" pitchFamily="18" charset="0"/>
                <a:cs typeface="Times New Roman" panose="02020603050405020304" pitchFamily="18" charset="0"/>
              </a:rPr>
              <a:t>≤</a:t>
            </a:r>
            <a:r>
              <a:rPr lang="en-US" altLang="zh-CN" sz="2200" spc="60" dirty="0">
                <a:latin typeface="Times New Roman" panose="02020603050405020304" pitchFamily="18" charset="0"/>
                <a:cs typeface="Times New Roman" panose="02020603050405020304" pitchFamily="18" charset="0"/>
              </a:rPr>
              <a:t> </a:t>
            </a:r>
            <a:r>
              <a:rPr lang="en-US" altLang="zh-CN" sz="2200" spc="-20" dirty="0">
                <a:latin typeface="Times New Roman" panose="02020603050405020304" pitchFamily="18" charset="0"/>
                <a:cs typeface="Times New Roman" panose="02020603050405020304" pitchFamily="18" charset="0"/>
              </a:rPr>
              <a:t>weight(</a:t>
            </a:r>
            <a:r>
              <a:rPr lang="en-US" altLang="zh-CN" sz="2200" i="1" spc="-20" dirty="0">
                <a:latin typeface="Times New Roman" panose="02020603050405020304" pitchFamily="18" charset="0"/>
                <a:cs typeface="Times New Roman" panose="02020603050405020304" pitchFamily="18" charset="0"/>
              </a:rPr>
              <a:t>T</a:t>
            </a:r>
            <a:r>
              <a:rPr lang="en-US" altLang="zh-CN" sz="2200" i="1" spc="-125" dirty="0">
                <a:latin typeface="Times New Roman" panose="02020603050405020304" pitchFamily="18" charset="0"/>
                <a:cs typeface="Times New Roman" panose="02020603050405020304" pitchFamily="18" charset="0"/>
              </a:rPr>
              <a:t> </a:t>
            </a:r>
            <a:r>
              <a:rPr lang="en-US" altLang="zh-CN" sz="2200" spc="75"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marL="0" indent="0">
              <a:lnSpc>
                <a:spcPts val="3400"/>
              </a:lnSpc>
              <a:spcBef>
                <a:spcPts val="0"/>
              </a:spcBef>
              <a:buNone/>
            </a:pPr>
            <a:r>
              <a:rPr lang="en-US" altLang="zh-CN" sz="2200" i="1" spc="25" dirty="0" smtClean="0">
                <a:latin typeface="Times New Roman" panose="02020603050405020304" pitchFamily="18" charset="0"/>
                <a:cs typeface="Times New Roman" panose="02020603050405020304" pitchFamily="18" charset="0"/>
              </a:rPr>
              <a:t>Then : T </a:t>
            </a:r>
            <a:r>
              <a:rPr lang="en-US" altLang="zh-CN" sz="2200" spc="-35" dirty="0" smtClean="0">
                <a:latin typeface="Times New Roman" panose="02020603050405020304" pitchFamily="18" charset="0"/>
                <a:cs typeface="Times New Roman" panose="02020603050405020304" pitchFamily="18" charset="0"/>
              </a:rPr>
              <a:t>is </a:t>
            </a:r>
            <a:r>
              <a:rPr lang="en-US" altLang="zh-CN" sz="2200" spc="-55" dirty="0" smtClean="0">
                <a:latin typeface="Times New Roman" panose="02020603050405020304" pitchFamily="18" charset="0"/>
                <a:cs typeface="Times New Roman" panose="02020603050405020304" pitchFamily="18" charset="0"/>
              </a:rPr>
              <a:t>an </a:t>
            </a:r>
            <a:r>
              <a:rPr lang="en-US" altLang="zh-CN" sz="2200" spc="65" dirty="0" smtClean="0">
                <a:latin typeface="Times New Roman" panose="02020603050405020304" pitchFamily="18" charset="0"/>
                <a:cs typeface="Times New Roman" panose="02020603050405020304" pitchFamily="18" charset="0"/>
              </a:rPr>
              <a:t>MST </a:t>
            </a:r>
            <a:r>
              <a:rPr lang="en-US" altLang="zh-CN" sz="2200" spc="135" dirty="0" smtClean="0">
                <a:latin typeface="Times New Roman" panose="02020603050405020304" pitchFamily="18" charset="0"/>
                <a:cs typeface="Times New Roman" panose="02020603050405020304" pitchFamily="18" charset="0"/>
              </a:rPr>
              <a:t>⇒ </a:t>
            </a:r>
            <a:r>
              <a:rPr lang="en-US" altLang="zh-CN" sz="2200" spc="-20" dirty="0" smtClean="0">
                <a:latin typeface="Times New Roman" panose="02020603050405020304" pitchFamily="18" charset="0"/>
                <a:cs typeface="Times New Roman" panose="02020603050405020304" pitchFamily="18" charset="0"/>
              </a:rPr>
              <a:t>weight(</a:t>
            </a:r>
            <a:r>
              <a:rPr lang="en-US" altLang="zh-CN" sz="2200" i="1" spc="-20" dirty="0" smtClean="0">
                <a:latin typeface="Times New Roman" panose="02020603050405020304" pitchFamily="18" charset="0"/>
                <a:cs typeface="Times New Roman" panose="02020603050405020304" pitchFamily="18" charset="0"/>
              </a:rPr>
              <a:t>T </a:t>
            </a:r>
            <a:r>
              <a:rPr lang="en-US" altLang="zh-CN" sz="2200" spc="112" baseline="31250" dirty="0" smtClean="0">
                <a:latin typeface="Times New Roman" panose="02020603050405020304" pitchFamily="18" charset="0"/>
                <a:cs typeface="Times New Roman" panose="02020603050405020304" pitchFamily="18" charset="0"/>
              </a:rPr>
              <a:t>′</a:t>
            </a:r>
            <a:r>
              <a:rPr lang="en-US" altLang="zh-CN" sz="2200" spc="75" dirty="0" smtClean="0">
                <a:latin typeface="Times New Roman" panose="02020603050405020304" pitchFamily="18" charset="0"/>
                <a:cs typeface="Times New Roman" panose="02020603050405020304" pitchFamily="18" charset="0"/>
              </a:rPr>
              <a:t>) </a:t>
            </a:r>
            <a:r>
              <a:rPr lang="en-US" altLang="zh-CN" sz="2200" spc="260" dirty="0" smtClean="0">
                <a:latin typeface="Times New Roman" panose="02020603050405020304" pitchFamily="18" charset="0"/>
                <a:cs typeface="Times New Roman" panose="02020603050405020304" pitchFamily="18" charset="0"/>
              </a:rPr>
              <a:t>=</a:t>
            </a:r>
            <a:r>
              <a:rPr lang="en-US" altLang="zh-CN" sz="2200" spc="-180" dirty="0" smtClean="0">
                <a:latin typeface="Times New Roman" panose="02020603050405020304" pitchFamily="18" charset="0"/>
                <a:cs typeface="Times New Roman" panose="02020603050405020304" pitchFamily="18" charset="0"/>
              </a:rPr>
              <a:t> </a:t>
            </a:r>
            <a:r>
              <a:rPr lang="en-US" altLang="zh-CN" sz="2200" spc="-20" dirty="0" smtClean="0">
                <a:latin typeface="Times New Roman" panose="02020603050405020304" pitchFamily="18" charset="0"/>
                <a:cs typeface="Times New Roman" panose="02020603050405020304" pitchFamily="18" charset="0"/>
              </a:rPr>
              <a:t>weight(</a:t>
            </a:r>
            <a:r>
              <a:rPr lang="en-US" altLang="zh-CN" sz="2200" i="1" spc="-20" dirty="0" smtClean="0">
                <a:latin typeface="Times New Roman" panose="02020603050405020304" pitchFamily="18" charset="0"/>
                <a:cs typeface="Times New Roman" panose="02020603050405020304" pitchFamily="18" charset="0"/>
              </a:rPr>
              <a:t>T </a:t>
            </a:r>
            <a:r>
              <a:rPr lang="en-US" altLang="zh-CN" sz="2200" spc="75" dirty="0" smtClean="0">
                <a:latin typeface="Times New Roman" panose="02020603050405020304" pitchFamily="18" charset="0"/>
                <a:cs typeface="Times New Roman" panose="02020603050405020304" pitchFamily="18" charset="0"/>
              </a:rPr>
              <a:t>) </a:t>
            </a:r>
            <a:r>
              <a:rPr lang="en-US" altLang="zh-CN" sz="2200" spc="135" dirty="0" smtClean="0">
                <a:latin typeface="Times New Roman" panose="02020603050405020304" pitchFamily="18" charset="0"/>
                <a:cs typeface="Times New Roman" panose="02020603050405020304" pitchFamily="18" charset="0"/>
              </a:rPr>
              <a:t>⇒ </a:t>
            </a:r>
            <a:r>
              <a:rPr lang="en-US" altLang="zh-CN" sz="2200" i="1" spc="25" dirty="0" smtClean="0">
                <a:solidFill>
                  <a:srgbClr val="FF0000"/>
                </a:solidFill>
                <a:latin typeface="Times New Roman" panose="02020603050405020304" pitchFamily="18" charset="0"/>
                <a:cs typeface="Times New Roman" panose="02020603050405020304" pitchFamily="18" charset="0"/>
              </a:rPr>
              <a:t>T </a:t>
            </a:r>
            <a:r>
              <a:rPr lang="en-US" altLang="zh-CN" sz="2200" spc="30" baseline="31250" dirty="0" smtClean="0">
                <a:solidFill>
                  <a:srgbClr val="FF0000"/>
                </a:solidFill>
                <a:latin typeface="Times New Roman" panose="02020603050405020304" pitchFamily="18" charset="0"/>
                <a:cs typeface="Times New Roman" panose="02020603050405020304" pitchFamily="18" charset="0"/>
              </a:rPr>
              <a:t>′ </a:t>
            </a:r>
            <a:r>
              <a:rPr lang="en-US" altLang="zh-CN" sz="2200" spc="-35" dirty="0" smtClean="0">
                <a:solidFill>
                  <a:srgbClr val="FF0000"/>
                </a:solidFill>
                <a:latin typeface="Times New Roman" panose="02020603050405020304" pitchFamily="18" charset="0"/>
                <a:cs typeface="Times New Roman" panose="02020603050405020304" pitchFamily="18" charset="0"/>
              </a:rPr>
              <a:t>is </a:t>
            </a:r>
            <a:r>
              <a:rPr lang="en-US" altLang="zh-CN" sz="2200" spc="-45" dirty="0" smtClean="0">
                <a:solidFill>
                  <a:srgbClr val="FF0000"/>
                </a:solidFill>
                <a:latin typeface="Times New Roman" panose="02020603050405020304" pitchFamily="18" charset="0"/>
                <a:cs typeface="Times New Roman" panose="02020603050405020304" pitchFamily="18" charset="0"/>
              </a:rPr>
              <a:t>also </a:t>
            </a:r>
            <a:r>
              <a:rPr lang="en-US" altLang="zh-CN" sz="2200" spc="-55" dirty="0" smtClean="0">
                <a:solidFill>
                  <a:srgbClr val="FF0000"/>
                </a:solidFill>
                <a:latin typeface="Times New Roman" panose="02020603050405020304" pitchFamily="18" charset="0"/>
                <a:cs typeface="Times New Roman" panose="02020603050405020304" pitchFamily="18" charset="0"/>
              </a:rPr>
              <a:t>an </a:t>
            </a:r>
            <a:r>
              <a:rPr lang="en-US" altLang="zh-CN" sz="2200" spc="65" dirty="0" smtClean="0">
                <a:solidFill>
                  <a:srgbClr val="FF0000"/>
                </a:solidFill>
                <a:latin typeface="Times New Roman" panose="02020603050405020304" pitchFamily="18" charset="0"/>
                <a:cs typeface="Times New Roman" panose="02020603050405020304" pitchFamily="18" charset="0"/>
              </a:rPr>
              <a:t>MST </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and it contains light edge </a:t>
            </a:r>
            <a:r>
              <a:rPr lang="zh-CN" altLang="zh-CN" sz="2200" dirty="0">
                <a:latin typeface="Times New Roman" panose="02020603050405020304" pitchFamily="18" charset="0"/>
                <a:ea typeface="微软雅黑" panose="020B0503020204020204" pitchFamily="34" charset="-122"/>
                <a:cs typeface="Times New Roman" panose="02020603050405020304" pitchFamily="18" charset="0"/>
              </a:rPr>
              <a:t>(u</a:t>
            </a:r>
            <a:r>
              <a:rPr 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200" dirty="0">
                <a:latin typeface="Times New Roman" panose="02020603050405020304" pitchFamily="18" charset="0"/>
                <a:ea typeface="微软雅黑" panose="020B0503020204020204" pitchFamily="34" charset="-122"/>
                <a:cs typeface="Times New Roman" panose="02020603050405020304" pitchFamily="18" charset="0"/>
              </a:rPr>
              <a:t>v)</a:t>
            </a:r>
            <a:r>
              <a:rPr lang="zh-CN" sz="22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smtClean="0">
                <a:latin typeface="Times New Roman" panose="02020603050405020304" pitchFamily="18" charset="0"/>
                <a:ea typeface="微软雅黑" panose="020B0503020204020204" pitchFamily="34" charset="-122"/>
                <a:cs typeface="Times New Roman" panose="02020603050405020304" pitchFamily="18" charset="0"/>
              </a:rPr>
              <a:t>which </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contradicts the assumption. Therefore, the MST property is </a:t>
            </a:r>
            <a:r>
              <a:rPr lang="en-US" altLang="zh-CN" sz="2200" dirty="0" smtClean="0">
                <a:latin typeface="Times New Roman" panose="02020603050405020304" pitchFamily="18" charset="0"/>
                <a:ea typeface="微软雅黑" panose="020B0503020204020204" pitchFamily="34" charset="-122"/>
                <a:cs typeface="Times New Roman" panose="02020603050405020304" pitchFamily="18" charset="0"/>
              </a:rPr>
              <a:t>correct.</a:t>
            </a:r>
            <a:endParaRPr lang="zh-CN" sz="2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112</a:t>
            </a:fld>
            <a:endParaRPr lang="en-CA" dirty="0"/>
          </a:p>
        </p:txBody>
      </p:sp>
      <p:grpSp>
        <p:nvGrpSpPr>
          <p:cNvPr id="5" name="组合 4"/>
          <p:cNvGrpSpPr/>
          <p:nvPr/>
        </p:nvGrpSpPr>
        <p:grpSpPr>
          <a:xfrm>
            <a:off x="2411760" y="1124744"/>
            <a:ext cx="3605758" cy="1750670"/>
            <a:chOff x="2267744" y="4293096"/>
            <a:chExt cx="3677766" cy="1876876"/>
          </a:xfrm>
        </p:grpSpPr>
        <p:pic>
          <p:nvPicPr>
            <p:cNvPr id="6" name="图片 5"/>
            <p:cNvPicPr>
              <a:picLocks noChangeAspect="1"/>
            </p:cNvPicPr>
            <p:nvPr/>
          </p:nvPicPr>
          <p:blipFill>
            <a:blip r:embed="rId2"/>
            <a:stretch>
              <a:fillRect/>
            </a:stretch>
          </p:blipFill>
          <p:spPr>
            <a:xfrm>
              <a:off x="2267744" y="4293096"/>
              <a:ext cx="3677766" cy="1876876"/>
            </a:xfrm>
            <a:prstGeom prst="rect">
              <a:avLst/>
            </a:prstGeom>
          </p:spPr>
        </p:pic>
        <p:cxnSp>
          <p:nvCxnSpPr>
            <p:cNvPr id="7" name="直接连接符 6"/>
            <p:cNvCxnSpPr/>
            <p:nvPr/>
          </p:nvCxnSpPr>
          <p:spPr>
            <a:xfrm>
              <a:off x="3419872" y="4653136"/>
              <a:ext cx="1440160" cy="21602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54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357188"/>
            <a:ext cx="7572375" cy="623887"/>
          </a:xfrm>
        </p:spPr>
        <p:txBody>
          <a:bodyPr/>
          <a:lstStyle/>
          <a:p>
            <a:r>
              <a:rPr lang="en-US" altLang="zh-CN" sz="3600" dirty="0"/>
              <a:t>Prim’s Algorithm (node-by-node)</a:t>
            </a:r>
          </a:p>
        </p:txBody>
      </p:sp>
      <p:sp>
        <p:nvSpPr>
          <p:cNvPr id="59395" name="Rectangle 3"/>
          <p:cNvSpPr>
            <a:spLocks noGrp="1" noChangeArrowheads="1"/>
          </p:cNvSpPr>
          <p:nvPr>
            <p:ph type="body" idx="1"/>
          </p:nvPr>
        </p:nvSpPr>
        <p:spPr>
          <a:xfrm>
            <a:off x="505691" y="1412776"/>
            <a:ext cx="8132617" cy="4248472"/>
          </a:xfrm>
        </p:spPr>
        <p:txBody>
          <a:bodyPr/>
          <a:lstStyle/>
          <a:p>
            <a:pPr>
              <a:lnSpc>
                <a:spcPts val="3200"/>
              </a:lnSpc>
              <a:spcBef>
                <a:spcPts val="0"/>
              </a:spcBef>
            </a:pPr>
            <a:r>
              <a:rPr lang="en-US" altLang="zh-CN" sz="2400" dirty="0" smtClean="0">
                <a:latin typeface="Times New Roman" panose="02020603050405020304" pitchFamily="18" charset="0"/>
                <a:cs typeface="Times New Roman" panose="02020603050405020304" pitchFamily="18" charset="0"/>
              </a:rPr>
              <a:t>First </a:t>
            </a:r>
            <a:r>
              <a:rPr lang="en-US" altLang="zh-CN" sz="2400" dirty="0">
                <a:latin typeface="Times New Roman" panose="02020603050405020304" pitchFamily="18" charset="0"/>
                <a:cs typeface="Times New Roman" panose="02020603050405020304" pitchFamily="18" charset="0"/>
              </a:rPr>
              <a:t>discovered by Czech mathematician </a:t>
            </a:r>
            <a:r>
              <a:rPr lang="en-US" altLang="zh-CN" sz="2400" dirty="0" err="1">
                <a:latin typeface="Times New Roman" panose="02020603050405020304" pitchFamily="18" charset="0"/>
                <a:cs typeface="Times New Roman" panose="02020603050405020304" pitchFamily="18" charset="0"/>
              </a:rPr>
              <a:t>Vojtěch</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Jarník</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1930,later </a:t>
            </a:r>
            <a:r>
              <a:rPr lang="en-US" altLang="zh-CN" sz="2400" dirty="0">
                <a:latin typeface="Times New Roman" panose="02020603050405020304" pitchFamily="18" charset="0"/>
                <a:cs typeface="Times New Roman" panose="02020603050405020304" pitchFamily="18" charset="0"/>
              </a:rPr>
              <a:t>rediscovered and republished by Robert C. Prim in 1957, </a:t>
            </a:r>
            <a:r>
              <a:rPr lang="en-US" altLang="zh-CN" sz="2400" dirty="0" smtClean="0">
                <a:latin typeface="Times New Roman" panose="02020603050405020304" pitchFamily="18" charset="0"/>
                <a:cs typeface="Times New Roman" panose="02020603050405020304" pitchFamily="18" charset="0"/>
              </a:rPr>
              <a:t>and </a:t>
            </a:r>
            <a:r>
              <a:rPr lang="en-US" altLang="zh-CN" sz="2400" dirty="0" err="1" smtClean="0">
                <a:latin typeface="Times New Roman" panose="02020603050405020304" pitchFamily="18" charset="0"/>
                <a:cs typeface="Times New Roman" panose="02020603050405020304" pitchFamily="18" charset="0"/>
              </a:rPr>
              <a:t>Edsger</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 </a:t>
            </a:r>
            <a:r>
              <a:rPr lang="en-US" altLang="zh-CN" sz="2400" dirty="0" err="1">
                <a:latin typeface="Times New Roman" panose="02020603050405020304" pitchFamily="18" charset="0"/>
                <a:cs typeface="Times New Roman" panose="02020603050405020304" pitchFamily="18" charset="0"/>
              </a:rPr>
              <a:t>Dijkstra</a:t>
            </a:r>
            <a:r>
              <a:rPr lang="en-US" altLang="zh-CN" sz="2400" dirty="0">
                <a:latin typeface="Times New Roman" panose="02020603050405020304" pitchFamily="18" charset="0"/>
                <a:cs typeface="Times New Roman" panose="02020603050405020304" pitchFamily="18" charset="0"/>
              </a:rPr>
              <a:t> in 1959. Thus, </a:t>
            </a:r>
            <a:r>
              <a:rPr lang="en-US" altLang="zh-CN" sz="2400" dirty="0" smtClean="0">
                <a:latin typeface="Times New Roman" panose="02020603050405020304" pitchFamily="18" charset="0"/>
                <a:cs typeface="Times New Roman" panose="02020603050405020304" pitchFamily="18" charset="0"/>
              </a:rPr>
              <a:t>also known </a:t>
            </a:r>
            <a:r>
              <a:rPr lang="en-US" altLang="zh-CN" sz="2400" dirty="0">
                <a:latin typeface="Times New Roman" panose="02020603050405020304" pitchFamily="18" charset="0"/>
                <a:cs typeface="Times New Roman" panose="02020603050405020304" pitchFamily="18" charset="0"/>
              </a:rPr>
              <a:t>as the DJP algorithm</a:t>
            </a:r>
            <a:r>
              <a:rPr lang="en-US" altLang="zh-CN" sz="2400" dirty="0" smtClean="0">
                <a:latin typeface="Times New Roman" panose="02020603050405020304" pitchFamily="18" charset="0"/>
                <a:cs typeface="Times New Roman" panose="02020603050405020304" pitchFamily="18" charset="0"/>
              </a:rPr>
              <a:t>.</a:t>
            </a:r>
          </a:p>
          <a:p>
            <a:pPr>
              <a:lnSpc>
                <a:spcPts val="3200"/>
              </a:lnSpc>
              <a:spcBef>
                <a:spcPts val="0"/>
              </a:spcBef>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The basic idea of the Prim algorithm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first, set </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start vertex 1 as the red</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U</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 and then</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make the following greedy choices: select the </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light edge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and add the vertex j to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U to be a </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new red vertex</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This process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continues until U=V</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p>
          <a:p>
            <a:pPr>
              <a:lnSpc>
                <a:spcPts val="3200"/>
              </a:lnSpc>
              <a:spcBef>
                <a:spcPts val="0"/>
              </a:spcBef>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All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the edges selected in this process just constitute a minimum spanning tree of G.</a:t>
            </a:r>
            <a:endParaRPr 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113</a:t>
            </a:fld>
            <a:endParaRPr lang="en-CA" dirty="0"/>
          </a:p>
        </p:txBody>
      </p:sp>
    </p:spTree>
    <p:extLst>
      <p:ext uri="{BB962C8B-B14F-4D97-AF65-F5344CB8AC3E}">
        <p14:creationId xmlns:p14="http://schemas.microsoft.com/office/powerpoint/2010/main" val="1458826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0" y="333375"/>
            <a:ext cx="7793038" cy="914400"/>
          </a:xfrm>
        </p:spPr>
        <p:txBody>
          <a:bodyPr/>
          <a:lstStyle/>
          <a:p>
            <a:r>
              <a:rPr lang="en-US" altLang="zh-TW" sz="3600" dirty="0" smtClean="0"/>
              <a:t>Prim</a:t>
            </a:r>
            <a:r>
              <a:rPr lang="en-US" altLang="zh-TW" sz="3600" dirty="0" smtClean="0">
                <a:latin typeface="Times New Roman" pitchFamily="18" charset="0"/>
              </a:rPr>
              <a:t>’</a:t>
            </a:r>
            <a:r>
              <a:rPr lang="en-US" altLang="zh-TW" sz="3600" dirty="0" smtClean="0"/>
              <a:t>s Algorithm for Finding an MST</a:t>
            </a:r>
            <a:endParaRPr lang="zh-TW" altLang="en-US" sz="3600" dirty="0" smtClean="0"/>
          </a:p>
        </p:txBody>
      </p:sp>
      <p:sp>
        <p:nvSpPr>
          <p:cNvPr id="632835" name="Rectangle 3"/>
          <p:cNvSpPr>
            <a:spLocks noGrp="1" noChangeArrowheads="1"/>
          </p:cNvSpPr>
          <p:nvPr>
            <p:ph type="body" idx="1"/>
          </p:nvPr>
        </p:nvSpPr>
        <p:spPr>
          <a:xfrm>
            <a:off x="684213" y="1412875"/>
            <a:ext cx="7704137" cy="4572000"/>
          </a:xfrm>
        </p:spPr>
        <p:txBody>
          <a:bodyPr/>
          <a:lstStyle/>
          <a:p>
            <a:pPr algn="just">
              <a:lnSpc>
                <a:spcPct val="90000"/>
              </a:lnSpc>
              <a:buFont typeface="Wingdings" pitchFamily="2" charset="2"/>
              <a:buNone/>
            </a:pPr>
            <a:r>
              <a:rPr lang="en-US" altLang="zh-TW" sz="2800" u="sng" dirty="0" smtClean="0">
                <a:solidFill>
                  <a:schemeClr val="hlink"/>
                </a:solidFill>
              </a:rPr>
              <a:t>Step 1</a:t>
            </a:r>
            <a:r>
              <a:rPr lang="en-US" altLang="zh-TW" sz="2800" dirty="0" smtClean="0"/>
              <a:t>: x </a:t>
            </a:r>
            <a:r>
              <a:rPr lang="en-US" altLang="zh-TW" sz="2800" dirty="0" smtClean="0">
                <a:latin typeface="Times New Roman" pitchFamily="18" charset="0"/>
                <a:sym typeface="Symbol" pitchFamily="18" charset="2"/>
              </a:rPr>
              <a:t></a:t>
            </a:r>
            <a:r>
              <a:rPr lang="en-US" altLang="zh-TW" sz="2800" dirty="0" smtClean="0"/>
              <a:t> V, Let A = {x},   B = V - {x}.</a:t>
            </a:r>
            <a:endParaRPr lang="en-US" altLang="zh-TW" sz="2800" u="sng" dirty="0" smtClean="0">
              <a:solidFill>
                <a:schemeClr val="hlink"/>
              </a:solidFill>
            </a:endParaRPr>
          </a:p>
          <a:p>
            <a:pPr algn="just">
              <a:lnSpc>
                <a:spcPct val="90000"/>
              </a:lnSpc>
              <a:buFont typeface="Wingdings" pitchFamily="2" charset="2"/>
              <a:buNone/>
            </a:pPr>
            <a:r>
              <a:rPr lang="en-US" altLang="zh-TW" sz="2800" u="sng" dirty="0" smtClean="0">
                <a:solidFill>
                  <a:schemeClr val="hlink"/>
                </a:solidFill>
              </a:rPr>
              <a:t>Step 2</a:t>
            </a:r>
            <a:r>
              <a:rPr lang="en-US" altLang="zh-TW" sz="2800" dirty="0" smtClean="0"/>
              <a:t>: Select </a:t>
            </a:r>
            <a:r>
              <a:rPr lang="en-US" altLang="zh-TW" sz="2800" dirty="0" smtClean="0">
                <a:solidFill>
                  <a:srgbClr val="FF0000"/>
                </a:solidFill>
              </a:rPr>
              <a:t>light edge </a:t>
            </a:r>
            <a:r>
              <a:rPr lang="en-US" altLang="zh-TW" sz="2800" dirty="0" smtClean="0"/>
              <a:t>(u, v) </a:t>
            </a:r>
            <a:r>
              <a:rPr lang="en-US" altLang="zh-TW" sz="2800" dirty="0" smtClean="0">
                <a:latin typeface="Times New Roman" pitchFamily="18" charset="0"/>
                <a:sym typeface="Symbol" pitchFamily="18" charset="2"/>
              </a:rPr>
              <a:t></a:t>
            </a:r>
            <a:r>
              <a:rPr lang="en-US" altLang="zh-TW" sz="2800" dirty="0" smtClean="0"/>
              <a:t> E, u </a:t>
            </a:r>
            <a:r>
              <a:rPr lang="en-US" altLang="zh-TW" sz="2800" dirty="0" smtClean="0">
                <a:latin typeface="Times New Roman" pitchFamily="18" charset="0"/>
                <a:sym typeface="Symbol" pitchFamily="18" charset="2"/>
              </a:rPr>
              <a:t></a:t>
            </a:r>
            <a:r>
              <a:rPr lang="en-US" altLang="zh-TW" sz="2800" dirty="0" smtClean="0"/>
              <a:t> A, v </a:t>
            </a:r>
            <a:r>
              <a:rPr lang="en-US" altLang="zh-TW" sz="2800" dirty="0" smtClean="0">
                <a:latin typeface="Times New Roman" pitchFamily="18" charset="0"/>
                <a:sym typeface="Symbol" pitchFamily="18" charset="2"/>
              </a:rPr>
              <a:t></a:t>
            </a:r>
            <a:r>
              <a:rPr lang="en-US" altLang="zh-TW" sz="2800" dirty="0" smtClean="0"/>
              <a:t> B such that (u, v) has the smallest weight between A and B.</a:t>
            </a:r>
            <a:endParaRPr lang="en-US" altLang="zh-TW" sz="2800" u="sng" dirty="0" smtClean="0">
              <a:solidFill>
                <a:schemeClr val="hlink"/>
              </a:solidFill>
            </a:endParaRPr>
          </a:p>
          <a:p>
            <a:pPr algn="just">
              <a:lnSpc>
                <a:spcPct val="90000"/>
              </a:lnSpc>
              <a:buFont typeface="Wingdings" pitchFamily="2" charset="2"/>
              <a:buNone/>
            </a:pPr>
            <a:r>
              <a:rPr lang="en-US" altLang="zh-TW" sz="2800" u="sng" dirty="0" smtClean="0">
                <a:solidFill>
                  <a:schemeClr val="hlink"/>
                </a:solidFill>
              </a:rPr>
              <a:t>Step 3</a:t>
            </a:r>
            <a:r>
              <a:rPr lang="en-US" altLang="zh-TW" sz="2800" dirty="0" smtClean="0"/>
              <a:t>: Put (u, v) into the tree. A = A </a:t>
            </a:r>
            <a:r>
              <a:rPr lang="en-US" altLang="zh-TW" sz="2800" dirty="0" smtClean="0">
                <a:latin typeface="Times New Roman" pitchFamily="18" charset="0"/>
                <a:sym typeface="Symbol" pitchFamily="18" charset="2"/>
              </a:rPr>
              <a:t></a:t>
            </a:r>
            <a:r>
              <a:rPr lang="en-US" altLang="zh-TW" sz="2800" dirty="0" smtClean="0"/>
              <a:t> {v}, B = B - {v}</a:t>
            </a:r>
            <a:endParaRPr lang="en-US" altLang="zh-TW" sz="2800" u="sng" dirty="0" smtClean="0">
              <a:solidFill>
                <a:schemeClr val="hlink"/>
              </a:solidFill>
            </a:endParaRPr>
          </a:p>
          <a:p>
            <a:pPr algn="just">
              <a:lnSpc>
                <a:spcPct val="90000"/>
              </a:lnSpc>
              <a:buFont typeface="Wingdings" pitchFamily="2" charset="2"/>
              <a:buNone/>
            </a:pPr>
            <a:r>
              <a:rPr lang="en-US" altLang="zh-TW" sz="2800" u="sng" dirty="0" smtClean="0">
                <a:solidFill>
                  <a:schemeClr val="hlink"/>
                </a:solidFill>
              </a:rPr>
              <a:t>Step 4</a:t>
            </a:r>
            <a:r>
              <a:rPr lang="en-US" altLang="zh-TW" sz="2800" dirty="0" smtClean="0"/>
              <a:t>: If B = </a:t>
            </a:r>
            <a:r>
              <a:rPr lang="en-US" altLang="zh-TW" sz="2800" dirty="0" smtClean="0">
                <a:latin typeface="Times New Roman" pitchFamily="18" charset="0"/>
                <a:sym typeface="Symbol" pitchFamily="18" charset="2"/>
              </a:rPr>
              <a:t></a:t>
            </a:r>
            <a:r>
              <a:rPr lang="en-US" altLang="zh-TW" sz="2800" dirty="0" smtClean="0"/>
              <a:t>, stop; otherwise, go to Step 2. </a:t>
            </a:r>
          </a:p>
          <a:p>
            <a:pPr algn="just">
              <a:lnSpc>
                <a:spcPct val="90000"/>
              </a:lnSpc>
            </a:pPr>
            <a:endParaRPr lang="en-US" altLang="zh-TW" sz="2800" dirty="0" smtClean="0"/>
          </a:p>
          <a:p>
            <a:pPr algn="just">
              <a:lnSpc>
                <a:spcPct val="90000"/>
              </a:lnSpc>
            </a:pPr>
            <a:r>
              <a:rPr lang="en-US" altLang="zh-TW" sz="2800" dirty="0" smtClean="0"/>
              <a:t>Time complexity : O(n</a:t>
            </a:r>
            <a:r>
              <a:rPr lang="en-US" altLang="zh-TW" sz="2800" baseline="30000" dirty="0" smtClean="0"/>
              <a:t>2</a:t>
            </a:r>
            <a:r>
              <a:rPr lang="en-US" altLang="zh-TW" sz="2800" dirty="0" smtClean="0"/>
              <a:t>), n = |V|.</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114</a:t>
            </a:fld>
            <a:endParaRPr lang="en-CA" dirty="0"/>
          </a:p>
        </p:txBody>
      </p:sp>
    </p:spTree>
    <p:extLst>
      <p:ext uri="{BB962C8B-B14F-4D97-AF65-F5344CB8AC3E}">
        <p14:creationId xmlns:p14="http://schemas.microsoft.com/office/powerpoint/2010/main" val="215913894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it-IT" altLang="en-US" dirty="0" smtClean="0"/>
              <a:t>Prim</a:t>
            </a:r>
            <a:r>
              <a:rPr lang="zh-CN" altLang="en-US" dirty="0"/>
              <a:t>（普里姆）算法</a:t>
            </a:r>
          </a:p>
        </p:txBody>
      </p:sp>
      <p:sp>
        <p:nvSpPr>
          <p:cNvPr id="60419" name="Rectangle 3"/>
          <p:cNvSpPr>
            <a:spLocks noGrp="1" noChangeArrowheads="1"/>
          </p:cNvSpPr>
          <p:nvPr>
            <p:ph type="body" idx="1"/>
          </p:nvPr>
        </p:nvSpPr>
        <p:spPr>
          <a:xfrm>
            <a:off x="323850" y="1295400"/>
            <a:ext cx="8534400" cy="5105400"/>
          </a:xfrm>
        </p:spPr>
        <p:txBody>
          <a:bodyPr/>
          <a:lstStyle/>
          <a:p>
            <a:pPr>
              <a:buFont typeface="Wingdings" panose="05000000000000000000" pitchFamily="2" charset="2"/>
              <a:buNone/>
            </a:pPr>
            <a:r>
              <a:rPr lang="zh-CN" altLang="zh-CN" sz="2800" dirty="0"/>
              <a:t>PrimMST(G</a:t>
            </a:r>
            <a:r>
              <a:rPr lang="zh-CN" sz="2800" dirty="0"/>
              <a:t>，</a:t>
            </a:r>
            <a:r>
              <a:rPr lang="zh-CN" altLang="zh-CN" sz="2800" dirty="0" smtClean="0"/>
              <a:t>T</a:t>
            </a:r>
            <a:r>
              <a:rPr lang="en-US" altLang="zh-CN" sz="2800" dirty="0" smtClean="0"/>
              <a:t>,1</a:t>
            </a:r>
            <a:r>
              <a:rPr lang="zh-CN" altLang="zh-CN" sz="2800" dirty="0" smtClean="0"/>
              <a:t>) </a:t>
            </a:r>
            <a:endParaRPr lang="en-US" altLang="zh-CN" sz="2800" dirty="0" smtClean="0"/>
          </a:p>
          <a:p>
            <a:pPr>
              <a:buFont typeface="Wingdings" panose="05000000000000000000" pitchFamily="2" charset="2"/>
              <a:buNone/>
            </a:pPr>
            <a:r>
              <a:rPr lang="zh-CN" altLang="zh-CN" sz="2800" dirty="0" smtClean="0"/>
              <a:t>{ </a:t>
            </a:r>
            <a:r>
              <a:rPr lang="zh-CN" altLang="zh-CN" sz="2800" dirty="0"/>
              <a:t>T=φ</a:t>
            </a:r>
            <a:r>
              <a:rPr lang="zh-CN" sz="2800" dirty="0"/>
              <a:t>；</a:t>
            </a:r>
            <a:r>
              <a:rPr lang="zh-CN" altLang="zh-CN" sz="2800" dirty="0"/>
              <a:t>U={1};</a:t>
            </a:r>
          </a:p>
          <a:p>
            <a:pPr>
              <a:buFont typeface="Wingdings" panose="05000000000000000000" pitchFamily="2" charset="2"/>
              <a:buNone/>
            </a:pPr>
            <a:r>
              <a:rPr lang="zh-CN" altLang="zh-CN" sz="2800" dirty="0"/>
              <a:t>    while(U!=V)       </a:t>
            </a:r>
            <a:r>
              <a:rPr lang="zh-CN" altLang="zh-CN" sz="2800" dirty="0">
                <a:solidFill>
                  <a:srgbClr val="FF0000"/>
                </a:solidFill>
              </a:rPr>
              <a:t>//O(V)</a:t>
            </a:r>
          </a:p>
          <a:p>
            <a:pPr>
              <a:buFont typeface="Wingdings" panose="05000000000000000000" pitchFamily="2" charset="2"/>
              <a:buNone/>
            </a:pPr>
            <a:r>
              <a:rPr lang="zh-CN" altLang="zh-CN" sz="2800" dirty="0"/>
              <a:t>    { (i,j)=i∈U</a:t>
            </a:r>
            <a:r>
              <a:rPr lang="zh-CN" sz="2800" dirty="0"/>
              <a:t>，</a:t>
            </a:r>
            <a:r>
              <a:rPr lang="zh-CN" altLang="zh-CN" sz="2800" dirty="0"/>
              <a:t>j∈V-U</a:t>
            </a:r>
            <a:r>
              <a:rPr lang="zh-CN" sz="2800" dirty="0" smtClean="0"/>
              <a:t>，</a:t>
            </a:r>
            <a:r>
              <a:rPr lang="en-US" altLang="zh-CN" sz="2800" dirty="0" smtClean="0"/>
              <a:t>and (</a:t>
            </a:r>
            <a:r>
              <a:rPr lang="en-US" altLang="zh-CN" sz="2800" dirty="0" err="1" smtClean="0"/>
              <a:t>i,j</a:t>
            </a:r>
            <a:r>
              <a:rPr lang="en-US" altLang="zh-CN" sz="2800" dirty="0" smtClean="0"/>
              <a:t>) light edge</a:t>
            </a:r>
            <a:r>
              <a:rPr lang="zh-CN" altLang="zh-CN" sz="2800" dirty="0" smtClean="0">
                <a:solidFill>
                  <a:srgbClr val="FF0000"/>
                </a:solidFill>
              </a:rPr>
              <a:t>//</a:t>
            </a:r>
            <a:r>
              <a:rPr lang="zh-CN" altLang="zh-CN" sz="2800" dirty="0">
                <a:solidFill>
                  <a:srgbClr val="FF0000"/>
                </a:solidFill>
              </a:rPr>
              <a:t>O(V)</a:t>
            </a:r>
            <a:r>
              <a:rPr lang="zh-CN" altLang="zh-CN" sz="2800" dirty="0"/>
              <a:t/>
            </a:r>
            <a:br>
              <a:rPr lang="zh-CN" altLang="zh-CN" sz="2800" dirty="0"/>
            </a:br>
            <a:r>
              <a:rPr lang="zh-CN" altLang="zh-CN" sz="2800" dirty="0"/>
              <a:t>    T=T∪ (i</a:t>
            </a:r>
            <a:r>
              <a:rPr lang="zh-CN" sz="2800" dirty="0"/>
              <a:t>，</a:t>
            </a:r>
            <a:r>
              <a:rPr lang="zh-CN" altLang="zh-CN" sz="2800" dirty="0"/>
              <a:t>j)   </a:t>
            </a:r>
            <a:r>
              <a:rPr lang="zh-CN" altLang="zh-CN" sz="2800" dirty="0" smtClean="0"/>
              <a:t>//</a:t>
            </a:r>
            <a:r>
              <a:rPr lang="en-US" altLang="zh-CN" sz="2800" dirty="0" smtClean="0"/>
              <a:t>add</a:t>
            </a:r>
            <a:r>
              <a:rPr lang="zh-CN" sz="2800" dirty="0" smtClean="0"/>
              <a:t> </a:t>
            </a:r>
            <a:r>
              <a:rPr lang="zh-CN" altLang="zh-CN" sz="2800" dirty="0"/>
              <a:t>(i</a:t>
            </a:r>
            <a:r>
              <a:rPr lang="zh-CN" sz="2800" dirty="0"/>
              <a:t>，</a:t>
            </a:r>
            <a:r>
              <a:rPr lang="zh-CN" altLang="zh-CN" sz="2800" dirty="0"/>
              <a:t>j) </a:t>
            </a:r>
            <a:r>
              <a:rPr lang="en-US" altLang="zh-CN" sz="2800" dirty="0" smtClean="0"/>
              <a:t>to </a:t>
            </a:r>
            <a:r>
              <a:rPr lang="zh-CN" altLang="zh-CN" sz="2800" dirty="0" smtClean="0"/>
              <a:t>T</a:t>
            </a:r>
            <a:endParaRPr lang="zh-CN" altLang="zh-CN" sz="2800" dirty="0"/>
          </a:p>
          <a:p>
            <a:pPr>
              <a:buFont typeface="Wingdings" panose="05000000000000000000" pitchFamily="2" charset="2"/>
              <a:buNone/>
            </a:pPr>
            <a:r>
              <a:rPr lang="zh-CN" altLang="zh-CN" sz="2800" dirty="0"/>
              <a:t>       U=U </a:t>
            </a:r>
            <a:r>
              <a:rPr lang="zh-CN" altLang="zh-CN" sz="2800" dirty="0">
                <a:solidFill>
                  <a:srgbClr val="FF0000"/>
                </a:solidFill>
              </a:rPr>
              <a:t>∪</a:t>
            </a:r>
            <a:r>
              <a:rPr lang="zh-CN" altLang="zh-CN" sz="2800" dirty="0">
                <a:solidFill>
                  <a:srgbClr val="FFFF00"/>
                </a:solidFill>
              </a:rPr>
              <a:t> </a:t>
            </a:r>
            <a:r>
              <a:rPr lang="zh-CN" altLang="zh-CN" sz="2800" dirty="0"/>
              <a:t>{j}; // </a:t>
            </a:r>
            <a:r>
              <a:rPr lang="en-US" altLang="zh-CN" sz="2800" dirty="0" smtClean="0"/>
              <a:t>add </a:t>
            </a:r>
            <a:r>
              <a:rPr lang="zh-CN" altLang="zh-CN" sz="2800" dirty="0" smtClean="0"/>
              <a:t>j </a:t>
            </a:r>
            <a:r>
              <a:rPr lang="en-US" altLang="zh-CN" sz="2800" dirty="0" smtClean="0"/>
              <a:t>to </a:t>
            </a:r>
            <a:r>
              <a:rPr lang="zh-CN" altLang="zh-CN" sz="2800" dirty="0" smtClean="0"/>
              <a:t>U</a:t>
            </a:r>
            <a:r>
              <a:rPr lang="zh-CN" sz="2800" dirty="0" smtClean="0"/>
              <a:t>，</a:t>
            </a:r>
            <a:r>
              <a:rPr lang="en-US" altLang="zh-CN" sz="2800" dirty="0" smtClean="0"/>
              <a:t>to be a red j</a:t>
            </a:r>
            <a:endParaRPr lang="zh-CN" sz="2800" dirty="0"/>
          </a:p>
          <a:p>
            <a:pPr>
              <a:buFont typeface="Wingdings" panose="05000000000000000000" pitchFamily="2" charset="2"/>
              <a:buNone/>
            </a:pPr>
            <a:r>
              <a:rPr lang="zh-CN" sz="2800" dirty="0"/>
              <a:t>    </a:t>
            </a:r>
            <a:r>
              <a:rPr lang="zh-CN" altLang="zh-CN" sz="2800" dirty="0"/>
              <a:t>} </a:t>
            </a:r>
          </a:p>
          <a:p>
            <a:pPr>
              <a:buFont typeface="Wingdings" panose="05000000000000000000" pitchFamily="2" charset="2"/>
              <a:buNone/>
            </a:pPr>
            <a:r>
              <a:rPr lang="zh-CN" altLang="zh-CN" sz="2800" dirty="0"/>
              <a: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115</a:t>
            </a:fld>
            <a:endParaRPr lang="en-CA" dirty="0"/>
          </a:p>
        </p:txBody>
      </p:sp>
    </p:spTree>
    <p:extLst>
      <p:ext uri="{BB962C8B-B14F-4D97-AF65-F5344CB8AC3E}">
        <p14:creationId xmlns:p14="http://schemas.microsoft.com/office/powerpoint/2010/main" val="4233932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041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it-IT" altLang="en-US" dirty="0" smtClean="0"/>
              <a:t>Prim</a:t>
            </a:r>
            <a:r>
              <a:rPr lang="zh-CN" altLang="en-US" dirty="0"/>
              <a:t>（普里姆）算法</a:t>
            </a:r>
          </a:p>
        </p:txBody>
      </p:sp>
      <p:sp>
        <p:nvSpPr>
          <p:cNvPr id="63491" name="Rectangle 3"/>
          <p:cNvSpPr>
            <a:spLocks noGrp="1" noChangeArrowheads="1"/>
          </p:cNvSpPr>
          <p:nvPr>
            <p:ph type="body" idx="1"/>
          </p:nvPr>
        </p:nvSpPr>
        <p:spPr/>
        <p:txBody>
          <a:bodyPr/>
          <a:lstStyle/>
          <a:p>
            <a:pPr>
              <a:lnSpc>
                <a:spcPct val="110000"/>
              </a:lnSpc>
              <a:spcAft>
                <a:spcPct val="10000"/>
              </a:spcAft>
            </a:pPr>
            <a:r>
              <a:rPr lang="zh-CN" dirty="0">
                <a:latin typeface="微软雅黑" panose="020B0503020204020204" pitchFamily="34" charset="-122"/>
                <a:ea typeface="微软雅黑" panose="020B0503020204020204" pitchFamily="34" charset="-122"/>
              </a:rPr>
              <a:t>如何有效地找出满足条件</a:t>
            </a:r>
            <a:r>
              <a:rPr lang="zh-CN" altLang="zh-CN" dirty="0">
                <a:latin typeface="微软雅黑" panose="020B0503020204020204" pitchFamily="34" charset="-122"/>
                <a:ea typeface="微软雅黑" panose="020B0503020204020204" pitchFamily="34" charset="-122"/>
              </a:rPr>
              <a:t>i∈U, j∈V-U</a:t>
            </a:r>
            <a:r>
              <a:rPr lang="zh-CN" dirty="0">
                <a:latin typeface="微软雅黑" panose="020B0503020204020204" pitchFamily="34" charset="-122"/>
                <a:ea typeface="微软雅黑" panose="020B0503020204020204" pitchFamily="34" charset="-122"/>
              </a:rPr>
              <a:t>，且权</a:t>
            </a:r>
            <a:r>
              <a:rPr lang="zh-CN" altLang="zh-CN" dirty="0">
                <a:latin typeface="微软雅黑" panose="020B0503020204020204" pitchFamily="34" charset="-122"/>
                <a:ea typeface="微软雅黑" panose="020B0503020204020204" pitchFamily="34" charset="-122"/>
              </a:rPr>
              <a:t>c[i][j]</a:t>
            </a:r>
            <a:r>
              <a:rPr lang="zh-CN" dirty="0">
                <a:latin typeface="微软雅黑" panose="020B0503020204020204" pitchFamily="34" charset="-122"/>
                <a:ea typeface="微软雅黑" panose="020B0503020204020204" pitchFamily="34" charset="-122"/>
              </a:rPr>
              <a:t>最小的边</a:t>
            </a:r>
            <a:r>
              <a:rPr lang="zh-CN" altLang="zh-CN" dirty="0">
                <a:latin typeface="微软雅黑" panose="020B0503020204020204" pitchFamily="34" charset="-122"/>
                <a:ea typeface="微软雅黑" panose="020B0503020204020204" pitchFamily="34" charset="-122"/>
              </a:rPr>
              <a:t>(i,j)</a:t>
            </a:r>
            <a:r>
              <a:rPr lang="zh-CN" dirty="0">
                <a:latin typeface="微软雅黑" panose="020B0503020204020204" pitchFamily="34" charset="-122"/>
                <a:ea typeface="微软雅黑" panose="020B0503020204020204" pitchFamily="34" charset="-122"/>
              </a:rPr>
              <a:t>？</a:t>
            </a:r>
          </a:p>
          <a:p>
            <a:pPr>
              <a:lnSpc>
                <a:spcPct val="110000"/>
              </a:lnSpc>
              <a:spcAft>
                <a:spcPct val="10000"/>
              </a:spcAft>
            </a:pPr>
            <a:endParaRPr lang="zh-CN" dirty="0">
              <a:solidFill>
                <a:srgbClr val="FF0000"/>
              </a:solidFill>
              <a:latin typeface="微软雅黑" panose="020B0503020204020204" pitchFamily="34" charset="-122"/>
              <a:ea typeface="微软雅黑" panose="020B0503020204020204" pitchFamily="34" charset="-122"/>
            </a:endParaRPr>
          </a:p>
          <a:p>
            <a:pPr lvl="1">
              <a:lnSpc>
                <a:spcPct val="110000"/>
              </a:lnSpc>
              <a:spcAft>
                <a:spcPct val="10000"/>
              </a:spcAft>
            </a:pPr>
            <a:r>
              <a:rPr lang="zh-CN" dirty="0" smtClean="0">
                <a:latin typeface="微软雅黑" panose="020B0503020204020204" pitchFamily="34" charset="-122"/>
                <a:ea typeface="微软雅黑" panose="020B0503020204020204" pitchFamily="34" charset="-122"/>
              </a:rPr>
              <a:t>简单</a:t>
            </a:r>
            <a:r>
              <a:rPr lang="zh-CN" dirty="0">
                <a:latin typeface="微软雅黑" panose="020B0503020204020204" pitchFamily="34" charset="-122"/>
                <a:ea typeface="微软雅黑" panose="020B0503020204020204" pitchFamily="34" charset="-122"/>
              </a:rPr>
              <a:t>的办法是设置</a:t>
            </a:r>
            <a:r>
              <a:rPr lang="zh-CN" altLang="zh-CN" dirty="0">
                <a:latin typeface="微软雅黑" panose="020B0503020204020204" pitchFamily="34" charset="-122"/>
                <a:ea typeface="微软雅黑" panose="020B0503020204020204" pitchFamily="34" charset="-122"/>
              </a:rPr>
              <a:t>2</a:t>
            </a:r>
            <a:r>
              <a:rPr lang="zh-CN" dirty="0">
                <a:latin typeface="微软雅黑" panose="020B0503020204020204" pitchFamily="34" charset="-122"/>
                <a:ea typeface="微软雅黑" panose="020B0503020204020204" pitchFamily="34" charset="-122"/>
              </a:rPr>
              <a:t>个数组</a:t>
            </a:r>
            <a:r>
              <a:rPr lang="zh-CN" altLang="zh-CN" dirty="0">
                <a:latin typeface="微软雅黑" panose="020B0503020204020204" pitchFamily="34" charset="-122"/>
                <a:ea typeface="微软雅黑" panose="020B0503020204020204" pitchFamily="34" charset="-122"/>
              </a:rPr>
              <a:t>closest</a:t>
            </a:r>
            <a:r>
              <a:rPr lang="zh-CN" dirty="0">
                <a:latin typeface="微软雅黑" panose="020B0503020204020204" pitchFamily="34" charset="-122"/>
                <a:ea typeface="微软雅黑" panose="020B0503020204020204" pitchFamily="34" charset="-122"/>
              </a:rPr>
              <a:t>和</a:t>
            </a:r>
            <a:r>
              <a:rPr lang="zh-CN" altLang="zh-CN" dirty="0">
                <a:latin typeface="微软雅黑" panose="020B0503020204020204" pitchFamily="34" charset="-122"/>
                <a:ea typeface="微软雅黑" panose="020B0503020204020204" pitchFamily="34" charset="-122"/>
              </a:rPr>
              <a:t>lowcost</a:t>
            </a:r>
            <a:r>
              <a:rPr lang="zh-CN" dirty="0">
                <a:latin typeface="微软雅黑" panose="020B0503020204020204" pitchFamily="34" charset="-122"/>
                <a:ea typeface="微软雅黑" panose="020B0503020204020204" pitchFamily="34" charset="-122"/>
              </a:rPr>
              <a:t>。</a:t>
            </a:r>
          </a:p>
          <a:p>
            <a:pPr lvl="1">
              <a:lnSpc>
                <a:spcPct val="110000"/>
              </a:lnSpc>
              <a:spcAft>
                <a:spcPct val="10000"/>
              </a:spcAft>
            </a:pPr>
            <a:r>
              <a:rPr lang="zh-CN" dirty="0">
                <a:latin typeface="微软雅黑" panose="020B0503020204020204" pitchFamily="34" charset="-122"/>
                <a:ea typeface="微软雅黑" panose="020B0503020204020204" pitchFamily="34" charset="-122"/>
              </a:rPr>
              <a:t>在</a:t>
            </a:r>
            <a:r>
              <a:rPr lang="zh-CN" altLang="zh-CN" dirty="0">
                <a:latin typeface="微软雅黑" panose="020B0503020204020204" pitchFamily="34" charset="-122"/>
                <a:ea typeface="微软雅黑" panose="020B0503020204020204" pitchFamily="34" charset="-122"/>
              </a:rPr>
              <a:t>Prim</a:t>
            </a:r>
            <a:r>
              <a:rPr lang="zh-CN" dirty="0">
                <a:latin typeface="微软雅黑" panose="020B0503020204020204" pitchFamily="34" charset="-122"/>
                <a:ea typeface="微软雅黑" panose="020B0503020204020204" pitchFamily="34" charset="-122"/>
              </a:rPr>
              <a:t>算法执行过程中，先找出</a:t>
            </a:r>
            <a:r>
              <a:rPr lang="zh-CN" altLang="zh-CN" dirty="0">
                <a:latin typeface="微软雅黑" panose="020B0503020204020204" pitchFamily="34" charset="-122"/>
                <a:ea typeface="微软雅黑" panose="020B0503020204020204" pitchFamily="34" charset="-122"/>
              </a:rPr>
              <a:t>V-U</a:t>
            </a:r>
            <a:r>
              <a:rPr lang="zh-CN" dirty="0">
                <a:latin typeface="微软雅黑" panose="020B0503020204020204" pitchFamily="34" charset="-122"/>
                <a:ea typeface="微软雅黑" panose="020B0503020204020204" pitchFamily="34" charset="-122"/>
              </a:rPr>
              <a:t>中使</a:t>
            </a:r>
            <a:r>
              <a:rPr lang="zh-CN" altLang="zh-CN" dirty="0">
                <a:latin typeface="微软雅黑" panose="020B0503020204020204" pitchFamily="34" charset="-122"/>
                <a:ea typeface="微软雅黑" panose="020B0503020204020204" pitchFamily="34" charset="-122"/>
              </a:rPr>
              <a:t>lowcost</a:t>
            </a:r>
            <a:r>
              <a:rPr lang="zh-CN" dirty="0">
                <a:latin typeface="微软雅黑" panose="020B0503020204020204" pitchFamily="34" charset="-122"/>
                <a:ea typeface="微软雅黑" panose="020B0503020204020204" pitchFamily="34" charset="-122"/>
              </a:rPr>
              <a:t>值最小的顶点</a:t>
            </a:r>
            <a:r>
              <a:rPr lang="zh-CN" altLang="zh-CN" dirty="0">
                <a:latin typeface="微软雅黑" panose="020B0503020204020204" pitchFamily="34" charset="-122"/>
                <a:ea typeface="微软雅黑" panose="020B0503020204020204" pitchFamily="34" charset="-122"/>
              </a:rPr>
              <a:t>j</a:t>
            </a:r>
            <a:r>
              <a:rPr lang="zh-CN" dirty="0">
                <a:latin typeface="微软雅黑" panose="020B0503020204020204" pitchFamily="34" charset="-122"/>
                <a:ea typeface="微软雅黑" panose="020B0503020204020204" pitchFamily="34" charset="-122"/>
              </a:rPr>
              <a:t>，然后根据数组</a:t>
            </a:r>
            <a:r>
              <a:rPr lang="zh-CN" altLang="zh-CN" dirty="0">
                <a:latin typeface="微软雅黑" panose="020B0503020204020204" pitchFamily="34" charset="-122"/>
                <a:ea typeface="微软雅黑" panose="020B0503020204020204" pitchFamily="34" charset="-122"/>
              </a:rPr>
              <a:t>closest</a:t>
            </a:r>
            <a:r>
              <a:rPr lang="zh-CN" dirty="0">
                <a:latin typeface="微软雅黑" panose="020B0503020204020204" pitchFamily="34" charset="-122"/>
                <a:ea typeface="微软雅黑" panose="020B0503020204020204" pitchFamily="34" charset="-122"/>
              </a:rPr>
              <a:t>选取边</a:t>
            </a:r>
            <a:r>
              <a:rPr lang="zh-CN" altLang="zh-CN" dirty="0">
                <a:latin typeface="微软雅黑" panose="020B0503020204020204" pitchFamily="34" charset="-122"/>
                <a:ea typeface="微软雅黑" panose="020B0503020204020204" pitchFamily="34" charset="-122"/>
              </a:rPr>
              <a:t>(j,closest[j</a:t>
            </a:r>
            <a:r>
              <a:rPr 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，将</a:t>
            </a:r>
            <a:r>
              <a:rPr lang="zh-CN" altLang="zh-CN" dirty="0">
                <a:latin typeface="微软雅黑" panose="020B0503020204020204" pitchFamily="34" charset="-122"/>
                <a:ea typeface="微软雅黑" panose="020B0503020204020204" pitchFamily="34" charset="-122"/>
              </a:rPr>
              <a:t>j</a:t>
            </a:r>
            <a:r>
              <a:rPr lang="zh-CN" dirty="0">
                <a:latin typeface="微软雅黑" panose="020B0503020204020204" pitchFamily="34" charset="-122"/>
                <a:ea typeface="微软雅黑" panose="020B0503020204020204" pitchFamily="34" charset="-122"/>
              </a:rPr>
              <a:t>添加到</a:t>
            </a:r>
            <a:r>
              <a:rPr lang="zh-CN" altLang="zh-CN" dirty="0">
                <a:latin typeface="微软雅黑" panose="020B0503020204020204" pitchFamily="34" charset="-122"/>
                <a:ea typeface="微软雅黑" panose="020B0503020204020204" pitchFamily="34" charset="-122"/>
              </a:rPr>
              <a:t>U</a:t>
            </a:r>
            <a:r>
              <a:rPr lang="zh-CN" dirty="0">
                <a:latin typeface="微软雅黑" panose="020B0503020204020204" pitchFamily="34" charset="-122"/>
                <a:ea typeface="微软雅黑" panose="020B0503020204020204" pitchFamily="34" charset="-122"/>
              </a:rPr>
              <a:t>中，并对</a:t>
            </a:r>
            <a:r>
              <a:rPr lang="zh-CN" altLang="zh-CN" dirty="0">
                <a:latin typeface="微软雅黑" panose="020B0503020204020204" pitchFamily="34" charset="-122"/>
                <a:ea typeface="微软雅黑" panose="020B0503020204020204" pitchFamily="34" charset="-122"/>
              </a:rPr>
              <a:t>closest</a:t>
            </a:r>
            <a:r>
              <a:rPr lang="zh-CN" dirty="0">
                <a:latin typeface="微软雅黑" panose="020B0503020204020204" pitchFamily="34" charset="-122"/>
                <a:ea typeface="微软雅黑" panose="020B0503020204020204" pitchFamily="34" charset="-122"/>
              </a:rPr>
              <a:t>和</a:t>
            </a:r>
            <a:r>
              <a:rPr lang="zh-CN" altLang="zh-CN" dirty="0">
                <a:latin typeface="微软雅黑" panose="020B0503020204020204" pitchFamily="34" charset="-122"/>
                <a:ea typeface="微软雅黑" panose="020B0503020204020204" pitchFamily="34" charset="-122"/>
              </a:rPr>
              <a:t>lowcost</a:t>
            </a:r>
            <a:r>
              <a:rPr lang="zh-CN" dirty="0">
                <a:latin typeface="微软雅黑" panose="020B0503020204020204" pitchFamily="34" charset="-122"/>
                <a:ea typeface="微软雅黑" panose="020B0503020204020204" pitchFamily="34" charset="-122"/>
              </a:rPr>
              <a:t>作必要的修改。</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116</a:t>
            </a:fld>
            <a:endParaRPr lang="en-CA" dirty="0"/>
          </a:p>
        </p:txBody>
      </p:sp>
    </p:spTree>
    <p:extLst>
      <p:ext uri="{BB962C8B-B14F-4D97-AF65-F5344CB8AC3E}">
        <p14:creationId xmlns:p14="http://schemas.microsoft.com/office/powerpoint/2010/main" val="2608490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altLang="zh-CN" dirty="0" smtClean="0"/>
              <a:t>Prim</a:t>
            </a:r>
            <a:r>
              <a:rPr lang="zh-CN" altLang="en-US" dirty="0" smtClean="0"/>
              <a:t> </a:t>
            </a:r>
            <a:r>
              <a:rPr lang="en-US" altLang="zh-CN" dirty="0" smtClean="0"/>
              <a:t>Algorithm Example</a:t>
            </a:r>
            <a:endParaRPr lang="zh-CN" altLang="en-US" dirty="0" smtClean="0"/>
          </a:p>
        </p:txBody>
      </p:sp>
      <p:sp>
        <p:nvSpPr>
          <p:cNvPr id="16390" name="Rectangle 3"/>
          <p:cNvSpPr>
            <a:spLocks noGrp="1" noChangeArrowheads="1"/>
          </p:cNvSpPr>
          <p:nvPr>
            <p:ph type="body" idx="1"/>
          </p:nvPr>
        </p:nvSpPr>
        <p:spPr>
          <a:xfrm>
            <a:off x="398808" y="1355725"/>
            <a:ext cx="7772400" cy="609600"/>
          </a:xfrm>
        </p:spPr>
        <p:txBody>
          <a:bodyPr/>
          <a:lstStyle/>
          <a:p>
            <a:pPr eaLnBrk="1" hangingPunct="1"/>
            <a:r>
              <a:rPr lang="en-US" altLang="zh-CN" sz="2800" dirty="0"/>
              <a:t>A connected </a:t>
            </a:r>
            <a:r>
              <a:rPr lang="en-US" altLang="zh-CN" sz="2800" dirty="0" smtClean="0"/>
              <a:t>weight </a:t>
            </a:r>
            <a:r>
              <a:rPr lang="en-US" altLang="zh-CN" sz="2800" dirty="0"/>
              <a:t>graph is given as follows:</a:t>
            </a:r>
            <a:endParaRPr lang="zh-CN" altLang="en-US" sz="2800" dirty="0" smtClean="0"/>
          </a:p>
        </p:txBody>
      </p:sp>
      <p:sp>
        <p:nvSpPr>
          <p:cNvPr id="16391" name="Oval 4"/>
          <p:cNvSpPr>
            <a:spLocks noChangeArrowheads="1"/>
          </p:cNvSpPr>
          <p:nvPr/>
        </p:nvSpPr>
        <p:spPr bwMode="auto">
          <a:xfrm>
            <a:off x="2133600" y="2933700"/>
            <a:ext cx="381000" cy="381000"/>
          </a:xfrm>
          <a:prstGeom prst="ellipse">
            <a:avLst/>
          </a:prstGeom>
          <a:solidFill>
            <a:schemeClr val="accent1"/>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1</a:t>
            </a:r>
          </a:p>
        </p:txBody>
      </p:sp>
      <p:sp>
        <p:nvSpPr>
          <p:cNvPr id="16392" name="Oval 6"/>
          <p:cNvSpPr>
            <a:spLocks noChangeArrowheads="1"/>
          </p:cNvSpPr>
          <p:nvPr/>
        </p:nvSpPr>
        <p:spPr bwMode="auto">
          <a:xfrm>
            <a:off x="1219200" y="3657600"/>
            <a:ext cx="381000" cy="381000"/>
          </a:xfrm>
          <a:prstGeom prst="ellipse">
            <a:avLst/>
          </a:prstGeom>
          <a:solidFill>
            <a:schemeClr val="accent1"/>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2</a:t>
            </a:r>
          </a:p>
        </p:txBody>
      </p:sp>
      <p:sp>
        <p:nvSpPr>
          <p:cNvPr id="16393" name="Oval 8"/>
          <p:cNvSpPr>
            <a:spLocks noChangeArrowheads="1"/>
          </p:cNvSpPr>
          <p:nvPr/>
        </p:nvSpPr>
        <p:spPr bwMode="auto">
          <a:xfrm>
            <a:off x="2133600" y="4038600"/>
            <a:ext cx="381000" cy="381000"/>
          </a:xfrm>
          <a:prstGeom prst="ellipse">
            <a:avLst/>
          </a:prstGeom>
          <a:solidFill>
            <a:schemeClr val="accent1"/>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3</a:t>
            </a:r>
          </a:p>
        </p:txBody>
      </p:sp>
      <p:sp>
        <p:nvSpPr>
          <p:cNvPr id="16394" name="Oval 9"/>
          <p:cNvSpPr>
            <a:spLocks noChangeArrowheads="1"/>
          </p:cNvSpPr>
          <p:nvPr/>
        </p:nvSpPr>
        <p:spPr bwMode="auto">
          <a:xfrm>
            <a:off x="3048000" y="3657600"/>
            <a:ext cx="381000" cy="381000"/>
          </a:xfrm>
          <a:prstGeom prst="ellipse">
            <a:avLst/>
          </a:prstGeom>
          <a:solidFill>
            <a:schemeClr val="accent1"/>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4</a:t>
            </a:r>
          </a:p>
        </p:txBody>
      </p:sp>
      <p:sp>
        <p:nvSpPr>
          <p:cNvPr id="16395" name="Oval 10"/>
          <p:cNvSpPr>
            <a:spLocks noChangeArrowheads="1"/>
          </p:cNvSpPr>
          <p:nvPr/>
        </p:nvSpPr>
        <p:spPr bwMode="auto">
          <a:xfrm>
            <a:off x="1600200" y="4800600"/>
            <a:ext cx="381000" cy="381000"/>
          </a:xfrm>
          <a:prstGeom prst="ellipse">
            <a:avLst/>
          </a:prstGeom>
          <a:solidFill>
            <a:schemeClr val="accent1"/>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5</a:t>
            </a:r>
          </a:p>
        </p:txBody>
      </p:sp>
      <p:sp>
        <p:nvSpPr>
          <p:cNvPr id="16396" name="Oval 11"/>
          <p:cNvSpPr>
            <a:spLocks noChangeArrowheads="1"/>
          </p:cNvSpPr>
          <p:nvPr/>
        </p:nvSpPr>
        <p:spPr bwMode="auto">
          <a:xfrm>
            <a:off x="2667000" y="4800600"/>
            <a:ext cx="381000" cy="381000"/>
          </a:xfrm>
          <a:prstGeom prst="ellipse">
            <a:avLst/>
          </a:prstGeom>
          <a:solidFill>
            <a:schemeClr val="accent1"/>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6</a:t>
            </a:r>
          </a:p>
        </p:txBody>
      </p:sp>
      <p:sp>
        <p:nvSpPr>
          <p:cNvPr id="16397" name="Text Box 14"/>
          <p:cNvSpPr txBox="1">
            <a:spLocks noChangeArrowheads="1"/>
          </p:cNvSpPr>
          <p:nvPr/>
        </p:nvSpPr>
        <p:spPr bwMode="auto">
          <a:xfrm>
            <a:off x="2254250" y="3429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1</a:t>
            </a:r>
          </a:p>
        </p:txBody>
      </p:sp>
      <p:sp>
        <p:nvSpPr>
          <p:cNvPr id="16398" name="Line 15"/>
          <p:cNvSpPr>
            <a:spLocks noChangeShapeType="1"/>
          </p:cNvSpPr>
          <p:nvPr/>
        </p:nvSpPr>
        <p:spPr bwMode="auto">
          <a:xfrm flipH="1">
            <a:off x="1524000" y="32766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9" name="Text Box 16"/>
          <p:cNvSpPr txBox="1">
            <a:spLocks noChangeArrowheads="1"/>
          </p:cNvSpPr>
          <p:nvPr/>
        </p:nvSpPr>
        <p:spPr bwMode="auto">
          <a:xfrm>
            <a:off x="1600200" y="3200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6</a:t>
            </a:r>
          </a:p>
        </p:txBody>
      </p:sp>
      <p:sp>
        <p:nvSpPr>
          <p:cNvPr id="16400" name="Line 17"/>
          <p:cNvSpPr>
            <a:spLocks noChangeShapeType="1"/>
          </p:cNvSpPr>
          <p:nvPr/>
        </p:nvSpPr>
        <p:spPr bwMode="auto">
          <a:xfrm>
            <a:off x="2438400" y="32766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1" name="Text Box 18"/>
          <p:cNvSpPr txBox="1">
            <a:spLocks noChangeArrowheads="1"/>
          </p:cNvSpPr>
          <p:nvPr/>
        </p:nvSpPr>
        <p:spPr bwMode="auto">
          <a:xfrm>
            <a:off x="2787650" y="3200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5</a:t>
            </a:r>
          </a:p>
        </p:txBody>
      </p:sp>
      <p:sp>
        <p:nvSpPr>
          <p:cNvPr id="16402" name="Line 19"/>
          <p:cNvSpPr>
            <a:spLocks noChangeShapeType="1"/>
          </p:cNvSpPr>
          <p:nvPr/>
        </p:nvSpPr>
        <p:spPr bwMode="auto">
          <a:xfrm>
            <a:off x="1600200" y="3886200"/>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3" name="Text Box 20"/>
          <p:cNvSpPr txBox="1">
            <a:spLocks noChangeArrowheads="1"/>
          </p:cNvSpPr>
          <p:nvPr/>
        </p:nvSpPr>
        <p:spPr bwMode="auto">
          <a:xfrm>
            <a:off x="1828800" y="3698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5</a:t>
            </a:r>
          </a:p>
        </p:txBody>
      </p:sp>
      <p:sp>
        <p:nvSpPr>
          <p:cNvPr id="16404" name="Line 21"/>
          <p:cNvSpPr>
            <a:spLocks noChangeShapeType="1"/>
          </p:cNvSpPr>
          <p:nvPr/>
        </p:nvSpPr>
        <p:spPr bwMode="auto">
          <a:xfrm flipV="1">
            <a:off x="2514600" y="39624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5" name="Text Box 22"/>
          <p:cNvSpPr txBox="1">
            <a:spLocks noChangeArrowheads="1"/>
          </p:cNvSpPr>
          <p:nvPr/>
        </p:nvSpPr>
        <p:spPr bwMode="auto">
          <a:xfrm>
            <a:off x="2536825" y="37369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5</a:t>
            </a:r>
          </a:p>
        </p:txBody>
      </p:sp>
      <p:sp>
        <p:nvSpPr>
          <p:cNvPr id="16406" name="Line 23"/>
          <p:cNvSpPr>
            <a:spLocks noChangeShapeType="1"/>
          </p:cNvSpPr>
          <p:nvPr/>
        </p:nvSpPr>
        <p:spPr bwMode="auto">
          <a:xfrm>
            <a:off x="1447800" y="40386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7" name="Line 24"/>
          <p:cNvSpPr>
            <a:spLocks noChangeShapeType="1"/>
          </p:cNvSpPr>
          <p:nvPr/>
        </p:nvSpPr>
        <p:spPr bwMode="auto">
          <a:xfrm>
            <a:off x="2324100" y="3333750"/>
            <a:ext cx="0"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8" name="Text Box 25"/>
          <p:cNvSpPr txBox="1">
            <a:spLocks noChangeArrowheads="1"/>
          </p:cNvSpPr>
          <p:nvPr/>
        </p:nvSpPr>
        <p:spPr bwMode="auto">
          <a:xfrm>
            <a:off x="1371600"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3</a:t>
            </a:r>
          </a:p>
        </p:txBody>
      </p:sp>
      <p:sp>
        <p:nvSpPr>
          <p:cNvPr id="16409" name="Line 26"/>
          <p:cNvSpPr>
            <a:spLocks noChangeShapeType="1"/>
          </p:cNvSpPr>
          <p:nvPr/>
        </p:nvSpPr>
        <p:spPr bwMode="auto">
          <a:xfrm flipH="1">
            <a:off x="1905000" y="44196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0" name="Text Box 27"/>
          <p:cNvSpPr txBox="1">
            <a:spLocks noChangeArrowheads="1"/>
          </p:cNvSpPr>
          <p:nvPr/>
        </p:nvSpPr>
        <p:spPr bwMode="auto">
          <a:xfrm>
            <a:off x="18129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6</a:t>
            </a:r>
          </a:p>
        </p:txBody>
      </p:sp>
      <p:sp>
        <p:nvSpPr>
          <p:cNvPr id="16411" name="Line 28"/>
          <p:cNvSpPr>
            <a:spLocks noChangeShapeType="1"/>
          </p:cNvSpPr>
          <p:nvPr/>
        </p:nvSpPr>
        <p:spPr bwMode="auto">
          <a:xfrm>
            <a:off x="1981200" y="50292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2" name="Text Box 29"/>
          <p:cNvSpPr txBox="1">
            <a:spLocks noChangeArrowheads="1"/>
          </p:cNvSpPr>
          <p:nvPr/>
        </p:nvSpPr>
        <p:spPr bwMode="auto">
          <a:xfrm>
            <a:off x="2133600" y="4648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6</a:t>
            </a:r>
          </a:p>
        </p:txBody>
      </p:sp>
      <p:sp>
        <p:nvSpPr>
          <p:cNvPr id="16413" name="Line 30"/>
          <p:cNvSpPr>
            <a:spLocks noChangeShapeType="1"/>
          </p:cNvSpPr>
          <p:nvPr/>
        </p:nvSpPr>
        <p:spPr bwMode="auto">
          <a:xfrm flipH="1">
            <a:off x="2895600" y="4038600"/>
            <a:ext cx="304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4" name="Text Box 31"/>
          <p:cNvSpPr txBox="1">
            <a:spLocks noChangeArrowheads="1"/>
          </p:cNvSpPr>
          <p:nvPr/>
        </p:nvSpPr>
        <p:spPr bwMode="auto">
          <a:xfrm>
            <a:off x="30321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2</a:t>
            </a:r>
          </a:p>
        </p:txBody>
      </p:sp>
      <p:sp>
        <p:nvSpPr>
          <p:cNvPr id="16415" name="Line 32"/>
          <p:cNvSpPr>
            <a:spLocks noChangeShapeType="1"/>
          </p:cNvSpPr>
          <p:nvPr/>
        </p:nvSpPr>
        <p:spPr bwMode="auto">
          <a:xfrm>
            <a:off x="2438400" y="44196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6" name="Text Box 33"/>
          <p:cNvSpPr txBox="1">
            <a:spLocks noChangeArrowheads="1"/>
          </p:cNvSpPr>
          <p:nvPr/>
        </p:nvSpPr>
        <p:spPr bwMode="auto">
          <a:xfrm>
            <a:off x="24765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4</a:t>
            </a:r>
          </a:p>
        </p:txBody>
      </p:sp>
      <p:sp>
        <p:nvSpPr>
          <p:cNvPr id="32802" name="Rectangle 34"/>
          <p:cNvSpPr>
            <a:spLocks noChangeArrowheads="1"/>
          </p:cNvSpPr>
          <p:nvPr/>
        </p:nvSpPr>
        <p:spPr bwMode="auto">
          <a:xfrm>
            <a:off x="3810000" y="2514600"/>
            <a:ext cx="502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SzPct val="80000"/>
              <a:buFont typeface="Wingdings" panose="05000000000000000000" pitchFamily="2" charset="2"/>
              <a:buChar char="n"/>
            </a:pPr>
            <a:r>
              <a:rPr lang="en-US" altLang="zh-CN" sz="2800" dirty="0" smtClean="0">
                <a:latin typeface="Arial" panose="020B0604020202020204" pitchFamily="34" charset="0"/>
              </a:rPr>
              <a:t>Let </a:t>
            </a:r>
            <a:r>
              <a:rPr lang="en-US" altLang="zh-CN" sz="2800" dirty="0" smtClean="0"/>
              <a:t>A={</a:t>
            </a:r>
            <a:r>
              <a:rPr lang="en-US" altLang="zh-CN" sz="2800" dirty="0"/>
              <a:t>1}</a:t>
            </a:r>
            <a:r>
              <a:rPr lang="zh-CN" altLang="en-US" sz="2800" dirty="0"/>
              <a:t>，</a:t>
            </a:r>
            <a:r>
              <a:rPr lang="en-US" altLang="zh-CN" sz="2800" dirty="0"/>
              <a:t>T= </a:t>
            </a:r>
            <a:r>
              <a:rPr lang="en-US" altLang="zh-CN" sz="2800" dirty="0">
                <a:cs typeface="Times New Roman" panose="02020603050405020304" pitchFamily="18" charset="0"/>
              </a:rPr>
              <a:t>Φ</a:t>
            </a:r>
            <a:r>
              <a:rPr lang="zh-CN" altLang="en-US" sz="2800" dirty="0"/>
              <a:t>；</a:t>
            </a:r>
          </a:p>
        </p:txBody>
      </p:sp>
      <p:sp>
        <p:nvSpPr>
          <p:cNvPr id="32803" name="Oval 35"/>
          <p:cNvSpPr>
            <a:spLocks noChangeArrowheads="1"/>
          </p:cNvSpPr>
          <p:nvPr/>
        </p:nvSpPr>
        <p:spPr bwMode="auto">
          <a:xfrm>
            <a:off x="2133600" y="2933700"/>
            <a:ext cx="381000" cy="381000"/>
          </a:xfrm>
          <a:prstGeom prst="ellipse">
            <a:avLst/>
          </a:prstGeom>
          <a:solidFill>
            <a:srgbClr val="FF00FF"/>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1</a:t>
            </a:r>
          </a:p>
        </p:txBody>
      </p:sp>
      <p:sp>
        <p:nvSpPr>
          <p:cNvPr id="32804" name="Rectangle 36"/>
          <p:cNvSpPr>
            <a:spLocks noChangeArrowheads="1"/>
          </p:cNvSpPr>
          <p:nvPr/>
        </p:nvSpPr>
        <p:spPr bwMode="auto">
          <a:xfrm>
            <a:off x="3810000" y="3048000"/>
            <a:ext cx="502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SzPct val="80000"/>
              <a:buFont typeface="Wingdings" panose="05000000000000000000" pitchFamily="2" charset="2"/>
              <a:buChar char="n"/>
            </a:pPr>
            <a:r>
              <a:rPr lang="en-US" altLang="zh-CN" sz="2800" dirty="0" smtClean="0"/>
              <a:t>First iteration</a:t>
            </a:r>
            <a:r>
              <a:rPr lang="zh-CN" altLang="en-US" sz="2800" dirty="0" smtClean="0"/>
              <a:t>：</a:t>
            </a:r>
            <a:endParaRPr lang="zh-CN" altLang="en-US" sz="2800" dirty="0"/>
          </a:p>
          <a:p>
            <a:pPr eaLnBrk="1" hangingPunct="1">
              <a:spcBef>
                <a:spcPct val="20000"/>
              </a:spcBef>
              <a:buClr>
                <a:schemeClr val="accent1"/>
              </a:buClr>
              <a:buSzPct val="80000"/>
              <a:buFont typeface="Wingdings" panose="05000000000000000000" pitchFamily="2" charset="2"/>
              <a:buNone/>
            </a:pPr>
            <a:r>
              <a:rPr lang="zh-CN" altLang="en-US" sz="2800" dirty="0"/>
              <a:t>    ∵</a:t>
            </a:r>
            <a:r>
              <a:rPr lang="en-US" altLang="zh-CN" sz="2800" dirty="0"/>
              <a:t>(1, </a:t>
            </a:r>
            <a:r>
              <a:rPr lang="en-US" altLang="zh-CN" sz="2800" dirty="0" smtClean="0"/>
              <a:t>3)light edge</a:t>
            </a:r>
            <a:endParaRPr lang="zh-CN" altLang="en-US" sz="2800" dirty="0"/>
          </a:p>
          <a:p>
            <a:pPr eaLnBrk="1" hangingPunct="1">
              <a:spcBef>
                <a:spcPct val="20000"/>
              </a:spcBef>
              <a:buClr>
                <a:schemeClr val="accent1"/>
              </a:buClr>
              <a:buSzPct val="80000"/>
              <a:buFont typeface="Wingdings" panose="05000000000000000000" pitchFamily="2" charset="2"/>
              <a:buNone/>
            </a:pPr>
            <a:r>
              <a:rPr lang="zh-CN" altLang="en-US" sz="2800" dirty="0"/>
              <a:t>    ∴ </a:t>
            </a:r>
            <a:r>
              <a:rPr lang="en-US" altLang="zh-CN" sz="2800" dirty="0" smtClean="0"/>
              <a:t>A={</a:t>
            </a:r>
            <a:r>
              <a:rPr lang="en-US" altLang="zh-CN" sz="2800" dirty="0"/>
              <a:t>1, 3}</a:t>
            </a:r>
          </a:p>
          <a:p>
            <a:pPr eaLnBrk="1" hangingPunct="1">
              <a:spcBef>
                <a:spcPct val="20000"/>
              </a:spcBef>
              <a:buClr>
                <a:schemeClr val="accent1"/>
              </a:buClr>
              <a:buSzPct val="80000"/>
              <a:buFont typeface="Wingdings" panose="05000000000000000000" pitchFamily="2" charset="2"/>
              <a:buNone/>
            </a:pPr>
            <a:r>
              <a:rPr lang="en-US" altLang="zh-CN" sz="2800" dirty="0"/>
              <a:t>         T= {(1, 3)}</a:t>
            </a:r>
            <a:r>
              <a:rPr lang="en-US" altLang="zh-CN" sz="2800" dirty="0">
                <a:cs typeface="Times New Roman" panose="02020603050405020304" pitchFamily="18" charset="0"/>
              </a:rPr>
              <a:t> </a:t>
            </a:r>
            <a:r>
              <a:rPr lang="zh-CN" altLang="en-US" sz="2800" dirty="0"/>
              <a:t>；</a:t>
            </a:r>
          </a:p>
        </p:txBody>
      </p:sp>
      <p:sp>
        <p:nvSpPr>
          <p:cNvPr id="32805" name="Oval 37"/>
          <p:cNvSpPr>
            <a:spLocks noChangeArrowheads="1"/>
          </p:cNvSpPr>
          <p:nvPr/>
        </p:nvSpPr>
        <p:spPr bwMode="auto">
          <a:xfrm>
            <a:off x="2133600" y="4038600"/>
            <a:ext cx="381000" cy="381000"/>
          </a:xfrm>
          <a:prstGeom prst="ellipse">
            <a:avLst/>
          </a:prstGeom>
          <a:solidFill>
            <a:srgbClr val="FF00FF"/>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3</a:t>
            </a:r>
          </a:p>
        </p:txBody>
      </p:sp>
      <p:sp>
        <p:nvSpPr>
          <p:cNvPr id="32806" name="Line 38"/>
          <p:cNvSpPr>
            <a:spLocks noChangeShapeType="1"/>
          </p:cNvSpPr>
          <p:nvPr/>
        </p:nvSpPr>
        <p:spPr bwMode="auto">
          <a:xfrm>
            <a:off x="2324100" y="3333750"/>
            <a:ext cx="0" cy="70485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07" name="Rectangle 39"/>
          <p:cNvSpPr>
            <a:spLocks noChangeArrowheads="1"/>
          </p:cNvSpPr>
          <p:nvPr/>
        </p:nvSpPr>
        <p:spPr bwMode="auto">
          <a:xfrm>
            <a:off x="3819330" y="3048000"/>
            <a:ext cx="5029200" cy="21336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SzPct val="80000"/>
              <a:buFont typeface="Wingdings" panose="05000000000000000000" pitchFamily="2" charset="2"/>
              <a:buChar char="n"/>
            </a:pPr>
            <a:r>
              <a:rPr lang="en-US" altLang="zh-CN" sz="2800" dirty="0" smtClean="0"/>
              <a:t>Second iteration</a:t>
            </a:r>
            <a:r>
              <a:rPr lang="zh-CN" altLang="en-US" sz="2800" dirty="0" smtClean="0"/>
              <a:t>：</a:t>
            </a:r>
            <a:endParaRPr lang="zh-CN" altLang="en-US" sz="2800" dirty="0"/>
          </a:p>
          <a:p>
            <a:pPr eaLnBrk="1" hangingPunct="1">
              <a:spcBef>
                <a:spcPct val="20000"/>
              </a:spcBef>
              <a:buClr>
                <a:schemeClr val="accent1"/>
              </a:buClr>
              <a:buSzPct val="80000"/>
              <a:buFont typeface="Wingdings" panose="05000000000000000000" pitchFamily="2" charset="2"/>
              <a:buNone/>
            </a:pPr>
            <a:r>
              <a:rPr lang="zh-CN" altLang="en-US" sz="2800" dirty="0"/>
              <a:t>    ∵</a:t>
            </a:r>
            <a:r>
              <a:rPr lang="en-US" altLang="zh-CN" sz="2800" dirty="0"/>
              <a:t>(3, </a:t>
            </a:r>
            <a:r>
              <a:rPr lang="en-US" altLang="zh-CN" sz="2800" dirty="0" smtClean="0"/>
              <a:t>6)light edge</a:t>
            </a:r>
            <a:endParaRPr lang="zh-CN" altLang="en-US" sz="2800" dirty="0"/>
          </a:p>
          <a:p>
            <a:pPr eaLnBrk="1" hangingPunct="1">
              <a:spcBef>
                <a:spcPct val="20000"/>
              </a:spcBef>
              <a:buClr>
                <a:schemeClr val="accent1"/>
              </a:buClr>
              <a:buSzPct val="80000"/>
              <a:buFont typeface="Wingdings" panose="05000000000000000000" pitchFamily="2" charset="2"/>
              <a:buNone/>
            </a:pPr>
            <a:r>
              <a:rPr lang="zh-CN" altLang="en-US" sz="2800" dirty="0"/>
              <a:t>    ∴ </a:t>
            </a:r>
            <a:r>
              <a:rPr lang="en-US" altLang="zh-CN" sz="2800" dirty="0" smtClean="0"/>
              <a:t>A={</a:t>
            </a:r>
            <a:r>
              <a:rPr lang="en-US" altLang="zh-CN" sz="2800" dirty="0"/>
              <a:t>1, 3, 6}</a:t>
            </a:r>
            <a:r>
              <a:rPr lang="zh-CN" altLang="en-US" sz="2800" dirty="0"/>
              <a:t>，</a:t>
            </a:r>
          </a:p>
          <a:p>
            <a:pPr eaLnBrk="1" hangingPunct="1">
              <a:spcBef>
                <a:spcPct val="20000"/>
              </a:spcBef>
              <a:buClr>
                <a:schemeClr val="accent1"/>
              </a:buClr>
              <a:buSzPct val="80000"/>
              <a:buFont typeface="Wingdings" panose="05000000000000000000" pitchFamily="2" charset="2"/>
              <a:buNone/>
            </a:pPr>
            <a:r>
              <a:rPr lang="zh-CN" altLang="en-US" sz="2800" dirty="0"/>
              <a:t>         </a:t>
            </a:r>
            <a:r>
              <a:rPr lang="en-US" altLang="zh-CN" sz="2800" dirty="0"/>
              <a:t>T= {(1, 3), (3, 6)}</a:t>
            </a:r>
            <a:r>
              <a:rPr lang="en-US" altLang="zh-CN" sz="2800" dirty="0">
                <a:cs typeface="Times New Roman" panose="02020603050405020304" pitchFamily="18" charset="0"/>
              </a:rPr>
              <a:t> </a:t>
            </a:r>
            <a:r>
              <a:rPr lang="zh-CN" altLang="en-US" sz="2800" dirty="0"/>
              <a:t>；</a:t>
            </a:r>
          </a:p>
        </p:txBody>
      </p:sp>
      <p:sp>
        <p:nvSpPr>
          <p:cNvPr id="32808" name="Oval 40"/>
          <p:cNvSpPr>
            <a:spLocks noChangeArrowheads="1"/>
          </p:cNvSpPr>
          <p:nvPr/>
        </p:nvSpPr>
        <p:spPr bwMode="auto">
          <a:xfrm>
            <a:off x="2667000" y="4800600"/>
            <a:ext cx="381000" cy="381000"/>
          </a:xfrm>
          <a:prstGeom prst="ellipse">
            <a:avLst/>
          </a:prstGeom>
          <a:solidFill>
            <a:srgbClr val="FF00FF"/>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6</a:t>
            </a:r>
          </a:p>
        </p:txBody>
      </p:sp>
      <p:sp>
        <p:nvSpPr>
          <p:cNvPr id="32809" name="Line 41"/>
          <p:cNvSpPr>
            <a:spLocks noChangeShapeType="1"/>
          </p:cNvSpPr>
          <p:nvPr/>
        </p:nvSpPr>
        <p:spPr bwMode="auto">
          <a:xfrm>
            <a:off x="2438400" y="4419600"/>
            <a:ext cx="304800" cy="381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10" name="Rectangle 42"/>
          <p:cNvSpPr>
            <a:spLocks noChangeArrowheads="1"/>
          </p:cNvSpPr>
          <p:nvPr/>
        </p:nvSpPr>
        <p:spPr bwMode="auto">
          <a:xfrm>
            <a:off x="3843764" y="3038475"/>
            <a:ext cx="5029200" cy="21336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SzPct val="80000"/>
              <a:buFont typeface="Wingdings" panose="05000000000000000000" pitchFamily="2" charset="2"/>
              <a:buChar char="n"/>
            </a:pPr>
            <a:r>
              <a:rPr lang="en-US" altLang="zh-CN" sz="2800" dirty="0" smtClean="0"/>
              <a:t>Third iteration</a:t>
            </a:r>
            <a:r>
              <a:rPr lang="zh-CN" altLang="en-US" sz="2800" dirty="0" smtClean="0"/>
              <a:t>：</a:t>
            </a:r>
            <a:endParaRPr lang="zh-CN" altLang="en-US" sz="2800" dirty="0"/>
          </a:p>
          <a:p>
            <a:pPr eaLnBrk="1" hangingPunct="1">
              <a:spcBef>
                <a:spcPct val="20000"/>
              </a:spcBef>
              <a:buClr>
                <a:schemeClr val="accent1"/>
              </a:buClr>
              <a:buSzPct val="80000"/>
              <a:buFont typeface="Wingdings" panose="05000000000000000000" pitchFamily="2" charset="2"/>
              <a:buNone/>
            </a:pPr>
            <a:r>
              <a:rPr lang="zh-CN" altLang="en-US" sz="2800" dirty="0"/>
              <a:t>    ∵</a:t>
            </a:r>
            <a:r>
              <a:rPr lang="en-US" altLang="zh-CN" sz="2800" dirty="0"/>
              <a:t>(6, </a:t>
            </a:r>
            <a:r>
              <a:rPr lang="en-US" altLang="zh-CN" sz="2800" dirty="0" smtClean="0"/>
              <a:t>4)light edge</a:t>
            </a:r>
            <a:endParaRPr lang="zh-CN" altLang="en-US" sz="2800" dirty="0"/>
          </a:p>
          <a:p>
            <a:pPr eaLnBrk="1" hangingPunct="1">
              <a:spcBef>
                <a:spcPct val="20000"/>
              </a:spcBef>
              <a:buClr>
                <a:schemeClr val="accent1"/>
              </a:buClr>
              <a:buSzPct val="80000"/>
              <a:buFont typeface="Wingdings" panose="05000000000000000000" pitchFamily="2" charset="2"/>
              <a:buNone/>
            </a:pPr>
            <a:r>
              <a:rPr lang="zh-CN" altLang="en-US" sz="2800" dirty="0"/>
              <a:t>    ∴ </a:t>
            </a:r>
            <a:r>
              <a:rPr lang="en-US" altLang="zh-CN" sz="2800" dirty="0" smtClean="0"/>
              <a:t>A={</a:t>
            </a:r>
            <a:r>
              <a:rPr lang="en-US" altLang="zh-CN" sz="2800" dirty="0"/>
              <a:t>1, 3, 6, 4}</a:t>
            </a:r>
            <a:r>
              <a:rPr lang="zh-CN" altLang="en-US" sz="2800" dirty="0"/>
              <a:t>，</a:t>
            </a:r>
          </a:p>
          <a:p>
            <a:pPr eaLnBrk="1" hangingPunct="1">
              <a:spcBef>
                <a:spcPct val="20000"/>
              </a:spcBef>
              <a:buClr>
                <a:schemeClr val="accent1"/>
              </a:buClr>
              <a:buSzPct val="80000"/>
              <a:buFont typeface="Wingdings" panose="05000000000000000000" pitchFamily="2" charset="2"/>
              <a:buNone/>
            </a:pPr>
            <a:r>
              <a:rPr lang="zh-CN" altLang="en-US" sz="2800" dirty="0"/>
              <a:t>         </a:t>
            </a:r>
            <a:r>
              <a:rPr lang="en-US" altLang="zh-CN" sz="2800" dirty="0"/>
              <a:t>T= {(1, 3), (3, 6), (6, 4)}</a:t>
            </a:r>
            <a:r>
              <a:rPr lang="en-US" altLang="zh-CN" sz="2800" dirty="0">
                <a:cs typeface="Times New Roman" panose="02020603050405020304" pitchFamily="18" charset="0"/>
              </a:rPr>
              <a:t> </a:t>
            </a:r>
            <a:r>
              <a:rPr lang="zh-CN" altLang="en-US" sz="2800" dirty="0"/>
              <a:t>；</a:t>
            </a:r>
          </a:p>
        </p:txBody>
      </p:sp>
      <p:sp>
        <p:nvSpPr>
          <p:cNvPr id="32811" name="Oval 43"/>
          <p:cNvSpPr>
            <a:spLocks noChangeArrowheads="1"/>
          </p:cNvSpPr>
          <p:nvPr/>
        </p:nvSpPr>
        <p:spPr bwMode="auto">
          <a:xfrm>
            <a:off x="3048000" y="3657600"/>
            <a:ext cx="381000" cy="381000"/>
          </a:xfrm>
          <a:prstGeom prst="ellipse">
            <a:avLst/>
          </a:prstGeom>
          <a:solidFill>
            <a:srgbClr val="FF00FF"/>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4</a:t>
            </a:r>
          </a:p>
        </p:txBody>
      </p:sp>
      <p:sp>
        <p:nvSpPr>
          <p:cNvPr id="32812" name="Line 44"/>
          <p:cNvSpPr>
            <a:spLocks noChangeShapeType="1"/>
          </p:cNvSpPr>
          <p:nvPr/>
        </p:nvSpPr>
        <p:spPr bwMode="auto">
          <a:xfrm flipH="1">
            <a:off x="2895600" y="4038600"/>
            <a:ext cx="304800" cy="762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13" name="Rectangle 45"/>
          <p:cNvSpPr>
            <a:spLocks noChangeArrowheads="1"/>
          </p:cNvSpPr>
          <p:nvPr/>
        </p:nvSpPr>
        <p:spPr bwMode="auto">
          <a:xfrm>
            <a:off x="3839046" y="3048000"/>
            <a:ext cx="5029200" cy="21336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SzPct val="80000"/>
              <a:buFont typeface="Wingdings" panose="05000000000000000000" pitchFamily="2" charset="2"/>
              <a:buChar char="n"/>
            </a:pPr>
            <a:r>
              <a:rPr lang="en-US" altLang="zh-CN" sz="2800" dirty="0" smtClean="0"/>
              <a:t>Forth iteration</a:t>
            </a:r>
            <a:r>
              <a:rPr lang="zh-CN" altLang="en-US" sz="2800" dirty="0" smtClean="0"/>
              <a:t>：</a:t>
            </a:r>
            <a:endParaRPr lang="zh-CN" altLang="en-US" sz="2800" dirty="0"/>
          </a:p>
          <a:p>
            <a:pPr eaLnBrk="1" hangingPunct="1">
              <a:spcBef>
                <a:spcPct val="20000"/>
              </a:spcBef>
              <a:buClr>
                <a:schemeClr val="accent1"/>
              </a:buClr>
              <a:buSzPct val="80000"/>
              <a:buFont typeface="Wingdings" panose="05000000000000000000" pitchFamily="2" charset="2"/>
              <a:buNone/>
            </a:pPr>
            <a:r>
              <a:rPr lang="zh-CN" altLang="en-US" sz="2800" dirty="0"/>
              <a:t>    ∵</a:t>
            </a:r>
            <a:r>
              <a:rPr lang="en-US" altLang="zh-CN" sz="2800" dirty="0"/>
              <a:t>(2, </a:t>
            </a:r>
            <a:r>
              <a:rPr lang="en-US" altLang="zh-CN" sz="2800" dirty="0" smtClean="0"/>
              <a:t>3)light edge</a:t>
            </a:r>
            <a:endParaRPr lang="zh-CN" altLang="en-US" sz="2800" dirty="0"/>
          </a:p>
          <a:p>
            <a:pPr eaLnBrk="1" hangingPunct="1">
              <a:spcBef>
                <a:spcPct val="20000"/>
              </a:spcBef>
              <a:buClr>
                <a:schemeClr val="accent1"/>
              </a:buClr>
              <a:buSzPct val="80000"/>
              <a:buFont typeface="Wingdings" panose="05000000000000000000" pitchFamily="2" charset="2"/>
              <a:buNone/>
            </a:pPr>
            <a:r>
              <a:rPr lang="zh-CN" altLang="en-US" sz="2800" dirty="0"/>
              <a:t>    ∴ </a:t>
            </a:r>
            <a:r>
              <a:rPr lang="en-US" altLang="zh-CN" sz="2800" dirty="0" smtClean="0"/>
              <a:t>A={</a:t>
            </a:r>
            <a:r>
              <a:rPr lang="en-US" altLang="zh-CN" sz="2800" dirty="0"/>
              <a:t>1, 3, 6, 4, 2}</a:t>
            </a:r>
            <a:r>
              <a:rPr lang="zh-CN" altLang="en-US" sz="2800" dirty="0"/>
              <a:t>，</a:t>
            </a:r>
          </a:p>
          <a:p>
            <a:pPr eaLnBrk="1" hangingPunct="1">
              <a:spcBef>
                <a:spcPct val="20000"/>
              </a:spcBef>
              <a:buClr>
                <a:schemeClr val="accent1"/>
              </a:buClr>
              <a:buSzPct val="80000"/>
              <a:buFont typeface="Wingdings" panose="05000000000000000000" pitchFamily="2" charset="2"/>
              <a:buNone/>
            </a:pPr>
            <a:r>
              <a:rPr lang="zh-CN" altLang="en-US" sz="2800" dirty="0"/>
              <a:t>         </a:t>
            </a:r>
            <a:r>
              <a:rPr lang="en-US" altLang="zh-CN" sz="2800" dirty="0"/>
              <a:t>T= {(1, 3), (3, 6), (6, 4), </a:t>
            </a:r>
          </a:p>
          <a:p>
            <a:pPr eaLnBrk="1" hangingPunct="1">
              <a:spcBef>
                <a:spcPct val="20000"/>
              </a:spcBef>
              <a:buClr>
                <a:schemeClr val="accent1"/>
              </a:buClr>
              <a:buSzPct val="80000"/>
              <a:buFont typeface="Wingdings" panose="05000000000000000000" pitchFamily="2" charset="2"/>
              <a:buNone/>
            </a:pPr>
            <a:r>
              <a:rPr lang="en-US" altLang="zh-CN" sz="2800" dirty="0"/>
              <a:t>                 (2, 3)}</a:t>
            </a:r>
            <a:r>
              <a:rPr lang="en-US" altLang="zh-CN" sz="2800" dirty="0">
                <a:cs typeface="Times New Roman" panose="02020603050405020304" pitchFamily="18" charset="0"/>
              </a:rPr>
              <a:t> </a:t>
            </a:r>
            <a:r>
              <a:rPr lang="zh-CN" altLang="en-US" sz="2800" dirty="0"/>
              <a:t>；</a:t>
            </a:r>
          </a:p>
        </p:txBody>
      </p:sp>
      <p:sp>
        <p:nvSpPr>
          <p:cNvPr id="32814" name="Oval 46"/>
          <p:cNvSpPr>
            <a:spLocks noChangeArrowheads="1"/>
          </p:cNvSpPr>
          <p:nvPr/>
        </p:nvSpPr>
        <p:spPr bwMode="auto">
          <a:xfrm>
            <a:off x="1219200" y="3657600"/>
            <a:ext cx="381000" cy="381000"/>
          </a:xfrm>
          <a:prstGeom prst="ellipse">
            <a:avLst/>
          </a:prstGeom>
          <a:solidFill>
            <a:srgbClr val="FF00FF"/>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2</a:t>
            </a:r>
          </a:p>
        </p:txBody>
      </p:sp>
      <p:sp>
        <p:nvSpPr>
          <p:cNvPr id="32815" name="Line 47"/>
          <p:cNvSpPr>
            <a:spLocks noChangeShapeType="1"/>
          </p:cNvSpPr>
          <p:nvPr/>
        </p:nvSpPr>
        <p:spPr bwMode="auto">
          <a:xfrm>
            <a:off x="1600200" y="3886200"/>
            <a:ext cx="53340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16" name="Rectangle 48"/>
          <p:cNvSpPr>
            <a:spLocks noChangeArrowheads="1"/>
          </p:cNvSpPr>
          <p:nvPr/>
        </p:nvSpPr>
        <p:spPr bwMode="auto">
          <a:xfrm>
            <a:off x="3831015" y="3003688"/>
            <a:ext cx="5029200" cy="27432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SzPct val="80000"/>
              <a:buFont typeface="Wingdings" panose="05000000000000000000" pitchFamily="2" charset="2"/>
              <a:buChar char="n"/>
            </a:pPr>
            <a:r>
              <a:rPr lang="en-US" altLang="zh-CN" sz="2800" dirty="0" smtClean="0"/>
              <a:t>Fifth iteration</a:t>
            </a:r>
            <a:r>
              <a:rPr lang="zh-CN" altLang="en-US" sz="2800" dirty="0" smtClean="0"/>
              <a:t>：</a:t>
            </a:r>
            <a:endParaRPr lang="zh-CN" altLang="en-US" sz="2800" dirty="0"/>
          </a:p>
          <a:p>
            <a:pPr eaLnBrk="1" hangingPunct="1">
              <a:spcBef>
                <a:spcPct val="20000"/>
              </a:spcBef>
              <a:buClr>
                <a:schemeClr val="accent1"/>
              </a:buClr>
              <a:buSzPct val="80000"/>
              <a:buFont typeface="Wingdings" panose="05000000000000000000" pitchFamily="2" charset="2"/>
              <a:buNone/>
            </a:pPr>
            <a:r>
              <a:rPr lang="zh-CN" altLang="en-US" sz="2800" dirty="0"/>
              <a:t>    ∵</a:t>
            </a:r>
            <a:r>
              <a:rPr lang="en-US" altLang="zh-CN" sz="2800" dirty="0"/>
              <a:t>(5, </a:t>
            </a:r>
            <a:r>
              <a:rPr lang="en-US" altLang="zh-CN" sz="2800" dirty="0" smtClean="0"/>
              <a:t>2)light edge</a:t>
            </a:r>
            <a:endParaRPr lang="zh-CN" altLang="en-US" sz="2800" dirty="0"/>
          </a:p>
          <a:p>
            <a:pPr eaLnBrk="1" hangingPunct="1">
              <a:spcBef>
                <a:spcPct val="20000"/>
              </a:spcBef>
              <a:buClr>
                <a:schemeClr val="accent1"/>
              </a:buClr>
              <a:buSzPct val="80000"/>
              <a:buFont typeface="Wingdings" panose="05000000000000000000" pitchFamily="2" charset="2"/>
              <a:buNone/>
            </a:pPr>
            <a:r>
              <a:rPr lang="zh-CN" altLang="en-US" sz="2800" dirty="0"/>
              <a:t>    ∴ </a:t>
            </a:r>
            <a:r>
              <a:rPr lang="en-US" altLang="zh-CN" sz="2800" dirty="0" smtClean="0"/>
              <a:t>A={</a:t>
            </a:r>
            <a:r>
              <a:rPr lang="en-US" altLang="zh-CN" sz="2800" dirty="0"/>
              <a:t>1, 3, 6, 4, 2, 5}</a:t>
            </a:r>
            <a:r>
              <a:rPr lang="zh-CN" altLang="en-US" sz="2800" dirty="0"/>
              <a:t>，</a:t>
            </a:r>
          </a:p>
          <a:p>
            <a:pPr eaLnBrk="1" hangingPunct="1">
              <a:spcBef>
                <a:spcPct val="20000"/>
              </a:spcBef>
              <a:buClr>
                <a:schemeClr val="accent1"/>
              </a:buClr>
              <a:buSzPct val="80000"/>
              <a:buFont typeface="Wingdings" panose="05000000000000000000" pitchFamily="2" charset="2"/>
              <a:buNone/>
            </a:pPr>
            <a:r>
              <a:rPr lang="zh-CN" altLang="en-US" sz="2800" dirty="0"/>
              <a:t>         </a:t>
            </a:r>
            <a:r>
              <a:rPr lang="en-US" altLang="zh-CN" sz="2800" dirty="0"/>
              <a:t>T= {(1, 3), (3, 6), (6, 4), </a:t>
            </a:r>
          </a:p>
          <a:p>
            <a:pPr eaLnBrk="1" hangingPunct="1">
              <a:spcBef>
                <a:spcPct val="20000"/>
              </a:spcBef>
              <a:buClr>
                <a:schemeClr val="accent1"/>
              </a:buClr>
              <a:buSzPct val="80000"/>
              <a:buFont typeface="Wingdings" panose="05000000000000000000" pitchFamily="2" charset="2"/>
              <a:buNone/>
            </a:pPr>
            <a:r>
              <a:rPr lang="en-US" altLang="zh-CN" sz="2800" dirty="0"/>
              <a:t>               (3, 2) (2, 5)}</a:t>
            </a:r>
            <a:r>
              <a:rPr lang="en-US" altLang="zh-CN" sz="2800" dirty="0">
                <a:cs typeface="Times New Roman" panose="02020603050405020304" pitchFamily="18" charset="0"/>
              </a:rPr>
              <a:t> </a:t>
            </a:r>
            <a:r>
              <a:rPr lang="zh-CN" altLang="en-US" sz="2800" dirty="0"/>
              <a:t>；</a:t>
            </a:r>
          </a:p>
        </p:txBody>
      </p:sp>
      <p:sp>
        <p:nvSpPr>
          <p:cNvPr id="32817" name="Oval 49"/>
          <p:cNvSpPr>
            <a:spLocks noChangeArrowheads="1"/>
          </p:cNvSpPr>
          <p:nvPr/>
        </p:nvSpPr>
        <p:spPr bwMode="auto">
          <a:xfrm>
            <a:off x="1600200" y="4800600"/>
            <a:ext cx="381000" cy="381000"/>
          </a:xfrm>
          <a:prstGeom prst="ellipse">
            <a:avLst/>
          </a:prstGeom>
          <a:solidFill>
            <a:srgbClr val="FF00FF"/>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5</a:t>
            </a:r>
          </a:p>
        </p:txBody>
      </p:sp>
      <p:sp>
        <p:nvSpPr>
          <p:cNvPr id="32818" name="Line 50"/>
          <p:cNvSpPr>
            <a:spLocks noChangeShapeType="1"/>
          </p:cNvSpPr>
          <p:nvPr/>
        </p:nvSpPr>
        <p:spPr bwMode="auto">
          <a:xfrm>
            <a:off x="1447800" y="4038600"/>
            <a:ext cx="304800" cy="7620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117</a:t>
            </a:fld>
            <a:endParaRPr lang="en-CA" dirty="0"/>
          </a:p>
        </p:txBody>
      </p:sp>
    </p:spTree>
    <p:extLst>
      <p:ext uri="{BB962C8B-B14F-4D97-AF65-F5344CB8AC3E}">
        <p14:creationId xmlns:p14="http://schemas.microsoft.com/office/powerpoint/2010/main" val="1205104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802"/>
                                        </p:tgtEl>
                                        <p:attrNameLst>
                                          <p:attrName>style.visibility</p:attrName>
                                        </p:attrNameLst>
                                      </p:cBhvr>
                                      <p:to>
                                        <p:strVal val="visible"/>
                                      </p:to>
                                    </p:set>
                                    <p:animEffect transition="in" filter="box(out)">
                                      <p:cBhvr>
                                        <p:cTn id="7" dur="500"/>
                                        <p:tgtEl>
                                          <p:spTgt spid="32802"/>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32803"/>
                                        </p:tgtEl>
                                        <p:attrNameLst>
                                          <p:attrName>style.visibility</p:attrName>
                                        </p:attrNameLst>
                                      </p:cBhvr>
                                      <p:to>
                                        <p:strVal val="visible"/>
                                      </p:to>
                                    </p:set>
                                    <p:animEffect transition="in" filter="box(out)">
                                      <p:cBhvr>
                                        <p:cTn id="11" dur="500"/>
                                        <p:tgtEl>
                                          <p:spTgt spid="328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2804"/>
                                        </p:tgtEl>
                                        <p:attrNameLst>
                                          <p:attrName>style.visibility</p:attrName>
                                        </p:attrNameLst>
                                      </p:cBhvr>
                                      <p:to>
                                        <p:strVal val="visible"/>
                                      </p:to>
                                    </p:set>
                                    <p:animEffect transition="in" filter="box(out)">
                                      <p:cBhvr>
                                        <p:cTn id="16" dur="500"/>
                                        <p:tgtEl>
                                          <p:spTgt spid="32804"/>
                                        </p:tgtEl>
                                      </p:cBhvr>
                                    </p:animEffect>
                                  </p:childTnLst>
                                </p:cTn>
                              </p:par>
                            </p:childTnLst>
                          </p:cTn>
                        </p:par>
                        <p:par>
                          <p:cTn id="17" fill="hold" nodeType="afterGroup">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32805"/>
                                        </p:tgtEl>
                                        <p:attrNameLst>
                                          <p:attrName>style.visibility</p:attrName>
                                        </p:attrNameLst>
                                      </p:cBhvr>
                                      <p:to>
                                        <p:strVal val="visible"/>
                                      </p:to>
                                    </p:set>
                                    <p:animEffect transition="in" filter="box(out)">
                                      <p:cBhvr>
                                        <p:cTn id="20" dur="500"/>
                                        <p:tgtEl>
                                          <p:spTgt spid="32805"/>
                                        </p:tgtEl>
                                      </p:cBhvr>
                                    </p:animEffect>
                                  </p:childTnLst>
                                </p:cTn>
                              </p:par>
                            </p:childTnLst>
                          </p:cTn>
                        </p:par>
                        <p:par>
                          <p:cTn id="21" fill="hold" nodeType="afterGroup">
                            <p:stCondLst>
                              <p:cond delay="1000"/>
                            </p:stCondLst>
                            <p:childTnLst>
                              <p:par>
                                <p:cTn id="22" presetID="4" presetClass="entr" presetSubtype="32" fill="hold" grpId="0" nodeType="afterEffect">
                                  <p:stCondLst>
                                    <p:cond delay="0"/>
                                  </p:stCondLst>
                                  <p:childTnLst>
                                    <p:set>
                                      <p:cBhvr>
                                        <p:cTn id="23" dur="1" fill="hold">
                                          <p:stCondLst>
                                            <p:cond delay="0"/>
                                          </p:stCondLst>
                                        </p:cTn>
                                        <p:tgtEl>
                                          <p:spTgt spid="32806"/>
                                        </p:tgtEl>
                                        <p:attrNameLst>
                                          <p:attrName>style.visibility</p:attrName>
                                        </p:attrNameLst>
                                      </p:cBhvr>
                                      <p:to>
                                        <p:strVal val="visible"/>
                                      </p:to>
                                    </p:set>
                                    <p:animEffect transition="in" filter="box(out)">
                                      <p:cBhvr>
                                        <p:cTn id="24" dur="500"/>
                                        <p:tgtEl>
                                          <p:spTgt spid="3280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32807"/>
                                        </p:tgtEl>
                                        <p:attrNameLst>
                                          <p:attrName>style.visibility</p:attrName>
                                        </p:attrNameLst>
                                      </p:cBhvr>
                                      <p:to>
                                        <p:strVal val="visible"/>
                                      </p:to>
                                    </p:set>
                                    <p:animEffect transition="in" filter="box(out)">
                                      <p:cBhvr>
                                        <p:cTn id="29" dur="500"/>
                                        <p:tgtEl>
                                          <p:spTgt spid="32807"/>
                                        </p:tgtEl>
                                      </p:cBhvr>
                                    </p:animEffect>
                                  </p:childTnLst>
                                </p:cTn>
                              </p:par>
                            </p:childTnLst>
                          </p:cTn>
                        </p:par>
                        <p:par>
                          <p:cTn id="30" fill="hold" nodeType="afterGroup">
                            <p:stCondLst>
                              <p:cond delay="500"/>
                            </p:stCondLst>
                            <p:childTnLst>
                              <p:par>
                                <p:cTn id="31" presetID="4" presetClass="entr" presetSubtype="32" fill="hold" grpId="0" nodeType="afterEffect">
                                  <p:stCondLst>
                                    <p:cond delay="0"/>
                                  </p:stCondLst>
                                  <p:childTnLst>
                                    <p:set>
                                      <p:cBhvr>
                                        <p:cTn id="32" dur="1" fill="hold">
                                          <p:stCondLst>
                                            <p:cond delay="0"/>
                                          </p:stCondLst>
                                        </p:cTn>
                                        <p:tgtEl>
                                          <p:spTgt spid="32808"/>
                                        </p:tgtEl>
                                        <p:attrNameLst>
                                          <p:attrName>style.visibility</p:attrName>
                                        </p:attrNameLst>
                                      </p:cBhvr>
                                      <p:to>
                                        <p:strVal val="visible"/>
                                      </p:to>
                                    </p:set>
                                    <p:animEffect transition="in" filter="box(out)">
                                      <p:cBhvr>
                                        <p:cTn id="33" dur="500"/>
                                        <p:tgtEl>
                                          <p:spTgt spid="32808"/>
                                        </p:tgtEl>
                                      </p:cBhvr>
                                    </p:animEffect>
                                  </p:childTnLst>
                                </p:cTn>
                              </p:par>
                            </p:childTnLst>
                          </p:cTn>
                        </p:par>
                        <p:par>
                          <p:cTn id="34" fill="hold" nodeType="afterGroup">
                            <p:stCondLst>
                              <p:cond delay="1000"/>
                            </p:stCondLst>
                            <p:childTnLst>
                              <p:par>
                                <p:cTn id="35" presetID="4" presetClass="entr" presetSubtype="32" fill="hold" grpId="0" nodeType="afterEffect">
                                  <p:stCondLst>
                                    <p:cond delay="0"/>
                                  </p:stCondLst>
                                  <p:childTnLst>
                                    <p:set>
                                      <p:cBhvr>
                                        <p:cTn id="36" dur="1" fill="hold">
                                          <p:stCondLst>
                                            <p:cond delay="0"/>
                                          </p:stCondLst>
                                        </p:cTn>
                                        <p:tgtEl>
                                          <p:spTgt spid="32809"/>
                                        </p:tgtEl>
                                        <p:attrNameLst>
                                          <p:attrName>style.visibility</p:attrName>
                                        </p:attrNameLst>
                                      </p:cBhvr>
                                      <p:to>
                                        <p:strVal val="visible"/>
                                      </p:to>
                                    </p:set>
                                    <p:animEffect transition="in" filter="box(out)">
                                      <p:cBhvr>
                                        <p:cTn id="37" dur="500"/>
                                        <p:tgtEl>
                                          <p:spTgt spid="328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2810"/>
                                        </p:tgtEl>
                                        <p:attrNameLst>
                                          <p:attrName>style.visibility</p:attrName>
                                        </p:attrNameLst>
                                      </p:cBhvr>
                                      <p:to>
                                        <p:strVal val="visible"/>
                                      </p:to>
                                    </p:set>
                                    <p:animEffect transition="in" filter="box(out)">
                                      <p:cBhvr>
                                        <p:cTn id="42" dur="500"/>
                                        <p:tgtEl>
                                          <p:spTgt spid="32810"/>
                                        </p:tgtEl>
                                      </p:cBhvr>
                                    </p:animEffect>
                                  </p:childTnLst>
                                </p:cTn>
                              </p:par>
                            </p:childTnLst>
                          </p:cTn>
                        </p:par>
                        <p:par>
                          <p:cTn id="43" fill="hold" nodeType="afterGroup">
                            <p:stCondLst>
                              <p:cond delay="500"/>
                            </p:stCondLst>
                            <p:childTnLst>
                              <p:par>
                                <p:cTn id="44" presetID="4" presetClass="entr" presetSubtype="32" fill="hold" grpId="0" nodeType="afterEffect">
                                  <p:stCondLst>
                                    <p:cond delay="0"/>
                                  </p:stCondLst>
                                  <p:childTnLst>
                                    <p:set>
                                      <p:cBhvr>
                                        <p:cTn id="45" dur="1" fill="hold">
                                          <p:stCondLst>
                                            <p:cond delay="0"/>
                                          </p:stCondLst>
                                        </p:cTn>
                                        <p:tgtEl>
                                          <p:spTgt spid="32811"/>
                                        </p:tgtEl>
                                        <p:attrNameLst>
                                          <p:attrName>style.visibility</p:attrName>
                                        </p:attrNameLst>
                                      </p:cBhvr>
                                      <p:to>
                                        <p:strVal val="visible"/>
                                      </p:to>
                                    </p:set>
                                    <p:animEffect transition="in" filter="box(out)">
                                      <p:cBhvr>
                                        <p:cTn id="46" dur="500"/>
                                        <p:tgtEl>
                                          <p:spTgt spid="32811"/>
                                        </p:tgtEl>
                                      </p:cBhvr>
                                    </p:animEffect>
                                  </p:childTnLst>
                                </p:cTn>
                              </p:par>
                            </p:childTnLst>
                          </p:cTn>
                        </p:par>
                        <p:par>
                          <p:cTn id="47" fill="hold" nodeType="afterGroup">
                            <p:stCondLst>
                              <p:cond delay="1000"/>
                            </p:stCondLst>
                            <p:childTnLst>
                              <p:par>
                                <p:cTn id="48" presetID="4" presetClass="entr" presetSubtype="32" fill="hold" grpId="0" nodeType="afterEffect">
                                  <p:stCondLst>
                                    <p:cond delay="0"/>
                                  </p:stCondLst>
                                  <p:childTnLst>
                                    <p:set>
                                      <p:cBhvr>
                                        <p:cTn id="49" dur="1" fill="hold">
                                          <p:stCondLst>
                                            <p:cond delay="0"/>
                                          </p:stCondLst>
                                        </p:cTn>
                                        <p:tgtEl>
                                          <p:spTgt spid="32812"/>
                                        </p:tgtEl>
                                        <p:attrNameLst>
                                          <p:attrName>style.visibility</p:attrName>
                                        </p:attrNameLst>
                                      </p:cBhvr>
                                      <p:to>
                                        <p:strVal val="visible"/>
                                      </p:to>
                                    </p:set>
                                    <p:animEffect transition="in" filter="box(out)">
                                      <p:cBhvr>
                                        <p:cTn id="50" dur="500"/>
                                        <p:tgtEl>
                                          <p:spTgt spid="3281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32813"/>
                                        </p:tgtEl>
                                        <p:attrNameLst>
                                          <p:attrName>style.visibility</p:attrName>
                                        </p:attrNameLst>
                                      </p:cBhvr>
                                      <p:to>
                                        <p:strVal val="visible"/>
                                      </p:to>
                                    </p:set>
                                    <p:animEffect transition="in" filter="box(out)">
                                      <p:cBhvr>
                                        <p:cTn id="55" dur="500"/>
                                        <p:tgtEl>
                                          <p:spTgt spid="32813"/>
                                        </p:tgtEl>
                                      </p:cBhvr>
                                    </p:animEffect>
                                  </p:childTnLst>
                                </p:cTn>
                              </p:par>
                            </p:childTnLst>
                          </p:cTn>
                        </p:par>
                        <p:par>
                          <p:cTn id="56" fill="hold" nodeType="afterGroup">
                            <p:stCondLst>
                              <p:cond delay="500"/>
                            </p:stCondLst>
                            <p:childTnLst>
                              <p:par>
                                <p:cTn id="57" presetID="4" presetClass="entr" presetSubtype="32" fill="hold" grpId="0" nodeType="afterEffect">
                                  <p:stCondLst>
                                    <p:cond delay="0"/>
                                  </p:stCondLst>
                                  <p:childTnLst>
                                    <p:set>
                                      <p:cBhvr>
                                        <p:cTn id="58" dur="1" fill="hold">
                                          <p:stCondLst>
                                            <p:cond delay="0"/>
                                          </p:stCondLst>
                                        </p:cTn>
                                        <p:tgtEl>
                                          <p:spTgt spid="32814"/>
                                        </p:tgtEl>
                                        <p:attrNameLst>
                                          <p:attrName>style.visibility</p:attrName>
                                        </p:attrNameLst>
                                      </p:cBhvr>
                                      <p:to>
                                        <p:strVal val="visible"/>
                                      </p:to>
                                    </p:set>
                                    <p:animEffect transition="in" filter="box(out)">
                                      <p:cBhvr>
                                        <p:cTn id="59" dur="500"/>
                                        <p:tgtEl>
                                          <p:spTgt spid="32814"/>
                                        </p:tgtEl>
                                      </p:cBhvr>
                                    </p:animEffect>
                                  </p:childTnLst>
                                </p:cTn>
                              </p:par>
                            </p:childTnLst>
                          </p:cTn>
                        </p:par>
                        <p:par>
                          <p:cTn id="60" fill="hold" nodeType="afterGroup">
                            <p:stCondLst>
                              <p:cond delay="1000"/>
                            </p:stCondLst>
                            <p:childTnLst>
                              <p:par>
                                <p:cTn id="61" presetID="4" presetClass="entr" presetSubtype="32" fill="hold" grpId="0" nodeType="afterEffect">
                                  <p:stCondLst>
                                    <p:cond delay="0"/>
                                  </p:stCondLst>
                                  <p:childTnLst>
                                    <p:set>
                                      <p:cBhvr>
                                        <p:cTn id="62" dur="1" fill="hold">
                                          <p:stCondLst>
                                            <p:cond delay="0"/>
                                          </p:stCondLst>
                                        </p:cTn>
                                        <p:tgtEl>
                                          <p:spTgt spid="32815"/>
                                        </p:tgtEl>
                                        <p:attrNameLst>
                                          <p:attrName>style.visibility</p:attrName>
                                        </p:attrNameLst>
                                      </p:cBhvr>
                                      <p:to>
                                        <p:strVal val="visible"/>
                                      </p:to>
                                    </p:set>
                                    <p:animEffect transition="in" filter="box(out)">
                                      <p:cBhvr>
                                        <p:cTn id="63" dur="500"/>
                                        <p:tgtEl>
                                          <p:spTgt spid="3281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32816"/>
                                        </p:tgtEl>
                                        <p:attrNameLst>
                                          <p:attrName>style.visibility</p:attrName>
                                        </p:attrNameLst>
                                      </p:cBhvr>
                                      <p:to>
                                        <p:strVal val="visible"/>
                                      </p:to>
                                    </p:set>
                                    <p:animEffect transition="in" filter="box(out)">
                                      <p:cBhvr>
                                        <p:cTn id="68" dur="500"/>
                                        <p:tgtEl>
                                          <p:spTgt spid="32816"/>
                                        </p:tgtEl>
                                      </p:cBhvr>
                                    </p:animEffect>
                                  </p:childTnLst>
                                </p:cTn>
                              </p:par>
                            </p:childTnLst>
                          </p:cTn>
                        </p:par>
                        <p:par>
                          <p:cTn id="69" fill="hold" nodeType="afterGroup">
                            <p:stCondLst>
                              <p:cond delay="500"/>
                            </p:stCondLst>
                            <p:childTnLst>
                              <p:par>
                                <p:cTn id="70" presetID="4" presetClass="entr" presetSubtype="32" fill="hold" grpId="0" nodeType="afterEffect">
                                  <p:stCondLst>
                                    <p:cond delay="0"/>
                                  </p:stCondLst>
                                  <p:childTnLst>
                                    <p:set>
                                      <p:cBhvr>
                                        <p:cTn id="71" dur="1" fill="hold">
                                          <p:stCondLst>
                                            <p:cond delay="0"/>
                                          </p:stCondLst>
                                        </p:cTn>
                                        <p:tgtEl>
                                          <p:spTgt spid="32817"/>
                                        </p:tgtEl>
                                        <p:attrNameLst>
                                          <p:attrName>style.visibility</p:attrName>
                                        </p:attrNameLst>
                                      </p:cBhvr>
                                      <p:to>
                                        <p:strVal val="visible"/>
                                      </p:to>
                                    </p:set>
                                    <p:animEffect transition="in" filter="box(out)">
                                      <p:cBhvr>
                                        <p:cTn id="72" dur="500"/>
                                        <p:tgtEl>
                                          <p:spTgt spid="32817"/>
                                        </p:tgtEl>
                                      </p:cBhvr>
                                    </p:animEffect>
                                  </p:childTnLst>
                                </p:cTn>
                              </p:par>
                            </p:childTnLst>
                          </p:cTn>
                        </p:par>
                        <p:par>
                          <p:cTn id="73" fill="hold" nodeType="afterGroup">
                            <p:stCondLst>
                              <p:cond delay="1000"/>
                            </p:stCondLst>
                            <p:childTnLst>
                              <p:par>
                                <p:cTn id="74" presetID="4" presetClass="entr" presetSubtype="32" fill="hold" grpId="0" nodeType="afterEffect">
                                  <p:stCondLst>
                                    <p:cond delay="0"/>
                                  </p:stCondLst>
                                  <p:childTnLst>
                                    <p:set>
                                      <p:cBhvr>
                                        <p:cTn id="75" dur="1" fill="hold">
                                          <p:stCondLst>
                                            <p:cond delay="0"/>
                                          </p:stCondLst>
                                        </p:cTn>
                                        <p:tgtEl>
                                          <p:spTgt spid="32818"/>
                                        </p:tgtEl>
                                        <p:attrNameLst>
                                          <p:attrName>style.visibility</p:attrName>
                                        </p:attrNameLst>
                                      </p:cBhvr>
                                      <p:to>
                                        <p:strVal val="visible"/>
                                      </p:to>
                                    </p:set>
                                    <p:animEffect transition="in" filter="box(out)">
                                      <p:cBhvr>
                                        <p:cTn id="76" dur="500"/>
                                        <p:tgtEl>
                                          <p:spTgt spid="32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2" grpId="0" autoUpdateAnimBg="0"/>
      <p:bldP spid="32803" grpId="0" animBg="1" autoUpdateAnimBg="0"/>
      <p:bldP spid="32804" grpId="0" autoUpdateAnimBg="0"/>
      <p:bldP spid="32805" grpId="0" animBg="1" autoUpdateAnimBg="0"/>
      <p:bldP spid="32806" grpId="0" animBg="1"/>
      <p:bldP spid="32807" grpId="0" animBg="1" autoUpdateAnimBg="0"/>
      <p:bldP spid="32808" grpId="0" animBg="1" autoUpdateAnimBg="0"/>
      <p:bldP spid="32809" grpId="0" animBg="1"/>
      <p:bldP spid="32810" grpId="0" animBg="1" autoUpdateAnimBg="0"/>
      <p:bldP spid="32811" grpId="0" animBg="1" autoUpdateAnimBg="0"/>
      <p:bldP spid="32812" grpId="0" animBg="1"/>
      <p:bldP spid="32813" grpId="0" animBg="1" autoUpdateAnimBg="0"/>
      <p:bldP spid="32814" grpId="0" animBg="1" autoUpdateAnimBg="0"/>
      <p:bldP spid="32815" grpId="0" animBg="1"/>
      <p:bldP spid="32816" grpId="0" animBg="1" autoUpdateAnimBg="0"/>
      <p:bldP spid="32817" grpId="0" animBg="1" autoUpdateAnimBg="0"/>
      <p:bldP spid="32818"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Discuss on </a:t>
            </a:r>
            <a:r>
              <a:rPr lang="en-US" altLang="zh-TW" sz="4000" dirty="0"/>
              <a:t>Prim</a:t>
            </a:r>
            <a:r>
              <a:rPr lang="en-US" altLang="zh-TW" sz="4000" dirty="0">
                <a:latin typeface="Times New Roman" pitchFamily="18" charset="0"/>
              </a:rPr>
              <a:t>’</a:t>
            </a:r>
            <a:r>
              <a:rPr lang="en-US" altLang="zh-TW" sz="4000" dirty="0"/>
              <a:t>s Algorithm </a:t>
            </a:r>
            <a:endParaRPr lang="zh-CN" altLang="en-US" dirty="0"/>
          </a:p>
        </p:txBody>
      </p:sp>
      <p:sp>
        <p:nvSpPr>
          <p:cNvPr id="3" name="内容占位符 2"/>
          <p:cNvSpPr>
            <a:spLocks noGrp="1"/>
          </p:cNvSpPr>
          <p:nvPr>
            <p:ph idx="1"/>
          </p:nvPr>
        </p:nvSpPr>
        <p:spPr>
          <a:xfrm>
            <a:off x="971227" y="1268760"/>
            <a:ext cx="7201545" cy="5078412"/>
          </a:xfrm>
        </p:spPr>
        <p:txBody>
          <a:bodyPr/>
          <a:lstStyle/>
          <a:p>
            <a:pPr marL="0" indent="0">
              <a:buNone/>
            </a:pPr>
            <a:r>
              <a:rPr lang="en-US" altLang="zh-CN" dirty="0" smtClean="0"/>
              <a:t>How to implement it?</a:t>
            </a:r>
          </a:p>
          <a:p>
            <a:pPr lvl="1">
              <a:buFont typeface="Wingdings" panose="05000000000000000000" pitchFamily="2" charset="2"/>
              <a:buChar char="l"/>
            </a:pPr>
            <a:r>
              <a:rPr lang="en-US" altLang="zh-CN" dirty="0" smtClean="0"/>
              <a:t>Data Structure</a:t>
            </a:r>
          </a:p>
          <a:p>
            <a:pPr lvl="2">
              <a:buFont typeface="Wingdings" panose="05000000000000000000" pitchFamily="2" charset="2"/>
              <a:buChar char="Ø"/>
            </a:pPr>
            <a:r>
              <a:rPr lang="en-US" altLang="zh-CN" dirty="0" smtClean="0"/>
              <a:t>Graph</a:t>
            </a:r>
          </a:p>
          <a:p>
            <a:pPr lvl="1">
              <a:buFont typeface="Wingdings" panose="05000000000000000000" pitchFamily="2" charset="2"/>
              <a:buChar char="l"/>
            </a:pPr>
            <a:r>
              <a:rPr lang="en-US" altLang="zh-CN" spc="-15" dirty="0" smtClean="0">
                <a:latin typeface="Tahoma"/>
                <a:cs typeface="Tahoma"/>
              </a:rPr>
              <a:t>How to </a:t>
            </a:r>
            <a:r>
              <a:rPr lang="en-US" altLang="zh-CN" spc="-30" dirty="0">
                <a:latin typeface="Tahoma"/>
                <a:cs typeface="Tahoma"/>
              </a:rPr>
              <a:t>find </a:t>
            </a:r>
            <a:r>
              <a:rPr lang="en-US" altLang="zh-CN" spc="-40" dirty="0">
                <a:latin typeface="Tahoma"/>
                <a:cs typeface="Tahoma"/>
              </a:rPr>
              <a:t>the </a:t>
            </a:r>
            <a:r>
              <a:rPr lang="en-US" altLang="zh-CN" spc="-30" dirty="0" smtClean="0">
                <a:latin typeface="Tahoma"/>
                <a:cs typeface="Tahoma"/>
              </a:rPr>
              <a:t>light </a:t>
            </a:r>
            <a:r>
              <a:rPr lang="en-US" altLang="zh-CN" spc="-75" dirty="0">
                <a:latin typeface="Tahoma"/>
                <a:cs typeface="Tahoma"/>
              </a:rPr>
              <a:t>edge </a:t>
            </a:r>
            <a:r>
              <a:rPr lang="en-US" altLang="zh-CN" spc="-15" dirty="0">
                <a:latin typeface="Tahoma"/>
                <a:cs typeface="Tahoma"/>
              </a:rPr>
              <a:t>that  </a:t>
            </a:r>
            <a:r>
              <a:rPr lang="en-US" altLang="zh-CN" spc="-45" dirty="0">
                <a:latin typeface="Tahoma"/>
                <a:cs typeface="Tahoma"/>
              </a:rPr>
              <a:t>connects </a:t>
            </a:r>
            <a:r>
              <a:rPr lang="en-US" altLang="zh-CN" i="1" spc="114" dirty="0" smtClean="0">
                <a:latin typeface="Times New Roman"/>
                <a:cs typeface="Times New Roman"/>
              </a:rPr>
              <a:t>U </a:t>
            </a:r>
            <a:r>
              <a:rPr lang="en-US" altLang="zh-CN" spc="-50" dirty="0">
                <a:latin typeface="Tahoma"/>
                <a:cs typeface="Tahoma"/>
              </a:rPr>
              <a:t>and </a:t>
            </a:r>
            <a:r>
              <a:rPr lang="en-US" altLang="zh-CN" i="1" spc="-40" dirty="0">
                <a:latin typeface="Times New Roman"/>
                <a:cs typeface="Times New Roman"/>
              </a:rPr>
              <a:t>V </a:t>
            </a:r>
            <a:r>
              <a:rPr lang="en-US" altLang="zh-CN" spc="235" dirty="0">
                <a:latin typeface="Cambria"/>
                <a:cs typeface="Cambria"/>
              </a:rPr>
              <a:t>−</a:t>
            </a:r>
            <a:r>
              <a:rPr lang="en-US" altLang="zh-CN" spc="170" dirty="0">
                <a:latin typeface="Cambria"/>
                <a:cs typeface="Cambria"/>
              </a:rPr>
              <a:t> </a:t>
            </a:r>
            <a:r>
              <a:rPr lang="en-US" altLang="zh-CN" i="1" spc="70" dirty="0" smtClean="0">
                <a:latin typeface="Times New Roman"/>
                <a:cs typeface="Times New Roman"/>
              </a:rPr>
              <a:t>U</a:t>
            </a:r>
            <a:r>
              <a:rPr lang="en-US" altLang="zh-CN" spc="70" dirty="0" smtClean="0">
                <a:latin typeface="Tahoma"/>
                <a:cs typeface="Tahoma"/>
              </a:rPr>
              <a:t>.</a:t>
            </a:r>
          </a:p>
          <a:p>
            <a:pPr lvl="2">
              <a:buFont typeface="Wingdings" panose="05000000000000000000" pitchFamily="2" charset="2"/>
              <a:buChar char="Ø"/>
            </a:pPr>
            <a:r>
              <a:rPr lang="en-US" altLang="zh-CN" spc="70" dirty="0" smtClean="0">
                <a:latin typeface="Tahoma"/>
                <a:cs typeface="Tahoma"/>
              </a:rPr>
              <a:t>Purple edge?</a:t>
            </a:r>
            <a:endParaRPr lang="en-US" altLang="zh-CN" dirty="0" smtClean="0"/>
          </a:p>
          <a:p>
            <a:pPr lvl="2">
              <a:buFont typeface="Wingdings" panose="05000000000000000000" pitchFamily="2" charset="2"/>
              <a:buChar char="Ø"/>
            </a:pPr>
            <a:r>
              <a:rPr lang="en-US" altLang="zh-CN" dirty="0" smtClean="0"/>
              <a:t>Priority Queue</a:t>
            </a:r>
          </a:p>
          <a:p>
            <a:pPr lvl="1">
              <a:buFont typeface="Wingdings" panose="05000000000000000000" pitchFamily="2" charset="2"/>
              <a:buChar char="l"/>
            </a:pPr>
            <a:r>
              <a:rPr lang="en-US" altLang="zh-CN" dirty="0" smtClean="0"/>
              <a:t>How to locate and record the current light edge?</a:t>
            </a:r>
          </a:p>
          <a:p>
            <a:pPr lvl="2">
              <a:buFont typeface="Wingdings" panose="05000000000000000000" pitchFamily="2" charset="2"/>
              <a:buChar char="Ø"/>
            </a:pPr>
            <a:r>
              <a:rPr lang="en-US" altLang="zh-CN" dirty="0" smtClean="0"/>
              <a:t>The red vertex just visited </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118</a:t>
            </a:fld>
            <a:endParaRPr lang="en-CA" dirty="0"/>
          </a:p>
        </p:txBody>
      </p:sp>
    </p:spTree>
    <p:extLst>
      <p:ext uri="{BB962C8B-B14F-4D97-AF65-F5344CB8AC3E}">
        <p14:creationId xmlns:p14="http://schemas.microsoft.com/office/powerpoint/2010/main" val="28069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60" dirty="0" err="1"/>
              <a:t>Pseudocode</a:t>
            </a:r>
            <a:r>
              <a:rPr lang="en-US" altLang="zh-CN" spc="-60" dirty="0"/>
              <a:t> </a:t>
            </a:r>
            <a:r>
              <a:rPr lang="en-US" altLang="zh-CN" spc="-40" dirty="0"/>
              <a:t>of </a:t>
            </a:r>
            <a:r>
              <a:rPr lang="en-US" altLang="zh-CN" spc="-15" dirty="0" smtClean="0"/>
              <a:t>Prim </a:t>
            </a:r>
            <a:r>
              <a:rPr lang="en-US" altLang="zh-CN" spc="-45" dirty="0" smtClean="0"/>
              <a:t>Algorithms</a:t>
            </a:r>
            <a:endParaRPr lang="zh-CN" altLang="en-US"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119</a:t>
            </a:fld>
            <a:endParaRPr lang="en-CA" dirty="0"/>
          </a:p>
        </p:txBody>
      </p:sp>
      <p:pic>
        <p:nvPicPr>
          <p:cNvPr id="19" name="图片 18"/>
          <p:cNvPicPr>
            <a:picLocks noChangeAspect="1"/>
          </p:cNvPicPr>
          <p:nvPr/>
        </p:nvPicPr>
        <p:blipFill>
          <a:blip r:embed="rId2"/>
          <a:stretch>
            <a:fillRect/>
          </a:stretch>
        </p:blipFill>
        <p:spPr>
          <a:xfrm>
            <a:off x="827584" y="1030771"/>
            <a:ext cx="7190382" cy="5076966"/>
          </a:xfrm>
          <a:prstGeom prst="rect">
            <a:avLst/>
          </a:prstGeom>
        </p:spPr>
      </p:pic>
      <p:sp>
        <p:nvSpPr>
          <p:cNvPr id="3" name="矩形 2"/>
          <p:cNvSpPr/>
          <p:nvPr/>
        </p:nvSpPr>
        <p:spPr>
          <a:xfrm>
            <a:off x="4602156" y="4869160"/>
            <a:ext cx="4572000" cy="646331"/>
          </a:xfrm>
          <a:prstGeom prst="rect">
            <a:avLst/>
          </a:prstGeom>
        </p:spPr>
        <p:txBody>
          <a:bodyPr>
            <a:spAutoFit/>
          </a:bodyPr>
          <a:lstStyle/>
          <a:p>
            <a:r>
              <a:rPr lang="en-US" altLang="zh-CN" b="1" dirty="0">
                <a:solidFill>
                  <a:srgbClr val="FF33CC"/>
                </a:solidFill>
              </a:rPr>
              <a:t>How about the complexity analysis?</a:t>
            </a:r>
          </a:p>
          <a:p>
            <a:endParaRPr lang="zh-CN" altLang="en-US" b="1" dirty="0">
              <a:solidFill>
                <a:srgbClr val="FF33CC"/>
              </a:solidFill>
            </a:endParaRPr>
          </a:p>
        </p:txBody>
      </p:sp>
      <p:sp>
        <p:nvSpPr>
          <p:cNvPr id="5" name="矩形 4"/>
          <p:cNvSpPr/>
          <p:nvPr/>
        </p:nvSpPr>
        <p:spPr>
          <a:xfrm>
            <a:off x="5004048" y="5181867"/>
            <a:ext cx="2274982" cy="502702"/>
          </a:xfrm>
          <a:prstGeom prst="rect">
            <a:avLst/>
          </a:prstGeom>
        </p:spPr>
        <p:txBody>
          <a:bodyPr wrap="none">
            <a:spAutoFit/>
          </a:bodyPr>
          <a:lstStyle/>
          <a:p>
            <a:pPr lvl="1">
              <a:lnSpc>
                <a:spcPts val="3200"/>
              </a:lnSpc>
              <a:buFontTx/>
              <a:buNone/>
            </a:pPr>
            <a:r>
              <a:rPr lang="en-US" altLang="zh-CN" sz="2000" b="1" dirty="0">
                <a:solidFill>
                  <a:srgbClr val="00B0F0"/>
                </a:solidFill>
                <a:latin typeface="微软雅黑" panose="020B0503020204020204" pitchFamily="34" charset="-122"/>
                <a:ea typeface="微软雅黑" panose="020B0503020204020204" pitchFamily="34" charset="-122"/>
              </a:rPr>
              <a:t>O(|E|*</a:t>
            </a:r>
            <a:r>
              <a:rPr lang="en-US" altLang="zh-CN" sz="2000" b="1" dirty="0" err="1">
                <a:solidFill>
                  <a:srgbClr val="00B0F0"/>
                </a:solidFill>
                <a:latin typeface="微软雅黑" panose="020B0503020204020204" pitchFamily="34" charset="-122"/>
                <a:ea typeface="微软雅黑" panose="020B0503020204020204" pitchFamily="34" charset="-122"/>
              </a:rPr>
              <a:t>log|V</a:t>
            </a:r>
            <a:r>
              <a:rPr lang="en-US" altLang="zh-CN" sz="2000" b="1" dirty="0">
                <a:solidFill>
                  <a:srgbClr val="00B0F0"/>
                </a:solidFill>
                <a:latin typeface="微软雅黑" panose="020B0503020204020204" pitchFamily="34" charset="-122"/>
                <a:ea typeface="微软雅黑" panose="020B0503020204020204" pitchFamily="34" charset="-122"/>
              </a:rPr>
              <a:t>|)</a:t>
            </a:r>
          </a:p>
        </p:txBody>
      </p:sp>
      <p:sp>
        <p:nvSpPr>
          <p:cNvPr id="6" name="矩形 5"/>
          <p:cNvSpPr/>
          <p:nvPr/>
        </p:nvSpPr>
        <p:spPr>
          <a:xfrm>
            <a:off x="7516528" y="5166023"/>
            <a:ext cx="1519968" cy="502702"/>
          </a:xfrm>
          <a:prstGeom prst="rect">
            <a:avLst/>
          </a:prstGeom>
        </p:spPr>
        <p:txBody>
          <a:bodyPr wrap="none">
            <a:spAutoFit/>
          </a:bodyPr>
          <a:lstStyle/>
          <a:p>
            <a:pPr lvl="1">
              <a:lnSpc>
                <a:spcPts val="3200"/>
              </a:lnSpc>
              <a:buFontTx/>
              <a:buNone/>
            </a:pPr>
            <a:r>
              <a:rPr lang="en-US" altLang="zh-CN" sz="2000" b="1" dirty="0">
                <a:solidFill>
                  <a:srgbClr val="00B0F0"/>
                </a:solidFill>
                <a:latin typeface="微软雅黑" panose="020B0503020204020204" pitchFamily="34" charset="-122"/>
                <a:ea typeface="微软雅黑" panose="020B0503020204020204" pitchFamily="34" charset="-122"/>
              </a:rPr>
              <a:t>Θ(|V|</a:t>
            </a:r>
            <a:r>
              <a:rPr lang="en-US" altLang="zh-CN" sz="2000" b="1" baseline="30000" dirty="0">
                <a:solidFill>
                  <a:srgbClr val="00B0F0"/>
                </a:solidFill>
                <a:latin typeface="微软雅黑" panose="020B0503020204020204" pitchFamily="34" charset="-122"/>
                <a:ea typeface="微软雅黑" panose="020B0503020204020204" pitchFamily="34" charset="-122"/>
              </a:rPr>
              <a:t>2</a:t>
            </a:r>
            <a:r>
              <a:rPr lang="en-US" altLang="zh-CN" sz="2000" b="1" dirty="0">
                <a:solidFill>
                  <a:srgbClr val="00B0F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34552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Rectangle 3"/>
          <p:cNvSpPr>
            <a:spLocks noChangeArrowheads="1"/>
          </p:cNvSpPr>
          <p:nvPr/>
        </p:nvSpPr>
        <p:spPr bwMode="auto">
          <a:xfrm>
            <a:off x="-79374" y="75882"/>
            <a:ext cx="7772400" cy="1143000"/>
          </a:xfrm>
          <a:prstGeom prst="rect">
            <a:avLst/>
          </a:prstGeom>
          <a:noFill/>
          <a:ln w="9525">
            <a:noFill/>
            <a:miter lim="800000"/>
            <a:headEnd/>
            <a:tailEnd/>
          </a:ln>
        </p:spPr>
        <p:txBody>
          <a:bodyPr anchor="ctr"/>
          <a:lstStyle/>
          <a:p>
            <a:pPr algn="ctr"/>
            <a:r>
              <a:rPr lang="en-US" altLang="zh-CN" sz="2800" dirty="0" smtClean="0">
                <a:solidFill>
                  <a:schemeClr val="bg1"/>
                </a:solidFill>
              </a:rPr>
              <a:t>A Game Show Example</a:t>
            </a:r>
            <a:endParaRPr lang="en-US" altLang="zh-CN" sz="2800" dirty="0">
              <a:solidFill>
                <a:schemeClr val="bg1"/>
              </a:solidFill>
            </a:endParaRPr>
          </a:p>
        </p:txBody>
      </p:sp>
      <p:pic>
        <p:nvPicPr>
          <p:cNvPr id="21506" name="Picture 5" descr="prizes"/>
          <p:cNvPicPr>
            <a:picLocks noChangeAspect="1" noChangeArrowheads="1"/>
          </p:cNvPicPr>
          <p:nvPr/>
        </p:nvPicPr>
        <p:blipFill>
          <a:blip r:embed="rId3" cstate="print"/>
          <a:srcRect/>
          <a:stretch>
            <a:fillRect/>
          </a:stretch>
        </p:blipFill>
        <p:spPr bwMode="auto">
          <a:xfrm>
            <a:off x="2050405" y="2276872"/>
            <a:ext cx="3241675" cy="1851025"/>
          </a:xfrm>
          <a:prstGeom prst="rect">
            <a:avLst/>
          </a:prstGeom>
          <a:noFill/>
          <a:ln w="9525">
            <a:noFill/>
            <a:miter lim="800000"/>
            <a:headEnd/>
            <a:tailEnd/>
          </a:ln>
        </p:spPr>
      </p:pic>
      <p:sp>
        <p:nvSpPr>
          <p:cNvPr id="21507" name="Rectangle 6"/>
          <p:cNvSpPr>
            <a:spLocks noChangeArrowheads="1"/>
          </p:cNvSpPr>
          <p:nvPr/>
        </p:nvSpPr>
        <p:spPr bwMode="auto">
          <a:xfrm>
            <a:off x="568328" y="1399538"/>
            <a:ext cx="8032750" cy="369888"/>
          </a:xfrm>
          <a:prstGeom prst="rect">
            <a:avLst/>
          </a:prstGeom>
          <a:noFill/>
          <a:ln w="38100">
            <a:noFill/>
            <a:miter lim="800000"/>
            <a:headEnd/>
            <a:tailEnd/>
          </a:ln>
        </p:spPr>
        <p:txBody>
          <a:bodyPr>
            <a:spAutoFit/>
          </a:bodyPr>
          <a:lstStyle/>
          <a:p>
            <a:r>
              <a:rPr lang="en-US" altLang="zh-CN" b="1" dirty="0">
                <a:solidFill>
                  <a:srgbClr val="00B050"/>
                </a:solidFill>
              </a:rPr>
              <a:t>Instances</a:t>
            </a:r>
            <a:r>
              <a:rPr lang="en-US" altLang="zh-CN" dirty="0">
                <a:solidFill>
                  <a:srgbClr val="00B050"/>
                </a:solidFill>
              </a:rPr>
              <a:t>: </a:t>
            </a:r>
            <a:r>
              <a:rPr lang="en-US" altLang="zh-CN" dirty="0"/>
              <a:t>A set of objects  and a relationship between them. </a:t>
            </a:r>
          </a:p>
        </p:txBody>
      </p:sp>
      <p:sp>
        <p:nvSpPr>
          <p:cNvPr id="18" name="Text Box 20"/>
          <p:cNvSpPr txBox="1">
            <a:spLocks noChangeArrowheads="1"/>
          </p:cNvSpPr>
          <p:nvPr/>
        </p:nvSpPr>
        <p:spPr bwMode="auto">
          <a:xfrm>
            <a:off x="358080" y="5517232"/>
            <a:ext cx="8534400" cy="646113"/>
          </a:xfrm>
          <a:prstGeom prst="rect">
            <a:avLst/>
          </a:prstGeom>
          <a:noFill/>
          <a:ln w="9525">
            <a:noFill/>
            <a:miter lim="800000"/>
            <a:headEnd/>
            <a:tailEnd/>
          </a:ln>
        </p:spPr>
        <p:txBody>
          <a:bodyPr>
            <a:spAutoFit/>
          </a:bodyPr>
          <a:lstStyle/>
          <a:p>
            <a:r>
              <a:rPr lang="en-US" altLang="zh-CN" b="1" dirty="0">
                <a:solidFill>
                  <a:srgbClr val="00B050"/>
                </a:solidFill>
              </a:rPr>
              <a:t>Cost of Solution: </a:t>
            </a:r>
            <a:r>
              <a:rPr lang="en-US" altLang="zh-CN" b="1" dirty="0"/>
              <a:t>The </a:t>
            </a:r>
            <a:r>
              <a:rPr lang="en-US" altLang="zh-CN" b="1" dirty="0">
                <a:solidFill>
                  <a:srgbClr val="FF0000"/>
                </a:solidFill>
              </a:rPr>
              <a:t>numbe</a:t>
            </a:r>
            <a:r>
              <a:rPr lang="en-US" altLang="zh-CN" b="1" dirty="0"/>
              <a:t>r of objects in solution or the </a:t>
            </a:r>
            <a:r>
              <a:rPr lang="en-US" altLang="zh-CN" b="1" dirty="0">
                <a:solidFill>
                  <a:srgbClr val="FF0000"/>
                </a:solidFill>
              </a:rPr>
              <a:t>sum of the costs </a:t>
            </a:r>
            <a:r>
              <a:rPr lang="en-US" altLang="zh-CN" b="1" dirty="0"/>
              <a:t>of objects </a:t>
            </a:r>
          </a:p>
        </p:txBody>
      </p:sp>
      <p:sp>
        <p:nvSpPr>
          <p:cNvPr id="22" name="Rectangle 7"/>
          <p:cNvSpPr>
            <a:spLocks noChangeArrowheads="1"/>
          </p:cNvSpPr>
          <p:nvPr/>
        </p:nvSpPr>
        <p:spPr bwMode="auto">
          <a:xfrm>
            <a:off x="-164184" y="4426853"/>
            <a:ext cx="7976544" cy="707886"/>
          </a:xfrm>
          <a:prstGeom prst="rect">
            <a:avLst/>
          </a:prstGeom>
          <a:noFill/>
          <a:ln w="38100">
            <a:noFill/>
            <a:miter lim="800000"/>
            <a:headEnd/>
            <a:tailEnd/>
          </a:ln>
        </p:spPr>
        <p:txBody>
          <a:bodyPr wrap="square">
            <a:spAutoFit/>
          </a:bodyPr>
          <a:lstStyle/>
          <a:p>
            <a:pPr lvl="1"/>
            <a:r>
              <a:rPr lang="en-US" altLang="zh-CN" sz="2000" b="1" dirty="0">
                <a:solidFill>
                  <a:srgbClr val="00B050"/>
                </a:solidFill>
              </a:rPr>
              <a:t>Solutions for Instance</a:t>
            </a:r>
            <a:r>
              <a:rPr lang="en-US" altLang="zh-CN" sz="2000" dirty="0">
                <a:solidFill>
                  <a:schemeClr val="accent1"/>
                </a:solidFill>
              </a:rPr>
              <a:t>:</a:t>
            </a:r>
            <a:r>
              <a:rPr lang="en-US" altLang="zh-CN" sz="2000" dirty="0"/>
              <a:t> A subset of the </a:t>
            </a:r>
            <a:r>
              <a:rPr lang="en-US" altLang="zh-CN" sz="2000" dirty="0" smtClean="0"/>
              <a:t>objects. Or </a:t>
            </a:r>
            <a:r>
              <a:rPr lang="en-US" altLang="zh-CN" sz="2000" dirty="0"/>
              <a:t>some other choice about each object. </a:t>
            </a: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12</a:t>
            </a:fld>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507"/>
                                        </p:tgtEl>
                                        <p:attrNameLst>
                                          <p:attrName>style.visibility</p:attrName>
                                        </p:attrNameLst>
                                      </p:cBhvr>
                                      <p:to>
                                        <p:strVal val="visible"/>
                                      </p:to>
                                    </p:set>
                                    <p:anim calcmode="lin" valueType="num">
                                      <p:cBhvr additive="base">
                                        <p:cTn id="11" dur="500" fill="hold"/>
                                        <p:tgtEl>
                                          <p:spTgt spid="21507"/>
                                        </p:tgtEl>
                                        <p:attrNameLst>
                                          <p:attrName>ppt_x</p:attrName>
                                        </p:attrNameLst>
                                      </p:cBhvr>
                                      <p:tavLst>
                                        <p:tav tm="0">
                                          <p:val>
                                            <p:strVal val="#ppt_x"/>
                                          </p:val>
                                        </p:tav>
                                        <p:tav tm="100000">
                                          <p:val>
                                            <p:strVal val="#ppt_x"/>
                                          </p:val>
                                        </p:tav>
                                      </p:tavLst>
                                    </p:anim>
                                    <p:anim calcmode="lin" valueType="num">
                                      <p:cBhvr additive="base">
                                        <p:cTn id="12" dur="500" fill="hold"/>
                                        <p:tgtEl>
                                          <p:spTgt spid="2150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18" grpId="0"/>
      <p:bldP spid="22" grpId="0"/>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t>Prim’s Algorithm</a:t>
            </a:r>
          </a:p>
        </p:txBody>
      </p:sp>
      <p:sp>
        <p:nvSpPr>
          <p:cNvPr id="60419" name="Rectangle 3"/>
          <p:cNvSpPr>
            <a:spLocks noChangeArrowheads="1"/>
          </p:cNvSpPr>
          <p:nvPr/>
        </p:nvSpPr>
        <p:spPr bwMode="auto">
          <a:xfrm>
            <a:off x="4267200" y="1447800"/>
            <a:ext cx="4495800" cy="9906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Choose arbitrary starting vertex, </a:t>
            </a:r>
          </a:p>
          <a:p>
            <a:pPr algn="ctr" eaLnBrk="0" hangingPunct="0"/>
            <a:r>
              <a:rPr lang="en-US" b="0" dirty="0">
                <a:ea typeface="Arial" charset="0"/>
                <a:cs typeface="Arial" charset="0"/>
              </a:rPr>
              <a:t>set to 0 and </a:t>
            </a:r>
            <a:r>
              <a:rPr lang="en-US" b="0" dirty="0" err="1">
                <a:ea typeface="Arial" charset="0"/>
                <a:cs typeface="Arial" charset="0"/>
              </a:rPr>
              <a:t>deletemin</a:t>
            </a:r>
            <a:endParaRPr lang="en-US" b="0" dirty="0">
              <a:ea typeface="Arial" charset="0"/>
              <a:cs typeface="Arial" charset="0"/>
            </a:endParaRPr>
          </a:p>
        </p:txBody>
      </p:sp>
      <p:sp>
        <p:nvSpPr>
          <p:cNvPr id="60420" name="Oval 4"/>
          <p:cNvSpPr>
            <a:spLocks noChangeArrowheads="1"/>
          </p:cNvSpPr>
          <p:nvPr/>
        </p:nvSpPr>
        <p:spPr bwMode="auto">
          <a:xfrm>
            <a:off x="457200" y="28166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1</a:t>
            </a:r>
          </a:p>
        </p:txBody>
      </p:sp>
      <p:sp>
        <p:nvSpPr>
          <p:cNvPr id="60421" name="Oval 5"/>
          <p:cNvSpPr>
            <a:spLocks noChangeArrowheads="1"/>
          </p:cNvSpPr>
          <p:nvPr/>
        </p:nvSpPr>
        <p:spPr bwMode="auto">
          <a:xfrm>
            <a:off x="1981200" y="28166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2</a:t>
            </a:r>
          </a:p>
        </p:txBody>
      </p:sp>
      <p:sp>
        <p:nvSpPr>
          <p:cNvPr id="60422" name="Oval 6"/>
          <p:cNvSpPr>
            <a:spLocks noChangeArrowheads="1"/>
          </p:cNvSpPr>
          <p:nvPr/>
        </p:nvSpPr>
        <p:spPr bwMode="auto">
          <a:xfrm>
            <a:off x="3505200" y="28166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0423" name="AutoShape 7"/>
          <p:cNvCxnSpPr>
            <a:cxnSpLocks noChangeShapeType="1"/>
            <a:stCxn id="60420" idx="6"/>
            <a:endCxn id="60421" idx="2"/>
          </p:cNvCxnSpPr>
          <p:nvPr/>
        </p:nvCxnSpPr>
        <p:spPr bwMode="auto">
          <a:xfrm>
            <a:off x="928688" y="3045296"/>
            <a:ext cx="1038225" cy="0"/>
          </a:xfrm>
          <a:prstGeom prst="straightConnector1">
            <a:avLst/>
          </a:prstGeom>
          <a:noFill/>
          <a:ln w="9525">
            <a:solidFill>
              <a:schemeClr val="tx1"/>
            </a:solidFill>
            <a:round/>
            <a:headEnd/>
            <a:tailEnd/>
          </a:ln>
        </p:spPr>
      </p:cxnSp>
      <p:cxnSp>
        <p:nvCxnSpPr>
          <p:cNvPr id="60424" name="AutoShape 8"/>
          <p:cNvCxnSpPr>
            <a:cxnSpLocks noChangeShapeType="1"/>
            <a:stCxn id="60421" idx="6"/>
            <a:endCxn id="60422" idx="2"/>
          </p:cNvCxnSpPr>
          <p:nvPr/>
        </p:nvCxnSpPr>
        <p:spPr bwMode="auto">
          <a:xfrm>
            <a:off x="2452688" y="3045296"/>
            <a:ext cx="1038225" cy="0"/>
          </a:xfrm>
          <a:prstGeom prst="straightConnector1">
            <a:avLst/>
          </a:prstGeom>
          <a:noFill/>
          <a:ln w="9525">
            <a:solidFill>
              <a:schemeClr val="tx1"/>
            </a:solidFill>
            <a:round/>
            <a:headEnd/>
            <a:tailEnd/>
          </a:ln>
        </p:spPr>
      </p:cxnSp>
      <p:sp>
        <p:nvSpPr>
          <p:cNvPr id="60425" name="Text Box 9"/>
          <p:cNvSpPr txBox="1">
            <a:spLocks noChangeArrowheads="1"/>
          </p:cNvSpPr>
          <p:nvPr/>
        </p:nvSpPr>
        <p:spPr bwMode="auto">
          <a:xfrm>
            <a:off x="1219200" y="2588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0426" name="Text Box 10"/>
          <p:cNvSpPr txBox="1">
            <a:spLocks noChangeArrowheads="1"/>
          </p:cNvSpPr>
          <p:nvPr/>
        </p:nvSpPr>
        <p:spPr bwMode="auto">
          <a:xfrm>
            <a:off x="2743200" y="2588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0427" name="Oval 11"/>
          <p:cNvSpPr>
            <a:spLocks noChangeArrowheads="1"/>
          </p:cNvSpPr>
          <p:nvPr/>
        </p:nvSpPr>
        <p:spPr bwMode="auto">
          <a:xfrm>
            <a:off x="457200" y="41882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4</a:t>
            </a:r>
          </a:p>
        </p:txBody>
      </p:sp>
      <p:sp>
        <p:nvSpPr>
          <p:cNvPr id="60428" name="Oval 12"/>
          <p:cNvSpPr>
            <a:spLocks noChangeArrowheads="1"/>
          </p:cNvSpPr>
          <p:nvPr/>
        </p:nvSpPr>
        <p:spPr bwMode="auto">
          <a:xfrm>
            <a:off x="1981200" y="41882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0429" name="Oval 13"/>
          <p:cNvSpPr>
            <a:spLocks noChangeArrowheads="1"/>
          </p:cNvSpPr>
          <p:nvPr/>
        </p:nvSpPr>
        <p:spPr bwMode="auto">
          <a:xfrm>
            <a:off x="3505200" y="41882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0430" name="AutoShape 14"/>
          <p:cNvCxnSpPr>
            <a:cxnSpLocks noChangeShapeType="1"/>
            <a:stCxn id="60427" idx="6"/>
            <a:endCxn id="60428" idx="2"/>
          </p:cNvCxnSpPr>
          <p:nvPr/>
        </p:nvCxnSpPr>
        <p:spPr bwMode="auto">
          <a:xfrm>
            <a:off x="928688" y="4416896"/>
            <a:ext cx="1038225" cy="0"/>
          </a:xfrm>
          <a:prstGeom prst="straightConnector1">
            <a:avLst/>
          </a:prstGeom>
          <a:noFill/>
          <a:ln w="9525">
            <a:solidFill>
              <a:schemeClr val="tx1"/>
            </a:solidFill>
            <a:round/>
            <a:headEnd/>
            <a:tailEnd/>
          </a:ln>
        </p:spPr>
      </p:cxnSp>
      <p:cxnSp>
        <p:nvCxnSpPr>
          <p:cNvPr id="60431" name="AutoShape 15"/>
          <p:cNvCxnSpPr>
            <a:cxnSpLocks noChangeShapeType="1"/>
            <a:stCxn id="60428" idx="6"/>
            <a:endCxn id="60429" idx="2"/>
          </p:cNvCxnSpPr>
          <p:nvPr/>
        </p:nvCxnSpPr>
        <p:spPr bwMode="auto">
          <a:xfrm>
            <a:off x="2452688" y="4416896"/>
            <a:ext cx="1038225" cy="0"/>
          </a:xfrm>
          <a:prstGeom prst="straightConnector1">
            <a:avLst/>
          </a:prstGeom>
          <a:noFill/>
          <a:ln w="9525">
            <a:solidFill>
              <a:schemeClr val="tx1"/>
            </a:solidFill>
            <a:round/>
            <a:headEnd/>
            <a:tailEnd/>
          </a:ln>
        </p:spPr>
      </p:cxnSp>
      <p:sp>
        <p:nvSpPr>
          <p:cNvPr id="60432" name="Text Box 16"/>
          <p:cNvSpPr txBox="1">
            <a:spLocks noChangeArrowheads="1"/>
          </p:cNvSpPr>
          <p:nvPr/>
        </p:nvSpPr>
        <p:spPr bwMode="auto">
          <a:xfrm>
            <a:off x="1219200" y="39739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0433" name="Text Box 17"/>
          <p:cNvSpPr txBox="1">
            <a:spLocks noChangeArrowheads="1"/>
          </p:cNvSpPr>
          <p:nvPr/>
        </p:nvSpPr>
        <p:spPr bwMode="auto">
          <a:xfrm>
            <a:off x="2743200" y="39739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0434" name="AutoShape 18"/>
          <p:cNvCxnSpPr>
            <a:cxnSpLocks noChangeShapeType="1"/>
            <a:stCxn id="60420" idx="4"/>
            <a:endCxn id="60427" idx="0"/>
          </p:cNvCxnSpPr>
          <p:nvPr/>
        </p:nvCxnSpPr>
        <p:spPr bwMode="auto">
          <a:xfrm>
            <a:off x="685800" y="3288184"/>
            <a:ext cx="0" cy="885825"/>
          </a:xfrm>
          <a:prstGeom prst="straightConnector1">
            <a:avLst/>
          </a:prstGeom>
          <a:noFill/>
          <a:ln w="9525">
            <a:solidFill>
              <a:schemeClr val="tx1"/>
            </a:solidFill>
            <a:round/>
            <a:headEnd/>
            <a:tailEnd/>
          </a:ln>
        </p:spPr>
      </p:cxnSp>
      <p:cxnSp>
        <p:nvCxnSpPr>
          <p:cNvPr id="60435" name="AutoShape 19"/>
          <p:cNvCxnSpPr>
            <a:cxnSpLocks noChangeShapeType="1"/>
            <a:stCxn id="60427" idx="7"/>
            <a:endCxn id="60421" idx="3"/>
          </p:cNvCxnSpPr>
          <p:nvPr/>
        </p:nvCxnSpPr>
        <p:spPr bwMode="auto">
          <a:xfrm flipV="1">
            <a:off x="847725" y="3221509"/>
            <a:ext cx="1200150" cy="1019175"/>
          </a:xfrm>
          <a:prstGeom prst="straightConnector1">
            <a:avLst/>
          </a:prstGeom>
          <a:noFill/>
          <a:ln w="9525">
            <a:solidFill>
              <a:schemeClr val="tx1"/>
            </a:solidFill>
            <a:round/>
            <a:headEnd/>
            <a:tailEnd/>
          </a:ln>
        </p:spPr>
      </p:cxnSp>
      <p:cxnSp>
        <p:nvCxnSpPr>
          <p:cNvPr id="60436" name="AutoShape 20"/>
          <p:cNvCxnSpPr>
            <a:cxnSpLocks noChangeShapeType="1"/>
            <a:stCxn id="60421" idx="4"/>
            <a:endCxn id="60428" idx="0"/>
          </p:cNvCxnSpPr>
          <p:nvPr/>
        </p:nvCxnSpPr>
        <p:spPr bwMode="auto">
          <a:xfrm>
            <a:off x="2209800" y="3288184"/>
            <a:ext cx="0" cy="885825"/>
          </a:xfrm>
          <a:prstGeom prst="straightConnector1">
            <a:avLst/>
          </a:prstGeom>
          <a:noFill/>
          <a:ln w="9525">
            <a:solidFill>
              <a:schemeClr val="tx1"/>
            </a:solidFill>
            <a:round/>
            <a:headEnd/>
            <a:tailEnd/>
          </a:ln>
        </p:spPr>
      </p:cxnSp>
      <p:cxnSp>
        <p:nvCxnSpPr>
          <p:cNvPr id="60437" name="AutoShape 21"/>
          <p:cNvCxnSpPr>
            <a:cxnSpLocks noChangeShapeType="1"/>
            <a:stCxn id="60428" idx="7"/>
            <a:endCxn id="60422" idx="3"/>
          </p:cNvCxnSpPr>
          <p:nvPr/>
        </p:nvCxnSpPr>
        <p:spPr bwMode="auto">
          <a:xfrm flipV="1">
            <a:off x="2371725" y="3221509"/>
            <a:ext cx="1200150" cy="1019175"/>
          </a:xfrm>
          <a:prstGeom prst="straightConnector1">
            <a:avLst/>
          </a:prstGeom>
          <a:noFill/>
          <a:ln w="9525">
            <a:solidFill>
              <a:schemeClr val="tx1"/>
            </a:solidFill>
            <a:round/>
            <a:headEnd/>
            <a:tailEnd/>
          </a:ln>
        </p:spPr>
      </p:cxnSp>
      <p:cxnSp>
        <p:nvCxnSpPr>
          <p:cNvPr id="60438" name="AutoShape 22"/>
          <p:cNvCxnSpPr>
            <a:cxnSpLocks noChangeShapeType="1"/>
            <a:stCxn id="60422" idx="4"/>
            <a:endCxn id="60429" idx="0"/>
          </p:cNvCxnSpPr>
          <p:nvPr/>
        </p:nvCxnSpPr>
        <p:spPr bwMode="auto">
          <a:xfrm>
            <a:off x="3733800" y="3288184"/>
            <a:ext cx="0" cy="885825"/>
          </a:xfrm>
          <a:prstGeom prst="straightConnector1">
            <a:avLst/>
          </a:prstGeom>
          <a:noFill/>
          <a:ln w="9525">
            <a:solidFill>
              <a:schemeClr val="tx1"/>
            </a:solidFill>
            <a:round/>
            <a:headEnd/>
            <a:tailEnd/>
          </a:ln>
        </p:spPr>
      </p:cxnSp>
      <p:sp>
        <p:nvSpPr>
          <p:cNvPr id="60439" name="Oval 23"/>
          <p:cNvSpPr>
            <a:spLocks noChangeArrowheads="1"/>
          </p:cNvSpPr>
          <p:nvPr/>
        </p:nvSpPr>
        <p:spPr bwMode="auto">
          <a:xfrm>
            <a:off x="1981200" y="56360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0440" name="AutoShape 24"/>
          <p:cNvCxnSpPr>
            <a:cxnSpLocks noChangeShapeType="1"/>
            <a:stCxn id="60427" idx="5"/>
            <a:endCxn id="60439" idx="1"/>
          </p:cNvCxnSpPr>
          <p:nvPr/>
        </p:nvCxnSpPr>
        <p:spPr bwMode="auto">
          <a:xfrm>
            <a:off x="847725" y="4593109"/>
            <a:ext cx="1200150" cy="1095375"/>
          </a:xfrm>
          <a:prstGeom prst="straightConnector1">
            <a:avLst/>
          </a:prstGeom>
          <a:noFill/>
          <a:ln w="9525">
            <a:solidFill>
              <a:schemeClr val="tx1"/>
            </a:solidFill>
            <a:round/>
            <a:headEnd/>
            <a:tailEnd/>
          </a:ln>
        </p:spPr>
      </p:cxnSp>
      <p:cxnSp>
        <p:nvCxnSpPr>
          <p:cNvPr id="60441" name="AutoShape 25"/>
          <p:cNvCxnSpPr>
            <a:cxnSpLocks noChangeShapeType="1"/>
            <a:stCxn id="60428" idx="4"/>
            <a:endCxn id="60439" idx="0"/>
          </p:cNvCxnSpPr>
          <p:nvPr/>
        </p:nvCxnSpPr>
        <p:spPr bwMode="auto">
          <a:xfrm>
            <a:off x="2209800" y="4659784"/>
            <a:ext cx="0" cy="962025"/>
          </a:xfrm>
          <a:prstGeom prst="straightConnector1">
            <a:avLst/>
          </a:prstGeom>
          <a:noFill/>
          <a:ln w="9525">
            <a:solidFill>
              <a:schemeClr val="tx1"/>
            </a:solidFill>
            <a:round/>
            <a:headEnd/>
            <a:tailEnd/>
          </a:ln>
        </p:spPr>
      </p:cxnSp>
      <p:cxnSp>
        <p:nvCxnSpPr>
          <p:cNvPr id="60442" name="AutoShape 26"/>
          <p:cNvCxnSpPr>
            <a:cxnSpLocks noChangeShapeType="1"/>
            <a:stCxn id="60429" idx="3"/>
            <a:endCxn id="60439" idx="7"/>
          </p:cNvCxnSpPr>
          <p:nvPr/>
        </p:nvCxnSpPr>
        <p:spPr bwMode="auto">
          <a:xfrm flipH="1">
            <a:off x="2371725" y="4593109"/>
            <a:ext cx="1200150" cy="1095375"/>
          </a:xfrm>
          <a:prstGeom prst="straightConnector1">
            <a:avLst/>
          </a:prstGeom>
          <a:noFill/>
          <a:ln w="9525">
            <a:solidFill>
              <a:schemeClr val="tx1"/>
            </a:solidFill>
            <a:round/>
            <a:headEnd/>
            <a:tailEnd/>
          </a:ln>
        </p:spPr>
      </p:cxnSp>
      <p:sp>
        <p:nvSpPr>
          <p:cNvPr id="60443" name="Text Box 27"/>
          <p:cNvSpPr txBox="1">
            <a:spLocks noChangeArrowheads="1"/>
          </p:cNvSpPr>
          <p:nvPr/>
        </p:nvSpPr>
        <p:spPr bwMode="auto">
          <a:xfrm>
            <a:off x="304800" y="35167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0444" name="Text Box 28"/>
          <p:cNvSpPr txBox="1">
            <a:spLocks noChangeArrowheads="1"/>
          </p:cNvSpPr>
          <p:nvPr/>
        </p:nvSpPr>
        <p:spPr bwMode="auto">
          <a:xfrm>
            <a:off x="1143000" y="3350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0445" name="Text Box 29"/>
          <p:cNvSpPr txBox="1">
            <a:spLocks noChangeArrowheads="1"/>
          </p:cNvSpPr>
          <p:nvPr/>
        </p:nvSpPr>
        <p:spPr bwMode="auto">
          <a:xfrm>
            <a:off x="1828800" y="35024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0446" name="Text Box 30"/>
          <p:cNvSpPr txBox="1">
            <a:spLocks noChangeArrowheads="1"/>
          </p:cNvSpPr>
          <p:nvPr/>
        </p:nvSpPr>
        <p:spPr bwMode="auto">
          <a:xfrm>
            <a:off x="2667000" y="3335809"/>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0447" name="Text Box 31"/>
          <p:cNvSpPr txBox="1">
            <a:spLocks noChangeArrowheads="1"/>
          </p:cNvSpPr>
          <p:nvPr/>
        </p:nvSpPr>
        <p:spPr bwMode="auto">
          <a:xfrm>
            <a:off x="3733800" y="3488209"/>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0448" name="Text Box 32"/>
          <p:cNvSpPr txBox="1">
            <a:spLocks noChangeArrowheads="1"/>
          </p:cNvSpPr>
          <p:nvPr/>
        </p:nvSpPr>
        <p:spPr bwMode="auto">
          <a:xfrm>
            <a:off x="1828800" y="48883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0449" name="Text Box 33"/>
          <p:cNvSpPr txBox="1">
            <a:spLocks noChangeArrowheads="1"/>
          </p:cNvSpPr>
          <p:nvPr/>
        </p:nvSpPr>
        <p:spPr bwMode="auto">
          <a:xfrm>
            <a:off x="3124200" y="50407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0450" name="Text Box 34"/>
          <p:cNvSpPr txBox="1">
            <a:spLocks noChangeArrowheads="1"/>
          </p:cNvSpPr>
          <p:nvPr/>
        </p:nvSpPr>
        <p:spPr bwMode="auto">
          <a:xfrm>
            <a:off x="1143000" y="50264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0451"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60452" name="TextBox 36"/>
          <p:cNvSpPr txBox="1">
            <a:spLocks noChangeArrowheads="1"/>
          </p:cNvSpPr>
          <p:nvPr/>
        </p:nvSpPr>
        <p:spPr bwMode="auto">
          <a:xfrm>
            <a:off x="7826375" y="2759075"/>
            <a:ext cx="936625" cy="2862263"/>
          </a:xfrm>
          <a:prstGeom prst="rect">
            <a:avLst/>
          </a:prstGeom>
          <a:noFill/>
          <a:ln w="9525">
            <a:noFill/>
            <a:miter lim="800000"/>
            <a:headEnd/>
            <a:tailEnd/>
          </a:ln>
        </p:spPr>
        <p:txBody>
          <a:bodyPr wrap="square">
            <a:prstTxWarp prst="textNoShape">
              <a:avLst/>
            </a:prstTxWarp>
            <a:spAutoFit/>
          </a:bodyPr>
          <a:lstStyle/>
          <a:p>
            <a:r>
              <a:rPr lang="en-US" sz="2000" b="0" dirty="0"/>
              <a:t>1: ∞</a:t>
            </a:r>
          </a:p>
          <a:p>
            <a:r>
              <a:rPr lang="en-US" sz="2000" b="0" dirty="0"/>
              <a:t>2: ∞</a:t>
            </a:r>
          </a:p>
          <a:p>
            <a:r>
              <a:rPr lang="en-US" sz="2000" b="0" dirty="0"/>
              <a:t>3: ∞</a:t>
            </a:r>
          </a:p>
          <a:p>
            <a:r>
              <a:rPr lang="en-US" sz="2000" b="0" dirty="0"/>
              <a:t>4: ∞</a:t>
            </a:r>
          </a:p>
          <a:p>
            <a:r>
              <a:rPr lang="en-US" sz="2000" b="0" dirty="0"/>
              <a:t>5: 0</a:t>
            </a:r>
          </a:p>
          <a:p>
            <a:r>
              <a:rPr lang="en-US" sz="2000" b="0" dirty="0"/>
              <a:t>6: ∞</a:t>
            </a:r>
          </a:p>
          <a:p>
            <a:r>
              <a:rPr lang="en-US" sz="2000" b="0" dirty="0"/>
              <a:t>7: ∞</a:t>
            </a:r>
          </a:p>
          <a:p>
            <a:endParaRPr lang="en-US" sz="2000" b="0" dirty="0"/>
          </a:p>
          <a:p>
            <a:endParaRPr lang="en-US" sz="2000" b="0" dirty="0"/>
          </a:p>
        </p:txBody>
      </p:sp>
      <p:pic>
        <p:nvPicPr>
          <p:cNvPr id="60453" name="Picture 2"/>
          <p:cNvPicPr>
            <a:picLocks noChangeAspect="1" noChangeArrowheads="1"/>
          </p:cNvPicPr>
          <p:nvPr/>
        </p:nvPicPr>
        <p:blipFill>
          <a:blip r:embed="rId3"/>
          <a:srcRect t="60065" r="62791"/>
          <a:stretch>
            <a:fillRect/>
          </a:stretch>
        </p:blipFill>
        <p:spPr bwMode="auto">
          <a:xfrm>
            <a:off x="120491" y="1031865"/>
            <a:ext cx="2738438" cy="16002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120</a:t>
            </a:fld>
            <a:endParaRPr lang="en-US" altLang="zh-CN" dirty="0"/>
          </a:p>
        </p:txBody>
      </p:sp>
    </p:spTree>
    <p:extLst>
      <p:ext uri="{BB962C8B-B14F-4D97-AF65-F5344CB8AC3E}">
        <p14:creationId xmlns:p14="http://schemas.microsoft.com/office/powerpoint/2010/main" val="973360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a:t>Prim’s Algorithm</a:t>
            </a:r>
          </a:p>
        </p:txBody>
      </p:sp>
      <p:sp>
        <p:nvSpPr>
          <p:cNvPr id="62468" name="Oval 4"/>
          <p:cNvSpPr>
            <a:spLocks noChangeArrowheads="1"/>
          </p:cNvSpPr>
          <p:nvPr/>
        </p:nvSpPr>
        <p:spPr bwMode="auto">
          <a:xfrm>
            <a:off x="457200" y="28166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1</a:t>
            </a:r>
          </a:p>
        </p:txBody>
      </p:sp>
      <p:sp>
        <p:nvSpPr>
          <p:cNvPr id="62469" name="Oval 5"/>
          <p:cNvSpPr>
            <a:spLocks noChangeArrowheads="1"/>
          </p:cNvSpPr>
          <p:nvPr/>
        </p:nvSpPr>
        <p:spPr bwMode="auto">
          <a:xfrm>
            <a:off x="1981200" y="28166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2</a:t>
            </a:r>
          </a:p>
        </p:txBody>
      </p:sp>
      <p:sp>
        <p:nvSpPr>
          <p:cNvPr id="62470" name="Oval 6"/>
          <p:cNvSpPr>
            <a:spLocks noChangeArrowheads="1"/>
          </p:cNvSpPr>
          <p:nvPr/>
        </p:nvSpPr>
        <p:spPr bwMode="auto">
          <a:xfrm>
            <a:off x="3505200" y="28166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2471" name="AutoShape 7"/>
          <p:cNvCxnSpPr>
            <a:cxnSpLocks noChangeShapeType="1"/>
            <a:stCxn id="62468" idx="6"/>
            <a:endCxn id="62469" idx="2"/>
          </p:cNvCxnSpPr>
          <p:nvPr/>
        </p:nvCxnSpPr>
        <p:spPr bwMode="auto">
          <a:xfrm>
            <a:off x="928688" y="3045296"/>
            <a:ext cx="1038225" cy="0"/>
          </a:xfrm>
          <a:prstGeom prst="straightConnector1">
            <a:avLst/>
          </a:prstGeom>
          <a:noFill/>
          <a:ln w="9525">
            <a:solidFill>
              <a:schemeClr val="tx1"/>
            </a:solidFill>
            <a:round/>
            <a:headEnd/>
            <a:tailEnd/>
          </a:ln>
        </p:spPr>
      </p:cxnSp>
      <p:cxnSp>
        <p:nvCxnSpPr>
          <p:cNvPr id="62472" name="AutoShape 8"/>
          <p:cNvCxnSpPr>
            <a:cxnSpLocks noChangeShapeType="1"/>
            <a:stCxn id="62469" idx="6"/>
            <a:endCxn id="62470" idx="2"/>
          </p:cNvCxnSpPr>
          <p:nvPr/>
        </p:nvCxnSpPr>
        <p:spPr bwMode="auto">
          <a:xfrm>
            <a:off x="2452688" y="3045296"/>
            <a:ext cx="1038225" cy="0"/>
          </a:xfrm>
          <a:prstGeom prst="straightConnector1">
            <a:avLst/>
          </a:prstGeom>
          <a:noFill/>
          <a:ln w="9525">
            <a:solidFill>
              <a:schemeClr val="tx1"/>
            </a:solidFill>
            <a:round/>
            <a:headEnd/>
            <a:tailEnd/>
          </a:ln>
        </p:spPr>
      </p:cxnSp>
      <p:sp>
        <p:nvSpPr>
          <p:cNvPr id="62473" name="Text Box 9"/>
          <p:cNvSpPr txBox="1">
            <a:spLocks noChangeArrowheads="1"/>
          </p:cNvSpPr>
          <p:nvPr/>
        </p:nvSpPr>
        <p:spPr bwMode="auto">
          <a:xfrm>
            <a:off x="1219200" y="2588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2474" name="Text Box 10"/>
          <p:cNvSpPr txBox="1">
            <a:spLocks noChangeArrowheads="1"/>
          </p:cNvSpPr>
          <p:nvPr/>
        </p:nvSpPr>
        <p:spPr bwMode="auto">
          <a:xfrm>
            <a:off x="2743200" y="2588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2475" name="Oval 11"/>
          <p:cNvSpPr>
            <a:spLocks noChangeArrowheads="1"/>
          </p:cNvSpPr>
          <p:nvPr/>
        </p:nvSpPr>
        <p:spPr bwMode="auto">
          <a:xfrm>
            <a:off x="457200" y="41882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4</a:t>
            </a:r>
          </a:p>
        </p:txBody>
      </p:sp>
      <p:sp>
        <p:nvSpPr>
          <p:cNvPr id="62476" name="Oval 12"/>
          <p:cNvSpPr>
            <a:spLocks noChangeArrowheads="1"/>
          </p:cNvSpPr>
          <p:nvPr/>
        </p:nvSpPr>
        <p:spPr bwMode="auto">
          <a:xfrm>
            <a:off x="1981200" y="41882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2477" name="Oval 13"/>
          <p:cNvSpPr>
            <a:spLocks noChangeArrowheads="1"/>
          </p:cNvSpPr>
          <p:nvPr/>
        </p:nvSpPr>
        <p:spPr bwMode="auto">
          <a:xfrm>
            <a:off x="3505200" y="41882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2478" name="AutoShape 14"/>
          <p:cNvCxnSpPr>
            <a:cxnSpLocks noChangeShapeType="1"/>
            <a:stCxn id="62475" idx="6"/>
            <a:endCxn id="62476" idx="2"/>
          </p:cNvCxnSpPr>
          <p:nvPr/>
        </p:nvCxnSpPr>
        <p:spPr bwMode="auto">
          <a:xfrm>
            <a:off x="928688" y="4416896"/>
            <a:ext cx="1038225" cy="0"/>
          </a:xfrm>
          <a:prstGeom prst="straightConnector1">
            <a:avLst/>
          </a:prstGeom>
          <a:noFill/>
          <a:ln w="38100">
            <a:solidFill>
              <a:schemeClr val="accent1"/>
            </a:solidFill>
            <a:round/>
            <a:headEnd/>
            <a:tailEnd/>
          </a:ln>
        </p:spPr>
      </p:cxnSp>
      <p:cxnSp>
        <p:nvCxnSpPr>
          <p:cNvPr id="62479" name="AutoShape 15"/>
          <p:cNvCxnSpPr>
            <a:cxnSpLocks noChangeShapeType="1"/>
            <a:stCxn id="62476" idx="6"/>
            <a:endCxn id="62477" idx="2"/>
          </p:cNvCxnSpPr>
          <p:nvPr/>
        </p:nvCxnSpPr>
        <p:spPr bwMode="auto">
          <a:xfrm>
            <a:off x="2452688" y="4416896"/>
            <a:ext cx="1038225" cy="0"/>
          </a:xfrm>
          <a:prstGeom prst="straightConnector1">
            <a:avLst/>
          </a:prstGeom>
          <a:noFill/>
          <a:ln w="28575">
            <a:solidFill>
              <a:schemeClr val="accent1"/>
            </a:solidFill>
            <a:round/>
            <a:headEnd/>
            <a:tailEnd/>
          </a:ln>
        </p:spPr>
      </p:cxnSp>
      <p:sp>
        <p:nvSpPr>
          <p:cNvPr id="62480" name="Text Box 16"/>
          <p:cNvSpPr txBox="1">
            <a:spLocks noChangeArrowheads="1"/>
          </p:cNvSpPr>
          <p:nvPr/>
        </p:nvSpPr>
        <p:spPr bwMode="auto">
          <a:xfrm>
            <a:off x="1219200" y="39739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2481" name="Text Box 17"/>
          <p:cNvSpPr txBox="1">
            <a:spLocks noChangeArrowheads="1"/>
          </p:cNvSpPr>
          <p:nvPr/>
        </p:nvSpPr>
        <p:spPr bwMode="auto">
          <a:xfrm>
            <a:off x="2743200" y="39739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2482" name="AutoShape 18"/>
          <p:cNvCxnSpPr>
            <a:cxnSpLocks noChangeShapeType="1"/>
            <a:stCxn id="62468" idx="4"/>
            <a:endCxn id="62475" idx="0"/>
          </p:cNvCxnSpPr>
          <p:nvPr/>
        </p:nvCxnSpPr>
        <p:spPr bwMode="auto">
          <a:xfrm>
            <a:off x="685800" y="3288184"/>
            <a:ext cx="0" cy="885825"/>
          </a:xfrm>
          <a:prstGeom prst="straightConnector1">
            <a:avLst/>
          </a:prstGeom>
          <a:noFill/>
          <a:ln w="9525">
            <a:solidFill>
              <a:schemeClr val="tx1"/>
            </a:solidFill>
            <a:round/>
            <a:headEnd/>
            <a:tailEnd/>
          </a:ln>
        </p:spPr>
      </p:cxnSp>
      <p:cxnSp>
        <p:nvCxnSpPr>
          <p:cNvPr id="62483" name="AutoShape 19"/>
          <p:cNvCxnSpPr>
            <a:cxnSpLocks noChangeShapeType="1"/>
            <a:stCxn id="62475" idx="7"/>
            <a:endCxn id="62469" idx="3"/>
          </p:cNvCxnSpPr>
          <p:nvPr/>
        </p:nvCxnSpPr>
        <p:spPr bwMode="auto">
          <a:xfrm flipV="1">
            <a:off x="847725" y="3221509"/>
            <a:ext cx="1200150" cy="1019175"/>
          </a:xfrm>
          <a:prstGeom prst="straightConnector1">
            <a:avLst/>
          </a:prstGeom>
          <a:noFill/>
          <a:ln w="9525">
            <a:solidFill>
              <a:schemeClr val="tx1"/>
            </a:solidFill>
            <a:round/>
            <a:headEnd/>
            <a:tailEnd/>
          </a:ln>
        </p:spPr>
      </p:cxnSp>
      <p:cxnSp>
        <p:nvCxnSpPr>
          <p:cNvPr id="62484" name="AutoShape 20"/>
          <p:cNvCxnSpPr>
            <a:cxnSpLocks noChangeShapeType="1"/>
            <a:stCxn id="62469" idx="4"/>
            <a:endCxn id="62476" idx="0"/>
          </p:cNvCxnSpPr>
          <p:nvPr/>
        </p:nvCxnSpPr>
        <p:spPr bwMode="auto">
          <a:xfrm>
            <a:off x="2209800" y="3288184"/>
            <a:ext cx="0" cy="885825"/>
          </a:xfrm>
          <a:prstGeom prst="straightConnector1">
            <a:avLst/>
          </a:prstGeom>
          <a:noFill/>
          <a:ln w="38100">
            <a:solidFill>
              <a:schemeClr val="accent1"/>
            </a:solidFill>
            <a:round/>
            <a:headEnd/>
            <a:tailEnd/>
          </a:ln>
        </p:spPr>
      </p:cxnSp>
      <p:cxnSp>
        <p:nvCxnSpPr>
          <p:cNvPr id="62485" name="AutoShape 21"/>
          <p:cNvCxnSpPr>
            <a:cxnSpLocks noChangeShapeType="1"/>
            <a:stCxn id="62476" idx="7"/>
            <a:endCxn id="62470" idx="3"/>
          </p:cNvCxnSpPr>
          <p:nvPr/>
        </p:nvCxnSpPr>
        <p:spPr bwMode="auto">
          <a:xfrm flipV="1">
            <a:off x="2371725" y="3221509"/>
            <a:ext cx="1200150" cy="1019175"/>
          </a:xfrm>
          <a:prstGeom prst="straightConnector1">
            <a:avLst/>
          </a:prstGeom>
          <a:noFill/>
          <a:ln w="38100">
            <a:solidFill>
              <a:schemeClr val="accent1"/>
            </a:solidFill>
            <a:round/>
            <a:headEnd/>
            <a:tailEnd/>
          </a:ln>
        </p:spPr>
      </p:cxnSp>
      <p:cxnSp>
        <p:nvCxnSpPr>
          <p:cNvPr id="62486" name="AutoShape 22"/>
          <p:cNvCxnSpPr>
            <a:cxnSpLocks noChangeShapeType="1"/>
            <a:stCxn id="62470" idx="4"/>
            <a:endCxn id="62477" idx="0"/>
          </p:cNvCxnSpPr>
          <p:nvPr/>
        </p:nvCxnSpPr>
        <p:spPr bwMode="auto">
          <a:xfrm>
            <a:off x="3733800" y="3288184"/>
            <a:ext cx="0" cy="885825"/>
          </a:xfrm>
          <a:prstGeom prst="straightConnector1">
            <a:avLst/>
          </a:prstGeom>
          <a:noFill/>
          <a:ln w="9525">
            <a:solidFill>
              <a:schemeClr val="tx1"/>
            </a:solidFill>
            <a:round/>
            <a:headEnd/>
            <a:tailEnd/>
          </a:ln>
        </p:spPr>
      </p:cxnSp>
      <p:sp>
        <p:nvSpPr>
          <p:cNvPr id="62487" name="Oval 23"/>
          <p:cNvSpPr>
            <a:spLocks noChangeArrowheads="1"/>
          </p:cNvSpPr>
          <p:nvPr/>
        </p:nvSpPr>
        <p:spPr bwMode="auto">
          <a:xfrm>
            <a:off x="1981200" y="56360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2488" name="AutoShape 24"/>
          <p:cNvCxnSpPr>
            <a:cxnSpLocks noChangeShapeType="1"/>
            <a:stCxn id="62475" idx="5"/>
            <a:endCxn id="62487" idx="1"/>
          </p:cNvCxnSpPr>
          <p:nvPr/>
        </p:nvCxnSpPr>
        <p:spPr bwMode="auto">
          <a:xfrm>
            <a:off x="847725" y="4593109"/>
            <a:ext cx="1200150" cy="1095375"/>
          </a:xfrm>
          <a:prstGeom prst="straightConnector1">
            <a:avLst/>
          </a:prstGeom>
          <a:noFill/>
          <a:ln w="9525">
            <a:solidFill>
              <a:schemeClr val="tx1"/>
            </a:solidFill>
            <a:round/>
            <a:headEnd/>
            <a:tailEnd/>
          </a:ln>
        </p:spPr>
      </p:cxnSp>
      <p:cxnSp>
        <p:nvCxnSpPr>
          <p:cNvPr id="62489" name="AutoShape 25"/>
          <p:cNvCxnSpPr>
            <a:cxnSpLocks noChangeShapeType="1"/>
            <a:stCxn id="62476" idx="4"/>
            <a:endCxn id="62487" idx="0"/>
          </p:cNvCxnSpPr>
          <p:nvPr/>
        </p:nvCxnSpPr>
        <p:spPr bwMode="auto">
          <a:xfrm>
            <a:off x="2209800" y="4659784"/>
            <a:ext cx="0" cy="962025"/>
          </a:xfrm>
          <a:prstGeom prst="straightConnector1">
            <a:avLst/>
          </a:prstGeom>
          <a:noFill/>
          <a:ln w="38100">
            <a:solidFill>
              <a:schemeClr val="accent1"/>
            </a:solidFill>
            <a:round/>
            <a:headEnd/>
            <a:tailEnd/>
          </a:ln>
        </p:spPr>
      </p:cxnSp>
      <p:cxnSp>
        <p:nvCxnSpPr>
          <p:cNvPr id="62490" name="AutoShape 26"/>
          <p:cNvCxnSpPr>
            <a:cxnSpLocks noChangeShapeType="1"/>
            <a:stCxn id="62477" idx="3"/>
            <a:endCxn id="62487" idx="7"/>
          </p:cNvCxnSpPr>
          <p:nvPr/>
        </p:nvCxnSpPr>
        <p:spPr bwMode="auto">
          <a:xfrm flipH="1">
            <a:off x="2371725" y="4593109"/>
            <a:ext cx="1200150" cy="1095375"/>
          </a:xfrm>
          <a:prstGeom prst="straightConnector1">
            <a:avLst/>
          </a:prstGeom>
          <a:noFill/>
          <a:ln w="9525">
            <a:solidFill>
              <a:schemeClr val="tx1"/>
            </a:solidFill>
            <a:round/>
            <a:headEnd/>
            <a:tailEnd/>
          </a:ln>
        </p:spPr>
      </p:cxnSp>
      <p:sp>
        <p:nvSpPr>
          <p:cNvPr id="62491" name="Text Box 27"/>
          <p:cNvSpPr txBox="1">
            <a:spLocks noChangeArrowheads="1"/>
          </p:cNvSpPr>
          <p:nvPr/>
        </p:nvSpPr>
        <p:spPr bwMode="auto">
          <a:xfrm>
            <a:off x="304800" y="35167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2492" name="Text Box 28"/>
          <p:cNvSpPr txBox="1">
            <a:spLocks noChangeArrowheads="1"/>
          </p:cNvSpPr>
          <p:nvPr/>
        </p:nvSpPr>
        <p:spPr bwMode="auto">
          <a:xfrm>
            <a:off x="1143000" y="3350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2493" name="Text Box 29"/>
          <p:cNvSpPr txBox="1">
            <a:spLocks noChangeArrowheads="1"/>
          </p:cNvSpPr>
          <p:nvPr/>
        </p:nvSpPr>
        <p:spPr bwMode="auto">
          <a:xfrm>
            <a:off x="1828800" y="35024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2494" name="Text Box 30"/>
          <p:cNvSpPr txBox="1">
            <a:spLocks noChangeArrowheads="1"/>
          </p:cNvSpPr>
          <p:nvPr/>
        </p:nvSpPr>
        <p:spPr bwMode="auto">
          <a:xfrm>
            <a:off x="2667000" y="3335809"/>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2495" name="Text Box 31"/>
          <p:cNvSpPr txBox="1">
            <a:spLocks noChangeArrowheads="1"/>
          </p:cNvSpPr>
          <p:nvPr/>
        </p:nvSpPr>
        <p:spPr bwMode="auto">
          <a:xfrm>
            <a:off x="3733800" y="3488209"/>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2496" name="Text Box 32"/>
          <p:cNvSpPr txBox="1">
            <a:spLocks noChangeArrowheads="1"/>
          </p:cNvSpPr>
          <p:nvPr/>
        </p:nvSpPr>
        <p:spPr bwMode="auto">
          <a:xfrm>
            <a:off x="1828800" y="48883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2497" name="Text Box 33"/>
          <p:cNvSpPr txBox="1">
            <a:spLocks noChangeArrowheads="1"/>
          </p:cNvSpPr>
          <p:nvPr/>
        </p:nvSpPr>
        <p:spPr bwMode="auto">
          <a:xfrm>
            <a:off x="3124200" y="50407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2498" name="Text Box 34"/>
          <p:cNvSpPr txBox="1">
            <a:spLocks noChangeArrowheads="1"/>
          </p:cNvSpPr>
          <p:nvPr/>
        </p:nvSpPr>
        <p:spPr bwMode="auto">
          <a:xfrm>
            <a:off x="1143000" y="50264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2499"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62500"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62501" name="TextBox 37"/>
          <p:cNvSpPr txBox="1">
            <a:spLocks noChangeArrowheads="1"/>
          </p:cNvSpPr>
          <p:nvPr/>
        </p:nvSpPr>
        <p:spPr bwMode="auto">
          <a:xfrm>
            <a:off x="7826375" y="2759075"/>
            <a:ext cx="631825" cy="2554288"/>
          </a:xfrm>
          <a:prstGeom prst="rect">
            <a:avLst/>
          </a:prstGeom>
          <a:noFill/>
          <a:ln w="9525">
            <a:noFill/>
            <a:miter lim="800000"/>
            <a:headEnd/>
            <a:tailEnd/>
          </a:ln>
        </p:spPr>
        <p:txBody>
          <a:bodyPr>
            <a:prstTxWarp prst="textNoShape">
              <a:avLst/>
            </a:prstTxWarp>
            <a:spAutoFit/>
          </a:bodyPr>
          <a:lstStyle/>
          <a:p>
            <a:r>
              <a:rPr lang="en-US" sz="2000" b="0"/>
              <a:t>1: ∞</a:t>
            </a:r>
          </a:p>
          <a:p>
            <a:r>
              <a:rPr lang="en-US" sz="2000" b="0"/>
              <a:t>2: 4</a:t>
            </a:r>
          </a:p>
          <a:p>
            <a:r>
              <a:rPr lang="en-US" sz="2000" b="0"/>
              <a:t>3: 5</a:t>
            </a:r>
          </a:p>
          <a:p>
            <a:r>
              <a:rPr lang="en-US" sz="2000" b="0"/>
              <a:t>4: 3</a:t>
            </a:r>
          </a:p>
          <a:p>
            <a:r>
              <a:rPr lang="en-US" sz="2000" b="0"/>
              <a:t>6: 8</a:t>
            </a:r>
          </a:p>
          <a:p>
            <a:r>
              <a:rPr lang="en-US" sz="2000" b="0"/>
              <a:t>7: 8</a:t>
            </a:r>
          </a:p>
          <a:p>
            <a:endParaRPr lang="en-US" sz="2000" b="0"/>
          </a:p>
          <a:p>
            <a:endParaRPr lang="en-US" sz="2000" b="0"/>
          </a:p>
        </p:txBody>
      </p:sp>
      <p:pic>
        <p:nvPicPr>
          <p:cNvPr id="62502" name="Picture 2"/>
          <p:cNvPicPr>
            <a:picLocks noChangeAspect="1" noChangeArrowheads="1"/>
          </p:cNvPicPr>
          <p:nvPr/>
        </p:nvPicPr>
        <p:blipFill>
          <a:blip r:embed="rId3"/>
          <a:srcRect t="60065" r="62791"/>
          <a:stretch>
            <a:fillRect/>
          </a:stretch>
        </p:blipFill>
        <p:spPr bwMode="auto">
          <a:xfrm>
            <a:off x="168592" y="1033141"/>
            <a:ext cx="2738438" cy="1600200"/>
          </a:xfrm>
          <a:prstGeom prst="rect">
            <a:avLst/>
          </a:prstGeom>
          <a:noFill/>
          <a:ln w="9525">
            <a:noFill/>
            <a:miter lim="800000"/>
            <a:headEnd/>
            <a:tailEnd/>
          </a:ln>
        </p:spPr>
      </p:pic>
      <p:sp>
        <p:nvSpPr>
          <p:cNvPr id="42" name="Rectangle 3">
            <a:extLst>
              <a:ext uri="{FF2B5EF4-FFF2-40B4-BE49-F238E27FC236}">
                <a16:creationId xmlns="" xmlns:a16="http://schemas.microsoft.com/office/drawing/2014/main" id="{0C35BFA3-971C-2844-AC98-AA3568B86699}"/>
              </a:ext>
            </a:extLst>
          </p:cNvPr>
          <p:cNvSpPr>
            <a:spLocks noChangeArrowheads="1"/>
          </p:cNvSpPr>
          <p:nvPr/>
        </p:nvSpPr>
        <p:spPr bwMode="auto">
          <a:xfrm>
            <a:off x="4267200" y="1447800"/>
            <a:ext cx="4495800" cy="9906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Choose arbitrary starting vertex, </a:t>
            </a:r>
          </a:p>
          <a:p>
            <a:pPr algn="ctr" eaLnBrk="0" hangingPunct="0"/>
            <a:r>
              <a:rPr lang="en-US" b="0" dirty="0">
                <a:ea typeface="Arial" charset="0"/>
                <a:cs typeface="Arial" charset="0"/>
              </a:rPr>
              <a:t>set to 0 and </a:t>
            </a:r>
            <a:r>
              <a:rPr lang="en-US" b="0" dirty="0" err="1">
                <a:ea typeface="Arial" charset="0"/>
                <a:cs typeface="Arial" charset="0"/>
              </a:rPr>
              <a:t>deletemin</a:t>
            </a:r>
            <a:endParaRPr lang="en-US" b="0" dirty="0">
              <a:ea typeface="Arial" charset="0"/>
              <a:cs typeface="Arial" charset="0"/>
            </a:endParaRPr>
          </a:p>
        </p:txBody>
      </p:sp>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121</a:t>
            </a:fld>
            <a:endParaRPr lang="en-US" altLang="zh-CN" dirty="0"/>
          </a:p>
        </p:txBody>
      </p:sp>
    </p:spTree>
    <p:extLst>
      <p:ext uri="{BB962C8B-B14F-4D97-AF65-F5344CB8AC3E}">
        <p14:creationId xmlns:p14="http://schemas.microsoft.com/office/powerpoint/2010/main" val="3785379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a:t>Prim’s Algorithm</a:t>
            </a:r>
          </a:p>
        </p:txBody>
      </p:sp>
      <p:sp>
        <p:nvSpPr>
          <p:cNvPr id="64515" name="Rectangle 3"/>
          <p:cNvSpPr>
            <a:spLocks noChangeArrowheads="1"/>
          </p:cNvSpPr>
          <p:nvPr/>
        </p:nvSpPr>
        <p:spPr bwMode="auto">
          <a:xfrm>
            <a:off x="4221126" y="16764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Do </a:t>
            </a:r>
            <a:r>
              <a:rPr lang="en-US" b="0" dirty="0" err="1">
                <a:ea typeface="Arial" charset="0"/>
                <a:cs typeface="Arial" charset="0"/>
              </a:rPr>
              <a:t>deletemin</a:t>
            </a:r>
            <a:r>
              <a:rPr lang="en-US" b="0" dirty="0">
                <a:ea typeface="Arial" charset="0"/>
                <a:cs typeface="Arial" charset="0"/>
              </a:rPr>
              <a:t> to</a:t>
            </a:r>
          </a:p>
          <a:p>
            <a:pPr algn="ctr" eaLnBrk="0" hangingPunct="0"/>
            <a:r>
              <a:rPr lang="en-US" b="0" dirty="0">
                <a:ea typeface="Arial" charset="0"/>
                <a:cs typeface="Arial" charset="0"/>
              </a:rPr>
              <a:t>Pick shortest edge leaving </a:t>
            </a:r>
            <a:r>
              <a:rPr lang="en-US" b="0" i="1" dirty="0">
                <a:ea typeface="Arial" charset="0"/>
                <a:cs typeface="Arial" charset="0"/>
              </a:rPr>
              <a:t>S</a:t>
            </a:r>
          </a:p>
        </p:txBody>
      </p:sp>
      <p:sp>
        <p:nvSpPr>
          <p:cNvPr id="64516" name="Oval 4"/>
          <p:cNvSpPr>
            <a:spLocks noChangeArrowheads="1"/>
          </p:cNvSpPr>
          <p:nvPr/>
        </p:nvSpPr>
        <p:spPr bwMode="auto">
          <a:xfrm>
            <a:off x="457200" y="28166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1</a:t>
            </a:r>
          </a:p>
        </p:txBody>
      </p:sp>
      <p:sp>
        <p:nvSpPr>
          <p:cNvPr id="64517" name="Oval 5"/>
          <p:cNvSpPr>
            <a:spLocks noChangeArrowheads="1"/>
          </p:cNvSpPr>
          <p:nvPr/>
        </p:nvSpPr>
        <p:spPr bwMode="auto">
          <a:xfrm>
            <a:off x="1981200" y="28166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2</a:t>
            </a:r>
          </a:p>
        </p:txBody>
      </p:sp>
      <p:sp>
        <p:nvSpPr>
          <p:cNvPr id="64518" name="Oval 6"/>
          <p:cNvSpPr>
            <a:spLocks noChangeArrowheads="1"/>
          </p:cNvSpPr>
          <p:nvPr/>
        </p:nvSpPr>
        <p:spPr bwMode="auto">
          <a:xfrm>
            <a:off x="3505200" y="28166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4519" name="AutoShape 7"/>
          <p:cNvCxnSpPr>
            <a:cxnSpLocks noChangeShapeType="1"/>
            <a:stCxn id="64516" idx="6"/>
            <a:endCxn id="64517" idx="2"/>
          </p:cNvCxnSpPr>
          <p:nvPr/>
        </p:nvCxnSpPr>
        <p:spPr bwMode="auto">
          <a:xfrm>
            <a:off x="928688" y="3045296"/>
            <a:ext cx="1038225" cy="0"/>
          </a:xfrm>
          <a:prstGeom prst="straightConnector1">
            <a:avLst/>
          </a:prstGeom>
          <a:noFill/>
          <a:ln w="9525">
            <a:solidFill>
              <a:schemeClr val="tx1"/>
            </a:solidFill>
            <a:round/>
            <a:headEnd/>
            <a:tailEnd/>
          </a:ln>
        </p:spPr>
      </p:cxnSp>
      <p:cxnSp>
        <p:nvCxnSpPr>
          <p:cNvPr id="64520" name="AutoShape 8"/>
          <p:cNvCxnSpPr>
            <a:cxnSpLocks noChangeShapeType="1"/>
            <a:stCxn id="64517" idx="6"/>
            <a:endCxn id="64518" idx="2"/>
          </p:cNvCxnSpPr>
          <p:nvPr/>
        </p:nvCxnSpPr>
        <p:spPr bwMode="auto">
          <a:xfrm>
            <a:off x="2452688" y="3045296"/>
            <a:ext cx="1038225" cy="0"/>
          </a:xfrm>
          <a:prstGeom prst="straightConnector1">
            <a:avLst/>
          </a:prstGeom>
          <a:noFill/>
          <a:ln w="9525">
            <a:solidFill>
              <a:schemeClr val="tx1"/>
            </a:solidFill>
            <a:round/>
            <a:headEnd/>
            <a:tailEnd/>
          </a:ln>
        </p:spPr>
      </p:cxnSp>
      <p:sp>
        <p:nvSpPr>
          <p:cNvPr id="64521" name="Text Box 9"/>
          <p:cNvSpPr txBox="1">
            <a:spLocks noChangeArrowheads="1"/>
          </p:cNvSpPr>
          <p:nvPr/>
        </p:nvSpPr>
        <p:spPr bwMode="auto">
          <a:xfrm>
            <a:off x="1219200" y="2588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4522" name="Text Box 10"/>
          <p:cNvSpPr txBox="1">
            <a:spLocks noChangeArrowheads="1"/>
          </p:cNvSpPr>
          <p:nvPr/>
        </p:nvSpPr>
        <p:spPr bwMode="auto">
          <a:xfrm>
            <a:off x="2743200" y="2588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4523" name="Oval 11"/>
          <p:cNvSpPr>
            <a:spLocks noChangeArrowheads="1"/>
          </p:cNvSpPr>
          <p:nvPr/>
        </p:nvSpPr>
        <p:spPr bwMode="auto">
          <a:xfrm>
            <a:off x="457200" y="41882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4</a:t>
            </a:r>
          </a:p>
        </p:txBody>
      </p:sp>
      <p:sp>
        <p:nvSpPr>
          <p:cNvPr id="64524" name="Oval 12"/>
          <p:cNvSpPr>
            <a:spLocks noChangeArrowheads="1"/>
          </p:cNvSpPr>
          <p:nvPr/>
        </p:nvSpPr>
        <p:spPr bwMode="auto">
          <a:xfrm>
            <a:off x="1981200" y="41882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4525" name="Oval 13"/>
          <p:cNvSpPr>
            <a:spLocks noChangeArrowheads="1"/>
          </p:cNvSpPr>
          <p:nvPr/>
        </p:nvSpPr>
        <p:spPr bwMode="auto">
          <a:xfrm>
            <a:off x="3505200" y="41882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4526" name="AutoShape 14"/>
          <p:cNvCxnSpPr>
            <a:cxnSpLocks noChangeShapeType="1"/>
            <a:stCxn id="64523" idx="6"/>
            <a:endCxn id="64524" idx="2"/>
          </p:cNvCxnSpPr>
          <p:nvPr/>
        </p:nvCxnSpPr>
        <p:spPr bwMode="auto">
          <a:xfrm>
            <a:off x="928688" y="4416896"/>
            <a:ext cx="1038225" cy="0"/>
          </a:xfrm>
          <a:prstGeom prst="straightConnector1">
            <a:avLst/>
          </a:prstGeom>
          <a:noFill/>
          <a:ln w="38100">
            <a:solidFill>
              <a:srgbClr val="FF0000"/>
            </a:solidFill>
            <a:round/>
            <a:headEnd/>
            <a:tailEnd/>
          </a:ln>
        </p:spPr>
      </p:cxnSp>
      <p:cxnSp>
        <p:nvCxnSpPr>
          <p:cNvPr id="64527" name="AutoShape 15"/>
          <p:cNvCxnSpPr>
            <a:cxnSpLocks noChangeShapeType="1"/>
            <a:stCxn id="64524" idx="6"/>
            <a:endCxn id="64525" idx="2"/>
          </p:cNvCxnSpPr>
          <p:nvPr/>
        </p:nvCxnSpPr>
        <p:spPr bwMode="auto">
          <a:xfrm>
            <a:off x="2452688" y="4416896"/>
            <a:ext cx="1038225" cy="0"/>
          </a:xfrm>
          <a:prstGeom prst="straightConnector1">
            <a:avLst/>
          </a:prstGeom>
          <a:noFill/>
          <a:ln w="9525">
            <a:solidFill>
              <a:schemeClr val="tx1"/>
            </a:solidFill>
            <a:round/>
            <a:headEnd/>
            <a:tailEnd/>
          </a:ln>
        </p:spPr>
      </p:cxnSp>
      <p:sp>
        <p:nvSpPr>
          <p:cNvPr id="64528" name="Text Box 16"/>
          <p:cNvSpPr txBox="1">
            <a:spLocks noChangeArrowheads="1"/>
          </p:cNvSpPr>
          <p:nvPr/>
        </p:nvSpPr>
        <p:spPr bwMode="auto">
          <a:xfrm>
            <a:off x="1219200" y="39739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4529" name="Text Box 17"/>
          <p:cNvSpPr txBox="1">
            <a:spLocks noChangeArrowheads="1"/>
          </p:cNvSpPr>
          <p:nvPr/>
        </p:nvSpPr>
        <p:spPr bwMode="auto">
          <a:xfrm>
            <a:off x="2743200" y="39739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4530" name="AutoShape 18"/>
          <p:cNvCxnSpPr>
            <a:cxnSpLocks noChangeShapeType="1"/>
            <a:stCxn id="64516" idx="4"/>
            <a:endCxn id="64523" idx="0"/>
          </p:cNvCxnSpPr>
          <p:nvPr/>
        </p:nvCxnSpPr>
        <p:spPr bwMode="auto">
          <a:xfrm>
            <a:off x="685800" y="3288184"/>
            <a:ext cx="0" cy="885825"/>
          </a:xfrm>
          <a:prstGeom prst="straightConnector1">
            <a:avLst/>
          </a:prstGeom>
          <a:noFill/>
          <a:ln w="9525">
            <a:solidFill>
              <a:schemeClr val="tx1"/>
            </a:solidFill>
            <a:round/>
            <a:headEnd/>
            <a:tailEnd/>
          </a:ln>
        </p:spPr>
      </p:cxnSp>
      <p:cxnSp>
        <p:nvCxnSpPr>
          <p:cNvPr id="64531" name="AutoShape 19"/>
          <p:cNvCxnSpPr>
            <a:cxnSpLocks noChangeShapeType="1"/>
            <a:stCxn id="64523" idx="7"/>
            <a:endCxn id="64517" idx="3"/>
          </p:cNvCxnSpPr>
          <p:nvPr/>
        </p:nvCxnSpPr>
        <p:spPr bwMode="auto">
          <a:xfrm flipV="1">
            <a:off x="847725" y="3221509"/>
            <a:ext cx="1200150" cy="1019175"/>
          </a:xfrm>
          <a:prstGeom prst="straightConnector1">
            <a:avLst/>
          </a:prstGeom>
          <a:noFill/>
          <a:ln w="9525">
            <a:solidFill>
              <a:schemeClr val="tx1"/>
            </a:solidFill>
            <a:round/>
            <a:headEnd/>
            <a:tailEnd/>
          </a:ln>
        </p:spPr>
      </p:cxnSp>
      <p:cxnSp>
        <p:nvCxnSpPr>
          <p:cNvPr id="64532" name="AutoShape 20"/>
          <p:cNvCxnSpPr>
            <a:cxnSpLocks noChangeShapeType="1"/>
            <a:stCxn id="64517" idx="4"/>
            <a:endCxn id="64524" idx="0"/>
          </p:cNvCxnSpPr>
          <p:nvPr/>
        </p:nvCxnSpPr>
        <p:spPr bwMode="auto">
          <a:xfrm>
            <a:off x="2209800" y="3288184"/>
            <a:ext cx="0" cy="885825"/>
          </a:xfrm>
          <a:prstGeom prst="straightConnector1">
            <a:avLst/>
          </a:prstGeom>
          <a:noFill/>
          <a:ln w="9525">
            <a:solidFill>
              <a:schemeClr val="tx1"/>
            </a:solidFill>
            <a:round/>
            <a:headEnd/>
            <a:tailEnd/>
          </a:ln>
        </p:spPr>
      </p:cxnSp>
      <p:cxnSp>
        <p:nvCxnSpPr>
          <p:cNvPr id="64533" name="AutoShape 21"/>
          <p:cNvCxnSpPr>
            <a:cxnSpLocks noChangeShapeType="1"/>
            <a:stCxn id="64524" idx="7"/>
            <a:endCxn id="64518" idx="3"/>
          </p:cNvCxnSpPr>
          <p:nvPr/>
        </p:nvCxnSpPr>
        <p:spPr bwMode="auto">
          <a:xfrm flipV="1">
            <a:off x="2371725" y="3221509"/>
            <a:ext cx="1200150" cy="1019175"/>
          </a:xfrm>
          <a:prstGeom prst="straightConnector1">
            <a:avLst/>
          </a:prstGeom>
          <a:noFill/>
          <a:ln w="9525">
            <a:solidFill>
              <a:schemeClr val="tx1"/>
            </a:solidFill>
            <a:round/>
            <a:headEnd/>
            <a:tailEnd/>
          </a:ln>
        </p:spPr>
      </p:cxnSp>
      <p:cxnSp>
        <p:nvCxnSpPr>
          <p:cNvPr id="64534" name="AutoShape 22"/>
          <p:cNvCxnSpPr>
            <a:cxnSpLocks noChangeShapeType="1"/>
            <a:stCxn id="64518" idx="4"/>
            <a:endCxn id="64525" idx="0"/>
          </p:cNvCxnSpPr>
          <p:nvPr/>
        </p:nvCxnSpPr>
        <p:spPr bwMode="auto">
          <a:xfrm>
            <a:off x="3733800" y="3288184"/>
            <a:ext cx="0" cy="885825"/>
          </a:xfrm>
          <a:prstGeom prst="straightConnector1">
            <a:avLst/>
          </a:prstGeom>
          <a:noFill/>
          <a:ln w="9525">
            <a:solidFill>
              <a:schemeClr val="tx1"/>
            </a:solidFill>
            <a:round/>
            <a:headEnd/>
            <a:tailEnd/>
          </a:ln>
        </p:spPr>
      </p:cxnSp>
      <p:sp>
        <p:nvSpPr>
          <p:cNvPr id="64535" name="Oval 23"/>
          <p:cNvSpPr>
            <a:spLocks noChangeArrowheads="1"/>
          </p:cNvSpPr>
          <p:nvPr/>
        </p:nvSpPr>
        <p:spPr bwMode="auto">
          <a:xfrm>
            <a:off x="1981200" y="56360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4536" name="AutoShape 24"/>
          <p:cNvCxnSpPr>
            <a:cxnSpLocks noChangeShapeType="1"/>
            <a:stCxn id="64523" idx="5"/>
            <a:endCxn id="64535" idx="1"/>
          </p:cNvCxnSpPr>
          <p:nvPr/>
        </p:nvCxnSpPr>
        <p:spPr bwMode="auto">
          <a:xfrm>
            <a:off x="847725" y="4593109"/>
            <a:ext cx="1200150" cy="1095375"/>
          </a:xfrm>
          <a:prstGeom prst="straightConnector1">
            <a:avLst/>
          </a:prstGeom>
          <a:noFill/>
          <a:ln w="9525">
            <a:solidFill>
              <a:schemeClr val="tx1"/>
            </a:solidFill>
            <a:round/>
            <a:headEnd/>
            <a:tailEnd/>
          </a:ln>
        </p:spPr>
      </p:cxnSp>
      <p:cxnSp>
        <p:nvCxnSpPr>
          <p:cNvPr id="64537" name="AutoShape 25"/>
          <p:cNvCxnSpPr>
            <a:cxnSpLocks noChangeShapeType="1"/>
            <a:stCxn id="64524" idx="4"/>
            <a:endCxn id="64535" idx="0"/>
          </p:cNvCxnSpPr>
          <p:nvPr/>
        </p:nvCxnSpPr>
        <p:spPr bwMode="auto">
          <a:xfrm>
            <a:off x="2209800" y="4659784"/>
            <a:ext cx="0" cy="962025"/>
          </a:xfrm>
          <a:prstGeom prst="straightConnector1">
            <a:avLst/>
          </a:prstGeom>
          <a:noFill/>
          <a:ln w="9525">
            <a:solidFill>
              <a:schemeClr val="tx1"/>
            </a:solidFill>
            <a:round/>
            <a:headEnd/>
            <a:tailEnd/>
          </a:ln>
        </p:spPr>
      </p:cxnSp>
      <p:cxnSp>
        <p:nvCxnSpPr>
          <p:cNvPr id="64538" name="AutoShape 26"/>
          <p:cNvCxnSpPr>
            <a:cxnSpLocks noChangeShapeType="1"/>
            <a:stCxn id="64525" idx="3"/>
            <a:endCxn id="64535" idx="7"/>
          </p:cNvCxnSpPr>
          <p:nvPr/>
        </p:nvCxnSpPr>
        <p:spPr bwMode="auto">
          <a:xfrm flipH="1">
            <a:off x="2371725" y="4593109"/>
            <a:ext cx="1200150" cy="1095375"/>
          </a:xfrm>
          <a:prstGeom prst="straightConnector1">
            <a:avLst/>
          </a:prstGeom>
          <a:noFill/>
          <a:ln w="9525">
            <a:solidFill>
              <a:schemeClr val="tx1"/>
            </a:solidFill>
            <a:round/>
            <a:headEnd/>
            <a:tailEnd/>
          </a:ln>
        </p:spPr>
      </p:cxnSp>
      <p:sp>
        <p:nvSpPr>
          <p:cNvPr id="64539" name="Text Box 27"/>
          <p:cNvSpPr txBox="1">
            <a:spLocks noChangeArrowheads="1"/>
          </p:cNvSpPr>
          <p:nvPr/>
        </p:nvSpPr>
        <p:spPr bwMode="auto">
          <a:xfrm>
            <a:off x="304800" y="35167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4540" name="Text Box 28"/>
          <p:cNvSpPr txBox="1">
            <a:spLocks noChangeArrowheads="1"/>
          </p:cNvSpPr>
          <p:nvPr/>
        </p:nvSpPr>
        <p:spPr bwMode="auto">
          <a:xfrm>
            <a:off x="1143000" y="3350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4541" name="Text Box 29"/>
          <p:cNvSpPr txBox="1">
            <a:spLocks noChangeArrowheads="1"/>
          </p:cNvSpPr>
          <p:nvPr/>
        </p:nvSpPr>
        <p:spPr bwMode="auto">
          <a:xfrm>
            <a:off x="1828800" y="35024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4542" name="Text Box 30"/>
          <p:cNvSpPr txBox="1">
            <a:spLocks noChangeArrowheads="1"/>
          </p:cNvSpPr>
          <p:nvPr/>
        </p:nvSpPr>
        <p:spPr bwMode="auto">
          <a:xfrm>
            <a:off x="2667000" y="3335809"/>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4543" name="Text Box 31"/>
          <p:cNvSpPr txBox="1">
            <a:spLocks noChangeArrowheads="1"/>
          </p:cNvSpPr>
          <p:nvPr/>
        </p:nvSpPr>
        <p:spPr bwMode="auto">
          <a:xfrm>
            <a:off x="3733800" y="3488209"/>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4544" name="Text Box 32"/>
          <p:cNvSpPr txBox="1">
            <a:spLocks noChangeArrowheads="1"/>
          </p:cNvSpPr>
          <p:nvPr/>
        </p:nvSpPr>
        <p:spPr bwMode="auto">
          <a:xfrm>
            <a:off x="1828800" y="48883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4545" name="Text Box 33"/>
          <p:cNvSpPr txBox="1">
            <a:spLocks noChangeArrowheads="1"/>
          </p:cNvSpPr>
          <p:nvPr/>
        </p:nvSpPr>
        <p:spPr bwMode="auto">
          <a:xfrm>
            <a:off x="3124200" y="50407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4546" name="Text Box 34"/>
          <p:cNvSpPr txBox="1">
            <a:spLocks noChangeArrowheads="1"/>
          </p:cNvSpPr>
          <p:nvPr/>
        </p:nvSpPr>
        <p:spPr bwMode="auto">
          <a:xfrm>
            <a:off x="1143000" y="50264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4547"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64548"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64549"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64550" name="TextBox 40"/>
          <p:cNvSpPr txBox="1">
            <a:spLocks noChangeArrowheads="1"/>
          </p:cNvSpPr>
          <p:nvPr/>
        </p:nvSpPr>
        <p:spPr bwMode="auto">
          <a:xfrm>
            <a:off x="7826375" y="2759075"/>
            <a:ext cx="631825" cy="2554288"/>
          </a:xfrm>
          <a:prstGeom prst="rect">
            <a:avLst/>
          </a:prstGeom>
          <a:noFill/>
          <a:ln w="9525">
            <a:noFill/>
            <a:miter lim="800000"/>
            <a:headEnd/>
            <a:tailEnd/>
          </a:ln>
        </p:spPr>
        <p:txBody>
          <a:bodyPr>
            <a:prstTxWarp prst="textNoShape">
              <a:avLst/>
            </a:prstTxWarp>
            <a:spAutoFit/>
          </a:bodyPr>
          <a:lstStyle/>
          <a:p>
            <a:r>
              <a:rPr lang="en-US" sz="2000" b="0"/>
              <a:t>1: ∞</a:t>
            </a:r>
          </a:p>
          <a:p>
            <a:r>
              <a:rPr lang="en-US" sz="2000" b="0"/>
              <a:t>2: 4</a:t>
            </a:r>
          </a:p>
          <a:p>
            <a:r>
              <a:rPr lang="en-US" sz="2000" b="0"/>
              <a:t>3: 5</a:t>
            </a:r>
          </a:p>
          <a:p>
            <a:r>
              <a:rPr lang="en-US" sz="2000" b="0"/>
              <a:t>4: 3</a:t>
            </a:r>
          </a:p>
          <a:p>
            <a:r>
              <a:rPr lang="en-US" sz="2000" b="0"/>
              <a:t>6: 8</a:t>
            </a:r>
          </a:p>
          <a:p>
            <a:r>
              <a:rPr lang="en-US" sz="2000" b="0"/>
              <a:t>7: 8</a:t>
            </a:r>
          </a:p>
          <a:p>
            <a:endParaRPr lang="en-US" sz="2000" b="0"/>
          </a:p>
          <a:p>
            <a:endParaRPr lang="en-US" sz="2000" b="0"/>
          </a:p>
        </p:txBody>
      </p:sp>
      <p:pic>
        <p:nvPicPr>
          <p:cNvPr id="41" name="Picture 2">
            <a:extLst>
              <a:ext uri="{FF2B5EF4-FFF2-40B4-BE49-F238E27FC236}">
                <a16:creationId xmlns="" xmlns:a16="http://schemas.microsoft.com/office/drawing/2014/main" id="{93345C3B-2E6D-794A-A06D-17A2899276BD}"/>
              </a:ext>
            </a:extLst>
          </p:cNvPr>
          <p:cNvPicPr>
            <a:picLocks noChangeAspect="1" noChangeArrowheads="1"/>
          </p:cNvPicPr>
          <p:nvPr/>
        </p:nvPicPr>
        <p:blipFill>
          <a:blip r:embed="rId3"/>
          <a:srcRect t="60065" r="62791"/>
          <a:stretch>
            <a:fillRect/>
          </a:stretch>
        </p:blipFill>
        <p:spPr bwMode="auto">
          <a:xfrm>
            <a:off x="78581" y="1024880"/>
            <a:ext cx="2738438" cy="16002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122</a:t>
            </a:fld>
            <a:endParaRPr lang="en-US" altLang="zh-CN" dirty="0"/>
          </a:p>
        </p:txBody>
      </p:sp>
    </p:spTree>
    <p:extLst>
      <p:ext uri="{BB962C8B-B14F-4D97-AF65-F5344CB8AC3E}">
        <p14:creationId xmlns:p14="http://schemas.microsoft.com/office/powerpoint/2010/main" val="1852731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a:t>Prim’s Algorithm</a:t>
            </a:r>
          </a:p>
        </p:txBody>
      </p:sp>
      <p:sp>
        <p:nvSpPr>
          <p:cNvPr id="65539" name="Rectangle 3"/>
          <p:cNvSpPr>
            <a:spLocks noChangeArrowheads="1"/>
          </p:cNvSpPr>
          <p:nvPr/>
        </p:nvSpPr>
        <p:spPr bwMode="auto">
          <a:xfrm>
            <a:off x="4267200" y="1066800"/>
            <a:ext cx="4495800" cy="13716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Don’t actually need to store </a:t>
            </a:r>
            <a:r>
              <a:rPr lang="en-US" b="0" i="1" dirty="0">
                <a:ea typeface="Arial" charset="0"/>
                <a:cs typeface="Arial" charset="0"/>
              </a:rPr>
              <a:t>S</a:t>
            </a:r>
            <a:r>
              <a:rPr lang="en-US" b="0" dirty="0">
                <a:ea typeface="Arial" charset="0"/>
                <a:cs typeface="Arial" charset="0"/>
              </a:rPr>
              <a:t>.</a:t>
            </a:r>
          </a:p>
          <a:p>
            <a:pPr algn="ctr" eaLnBrk="0" hangingPunct="0"/>
            <a:r>
              <a:rPr lang="en-US" b="0" dirty="0">
                <a:ea typeface="Arial" charset="0"/>
                <a:cs typeface="Arial" charset="0"/>
              </a:rPr>
              <a:t>Current PQ is always </a:t>
            </a:r>
            <a:r>
              <a:rPr lang="en-US" b="0" i="1" dirty="0">
                <a:ea typeface="Arial" charset="0"/>
                <a:cs typeface="Arial" charset="0"/>
              </a:rPr>
              <a:t>V </a:t>
            </a:r>
            <a:r>
              <a:rPr lang="en-US" b="0" dirty="0">
                <a:ea typeface="Arial" charset="0"/>
                <a:cs typeface="Arial" charset="0"/>
              </a:rPr>
              <a:t>- </a:t>
            </a:r>
            <a:r>
              <a:rPr lang="en-US" b="0" i="1" dirty="0">
                <a:ea typeface="Arial" charset="0"/>
                <a:cs typeface="Arial" charset="0"/>
              </a:rPr>
              <a:t>S</a:t>
            </a:r>
          </a:p>
        </p:txBody>
      </p:sp>
      <p:sp>
        <p:nvSpPr>
          <p:cNvPr id="65540" name="Oval 4"/>
          <p:cNvSpPr>
            <a:spLocks noChangeArrowheads="1"/>
          </p:cNvSpPr>
          <p:nvPr/>
        </p:nvSpPr>
        <p:spPr bwMode="auto">
          <a:xfrm>
            <a:off x="457200" y="2888704"/>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1</a:t>
            </a:r>
          </a:p>
        </p:txBody>
      </p:sp>
      <p:sp>
        <p:nvSpPr>
          <p:cNvPr id="65541" name="Oval 5"/>
          <p:cNvSpPr>
            <a:spLocks noChangeArrowheads="1"/>
          </p:cNvSpPr>
          <p:nvPr/>
        </p:nvSpPr>
        <p:spPr bwMode="auto">
          <a:xfrm>
            <a:off x="1981200" y="2888704"/>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2</a:t>
            </a:r>
          </a:p>
        </p:txBody>
      </p:sp>
      <p:sp>
        <p:nvSpPr>
          <p:cNvPr id="65542" name="Oval 6"/>
          <p:cNvSpPr>
            <a:spLocks noChangeArrowheads="1"/>
          </p:cNvSpPr>
          <p:nvPr/>
        </p:nvSpPr>
        <p:spPr bwMode="auto">
          <a:xfrm>
            <a:off x="3505200" y="2888704"/>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5543" name="AutoShape 7"/>
          <p:cNvCxnSpPr>
            <a:cxnSpLocks noChangeShapeType="1"/>
            <a:stCxn id="65540" idx="6"/>
            <a:endCxn id="65541" idx="2"/>
          </p:cNvCxnSpPr>
          <p:nvPr/>
        </p:nvCxnSpPr>
        <p:spPr bwMode="auto">
          <a:xfrm>
            <a:off x="928688" y="3117304"/>
            <a:ext cx="1038225" cy="0"/>
          </a:xfrm>
          <a:prstGeom prst="straightConnector1">
            <a:avLst/>
          </a:prstGeom>
          <a:noFill/>
          <a:ln w="9525">
            <a:solidFill>
              <a:schemeClr val="tx1"/>
            </a:solidFill>
            <a:round/>
            <a:headEnd/>
            <a:tailEnd/>
          </a:ln>
        </p:spPr>
      </p:cxnSp>
      <p:cxnSp>
        <p:nvCxnSpPr>
          <p:cNvPr id="65544" name="AutoShape 8"/>
          <p:cNvCxnSpPr>
            <a:cxnSpLocks noChangeShapeType="1"/>
            <a:stCxn id="65541" idx="6"/>
            <a:endCxn id="65542" idx="2"/>
          </p:cNvCxnSpPr>
          <p:nvPr/>
        </p:nvCxnSpPr>
        <p:spPr bwMode="auto">
          <a:xfrm>
            <a:off x="2452688" y="3117304"/>
            <a:ext cx="1038225" cy="0"/>
          </a:xfrm>
          <a:prstGeom prst="straightConnector1">
            <a:avLst/>
          </a:prstGeom>
          <a:noFill/>
          <a:ln w="9525">
            <a:solidFill>
              <a:schemeClr val="tx1"/>
            </a:solidFill>
            <a:round/>
            <a:headEnd/>
            <a:tailEnd/>
          </a:ln>
        </p:spPr>
      </p:cxnSp>
      <p:sp>
        <p:nvSpPr>
          <p:cNvPr id="65545" name="Text Box 9"/>
          <p:cNvSpPr txBox="1">
            <a:spLocks noChangeArrowheads="1"/>
          </p:cNvSpPr>
          <p:nvPr/>
        </p:nvSpPr>
        <p:spPr bwMode="auto">
          <a:xfrm>
            <a:off x="1219200" y="26601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5546" name="Text Box 10"/>
          <p:cNvSpPr txBox="1">
            <a:spLocks noChangeArrowheads="1"/>
          </p:cNvSpPr>
          <p:nvPr/>
        </p:nvSpPr>
        <p:spPr bwMode="auto">
          <a:xfrm>
            <a:off x="2743200" y="26601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5547" name="Oval 11"/>
          <p:cNvSpPr>
            <a:spLocks noChangeArrowheads="1"/>
          </p:cNvSpPr>
          <p:nvPr/>
        </p:nvSpPr>
        <p:spPr bwMode="auto">
          <a:xfrm>
            <a:off x="457200" y="42603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65548" name="Oval 12"/>
          <p:cNvSpPr>
            <a:spLocks noChangeArrowheads="1"/>
          </p:cNvSpPr>
          <p:nvPr/>
        </p:nvSpPr>
        <p:spPr bwMode="auto">
          <a:xfrm>
            <a:off x="1981200" y="42603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5549" name="Oval 13"/>
          <p:cNvSpPr>
            <a:spLocks noChangeArrowheads="1"/>
          </p:cNvSpPr>
          <p:nvPr/>
        </p:nvSpPr>
        <p:spPr bwMode="auto">
          <a:xfrm>
            <a:off x="3505200" y="4260304"/>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5550" name="AutoShape 14"/>
          <p:cNvCxnSpPr>
            <a:cxnSpLocks noChangeShapeType="1"/>
            <a:stCxn id="65547" idx="6"/>
            <a:endCxn id="65548" idx="2"/>
          </p:cNvCxnSpPr>
          <p:nvPr/>
        </p:nvCxnSpPr>
        <p:spPr bwMode="auto">
          <a:xfrm>
            <a:off x="928688" y="4488904"/>
            <a:ext cx="1038225" cy="0"/>
          </a:xfrm>
          <a:prstGeom prst="straightConnector1">
            <a:avLst/>
          </a:prstGeom>
          <a:noFill/>
          <a:ln w="38100">
            <a:solidFill>
              <a:srgbClr val="FF0000"/>
            </a:solidFill>
            <a:round/>
            <a:headEnd/>
            <a:tailEnd/>
          </a:ln>
        </p:spPr>
      </p:cxnSp>
      <p:cxnSp>
        <p:nvCxnSpPr>
          <p:cNvPr id="65551" name="AutoShape 15"/>
          <p:cNvCxnSpPr>
            <a:cxnSpLocks noChangeShapeType="1"/>
            <a:stCxn id="65548" idx="6"/>
            <a:endCxn id="65549" idx="2"/>
          </p:cNvCxnSpPr>
          <p:nvPr/>
        </p:nvCxnSpPr>
        <p:spPr bwMode="auto">
          <a:xfrm>
            <a:off x="2452688" y="4488904"/>
            <a:ext cx="1038225" cy="0"/>
          </a:xfrm>
          <a:prstGeom prst="straightConnector1">
            <a:avLst/>
          </a:prstGeom>
          <a:noFill/>
          <a:ln w="9525">
            <a:solidFill>
              <a:schemeClr val="tx1"/>
            </a:solidFill>
            <a:round/>
            <a:headEnd/>
            <a:tailEnd/>
          </a:ln>
        </p:spPr>
      </p:cxnSp>
      <p:sp>
        <p:nvSpPr>
          <p:cNvPr id="65552" name="Text Box 16"/>
          <p:cNvSpPr txBox="1">
            <a:spLocks noChangeArrowheads="1"/>
          </p:cNvSpPr>
          <p:nvPr/>
        </p:nvSpPr>
        <p:spPr bwMode="auto">
          <a:xfrm>
            <a:off x="1219200" y="40459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5553" name="Text Box 17"/>
          <p:cNvSpPr txBox="1">
            <a:spLocks noChangeArrowheads="1"/>
          </p:cNvSpPr>
          <p:nvPr/>
        </p:nvSpPr>
        <p:spPr bwMode="auto">
          <a:xfrm>
            <a:off x="2743200" y="40459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5554" name="AutoShape 18"/>
          <p:cNvCxnSpPr>
            <a:cxnSpLocks noChangeShapeType="1"/>
            <a:stCxn id="65540" idx="4"/>
            <a:endCxn id="65547" idx="0"/>
          </p:cNvCxnSpPr>
          <p:nvPr/>
        </p:nvCxnSpPr>
        <p:spPr bwMode="auto">
          <a:xfrm>
            <a:off x="685800" y="3360192"/>
            <a:ext cx="0" cy="885825"/>
          </a:xfrm>
          <a:prstGeom prst="straightConnector1">
            <a:avLst/>
          </a:prstGeom>
          <a:noFill/>
          <a:ln w="9525">
            <a:solidFill>
              <a:schemeClr val="tx1"/>
            </a:solidFill>
            <a:round/>
            <a:headEnd/>
            <a:tailEnd/>
          </a:ln>
        </p:spPr>
      </p:cxnSp>
      <p:cxnSp>
        <p:nvCxnSpPr>
          <p:cNvPr id="65555" name="AutoShape 19"/>
          <p:cNvCxnSpPr>
            <a:cxnSpLocks noChangeShapeType="1"/>
            <a:stCxn id="65547" idx="7"/>
            <a:endCxn id="65541" idx="3"/>
          </p:cNvCxnSpPr>
          <p:nvPr/>
        </p:nvCxnSpPr>
        <p:spPr bwMode="auto">
          <a:xfrm flipV="1">
            <a:off x="847725" y="3293517"/>
            <a:ext cx="1200150" cy="1019175"/>
          </a:xfrm>
          <a:prstGeom prst="straightConnector1">
            <a:avLst/>
          </a:prstGeom>
          <a:noFill/>
          <a:ln w="9525">
            <a:solidFill>
              <a:schemeClr val="tx1"/>
            </a:solidFill>
            <a:round/>
            <a:headEnd/>
            <a:tailEnd/>
          </a:ln>
        </p:spPr>
      </p:cxnSp>
      <p:cxnSp>
        <p:nvCxnSpPr>
          <p:cNvPr id="65556" name="AutoShape 20"/>
          <p:cNvCxnSpPr>
            <a:cxnSpLocks noChangeShapeType="1"/>
            <a:stCxn id="65541" idx="4"/>
            <a:endCxn id="65548" idx="0"/>
          </p:cNvCxnSpPr>
          <p:nvPr/>
        </p:nvCxnSpPr>
        <p:spPr bwMode="auto">
          <a:xfrm>
            <a:off x="2209800" y="3360192"/>
            <a:ext cx="0" cy="885825"/>
          </a:xfrm>
          <a:prstGeom prst="straightConnector1">
            <a:avLst/>
          </a:prstGeom>
          <a:noFill/>
          <a:ln w="9525">
            <a:solidFill>
              <a:schemeClr val="tx1"/>
            </a:solidFill>
            <a:round/>
            <a:headEnd/>
            <a:tailEnd/>
          </a:ln>
        </p:spPr>
      </p:cxnSp>
      <p:cxnSp>
        <p:nvCxnSpPr>
          <p:cNvPr id="65557" name="AutoShape 21"/>
          <p:cNvCxnSpPr>
            <a:cxnSpLocks noChangeShapeType="1"/>
            <a:stCxn id="65548" idx="7"/>
            <a:endCxn id="65542" idx="3"/>
          </p:cNvCxnSpPr>
          <p:nvPr/>
        </p:nvCxnSpPr>
        <p:spPr bwMode="auto">
          <a:xfrm flipV="1">
            <a:off x="2371725" y="3293517"/>
            <a:ext cx="1200150" cy="1019175"/>
          </a:xfrm>
          <a:prstGeom prst="straightConnector1">
            <a:avLst/>
          </a:prstGeom>
          <a:noFill/>
          <a:ln w="9525">
            <a:solidFill>
              <a:schemeClr val="tx1"/>
            </a:solidFill>
            <a:round/>
            <a:headEnd/>
            <a:tailEnd/>
          </a:ln>
        </p:spPr>
      </p:cxnSp>
      <p:cxnSp>
        <p:nvCxnSpPr>
          <p:cNvPr id="65558" name="AutoShape 22"/>
          <p:cNvCxnSpPr>
            <a:cxnSpLocks noChangeShapeType="1"/>
            <a:stCxn id="65542" idx="4"/>
            <a:endCxn id="65549" idx="0"/>
          </p:cNvCxnSpPr>
          <p:nvPr/>
        </p:nvCxnSpPr>
        <p:spPr bwMode="auto">
          <a:xfrm>
            <a:off x="3733800" y="3360192"/>
            <a:ext cx="0" cy="885825"/>
          </a:xfrm>
          <a:prstGeom prst="straightConnector1">
            <a:avLst/>
          </a:prstGeom>
          <a:noFill/>
          <a:ln w="9525">
            <a:solidFill>
              <a:schemeClr val="tx1"/>
            </a:solidFill>
            <a:round/>
            <a:headEnd/>
            <a:tailEnd/>
          </a:ln>
        </p:spPr>
      </p:cxnSp>
      <p:sp>
        <p:nvSpPr>
          <p:cNvPr id="65559" name="Oval 23"/>
          <p:cNvSpPr>
            <a:spLocks noChangeArrowheads="1"/>
          </p:cNvSpPr>
          <p:nvPr/>
        </p:nvSpPr>
        <p:spPr bwMode="auto">
          <a:xfrm>
            <a:off x="1981200" y="5708104"/>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5560" name="AutoShape 24"/>
          <p:cNvCxnSpPr>
            <a:cxnSpLocks noChangeShapeType="1"/>
            <a:stCxn id="65547" idx="5"/>
            <a:endCxn id="65559" idx="1"/>
          </p:cNvCxnSpPr>
          <p:nvPr/>
        </p:nvCxnSpPr>
        <p:spPr bwMode="auto">
          <a:xfrm>
            <a:off x="847725" y="4665117"/>
            <a:ext cx="1200150" cy="1095375"/>
          </a:xfrm>
          <a:prstGeom prst="straightConnector1">
            <a:avLst/>
          </a:prstGeom>
          <a:noFill/>
          <a:ln w="9525">
            <a:solidFill>
              <a:schemeClr val="tx1"/>
            </a:solidFill>
            <a:round/>
            <a:headEnd/>
            <a:tailEnd/>
          </a:ln>
        </p:spPr>
      </p:cxnSp>
      <p:cxnSp>
        <p:nvCxnSpPr>
          <p:cNvPr id="65561" name="AutoShape 25"/>
          <p:cNvCxnSpPr>
            <a:cxnSpLocks noChangeShapeType="1"/>
            <a:stCxn id="65548" idx="4"/>
            <a:endCxn id="65559" idx="0"/>
          </p:cNvCxnSpPr>
          <p:nvPr/>
        </p:nvCxnSpPr>
        <p:spPr bwMode="auto">
          <a:xfrm>
            <a:off x="2209800" y="4731792"/>
            <a:ext cx="0" cy="962025"/>
          </a:xfrm>
          <a:prstGeom prst="straightConnector1">
            <a:avLst/>
          </a:prstGeom>
          <a:noFill/>
          <a:ln w="9525">
            <a:solidFill>
              <a:schemeClr val="tx1"/>
            </a:solidFill>
            <a:round/>
            <a:headEnd/>
            <a:tailEnd/>
          </a:ln>
        </p:spPr>
      </p:cxnSp>
      <p:cxnSp>
        <p:nvCxnSpPr>
          <p:cNvPr id="65562" name="AutoShape 26"/>
          <p:cNvCxnSpPr>
            <a:cxnSpLocks noChangeShapeType="1"/>
            <a:stCxn id="65549" idx="3"/>
            <a:endCxn id="65559" idx="7"/>
          </p:cNvCxnSpPr>
          <p:nvPr/>
        </p:nvCxnSpPr>
        <p:spPr bwMode="auto">
          <a:xfrm flipH="1">
            <a:off x="2371725" y="4665117"/>
            <a:ext cx="1200150" cy="1095375"/>
          </a:xfrm>
          <a:prstGeom prst="straightConnector1">
            <a:avLst/>
          </a:prstGeom>
          <a:noFill/>
          <a:ln w="9525">
            <a:solidFill>
              <a:schemeClr val="tx1"/>
            </a:solidFill>
            <a:round/>
            <a:headEnd/>
            <a:tailEnd/>
          </a:ln>
        </p:spPr>
      </p:cxnSp>
      <p:sp>
        <p:nvSpPr>
          <p:cNvPr id="65563" name="Text Box 27"/>
          <p:cNvSpPr txBox="1">
            <a:spLocks noChangeArrowheads="1"/>
          </p:cNvSpPr>
          <p:nvPr/>
        </p:nvSpPr>
        <p:spPr bwMode="auto">
          <a:xfrm>
            <a:off x="304800" y="35887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5564" name="Text Box 28"/>
          <p:cNvSpPr txBox="1">
            <a:spLocks noChangeArrowheads="1"/>
          </p:cNvSpPr>
          <p:nvPr/>
        </p:nvSpPr>
        <p:spPr bwMode="auto">
          <a:xfrm>
            <a:off x="1143000" y="34221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5565" name="Text Box 29"/>
          <p:cNvSpPr txBox="1">
            <a:spLocks noChangeArrowheads="1"/>
          </p:cNvSpPr>
          <p:nvPr/>
        </p:nvSpPr>
        <p:spPr bwMode="auto">
          <a:xfrm>
            <a:off x="1828800" y="35745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5566" name="Text Box 30"/>
          <p:cNvSpPr txBox="1">
            <a:spLocks noChangeArrowheads="1"/>
          </p:cNvSpPr>
          <p:nvPr/>
        </p:nvSpPr>
        <p:spPr bwMode="auto">
          <a:xfrm>
            <a:off x="2667000" y="3407817"/>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5567" name="Text Box 31"/>
          <p:cNvSpPr txBox="1">
            <a:spLocks noChangeArrowheads="1"/>
          </p:cNvSpPr>
          <p:nvPr/>
        </p:nvSpPr>
        <p:spPr bwMode="auto">
          <a:xfrm>
            <a:off x="3733800" y="3560217"/>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5568" name="Text Box 32"/>
          <p:cNvSpPr txBox="1">
            <a:spLocks noChangeArrowheads="1"/>
          </p:cNvSpPr>
          <p:nvPr/>
        </p:nvSpPr>
        <p:spPr bwMode="auto">
          <a:xfrm>
            <a:off x="1828800" y="49603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5569" name="Text Box 33"/>
          <p:cNvSpPr txBox="1">
            <a:spLocks noChangeArrowheads="1"/>
          </p:cNvSpPr>
          <p:nvPr/>
        </p:nvSpPr>
        <p:spPr bwMode="auto">
          <a:xfrm>
            <a:off x="3124200" y="51127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5570" name="Text Box 34"/>
          <p:cNvSpPr txBox="1">
            <a:spLocks noChangeArrowheads="1"/>
          </p:cNvSpPr>
          <p:nvPr/>
        </p:nvSpPr>
        <p:spPr bwMode="auto">
          <a:xfrm>
            <a:off x="1143000" y="50985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5571"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65572"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65573"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{4,5}</a:t>
            </a:r>
          </a:p>
        </p:txBody>
      </p:sp>
      <p:sp>
        <p:nvSpPr>
          <p:cNvPr id="65574"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65575" name="TextBox 40"/>
          <p:cNvSpPr txBox="1">
            <a:spLocks noChangeArrowheads="1"/>
          </p:cNvSpPr>
          <p:nvPr/>
        </p:nvSpPr>
        <p:spPr bwMode="auto">
          <a:xfrm>
            <a:off x="7826375" y="2759075"/>
            <a:ext cx="631825" cy="2554288"/>
          </a:xfrm>
          <a:prstGeom prst="rect">
            <a:avLst/>
          </a:prstGeom>
          <a:noFill/>
          <a:ln w="9525">
            <a:noFill/>
            <a:miter lim="800000"/>
            <a:headEnd/>
            <a:tailEnd/>
          </a:ln>
        </p:spPr>
        <p:txBody>
          <a:bodyPr>
            <a:prstTxWarp prst="textNoShape">
              <a:avLst/>
            </a:prstTxWarp>
            <a:spAutoFit/>
          </a:bodyPr>
          <a:lstStyle/>
          <a:p>
            <a:r>
              <a:rPr lang="en-US" sz="2000" b="0"/>
              <a:t>1: ∞</a:t>
            </a:r>
          </a:p>
          <a:p>
            <a:r>
              <a:rPr lang="en-US" sz="2000" b="0"/>
              <a:t>2: 4</a:t>
            </a:r>
          </a:p>
          <a:p>
            <a:r>
              <a:rPr lang="en-US" sz="2000" b="0"/>
              <a:t>3: 5</a:t>
            </a:r>
          </a:p>
          <a:p>
            <a:r>
              <a:rPr lang="en-US" sz="2000" b="0"/>
              <a:t>4: 3</a:t>
            </a:r>
          </a:p>
          <a:p>
            <a:r>
              <a:rPr lang="en-US" sz="2000" b="0"/>
              <a:t>6: 8</a:t>
            </a:r>
          </a:p>
          <a:p>
            <a:r>
              <a:rPr lang="en-US" sz="2000" b="0"/>
              <a:t>7: 8</a:t>
            </a:r>
          </a:p>
          <a:p>
            <a:endParaRPr lang="en-US" sz="2000" b="0"/>
          </a:p>
          <a:p>
            <a:endParaRPr lang="en-US" sz="2000" b="0"/>
          </a:p>
        </p:txBody>
      </p:sp>
      <p:pic>
        <p:nvPicPr>
          <p:cNvPr id="42" name="Picture 2">
            <a:extLst>
              <a:ext uri="{FF2B5EF4-FFF2-40B4-BE49-F238E27FC236}">
                <a16:creationId xmlns="" xmlns:a16="http://schemas.microsoft.com/office/drawing/2014/main" id="{17F115FB-6AA8-7F4D-A96A-4125EC071528}"/>
              </a:ext>
            </a:extLst>
          </p:cNvPr>
          <p:cNvPicPr>
            <a:picLocks noChangeAspect="1" noChangeArrowheads="1"/>
          </p:cNvPicPr>
          <p:nvPr/>
        </p:nvPicPr>
        <p:blipFill>
          <a:blip r:embed="rId2"/>
          <a:srcRect t="60065" r="62791"/>
          <a:stretch>
            <a:fillRect/>
          </a:stretch>
        </p:blipFill>
        <p:spPr bwMode="auto">
          <a:xfrm>
            <a:off x="228600" y="1036712"/>
            <a:ext cx="2738438" cy="16002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123</a:t>
            </a:fld>
            <a:endParaRPr lang="en-US" altLang="zh-CN" dirty="0"/>
          </a:p>
        </p:txBody>
      </p:sp>
    </p:spTree>
    <p:extLst>
      <p:ext uri="{BB962C8B-B14F-4D97-AF65-F5344CB8AC3E}">
        <p14:creationId xmlns:p14="http://schemas.microsoft.com/office/powerpoint/2010/main" val="1771341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dirty="0"/>
              <a:t>Prim’s Algorithm</a:t>
            </a:r>
          </a:p>
        </p:txBody>
      </p:sp>
      <p:sp>
        <p:nvSpPr>
          <p:cNvPr id="66563" name="Rectangle 3"/>
          <p:cNvSpPr>
            <a:spLocks noChangeArrowheads="1"/>
          </p:cNvSpPr>
          <p:nvPr/>
        </p:nvSpPr>
        <p:spPr bwMode="auto">
          <a:xfrm>
            <a:off x="4267200" y="1066800"/>
            <a:ext cx="4495800" cy="1371600"/>
          </a:xfrm>
          <a:prstGeom prst="rect">
            <a:avLst/>
          </a:prstGeom>
          <a:noFill/>
          <a:ln w="9525">
            <a:noFill/>
            <a:miter lim="800000"/>
            <a:headEnd/>
            <a:tailEnd/>
          </a:ln>
        </p:spPr>
        <p:txBody>
          <a:bodyPr wrap="none" anchor="ctr">
            <a:prstTxWarp prst="textNoShape">
              <a:avLst/>
            </a:prstTxWarp>
          </a:bodyPr>
          <a:lstStyle/>
          <a:p>
            <a:pPr algn="ctr" eaLnBrk="0" hangingPunct="0"/>
            <a:r>
              <a:rPr lang="en-US" sz="2400" b="0" dirty="0">
                <a:ea typeface="Arial" charset="0"/>
                <a:cs typeface="Arial" charset="0"/>
              </a:rPr>
              <a:t>Update then choose shortest cost from</a:t>
            </a:r>
          </a:p>
          <a:p>
            <a:pPr algn="ctr" eaLnBrk="0" hangingPunct="0"/>
            <a:r>
              <a:rPr lang="en-US" sz="2400" b="0" dirty="0">
                <a:ea typeface="Arial" charset="0"/>
                <a:cs typeface="Arial" charset="0"/>
              </a:rPr>
              <a:t>any node in </a:t>
            </a:r>
            <a:r>
              <a:rPr lang="en-US" sz="2400" b="0" i="1" dirty="0">
                <a:ea typeface="Arial" charset="0"/>
                <a:cs typeface="Arial" charset="0"/>
              </a:rPr>
              <a:t>S</a:t>
            </a:r>
            <a:r>
              <a:rPr lang="en-US" sz="2400" b="0" dirty="0">
                <a:ea typeface="Arial" charset="0"/>
                <a:cs typeface="Arial" charset="0"/>
              </a:rPr>
              <a:t> – node on front of PQ.</a:t>
            </a:r>
          </a:p>
          <a:p>
            <a:pPr algn="ctr" eaLnBrk="0" hangingPunct="0"/>
            <a:r>
              <a:rPr lang="en-US" sz="2400" b="0" dirty="0">
                <a:ea typeface="Arial" charset="0"/>
                <a:cs typeface="Arial" charset="0"/>
              </a:rPr>
              <a:t>Once popped off PQ, will never be </a:t>
            </a:r>
          </a:p>
          <a:p>
            <a:pPr algn="ctr" eaLnBrk="0" hangingPunct="0"/>
            <a:r>
              <a:rPr lang="en-US" sz="2400" b="0" dirty="0">
                <a:ea typeface="Arial" charset="0"/>
                <a:cs typeface="Arial" charset="0"/>
              </a:rPr>
              <a:t>chosen as sink of an edge  </a:t>
            </a:r>
          </a:p>
        </p:txBody>
      </p:sp>
      <p:sp>
        <p:nvSpPr>
          <p:cNvPr id="66564" name="Oval 4"/>
          <p:cNvSpPr>
            <a:spLocks noChangeArrowheads="1"/>
          </p:cNvSpPr>
          <p:nvPr/>
        </p:nvSpPr>
        <p:spPr bwMode="auto">
          <a:xfrm>
            <a:off x="457200" y="28166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1</a:t>
            </a:r>
          </a:p>
        </p:txBody>
      </p:sp>
      <p:sp>
        <p:nvSpPr>
          <p:cNvPr id="66565" name="Oval 5"/>
          <p:cNvSpPr>
            <a:spLocks noChangeArrowheads="1"/>
          </p:cNvSpPr>
          <p:nvPr/>
        </p:nvSpPr>
        <p:spPr bwMode="auto">
          <a:xfrm>
            <a:off x="1981200" y="28166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2</a:t>
            </a:r>
          </a:p>
        </p:txBody>
      </p:sp>
      <p:sp>
        <p:nvSpPr>
          <p:cNvPr id="66566" name="Oval 6"/>
          <p:cNvSpPr>
            <a:spLocks noChangeArrowheads="1"/>
          </p:cNvSpPr>
          <p:nvPr/>
        </p:nvSpPr>
        <p:spPr bwMode="auto">
          <a:xfrm>
            <a:off x="3505200" y="28166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6567" name="AutoShape 7"/>
          <p:cNvCxnSpPr>
            <a:cxnSpLocks noChangeShapeType="1"/>
            <a:stCxn id="66564" idx="6"/>
            <a:endCxn id="66565" idx="2"/>
          </p:cNvCxnSpPr>
          <p:nvPr/>
        </p:nvCxnSpPr>
        <p:spPr bwMode="auto">
          <a:xfrm>
            <a:off x="928688" y="3045296"/>
            <a:ext cx="1038225" cy="0"/>
          </a:xfrm>
          <a:prstGeom prst="straightConnector1">
            <a:avLst/>
          </a:prstGeom>
          <a:noFill/>
          <a:ln w="9525">
            <a:solidFill>
              <a:schemeClr val="tx1"/>
            </a:solidFill>
            <a:round/>
            <a:headEnd/>
            <a:tailEnd/>
          </a:ln>
        </p:spPr>
      </p:cxnSp>
      <p:cxnSp>
        <p:nvCxnSpPr>
          <p:cNvPr id="66568" name="AutoShape 8"/>
          <p:cNvCxnSpPr>
            <a:cxnSpLocks noChangeShapeType="1"/>
            <a:stCxn id="66565" idx="6"/>
            <a:endCxn id="66566" idx="2"/>
          </p:cNvCxnSpPr>
          <p:nvPr/>
        </p:nvCxnSpPr>
        <p:spPr bwMode="auto">
          <a:xfrm>
            <a:off x="2452688" y="3045296"/>
            <a:ext cx="1038225" cy="0"/>
          </a:xfrm>
          <a:prstGeom prst="straightConnector1">
            <a:avLst/>
          </a:prstGeom>
          <a:noFill/>
          <a:ln w="9525">
            <a:solidFill>
              <a:schemeClr val="tx1"/>
            </a:solidFill>
            <a:round/>
            <a:headEnd/>
            <a:tailEnd/>
          </a:ln>
        </p:spPr>
      </p:cxnSp>
      <p:sp>
        <p:nvSpPr>
          <p:cNvPr id="66569" name="Text Box 9"/>
          <p:cNvSpPr txBox="1">
            <a:spLocks noChangeArrowheads="1"/>
          </p:cNvSpPr>
          <p:nvPr/>
        </p:nvSpPr>
        <p:spPr bwMode="auto">
          <a:xfrm>
            <a:off x="1219200" y="2588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6570" name="Text Box 10"/>
          <p:cNvSpPr txBox="1">
            <a:spLocks noChangeArrowheads="1"/>
          </p:cNvSpPr>
          <p:nvPr/>
        </p:nvSpPr>
        <p:spPr bwMode="auto">
          <a:xfrm>
            <a:off x="2743200" y="2588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6571" name="Oval 11"/>
          <p:cNvSpPr>
            <a:spLocks noChangeArrowheads="1"/>
          </p:cNvSpPr>
          <p:nvPr/>
        </p:nvSpPr>
        <p:spPr bwMode="auto">
          <a:xfrm>
            <a:off x="457200" y="41882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66572" name="Oval 12"/>
          <p:cNvSpPr>
            <a:spLocks noChangeArrowheads="1"/>
          </p:cNvSpPr>
          <p:nvPr/>
        </p:nvSpPr>
        <p:spPr bwMode="auto">
          <a:xfrm>
            <a:off x="1981200" y="41882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6573" name="Oval 13"/>
          <p:cNvSpPr>
            <a:spLocks noChangeArrowheads="1"/>
          </p:cNvSpPr>
          <p:nvPr/>
        </p:nvSpPr>
        <p:spPr bwMode="auto">
          <a:xfrm>
            <a:off x="3505200" y="41882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6574" name="AutoShape 14"/>
          <p:cNvCxnSpPr>
            <a:cxnSpLocks noChangeShapeType="1"/>
            <a:stCxn id="66571" idx="6"/>
            <a:endCxn id="66572" idx="2"/>
          </p:cNvCxnSpPr>
          <p:nvPr/>
        </p:nvCxnSpPr>
        <p:spPr bwMode="auto">
          <a:xfrm>
            <a:off x="928688" y="4416896"/>
            <a:ext cx="1038225" cy="0"/>
          </a:xfrm>
          <a:prstGeom prst="straightConnector1">
            <a:avLst/>
          </a:prstGeom>
          <a:noFill/>
          <a:ln w="38100">
            <a:solidFill>
              <a:srgbClr val="FF0000"/>
            </a:solidFill>
            <a:round/>
            <a:headEnd/>
            <a:tailEnd/>
          </a:ln>
        </p:spPr>
      </p:cxnSp>
      <p:cxnSp>
        <p:nvCxnSpPr>
          <p:cNvPr id="66575" name="AutoShape 15"/>
          <p:cNvCxnSpPr>
            <a:cxnSpLocks noChangeShapeType="1"/>
            <a:stCxn id="66572" idx="6"/>
            <a:endCxn id="66573" idx="2"/>
          </p:cNvCxnSpPr>
          <p:nvPr/>
        </p:nvCxnSpPr>
        <p:spPr bwMode="auto">
          <a:xfrm>
            <a:off x="2452688" y="4416896"/>
            <a:ext cx="1038225" cy="0"/>
          </a:xfrm>
          <a:prstGeom prst="straightConnector1">
            <a:avLst/>
          </a:prstGeom>
          <a:noFill/>
          <a:ln w="28575">
            <a:solidFill>
              <a:schemeClr val="accent1"/>
            </a:solidFill>
            <a:round/>
            <a:headEnd/>
            <a:tailEnd/>
          </a:ln>
        </p:spPr>
      </p:cxnSp>
      <p:sp>
        <p:nvSpPr>
          <p:cNvPr id="66576" name="Text Box 16"/>
          <p:cNvSpPr txBox="1">
            <a:spLocks noChangeArrowheads="1"/>
          </p:cNvSpPr>
          <p:nvPr/>
        </p:nvSpPr>
        <p:spPr bwMode="auto">
          <a:xfrm>
            <a:off x="1219200" y="39739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6577" name="Text Box 17"/>
          <p:cNvSpPr txBox="1">
            <a:spLocks noChangeArrowheads="1"/>
          </p:cNvSpPr>
          <p:nvPr/>
        </p:nvSpPr>
        <p:spPr bwMode="auto">
          <a:xfrm>
            <a:off x="2743200" y="39739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6578" name="AutoShape 18"/>
          <p:cNvCxnSpPr>
            <a:cxnSpLocks noChangeShapeType="1"/>
            <a:stCxn id="66564" idx="4"/>
            <a:endCxn id="66571" idx="0"/>
          </p:cNvCxnSpPr>
          <p:nvPr/>
        </p:nvCxnSpPr>
        <p:spPr bwMode="auto">
          <a:xfrm>
            <a:off x="685800" y="3288184"/>
            <a:ext cx="0" cy="885825"/>
          </a:xfrm>
          <a:prstGeom prst="straightConnector1">
            <a:avLst/>
          </a:prstGeom>
          <a:noFill/>
          <a:ln w="28575">
            <a:solidFill>
              <a:schemeClr val="accent1"/>
            </a:solidFill>
            <a:round/>
            <a:headEnd/>
            <a:tailEnd/>
          </a:ln>
        </p:spPr>
      </p:cxnSp>
      <p:cxnSp>
        <p:nvCxnSpPr>
          <p:cNvPr id="66579" name="AutoShape 19"/>
          <p:cNvCxnSpPr>
            <a:cxnSpLocks noChangeShapeType="1"/>
            <a:stCxn id="66571" idx="7"/>
            <a:endCxn id="66565" idx="3"/>
          </p:cNvCxnSpPr>
          <p:nvPr/>
        </p:nvCxnSpPr>
        <p:spPr bwMode="auto">
          <a:xfrm flipV="1">
            <a:off x="847725" y="3221509"/>
            <a:ext cx="1200150" cy="1019175"/>
          </a:xfrm>
          <a:prstGeom prst="straightConnector1">
            <a:avLst/>
          </a:prstGeom>
          <a:noFill/>
          <a:ln w="28575">
            <a:solidFill>
              <a:schemeClr val="accent1"/>
            </a:solidFill>
            <a:round/>
            <a:headEnd/>
            <a:tailEnd/>
          </a:ln>
        </p:spPr>
      </p:cxnSp>
      <p:cxnSp>
        <p:nvCxnSpPr>
          <p:cNvPr id="66580" name="AutoShape 20"/>
          <p:cNvCxnSpPr>
            <a:cxnSpLocks noChangeShapeType="1"/>
            <a:stCxn id="66565" idx="4"/>
            <a:endCxn id="66572" idx="0"/>
          </p:cNvCxnSpPr>
          <p:nvPr/>
        </p:nvCxnSpPr>
        <p:spPr bwMode="auto">
          <a:xfrm>
            <a:off x="2209800" y="3288184"/>
            <a:ext cx="0" cy="885825"/>
          </a:xfrm>
          <a:prstGeom prst="straightConnector1">
            <a:avLst/>
          </a:prstGeom>
          <a:noFill/>
          <a:ln w="28575">
            <a:solidFill>
              <a:schemeClr val="accent1"/>
            </a:solidFill>
            <a:round/>
            <a:headEnd/>
            <a:tailEnd/>
          </a:ln>
        </p:spPr>
      </p:cxnSp>
      <p:cxnSp>
        <p:nvCxnSpPr>
          <p:cNvPr id="66581" name="AutoShape 21"/>
          <p:cNvCxnSpPr>
            <a:cxnSpLocks noChangeShapeType="1"/>
            <a:stCxn id="66572" idx="7"/>
            <a:endCxn id="66566" idx="3"/>
          </p:cNvCxnSpPr>
          <p:nvPr/>
        </p:nvCxnSpPr>
        <p:spPr bwMode="auto">
          <a:xfrm flipV="1">
            <a:off x="2371725" y="3221509"/>
            <a:ext cx="1200150" cy="1019175"/>
          </a:xfrm>
          <a:prstGeom prst="straightConnector1">
            <a:avLst/>
          </a:prstGeom>
          <a:noFill/>
          <a:ln w="28575">
            <a:solidFill>
              <a:schemeClr val="accent1"/>
            </a:solidFill>
            <a:round/>
            <a:headEnd/>
            <a:tailEnd/>
          </a:ln>
        </p:spPr>
      </p:cxnSp>
      <p:cxnSp>
        <p:nvCxnSpPr>
          <p:cNvPr id="66582" name="AutoShape 22"/>
          <p:cNvCxnSpPr>
            <a:cxnSpLocks noChangeShapeType="1"/>
            <a:stCxn id="66566" idx="4"/>
            <a:endCxn id="66573" idx="0"/>
          </p:cNvCxnSpPr>
          <p:nvPr/>
        </p:nvCxnSpPr>
        <p:spPr bwMode="auto">
          <a:xfrm>
            <a:off x="3733800" y="3288184"/>
            <a:ext cx="0" cy="885825"/>
          </a:xfrm>
          <a:prstGeom prst="straightConnector1">
            <a:avLst/>
          </a:prstGeom>
          <a:noFill/>
          <a:ln w="9525">
            <a:solidFill>
              <a:schemeClr val="tx1"/>
            </a:solidFill>
            <a:round/>
            <a:headEnd/>
            <a:tailEnd/>
          </a:ln>
        </p:spPr>
      </p:cxnSp>
      <p:sp>
        <p:nvSpPr>
          <p:cNvPr id="66583" name="Oval 23"/>
          <p:cNvSpPr>
            <a:spLocks noChangeArrowheads="1"/>
          </p:cNvSpPr>
          <p:nvPr/>
        </p:nvSpPr>
        <p:spPr bwMode="auto">
          <a:xfrm>
            <a:off x="1981200" y="56360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6584" name="AutoShape 24"/>
          <p:cNvCxnSpPr>
            <a:cxnSpLocks noChangeShapeType="1"/>
            <a:stCxn id="66571" idx="5"/>
            <a:endCxn id="66583" idx="1"/>
          </p:cNvCxnSpPr>
          <p:nvPr/>
        </p:nvCxnSpPr>
        <p:spPr bwMode="auto">
          <a:xfrm>
            <a:off x="847725" y="4593109"/>
            <a:ext cx="1200150" cy="1095375"/>
          </a:xfrm>
          <a:prstGeom prst="straightConnector1">
            <a:avLst/>
          </a:prstGeom>
          <a:noFill/>
          <a:ln w="28575">
            <a:solidFill>
              <a:schemeClr val="accent1"/>
            </a:solidFill>
            <a:round/>
            <a:headEnd/>
            <a:tailEnd/>
          </a:ln>
        </p:spPr>
      </p:cxnSp>
      <p:cxnSp>
        <p:nvCxnSpPr>
          <p:cNvPr id="66585" name="AutoShape 25"/>
          <p:cNvCxnSpPr>
            <a:cxnSpLocks noChangeShapeType="1"/>
            <a:stCxn id="66572" idx="4"/>
            <a:endCxn id="66583" idx="0"/>
          </p:cNvCxnSpPr>
          <p:nvPr/>
        </p:nvCxnSpPr>
        <p:spPr bwMode="auto">
          <a:xfrm>
            <a:off x="2209800" y="4659784"/>
            <a:ext cx="0" cy="962025"/>
          </a:xfrm>
          <a:prstGeom prst="straightConnector1">
            <a:avLst/>
          </a:prstGeom>
          <a:noFill/>
          <a:ln w="28575">
            <a:solidFill>
              <a:schemeClr val="accent1"/>
            </a:solidFill>
            <a:round/>
            <a:headEnd/>
            <a:tailEnd/>
          </a:ln>
        </p:spPr>
      </p:cxnSp>
      <p:cxnSp>
        <p:nvCxnSpPr>
          <p:cNvPr id="66586" name="AutoShape 26"/>
          <p:cNvCxnSpPr>
            <a:cxnSpLocks noChangeShapeType="1"/>
            <a:stCxn id="66573" idx="3"/>
            <a:endCxn id="66583" idx="7"/>
          </p:cNvCxnSpPr>
          <p:nvPr/>
        </p:nvCxnSpPr>
        <p:spPr bwMode="auto">
          <a:xfrm flipH="1">
            <a:off x="2371725" y="4593109"/>
            <a:ext cx="1200150" cy="1095375"/>
          </a:xfrm>
          <a:prstGeom prst="straightConnector1">
            <a:avLst/>
          </a:prstGeom>
          <a:noFill/>
          <a:ln w="9525">
            <a:solidFill>
              <a:schemeClr val="tx1"/>
            </a:solidFill>
            <a:round/>
            <a:headEnd/>
            <a:tailEnd/>
          </a:ln>
        </p:spPr>
      </p:cxnSp>
      <p:sp>
        <p:nvSpPr>
          <p:cNvPr id="66587" name="Text Box 27"/>
          <p:cNvSpPr txBox="1">
            <a:spLocks noChangeArrowheads="1"/>
          </p:cNvSpPr>
          <p:nvPr/>
        </p:nvSpPr>
        <p:spPr bwMode="auto">
          <a:xfrm>
            <a:off x="304800" y="35167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6588" name="Text Box 28"/>
          <p:cNvSpPr txBox="1">
            <a:spLocks noChangeArrowheads="1"/>
          </p:cNvSpPr>
          <p:nvPr/>
        </p:nvSpPr>
        <p:spPr bwMode="auto">
          <a:xfrm>
            <a:off x="1143000" y="3350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6589" name="Text Box 29"/>
          <p:cNvSpPr txBox="1">
            <a:spLocks noChangeArrowheads="1"/>
          </p:cNvSpPr>
          <p:nvPr/>
        </p:nvSpPr>
        <p:spPr bwMode="auto">
          <a:xfrm>
            <a:off x="1828800" y="35024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6590" name="Text Box 30"/>
          <p:cNvSpPr txBox="1">
            <a:spLocks noChangeArrowheads="1"/>
          </p:cNvSpPr>
          <p:nvPr/>
        </p:nvSpPr>
        <p:spPr bwMode="auto">
          <a:xfrm>
            <a:off x="2667000" y="3335809"/>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6591" name="Text Box 31"/>
          <p:cNvSpPr txBox="1">
            <a:spLocks noChangeArrowheads="1"/>
          </p:cNvSpPr>
          <p:nvPr/>
        </p:nvSpPr>
        <p:spPr bwMode="auto">
          <a:xfrm>
            <a:off x="3733800" y="3488209"/>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6592" name="Text Box 32"/>
          <p:cNvSpPr txBox="1">
            <a:spLocks noChangeArrowheads="1"/>
          </p:cNvSpPr>
          <p:nvPr/>
        </p:nvSpPr>
        <p:spPr bwMode="auto">
          <a:xfrm>
            <a:off x="1828800" y="48883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6593" name="Text Box 33"/>
          <p:cNvSpPr txBox="1">
            <a:spLocks noChangeArrowheads="1"/>
          </p:cNvSpPr>
          <p:nvPr/>
        </p:nvSpPr>
        <p:spPr bwMode="auto">
          <a:xfrm>
            <a:off x="3124200" y="50407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6594" name="Text Box 34"/>
          <p:cNvSpPr txBox="1">
            <a:spLocks noChangeArrowheads="1"/>
          </p:cNvSpPr>
          <p:nvPr/>
        </p:nvSpPr>
        <p:spPr bwMode="auto">
          <a:xfrm>
            <a:off x="1143000" y="50264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6595"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66596"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66597"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{4,5}</a:t>
            </a:r>
          </a:p>
        </p:txBody>
      </p:sp>
      <p:sp>
        <p:nvSpPr>
          <p:cNvPr id="66598"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66599" name="TextBox 39"/>
          <p:cNvSpPr txBox="1">
            <a:spLocks noChangeArrowheads="1"/>
          </p:cNvSpPr>
          <p:nvPr/>
        </p:nvSpPr>
        <p:spPr bwMode="auto">
          <a:xfrm>
            <a:off x="7826375" y="2759075"/>
            <a:ext cx="631825" cy="2246313"/>
          </a:xfrm>
          <a:prstGeom prst="rect">
            <a:avLst/>
          </a:prstGeom>
          <a:noFill/>
          <a:ln w="9525">
            <a:noFill/>
            <a:miter lim="800000"/>
            <a:headEnd/>
            <a:tailEnd/>
          </a:ln>
        </p:spPr>
        <p:txBody>
          <a:bodyPr>
            <a:prstTxWarp prst="textNoShape">
              <a:avLst/>
            </a:prstTxWarp>
            <a:spAutoFit/>
          </a:bodyPr>
          <a:lstStyle/>
          <a:p>
            <a:r>
              <a:rPr lang="en-US" sz="2000" b="0"/>
              <a:t>1: 4</a:t>
            </a:r>
          </a:p>
          <a:p>
            <a:r>
              <a:rPr lang="en-US" sz="2000" b="0"/>
              <a:t>2: 4</a:t>
            </a:r>
          </a:p>
          <a:p>
            <a:r>
              <a:rPr lang="en-US" sz="2000" b="0"/>
              <a:t>3: 5</a:t>
            </a:r>
          </a:p>
          <a:p>
            <a:r>
              <a:rPr lang="en-US" sz="2000" b="0"/>
              <a:t>6: 8</a:t>
            </a:r>
          </a:p>
          <a:p>
            <a:r>
              <a:rPr lang="en-US" sz="2000" b="0"/>
              <a:t>7: 4</a:t>
            </a:r>
          </a:p>
          <a:p>
            <a:endParaRPr lang="en-US" sz="2000" b="0"/>
          </a:p>
          <a:p>
            <a:endParaRPr lang="en-US" sz="2000" b="0"/>
          </a:p>
        </p:txBody>
      </p:sp>
      <p:pic>
        <p:nvPicPr>
          <p:cNvPr id="40" name="Picture 2"/>
          <p:cNvPicPr>
            <a:picLocks noChangeAspect="1" noChangeArrowheads="1"/>
          </p:cNvPicPr>
          <p:nvPr/>
        </p:nvPicPr>
        <p:blipFill>
          <a:blip r:embed="rId3"/>
          <a:srcRect t="60065" r="62791"/>
          <a:stretch>
            <a:fillRect/>
          </a:stretch>
        </p:blipFill>
        <p:spPr bwMode="auto">
          <a:xfrm>
            <a:off x="68580" y="1056953"/>
            <a:ext cx="2738438" cy="16002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124</a:t>
            </a:fld>
            <a:endParaRPr lang="en-US" altLang="zh-CN" dirty="0"/>
          </a:p>
        </p:txBody>
      </p:sp>
    </p:spTree>
    <p:extLst>
      <p:ext uri="{BB962C8B-B14F-4D97-AF65-F5344CB8AC3E}">
        <p14:creationId xmlns:p14="http://schemas.microsoft.com/office/powerpoint/2010/main" val="14932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t>Prim’s Algorithm</a:t>
            </a:r>
          </a:p>
        </p:txBody>
      </p:sp>
      <p:sp>
        <p:nvSpPr>
          <p:cNvPr id="68611" name="Rectangle 3"/>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Repeat until PQ is empty</a:t>
            </a:r>
          </a:p>
        </p:txBody>
      </p:sp>
      <p:sp>
        <p:nvSpPr>
          <p:cNvPr id="68612" name="Oval 4"/>
          <p:cNvSpPr>
            <a:spLocks noChangeArrowheads="1"/>
          </p:cNvSpPr>
          <p:nvPr/>
        </p:nvSpPr>
        <p:spPr bwMode="auto">
          <a:xfrm>
            <a:off x="457200" y="28887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1</a:t>
            </a:r>
          </a:p>
        </p:txBody>
      </p:sp>
      <p:sp>
        <p:nvSpPr>
          <p:cNvPr id="68613" name="Oval 5"/>
          <p:cNvSpPr>
            <a:spLocks noChangeArrowheads="1"/>
          </p:cNvSpPr>
          <p:nvPr/>
        </p:nvSpPr>
        <p:spPr bwMode="auto">
          <a:xfrm>
            <a:off x="1981200" y="2888704"/>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2</a:t>
            </a:r>
          </a:p>
        </p:txBody>
      </p:sp>
      <p:sp>
        <p:nvSpPr>
          <p:cNvPr id="68614" name="Oval 6"/>
          <p:cNvSpPr>
            <a:spLocks noChangeArrowheads="1"/>
          </p:cNvSpPr>
          <p:nvPr/>
        </p:nvSpPr>
        <p:spPr bwMode="auto">
          <a:xfrm>
            <a:off x="3505200" y="2888704"/>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8615" name="AutoShape 7"/>
          <p:cNvCxnSpPr>
            <a:cxnSpLocks noChangeShapeType="1"/>
            <a:stCxn id="68612" idx="6"/>
            <a:endCxn id="68613" idx="2"/>
          </p:cNvCxnSpPr>
          <p:nvPr/>
        </p:nvCxnSpPr>
        <p:spPr bwMode="auto">
          <a:xfrm>
            <a:off x="928688" y="3117304"/>
            <a:ext cx="1038225" cy="0"/>
          </a:xfrm>
          <a:prstGeom prst="straightConnector1">
            <a:avLst/>
          </a:prstGeom>
          <a:noFill/>
          <a:ln w="9525">
            <a:solidFill>
              <a:schemeClr val="tx1"/>
            </a:solidFill>
            <a:round/>
            <a:headEnd/>
            <a:tailEnd/>
          </a:ln>
        </p:spPr>
      </p:cxnSp>
      <p:cxnSp>
        <p:nvCxnSpPr>
          <p:cNvPr id="68616" name="AutoShape 8"/>
          <p:cNvCxnSpPr>
            <a:cxnSpLocks noChangeShapeType="1"/>
            <a:stCxn id="68613" idx="6"/>
            <a:endCxn id="68614" idx="2"/>
          </p:cNvCxnSpPr>
          <p:nvPr/>
        </p:nvCxnSpPr>
        <p:spPr bwMode="auto">
          <a:xfrm>
            <a:off x="2452688" y="3117304"/>
            <a:ext cx="1038225" cy="0"/>
          </a:xfrm>
          <a:prstGeom prst="straightConnector1">
            <a:avLst/>
          </a:prstGeom>
          <a:noFill/>
          <a:ln w="9525">
            <a:solidFill>
              <a:schemeClr val="tx1"/>
            </a:solidFill>
            <a:round/>
            <a:headEnd/>
            <a:tailEnd/>
          </a:ln>
        </p:spPr>
      </p:cxnSp>
      <p:sp>
        <p:nvSpPr>
          <p:cNvPr id="68617" name="Text Box 9"/>
          <p:cNvSpPr txBox="1">
            <a:spLocks noChangeArrowheads="1"/>
          </p:cNvSpPr>
          <p:nvPr/>
        </p:nvSpPr>
        <p:spPr bwMode="auto">
          <a:xfrm>
            <a:off x="1219200" y="26601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8618" name="Text Box 10"/>
          <p:cNvSpPr txBox="1">
            <a:spLocks noChangeArrowheads="1"/>
          </p:cNvSpPr>
          <p:nvPr/>
        </p:nvSpPr>
        <p:spPr bwMode="auto">
          <a:xfrm>
            <a:off x="2743200" y="26601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8619" name="Oval 11"/>
          <p:cNvSpPr>
            <a:spLocks noChangeArrowheads="1"/>
          </p:cNvSpPr>
          <p:nvPr/>
        </p:nvSpPr>
        <p:spPr bwMode="auto">
          <a:xfrm>
            <a:off x="457200" y="42603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68620" name="Oval 12"/>
          <p:cNvSpPr>
            <a:spLocks noChangeArrowheads="1"/>
          </p:cNvSpPr>
          <p:nvPr/>
        </p:nvSpPr>
        <p:spPr bwMode="auto">
          <a:xfrm>
            <a:off x="1981200" y="42603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8621" name="Oval 13"/>
          <p:cNvSpPr>
            <a:spLocks noChangeArrowheads="1"/>
          </p:cNvSpPr>
          <p:nvPr/>
        </p:nvSpPr>
        <p:spPr bwMode="auto">
          <a:xfrm>
            <a:off x="3505200" y="4260304"/>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8622" name="AutoShape 14"/>
          <p:cNvCxnSpPr>
            <a:cxnSpLocks noChangeShapeType="1"/>
            <a:stCxn id="68619" idx="6"/>
            <a:endCxn id="68620" idx="2"/>
          </p:cNvCxnSpPr>
          <p:nvPr/>
        </p:nvCxnSpPr>
        <p:spPr bwMode="auto">
          <a:xfrm>
            <a:off x="928688" y="4488904"/>
            <a:ext cx="1038225" cy="0"/>
          </a:xfrm>
          <a:prstGeom prst="straightConnector1">
            <a:avLst/>
          </a:prstGeom>
          <a:noFill/>
          <a:ln w="38100">
            <a:solidFill>
              <a:srgbClr val="FF0000"/>
            </a:solidFill>
            <a:round/>
            <a:headEnd/>
            <a:tailEnd/>
          </a:ln>
        </p:spPr>
      </p:cxnSp>
      <p:cxnSp>
        <p:nvCxnSpPr>
          <p:cNvPr id="68623" name="AutoShape 15"/>
          <p:cNvCxnSpPr>
            <a:cxnSpLocks noChangeShapeType="1"/>
            <a:stCxn id="68620" idx="6"/>
            <a:endCxn id="68621" idx="2"/>
          </p:cNvCxnSpPr>
          <p:nvPr/>
        </p:nvCxnSpPr>
        <p:spPr bwMode="auto">
          <a:xfrm>
            <a:off x="2452688" y="4488904"/>
            <a:ext cx="1038225" cy="0"/>
          </a:xfrm>
          <a:prstGeom prst="straightConnector1">
            <a:avLst/>
          </a:prstGeom>
          <a:noFill/>
          <a:ln w="9525">
            <a:solidFill>
              <a:schemeClr val="tx1"/>
            </a:solidFill>
            <a:round/>
            <a:headEnd/>
            <a:tailEnd/>
          </a:ln>
        </p:spPr>
      </p:cxnSp>
      <p:sp>
        <p:nvSpPr>
          <p:cNvPr id="68624" name="Text Box 16"/>
          <p:cNvSpPr txBox="1">
            <a:spLocks noChangeArrowheads="1"/>
          </p:cNvSpPr>
          <p:nvPr/>
        </p:nvSpPr>
        <p:spPr bwMode="auto">
          <a:xfrm>
            <a:off x="1219200" y="40459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8625" name="Text Box 17"/>
          <p:cNvSpPr txBox="1">
            <a:spLocks noChangeArrowheads="1"/>
          </p:cNvSpPr>
          <p:nvPr/>
        </p:nvSpPr>
        <p:spPr bwMode="auto">
          <a:xfrm>
            <a:off x="2743200" y="40459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8626" name="AutoShape 18"/>
          <p:cNvCxnSpPr>
            <a:cxnSpLocks noChangeShapeType="1"/>
            <a:stCxn id="68612" idx="4"/>
            <a:endCxn id="68619" idx="0"/>
          </p:cNvCxnSpPr>
          <p:nvPr/>
        </p:nvCxnSpPr>
        <p:spPr bwMode="auto">
          <a:xfrm>
            <a:off x="685800" y="3360192"/>
            <a:ext cx="0" cy="885825"/>
          </a:xfrm>
          <a:prstGeom prst="straightConnector1">
            <a:avLst/>
          </a:prstGeom>
          <a:noFill/>
          <a:ln w="38100">
            <a:solidFill>
              <a:srgbClr val="FF0000"/>
            </a:solidFill>
            <a:round/>
            <a:headEnd/>
            <a:tailEnd/>
          </a:ln>
        </p:spPr>
      </p:cxnSp>
      <p:cxnSp>
        <p:nvCxnSpPr>
          <p:cNvPr id="68627" name="AutoShape 19"/>
          <p:cNvCxnSpPr>
            <a:cxnSpLocks noChangeShapeType="1"/>
            <a:stCxn id="68619" idx="7"/>
            <a:endCxn id="68613" idx="3"/>
          </p:cNvCxnSpPr>
          <p:nvPr/>
        </p:nvCxnSpPr>
        <p:spPr bwMode="auto">
          <a:xfrm flipV="1">
            <a:off x="847725" y="3293517"/>
            <a:ext cx="1200150" cy="1019175"/>
          </a:xfrm>
          <a:prstGeom prst="straightConnector1">
            <a:avLst/>
          </a:prstGeom>
          <a:noFill/>
          <a:ln w="9525">
            <a:solidFill>
              <a:schemeClr val="tx1"/>
            </a:solidFill>
            <a:round/>
            <a:headEnd/>
            <a:tailEnd/>
          </a:ln>
        </p:spPr>
      </p:cxnSp>
      <p:cxnSp>
        <p:nvCxnSpPr>
          <p:cNvPr id="68628" name="AutoShape 20"/>
          <p:cNvCxnSpPr>
            <a:cxnSpLocks noChangeShapeType="1"/>
            <a:stCxn id="68613" idx="4"/>
            <a:endCxn id="68620" idx="0"/>
          </p:cNvCxnSpPr>
          <p:nvPr/>
        </p:nvCxnSpPr>
        <p:spPr bwMode="auto">
          <a:xfrm>
            <a:off x="2209800" y="3360192"/>
            <a:ext cx="0" cy="885825"/>
          </a:xfrm>
          <a:prstGeom prst="straightConnector1">
            <a:avLst/>
          </a:prstGeom>
          <a:noFill/>
          <a:ln w="9525">
            <a:solidFill>
              <a:schemeClr val="tx1"/>
            </a:solidFill>
            <a:round/>
            <a:headEnd/>
            <a:tailEnd/>
          </a:ln>
        </p:spPr>
      </p:cxnSp>
      <p:cxnSp>
        <p:nvCxnSpPr>
          <p:cNvPr id="68629" name="AutoShape 21"/>
          <p:cNvCxnSpPr>
            <a:cxnSpLocks noChangeShapeType="1"/>
            <a:stCxn id="68620" idx="7"/>
            <a:endCxn id="68614" idx="3"/>
          </p:cNvCxnSpPr>
          <p:nvPr/>
        </p:nvCxnSpPr>
        <p:spPr bwMode="auto">
          <a:xfrm flipV="1">
            <a:off x="2371725" y="3293517"/>
            <a:ext cx="1200150" cy="1019175"/>
          </a:xfrm>
          <a:prstGeom prst="straightConnector1">
            <a:avLst/>
          </a:prstGeom>
          <a:noFill/>
          <a:ln w="9525">
            <a:solidFill>
              <a:schemeClr val="tx1"/>
            </a:solidFill>
            <a:round/>
            <a:headEnd/>
            <a:tailEnd/>
          </a:ln>
        </p:spPr>
      </p:cxnSp>
      <p:cxnSp>
        <p:nvCxnSpPr>
          <p:cNvPr id="68630" name="AutoShape 22"/>
          <p:cNvCxnSpPr>
            <a:cxnSpLocks noChangeShapeType="1"/>
            <a:stCxn id="68614" idx="4"/>
            <a:endCxn id="68621" idx="0"/>
          </p:cNvCxnSpPr>
          <p:nvPr/>
        </p:nvCxnSpPr>
        <p:spPr bwMode="auto">
          <a:xfrm>
            <a:off x="3733800" y="3360192"/>
            <a:ext cx="0" cy="885825"/>
          </a:xfrm>
          <a:prstGeom prst="straightConnector1">
            <a:avLst/>
          </a:prstGeom>
          <a:noFill/>
          <a:ln w="9525">
            <a:solidFill>
              <a:schemeClr val="tx1"/>
            </a:solidFill>
            <a:round/>
            <a:headEnd/>
            <a:tailEnd/>
          </a:ln>
        </p:spPr>
      </p:cxnSp>
      <p:sp>
        <p:nvSpPr>
          <p:cNvPr id="68631" name="Oval 23"/>
          <p:cNvSpPr>
            <a:spLocks noChangeArrowheads="1"/>
          </p:cNvSpPr>
          <p:nvPr/>
        </p:nvSpPr>
        <p:spPr bwMode="auto">
          <a:xfrm>
            <a:off x="1981200" y="5708104"/>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8632" name="AutoShape 24"/>
          <p:cNvCxnSpPr>
            <a:cxnSpLocks noChangeShapeType="1"/>
            <a:stCxn id="68619" idx="5"/>
            <a:endCxn id="68631" idx="1"/>
          </p:cNvCxnSpPr>
          <p:nvPr/>
        </p:nvCxnSpPr>
        <p:spPr bwMode="auto">
          <a:xfrm>
            <a:off x="847725" y="4665117"/>
            <a:ext cx="1200150" cy="1095375"/>
          </a:xfrm>
          <a:prstGeom prst="straightConnector1">
            <a:avLst/>
          </a:prstGeom>
          <a:noFill/>
          <a:ln w="9525">
            <a:solidFill>
              <a:schemeClr val="tx1"/>
            </a:solidFill>
            <a:round/>
            <a:headEnd/>
            <a:tailEnd/>
          </a:ln>
        </p:spPr>
      </p:cxnSp>
      <p:cxnSp>
        <p:nvCxnSpPr>
          <p:cNvPr id="68633" name="AutoShape 25"/>
          <p:cNvCxnSpPr>
            <a:cxnSpLocks noChangeShapeType="1"/>
            <a:stCxn id="68620" idx="4"/>
            <a:endCxn id="68631" idx="0"/>
          </p:cNvCxnSpPr>
          <p:nvPr/>
        </p:nvCxnSpPr>
        <p:spPr bwMode="auto">
          <a:xfrm>
            <a:off x="2209800" y="4731792"/>
            <a:ext cx="0" cy="962025"/>
          </a:xfrm>
          <a:prstGeom prst="straightConnector1">
            <a:avLst/>
          </a:prstGeom>
          <a:noFill/>
          <a:ln w="9525">
            <a:solidFill>
              <a:schemeClr val="tx1"/>
            </a:solidFill>
            <a:round/>
            <a:headEnd/>
            <a:tailEnd/>
          </a:ln>
        </p:spPr>
      </p:cxnSp>
      <p:cxnSp>
        <p:nvCxnSpPr>
          <p:cNvPr id="68634" name="AutoShape 26"/>
          <p:cNvCxnSpPr>
            <a:cxnSpLocks noChangeShapeType="1"/>
            <a:stCxn id="68621" idx="3"/>
            <a:endCxn id="68631" idx="7"/>
          </p:cNvCxnSpPr>
          <p:nvPr/>
        </p:nvCxnSpPr>
        <p:spPr bwMode="auto">
          <a:xfrm flipH="1">
            <a:off x="2371725" y="4665117"/>
            <a:ext cx="1200150" cy="1095375"/>
          </a:xfrm>
          <a:prstGeom prst="straightConnector1">
            <a:avLst/>
          </a:prstGeom>
          <a:noFill/>
          <a:ln w="9525">
            <a:solidFill>
              <a:schemeClr val="tx1"/>
            </a:solidFill>
            <a:round/>
            <a:headEnd/>
            <a:tailEnd/>
          </a:ln>
        </p:spPr>
      </p:cxnSp>
      <p:sp>
        <p:nvSpPr>
          <p:cNvPr id="68635" name="Text Box 27"/>
          <p:cNvSpPr txBox="1">
            <a:spLocks noChangeArrowheads="1"/>
          </p:cNvSpPr>
          <p:nvPr/>
        </p:nvSpPr>
        <p:spPr bwMode="auto">
          <a:xfrm>
            <a:off x="304800" y="35887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8636" name="Text Box 28"/>
          <p:cNvSpPr txBox="1">
            <a:spLocks noChangeArrowheads="1"/>
          </p:cNvSpPr>
          <p:nvPr/>
        </p:nvSpPr>
        <p:spPr bwMode="auto">
          <a:xfrm>
            <a:off x="1143000" y="34221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8637" name="Text Box 29"/>
          <p:cNvSpPr txBox="1">
            <a:spLocks noChangeArrowheads="1"/>
          </p:cNvSpPr>
          <p:nvPr/>
        </p:nvSpPr>
        <p:spPr bwMode="auto">
          <a:xfrm>
            <a:off x="1828800" y="35745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8638" name="Text Box 30"/>
          <p:cNvSpPr txBox="1">
            <a:spLocks noChangeArrowheads="1"/>
          </p:cNvSpPr>
          <p:nvPr/>
        </p:nvSpPr>
        <p:spPr bwMode="auto">
          <a:xfrm>
            <a:off x="2667000" y="3407817"/>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8639" name="Text Box 31"/>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8640" name="Text Box 32"/>
          <p:cNvSpPr txBox="1">
            <a:spLocks noChangeArrowheads="1"/>
          </p:cNvSpPr>
          <p:nvPr/>
        </p:nvSpPr>
        <p:spPr bwMode="auto">
          <a:xfrm>
            <a:off x="1828800" y="49603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8641" name="Text Box 33"/>
          <p:cNvSpPr txBox="1">
            <a:spLocks noChangeArrowheads="1"/>
          </p:cNvSpPr>
          <p:nvPr/>
        </p:nvSpPr>
        <p:spPr bwMode="auto">
          <a:xfrm>
            <a:off x="3124200" y="51127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8642" name="Text Box 34"/>
          <p:cNvSpPr txBox="1">
            <a:spLocks noChangeArrowheads="1"/>
          </p:cNvSpPr>
          <p:nvPr/>
        </p:nvSpPr>
        <p:spPr bwMode="auto">
          <a:xfrm>
            <a:off x="1143000" y="50985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8643"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68644"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68645"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{4,5}</a:t>
            </a:r>
          </a:p>
        </p:txBody>
      </p:sp>
      <p:sp>
        <p:nvSpPr>
          <p:cNvPr id="68646" name="Text Box 38"/>
          <p:cNvSpPr txBox="1">
            <a:spLocks noChangeArrowheads="1"/>
          </p:cNvSpPr>
          <p:nvPr/>
        </p:nvSpPr>
        <p:spPr bwMode="auto">
          <a:xfrm>
            <a:off x="4419600" y="3276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{1,4}</a:t>
            </a:r>
          </a:p>
        </p:txBody>
      </p:sp>
      <p:sp>
        <p:nvSpPr>
          <p:cNvPr id="68647" name="Text Box 39"/>
          <p:cNvSpPr txBox="1">
            <a:spLocks noChangeArrowheads="1"/>
          </p:cNvSpPr>
          <p:nvPr/>
        </p:nvSpPr>
        <p:spPr bwMode="auto">
          <a:xfrm>
            <a:off x="5562600" y="3276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{1,4,5}</a:t>
            </a:r>
          </a:p>
        </p:txBody>
      </p:sp>
      <p:sp>
        <p:nvSpPr>
          <p:cNvPr id="68648"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68649" name="TextBox 41"/>
          <p:cNvSpPr txBox="1">
            <a:spLocks noChangeArrowheads="1"/>
          </p:cNvSpPr>
          <p:nvPr/>
        </p:nvSpPr>
        <p:spPr bwMode="auto">
          <a:xfrm>
            <a:off x="7826375" y="2759075"/>
            <a:ext cx="631825" cy="1938338"/>
          </a:xfrm>
          <a:prstGeom prst="rect">
            <a:avLst/>
          </a:prstGeom>
          <a:noFill/>
          <a:ln w="9525">
            <a:noFill/>
            <a:miter lim="800000"/>
            <a:headEnd/>
            <a:tailEnd/>
          </a:ln>
        </p:spPr>
        <p:txBody>
          <a:bodyPr>
            <a:prstTxWarp prst="textNoShape">
              <a:avLst/>
            </a:prstTxWarp>
            <a:spAutoFit/>
          </a:bodyPr>
          <a:lstStyle/>
          <a:p>
            <a:r>
              <a:rPr lang="en-US" sz="2000" b="0"/>
              <a:t>2: 1</a:t>
            </a:r>
          </a:p>
          <a:p>
            <a:r>
              <a:rPr lang="en-US" sz="2000" b="0"/>
              <a:t>3: 5</a:t>
            </a:r>
          </a:p>
          <a:p>
            <a:r>
              <a:rPr lang="en-US" sz="2000" b="0"/>
              <a:t>6: 8</a:t>
            </a:r>
          </a:p>
          <a:p>
            <a:r>
              <a:rPr lang="en-US" sz="2000" b="0"/>
              <a:t>7: 4</a:t>
            </a:r>
          </a:p>
          <a:p>
            <a:endParaRPr lang="en-US" sz="2000" b="0"/>
          </a:p>
          <a:p>
            <a:endParaRPr lang="en-US" sz="2000" b="0"/>
          </a:p>
        </p:txBody>
      </p:sp>
      <p:pic>
        <p:nvPicPr>
          <p:cNvPr id="44" name="Picture 2">
            <a:extLst>
              <a:ext uri="{FF2B5EF4-FFF2-40B4-BE49-F238E27FC236}">
                <a16:creationId xmlns="" xmlns:a16="http://schemas.microsoft.com/office/drawing/2014/main" id="{0B743E6E-731C-3D4E-8296-755AB8F9A857}"/>
              </a:ext>
            </a:extLst>
          </p:cNvPr>
          <p:cNvPicPr>
            <a:picLocks noChangeAspect="1" noChangeArrowheads="1"/>
          </p:cNvPicPr>
          <p:nvPr/>
        </p:nvPicPr>
        <p:blipFill>
          <a:blip r:embed="rId2"/>
          <a:srcRect t="60065" r="62791"/>
          <a:stretch>
            <a:fillRect/>
          </a:stretch>
        </p:blipFill>
        <p:spPr bwMode="auto">
          <a:xfrm>
            <a:off x="78581" y="1009898"/>
            <a:ext cx="2738438" cy="16002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125</a:t>
            </a:fld>
            <a:endParaRPr lang="en-US" altLang="zh-CN" dirty="0"/>
          </a:p>
        </p:txBody>
      </p:sp>
    </p:spTree>
    <p:extLst>
      <p:ext uri="{BB962C8B-B14F-4D97-AF65-F5344CB8AC3E}">
        <p14:creationId xmlns:p14="http://schemas.microsoft.com/office/powerpoint/2010/main" val="2231277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t>Prim’s Algorithm</a:t>
            </a:r>
          </a:p>
        </p:txBody>
      </p:sp>
      <p:sp>
        <p:nvSpPr>
          <p:cNvPr id="69635" name="Rectangle 3"/>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Repeat until PQ is empty</a:t>
            </a:r>
            <a:endParaRPr lang="en-US" b="0" i="1" dirty="0">
              <a:ea typeface="Arial" charset="0"/>
              <a:cs typeface="Arial" charset="0"/>
            </a:endParaRPr>
          </a:p>
        </p:txBody>
      </p:sp>
      <p:sp>
        <p:nvSpPr>
          <p:cNvPr id="69636" name="Oval 4"/>
          <p:cNvSpPr>
            <a:spLocks noChangeArrowheads="1"/>
          </p:cNvSpPr>
          <p:nvPr/>
        </p:nvSpPr>
        <p:spPr bwMode="auto">
          <a:xfrm>
            <a:off x="457200" y="28166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1</a:t>
            </a:r>
          </a:p>
        </p:txBody>
      </p:sp>
      <p:sp>
        <p:nvSpPr>
          <p:cNvPr id="69637" name="Oval 5"/>
          <p:cNvSpPr>
            <a:spLocks noChangeArrowheads="1"/>
          </p:cNvSpPr>
          <p:nvPr/>
        </p:nvSpPr>
        <p:spPr bwMode="auto">
          <a:xfrm>
            <a:off x="1981200" y="28166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2</a:t>
            </a:r>
          </a:p>
        </p:txBody>
      </p:sp>
      <p:sp>
        <p:nvSpPr>
          <p:cNvPr id="69638" name="Oval 6"/>
          <p:cNvSpPr>
            <a:spLocks noChangeArrowheads="1"/>
          </p:cNvSpPr>
          <p:nvPr/>
        </p:nvSpPr>
        <p:spPr bwMode="auto">
          <a:xfrm>
            <a:off x="3505200" y="28166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9639" name="AutoShape 7"/>
          <p:cNvCxnSpPr>
            <a:cxnSpLocks noChangeShapeType="1"/>
            <a:stCxn id="69636" idx="6"/>
            <a:endCxn id="69637" idx="2"/>
          </p:cNvCxnSpPr>
          <p:nvPr/>
        </p:nvCxnSpPr>
        <p:spPr bwMode="auto">
          <a:xfrm>
            <a:off x="928688" y="3045296"/>
            <a:ext cx="1038225" cy="0"/>
          </a:xfrm>
          <a:prstGeom prst="straightConnector1">
            <a:avLst/>
          </a:prstGeom>
          <a:noFill/>
          <a:ln w="38100">
            <a:solidFill>
              <a:srgbClr val="FF0000"/>
            </a:solidFill>
            <a:round/>
            <a:headEnd/>
            <a:tailEnd/>
          </a:ln>
        </p:spPr>
      </p:cxnSp>
      <p:cxnSp>
        <p:nvCxnSpPr>
          <p:cNvPr id="69640" name="AutoShape 8"/>
          <p:cNvCxnSpPr>
            <a:cxnSpLocks noChangeShapeType="1"/>
            <a:stCxn id="69637" idx="6"/>
            <a:endCxn id="69638" idx="2"/>
          </p:cNvCxnSpPr>
          <p:nvPr/>
        </p:nvCxnSpPr>
        <p:spPr bwMode="auto">
          <a:xfrm>
            <a:off x="2452688" y="3045296"/>
            <a:ext cx="1038225" cy="0"/>
          </a:xfrm>
          <a:prstGeom prst="straightConnector1">
            <a:avLst/>
          </a:prstGeom>
          <a:noFill/>
          <a:ln w="9525">
            <a:solidFill>
              <a:schemeClr val="tx1"/>
            </a:solidFill>
            <a:round/>
            <a:headEnd/>
            <a:tailEnd/>
          </a:ln>
        </p:spPr>
      </p:cxnSp>
      <p:sp>
        <p:nvSpPr>
          <p:cNvPr id="69641" name="Text Box 9"/>
          <p:cNvSpPr txBox="1">
            <a:spLocks noChangeArrowheads="1"/>
          </p:cNvSpPr>
          <p:nvPr/>
        </p:nvSpPr>
        <p:spPr bwMode="auto">
          <a:xfrm>
            <a:off x="1219200" y="2588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9642" name="Text Box 10"/>
          <p:cNvSpPr txBox="1">
            <a:spLocks noChangeArrowheads="1"/>
          </p:cNvSpPr>
          <p:nvPr/>
        </p:nvSpPr>
        <p:spPr bwMode="auto">
          <a:xfrm>
            <a:off x="2743200" y="2588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9643" name="Oval 11"/>
          <p:cNvSpPr>
            <a:spLocks noChangeArrowheads="1"/>
          </p:cNvSpPr>
          <p:nvPr/>
        </p:nvSpPr>
        <p:spPr bwMode="auto">
          <a:xfrm>
            <a:off x="457200" y="41882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69644" name="Oval 12"/>
          <p:cNvSpPr>
            <a:spLocks noChangeArrowheads="1"/>
          </p:cNvSpPr>
          <p:nvPr/>
        </p:nvSpPr>
        <p:spPr bwMode="auto">
          <a:xfrm>
            <a:off x="1981200" y="41882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9645" name="Oval 13"/>
          <p:cNvSpPr>
            <a:spLocks noChangeArrowheads="1"/>
          </p:cNvSpPr>
          <p:nvPr/>
        </p:nvSpPr>
        <p:spPr bwMode="auto">
          <a:xfrm>
            <a:off x="3505200" y="41882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9646" name="AutoShape 14"/>
          <p:cNvCxnSpPr>
            <a:cxnSpLocks noChangeShapeType="1"/>
            <a:stCxn id="69643" idx="6"/>
            <a:endCxn id="69644" idx="2"/>
          </p:cNvCxnSpPr>
          <p:nvPr/>
        </p:nvCxnSpPr>
        <p:spPr bwMode="auto">
          <a:xfrm>
            <a:off x="928688" y="4416896"/>
            <a:ext cx="1038225" cy="0"/>
          </a:xfrm>
          <a:prstGeom prst="straightConnector1">
            <a:avLst/>
          </a:prstGeom>
          <a:noFill/>
          <a:ln w="38100">
            <a:solidFill>
              <a:srgbClr val="FF0000"/>
            </a:solidFill>
            <a:round/>
            <a:headEnd/>
            <a:tailEnd/>
          </a:ln>
        </p:spPr>
      </p:cxnSp>
      <p:cxnSp>
        <p:nvCxnSpPr>
          <p:cNvPr id="69647" name="AutoShape 15"/>
          <p:cNvCxnSpPr>
            <a:cxnSpLocks noChangeShapeType="1"/>
            <a:stCxn id="69644" idx="6"/>
            <a:endCxn id="69645" idx="2"/>
          </p:cNvCxnSpPr>
          <p:nvPr/>
        </p:nvCxnSpPr>
        <p:spPr bwMode="auto">
          <a:xfrm>
            <a:off x="2452688" y="4416896"/>
            <a:ext cx="1038225" cy="0"/>
          </a:xfrm>
          <a:prstGeom prst="straightConnector1">
            <a:avLst/>
          </a:prstGeom>
          <a:noFill/>
          <a:ln w="9525">
            <a:solidFill>
              <a:schemeClr val="tx1"/>
            </a:solidFill>
            <a:round/>
            <a:headEnd/>
            <a:tailEnd/>
          </a:ln>
        </p:spPr>
      </p:cxnSp>
      <p:sp>
        <p:nvSpPr>
          <p:cNvPr id="69648" name="Text Box 16"/>
          <p:cNvSpPr txBox="1">
            <a:spLocks noChangeArrowheads="1"/>
          </p:cNvSpPr>
          <p:nvPr/>
        </p:nvSpPr>
        <p:spPr bwMode="auto">
          <a:xfrm>
            <a:off x="1219200" y="39739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9649" name="Text Box 17"/>
          <p:cNvSpPr txBox="1">
            <a:spLocks noChangeArrowheads="1"/>
          </p:cNvSpPr>
          <p:nvPr/>
        </p:nvSpPr>
        <p:spPr bwMode="auto">
          <a:xfrm>
            <a:off x="2743200" y="39739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9650" name="AutoShape 18"/>
          <p:cNvCxnSpPr>
            <a:cxnSpLocks noChangeShapeType="1"/>
            <a:stCxn id="69636" idx="4"/>
            <a:endCxn id="69643" idx="0"/>
          </p:cNvCxnSpPr>
          <p:nvPr/>
        </p:nvCxnSpPr>
        <p:spPr bwMode="auto">
          <a:xfrm>
            <a:off x="685800" y="3288184"/>
            <a:ext cx="0" cy="885825"/>
          </a:xfrm>
          <a:prstGeom prst="straightConnector1">
            <a:avLst/>
          </a:prstGeom>
          <a:noFill/>
          <a:ln w="38100">
            <a:solidFill>
              <a:srgbClr val="FF0000"/>
            </a:solidFill>
            <a:round/>
            <a:headEnd/>
            <a:tailEnd/>
          </a:ln>
        </p:spPr>
      </p:cxnSp>
      <p:cxnSp>
        <p:nvCxnSpPr>
          <p:cNvPr id="69651" name="AutoShape 19"/>
          <p:cNvCxnSpPr>
            <a:cxnSpLocks noChangeShapeType="1"/>
            <a:stCxn id="69643" idx="7"/>
            <a:endCxn id="69637" idx="3"/>
          </p:cNvCxnSpPr>
          <p:nvPr/>
        </p:nvCxnSpPr>
        <p:spPr bwMode="auto">
          <a:xfrm flipV="1">
            <a:off x="847725" y="3221509"/>
            <a:ext cx="1200150" cy="1019175"/>
          </a:xfrm>
          <a:prstGeom prst="straightConnector1">
            <a:avLst/>
          </a:prstGeom>
          <a:noFill/>
          <a:ln w="9525">
            <a:solidFill>
              <a:schemeClr val="tx1"/>
            </a:solidFill>
            <a:round/>
            <a:headEnd/>
            <a:tailEnd/>
          </a:ln>
        </p:spPr>
      </p:cxnSp>
      <p:cxnSp>
        <p:nvCxnSpPr>
          <p:cNvPr id="69652" name="AutoShape 20"/>
          <p:cNvCxnSpPr>
            <a:cxnSpLocks noChangeShapeType="1"/>
            <a:stCxn id="69637" idx="4"/>
            <a:endCxn id="69644" idx="0"/>
          </p:cNvCxnSpPr>
          <p:nvPr/>
        </p:nvCxnSpPr>
        <p:spPr bwMode="auto">
          <a:xfrm>
            <a:off x="2209800" y="3288184"/>
            <a:ext cx="0" cy="885825"/>
          </a:xfrm>
          <a:prstGeom prst="straightConnector1">
            <a:avLst/>
          </a:prstGeom>
          <a:noFill/>
          <a:ln w="9525">
            <a:solidFill>
              <a:schemeClr val="tx1"/>
            </a:solidFill>
            <a:round/>
            <a:headEnd/>
            <a:tailEnd/>
          </a:ln>
        </p:spPr>
      </p:cxnSp>
      <p:cxnSp>
        <p:nvCxnSpPr>
          <p:cNvPr id="69653" name="AutoShape 21"/>
          <p:cNvCxnSpPr>
            <a:cxnSpLocks noChangeShapeType="1"/>
            <a:stCxn id="69644" idx="7"/>
            <a:endCxn id="69638" idx="3"/>
          </p:cNvCxnSpPr>
          <p:nvPr/>
        </p:nvCxnSpPr>
        <p:spPr bwMode="auto">
          <a:xfrm flipV="1">
            <a:off x="2371725" y="3221509"/>
            <a:ext cx="1200150" cy="1019175"/>
          </a:xfrm>
          <a:prstGeom prst="straightConnector1">
            <a:avLst/>
          </a:prstGeom>
          <a:noFill/>
          <a:ln w="9525">
            <a:solidFill>
              <a:schemeClr val="tx1"/>
            </a:solidFill>
            <a:round/>
            <a:headEnd/>
            <a:tailEnd/>
          </a:ln>
        </p:spPr>
      </p:cxnSp>
      <p:cxnSp>
        <p:nvCxnSpPr>
          <p:cNvPr id="69654" name="AutoShape 22"/>
          <p:cNvCxnSpPr>
            <a:cxnSpLocks noChangeShapeType="1"/>
            <a:stCxn id="69638" idx="4"/>
            <a:endCxn id="69645" idx="0"/>
          </p:cNvCxnSpPr>
          <p:nvPr/>
        </p:nvCxnSpPr>
        <p:spPr bwMode="auto">
          <a:xfrm>
            <a:off x="3733800" y="3288184"/>
            <a:ext cx="0" cy="885825"/>
          </a:xfrm>
          <a:prstGeom prst="straightConnector1">
            <a:avLst/>
          </a:prstGeom>
          <a:noFill/>
          <a:ln w="9525">
            <a:solidFill>
              <a:schemeClr val="tx1"/>
            </a:solidFill>
            <a:round/>
            <a:headEnd/>
            <a:tailEnd/>
          </a:ln>
        </p:spPr>
      </p:cxnSp>
      <p:sp>
        <p:nvSpPr>
          <p:cNvPr id="69655" name="Oval 23"/>
          <p:cNvSpPr>
            <a:spLocks noChangeArrowheads="1"/>
          </p:cNvSpPr>
          <p:nvPr/>
        </p:nvSpPr>
        <p:spPr bwMode="auto">
          <a:xfrm>
            <a:off x="1981200" y="5636096"/>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9656" name="AutoShape 24"/>
          <p:cNvCxnSpPr>
            <a:cxnSpLocks noChangeShapeType="1"/>
            <a:stCxn id="69643" idx="5"/>
            <a:endCxn id="69655" idx="1"/>
          </p:cNvCxnSpPr>
          <p:nvPr/>
        </p:nvCxnSpPr>
        <p:spPr bwMode="auto">
          <a:xfrm>
            <a:off x="847725" y="4593109"/>
            <a:ext cx="1200150" cy="1095375"/>
          </a:xfrm>
          <a:prstGeom prst="straightConnector1">
            <a:avLst/>
          </a:prstGeom>
          <a:noFill/>
          <a:ln w="9525">
            <a:solidFill>
              <a:schemeClr val="tx1"/>
            </a:solidFill>
            <a:round/>
            <a:headEnd/>
            <a:tailEnd/>
          </a:ln>
        </p:spPr>
      </p:cxnSp>
      <p:cxnSp>
        <p:nvCxnSpPr>
          <p:cNvPr id="69657" name="AutoShape 25"/>
          <p:cNvCxnSpPr>
            <a:cxnSpLocks noChangeShapeType="1"/>
            <a:stCxn id="69644" idx="4"/>
            <a:endCxn id="69655" idx="0"/>
          </p:cNvCxnSpPr>
          <p:nvPr/>
        </p:nvCxnSpPr>
        <p:spPr bwMode="auto">
          <a:xfrm>
            <a:off x="2209800" y="4659784"/>
            <a:ext cx="0" cy="962025"/>
          </a:xfrm>
          <a:prstGeom prst="straightConnector1">
            <a:avLst/>
          </a:prstGeom>
          <a:noFill/>
          <a:ln w="9525">
            <a:solidFill>
              <a:schemeClr val="tx1"/>
            </a:solidFill>
            <a:round/>
            <a:headEnd/>
            <a:tailEnd/>
          </a:ln>
        </p:spPr>
      </p:cxnSp>
      <p:cxnSp>
        <p:nvCxnSpPr>
          <p:cNvPr id="69658" name="AutoShape 26"/>
          <p:cNvCxnSpPr>
            <a:cxnSpLocks noChangeShapeType="1"/>
            <a:stCxn id="69645" idx="3"/>
            <a:endCxn id="69655" idx="7"/>
          </p:cNvCxnSpPr>
          <p:nvPr/>
        </p:nvCxnSpPr>
        <p:spPr bwMode="auto">
          <a:xfrm flipH="1">
            <a:off x="2371725" y="4593109"/>
            <a:ext cx="1200150" cy="1095375"/>
          </a:xfrm>
          <a:prstGeom prst="straightConnector1">
            <a:avLst/>
          </a:prstGeom>
          <a:noFill/>
          <a:ln w="9525">
            <a:solidFill>
              <a:schemeClr val="tx1"/>
            </a:solidFill>
            <a:round/>
            <a:headEnd/>
            <a:tailEnd/>
          </a:ln>
        </p:spPr>
      </p:cxnSp>
      <p:sp>
        <p:nvSpPr>
          <p:cNvPr id="69659" name="Text Box 27"/>
          <p:cNvSpPr txBox="1">
            <a:spLocks noChangeArrowheads="1"/>
          </p:cNvSpPr>
          <p:nvPr/>
        </p:nvSpPr>
        <p:spPr bwMode="auto">
          <a:xfrm>
            <a:off x="304800" y="35167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9660" name="Text Box 28"/>
          <p:cNvSpPr txBox="1">
            <a:spLocks noChangeArrowheads="1"/>
          </p:cNvSpPr>
          <p:nvPr/>
        </p:nvSpPr>
        <p:spPr bwMode="auto">
          <a:xfrm>
            <a:off x="1143000" y="3350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9661" name="Text Box 29"/>
          <p:cNvSpPr txBox="1">
            <a:spLocks noChangeArrowheads="1"/>
          </p:cNvSpPr>
          <p:nvPr/>
        </p:nvSpPr>
        <p:spPr bwMode="auto">
          <a:xfrm>
            <a:off x="1828800" y="35024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9662" name="Text Box 30"/>
          <p:cNvSpPr txBox="1">
            <a:spLocks noChangeArrowheads="1"/>
          </p:cNvSpPr>
          <p:nvPr/>
        </p:nvSpPr>
        <p:spPr bwMode="auto">
          <a:xfrm>
            <a:off x="2667000" y="3335809"/>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9663" name="Text Box 31"/>
          <p:cNvSpPr txBox="1">
            <a:spLocks noChangeArrowheads="1"/>
          </p:cNvSpPr>
          <p:nvPr/>
        </p:nvSpPr>
        <p:spPr bwMode="auto">
          <a:xfrm>
            <a:off x="3733800" y="3488209"/>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9664" name="Text Box 32"/>
          <p:cNvSpPr txBox="1">
            <a:spLocks noChangeArrowheads="1"/>
          </p:cNvSpPr>
          <p:nvPr/>
        </p:nvSpPr>
        <p:spPr bwMode="auto">
          <a:xfrm>
            <a:off x="1828800" y="48883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9665" name="Text Box 33"/>
          <p:cNvSpPr txBox="1">
            <a:spLocks noChangeArrowheads="1"/>
          </p:cNvSpPr>
          <p:nvPr/>
        </p:nvSpPr>
        <p:spPr bwMode="auto">
          <a:xfrm>
            <a:off x="3124200" y="50407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9666" name="Text Box 34"/>
          <p:cNvSpPr txBox="1">
            <a:spLocks noChangeArrowheads="1"/>
          </p:cNvSpPr>
          <p:nvPr/>
        </p:nvSpPr>
        <p:spPr bwMode="auto">
          <a:xfrm>
            <a:off x="1143000" y="50264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9667"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69668"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69669"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{4,5}</a:t>
            </a:r>
          </a:p>
        </p:txBody>
      </p:sp>
      <p:sp>
        <p:nvSpPr>
          <p:cNvPr id="69670" name="Text Box 38"/>
          <p:cNvSpPr txBox="1">
            <a:spLocks noChangeArrowheads="1"/>
          </p:cNvSpPr>
          <p:nvPr/>
        </p:nvSpPr>
        <p:spPr bwMode="auto">
          <a:xfrm>
            <a:off x="4419600" y="3276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{1,4}</a:t>
            </a:r>
          </a:p>
        </p:txBody>
      </p:sp>
      <p:sp>
        <p:nvSpPr>
          <p:cNvPr id="69671" name="Text Box 39"/>
          <p:cNvSpPr txBox="1">
            <a:spLocks noChangeArrowheads="1"/>
          </p:cNvSpPr>
          <p:nvPr/>
        </p:nvSpPr>
        <p:spPr bwMode="auto">
          <a:xfrm>
            <a:off x="5562600" y="3276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{1,4,5}</a:t>
            </a:r>
          </a:p>
        </p:txBody>
      </p:sp>
      <p:sp>
        <p:nvSpPr>
          <p:cNvPr id="69672" name="Text Box 40"/>
          <p:cNvSpPr txBox="1">
            <a:spLocks noChangeArrowheads="1"/>
          </p:cNvSpPr>
          <p:nvPr/>
        </p:nvSpPr>
        <p:spPr bwMode="auto">
          <a:xfrm>
            <a:off x="4419600" y="3657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{1,2}</a:t>
            </a:r>
          </a:p>
        </p:txBody>
      </p:sp>
      <p:sp>
        <p:nvSpPr>
          <p:cNvPr id="69673" name="Text Box 41"/>
          <p:cNvSpPr txBox="1">
            <a:spLocks noChangeArrowheads="1"/>
          </p:cNvSpPr>
          <p:nvPr/>
        </p:nvSpPr>
        <p:spPr bwMode="auto">
          <a:xfrm>
            <a:off x="5562600" y="3657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{1,2,4,5}</a:t>
            </a:r>
          </a:p>
        </p:txBody>
      </p:sp>
      <p:sp>
        <p:nvSpPr>
          <p:cNvPr id="69674"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69675" name="TextBox 44"/>
          <p:cNvSpPr txBox="1">
            <a:spLocks noChangeArrowheads="1"/>
          </p:cNvSpPr>
          <p:nvPr/>
        </p:nvSpPr>
        <p:spPr bwMode="auto">
          <a:xfrm>
            <a:off x="7826375" y="2759075"/>
            <a:ext cx="631825" cy="1630363"/>
          </a:xfrm>
          <a:prstGeom prst="rect">
            <a:avLst/>
          </a:prstGeom>
          <a:noFill/>
          <a:ln w="9525">
            <a:noFill/>
            <a:miter lim="800000"/>
            <a:headEnd/>
            <a:tailEnd/>
          </a:ln>
        </p:spPr>
        <p:txBody>
          <a:bodyPr>
            <a:prstTxWarp prst="textNoShape">
              <a:avLst/>
            </a:prstTxWarp>
            <a:spAutoFit/>
          </a:bodyPr>
          <a:lstStyle/>
          <a:p>
            <a:r>
              <a:rPr lang="en-US" sz="2000" b="0"/>
              <a:t>3: 2</a:t>
            </a:r>
          </a:p>
          <a:p>
            <a:r>
              <a:rPr lang="en-US" sz="2000" b="0"/>
              <a:t>6: 8</a:t>
            </a:r>
          </a:p>
          <a:p>
            <a:r>
              <a:rPr lang="en-US" sz="2000" b="0"/>
              <a:t>7: 4</a:t>
            </a:r>
          </a:p>
          <a:p>
            <a:endParaRPr lang="en-US" sz="2000" b="0"/>
          </a:p>
          <a:p>
            <a:endParaRPr lang="en-US" sz="2000" b="0"/>
          </a:p>
        </p:txBody>
      </p:sp>
      <p:pic>
        <p:nvPicPr>
          <p:cNvPr id="44" name="Picture 2"/>
          <p:cNvPicPr>
            <a:picLocks noChangeAspect="1" noChangeArrowheads="1"/>
          </p:cNvPicPr>
          <p:nvPr/>
        </p:nvPicPr>
        <p:blipFill>
          <a:blip r:embed="rId3"/>
          <a:srcRect t="60065" r="62791"/>
          <a:stretch>
            <a:fillRect/>
          </a:stretch>
        </p:blipFill>
        <p:spPr bwMode="auto">
          <a:xfrm>
            <a:off x="230981" y="1056953"/>
            <a:ext cx="2738438" cy="16002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126</a:t>
            </a:fld>
            <a:endParaRPr lang="en-US" altLang="zh-CN" dirty="0"/>
          </a:p>
        </p:txBody>
      </p:sp>
    </p:spTree>
    <p:extLst>
      <p:ext uri="{BB962C8B-B14F-4D97-AF65-F5344CB8AC3E}">
        <p14:creationId xmlns:p14="http://schemas.microsoft.com/office/powerpoint/2010/main" val="2885701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t>Prim’s Algorithm</a:t>
            </a:r>
          </a:p>
        </p:txBody>
      </p:sp>
      <p:sp>
        <p:nvSpPr>
          <p:cNvPr id="70659" name="Rectangle 3"/>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Repeat until PQ is empty</a:t>
            </a:r>
            <a:endParaRPr lang="en-US" b="0" i="1" dirty="0">
              <a:ea typeface="Arial" charset="0"/>
              <a:cs typeface="Arial" charset="0"/>
            </a:endParaRPr>
          </a:p>
        </p:txBody>
      </p:sp>
      <p:sp>
        <p:nvSpPr>
          <p:cNvPr id="70660" name="Oval 4"/>
          <p:cNvSpPr>
            <a:spLocks noChangeArrowheads="1"/>
          </p:cNvSpPr>
          <p:nvPr/>
        </p:nvSpPr>
        <p:spPr bwMode="auto">
          <a:xfrm>
            <a:off x="457200" y="28887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1</a:t>
            </a:r>
          </a:p>
        </p:txBody>
      </p:sp>
      <p:sp>
        <p:nvSpPr>
          <p:cNvPr id="70661" name="Oval 5"/>
          <p:cNvSpPr>
            <a:spLocks noChangeArrowheads="1"/>
          </p:cNvSpPr>
          <p:nvPr/>
        </p:nvSpPr>
        <p:spPr bwMode="auto">
          <a:xfrm>
            <a:off x="1981200" y="28887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2</a:t>
            </a:r>
          </a:p>
        </p:txBody>
      </p:sp>
      <p:sp>
        <p:nvSpPr>
          <p:cNvPr id="70662" name="Oval 6"/>
          <p:cNvSpPr>
            <a:spLocks noChangeArrowheads="1"/>
          </p:cNvSpPr>
          <p:nvPr/>
        </p:nvSpPr>
        <p:spPr bwMode="auto">
          <a:xfrm>
            <a:off x="3505200" y="28887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3</a:t>
            </a:r>
          </a:p>
        </p:txBody>
      </p:sp>
      <p:cxnSp>
        <p:nvCxnSpPr>
          <p:cNvPr id="70663" name="AutoShape 7"/>
          <p:cNvCxnSpPr>
            <a:cxnSpLocks noChangeShapeType="1"/>
            <a:stCxn id="70660" idx="6"/>
            <a:endCxn id="70661" idx="2"/>
          </p:cNvCxnSpPr>
          <p:nvPr/>
        </p:nvCxnSpPr>
        <p:spPr bwMode="auto">
          <a:xfrm>
            <a:off x="928688" y="3117304"/>
            <a:ext cx="1038225" cy="0"/>
          </a:xfrm>
          <a:prstGeom prst="straightConnector1">
            <a:avLst/>
          </a:prstGeom>
          <a:noFill/>
          <a:ln w="38100">
            <a:solidFill>
              <a:srgbClr val="FF0000"/>
            </a:solidFill>
            <a:round/>
            <a:headEnd/>
            <a:tailEnd/>
          </a:ln>
        </p:spPr>
      </p:cxnSp>
      <p:cxnSp>
        <p:nvCxnSpPr>
          <p:cNvPr id="70664" name="AutoShape 8"/>
          <p:cNvCxnSpPr>
            <a:cxnSpLocks noChangeShapeType="1"/>
            <a:stCxn id="70661" idx="6"/>
            <a:endCxn id="70662" idx="2"/>
          </p:cNvCxnSpPr>
          <p:nvPr/>
        </p:nvCxnSpPr>
        <p:spPr bwMode="auto">
          <a:xfrm>
            <a:off x="2452688" y="3117304"/>
            <a:ext cx="1038225" cy="0"/>
          </a:xfrm>
          <a:prstGeom prst="straightConnector1">
            <a:avLst/>
          </a:prstGeom>
          <a:noFill/>
          <a:ln w="38100">
            <a:solidFill>
              <a:srgbClr val="FF0000"/>
            </a:solidFill>
            <a:round/>
            <a:headEnd/>
            <a:tailEnd/>
          </a:ln>
        </p:spPr>
      </p:cxnSp>
      <p:sp>
        <p:nvSpPr>
          <p:cNvPr id="70665" name="Text Box 9"/>
          <p:cNvSpPr txBox="1">
            <a:spLocks noChangeArrowheads="1"/>
          </p:cNvSpPr>
          <p:nvPr/>
        </p:nvSpPr>
        <p:spPr bwMode="auto">
          <a:xfrm>
            <a:off x="1219200" y="26601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70666" name="Text Box 10"/>
          <p:cNvSpPr txBox="1">
            <a:spLocks noChangeArrowheads="1"/>
          </p:cNvSpPr>
          <p:nvPr/>
        </p:nvSpPr>
        <p:spPr bwMode="auto">
          <a:xfrm>
            <a:off x="2743200" y="26601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70667" name="Oval 11"/>
          <p:cNvSpPr>
            <a:spLocks noChangeArrowheads="1"/>
          </p:cNvSpPr>
          <p:nvPr/>
        </p:nvSpPr>
        <p:spPr bwMode="auto">
          <a:xfrm>
            <a:off x="457200" y="42603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70668" name="Oval 12"/>
          <p:cNvSpPr>
            <a:spLocks noChangeArrowheads="1"/>
          </p:cNvSpPr>
          <p:nvPr/>
        </p:nvSpPr>
        <p:spPr bwMode="auto">
          <a:xfrm>
            <a:off x="1981200" y="42603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70669" name="Oval 13"/>
          <p:cNvSpPr>
            <a:spLocks noChangeArrowheads="1"/>
          </p:cNvSpPr>
          <p:nvPr/>
        </p:nvSpPr>
        <p:spPr bwMode="auto">
          <a:xfrm>
            <a:off x="3505200" y="4260304"/>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70670" name="AutoShape 14"/>
          <p:cNvCxnSpPr>
            <a:cxnSpLocks noChangeShapeType="1"/>
            <a:stCxn id="70667" idx="6"/>
            <a:endCxn id="70668" idx="2"/>
          </p:cNvCxnSpPr>
          <p:nvPr/>
        </p:nvCxnSpPr>
        <p:spPr bwMode="auto">
          <a:xfrm>
            <a:off x="928688" y="4488904"/>
            <a:ext cx="1038225" cy="0"/>
          </a:xfrm>
          <a:prstGeom prst="straightConnector1">
            <a:avLst/>
          </a:prstGeom>
          <a:noFill/>
          <a:ln w="38100">
            <a:solidFill>
              <a:srgbClr val="FF0000"/>
            </a:solidFill>
            <a:round/>
            <a:headEnd/>
            <a:tailEnd/>
          </a:ln>
        </p:spPr>
      </p:cxnSp>
      <p:cxnSp>
        <p:nvCxnSpPr>
          <p:cNvPr id="70671" name="AutoShape 15"/>
          <p:cNvCxnSpPr>
            <a:cxnSpLocks noChangeShapeType="1"/>
            <a:stCxn id="70668" idx="6"/>
            <a:endCxn id="70669" idx="2"/>
          </p:cNvCxnSpPr>
          <p:nvPr/>
        </p:nvCxnSpPr>
        <p:spPr bwMode="auto">
          <a:xfrm>
            <a:off x="2452688" y="4488904"/>
            <a:ext cx="1038225" cy="0"/>
          </a:xfrm>
          <a:prstGeom prst="straightConnector1">
            <a:avLst/>
          </a:prstGeom>
          <a:noFill/>
          <a:ln w="9525">
            <a:solidFill>
              <a:schemeClr val="tx1"/>
            </a:solidFill>
            <a:round/>
            <a:headEnd/>
            <a:tailEnd/>
          </a:ln>
        </p:spPr>
      </p:cxnSp>
      <p:sp>
        <p:nvSpPr>
          <p:cNvPr id="70672" name="Text Box 16"/>
          <p:cNvSpPr txBox="1">
            <a:spLocks noChangeArrowheads="1"/>
          </p:cNvSpPr>
          <p:nvPr/>
        </p:nvSpPr>
        <p:spPr bwMode="auto">
          <a:xfrm>
            <a:off x="1219200" y="40459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70673" name="Text Box 17"/>
          <p:cNvSpPr txBox="1">
            <a:spLocks noChangeArrowheads="1"/>
          </p:cNvSpPr>
          <p:nvPr/>
        </p:nvSpPr>
        <p:spPr bwMode="auto">
          <a:xfrm>
            <a:off x="2743200" y="40459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70674" name="AutoShape 18"/>
          <p:cNvCxnSpPr>
            <a:cxnSpLocks noChangeShapeType="1"/>
            <a:stCxn id="70660" idx="4"/>
            <a:endCxn id="70667" idx="0"/>
          </p:cNvCxnSpPr>
          <p:nvPr/>
        </p:nvCxnSpPr>
        <p:spPr bwMode="auto">
          <a:xfrm>
            <a:off x="685800" y="3360192"/>
            <a:ext cx="0" cy="885825"/>
          </a:xfrm>
          <a:prstGeom prst="straightConnector1">
            <a:avLst/>
          </a:prstGeom>
          <a:noFill/>
          <a:ln w="38100">
            <a:solidFill>
              <a:srgbClr val="FF0000"/>
            </a:solidFill>
            <a:round/>
            <a:headEnd/>
            <a:tailEnd/>
          </a:ln>
        </p:spPr>
      </p:cxnSp>
      <p:cxnSp>
        <p:nvCxnSpPr>
          <p:cNvPr id="70675" name="AutoShape 19"/>
          <p:cNvCxnSpPr>
            <a:cxnSpLocks noChangeShapeType="1"/>
            <a:stCxn id="70667" idx="7"/>
            <a:endCxn id="70661" idx="3"/>
          </p:cNvCxnSpPr>
          <p:nvPr/>
        </p:nvCxnSpPr>
        <p:spPr bwMode="auto">
          <a:xfrm flipV="1">
            <a:off x="847725" y="3293517"/>
            <a:ext cx="1200150" cy="1019175"/>
          </a:xfrm>
          <a:prstGeom prst="straightConnector1">
            <a:avLst/>
          </a:prstGeom>
          <a:noFill/>
          <a:ln w="9525">
            <a:solidFill>
              <a:schemeClr val="tx1"/>
            </a:solidFill>
            <a:round/>
            <a:headEnd/>
            <a:tailEnd/>
          </a:ln>
        </p:spPr>
      </p:cxnSp>
      <p:cxnSp>
        <p:nvCxnSpPr>
          <p:cNvPr id="70676" name="AutoShape 20"/>
          <p:cNvCxnSpPr>
            <a:cxnSpLocks noChangeShapeType="1"/>
            <a:stCxn id="70661" idx="4"/>
            <a:endCxn id="70668" idx="0"/>
          </p:cNvCxnSpPr>
          <p:nvPr/>
        </p:nvCxnSpPr>
        <p:spPr bwMode="auto">
          <a:xfrm>
            <a:off x="2209800" y="3360192"/>
            <a:ext cx="0" cy="885825"/>
          </a:xfrm>
          <a:prstGeom prst="straightConnector1">
            <a:avLst/>
          </a:prstGeom>
          <a:noFill/>
          <a:ln w="9525">
            <a:solidFill>
              <a:schemeClr val="tx1"/>
            </a:solidFill>
            <a:round/>
            <a:headEnd/>
            <a:tailEnd/>
          </a:ln>
        </p:spPr>
      </p:cxnSp>
      <p:cxnSp>
        <p:nvCxnSpPr>
          <p:cNvPr id="70677" name="AutoShape 21"/>
          <p:cNvCxnSpPr>
            <a:cxnSpLocks noChangeShapeType="1"/>
            <a:stCxn id="70668" idx="7"/>
            <a:endCxn id="70662" idx="3"/>
          </p:cNvCxnSpPr>
          <p:nvPr/>
        </p:nvCxnSpPr>
        <p:spPr bwMode="auto">
          <a:xfrm flipV="1">
            <a:off x="2371725" y="3293517"/>
            <a:ext cx="1200150" cy="1019175"/>
          </a:xfrm>
          <a:prstGeom prst="straightConnector1">
            <a:avLst/>
          </a:prstGeom>
          <a:noFill/>
          <a:ln w="9525">
            <a:solidFill>
              <a:schemeClr val="tx1"/>
            </a:solidFill>
            <a:round/>
            <a:headEnd/>
            <a:tailEnd/>
          </a:ln>
        </p:spPr>
      </p:cxnSp>
      <p:cxnSp>
        <p:nvCxnSpPr>
          <p:cNvPr id="70678" name="AutoShape 22"/>
          <p:cNvCxnSpPr>
            <a:cxnSpLocks noChangeShapeType="1"/>
            <a:stCxn id="70662" idx="4"/>
            <a:endCxn id="70669" idx="0"/>
          </p:cNvCxnSpPr>
          <p:nvPr/>
        </p:nvCxnSpPr>
        <p:spPr bwMode="auto">
          <a:xfrm>
            <a:off x="3733800" y="3360192"/>
            <a:ext cx="0" cy="885825"/>
          </a:xfrm>
          <a:prstGeom prst="straightConnector1">
            <a:avLst/>
          </a:prstGeom>
          <a:noFill/>
          <a:ln w="9525">
            <a:solidFill>
              <a:schemeClr val="tx1"/>
            </a:solidFill>
            <a:round/>
            <a:headEnd/>
            <a:tailEnd/>
          </a:ln>
        </p:spPr>
      </p:cxnSp>
      <p:sp>
        <p:nvSpPr>
          <p:cNvPr id="70679" name="Oval 23"/>
          <p:cNvSpPr>
            <a:spLocks noChangeArrowheads="1"/>
          </p:cNvSpPr>
          <p:nvPr/>
        </p:nvSpPr>
        <p:spPr bwMode="auto">
          <a:xfrm>
            <a:off x="1981200" y="5708104"/>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70680" name="AutoShape 24"/>
          <p:cNvCxnSpPr>
            <a:cxnSpLocks noChangeShapeType="1"/>
            <a:stCxn id="70667" idx="5"/>
            <a:endCxn id="70679" idx="1"/>
          </p:cNvCxnSpPr>
          <p:nvPr/>
        </p:nvCxnSpPr>
        <p:spPr bwMode="auto">
          <a:xfrm>
            <a:off x="847725" y="4665117"/>
            <a:ext cx="1200150" cy="1095375"/>
          </a:xfrm>
          <a:prstGeom prst="straightConnector1">
            <a:avLst/>
          </a:prstGeom>
          <a:noFill/>
          <a:ln w="9525">
            <a:solidFill>
              <a:schemeClr val="tx1"/>
            </a:solidFill>
            <a:round/>
            <a:headEnd/>
            <a:tailEnd/>
          </a:ln>
        </p:spPr>
      </p:cxnSp>
      <p:cxnSp>
        <p:nvCxnSpPr>
          <p:cNvPr id="70681" name="AutoShape 25"/>
          <p:cNvCxnSpPr>
            <a:cxnSpLocks noChangeShapeType="1"/>
            <a:stCxn id="70668" idx="4"/>
            <a:endCxn id="70679" idx="0"/>
          </p:cNvCxnSpPr>
          <p:nvPr/>
        </p:nvCxnSpPr>
        <p:spPr bwMode="auto">
          <a:xfrm>
            <a:off x="2209800" y="4731792"/>
            <a:ext cx="0" cy="962025"/>
          </a:xfrm>
          <a:prstGeom prst="straightConnector1">
            <a:avLst/>
          </a:prstGeom>
          <a:noFill/>
          <a:ln w="9525">
            <a:solidFill>
              <a:schemeClr val="tx1"/>
            </a:solidFill>
            <a:round/>
            <a:headEnd/>
            <a:tailEnd/>
          </a:ln>
        </p:spPr>
      </p:cxnSp>
      <p:cxnSp>
        <p:nvCxnSpPr>
          <p:cNvPr id="70682" name="AutoShape 26"/>
          <p:cNvCxnSpPr>
            <a:cxnSpLocks noChangeShapeType="1"/>
            <a:stCxn id="70669" idx="3"/>
            <a:endCxn id="70679" idx="7"/>
          </p:cNvCxnSpPr>
          <p:nvPr/>
        </p:nvCxnSpPr>
        <p:spPr bwMode="auto">
          <a:xfrm flipH="1">
            <a:off x="2371725" y="4665117"/>
            <a:ext cx="1200150" cy="1095375"/>
          </a:xfrm>
          <a:prstGeom prst="straightConnector1">
            <a:avLst/>
          </a:prstGeom>
          <a:noFill/>
          <a:ln w="9525">
            <a:solidFill>
              <a:schemeClr val="tx1"/>
            </a:solidFill>
            <a:round/>
            <a:headEnd/>
            <a:tailEnd/>
          </a:ln>
        </p:spPr>
      </p:cxnSp>
      <p:sp>
        <p:nvSpPr>
          <p:cNvPr id="70683" name="Text Box 27"/>
          <p:cNvSpPr txBox="1">
            <a:spLocks noChangeArrowheads="1"/>
          </p:cNvSpPr>
          <p:nvPr/>
        </p:nvSpPr>
        <p:spPr bwMode="auto">
          <a:xfrm>
            <a:off x="304800" y="35887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0684" name="Text Box 28"/>
          <p:cNvSpPr txBox="1">
            <a:spLocks noChangeArrowheads="1"/>
          </p:cNvSpPr>
          <p:nvPr/>
        </p:nvSpPr>
        <p:spPr bwMode="auto">
          <a:xfrm>
            <a:off x="1143000" y="34221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70685" name="Text Box 29"/>
          <p:cNvSpPr txBox="1">
            <a:spLocks noChangeArrowheads="1"/>
          </p:cNvSpPr>
          <p:nvPr/>
        </p:nvSpPr>
        <p:spPr bwMode="auto">
          <a:xfrm>
            <a:off x="1828800" y="35745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0686" name="Text Box 30"/>
          <p:cNvSpPr txBox="1">
            <a:spLocks noChangeArrowheads="1"/>
          </p:cNvSpPr>
          <p:nvPr/>
        </p:nvSpPr>
        <p:spPr bwMode="auto">
          <a:xfrm>
            <a:off x="2667000" y="3407817"/>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70687" name="Text Box 31"/>
          <p:cNvSpPr txBox="1">
            <a:spLocks noChangeArrowheads="1"/>
          </p:cNvSpPr>
          <p:nvPr/>
        </p:nvSpPr>
        <p:spPr bwMode="auto">
          <a:xfrm>
            <a:off x="3733800" y="3560217"/>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70688" name="Text Box 32"/>
          <p:cNvSpPr txBox="1">
            <a:spLocks noChangeArrowheads="1"/>
          </p:cNvSpPr>
          <p:nvPr/>
        </p:nvSpPr>
        <p:spPr bwMode="auto">
          <a:xfrm>
            <a:off x="1828800" y="49603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70689" name="Text Box 33"/>
          <p:cNvSpPr txBox="1">
            <a:spLocks noChangeArrowheads="1"/>
          </p:cNvSpPr>
          <p:nvPr/>
        </p:nvSpPr>
        <p:spPr bwMode="auto">
          <a:xfrm>
            <a:off x="3124200" y="51127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70690" name="Text Box 34"/>
          <p:cNvSpPr txBox="1">
            <a:spLocks noChangeArrowheads="1"/>
          </p:cNvSpPr>
          <p:nvPr/>
        </p:nvSpPr>
        <p:spPr bwMode="auto">
          <a:xfrm>
            <a:off x="1143000" y="50985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0691"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70692"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70693"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{4,5}</a:t>
            </a:r>
          </a:p>
        </p:txBody>
      </p:sp>
      <p:sp>
        <p:nvSpPr>
          <p:cNvPr id="70694" name="Text Box 38"/>
          <p:cNvSpPr txBox="1">
            <a:spLocks noChangeArrowheads="1"/>
          </p:cNvSpPr>
          <p:nvPr/>
        </p:nvSpPr>
        <p:spPr bwMode="auto">
          <a:xfrm>
            <a:off x="4419600" y="3276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{1,4}</a:t>
            </a:r>
          </a:p>
        </p:txBody>
      </p:sp>
      <p:sp>
        <p:nvSpPr>
          <p:cNvPr id="70695" name="Text Box 39"/>
          <p:cNvSpPr txBox="1">
            <a:spLocks noChangeArrowheads="1"/>
          </p:cNvSpPr>
          <p:nvPr/>
        </p:nvSpPr>
        <p:spPr bwMode="auto">
          <a:xfrm>
            <a:off x="5562600" y="3276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{1,4,5}</a:t>
            </a:r>
          </a:p>
        </p:txBody>
      </p:sp>
      <p:sp>
        <p:nvSpPr>
          <p:cNvPr id="70696" name="Text Box 40"/>
          <p:cNvSpPr txBox="1">
            <a:spLocks noChangeArrowheads="1"/>
          </p:cNvSpPr>
          <p:nvPr/>
        </p:nvSpPr>
        <p:spPr bwMode="auto">
          <a:xfrm>
            <a:off x="4419600" y="3657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{1,2}</a:t>
            </a:r>
          </a:p>
        </p:txBody>
      </p:sp>
      <p:sp>
        <p:nvSpPr>
          <p:cNvPr id="70697" name="Text Box 41"/>
          <p:cNvSpPr txBox="1">
            <a:spLocks noChangeArrowheads="1"/>
          </p:cNvSpPr>
          <p:nvPr/>
        </p:nvSpPr>
        <p:spPr bwMode="auto">
          <a:xfrm>
            <a:off x="5562600" y="3657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{1,2,4,5}</a:t>
            </a:r>
          </a:p>
        </p:txBody>
      </p:sp>
      <p:sp>
        <p:nvSpPr>
          <p:cNvPr id="70698" name="Text Box 42"/>
          <p:cNvSpPr txBox="1">
            <a:spLocks noChangeArrowheads="1"/>
          </p:cNvSpPr>
          <p:nvPr/>
        </p:nvSpPr>
        <p:spPr bwMode="auto">
          <a:xfrm>
            <a:off x="44196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{2,3}</a:t>
            </a:r>
          </a:p>
        </p:txBody>
      </p:sp>
      <p:sp>
        <p:nvSpPr>
          <p:cNvPr id="70699" name="Text Box 43"/>
          <p:cNvSpPr txBox="1">
            <a:spLocks noChangeArrowheads="1"/>
          </p:cNvSpPr>
          <p:nvPr/>
        </p:nvSpPr>
        <p:spPr bwMode="auto">
          <a:xfrm>
            <a:off x="5562600" y="4038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{1,2,3,4,5}</a:t>
            </a:r>
          </a:p>
        </p:txBody>
      </p:sp>
      <p:sp>
        <p:nvSpPr>
          <p:cNvPr id="70700"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70701" name="TextBox 46"/>
          <p:cNvSpPr txBox="1">
            <a:spLocks noChangeArrowheads="1"/>
          </p:cNvSpPr>
          <p:nvPr/>
        </p:nvSpPr>
        <p:spPr bwMode="auto">
          <a:xfrm>
            <a:off x="7826375" y="2759075"/>
            <a:ext cx="631825" cy="1322388"/>
          </a:xfrm>
          <a:prstGeom prst="rect">
            <a:avLst/>
          </a:prstGeom>
          <a:noFill/>
          <a:ln w="9525">
            <a:noFill/>
            <a:miter lim="800000"/>
            <a:headEnd/>
            <a:tailEnd/>
          </a:ln>
        </p:spPr>
        <p:txBody>
          <a:bodyPr>
            <a:prstTxWarp prst="textNoShape">
              <a:avLst/>
            </a:prstTxWarp>
            <a:spAutoFit/>
          </a:bodyPr>
          <a:lstStyle/>
          <a:p>
            <a:r>
              <a:rPr lang="en-US" sz="2000" b="0"/>
              <a:t>6: 6</a:t>
            </a:r>
          </a:p>
          <a:p>
            <a:r>
              <a:rPr lang="en-US" sz="2000" b="0"/>
              <a:t>7: 4</a:t>
            </a:r>
          </a:p>
          <a:p>
            <a:endParaRPr lang="en-US" sz="2000" b="0"/>
          </a:p>
          <a:p>
            <a:endParaRPr lang="en-US" sz="2000" b="0"/>
          </a:p>
        </p:txBody>
      </p:sp>
      <p:pic>
        <p:nvPicPr>
          <p:cNvPr id="48" name="Picture 2">
            <a:extLst>
              <a:ext uri="{FF2B5EF4-FFF2-40B4-BE49-F238E27FC236}">
                <a16:creationId xmlns="" xmlns:a16="http://schemas.microsoft.com/office/drawing/2014/main" id="{A6348CA4-D0E8-8C46-80EA-AEA508B2017D}"/>
              </a:ext>
            </a:extLst>
          </p:cNvPr>
          <p:cNvPicPr>
            <a:picLocks noChangeAspect="1" noChangeArrowheads="1"/>
          </p:cNvPicPr>
          <p:nvPr/>
        </p:nvPicPr>
        <p:blipFill>
          <a:blip r:embed="rId2"/>
          <a:srcRect t="60065" r="62791"/>
          <a:stretch>
            <a:fillRect/>
          </a:stretch>
        </p:blipFill>
        <p:spPr bwMode="auto">
          <a:xfrm>
            <a:off x="158348" y="1020489"/>
            <a:ext cx="2738438" cy="16002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127</a:t>
            </a:fld>
            <a:endParaRPr lang="en-US" altLang="zh-CN" dirty="0"/>
          </a:p>
        </p:txBody>
      </p:sp>
    </p:spTree>
    <p:extLst>
      <p:ext uri="{BB962C8B-B14F-4D97-AF65-F5344CB8AC3E}">
        <p14:creationId xmlns:p14="http://schemas.microsoft.com/office/powerpoint/2010/main" val="1113918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a:t>Prim’s Algorithm</a:t>
            </a:r>
          </a:p>
        </p:txBody>
      </p:sp>
      <p:sp>
        <p:nvSpPr>
          <p:cNvPr id="71683" name="Rectangle 3"/>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Repeat until PQ is empty</a:t>
            </a:r>
            <a:endParaRPr lang="en-US" b="0" i="1" dirty="0">
              <a:ea typeface="Arial" charset="0"/>
              <a:cs typeface="Arial" charset="0"/>
            </a:endParaRPr>
          </a:p>
        </p:txBody>
      </p:sp>
      <p:sp>
        <p:nvSpPr>
          <p:cNvPr id="71684" name="Oval 4"/>
          <p:cNvSpPr>
            <a:spLocks noChangeArrowheads="1"/>
          </p:cNvSpPr>
          <p:nvPr/>
        </p:nvSpPr>
        <p:spPr bwMode="auto">
          <a:xfrm>
            <a:off x="457200" y="28887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1</a:t>
            </a:r>
          </a:p>
        </p:txBody>
      </p:sp>
      <p:sp>
        <p:nvSpPr>
          <p:cNvPr id="71685" name="Oval 5"/>
          <p:cNvSpPr>
            <a:spLocks noChangeArrowheads="1"/>
          </p:cNvSpPr>
          <p:nvPr/>
        </p:nvSpPr>
        <p:spPr bwMode="auto">
          <a:xfrm>
            <a:off x="1981200" y="28887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2</a:t>
            </a:r>
          </a:p>
        </p:txBody>
      </p:sp>
      <p:sp>
        <p:nvSpPr>
          <p:cNvPr id="71686" name="Oval 6"/>
          <p:cNvSpPr>
            <a:spLocks noChangeArrowheads="1"/>
          </p:cNvSpPr>
          <p:nvPr/>
        </p:nvSpPr>
        <p:spPr bwMode="auto">
          <a:xfrm>
            <a:off x="3505200" y="28887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3</a:t>
            </a:r>
          </a:p>
        </p:txBody>
      </p:sp>
      <p:cxnSp>
        <p:nvCxnSpPr>
          <p:cNvPr id="71687" name="AutoShape 7"/>
          <p:cNvCxnSpPr>
            <a:cxnSpLocks noChangeShapeType="1"/>
            <a:stCxn id="71684" idx="6"/>
            <a:endCxn id="71685" idx="2"/>
          </p:cNvCxnSpPr>
          <p:nvPr/>
        </p:nvCxnSpPr>
        <p:spPr bwMode="auto">
          <a:xfrm>
            <a:off x="928688" y="3117304"/>
            <a:ext cx="1038225" cy="0"/>
          </a:xfrm>
          <a:prstGeom prst="straightConnector1">
            <a:avLst/>
          </a:prstGeom>
          <a:noFill/>
          <a:ln w="38100">
            <a:solidFill>
              <a:srgbClr val="FF0000"/>
            </a:solidFill>
            <a:round/>
            <a:headEnd/>
            <a:tailEnd/>
          </a:ln>
        </p:spPr>
      </p:cxnSp>
      <p:cxnSp>
        <p:nvCxnSpPr>
          <p:cNvPr id="71688" name="AutoShape 8"/>
          <p:cNvCxnSpPr>
            <a:cxnSpLocks noChangeShapeType="1"/>
            <a:stCxn id="71685" idx="6"/>
            <a:endCxn id="71686" idx="2"/>
          </p:cNvCxnSpPr>
          <p:nvPr/>
        </p:nvCxnSpPr>
        <p:spPr bwMode="auto">
          <a:xfrm>
            <a:off x="2452688" y="3117304"/>
            <a:ext cx="1038225" cy="0"/>
          </a:xfrm>
          <a:prstGeom prst="straightConnector1">
            <a:avLst/>
          </a:prstGeom>
          <a:noFill/>
          <a:ln w="38100">
            <a:solidFill>
              <a:srgbClr val="FF0000"/>
            </a:solidFill>
            <a:round/>
            <a:headEnd/>
            <a:tailEnd/>
          </a:ln>
        </p:spPr>
      </p:cxnSp>
      <p:sp>
        <p:nvSpPr>
          <p:cNvPr id="71689" name="Text Box 9"/>
          <p:cNvSpPr txBox="1">
            <a:spLocks noChangeArrowheads="1"/>
          </p:cNvSpPr>
          <p:nvPr/>
        </p:nvSpPr>
        <p:spPr bwMode="auto">
          <a:xfrm>
            <a:off x="1219200" y="26601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71690" name="Text Box 10"/>
          <p:cNvSpPr txBox="1">
            <a:spLocks noChangeArrowheads="1"/>
          </p:cNvSpPr>
          <p:nvPr/>
        </p:nvSpPr>
        <p:spPr bwMode="auto">
          <a:xfrm>
            <a:off x="2743200" y="26601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71691" name="Oval 11"/>
          <p:cNvSpPr>
            <a:spLocks noChangeArrowheads="1"/>
          </p:cNvSpPr>
          <p:nvPr/>
        </p:nvSpPr>
        <p:spPr bwMode="auto">
          <a:xfrm>
            <a:off x="457200" y="42603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71692" name="Oval 12"/>
          <p:cNvSpPr>
            <a:spLocks noChangeArrowheads="1"/>
          </p:cNvSpPr>
          <p:nvPr/>
        </p:nvSpPr>
        <p:spPr bwMode="auto">
          <a:xfrm>
            <a:off x="1981200" y="42603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71693" name="Oval 13"/>
          <p:cNvSpPr>
            <a:spLocks noChangeArrowheads="1"/>
          </p:cNvSpPr>
          <p:nvPr/>
        </p:nvSpPr>
        <p:spPr bwMode="auto">
          <a:xfrm>
            <a:off x="3505200" y="4260304"/>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71694" name="AutoShape 14"/>
          <p:cNvCxnSpPr>
            <a:cxnSpLocks noChangeShapeType="1"/>
            <a:stCxn id="71691" idx="6"/>
            <a:endCxn id="71692" idx="2"/>
          </p:cNvCxnSpPr>
          <p:nvPr/>
        </p:nvCxnSpPr>
        <p:spPr bwMode="auto">
          <a:xfrm>
            <a:off x="928688" y="4488904"/>
            <a:ext cx="1038225" cy="0"/>
          </a:xfrm>
          <a:prstGeom prst="straightConnector1">
            <a:avLst/>
          </a:prstGeom>
          <a:noFill/>
          <a:ln w="38100">
            <a:solidFill>
              <a:srgbClr val="FF0000"/>
            </a:solidFill>
            <a:round/>
            <a:headEnd/>
            <a:tailEnd/>
          </a:ln>
        </p:spPr>
      </p:cxnSp>
      <p:cxnSp>
        <p:nvCxnSpPr>
          <p:cNvPr id="71695" name="AutoShape 15"/>
          <p:cNvCxnSpPr>
            <a:cxnSpLocks noChangeShapeType="1"/>
            <a:stCxn id="71692" idx="6"/>
            <a:endCxn id="71693" idx="2"/>
          </p:cNvCxnSpPr>
          <p:nvPr/>
        </p:nvCxnSpPr>
        <p:spPr bwMode="auto">
          <a:xfrm>
            <a:off x="2452688" y="4488904"/>
            <a:ext cx="1038225" cy="0"/>
          </a:xfrm>
          <a:prstGeom prst="straightConnector1">
            <a:avLst/>
          </a:prstGeom>
          <a:noFill/>
          <a:ln w="9525">
            <a:solidFill>
              <a:schemeClr val="tx1"/>
            </a:solidFill>
            <a:round/>
            <a:headEnd/>
            <a:tailEnd/>
          </a:ln>
        </p:spPr>
      </p:cxnSp>
      <p:sp>
        <p:nvSpPr>
          <p:cNvPr id="71696" name="Text Box 16"/>
          <p:cNvSpPr txBox="1">
            <a:spLocks noChangeArrowheads="1"/>
          </p:cNvSpPr>
          <p:nvPr/>
        </p:nvSpPr>
        <p:spPr bwMode="auto">
          <a:xfrm>
            <a:off x="1219200" y="40459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71697" name="Text Box 17"/>
          <p:cNvSpPr txBox="1">
            <a:spLocks noChangeArrowheads="1"/>
          </p:cNvSpPr>
          <p:nvPr/>
        </p:nvSpPr>
        <p:spPr bwMode="auto">
          <a:xfrm>
            <a:off x="2743200" y="40459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71698" name="AutoShape 18"/>
          <p:cNvCxnSpPr>
            <a:cxnSpLocks noChangeShapeType="1"/>
            <a:stCxn id="71684" idx="4"/>
            <a:endCxn id="71691" idx="0"/>
          </p:cNvCxnSpPr>
          <p:nvPr/>
        </p:nvCxnSpPr>
        <p:spPr bwMode="auto">
          <a:xfrm>
            <a:off x="685800" y="3360192"/>
            <a:ext cx="0" cy="885825"/>
          </a:xfrm>
          <a:prstGeom prst="straightConnector1">
            <a:avLst/>
          </a:prstGeom>
          <a:noFill/>
          <a:ln w="38100">
            <a:solidFill>
              <a:srgbClr val="FF0000"/>
            </a:solidFill>
            <a:round/>
            <a:headEnd/>
            <a:tailEnd/>
          </a:ln>
        </p:spPr>
      </p:cxnSp>
      <p:cxnSp>
        <p:nvCxnSpPr>
          <p:cNvPr id="71699" name="AutoShape 19"/>
          <p:cNvCxnSpPr>
            <a:cxnSpLocks noChangeShapeType="1"/>
            <a:stCxn id="71691" idx="7"/>
            <a:endCxn id="71685" idx="3"/>
          </p:cNvCxnSpPr>
          <p:nvPr/>
        </p:nvCxnSpPr>
        <p:spPr bwMode="auto">
          <a:xfrm flipV="1">
            <a:off x="847725" y="3293517"/>
            <a:ext cx="1200150" cy="1019175"/>
          </a:xfrm>
          <a:prstGeom prst="straightConnector1">
            <a:avLst/>
          </a:prstGeom>
          <a:noFill/>
          <a:ln w="9525">
            <a:solidFill>
              <a:schemeClr val="tx1"/>
            </a:solidFill>
            <a:round/>
            <a:headEnd/>
            <a:tailEnd/>
          </a:ln>
        </p:spPr>
      </p:cxnSp>
      <p:cxnSp>
        <p:nvCxnSpPr>
          <p:cNvPr id="71700" name="AutoShape 20"/>
          <p:cNvCxnSpPr>
            <a:cxnSpLocks noChangeShapeType="1"/>
            <a:stCxn id="71685" idx="4"/>
            <a:endCxn id="71692" idx="0"/>
          </p:cNvCxnSpPr>
          <p:nvPr/>
        </p:nvCxnSpPr>
        <p:spPr bwMode="auto">
          <a:xfrm>
            <a:off x="2209800" y="3360192"/>
            <a:ext cx="0" cy="885825"/>
          </a:xfrm>
          <a:prstGeom prst="straightConnector1">
            <a:avLst/>
          </a:prstGeom>
          <a:noFill/>
          <a:ln w="9525">
            <a:solidFill>
              <a:schemeClr val="tx1"/>
            </a:solidFill>
            <a:round/>
            <a:headEnd/>
            <a:tailEnd/>
          </a:ln>
        </p:spPr>
      </p:cxnSp>
      <p:cxnSp>
        <p:nvCxnSpPr>
          <p:cNvPr id="71701" name="AutoShape 21"/>
          <p:cNvCxnSpPr>
            <a:cxnSpLocks noChangeShapeType="1"/>
            <a:stCxn id="71692" idx="7"/>
            <a:endCxn id="71686" idx="3"/>
          </p:cNvCxnSpPr>
          <p:nvPr/>
        </p:nvCxnSpPr>
        <p:spPr bwMode="auto">
          <a:xfrm flipV="1">
            <a:off x="2371725" y="3293517"/>
            <a:ext cx="1200150" cy="1019175"/>
          </a:xfrm>
          <a:prstGeom prst="straightConnector1">
            <a:avLst/>
          </a:prstGeom>
          <a:noFill/>
          <a:ln w="9525">
            <a:solidFill>
              <a:schemeClr val="tx1"/>
            </a:solidFill>
            <a:round/>
            <a:headEnd/>
            <a:tailEnd/>
          </a:ln>
        </p:spPr>
      </p:cxnSp>
      <p:cxnSp>
        <p:nvCxnSpPr>
          <p:cNvPr id="71702" name="AutoShape 22"/>
          <p:cNvCxnSpPr>
            <a:cxnSpLocks noChangeShapeType="1"/>
            <a:stCxn id="71686" idx="4"/>
            <a:endCxn id="71693" idx="0"/>
          </p:cNvCxnSpPr>
          <p:nvPr/>
        </p:nvCxnSpPr>
        <p:spPr bwMode="auto">
          <a:xfrm>
            <a:off x="3733800" y="3360192"/>
            <a:ext cx="0" cy="885825"/>
          </a:xfrm>
          <a:prstGeom prst="straightConnector1">
            <a:avLst/>
          </a:prstGeom>
          <a:noFill/>
          <a:ln w="9525">
            <a:solidFill>
              <a:schemeClr val="tx1"/>
            </a:solidFill>
            <a:round/>
            <a:headEnd/>
            <a:tailEnd/>
          </a:ln>
        </p:spPr>
      </p:cxnSp>
      <p:sp>
        <p:nvSpPr>
          <p:cNvPr id="71703" name="Oval 23"/>
          <p:cNvSpPr>
            <a:spLocks noChangeArrowheads="1"/>
          </p:cNvSpPr>
          <p:nvPr/>
        </p:nvSpPr>
        <p:spPr bwMode="auto">
          <a:xfrm>
            <a:off x="1981200" y="5708104"/>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7</a:t>
            </a:r>
          </a:p>
        </p:txBody>
      </p:sp>
      <p:cxnSp>
        <p:nvCxnSpPr>
          <p:cNvPr id="71704" name="AutoShape 24"/>
          <p:cNvCxnSpPr>
            <a:cxnSpLocks noChangeShapeType="1"/>
            <a:stCxn id="71691" idx="5"/>
            <a:endCxn id="71703" idx="1"/>
          </p:cNvCxnSpPr>
          <p:nvPr/>
        </p:nvCxnSpPr>
        <p:spPr bwMode="auto">
          <a:xfrm>
            <a:off x="847725" y="4665117"/>
            <a:ext cx="1200150" cy="1095375"/>
          </a:xfrm>
          <a:prstGeom prst="straightConnector1">
            <a:avLst/>
          </a:prstGeom>
          <a:noFill/>
          <a:ln w="38100">
            <a:solidFill>
              <a:srgbClr val="FF0000"/>
            </a:solidFill>
            <a:round/>
            <a:headEnd/>
            <a:tailEnd/>
          </a:ln>
        </p:spPr>
      </p:cxnSp>
      <p:cxnSp>
        <p:nvCxnSpPr>
          <p:cNvPr id="71705" name="AutoShape 25"/>
          <p:cNvCxnSpPr>
            <a:cxnSpLocks noChangeShapeType="1"/>
            <a:stCxn id="71692" idx="4"/>
            <a:endCxn id="71703" idx="0"/>
          </p:cNvCxnSpPr>
          <p:nvPr/>
        </p:nvCxnSpPr>
        <p:spPr bwMode="auto">
          <a:xfrm>
            <a:off x="2209800" y="4731792"/>
            <a:ext cx="0" cy="962025"/>
          </a:xfrm>
          <a:prstGeom prst="straightConnector1">
            <a:avLst/>
          </a:prstGeom>
          <a:noFill/>
          <a:ln w="9525">
            <a:solidFill>
              <a:schemeClr val="tx1"/>
            </a:solidFill>
            <a:round/>
            <a:headEnd/>
            <a:tailEnd/>
          </a:ln>
        </p:spPr>
      </p:cxnSp>
      <p:cxnSp>
        <p:nvCxnSpPr>
          <p:cNvPr id="71706" name="AutoShape 26"/>
          <p:cNvCxnSpPr>
            <a:cxnSpLocks noChangeShapeType="1"/>
            <a:stCxn id="71693" idx="3"/>
            <a:endCxn id="71703" idx="7"/>
          </p:cNvCxnSpPr>
          <p:nvPr/>
        </p:nvCxnSpPr>
        <p:spPr bwMode="auto">
          <a:xfrm flipH="1">
            <a:off x="2371725" y="4665117"/>
            <a:ext cx="1200150" cy="1095375"/>
          </a:xfrm>
          <a:prstGeom prst="straightConnector1">
            <a:avLst/>
          </a:prstGeom>
          <a:noFill/>
          <a:ln w="9525">
            <a:solidFill>
              <a:schemeClr val="tx1"/>
            </a:solidFill>
            <a:round/>
            <a:headEnd/>
            <a:tailEnd/>
          </a:ln>
        </p:spPr>
      </p:cxnSp>
      <p:sp>
        <p:nvSpPr>
          <p:cNvPr id="71707" name="Text Box 27"/>
          <p:cNvSpPr txBox="1">
            <a:spLocks noChangeArrowheads="1"/>
          </p:cNvSpPr>
          <p:nvPr/>
        </p:nvSpPr>
        <p:spPr bwMode="auto">
          <a:xfrm>
            <a:off x="304800" y="35887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1708" name="Text Box 28"/>
          <p:cNvSpPr txBox="1">
            <a:spLocks noChangeArrowheads="1"/>
          </p:cNvSpPr>
          <p:nvPr/>
        </p:nvSpPr>
        <p:spPr bwMode="auto">
          <a:xfrm>
            <a:off x="1143000" y="34221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71709" name="Text Box 29"/>
          <p:cNvSpPr txBox="1">
            <a:spLocks noChangeArrowheads="1"/>
          </p:cNvSpPr>
          <p:nvPr/>
        </p:nvSpPr>
        <p:spPr bwMode="auto">
          <a:xfrm>
            <a:off x="1828800" y="35745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1710" name="Text Box 30"/>
          <p:cNvSpPr txBox="1">
            <a:spLocks noChangeArrowheads="1"/>
          </p:cNvSpPr>
          <p:nvPr/>
        </p:nvSpPr>
        <p:spPr bwMode="auto">
          <a:xfrm>
            <a:off x="2667000" y="3407817"/>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71711" name="Text Box 31"/>
          <p:cNvSpPr txBox="1">
            <a:spLocks noChangeArrowheads="1"/>
          </p:cNvSpPr>
          <p:nvPr/>
        </p:nvSpPr>
        <p:spPr bwMode="auto">
          <a:xfrm>
            <a:off x="3733800" y="3560217"/>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71712" name="Text Box 32"/>
          <p:cNvSpPr txBox="1">
            <a:spLocks noChangeArrowheads="1"/>
          </p:cNvSpPr>
          <p:nvPr/>
        </p:nvSpPr>
        <p:spPr bwMode="auto">
          <a:xfrm>
            <a:off x="1828800" y="49603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71713" name="Text Box 33"/>
          <p:cNvSpPr txBox="1">
            <a:spLocks noChangeArrowheads="1"/>
          </p:cNvSpPr>
          <p:nvPr/>
        </p:nvSpPr>
        <p:spPr bwMode="auto">
          <a:xfrm>
            <a:off x="3124200" y="5112792"/>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71714" name="Text Box 34"/>
          <p:cNvSpPr txBox="1">
            <a:spLocks noChangeArrowheads="1"/>
          </p:cNvSpPr>
          <p:nvPr/>
        </p:nvSpPr>
        <p:spPr bwMode="auto">
          <a:xfrm>
            <a:off x="1143000" y="5098504"/>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1715"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71716"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71717"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{4,5}</a:t>
            </a:r>
          </a:p>
        </p:txBody>
      </p:sp>
      <p:sp>
        <p:nvSpPr>
          <p:cNvPr id="71718" name="Text Box 38"/>
          <p:cNvSpPr txBox="1">
            <a:spLocks noChangeArrowheads="1"/>
          </p:cNvSpPr>
          <p:nvPr/>
        </p:nvSpPr>
        <p:spPr bwMode="auto">
          <a:xfrm>
            <a:off x="4419600" y="3276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{1,4}</a:t>
            </a:r>
          </a:p>
        </p:txBody>
      </p:sp>
      <p:sp>
        <p:nvSpPr>
          <p:cNvPr id="71719" name="Text Box 39"/>
          <p:cNvSpPr txBox="1">
            <a:spLocks noChangeArrowheads="1"/>
          </p:cNvSpPr>
          <p:nvPr/>
        </p:nvSpPr>
        <p:spPr bwMode="auto">
          <a:xfrm>
            <a:off x="5562600" y="3276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{1,4,5}</a:t>
            </a:r>
          </a:p>
        </p:txBody>
      </p:sp>
      <p:sp>
        <p:nvSpPr>
          <p:cNvPr id="71720" name="Text Box 40"/>
          <p:cNvSpPr txBox="1">
            <a:spLocks noChangeArrowheads="1"/>
          </p:cNvSpPr>
          <p:nvPr/>
        </p:nvSpPr>
        <p:spPr bwMode="auto">
          <a:xfrm>
            <a:off x="4419600" y="3657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{1,2}</a:t>
            </a:r>
          </a:p>
        </p:txBody>
      </p:sp>
      <p:sp>
        <p:nvSpPr>
          <p:cNvPr id="71721" name="Text Box 41"/>
          <p:cNvSpPr txBox="1">
            <a:spLocks noChangeArrowheads="1"/>
          </p:cNvSpPr>
          <p:nvPr/>
        </p:nvSpPr>
        <p:spPr bwMode="auto">
          <a:xfrm>
            <a:off x="5562600" y="3657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{1,2,4,5}</a:t>
            </a:r>
          </a:p>
        </p:txBody>
      </p:sp>
      <p:sp>
        <p:nvSpPr>
          <p:cNvPr id="71722" name="Text Box 42"/>
          <p:cNvSpPr txBox="1">
            <a:spLocks noChangeArrowheads="1"/>
          </p:cNvSpPr>
          <p:nvPr/>
        </p:nvSpPr>
        <p:spPr bwMode="auto">
          <a:xfrm>
            <a:off x="44196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{2,3}</a:t>
            </a:r>
          </a:p>
        </p:txBody>
      </p:sp>
      <p:sp>
        <p:nvSpPr>
          <p:cNvPr id="71723" name="Text Box 43"/>
          <p:cNvSpPr txBox="1">
            <a:spLocks noChangeArrowheads="1"/>
          </p:cNvSpPr>
          <p:nvPr/>
        </p:nvSpPr>
        <p:spPr bwMode="auto">
          <a:xfrm>
            <a:off x="5562600" y="4038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{1,2,3,4,5}</a:t>
            </a:r>
          </a:p>
        </p:txBody>
      </p:sp>
      <p:sp>
        <p:nvSpPr>
          <p:cNvPr id="71724" name="Text Box 44"/>
          <p:cNvSpPr txBox="1">
            <a:spLocks noChangeArrowheads="1"/>
          </p:cNvSpPr>
          <p:nvPr/>
        </p:nvSpPr>
        <p:spPr bwMode="auto">
          <a:xfrm>
            <a:off x="4419600" y="4419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{4,7}</a:t>
            </a:r>
          </a:p>
        </p:txBody>
      </p:sp>
      <p:sp>
        <p:nvSpPr>
          <p:cNvPr id="71725" name="Text Box 45"/>
          <p:cNvSpPr txBox="1">
            <a:spLocks noChangeArrowheads="1"/>
          </p:cNvSpPr>
          <p:nvPr/>
        </p:nvSpPr>
        <p:spPr bwMode="auto">
          <a:xfrm>
            <a:off x="5562600" y="4419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{1,2,3,4,5,7}</a:t>
            </a:r>
          </a:p>
        </p:txBody>
      </p:sp>
      <p:sp>
        <p:nvSpPr>
          <p:cNvPr id="71726"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71727" name="TextBox 47"/>
          <p:cNvSpPr txBox="1">
            <a:spLocks noChangeArrowheads="1"/>
          </p:cNvSpPr>
          <p:nvPr/>
        </p:nvSpPr>
        <p:spPr bwMode="auto">
          <a:xfrm>
            <a:off x="7826375" y="2759075"/>
            <a:ext cx="631825" cy="1014413"/>
          </a:xfrm>
          <a:prstGeom prst="rect">
            <a:avLst/>
          </a:prstGeom>
          <a:noFill/>
          <a:ln w="9525">
            <a:noFill/>
            <a:miter lim="800000"/>
            <a:headEnd/>
            <a:tailEnd/>
          </a:ln>
        </p:spPr>
        <p:txBody>
          <a:bodyPr>
            <a:prstTxWarp prst="textNoShape">
              <a:avLst/>
            </a:prstTxWarp>
            <a:spAutoFit/>
          </a:bodyPr>
          <a:lstStyle/>
          <a:p>
            <a:r>
              <a:rPr lang="en-US" sz="2000" b="0"/>
              <a:t>6: 3</a:t>
            </a:r>
          </a:p>
          <a:p>
            <a:endParaRPr lang="en-US" sz="2000" b="0"/>
          </a:p>
          <a:p>
            <a:endParaRPr lang="en-US" sz="2000" b="0"/>
          </a:p>
        </p:txBody>
      </p:sp>
      <p:pic>
        <p:nvPicPr>
          <p:cNvPr id="50" name="Picture 2">
            <a:extLst>
              <a:ext uri="{FF2B5EF4-FFF2-40B4-BE49-F238E27FC236}">
                <a16:creationId xmlns="" xmlns:a16="http://schemas.microsoft.com/office/drawing/2014/main" id="{97C857E2-0369-B245-BD6A-D06C44061D29}"/>
              </a:ext>
            </a:extLst>
          </p:cNvPr>
          <p:cNvPicPr>
            <a:picLocks noChangeAspect="1" noChangeArrowheads="1"/>
          </p:cNvPicPr>
          <p:nvPr/>
        </p:nvPicPr>
        <p:blipFill>
          <a:blip r:embed="rId2"/>
          <a:srcRect t="60065" r="62791"/>
          <a:stretch>
            <a:fillRect/>
          </a:stretch>
        </p:blipFill>
        <p:spPr bwMode="auto">
          <a:xfrm>
            <a:off x="78581" y="1009898"/>
            <a:ext cx="2738438" cy="16002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128</a:t>
            </a:fld>
            <a:endParaRPr lang="en-US" altLang="zh-CN" dirty="0"/>
          </a:p>
        </p:txBody>
      </p:sp>
    </p:spTree>
    <p:extLst>
      <p:ext uri="{BB962C8B-B14F-4D97-AF65-F5344CB8AC3E}">
        <p14:creationId xmlns:p14="http://schemas.microsoft.com/office/powerpoint/2010/main" val="144276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t>Prim’s Algorithm</a:t>
            </a:r>
          </a:p>
        </p:txBody>
      </p:sp>
      <p:sp>
        <p:nvSpPr>
          <p:cNvPr id="72707" name="Rectangle 3"/>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Repeat until PQ is empty</a:t>
            </a:r>
            <a:endParaRPr lang="en-US" b="0" i="1" dirty="0">
              <a:ea typeface="Arial" charset="0"/>
              <a:cs typeface="Arial" charset="0"/>
            </a:endParaRPr>
          </a:p>
        </p:txBody>
      </p:sp>
      <p:sp>
        <p:nvSpPr>
          <p:cNvPr id="72708" name="Oval 4"/>
          <p:cNvSpPr>
            <a:spLocks noChangeArrowheads="1"/>
          </p:cNvSpPr>
          <p:nvPr/>
        </p:nvSpPr>
        <p:spPr bwMode="auto">
          <a:xfrm>
            <a:off x="457200" y="28166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1</a:t>
            </a:r>
          </a:p>
        </p:txBody>
      </p:sp>
      <p:sp>
        <p:nvSpPr>
          <p:cNvPr id="72709" name="Oval 5"/>
          <p:cNvSpPr>
            <a:spLocks noChangeArrowheads="1"/>
          </p:cNvSpPr>
          <p:nvPr/>
        </p:nvSpPr>
        <p:spPr bwMode="auto">
          <a:xfrm>
            <a:off x="1981200" y="28166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2</a:t>
            </a:r>
          </a:p>
        </p:txBody>
      </p:sp>
      <p:sp>
        <p:nvSpPr>
          <p:cNvPr id="72710" name="Oval 6"/>
          <p:cNvSpPr>
            <a:spLocks noChangeArrowheads="1"/>
          </p:cNvSpPr>
          <p:nvPr/>
        </p:nvSpPr>
        <p:spPr bwMode="auto">
          <a:xfrm>
            <a:off x="3505200" y="28166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3</a:t>
            </a:r>
          </a:p>
        </p:txBody>
      </p:sp>
      <p:cxnSp>
        <p:nvCxnSpPr>
          <p:cNvPr id="72711" name="AutoShape 7"/>
          <p:cNvCxnSpPr>
            <a:cxnSpLocks noChangeShapeType="1"/>
            <a:stCxn id="72708" idx="6"/>
            <a:endCxn id="72709" idx="2"/>
          </p:cNvCxnSpPr>
          <p:nvPr/>
        </p:nvCxnSpPr>
        <p:spPr bwMode="auto">
          <a:xfrm>
            <a:off x="928688" y="3045296"/>
            <a:ext cx="1038225" cy="0"/>
          </a:xfrm>
          <a:prstGeom prst="straightConnector1">
            <a:avLst/>
          </a:prstGeom>
          <a:noFill/>
          <a:ln w="38100">
            <a:solidFill>
              <a:srgbClr val="FF0000"/>
            </a:solidFill>
            <a:round/>
            <a:headEnd/>
            <a:tailEnd/>
          </a:ln>
        </p:spPr>
      </p:cxnSp>
      <p:cxnSp>
        <p:nvCxnSpPr>
          <p:cNvPr id="72712" name="AutoShape 8"/>
          <p:cNvCxnSpPr>
            <a:cxnSpLocks noChangeShapeType="1"/>
            <a:stCxn id="72709" idx="6"/>
            <a:endCxn id="72710" idx="2"/>
          </p:cNvCxnSpPr>
          <p:nvPr/>
        </p:nvCxnSpPr>
        <p:spPr bwMode="auto">
          <a:xfrm>
            <a:off x="2452688" y="3045296"/>
            <a:ext cx="1038225" cy="0"/>
          </a:xfrm>
          <a:prstGeom prst="straightConnector1">
            <a:avLst/>
          </a:prstGeom>
          <a:noFill/>
          <a:ln w="38100">
            <a:solidFill>
              <a:srgbClr val="FF0000"/>
            </a:solidFill>
            <a:round/>
            <a:headEnd/>
            <a:tailEnd/>
          </a:ln>
        </p:spPr>
      </p:cxnSp>
      <p:sp>
        <p:nvSpPr>
          <p:cNvPr id="72713" name="Text Box 9"/>
          <p:cNvSpPr txBox="1">
            <a:spLocks noChangeArrowheads="1"/>
          </p:cNvSpPr>
          <p:nvPr/>
        </p:nvSpPr>
        <p:spPr bwMode="auto">
          <a:xfrm>
            <a:off x="1219200" y="2588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72714" name="Text Box 10"/>
          <p:cNvSpPr txBox="1">
            <a:spLocks noChangeArrowheads="1"/>
          </p:cNvSpPr>
          <p:nvPr/>
        </p:nvSpPr>
        <p:spPr bwMode="auto">
          <a:xfrm>
            <a:off x="2743200" y="2588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72715" name="Oval 11"/>
          <p:cNvSpPr>
            <a:spLocks noChangeArrowheads="1"/>
          </p:cNvSpPr>
          <p:nvPr/>
        </p:nvSpPr>
        <p:spPr bwMode="auto">
          <a:xfrm>
            <a:off x="457200" y="41882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72716" name="Oval 12"/>
          <p:cNvSpPr>
            <a:spLocks noChangeArrowheads="1"/>
          </p:cNvSpPr>
          <p:nvPr/>
        </p:nvSpPr>
        <p:spPr bwMode="auto">
          <a:xfrm>
            <a:off x="1981200" y="41882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72717" name="Oval 13"/>
          <p:cNvSpPr>
            <a:spLocks noChangeArrowheads="1"/>
          </p:cNvSpPr>
          <p:nvPr/>
        </p:nvSpPr>
        <p:spPr bwMode="auto">
          <a:xfrm>
            <a:off x="3505200" y="41882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6</a:t>
            </a:r>
          </a:p>
        </p:txBody>
      </p:sp>
      <p:cxnSp>
        <p:nvCxnSpPr>
          <p:cNvPr id="72718" name="AutoShape 14"/>
          <p:cNvCxnSpPr>
            <a:cxnSpLocks noChangeShapeType="1"/>
            <a:stCxn id="72715" idx="6"/>
            <a:endCxn id="72716" idx="2"/>
          </p:cNvCxnSpPr>
          <p:nvPr/>
        </p:nvCxnSpPr>
        <p:spPr bwMode="auto">
          <a:xfrm>
            <a:off x="928688" y="4416896"/>
            <a:ext cx="1038225" cy="0"/>
          </a:xfrm>
          <a:prstGeom prst="straightConnector1">
            <a:avLst/>
          </a:prstGeom>
          <a:noFill/>
          <a:ln w="38100">
            <a:solidFill>
              <a:srgbClr val="FF0000"/>
            </a:solidFill>
            <a:round/>
            <a:headEnd/>
            <a:tailEnd/>
          </a:ln>
        </p:spPr>
      </p:cxnSp>
      <p:cxnSp>
        <p:nvCxnSpPr>
          <p:cNvPr id="72719" name="AutoShape 15"/>
          <p:cNvCxnSpPr>
            <a:cxnSpLocks noChangeShapeType="1"/>
            <a:stCxn id="72716" idx="6"/>
            <a:endCxn id="72717" idx="2"/>
          </p:cNvCxnSpPr>
          <p:nvPr/>
        </p:nvCxnSpPr>
        <p:spPr bwMode="auto">
          <a:xfrm>
            <a:off x="2452688" y="4416896"/>
            <a:ext cx="1038225" cy="0"/>
          </a:xfrm>
          <a:prstGeom prst="straightConnector1">
            <a:avLst/>
          </a:prstGeom>
          <a:noFill/>
          <a:ln w="9525">
            <a:solidFill>
              <a:schemeClr val="tx1"/>
            </a:solidFill>
            <a:round/>
            <a:headEnd/>
            <a:tailEnd/>
          </a:ln>
        </p:spPr>
      </p:cxnSp>
      <p:sp>
        <p:nvSpPr>
          <p:cNvPr id="72720" name="Text Box 16"/>
          <p:cNvSpPr txBox="1">
            <a:spLocks noChangeArrowheads="1"/>
          </p:cNvSpPr>
          <p:nvPr/>
        </p:nvSpPr>
        <p:spPr bwMode="auto">
          <a:xfrm>
            <a:off x="1219200" y="39739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72721" name="Text Box 17"/>
          <p:cNvSpPr txBox="1">
            <a:spLocks noChangeArrowheads="1"/>
          </p:cNvSpPr>
          <p:nvPr/>
        </p:nvSpPr>
        <p:spPr bwMode="auto">
          <a:xfrm>
            <a:off x="2743200" y="39739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72722" name="AutoShape 18"/>
          <p:cNvCxnSpPr>
            <a:cxnSpLocks noChangeShapeType="1"/>
            <a:stCxn id="72708" idx="4"/>
            <a:endCxn id="72715" idx="0"/>
          </p:cNvCxnSpPr>
          <p:nvPr/>
        </p:nvCxnSpPr>
        <p:spPr bwMode="auto">
          <a:xfrm>
            <a:off x="685800" y="3288184"/>
            <a:ext cx="0" cy="885825"/>
          </a:xfrm>
          <a:prstGeom prst="straightConnector1">
            <a:avLst/>
          </a:prstGeom>
          <a:noFill/>
          <a:ln w="38100">
            <a:solidFill>
              <a:srgbClr val="FF0000"/>
            </a:solidFill>
            <a:round/>
            <a:headEnd/>
            <a:tailEnd/>
          </a:ln>
        </p:spPr>
      </p:cxnSp>
      <p:cxnSp>
        <p:nvCxnSpPr>
          <p:cNvPr id="72723" name="AutoShape 19"/>
          <p:cNvCxnSpPr>
            <a:cxnSpLocks noChangeShapeType="1"/>
            <a:stCxn id="72715" idx="7"/>
            <a:endCxn id="72709" idx="3"/>
          </p:cNvCxnSpPr>
          <p:nvPr/>
        </p:nvCxnSpPr>
        <p:spPr bwMode="auto">
          <a:xfrm flipV="1">
            <a:off x="847725" y="3221509"/>
            <a:ext cx="1200150" cy="1019175"/>
          </a:xfrm>
          <a:prstGeom prst="straightConnector1">
            <a:avLst/>
          </a:prstGeom>
          <a:noFill/>
          <a:ln w="9525">
            <a:solidFill>
              <a:schemeClr val="tx1"/>
            </a:solidFill>
            <a:round/>
            <a:headEnd/>
            <a:tailEnd/>
          </a:ln>
        </p:spPr>
      </p:cxnSp>
      <p:cxnSp>
        <p:nvCxnSpPr>
          <p:cNvPr id="72724" name="AutoShape 20"/>
          <p:cNvCxnSpPr>
            <a:cxnSpLocks noChangeShapeType="1"/>
            <a:stCxn id="72709" idx="4"/>
            <a:endCxn id="72716" idx="0"/>
          </p:cNvCxnSpPr>
          <p:nvPr/>
        </p:nvCxnSpPr>
        <p:spPr bwMode="auto">
          <a:xfrm>
            <a:off x="2209800" y="3288184"/>
            <a:ext cx="0" cy="885825"/>
          </a:xfrm>
          <a:prstGeom prst="straightConnector1">
            <a:avLst/>
          </a:prstGeom>
          <a:noFill/>
          <a:ln w="9525">
            <a:solidFill>
              <a:schemeClr val="tx1"/>
            </a:solidFill>
            <a:round/>
            <a:headEnd/>
            <a:tailEnd/>
          </a:ln>
        </p:spPr>
      </p:cxnSp>
      <p:cxnSp>
        <p:nvCxnSpPr>
          <p:cNvPr id="72725" name="AutoShape 21"/>
          <p:cNvCxnSpPr>
            <a:cxnSpLocks noChangeShapeType="1"/>
            <a:stCxn id="72716" idx="7"/>
            <a:endCxn id="72710" idx="3"/>
          </p:cNvCxnSpPr>
          <p:nvPr/>
        </p:nvCxnSpPr>
        <p:spPr bwMode="auto">
          <a:xfrm flipV="1">
            <a:off x="2371725" y="3221509"/>
            <a:ext cx="1200150" cy="1019175"/>
          </a:xfrm>
          <a:prstGeom prst="straightConnector1">
            <a:avLst/>
          </a:prstGeom>
          <a:noFill/>
          <a:ln w="9525">
            <a:solidFill>
              <a:schemeClr val="tx1"/>
            </a:solidFill>
            <a:round/>
            <a:headEnd/>
            <a:tailEnd/>
          </a:ln>
        </p:spPr>
      </p:cxnSp>
      <p:cxnSp>
        <p:nvCxnSpPr>
          <p:cNvPr id="72726" name="AutoShape 22"/>
          <p:cNvCxnSpPr>
            <a:cxnSpLocks noChangeShapeType="1"/>
            <a:stCxn id="72710" idx="4"/>
            <a:endCxn id="72717" idx="0"/>
          </p:cNvCxnSpPr>
          <p:nvPr/>
        </p:nvCxnSpPr>
        <p:spPr bwMode="auto">
          <a:xfrm>
            <a:off x="3733800" y="3288184"/>
            <a:ext cx="0" cy="885825"/>
          </a:xfrm>
          <a:prstGeom prst="straightConnector1">
            <a:avLst/>
          </a:prstGeom>
          <a:noFill/>
          <a:ln w="9525">
            <a:solidFill>
              <a:schemeClr val="tx1"/>
            </a:solidFill>
            <a:round/>
            <a:headEnd/>
            <a:tailEnd/>
          </a:ln>
        </p:spPr>
      </p:cxnSp>
      <p:sp>
        <p:nvSpPr>
          <p:cNvPr id="72727" name="Oval 23"/>
          <p:cNvSpPr>
            <a:spLocks noChangeArrowheads="1"/>
          </p:cNvSpPr>
          <p:nvPr/>
        </p:nvSpPr>
        <p:spPr bwMode="auto">
          <a:xfrm>
            <a:off x="1981200" y="5636096"/>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7</a:t>
            </a:r>
          </a:p>
        </p:txBody>
      </p:sp>
      <p:cxnSp>
        <p:nvCxnSpPr>
          <p:cNvPr id="72728" name="AutoShape 24"/>
          <p:cNvCxnSpPr>
            <a:cxnSpLocks noChangeShapeType="1"/>
            <a:stCxn id="72715" idx="5"/>
            <a:endCxn id="72727" idx="1"/>
          </p:cNvCxnSpPr>
          <p:nvPr/>
        </p:nvCxnSpPr>
        <p:spPr bwMode="auto">
          <a:xfrm>
            <a:off x="847725" y="4593109"/>
            <a:ext cx="1200150" cy="1095375"/>
          </a:xfrm>
          <a:prstGeom prst="straightConnector1">
            <a:avLst/>
          </a:prstGeom>
          <a:noFill/>
          <a:ln w="38100">
            <a:solidFill>
              <a:srgbClr val="FF0000"/>
            </a:solidFill>
            <a:round/>
            <a:headEnd/>
            <a:tailEnd/>
          </a:ln>
        </p:spPr>
      </p:cxnSp>
      <p:cxnSp>
        <p:nvCxnSpPr>
          <p:cNvPr id="72729" name="AutoShape 25"/>
          <p:cNvCxnSpPr>
            <a:cxnSpLocks noChangeShapeType="1"/>
            <a:stCxn id="72716" idx="4"/>
            <a:endCxn id="72727" idx="0"/>
          </p:cNvCxnSpPr>
          <p:nvPr/>
        </p:nvCxnSpPr>
        <p:spPr bwMode="auto">
          <a:xfrm>
            <a:off x="2209800" y="4659784"/>
            <a:ext cx="0" cy="962025"/>
          </a:xfrm>
          <a:prstGeom prst="straightConnector1">
            <a:avLst/>
          </a:prstGeom>
          <a:noFill/>
          <a:ln w="9525">
            <a:solidFill>
              <a:schemeClr val="tx1"/>
            </a:solidFill>
            <a:round/>
            <a:headEnd/>
            <a:tailEnd/>
          </a:ln>
        </p:spPr>
      </p:cxnSp>
      <p:cxnSp>
        <p:nvCxnSpPr>
          <p:cNvPr id="72730" name="AutoShape 26"/>
          <p:cNvCxnSpPr>
            <a:cxnSpLocks noChangeShapeType="1"/>
            <a:stCxn id="72717" idx="3"/>
            <a:endCxn id="72727" idx="7"/>
          </p:cNvCxnSpPr>
          <p:nvPr/>
        </p:nvCxnSpPr>
        <p:spPr bwMode="auto">
          <a:xfrm flipH="1">
            <a:off x="2371725" y="4593109"/>
            <a:ext cx="1200150" cy="1095375"/>
          </a:xfrm>
          <a:prstGeom prst="straightConnector1">
            <a:avLst/>
          </a:prstGeom>
          <a:noFill/>
          <a:ln w="38100">
            <a:solidFill>
              <a:srgbClr val="FF0000"/>
            </a:solidFill>
            <a:round/>
            <a:headEnd/>
            <a:tailEnd/>
          </a:ln>
        </p:spPr>
      </p:cxnSp>
      <p:sp>
        <p:nvSpPr>
          <p:cNvPr id="72731" name="Text Box 27"/>
          <p:cNvSpPr txBox="1">
            <a:spLocks noChangeArrowheads="1"/>
          </p:cNvSpPr>
          <p:nvPr/>
        </p:nvSpPr>
        <p:spPr bwMode="auto">
          <a:xfrm>
            <a:off x="304800" y="35167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2732" name="Text Box 28"/>
          <p:cNvSpPr txBox="1">
            <a:spLocks noChangeArrowheads="1"/>
          </p:cNvSpPr>
          <p:nvPr/>
        </p:nvSpPr>
        <p:spPr bwMode="auto">
          <a:xfrm>
            <a:off x="1143000" y="33500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72733" name="Text Box 29"/>
          <p:cNvSpPr txBox="1">
            <a:spLocks noChangeArrowheads="1"/>
          </p:cNvSpPr>
          <p:nvPr/>
        </p:nvSpPr>
        <p:spPr bwMode="auto">
          <a:xfrm>
            <a:off x="1828800" y="35024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2734" name="Text Box 30"/>
          <p:cNvSpPr txBox="1">
            <a:spLocks noChangeArrowheads="1"/>
          </p:cNvSpPr>
          <p:nvPr/>
        </p:nvSpPr>
        <p:spPr bwMode="auto">
          <a:xfrm>
            <a:off x="2667000" y="3335809"/>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72735" name="Text Box 31"/>
          <p:cNvSpPr txBox="1">
            <a:spLocks noChangeArrowheads="1"/>
          </p:cNvSpPr>
          <p:nvPr/>
        </p:nvSpPr>
        <p:spPr bwMode="auto">
          <a:xfrm>
            <a:off x="3733800" y="3488209"/>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72736" name="Text Box 32"/>
          <p:cNvSpPr txBox="1">
            <a:spLocks noChangeArrowheads="1"/>
          </p:cNvSpPr>
          <p:nvPr/>
        </p:nvSpPr>
        <p:spPr bwMode="auto">
          <a:xfrm>
            <a:off x="1828800" y="48883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72737" name="Text Box 33"/>
          <p:cNvSpPr txBox="1">
            <a:spLocks noChangeArrowheads="1"/>
          </p:cNvSpPr>
          <p:nvPr/>
        </p:nvSpPr>
        <p:spPr bwMode="auto">
          <a:xfrm>
            <a:off x="3124200" y="5040784"/>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72738" name="Text Box 34"/>
          <p:cNvSpPr txBox="1">
            <a:spLocks noChangeArrowheads="1"/>
          </p:cNvSpPr>
          <p:nvPr/>
        </p:nvSpPr>
        <p:spPr bwMode="auto">
          <a:xfrm>
            <a:off x="1143000" y="5026496"/>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2739"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72740"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72741"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{4,5}</a:t>
            </a:r>
          </a:p>
        </p:txBody>
      </p:sp>
      <p:sp>
        <p:nvSpPr>
          <p:cNvPr id="72742" name="Text Box 38"/>
          <p:cNvSpPr txBox="1">
            <a:spLocks noChangeArrowheads="1"/>
          </p:cNvSpPr>
          <p:nvPr/>
        </p:nvSpPr>
        <p:spPr bwMode="auto">
          <a:xfrm>
            <a:off x="4419600" y="3276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{1,4}</a:t>
            </a:r>
          </a:p>
        </p:txBody>
      </p:sp>
      <p:sp>
        <p:nvSpPr>
          <p:cNvPr id="72743" name="Text Box 39"/>
          <p:cNvSpPr txBox="1">
            <a:spLocks noChangeArrowheads="1"/>
          </p:cNvSpPr>
          <p:nvPr/>
        </p:nvSpPr>
        <p:spPr bwMode="auto">
          <a:xfrm>
            <a:off x="5562600" y="3276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{1,4,5}</a:t>
            </a:r>
          </a:p>
        </p:txBody>
      </p:sp>
      <p:sp>
        <p:nvSpPr>
          <p:cNvPr id="72744" name="Text Box 40"/>
          <p:cNvSpPr txBox="1">
            <a:spLocks noChangeArrowheads="1"/>
          </p:cNvSpPr>
          <p:nvPr/>
        </p:nvSpPr>
        <p:spPr bwMode="auto">
          <a:xfrm>
            <a:off x="4419600" y="3657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{1,2}</a:t>
            </a:r>
          </a:p>
        </p:txBody>
      </p:sp>
      <p:sp>
        <p:nvSpPr>
          <p:cNvPr id="72745" name="Text Box 41"/>
          <p:cNvSpPr txBox="1">
            <a:spLocks noChangeArrowheads="1"/>
          </p:cNvSpPr>
          <p:nvPr/>
        </p:nvSpPr>
        <p:spPr bwMode="auto">
          <a:xfrm>
            <a:off x="5562600" y="3657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{1,2,4,5}</a:t>
            </a:r>
          </a:p>
        </p:txBody>
      </p:sp>
      <p:sp>
        <p:nvSpPr>
          <p:cNvPr id="72746" name="Text Box 42"/>
          <p:cNvSpPr txBox="1">
            <a:spLocks noChangeArrowheads="1"/>
          </p:cNvSpPr>
          <p:nvPr/>
        </p:nvSpPr>
        <p:spPr bwMode="auto">
          <a:xfrm>
            <a:off x="44196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{2,3}</a:t>
            </a:r>
          </a:p>
        </p:txBody>
      </p:sp>
      <p:sp>
        <p:nvSpPr>
          <p:cNvPr id="72747" name="Text Box 43"/>
          <p:cNvSpPr txBox="1">
            <a:spLocks noChangeArrowheads="1"/>
          </p:cNvSpPr>
          <p:nvPr/>
        </p:nvSpPr>
        <p:spPr bwMode="auto">
          <a:xfrm>
            <a:off x="5562600" y="4038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{1,2,3,4,5}</a:t>
            </a:r>
          </a:p>
        </p:txBody>
      </p:sp>
      <p:sp>
        <p:nvSpPr>
          <p:cNvPr id="72748" name="Text Box 44"/>
          <p:cNvSpPr txBox="1">
            <a:spLocks noChangeArrowheads="1"/>
          </p:cNvSpPr>
          <p:nvPr/>
        </p:nvSpPr>
        <p:spPr bwMode="auto">
          <a:xfrm>
            <a:off x="4419600" y="4419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{4,7}</a:t>
            </a:r>
          </a:p>
        </p:txBody>
      </p:sp>
      <p:sp>
        <p:nvSpPr>
          <p:cNvPr id="72749" name="Text Box 45"/>
          <p:cNvSpPr txBox="1">
            <a:spLocks noChangeArrowheads="1"/>
          </p:cNvSpPr>
          <p:nvPr/>
        </p:nvSpPr>
        <p:spPr bwMode="auto">
          <a:xfrm>
            <a:off x="5562600" y="4419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{1,2,3,4,5,7}</a:t>
            </a:r>
          </a:p>
        </p:txBody>
      </p:sp>
      <p:sp>
        <p:nvSpPr>
          <p:cNvPr id="72750" name="Text Box 46"/>
          <p:cNvSpPr txBox="1">
            <a:spLocks noChangeArrowheads="1"/>
          </p:cNvSpPr>
          <p:nvPr/>
        </p:nvSpPr>
        <p:spPr bwMode="auto">
          <a:xfrm>
            <a:off x="4419600" y="4800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{6,7}</a:t>
            </a:r>
          </a:p>
        </p:txBody>
      </p:sp>
      <p:sp>
        <p:nvSpPr>
          <p:cNvPr id="72751" name="Text Box 47"/>
          <p:cNvSpPr txBox="1">
            <a:spLocks noChangeArrowheads="1"/>
          </p:cNvSpPr>
          <p:nvPr/>
        </p:nvSpPr>
        <p:spPr bwMode="auto">
          <a:xfrm>
            <a:off x="5562600" y="4800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{1,2,3,4,5,6,7}</a:t>
            </a:r>
          </a:p>
        </p:txBody>
      </p:sp>
      <p:sp>
        <p:nvSpPr>
          <p:cNvPr id="72752"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pic>
        <p:nvPicPr>
          <p:cNvPr id="51" name="Picture 2">
            <a:extLst>
              <a:ext uri="{FF2B5EF4-FFF2-40B4-BE49-F238E27FC236}">
                <a16:creationId xmlns="" xmlns:a16="http://schemas.microsoft.com/office/drawing/2014/main" id="{A2651A7F-2840-5346-A11C-BAA2783A042A}"/>
              </a:ext>
            </a:extLst>
          </p:cNvPr>
          <p:cNvPicPr>
            <a:picLocks noChangeAspect="1" noChangeArrowheads="1"/>
          </p:cNvPicPr>
          <p:nvPr/>
        </p:nvPicPr>
        <p:blipFill>
          <a:blip r:embed="rId2"/>
          <a:srcRect t="60065" r="62791"/>
          <a:stretch>
            <a:fillRect/>
          </a:stretch>
        </p:blipFill>
        <p:spPr bwMode="auto">
          <a:xfrm>
            <a:off x="159067" y="1033141"/>
            <a:ext cx="2738438" cy="16002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129</a:t>
            </a:fld>
            <a:endParaRPr lang="en-US" altLang="zh-CN" dirty="0"/>
          </a:p>
        </p:txBody>
      </p:sp>
    </p:spTree>
    <p:extLst>
      <p:ext uri="{BB962C8B-B14F-4D97-AF65-F5344CB8AC3E}">
        <p14:creationId xmlns:p14="http://schemas.microsoft.com/office/powerpoint/2010/main" val="367512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tLang="zh-CN" sz="4400" smtClean="0"/>
              <a:t>The Brute Force Algorithm</a:t>
            </a:r>
          </a:p>
        </p:txBody>
      </p:sp>
      <p:sp>
        <p:nvSpPr>
          <p:cNvPr id="1048579" name="Rectangle 3"/>
          <p:cNvSpPr>
            <a:spLocks noGrp="1" noChangeArrowheads="1"/>
          </p:cNvSpPr>
          <p:nvPr>
            <p:ph type="body" idx="1"/>
          </p:nvPr>
        </p:nvSpPr>
        <p:spPr>
          <a:xfrm>
            <a:off x="1403350" y="2895600"/>
            <a:ext cx="6140450" cy="1371600"/>
          </a:xfrm>
        </p:spPr>
        <p:txBody>
          <a:bodyPr/>
          <a:lstStyle/>
          <a:p>
            <a:pPr eaLnBrk="1" hangingPunct="1">
              <a:spcBef>
                <a:spcPct val="50000"/>
              </a:spcBef>
              <a:buFontTx/>
              <a:buNone/>
            </a:pPr>
            <a:r>
              <a:rPr lang="en-US" altLang="zh-CN" dirty="0" smtClean="0"/>
              <a:t>Exponential Time, </a:t>
            </a:r>
          </a:p>
          <a:p>
            <a:pPr eaLnBrk="1" hangingPunct="1">
              <a:spcBef>
                <a:spcPct val="50000"/>
              </a:spcBef>
              <a:buFontTx/>
              <a:buNone/>
            </a:pPr>
            <a:r>
              <a:rPr lang="en-US" altLang="zh-CN" dirty="0" smtClean="0"/>
              <a:t>because exponentially many</a:t>
            </a:r>
          </a:p>
        </p:txBody>
      </p:sp>
      <p:sp>
        <p:nvSpPr>
          <p:cNvPr id="27651" name="Rectangle 4"/>
          <p:cNvSpPr>
            <a:spLocks noChangeArrowheads="1"/>
          </p:cNvSpPr>
          <p:nvPr/>
        </p:nvSpPr>
        <p:spPr bwMode="auto">
          <a:xfrm>
            <a:off x="2714625" y="1752600"/>
            <a:ext cx="3714750" cy="641350"/>
          </a:xfrm>
          <a:prstGeom prst="rect">
            <a:avLst/>
          </a:prstGeom>
          <a:noFill/>
          <a:ln w="38100">
            <a:noFill/>
            <a:miter lim="800000"/>
            <a:headEnd/>
            <a:tailEnd/>
          </a:ln>
        </p:spPr>
        <p:txBody>
          <a:bodyPr wrap="none">
            <a:spAutoFit/>
          </a:bodyPr>
          <a:lstStyle/>
          <a:p>
            <a:pPr>
              <a:spcBef>
                <a:spcPct val="50000"/>
              </a:spcBef>
            </a:pPr>
            <a:r>
              <a:rPr lang="en-US" altLang="zh-CN" sz="3600"/>
              <a:t>Try every solution!</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13</a:t>
            </a:fld>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579">
                                            <p:txEl>
                                              <p:pRg st="0" end="0"/>
                                            </p:txEl>
                                          </p:spTgt>
                                        </p:tgtEl>
                                        <p:attrNameLst>
                                          <p:attrName>style.visibility</p:attrName>
                                        </p:attrNameLst>
                                      </p:cBhvr>
                                      <p:to>
                                        <p:strVal val="visible"/>
                                      </p:to>
                                    </p:set>
                                    <p:anim calcmode="lin" valueType="num">
                                      <p:cBhvr additive="base">
                                        <p:cTn id="7" dur="500" fill="hold"/>
                                        <p:tgtEl>
                                          <p:spTgt spid="1048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579">
                                            <p:txEl>
                                              <p:pRg st="1" end="1"/>
                                            </p:txEl>
                                          </p:spTgt>
                                        </p:tgtEl>
                                        <p:attrNameLst>
                                          <p:attrName>style.visibility</p:attrName>
                                        </p:attrNameLst>
                                      </p:cBhvr>
                                      <p:to>
                                        <p:strVal val="visible"/>
                                      </p:to>
                                    </p:set>
                                    <p:anim calcmode="lin" valueType="num">
                                      <p:cBhvr additive="base">
                                        <p:cTn id="13" dur="500" fill="hold"/>
                                        <p:tgtEl>
                                          <p:spTgt spid="1048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5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9" grpId="0" build="p"/>
    </p:bld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zh-CN" sz="3600" smtClean="0"/>
              <a:t>Prim</a:t>
            </a:r>
            <a:r>
              <a:rPr lang="zh-CN" altLang="en-US" sz="3600" smtClean="0"/>
              <a:t>算法是否能产生一个最优解</a:t>
            </a:r>
          </a:p>
        </p:txBody>
      </p:sp>
      <p:pic>
        <p:nvPicPr>
          <p:cNvPr id="14342" name="Picture 4" descr="2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068638"/>
            <a:ext cx="6769100" cy="31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5"/>
          <p:cNvSpPr txBox="1">
            <a:spLocks noChangeArrowheads="1"/>
          </p:cNvSpPr>
          <p:nvPr/>
        </p:nvSpPr>
        <p:spPr bwMode="auto">
          <a:xfrm>
            <a:off x="323056" y="1332359"/>
            <a:ext cx="849788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dirty="0">
                <a:latin typeface="微软雅黑" panose="020B0503020204020204" pitchFamily="34" charset="-122"/>
                <a:ea typeface="微软雅黑" panose="020B0503020204020204" pitchFamily="34" charset="-122"/>
              </a:rPr>
              <a:t>用归纳法和反证法来证明：</a:t>
            </a:r>
          </a:p>
          <a:p>
            <a:pPr eaLnBrk="1" hangingPunct="1">
              <a:spcBef>
                <a:spcPct val="50000"/>
              </a:spcBef>
            </a:pPr>
            <a:r>
              <a:rPr lang="zh-CN" altLang="en-US" sz="2400" dirty="0">
                <a:latin typeface="微软雅黑" panose="020B0503020204020204" pitchFamily="34" charset="-122"/>
                <a:ea typeface="微软雅黑" panose="020B0503020204020204" pitchFamily="34" charset="-122"/>
              </a:rPr>
              <a:t>假设</a:t>
            </a:r>
            <a:r>
              <a:rPr lang="en-US" altLang="zh-CN" sz="2400" dirty="0">
                <a:latin typeface="微软雅黑" panose="020B0503020204020204" pitchFamily="34" charset="-122"/>
                <a:ea typeface="微软雅黑" panose="020B0503020204020204" pitchFamily="34" charset="-122"/>
              </a:rPr>
              <a:t>T</a:t>
            </a:r>
            <a:r>
              <a:rPr lang="en-US" altLang="zh-CN" sz="2400" baseline="-25000" dirty="0">
                <a:latin typeface="微软雅黑" panose="020B0503020204020204" pitchFamily="34" charset="-122"/>
                <a:ea typeface="微软雅黑" panose="020B0503020204020204" pitchFamily="34" charset="-122"/>
              </a:rPr>
              <a:t>i-1</a:t>
            </a:r>
            <a:r>
              <a:rPr lang="zh-CN" altLang="en-US" sz="2400" dirty="0">
                <a:latin typeface="微软雅黑" panose="020B0503020204020204" pitchFamily="34" charset="-122"/>
                <a:ea typeface="微软雅黑" panose="020B0503020204020204" pitchFamily="34" charset="-122"/>
              </a:rPr>
              <a:t>是某些最小生成树</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的一部分，我们需要证明，通过</a:t>
            </a:r>
            <a:r>
              <a:rPr lang="en-US" altLang="zh-CN" sz="2400" dirty="0">
                <a:latin typeface="微软雅黑" panose="020B0503020204020204" pitchFamily="34" charset="-122"/>
                <a:ea typeface="微软雅黑" panose="020B0503020204020204" pitchFamily="34" charset="-122"/>
              </a:rPr>
              <a:t>Prim</a:t>
            </a:r>
            <a:r>
              <a:rPr lang="zh-CN" altLang="en-US" sz="2400" dirty="0">
                <a:latin typeface="微软雅黑" panose="020B0503020204020204" pitchFamily="34" charset="-122"/>
                <a:ea typeface="微软雅黑" panose="020B0503020204020204" pitchFamily="34" charset="-122"/>
              </a:rPr>
              <a:t>算法从</a:t>
            </a:r>
            <a:r>
              <a:rPr lang="en-US" altLang="zh-CN" sz="2400" dirty="0" smtClean="0">
                <a:latin typeface="微软雅黑" panose="020B0503020204020204" pitchFamily="34" charset="-122"/>
                <a:ea typeface="微软雅黑" panose="020B0503020204020204" pitchFamily="34" charset="-122"/>
              </a:rPr>
              <a:t>T</a:t>
            </a:r>
            <a:r>
              <a:rPr lang="en-US" altLang="zh-CN" sz="2400" baseline="-25000" dirty="0" smtClean="0">
                <a:latin typeface="微软雅黑" panose="020B0503020204020204" pitchFamily="34" charset="-122"/>
                <a:ea typeface="微软雅黑" panose="020B0503020204020204" pitchFamily="34" charset="-122"/>
              </a:rPr>
              <a:t>i-1</a:t>
            </a:r>
            <a:r>
              <a:rPr lang="zh-CN" altLang="en-US" sz="2400" dirty="0" smtClean="0">
                <a:latin typeface="微软雅黑" panose="020B0503020204020204" pitchFamily="34" charset="-122"/>
                <a:ea typeface="微软雅黑" panose="020B0503020204020204" pitchFamily="34" charset="-122"/>
              </a:rPr>
              <a:t>生成</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T</a:t>
            </a:r>
            <a:r>
              <a:rPr lang="en-US" altLang="zh-CN" sz="2400" baseline="-250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也是一棵最小生成树的一部分。</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130</a:t>
            </a:fld>
            <a:endParaRPr lang="en-CA" dirty="0"/>
          </a:p>
        </p:txBody>
      </p:sp>
    </p:spTree>
    <p:extLst>
      <p:ext uri="{BB962C8B-B14F-4D97-AF65-F5344CB8AC3E}">
        <p14:creationId xmlns:p14="http://schemas.microsoft.com/office/powerpoint/2010/main" val="232128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357188"/>
            <a:ext cx="7572375" cy="623887"/>
          </a:xfrm>
        </p:spPr>
        <p:txBody>
          <a:bodyPr/>
          <a:lstStyle/>
          <a:p>
            <a:r>
              <a:rPr lang="en-US" altLang="zh-CN" sz="3200" dirty="0"/>
              <a:t>Prim</a:t>
            </a:r>
            <a:r>
              <a:rPr lang="zh-CN" altLang="en-US" sz="3200" dirty="0"/>
              <a:t>算法是否总能产生一棵最小生成树？</a:t>
            </a:r>
          </a:p>
        </p:txBody>
      </p:sp>
      <p:sp>
        <p:nvSpPr>
          <p:cNvPr id="16387" name="Rectangle 3"/>
          <p:cNvSpPr>
            <a:spLocks noGrp="1" noChangeArrowheads="1"/>
          </p:cNvSpPr>
          <p:nvPr>
            <p:ph type="body" idx="1"/>
          </p:nvPr>
        </p:nvSpPr>
        <p:spPr>
          <a:xfrm>
            <a:off x="250031" y="1251848"/>
            <a:ext cx="8643937" cy="5078412"/>
          </a:xfrm>
        </p:spPr>
        <p:txBody>
          <a:bodyPr/>
          <a:lstStyle/>
          <a:p>
            <a:pPr>
              <a:lnSpc>
                <a:spcPct val="120000"/>
              </a:lnSpc>
              <a:buFontTx/>
              <a:buNone/>
            </a:pPr>
            <a:r>
              <a:rPr lang="zh-CN" altLang="en-US" sz="2000" dirty="0">
                <a:latin typeface="微软雅黑" panose="020B0503020204020204" pitchFamily="34" charset="-122"/>
                <a:ea typeface="微软雅黑" panose="020B0503020204020204" pitchFamily="34" charset="-122"/>
              </a:rPr>
              <a:t>用数学归纳法证明：</a:t>
            </a:r>
          </a:p>
          <a:p>
            <a:pPr>
              <a:lnSpc>
                <a:spcPct val="120000"/>
              </a:lnSpc>
            </a:pPr>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i </a:t>
            </a:r>
            <a:r>
              <a:rPr lang="en-US" altLang="zh-CN" sz="2000" dirty="0">
                <a:latin typeface="微软雅黑" panose="020B0503020204020204" pitchFamily="34" charset="-122"/>
                <a:ea typeface="微软雅黑" panose="020B0503020204020204" pitchFamily="34" charset="-122"/>
              </a:rPr>
              <a:t>( i=0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……,n-1)</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表示</a:t>
            </a:r>
            <a:r>
              <a:rPr lang="en-US" altLang="zh-CN" sz="2000" dirty="0">
                <a:latin typeface="微软雅黑" panose="020B0503020204020204" pitchFamily="34" charset="-122"/>
                <a:ea typeface="微软雅黑" panose="020B0503020204020204" pitchFamily="34" charset="-122"/>
              </a:rPr>
              <a:t>Prim</a:t>
            </a:r>
            <a:r>
              <a:rPr lang="zh-CN" altLang="en-US" sz="2000" dirty="0">
                <a:latin typeface="微软雅黑" panose="020B0503020204020204" pitchFamily="34" charset="-122"/>
                <a:ea typeface="微软雅黑" panose="020B0503020204020204" pitchFamily="34" charset="-122"/>
              </a:rPr>
              <a:t>算法过程中生成的每一棵子树。</a:t>
            </a:r>
          </a:p>
          <a:p>
            <a:pPr>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rPr>
              <a:t>归纳基本条件：</a:t>
            </a:r>
          </a:p>
          <a:p>
            <a:pPr>
              <a:lnSpc>
                <a:spcPct val="120000"/>
              </a:lnSpc>
              <a:buFontTx/>
              <a:buNone/>
            </a:pPr>
            <a:r>
              <a:rPr lang="zh-CN" altLang="en-US" sz="2000" dirty="0">
                <a:solidFill>
                  <a:schemeClr val="accent2"/>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T</a:t>
            </a:r>
            <a:r>
              <a:rPr lang="en-US" altLang="zh-CN" sz="2000" baseline="-25000" dirty="0">
                <a:solidFill>
                  <a:srgbClr val="FF0000"/>
                </a:solidFill>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（只含一个顶点的初始树），显然是最小生成树的一部分。</a:t>
            </a:r>
          </a:p>
          <a:p>
            <a:pPr>
              <a:lnSpc>
                <a:spcPct val="120000"/>
              </a:lnSpc>
            </a:pPr>
            <a:r>
              <a:rPr lang="zh-CN" altLang="en-US" sz="2000" dirty="0">
                <a:latin typeface="微软雅黑" panose="020B0503020204020204" pitchFamily="34" charset="-122"/>
                <a:ea typeface="微软雅黑" panose="020B0503020204020204" pitchFamily="34" charset="-122"/>
              </a:rPr>
              <a:t>归纳步骤：</a:t>
            </a:r>
          </a:p>
          <a:p>
            <a:pPr>
              <a:lnSpc>
                <a:spcPct val="120000"/>
              </a:lnSpc>
              <a:buFontTx/>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CC0000"/>
                </a:solidFill>
                <a:latin typeface="微软雅黑" panose="020B0503020204020204" pitchFamily="34" charset="-122"/>
                <a:ea typeface="微软雅黑" panose="020B0503020204020204" pitchFamily="34" charset="-122"/>
              </a:rPr>
              <a:t>设</a:t>
            </a:r>
            <a:r>
              <a:rPr lang="en-US" altLang="zh-CN" sz="2000" dirty="0">
                <a:solidFill>
                  <a:srgbClr val="00B0F0"/>
                </a:solidFill>
                <a:latin typeface="微软雅黑" panose="020B0503020204020204" pitchFamily="34" charset="-122"/>
                <a:ea typeface="微软雅黑" panose="020B0503020204020204" pitchFamily="34" charset="-122"/>
              </a:rPr>
              <a:t>T</a:t>
            </a:r>
            <a:r>
              <a:rPr lang="en-US" altLang="zh-CN" sz="2000" baseline="-25000" dirty="0">
                <a:solidFill>
                  <a:srgbClr val="00B0F0"/>
                </a:solidFill>
                <a:latin typeface="微软雅黑" panose="020B0503020204020204" pitchFamily="34" charset="-122"/>
                <a:ea typeface="微软雅黑" panose="020B0503020204020204" pitchFamily="34" charset="-122"/>
              </a:rPr>
              <a:t>i-1 </a:t>
            </a:r>
            <a:r>
              <a:rPr lang="en-US" altLang="zh-CN" sz="2000" baseline="-25000" dirty="0">
                <a:solidFill>
                  <a:schemeClr val="accent2"/>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是</a:t>
            </a:r>
            <a:r>
              <a:rPr lang="zh-CN" altLang="en-US" sz="2000" dirty="0">
                <a:solidFill>
                  <a:srgbClr val="00B050"/>
                </a:solidFill>
                <a:latin typeface="微软雅黑" panose="020B0503020204020204" pitchFamily="34" charset="-122"/>
                <a:ea typeface="微软雅黑" panose="020B0503020204020204" pitchFamily="34" charset="-122"/>
              </a:rPr>
              <a:t>最小生成树</a:t>
            </a:r>
            <a:r>
              <a:rPr lang="en-US" altLang="zh-CN" sz="2000" dirty="0">
                <a:solidFill>
                  <a:srgbClr val="00B050"/>
                </a:solidFill>
                <a:latin typeface="微软雅黑" panose="020B0503020204020204" pitchFamily="34" charset="-122"/>
                <a:ea typeface="微软雅黑" panose="020B0503020204020204" pitchFamily="34" charset="-122"/>
              </a:rPr>
              <a:t>T</a:t>
            </a:r>
            <a:r>
              <a:rPr lang="zh-CN" altLang="en-US" sz="2000" dirty="0">
                <a:solidFill>
                  <a:srgbClr val="00B050"/>
                </a:solidFill>
                <a:latin typeface="微软雅黑" panose="020B0503020204020204" pitchFamily="34" charset="-122"/>
                <a:ea typeface="微软雅黑" panose="020B0503020204020204" pitchFamily="34" charset="-122"/>
              </a:rPr>
              <a:t>的一部分</a:t>
            </a:r>
            <a:r>
              <a:rPr lang="en-US" altLang="zh-CN" sz="2000" dirty="0">
                <a:solidFill>
                  <a:srgbClr val="00B050"/>
                </a:solidFill>
                <a:latin typeface="微软雅黑" panose="020B0503020204020204" pitchFamily="34" charset="-122"/>
                <a:ea typeface="微软雅黑" panose="020B0503020204020204" pitchFamily="34" charset="-122"/>
              </a:rPr>
              <a:t>,</a:t>
            </a:r>
          </a:p>
          <a:p>
            <a:pPr>
              <a:lnSpc>
                <a:spcPct val="120000"/>
              </a:lnSpc>
              <a:buFontTx/>
              <a:buNone/>
            </a:pP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CC0000"/>
                </a:solidFill>
                <a:latin typeface="微软雅黑" panose="020B0503020204020204" pitchFamily="34" charset="-122"/>
                <a:ea typeface="微软雅黑" panose="020B0503020204020204" pitchFamily="34" charset="-122"/>
              </a:rPr>
              <a:t>证明</a:t>
            </a:r>
            <a:r>
              <a:rPr lang="zh-CN" altLang="en-US" sz="2000" dirty="0">
                <a:latin typeface="微软雅黑" panose="020B0503020204020204" pitchFamily="34" charset="-122"/>
                <a:ea typeface="微软雅黑" panose="020B0503020204020204" pitchFamily="34" charset="-122"/>
              </a:rPr>
              <a:t>（反证法）</a:t>
            </a:r>
            <a:r>
              <a:rPr lang="zh-CN" altLang="en-US" sz="2000" dirty="0">
                <a:solidFill>
                  <a:srgbClr val="CC0000"/>
                </a:solidFill>
                <a:latin typeface="微软雅黑" panose="020B0503020204020204" pitchFamily="34" charset="-122"/>
                <a:ea typeface="微软雅黑" panose="020B0503020204020204" pitchFamily="34" charset="-122"/>
              </a:rPr>
              <a:t>：</a:t>
            </a:r>
          </a:p>
          <a:p>
            <a:pPr>
              <a:lnSpc>
                <a:spcPct val="120000"/>
              </a:lnSpc>
              <a:buFontTx/>
              <a:buNone/>
            </a:pPr>
            <a:r>
              <a:rPr lang="zh-CN" altLang="en-US" sz="2000" dirty="0">
                <a:latin typeface="微软雅黑" panose="020B0503020204020204" pitchFamily="34" charset="-122"/>
                <a:ea typeface="微软雅黑" panose="020B0503020204020204" pitchFamily="34" charset="-122"/>
              </a:rPr>
              <a:t>             用</a:t>
            </a:r>
            <a:r>
              <a:rPr lang="en-US" altLang="zh-CN" sz="2000" dirty="0">
                <a:latin typeface="微软雅黑" panose="020B0503020204020204" pitchFamily="34" charset="-122"/>
                <a:ea typeface="微软雅黑" panose="020B0503020204020204" pitchFamily="34" charset="-122"/>
              </a:rPr>
              <a:t>Prim</a:t>
            </a:r>
            <a:r>
              <a:rPr lang="zh-CN" altLang="en-US" sz="2000" dirty="0">
                <a:latin typeface="微软雅黑" panose="020B0503020204020204" pitchFamily="34" charset="-122"/>
                <a:ea typeface="微软雅黑" panose="020B0503020204020204" pitchFamily="34" charset="-122"/>
              </a:rPr>
              <a:t>算法从</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i-1  </a:t>
            </a:r>
            <a:r>
              <a:rPr lang="zh-CN" altLang="en-US" sz="2000" dirty="0">
                <a:latin typeface="微软雅黑" panose="020B0503020204020204" pitchFamily="34" charset="-122"/>
                <a:ea typeface="微软雅黑" panose="020B0503020204020204" pitchFamily="34" charset="-122"/>
              </a:rPr>
              <a:t>生成的</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也是一棵最小生成树的一部分。 </a:t>
            </a:r>
          </a:p>
          <a:p>
            <a:pPr>
              <a:lnSpc>
                <a:spcPct val="120000"/>
              </a:lnSpc>
              <a:buFontTx/>
              <a:buNone/>
            </a:pPr>
            <a:r>
              <a:rPr lang="zh-CN" altLang="en-US" sz="2000" dirty="0">
                <a:latin typeface="微软雅黑" panose="020B0503020204020204" pitchFamily="34" charset="-122"/>
                <a:ea typeface="微软雅黑" panose="020B0503020204020204" pitchFamily="34" charset="-122"/>
              </a:rPr>
              <a:t>              </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131</a:t>
            </a:fld>
            <a:endParaRPr lang="en-CA" dirty="0"/>
          </a:p>
        </p:txBody>
      </p:sp>
    </p:spTree>
    <p:extLst>
      <p:ext uri="{BB962C8B-B14F-4D97-AF65-F5344CB8AC3E}">
        <p14:creationId xmlns:p14="http://schemas.microsoft.com/office/powerpoint/2010/main" val="2290383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7" dur="500"/>
                                        <p:tgtEl>
                                          <p:spTgt spid="16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2" dur="500"/>
                                        <p:tgtEl>
                                          <p:spTgt spid="16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7" dur="500"/>
                                        <p:tgtEl>
                                          <p:spTgt spid="163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2" dur="500"/>
                                        <p:tgtEl>
                                          <p:spTgt spid="163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7" dur="500"/>
                                        <p:tgtEl>
                                          <p:spTgt spid="163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32" dur="500"/>
                                        <p:tgtEl>
                                          <p:spTgt spid="1638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37" dur="500"/>
                                        <p:tgtEl>
                                          <p:spTgt spid="1638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6387">
                                            <p:txEl>
                                              <p:pRg st="8" end="8"/>
                                            </p:txEl>
                                          </p:spTgt>
                                        </p:tgtEl>
                                        <p:attrNameLst>
                                          <p:attrName>style.visibility</p:attrName>
                                        </p:attrNameLst>
                                      </p:cBhvr>
                                      <p:to>
                                        <p:strVal val="visible"/>
                                      </p:to>
                                    </p:set>
                                    <p:animEffect transition="in" filter="blinds(horizontal)">
                                      <p:cBhvr>
                                        <p:cTn id="42" dur="500"/>
                                        <p:tgtEl>
                                          <p:spTgt spid="16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0" y="908720"/>
            <a:ext cx="9144000" cy="5949280"/>
          </a:xfrm>
        </p:spPr>
        <p:txBody>
          <a:bodyPr/>
          <a:lstStyle/>
          <a:p>
            <a:pPr>
              <a:lnSpc>
                <a:spcPct val="120000"/>
              </a:lnSpc>
              <a:buFontTx/>
              <a:buNone/>
            </a:pPr>
            <a:r>
              <a:rPr lang="zh-CN" altLang="en-US" sz="2400" dirty="0">
                <a:latin typeface="微软雅黑" panose="020B0503020204020204" pitchFamily="34" charset="-122"/>
                <a:ea typeface="微软雅黑" panose="020B0503020204020204" pitchFamily="34" charset="-122"/>
              </a:rPr>
              <a:t>反证法：</a:t>
            </a:r>
          </a:p>
          <a:p>
            <a:pPr>
              <a:lnSpc>
                <a:spcPct val="120000"/>
              </a:lnSpc>
            </a:pPr>
            <a:r>
              <a:rPr lang="zh-CN" altLang="en-US" sz="2000" dirty="0">
                <a:solidFill>
                  <a:srgbClr val="CC0000"/>
                </a:solidFill>
                <a:latin typeface="微软雅黑" panose="020B0503020204020204" pitchFamily="34" charset="-122"/>
                <a:ea typeface="微软雅黑" panose="020B0503020204020204" pitchFamily="34" charset="-122"/>
              </a:rPr>
              <a:t>假设：</a:t>
            </a:r>
            <a:r>
              <a:rPr lang="zh-CN" altLang="en-US" sz="2000" dirty="0">
                <a:latin typeface="微软雅黑" panose="020B0503020204020204" pitchFamily="34" charset="-122"/>
                <a:ea typeface="微软雅黑" panose="020B0503020204020204" pitchFamily="34" charset="-122"/>
              </a:rPr>
              <a:t>没有一棵最小生成树包含</a:t>
            </a:r>
            <a:r>
              <a:rPr lang="en-US" altLang="zh-CN" sz="2000" dirty="0">
                <a:solidFill>
                  <a:srgbClr val="00B0F0"/>
                </a:solidFill>
                <a:latin typeface="微软雅黑" panose="020B0503020204020204" pitchFamily="34" charset="-122"/>
                <a:ea typeface="微软雅黑" panose="020B0503020204020204" pitchFamily="34" charset="-122"/>
              </a:rPr>
              <a:t>T</a:t>
            </a:r>
            <a:r>
              <a:rPr lang="en-US" altLang="zh-CN" sz="2000" baseline="-25000" dirty="0">
                <a:solidFill>
                  <a:srgbClr val="00B0F0"/>
                </a:solidFill>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a:t>
            </a:r>
          </a:p>
          <a:p>
            <a:pPr>
              <a:lnSpc>
                <a:spcPct val="120000"/>
              </a:lnSpc>
              <a:buFontTx/>
              <a:buNone/>
            </a:pPr>
            <a:r>
              <a:rPr lang="en-US" altLang="zh-CN" sz="2000" dirty="0">
                <a:solidFill>
                  <a:srgbClr val="CC0000"/>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设 </a:t>
            </a:r>
            <a:r>
              <a:rPr lang="en-US" altLang="zh-CN" sz="2000" dirty="0" err="1">
                <a:solidFill>
                  <a:srgbClr val="00B0F0"/>
                </a:solidFill>
                <a:latin typeface="微软雅黑" panose="020B0503020204020204" pitchFamily="34" charset="-122"/>
                <a:ea typeface="微软雅黑" panose="020B0503020204020204" pitchFamily="34" charset="-122"/>
              </a:rPr>
              <a:t>e</a:t>
            </a:r>
            <a:r>
              <a:rPr lang="en-US" altLang="zh-CN" sz="2000" baseline="-25000" dirty="0" err="1">
                <a:solidFill>
                  <a:srgbClr val="00B0F0"/>
                </a:solidFill>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v,u</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是从树</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i-1</a:t>
            </a:r>
            <a:r>
              <a:rPr lang="zh-CN" altLang="en-US" sz="2000" dirty="0">
                <a:latin typeface="微软雅黑" panose="020B0503020204020204" pitchFamily="34" charset="-122"/>
                <a:ea typeface="微软雅黑" panose="020B0503020204020204" pitchFamily="34" charset="-122"/>
              </a:rPr>
              <a:t>中一个顶点连接不在树</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i-1</a:t>
            </a:r>
            <a:r>
              <a:rPr lang="zh-CN" altLang="en-US" sz="2000" dirty="0">
                <a:latin typeface="微软雅黑" panose="020B0503020204020204" pitchFamily="34" charset="-122"/>
                <a:ea typeface="微软雅黑" panose="020B0503020204020204" pitchFamily="34" charset="-122"/>
              </a:rPr>
              <a:t>中的一个顶点</a:t>
            </a:r>
            <a:r>
              <a:rPr lang="zh-CN" altLang="zh-CN" sz="2000" dirty="0">
                <a:latin typeface="微软雅黑" panose="020B0503020204020204" pitchFamily="34" charset="-122"/>
                <a:ea typeface="微软雅黑" panose="020B0503020204020204" pitchFamily="34" charset="-122"/>
              </a:rPr>
              <a:t>权重最小</a:t>
            </a:r>
            <a:r>
              <a:rPr lang="zh-CN" altLang="en-US" sz="2000" dirty="0">
                <a:latin typeface="微软雅黑" panose="020B0503020204020204" pitchFamily="34" charset="-122"/>
                <a:ea typeface="微软雅黑" panose="020B0503020204020204" pitchFamily="34" charset="-122"/>
              </a:rPr>
              <a:t>的边。即：</a:t>
            </a:r>
            <a:r>
              <a:rPr lang="en-US" altLang="zh-CN" sz="2000" dirty="0">
                <a:solidFill>
                  <a:srgbClr val="008000"/>
                </a:solidFill>
                <a:latin typeface="微软雅黑" panose="020B0503020204020204" pitchFamily="34" charset="-122"/>
                <a:ea typeface="微软雅黑" panose="020B0503020204020204" pitchFamily="34" charset="-122"/>
              </a:rPr>
              <a:t>v</a:t>
            </a:r>
            <a:r>
              <a:rPr lang="zh-CN" altLang="en-US" sz="2000" dirty="0">
                <a:solidFill>
                  <a:srgbClr val="008000"/>
                </a:solidFill>
                <a:latin typeface="微软雅黑" panose="020B0503020204020204" pitchFamily="34" charset="-122"/>
                <a:ea typeface="微软雅黑" panose="020B0503020204020204" pitchFamily="34" charset="-122"/>
              </a:rPr>
              <a:t>属于</a:t>
            </a:r>
            <a:r>
              <a:rPr lang="en-US" altLang="zh-CN" sz="2000" dirty="0">
                <a:solidFill>
                  <a:srgbClr val="008000"/>
                </a:solidFill>
                <a:latin typeface="微软雅黑" panose="020B0503020204020204" pitchFamily="34" charset="-122"/>
                <a:ea typeface="微软雅黑" panose="020B0503020204020204" pitchFamily="34" charset="-122"/>
              </a:rPr>
              <a:t>T</a:t>
            </a:r>
            <a:r>
              <a:rPr lang="en-US" altLang="zh-CN" sz="2000" baseline="-25000" dirty="0">
                <a:solidFill>
                  <a:srgbClr val="008000"/>
                </a:solidFill>
                <a:latin typeface="微软雅黑" panose="020B0503020204020204" pitchFamily="34" charset="-122"/>
                <a:ea typeface="微软雅黑" panose="020B0503020204020204" pitchFamily="34" charset="-122"/>
              </a:rPr>
              <a:t>i-1</a:t>
            </a:r>
            <a:r>
              <a:rPr lang="en-US" altLang="zh-CN" sz="2000" dirty="0">
                <a:solidFill>
                  <a:srgbClr val="008000"/>
                </a:solidFill>
                <a:latin typeface="微软雅黑" panose="020B0503020204020204" pitchFamily="34" charset="-122"/>
                <a:ea typeface="微软雅黑" panose="020B0503020204020204" pitchFamily="34" charset="-122"/>
              </a:rPr>
              <a:t> </a:t>
            </a:r>
            <a:r>
              <a:rPr lang="zh-CN" altLang="en-US" sz="2000" dirty="0">
                <a:solidFill>
                  <a:srgbClr val="008000"/>
                </a:solidFill>
                <a:latin typeface="微软雅黑" panose="020B0503020204020204" pitchFamily="34" charset="-122"/>
                <a:ea typeface="微软雅黑" panose="020B0503020204020204" pitchFamily="34" charset="-122"/>
              </a:rPr>
              <a:t>，</a:t>
            </a:r>
            <a:r>
              <a:rPr lang="en-US" altLang="zh-CN" sz="2000" dirty="0">
                <a:solidFill>
                  <a:srgbClr val="008000"/>
                </a:solidFill>
                <a:latin typeface="微软雅黑" panose="020B0503020204020204" pitchFamily="34" charset="-122"/>
                <a:ea typeface="微软雅黑" panose="020B0503020204020204" pitchFamily="34" charset="-122"/>
              </a:rPr>
              <a:t>u</a:t>
            </a:r>
            <a:r>
              <a:rPr lang="zh-CN" altLang="en-US" sz="2000" dirty="0">
                <a:solidFill>
                  <a:srgbClr val="008000"/>
                </a:solidFill>
                <a:latin typeface="微软雅黑" panose="020B0503020204020204" pitchFamily="34" charset="-122"/>
                <a:ea typeface="微软雅黑" panose="020B0503020204020204" pitchFamily="34" charset="-122"/>
              </a:rPr>
              <a:t>不属于</a:t>
            </a:r>
            <a:r>
              <a:rPr lang="en-US" altLang="zh-CN" sz="2000" dirty="0">
                <a:solidFill>
                  <a:srgbClr val="008000"/>
                </a:solidFill>
                <a:latin typeface="微软雅黑" panose="020B0503020204020204" pitchFamily="34" charset="-122"/>
                <a:ea typeface="微软雅黑" panose="020B0503020204020204" pitchFamily="34" charset="-122"/>
              </a:rPr>
              <a:t>T</a:t>
            </a:r>
            <a:r>
              <a:rPr lang="en-US" altLang="zh-CN" sz="2000" baseline="-25000" dirty="0">
                <a:solidFill>
                  <a:srgbClr val="008000"/>
                </a:solidFill>
                <a:latin typeface="微软雅黑" panose="020B0503020204020204" pitchFamily="34" charset="-122"/>
                <a:ea typeface="微软雅黑" panose="020B0503020204020204" pitchFamily="34" charset="-122"/>
              </a:rPr>
              <a:t>i-1</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p>
          <a:p>
            <a:pPr>
              <a:lnSpc>
                <a:spcPct val="120000"/>
              </a:lnSpc>
              <a:buFontTx/>
              <a:buNone/>
            </a:pP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CC0000"/>
                </a:solidFill>
                <a:latin typeface="微软雅黑" panose="020B0503020204020204" pitchFamily="34" charset="-122"/>
                <a:ea typeface="微软雅黑" panose="020B0503020204020204" pitchFamily="34" charset="-122"/>
              </a:rPr>
              <a:t>Prim</a:t>
            </a:r>
            <a:r>
              <a:rPr lang="zh-CN" altLang="en-US" sz="2000" dirty="0">
                <a:solidFill>
                  <a:srgbClr val="CC0000"/>
                </a:solidFill>
                <a:latin typeface="微软雅黑" panose="020B0503020204020204" pitchFamily="34" charset="-122"/>
                <a:ea typeface="微软雅黑" panose="020B0503020204020204" pitchFamily="34" charset="-122"/>
              </a:rPr>
              <a:t>算法利用</a:t>
            </a:r>
            <a:r>
              <a:rPr lang="en-US" altLang="zh-CN" sz="2000" dirty="0" err="1">
                <a:solidFill>
                  <a:srgbClr val="CC0000"/>
                </a:solidFill>
                <a:latin typeface="微软雅黑" panose="020B0503020204020204" pitchFamily="34" charset="-122"/>
                <a:ea typeface="微软雅黑" panose="020B0503020204020204" pitchFamily="34" charset="-122"/>
              </a:rPr>
              <a:t>e</a:t>
            </a:r>
            <a:r>
              <a:rPr lang="en-US" altLang="zh-CN" sz="2000" baseline="-25000" dirty="0" err="1">
                <a:solidFill>
                  <a:srgbClr val="CC0000"/>
                </a:solidFill>
                <a:latin typeface="微软雅黑" panose="020B0503020204020204" pitchFamily="34" charset="-122"/>
                <a:ea typeface="微软雅黑" panose="020B0503020204020204" pitchFamily="34" charset="-122"/>
              </a:rPr>
              <a:t>i</a:t>
            </a:r>
            <a:r>
              <a:rPr lang="zh-CN" altLang="en-US" sz="2000" dirty="0">
                <a:solidFill>
                  <a:srgbClr val="CC0000"/>
                </a:solidFill>
                <a:latin typeface="微软雅黑" panose="020B0503020204020204" pitchFamily="34" charset="-122"/>
                <a:ea typeface="微软雅黑" panose="020B0503020204020204" pitchFamily="34" charset="-122"/>
              </a:rPr>
              <a:t>将</a:t>
            </a:r>
            <a:r>
              <a:rPr lang="en-US" altLang="zh-CN" sz="2000" dirty="0">
                <a:solidFill>
                  <a:srgbClr val="CC0000"/>
                </a:solidFill>
                <a:latin typeface="微软雅黑" panose="020B0503020204020204" pitchFamily="34" charset="-122"/>
                <a:ea typeface="微软雅黑" panose="020B0503020204020204" pitchFamily="34" charset="-122"/>
              </a:rPr>
              <a:t>T</a:t>
            </a:r>
            <a:r>
              <a:rPr lang="en-US" altLang="zh-CN" sz="2000" baseline="-25000" dirty="0">
                <a:solidFill>
                  <a:srgbClr val="CC0000"/>
                </a:solidFill>
                <a:latin typeface="微软雅黑" panose="020B0503020204020204" pitchFamily="34" charset="-122"/>
                <a:ea typeface="微软雅黑" panose="020B0503020204020204" pitchFamily="34" charset="-122"/>
              </a:rPr>
              <a:t>i-1</a:t>
            </a:r>
            <a:r>
              <a:rPr lang="zh-CN" altLang="en-US" sz="2000" dirty="0">
                <a:solidFill>
                  <a:srgbClr val="CC0000"/>
                </a:solidFill>
                <a:latin typeface="微软雅黑" panose="020B0503020204020204" pitchFamily="34" charset="-122"/>
                <a:ea typeface="微软雅黑" panose="020B0503020204020204" pitchFamily="34" charset="-122"/>
              </a:rPr>
              <a:t>扩展到</a:t>
            </a:r>
            <a:r>
              <a:rPr lang="en-US" altLang="zh-CN" sz="2000" dirty="0">
                <a:solidFill>
                  <a:srgbClr val="CC0000"/>
                </a:solidFill>
                <a:latin typeface="微软雅黑" panose="020B0503020204020204" pitchFamily="34" charset="-122"/>
                <a:ea typeface="微软雅黑" panose="020B0503020204020204" pitchFamily="34" charset="-122"/>
              </a:rPr>
              <a:t>T</a:t>
            </a:r>
            <a:r>
              <a:rPr lang="en-US" altLang="zh-CN" sz="2000" baseline="-25000" dirty="0">
                <a:solidFill>
                  <a:srgbClr val="CC0000"/>
                </a:solidFill>
                <a:latin typeface="微软雅黑" panose="020B0503020204020204" pitchFamily="34" charset="-122"/>
                <a:ea typeface="微软雅黑" panose="020B0503020204020204" pitchFamily="34" charset="-122"/>
              </a:rPr>
              <a:t>i</a:t>
            </a:r>
            <a:r>
              <a:rPr lang="zh-CN" altLang="en-US" sz="2000" dirty="0">
                <a:solidFill>
                  <a:schemeClr val="accent2"/>
                </a:solidFill>
                <a:latin typeface="微软雅黑" panose="020B0503020204020204" pitchFamily="34" charset="-122"/>
                <a:ea typeface="微软雅黑" panose="020B0503020204020204" pitchFamily="34" charset="-122"/>
              </a:rPr>
              <a:t>。</a:t>
            </a:r>
          </a:p>
          <a:p>
            <a:pPr>
              <a:lnSpc>
                <a:spcPct val="120000"/>
              </a:lnSpc>
            </a:pPr>
            <a:r>
              <a:rPr lang="zh-CN" altLang="en-US" sz="2000" dirty="0">
                <a:latin typeface="微软雅黑" panose="020B0503020204020204" pitchFamily="34" charset="-122"/>
                <a:ea typeface="微软雅黑" panose="020B0503020204020204" pitchFamily="34" charset="-122"/>
              </a:rPr>
              <a:t>之前假设</a:t>
            </a:r>
            <a:r>
              <a:rPr lang="en-US" altLang="zh-CN" sz="2000" dirty="0" err="1">
                <a:latin typeface="微软雅黑" panose="020B0503020204020204" pitchFamily="34" charset="-122"/>
                <a:ea typeface="微软雅黑" panose="020B0503020204020204" pitchFamily="34" charset="-122"/>
              </a:rPr>
              <a:t>e</a:t>
            </a:r>
            <a:r>
              <a:rPr lang="en-US" altLang="zh-CN" sz="2000" baseline="-25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不属于包括</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在内的任何一棵最小生成树</a:t>
            </a:r>
            <a:r>
              <a:rPr lang="zh-CN" altLang="en-US" sz="2000" baseline="-25000" dirty="0">
                <a:latin typeface="微软雅黑" panose="020B0503020204020204" pitchFamily="34" charset="-122"/>
                <a:ea typeface="微软雅黑" panose="020B0503020204020204" pitchFamily="34" charset="-122"/>
              </a:rPr>
              <a:t>。</a:t>
            </a:r>
          </a:p>
          <a:p>
            <a:pPr>
              <a:lnSpc>
                <a:spcPct val="120000"/>
              </a:lnSpc>
              <a:buFontTx/>
              <a:buNone/>
            </a:pPr>
            <a:r>
              <a:rPr lang="zh-CN" altLang="en-US" sz="2000" dirty="0">
                <a:latin typeface="微软雅黑" panose="020B0503020204020204" pitchFamily="34" charset="-122"/>
                <a:ea typeface="微软雅黑" panose="020B0503020204020204" pitchFamily="34" charset="-122"/>
              </a:rPr>
              <a:t>          把</a:t>
            </a:r>
            <a:r>
              <a:rPr lang="en-US" altLang="zh-CN" sz="2000" dirty="0" err="1">
                <a:latin typeface="微软雅黑" panose="020B0503020204020204" pitchFamily="34" charset="-122"/>
                <a:ea typeface="微软雅黑" panose="020B0503020204020204" pitchFamily="34" charset="-122"/>
              </a:rPr>
              <a:t>e</a:t>
            </a:r>
            <a:r>
              <a:rPr lang="en-US" altLang="zh-CN" sz="2000" baseline="-25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加入</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中，</a:t>
            </a:r>
            <a:r>
              <a:rPr lang="zh-CN" altLang="en-US" sz="2000" dirty="0">
                <a:solidFill>
                  <a:srgbClr val="00B0F0"/>
                </a:solidFill>
                <a:latin typeface="微软雅黑" panose="020B0503020204020204" pitchFamily="34" charset="-122"/>
                <a:ea typeface="微软雅黑" panose="020B0503020204020204" pitchFamily="34" charset="-122"/>
              </a:rPr>
              <a:t>形成了回路</a:t>
            </a:r>
            <a:r>
              <a:rPr lang="zh-CN" altLang="en-US" sz="2000" dirty="0">
                <a:latin typeface="微软雅黑" panose="020B0503020204020204" pitchFamily="34" charset="-122"/>
                <a:ea typeface="微软雅黑" panose="020B0503020204020204" pitchFamily="34" charset="-122"/>
              </a:rPr>
              <a:t>。  （为什么？）</a:t>
            </a:r>
          </a:p>
          <a:p>
            <a:pPr>
              <a:lnSpc>
                <a:spcPct val="120000"/>
              </a:lnSpc>
              <a:buFontTx/>
              <a:buNone/>
            </a:pPr>
            <a:r>
              <a:rPr lang="zh-CN" altLang="en-US" sz="2000" dirty="0">
                <a:latin typeface="微软雅黑" panose="020B0503020204020204" pitchFamily="34" charset="-122"/>
                <a:ea typeface="微软雅黑" panose="020B0503020204020204" pitchFamily="34" charset="-122"/>
              </a:rPr>
              <a:t>          该回路必定包含另一边</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008000"/>
                </a:solidFill>
                <a:latin typeface="微软雅黑" panose="020B0503020204020204" pitchFamily="34" charset="-122"/>
                <a:ea typeface="微软雅黑" panose="020B0503020204020204" pitchFamily="34" charset="-122"/>
              </a:rPr>
              <a:t>x</a:t>
            </a:r>
            <a:r>
              <a:rPr lang="zh-CN" altLang="en-US" sz="2000" dirty="0">
                <a:solidFill>
                  <a:srgbClr val="008000"/>
                </a:solidFill>
                <a:latin typeface="微软雅黑" panose="020B0503020204020204" pitchFamily="34" charset="-122"/>
                <a:ea typeface="微软雅黑" panose="020B0503020204020204" pitchFamily="34" charset="-122"/>
              </a:rPr>
              <a:t>属于</a:t>
            </a:r>
            <a:r>
              <a:rPr lang="en-US" altLang="zh-CN" sz="2000" dirty="0">
                <a:solidFill>
                  <a:srgbClr val="008000"/>
                </a:solidFill>
                <a:latin typeface="微软雅黑" panose="020B0503020204020204" pitchFamily="34" charset="-122"/>
                <a:ea typeface="微软雅黑" panose="020B0503020204020204" pitchFamily="34" charset="-122"/>
              </a:rPr>
              <a:t>T</a:t>
            </a:r>
            <a:r>
              <a:rPr lang="en-US" altLang="zh-CN" sz="2000" baseline="-25000" dirty="0">
                <a:solidFill>
                  <a:srgbClr val="008000"/>
                </a:solidFill>
                <a:latin typeface="微软雅黑" panose="020B0503020204020204" pitchFamily="34" charset="-122"/>
                <a:ea typeface="微软雅黑" panose="020B0503020204020204" pitchFamily="34" charset="-122"/>
              </a:rPr>
              <a:t>i-1</a:t>
            </a:r>
            <a:r>
              <a:rPr lang="en-US" altLang="zh-CN" sz="2000" dirty="0">
                <a:solidFill>
                  <a:srgbClr val="008000"/>
                </a:solidFill>
                <a:latin typeface="微软雅黑" panose="020B0503020204020204" pitchFamily="34" charset="-122"/>
                <a:ea typeface="微软雅黑" panose="020B0503020204020204" pitchFamily="34" charset="-122"/>
              </a:rPr>
              <a:t> </a:t>
            </a:r>
            <a:r>
              <a:rPr lang="zh-CN" altLang="en-US" sz="2000" dirty="0">
                <a:solidFill>
                  <a:srgbClr val="008000"/>
                </a:solidFill>
                <a:latin typeface="微软雅黑" panose="020B0503020204020204" pitchFamily="34" charset="-122"/>
                <a:ea typeface="微软雅黑" panose="020B0503020204020204" pitchFamily="34" charset="-122"/>
              </a:rPr>
              <a:t>，</a:t>
            </a:r>
            <a:r>
              <a:rPr lang="en-US" altLang="zh-CN" sz="2000" dirty="0">
                <a:solidFill>
                  <a:srgbClr val="008000"/>
                </a:solidFill>
                <a:latin typeface="微软雅黑" panose="020B0503020204020204" pitchFamily="34" charset="-122"/>
                <a:ea typeface="微软雅黑" panose="020B0503020204020204" pitchFamily="34" charset="-122"/>
              </a:rPr>
              <a:t>y</a:t>
            </a:r>
            <a:r>
              <a:rPr lang="zh-CN" altLang="en-US" sz="2000" dirty="0">
                <a:solidFill>
                  <a:srgbClr val="008000"/>
                </a:solidFill>
                <a:latin typeface="微软雅黑" panose="020B0503020204020204" pitchFamily="34" charset="-122"/>
                <a:ea typeface="微软雅黑" panose="020B0503020204020204" pitchFamily="34" charset="-122"/>
              </a:rPr>
              <a:t>不属于</a:t>
            </a:r>
            <a:r>
              <a:rPr lang="en-US" altLang="zh-CN" sz="2000" dirty="0">
                <a:solidFill>
                  <a:srgbClr val="008000"/>
                </a:solidFill>
                <a:latin typeface="微软雅黑" panose="020B0503020204020204" pitchFamily="34" charset="-122"/>
                <a:ea typeface="微软雅黑" panose="020B0503020204020204" pitchFamily="34" charset="-122"/>
              </a:rPr>
              <a:t>T</a:t>
            </a:r>
            <a:r>
              <a:rPr lang="en-US" altLang="zh-CN" sz="2000" baseline="-25000" dirty="0">
                <a:solidFill>
                  <a:srgbClr val="008000"/>
                </a:solidFill>
                <a:latin typeface="微软雅黑" panose="020B0503020204020204" pitchFamily="34" charset="-122"/>
                <a:ea typeface="微软雅黑" panose="020B0503020204020204" pitchFamily="34" charset="-122"/>
              </a:rPr>
              <a:t>i-1</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                                                                             （为什么？）</a:t>
            </a:r>
          </a:p>
          <a:p>
            <a:pPr>
              <a:lnSpc>
                <a:spcPct val="120000"/>
              </a:lnSpc>
            </a:pPr>
            <a:r>
              <a:rPr lang="zh-CN" altLang="en-US" sz="2000" dirty="0">
                <a:latin typeface="微软雅黑" panose="020B0503020204020204" pitchFamily="34" charset="-122"/>
                <a:ea typeface="微软雅黑" panose="020B0503020204020204" pitchFamily="34" charset="-122"/>
              </a:rPr>
              <a:t> 如果删除该</a:t>
            </a:r>
            <a:r>
              <a:rPr lang="zh-CN" altLang="en-US" sz="2000" dirty="0">
                <a:solidFill>
                  <a:srgbClr val="CC0000"/>
                </a:solidFill>
                <a:latin typeface="微软雅黑" panose="020B0503020204020204" pitchFamily="34" charset="-122"/>
                <a:ea typeface="微软雅黑" panose="020B0503020204020204" pitchFamily="34" charset="-122"/>
              </a:rPr>
              <a:t>边</a:t>
            </a:r>
            <a:r>
              <a:rPr lang="en-US" altLang="zh-CN" sz="2000" dirty="0">
                <a:solidFill>
                  <a:srgbClr val="CC0000"/>
                </a:solidFill>
                <a:latin typeface="微软雅黑" panose="020B0503020204020204" pitchFamily="34" charset="-122"/>
                <a:ea typeface="微软雅黑" panose="020B0503020204020204" pitchFamily="34" charset="-122"/>
              </a:rPr>
              <a:t>(</a:t>
            </a:r>
            <a:r>
              <a:rPr lang="en-US" altLang="zh-CN" sz="2000" dirty="0" err="1">
                <a:solidFill>
                  <a:srgbClr val="CC0000"/>
                </a:solidFill>
                <a:latin typeface="微软雅黑" panose="020B0503020204020204" pitchFamily="34" charset="-122"/>
                <a:ea typeface="微软雅黑" panose="020B0503020204020204" pitchFamily="34" charset="-122"/>
              </a:rPr>
              <a:t>x,y</a:t>
            </a:r>
            <a:r>
              <a:rPr lang="en-US" altLang="zh-CN" sz="2000" dirty="0">
                <a:solidFill>
                  <a:srgbClr val="CC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，得到另一棵生成树，</a:t>
            </a:r>
            <a:br>
              <a:rPr lang="zh-CN" altLang="en-US"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                                                  权重小于等于</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。（为什么？）</a:t>
            </a:r>
          </a:p>
          <a:p>
            <a:pPr>
              <a:lnSpc>
                <a:spcPct val="120000"/>
              </a:lnSpc>
            </a:pPr>
            <a:r>
              <a:rPr lang="zh-CN" altLang="en-US" sz="2000" dirty="0">
                <a:latin typeface="微软雅黑" panose="020B0503020204020204" pitchFamily="34" charset="-122"/>
                <a:ea typeface="微软雅黑" panose="020B0503020204020204" pitchFamily="34" charset="-122"/>
              </a:rPr>
              <a:t>和假设矛盾。</a:t>
            </a:r>
          </a:p>
        </p:txBody>
      </p:sp>
      <p:sp>
        <p:nvSpPr>
          <p:cNvPr id="4" name="Rectangle 2"/>
          <p:cNvSpPr>
            <a:spLocks noGrp="1" noChangeArrowheads="1"/>
          </p:cNvSpPr>
          <p:nvPr>
            <p:ph type="title"/>
          </p:nvPr>
        </p:nvSpPr>
        <p:spPr>
          <a:xfrm>
            <a:off x="0" y="357188"/>
            <a:ext cx="7572375" cy="623887"/>
          </a:xfrm>
        </p:spPr>
        <p:txBody>
          <a:bodyPr/>
          <a:lstStyle/>
          <a:p>
            <a:r>
              <a:rPr lang="en-US" altLang="zh-CN" sz="3200" dirty="0"/>
              <a:t>Prim</a:t>
            </a:r>
            <a:r>
              <a:rPr lang="zh-CN" altLang="en-US" sz="3200" dirty="0"/>
              <a:t>算法是否总能产生一棵最小生成树？</a:t>
            </a:r>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132</a:t>
            </a:fld>
            <a:endParaRPr lang="en-CA" dirty="0"/>
          </a:p>
        </p:txBody>
      </p:sp>
    </p:spTree>
    <p:extLst>
      <p:ext uri="{BB962C8B-B14F-4D97-AF65-F5344CB8AC3E}">
        <p14:creationId xmlns:p14="http://schemas.microsoft.com/office/powerpoint/2010/main" val="382038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7" dur="500"/>
                                        <p:tgtEl>
                                          <p:spTgt spid="481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0" dur="500"/>
                                        <p:tgtEl>
                                          <p:spTgt spid="481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13" dur="500"/>
                                        <p:tgtEl>
                                          <p:spTgt spid="4813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16" dur="500"/>
                                        <p:tgtEl>
                                          <p:spTgt spid="4813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19" dur="500"/>
                                        <p:tgtEl>
                                          <p:spTgt spid="4813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24" dur="500"/>
                                        <p:tgtEl>
                                          <p:spTgt spid="48131">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8131">
                                            <p:txEl>
                                              <p:pRg st="7" end="7"/>
                                            </p:txEl>
                                          </p:spTgt>
                                        </p:tgtEl>
                                        <p:attrNameLst>
                                          <p:attrName>style.visibility</p:attrName>
                                        </p:attrNameLst>
                                      </p:cBhvr>
                                      <p:to>
                                        <p:strVal val="visible"/>
                                      </p:to>
                                    </p:set>
                                    <p:animEffect transition="in" filter="blinds(horizontal)">
                                      <p:cBhvr>
                                        <p:cTn id="29" dur="500"/>
                                        <p:tgtEl>
                                          <p:spTgt spid="48131">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8131">
                                            <p:txEl>
                                              <p:pRg st="8" end="8"/>
                                            </p:txEl>
                                          </p:spTgt>
                                        </p:tgtEl>
                                        <p:attrNameLst>
                                          <p:attrName>style.visibility</p:attrName>
                                        </p:attrNameLst>
                                      </p:cBhvr>
                                      <p:to>
                                        <p:strVal val="visible"/>
                                      </p:to>
                                    </p:set>
                                    <p:animEffect transition="in" filter="blinds(horizontal)">
                                      <p:cBhvr>
                                        <p:cTn id="34" dur="500"/>
                                        <p:tgtEl>
                                          <p:spTgt spid="481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t>Prim</a:t>
            </a:r>
            <a:r>
              <a:rPr lang="zh-CN" altLang="en-US"/>
              <a:t>算法的效率</a:t>
            </a:r>
          </a:p>
        </p:txBody>
      </p:sp>
      <p:sp>
        <p:nvSpPr>
          <p:cNvPr id="17411" name="Rectangle 3"/>
          <p:cNvSpPr>
            <a:spLocks noGrp="1" noChangeArrowheads="1"/>
          </p:cNvSpPr>
          <p:nvPr>
            <p:ph type="body" idx="1"/>
          </p:nvPr>
        </p:nvSpPr>
        <p:spPr/>
        <p:txBody>
          <a:bodyPr/>
          <a:lstStyle/>
          <a:p>
            <a:pPr>
              <a:lnSpc>
                <a:spcPts val="3200"/>
              </a:lnSpc>
            </a:pPr>
            <a:r>
              <a:rPr lang="zh-CN" altLang="en-US" sz="2400" b="1" dirty="0">
                <a:solidFill>
                  <a:srgbClr val="0070C0"/>
                </a:solidFill>
                <a:latin typeface="微软雅黑" panose="020B0503020204020204" pitchFamily="34" charset="-122"/>
                <a:ea typeface="微软雅黑" panose="020B0503020204020204" pitchFamily="34" charset="-122"/>
              </a:rPr>
              <a:t>取决于表示图的数据结构</a:t>
            </a:r>
          </a:p>
          <a:p>
            <a:pPr>
              <a:lnSpc>
                <a:spcPts val="3200"/>
              </a:lnSpc>
              <a:buFontTx/>
              <a:buNone/>
            </a:pPr>
            <a:r>
              <a:rPr lang="zh-CN" altLang="en-US" sz="2400" b="1" dirty="0">
                <a:solidFill>
                  <a:srgbClr val="0070C0"/>
                </a:solidFill>
                <a:latin typeface="微软雅黑" panose="020B0503020204020204" pitchFamily="34" charset="-122"/>
                <a:ea typeface="微软雅黑" panose="020B0503020204020204" pitchFamily="34" charset="-122"/>
              </a:rPr>
              <a:t>              表示</a:t>
            </a:r>
            <a:r>
              <a:rPr kumimoji="1" lang="en-US" altLang="zh-CN" sz="2400" b="1" dirty="0">
                <a:solidFill>
                  <a:srgbClr val="0070C0"/>
                </a:solidFill>
                <a:latin typeface="微软雅黑" panose="020B0503020204020204" pitchFamily="34" charset="-122"/>
                <a:ea typeface="微软雅黑" panose="020B0503020204020204" pitchFamily="34" charset="-122"/>
              </a:rPr>
              <a:t>V-V</a:t>
            </a:r>
            <a:r>
              <a:rPr kumimoji="1" lang="en-US" altLang="zh-CN" sz="2400" b="1" baseline="-25000" dirty="0">
                <a:solidFill>
                  <a:srgbClr val="0070C0"/>
                </a:solidFill>
                <a:latin typeface="微软雅黑" panose="020B0503020204020204" pitchFamily="34" charset="-122"/>
                <a:ea typeface="微软雅黑" panose="020B0503020204020204" pitchFamily="34" charset="-122"/>
              </a:rPr>
              <a:t>T</a:t>
            </a:r>
            <a:r>
              <a:rPr lang="zh-CN" altLang="en-US" sz="2400" b="1" dirty="0">
                <a:solidFill>
                  <a:srgbClr val="0070C0"/>
                </a:solidFill>
                <a:latin typeface="微软雅黑" panose="020B0503020204020204" pitchFamily="34" charset="-122"/>
                <a:ea typeface="微软雅黑" panose="020B0503020204020204" pitchFamily="34" charset="-122"/>
              </a:rPr>
              <a:t>的优先队列的数据结构</a:t>
            </a:r>
          </a:p>
          <a:p>
            <a:pPr>
              <a:lnSpc>
                <a:spcPts val="3200"/>
              </a:lnSpc>
            </a:pPr>
            <a:r>
              <a:rPr lang="zh-CN" altLang="en-US" sz="2400" dirty="0">
                <a:latin typeface="微软雅黑" panose="020B0503020204020204" pitchFamily="34" charset="-122"/>
                <a:ea typeface="微软雅黑" panose="020B0503020204020204" pitchFamily="34" charset="-122"/>
              </a:rPr>
              <a:t>可用的数据结构：</a:t>
            </a:r>
          </a:p>
          <a:p>
            <a:pPr lvl="2">
              <a:lnSpc>
                <a:spcPts val="3200"/>
              </a:lnSpc>
              <a:buClr>
                <a:schemeClr val="accent2"/>
              </a:buClr>
              <a:buFont typeface="Wingdings" pitchFamily="2" charset="2"/>
              <a:buChar char="Ø"/>
            </a:pPr>
            <a:r>
              <a:rPr lang="zh-CN" altLang="en-US" sz="2000" b="1" dirty="0" smtClean="0">
                <a:solidFill>
                  <a:srgbClr val="00B050"/>
                </a:solidFill>
                <a:latin typeface="微软雅黑" panose="020B0503020204020204" pitchFamily="34" charset="-122"/>
                <a:ea typeface="微软雅黑" panose="020B0503020204020204" pitchFamily="34" charset="-122"/>
              </a:rPr>
              <a:t>图</a:t>
            </a:r>
            <a:r>
              <a:rPr lang="zh-CN" altLang="en-US" sz="2000" b="1" dirty="0">
                <a:solidFill>
                  <a:srgbClr val="00B050"/>
                </a:solidFill>
                <a:latin typeface="微软雅黑" panose="020B0503020204020204" pitchFamily="34" charset="-122"/>
                <a:ea typeface="微软雅黑" panose="020B0503020204020204" pitchFamily="34" charset="-122"/>
              </a:rPr>
              <a:t>：权重矩阵</a:t>
            </a:r>
          </a:p>
          <a:p>
            <a:pPr lvl="2">
              <a:lnSpc>
                <a:spcPts val="3200"/>
              </a:lnSpc>
              <a:buClr>
                <a:schemeClr val="accent2"/>
              </a:buClr>
              <a:buFont typeface="Wingdings" pitchFamily="2" charset="2"/>
              <a:buChar char="Ø"/>
            </a:pPr>
            <a:r>
              <a:rPr lang="zh-CN" altLang="en-US" sz="2000" b="1" dirty="0">
                <a:solidFill>
                  <a:srgbClr val="00B050"/>
                </a:solidFill>
                <a:latin typeface="微软雅黑" panose="020B0503020204020204" pitchFamily="34" charset="-122"/>
                <a:ea typeface="微软雅黑" panose="020B0503020204020204" pitchFamily="34" charset="-122"/>
              </a:rPr>
              <a:t>优先队列：无序数组</a:t>
            </a:r>
          </a:p>
          <a:p>
            <a:pPr lvl="1">
              <a:lnSpc>
                <a:spcPts val="3200"/>
              </a:lnSpc>
              <a:buFontTx/>
              <a:buNone/>
            </a:pPr>
            <a:r>
              <a:rPr lang="zh-CN" altLang="en-US" sz="2000" b="1" dirty="0">
                <a:solidFill>
                  <a:srgbClr val="00B0F0"/>
                </a:solidFill>
                <a:latin typeface="微软雅黑" panose="020B0503020204020204" pitchFamily="34" charset="-122"/>
                <a:ea typeface="微软雅黑" panose="020B0503020204020204" pitchFamily="34" charset="-122"/>
              </a:rPr>
              <a:t>运行时间属于</a:t>
            </a:r>
            <a:r>
              <a:rPr lang="en-US" altLang="zh-CN" sz="2000" b="1" dirty="0">
                <a:solidFill>
                  <a:srgbClr val="00B0F0"/>
                </a:solidFill>
                <a:latin typeface="微软雅黑" panose="020B0503020204020204" pitchFamily="34" charset="-122"/>
                <a:ea typeface="微软雅黑" panose="020B0503020204020204" pitchFamily="34" charset="-122"/>
              </a:rPr>
              <a:t>Θ(|V|</a:t>
            </a:r>
            <a:r>
              <a:rPr lang="en-US" altLang="zh-CN" sz="2000" b="1" baseline="30000" dirty="0">
                <a:solidFill>
                  <a:srgbClr val="00B0F0"/>
                </a:solidFill>
                <a:latin typeface="微软雅黑" panose="020B0503020204020204" pitchFamily="34" charset="-122"/>
                <a:ea typeface="微软雅黑" panose="020B0503020204020204" pitchFamily="34" charset="-122"/>
              </a:rPr>
              <a:t>2</a:t>
            </a:r>
            <a:r>
              <a:rPr lang="en-US" altLang="zh-CN" sz="2000" b="1" dirty="0">
                <a:solidFill>
                  <a:srgbClr val="00B0F0"/>
                </a:solidFill>
                <a:latin typeface="微软雅黑" panose="020B0503020204020204" pitchFamily="34" charset="-122"/>
                <a:ea typeface="微软雅黑" panose="020B0503020204020204" pitchFamily="34" charset="-122"/>
              </a:rPr>
              <a:t>)</a:t>
            </a:r>
          </a:p>
          <a:p>
            <a:pPr lvl="2">
              <a:lnSpc>
                <a:spcPts val="3200"/>
              </a:lnSpc>
              <a:buClr>
                <a:schemeClr val="accent2"/>
              </a:buClr>
              <a:buFont typeface="Wingdings" pitchFamily="2" charset="2"/>
              <a:buChar char="Ø"/>
            </a:pPr>
            <a:r>
              <a:rPr lang="zh-CN" altLang="en-US" sz="2000" b="1" dirty="0" smtClean="0">
                <a:solidFill>
                  <a:srgbClr val="00B050"/>
                </a:solidFill>
                <a:latin typeface="微软雅黑" panose="020B0503020204020204" pitchFamily="34" charset="-122"/>
                <a:ea typeface="微软雅黑" panose="020B0503020204020204" pitchFamily="34" charset="-122"/>
              </a:rPr>
              <a:t>图</a:t>
            </a:r>
            <a:r>
              <a:rPr lang="zh-CN" altLang="en-US" sz="2000" b="1" dirty="0">
                <a:solidFill>
                  <a:srgbClr val="00B050"/>
                </a:solidFill>
                <a:latin typeface="微软雅黑" panose="020B0503020204020204" pitchFamily="34" charset="-122"/>
                <a:ea typeface="微软雅黑" panose="020B0503020204020204" pitchFamily="34" charset="-122"/>
              </a:rPr>
              <a:t>：邻接链表</a:t>
            </a:r>
          </a:p>
          <a:p>
            <a:pPr lvl="2">
              <a:lnSpc>
                <a:spcPts val="3200"/>
              </a:lnSpc>
              <a:buClr>
                <a:schemeClr val="accent2"/>
              </a:buClr>
              <a:buFont typeface="Wingdings" pitchFamily="2" charset="2"/>
              <a:buChar char="Ø"/>
            </a:pPr>
            <a:r>
              <a:rPr lang="zh-CN" altLang="en-US" sz="2000" b="1" dirty="0">
                <a:solidFill>
                  <a:srgbClr val="00B050"/>
                </a:solidFill>
                <a:latin typeface="微软雅黑" panose="020B0503020204020204" pitchFamily="34" charset="-122"/>
                <a:ea typeface="微软雅黑" panose="020B0503020204020204" pitchFamily="34" charset="-122"/>
              </a:rPr>
              <a:t>优先队列：最小堆</a:t>
            </a:r>
          </a:p>
          <a:p>
            <a:pPr lvl="1">
              <a:lnSpc>
                <a:spcPts val="3200"/>
              </a:lnSpc>
              <a:buFontTx/>
              <a:buNone/>
            </a:pPr>
            <a:r>
              <a:rPr lang="zh-CN" altLang="en-US" sz="2000" b="1" dirty="0">
                <a:solidFill>
                  <a:srgbClr val="00B0F0"/>
                </a:solidFill>
                <a:latin typeface="微软雅黑" panose="020B0503020204020204" pitchFamily="34" charset="-122"/>
                <a:ea typeface="微软雅黑" panose="020B0503020204020204" pitchFamily="34" charset="-122"/>
              </a:rPr>
              <a:t>运行时间</a:t>
            </a:r>
            <a:r>
              <a:rPr lang="en-US" altLang="zh-CN" sz="2000" b="1" dirty="0">
                <a:solidFill>
                  <a:srgbClr val="00B0F0"/>
                </a:solidFill>
                <a:latin typeface="微软雅黑" panose="020B0503020204020204" pitchFamily="34" charset="-122"/>
                <a:ea typeface="微软雅黑" panose="020B0503020204020204" pitchFamily="34" charset="-122"/>
              </a:rPr>
              <a:t>O(|E|*</a:t>
            </a:r>
            <a:r>
              <a:rPr lang="en-US" altLang="zh-CN" sz="2000" b="1" dirty="0" err="1">
                <a:solidFill>
                  <a:srgbClr val="00B0F0"/>
                </a:solidFill>
                <a:latin typeface="微软雅黑" panose="020B0503020204020204" pitchFamily="34" charset="-122"/>
                <a:ea typeface="微软雅黑" panose="020B0503020204020204" pitchFamily="34" charset="-122"/>
              </a:rPr>
              <a:t>log|V</a:t>
            </a:r>
            <a:r>
              <a:rPr lang="en-US" altLang="zh-CN" sz="2000" b="1" dirty="0">
                <a:solidFill>
                  <a:srgbClr val="00B0F0"/>
                </a:solidFill>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133</a:t>
            </a:fld>
            <a:endParaRPr lang="en-CA" dirty="0"/>
          </a:p>
        </p:txBody>
      </p:sp>
    </p:spTree>
    <p:extLst>
      <p:ext uri="{BB962C8B-B14F-4D97-AF65-F5344CB8AC3E}">
        <p14:creationId xmlns:p14="http://schemas.microsoft.com/office/powerpoint/2010/main" val="812697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2" dur="500"/>
                                        <p:tgtEl>
                                          <p:spTgt spid="17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7" dur="500"/>
                                        <p:tgtEl>
                                          <p:spTgt spid="17411">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0" dur="500"/>
                                        <p:tgtEl>
                                          <p:spTgt spid="17411">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23" dur="500"/>
                                        <p:tgtEl>
                                          <p:spTgt spid="17411">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28" dur="500"/>
                                        <p:tgtEl>
                                          <p:spTgt spid="17411">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31" dur="500"/>
                                        <p:tgtEl>
                                          <p:spTgt spid="17411">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7411">
                                            <p:txEl>
                                              <p:pRg st="8" end="8"/>
                                            </p:txEl>
                                          </p:spTgt>
                                        </p:tgtEl>
                                        <p:attrNameLst>
                                          <p:attrName>style.visibility</p:attrName>
                                        </p:attrNameLst>
                                      </p:cBhvr>
                                      <p:to>
                                        <p:strVal val="visible"/>
                                      </p:to>
                                    </p:set>
                                    <p:animEffect transition="in" filter="blinds(horizontal)">
                                      <p:cBhvr>
                                        <p:cTn id="34"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23528" y="357188"/>
            <a:ext cx="7248847" cy="623887"/>
          </a:xfrm>
        </p:spPr>
        <p:txBody>
          <a:bodyPr/>
          <a:lstStyle/>
          <a:p>
            <a:r>
              <a:rPr lang="en-US" altLang="zh-CN" sz="3200" dirty="0" err="1"/>
              <a:t>Kruskal’s</a:t>
            </a:r>
            <a:r>
              <a:rPr lang="en-US" altLang="zh-CN" sz="3200" dirty="0"/>
              <a:t> Algorithm (edge-by-edge)</a:t>
            </a:r>
            <a:endParaRPr lang="zh-CN" altLang="en-US" sz="3200" dirty="0"/>
          </a:p>
        </p:txBody>
      </p:sp>
      <p:sp>
        <p:nvSpPr>
          <p:cNvPr id="64515" name="Rectangle 3"/>
          <p:cNvSpPr>
            <a:spLocks noGrp="1" noChangeArrowheads="1"/>
          </p:cNvSpPr>
          <p:nvPr>
            <p:ph type="body" idx="1"/>
          </p:nvPr>
        </p:nvSpPr>
        <p:spPr>
          <a:xfrm>
            <a:off x="442912" y="1141933"/>
            <a:ext cx="8258175" cy="4574133"/>
          </a:xfrm>
        </p:spPr>
        <p:txBody>
          <a:bodyPr/>
          <a:lstStyle/>
          <a:p>
            <a:pPr>
              <a:lnSpc>
                <a:spcPts val="3800"/>
              </a:lnSpc>
            </a:pPr>
            <a:r>
              <a:rPr lang="en-US" altLang="zh-CN" sz="2400" dirty="0"/>
              <a:t>Joseph </a:t>
            </a:r>
            <a:r>
              <a:rPr lang="en-US" altLang="zh-CN" sz="2400" dirty="0" err="1"/>
              <a:t>Kruskal</a:t>
            </a:r>
            <a:r>
              <a:rPr lang="en-US" altLang="zh-CN" sz="2400" dirty="0"/>
              <a:t> [American Mathematical Society, 1956] </a:t>
            </a:r>
            <a:endParaRPr lang="en-US" altLang="zh-CN" sz="2400" dirty="0" smtClean="0"/>
          </a:p>
          <a:p>
            <a:r>
              <a:rPr lang="en-US" altLang="zh-CN" sz="2400" dirty="0"/>
              <a:t>Rough idea</a:t>
            </a:r>
            <a:r>
              <a:rPr lang="en-US" altLang="zh-CN" sz="2400" dirty="0" smtClean="0"/>
              <a:t>.</a:t>
            </a:r>
          </a:p>
          <a:p>
            <a:pPr lvl="1">
              <a:buFont typeface="Wingdings" panose="05000000000000000000" pitchFamily="2" charset="2"/>
              <a:buChar char="Ø"/>
            </a:pPr>
            <a:r>
              <a:rPr lang="en-US" altLang="zh-CN" sz="2000" dirty="0" smtClean="0"/>
              <a:t> </a:t>
            </a:r>
            <a:r>
              <a:rPr lang="en-US" altLang="zh-CN" sz="2400" dirty="0"/>
              <a:t>Start with the empty graph, then select edges from </a:t>
            </a:r>
            <a:r>
              <a:rPr lang="en-US" altLang="zh-CN" sz="2400" i="1" dirty="0" smtClean="0"/>
              <a:t>E   </a:t>
            </a:r>
            <a:r>
              <a:rPr lang="en-US" altLang="zh-CN" sz="2400" dirty="0" smtClean="0"/>
              <a:t>according </a:t>
            </a:r>
            <a:r>
              <a:rPr lang="en-US" altLang="zh-CN" sz="2400" dirty="0"/>
              <a:t>to the following rule</a:t>
            </a:r>
          </a:p>
          <a:p>
            <a:pPr lvl="2">
              <a:buFont typeface="Wingdings" panose="05000000000000000000" pitchFamily="2" charset="2"/>
              <a:buChar char="Ø"/>
            </a:pPr>
            <a:r>
              <a:rPr lang="en-US" altLang="zh-CN" sz="2000" b="1" dirty="0">
                <a:solidFill>
                  <a:srgbClr val="FF0000"/>
                </a:solidFill>
              </a:rPr>
              <a:t>Repeatedly add the next lightest edge that doesn’t produce a </a:t>
            </a:r>
            <a:r>
              <a:rPr lang="en-US" altLang="zh-CN" sz="2000" b="1" dirty="0" smtClean="0">
                <a:solidFill>
                  <a:srgbClr val="FF0000"/>
                </a:solidFill>
              </a:rPr>
              <a:t>cycle</a:t>
            </a:r>
          </a:p>
          <a:p>
            <a:pPr lvl="2"/>
            <a:endParaRPr lang="en-US" altLang="zh-CN" sz="1800" b="1" dirty="0">
              <a:solidFill>
                <a:srgbClr val="FF0000"/>
              </a:solidFill>
              <a:latin typeface="微软雅黑" panose="020B0503020204020204" pitchFamily="34" charset="-122"/>
              <a:ea typeface="微软雅黑" panose="020B0503020204020204" pitchFamily="34" charset="-122"/>
            </a:endParaRPr>
          </a:p>
          <a:p>
            <a:pPr marR="93980">
              <a:lnSpc>
                <a:spcPct val="102600"/>
              </a:lnSpc>
            </a:pPr>
            <a:r>
              <a:rPr lang="en-US" altLang="zh-CN" sz="2400" dirty="0" err="1"/>
              <a:t>Kruskal’s</a:t>
            </a:r>
            <a:r>
              <a:rPr lang="en-US" altLang="zh-CN" sz="2400" dirty="0"/>
              <a:t> algorithm constructs the tree </a:t>
            </a:r>
            <a:r>
              <a:rPr lang="en-US" altLang="zh-CN" sz="2400" dirty="0">
                <a:solidFill>
                  <a:srgbClr val="FF0000"/>
                </a:solidFill>
              </a:rPr>
              <a:t>edge-by-edge</a:t>
            </a:r>
            <a:r>
              <a:rPr lang="en-US" altLang="zh-CN" sz="2400" dirty="0"/>
              <a:t>, apart from  taking care </a:t>
            </a:r>
            <a:r>
              <a:rPr lang="en-US" altLang="zh-CN" sz="2400" dirty="0">
                <a:solidFill>
                  <a:srgbClr val="FF0000"/>
                </a:solidFill>
              </a:rPr>
              <a:t>to avoid cycles</a:t>
            </a:r>
            <a:r>
              <a:rPr lang="en-US" altLang="zh-CN" sz="2400" dirty="0"/>
              <a:t>, simply picks the cheapest edge at the  moment.</a:t>
            </a:r>
          </a:p>
          <a:p>
            <a:pPr marR="62230">
              <a:lnSpc>
                <a:spcPct val="102600"/>
              </a:lnSpc>
            </a:pPr>
            <a:r>
              <a:rPr lang="en-US" altLang="zh-CN" sz="2400" dirty="0"/>
              <a:t>This is a </a:t>
            </a:r>
            <a:r>
              <a:rPr lang="en-US" altLang="zh-CN" sz="2400" dirty="0">
                <a:solidFill>
                  <a:srgbClr val="FF0000"/>
                </a:solidFill>
              </a:rPr>
              <a:t>greedy algorithm</a:t>
            </a:r>
            <a:r>
              <a:rPr lang="en-US" altLang="zh-CN" sz="2400" dirty="0"/>
              <a:t>: every decision it makes is the one  with the most obvious immediate advantage.</a:t>
            </a:r>
          </a:p>
          <a:p>
            <a:endParaRPr lang="zh-CN"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134</a:t>
            </a:fld>
            <a:endParaRPr lang="en-CA" dirty="0"/>
          </a:p>
        </p:txBody>
      </p:sp>
    </p:spTree>
    <p:extLst>
      <p:ext uri="{BB962C8B-B14F-4D97-AF65-F5344CB8AC3E}">
        <p14:creationId xmlns:p14="http://schemas.microsoft.com/office/powerpoint/2010/main" val="96447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 calcmode="lin" valueType="num">
                                      <p:cBhvr additive="base">
                                        <p:cTn id="17"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451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4515">
                                            <p:txEl>
                                              <p:pRg st="3" end="3"/>
                                            </p:txEl>
                                          </p:spTgt>
                                        </p:tgtEl>
                                        <p:attrNameLst>
                                          <p:attrName>style.visibility</p:attrName>
                                        </p:attrNameLst>
                                      </p:cBhvr>
                                      <p:to>
                                        <p:strVal val="visible"/>
                                      </p:to>
                                    </p:set>
                                    <p:anim calcmode="lin" valueType="num">
                                      <p:cBhvr additive="base">
                                        <p:cTn id="21"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anim calcmode="lin" valueType="num">
                                      <p:cBhvr additive="base">
                                        <p:cTn id="27"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4515">
                                            <p:txEl>
                                              <p:pRg st="6" end="6"/>
                                            </p:txEl>
                                          </p:spTgt>
                                        </p:tgtEl>
                                        <p:attrNameLst>
                                          <p:attrName>style.visibility</p:attrName>
                                        </p:attrNameLst>
                                      </p:cBhvr>
                                      <p:to>
                                        <p:strVal val="visible"/>
                                      </p:to>
                                    </p:set>
                                    <p:anim calcmode="lin" valueType="num">
                                      <p:cBhvr additive="base">
                                        <p:cTn id="33"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0" y="260350"/>
            <a:ext cx="7391400" cy="914400"/>
          </a:xfrm>
        </p:spPr>
        <p:txBody>
          <a:bodyPr/>
          <a:lstStyle/>
          <a:p>
            <a:r>
              <a:rPr lang="en-US" altLang="zh-TW" sz="3200" smtClean="0"/>
              <a:t>Kruskal</a:t>
            </a:r>
            <a:r>
              <a:rPr lang="en-US" altLang="zh-TW" sz="3200" smtClean="0">
                <a:latin typeface="Times New Roman" pitchFamily="18" charset="0"/>
              </a:rPr>
              <a:t>’</a:t>
            </a:r>
            <a:r>
              <a:rPr lang="en-US" altLang="zh-TW" sz="3200" smtClean="0"/>
              <a:t>s Algorithm for Finding MST</a:t>
            </a:r>
            <a:endParaRPr lang="zh-TW" altLang="en-US" sz="3200" smtClean="0"/>
          </a:p>
        </p:txBody>
      </p:sp>
      <p:sp>
        <p:nvSpPr>
          <p:cNvPr id="627715" name="Text Box 4"/>
          <p:cNvSpPr txBox="1">
            <a:spLocks noChangeArrowheads="1"/>
          </p:cNvSpPr>
          <p:nvPr/>
        </p:nvSpPr>
        <p:spPr bwMode="auto">
          <a:xfrm>
            <a:off x="1403648" y="1539783"/>
            <a:ext cx="6545382" cy="3693319"/>
          </a:xfrm>
          <a:prstGeom prst="rect">
            <a:avLst/>
          </a:prstGeom>
          <a:noFill/>
          <a:ln w="9525">
            <a:noFill/>
            <a:miter lim="800000"/>
            <a:headEnd/>
            <a:tailEnd/>
          </a:ln>
        </p:spPr>
        <p:txBody>
          <a:bodyPr wrap="none">
            <a:spAutoFit/>
          </a:bodyPr>
          <a:lstStyle/>
          <a:p>
            <a:r>
              <a:rPr lang="en-US" altLang="zh-TW" b="1" dirty="0"/>
              <a:t>Input</a:t>
            </a:r>
            <a:r>
              <a:rPr lang="en-US" altLang="zh-TW" dirty="0"/>
              <a:t> : A weighted, connected and undirected graph </a:t>
            </a:r>
          </a:p>
          <a:p>
            <a:r>
              <a:rPr lang="en-US" altLang="zh-TW" dirty="0"/>
              <a:t>          </a:t>
            </a:r>
            <a:r>
              <a:rPr lang="en-US" altLang="zh-TW" i="1" dirty="0"/>
              <a:t>G </a:t>
            </a:r>
            <a:r>
              <a:rPr lang="en-US" altLang="zh-TW" dirty="0"/>
              <a:t>=</a:t>
            </a:r>
            <a:r>
              <a:rPr lang="en-US" altLang="zh-TW" i="1" dirty="0"/>
              <a:t> </a:t>
            </a:r>
            <a:r>
              <a:rPr lang="en-US" altLang="zh-TW" dirty="0"/>
              <a:t>(</a:t>
            </a:r>
            <a:r>
              <a:rPr lang="en-US" altLang="zh-TW" i="1" dirty="0"/>
              <a:t>V</a:t>
            </a:r>
            <a:r>
              <a:rPr lang="en-US" altLang="zh-TW" dirty="0"/>
              <a:t>, </a:t>
            </a:r>
            <a:r>
              <a:rPr lang="en-US" altLang="zh-TW" i="1" dirty="0"/>
              <a:t>E </a:t>
            </a:r>
            <a:r>
              <a:rPr lang="en-US" altLang="zh-TW" dirty="0"/>
              <a:t>).</a:t>
            </a:r>
            <a:endParaRPr lang="en-US" altLang="zh-TW" b="1" dirty="0"/>
          </a:p>
          <a:p>
            <a:r>
              <a:rPr lang="en-US" altLang="zh-TW" b="1" dirty="0"/>
              <a:t>Output</a:t>
            </a:r>
            <a:r>
              <a:rPr lang="en-US" altLang="zh-TW" dirty="0"/>
              <a:t> : A minimal spanning tree for </a:t>
            </a:r>
            <a:r>
              <a:rPr lang="en-US" altLang="zh-TW" i="1" dirty="0"/>
              <a:t>G</a:t>
            </a:r>
            <a:r>
              <a:rPr lang="en-US" altLang="zh-TW" dirty="0"/>
              <a:t>.</a:t>
            </a:r>
          </a:p>
          <a:p>
            <a:r>
              <a:rPr lang="en-US" altLang="zh-TW" dirty="0"/>
              <a:t>	</a:t>
            </a:r>
            <a:r>
              <a:rPr lang="en-US" altLang="zh-TW" i="1" dirty="0"/>
              <a:t>T</a:t>
            </a:r>
            <a:r>
              <a:rPr lang="en-US" altLang="zh-TW" dirty="0"/>
              <a:t> : = </a:t>
            </a:r>
            <a:r>
              <a:rPr lang="en-US" altLang="zh-TW" i="1" dirty="0">
                <a:sym typeface="Symbol" pitchFamily="18" charset="2"/>
              </a:rPr>
              <a:t></a:t>
            </a:r>
            <a:endParaRPr lang="en-US" altLang="zh-TW" dirty="0"/>
          </a:p>
          <a:p>
            <a:r>
              <a:rPr lang="en-US" altLang="zh-TW" dirty="0"/>
              <a:t>While </a:t>
            </a:r>
            <a:r>
              <a:rPr lang="en-US" altLang="zh-TW" i="1" dirty="0"/>
              <a:t>T</a:t>
            </a:r>
            <a:r>
              <a:rPr lang="en-US" altLang="zh-TW" dirty="0"/>
              <a:t> contains less than </a:t>
            </a:r>
            <a:r>
              <a:rPr lang="en-US" altLang="zh-TW" i="1" dirty="0"/>
              <a:t>n </a:t>
            </a:r>
            <a:r>
              <a:rPr lang="en-US" altLang="zh-TW" dirty="0"/>
              <a:t>- 1 edges do </a:t>
            </a:r>
          </a:p>
          <a:p>
            <a:r>
              <a:rPr lang="en-US" altLang="zh-TW" dirty="0"/>
              <a:t>Begin </a:t>
            </a:r>
          </a:p>
          <a:p>
            <a:r>
              <a:rPr lang="en-US" altLang="zh-TW" dirty="0"/>
              <a:t>  Choose an edge (</a:t>
            </a:r>
            <a:r>
              <a:rPr lang="en-US" altLang="zh-TW" i="1" dirty="0"/>
              <a:t>v</a:t>
            </a:r>
            <a:r>
              <a:rPr lang="en-US" altLang="zh-TW" dirty="0"/>
              <a:t>, </a:t>
            </a:r>
            <a:r>
              <a:rPr lang="en-US" altLang="zh-TW" i="1" dirty="0"/>
              <a:t>w</a:t>
            </a:r>
            <a:r>
              <a:rPr lang="en-US" altLang="zh-TW" dirty="0"/>
              <a:t>) from </a:t>
            </a:r>
            <a:r>
              <a:rPr lang="en-US" altLang="zh-TW" i="1" dirty="0"/>
              <a:t>E</a:t>
            </a:r>
            <a:r>
              <a:rPr lang="en-US" altLang="zh-TW" dirty="0"/>
              <a:t> of the smallest weight </a:t>
            </a:r>
          </a:p>
          <a:p>
            <a:r>
              <a:rPr lang="en-US" altLang="zh-TW" dirty="0"/>
              <a:t>  Delete (</a:t>
            </a:r>
            <a:r>
              <a:rPr lang="en-US" altLang="zh-TW" i="1" dirty="0"/>
              <a:t>v</a:t>
            </a:r>
            <a:r>
              <a:rPr lang="en-US" altLang="zh-TW" dirty="0"/>
              <a:t>, </a:t>
            </a:r>
            <a:r>
              <a:rPr lang="en-US" altLang="zh-TW" i="1" dirty="0"/>
              <a:t>w</a:t>
            </a:r>
            <a:r>
              <a:rPr lang="en-US" altLang="zh-TW" dirty="0"/>
              <a:t>) from </a:t>
            </a:r>
            <a:r>
              <a:rPr lang="en-US" altLang="zh-TW" i="1" dirty="0"/>
              <a:t>E</a:t>
            </a:r>
            <a:r>
              <a:rPr lang="en-US" altLang="zh-TW" dirty="0"/>
              <a:t> </a:t>
            </a:r>
          </a:p>
          <a:p>
            <a:r>
              <a:rPr lang="en-US" altLang="zh-TW" dirty="0"/>
              <a:t>  If (the adding of (</a:t>
            </a:r>
            <a:r>
              <a:rPr lang="en-US" altLang="zh-TW" i="1" dirty="0"/>
              <a:t>v</a:t>
            </a:r>
            <a:r>
              <a:rPr lang="en-US" altLang="zh-TW" dirty="0"/>
              <a:t>, </a:t>
            </a:r>
            <a:r>
              <a:rPr lang="en-US" altLang="zh-TW" i="1" dirty="0"/>
              <a:t>w</a:t>
            </a:r>
            <a:r>
              <a:rPr lang="en-US" altLang="zh-TW" dirty="0"/>
              <a:t>) to </a:t>
            </a:r>
            <a:r>
              <a:rPr lang="en-US" altLang="zh-TW" i="1" dirty="0"/>
              <a:t>T</a:t>
            </a:r>
            <a:r>
              <a:rPr lang="en-US" altLang="zh-TW" dirty="0"/>
              <a:t> </a:t>
            </a:r>
            <a:r>
              <a:rPr lang="en-US" altLang="zh-TW" dirty="0">
                <a:solidFill>
                  <a:srgbClr val="FF0000"/>
                </a:solidFill>
              </a:rPr>
              <a:t>does not create a cycle </a:t>
            </a:r>
            <a:r>
              <a:rPr lang="en-US" altLang="zh-TW" dirty="0"/>
              <a:t>in </a:t>
            </a:r>
            <a:r>
              <a:rPr lang="en-US" altLang="zh-TW" i="1" dirty="0"/>
              <a:t>T</a:t>
            </a:r>
            <a:r>
              <a:rPr lang="en-US" altLang="zh-TW" dirty="0"/>
              <a:t>) then </a:t>
            </a:r>
          </a:p>
          <a:p>
            <a:r>
              <a:rPr lang="en-US" altLang="zh-TW" dirty="0"/>
              <a:t>    Add (</a:t>
            </a:r>
            <a:r>
              <a:rPr lang="en-US" altLang="zh-TW" i="1" dirty="0"/>
              <a:t>v</a:t>
            </a:r>
            <a:r>
              <a:rPr lang="en-US" altLang="zh-TW" dirty="0"/>
              <a:t>, </a:t>
            </a:r>
            <a:r>
              <a:rPr lang="en-US" altLang="zh-TW" i="1" dirty="0"/>
              <a:t>w</a:t>
            </a:r>
            <a:r>
              <a:rPr lang="en-US" altLang="zh-TW" dirty="0"/>
              <a:t>) to </a:t>
            </a:r>
            <a:r>
              <a:rPr lang="en-US" altLang="zh-TW" i="1" dirty="0"/>
              <a:t>T</a:t>
            </a:r>
            <a:r>
              <a:rPr lang="en-US" altLang="zh-TW" dirty="0"/>
              <a:t> </a:t>
            </a:r>
          </a:p>
          <a:p>
            <a:r>
              <a:rPr lang="en-US" altLang="zh-TW" dirty="0"/>
              <a:t>  Else </a:t>
            </a:r>
          </a:p>
          <a:p>
            <a:r>
              <a:rPr lang="en-US" altLang="zh-TW" dirty="0"/>
              <a:t>    Discard (</a:t>
            </a:r>
            <a:r>
              <a:rPr lang="en-US" altLang="zh-TW" i="1" dirty="0"/>
              <a:t>v</a:t>
            </a:r>
            <a:r>
              <a:rPr lang="en-US" altLang="zh-TW" dirty="0"/>
              <a:t>, </a:t>
            </a:r>
            <a:r>
              <a:rPr lang="en-US" altLang="zh-TW" i="1" dirty="0"/>
              <a:t>w</a:t>
            </a:r>
            <a:r>
              <a:rPr lang="en-US" altLang="zh-TW" dirty="0"/>
              <a:t>) </a:t>
            </a:r>
          </a:p>
          <a:p>
            <a:r>
              <a:rPr lang="en-US" altLang="zh-TW" dirty="0"/>
              <a:t>End </a:t>
            </a:r>
            <a:endParaRPr lang="zh-TW" altLang="en-US"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135</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7715"/>
                                        </p:tgtEl>
                                        <p:attrNameLst>
                                          <p:attrName>style.visibility</p:attrName>
                                        </p:attrNameLst>
                                      </p:cBhvr>
                                      <p:to>
                                        <p:strVal val="visible"/>
                                      </p:to>
                                    </p:set>
                                    <p:anim calcmode="lin" valueType="num">
                                      <p:cBhvr additive="base">
                                        <p:cTn id="7" dur="500" fill="hold"/>
                                        <p:tgtEl>
                                          <p:spTgt spid="627715"/>
                                        </p:tgtEl>
                                        <p:attrNameLst>
                                          <p:attrName>ppt_x</p:attrName>
                                        </p:attrNameLst>
                                      </p:cBhvr>
                                      <p:tavLst>
                                        <p:tav tm="0">
                                          <p:val>
                                            <p:strVal val="#ppt_x"/>
                                          </p:val>
                                        </p:tav>
                                        <p:tav tm="100000">
                                          <p:val>
                                            <p:strVal val="#ppt_x"/>
                                          </p:val>
                                        </p:tav>
                                      </p:tavLst>
                                    </p:anim>
                                    <p:anim calcmode="lin" valueType="num">
                                      <p:cBhvr additive="base">
                                        <p:cTn id="8" dur="500" fill="hold"/>
                                        <p:tgtEl>
                                          <p:spTgt spid="6277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altLang="zh-CN" dirty="0" err="1" smtClean="0"/>
              <a:t>Kruskal</a:t>
            </a:r>
            <a:r>
              <a:rPr lang="zh-CN" altLang="en-US" dirty="0" smtClean="0"/>
              <a:t> </a:t>
            </a:r>
            <a:r>
              <a:rPr lang="en-US" altLang="zh-CN" dirty="0" smtClean="0"/>
              <a:t>Algorithm Example</a:t>
            </a:r>
            <a:endParaRPr lang="zh-CN" altLang="en-US" dirty="0" smtClean="0"/>
          </a:p>
        </p:txBody>
      </p:sp>
      <p:sp>
        <p:nvSpPr>
          <p:cNvPr id="20486" name="Oval 4"/>
          <p:cNvSpPr>
            <a:spLocks noChangeArrowheads="1"/>
          </p:cNvSpPr>
          <p:nvPr/>
        </p:nvSpPr>
        <p:spPr bwMode="auto">
          <a:xfrm>
            <a:off x="1981200" y="3238500"/>
            <a:ext cx="381000" cy="381000"/>
          </a:xfrm>
          <a:prstGeom prst="ellipse">
            <a:avLst/>
          </a:prstGeom>
          <a:solidFill>
            <a:schemeClr val="accent1"/>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1</a:t>
            </a:r>
          </a:p>
        </p:txBody>
      </p:sp>
      <p:sp>
        <p:nvSpPr>
          <p:cNvPr id="20487" name="Oval 5"/>
          <p:cNvSpPr>
            <a:spLocks noChangeArrowheads="1"/>
          </p:cNvSpPr>
          <p:nvPr/>
        </p:nvSpPr>
        <p:spPr bwMode="auto">
          <a:xfrm>
            <a:off x="1066800" y="3962400"/>
            <a:ext cx="381000" cy="381000"/>
          </a:xfrm>
          <a:prstGeom prst="ellipse">
            <a:avLst/>
          </a:prstGeom>
          <a:solidFill>
            <a:schemeClr val="accent1"/>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2</a:t>
            </a:r>
          </a:p>
        </p:txBody>
      </p:sp>
      <p:sp>
        <p:nvSpPr>
          <p:cNvPr id="20488" name="Oval 6"/>
          <p:cNvSpPr>
            <a:spLocks noChangeArrowheads="1"/>
          </p:cNvSpPr>
          <p:nvPr/>
        </p:nvSpPr>
        <p:spPr bwMode="auto">
          <a:xfrm>
            <a:off x="1981200" y="4343400"/>
            <a:ext cx="381000" cy="381000"/>
          </a:xfrm>
          <a:prstGeom prst="ellipse">
            <a:avLst/>
          </a:prstGeom>
          <a:solidFill>
            <a:schemeClr val="accent1"/>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3</a:t>
            </a:r>
          </a:p>
        </p:txBody>
      </p:sp>
      <p:sp>
        <p:nvSpPr>
          <p:cNvPr id="20489" name="Oval 7"/>
          <p:cNvSpPr>
            <a:spLocks noChangeArrowheads="1"/>
          </p:cNvSpPr>
          <p:nvPr/>
        </p:nvSpPr>
        <p:spPr bwMode="auto">
          <a:xfrm>
            <a:off x="2895600" y="3962400"/>
            <a:ext cx="381000" cy="381000"/>
          </a:xfrm>
          <a:prstGeom prst="ellipse">
            <a:avLst/>
          </a:prstGeom>
          <a:solidFill>
            <a:schemeClr val="accent1"/>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4</a:t>
            </a:r>
          </a:p>
        </p:txBody>
      </p:sp>
      <p:sp>
        <p:nvSpPr>
          <p:cNvPr id="20490" name="Oval 8"/>
          <p:cNvSpPr>
            <a:spLocks noChangeArrowheads="1"/>
          </p:cNvSpPr>
          <p:nvPr/>
        </p:nvSpPr>
        <p:spPr bwMode="auto">
          <a:xfrm>
            <a:off x="1447800" y="5105400"/>
            <a:ext cx="381000" cy="381000"/>
          </a:xfrm>
          <a:prstGeom prst="ellipse">
            <a:avLst/>
          </a:prstGeom>
          <a:solidFill>
            <a:schemeClr val="accent1"/>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5</a:t>
            </a:r>
          </a:p>
        </p:txBody>
      </p:sp>
      <p:sp>
        <p:nvSpPr>
          <p:cNvPr id="20491" name="Oval 9"/>
          <p:cNvSpPr>
            <a:spLocks noChangeArrowheads="1"/>
          </p:cNvSpPr>
          <p:nvPr/>
        </p:nvSpPr>
        <p:spPr bwMode="auto">
          <a:xfrm>
            <a:off x="2514600" y="5105400"/>
            <a:ext cx="381000" cy="381000"/>
          </a:xfrm>
          <a:prstGeom prst="ellipse">
            <a:avLst/>
          </a:prstGeom>
          <a:solidFill>
            <a:schemeClr val="accent1"/>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6</a:t>
            </a:r>
          </a:p>
        </p:txBody>
      </p:sp>
      <p:sp>
        <p:nvSpPr>
          <p:cNvPr id="20492" name="Text Box 10"/>
          <p:cNvSpPr txBox="1">
            <a:spLocks noChangeArrowheads="1"/>
          </p:cNvSpPr>
          <p:nvPr/>
        </p:nvSpPr>
        <p:spPr bwMode="auto">
          <a:xfrm>
            <a:off x="2101850" y="3733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1</a:t>
            </a:r>
          </a:p>
        </p:txBody>
      </p:sp>
      <p:sp>
        <p:nvSpPr>
          <p:cNvPr id="20493" name="Line 11"/>
          <p:cNvSpPr>
            <a:spLocks noChangeShapeType="1"/>
          </p:cNvSpPr>
          <p:nvPr/>
        </p:nvSpPr>
        <p:spPr bwMode="auto">
          <a:xfrm flipH="1">
            <a:off x="1371600" y="35814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494" name="Text Box 12"/>
          <p:cNvSpPr txBox="1">
            <a:spLocks noChangeArrowheads="1"/>
          </p:cNvSpPr>
          <p:nvPr/>
        </p:nvSpPr>
        <p:spPr bwMode="auto">
          <a:xfrm>
            <a:off x="1447800" y="3505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6</a:t>
            </a:r>
          </a:p>
        </p:txBody>
      </p:sp>
      <p:sp>
        <p:nvSpPr>
          <p:cNvPr id="20495" name="Line 13"/>
          <p:cNvSpPr>
            <a:spLocks noChangeShapeType="1"/>
          </p:cNvSpPr>
          <p:nvPr/>
        </p:nvSpPr>
        <p:spPr bwMode="auto">
          <a:xfrm>
            <a:off x="2286000" y="35814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496" name="Text Box 14"/>
          <p:cNvSpPr txBox="1">
            <a:spLocks noChangeArrowheads="1"/>
          </p:cNvSpPr>
          <p:nvPr/>
        </p:nvSpPr>
        <p:spPr bwMode="auto">
          <a:xfrm>
            <a:off x="2635250" y="3505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5</a:t>
            </a:r>
          </a:p>
        </p:txBody>
      </p:sp>
      <p:sp>
        <p:nvSpPr>
          <p:cNvPr id="20497" name="Line 15"/>
          <p:cNvSpPr>
            <a:spLocks noChangeShapeType="1"/>
          </p:cNvSpPr>
          <p:nvPr/>
        </p:nvSpPr>
        <p:spPr bwMode="auto">
          <a:xfrm>
            <a:off x="1447800" y="4191000"/>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498" name="Text Box 16"/>
          <p:cNvSpPr txBox="1">
            <a:spLocks noChangeArrowheads="1"/>
          </p:cNvSpPr>
          <p:nvPr/>
        </p:nvSpPr>
        <p:spPr bwMode="auto">
          <a:xfrm>
            <a:off x="1676400" y="4003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5</a:t>
            </a:r>
          </a:p>
        </p:txBody>
      </p:sp>
      <p:sp>
        <p:nvSpPr>
          <p:cNvPr id="20499" name="Line 17"/>
          <p:cNvSpPr>
            <a:spLocks noChangeShapeType="1"/>
          </p:cNvSpPr>
          <p:nvPr/>
        </p:nvSpPr>
        <p:spPr bwMode="auto">
          <a:xfrm flipV="1">
            <a:off x="2362200" y="42672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00" name="Text Box 18"/>
          <p:cNvSpPr txBox="1">
            <a:spLocks noChangeArrowheads="1"/>
          </p:cNvSpPr>
          <p:nvPr/>
        </p:nvSpPr>
        <p:spPr bwMode="auto">
          <a:xfrm>
            <a:off x="2384425" y="40417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5</a:t>
            </a:r>
          </a:p>
        </p:txBody>
      </p:sp>
      <p:sp>
        <p:nvSpPr>
          <p:cNvPr id="20501" name="Line 19"/>
          <p:cNvSpPr>
            <a:spLocks noChangeShapeType="1"/>
          </p:cNvSpPr>
          <p:nvPr/>
        </p:nvSpPr>
        <p:spPr bwMode="auto">
          <a:xfrm>
            <a:off x="1295400" y="43434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02" name="Line 20"/>
          <p:cNvSpPr>
            <a:spLocks noChangeShapeType="1"/>
          </p:cNvSpPr>
          <p:nvPr/>
        </p:nvSpPr>
        <p:spPr bwMode="auto">
          <a:xfrm>
            <a:off x="2171700" y="3638550"/>
            <a:ext cx="0"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03" name="Text Box 21"/>
          <p:cNvSpPr txBox="1">
            <a:spLocks noChangeArrowheads="1"/>
          </p:cNvSpPr>
          <p:nvPr/>
        </p:nvSpPr>
        <p:spPr bwMode="auto">
          <a:xfrm>
            <a:off x="1219200" y="461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3</a:t>
            </a:r>
          </a:p>
        </p:txBody>
      </p:sp>
      <p:sp>
        <p:nvSpPr>
          <p:cNvPr id="20504" name="Line 22"/>
          <p:cNvSpPr>
            <a:spLocks noChangeShapeType="1"/>
          </p:cNvSpPr>
          <p:nvPr/>
        </p:nvSpPr>
        <p:spPr bwMode="auto">
          <a:xfrm flipH="1">
            <a:off x="1752600" y="47244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05" name="Text Box 23"/>
          <p:cNvSpPr txBox="1">
            <a:spLocks noChangeArrowheads="1"/>
          </p:cNvSpPr>
          <p:nvPr/>
        </p:nvSpPr>
        <p:spPr bwMode="auto">
          <a:xfrm>
            <a:off x="1660525" y="461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6</a:t>
            </a:r>
          </a:p>
        </p:txBody>
      </p:sp>
      <p:sp>
        <p:nvSpPr>
          <p:cNvPr id="20506" name="Line 24"/>
          <p:cNvSpPr>
            <a:spLocks noChangeShapeType="1"/>
          </p:cNvSpPr>
          <p:nvPr/>
        </p:nvSpPr>
        <p:spPr bwMode="auto">
          <a:xfrm>
            <a:off x="1828800" y="53340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07" name="Text Box 25"/>
          <p:cNvSpPr txBox="1">
            <a:spLocks noChangeArrowheads="1"/>
          </p:cNvSpPr>
          <p:nvPr/>
        </p:nvSpPr>
        <p:spPr bwMode="auto">
          <a:xfrm>
            <a:off x="1981200" y="495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6</a:t>
            </a:r>
          </a:p>
        </p:txBody>
      </p:sp>
      <p:sp>
        <p:nvSpPr>
          <p:cNvPr id="20508" name="Line 26"/>
          <p:cNvSpPr>
            <a:spLocks noChangeShapeType="1"/>
          </p:cNvSpPr>
          <p:nvPr/>
        </p:nvSpPr>
        <p:spPr bwMode="auto">
          <a:xfrm flipH="1">
            <a:off x="2743200" y="4343400"/>
            <a:ext cx="304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09" name="Text Box 27"/>
          <p:cNvSpPr txBox="1">
            <a:spLocks noChangeArrowheads="1"/>
          </p:cNvSpPr>
          <p:nvPr/>
        </p:nvSpPr>
        <p:spPr bwMode="auto">
          <a:xfrm>
            <a:off x="2879725" y="461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2</a:t>
            </a:r>
          </a:p>
        </p:txBody>
      </p:sp>
      <p:sp>
        <p:nvSpPr>
          <p:cNvPr id="20510" name="Line 28"/>
          <p:cNvSpPr>
            <a:spLocks noChangeShapeType="1"/>
          </p:cNvSpPr>
          <p:nvPr/>
        </p:nvSpPr>
        <p:spPr bwMode="auto">
          <a:xfrm>
            <a:off x="2286000" y="4724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11" name="Text Box 29"/>
          <p:cNvSpPr txBox="1">
            <a:spLocks noChangeArrowheads="1"/>
          </p:cNvSpPr>
          <p:nvPr/>
        </p:nvSpPr>
        <p:spPr bwMode="auto">
          <a:xfrm>
            <a:off x="2324100" y="4572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4</a:t>
            </a:r>
          </a:p>
        </p:txBody>
      </p:sp>
      <p:graphicFrame>
        <p:nvGraphicFramePr>
          <p:cNvPr id="50373" name="Group 197"/>
          <p:cNvGraphicFramePr>
            <a:graphicFrameLocks noGrp="1"/>
          </p:cNvGraphicFramePr>
          <p:nvPr/>
        </p:nvGraphicFramePr>
        <p:xfrm>
          <a:off x="6858000" y="2139950"/>
          <a:ext cx="1905000" cy="3657600"/>
        </p:xfrm>
        <a:graphic>
          <a:graphicData uri="http://schemas.openxmlformats.org/drawingml/2006/table">
            <a:tbl>
              <a:tblPr/>
              <a:tblGrid>
                <a:gridCol w="609600"/>
                <a:gridCol w="660400"/>
                <a:gridCol w="635000"/>
              </a:tblGrid>
              <a:tr h="357188">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panose="05000000000000000000" pitchFamily="2" charset="2"/>
                        <a:defRPr kumimoji="1"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
                          <a:schemeClr val="accent1"/>
                        </a:buClr>
                        <a:buSzPct val="80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309" name="Text Box 133"/>
          <p:cNvSpPr txBox="1">
            <a:spLocks noChangeArrowheads="1"/>
          </p:cNvSpPr>
          <p:nvPr/>
        </p:nvSpPr>
        <p:spPr bwMode="auto">
          <a:xfrm>
            <a:off x="1974850" y="1895475"/>
            <a:ext cx="37593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Initially 6 isolated points</a:t>
            </a:r>
            <a:endParaRPr lang="zh-CN" altLang="en-US" sz="2800" dirty="0"/>
          </a:p>
        </p:txBody>
      </p:sp>
      <p:sp>
        <p:nvSpPr>
          <p:cNvPr id="50311" name="Oval 135"/>
          <p:cNvSpPr>
            <a:spLocks noChangeArrowheads="1"/>
          </p:cNvSpPr>
          <p:nvPr/>
        </p:nvSpPr>
        <p:spPr bwMode="auto">
          <a:xfrm>
            <a:off x="4876800" y="3238500"/>
            <a:ext cx="381000" cy="381000"/>
          </a:xfrm>
          <a:prstGeom prst="ellipse">
            <a:avLst/>
          </a:prstGeom>
          <a:solidFill>
            <a:srgbClr val="FF00FF"/>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1</a:t>
            </a:r>
          </a:p>
        </p:txBody>
      </p:sp>
      <p:sp>
        <p:nvSpPr>
          <p:cNvPr id="50312" name="Oval 136"/>
          <p:cNvSpPr>
            <a:spLocks noChangeArrowheads="1"/>
          </p:cNvSpPr>
          <p:nvPr/>
        </p:nvSpPr>
        <p:spPr bwMode="auto">
          <a:xfrm>
            <a:off x="3962400" y="3962400"/>
            <a:ext cx="381000" cy="381000"/>
          </a:xfrm>
          <a:prstGeom prst="ellipse">
            <a:avLst/>
          </a:prstGeom>
          <a:solidFill>
            <a:srgbClr val="FF00FF"/>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2</a:t>
            </a:r>
          </a:p>
        </p:txBody>
      </p:sp>
      <p:sp>
        <p:nvSpPr>
          <p:cNvPr id="50313" name="Oval 137"/>
          <p:cNvSpPr>
            <a:spLocks noChangeArrowheads="1"/>
          </p:cNvSpPr>
          <p:nvPr/>
        </p:nvSpPr>
        <p:spPr bwMode="auto">
          <a:xfrm>
            <a:off x="4876800" y="4343400"/>
            <a:ext cx="381000" cy="381000"/>
          </a:xfrm>
          <a:prstGeom prst="ellipse">
            <a:avLst/>
          </a:prstGeom>
          <a:solidFill>
            <a:srgbClr val="FF00FF"/>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3</a:t>
            </a:r>
          </a:p>
        </p:txBody>
      </p:sp>
      <p:sp>
        <p:nvSpPr>
          <p:cNvPr id="50314" name="Oval 138"/>
          <p:cNvSpPr>
            <a:spLocks noChangeArrowheads="1"/>
          </p:cNvSpPr>
          <p:nvPr/>
        </p:nvSpPr>
        <p:spPr bwMode="auto">
          <a:xfrm>
            <a:off x="5791200" y="3962400"/>
            <a:ext cx="381000" cy="381000"/>
          </a:xfrm>
          <a:prstGeom prst="ellipse">
            <a:avLst/>
          </a:prstGeom>
          <a:solidFill>
            <a:srgbClr val="FF00FF"/>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4</a:t>
            </a:r>
          </a:p>
        </p:txBody>
      </p:sp>
      <p:sp>
        <p:nvSpPr>
          <p:cNvPr id="50315" name="Oval 139"/>
          <p:cNvSpPr>
            <a:spLocks noChangeArrowheads="1"/>
          </p:cNvSpPr>
          <p:nvPr/>
        </p:nvSpPr>
        <p:spPr bwMode="auto">
          <a:xfrm>
            <a:off x="4343400" y="5105400"/>
            <a:ext cx="381000" cy="381000"/>
          </a:xfrm>
          <a:prstGeom prst="ellipse">
            <a:avLst/>
          </a:prstGeom>
          <a:solidFill>
            <a:srgbClr val="FF00FF"/>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5</a:t>
            </a:r>
          </a:p>
        </p:txBody>
      </p:sp>
      <p:sp>
        <p:nvSpPr>
          <p:cNvPr id="50316" name="Oval 140"/>
          <p:cNvSpPr>
            <a:spLocks noChangeArrowheads="1"/>
          </p:cNvSpPr>
          <p:nvPr/>
        </p:nvSpPr>
        <p:spPr bwMode="auto">
          <a:xfrm>
            <a:off x="5410200" y="5105400"/>
            <a:ext cx="381000" cy="381000"/>
          </a:xfrm>
          <a:prstGeom prst="ellipse">
            <a:avLst/>
          </a:prstGeom>
          <a:solidFill>
            <a:srgbClr val="FF00FF"/>
          </a:solidFill>
          <a:ln w="19050">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6</a:t>
            </a:r>
          </a:p>
        </p:txBody>
      </p:sp>
      <p:sp>
        <p:nvSpPr>
          <p:cNvPr id="50317" name="Text Box 141"/>
          <p:cNvSpPr txBox="1">
            <a:spLocks noChangeArrowheads="1"/>
          </p:cNvSpPr>
          <p:nvPr/>
        </p:nvSpPr>
        <p:spPr bwMode="auto">
          <a:xfrm>
            <a:off x="1976008" y="1770730"/>
            <a:ext cx="4425950" cy="13849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Edge 1 is selected, so </a:t>
            </a:r>
            <a:r>
              <a:rPr lang="en-US" altLang="zh-CN" sz="2800" dirty="0" smtClean="0"/>
              <a:t>vertices </a:t>
            </a:r>
            <a:r>
              <a:rPr lang="en-US" altLang="zh-CN" sz="2800" dirty="0"/>
              <a:t>1 and 3 are merged into the same set.</a:t>
            </a:r>
            <a:endParaRPr lang="zh-CN" altLang="en-US" sz="2800" dirty="0"/>
          </a:p>
        </p:txBody>
      </p:sp>
      <p:sp>
        <p:nvSpPr>
          <p:cNvPr id="50322" name="Rectangle 146"/>
          <p:cNvSpPr>
            <a:spLocks noChangeArrowheads="1"/>
          </p:cNvSpPr>
          <p:nvPr/>
        </p:nvSpPr>
        <p:spPr bwMode="auto">
          <a:xfrm>
            <a:off x="6324600" y="20574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CC00"/>
                </a:solidFill>
              </a:rPr>
              <a:t>√</a:t>
            </a:r>
          </a:p>
        </p:txBody>
      </p:sp>
      <p:sp>
        <p:nvSpPr>
          <p:cNvPr id="50323" name="Line 147"/>
          <p:cNvSpPr>
            <a:spLocks noChangeShapeType="1"/>
          </p:cNvSpPr>
          <p:nvPr/>
        </p:nvSpPr>
        <p:spPr bwMode="auto">
          <a:xfrm>
            <a:off x="5067300" y="3600450"/>
            <a:ext cx="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324" name="Oval 148"/>
          <p:cNvSpPr>
            <a:spLocks noChangeArrowheads="1"/>
          </p:cNvSpPr>
          <p:nvPr/>
        </p:nvSpPr>
        <p:spPr bwMode="auto">
          <a:xfrm>
            <a:off x="4724400" y="2971800"/>
            <a:ext cx="685800" cy="20574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325" name="Text Box 149"/>
          <p:cNvSpPr txBox="1">
            <a:spLocks noChangeArrowheads="1"/>
          </p:cNvSpPr>
          <p:nvPr/>
        </p:nvSpPr>
        <p:spPr bwMode="auto">
          <a:xfrm>
            <a:off x="2007758" y="1770729"/>
            <a:ext cx="4425950" cy="13849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Edge 2 is selected, so </a:t>
            </a:r>
            <a:r>
              <a:rPr lang="en-US" altLang="zh-CN" sz="2800" dirty="0" smtClean="0"/>
              <a:t>vertices 4 </a:t>
            </a:r>
            <a:r>
              <a:rPr lang="en-US" altLang="zh-CN" sz="2800" dirty="0"/>
              <a:t>and 6 </a:t>
            </a:r>
            <a:r>
              <a:rPr lang="en-US" altLang="zh-CN" sz="2800" dirty="0" smtClean="0"/>
              <a:t>are </a:t>
            </a:r>
            <a:r>
              <a:rPr lang="en-US" altLang="zh-CN" sz="2800" dirty="0"/>
              <a:t>merged into the same set.</a:t>
            </a:r>
            <a:endParaRPr lang="zh-CN" altLang="en-US" sz="2800" dirty="0"/>
          </a:p>
        </p:txBody>
      </p:sp>
      <p:sp>
        <p:nvSpPr>
          <p:cNvPr id="50326" name="Rectangle 150"/>
          <p:cNvSpPr>
            <a:spLocks noChangeArrowheads="1"/>
          </p:cNvSpPr>
          <p:nvPr/>
        </p:nvSpPr>
        <p:spPr bwMode="auto">
          <a:xfrm>
            <a:off x="6324600" y="243998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CC00"/>
                </a:solidFill>
              </a:rPr>
              <a:t>√</a:t>
            </a:r>
          </a:p>
        </p:txBody>
      </p:sp>
      <p:sp>
        <p:nvSpPr>
          <p:cNvPr id="50327" name="Line 151"/>
          <p:cNvSpPr>
            <a:spLocks noChangeShapeType="1"/>
          </p:cNvSpPr>
          <p:nvPr/>
        </p:nvSpPr>
        <p:spPr bwMode="auto">
          <a:xfrm flipH="1">
            <a:off x="5715000" y="4343400"/>
            <a:ext cx="2286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328" name="Oval 152"/>
          <p:cNvSpPr>
            <a:spLocks noChangeArrowheads="1"/>
          </p:cNvSpPr>
          <p:nvPr/>
        </p:nvSpPr>
        <p:spPr bwMode="auto">
          <a:xfrm rot="1111559">
            <a:off x="5486400" y="3657600"/>
            <a:ext cx="685800" cy="20574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329" name="Text Box 153"/>
          <p:cNvSpPr txBox="1">
            <a:spLocks noChangeArrowheads="1"/>
          </p:cNvSpPr>
          <p:nvPr/>
        </p:nvSpPr>
        <p:spPr bwMode="auto">
          <a:xfrm>
            <a:off x="1869484" y="1792021"/>
            <a:ext cx="4425950" cy="13849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Edge 3 is selected, so </a:t>
            </a:r>
            <a:r>
              <a:rPr lang="en-US" altLang="zh-CN" sz="2800" dirty="0" smtClean="0"/>
              <a:t>vertices 2 </a:t>
            </a:r>
            <a:r>
              <a:rPr lang="en-US" altLang="zh-CN" sz="2800" dirty="0"/>
              <a:t>and 5 </a:t>
            </a:r>
            <a:r>
              <a:rPr lang="en-US" altLang="zh-CN" sz="2800" dirty="0" smtClean="0"/>
              <a:t> </a:t>
            </a:r>
            <a:r>
              <a:rPr lang="en-US" altLang="zh-CN" sz="2800" dirty="0"/>
              <a:t>are merged into the same set.</a:t>
            </a:r>
            <a:endParaRPr lang="zh-CN" altLang="en-US" sz="2800" dirty="0"/>
          </a:p>
        </p:txBody>
      </p:sp>
      <p:sp>
        <p:nvSpPr>
          <p:cNvPr id="50330" name="Rectangle 154"/>
          <p:cNvSpPr>
            <a:spLocks noChangeArrowheads="1"/>
          </p:cNvSpPr>
          <p:nvPr/>
        </p:nvSpPr>
        <p:spPr bwMode="auto">
          <a:xfrm>
            <a:off x="6324600" y="278288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CC00"/>
                </a:solidFill>
              </a:rPr>
              <a:t>√</a:t>
            </a:r>
          </a:p>
        </p:txBody>
      </p:sp>
      <p:sp>
        <p:nvSpPr>
          <p:cNvPr id="50331" name="Line 155"/>
          <p:cNvSpPr>
            <a:spLocks noChangeShapeType="1"/>
          </p:cNvSpPr>
          <p:nvPr/>
        </p:nvSpPr>
        <p:spPr bwMode="auto">
          <a:xfrm>
            <a:off x="4191000" y="4343400"/>
            <a:ext cx="304800" cy="762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332" name="Oval 156"/>
          <p:cNvSpPr>
            <a:spLocks noChangeArrowheads="1"/>
          </p:cNvSpPr>
          <p:nvPr/>
        </p:nvSpPr>
        <p:spPr bwMode="auto">
          <a:xfrm rot="-1191633">
            <a:off x="4038600" y="3733800"/>
            <a:ext cx="685800" cy="20574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333" name="Text Box 157"/>
          <p:cNvSpPr txBox="1">
            <a:spLocks noChangeArrowheads="1"/>
          </p:cNvSpPr>
          <p:nvPr/>
        </p:nvSpPr>
        <p:spPr bwMode="auto">
          <a:xfrm>
            <a:off x="1909727" y="1773852"/>
            <a:ext cx="4425950" cy="13849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Edge 4 is selected, so </a:t>
            </a:r>
            <a:r>
              <a:rPr lang="en-US" altLang="zh-CN" sz="2800" dirty="0" smtClean="0"/>
              <a:t>vertices </a:t>
            </a:r>
            <a:r>
              <a:rPr lang="en-US" altLang="zh-CN" sz="2800" dirty="0"/>
              <a:t>1, 3, 4, and 6 are merged into the same set</a:t>
            </a:r>
            <a:endParaRPr lang="zh-CN" altLang="en-US" sz="2800" dirty="0"/>
          </a:p>
        </p:txBody>
      </p:sp>
      <p:sp>
        <p:nvSpPr>
          <p:cNvPr id="50334" name="Rectangle 158"/>
          <p:cNvSpPr>
            <a:spLocks noChangeArrowheads="1"/>
          </p:cNvSpPr>
          <p:nvPr/>
        </p:nvSpPr>
        <p:spPr bwMode="auto">
          <a:xfrm>
            <a:off x="6324600" y="310673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CC00"/>
                </a:solidFill>
              </a:rPr>
              <a:t>√</a:t>
            </a:r>
          </a:p>
        </p:txBody>
      </p:sp>
      <p:sp>
        <p:nvSpPr>
          <p:cNvPr id="50338" name="Line 162"/>
          <p:cNvSpPr>
            <a:spLocks noChangeShapeType="1"/>
          </p:cNvSpPr>
          <p:nvPr/>
        </p:nvSpPr>
        <p:spPr bwMode="auto">
          <a:xfrm>
            <a:off x="5105400" y="4724400"/>
            <a:ext cx="38100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339" name="Oval 163"/>
          <p:cNvSpPr>
            <a:spLocks noChangeArrowheads="1"/>
          </p:cNvSpPr>
          <p:nvPr/>
        </p:nvSpPr>
        <p:spPr bwMode="auto">
          <a:xfrm rot="1111559">
            <a:off x="5486400" y="3657600"/>
            <a:ext cx="685800" cy="2057400"/>
          </a:xfrm>
          <a:prstGeom prst="ellipse">
            <a:avLst/>
          </a:prstGeom>
          <a:noFill/>
          <a:ln w="9525">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340" name="Oval 164"/>
          <p:cNvSpPr>
            <a:spLocks noChangeArrowheads="1"/>
          </p:cNvSpPr>
          <p:nvPr/>
        </p:nvSpPr>
        <p:spPr bwMode="auto">
          <a:xfrm>
            <a:off x="4724400" y="2971800"/>
            <a:ext cx="685800" cy="2057400"/>
          </a:xfrm>
          <a:prstGeom prst="ellipse">
            <a:avLst/>
          </a:prstGeom>
          <a:noFill/>
          <a:ln w="9525">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341" name="Oval 165"/>
          <p:cNvSpPr>
            <a:spLocks noChangeArrowheads="1"/>
          </p:cNvSpPr>
          <p:nvPr/>
        </p:nvSpPr>
        <p:spPr bwMode="auto">
          <a:xfrm rot="-1191633">
            <a:off x="4724400" y="2963863"/>
            <a:ext cx="1524000" cy="2701925"/>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342" name="Text Box 166"/>
          <p:cNvSpPr txBox="1">
            <a:spLocks noChangeArrowheads="1"/>
          </p:cNvSpPr>
          <p:nvPr/>
        </p:nvSpPr>
        <p:spPr bwMode="auto">
          <a:xfrm>
            <a:off x="1909727" y="1755973"/>
            <a:ext cx="4425950" cy="13849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smtClean="0"/>
              <a:t>Check edge 5</a:t>
            </a:r>
            <a:r>
              <a:rPr lang="en-US" altLang="zh-CN" sz="2800" dirty="0"/>
              <a:t>. Because </a:t>
            </a:r>
            <a:r>
              <a:rPr lang="en-US" altLang="zh-CN" sz="2800" dirty="0" smtClean="0"/>
              <a:t>vertices </a:t>
            </a:r>
            <a:r>
              <a:rPr lang="en-US" altLang="zh-CN" sz="2800" dirty="0"/>
              <a:t>1 and 4 belong to the same set, they are discarded.</a:t>
            </a:r>
            <a:endParaRPr lang="zh-CN" altLang="en-US" sz="2800" dirty="0"/>
          </a:p>
        </p:txBody>
      </p:sp>
      <p:sp>
        <p:nvSpPr>
          <p:cNvPr id="50343" name="Rectangle 167"/>
          <p:cNvSpPr>
            <a:spLocks noChangeArrowheads="1"/>
          </p:cNvSpPr>
          <p:nvPr/>
        </p:nvSpPr>
        <p:spPr bwMode="auto">
          <a:xfrm>
            <a:off x="6324600" y="35052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chemeClr val="tx2"/>
                </a:solidFill>
              </a:rPr>
              <a:t>×</a:t>
            </a:r>
          </a:p>
        </p:txBody>
      </p:sp>
      <p:sp>
        <p:nvSpPr>
          <p:cNvPr id="50344" name="Text Box 168"/>
          <p:cNvSpPr txBox="1">
            <a:spLocks noChangeArrowheads="1"/>
          </p:cNvSpPr>
          <p:nvPr/>
        </p:nvSpPr>
        <p:spPr bwMode="auto">
          <a:xfrm>
            <a:off x="1875725" y="1743036"/>
            <a:ext cx="4835525" cy="13849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Select edge 6, and </a:t>
            </a:r>
            <a:r>
              <a:rPr lang="en-US" altLang="zh-CN" sz="2800" dirty="0" smtClean="0"/>
              <a:t>vertices </a:t>
            </a:r>
            <a:r>
              <a:rPr lang="en-US" altLang="zh-CN" sz="2800" dirty="0"/>
              <a:t>1, 3, 4, 6, 2, and 5 belong to the same set.</a:t>
            </a:r>
            <a:endParaRPr lang="zh-CN" altLang="en-US" sz="2800" dirty="0"/>
          </a:p>
        </p:txBody>
      </p:sp>
      <p:sp>
        <p:nvSpPr>
          <p:cNvPr id="50346" name="Rectangle 170"/>
          <p:cNvSpPr>
            <a:spLocks noChangeArrowheads="1"/>
          </p:cNvSpPr>
          <p:nvPr/>
        </p:nvSpPr>
        <p:spPr bwMode="auto">
          <a:xfrm>
            <a:off x="6324600" y="3857625"/>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CC00"/>
                </a:solidFill>
              </a:rPr>
              <a:t>√</a:t>
            </a:r>
          </a:p>
        </p:txBody>
      </p:sp>
      <p:sp>
        <p:nvSpPr>
          <p:cNvPr id="50347" name="Line 171"/>
          <p:cNvSpPr>
            <a:spLocks noChangeShapeType="1"/>
          </p:cNvSpPr>
          <p:nvPr/>
        </p:nvSpPr>
        <p:spPr bwMode="auto">
          <a:xfrm>
            <a:off x="4343400" y="4191000"/>
            <a:ext cx="533400" cy="304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349" name="Oval 173"/>
          <p:cNvSpPr>
            <a:spLocks noChangeArrowheads="1"/>
          </p:cNvSpPr>
          <p:nvPr/>
        </p:nvSpPr>
        <p:spPr bwMode="auto">
          <a:xfrm rot="-1191633">
            <a:off x="4724400" y="2971800"/>
            <a:ext cx="1524000" cy="2701925"/>
          </a:xfrm>
          <a:prstGeom prst="ellipse">
            <a:avLst/>
          </a:prstGeom>
          <a:noFill/>
          <a:ln w="571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351" name="Oval 175"/>
          <p:cNvSpPr>
            <a:spLocks noChangeArrowheads="1"/>
          </p:cNvSpPr>
          <p:nvPr/>
        </p:nvSpPr>
        <p:spPr bwMode="auto">
          <a:xfrm rot="-1191633">
            <a:off x="4038600" y="3733800"/>
            <a:ext cx="685800" cy="2057400"/>
          </a:xfrm>
          <a:prstGeom prst="ellipse">
            <a:avLst/>
          </a:prstGeom>
          <a:noFill/>
          <a:ln w="9525">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352" name="Line 176"/>
          <p:cNvSpPr>
            <a:spLocks noChangeShapeType="1"/>
          </p:cNvSpPr>
          <p:nvPr/>
        </p:nvSpPr>
        <p:spPr bwMode="auto">
          <a:xfrm>
            <a:off x="4343400" y="4191000"/>
            <a:ext cx="533400" cy="304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353" name="Oval 177"/>
          <p:cNvSpPr>
            <a:spLocks noChangeArrowheads="1"/>
          </p:cNvSpPr>
          <p:nvPr/>
        </p:nvSpPr>
        <p:spPr bwMode="auto">
          <a:xfrm>
            <a:off x="3733800" y="3048000"/>
            <a:ext cx="2667000" cy="27432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354" name="Text Box 178"/>
          <p:cNvSpPr txBox="1">
            <a:spLocks noChangeArrowheads="1"/>
          </p:cNvSpPr>
          <p:nvPr/>
        </p:nvSpPr>
        <p:spPr bwMode="auto">
          <a:xfrm>
            <a:off x="1849443" y="1611957"/>
            <a:ext cx="4861807" cy="13849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smtClean="0"/>
              <a:t>n </a:t>
            </a:r>
            <a:r>
              <a:rPr lang="en-US" altLang="zh-CN" sz="2800" dirty="0"/>
              <a:t>– 1 edges have been selected. The results are shown in the figure.</a:t>
            </a:r>
            <a:endParaRPr lang="zh-CN" altLang="en-US" sz="2800" dirty="0"/>
          </a:p>
        </p:txBody>
      </p:sp>
      <p:sp>
        <p:nvSpPr>
          <p:cNvPr id="20593" name="Text Box 198"/>
          <p:cNvSpPr txBox="1">
            <a:spLocks noChangeArrowheads="1"/>
          </p:cNvSpPr>
          <p:nvPr/>
        </p:nvSpPr>
        <p:spPr bwMode="auto">
          <a:xfrm>
            <a:off x="6978650" y="1733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u</a:t>
            </a:r>
          </a:p>
        </p:txBody>
      </p:sp>
      <p:sp>
        <p:nvSpPr>
          <p:cNvPr id="20594" name="Text Box 199"/>
          <p:cNvSpPr txBox="1">
            <a:spLocks noChangeArrowheads="1"/>
          </p:cNvSpPr>
          <p:nvPr/>
        </p:nvSpPr>
        <p:spPr bwMode="auto">
          <a:xfrm>
            <a:off x="7620000" y="17335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v</a:t>
            </a:r>
          </a:p>
        </p:txBody>
      </p:sp>
      <p:sp>
        <p:nvSpPr>
          <p:cNvPr id="20595" name="Text Box 200"/>
          <p:cNvSpPr txBox="1">
            <a:spLocks noChangeArrowheads="1"/>
          </p:cNvSpPr>
          <p:nvPr/>
        </p:nvSpPr>
        <p:spPr bwMode="auto">
          <a:xfrm>
            <a:off x="8274050" y="17526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w</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136</a:t>
            </a:fld>
            <a:endParaRPr lang="en-CA" dirty="0"/>
          </a:p>
        </p:txBody>
      </p:sp>
    </p:spTree>
    <p:extLst>
      <p:ext uri="{BB962C8B-B14F-4D97-AF65-F5344CB8AC3E}">
        <p14:creationId xmlns:p14="http://schemas.microsoft.com/office/powerpoint/2010/main" val="1886013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309"/>
                                        </p:tgtEl>
                                        <p:attrNameLst>
                                          <p:attrName>style.visibility</p:attrName>
                                        </p:attrNameLst>
                                      </p:cBhvr>
                                      <p:to>
                                        <p:strVal val="visible"/>
                                      </p:to>
                                    </p:set>
                                    <p:anim calcmode="lin" valueType="num">
                                      <p:cBhvr>
                                        <p:cTn id="7" dur="500" fill="hold"/>
                                        <p:tgtEl>
                                          <p:spTgt spid="50309"/>
                                        </p:tgtEl>
                                        <p:attrNameLst>
                                          <p:attrName>ppt_w</p:attrName>
                                        </p:attrNameLst>
                                      </p:cBhvr>
                                      <p:tavLst>
                                        <p:tav tm="0">
                                          <p:val>
                                            <p:fltVal val="0"/>
                                          </p:val>
                                        </p:tav>
                                        <p:tav tm="100000">
                                          <p:val>
                                            <p:strVal val="#ppt_w"/>
                                          </p:val>
                                        </p:tav>
                                      </p:tavLst>
                                    </p:anim>
                                    <p:anim calcmode="lin" valueType="num">
                                      <p:cBhvr>
                                        <p:cTn id="8" dur="500" fill="hold"/>
                                        <p:tgtEl>
                                          <p:spTgt spid="50309"/>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50311"/>
                                        </p:tgtEl>
                                        <p:attrNameLst>
                                          <p:attrName>style.visibility</p:attrName>
                                        </p:attrNameLst>
                                      </p:cBhvr>
                                      <p:to>
                                        <p:strVal val="visible"/>
                                      </p:to>
                                    </p:set>
                                    <p:animEffect transition="in" filter="box(out)">
                                      <p:cBhvr>
                                        <p:cTn id="12" dur="500"/>
                                        <p:tgtEl>
                                          <p:spTgt spid="50311"/>
                                        </p:tgtEl>
                                      </p:cBhvr>
                                    </p:animEffect>
                                  </p:childTnLst>
                                </p:cTn>
                              </p:par>
                            </p:childTnLst>
                          </p:cTn>
                        </p:par>
                        <p:par>
                          <p:cTn id="13" fill="hold" nodeType="afterGroup">
                            <p:stCondLst>
                              <p:cond delay="1000"/>
                            </p:stCondLst>
                            <p:childTnLst>
                              <p:par>
                                <p:cTn id="14" presetID="4" presetClass="entr" presetSubtype="32" fill="hold" grpId="0" nodeType="afterEffect">
                                  <p:stCondLst>
                                    <p:cond delay="0"/>
                                  </p:stCondLst>
                                  <p:childTnLst>
                                    <p:set>
                                      <p:cBhvr>
                                        <p:cTn id="15" dur="1" fill="hold">
                                          <p:stCondLst>
                                            <p:cond delay="0"/>
                                          </p:stCondLst>
                                        </p:cTn>
                                        <p:tgtEl>
                                          <p:spTgt spid="50312"/>
                                        </p:tgtEl>
                                        <p:attrNameLst>
                                          <p:attrName>style.visibility</p:attrName>
                                        </p:attrNameLst>
                                      </p:cBhvr>
                                      <p:to>
                                        <p:strVal val="visible"/>
                                      </p:to>
                                    </p:set>
                                    <p:animEffect transition="in" filter="box(out)">
                                      <p:cBhvr>
                                        <p:cTn id="16" dur="500"/>
                                        <p:tgtEl>
                                          <p:spTgt spid="50312"/>
                                        </p:tgtEl>
                                      </p:cBhvr>
                                    </p:animEffect>
                                  </p:childTnLst>
                                </p:cTn>
                              </p:par>
                            </p:childTnLst>
                          </p:cTn>
                        </p:par>
                        <p:par>
                          <p:cTn id="17" fill="hold" nodeType="afterGroup">
                            <p:stCondLst>
                              <p:cond delay="1500"/>
                            </p:stCondLst>
                            <p:childTnLst>
                              <p:par>
                                <p:cTn id="18" presetID="4" presetClass="entr" presetSubtype="32" fill="hold" grpId="0" nodeType="afterEffect">
                                  <p:stCondLst>
                                    <p:cond delay="0"/>
                                  </p:stCondLst>
                                  <p:childTnLst>
                                    <p:set>
                                      <p:cBhvr>
                                        <p:cTn id="19" dur="1" fill="hold">
                                          <p:stCondLst>
                                            <p:cond delay="0"/>
                                          </p:stCondLst>
                                        </p:cTn>
                                        <p:tgtEl>
                                          <p:spTgt spid="50313"/>
                                        </p:tgtEl>
                                        <p:attrNameLst>
                                          <p:attrName>style.visibility</p:attrName>
                                        </p:attrNameLst>
                                      </p:cBhvr>
                                      <p:to>
                                        <p:strVal val="visible"/>
                                      </p:to>
                                    </p:set>
                                    <p:animEffect transition="in" filter="box(out)">
                                      <p:cBhvr>
                                        <p:cTn id="20" dur="500"/>
                                        <p:tgtEl>
                                          <p:spTgt spid="50313"/>
                                        </p:tgtEl>
                                      </p:cBhvr>
                                    </p:animEffect>
                                  </p:childTnLst>
                                </p:cTn>
                              </p:par>
                            </p:childTnLst>
                          </p:cTn>
                        </p:par>
                        <p:par>
                          <p:cTn id="21" fill="hold" nodeType="afterGroup">
                            <p:stCondLst>
                              <p:cond delay="2000"/>
                            </p:stCondLst>
                            <p:childTnLst>
                              <p:par>
                                <p:cTn id="22" presetID="4" presetClass="entr" presetSubtype="32" fill="hold" grpId="0" nodeType="afterEffect">
                                  <p:stCondLst>
                                    <p:cond delay="0"/>
                                  </p:stCondLst>
                                  <p:childTnLst>
                                    <p:set>
                                      <p:cBhvr>
                                        <p:cTn id="23" dur="1" fill="hold">
                                          <p:stCondLst>
                                            <p:cond delay="0"/>
                                          </p:stCondLst>
                                        </p:cTn>
                                        <p:tgtEl>
                                          <p:spTgt spid="50314"/>
                                        </p:tgtEl>
                                        <p:attrNameLst>
                                          <p:attrName>style.visibility</p:attrName>
                                        </p:attrNameLst>
                                      </p:cBhvr>
                                      <p:to>
                                        <p:strVal val="visible"/>
                                      </p:to>
                                    </p:set>
                                    <p:animEffect transition="in" filter="box(out)">
                                      <p:cBhvr>
                                        <p:cTn id="24" dur="500"/>
                                        <p:tgtEl>
                                          <p:spTgt spid="50314"/>
                                        </p:tgtEl>
                                      </p:cBhvr>
                                    </p:animEffect>
                                  </p:childTnLst>
                                </p:cTn>
                              </p:par>
                            </p:childTnLst>
                          </p:cTn>
                        </p:par>
                        <p:par>
                          <p:cTn id="25" fill="hold" nodeType="afterGroup">
                            <p:stCondLst>
                              <p:cond delay="2500"/>
                            </p:stCondLst>
                            <p:childTnLst>
                              <p:par>
                                <p:cTn id="26" presetID="4" presetClass="entr" presetSubtype="32" fill="hold" grpId="0" nodeType="afterEffect">
                                  <p:stCondLst>
                                    <p:cond delay="0"/>
                                  </p:stCondLst>
                                  <p:childTnLst>
                                    <p:set>
                                      <p:cBhvr>
                                        <p:cTn id="27" dur="1" fill="hold">
                                          <p:stCondLst>
                                            <p:cond delay="0"/>
                                          </p:stCondLst>
                                        </p:cTn>
                                        <p:tgtEl>
                                          <p:spTgt spid="50315"/>
                                        </p:tgtEl>
                                        <p:attrNameLst>
                                          <p:attrName>style.visibility</p:attrName>
                                        </p:attrNameLst>
                                      </p:cBhvr>
                                      <p:to>
                                        <p:strVal val="visible"/>
                                      </p:to>
                                    </p:set>
                                    <p:animEffect transition="in" filter="box(out)">
                                      <p:cBhvr>
                                        <p:cTn id="28" dur="500"/>
                                        <p:tgtEl>
                                          <p:spTgt spid="50315"/>
                                        </p:tgtEl>
                                      </p:cBhvr>
                                    </p:animEffect>
                                  </p:childTnLst>
                                </p:cTn>
                              </p:par>
                            </p:childTnLst>
                          </p:cTn>
                        </p:par>
                        <p:par>
                          <p:cTn id="29" fill="hold" nodeType="afterGroup">
                            <p:stCondLst>
                              <p:cond delay="3000"/>
                            </p:stCondLst>
                            <p:childTnLst>
                              <p:par>
                                <p:cTn id="30" presetID="4" presetClass="entr" presetSubtype="32" fill="hold" grpId="0" nodeType="afterEffect">
                                  <p:stCondLst>
                                    <p:cond delay="0"/>
                                  </p:stCondLst>
                                  <p:childTnLst>
                                    <p:set>
                                      <p:cBhvr>
                                        <p:cTn id="31" dur="1" fill="hold">
                                          <p:stCondLst>
                                            <p:cond delay="0"/>
                                          </p:stCondLst>
                                        </p:cTn>
                                        <p:tgtEl>
                                          <p:spTgt spid="50316"/>
                                        </p:tgtEl>
                                        <p:attrNameLst>
                                          <p:attrName>style.visibility</p:attrName>
                                        </p:attrNameLst>
                                      </p:cBhvr>
                                      <p:to>
                                        <p:strVal val="visible"/>
                                      </p:to>
                                    </p:set>
                                    <p:animEffect transition="in" filter="box(out)">
                                      <p:cBhvr>
                                        <p:cTn id="32" dur="500"/>
                                        <p:tgtEl>
                                          <p:spTgt spid="503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0317"/>
                                        </p:tgtEl>
                                        <p:attrNameLst>
                                          <p:attrName>style.visibility</p:attrName>
                                        </p:attrNameLst>
                                      </p:cBhvr>
                                      <p:to>
                                        <p:strVal val="visible"/>
                                      </p:to>
                                    </p:set>
                                    <p:anim calcmode="lin" valueType="num">
                                      <p:cBhvr>
                                        <p:cTn id="37" dur="500" fill="hold"/>
                                        <p:tgtEl>
                                          <p:spTgt spid="50317"/>
                                        </p:tgtEl>
                                        <p:attrNameLst>
                                          <p:attrName>ppt_w</p:attrName>
                                        </p:attrNameLst>
                                      </p:cBhvr>
                                      <p:tavLst>
                                        <p:tav tm="0">
                                          <p:val>
                                            <p:fltVal val="0"/>
                                          </p:val>
                                        </p:tav>
                                        <p:tav tm="100000">
                                          <p:val>
                                            <p:strVal val="#ppt_w"/>
                                          </p:val>
                                        </p:tav>
                                      </p:tavLst>
                                    </p:anim>
                                    <p:anim calcmode="lin" valueType="num">
                                      <p:cBhvr>
                                        <p:cTn id="38" dur="500" fill="hold"/>
                                        <p:tgtEl>
                                          <p:spTgt spid="50317"/>
                                        </p:tgtEl>
                                        <p:attrNameLst>
                                          <p:attrName>ppt_h</p:attrName>
                                        </p:attrNameLst>
                                      </p:cBhvr>
                                      <p:tavLst>
                                        <p:tav tm="0">
                                          <p:val>
                                            <p:fltVal val="0"/>
                                          </p:val>
                                        </p:tav>
                                        <p:tav tm="100000">
                                          <p:val>
                                            <p:strVal val="#ppt_h"/>
                                          </p:val>
                                        </p:tav>
                                      </p:tavLst>
                                    </p:anim>
                                  </p:childTnLst>
                                </p:cTn>
                              </p:par>
                            </p:childTnLst>
                          </p:cTn>
                        </p:par>
                        <p:par>
                          <p:cTn id="39" fill="hold" nodeType="afterGroup">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50322"/>
                                        </p:tgtEl>
                                        <p:attrNameLst>
                                          <p:attrName>style.visibility</p:attrName>
                                        </p:attrNameLst>
                                      </p:cBhvr>
                                      <p:to>
                                        <p:strVal val="visible"/>
                                      </p:to>
                                    </p:set>
                                    <p:animEffect transition="in" filter="wipe(left)">
                                      <p:cBhvr>
                                        <p:cTn id="42" dur="500"/>
                                        <p:tgtEl>
                                          <p:spTgt spid="50322"/>
                                        </p:tgtEl>
                                      </p:cBhvr>
                                    </p:animEffect>
                                  </p:childTnLst>
                                </p:cTn>
                              </p:par>
                            </p:childTnLst>
                          </p:cTn>
                        </p:par>
                        <p:par>
                          <p:cTn id="43" fill="hold" nodeType="afterGroup">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50323"/>
                                        </p:tgtEl>
                                        <p:attrNameLst>
                                          <p:attrName>style.visibility</p:attrName>
                                        </p:attrNameLst>
                                      </p:cBhvr>
                                      <p:to>
                                        <p:strVal val="visible"/>
                                      </p:to>
                                    </p:set>
                                    <p:animEffect transition="in" filter="wipe(up)">
                                      <p:cBhvr>
                                        <p:cTn id="46" dur="500"/>
                                        <p:tgtEl>
                                          <p:spTgt spid="50323"/>
                                        </p:tgtEl>
                                      </p:cBhvr>
                                    </p:animEffect>
                                  </p:childTnLst>
                                </p:cTn>
                              </p:par>
                            </p:childTnLst>
                          </p:cTn>
                        </p:par>
                        <p:par>
                          <p:cTn id="47" fill="hold" nodeType="afterGroup">
                            <p:stCondLst>
                              <p:cond delay="1500"/>
                            </p:stCondLst>
                            <p:childTnLst>
                              <p:par>
                                <p:cTn id="48" presetID="23" presetClass="entr" presetSubtype="16" fill="hold" grpId="0" nodeType="afterEffect">
                                  <p:stCondLst>
                                    <p:cond delay="0"/>
                                  </p:stCondLst>
                                  <p:childTnLst>
                                    <p:set>
                                      <p:cBhvr>
                                        <p:cTn id="49" dur="1" fill="hold">
                                          <p:stCondLst>
                                            <p:cond delay="0"/>
                                          </p:stCondLst>
                                        </p:cTn>
                                        <p:tgtEl>
                                          <p:spTgt spid="50324"/>
                                        </p:tgtEl>
                                        <p:attrNameLst>
                                          <p:attrName>style.visibility</p:attrName>
                                        </p:attrNameLst>
                                      </p:cBhvr>
                                      <p:to>
                                        <p:strVal val="visible"/>
                                      </p:to>
                                    </p:set>
                                    <p:anim calcmode="lin" valueType="num">
                                      <p:cBhvr>
                                        <p:cTn id="50" dur="500" fill="hold"/>
                                        <p:tgtEl>
                                          <p:spTgt spid="50324"/>
                                        </p:tgtEl>
                                        <p:attrNameLst>
                                          <p:attrName>ppt_w</p:attrName>
                                        </p:attrNameLst>
                                      </p:cBhvr>
                                      <p:tavLst>
                                        <p:tav tm="0">
                                          <p:val>
                                            <p:fltVal val="0"/>
                                          </p:val>
                                        </p:tav>
                                        <p:tav tm="100000">
                                          <p:val>
                                            <p:strVal val="#ppt_w"/>
                                          </p:val>
                                        </p:tav>
                                      </p:tavLst>
                                    </p:anim>
                                    <p:anim calcmode="lin" valueType="num">
                                      <p:cBhvr>
                                        <p:cTn id="51" dur="500" fill="hold"/>
                                        <p:tgtEl>
                                          <p:spTgt spid="50324"/>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50325"/>
                                        </p:tgtEl>
                                        <p:attrNameLst>
                                          <p:attrName>style.visibility</p:attrName>
                                        </p:attrNameLst>
                                      </p:cBhvr>
                                      <p:to>
                                        <p:strVal val="visible"/>
                                      </p:to>
                                    </p:set>
                                    <p:anim calcmode="lin" valueType="num">
                                      <p:cBhvr>
                                        <p:cTn id="56" dur="500" fill="hold"/>
                                        <p:tgtEl>
                                          <p:spTgt spid="50325"/>
                                        </p:tgtEl>
                                        <p:attrNameLst>
                                          <p:attrName>ppt_w</p:attrName>
                                        </p:attrNameLst>
                                      </p:cBhvr>
                                      <p:tavLst>
                                        <p:tav tm="0">
                                          <p:val>
                                            <p:fltVal val="0"/>
                                          </p:val>
                                        </p:tav>
                                        <p:tav tm="100000">
                                          <p:val>
                                            <p:strVal val="#ppt_w"/>
                                          </p:val>
                                        </p:tav>
                                      </p:tavLst>
                                    </p:anim>
                                    <p:anim calcmode="lin" valueType="num">
                                      <p:cBhvr>
                                        <p:cTn id="57" dur="500" fill="hold"/>
                                        <p:tgtEl>
                                          <p:spTgt spid="50325"/>
                                        </p:tgtEl>
                                        <p:attrNameLst>
                                          <p:attrName>ppt_h</p:attrName>
                                        </p:attrNameLst>
                                      </p:cBhvr>
                                      <p:tavLst>
                                        <p:tav tm="0">
                                          <p:val>
                                            <p:fltVal val="0"/>
                                          </p:val>
                                        </p:tav>
                                        <p:tav tm="100000">
                                          <p:val>
                                            <p:strVal val="#ppt_h"/>
                                          </p:val>
                                        </p:tav>
                                      </p:tavLst>
                                    </p:anim>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0326"/>
                                        </p:tgtEl>
                                        <p:attrNameLst>
                                          <p:attrName>style.visibility</p:attrName>
                                        </p:attrNameLst>
                                      </p:cBhvr>
                                      <p:to>
                                        <p:strVal val="visible"/>
                                      </p:to>
                                    </p:set>
                                    <p:animEffect transition="in" filter="wipe(left)">
                                      <p:cBhvr>
                                        <p:cTn id="61" dur="500"/>
                                        <p:tgtEl>
                                          <p:spTgt spid="50326"/>
                                        </p:tgtEl>
                                      </p:cBhvr>
                                    </p:animEffect>
                                  </p:childTnLst>
                                </p:cTn>
                              </p:par>
                            </p:childTnLst>
                          </p:cTn>
                        </p:par>
                        <p:par>
                          <p:cTn id="62" fill="hold" nodeType="afterGroup">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50327"/>
                                        </p:tgtEl>
                                        <p:attrNameLst>
                                          <p:attrName>style.visibility</p:attrName>
                                        </p:attrNameLst>
                                      </p:cBhvr>
                                      <p:to>
                                        <p:strVal val="visible"/>
                                      </p:to>
                                    </p:set>
                                    <p:animEffect transition="in" filter="wipe(up)">
                                      <p:cBhvr>
                                        <p:cTn id="65" dur="500"/>
                                        <p:tgtEl>
                                          <p:spTgt spid="50327"/>
                                        </p:tgtEl>
                                      </p:cBhvr>
                                    </p:animEffect>
                                  </p:childTnLst>
                                </p:cTn>
                              </p:par>
                            </p:childTnLst>
                          </p:cTn>
                        </p:par>
                        <p:par>
                          <p:cTn id="66" fill="hold" nodeType="afterGroup">
                            <p:stCondLst>
                              <p:cond delay="1500"/>
                            </p:stCondLst>
                            <p:childTnLst>
                              <p:par>
                                <p:cTn id="67" presetID="23" presetClass="entr" presetSubtype="16" fill="hold" grpId="0" nodeType="afterEffect">
                                  <p:stCondLst>
                                    <p:cond delay="0"/>
                                  </p:stCondLst>
                                  <p:childTnLst>
                                    <p:set>
                                      <p:cBhvr>
                                        <p:cTn id="68" dur="1" fill="hold">
                                          <p:stCondLst>
                                            <p:cond delay="0"/>
                                          </p:stCondLst>
                                        </p:cTn>
                                        <p:tgtEl>
                                          <p:spTgt spid="50328"/>
                                        </p:tgtEl>
                                        <p:attrNameLst>
                                          <p:attrName>style.visibility</p:attrName>
                                        </p:attrNameLst>
                                      </p:cBhvr>
                                      <p:to>
                                        <p:strVal val="visible"/>
                                      </p:to>
                                    </p:set>
                                    <p:anim calcmode="lin" valueType="num">
                                      <p:cBhvr>
                                        <p:cTn id="69" dur="500" fill="hold"/>
                                        <p:tgtEl>
                                          <p:spTgt spid="50328"/>
                                        </p:tgtEl>
                                        <p:attrNameLst>
                                          <p:attrName>ppt_w</p:attrName>
                                        </p:attrNameLst>
                                      </p:cBhvr>
                                      <p:tavLst>
                                        <p:tav tm="0">
                                          <p:val>
                                            <p:fltVal val="0"/>
                                          </p:val>
                                        </p:tav>
                                        <p:tav tm="100000">
                                          <p:val>
                                            <p:strVal val="#ppt_w"/>
                                          </p:val>
                                        </p:tav>
                                      </p:tavLst>
                                    </p:anim>
                                    <p:anim calcmode="lin" valueType="num">
                                      <p:cBhvr>
                                        <p:cTn id="70" dur="500" fill="hold"/>
                                        <p:tgtEl>
                                          <p:spTgt spid="50328"/>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16" fill="hold" grpId="0" nodeType="clickEffect">
                                  <p:stCondLst>
                                    <p:cond delay="0"/>
                                  </p:stCondLst>
                                  <p:childTnLst>
                                    <p:set>
                                      <p:cBhvr>
                                        <p:cTn id="74" dur="1" fill="hold">
                                          <p:stCondLst>
                                            <p:cond delay="0"/>
                                          </p:stCondLst>
                                        </p:cTn>
                                        <p:tgtEl>
                                          <p:spTgt spid="50329"/>
                                        </p:tgtEl>
                                        <p:attrNameLst>
                                          <p:attrName>style.visibility</p:attrName>
                                        </p:attrNameLst>
                                      </p:cBhvr>
                                      <p:to>
                                        <p:strVal val="visible"/>
                                      </p:to>
                                    </p:set>
                                    <p:anim calcmode="lin" valueType="num">
                                      <p:cBhvr>
                                        <p:cTn id="75" dur="500" fill="hold"/>
                                        <p:tgtEl>
                                          <p:spTgt spid="50329"/>
                                        </p:tgtEl>
                                        <p:attrNameLst>
                                          <p:attrName>ppt_w</p:attrName>
                                        </p:attrNameLst>
                                      </p:cBhvr>
                                      <p:tavLst>
                                        <p:tav tm="0">
                                          <p:val>
                                            <p:fltVal val="0"/>
                                          </p:val>
                                        </p:tav>
                                        <p:tav tm="100000">
                                          <p:val>
                                            <p:strVal val="#ppt_w"/>
                                          </p:val>
                                        </p:tav>
                                      </p:tavLst>
                                    </p:anim>
                                    <p:anim calcmode="lin" valueType="num">
                                      <p:cBhvr>
                                        <p:cTn id="76" dur="500" fill="hold"/>
                                        <p:tgtEl>
                                          <p:spTgt spid="50329"/>
                                        </p:tgtEl>
                                        <p:attrNameLst>
                                          <p:attrName>ppt_h</p:attrName>
                                        </p:attrNameLst>
                                      </p:cBhvr>
                                      <p:tavLst>
                                        <p:tav tm="0">
                                          <p:val>
                                            <p:fltVal val="0"/>
                                          </p:val>
                                        </p:tav>
                                        <p:tav tm="100000">
                                          <p:val>
                                            <p:strVal val="#ppt_h"/>
                                          </p:val>
                                        </p:tav>
                                      </p:tavLst>
                                    </p:anim>
                                  </p:childTnLst>
                                </p:cTn>
                              </p:par>
                            </p:childTnLst>
                          </p:cTn>
                        </p:par>
                        <p:par>
                          <p:cTn id="77" fill="hold" nodeType="afterGroup">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50330"/>
                                        </p:tgtEl>
                                        <p:attrNameLst>
                                          <p:attrName>style.visibility</p:attrName>
                                        </p:attrNameLst>
                                      </p:cBhvr>
                                      <p:to>
                                        <p:strVal val="visible"/>
                                      </p:to>
                                    </p:set>
                                    <p:animEffect transition="in" filter="wipe(left)">
                                      <p:cBhvr>
                                        <p:cTn id="80" dur="500"/>
                                        <p:tgtEl>
                                          <p:spTgt spid="50330"/>
                                        </p:tgtEl>
                                      </p:cBhvr>
                                    </p:animEffect>
                                  </p:childTnLst>
                                </p:cTn>
                              </p:par>
                            </p:childTnLst>
                          </p:cTn>
                        </p:par>
                        <p:par>
                          <p:cTn id="81" fill="hold" nodeType="afterGroup">
                            <p:stCondLst>
                              <p:cond delay="1000"/>
                            </p:stCondLst>
                            <p:childTnLst>
                              <p:par>
                                <p:cTn id="82" presetID="22" presetClass="entr" presetSubtype="1" fill="hold" grpId="0" nodeType="afterEffect">
                                  <p:stCondLst>
                                    <p:cond delay="0"/>
                                  </p:stCondLst>
                                  <p:childTnLst>
                                    <p:set>
                                      <p:cBhvr>
                                        <p:cTn id="83" dur="1" fill="hold">
                                          <p:stCondLst>
                                            <p:cond delay="0"/>
                                          </p:stCondLst>
                                        </p:cTn>
                                        <p:tgtEl>
                                          <p:spTgt spid="50331"/>
                                        </p:tgtEl>
                                        <p:attrNameLst>
                                          <p:attrName>style.visibility</p:attrName>
                                        </p:attrNameLst>
                                      </p:cBhvr>
                                      <p:to>
                                        <p:strVal val="visible"/>
                                      </p:to>
                                    </p:set>
                                    <p:animEffect transition="in" filter="wipe(up)">
                                      <p:cBhvr>
                                        <p:cTn id="84" dur="500"/>
                                        <p:tgtEl>
                                          <p:spTgt spid="50331"/>
                                        </p:tgtEl>
                                      </p:cBhvr>
                                    </p:animEffect>
                                  </p:childTnLst>
                                </p:cTn>
                              </p:par>
                            </p:childTnLst>
                          </p:cTn>
                        </p:par>
                        <p:par>
                          <p:cTn id="85" fill="hold" nodeType="afterGroup">
                            <p:stCondLst>
                              <p:cond delay="1500"/>
                            </p:stCondLst>
                            <p:childTnLst>
                              <p:par>
                                <p:cTn id="86" presetID="23" presetClass="entr" presetSubtype="16" fill="hold" grpId="0" nodeType="afterEffect">
                                  <p:stCondLst>
                                    <p:cond delay="0"/>
                                  </p:stCondLst>
                                  <p:childTnLst>
                                    <p:set>
                                      <p:cBhvr>
                                        <p:cTn id="87" dur="1" fill="hold">
                                          <p:stCondLst>
                                            <p:cond delay="0"/>
                                          </p:stCondLst>
                                        </p:cTn>
                                        <p:tgtEl>
                                          <p:spTgt spid="50332"/>
                                        </p:tgtEl>
                                        <p:attrNameLst>
                                          <p:attrName>style.visibility</p:attrName>
                                        </p:attrNameLst>
                                      </p:cBhvr>
                                      <p:to>
                                        <p:strVal val="visible"/>
                                      </p:to>
                                    </p:set>
                                    <p:anim calcmode="lin" valueType="num">
                                      <p:cBhvr>
                                        <p:cTn id="88" dur="500" fill="hold"/>
                                        <p:tgtEl>
                                          <p:spTgt spid="50332"/>
                                        </p:tgtEl>
                                        <p:attrNameLst>
                                          <p:attrName>ppt_w</p:attrName>
                                        </p:attrNameLst>
                                      </p:cBhvr>
                                      <p:tavLst>
                                        <p:tav tm="0">
                                          <p:val>
                                            <p:fltVal val="0"/>
                                          </p:val>
                                        </p:tav>
                                        <p:tav tm="100000">
                                          <p:val>
                                            <p:strVal val="#ppt_w"/>
                                          </p:val>
                                        </p:tav>
                                      </p:tavLst>
                                    </p:anim>
                                    <p:anim calcmode="lin" valueType="num">
                                      <p:cBhvr>
                                        <p:cTn id="89" dur="500" fill="hold"/>
                                        <p:tgtEl>
                                          <p:spTgt spid="50332"/>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3" presetClass="entr" presetSubtype="16" fill="hold" grpId="0" nodeType="clickEffect">
                                  <p:stCondLst>
                                    <p:cond delay="0"/>
                                  </p:stCondLst>
                                  <p:childTnLst>
                                    <p:set>
                                      <p:cBhvr>
                                        <p:cTn id="93" dur="1" fill="hold">
                                          <p:stCondLst>
                                            <p:cond delay="0"/>
                                          </p:stCondLst>
                                        </p:cTn>
                                        <p:tgtEl>
                                          <p:spTgt spid="50333"/>
                                        </p:tgtEl>
                                        <p:attrNameLst>
                                          <p:attrName>style.visibility</p:attrName>
                                        </p:attrNameLst>
                                      </p:cBhvr>
                                      <p:to>
                                        <p:strVal val="visible"/>
                                      </p:to>
                                    </p:set>
                                    <p:anim calcmode="lin" valueType="num">
                                      <p:cBhvr>
                                        <p:cTn id="94" dur="500" fill="hold"/>
                                        <p:tgtEl>
                                          <p:spTgt spid="50333"/>
                                        </p:tgtEl>
                                        <p:attrNameLst>
                                          <p:attrName>ppt_w</p:attrName>
                                        </p:attrNameLst>
                                      </p:cBhvr>
                                      <p:tavLst>
                                        <p:tav tm="0">
                                          <p:val>
                                            <p:fltVal val="0"/>
                                          </p:val>
                                        </p:tav>
                                        <p:tav tm="100000">
                                          <p:val>
                                            <p:strVal val="#ppt_w"/>
                                          </p:val>
                                        </p:tav>
                                      </p:tavLst>
                                    </p:anim>
                                    <p:anim calcmode="lin" valueType="num">
                                      <p:cBhvr>
                                        <p:cTn id="95" dur="500" fill="hold"/>
                                        <p:tgtEl>
                                          <p:spTgt spid="50333"/>
                                        </p:tgtEl>
                                        <p:attrNameLst>
                                          <p:attrName>ppt_h</p:attrName>
                                        </p:attrNameLst>
                                      </p:cBhvr>
                                      <p:tavLst>
                                        <p:tav tm="0">
                                          <p:val>
                                            <p:fltVal val="0"/>
                                          </p:val>
                                        </p:tav>
                                        <p:tav tm="100000">
                                          <p:val>
                                            <p:strVal val="#ppt_h"/>
                                          </p:val>
                                        </p:tav>
                                      </p:tavLst>
                                    </p:anim>
                                  </p:childTnLst>
                                </p:cTn>
                              </p:par>
                            </p:childTnLst>
                          </p:cTn>
                        </p:par>
                        <p:par>
                          <p:cTn id="96" fill="hold" nodeType="afterGroup">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50334"/>
                                        </p:tgtEl>
                                        <p:attrNameLst>
                                          <p:attrName>style.visibility</p:attrName>
                                        </p:attrNameLst>
                                      </p:cBhvr>
                                      <p:to>
                                        <p:strVal val="visible"/>
                                      </p:to>
                                    </p:set>
                                    <p:animEffect transition="in" filter="wipe(left)">
                                      <p:cBhvr>
                                        <p:cTn id="99" dur="500"/>
                                        <p:tgtEl>
                                          <p:spTgt spid="50334"/>
                                        </p:tgtEl>
                                      </p:cBhvr>
                                    </p:animEffect>
                                  </p:childTnLst>
                                </p:cTn>
                              </p:par>
                            </p:childTnLst>
                          </p:cTn>
                        </p:par>
                        <p:par>
                          <p:cTn id="100" fill="hold" nodeType="afterGroup">
                            <p:stCondLst>
                              <p:cond delay="1000"/>
                            </p:stCondLst>
                            <p:childTnLst>
                              <p:par>
                                <p:cTn id="101" presetID="22" presetClass="entr" presetSubtype="1" fill="hold" grpId="0" nodeType="afterEffect">
                                  <p:stCondLst>
                                    <p:cond delay="0"/>
                                  </p:stCondLst>
                                  <p:childTnLst>
                                    <p:set>
                                      <p:cBhvr>
                                        <p:cTn id="102" dur="1" fill="hold">
                                          <p:stCondLst>
                                            <p:cond delay="0"/>
                                          </p:stCondLst>
                                        </p:cTn>
                                        <p:tgtEl>
                                          <p:spTgt spid="50338"/>
                                        </p:tgtEl>
                                        <p:attrNameLst>
                                          <p:attrName>style.visibility</p:attrName>
                                        </p:attrNameLst>
                                      </p:cBhvr>
                                      <p:to>
                                        <p:strVal val="visible"/>
                                      </p:to>
                                    </p:set>
                                    <p:animEffect transition="in" filter="wipe(up)">
                                      <p:cBhvr>
                                        <p:cTn id="103" dur="500"/>
                                        <p:tgtEl>
                                          <p:spTgt spid="50338"/>
                                        </p:tgtEl>
                                      </p:cBhvr>
                                    </p:animEffect>
                                  </p:childTnLst>
                                </p:cTn>
                              </p:par>
                            </p:childTnLst>
                          </p:cTn>
                        </p:par>
                        <p:par>
                          <p:cTn id="104" fill="hold" nodeType="afterGroup">
                            <p:stCondLst>
                              <p:cond delay="1500"/>
                            </p:stCondLst>
                            <p:childTnLst>
                              <p:par>
                                <p:cTn id="105" presetID="1" presetClass="entr" presetSubtype="0" fill="hold" grpId="0" nodeType="afterEffect">
                                  <p:stCondLst>
                                    <p:cond delay="0"/>
                                  </p:stCondLst>
                                  <p:childTnLst>
                                    <p:set>
                                      <p:cBhvr>
                                        <p:cTn id="106" dur="1" fill="hold">
                                          <p:stCondLst>
                                            <p:cond delay="499"/>
                                          </p:stCondLst>
                                        </p:cTn>
                                        <p:tgtEl>
                                          <p:spTgt spid="50339"/>
                                        </p:tgtEl>
                                        <p:attrNameLst>
                                          <p:attrName>style.visibility</p:attrName>
                                        </p:attrNameLst>
                                      </p:cBhvr>
                                      <p:to>
                                        <p:strVal val="visible"/>
                                      </p:to>
                                    </p:set>
                                  </p:childTnLst>
                                </p:cTn>
                              </p:par>
                            </p:childTnLst>
                          </p:cTn>
                        </p:par>
                        <p:par>
                          <p:cTn id="107" fill="hold" nodeType="afterGroup">
                            <p:stCondLst>
                              <p:cond delay="2000"/>
                            </p:stCondLst>
                            <p:childTnLst>
                              <p:par>
                                <p:cTn id="108" presetID="1" presetClass="entr" presetSubtype="0" fill="hold" grpId="0" nodeType="afterEffect">
                                  <p:stCondLst>
                                    <p:cond delay="0"/>
                                  </p:stCondLst>
                                  <p:childTnLst>
                                    <p:set>
                                      <p:cBhvr>
                                        <p:cTn id="109" dur="1" fill="hold">
                                          <p:stCondLst>
                                            <p:cond delay="499"/>
                                          </p:stCondLst>
                                        </p:cTn>
                                        <p:tgtEl>
                                          <p:spTgt spid="50340"/>
                                        </p:tgtEl>
                                        <p:attrNameLst>
                                          <p:attrName>style.visibility</p:attrName>
                                        </p:attrNameLst>
                                      </p:cBhvr>
                                      <p:to>
                                        <p:strVal val="visible"/>
                                      </p:to>
                                    </p:set>
                                  </p:childTnLst>
                                </p:cTn>
                              </p:par>
                            </p:childTnLst>
                          </p:cTn>
                        </p:par>
                        <p:par>
                          <p:cTn id="110" fill="hold" nodeType="afterGroup">
                            <p:stCondLst>
                              <p:cond delay="2500"/>
                            </p:stCondLst>
                            <p:childTnLst>
                              <p:par>
                                <p:cTn id="111" presetID="23" presetClass="entr" presetSubtype="16" fill="hold" grpId="0" nodeType="afterEffect">
                                  <p:stCondLst>
                                    <p:cond delay="0"/>
                                  </p:stCondLst>
                                  <p:childTnLst>
                                    <p:set>
                                      <p:cBhvr>
                                        <p:cTn id="112" dur="1" fill="hold">
                                          <p:stCondLst>
                                            <p:cond delay="0"/>
                                          </p:stCondLst>
                                        </p:cTn>
                                        <p:tgtEl>
                                          <p:spTgt spid="50341"/>
                                        </p:tgtEl>
                                        <p:attrNameLst>
                                          <p:attrName>style.visibility</p:attrName>
                                        </p:attrNameLst>
                                      </p:cBhvr>
                                      <p:to>
                                        <p:strVal val="visible"/>
                                      </p:to>
                                    </p:set>
                                    <p:anim calcmode="lin" valueType="num">
                                      <p:cBhvr>
                                        <p:cTn id="113" dur="500" fill="hold"/>
                                        <p:tgtEl>
                                          <p:spTgt spid="50341"/>
                                        </p:tgtEl>
                                        <p:attrNameLst>
                                          <p:attrName>ppt_w</p:attrName>
                                        </p:attrNameLst>
                                      </p:cBhvr>
                                      <p:tavLst>
                                        <p:tav tm="0">
                                          <p:val>
                                            <p:fltVal val="0"/>
                                          </p:val>
                                        </p:tav>
                                        <p:tav tm="100000">
                                          <p:val>
                                            <p:strVal val="#ppt_w"/>
                                          </p:val>
                                        </p:tav>
                                      </p:tavLst>
                                    </p:anim>
                                    <p:anim calcmode="lin" valueType="num">
                                      <p:cBhvr>
                                        <p:cTn id="114" dur="500" fill="hold"/>
                                        <p:tgtEl>
                                          <p:spTgt spid="50341"/>
                                        </p:tgtEl>
                                        <p:attrNameLst>
                                          <p:attrName>ppt_h</p:attrName>
                                        </p:attrNameLst>
                                      </p:cBhvr>
                                      <p:tavLst>
                                        <p:tav tm="0">
                                          <p:val>
                                            <p:fltVal val="0"/>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3" presetClass="entr" presetSubtype="16" fill="hold" grpId="0" nodeType="clickEffect">
                                  <p:stCondLst>
                                    <p:cond delay="0"/>
                                  </p:stCondLst>
                                  <p:childTnLst>
                                    <p:set>
                                      <p:cBhvr>
                                        <p:cTn id="118" dur="1" fill="hold">
                                          <p:stCondLst>
                                            <p:cond delay="0"/>
                                          </p:stCondLst>
                                        </p:cTn>
                                        <p:tgtEl>
                                          <p:spTgt spid="50342"/>
                                        </p:tgtEl>
                                        <p:attrNameLst>
                                          <p:attrName>style.visibility</p:attrName>
                                        </p:attrNameLst>
                                      </p:cBhvr>
                                      <p:to>
                                        <p:strVal val="visible"/>
                                      </p:to>
                                    </p:set>
                                    <p:anim calcmode="lin" valueType="num">
                                      <p:cBhvr>
                                        <p:cTn id="119" dur="500" fill="hold"/>
                                        <p:tgtEl>
                                          <p:spTgt spid="50342"/>
                                        </p:tgtEl>
                                        <p:attrNameLst>
                                          <p:attrName>ppt_w</p:attrName>
                                        </p:attrNameLst>
                                      </p:cBhvr>
                                      <p:tavLst>
                                        <p:tav tm="0">
                                          <p:val>
                                            <p:fltVal val="0"/>
                                          </p:val>
                                        </p:tav>
                                        <p:tav tm="100000">
                                          <p:val>
                                            <p:strVal val="#ppt_w"/>
                                          </p:val>
                                        </p:tav>
                                      </p:tavLst>
                                    </p:anim>
                                    <p:anim calcmode="lin" valueType="num">
                                      <p:cBhvr>
                                        <p:cTn id="120" dur="500" fill="hold"/>
                                        <p:tgtEl>
                                          <p:spTgt spid="50342"/>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500"/>
                            </p:stCondLst>
                            <p:childTnLst>
                              <p:par>
                                <p:cTn id="122" presetID="23" presetClass="entr" presetSubtype="16" fill="hold" grpId="0" nodeType="afterEffect">
                                  <p:stCondLst>
                                    <p:cond delay="0"/>
                                  </p:stCondLst>
                                  <p:childTnLst>
                                    <p:set>
                                      <p:cBhvr>
                                        <p:cTn id="123" dur="1" fill="hold">
                                          <p:stCondLst>
                                            <p:cond delay="0"/>
                                          </p:stCondLst>
                                        </p:cTn>
                                        <p:tgtEl>
                                          <p:spTgt spid="50343"/>
                                        </p:tgtEl>
                                        <p:attrNameLst>
                                          <p:attrName>style.visibility</p:attrName>
                                        </p:attrNameLst>
                                      </p:cBhvr>
                                      <p:to>
                                        <p:strVal val="visible"/>
                                      </p:to>
                                    </p:set>
                                    <p:anim calcmode="lin" valueType="num">
                                      <p:cBhvr>
                                        <p:cTn id="124" dur="500" fill="hold"/>
                                        <p:tgtEl>
                                          <p:spTgt spid="50343"/>
                                        </p:tgtEl>
                                        <p:attrNameLst>
                                          <p:attrName>ppt_w</p:attrName>
                                        </p:attrNameLst>
                                      </p:cBhvr>
                                      <p:tavLst>
                                        <p:tav tm="0">
                                          <p:val>
                                            <p:fltVal val="0"/>
                                          </p:val>
                                        </p:tav>
                                        <p:tav tm="100000">
                                          <p:val>
                                            <p:strVal val="#ppt_w"/>
                                          </p:val>
                                        </p:tav>
                                      </p:tavLst>
                                    </p:anim>
                                    <p:anim calcmode="lin" valueType="num">
                                      <p:cBhvr>
                                        <p:cTn id="125" dur="500" fill="hold"/>
                                        <p:tgtEl>
                                          <p:spTgt spid="50343"/>
                                        </p:tgtEl>
                                        <p:attrNameLst>
                                          <p:attrName>ppt_h</p:attrName>
                                        </p:attrNameLst>
                                      </p:cBhvr>
                                      <p:tavLst>
                                        <p:tav tm="0">
                                          <p:val>
                                            <p:fltVal val="0"/>
                                          </p:val>
                                        </p:tav>
                                        <p:tav tm="100000">
                                          <p:val>
                                            <p:strVal val="#ppt_h"/>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3" presetClass="entr" presetSubtype="16" fill="hold" grpId="0" nodeType="clickEffect">
                                  <p:stCondLst>
                                    <p:cond delay="0"/>
                                  </p:stCondLst>
                                  <p:childTnLst>
                                    <p:set>
                                      <p:cBhvr>
                                        <p:cTn id="129" dur="1" fill="hold">
                                          <p:stCondLst>
                                            <p:cond delay="0"/>
                                          </p:stCondLst>
                                        </p:cTn>
                                        <p:tgtEl>
                                          <p:spTgt spid="50344"/>
                                        </p:tgtEl>
                                        <p:attrNameLst>
                                          <p:attrName>style.visibility</p:attrName>
                                        </p:attrNameLst>
                                      </p:cBhvr>
                                      <p:to>
                                        <p:strVal val="visible"/>
                                      </p:to>
                                    </p:set>
                                    <p:anim calcmode="lin" valueType="num">
                                      <p:cBhvr>
                                        <p:cTn id="130" dur="500" fill="hold"/>
                                        <p:tgtEl>
                                          <p:spTgt spid="50344"/>
                                        </p:tgtEl>
                                        <p:attrNameLst>
                                          <p:attrName>ppt_w</p:attrName>
                                        </p:attrNameLst>
                                      </p:cBhvr>
                                      <p:tavLst>
                                        <p:tav tm="0">
                                          <p:val>
                                            <p:fltVal val="0"/>
                                          </p:val>
                                        </p:tav>
                                        <p:tav tm="100000">
                                          <p:val>
                                            <p:strVal val="#ppt_w"/>
                                          </p:val>
                                        </p:tav>
                                      </p:tavLst>
                                    </p:anim>
                                    <p:anim calcmode="lin" valueType="num">
                                      <p:cBhvr>
                                        <p:cTn id="131" dur="500" fill="hold"/>
                                        <p:tgtEl>
                                          <p:spTgt spid="50344"/>
                                        </p:tgtEl>
                                        <p:attrNameLst>
                                          <p:attrName>ppt_h</p:attrName>
                                        </p:attrNameLst>
                                      </p:cBhvr>
                                      <p:tavLst>
                                        <p:tav tm="0">
                                          <p:val>
                                            <p:fltVal val="0"/>
                                          </p:val>
                                        </p:tav>
                                        <p:tav tm="100000">
                                          <p:val>
                                            <p:strVal val="#ppt_h"/>
                                          </p:val>
                                        </p:tav>
                                      </p:tavLst>
                                    </p:anim>
                                  </p:childTnLst>
                                </p:cTn>
                              </p:par>
                            </p:childTnLst>
                          </p:cTn>
                        </p:par>
                        <p:par>
                          <p:cTn id="132" fill="hold" nodeType="afterGroup">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50346"/>
                                        </p:tgtEl>
                                        <p:attrNameLst>
                                          <p:attrName>style.visibility</p:attrName>
                                        </p:attrNameLst>
                                      </p:cBhvr>
                                      <p:to>
                                        <p:strVal val="visible"/>
                                      </p:to>
                                    </p:set>
                                    <p:animEffect transition="in" filter="wipe(left)">
                                      <p:cBhvr>
                                        <p:cTn id="135" dur="500"/>
                                        <p:tgtEl>
                                          <p:spTgt spid="50346"/>
                                        </p:tgtEl>
                                      </p:cBhvr>
                                    </p:animEffect>
                                  </p:childTnLst>
                                </p:cTn>
                              </p:par>
                            </p:childTnLst>
                          </p:cTn>
                        </p:par>
                        <p:par>
                          <p:cTn id="136" fill="hold" nodeType="afterGroup">
                            <p:stCondLst>
                              <p:cond delay="1000"/>
                            </p:stCondLst>
                            <p:childTnLst>
                              <p:par>
                                <p:cTn id="137" presetID="22" presetClass="entr" presetSubtype="1" fill="hold" grpId="0" nodeType="afterEffect">
                                  <p:stCondLst>
                                    <p:cond delay="0"/>
                                  </p:stCondLst>
                                  <p:childTnLst>
                                    <p:set>
                                      <p:cBhvr>
                                        <p:cTn id="138" dur="1" fill="hold">
                                          <p:stCondLst>
                                            <p:cond delay="0"/>
                                          </p:stCondLst>
                                        </p:cTn>
                                        <p:tgtEl>
                                          <p:spTgt spid="50347"/>
                                        </p:tgtEl>
                                        <p:attrNameLst>
                                          <p:attrName>style.visibility</p:attrName>
                                        </p:attrNameLst>
                                      </p:cBhvr>
                                      <p:to>
                                        <p:strVal val="visible"/>
                                      </p:to>
                                    </p:set>
                                    <p:animEffect transition="in" filter="wipe(up)">
                                      <p:cBhvr>
                                        <p:cTn id="139" dur="500"/>
                                        <p:tgtEl>
                                          <p:spTgt spid="50347"/>
                                        </p:tgtEl>
                                      </p:cBhvr>
                                    </p:animEffect>
                                  </p:childTnLst>
                                </p:cTn>
                              </p:par>
                            </p:childTnLst>
                          </p:cTn>
                        </p:par>
                        <p:par>
                          <p:cTn id="140" fill="hold" nodeType="afterGroup">
                            <p:stCondLst>
                              <p:cond delay="1500"/>
                            </p:stCondLst>
                            <p:childTnLst>
                              <p:par>
                                <p:cTn id="141" presetID="1" presetClass="entr" presetSubtype="0" fill="hold" grpId="0" nodeType="afterEffect">
                                  <p:stCondLst>
                                    <p:cond delay="0"/>
                                  </p:stCondLst>
                                  <p:childTnLst>
                                    <p:set>
                                      <p:cBhvr>
                                        <p:cTn id="142" dur="1" fill="hold">
                                          <p:stCondLst>
                                            <p:cond delay="499"/>
                                          </p:stCondLst>
                                        </p:cTn>
                                        <p:tgtEl>
                                          <p:spTgt spid="50349"/>
                                        </p:tgtEl>
                                        <p:attrNameLst>
                                          <p:attrName>style.visibility</p:attrName>
                                        </p:attrNameLst>
                                      </p:cBhvr>
                                      <p:to>
                                        <p:strVal val="visible"/>
                                      </p:to>
                                    </p:set>
                                  </p:childTnLst>
                                </p:cTn>
                              </p:par>
                            </p:childTnLst>
                          </p:cTn>
                        </p:par>
                        <p:par>
                          <p:cTn id="143" fill="hold" nodeType="afterGroup">
                            <p:stCondLst>
                              <p:cond delay="2000"/>
                            </p:stCondLst>
                            <p:childTnLst>
                              <p:par>
                                <p:cTn id="144" presetID="1" presetClass="entr" presetSubtype="0" fill="hold" grpId="0" nodeType="afterEffect">
                                  <p:stCondLst>
                                    <p:cond delay="0"/>
                                  </p:stCondLst>
                                  <p:childTnLst>
                                    <p:set>
                                      <p:cBhvr>
                                        <p:cTn id="145" dur="1" fill="hold">
                                          <p:stCondLst>
                                            <p:cond delay="499"/>
                                          </p:stCondLst>
                                        </p:cTn>
                                        <p:tgtEl>
                                          <p:spTgt spid="50351"/>
                                        </p:tgtEl>
                                        <p:attrNameLst>
                                          <p:attrName>style.visibility</p:attrName>
                                        </p:attrNameLst>
                                      </p:cBhvr>
                                      <p:to>
                                        <p:strVal val="visible"/>
                                      </p:to>
                                    </p:set>
                                  </p:childTnLst>
                                </p:cTn>
                              </p:par>
                            </p:childTnLst>
                          </p:cTn>
                        </p:par>
                        <p:par>
                          <p:cTn id="146" fill="hold" nodeType="afterGroup">
                            <p:stCondLst>
                              <p:cond delay="2500"/>
                            </p:stCondLst>
                            <p:childTnLst>
                              <p:par>
                                <p:cTn id="147" presetID="1" presetClass="entr" presetSubtype="0" fill="hold" grpId="0" nodeType="afterEffect">
                                  <p:stCondLst>
                                    <p:cond delay="0"/>
                                  </p:stCondLst>
                                  <p:childTnLst>
                                    <p:set>
                                      <p:cBhvr>
                                        <p:cTn id="148" dur="1" fill="hold">
                                          <p:stCondLst>
                                            <p:cond delay="499"/>
                                          </p:stCondLst>
                                        </p:cTn>
                                        <p:tgtEl>
                                          <p:spTgt spid="50352"/>
                                        </p:tgtEl>
                                        <p:attrNameLst>
                                          <p:attrName>style.visibility</p:attrName>
                                        </p:attrNameLst>
                                      </p:cBhvr>
                                      <p:to>
                                        <p:strVal val="visible"/>
                                      </p:to>
                                    </p:set>
                                  </p:childTnLst>
                                </p:cTn>
                              </p:par>
                            </p:childTnLst>
                          </p:cTn>
                        </p:par>
                        <p:par>
                          <p:cTn id="149" fill="hold" nodeType="afterGroup">
                            <p:stCondLst>
                              <p:cond delay="3000"/>
                            </p:stCondLst>
                            <p:childTnLst>
                              <p:par>
                                <p:cTn id="150" presetID="23" presetClass="entr" presetSubtype="16" fill="hold" grpId="0" nodeType="afterEffect">
                                  <p:stCondLst>
                                    <p:cond delay="0"/>
                                  </p:stCondLst>
                                  <p:childTnLst>
                                    <p:set>
                                      <p:cBhvr>
                                        <p:cTn id="151" dur="1" fill="hold">
                                          <p:stCondLst>
                                            <p:cond delay="0"/>
                                          </p:stCondLst>
                                        </p:cTn>
                                        <p:tgtEl>
                                          <p:spTgt spid="50353"/>
                                        </p:tgtEl>
                                        <p:attrNameLst>
                                          <p:attrName>style.visibility</p:attrName>
                                        </p:attrNameLst>
                                      </p:cBhvr>
                                      <p:to>
                                        <p:strVal val="visible"/>
                                      </p:to>
                                    </p:set>
                                    <p:anim calcmode="lin" valueType="num">
                                      <p:cBhvr>
                                        <p:cTn id="152" dur="500" fill="hold"/>
                                        <p:tgtEl>
                                          <p:spTgt spid="50353"/>
                                        </p:tgtEl>
                                        <p:attrNameLst>
                                          <p:attrName>ppt_w</p:attrName>
                                        </p:attrNameLst>
                                      </p:cBhvr>
                                      <p:tavLst>
                                        <p:tav tm="0">
                                          <p:val>
                                            <p:fltVal val="0"/>
                                          </p:val>
                                        </p:tav>
                                        <p:tav tm="100000">
                                          <p:val>
                                            <p:strVal val="#ppt_w"/>
                                          </p:val>
                                        </p:tav>
                                      </p:tavLst>
                                    </p:anim>
                                    <p:anim calcmode="lin" valueType="num">
                                      <p:cBhvr>
                                        <p:cTn id="153" dur="500" fill="hold"/>
                                        <p:tgtEl>
                                          <p:spTgt spid="50353"/>
                                        </p:tgtEl>
                                        <p:attrNameLst>
                                          <p:attrName>ppt_h</p:attrName>
                                        </p:attrNameLst>
                                      </p:cBhvr>
                                      <p:tavLst>
                                        <p:tav tm="0">
                                          <p:val>
                                            <p:fltVal val="0"/>
                                          </p:val>
                                        </p:tav>
                                        <p:tav tm="100000">
                                          <p:val>
                                            <p:strVal val="#ppt_h"/>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3" presetClass="entr" presetSubtype="16" fill="hold" grpId="0" nodeType="clickEffect">
                                  <p:stCondLst>
                                    <p:cond delay="0"/>
                                  </p:stCondLst>
                                  <p:childTnLst>
                                    <p:set>
                                      <p:cBhvr>
                                        <p:cTn id="157" dur="1" fill="hold">
                                          <p:stCondLst>
                                            <p:cond delay="0"/>
                                          </p:stCondLst>
                                        </p:cTn>
                                        <p:tgtEl>
                                          <p:spTgt spid="50354"/>
                                        </p:tgtEl>
                                        <p:attrNameLst>
                                          <p:attrName>style.visibility</p:attrName>
                                        </p:attrNameLst>
                                      </p:cBhvr>
                                      <p:to>
                                        <p:strVal val="visible"/>
                                      </p:to>
                                    </p:set>
                                    <p:anim calcmode="lin" valueType="num">
                                      <p:cBhvr>
                                        <p:cTn id="158" dur="500" fill="hold"/>
                                        <p:tgtEl>
                                          <p:spTgt spid="50354"/>
                                        </p:tgtEl>
                                        <p:attrNameLst>
                                          <p:attrName>ppt_w</p:attrName>
                                        </p:attrNameLst>
                                      </p:cBhvr>
                                      <p:tavLst>
                                        <p:tav tm="0">
                                          <p:val>
                                            <p:fltVal val="0"/>
                                          </p:val>
                                        </p:tav>
                                        <p:tav tm="100000">
                                          <p:val>
                                            <p:strVal val="#ppt_w"/>
                                          </p:val>
                                        </p:tav>
                                      </p:tavLst>
                                    </p:anim>
                                    <p:anim calcmode="lin" valueType="num">
                                      <p:cBhvr>
                                        <p:cTn id="159" dur="500" fill="hold"/>
                                        <p:tgtEl>
                                          <p:spTgt spid="503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09" grpId="0" autoUpdateAnimBg="0"/>
      <p:bldP spid="50311" grpId="0" animBg="1" autoUpdateAnimBg="0"/>
      <p:bldP spid="50312" grpId="0" animBg="1" autoUpdateAnimBg="0"/>
      <p:bldP spid="50313" grpId="0" animBg="1" autoUpdateAnimBg="0"/>
      <p:bldP spid="50314" grpId="0" animBg="1" autoUpdateAnimBg="0"/>
      <p:bldP spid="50315" grpId="0" animBg="1" autoUpdateAnimBg="0"/>
      <p:bldP spid="50316" grpId="0" animBg="1" autoUpdateAnimBg="0"/>
      <p:bldP spid="50317" grpId="0" animBg="1" autoUpdateAnimBg="0"/>
      <p:bldP spid="50322" grpId="0" autoUpdateAnimBg="0"/>
      <p:bldP spid="50323" grpId="0" animBg="1"/>
      <p:bldP spid="50324" grpId="0" animBg="1"/>
      <p:bldP spid="50325" grpId="0" animBg="1" autoUpdateAnimBg="0"/>
      <p:bldP spid="50326" grpId="0" autoUpdateAnimBg="0"/>
      <p:bldP spid="50327" grpId="0" animBg="1"/>
      <p:bldP spid="50328" grpId="0" animBg="1"/>
      <p:bldP spid="50329" grpId="0" animBg="1" autoUpdateAnimBg="0"/>
      <p:bldP spid="50330" grpId="0" autoUpdateAnimBg="0"/>
      <p:bldP spid="50331" grpId="0" animBg="1"/>
      <p:bldP spid="50332" grpId="0" animBg="1"/>
      <p:bldP spid="50333" grpId="0" animBg="1" autoUpdateAnimBg="0"/>
      <p:bldP spid="50334" grpId="0" autoUpdateAnimBg="0"/>
      <p:bldP spid="50338" grpId="0" animBg="1"/>
      <p:bldP spid="50339" grpId="0" animBg="1"/>
      <p:bldP spid="50340" grpId="0" animBg="1"/>
      <p:bldP spid="50341" grpId="0" animBg="1"/>
      <p:bldP spid="50342" grpId="0" animBg="1" autoUpdateAnimBg="0"/>
      <p:bldP spid="50343" grpId="0" autoUpdateAnimBg="0"/>
      <p:bldP spid="50344" grpId="0" animBg="1" autoUpdateAnimBg="0"/>
      <p:bldP spid="50346" grpId="0" autoUpdateAnimBg="0"/>
      <p:bldP spid="50347" grpId="0" animBg="1"/>
      <p:bldP spid="50349" grpId="0" animBg="1"/>
      <p:bldP spid="50351" grpId="0" animBg="1"/>
      <p:bldP spid="50352" grpId="0" animBg="1"/>
      <p:bldP spid="50353" grpId="0" animBg="1"/>
      <p:bldP spid="50354" grpId="0" animBg="1"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107504" y="53752"/>
            <a:ext cx="7772400" cy="1143000"/>
          </a:xfrm>
        </p:spPr>
        <p:txBody>
          <a:bodyPr/>
          <a:lstStyle/>
          <a:p>
            <a:pPr eaLnBrk="1" hangingPunct="1">
              <a:defRPr/>
            </a:pPr>
            <a:r>
              <a:rPr lang="en-US" altLang="zh-CN" sz="3200" b="0" dirty="0" err="1" smtClean="0">
                <a:latin typeface="Times New Roman" panose="02020603050405020304" pitchFamily="18" charset="0"/>
                <a:ea typeface="黑体" pitchFamily="49" charset="-122"/>
                <a:cs typeface="Times New Roman" panose="02020603050405020304" pitchFamily="18" charset="0"/>
              </a:rPr>
              <a:t>Kruskal</a:t>
            </a:r>
            <a:r>
              <a:rPr lang="zh-CN" altLang="en-US" sz="3200" b="0" dirty="0" smtClean="0">
                <a:latin typeface="Times New Roman" panose="02020603050405020304" pitchFamily="18" charset="0"/>
                <a:ea typeface="黑体" pitchFamily="49" charset="-122"/>
                <a:cs typeface="Times New Roman" panose="02020603050405020304" pitchFamily="18" charset="0"/>
              </a:rPr>
              <a:t> </a:t>
            </a:r>
            <a:r>
              <a:rPr lang="en-US" altLang="zh-CN" sz="3200" b="0" dirty="0" smtClean="0">
                <a:latin typeface="Times New Roman" panose="02020603050405020304" pitchFamily="18" charset="0"/>
                <a:ea typeface="黑体" pitchFamily="49" charset="-122"/>
                <a:cs typeface="Times New Roman" panose="02020603050405020304" pitchFamily="18" charset="0"/>
              </a:rPr>
              <a:t>Algorithm </a:t>
            </a:r>
            <a:r>
              <a:rPr lang="en-US" altLang="zh-CN" sz="3200" spc="-25" dirty="0"/>
              <a:t>Implementation</a:t>
            </a:r>
            <a:r>
              <a:rPr lang="en-US" altLang="zh-CN" sz="3200" spc="55" dirty="0"/>
              <a:t> </a:t>
            </a:r>
            <a:r>
              <a:rPr lang="en-US" altLang="zh-CN" sz="3200" spc="-25" dirty="0"/>
              <a:t>Details</a:t>
            </a:r>
            <a:endParaRPr lang="zh-CN" altLang="en-US" sz="3200" b="0" dirty="0" smtClean="0">
              <a:latin typeface="Times New Roman" panose="02020603050405020304" pitchFamily="18" charset="0"/>
              <a:ea typeface="黑体" pitchFamily="49" charset="-122"/>
              <a:cs typeface="Times New Roman" panose="02020603050405020304" pitchFamily="18" charset="0"/>
            </a:endParaRPr>
          </a:p>
        </p:txBody>
      </p:sp>
      <p:sp>
        <p:nvSpPr>
          <p:cNvPr id="69635" name="Rectangle 3"/>
          <p:cNvSpPr>
            <a:spLocks noGrp="1" noChangeArrowheads="1"/>
          </p:cNvSpPr>
          <p:nvPr>
            <p:ph type="body" idx="1"/>
          </p:nvPr>
        </p:nvSpPr>
        <p:spPr>
          <a:xfrm>
            <a:off x="467544" y="908720"/>
            <a:ext cx="8352928" cy="1512168"/>
          </a:xfrm>
        </p:spPr>
        <p:txBody>
          <a:bodyPr/>
          <a:lstStyle/>
          <a:p>
            <a:pPr eaLnBrk="1" hangingPunct="1">
              <a:lnSpc>
                <a:spcPts val="4000"/>
              </a:lnSpc>
              <a:buFontTx/>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The basic idea of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Kruskal</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algorithm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is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to first treat n vertices of G as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 isolated connected </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components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and</a:t>
            </a:r>
            <a:r>
              <a:rPr lang="en-US" altLang="zh-CN" sz="2400"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sort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all edges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from smallest to largest.</a:t>
            </a:r>
            <a:r>
              <a:rPr lang="zh-CN" altLang="en-US" sz="2400"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800"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ts val="4000"/>
              </a:lnSpc>
              <a:buFontTx/>
              <a:buNone/>
            </a:pPr>
            <a:endParaRPr lang="en-US" altLang="zh-CN" sz="2800"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Rectangle 3"/>
          <p:cNvSpPr txBox="1">
            <a:spLocks noChangeArrowheads="1"/>
          </p:cNvSpPr>
          <p:nvPr/>
        </p:nvSpPr>
        <p:spPr bwMode="auto">
          <a:xfrm>
            <a:off x="323528" y="2564904"/>
            <a:ext cx="8352928" cy="32436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marL="63500" marR="30480">
              <a:lnSpc>
                <a:spcPct val="102600"/>
              </a:lnSpc>
              <a:spcBef>
                <a:spcPts val="55"/>
              </a:spcBef>
            </a:pPr>
            <a:r>
              <a:rPr lang="en-US" altLang="zh-CN" sz="2400" spc="-35" dirty="0">
                <a:solidFill>
                  <a:srgbClr val="3333B2"/>
                </a:solidFill>
                <a:latin typeface="Times New Roman" panose="02020603050405020304" pitchFamily="18" charset="0"/>
                <a:cs typeface="Times New Roman" panose="02020603050405020304" pitchFamily="18" charset="0"/>
              </a:rPr>
              <a:t>Select-and-Check. </a:t>
            </a:r>
            <a:r>
              <a:rPr lang="en-US" altLang="zh-CN" sz="2400" spc="25" dirty="0">
                <a:latin typeface="Times New Roman" panose="02020603050405020304" pitchFamily="18" charset="0"/>
                <a:cs typeface="Times New Roman" panose="02020603050405020304" pitchFamily="18" charset="0"/>
              </a:rPr>
              <a:t>At </a:t>
            </a:r>
            <a:r>
              <a:rPr lang="en-US" altLang="zh-CN" sz="2400" spc="-55" dirty="0">
                <a:latin typeface="Times New Roman" panose="02020603050405020304" pitchFamily="18" charset="0"/>
                <a:cs typeface="Times New Roman" panose="02020603050405020304" pitchFamily="18" charset="0"/>
              </a:rPr>
              <a:t>each </a:t>
            </a:r>
            <a:r>
              <a:rPr lang="en-US" altLang="zh-CN" sz="2400" spc="-50" dirty="0">
                <a:latin typeface="Times New Roman" panose="02020603050405020304" pitchFamily="18" charset="0"/>
                <a:cs typeface="Times New Roman" panose="02020603050405020304" pitchFamily="18" charset="0"/>
              </a:rPr>
              <a:t>stage, </a:t>
            </a:r>
            <a:r>
              <a:rPr lang="en-US" altLang="zh-CN" sz="2400" spc="-40" dirty="0">
                <a:latin typeface="Times New Roman" panose="02020603050405020304" pitchFamily="18" charset="0"/>
                <a:cs typeface="Times New Roman" panose="02020603050405020304" pitchFamily="18" charset="0"/>
              </a:rPr>
              <a:t>the </a:t>
            </a:r>
            <a:r>
              <a:rPr lang="en-US" altLang="zh-CN" sz="2400" spc="-35" dirty="0">
                <a:latin typeface="Times New Roman" panose="02020603050405020304" pitchFamily="18" charset="0"/>
                <a:cs typeface="Times New Roman" panose="02020603050405020304" pitchFamily="18" charset="0"/>
              </a:rPr>
              <a:t>algorithm </a:t>
            </a:r>
            <a:r>
              <a:rPr lang="en-US" altLang="zh-CN" sz="2400" spc="-60" dirty="0">
                <a:latin typeface="Times New Roman" panose="02020603050405020304" pitchFamily="18" charset="0"/>
                <a:cs typeface="Times New Roman" panose="02020603050405020304" pitchFamily="18" charset="0"/>
              </a:rPr>
              <a:t>chooses </a:t>
            </a:r>
            <a:r>
              <a:rPr lang="en-US" altLang="zh-CN" sz="2400" spc="-55" dirty="0">
                <a:latin typeface="Times New Roman" panose="02020603050405020304" pitchFamily="18" charset="0"/>
                <a:cs typeface="Times New Roman" panose="02020603050405020304" pitchFamily="18" charset="0"/>
              </a:rPr>
              <a:t>an </a:t>
            </a:r>
            <a:r>
              <a:rPr lang="en-US" altLang="zh-CN" sz="2400" spc="-75" dirty="0">
                <a:latin typeface="Times New Roman" panose="02020603050405020304" pitchFamily="18" charset="0"/>
                <a:cs typeface="Times New Roman" panose="02020603050405020304" pitchFamily="18" charset="0"/>
              </a:rPr>
              <a:t>edge </a:t>
            </a:r>
            <a:r>
              <a:rPr lang="en-US" altLang="zh-CN" sz="2400" spc="-15" dirty="0">
                <a:latin typeface="Times New Roman" panose="02020603050405020304" pitchFamily="18" charset="0"/>
                <a:cs typeface="Times New Roman" panose="02020603050405020304" pitchFamily="18" charset="0"/>
              </a:rPr>
              <a:t>to  </a:t>
            </a:r>
            <a:r>
              <a:rPr lang="en-US" altLang="zh-CN" sz="2400" spc="-50" dirty="0">
                <a:latin typeface="Times New Roman" panose="02020603050405020304" pitchFamily="18" charset="0"/>
                <a:cs typeface="Times New Roman" panose="02020603050405020304" pitchFamily="18" charset="0"/>
              </a:rPr>
              <a:t>add </a:t>
            </a:r>
            <a:r>
              <a:rPr lang="en-US" altLang="zh-CN" sz="2400" spc="-15" dirty="0">
                <a:latin typeface="Times New Roman" panose="02020603050405020304" pitchFamily="18" charset="0"/>
                <a:cs typeface="Times New Roman" panose="02020603050405020304" pitchFamily="18" charset="0"/>
              </a:rPr>
              <a:t>to its </a:t>
            </a:r>
            <a:r>
              <a:rPr lang="en-US" altLang="zh-CN" sz="2400" spc="-35" dirty="0">
                <a:latin typeface="Times New Roman" panose="02020603050405020304" pitchFamily="18" charset="0"/>
                <a:cs typeface="Times New Roman" panose="02020603050405020304" pitchFamily="18" charset="0"/>
              </a:rPr>
              <a:t>current </a:t>
            </a:r>
            <a:r>
              <a:rPr lang="en-US" altLang="zh-CN" sz="2400" spc="-25" dirty="0">
                <a:latin typeface="Times New Roman" panose="02020603050405020304" pitchFamily="18" charset="0"/>
                <a:cs typeface="Times New Roman" panose="02020603050405020304" pitchFamily="18" charset="0"/>
              </a:rPr>
              <a:t>partial</a:t>
            </a:r>
            <a:r>
              <a:rPr lang="en-US" altLang="zh-CN" sz="2400" spc="185" dirty="0">
                <a:latin typeface="Times New Roman" panose="02020603050405020304" pitchFamily="18" charset="0"/>
                <a:cs typeface="Times New Roman" panose="02020603050405020304" pitchFamily="18" charset="0"/>
              </a:rPr>
              <a:t> </a:t>
            </a:r>
            <a:r>
              <a:rPr lang="en-US" altLang="zh-CN" sz="2400" spc="-30" dirty="0">
                <a:latin typeface="Times New Roman" panose="02020603050405020304" pitchFamily="18" charset="0"/>
                <a:cs typeface="Times New Roman" panose="02020603050405020304" pitchFamily="18" charset="0"/>
              </a:rPr>
              <a:t>solution.</a:t>
            </a:r>
            <a:endParaRPr lang="en-US" altLang="zh-CN" sz="2400" dirty="0">
              <a:latin typeface="Times New Roman" panose="02020603050405020304" pitchFamily="18" charset="0"/>
              <a:cs typeface="Times New Roman" panose="02020603050405020304" pitchFamily="18" charset="0"/>
            </a:endParaRPr>
          </a:p>
          <a:p>
            <a:pPr marL="797560" marR="92710" lvl="1" indent="-342900">
              <a:lnSpc>
                <a:spcPct val="102600"/>
              </a:lnSpc>
              <a:spcBef>
                <a:spcPts val="300"/>
              </a:spcBef>
              <a:buFont typeface="Wingdings" panose="05000000000000000000" pitchFamily="2" charset="2"/>
              <a:buChar char="Ø"/>
            </a:pPr>
            <a:r>
              <a:rPr lang="en-US" altLang="zh-CN" sz="1900" spc="-25" dirty="0">
                <a:latin typeface="Times New Roman" panose="02020603050405020304" pitchFamily="18" charset="0"/>
                <a:cs typeface="Times New Roman" panose="02020603050405020304" pitchFamily="18" charset="0"/>
              </a:rPr>
              <a:t>To </a:t>
            </a:r>
            <a:r>
              <a:rPr lang="en-US" altLang="zh-CN" sz="1900" spc="-50" dirty="0">
                <a:latin typeface="Times New Roman" panose="02020603050405020304" pitchFamily="18" charset="0"/>
                <a:cs typeface="Times New Roman" panose="02020603050405020304" pitchFamily="18" charset="0"/>
              </a:rPr>
              <a:t>do </a:t>
            </a:r>
            <a:r>
              <a:rPr lang="en-US" altLang="zh-CN" sz="1900" spc="-55" dirty="0">
                <a:latin typeface="Times New Roman" panose="02020603050405020304" pitchFamily="18" charset="0"/>
                <a:cs typeface="Times New Roman" panose="02020603050405020304" pitchFamily="18" charset="0"/>
              </a:rPr>
              <a:t>so, </a:t>
            </a:r>
            <a:r>
              <a:rPr lang="en-US" altLang="zh-CN" sz="1900" spc="15" dirty="0">
                <a:latin typeface="Times New Roman" panose="02020603050405020304" pitchFamily="18" charset="0"/>
                <a:cs typeface="Times New Roman" panose="02020603050405020304" pitchFamily="18" charset="0"/>
              </a:rPr>
              <a:t>it </a:t>
            </a:r>
            <a:r>
              <a:rPr lang="en-US" altLang="zh-CN" sz="1900" spc="-75" dirty="0">
                <a:latin typeface="Times New Roman" panose="02020603050405020304" pitchFamily="18" charset="0"/>
                <a:cs typeface="Times New Roman" panose="02020603050405020304" pitchFamily="18" charset="0"/>
              </a:rPr>
              <a:t>needs </a:t>
            </a:r>
            <a:r>
              <a:rPr lang="en-US" altLang="zh-CN" sz="1900" spc="-15" dirty="0">
                <a:latin typeface="Times New Roman" panose="02020603050405020304" pitchFamily="18" charset="0"/>
                <a:cs typeface="Times New Roman" panose="02020603050405020304" pitchFamily="18" charset="0"/>
              </a:rPr>
              <a:t>to </a:t>
            </a:r>
            <a:r>
              <a:rPr lang="en-US" altLang="zh-CN" sz="1900" spc="-30" dirty="0">
                <a:latin typeface="Times New Roman" panose="02020603050405020304" pitchFamily="18" charset="0"/>
                <a:cs typeface="Times New Roman" panose="02020603050405020304" pitchFamily="18" charset="0"/>
              </a:rPr>
              <a:t>test </a:t>
            </a:r>
            <a:r>
              <a:rPr lang="en-US" altLang="zh-CN" sz="1900" spc="-55" dirty="0">
                <a:latin typeface="Times New Roman" panose="02020603050405020304" pitchFamily="18" charset="0"/>
                <a:cs typeface="Times New Roman" panose="02020603050405020304" pitchFamily="18" charset="0"/>
              </a:rPr>
              <a:t>each </a:t>
            </a:r>
            <a:r>
              <a:rPr lang="en-US" altLang="zh-CN" sz="1900" spc="-40" dirty="0">
                <a:latin typeface="Times New Roman" panose="02020603050405020304" pitchFamily="18" charset="0"/>
                <a:cs typeface="Times New Roman" panose="02020603050405020304" pitchFamily="18" charset="0"/>
              </a:rPr>
              <a:t>candidate </a:t>
            </a:r>
            <a:r>
              <a:rPr lang="en-US" altLang="zh-CN" sz="1900" spc="-75" dirty="0">
                <a:latin typeface="Times New Roman" panose="02020603050405020304" pitchFamily="18" charset="0"/>
                <a:cs typeface="Times New Roman" panose="02020603050405020304" pitchFamily="18" charset="0"/>
              </a:rPr>
              <a:t>edge </a:t>
            </a:r>
            <a:r>
              <a:rPr lang="en-US" altLang="zh-CN" sz="1900" spc="55" dirty="0">
                <a:latin typeface="Times New Roman" panose="02020603050405020304" pitchFamily="18" charset="0"/>
                <a:cs typeface="Times New Roman" panose="02020603050405020304" pitchFamily="18" charset="0"/>
              </a:rPr>
              <a:t>(</a:t>
            </a:r>
            <a:r>
              <a:rPr lang="en-US" altLang="zh-CN" sz="1900" i="1" spc="55" dirty="0">
                <a:latin typeface="Times New Roman" panose="02020603050405020304" pitchFamily="18" charset="0"/>
                <a:cs typeface="Times New Roman" panose="02020603050405020304" pitchFamily="18" charset="0"/>
              </a:rPr>
              <a:t>u, </a:t>
            </a:r>
            <a:r>
              <a:rPr lang="en-US" altLang="zh-CN" sz="1900" i="1" spc="75" dirty="0">
                <a:latin typeface="Times New Roman" panose="02020603050405020304" pitchFamily="18" charset="0"/>
                <a:cs typeface="Times New Roman" panose="02020603050405020304" pitchFamily="18" charset="0"/>
              </a:rPr>
              <a:t>v</a:t>
            </a:r>
            <a:r>
              <a:rPr lang="en-US" altLang="zh-CN" sz="1900" spc="75" dirty="0">
                <a:latin typeface="Times New Roman" panose="02020603050405020304" pitchFamily="18" charset="0"/>
                <a:cs typeface="Times New Roman" panose="02020603050405020304" pitchFamily="18" charset="0"/>
              </a:rPr>
              <a:t>) </a:t>
            </a:r>
            <a:r>
              <a:rPr lang="en-US" altLang="zh-CN" sz="1900" spc="-15" dirty="0">
                <a:latin typeface="Times New Roman" panose="02020603050405020304" pitchFamily="18" charset="0"/>
                <a:cs typeface="Times New Roman" panose="02020603050405020304" pitchFamily="18" charset="0"/>
              </a:rPr>
              <a:t>to </a:t>
            </a:r>
            <a:r>
              <a:rPr lang="en-US" altLang="zh-CN" sz="1900" spc="-90" dirty="0">
                <a:latin typeface="Times New Roman" panose="02020603050405020304" pitchFamily="18" charset="0"/>
                <a:cs typeface="Times New Roman" panose="02020603050405020304" pitchFamily="18" charset="0"/>
              </a:rPr>
              <a:t>see  </a:t>
            </a:r>
            <a:r>
              <a:rPr lang="en-US" altLang="zh-CN" sz="1900" spc="-55" dirty="0">
                <a:latin typeface="Times New Roman" panose="02020603050405020304" pitchFamily="18" charset="0"/>
                <a:cs typeface="Times New Roman" panose="02020603050405020304" pitchFamily="18" charset="0"/>
              </a:rPr>
              <a:t>whether </a:t>
            </a:r>
            <a:r>
              <a:rPr lang="en-US" altLang="zh-CN" sz="1900" i="1" spc="70" dirty="0">
                <a:latin typeface="Times New Roman" panose="02020603050405020304" pitchFamily="18" charset="0"/>
                <a:cs typeface="Times New Roman" panose="02020603050405020304" pitchFamily="18" charset="0"/>
              </a:rPr>
              <a:t>u </a:t>
            </a:r>
            <a:r>
              <a:rPr lang="en-US" altLang="zh-CN" sz="1900" spc="-50" dirty="0">
                <a:latin typeface="Times New Roman" panose="02020603050405020304" pitchFamily="18" charset="0"/>
                <a:cs typeface="Times New Roman" panose="02020603050405020304" pitchFamily="18" charset="0"/>
              </a:rPr>
              <a:t>and </a:t>
            </a:r>
            <a:r>
              <a:rPr lang="en-US" altLang="zh-CN" sz="1900" i="1" spc="35" dirty="0">
                <a:latin typeface="Times New Roman" panose="02020603050405020304" pitchFamily="18" charset="0"/>
                <a:cs typeface="Times New Roman" panose="02020603050405020304" pitchFamily="18" charset="0"/>
              </a:rPr>
              <a:t>v </a:t>
            </a:r>
            <a:r>
              <a:rPr lang="en-US" altLang="zh-CN" sz="1900" spc="-30" dirty="0">
                <a:latin typeface="Times New Roman" panose="02020603050405020304" pitchFamily="18" charset="0"/>
                <a:cs typeface="Times New Roman" panose="02020603050405020304" pitchFamily="18" charset="0"/>
              </a:rPr>
              <a:t>lie </a:t>
            </a:r>
            <a:r>
              <a:rPr lang="en-US" altLang="zh-CN" sz="1900" spc="-20" dirty="0">
                <a:latin typeface="Times New Roman" panose="02020603050405020304" pitchFamily="18" charset="0"/>
                <a:cs typeface="Times New Roman" panose="02020603050405020304" pitchFamily="18" charset="0"/>
              </a:rPr>
              <a:t>in </a:t>
            </a:r>
            <a:r>
              <a:rPr lang="en-US" altLang="zh-CN" sz="1900" spc="-40" dirty="0">
                <a:latin typeface="Times New Roman" panose="02020603050405020304" pitchFamily="18" charset="0"/>
                <a:cs typeface="Times New Roman" panose="02020603050405020304" pitchFamily="18" charset="0"/>
              </a:rPr>
              <a:t>different </a:t>
            </a:r>
            <a:r>
              <a:rPr lang="en-US" altLang="zh-CN" sz="1900" spc="-45" dirty="0">
                <a:latin typeface="Times New Roman" panose="02020603050405020304" pitchFamily="18" charset="0"/>
                <a:cs typeface="Times New Roman" panose="02020603050405020304" pitchFamily="18" charset="0"/>
              </a:rPr>
              <a:t>components </a:t>
            </a:r>
            <a:r>
              <a:rPr lang="en-US" altLang="zh-CN" sz="1900" spc="135" dirty="0">
                <a:latin typeface="Times New Roman" panose="02020603050405020304" pitchFamily="18" charset="0"/>
                <a:cs typeface="Times New Roman" panose="02020603050405020304" pitchFamily="18" charset="0"/>
              </a:rPr>
              <a:t>⇒ </a:t>
            </a:r>
            <a:r>
              <a:rPr lang="en-US" altLang="zh-CN" sz="1900" spc="-50" dirty="0">
                <a:latin typeface="Times New Roman" panose="02020603050405020304" pitchFamily="18" charset="0"/>
                <a:cs typeface="Times New Roman" panose="02020603050405020304" pitchFamily="18" charset="0"/>
              </a:rPr>
              <a:t>otherwise </a:t>
            </a:r>
            <a:r>
              <a:rPr lang="en-US" altLang="zh-CN" sz="1900" spc="-40" dirty="0">
                <a:latin typeface="Times New Roman" panose="02020603050405020304" pitchFamily="18" charset="0"/>
                <a:cs typeface="Times New Roman" panose="02020603050405020304" pitchFamily="18" charset="0"/>
              </a:rPr>
              <a:t>the  </a:t>
            </a:r>
            <a:r>
              <a:rPr lang="en-US" altLang="zh-CN" sz="1900" spc="-75" dirty="0">
                <a:latin typeface="Times New Roman" panose="02020603050405020304" pitchFamily="18" charset="0"/>
                <a:cs typeface="Times New Roman" panose="02020603050405020304" pitchFamily="18" charset="0"/>
              </a:rPr>
              <a:t>edge </a:t>
            </a:r>
            <a:r>
              <a:rPr lang="en-US" altLang="zh-CN" sz="1900" spc="-55" dirty="0">
                <a:latin typeface="Times New Roman" panose="02020603050405020304" pitchFamily="18" charset="0"/>
                <a:cs typeface="Times New Roman" panose="02020603050405020304" pitchFamily="18" charset="0"/>
              </a:rPr>
              <a:t>produces a</a:t>
            </a:r>
            <a:r>
              <a:rPr lang="en-US" altLang="zh-CN" sz="1900" spc="170" dirty="0">
                <a:latin typeface="Times New Roman" panose="02020603050405020304" pitchFamily="18" charset="0"/>
                <a:cs typeface="Times New Roman" panose="02020603050405020304" pitchFamily="18" charset="0"/>
              </a:rPr>
              <a:t> </a:t>
            </a:r>
            <a:r>
              <a:rPr lang="en-US" altLang="zh-CN" sz="1900" spc="-40" dirty="0" smtClean="0">
                <a:latin typeface="Times New Roman" panose="02020603050405020304" pitchFamily="18" charset="0"/>
                <a:cs typeface="Times New Roman" panose="02020603050405020304" pitchFamily="18" charset="0"/>
              </a:rPr>
              <a:t>cycle</a:t>
            </a:r>
          </a:p>
          <a:p>
            <a:pPr marL="397510" marR="92710">
              <a:lnSpc>
                <a:spcPct val="102600"/>
              </a:lnSpc>
              <a:spcBef>
                <a:spcPts val="300"/>
              </a:spcBef>
              <a:buFont typeface="Wingdings" panose="05000000000000000000" pitchFamily="2" charset="2"/>
              <a:buChar char="Ø"/>
            </a:pPr>
            <a:r>
              <a:rPr lang="en-US" altLang="zh-CN" sz="2400" spc="-35" dirty="0">
                <a:solidFill>
                  <a:srgbClr val="3333B2"/>
                </a:solidFill>
                <a:latin typeface="Times New Roman" panose="02020603050405020304" pitchFamily="18" charset="0"/>
                <a:cs typeface="Times New Roman" panose="02020603050405020304" pitchFamily="18" charset="0"/>
              </a:rPr>
              <a:t>Merge. </a:t>
            </a:r>
            <a:r>
              <a:rPr lang="en-US" altLang="zh-CN" sz="2400" spc="-40" dirty="0">
                <a:latin typeface="Times New Roman" panose="02020603050405020304" pitchFamily="18" charset="0"/>
                <a:cs typeface="Times New Roman" panose="02020603050405020304" pitchFamily="18" charset="0"/>
              </a:rPr>
              <a:t>Once </a:t>
            </a:r>
            <a:r>
              <a:rPr lang="en-US" altLang="zh-CN" sz="2400" spc="-55" dirty="0">
                <a:latin typeface="Times New Roman" panose="02020603050405020304" pitchFamily="18" charset="0"/>
                <a:cs typeface="Times New Roman" panose="02020603050405020304" pitchFamily="18" charset="0"/>
              </a:rPr>
              <a:t>an </a:t>
            </a:r>
            <a:r>
              <a:rPr lang="en-US" altLang="zh-CN" sz="2400" spc="-75" dirty="0">
                <a:latin typeface="Times New Roman" panose="02020603050405020304" pitchFamily="18" charset="0"/>
                <a:cs typeface="Times New Roman" panose="02020603050405020304" pitchFamily="18" charset="0"/>
              </a:rPr>
              <a:t>edge </a:t>
            </a:r>
            <a:r>
              <a:rPr lang="en-US" altLang="zh-CN" sz="2400" spc="-35" dirty="0">
                <a:latin typeface="Times New Roman" panose="02020603050405020304" pitchFamily="18" charset="0"/>
                <a:cs typeface="Times New Roman" panose="02020603050405020304" pitchFamily="18" charset="0"/>
              </a:rPr>
              <a:t>is </a:t>
            </a:r>
            <a:r>
              <a:rPr lang="en-US" altLang="zh-CN" sz="2400" spc="-55" dirty="0">
                <a:latin typeface="Times New Roman" panose="02020603050405020304" pitchFamily="18" charset="0"/>
                <a:cs typeface="Times New Roman" panose="02020603050405020304" pitchFamily="18" charset="0"/>
              </a:rPr>
              <a:t>chosen, </a:t>
            </a:r>
            <a:r>
              <a:rPr lang="en-US" altLang="zh-CN" sz="2400" spc="-40" dirty="0">
                <a:latin typeface="Times New Roman" panose="02020603050405020304" pitchFamily="18" charset="0"/>
                <a:cs typeface="Times New Roman" panose="02020603050405020304" pitchFamily="18" charset="0"/>
              </a:rPr>
              <a:t>the </a:t>
            </a:r>
            <a:r>
              <a:rPr lang="en-US" altLang="zh-CN" sz="2400" spc="-50" dirty="0">
                <a:latin typeface="Times New Roman" panose="02020603050405020304" pitchFamily="18" charset="0"/>
                <a:cs typeface="Times New Roman" panose="02020603050405020304" pitchFamily="18" charset="0"/>
              </a:rPr>
              <a:t>corresponding </a:t>
            </a:r>
            <a:r>
              <a:rPr lang="en-US" altLang="zh-CN" sz="2400" spc="-45" dirty="0">
                <a:latin typeface="Times New Roman" panose="02020603050405020304" pitchFamily="18" charset="0"/>
                <a:cs typeface="Times New Roman" panose="02020603050405020304" pitchFamily="18" charset="0"/>
              </a:rPr>
              <a:t>components  </a:t>
            </a:r>
            <a:r>
              <a:rPr lang="en-US" altLang="zh-CN" sz="2400" spc="-75" dirty="0">
                <a:latin typeface="Times New Roman" panose="02020603050405020304" pitchFamily="18" charset="0"/>
                <a:cs typeface="Times New Roman" panose="02020603050405020304" pitchFamily="18" charset="0"/>
              </a:rPr>
              <a:t>need </a:t>
            </a:r>
            <a:r>
              <a:rPr lang="en-US" altLang="zh-CN" sz="2400" spc="-15" dirty="0">
                <a:latin typeface="Times New Roman" panose="02020603050405020304" pitchFamily="18" charset="0"/>
                <a:cs typeface="Times New Roman" panose="02020603050405020304" pitchFamily="18" charset="0"/>
              </a:rPr>
              <a:t>to </a:t>
            </a:r>
            <a:r>
              <a:rPr lang="en-US" altLang="zh-CN" sz="2400" spc="-55" dirty="0">
                <a:latin typeface="Times New Roman" panose="02020603050405020304" pitchFamily="18" charset="0"/>
                <a:cs typeface="Times New Roman" panose="02020603050405020304" pitchFamily="18" charset="0"/>
              </a:rPr>
              <a:t>be</a:t>
            </a:r>
            <a:r>
              <a:rPr lang="en-US" altLang="zh-CN" sz="2400" spc="130" dirty="0">
                <a:latin typeface="Times New Roman" panose="02020603050405020304" pitchFamily="18" charset="0"/>
                <a:cs typeface="Times New Roman" panose="02020603050405020304" pitchFamily="18" charset="0"/>
              </a:rPr>
              <a:t> </a:t>
            </a:r>
            <a:r>
              <a:rPr lang="en-US" altLang="zh-CN" sz="2400" spc="-60" dirty="0">
                <a:latin typeface="Times New Roman" panose="02020603050405020304" pitchFamily="18" charset="0"/>
                <a:cs typeface="Times New Roman" panose="02020603050405020304" pitchFamily="18" charset="0"/>
              </a:rPr>
              <a:t>merged.</a:t>
            </a:r>
            <a:endParaRPr lang="en-US" altLang="zh-CN" sz="2400" dirty="0">
              <a:latin typeface="Times New Roman" panose="02020603050405020304" pitchFamily="18" charset="0"/>
              <a:cs typeface="Times New Roman" panose="02020603050405020304" pitchFamily="18" charset="0"/>
            </a:endParaRPr>
          </a:p>
          <a:p>
            <a:pPr marL="397510" marR="92710">
              <a:lnSpc>
                <a:spcPct val="102600"/>
              </a:lnSpc>
              <a:spcBef>
                <a:spcPts val="300"/>
              </a:spcBef>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137</a:t>
            </a:fld>
            <a:endParaRPr lang="en-CA" dirty="0"/>
          </a:p>
        </p:txBody>
      </p:sp>
      <p:sp>
        <p:nvSpPr>
          <p:cNvPr id="2" name="矩形 1"/>
          <p:cNvSpPr/>
          <p:nvPr/>
        </p:nvSpPr>
        <p:spPr>
          <a:xfrm>
            <a:off x="1295062" y="5389767"/>
            <a:ext cx="6620272" cy="400110"/>
          </a:xfrm>
          <a:prstGeom prst="rect">
            <a:avLst/>
          </a:prstGeom>
        </p:spPr>
        <p:txBody>
          <a:bodyPr wrap="square">
            <a:spAutoFit/>
          </a:bodyPr>
          <a:lstStyle/>
          <a:p>
            <a:pPr marL="25400" algn="ctr">
              <a:lnSpc>
                <a:spcPct val="100000"/>
              </a:lnSpc>
              <a:spcBef>
                <a:spcPts val="990"/>
              </a:spcBef>
            </a:pPr>
            <a:r>
              <a:rPr lang="en-US" altLang="zh-CN" sz="2000" i="1" spc="-20" dirty="0">
                <a:solidFill>
                  <a:srgbClr val="FF33CC"/>
                </a:solidFill>
                <a:latin typeface="Trebuchet MS"/>
                <a:cs typeface="Trebuchet MS"/>
              </a:rPr>
              <a:t>What </a:t>
            </a:r>
            <a:r>
              <a:rPr lang="en-US" altLang="zh-CN" sz="2000" i="1" spc="-50" dirty="0">
                <a:solidFill>
                  <a:srgbClr val="FF33CC"/>
                </a:solidFill>
                <a:latin typeface="Trebuchet MS"/>
                <a:cs typeface="Trebuchet MS"/>
              </a:rPr>
              <a:t>kind </a:t>
            </a:r>
            <a:r>
              <a:rPr lang="en-US" altLang="zh-CN" sz="2000" i="1" spc="-55" dirty="0">
                <a:solidFill>
                  <a:srgbClr val="FF33CC"/>
                </a:solidFill>
                <a:latin typeface="Trebuchet MS"/>
                <a:cs typeface="Trebuchet MS"/>
              </a:rPr>
              <a:t>a </a:t>
            </a:r>
            <a:r>
              <a:rPr lang="en-US" altLang="zh-CN" sz="2000" i="1" spc="-60" dirty="0">
                <a:solidFill>
                  <a:srgbClr val="FF33CC"/>
                </a:solidFill>
                <a:latin typeface="Trebuchet MS"/>
                <a:cs typeface="Trebuchet MS"/>
              </a:rPr>
              <a:t>data </a:t>
            </a:r>
            <a:r>
              <a:rPr lang="en-US" altLang="zh-CN" sz="2000" i="1" spc="-65" dirty="0">
                <a:solidFill>
                  <a:srgbClr val="FF33CC"/>
                </a:solidFill>
                <a:latin typeface="Trebuchet MS"/>
                <a:cs typeface="Trebuchet MS"/>
              </a:rPr>
              <a:t>structure </a:t>
            </a:r>
            <a:r>
              <a:rPr lang="en-US" altLang="zh-CN" sz="2000" i="1" spc="-50" dirty="0">
                <a:solidFill>
                  <a:srgbClr val="FF33CC"/>
                </a:solidFill>
                <a:latin typeface="Trebuchet MS"/>
                <a:cs typeface="Trebuchet MS"/>
              </a:rPr>
              <a:t>supports </a:t>
            </a:r>
            <a:r>
              <a:rPr lang="en-US" altLang="zh-CN" sz="2000" i="1" spc="-40" dirty="0">
                <a:solidFill>
                  <a:srgbClr val="FF33CC"/>
                </a:solidFill>
                <a:latin typeface="Trebuchet MS"/>
                <a:cs typeface="Trebuchet MS"/>
              </a:rPr>
              <a:t>such</a:t>
            </a:r>
            <a:r>
              <a:rPr lang="en-US" altLang="zh-CN" sz="2000" i="1" spc="245" dirty="0">
                <a:solidFill>
                  <a:srgbClr val="FF33CC"/>
                </a:solidFill>
                <a:latin typeface="Trebuchet MS"/>
                <a:cs typeface="Trebuchet MS"/>
              </a:rPr>
              <a:t> </a:t>
            </a:r>
            <a:r>
              <a:rPr lang="en-US" altLang="zh-CN" sz="2000" i="1" spc="-45" dirty="0">
                <a:solidFill>
                  <a:srgbClr val="FF33CC"/>
                </a:solidFill>
                <a:latin typeface="Trebuchet MS"/>
                <a:cs typeface="Trebuchet MS"/>
              </a:rPr>
              <a:t>operations?</a:t>
            </a:r>
            <a:endParaRPr lang="en-US" altLang="zh-CN" sz="2000" dirty="0">
              <a:solidFill>
                <a:srgbClr val="FF33CC"/>
              </a:solidFill>
              <a:latin typeface="Trebuchet MS"/>
              <a:cs typeface="Trebuchet MS"/>
            </a:endParaRPr>
          </a:p>
        </p:txBody>
      </p:sp>
    </p:spTree>
    <p:extLst>
      <p:ext uri="{BB962C8B-B14F-4D97-AF65-F5344CB8AC3E}">
        <p14:creationId xmlns:p14="http://schemas.microsoft.com/office/powerpoint/2010/main" val="4037150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0" y="260350"/>
            <a:ext cx="8312150" cy="914400"/>
          </a:xfrm>
        </p:spPr>
        <p:txBody>
          <a:bodyPr/>
          <a:lstStyle/>
          <a:p>
            <a:r>
              <a:rPr lang="en-US" altLang="zh-CN" sz="3200" dirty="0" err="1">
                <a:latin typeface="Times New Roman" panose="02020603050405020304" pitchFamily="18" charset="0"/>
                <a:ea typeface="黑体" pitchFamily="49" charset="-122"/>
                <a:cs typeface="Times New Roman" panose="02020603050405020304" pitchFamily="18" charset="0"/>
              </a:rPr>
              <a:t>Kruskal</a:t>
            </a:r>
            <a:r>
              <a:rPr lang="zh-CN" altLang="en-US" sz="3200" dirty="0">
                <a:latin typeface="Times New Roman" panose="02020603050405020304" pitchFamily="18" charset="0"/>
                <a:ea typeface="黑体" pitchFamily="49" charset="-122"/>
                <a:cs typeface="Times New Roman" panose="02020603050405020304" pitchFamily="18" charset="0"/>
              </a:rPr>
              <a:t> </a:t>
            </a:r>
            <a:r>
              <a:rPr lang="en-US" altLang="zh-CN" sz="3200" dirty="0">
                <a:latin typeface="Times New Roman" panose="02020603050405020304" pitchFamily="18" charset="0"/>
                <a:ea typeface="黑体" pitchFamily="49" charset="-122"/>
                <a:cs typeface="Times New Roman" panose="02020603050405020304" pitchFamily="18" charset="0"/>
              </a:rPr>
              <a:t>Algorithm </a:t>
            </a:r>
            <a:r>
              <a:rPr lang="en-US" altLang="zh-CN" sz="3200" spc="-25" dirty="0"/>
              <a:t>Implementation</a:t>
            </a:r>
            <a:r>
              <a:rPr lang="en-US" altLang="zh-CN" sz="3200" spc="55" dirty="0"/>
              <a:t> </a:t>
            </a:r>
            <a:r>
              <a:rPr lang="en-US" altLang="zh-CN" sz="3200" spc="-25" dirty="0"/>
              <a:t>Details</a:t>
            </a:r>
            <a:endParaRPr lang="zh-TW" altLang="en-US" sz="3200" dirty="0" smtClean="0"/>
          </a:p>
        </p:txBody>
      </p:sp>
      <p:sp>
        <p:nvSpPr>
          <p:cNvPr id="629763" name="Rectangle 3"/>
          <p:cNvSpPr>
            <a:spLocks noGrp="1" noChangeArrowheads="1"/>
          </p:cNvSpPr>
          <p:nvPr>
            <p:ph type="body" idx="1"/>
          </p:nvPr>
        </p:nvSpPr>
        <p:spPr>
          <a:xfrm>
            <a:off x="660953" y="1441450"/>
            <a:ext cx="7772400" cy="4648200"/>
          </a:xfrm>
        </p:spPr>
        <p:txBody>
          <a:bodyPr/>
          <a:lstStyle/>
          <a:p>
            <a:pPr>
              <a:lnSpc>
                <a:spcPts val="3800"/>
              </a:lnSpc>
              <a:buFont typeface="Wingdings" panose="05000000000000000000" pitchFamily="2" charset="2"/>
              <a:buChar char="Ø"/>
            </a:pPr>
            <a:r>
              <a:rPr lang="en-US" altLang="zh-TW" sz="2900" dirty="0" smtClean="0">
                <a:latin typeface="Times New Roman" panose="02020603050405020304" pitchFamily="18" charset="0"/>
                <a:cs typeface="Times New Roman" panose="02020603050405020304" pitchFamily="18" charset="0"/>
              </a:rPr>
              <a:t>Using  the </a:t>
            </a:r>
            <a:r>
              <a:rPr lang="en-US" altLang="zh-TW" sz="2900" u="sng" dirty="0" smtClean="0">
                <a:solidFill>
                  <a:schemeClr val="hlink"/>
                </a:solidFill>
                <a:latin typeface="Times New Roman" panose="02020603050405020304" pitchFamily="18" charset="0"/>
                <a:cs typeface="Times New Roman" panose="02020603050405020304" pitchFamily="18" charset="0"/>
              </a:rPr>
              <a:t>UNION and Find Set </a:t>
            </a:r>
            <a:r>
              <a:rPr lang="en-US" altLang="zh-TW" sz="2900" dirty="0" smtClean="0">
                <a:latin typeface="Times New Roman" panose="02020603050405020304" pitchFamily="18" charset="0"/>
                <a:cs typeface="Times New Roman" panose="02020603050405020304" pitchFamily="18" charset="0"/>
              </a:rPr>
              <a:t>.</a:t>
            </a:r>
          </a:p>
          <a:p>
            <a:pPr marL="12700">
              <a:lnSpc>
                <a:spcPts val="3800"/>
              </a:lnSpc>
              <a:spcBef>
                <a:spcPts val="1000"/>
              </a:spcBef>
            </a:pPr>
            <a:r>
              <a:rPr lang="en-US" altLang="zh-CN" sz="2400" spc="-25" dirty="0">
                <a:latin typeface="Times New Roman" panose="02020603050405020304" pitchFamily="18" charset="0"/>
                <a:cs typeface="Times New Roman" panose="02020603050405020304" pitchFamily="18" charset="0"/>
              </a:rPr>
              <a:t>Initially</a:t>
            </a:r>
            <a:r>
              <a:rPr lang="en-US" altLang="zh-CN" sz="2400" spc="15" dirty="0">
                <a:latin typeface="Times New Roman" panose="02020603050405020304" pitchFamily="18" charset="0"/>
                <a:cs typeface="Times New Roman" panose="02020603050405020304" pitchFamily="18" charset="0"/>
              </a:rPr>
              <a:t> </a:t>
            </a:r>
            <a:r>
              <a:rPr lang="en-US" altLang="zh-CN" sz="2400" spc="-55" dirty="0">
                <a:latin typeface="Times New Roman" panose="02020603050405020304" pitchFamily="18" charset="0"/>
                <a:cs typeface="Times New Roman" panose="02020603050405020304" pitchFamily="18" charset="0"/>
              </a:rPr>
              <a:t>each</a:t>
            </a:r>
            <a:r>
              <a:rPr lang="en-US" altLang="zh-CN" sz="2400" spc="10" dirty="0">
                <a:latin typeface="Times New Roman" panose="02020603050405020304" pitchFamily="18" charset="0"/>
                <a:cs typeface="Times New Roman" panose="02020603050405020304" pitchFamily="18" charset="0"/>
              </a:rPr>
              <a:t> </a:t>
            </a:r>
            <a:r>
              <a:rPr lang="en-US" altLang="zh-CN" sz="2400" spc="-55" dirty="0">
                <a:latin typeface="Times New Roman" panose="02020603050405020304" pitchFamily="18" charset="0"/>
                <a:cs typeface="Times New Roman" panose="02020603050405020304" pitchFamily="18" charset="0"/>
              </a:rPr>
              <a:t>node</a:t>
            </a:r>
            <a:r>
              <a:rPr lang="en-US" altLang="zh-CN" sz="2400" spc="15" dirty="0">
                <a:latin typeface="Times New Roman" panose="02020603050405020304" pitchFamily="18" charset="0"/>
                <a:cs typeface="Times New Roman" panose="02020603050405020304" pitchFamily="18" charset="0"/>
              </a:rPr>
              <a:t> </a:t>
            </a:r>
            <a:r>
              <a:rPr lang="en-US" altLang="zh-CN" sz="2400" spc="-35" dirty="0">
                <a:latin typeface="Times New Roman" panose="02020603050405020304" pitchFamily="18" charset="0"/>
                <a:cs typeface="Times New Roman" panose="02020603050405020304" pitchFamily="18" charset="0"/>
              </a:rPr>
              <a:t>is</a:t>
            </a:r>
            <a:r>
              <a:rPr lang="en-US" altLang="zh-CN" sz="2400" spc="15" dirty="0">
                <a:latin typeface="Times New Roman" panose="02020603050405020304" pitchFamily="18" charset="0"/>
                <a:cs typeface="Times New Roman" panose="02020603050405020304" pitchFamily="18" charset="0"/>
              </a:rPr>
              <a:t> </a:t>
            </a:r>
            <a:r>
              <a:rPr lang="en-US" altLang="zh-CN" sz="2400" spc="-55" dirty="0">
                <a:latin typeface="Times New Roman" panose="02020603050405020304" pitchFamily="18" charset="0"/>
                <a:cs typeface="Times New Roman" panose="02020603050405020304" pitchFamily="18" charset="0"/>
              </a:rPr>
              <a:t>a</a:t>
            </a:r>
            <a:r>
              <a:rPr lang="en-US" altLang="zh-CN" sz="2400" spc="15" dirty="0">
                <a:latin typeface="Times New Roman" panose="02020603050405020304" pitchFamily="18" charset="0"/>
                <a:cs typeface="Times New Roman" panose="02020603050405020304" pitchFamily="18" charset="0"/>
              </a:rPr>
              <a:t> </a:t>
            </a:r>
            <a:r>
              <a:rPr lang="en-US" altLang="zh-CN" sz="2400" spc="-45" dirty="0">
                <a:latin typeface="Times New Roman" panose="02020603050405020304" pitchFamily="18" charset="0"/>
                <a:cs typeface="Times New Roman" panose="02020603050405020304" pitchFamily="18" charset="0"/>
              </a:rPr>
              <a:t>component</a:t>
            </a:r>
            <a:r>
              <a:rPr lang="en-US" altLang="zh-CN" sz="2400" spc="15" dirty="0">
                <a:latin typeface="Times New Roman" panose="02020603050405020304" pitchFamily="18" charset="0"/>
                <a:cs typeface="Times New Roman" panose="02020603050405020304" pitchFamily="18" charset="0"/>
              </a:rPr>
              <a:t> </a:t>
            </a:r>
            <a:r>
              <a:rPr lang="en-US" altLang="zh-CN" sz="2400" spc="-60" dirty="0">
                <a:latin typeface="Times New Roman" panose="02020603050405020304" pitchFamily="18" charset="0"/>
                <a:cs typeface="Times New Roman" panose="02020603050405020304" pitchFamily="18" charset="0"/>
              </a:rPr>
              <a:t>by</a:t>
            </a:r>
            <a:r>
              <a:rPr lang="en-US" altLang="zh-CN" sz="2400" spc="15" dirty="0">
                <a:latin typeface="Times New Roman" panose="02020603050405020304" pitchFamily="18" charset="0"/>
                <a:cs typeface="Times New Roman" panose="02020603050405020304" pitchFamily="18" charset="0"/>
              </a:rPr>
              <a:t> </a:t>
            </a:r>
            <a:r>
              <a:rPr lang="en-US" altLang="zh-CN" sz="2400" spc="-25" dirty="0">
                <a:latin typeface="Times New Roman" panose="02020603050405020304" pitchFamily="18" charset="0"/>
                <a:cs typeface="Times New Roman" panose="02020603050405020304" pitchFamily="18" charset="0"/>
              </a:rPr>
              <a:t>itself.</a:t>
            </a:r>
            <a:endParaRPr lang="en-US" altLang="zh-CN" sz="2400" dirty="0">
              <a:latin typeface="Times New Roman" panose="02020603050405020304" pitchFamily="18" charset="0"/>
              <a:cs typeface="Times New Roman" panose="02020603050405020304" pitchFamily="18" charset="0"/>
            </a:endParaRPr>
          </a:p>
          <a:p>
            <a:pPr marL="746760" lvl="1" indent="-342900">
              <a:lnSpc>
                <a:spcPts val="3800"/>
              </a:lnSpc>
              <a:spcBef>
                <a:spcPts val="330"/>
              </a:spcBef>
              <a:buFont typeface="Wingdings" panose="05000000000000000000" pitchFamily="2" charset="2"/>
              <a:buChar char="Ø"/>
            </a:pPr>
            <a:r>
              <a:rPr lang="en-US" altLang="zh-CN" sz="1900" spc="-15" dirty="0" err="1">
                <a:solidFill>
                  <a:srgbClr val="FF0000"/>
                </a:solidFill>
                <a:latin typeface="Times New Roman" panose="02020603050405020304" pitchFamily="18" charset="0"/>
                <a:cs typeface="Times New Roman" panose="02020603050405020304" pitchFamily="18" charset="0"/>
              </a:rPr>
              <a:t>makeset</a:t>
            </a:r>
            <a:r>
              <a:rPr lang="en-US" altLang="zh-CN" sz="1900" spc="-15" dirty="0">
                <a:solidFill>
                  <a:srgbClr val="FF0000"/>
                </a:solidFill>
                <a:latin typeface="Times New Roman" panose="02020603050405020304" pitchFamily="18" charset="0"/>
                <a:cs typeface="Times New Roman" panose="02020603050405020304" pitchFamily="18" charset="0"/>
              </a:rPr>
              <a:t>(</a:t>
            </a:r>
            <a:r>
              <a:rPr lang="en-US" altLang="zh-CN" sz="1900" i="1" spc="-15" dirty="0">
                <a:solidFill>
                  <a:srgbClr val="FF0000"/>
                </a:solidFill>
                <a:latin typeface="Times New Roman" panose="02020603050405020304" pitchFamily="18" charset="0"/>
                <a:cs typeface="Times New Roman" panose="02020603050405020304" pitchFamily="18" charset="0"/>
              </a:rPr>
              <a:t>x</a:t>
            </a:r>
            <a:r>
              <a:rPr lang="en-US" altLang="zh-CN" sz="1900" spc="-15" dirty="0">
                <a:solidFill>
                  <a:srgbClr val="FF0000"/>
                </a:solidFill>
                <a:latin typeface="Times New Roman" panose="02020603050405020304" pitchFamily="18" charset="0"/>
                <a:cs typeface="Times New Roman" panose="02020603050405020304" pitchFamily="18" charset="0"/>
              </a:rPr>
              <a:t>)</a:t>
            </a:r>
            <a:r>
              <a:rPr lang="en-US" altLang="zh-CN" sz="1900" spc="-15" dirty="0">
                <a:latin typeface="Times New Roman" panose="02020603050405020304" pitchFamily="18" charset="0"/>
                <a:cs typeface="Times New Roman" panose="02020603050405020304" pitchFamily="18" charset="0"/>
              </a:rPr>
              <a:t>: </a:t>
            </a:r>
            <a:r>
              <a:rPr lang="en-US" altLang="zh-CN" sz="1900" spc="-45" dirty="0">
                <a:latin typeface="Times New Roman" panose="02020603050405020304" pitchFamily="18" charset="0"/>
                <a:cs typeface="Times New Roman" panose="02020603050405020304" pitchFamily="18" charset="0"/>
              </a:rPr>
              <a:t>create </a:t>
            </a:r>
            <a:r>
              <a:rPr lang="en-US" altLang="zh-CN" sz="1900" spc="-55" dirty="0">
                <a:latin typeface="Times New Roman" panose="02020603050405020304" pitchFamily="18" charset="0"/>
                <a:cs typeface="Times New Roman" panose="02020603050405020304" pitchFamily="18" charset="0"/>
              </a:rPr>
              <a:t>a </a:t>
            </a:r>
            <a:r>
              <a:rPr lang="en-US" altLang="zh-CN" sz="1900" spc="-40" dirty="0">
                <a:latin typeface="Times New Roman" panose="02020603050405020304" pitchFamily="18" charset="0"/>
                <a:cs typeface="Times New Roman" panose="02020603050405020304" pitchFamily="18" charset="0"/>
              </a:rPr>
              <a:t>singleton </a:t>
            </a:r>
            <a:r>
              <a:rPr lang="en-US" altLang="zh-CN" sz="1900" spc="-50" dirty="0">
                <a:latin typeface="Times New Roman" panose="02020603050405020304" pitchFamily="18" charset="0"/>
                <a:cs typeface="Times New Roman" panose="02020603050405020304" pitchFamily="18" charset="0"/>
              </a:rPr>
              <a:t>set </a:t>
            </a:r>
            <a:r>
              <a:rPr lang="en-US" altLang="zh-CN" sz="1900" spc="-30" dirty="0">
                <a:latin typeface="Times New Roman" panose="02020603050405020304" pitchFamily="18" charset="0"/>
                <a:cs typeface="Times New Roman" panose="02020603050405020304" pitchFamily="18" charset="0"/>
              </a:rPr>
              <a:t>containing just</a:t>
            </a:r>
            <a:r>
              <a:rPr lang="en-US" altLang="zh-CN" sz="1900" spc="120" dirty="0">
                <a:latin typeface="Times New Roman" panose="02020603050405020304" pitchFamily="18" charset="0"/>
                <a:cs typeface="Times New Roman" panose="02020603050405020304" pitchFamily="18" charset="0"/>
              </a:rPr>
              <a:t> </a:t>
            </a:r>
            <a:r>
              <a:rPr lang="en-US" altLang="zh-CN" sz="1900" i="1" spc="130" dirty="0" smtClean="0">
                <a:latin typeface="Times New Roman" panose="02020603050405020304" pitchFamily="18" charset="0"/>
                <a:cs typeface="Times New Roman" panose="02020603050405020304" pitchFamily="18" charset="0"/>
              </a:rPr>
              <a:t>x</a:t>
            </a:r>
            <a:endParaRPr lang="en-US" altLang="zh-CN" sz="1900" dirty="0">
              <a:latin typeface="Times New Roman" panose="02020603050405020304" pitchFamily="18" charset="0"/>
              <a:cs typeface="Times New Roman" panose="02020603050405020304" pitchFamily="18" charset="0"/>
            </a:endParaRPr>
          </a:p>
          <a:p>
            <a:pPr marL="12700" marR="5080">
              <a:lnSpc>
                <a:spcPts val="3800"/>
              </a:lnSpc>
            </a:pPr>
            <a:r>
              <a:rPr lang="en-US" altLang="zh-CN" sz="2400" spc="-40" dirty="0">
                <a:latin typeface="Times New Roman" panose="02020603050405020304" pitchFamily="18" charset="0"/>
                <a:cs typeface="Times New Roman" panose="02020603050405020304" pitchFamily="18" charset="0"/>
              </a:rPr>
              <a:t>Repeatedly </a:t>
            </a:r>
            <a:r>
              <a:rPr lang="en-US" altLang="zh-CN" sz="2400" spc="-30" dirty="0">
                <a:latin typeface="Times New Roman" panose="02020603050405020304" pitchFamily="18" charset="0"/>
                <a:cs typeface="Times New Roman" panose="02020603050405020304" pitchFamily="18" charset="0"/>
              </a:rPr>
              <a:t>test pair </a:t>
            </a:r>
            <a:r>
              <a:rPr lang="en-US" altLang="zh-CN" sz="2400" spc="-35" dirty="0">
                <a:latin typeface="Times New Roman" panose="02020603050405020304" pitchFamily="18" charset="0"/>
                <a:cs typeface="Times New Roman" panose="02020603050405020304" pitchFamily="18" charset="0"/>
              </a:rPr>
              <a:t>of </a:t>
            </a:r>
            <a:r>
              <a:rPr lang="en-US" altLang="zh-CN" sz="2400" spc="-60" dirty="0">
                <a:latin typeface="Times New Roman" panose="02020603050405020304" pitchFamily="18" charset="0"/>
                <a:cs typeface="Times New Roman" panose="02020603050405020304" pitchFamily="18" charset="0"/>
              </a:rPr>
              <a:t>nodes </a:t>
            </a:r>
            <a:r>
              <a:rPr lang="en-US" altLang="zh-CN" sz="2400" spc="-35" dirty="0" smtClean="0">
                <a:latin typeface="Times New Roman" panose="02020603050405020304" pitchFamily="18" charset="0"/>
                <a:cs typeface="Times New Roman" panose="02020603050405020304" pitchFamily="18" charset="0"/>
              </a:rPr>
              <a:t>(vertices </a:t>
            </a:r>
            <a:r>
              <a:rPr lang="en-US" altLang="zh-CN" sz="2400" spc="-35" dirty="0">
                <a:latin typeface="Times New Roman" panose="02020603050405020304" pitchFamily="18" charset="0"/>
                <a:cs typeface="Times New Roman" panose="02020603050405020304" pitchFamily="18" charset="0"/>
              </a:rPr>
              <a:t>of </a:t>
            </a:r>
            <a:r>
              <a:rPr lang="en-US" altLang="zh-CN" sz="2400" spc="-40" dirty="0">
                <a:latin typeface="Times New Roman" panose="02020603050405020304" pitchFamily="18" charset="0"/>
                <a:cs typeface="Times New Roman" panose="02020603050405020304" pitchFamily="18" charset="0"/>
              </a:rPr>
              <a:t>candidate </a:t>
            </a:r>
            <a:r>
              <a:rPr lang="en-US" altLang="zh-CN" sz="2400" spc="-60" dirty="0">
                <a:latin typeface="Times New Roman" panose="02020603050405020304" pitchFamily="18" charset="0"/>
                <a:cs typeface="Times New Roman" panose="02020603050405020304" pitchFamily="18" charset="0"/>
              </a:rPr>
              <a:t>edge) </a:t>
            </a:r>
            <a:r>
              <a:rPr lang="en-US" altLang="zh-CN" sz="2400" spc="-15" dirty="0">
                <a:latin typeface="Times New Roman" panose="02020603050405020304" pitchFamily="18" charset="0"/>
                <a:cs typeface="Times New Roman" panose="02020603050405020304" pitchFamily="18" charset="0"/>
              </a:rPr>
              <a:t>to </a:t>
            </a:r>
            <a:r>
              <a:rPr lang="en-US" altLang="zh-CN" sz="2400" spc="-90" dirty="0">
                <a:latin typeface="Times New Roman" panose="02020603050405020304" pitchFamily="18" charset="0"/>
                <a:cs typeface="Times New Roman" panose="02020603050405020304" pitchFamily="18" charset="0"/>
              </a:rPr>
              <a:t>see  </a:t>
            </a:r>
            <a:r>
              <a:rPr lang="en-US" altLang="zh-CN" sz="2400" spc="-5" dirty="0">
                <a:latin typeface="Times New Roman" panose="02020603050405020304" pitchFamily="18" charset="0"/>
                <a:cs typeface="Times New Roman" panose="02020603050405020304" pitchFamily="18" charset="0"/>
              </a:rPr>
              <a:t>if </a:t>
            </a:r>
            <a:r>
              <a:rPr lang="en-US" altLang="zh-CN" sz="2400" spc="-45" dirty="0">
                <a:latin typeface="Times New Roman" panose="02020603050405020304" pitchFamily="18" charset="0"/>
                <a:cs typeface="Times New Roman" panose="02020603050405020304" pitchFamily="18" charset="0"/>
              </a:rPr>
              <a:t>they belong </a:t>
            </a:r>
            <a:r>
              <a:rPr lang="en-US" altLang="zh-CN" sz="2400" spc="-15" dirty="0">
                <a:latin typeface="Times New Roman" panose="02020603050405020304" pitchFamily="18" charset="0"/>
                <a:cs typeface="Times New Roman" panose="02020603050405020304" pitchFamily="18" charset="0"/>
              </a:rPr>
              <a:t>to </a:t>
            </a:r>
            <a:r>
              <a:rPr lang="en-US" altLang="zh-CN" sz="2400" spc="-40" dirty="0">
                <a:latin typeface="Times New Roman" panose="02020603050405020304" pitchFamily="18" charset="0"/>
                <a:cs typeface="Times New Roman" panose="02020603050405020304" pitchFamily="18" charset="0"/>
              </a:rPr>
              <a:t>the </a:t>
            </a:r>
            <a:r>
              <a:rPr lang="en-US" altLang="zh-CN" sz="2400" spc="-70" dirty="0">
                <a:latin typeface="Times New Roman" panose="02020603050405020304" pitchFamily="18" charset="0"/>
                <a:cs typeface="Times New Roman" panose="02020603050405020304" pitchFamily="18" charset="0"/>
              </a:rPr>
              <a:t>same</a:t>
            </a:r>
            <a:r>
              <a:rPr lang="en-US" altLang="zh-CN" sz="2400" spc="-45" dirty="0">
                <a:latin typeface="Times New Roman" panose="02020603050405020304" pitchFamily="18" charset="0"/>
                <a:cs typeface="Times New Roman" panose="02020603050405020304" pitchFamily="18" charset="0"/>
              </a:rPr>
              <a:t> set.</a:t>
            </a:r>
            <a:endParaRPr lang="en-US" altLang="zh-CN" sz="2400" dirty="0">
              <a:latin typeface="Times New Roman" panose="02020603050405020304" pitchFamily="18" charset="0"/>
              <a:cs typeface="Times New Roman" panose="02020603050405020304" pitchFamily="18" charset="0"/>
            </a:endParaRPr>
          </a:p>
          <a:p>
            <a:pPr marL="746760" lvl="1" indent="-342900">
              <a:lnSpc>
                <a:spcPts val="3800"/>
              </a:lnSpc>
              <a:spcBef>
                <a:spcPts val="335"/>
              </a:spcBef>
              <a:buFont typeface="Wingdings" panose="05000000000000000000" pitchFamily="2" charset="2"/>
              <a:buChar char="Ø"/>
            </a:pPr>
            <a:r>
              <a:rPr lang="en-US" altLang="zh-CN" sz="1900" spc="10" dirty="0">
                <a:solidFill>
                  <a:srgbClr val="FF0000"/>
                </a:solidFill>
                <a:latin typeface="Times New Roman" panose="02020603050405020304" pitchFamily="18" charset="0"/>
                <a:cs typeface="Times New Roman" panose="02020603050405020304" pitchFamily="18" charset="0"/>
              </a:rPr>
              <a:t>find(</a:t>
            </a:r>
            <a:r>
              <a:rPr lang="en-US" altLang="zh-CN" sz="1900" i="1" spc="10" dirty="0">
                <a:solidFill>
                  <a:srgbClr val="FF0000"/>
                </a:solidFill>
                <a:latin typeface="Times New Roman" panose="02020603050405020304" pitchFamily="18" charset="0"/>
                <a:cs typeface="Times New Roman" panose="02020603050405020304" pitchFamily="18" charset="0"/>
              </a:rPr>
              <a:t>x</a:t>
            </a:r>
            <a:r>
              <a:rPr lang="en-US" altLang="zh-CN" sz="1900" spc="10" dirty="0">
                <a:solidFill>
                  <a:srgbClr val="FF0000"/>
                </a:solidFill>
                <a:latin typeface="Times New Roman" panose="02020603050405020304" pitchFamily="18" charset="0"/>
                <a:cs typeface="Times New Roman" panose="02020603050405020304" pitchFamily="18" charset="0"/>
              </a:rPr>
              <a:t>)</a:t>
            </a:r>
            <a:r>
              <a:rPr lang="en-US" altLang="zh-CN" sz="1900" spc="10" dirty="0">
                <a:latin typeface="Times New Roman" panose="02020603050405020304" pitchFamily="18" charset="0"/>
                <a:cs typeface="Times New Roman" panose="02020603050405020304" pitchFamily="18" charset="0"/>
              </a:rPr>
              <a:t>: </a:t>
            </a:r>
            <a:r>
              <a:rPr lang="en-US" altLang="zh-CN" sz="1900" spc="-15" dirty="0">
                <a:latin typeface="Times New Roman" panose="02020603050405020304" pitchFamily="18" charset="0"/>
                <a:cs typeface="Times New Roman" panose="02020603050405020304" pitchFamily="18" charset="0"/>
              </a:rPr>
              <a:t>to </a:t>
            </a:r>
            <a:r>
              <a:rPr lang="en-US" altLang="zh-CN" sz="1900" spc="-40" dirty="0">
                <a:latin typeface="Times New Roman" panose="02020603050405020304" pitchFamily="18" charset="0"/>
                <a:cs typeface="Times New Roman" panose="02020603050405020304" pitchFamily="18" charset="0"/>
              </a:rPr>
              <a:t>which </a:t>
            </a:r>
            <a:r>
              <a:rPr lang="en-US" altLang="zh-CN" sz="1900" spc="-50" dirty="0">
                <a:latin typeface="Times New Roman" panose="02020603050405020304" pitchFamily="18" charset="0"/>
                <a:cs typeface="Times New Roman" panose="02020603050405020304" pitchFamily="18" charset="0"/>
              </a:rPr>
              <a:t>set </a:t>
            </a:r>
            <a:r>
              <a:rPr lang="en-US" altLang="zh-CN" sz="1900" spc="-60" dirty="0">
                <a:latin typeface="Times New Roman" panose="02020603050405020304" pitchFamily="18" charset="0"/>
                <a:cs typeface="Times New Roman" panose="02020603050405020304" pitchFamily="18" charset="0"/>
              </a:rPr>
              <a:t>does </a:t>
            </a:r>
            <a:r>
              <a:rPr lang="en-US" altLang="zh-CN" sz="1900" i="1" spc="130" dirty="0">
                <a:latin typeface="Times New Roman" panose="02020603050405020304" pitchFamily="18" charset="0"/>
                <a:cs typeface="Times New Roman" panose="02020603050405020304" pitchFamily="18" charset="0"/>
              </a:rPr>
              <a:t>x</a:t>
            </a:r>
            <a:r>
              <a:rPr lang="en-US" altLang="zh-CN" sz="1900" i="1" spc="80" dirty="0">
                <a:latin typeface="Times New Roman" panose="02020603050405020304" pitchFamily="18" charset="0"/>
                <a:cs typeface="Times New Roman" panose="02020603050405020304" pitchFamily="18" charset="0"/>
              </a:rPr>
              <a:t> </a:t>
            </a:r>
            <a:r>
              <a:rPr lang="en-US" altLang="zh-CN" sz="1900" spc="-40" dirty="0">
                <a:latin typeface="Times New Roman" panose="02020603050405020304" pitchFamily="18" charset="0"/>
                <a:cs typeface="Times New Roman" panose="02020603050405020304" pitchFamily="18" charset="0"/>
              </a:rPr>
              <a:t>belong</a:t>
            </a:r>
            <a:r>
              <a:rPr lang="en-US" altLang="zh-CN" sz="1900" spc="-40" dirty="0" smtClean="0">
                <a:latin typeface="Times New Roman" panose="02020603050405020304" pitchFamily="18" charset="0"/>
                <a:cs typeface="Times New Roman" panose="02020603050405020304" pitchFamily="18" charset="0"/>
              </a:rPr>
              <a:t>?</a:t>
            </a:r>
            <a:endParaRPr lang="en-US" altLang="zh-CN" sz="1900" dirty="0">
              <a:latin typeface="Times New Roman" panose="02020603050405020304" pitchFamily="18" charset="0"/>
              <a:cs typeface="Times New Roman" panose="02020603050405020304" pitchFamily="18" charset="0"/>
            </a:endParaRPr>
          </a:p>
          <a:p>
            <a:pPr marL="12700">
              <a:lnSpc>
                <a:spcPts val="3800"/>
              </a:lnSpc>
            </a:pPr>
            <a:r>
              <a:rPr lang="en-US" altLang="zh-CN" sz="2400" spc="-55" dirty="0">
                <a:latin typeface="Times New Roman" panose="02020603050405020304" pitchFamily="18" charset="0"/>
                <a:cs typeface="Times New Roman" panose="02020603050405020304" pitchFamily="18" charset="0"/>
              </a:rPr>
              <a:t>Whenever </a:t>
            </a:r>
            <a:r>
              <a:rPr lang="en-US" altLang="zh-CN" sz="2400" spc="-100" dirty="0">
                <a:latin typeface="Times New Roman" panose="02020603050405020304" pitchFamily="18" charset="0"/>
                <a:cs typeface="Times New Roman" panose="02020603050405020304" pitchFamily="18" charset="0"/>
              </a:rPr>
              <a:t>we </a:t>
            </a:r>
            <a:r>
              <a:rPr lang="en-US" altLang="zh-CN" sz="2400" spc="-50" dirty="0">
                <a:latin typeface="Times New Roman" panose="02020603050405020304" pitchFamily="18" charset="0"/>
                <a:cs typeface="Times New Roman" panose="02020603050405020304" pitchFamily="18" charset="0"/>
              </a:rPr>
              <a:t>add </a:t>
            </a:r>
            <a:r>
              <a:rPr lang="en-US" altLang="zh-CN" sz="2400" spc="-55" dirty="0">
                <a:latin typeface="Times New Roman" panose="02020603050405020304" pitchFamily="18" charset="0"/>
                <a:cs typeface="Times New Roman" panose="02020603050405020304" pitchFamily="18" charset="0"/>
              </a:rPr>
              <a:t>an </a:t>
            </a:r>
            <a:r>
              <a:rPr lang="en-US" altLang="zh-CN" sz="2400" spc="-70" dirty="0">
                <a:latin typeface="Times New Roman" panose="02020603050405020304" pitchFamily="18" charset="0"/>
                <a:cs typeface="Times New Roman" panose="02020603050405020304" pitchFamily="18" charset="0"/>
              </a:rPr>
              <a:t>edge, </a:t>
            </a:r>
            <a:r>
              <a:rPr lang="en-US" altLang="zh-CN" sz="2400" spc="-50" dirty="0">
                <a:latin typeface="Times New Roman" panose="02020603050405020304" pitchFamily="18" charset="0"/>
                <a:cs typeface="Times New Roman" panose="02020603050405020304" pitchFamily="18" charset="0"/>
              </a:rPr>
              <a:t>merging </a:t>
            </a:r>
            <a:r>
              <a:rPr lang="en-US" altLang="zh-CN" sz="2400" spc="-55" dirty="0">
                <a:latin typeface="Times New Roman" panose="02020603050405020304" pitchFamily="18" charset="0"/>
                <a:cs typeface="Times New Roman" panose="02020603050405020304" pitchFamily="18" charset="0"/>
              </a:rPr>
              <a:t>two</a:t>
            </a:r>
            <a:r>
              <a:rPr lang="en-US" altLang="zh-CN" sz="2400" spc="-50" dirty="0">
                <a:latin typeface="Times New Roman" panose="02020603050405020304" pitchFamily="18" charset="0"/>
                <a:cs typeface="Times New Roman" panose="02020603050405020304" pitchFamily="18" charset="0"/>
              </a:rPr>
              <a:t> </a:t>
            </a:r>
            <a:r>
              <a:rPr lang="en-US" altLang="zh-CN" sz="2400" spc="-45" dirty="0">
                <a:latin typeface="Times New Roman" panose="02020603050405020304" pitchFamily="18" charset="0"/>
                <a:cs typeface="Times New Roman" panose="02020603050405020304" pitchFamily="18" charset="0"/>
              </a:rPr>
              <a:t>components</a:t>
            </a:r>
            <a:endParaRPr lang="en-US" altLang="zh-CN" sz="2400" dirty="0">
              <a:latin typeface="Times New Roman" panose="02020603050405020304" pitchFamily="18" charset="0"/>
              <a:cs typeface="Times New Roman" panose="02020603050405020304" pitchFamily="18" charset="0"/>
            </a:endParaRPr>
          </a:p>
          <a:p>
            <a:pPr lvl="1">
              <a:lnSpc>
                <a:spcPts val="3800"/>
              </a:lnSpc>
              <a:buFont typeface="Wingdings" panose="05000000000000000000" pitchFamily="2" charset="2"/>
              <a:buChar char="Ø"/>
            </a:pPr>
            <a:r>
              <a:rPr lang="en-US" altLang="zh-CN" sz="1900" spc="5" dirty="0">
                <a:solidFill>
                  <a:srgbClr val="FF0000"/>
                </a:solidFill>
                <a:latin typeface="Tahoma"/>
                <a:cs typeface="Tahoma"/>
              </a:rPr>
              <a:t>union</a:t>
            </a:r>
            <a:r>
              <a:rPr lang="en-US" altLang="zh-CN" sz="1900" spc="5" dirty="0">
                <a:solidFill>
                  <a:srgbClr val="FF0000"/>
                </a:solidFill>
                <a:latin typeface="PMingLiU"/>
                <a:cs typeface="PMingLiU"/>
              </a:rPr>
              <a:t>(</a:t>
            </a:r>
            <a:r>
              <a:rPr lang="en-US" altLang="zh-CN" sz="1900" i="1" spc="5" dirty="0">
                <a:solidFill>
                  <a:srgbClr val="FF0000"/>
                </a:solidFill>
                <a:latin typeface="Times New Roman"/>
                <a:cs typeface="Times New Roman"/>
              </a:rPr>
              <a:t>x, </a:t>
            </a:r>
            <a:r>
              <a:rPr lang="en-US" altLang="zh-CN" sz="1900" i="1" spc="25" dirty="0">
                <a:solidFill>
                  <a:srgbClr val="FF0000"/>
                </a:solidFill>
                <a:latin typeface="Times New Roman"/>
                <a:cs typeface="Times New Roman"/>
              </a:rPr>
              <a:t>y</a:t>
            </a:r>
            <a:r>
              <a:rPr lang="en-US" altLang="zh-CN" sz="1900" spc="25" dirty="0">
                <a:solidFill>
                  <a:srgbClr val="FF0000"/>
                </a:solidFill>
                <a:latin typeface="PMingLiU"/>
                <a:cs typeface="PMingLiU"/>
              </a:rPr>
              <a:t>)</a:t>
            </a:r>
            <a:r>
              <a:rPr lang="en-US" altLang="zh-CN" sz="1900" spc="25" dirty="0">
                <a:solidFill>
                  <a:srgbClr val="FF0000"/>
                </a:solidFill>
                <a:latin typeface="Tahoma"/>
                <a:cs typeface="Tahoma"/>
              </a:rPr>
              <a:t>: </a:t>
            </a:r>
            <a:r>
              <a:rPr lang="en-US" altLang="zh-CN" sz="1900" spc="-70" dirty="0">
                <a:latin typeface="Tahoma"/>
                <a:cs typeface="Tahoma"/>
              </a:rPr>
              <a:t>merge </a:t>
            </a:r>
            <a:r>
              <a:rPr lang="en-US" altLang="zh-CN" sz="1900" spc="-40" dirty="0">
                <a:latin typeface="Tahoma"/>
                <a:cs typeface="Tahoma"/>
              </a:rPr>
              <a:t>the </a:t>
            </a:r>
            <a:r>
              <a:rPr lang="en-US" altLang="zh-CN" sz="1900" spc="-55" dirty="0">
                <a:latin typeface="Tahoma"/>
                <a:cs typeface="Tahoma"/>
              </a:rPr>
              <a:t>sets </a:t>
            </a:r>
            <a:r>
              <a:rPr lang="en-US" altLang="zh-CN" sz="1900" spc="-30" dirty="0">
                <a:latin typeface="Tahoma"/>
                <a:cs typeface="Tahoma"/>
              </a:rPr>
              <a:t>containing </a:t>
            </a:r>
            <a:r>
              <a:rPr lang="en-US" altLang="zh-CN" sz="1900" i="1" spc="130" dirty="0">
                <a:latin typeface="Times New Roman"/>
                <a:cs typeface="Times New Roman"/>
              </a:rPr>
              <a:t>x </a:t>
            </a:r>
            <a:r>
              <a:rPr lang="en-US" altLang="zh-CN" sz="1900" spc="-50" dirty="0">
                <a:latin typeface="Tahoma"/>
                <a:cs typeface="Tahoma"/>
              </a:rPr>
              <a:t>and</a:t>
            </a:r>
            <a:r>
              <a:rPr lang="en-US" altLang="zh-CN" sz="1900" spc="190" dirty="0">
                <a:latin typeface="Tahoma"/>
                <a:cs typeface="Tahoma"/>
              </a:rPr>
              <a:t> </a:t>
            </a:r>
            <a:r>
              <a:rPr lang="en-US" altLang="zh-CN" sz="1900" i="1" spc="45" dirty="0">
                <a:latin typeface="Times New Roman"/>
                <a:cs typeface="Times New Roman"/>
              </a:rPr>
              <a:t>y</a:t>
            </a:r>
            <a:endParaRPr lang="en-US" altLang="zh-CN" sz="1900" dirty="0">
              <a:latin typeface="Times New Roman"/>
              <a:cs typeface="Times New Roman"/>
            </a:endParaRPr>
          </a:p>
          <a:p>
            <a:pPr>
              <a:lnSpc>
                <a:spcPts val="3800"/>
              </a:lnSpc>
            </a:pPr>
            <a:endParaRPr lang="en-US" altLang="zh-TW" sz="2400" dirty="0" smtClean="0">
              <a:latin typeface="Times New Roman" panose="02020603050405020304" pitchFamily="18" charset="0"/>
              <a:cs typeface="Times New Roman" panose="02020603050405020304" pitchFamily="18" charset="0"/>
            </a:endParaRPr>
          </a:p>
          <a:p>
            <a:pPr>
              <a:lnSpc>
                <a:spcPts val="3800"/>
              </a:lnSpc>
            </a:pPr>
            <a:endParaRPr lang="en-US" altLang="zh-TW" sz="24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138</a:t>
            </a:fld>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9763">
                                            <p:txEl>
                                              <p:pRg st="0" end="0"/>
                                            </p:txEl>
                                          </p:spTgt>
                                        </p:tgtEl>
                                        <p:attrNameLst>
                                          <p:attrName>style.visibility</p:attrName>
                                        </p:attrNameLst>
                                      </p:cBhvr>
                                      <p:to>
                                        <p:strVal val="visible"/>
                                      </p:to>
                                    </p:set>
                                    <p:anim calcmode="lin" valueType="num">
                                      <p:cBhvr additive="base">
                                        <p:cTn id="7" dur="500" fill="hold"/>
                                        <p:tgtEl>
                                          <p:spTgt spid="629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9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9763">
                                            <p:txEl>
                                              <p:pRg st="1" end="1"/>
                                            </p:txEl>
                                          </p:spTgt>
                                        </p:tgtEl>
                                        <p:attrNameLst>
                                          <p:attrName>style.visibility</p:attrName>
                                        </p:attrNameLst>
                                      </p:cBhvr>
                                      <p:to>
                                        <p:strVal val="visible"/>
                                      </p:to>
                                    </p:set>
                                    <p:anim calcmode="lin" valueType="num">
                                      <p:cBhvr additive="base">
                                        <p:cTn id="13" dur="500" fill="hold"/>
                                        <p:tgtEl>
                                          <p:spTgt spid="6297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976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29763">
                                            <p:txEl>
                                              <p:pRg st="2" end="2"/>
                                            </p:txEl>
                                          </p:spTgt>
                                        </p:tgtEl>
                                        <p:attrNameLst>
                                          <p:attrName>style.visibility</p:attrName>
                                        </p:attrNameLst>
                                      </p:cBhvr>
                                      <p:to>
                                        <p:strVal val="visible"/>
                                      </p:to>
                                    </p:set>
                                    <p:anim calcmode="lin" valueType="num">
                                      <p:cBhvr additive="base">
                                        <p:cTn id="17" dur="500" fill="hold"/>
                                        <p:tgtEl>
                                          <p:spTgt spid="6297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97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29763">
                                            <p:txEl>
                                              <p:pRg st="3" end="3"/>
                                            </p:txEl>
                                          </p:spTgt>
                                        </p:tgtEl>
                                        <p:attrNameLst>
                                          <p:attrName>style.visibility</p:attrName>
                                        </p:attrNameLst>
                                      </p:cBhvr>
                                      <p:to>
                                        <p:strVal val="visible"/>
                                      </p:to>
                                    </p:set>
                                    <p:anim calcmode="lin" valueType="num">
                                      <p:cBhvr additive="base">
                                        <p:cTn id="23" dur="500" fill="hold"/>
                                        <p:tgtEl>
                                          <p:spTgt spid="62976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2976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29763">
                                            <p:txEl>
                                              <p:pRg st="4" end="4"/>
                                            </p:txEl>
                                          </p:spTgt>
                                        </p:tgtEl>
                                        <p:attrNameLst>
                                          <p:attrName>style.visibility</p:attrName>
                                        </p:attrNameLst>
                                      </p:cBhvr>
                                      <p:to>
                                        <p:strVal val="visible"/>
                                      </p:to>
                                    </p:set>
                                    <p:anim calcmode="lin" valueType="num">
                                      <p:cBhvr additive="base">
                                        <p:cTn id="27" dur="500" fill="hold"/>
                                        <p:tgtEl>
                                          <p:spTgt spid="62976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297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29763">
                                            <p:txEl>
                                              <p:pRg st="5" end="5"/>
                                            </p:txEl>
                                          </p:spTgt>
                                        </p:tgtEl>
                                        <p:attrNameLst>
                                          <p:attrName>style.visibility</p:attrName>
                                        </p:attrNameLst>
                                      </p:cBhvr>
                                      <p:to>
                                        <p:strVal val="visible"/>
                                      </p:to>
                                    </p:set>
                                    <p:anim calcmode="lin" valueType="num">
                                      <p:cBhvr additive="base">
                                        <p:cTn id="33" dur="500" fill="hold"/>
                                        <p:tgtEl>
                                          <p:spTgt spid="62976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2976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29763">
                                            <p:txEl>
                                              <p:pRg st="6" end="6"/>
                                            </p:txEl>
                                          </p:spTgt>
                                        </p:tgtEl>
                                        <p:attrNameLst>
                                          <p:attrName>style.visibility</p:attrName>
                                        </p:attrNameLst>
                                      </p:cBhvr>
                                      <p:to>
                                        <p:strVal val="visible"/>
                                      </p:to>
                                    </p:set>
                                    <p:anim calcmode="lin" valueType="num">
                                      <p:cBhvr additive="base">
                                        <p:cTn id="37" dur="500" fill="hold"/>
                                        <p:tgtEl>
                                          <p:spTgt spid="62976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297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57188"/>
            <a:ext cx="7572375" cy="623887"/>
          </a:xfrm>
        </p:spPr>
        <p:txBody>
          <a:bodyPr/>
          <a:lstStyle/>
          <a:p>
            <a:r>
              <a:rPr lang="en-US" altLang="zh-CN" spc="-60" dirty="0" err="1"/>
              <a:t>Pseudocode</a:t>
            </a:r>
            <a:r>
              <a:rPr lang="en-US" altLang="zh-CN" spc="-60" dirty="0"/>
              <a:t> </a:t>
            </a:r>
            <a:r>
              <a:rPr lang="en-US" altLang="zh-CN" spc="-40" dirty="0"/>
              <a:t>of </a:t>
            </a:r>
            <a:r>
              <a:rPr lang="en-US" altLang="zh-CN" spc="-50" dirty="0" err="1"/>
              <a:t>Kruskal’s</a:t>
            </a:r>
            <a:r>
              <a:rPr lang="en-US" altLang="zh-CN" spc="-165" dirty="0"/>
              <a:t> </a:t>
            </a:r>
            <a:r>
              <a:rPr lang="en-US" altLang="zh-CN" spc="-30" dirty="0"/>
              <a:t>Algorithm</a:t>
            </a:r>
            <a:endParaRPr lang="zh-CN" altLang="en-US"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139</a:t>
            </a:fld>
            <a:endParaRPr lang="en-CA" dirty="0"/>
          </a:p>
        </p:txBody>
      </p:sp>
      <p:pic>
        <p:nvPicPr>
          <p:cNvPr id="8" name="图片 7"/>
          <p:cNvPicPr>
            <a:picLocks noChangeAspect="1"/>
          </p:cNvPicPr>
          <p:nvPr/>
        </p:nvPicPr>
        <p:blipFill>
          <a:blip r:embed="rId2"/>
          <a:stretch>
            <a:fillRect/>
          </a:stretch>
        </p:blipFill>
        <p:spPr>
          <a:xfrm>
            <a:off x="647700" y="1040854"/>
            <a:ext cx="7848600" cy="5124450"/>
          </a:xfrm>
          <a:prstGeom prst="rect">
            <a:avLst/>
          </a:prstGeom>
        </p:spPr>
      </p:pic>
      <p:sp>
        <p:nvSpPr>
          <p:cNvPr id="9" name="文本框 8"/>
          <p:cNvSpPr txBox="1"/>
          <p:nvPr/>
        </p:nvSpPr>
        <p:spPr>
          <a:xfrm>
            <a:off x="4572000" y="5445224"/>
            <a:ext cx="4378122" cy="369332"/>
          </a:xfrm>
          <a:prstGeom prst="rect">
            <a:avLst/>
          </a:prstGeom>
          <a:noFill/>
        </p:spPr>
        <p:txBody>
          <a:bodyPr wrap="none" rtlCol="0">
            <a:spAutoFit/>
          </a:bodyPr>
          <a:lstStyle/>
          <a:p>
            <a:r>
              <a:rPr lang="en-US" altLang="zh-CN" b="1" dirty="0" smtClean="0">
                <a:solidFill>
                  <a:srgbClr val="FF33CC"/>
                </a:solidFill>
              </a:rPr>
              <a:t>How about the proof of the algorithm?</a:t>
            </a:r>
            <a:endParaRPr lang="zh-CN" altLang="en-US" b="1" dirty="0">
              <a:solidFill>
                <a:srgbClr val="FF33CC"/>
              </a:solidFill>
            </a:endParaRPr>
          </a:p>
        </p:txBody>
      </p:sp>
    </p:spTree>
    <p:extLst>
      <p:ext uri="{BB962C8B-B14F-4D97-AF65-F5344CB8AC3E}">
        <p14:creationId xmlns:p14="http://schemas.microsoft.com/office/powerpoint/2010/main" val="41041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tLang="zh-CN" smtClean="0"/>
              <a:t>The Greedy Choice</a:t>
            </a:r>
          </a:p>
        </p:txBody>
      </p:sp>
      <p:sp>
        <p:nvSpPr>
          <p:cNvPr id="29698" name="Rectangle 3"/>
          <p:cNvSpPr>
            <a:spLocks noGrp="1" noChangeArrowheads="1"/>
          </p:cNvSpPr>
          <p:nvPr>
            <p:ph type="body" idx="1"/>
          </p:nvPr>
        </p:nvSpPr>
        <p:spPr>
          <a:xfrm>
            <a:off x="685800" y="1981200"/>
            <a:ext cx="7772400" cy="609600"/>
          </a:xfrm>
        </p:spPr>
        <p:txBody>
          <a:bodyPr/>
          <a:lstStyle/>
          <a:p>
            <a:pPr eaLnBrk="1" hangingPunct="1">
              <a:spcBef>
                <a:spcPct val="50000"/>
              </a:spcBef>
              <a:buFontTx/>
              <a:buNone/>
            </a:pPr>
            <a:r>
              <a:rPr lang="en-US" altLang="zh-CN" dirty="0" smtClean="0"/>
              <a:t>Commit to the object that looks the “best”</a:t>
            </a:r>
          </a:p>
        </p:txBody>
      </p:sp>
      <p:sp>
        <p:nvSpPr>
          <p:cNvPr id="1049604" name="Rectangle 4"/>
          <p:cNvSpPr>
            <a:spLocks noChangeArrowheads="1"/>
          </p:cNvSpPr>
          <p:nvPr/>
        </p:nvSpPr>
        <p:spPr bwMode="auto">
          <a:xfrm>
            <a:off x="1475656" y="3175426"/>
            <a:ext cx="6784230" cy="830997"/>
          </a:xfrm>
          <a:prstGeom prst="rect">
            <a:avLst/>
          </a:prstGeom>
          <a:noFill/>
          <a:ln w="38100">
            <a:noFill/>
            <a:miter lim="800000"/>
            <a:headEnd/>
            <a:tailEnd/>
          </a:ln>
        </p:spPr>
        <p:txBody>
          <a:bodyPr wrap="none">
            <a:spAutoFit/>
          </a:bodyPr>
          <a:lstStyle/>
          <a:p>
            <a:r>
              <a:rPr lang="en-US" altLang="zh-CN" sz="2400" dirty="0"/>
              <a:t>Must prove that this locally </a:t>
            </a:r>
            <a:r>
              <a:rPr lang="en-US" altLang="zh-CN" sz="2400" b="1" dirty="0">
                <a:solidFill>
                  <a:srgbClr val="FF0000"/>
                </a:solidFill>
              </a:rPr>
              <a:t>greedy choice </a:t>
            </a:r>
            <a:r>
              <a:rPr lang="en-US" altLang="zh-CN" sz="2400" dirty="0"/>
              <a:t/>
            </a:r>
            <a:br>
              <a:rPr lang="en-US" altLang="zh-CN" sz="2400" dirty="0"/>
            </a:br>
            <a:r>
              <a:rPr lang="en-US" altLang="zh-CN" sz="2400" dirty="0"/>
              <a:t>does not </a:t>
            </a:r>
            <a:r>
              <a:rPr lang="en-US" altLang="zh-CN" sz="2400" b="1" dirty="0">
                <a:solidFill>
                  <a:srgbClr val="FF0000"/>
                </a:solidFill>
              </a:rPr>
              <a:t>have negative global consequences</a:t>
            </a:r>
            <a:r>
              <a:rPr lang="en-US" altLang="zh-CN" sz="2400" dirty="0"/>
              <a: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14</a:t>
            </a:fld>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9604"/>
                                        </p:tgtEl>
                                        <p:attrNameLst>
                                          <p:attrName>style.visibility</p:attrName>
                                        </p:attrNameLst>
                                      </p:cBhvr>
                                      <p:to>
                                        <p:strVal val="visible"/>
                                      </p:to>
                                    </p:set>
                                    <p:anim calcmode="lin" valueType="num">
                                      <p:cBhvr additive="base">
                                        <p:cTn id="7" dur="500" fill="hold"/>
                                        <p:tgtEl>
                                          <p:spTgt spid="1049604"/>
                                        </p:tgtEl>
                                        <p:attrNameLst>
                                          <p:attrName>ppt_x</p:attrName>
                                        </p:attrNameLst>
                                      </p:cBhvr>
                                      <p:tavLst>
                                        <p:tav tm="0">
                                          <p:val>
                                            <p:strVal val="#ppt_x"/>
                                          </p:val>
                                        </p:tav>
                                        <p:tav tm="100000">
                                          <p:val>
                                            <p:strVal val="#ppt_x"/>
                                          </p:val>
                                        </p:tav>
                                      </p:tavLst>
                                    </p:anim>
                                    <p:anim calcmode="lin" valueType="num">
                                      <p:cBhvr additive="base">
                                        <p:cTn id="8" dur="500" fill="hold"/>
                                        <p:tgtEl>
                                          <p:spTgt spid="1049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04"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t>Kruskal</a:t>
            </a:r>
            <a:r>
              <a:rPr lang="en-US" dirty="0"/>
              <a:t> Algorithm Complexity</a:t>
            </a:r>
          </a:p>
        </p:txBody>
      </p:sp>
      <p:sp>
        <p:nvSpPr>
          <p:cNvPr id="57347" name="Content Placeholder 2"/>
          <p:cNvSpPr>
            <a:spLocks noGrp="1"/>
          </p:cNvSpPr>
          <p:nvPr>
            <p:ph idx="1"/>
          </p:nvPr>
        </p:nvSpPr>
        <p:spPr>
          <a:xfrm>
            <a:off x="544388" y="1374373"/>
            <a:ext cx="7916416" cy="4109254"/>
          </a:xfrm>
        </p:spPr>
        <p:txBody>
          <a:bodyPr>
            <a:noAutofit/>
          </a:bodyPr>
          <a:lstStyle/>
          <a:p>
            <a:pPr>
              <a:lnSpc>
                <a:spcPts val="2900"/>
              </a:lnSpc>
            </a:pPr>
            <a:r>
              <a:rPr lang="en-US" sz="2000" dirty="0" err="1">
                <a:latin typeface="Times New Roman" panose="02020603050405020304" pitchFamily="18" charset="0"/>
                <a:ea typeface="ＭＳ Ｐゴシック" charset="-128"/>
                <a:cs typeface="Times New Roman" panose="02020603050405020304" pitchFamily="18" charset="0"/>
              </a:rPr>
              <a:t>O(|</a:t>
            </a:r>
            <a:r>
              <a:rPr lang="en-US" sz="2000" i="1" dirty="0" err="1">
                <a:latin typeface="Times New Roman" panose="02020603050405020304" pitchFamily="18" charset="0"/>
                <a:ea typeface="ＭＳ Ｐゴシック" charset="-128"/>
                <a:cs typeface="Times New Roman" panose="02020603050405020304" pitchFamily="18" charset="0"/>
              </a:rPr>
              <a:t>E</a:t>
            </a:r>
            <a:r>
              <a:rPr lang="en-US" sz="2000" dirty="0" err="1">
                <a:latin typeface="Times New Roman" panose="02020603050405020304" pitchFamily="18" charset="0"/>
                <a:ea typeface="ＭＳ Ｐゴシック" charset="-128"/>
                <a:cs typeface="Times New Roman" panose="02020603050405020304" pitchFamily="18" charset="0"/>
              </a:rPr>
              <a:t>|log|</a:t>
            </a:r>
            <a:r>
              <a:rPr lang="en-US" sz="2000" i="1" dirty="0" err="1">
                <a:latin typeface="Times New Roman" panose="02020603050405020304" pitchFamily="18" charset="0"/>
                <a:ea typeface="ＭＳ Ｐゴシック" charset="-128"/>
                <a:cs typeface="Times New Roman" panose="02020603050405020304" pitchFamily="18" charset="0"/>
              </a:rPr>
              <a:t>V</a:t>
            </a:r>
            <a:r>
              <a:rPr lang="en-US" sz="2000" dirty="0">
                <a:latin typeface="Times New Roman" panose="02020603050405020304" pitchFamily="18" charset="0"/>
                <a:ea typeface="ＭＳ Ｐゴシック" charset="-128"/>
                <a:cs typeface="Times New Roman" panose="02020603050405020304" pitchFamily="18" charset="0"/>
              </a:rPr>
              <a:t>|) for initially sorting the edges</a:t>
            </a:r>
          </a:p>
          <a:p>
            <a:pPr lvl="1">
              <a:lnSpc>
                <a:spcPts val="29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Sort is actually </a:t>
            </a:r>
            <a:r>
              <a:rPr lang="en-US" sz="2000" dirty="0" err="1">
                <a:latin typeface="Times New Roman" panose="02020603050405020304" pitchFamily="18" charset="0"/>
                <a:ea typeface="ＭＳ Ｐゴシック" charset="-128"/>
                <a:cs typeface="Times New Roman" panose="02020603050405020304" pitchFamily="18" charset="0"/>
              </a:rPr>
              <a:t>O(|</a:t>
            </a:r>
            <a:r>
              <a:rPr lang="en-US" sz="2000" i="1" dirty="0" err="1">
                <a:latin typeface="Times New Roman" panose="02020603050405020304" pitchFamily="18" charset="0"/>
                <a:ea typeface="ＭＳ Ｐゴシック" charset="-128"/>
                <a:cs typeface="Times New Roman" panose="02020603050405020304" pitchFamily="18" charset="0"/>
              </a:rPr>
              <a:t>E</a:t>
            </a:r>
            <a:r>
              <a:rPr lang="en-US" sz="2000" dirty="0" err="1">
                <a:latin typeface="Times New Roman" panose="02020603050405020304" pitchFamily="18" charset="0"/>
                <a:ea typeface="ＭＳ Ｐゴシック" charset="-128"/>
                <a:cs typeface="Times New Roman" panose="02020603050405020304" pitchFamily="18" charset="0"/>
              </a:rPr>
              <a:t>|log|</a:t>
            </a:r>
            <a:r>
              <a:rPr lang="en-US" sz="2000" i="1" dirty="0" err="1">
                <a:latin typeface="Times New Roman" panose="02020603050405020304" pitchFamily="18" charset="0"/>
                <a:ea typeface="ＭＳ Ｐゴシック" charset="-128"/>
                <a:cs typeface="Times New Roman" panose="02020603050405020304" pitchFamily="18" charset="0"/>
              </a:rPr>
              <a:t>E</a:t>
            </a:r>
            <a:r>
              <a:rPr lang="en-US" sz="2000" dirty="0">
                <a:latin typeface="Times New Roman" panose="02020603050405020304" pitchFamily="18" charset="0"/>
                <a:ea typeface="ＭＳ Ｐゴシック" charset="-128"/>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ts val="29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Note that for a dense graph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V</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p>
            <a:pPr lvl="1">
              <a:lnSpc>
                <a:spcPts val="29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remember that log</a:t>
            </a:r>
            <a:r>
              <a:rPr lang="en-US" sz="2000" i="1" dirty="0">
                <a:latin typeface="Times New Roman" panose="02020603050405020304" pitchFamily="18" charset="0"/>
                <a:cs typeface="Times New Roman" panose="02020603050405020304" pitchFamily="18" charset="0"/>
              </a:rPr>
              <a:t>n</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2log</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so they only differ by a </a:t>
            </a:r>
            <a:r>
              <a:rPr lang="en-US" sz="2000" dirty="0">
                <a:solidFill>
                  <a:srgbClr val="00B0F0"/>
                </a:solidFill>
                <a:latin typeface="Times New Roman" panose="02020603050405020304" pitchFamily="18" charset="0"/>
                <a:cs typeface="Times New Roman" panose="02020603050405020304" pitchFamily="18" charset="0"/>
              </a:rPr>
              <a:t>constant factor </a:t>
            </a:r>
            <a:r>
              <a:rPr lang="en-US" sz="2000" dirty="0">
                <a:latin typeface="Times New Roman" panose="02020603050405020304" pitchFamily="18" charset="0"/>
                <a:cs typeface="Times New Roman" panose="02020603050405020304" pitchFamily="18" charset="0"/>
              </a:rPr>
              <a:t>and thus </a:t>
            </a:r>
            <a:r>
              <a:rPr lang="en-US" sz="2000" dirty="0" err="1">
                <a:latin typeface="Times New Roman" panose="02020603050405020304" pitchFamily="18" charset="0"/>
                <a:ea typeface="ＭＳ Ｐゴシック" charset="-128"/>
                <a:cs typeface="Times New Roman" panose="02020603050405020304" pitchFamily="18" charset="0"/>
              </a:rPr>
              <a:t>Θ</a:t>
            </a:r>
            <a:r>
              <a:rPr lang="en-US" sz="2000" dirty="0">
                <a:latin typeface="Times New Roman" panose="02020603050405020304" pitchFamily="18" charset="0"/>
                <a:ea typeface="ＭＳ Ｐゴシック" charset="-128"/>
                <a:cs typeface="Times New Roman" panose="02020603050405020304" pitchFamily="18" charset="0"/>
              </a:rPr>
              <a:t>(|</a:t>
            </a:r>
            <a:r>
              <a:rPr lang="en-US" sz="2000" i="1" dirty="0" err="1">
                <a:latin typeface="Times New Roman" panose="02020603050405020304" pitchFamily="18" charset="0"/>
                <a:ea typeface="ＭＳ Ｐゴシック" charset="-128"/>
                <a:cs typeface="Times New Roman" panose="02020603050405020304" pitchFamily="18" charset="0"/>
              </a:rPr>
              <a:t>E</a:t>
            </a:r>
            <a:r>
              <a:rPr lang="en-US" sz="2000" dirty="0" err="1">
                <a:latin typeface="Times New Roman" panose="02020603050405020304" pitchFamily="18" charset="0"/>
                <a:ea typeface="ＭＳ Ｐゴシック" charset="-128"/>
                <a:cs typeface="Times New Roman" panose="02020603050405020304" pitchFamily="18" charset="0"/>
              </a:rPr>
              <a:t>|log|</a:t>
            </a:r>
            <a:r>
              <a:rPr lang="en-US" sz="2000" i="1" dirty="0" err="1">
                <a:latin typeface="Times New Roman" panose="02020603050405020304" pitchFamily="18" charset="0"/>
                <a:ea typeface="ＭＳ Ｐゴシック" charset="-128"/>
                <a:cs typeface="Times New Roman" panose="02020603050405020304" pitchFamily="18" charset="0"/>
              </a:rPr>
              <a:t>V</a:t>
            </a:r>
            <a:r>
              <a:rPr lang="en-US" sz="2000" dirty="0">
                <a:latin typeface="Times New Roman" panose="02020603050405020304" pitchFamily="18" charset="0"/>
                <a:ea typeface="ＭＳ Ｐゴシック" charset="-128"/>
                <a:cs typeface="Times New Roman" panose="02020603050405020304" pitchFamily="18" charset="0"/>
              </a:rPr>
              <a:t>|) = </a:t>
            </a:r>
            <a:r>
              <a:rPr lang="en-US" sz="2000" dirty="0" err="1">
                <a:latin typeface="Times New Roman" panose="02020603050405020304" pitchFamily="18" charset="0"/>
                <a:ea typeface="ＭＳ Ｐゴシック" charset="-128"/>
                <a:cs typeface="Times New Roman" panose="02020603050405020304" pitchFamily="18" charset="0"/>
              </a:rPr>
              <a:t>Θ</a:t>
            </a:r>
            <a:r>
              <a:rPr lang="en-US" sz="2000" dirty="0">
                <a:latin typeface="Times New Roman" panose="02020603050405020304" pitchFamily="18" charset="0"/>
                <a:ea typeface="ＭＳ Ｐゴシック" charset="-128"/>
                <a:cs typeface="Times New Roman" panose="02020603050405020304" pitchFamily="18" charset="0"/>
              </a:rPr>
              <a:t>(|</a:t>
            </a:r>
            <a:r>
              <a:rPr lang="en-US" sz="2000" i="1" dirty="0" err="1">
                <a:latin typeface="Times New Roman" panose="02020603050405020304" pitchFamily="18" charset="0"/>
                <a:ea typeface="ＭＳ Ｐゴシック" charset="-128"/>
                <a:cs typeface="Times New Roman" panose="02020603050405020304" pitchFamily="18" charset="0"/>
              </a:rPr>
              <a:t>E</a:t>
            </a:r>
            <a:r>
              <a:rPr lang="en-US" sz="2000" dirty="0" err="1">
                <a:latin typeface="Times New Roman" panose="02020603050405020304" pitchFamily="18" charset="0"/>
                <a:ea typeface="ＭＳ Ｐゴシック" charset="-128"/>
                <a:cs typeface="Times New Roman" panose="02020603050405020304" pitchFamily="18" charset="0"/>
              </a:rPr>
              <a:t>|log|</a:t>
            </a:r>
            <a:r>
              <a:rPr lang="en-US" sz="2000" i="1" dirty="0" err="1">
                <a:latin typeface="Times New Roman" panose="02020603050405020304" pitchFamily="18" charset="0"/>
                <a:ea typeface="ＭＳ Ｐゴシック" charset="-128"/>
                <a:cs typeface="Times New Roman" panose="02020603050405020304" pitchFamily="18" charset="0"/>
              </a:rPr>
              <a:t>E</a:t>
            </a:r>
            <a:r>
              <a:rPr lang="en-US" sz="2000" dirty="0">
                <a:latin typeface="Times New Roman" panose="02020603050405020304" pitchFamily="18" charset="0"/>
                <a:ea typeface="ＭＳ Ｐゴシック" charset="-128"/>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ts val="2900"/>
              </a:lnSpc>
            </a:pPr>
            <a:r>
              <a:rPr lang="en-US" sz="2000" dirty="0">
                <a:latin typeface="Times New Roman" panose="02020603050405020304" pitchFamily="18" charset="0"/>
                <a:ea typeface="ＭＳ Ｐゴシック" charset="-128"/>
                <a:cs typeface="Times New Roman" panose="02020603050405020304" pitchFamily="18" charset="0"/>
              </a:rPr>
              <a:t>O(|</a:t>
            </a:r>
            <a:r>
              <a:rPr lang="en-US" sz="2000" i="1" dirty="0">
                <a:latin typeface="Times New Roman" panose="02020603050405020304" pitchFamily="18" charset="0"/>
                <a:ea typeface="ＭＳ Ｐゴシック" charset="-128"/>
                <a:cs typeface="Times New Roman" panose="02020603050405020304" pitchFamily="18" charset="0"/>
              </a:rPr>
              <a:t>V</a:t>
            </a:r>
            <a:r>
              <a:rPr lang="en-US" sz="2000" dirty="0">
                <a:latin typeface="Times New Roman" panose="02020603050405020304" pitchFamily="18" charset="0"/>
                <a:ea typeface="ＭＳ Ｐゴシック" charset="-128"/>
                <a:cs typeface="Times New Roman" panose="02020603050405020304" pitchFamily="18" charset="0"/>
              </a:rPr>
              <a:t>|) for the initial </a:t>
            </a:r>
            <a:r>
              <a:rPr lang="en-US" sz="2000" dirty="0" err="1">
                <a:latin typeface="Times New Roman" panose="02020603050405020304" pitchFamily="18" charset="0"/>
                <a:ea typeface="ＭＳ Ｐゴシック" charset="-128"/>
                <a:cs typeface="Times New Roman" panose="02020603050405020304" pitchFamily="18" charset="0"/>
              </a:rPr>
              <a:t>makesets</a:t>
            </a:r>
            <a:r>
              <a:rPr lang="en-US" sz="2000" dirty="0">
                <a:latin typeface="Times New Roman" panose="02020603050405020304" pitchFamily="18" charset="0"/>
                <a:ea typeface="ＭＳ Ｐゴシック" charset="-128"/>
                <a:cs typeface="Times New Roman" panose="02020603050405020304" pitchFamily="18" charset="0"/>
              </a:rPr>
              <a:t> – since each is O(1)</a:t>
            </a:r>
          </a:p>
          <a:p>
            <a:pPr>
              <a:lnSpc>
                <a:spcPts val="2900"/>
              </a:lnSpc>
            </a:pPr>
            <a:r>
              <a:rPr lang="en-US" sz="2000" dirty="0">
                <a:latin typeface="Times New Roman" panose="02020603050405020304" pitchFamily="18" charset="0"/>
                <a:cs typeface="Times New Roman" panose="02020603050405020304" pitchFamily="18" charset="0"/>
              </a:rPr>
              <a:t>find(</a:t>
            </a:r>
            <a:r>
              <a:rPr lang="en-US" sz="2000" i="1" dirty="0">
                <a:latin typeface="Times New Roman" panose="02020603050405020304" pitchFamily="18" charset="0"/>
                <a:cs typeface="Times New Roman" panose="02020603050405020304" pitchFamily="18" charset="0"/>
              </a:rPr>
              <a:t>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log|</a:t>
            </a:r>
            <a:r>
              <a:rPr lang="en-US" sz="2000" i="1" dirty="0" err="1">
                <a:latin typeface="Times New Roman" panose="02020603050405020304" pitchFamily="18" charset="0"/>
                <a:cs typeface="Times New Roman" panose="02020603050405020304" pitchFamily="18" charset="0"/>
              </a:rPr>
              <a:t>V</a:t>
            </a:r>
            <a:r>
              <a:rPr lang="en-US" sz="2000" dirty="0">
                <a:latin typeface="Times New Roman" panose="02020603050405020304" pitchFamily="18" charset="0"/>
                <a:cs typeface="Times New Roman" panose="02020603050405020304" pitchFamily="18" charset="0"/>
              </a:rPr>
              <a:t>|       2|</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 times: </a:t>
            </a:r>
            <a:r>
              <a:rPr lang="en-US" sz="2000" dirty="0">
                <a:latin typeface="Times New Roman" panose="02020603050405020304" pitchFamily="18" charset="0"/>
                <a:ea typeface="ＭＳ Ｐゴシック" charset="-128"/>
                <a:cs typeface="Times New Roman" panose="02020603050405020304" pitchFamily="18" charset="0"/>
              </a:rPr>
              <a:t>O(|</a:t>
            </a:r>
            <a:r>
              <a:rPr lang="en-US" sz="2000" i="1" dirty="0" err="1">
                <a:latin typeface="Times New Roman" panose="02020603050405020304" pitchFamily="18" charset="0"/>
                <a:ea typeface="ＭＳ Ｐゴシック" charset="-128"/>
                <a:cs typeface="Times New Roman" panose="02020603050405020304" pitchFamily="18" charset="0"/>
              </a:rPr>
              <a:t>E</a:t>
            </a:r>
            <a:r>
              <a:rPr lang="en-US" sz="2000" dirty="0" err="1">
                <a:latin typeface="Times New Roman" panose="02020603050405020304" pitchFamily="18" charset="0"/>
                <a:ea typeface="ＭＳ Ｐゴシック" charset="-128"/>
                <a:cs typeface="Times New Roman" panose="02020603050405020304" pitchFamily="18" charset="0"/>
              </a:rPr>
              <a:t>|log|</a:t>
            </a:r>
            <a:r>
              <a:rPr lang="en-US" sz="2000" i="1" dirty="0" err="1">
                <a:latin typeface="Times New Roman" panose="02020603050405020304" pitchFamily="18" charset="0"/>
                <a:ea typeface="ＭＳ Ｐゴシック" charset="-128"/>
                <a:cs typeface="Times New Roman" panose="02020603050405020304" pitchFamily="18" charset="0"/>
              </a:rPr>
              <a:t>V</a:t>
            </a:r>
            <a:r>
              <a:rPr lang="en-US" sz="2000" dirty="0">
                <a:latin typeface="Times New Roman" panose="02020603050405020304" pitchFamily="18" charset="0"/>
                <a:ea typeface="ＭＳ Ｐゴシック" charset="-128"/>
                <a:cs typeface="Times New Roman" panose="02020603050405020304" pitchFamily="18" charset="0"/>
              </a:rPr>
              <a:t>|)</a:t>
            </a:r>
          </a:p>
          <a:p>
            <a:pPr>
              <a:lnSpc>
                <a:spcPts val="2900"/>
              </a:lnSpc>
            </a:pPr>
            <a:r>
              <a:rPr lang="en-US" sz="2000" dirty="0">
                <a:latin typeface="Times New Roman" panose="02020603050405020304" pitchFamily="18" charset="0"/>
                <a:cs typeface="Times New Roman" panose="02020603050405020304" pitchFamily="18" charset="0"/>
              </a:rPr>
              <a:t>union(</a:t>
            </a:r>
            <a:r>
              <a:rPr lang="en-US" sz="2000" i="1" dirty="0" err="1">
                <a:latin typeface="Times New Roman" panose="02020603050405020304" pitchFamily="18" charset="0"/>
                <a:cs typeface="Times New Roman" panose="02020603050405020304" pitchFamily="18" charset="0"/>
              </a:rPr>
              <a:t>u</a:t>
            </a:r>
            <a:r>
              <a:rPr lang="en-US" sz="2000" dirty="0" err="1">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v</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log|</a:t>
            </a:r>
            <a:r>
              <a:rPr lang="en-US" sz="2000" i="1" dirty="0" err="1">
                <a:latin typeface="Times New Roman" panose="02020603050405020304" pitchFamily="18" charset="0"/>
                <a:cs typeface="Times New Roman" panose="02020603050405020304" pitchFamily="18" charset="0"/>
              </a:rPr>
              <a:t>V</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V</a:t>
            </a:r>
            <a:r>
              <a:rPr lang="en-US" sz="2000" dirty="0">
                <a:latin typeface="Times New Roman" panose="02020603050405020304" pitchFamily="18" charset="0"/>
                <a:cs typeface="Times New Roman" panose="02020603050405020304" pitchFamily="18" charset="0"/>
              </a:rPr>
              <a:t>|-1 times (why?) – </a:t>
            </a:r>
            <a:r>
              <a:rPr lang="en-US" sz="2000" dirty="0">
                <a:latin typeface="Times New Roman" panose="02020603050405020304" pitchFamily="18" charset="0"/>
                <a:ea typeface="ＭＳ Ｐゴシック" charset="-128"/>
                <a:cs typeface="Times New Roman" panose="02020603050405020304" pitchFamily="18" charset="0"/>
              </a:rPr>
              <a:t>O(|</a:t>
            </a:r>
            <a:r>
              <a:rPr lang="en-US" sz="2000" i="1" dirty="0" err="1">
                <a:latin typeface="Times New Roman" panose="02020603050405020304" pitchFamily="18" charset="0"/>
                <a:ea typeface="ＭＳ Ｐゴシック" charset="-128"/>
                <a:cs typeface="Times New Roman" panose="02020603050405020304" pitchFamily="18" charset="0"/>
              </a:rPr>
              <a:t>V</a:t>
            </a:r>
            <a:r>
              <a:rPr lang="en-US" sz="2000" dirty="0" err="1">
                <a:latin typeface="Times New Roman" panose="02020603050405020304" pitchFamily="18" charset="0"/>
                <a:ea typeface="ＭＳ Ｐゴシック" charset="-128"/>
                <a:cs typeface="Times New Roman" panose="02020603050405020304" pitchFamily="18" charset="0"/>
              </a:rPr>
              <a:t>|log|</a:t>
            </a:r>
            <a:r>
              <a:rPr lang="en-US" sz="2000" i="1" dirty="0" err="1">
                <a:latin typeface="Times New Roman" panose="02020603050405020304" pitchFamily="18" charset="0"/>
                <a:ea typeface="ＭＳ Ｐゴシック" charset="-128"/>
                <a:cs typeface="Times New Roman" panose="02020603050405020304" pitchFamily="18" charset="0"/>
              </a:rPr>
              <a:t>V</a:t>
            </a:r>
            <a:r>
              <a:rPr lang="en-US" sz="2000" dirty="0">
                <a:latin typeface="Times New Roman" panose="02020603050405020304" pitchFamily="18" charset="0"/>
                <a:ea typeface="ＭＳ Ｐゴシック" charset="-128"/>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ts val="2900"/>
              </a:lnSpc>
            </a:pPr>
            <a:r>
              <a:rPr lang="en-US" sz="2000" dirty="0">
                <a:latin typeface="Times New Roman" panose="02020603050405020304" pitchFamily="18" charset="0"/>
                <a:cs typeface="Times New Roman" panose="02020603050405020304" pitchFamily="18" charset="0"/>
              </a:rPr>
              <a:t>Total complexity is </a:t>
            </a:r>
            <a:r>
              <a:rPr lang="en-US" sz="2000" dirty="0">
                <a:solidFill>
                  <a:srgbClr val="FFFFFF"/>
                </a:solidFill>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E</a:t>
            </a:r>
            <a:r>
              <a:rPr lang="en-US" sz="2000" dirty="0" err="1">
                <a:latin typeface="Times New Roman" panose="02020603050405020304" pitchFamily="18" charset="0"/>
                <a:cs typeface="Times New Roman" panose="02020603050405020304" pitchFamily="18" charset="0"/>
              </a:rPr>
              <a:t>|log|</a:t>
            </a:r>
            <a:r>
              <a:rPr lang="en-US" sz="2000" i="1" dirty="0" err="1">
                <a:latin typeface="Times New Roman" panose="02020603050405020304" pitchFamily="18" charset="0"/>
                <a:cs typeface="Times New Roman" panose="02020603050405020304" pitchFamily="18" charset="0"/>
              </a:rPr>
              <a:t>V</a:t>
            </a:r>
            <a:r>
              <a:rPr lang="en-US"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ＭＳ Ｐゴシック" charset="-128"/>
                <a:cs typeface="Times New Roman" panose="02020603050405020304" pitchFamily="18" charset="0"/>
              </a:rPr>
              <a:t>O(|</a:t>
            </a:r>
            <a:r>
              <a:rPr lang="en-US" sz="2000" i="1" dirty="0">
                <a:latin typeface="Times New Roman" panose="02020603050405020304" pitchFamily="18" charset="0"/>
                <a:ea typeface="ＭＳ Ｐゴシック" charset="-128"/>
                <a:cs typeface="Times New Roman" panose="02020603050405020304" pitchFamily="18" charset="0"/>
              </a:rPr>
              <a:t>V</a:t>
            </a:r>
            <a:r>
              <a:rPr lang="en-US" sz="2000" dirty="0">
                <a:latin typeface="Times New Roman" panose="02020603050405020304" pitchFamily="18" charset="0"/>
                <a:ea typeface="ＭＳ Ｐゴシック" charset="-128"/>
                <a:cs typeface="Times New Roman" panose="02020603050405020304" pitchFamily="18" charset="0"/>
              </a:rPr>
              <a:t>|) </a:t>
            </a:r>
            <a:r>
              <a:rPr lang="en-US" sz="2000" dirty="0">
                <a:solidFill>
                  <a:srgbClr val="002060"/>
                </a:solidFill>
                <a:latin typeface="Times New Roman" panose="02020603050405020304" pitchFamily="18" charset="0"/>
                <a:ea typeface="ＭＳ Ｐゴシック" charset="-128"/>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ea typeface="ＭＳ Ｐゴシック" charset="-128"/>
                <a:cs typeface="Times New Roman" panose="02020603050405020304" pitchFamily="18" charset="0"/>
              </a:rPr>
              <a:t>O(|</a:t>
            </a:r>
            <a:r>
              <a:rPr lang="en-US" altLang="zh-CN" sz="2000" i="1" dirty="0" err="1">
                <a:latin typeface="Times New Roman" panose="02020603050405020304" pitchFamily="18" charset="0"/>
                <a:ea typeface="ＭＳ Ｐゴシック" charset="-128"/>
                <a:cs typeface="Times New Roman" panose="02020603050405020304" pitchFamily="18" charset="0"/>
              </a:rPr>
              <a:t>E</a:t>
            </a:r>
            <a:r>
              <a:rPr lang="en-US" altLang="zh-CN" sz="2000" dirty="0" err="1">
                <a:latin typeface="Times New Roman" panose="02020603050405020304" pitchFamily="18" charset="0"/>
                <a:ea typeface="ＭＳ Ｐゴシック" charset="-128"/>
                <a:cs typeface="Times New Roman" panose="02020603050405020304" pitchFamily="18" charset="0"/>
              </a:rPr>
              <a:t>|log|</a:t>
            </a:r>
            <a:r>
              <a:rPr lang="en-US" altLang="zh-CN" sz="2000" i="1" dirty="0" err="1">
                <a:latin typeface="Times New Roman" panose="02020603050405020304" pitchFamily="18" charset="0"/>
                <a:ea typeface="ＭＳ Ｐゴシック" charset="-128"/>
                <a:cs typeface="Times New Roman" panose="02020603050405020304" pitchFamily="18" charset="0"/>
              </a:rPr>
              <a:t>V</a:t>
            </a:r>
            <a:r>
              <a:rPr lang="en-US" altLang="zh-CN" sz="2000" dirty="0" smtClean="0">
                <a:latin typeface="Times New Roman" panose="02020603050405020304" pitchFamily="18" charset="0"/>
                <a:ea typeface="ＭＳ Ｐゴシック" charset="-128"/>
                <a:cs typeface="Times New Roman" panose="02020603050405020304" pitchFamily="18" charset="0"/>
              </a:rPr>
              <a:t>|)</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ea typeface="ＭＳ Ｐゴシック" charset="-128"/>
                <a:cs typeface="Times New Roman" panose="02020603050405020304" pitchFamily="18" charset="0"/>
              </a:rPr>
              <a:t>O(|</a:t>
            </a:r>
            <a:r>
              <a:rPr lang="en-US" altLang="zh-CN" sz="2000" i="1" dirty="0" err="1">
                <a:latin typeface="Times New Roman" panose="02020603050405020304" pitchFamily="18" charset="0"/>
                <a:ea typeface="ＭＳ Ｐゴシック" charset="-128"/>
                <a:cs typeface="Times New Roman" panose="02020603050405020304" pitchFamily="18" charset="0"/>
              </a:rPr>
              <a:t>V</a:t>
            </a:r>
            <a:r>
              <a:rPr lang="en-US" altLang="zh-CN" sz="2000" dirty="0" err="1">
                <a:latin typeface="Times New Roman" panose="02020603050405020304" pitchFamily="18" charset="0"/>
                <a:ea typeface="ＭＳ Ｐゴシック" charset="-128"/>
                <a:cs typeface="Times New Roman" panose="02020603050405020304" pitchFamily="18" charset="0"/>
              </a:rPr>
              <a:t>|log|</a:t>
            </a:r>
            <a:r>
              <a:rPr lang="en-US" altLang="zh-CN" sz="2000" i="1" dirty="0" err="1">
                <a:latin typeface="Times New Roman" panose="02020603050405020304" pitchFamily="18" charset="0"/>
                <a:ea typeface="ＭＳ Ｐゴシック" charset="-128"/>
                <a:cs typeface="Times New Roman" panose="02020603050405020304" pitchFamily="18" charset="0"/>
              </a:rPr>
              <a:t>V</a:t>
            </a:r>
            <a:r>
              <a:rPr lang="en-US" altLang="zh-CN" sz="2000" dirty="0">
                <a:latin typeface="Times New Roman" panose="02020603050405020304" pitchFamily="18" charset="0"/>
                <a:ea typeface="ＭＳ Ｐゴシック" charset="-128"/>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nSpc>
                <a:spcPts val="2900"/>
              </a:lnSpc>
            </a:pPr>
            <a:r>
              <a:rPr lang="en-US" sz="2000" dirty="0" smtClean="0">
                <a:solidFill>
                  <a:srgbClr val="0070C0"/>
                </a:solidFill>
                <a:latin typeface="Times New Roman" panose="02020603050405020304" pitchFamily="18" charset="0"/>
                <a:ea typeface="ＭＳ Ｐゴシック" charset="-128"/>
                <a:cs typeface="Times New Roman" panose="02020603050405020304" pitchFamily="18" charset="0"/>
              </a:rPr>
              <a:t>Total </a:t>
            </a:r>
            <a:r>
              <a:rPr lang="en-US" sz="2000" dirty="0">
                <a:solidFill>
                  <a:srgbClr val="0070C0"/>
                </a:solidFill>
                <a:latin typeface="Times New Roman" panose="02020603050405020304" pitchFamily="18" charset="0"/>
                <a:ea typeface="ＭＳ Ｐゴシック" charset="-128"/>
                <a:cs typeface="Times New Roman" panose="02020603050405020304" pitchFamily="18" charset="0"/>
              </a:rPr>
              <a:t>complexity:  O(|</a:t>
            </a:r>
            <a:r>
              <a:rPr lang="en-US" sz="2000" i="1" dirty="0" err="1">
                <a:solidFill>
                  <a:srgbClr val="0070C0"/>
                </a:solidFill>
                <a:latin typeface="Times New Roman" panose="02020603050405020304" pitchFamily="18" charset="0"/>
                <a:ea typeface="ＭＳ Ｐゴシック" charset="-128"/>
                <a:cs typeface="Times New Roman" panose="02020603050405020304" pitchFamily="18" charset="0"/>
              </a:rPr>
              <a:t>E</a:t>
            </a:r>
            <a:r>
              <a:rPr lang="en-US" sz="2000" dirty="0" err="1">
                <a:solidFill>
                  <a:srgbClr val="0070C0"/>
                </a:solidFill>
                <a:latin typeface="Times New Roman" panose="02020603050405020304" pitchFamily="18" charset="0"/>
                <a:ea typeface="ＭＳ Ｐゴシック" charset="-128"/>
                <a:cs typeface="Times New Roman" panose="02020603050405020304" pitchFamily="18" charset="0"/>
              </a:rPr>
              <a:t>|log|</a:t>
            </a:r>
            <a:r>
              <a:rPr lang="en-US" sz="2000" i="1" dirty="0" err="1">
                <a:solidFill>
                  <a:srgbClr val="0070C0"/>
                </a:solidFill>
                <a:latin typeface="Times New Roman" panose="02020603050405020304" pitchFamily="18" charset="0"/>
                <a:ea typeface="ＭＳ Ｐゴシック" charset="-128"/>
                <a:cs typeface="Times New Roman" panose="02020603050405020304" pitchFamily="18" charset="0"/>
              </a:rPr>
              <a:t>V</a:t>
            </a:r>
            <a:r>
              <a:rPr lang="en-US" sz="2000" dirty="0">
                <a:solidFill>
                  <a:srgbClr val="0070C0"/>
                </a:solidFill>
                <a:latin typeface="Times New Roman" panose="02020603050405020304" pitchFamily="18" charset="0"/>
                <a:ea typeface="ＭＳ Ｐゴシック" charset="-128"/>
                <a:cs typeface="Times New Roman" panose="02020603050405020304" pitchFamily="18" charset="0"/>
              </a:rPr>
              <a:t>|)  </a:t>
            </a:r>
          </a:p>
          <a:p>
            <a:pPr lvl="1">
              <a:lnSpc>
                <a:spcPts val="2900"/>
              </a:lnSpc>
            </a:pPr>
            <a:endParaRPr lang="en-US" sz="2000" dirty="0">
              <a:latin typeface="Times New Roman" panose="02020603050405020304" pitchFamily="18" charset="0"/>
              <a:cs typeface="Times New Roman" panose="02020603050405020304" pitchFamily="18" charset="0"/>
            </a:endParaRPr>
          </a:p>
          <a:p>
            <a:pPr lvl="1">
              <a:lnSpc>
                <a:spcPts val="2900"/>
              </a:lnSpc>
              <a:buFontTx/>
              <a:buNone/>
            </a:pPr>
            <a:endParaRPr lang="en-US" sz="2000" dirty="0">
              <a:latin typeface="Times New Roman" panose="02020603050405020304" pitchFamily="18" charset="0"/>
              <a:cs typeface="Times New Roman" panose="02020603050405020304" pitchFamily="18" charset="0"/>
            </a:endParaRPr>
          </a:p>
          <a:p>
            <a:pPr>
              <a:lnSpc>
                <a:spcPts val="2900"/>
              </a:lnSpc>
            </a:pPr>
            <a:endParaRPr lang="en-US" sz="2000" dirty="0">
              <a:latin typeface="Times New Roman" panose="02020603050405020304" pitchFamily="18" charset="0"/>
              <a:ea typeface="ＭＳ Ｐゴシック" charset="-128"/>
              <a:cs typeface="Times New Roman" panose="02020603050405020304" pitchFamily="18" charset="0"/>
            </a:endParaRPr>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140</a:t>
            </a:fld>
            <a:endParaRPr lang="en-CA" dirty="0"/>
          </a:p>
        </p:txBody>
      </p:sp>
    </p:spTree>
    <p:extLst>
      <p:ext uri="{BB962C8B-B14F-4D97-AF65-F5344CB8AC3E}">
        <p14:creationId xmlns:p14="http://schemas.microsoft.com/office/powerpoint/2010/main" val="297339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anim calcmode="lin" valueType="num">
                                      <p:cBhvr additive="base">
                                        <p:cTn id="11"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 calcmode="lin" valueType="num">
                                      <p:cBhvr additive="base">
                                        <p:cTn id="15"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73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anim calcmode="lin" valueType="num">
                                      <p:cBhvr additive="base">
                                        <p:cTn id="19"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347">
                                            <p:txEl>
                                              <p:pRg st="4" end="4"/>
                                            </p:txEl>
                                          </p:spTgt>
                                        </p:tgtEl>
                                        <p:attrNameLst>
                                          <p:attrName>style.visibility</p:attrName>
                                        </p:attrNameLst>
                                      </p:cBhvr>
                                      <p:to>
                                        <p:strVal val="visible"/>
                                      </p:to>
                                    </p:set>
                                    <p:anim calcmode="lin" valueType="num">
                                      <p:cBhvr additive="base">
                                        <p:cTn id="25"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7347">
                                            <p:txEl>
                                              <p:pRg st="5" end="5"/>
                                            </p:txEl>
                                          </p:spTgt>
                                        </p:tgtEl>
                                        <p:attrNameLst>
                                          <p:attrName>style.visibility</p:attrName>
                                        </p:attrNameLst>
                                      </p:cBhvr>
                                      <p:to>
                                        <p:strVal val="visible"/>
                                      </p:to>
                                    </p:set>
                                    <p:anim calcmode="lin" valueType="num">
                                      <p:cBhvr additive="base">
                                        <p:cTn id="31"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7347">
                                            <p:txEl>
                                              <p:pRg st="6" end="6"/>
                                            </p:txEl>
                                          </p:spTgt>
                                        </p:tgtEl>
                                        <p:attrNameLst>
                                          <p:attrName>style.visibility</p:attrName>
                                        </p:attrNameLst>
                                      </p:cBhvr>
                                      <p:to>
                                        <p:strVal val="visible"/>
                                      </p:to>
                                    </p:set>
                                    <p:anim calcmode="lin" valueType="num">
                                      <p:cBhvr additive="base">
                                        <p:cTn id="37"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7347">
                                            <p:txEl>
                                              <p:pRg st="7" end="7"/>
                                            </p:txEl>
                                          </p:spTgt>
                                        </p:tgtEl>
                                        <p:attrNameLst>
                                          <p:attrName>style.visibility</p:attrName>
                                        </p:attrNameLst>
                                      </p:cBhvr>
                                      <p:to>
                                        <p:strVal val="visible"/>
                                      </p:to>
                                    </p:set>
                                    <p:anim calcmode="lin" valueType="num">
                                      <p:cBhvr additive="base">
                                        <p:cTn id="43" dur="500" fill="hold"/>
                                        <p:tgtEl>
                                          <p:spTgt spid="5734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73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7347">
                                            <p:txEl>
                                              <p:pRg st="8" end="8"/>
                                            </p:txEl>
                                          </p:spTgt>
                                        </p:tgtEl>
                                        <p:attrNameLst>
                                          <p:attrName>style.visibility</p:attrName>
                                        </p:attrNameLst>
                                      </p:cBhvr>
                                      <p:to>
                                        <p:strVal val="visible"/>
                                      </p:to>
                                    </p:set>
                                    <p:anim calcmode="lin" valueType="num">
                                      <p:cBhvr additive="base">
                                        <p:cTn id="49" dur="500" fill="hold"/>
                                        <p:tgtEl>
                                          <p:spTgt spid="5734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73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dirty="0" err="1"/>
              <a:t>Kruskal’s</a:t>
            </a:r>
            <a:r>
              <a:rPr lang="en-US" dirty="0"/>
              <a:t> </a:t>
            </a:r>
            <a:r>
              <a:rPr lang="en-US" dirty="0" smtClean="0"/>
              <a:t>Algorithm Example</a:t>
            </a:r>
            <a:endParaRPr lang="en-US" dirty="0"/>
          </a:p>
        </p:txBody>
      </p:sp>
      <p:sp>
        <p:nvSpPr>
          <p:cNvPr id="25603" name="Oval 3"/>
          <p:cNvSpPr>
            <a:spLocks noChangeArrowheads="1"/>
          </p:cNvSpPr>
          <p:nvPr/>
        </p:nvSpPr>
        <p:spPr bwMode="auto">
          <a:xfrm>
            <a:off x="457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1</a:t>
            </a:r>
          </a:p>
        </p:txBody>
      </p:sp>
      <p:sp>
        <p:nvSpPr>
          <p:cNvPr id="25604" name="Oval 4"/>
          <p:cNvSpPr>
            <a:spLocks noChangeArrowheads="1"/>
          </p:cNvSpPr>
          <p:nvPr/>
        </p:nvSpPr>
        <p:spPr bwMode="auto">
          <a:xfrm>
            <a:off x="1981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2</a:t>
            </a:r>
          </a:p>
        </p:txBody>
      </p:sp>
      <p:sp>
        <p:nvSpPr>
          <p:cNvPr id="25605" name="Oval 5"/>
          <p:cNvSpPr>
            <a:spLocks noChangeArrowheads="1"/>
          </p:cNvSpPr>
          <p:nvPr/>
        </p:nvSpPr>
        <p:spPr bwMode="auto">
          <a:xfrm>
            <a:off x="3505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3</a:t>
            </a:r>
          </a:p>
        </p:txBody>
      </p:sp>
      <p:cxnSp>
        <p:nvCxnSpPr>
          <p:cNvPr id="28678" name="AutoShape 6"/>
          <p:cNvCxnSpPr>
            <a:cxnSpLocks noChangeShapeType="1"/>
            <a:stCxn id="25603" idx="6"/>
            <a:endCxn id="25604" idx="2"/>
          </p:cNvCxnSpPr>
          <p:nvPr/>
        </p:nvCxnSpPr>
        <p:spPr bwMode="auto">
          <a:xfrm>
            <a:off x="928688" y="2819400"/>
            <a:ext cx="1038225" cy="0"/>
          </a:xfrm>
          <a:prstGeom prst="straightConnector1">
            <a:avLst/>
          </a:prstGeom>
          <a:noFill/>
          <a:ln w="9525">
            <a:solidFill>
              <a:schemeClr val="tx1"/>
            </a:solidFill>
            <a:round/>
            <a:headEnd/>
            <a:tailEnd/>
          </a:ln>
        </p:spPr>
      </p:cxnSp>
      <p:cxnSp>
        <p:nvCxnSpPr>
          <p:cNvPr id="28679" name="AutoShape 7"/>
          <p:cNvCxnSpPr>
            <a:cxnSpLocks noChangeShapeType="1"/>
            <a:stCxn id="25604" idx="6"/>
            <a:endCxn id="25605" idx="2"/>
          </p:cNvCxnSpPr>
          <p:nvPr/>
        </p:nvCxnSpPr>
        <p:spPr bwMode="auto">
          <a:xfrm>
            <a:off x="2452688" y="2819400"/>
            <a:ext cx="1038225" cy="0"/>
          </a:xfrm>
          <a:prstGeom prst="straightConnector1">
            <a:avLst/>
          </a:prstGeom>
          <a:noFill/>
          <a:ln w="9525">
            <a:solidFill>
              <a:schemeClr val="tx1"/>
            </a:solidFill>
            <a:round/>
            <a:headEnd/>
            <a:tailEnd/>
          </a:ln>
        </p:spPr>
      </p:cxnSp>
      <p:sp>
        <p:nvSpPr>
          <p:cNvPr id="25608"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25609"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25610" name="Oval 10"/>
          <p:cNvSpPr>
            <a:spLocks noChangeArrowheads="1"/>
          </p:cNvSpPr>
          <p:nvPr/>
        </p:nvSpPr>
        <p:spPr bwMode="auto">
          <a:xfrm>
            <a:off x="457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4</a:t>
            </a:r>
          </a:p>
        </p:txBody>
      </p:sp>
      <p:sp>
        <p:nvSpPr>
          <p:cNvPr id="25611" name="Oval 11"/>
          <p:cNvSpPr>
            <a:spLocks noChangeArrowheads="1"/>
          </p:cNvSpPr>
          <p:nvPr/>
        </p:nvSpPr>
        <p:spPr bwMode="auto">
          <a:xfrm>
            <a:off x="1981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5</a:t>
            </a:r>
          </a:p>
        </p:txBody>
      </p:sp>
      <p:sp>
        <p:nvSpPr>
          <p:cNvPr id="25612" name="Oval 12"/>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6</a:t>
            </a:r>
          </a:p>
        </p:txBody>
      </p:sp>
      <p:cxnSp>
        <p:nvCxnSpPr>
          <p:cNvPr id="28685" name="AutoShape 13"/>
          <p:cNvCxnSpPr>
            <a:cxnSpLocks noChangeShapeType="1"/>
            <a:stCxn id="25610" idx="6"/>
            <a:endCxn id="25611" idx="2"/>
          </p:cNvCxnSpPr>
          <p:nvPr/>
        </p:nvCxnSpPr>
        <p:spPr bwMode="auto">
          <a:xfrm>
            <a:off x="928688" y="4191000"/>
            <a:ext cx="1038225" cy="0"/>
          </a:xfrm>
          <a:prstGeom prst="straightConnector1">
            <a:avLst/>
          </a:prstGeom>
          <a:noFill/>
          <a:ln w="9525">
            <a:solidFill>
              <a:schemeClr val="tx1"/>
            </a:solidFill>
            <a:round/>
            <a:headEnd/>
            <a:tailEnd/>
          </a:ln>
        </p:spPr>
      </p:cxnSp>
      <p:cxnSp>
        <p:nvCxnSpPr>
          <p:cNvPr id="28686" name="AutoShape 14"/>
          <p:cNvCxnSpPr>
            <a:cxnSpLocks noChangeShapeType="1"/>
            <a:stCxn id="25611" idx="6"/>
            <a:endCxn id="25612" idx="2"/>
          </p:cNvCxnSpPr>
          <p:nvPr/>
        </p:nvCxnSpPr>
        <p:spPr bwMode="auto">
          <a:xfrm>
            <a:off x="2452688" y="4191000"/>
            <a:ext cx="1038225" cy="0"/>
          </a:xfrm>
          <a:prstGeom prst="straightConnector1">
            <a:avLst/>
          </a:prstGeom>
          <a:noFill/>
          <a:ln w="9525">
            <a:solidFill>
              <a:schemeClr val="tx1"/>
            </a:solidFill>
            <a:round/>
            <a:headEnd/>
            <a:tailEnd/>
          </a:ln>
        </p:spPr>
      </p:cxnSp>
      <p:sp>
        <p:nvSpPr>
          <p:cNvPr id="25615"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5616"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28689" name="AutoShape 17"/>
          <p:cNvCxnSpPr>
            <a:cxnSpLocks noChangeShapeType="1"/>
            <a:stCxn id="25603" idx="4"/>
            <a:endCxn id="25610"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28690" name="AutoShape 18"/>
          <p:cNvCxnSpPr>
            <a:cxnSpLocks noChangeShapeType="1"/>
            <a:stCxn id="25610" idx="7"/>
            <a:endCxn id="25604"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28691" name="AutoShape 19"/>
          <p:cNvCxnSpPr>
            <a:cxnSpLocks noChangeShapeType="1"/>
            <a:stCxn id="25604" idx="4"/>
            <a:endCxn id="25611"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28692" name="AutoShape 20"/>
          <p:cNvCxnSpPr>
            <a:cxnSpLocks noChangeShapeType="1"/>
            <a:stCxn id="25611" idx="7"/>
            <a:endCxn id="25605"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28693" name="AutoShape 21"/>
          <p:cNvCxnSpPr>
            <a:cxnSpLocks noChangeShapeType="1"/>
            <a:stCxn id="25605" idx="4"/>
            <a:endCxn id="25612" idx="0"/>
          </p:cNvCxnSpPr>
          <p:nvPr/>
        </p:nvCxnSpPr>
        <p:spPr bwMode="auto">
          <a:xfrm>
            <a:off x="3733800" y="3062288"/>
            <a:ext cx="0" cy="885825"/>
          </a:xfrm>
          <a:prstGeom prst="straightConnector1">
            <a:avLst/>
          </a:prstGeom>
          <a:noFill/>
          <a:ln w="9525">
            <a:solidFill>
              <a:schemeClr val="tx1"/>
            </a:solidFill>
            <a:round/>
            <a:headEnd/>
            <a:tailEnd/>
          </a:ln>
        </p:spPr>
      </p:cxnSp>
      <p:sp>
        <p:nvSpPr>
          <p:cNvPr id="25622" name="Oval 22"/>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7</a:t>
            </a:r>
          </a:p>
        </p:txBody>
      </p:sp>
      <p:cxnSp>
        <p:nvCxnSpPr>
          <p:cNvPr id="28695" name="AutoShape 23"/>
          <p:cNvCxnSpPr>
            <a:cxnSpLocks noChangeShapeType="1"/>
            <a:stCxn id="25610" idx="5"/>
            <a:endCxn id="25622"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28696" name="AutoShape 24"/>
          <p:cNvCxnSpPr>
            <a:cxnSpLocks noChangeShapeType="1"/>
            <a:stCxn id="25611" idx="4"/>
            <a:endCxn id="25622"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28697" name="AutoShape 25"/>
          <p:cNvCxnSpPr>
            <a:cxnSpLocks noChangeShapeType="1"/>
            <a:stCxn id="25612" idx="3"/>
            <a:endCxn id="25622"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25626"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5627"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5628"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5629"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25630"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5631"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25632"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5633"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5642"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{1}{2}{3}{4}{5}{6}{7} </a:t>
            </a:r>
          </a:p>
        </p:txBody>
      </p:sp>
      <p:sp>
        <p:nvSpPr>
          <p:cNvPr id="28707" name="Rectangle 46"/>
          <p:cNvSpPr>
            <a:spLocks noChangeArrowheads="1"/>
          </p:cNvSpPr>
          <p:nvPr/>
        </p:nvSpPr>
        <p:spPr bwMode="auto">
          <a:xfrm>
            <a:off x="3733800" y="17526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a:ea typeface="Arial" charset="0"/>
                <a:cs typeface="Arial" charset="0"/>
              </a:rPr>
              <a:t>Make a disjoint set for each vertex</a:t>
            </a:r>
          </a:p>
        </p:txBody>
      </p:sp>
      <p:pic>
        <p:nvPicPr>
          <p:cNvPr id="28708" name="Picture 36"/>
          <p:cNvPicPr>
            <a:picLocks noChangeAspect="1"/>
          </p:cNvPicPr>
          <p:nvPr/>
        </p:nvPicPr>
        <p:blipFill>
          <a:blip r:embed="rId3"/>
          <a:srcRect/>
          <a:stretch>
            <a:fillRect/>
          </a:stretch>
        </p:blipFill>
        <p:spPr bwMode="auto">
          <a:xfrm>
            <a:off x="457200" y="1013937"/>
            <a:ext cx="3697288" cy="14097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141</a:t>
            </a:fld>
            <a:endParaRPr lang="en-US" altLang="zh-CN" dirty="0"/>
          </a:p>
        </p:txBody>
      </p:sp>
    </p:spTree>
    <p:extLst>
      <p:ext uri="{BB962C8B-B14F-4D97-AF65-F5344CB8AC3E}">
        <p14:creationId xmlns:p14="http://schemas.microsoft.com/office/powerpoint/2010/main" val="102251998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altLang="zh-CN" dirty="0" err="1"/>
              <a:t>Kruskal’s</a:t>
            </a:r>
            <a:r>
              <a:rPr lang="en-US" altLang="zh-CN" dirty="0"/>
              <a:t> Algorithm Example</a:t>
            </a:r>
            <a:endParaRPr lang="en-US" dirty="0"/>
          </a:p>
        </p:txBody>
      </p:sp>
      <p:sp>
        <p:nvSpPr>
          <p:cNvPr id="30723" name="Rectangle 3"/>
          <p:cNvSpPr>
            <a:spLocks noChangeArrowheads="1"/>
          </p:cNvSpPr>
          <p:nvPr/>
        </p:nvSpPr>
        <p:spPr bwMode="auto">
          <a:xfrm>
            <a:off x="4464496"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Sort edges by weight</a:t>
            </a:r>
          </a:p>
        </p:txBody>
      </p:sp>
      <p:grpSp>
        <p:nvGrpSpPr>
          <p:cNvPr id="30724" name="Group 4"/>
          <p:cNvGrpSpPr>
            <a:grpSpLocks/>
          </p:cNvGrpSpPr>
          <p:nvPr/>
        </p:nvGrpSpPr>
        <p:grpSpPr bwMode="auto">
          <a:xfrm>
            <a:off x="304800" y="2362200"/>
            <a:ext cx="3886200" cy="3505200"/>
            <a:chOff x="192" y="1488"/>
            <a:chExt cx="2448" cy="2208"/>
          </a:xfrm>
        </p:grpSpPr>
        <p:sp>
          <p:nvSpPr>
            <p:cNvPr id="2" name="Oval 5"/>
            <p:cNvSpPr>
              <a:spLocks noChangeArrowheads="1"/>
            </p:cNvSpPr>
            <p:nvPr/>
          </p:nvSpPr>
          <p:spPr bwMode="auto">
            <a:xfrm>
              <a:off x="288" y="1632"/>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1</a:t>
              </a:r>
            </a:p>
          </p:txBody>
        </p:sp>
        <p:sp>
          <p:nvSpPr>
            <p:cNvPr id="24593" name="Oval 6"/>
            <p:cNvSpPr>
              <a:spLocks noChangeArrowheads="1"/>
            </p:cNvSpPr>
            <p:nvPr/>
          </p:nvSpPr>
          <p:spPr bwMode="auto">
            <a:xfrm>
              <a:off x="1248" y="1632"/>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2</a:t>
              </a:r>
            </a:p>
          </p:txBody>
        </p:sp>
        <p:sp>
          <p:nvSpPr>
            <p:cNvPr id="24594" name="Oval 7"/>
            <p:cNvSpPr>
              <a:spLocks noChangeArrowheads="1"/>
            </p:cNvSpPr>
            <p:nvPr/>
          </p:nvSpPr>
          <p:spPr bwMode="auto">
            <a:xfrm>
              <a:off x="2208" y="1632"/>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3</a:t>
              </a:r>
            </a:p>
          </p:txBody>
        </p:sp>
        <p:cxnSp>
          <p:nvCxnSpPr>
            <p:cNvPr id="30740" name="AutoShape 8"/>
            <p:cNvCxnSpPr>
              <a:cxnSpLocks noChangeShapeType="1"/>
              <a:endCxn id="24593" idx="2"/>
            </p:cNvCxnSpPr>
            <p:nvPr/>
          </p:nvCxnSpPr>
          <p:spPr bwMode="auto">
            <a:xfrm>
              <a:off x="585" y="1776"/>
              <a:ext cx="654" cy="0"/>
            </a:xfrm>
            <a:prstGeom prst="straightConnector1">
              <a:avLst/>
            </a:prstGeom>
            <a:noFill/>
            <a:ln w="9525">
              <a:solidFill>
                <a:schemeClr val="tx1"/>
              </a:solidFill>
              <a:round/>
              <a:headEnd/>
              <a:tailEnd/>
            </a:ln>
          </p:spPr>
        </p:cxnSp>
        <p:cxnSp>
          <p:nvCxnSpPr>
            <p:cNvPr id="30741" name="AutoShape 9"/>
            <p:cNvCxnSpPr>
              <a:cxnSpLocks noChangeShapeType="1"/>
              <a:stCxn id="24593" idx="6"/>
              <a:endCxn id="24594" idx="2"/>
            </p:cNvCxnSpPr>
            <p:nvPr/>
          </p:nvCxnSpPr>
          <p:spPr bwMode="auto">
            <a:xfrm>
              <a:off x="1545" y="1776"/>
              <a:ext cx="654" cy="0"/>
            </a:xfrm>
            <a:prstGeom prst="straightConnector1">
              <a:avLst/>
            </a:prstGeom>
            <a:noFill/>
            <a:ln w="9525">
              <a:solidFill>
                <a:schemeClr val="tx1"/>
              </a:solidFill>
              <a:round/>
              <a:headEnd/>
              <a:tailEnd/>
            </a:ln>
          </p:spPr>
        </p:cxnSp>
        <p:sp>
          <p:nvSpPr>
            <p:cNvPr id="3" name="Text Box 10"/>
            <p:cNvSpPr txBox="1">
              <a:spLocks noChangeArrowheads="1"/>
            </p:cNvSpPr>
            <p:nvPr/>
          </p:nvSpPr>
          <p:spPr bwMode="auto">
            <a:xfrm>
              <a:off x="768" y="1488"/>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24598" name="Text Box 11"/>
            <p:cNvSpPr txBox="1">
              <a:spLocks noChangeArrowheads="1"/>
            </p:cNvSpPr>
            <p:nvPr/>
          </p:nvSpPr>
          <p:spPr bwMode="auto">
            <a:xfrm>
              <a:off x="1728" y="1488"/>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24599" name="Oval 12"/>
            <p:cNvSpPr>
              <a:spLocks noChangeArrowheads="1"/>
            </p:cNvSpPr>
            <p:nvPr/>
          </p:nvSpPr>
          <p:spPr bwMode="auto">
            <a:xfrm>
              <a:off x="288" y="2496"/>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4</a:t>
              </a:r>
            </a:p>
          </p:txBody>
        </p:sp>
        <p:sp>
          <p:nvSpPr>
            <p:cNvPr id="24600" name="Oval 13"/>
            <p:cNvSpPr>
              <a:spLocks noChangeArrowheads="1"/>
            </p:cNvSpPr>
            <p:nvPr/>
          </p:nvSpPr>
          <p:spPr bwMode="auto">
            <a:xfrm>
              <a:off x="1248" y="2496"/>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5</a:t>
              </a:r>
            </a:p>
          </p:txBody>
        </p:sp>
        <p:sp>
          <p:nvSpPr>
            <p:cNvPr id="24601" name="Oval 14"/>
            <p:cNvSpPr>
              <a:spLocks noChangeArrowheads="1"/>
            </p:cNvSpPr>
            <p:nvPr/>
          </p:nvSpPr>
          <p:spPr bwMode="auto">
            <a:xfrm>
              <a:off x="2208" y="2496"/>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6</a:t>
              </a:r>
            </a:p>
          </p:txBody>
        </p:sp>
        <p:cxnSp>
          <p:nvCxnSpPr>
            <p:cNvPr id="30747" name="AutoShape 15"/>
            <p:cNvCxnSpPr>
              <a:cxnSpLocks noChangeShapeType="1"/>
              <a:stCxn id="24599" idx="6"/>
              <a:endCxn id="24600" idx="2"/>
            </p:cNvCxnSpPr>
            <p:nvPr/>
          </p:nvCxnSpPr>
          <p:spPr bwMode="auto">
            <a:xfrm>
              <a:off x="585" y="2640"/>
              <a:ext cx="654" cy="0"/>
            </a:xfrm>
            <a:prstGeom prst="straightConnector1">
              <a:avLst/>
            </a:prstGeom>
            <a:noFill/>
            <a:ln w="9525">
              <a:solidFill>
                <a:schemeClr val="tx1"/>
              </a:solidFill>
              <a:round/>
              <a:headEnd/>
              <a:tailEnd/>
            </a:ln>
          </p:spPr>
        </p:cxnSp>
        <p:cxnSp>
          <p:nvCxnSpPr>
            <p:cNvPr id="30748" name="AutoShape 16"/>
            <p:cNvCxnSpPr>
              <a:cxnSpLocks noChangeShapeType="1"/>
              <a:stCxn id="24600" idx="6"/>
              <a:endCxn id="24601" idx="2"/>
            </p:cNvCxnSpPr>
            <p:nvPr/>
          </p:nvCxnSpPr>
          <p:spPr bwMode="auto">
            <a:xfrm>
              <a:off x="1545" y="2640"/>
              <a:ext cx="654" cy="0"/>
            </a:xfrm>
            <a:prstGeom prst="straightConnector1">
              <a:avLst/>
            </a:prstGeom>
            <a:noFill/>
            <a:ln w="9525">
              <a:solidFill>
                <a:schemeClr val="tx1"/>
              </a:solidFill>
              <a:round/>
              <a:headEnd/>
              <a:tailEnd/>
            </a:ln>
          </p:spPr>
        </p:cxnSp>
        <p:sp>
          <p:nvSpPr>
            <p:cNvPr id="4" name="Text Box 17"/>
            <p:cNvSpPr txBox="1">
              <a:spLocks noChangeArrowheads="1"/>
            </p:cNvSpPr>
            <p:nvPr/>
          </p:nvSpPr>
          <p:spPr bwMode="auto">
            <a:xfrm>
              <a:off x="768" y="2361"/>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4605" name="Text Box 18"/>
            <p:cNvSpPr txBox="1">
              <a:spLocks noChangeArrowheads="1"/>
            </p:cNvSpPr>
            <p:nvPr/>
          </p:nvSpPr>
          <p:spPr bwMode="auto">
            <a:xfrm>
              <a:off x="1728" y="2361"/>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30751" name="AutoShape 19"/>
            <p:cNvCxnSpPr>
              <a:cxnSpLocks noChangeShapeType="1"/>
              <a:endCxn id="24599" idx="0"/>
            </p:cNvCxnSpPr>
            <p:nvPr/>
          </p:nvCxnSpPr>
          <p:spPr bwMode="auto">
            <a:xfrm>
              <a:off x="432" y="1929"/>
              <a:ext cx="0" cy="558"/>
            </a:xfrm>
            <a:prstGeom prst="straightConnector1">
              <a:avLst/>
            </a:prstGeom>
            <a:noFill/>
            <a:ln w="9525">
              <a:solidFill>
                <a:schemeClr val="tx1"/>
              </a:solidFill>
              <a:round/>
              <a:headEnd/>
              <a:tailEnd/>
            </a:ln>
          </p:spPr>
        </p:cxnSp>
        <p:cxnSp>
          <p:nvCxnSpPr>
            <p:cNvPr id="30752" name="AutoShape 20"/>
            <p:cNvCxnSpPr>
              <a:cxnSpLocks noChangeShapeType="1"/>
              <a:stCxn id="24599" idx="7"/>
              <a:endCxn id="24593" idx="3"/>
            </p:cNvCxnSpPr>
            <p:nvPr/>
          </p:nvCxnSpPr>
          <p:spPr bwMode="auto">
            <a:xfrm flipV="1">
              <a:off x="534" y="1887"/>
              <a:ext cx="756" cy="642"/>
            </a:xfrm>
            <a:prstGeom prst="straightConnector1">
              <a:avLst/>
            </a:prstGeom>
            <a:noFill/>
            <a:ln w="9525">
              <a:solidFill>
                <a:schemeClr val="tx1"/>
              </a:solidFill>
              <a:round/>
              <a:headEnd/>
              <a:tailEnd/>
            </a:ln>
          </p:spPr>
        </p:cxnSp>
        <p:cxnSp>
          <p:nvCxnSpPr>
            <p:cNvPr id="30753" name="AutoShape 21"/>
            <p:cNvCxnSpPr>
              <a:cxnSpLocks noChangeShapeType="1"/>
              <a:stCxn id="24593" idx="4"/>
              <a:endCxn id="24600" idx="0"/>
            </p:cNvCxnSpPr>
            <p:nvPr/>
          </p:nvCxnSpPr>
          <p:spPr bwMode="auto">
            <a:xfrm>
              <a:off x="1392" y="1929"/>
              <a:ext cx="0" cy="558"/>
            </a:xfrm>
            <a:prstGeom prst="straightConnector1">
              <a:avLst/>
            </a:prstGeom>
            <a:noFill/>
            <a:ln w="9525">
              <a:solidFill>
                <a:schemeClr val="tx1"/>
              </a:solidFill>
              <a:round/>
              <a:headEnd/>
              <a:tailEnd/>
            </a:ln>
          </p:spPr>
        </p:cxnSp>
        <p:cxnSp>
          <p:nvCxnSpPr>
            <p:cNvPr id="30754" name="AutoShape 22"/>
            <p:cNvCxnSpPr>
              <a:cxnSpLocks noChangeShapeType="1"/>
              <a:stCxn id="24600" idx="7"/>
              <a:endCxn id="24594" idx="3"/>
            </p:cNvCxnSpPr>
            <p:nvPr/>
          </p:nvCxnSpPr>
          <p:spPr bwMode="auto">
            <a:xfrm flipV="1">
              <a:off x="1494" y="1887"/>
              <a:ext cx="756" cy="642"/>
            </a:xfrm>
            <a:prstGeom prst="straightConnector1">
              <a:avLst/>
            </a:prstGeom>
            <a:noFill/>
            <a:ln w="9525">
              <a:solidFill>
                <a:schemeClr val="tx1"/>
              </a:solidFill>
              <a:round/>
              <a:headEnd/>
              <a:tailEnd/>
            </a:ln>
          </p:spPr>
        </p:cxnSp>
        <p:cxnSp>
          <p:nvCxnSpPr>
            <p:cNvPr id="30755" name="AutoShape 23"/>
            <p:cNvCxnSpPr>
              <a:cxnSpLocks noChangeShapeType="1"/>
              <a:stCxn id="24594" idx="4"/>
              <a:endCxn id="24601" idx="0"/>
            </p:cNvCxnSpPr>
            <p:nvPr/>
          </p:nvCxnSpPr>
          <p:spPr bwMode="auto">
            <a:xfrm>
              <a:off x="2352" y="1929"/>
              <a:ext cx="0" cy="558"/>
            </a:xfrm>
            <a:prstGeom prst="straightConnector1">
              <a:avLst/>
            </a:prstGeom>
            <a:noFill/>
            <a:ln w="9525">
              <a:solidFill>
                <a:schemeClr val="tx1"/>
              </a:solidFill>
              <a:round/>
              <a:headEnd/>
              <a:tailEnd/>
            </a:ln>
          </p:spPr>
        </p:cxnSp>
        <p:sp>
          <p:nvSpPr>
            <p:cNvPr id="5" name="Oval 24"/>
            <p:cNvSpPr>
              <a:spLocks noChangeArrowheads="1"/>
            </p:cNvSpPr>
            <p:nvPr/>
          </p:nvSpPr>
          <p:spPr bwMode="auto">
            <a:xfrm>
              <a:off x="1248" y="3408"/>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7</a:t>
              </a:r>
            </a:p>
          </p:txBody>
        </p:sp>
        <p:cxnSp>
          <p:nvCxnSpPr>
            <p:cNvPr id="30757" name="AutoShape 25"/>
            <p:cNvCxnSpPr>
              <a:cxnSpLocks noChangeShapeType="1"/>
              <a:stCxn id="24599" idx="5"/>
            </p:cNvCxnSpPr>
            <p:nvPr/>
          </p:nvCxnSpPr>
          <p:spPr bwMode="auto">
            <a:xfrm>
              <a:off x="534" y="2751"/>
              <a:ext cx="756" cy="690"/>
            </a:xfrm>
            <a:prstGeom prst="straightConnector1">
              <a:avLst/>
            </a:prstGeom>
            <a:noFill/>
            <a:ln w="9525">
              <a:solidFill>
                <a:schemeClr val="tx1"/>
              </a:solidFill>
              <a:round/>
              <a:headEnd/>
              <a:tailEnd/>
            </a:ln>
          </p:spPr>
        </p:cxnSp>
        <p:cxnSp>
          <p:nvCxnSpPr>
            <p:cNvPr id="30758" name="AutoShape 26"/>
            <p:cNvCxnSpPr>
              <a:cxnSpLocks noChangeShapeType="1"/>
              <a:stCxn id="24600" idx="4"/>
            </p:cNvCxnSpPr>
            <p:nvPr/>
          </p:nvCxnSpPr>
          <p:spPr bwMode="auto">
            <a:xfrm>
              <a:off x="1392" y="2793"/>
              <a:ext cx="0" cy="606"/>
            </a:xfrm>
            <a:prstGeom prst="straightConnector1">
              <a:avLst/>
            </a:prstGeom>
            <a:noFill/>
            <a:ln w="9525">
              <a:solidFill>
                <a:schemeClr val="tx1"/>
              </a:solidFill>
              <a:round/>
              <a:headEnd/>
              <a:tailEnd/>
            </a:ln>
          </p:spPr>
        </p:cxnSp>
        <p:cxnSp>
          <p:nvCxnSpPr>
            <p:cNvPr id="30759" name="AutoShape 27"/>
            <p:cNvCxnSpPr>
              <a:cxnSpLocks noChangeShapeType="1"/>
              <a:stCxn id="24601" idx="3"/>
            </p:cNvCxnSpPr>
            <p:nvPr/>
          </p:nvCxnSpPr>
          <p:spPr bwMode="auto">
            <a:xfrm flipH="1">
              <a:off x="1494" y="2751"/>
              <a:ext cx="756" cy="690"/>
            </a:xfrm>
            <a:prstGeom prst="straightConnector1">
              <a:avLst/>
            </a:prstGeom>
            <a:noFill/>
            <a:ln w="9525">
              <a:solidFill>
                <a:schemeClr val="tx1"/>
              </a:solidFill>
              <a:round/>
              <a:headEnd/>
              <a:tailEnd/>
            </a:ln>
          </p:spPr>
        </p:cxnSp>
        <p:sp>
          <p:nvSpPr>
            <p:cNvPr id="6" name="Text Box 28"/>
            <p:cNvSpPr txBox="1">
              <a:spLocks noChangeArrowheads="1"/>
            </p:cNvSpPr>
            <p:nvPr/>
          </p:nvSpPr>
          <p:spPr bwMode="auto">
            <a:xfrm>
              <a:off x="192" y="2073"/>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4616" name="Text Box 29"/>
            <p:cNvSpPr txBox="1">
              <a:spLocks noChangeArrowheads="1"/>
            </p:cNvSpPr>
            <p:nvPr/>
          </p:nvSpPr>
          <p:spPr bwMode="auto">
            <a:xfrm>
              <a:off x="720" y="1968"/>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4617" name="Text Box 30"/>
            <p:cNvSpPr txBox="1">
              <a:spLocks noChangeArrowheads="1"/>
            </p:cNvSpPr>
            <p:nvPr/>
          </p:nvSpPr>
          <p:spPr bwMode="auto">
            <a:xfrm>
              <a:off x="1152" y="2064"/>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4618" name="Text Box 31"/>
            <p:cNvSpPr txBox="1">
              <a:spLocks noChangeArrowheads="1"/>
            </p:cNvSpPr>
            <p:nvPr/>
          </p:nvSpPr>
          <p:spPr bwMode="auto">
            <a:xfrm>
              <a:off x="1680" y="1959"/>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24619" name="Text Box 32"/>
            <p:cNvSpPr txBox="1">
              <a:spLocks noChangeArrowheads="1"/>
            </p:cNvSpPr>
            <p:nvPr/>
          </p:nvSpPr>
          <p:spPr bwMode="auto">
            <a:xfrm>
              <a:off x="2352" y="2055"/>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4620" name="Text Box 33"/>
            <p:cNvSpPr txBox="1">
              <a:spLocks noChangeArrowheads="1"/>
            </p:cNvSpPr>
            <p:nvPr/>
          </p:nvSpPr>
          <p:spPr bwMode="auto">
            <a:xfrm>
              <a:off x="1152" y="2937"/>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24621" name="Text Box 34"/>
            <p:cNvSpPr txBox="1">
              <a:spLocks noChangeArrowheads="1"/>
            </p:cNvSpPr>
            <p:nvPr/>
          </p:nvSpPr>
          <p:spPr bwMode="auto">
            <a:xfrm>
              <a:off x="1968" y="3033"/>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4622" name="Text Box 35"/>
            <p:cNvSpPr txBox="1">
              <a:spLocks noChangeArrowheads="1"/>
            </p:cNvSpPr>
            <p:nvPr/>
          </p:nvSpPr>
          <p:spPr bwMode="auto">
            <a:xfrm>
              <a:off x="720" y="3024"/>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grpSp>
      <p:sp>
        <p:nvSpPr>
          <p:cNvPr id="24581" name="Text Box 36"/>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 {1,2}</a:t>
            </a:r>
          </a:p>
        </p:txBody>
      </p:sp>
      <p:sp>
        <p:nvSpPr>
          <p:cNvPr id="24582" name="Text Box 37"/>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2: {2,3}</a:t>
            </a:r>
          </a:p>
        </p:txBody>
      </p:sp>
      <p:sp>
        <p:nvSpPr>
          <p:cNvPr id="24583" name="Text Box 38"/>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{4,5}</a:t>
            </a:r>
          </a:p>
        </p:txBody>
      </p:sp>
      <p:sp>
        <p:nvSpPr>
          <p:cNvPr id="24584" name="Text Box 39"/>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{6,7}</a:t>
            </a:r>
          </a:p>
        </p:txBody>
      </p:sp>
      <p:sp>
        <p:nvSpPr>
          <p:cNvPr id="24585" name="Text Box 40"/>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{1,4}</a:t>
            </a:r>
          </a:p>
        </p:txBody>
      </p:sp>
      <p:sp>
        <p:nvSpPr>
          <p:cNvPr id="24586" name="Text Box 41"/>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{2,5}</a:t>
            </a:r>
          </a:p>
        </p:txBody>
      </p:sp>
      <p:sp>
        <p:nvSpPr>
          <p:cNvPr id="24587" name="Text Box 42"/>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{4,7}</a:t>
            </a:r>
          </a:p>
        </p:txBody>
      </p:sp>
      <p:sp>
        <p:nvSpPr>
          <p:cNvPr id="24588" name="Text Box 43"/>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5: {3,5}</a:t>
            </a:r>
          </a:p>
        </p:txBody>
      </p:sp>
      <p:sp>
        <p:nvSpPr>
          <p:cNvPr id="24589" name="Oval 44"/>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4590" name="Oval 45"/>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4591" name="Oval 46"/>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49" name="Text Box 42"/>
          <p:cNvSpPr txBox="1">
            <a:spLocks noChangeArrowheads="1"/>
          </p:cNvSpPr>
          <p:nvPr/>
        </p:nvSpPr>
        <p:spPr bwMode="auto">
          <a:xfrm>
            <a:off x="5683696"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{1}{2}{3}{4}{5}{6}{7} </a:t>
            </a:r>
          </a:p>
        </p:txBody>
      </p:sp>
      <p:pic>
        <p:nvPicPr>
          <p:cNvPr id="51" name="Picture 36">
            <a:extLst>
              <a:ext uri="{FF2B5EF4-FFF2-40B4-BE49-F238E27FC236}">
                <a16:creationId xmlns="" xmlns:a16="http://schemas.microsoft.com/office/drawing/2014/main" id="{CB4B3365-BE6F-7446-87D0-17D32FD65814}"/>
              </a:ext>
            </a:extLst>
          </p:cNvPr>
          <p:cNvPicPr>
            <a:picLocks noChangeAspect="1"/>
          </p:cNvPicPr>
          <p:nvPr/>
        </p:nvPicPr>
        <p:blipFill>
          <a:blip r:embed="rId3"/>
          <a:srcRect/>
          <a:stretch>
            <a:fillRect/>
          </a:stretch>
        </p:blipFill>
        <p:spPr bwMode="auto">
          <a:xfrm>
            <a:off x="361156" y="1047750"/>
            <a:ext cx="3697288" cy="1409700"/>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r>
              <a:rPr lang="en-CA" altLang="zh-CN" smtClean="0"/>
              <a:t>Chapter 7-</a:t>
            </a:r>
            <a:fld id="{4694509F-1307-4C85-A6BB-8192629A0FDF}" type="slidenum">
              <a:rPr lang="en-US" altLang="zh-CN" smtClean="0"/>
              <a:pPr/>
              <a:t>142</a:t>
            </a:fld>
            <a:endParaRPr lang="en-US" altLang="zh-CN" dirty="0"/>
          </a:p>
        </p:txBody>
      </p:sp>
    </p:spTree>
    <p:extLst>
      <p:ext uri="{BB962C8B-B14F-4D97-AF65-F5344CB8AC3E}">
        <p14:creationId xmlns:p14="http://schemas.microsoft.com/office/powerpoint/2010/main" val="152578479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ltLang="zh-CN" dirty="0" err="1"/>
              <a:t>Kruskal’s</a:t>
            </a:r>
            <a:r>
              <a:rPr lang="en-US" altLang="zh-CN" dirty="0"/>
              <a:t> Algorithm Example</a:t>
            </a:r>
            <a:endParaRPr lang="en-US" dirty="0"/>
          </a:p>
        </p:txBody>
      </p:sp>
      <p:sp>
        <p:nvSpPr>
          <p:cNvPr id="26627" name="Oval 3"/>
          <p:cNvSpPr>
            <a:spLocks noChangeArrowheads="1"/>
          </p:cNvSpPr>
          <p:nvPr/>
        </p:nvSpPr>
        <p:spPr bwMode="auto">
          <a:xfrm>
            <a:off x="457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1</a:t>
            </a:r>
          </a:p>
        </p:txBody>
      </p:sp>
      <p:sp>
        <p:nvSpPr>
          <p:cNvPr id="26628" name="Oval 4"/>
          <p:cNvSpPr>
            <a:spLocks noChangeArrowheads="1"/>
          </p:cNvSpPr>
          <p:nvPr/>
        </p:nvSpPr>
        <p:spPr bwMode="auto">
          <a:xfrm>
            <a:off x="1981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2</a:t>
            </a:r>
          </a:p>
        </p:txBody>
      </p:sp>
      <p:sp>
        <p:nvSpPr>
          <p:cNvPr id="26629" name="Oval 5"/>
          <p:cNvSpPr>
            <a:spLocks noChangeArrowheads="1"/>
          </p:cNvSpPr>
          <p:nvPr/>
        </p:nvSpPr>
        <p:spPr bwMode="auto">
          <a:xfrm>
            <a:off x="3505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3</a:t>
            </a:r>
          </a:p>
        </p:txBody>
      </p:sp>
      <p:cxnSp>
        <p:nvCxnSpPr>
          <p:cNvPr id="32774" name="AutoShape 6"/>
          <p:cNvCxnSpPr>
            <a:cxnSpLocks noChangeShapeType="1"/>
            <a:stCxn id="26627" idx="6"/>
            <a:endCxn id="26628"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32775" name="AutoShape 7"/>
          <p:cNvCxnSpPr>
            <a:cxnSpLocks noChangeShapeType="1"/>
            <a:stCxn id="26628" idx="6"/>
            <a:endCxn id="26629" idx="2"/>
          </p:cNvCxnSpPr>
          <p:nvPr/>
        </p:nvCxnSpPr>
        <p:spPr bwMode="auto">
          <a:xfrm>
            <a:off x="2452688" y="2819400"/>
            <a:ext cx="1038225" cy="0"/>
          </a:xfrm>
          <a:prstGeom prst="straightConnector1">
            <a:avLst/>
          </a:prstGeom>
          <a:noFill/>
          <a:ln w="9525">
            <a:solidFill>
              <a:schemeClr val="tx1"/>
            </a:solidFill>
            <a:round/>
            <a:headEnd/>
            <a:tailEnd/>
          </a:ln>
        </p:spPr>
      </p:cxnSp>
      <p:sp>
        <p:nvSpPr>
          <p:cNvPr id="26632"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26633"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26634" name="Oval 10"/>
          <p:cNvSpPr>
            <a:spLocks noChangeArrowheads="1"/>
          </p:cNvSpPr>
          <p:nvPr/>
        </p:nvSpPr>
        <p:spPr bwMode="auto">
          <a:xfrm>
            <a:off x="457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4</a:t>
            </a:r>
          </a:p>
        </p:txBody>
      </p:sp>
      <p:sp>
        <p:nvSpPr>
          <p:cNvPr id="26635" name="Oval 11"/>
          <p:cNvSpPr>
            <a:spLocks noChangeArrowheads="1"/>
          </p:cNvSpPr>
          <p:nvPr/>
        </p:nvSpPr>
        <p:spPr bwMode="auto">
          <a:xfrm>
            <a:off x="1981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5</a:t>
            </a:r>
          </a:p>
        </p:txBody>
      </p:sp>
      <p:sp>
        <p:nvSpPr>
          <p:cNvPr id="26636" name="Oval 12"/>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6</a:t>
            </a:r>
          </a:p>
        </p:txBody>
      </p:sp>
      <p:cxnSp>
        <p:nvCxnSpPr>
          <p:cNvPr id="32781" name="AutoShape 13"/>
          <p:cNvCxnSpPr>
            <a:cxnSpLocks noChangeShapeType="1"/>
            <a:stCxn id="26634" idx="6"/>
            <a:endCxn id="26635" idx="2"/>
          </p:cNvCxnSpPr>
          <p:nvPr/>
        </p:nvCxnSpPr>
        <p:spPr bwMode="auto">
          <a:xfrm>
            <a:off x="928688" y="4191000"/>
            <a:ext cx="1038225" cy="0"/>
          </a:xfrm>
          <a:prstGeom prst="straightConnector1">
            <a:avLst/>
          </a:prstGeom>
          <a:noFill/>
          <a:ln w="9525">
            <a:solidFill>
              <a:schemeClr val="tx1"/>
            </a:solidFill>
            <a:round/>
            <a:headEnd/>
            <a:tailEnd/>
          </a:ln>
        </p:spPr>
      </p:cxnSp>
      <p:cxnSp>
        <p:nvCxnSpPr>
          <p:cNvPr id="32782" name="AutoShape 14"/>
          <p:cNvCxnSpPr>
            <a:cxnSpLocks noChangeShapeType="1"/>
            <a:stCxn id="26635" idx="6"/>
            <a:endCxn id="26636" idx="2"/>
          </p:cNvCxnSpPr>
          <p:nvPr/>
        </p:nvCxnSpPr>
        <p:spPr bwMode="auto">
          <a:xfrm>
            <a:off x="2452688" y="4191000"/>
            <a:ext cx="1038225" cy="0"/>
          </a:xfrm>
          <a:prstGeom prst="straightConnector1">
            <a:avLst/>
          </a:prstGeom>
          <a:noFill/>
          <a:ln w="9525">
            <a:solidFill>
              <a:schemeClr val="tx1"/>
            </a:solidFill>
            <a:round/>
            <a:headEnd/>
            <a:tailEnd/>
          </a:ln>
        </p:spPr>
      </p:cxnSp>
      <p:sp>
        <p:nvSpPr>
          <p:cNvPr id="26639"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6640"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32785" name="AutoShape 17"/>
          <p:cNvCxnSpPr>
            <a:cxnSpLocks noChangeShapeType="1"/>
            <a:stCxn id="26627" idx="4"/>
            <a:endCxn id="26634"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32786" name="AutoShape 18"/>
          <p:cNvCxnSpPr>
            <a:cxnSpLocks noChangeShapeType="1"/>
            <a:stCxn id="26634" idx="7"/>
            <a:endCxn id="26628"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32787" name="AutoShape 19"/>
          <p:cNvCxnSpPr>
            <a:cxnSpLocks noChangeShapeType="1"/>
            <a:stCxn id="26628" idx="4"/>
            <a:endCxn id="26635"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32788" name="AutoShape 20"/>
          <p:cNvCxnSpPr>
            <a:cxnSpLocks noChangeShapeType="1"/>
            <a:stCxn id="26635" idx="7"/>
            <a:endCxn id="26629"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32789" name="AutoShape 21"/>
          <p:cNvCxnSpPr>
            <a:cxnSpLocks noChangeShapeType="1"/>
            <a:stCxn id="26629" idx="4"/>
            <a:endCxn id="26636" idx="0"/>
          </p:cNvCxnSpPr>
          <p:nvPr/>
        </p:nvCxnSpPr>
        <p:spPr bwMode="auto">
          <a:xfrm>
            <a:off x="3733800" y="3062288"/>
            <a:ext cx="0" cy="885825"/>
          </a:xfrm>
          <a:prstGeom prst="straightConnector1">
            <a:avLst/>
          </a:prstGeom>
          <a:noFill/>
          <a:ln w="9525">
            <a:solidFill>
              <a:schemeClr val="tx1"/>
            </a:solidFill>
            <a:round/>
            <a:headEnd/>
            <a:tailEnd/>
          </a:ln>
        </p:spPr>
      </p:cxnSp>
      <p:sp>
        <p:nvSpPr>
          <p:cNvPr id="26646" name="Oval 22"/>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7</a:t>
            </a:r>
          </a:p>
        </p:txBody>
      </p:sp>
      <p:cxnSp>
        <p:nvCxnSpPr>
          <p:cNvPr id="32791" name="AutoShape 23"/>
          <p:cNvCxnSpPr>
            <a:cxnSpLocks noChangeShapeType="1"/>
            <a:stCxn id="26634" idx="5"/>
            <a:endCxn id="26646"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32792" name="AutoShape 24"/>
          <p:cNvCxnSpPr>
            <a:cxnSpLocks noChangeShapeType="1"/>
            <a:stCxn id="26635" idx="4"/>
            <a:endCxn id="26646"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32793" name="AutoShape 25"/>
          <p:cNvCxnSpPr>
            <a:cxnSpLocks noChangeShapeType="1"/>
            <a:stCxn id="26636" idx="3"/>
            <a:endCxn id="26646"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26650"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6651"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6652"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6653"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26654"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6655"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26656"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6657"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6658" name="Text Box 34"/>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 {1,2}</a:t>
            </a:r>
          </a:p>
        </p:txBody>
      </p:sp>
      <p:sp>
        <p:nvSpPr>
          <p:cNvPr id="26659" name="Text Box 35"/>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2: {2,3}</a:t>
            </a:r>
          </a:p>
        </p:txBody>
      </p:sp>
      <p:sp>
        <p:nvSpPr>
          <p:cNvPr id="26660" name="Text Box 36"/>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{4,5}</a:t>
            </a:r>
          </a:p>
        </p:txBody>
      </p:sp>
      <p:sp>
        <p:nvSpPr>
          <p:cNvPr id="26661" name="Text Box 37"/>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{6,7}</a:t>
            </a:r>
          </a:p>
        </p:txBody>
      </p:sp>
      <p:sp>
        <p:nvSpPr>
          <p:cNvPr id="26662" name="Text Box 38"/>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{1,4}</a:t>
            </a:r>
          </a:p>
        </p:txBody>
      </p:sp>
      <p:sp>
        <p:nvSpPr>
          <p:cNvPr id="26663" name="Text Box 39"/>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{2,5}</a:t>
            </a:r>
          </a:p>
        </p:txBody>
      </p:sp>
      <p:sp>
        <p:nvSpPr>
          <p:cNvPr id="26664" name="Text Box 40"/>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{4,7}</a:t>
            </a:r>
          </a:p>
        </p:txBody>
      </p:sp>
      <p:sp>
        <p:nvSpPr>
          <p:cNvPr id="26665" name="Text Box 41"/>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5: {3,5}</a:t>
            </a:r>
          </a:p>
        </p:txBody>
      </p:sp>
      <p:sp>
        <p:nvSpPr>
          <p:cNvPr id="26666" name="Text Box 42"/>
          <p:cNvSpPr txBox="1">
            <a:spLocks noChangeArrowheads="1"/>
          </p:cNvSpPr>
          <p:nvPr/>
        </p:nvSpPr>
        <p:spPr bwMode="auto">
          <a:xfrm>
            <a:off x="5683696"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26667" name="Oval 43"/>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6668" name="Oval 44"/>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6669" name="Oval 45"/>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2814" name="Rectangle 46"/>
          <p:cNvSpPr>
            <a:spLocks noChangeArrowheads="1"/>
          </p:cNvSpPr>
          <p:nvPr/>
        </p:nvSpPr>
        <p:spPr bwMode="auto">
          <a:xfrm>
            <a:off x="3778696" y="1822524"/>
            <a:ext cx="5181600" cy="814388"/>
          </a:xfrm>
          <a:prstGeom prst="rect">
            <a:avLst/>
          </a:prstGeom>
          <a:noFill/>
          <a:ln w="9525">
            <a:noFill/>
            <a:miter lim="800000"/>
            <a:headEnd/>
            <a:tailEnd/>
          </a:ln>
        </p:spPr>
        <p:txBody>
          <a:bodyPr wrap="none" anchor="ctr">
            <a:prstTxWarp prst="textNoShape">
              <a:avLst/>
            </a:prstTxWarp>
          </a:bodyPr>
          <a:lstStyle/>
          <a:p>
            <a:pPr algn="ctr" eaLnBrk="0" hangingPunct="0">
              <a:defRPr/>
            </a:pPr>
            <a:r>
              <a:rPr lang="en-US" dirty="0">
                <a:latin typeface="Times New Roman" panose="02020603050405020304" pitchFamily="18" charset="0"/>
                <a:ea typeface="Arial" pitchFamily="-107" charset="0"/>
                <a:cs typeface="Arial" pitchFamily="-107" charset="0"/>
              </a:rPr>
              <a:t>Add first edge to X if no cycle created  </a:t>
            </a:r>
          </a:p>
        </p:txBody>
      </p:sp>
      <p:pic>
        <p:nvPicPr>
          <p:cNvPr id="32815" name="Picture 47"/>
          <p:cNvPicPr>
            <a:picLocks noChangeAspect="1"/>
          </p:cNvPicPr>
          <p:nvPr/>
        </p:nvPicPr>
        <p:blipFill>
          <a:blip r:embed="rId3"/>
          <a:srcRect/>
          <a:stretch>
            <a:fillRect/>
          </a:stretch>
        </p:blipFill>
        <p:spPr bwMode="auto">
          <a:xfrm>
            <a:off x="85725" y="1068388"/>
            <a:ext cx="7077075" cy="10414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143</a:t>
            </a:fld>
            <a:endParaRPr lang="en-US" altLang="zh-CN" dirty="0"/>
          </a:p>
        </p:txBody>
      </p:sp>
    </p:spTree>
    <p:extLst>
      <p:ext uri="{BB962C8B-B14F-4D97-AF65-F5344CB8AC3E}">
        <p14:creationId xmlns:p14="http://schemas.microsoft.com/office/powerpoint/2010/main" val="374993442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altLang="zh-CN" dirty="0" err="1"/>
              <a:t>Kruskal’s</a:t>
            </a:r>
            <a:r>
              <a:rPr lang="en-US" altLang="zh-CN" dirty="0"/>
              <a:t> Algorithm Example</a:t>
            </a:r>
            <a:endParaRPr lang="en-US" dirty="0"/>
          </a:p>
        </p:txBody>
      </p:sp>
      <p:sp>
        <p:nvSpPr>
          <p:cNvPr id="27651"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27652"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27653" name="Oval 5"/>
          <p:cNvSpPr>
            <a:spLocks noChangeArrowheads="1"/>
          </p:cNvSpPr>
          <p:nvPr/>
        </p:nvSpPr>
        <p:spPr bwMode="auto">
          <a:xfrm>
            <a:off x="3505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3</a:t>
            </a:r>
          </a:p>
        </p:txBody>
      </p:sp>
      <p:cxnSp>
        <p:nvCxnSpPr>
          <p:cNvPr id="34822" name="AutoShape 6"/>
          <p:cNvCxnSpPr>
            <a:cxnSpLocks noChangeShapeType="1"/>
            <a:stCxn id="27651" idx="6"/>
            <a:endCxn id="27652"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34823" name="AutoShape 7"/>
          <p:cNvCxnSpPr>
            <a:cxnSpLocks noChangeShapeType="1"/>
            <a:stCxn id="27652" idx="6"/>
            <a:endCxn id="27653" idx="2"/>
          </p:cNvCxnSpPr>
          <p:nvPr/>
        </p:nvCxnSpPr>
        <p:spPr bwMode="auto">
          <a:xfrm>
            <a:off x="2452688" y="2819400"/>
            <a:ext cx="1038225" cy="0"/>
          </a:xfrm>
          <a:prstGeom prst="straightConnector1">
            <a:avLst/>
          </a:prstGeom>
          <a:noFill/>
          <a:ln w="9525">
            <a:solidFill>
              <a:schemeClr val="tx1"/>
            </a:solidFill>
            <a:round/>
            <a:headEnd/>
            <a:tailEnd/>
          </a:ln>
        </p:spPr>
      </p:cxnSp>
      <p:sp>
        <p:nvSpPr>
          <p:cNvPr id="27656"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27657"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27658" name="Oval 10"/>
          <p:cNvSpPr>
            <a:spLocks noChangeArrowheads="1"/>
          </p:cNvSpPr>
          <p:nvPr/>
        </p:nvSpPr>
        <p:spPr bwMode="auto">
          <a:xfrm>
            <a:off x="457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4</a:t>
            </a:r>
          </a:p>
        </p:txBody>
      </p:sp>
      <p:sp>
        <p:nvSpPr>
          <p:cNvPr id="27659" name="Oval 11"/>
          <p:cNvSpPr>
            <a:spLocks noChangeArrowheads="1"/>
          </p:cNvSpPr>
          <p:nvPr/>
        </p:nvSpPr>
        <p:spPr bwMode="auto">
          <a:xfrm>
            <a:off x="1981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5</a:t>
            </a:r>
          </a:p>
        </p:txBody>
      </p:sp>
      <p:sp>
        <p:nvSpPr>
          <p:cNvPr id="27660" name="Oval 12"/>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6</a:t>
            </a:r>
          </a:p>
        </p:txBody>
      </p:sp>
      <p:cxnSp>
        <p:nvCxnSpPr>
          <p:cNvPr id="34829" name="AutoShape 13"/>
          <p:cNvCxnSpPr>
            <a:cxnSpLocks noChangeShapeType="1"/>
            <a:stCxn id="27658" idx="6"/>
            <a:endCxn id="27659" idx="2"/>
          </p:cNvCxnSpPr>
          <p:nvPr/>
        </p:nvCxnSpPr>
        <p:spPr bwMode="auto">
          <a:xfrm>
            <a:off x="928688" y="4191000"/>
            <a:ext cx="1038225" cy="0"/>
          </a:xfrm>
          <a:prstGeom prst="straightConnector1">
            <a:avLst/>
          </a:prstGeom>
          <a:noFill/>
          <a:ln w="9525">
            <a:solidFill>
              <a:schemeClr val="tx1"/>
            </a:solidFill>
            <a:round/>
            <a:headEnd/>
            <a:tailEnd/>
          </a:ln>
        </p:spPr>
      </p:cxnSp>
      <p:cxnSp>
        <p:nvCxnSpPr>
          <p:cNvPr id="34830" name="AutoShape 14"/>
          <p:cNvCxnSpPr>
            <a:cxnSpLocks noChangeShapeType="1"/>
            <a:stCxn id="27659" idx="6"/>
            <a:endCxn id="27660" idx="2"/>
          </p:cNvCxnSpPr>
          <p:nvPr/>
        </p:nvCxnSpPr>
        <p:spPr bwMode="auto">
          <a:xfrm>
            <a:off x="2452688" y="4191000"/>
            <a:ext cx="1038225" cy="0"/>
          </a:xfrm>
          <a:prstGeom prst="straightConnector1">
            <a:avLst/>
          </a:prstGeom>
          <a:noFill/>
          <a:ln w="9525">
            <a:solidFill>
              <a:schemeClr val="tx1"/>
            </a:solidFill>
            <a:round/>
            <a:headEnd/>
            <a:tailEnd/>
          </a:ln>
        </p:spPr>
      </p:cxnSp>
      <p:sp>
        <p:nvSpPr>
          <p:cNvPr id="27663"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7664"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34833" name="AutoShape 17"/>
          <p:cNvCxnSpPr>
            <a:cxnSpLocks noChangeShapeType="1"/>
            <a:stCxn id="27651" idx="4"/>
            <a:endCxn id="27658"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34834" name="AutoShape 18"/>
          <p:cNvCxnSpPr>
            <a:cxnSpLocks noChangeShapeType="1"/>
            <a:stCxn id="27658" idx="7"/>
            <a:endCxn id="27652"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34835" name="AutoShape 19"/>
          <p:cNvCxnSpPr>
            <a:cxnSpLocks noChangeShapeType="1"/>
            <a:stCxn id="27652" idx="4"/>
            <a:endCxn id="27659"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34836" name="AutoShape 20"/>
          <p:cNvCxnSpPr>
            <a:cxnSpLocks noChangeShapeType="1"/>
            <a:stCxn id="27659" idx="7"/>
            <a:endCxn id="27653"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34837" name="AutoShape 21"/>
          <p:cNvCxnSpPr>
            <a:cxnSpLocks noChangeShapeType="1"/>
            <a:stCxn id="27653" idx="4"/>
            <a:endCxn id="27660" idx="0"/>
          </p:cNvCxnSpPr>
          <p:nvPr/>
        </p:nvCxnSpPr>
        <p:spPr bwMode="auto">
          <a:xfrm>
            <a:off x="3733800" y="3062288"/>
            <a:ext cx="0" cy="885825"/>
          </a:xfrm>
          <a:prstGeom prst="straightConnector1">
            <a:avLst/>
          </a:prstGeom>
          <a:noFill/>
          <a:ln w="9525">
            <a:solidFill>
              <a:schemeClr val="tx1"/>
            </a:solidFill>
            <a:round/>
            <a:headEnd/>
            <a:tailEnd/>
          </a:ln>
        </p:spPr>
      </p:cxnSp>
      <p:sp>
        <p:nvSpPr>
          <p:cNvPr id="27670" name="Oval 22"/>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7</a:t>
            </a:r>
          </a:p>
        </p:txBody>
      </p:sp>
      <p:cxnSp>
        <p:nvCxnSpPr>
          <p:cNvPr id="34839" name="AutoShape 23"/>
          <p:cNvCxnSpPr>
            <a:cxnSpLocks noChangeShapeType="1"/>
            <a:stCxn id="27658" idx="5"/>
            <a:endCxn id="27670"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34840" name="AutoShape 24"/>
          <p:cNvCxnSpPr>
            <a:cxnSpLocks noChangeShapeType="1"/>
            <a:stCxn id="27659" idx="4"/>
            <a:endCxn id="27670"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34841" name="AutoShape 25"/>
          <p:cNvCxnSpPr>
            <a:cxnSpLocks noChangeShapeType="1"/>
            <a:stCxn id="27660" idx="3"/>
            <a:endCxn id="27670"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27674"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7675"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7676"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7677"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27678"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7679"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27680"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7681"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7682" name="Text Box 34"/>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 {1,2}</a:t>
            </a:r>
          </a:p>
        </p:txBody>
      </p:sp>
      <p:sp>
        <p:nvSpPr>
          <p:cNvPr id="27683" name="Text Box 35"/>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2: {2,3}</a:t>
            </a:r>
          </a:p>
        </p:txBody>
      </p:sp>
      <p:sp>
        <p:nvSpPr>
          <p:cNvPr id="27684" name="Text Box 36"/>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{4,5}</a:t>
            </a:r>
          </a:p>
        </p:txBody>
      </p:sp>
      <p:sp>
        <p:nvSpPr>
          <p:cNvPr id="27685" name="Text Box 37"/>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{6,7}</a:t>
            </a:r>
          </a:p>
        </p:txBody>
      </p:sp>
      <p:sp>
        <p:nvSpPr>
          <p:cNvPr id="27686" name="Text Box 38"/>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{1,4}</a:t>
            </a:r>
          </a:p>
        </p:txBody>
      </p:sp>
      <p:sp>
        <p:nvSpPr>
          <p:cNvPr id="27687" name="Text Box 39"/>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{2,5}</a:t>
            </a:r>
          </a:p>
        </p:txBody>
      </p:sp>
      <p:sp>
        <p:nvSpPr>
          <p:cNvPr id="27688" name="Text Box 40"/>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{4,7}</a:t>
            </a:r>
          </a:p>
        </p:txBody>
      </p:sp>
      <p:sp>
        <p:nvSpPr>
          <p:cNvPr id="27689" name="Text Box 41"/>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5: {3,5}</a:t>
            </a:r>
          </a:p>
        </p:txBody>
      </p:sp>
      <p:sp>
        <p:nvSpPr>
          <p:cNvPr id="27690"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solidFill>
                  <a:srgbClr val="00B0F0"/>
                </a:solidFill>
                <a:latin typeface="+mn-lt"/>
                <a:ea typeface="Arial" pitchFamily="-107" charset="0"/>
                <a:cs typeface="Arial" pitchFamily="-107" charset="0"/>
              </a:rPr>
              <a:t>{1,2}</a:t>
            </a:r>
            <a:r>
              <a:rPr lang="en-US" sz="2400" b="0" dirty="0">
                <a:latin typeface="+mn-lt"/>
                <a:ea typeface="Arial" pitchFamily="-107" charset="0"/>
                <a:cs typeface="Arial" pitchFamily="-107" charset="0"/>
              </a:rPr>
              <a:t>{3}{4}{5}{6}{7} </a:t>
            </a:r>
          </a:p>
        </p:txBody>
      </p:sp>
      <p:sp>
        <p:nvSpPr>
          <p:cNvPr id="27691" name="Oval 43"/>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7692" name="Oval 44"/>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7693" name="Oval 45"/>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7694" name="Rectangle 46"/>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defRPr/>
            </a:pPr>
            <a:r>
              <a:rPr lang="en-US" b="0" dirty="0">
                <a:latin typeface="+mn-lt"/>
                <a:ea typeface="Arial" pitchFamily="-107" charset="0"/>
                <a:cs typeface="Arial" pitchFamily="-107" charset="0"/>
              </a:rPr>
              <a:t>Merge vertices in added edges </a:t>
            </a:r>
            <a:endParaRPr lang="en-US" b="0" i="1" dirty="0">
              <a:latin typeface="+mn-lt"/>
              <a:ea typeface="Arial" pitchFamily="-107" charset="0"/>
              <a:cs typeface="Arial" pitchFamily="-107" charset="0"/>
            </a:endParaRPr>
          </a:p>
        </p:txBody>
      </p:sp>
      <p:pic>
        <p:nvPicPr>
          <p:cNvPr id="34863" name="Picture 47"/>
          <p:cNvPicPr>
            <a:picLocks noChangeAspect="1"/>
          </p:cNvPicPr>
          <p:nvPr/>
        </p:nvPicPr>
        <p:blipFill>
          <a:blip r:embed="rId3"/>
          <a:srcRect/>
          <a:stretch>
            <a:fillRect/>
          </a:stretch>
        </p:blipFill>
        <p:spPr bwMode="auto">
          <a:xfrm>
            <a:off x="187643" y="1057310"/>
            <a:ext cx="7077075" cy="10414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144</a:t>
            </a:fld>
            <a:endParaRPr lang="en-US" altLang="zh-CN" dirty="0"/>
          </a:p>
        </p:txBody>
      </p:sp>
    </p:spTree>
    <p:extLst>
      <p:ext uri="{BB962C8B-B14F-4D97-AF65-F5344CB8AC3E}">
        <p14:creationId xmlns:p14="http://schemas.microsoft.com/office/powerpoint/2010/main" val="93422698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altLang="zh-CN" dirty="0" err="1"/>
              <a:t>Kruskal’s</a:t>
            </a:r>
            <a:r>
              <a:rPr lang="en-US" altLang="zh-CN" dirty="0"/>
              <a:t> Algorithm Example</a:t>
            </a:r>
            <a:endParaRPr lang="en-US" dirty="0"/>
          </a:p>
        </p:txBody>
      </p:sp>
      <p:sp>
        <p:nvSpPr>
          <p:cNvPr id="28675"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28676"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28677" name="Oval 5"/>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3</a:t>
            </a:r>
          </a:p>
        </p:txBody>
      </p:sp>
      <p:cxnSp>
        <p:nvCxnSpPr>
          <p:cNvPr id="36870" name="AutoShape 6"/>
          <p:cNvCxnSpPr>
            <a:cxnSpLocks noChangeShapeType="1"/>
            <a:stCxn id="28675" idx="6"/>
            <a:endCxn id="28676"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36871" name="AutoShape 7"/>
          <p:cNvCxnSpPr>
            <a:cxnSpLocks noChangeShapeType="1"/>
            <a:stCxn id="28676" idx="6"/>
            <a:endCxn id="28677" idx="2"/>
          </p:cNvCxnSpPr>
          <p:nvPr/>
        </p:nvCxnSpPr>
        <p:spPr bwMode="auto">
          <a:xfrm>
            <a:off x="2452688" y="2819400"/>
            <a:ext cx="1038225" cy="0"/>
          </a:xfrm>
          <a:prstGeom prst="straightConnector1">
            <a:avLst/>
          </a:prstGeom>
          <a:noFill/>
          <a:ln w="38100">
            <a:solidFill>
              <a:srgbClr val="FF0000"/>
            </a:solidFill>
            <a:round/>
            <a:headEnd/>
            <a:tailEnd/>
          </a:ln>
        </p:spPr>
      </p:cxnSp>
      <p:sp>
        <p:nvSpPr>
          <p:cNvPr id="28680"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28681"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28682" name="Oval 10"/>
          <p:cNvSpPr>
            <a:spLocks noChangeArrowheads="1"/>
          </p:cNvSpPr>
          <p:nvPr/>
        </p:nvSpPr>
        <p:spPr bwMode="auto">
          <a:xfrm>
            <a:off x="457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4</a:t>
            </a:r>
          </a:p>
        </p:txBody>
      </p:sp>
      <p:sp>
        <p:nvSpPr>
          <p:cNvPr id="28683" name="Oval 11"/>
          <p:cNvSpPr>
            <a:spLocks noChangeArrowheads="1"/>
          </p:cNvSpPr>
          <p:nvPr/>
        </p:nvSpPr>
        <p:spPr bwMode="auto">
          <a:xfrm>
            <a:off x="1981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5</a:t>
            </a:r>
          </a:p>
        </p:txBody>
      </p:sp>
      <p:sp>
        <p:nvSpPr>
          <p:cNvPr id="28684" name="Oval 12"/>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6</a:t>
            </a:r>
          </a:p>
        </p:txBody>
      </p:sp>
      <p:cxnSp>
        <p:nvCxnSpPr>
          <p:cNvPr id="36877" name="AutoShape 13"/>
          <p:cNvCxnSpPr>
            <a:cxnSpLocks noChangeShapeType="1"/>
            <a:stCxn id="28682" idx="6"/>
            <a:endCxn id="28683" idx="2"/>
          </p:cNvCxnSpPr>
          <p:nvPr/>
        </p:nvCxnSpPr>
        <p:spPr bwMode="auto">
          <a:xfrm>
            <a:off x="928688" y="4191000"/>
            <a:ext cx="1038225" cy="0"/>
          </a:xfrm>
          <a:prstGeom prst="straightConnector1">
            <a:avLst/>
          </a:prstGeom>
          <a:noFill/>
          <a:ln w="9525">
            <a:solidFill>
              <a:schemeClr val="tx1"/>
            </a:solidFill>
            <a:round/>
            <a:headEnd/>
            <a:tailEnd/>
          </a:ln>
        </p:spPr>
      </p:cxnSp>
      <p:cxnSp>
        <p:nvCxnSpPr>
          <p:cNvPr id="36878" name="AutoShape 14"/>
          <p:cNvCxnSpPr>
            <a:cxnSpLocks noChangeShapeType="1"/>
            <a:stCxn id="28683" idx="6"/>
            <a:endCxn id="28684" idx="2"/>
          </p:cNvCxnSpPr>
          <p:nvPr/>
        </p:nvCxnSpPr>
        <p:spPr bwMode="auto">
          <a:xfrm>
            <a:off x="2452688" y="4191000"/>
            <a:ext cx="1038225" cy="0"/>
          </a:xfrm>
          <a:prstGeom prst="straightConnector1">
            <a:avLst/>
          </a:prstGeom>
          <a:noFill/>
          <a:ln w="9525">
            <a:solidFill>
              <a:schemeClr val="tx1"/>
            </a:solidFill>
            <a:round/>
            <a:headEnd/>
            <a:tailEnd/>
          </a:ln>
        </p:spPr>
      </p:cxnSp>
      <p:sp>
        <p:nvSpPr>
          <p:cNvPr id="28687"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8688"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36881" name="AutoShape 17"/>
          <p:cNvCxnSpPr>
            <a:cxnSpLocks noChangeShapeType="1"/>
            <a:stCxn id="28675" idx="4"/>
            <a:endCxn id="28682"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36882" name="AutoShape 18"/>
          <p:cNvCxnSpPr>
            <a:cxnSpLocks noChangeShapeType="1"/>
            <a:stCxn id="28682" idx="7"/>
            <a:endCxn id="28676"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36883" name="AutoShape 19"/>
          <p:cNvCxnSpPr>
            <a:cxnSpLocks noChangeShapeType="1"/>
            <a:stCxn id="28676" idx="4"/>
            <a:endCxn id="28683"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36884" name="AutoShape 20"/>
          <p:cNvCxnSpPr>
            <a:cxnSpLocks noChangeShapeType="1"/>
            <a:stCxn id="28683" idx="7"/>
            <a:endCxn id="28677"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36885" name="AutoShape 21"/>
          <p:cNvCxnSpPr>
            <a:cxnSpLocks noChangeShapeType="1"/>
            <a:stCxn id="28677" idx="4"/>
            <a:endCxn id="28684" idx="0"/>
          </p:cNvCxnSpPr>
          <p:nvPr/>
        </p:nvCxnSpPr>
        <p:spPr bwMode="auto">
          <a:xfrm>
            <a:off x="3733800" y="3062288"/>
            <a:ext cx="0" cy="885825"/>
          </a:xfrm>
          <a:prstGeom prst="straightConnector1">
            <a:avLst/>
          </a:prstGeom>
          <a:noFill/>
          <a:ln w="9525">
            <a:solidFill>
              <a:schemeClr val="tx1"/>
            </a:solidFill>
            <a:round/>
            <a:headEnd/>
            <a:tailEnd/>
          </a:ln>
        </p:spPr>
      </p:cxnSp>
      <p:sp>
        <p:nvSpPr>
          <p:cNvPr id="28694" name="Oval 22"/>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7</a:t>
            </a:r>
          </a:p>
        </p:txBody>
      </p:sp>
      <p:cxnSp>
        <p:nvCxnSpPr>
          <p:cNvPr id="36887" name="AutoShape 23"/>
          <p:cNvCxnSpPr>
            <a:cxnSpLocks noChangeShapeType="1"/>
            <a:stCxn id="28682" idx="5"/>
            <a:endCxn id="28694"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36888" name="AutoShape 24"/>
          <p:cNvCxnSpPr>
            <a:cxnSpLocks noChangeShapeType="1"/>
            <a:stCxn id="28683" idx="4"/>
            <a:endCxn id="28694"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36889" name="AutoShape 25"/>
          <p:cNvCxnSpPr>
            <a:cxnSpLocks noChangeShapeType="1"/>
            <a:stCxn id="28684" idx="3"/>
            <a:endCxn id="28694"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28698"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8699"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8700"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8701"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28702"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8703"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28704"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8705"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8706" name="Text Box 34"/>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 {1,2}</a:t>
            </a:r>
          </a:p>
        </p:txBody>
      </p:sp>
      <p:sp>
        <p:nvSpPr>
          <p:cNvPr id="28707" name="Text Box 35"/>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2: {2,3}</a:t>
            </a:r>
          </a:p>
        </p:txBody>
      </p:sp>
      <p:sp>
        <p:nvSpPr>
          <p:cNvPr id="28708" name="Text Box 36"/>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{4,5}</a:t>
            </a:r>
          </a:p>
        </p:txBody>
      </p:sp>
      <p:sp>
        <p:nvSpPr>
          <p:cNvPr id="28709" name="Text Box 37"/>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{6,7}</a:t>
            </a:r>
          </a:p>
        </p:txBody>
      </p:sp>
      <p:sp>
        <p:nvSpPr>
          <p:cNvPr id="28710" name="Text Box 38"/>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{1,4}</a:t>
            </a:r>
          </a:p>
        </p:txBody>
      </p:sp>
      <p:sp>
        <p:nvSpPr>
          <p:cNvPr id="28711" name="Text Box 39"/>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{2,5}</a:t>
            </a:r>
          </a:p>
        </p:txBody>
      </p:sp>
      <p:sp>
        <p:nvSpPr>
          <p:cNvPr id="28712" name="Text Box 40"/>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{4,7}</a:t>
            </a:r>
          </a:p>
        </p:txBody>
      </p:sp>
      <p:sp>
        <p:nvSpPr>
          <p:cNvPr id="28713" name="Text Box 41"/>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5: {3,5}</a:t>
            </a:r>
          </a:p>
        </p:txBody>
      </p:sp>
      <p:sp>
        <p:nvSpPr>
          <p:cNvPr id="28714"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28715" name="Oval 43"/>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8716" name="Oval 44"/>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8717" name="Oval 45"/>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8718" name="Rectangle 46"/>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defRPr/>
            </a:pPr>
            <a:r>
              <a:rPr lang="en-US" b="0" dirty="0">
                <a:latin typeface="+mn-lt"/>
                <a:ea typeface="Arial" pitchFamily="-107" charset="0"/>
                <a:cs typeface="Arial" pitchFamily="-107" charset="0"/>
              </a:rPr>
              <a:t> Process each edge in order</a:t>
            </a:r>
            <a:endParaRPr lang="en-US" b="0" i="1" dirty="0">
              <a:latin typeface="+mn-lt"/>
              <a:ea typeface="Arial" pitchFamily="-107" charset="0"/>
              <a:cs typeface="Arial" pitchFamily="-107" charset="0"/>
            </a:endParaRPr>
          </a:p>
        </p:txBody>
      </p:sp>
      <p:sp>
        <p:nvSpPr>
          <p:cNvPr id="28719" name="Text Box 47"/>
          <p:cNvSpPr txBox="1">
            <a:spLocks noChangeArrowheads="1"/>
          </p:cNvSpPr>
          <p:nvPr/>
        </p:nvSpPr>
        <p:spPr bwMode="auto">
          <a:xfrm>
            <a:off x="5486400" y="2895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solidFill>
                  <a:srgbClr val="00B0F0"/>
                </a:solidFill>
                <a:latin typeface="+mn-lt"/>
                <a:ea typeface="Arial" pitchFamily="-107" charset="0"/>
                <a:cs typeface="Arial" pitchFamily="-107" charset="0"/>
              </a:rPr>
              <a:t>{1,2,3}</a:t>
            </a:r>
            <a:r>
              <a:rPr lang="en-US" sz="2400" b="0" dirty="0">
                <a:latin typeface="+mn-lt"/>
                <a:ea typeface="Arial" pitchFamily="-107" charset="0"/>
                <a:cs typeface="Arial" pitchFamily="-107" charset="0"/>
              </a:rPr>
              <a:t>{4}{5}{6}{7} </a:t>
            </a:r>
          </a:p>
        </p:txBody>
      </p:sp>
      <p:pic>
        <p:nvPicPr>
          <p:cNvPr id="50" name="Picture 47">
            <a:extLst>
              <a:ext uri="{FF2B5EF4-FFF2-40B4-BE49-F238E27FC236}">
                <a16:creationId xmlns="" xmlns:a16="http://schemas.microsoft.com/office/drawing/2014/main" id="{51C8983F-8335-6F4B-B31A-75CD4A678FBB}"/>
              </a:ext>
            </a:extLst>
          </p:cNvPr>
          <p:cNvPicPr>
            <a:picLocks noChangeAspect="1"/>
          </p:cNvPicPr>
          <p:nvPr/>
        </p:nvPicPr>
        <p:blipFill>
          <a:blip r:embed="rId3"/>
          <a:srcRect/>
          <a:stretch>
            <a:fillRect/>
          </a:stretch>
        </p:blipFill>
        <p:spPr bwMode="auto">
          <a:xfrm>
            <a:off x="108585" y="1024573"/>
            <a:ext cx="7077075" cy="10414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145</a:t>
            </a:fld>
            <a:endParaRPr lang="en-US" altLang="zh-CN" dirty="0"/>
          </a:p>
        </p:txBody>
      </p:sp>
    </p:spTree>
    <p:extLst>
      <p:ext uri="{BB962C8B-B14F-4D97-AF65-F5344CB8AC3E}">
        <p14:creationId xmlns:p14="http://schemas.microsoft.com/office/powerpoint/2010/main" val="145936029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altLang="zh-CN" dirty="0" err="1"/>
              <a:t>Kruskal’s</a:t>
            </a:r>
            <a:r>
              <a:rPr lang="en-US" altLang="zh-CN" dirty="0"/>
              <a:t> Algorithm Example</a:t>
            </a:r>
            <a:endParaRPr lang="en-US" dirty="0"/>
          </a:p>
        </p:txBody>
      </p:sp>
      <p:sp>
        <p:nvSpPr>
          <p:cNvPr id="29699"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29700"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29701" name="Oval 5"/>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3</a:t>
            </a:r>
          </a:p>
        </p:txBody>
      </p:sp>
      <p:cxnSp>
        <p:nvCxnSpPr>
          <p:cNvPr id="38918" name="AutoShape 6"/>
          <p:cNvCxnSpPr>
            <a:cxnSpLocks noChangeShapeType="1"/>
            <a:stCxn id="29699" idx="6"/>
            <a:endCxn id="29700"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38919" name="AutoShape 7"/>
          <p:cNvCxnSpPr>
            <a:cxnSpLocks noChangeShapeType="1"/>
            <a:stCxn id="29700" idx="6"/>
            <a:endCxn id="29701" idx="2"/>
          </p:cNvCxnSpPr>
          <p:nvPr/>
        </p:nvCxnSpPr>
        <p:spPr bwMode="auto">
          <a:xfrm>
            <a:off x="2452688" y="2819400"/>
            <a:ext cx="1038225" cy="0"/>
          </a:xfrm>
          <a:prstGeom prst="straightConnector1">
            <a:avLst/>
          </a:prstGeom>
          <a:noFill/>
          <a:ln w="38100">
            <a:solidFill>
              <a:srgbClr val="FF0000"/>
            </a:solidFill>
            <a:round/>
            <a:headEnd/>
            <a:tailEnd/>
          </a:ln>
        </p:spPr>
      </p:cxnSp>
      <p:sp>
        <p:nvSpPr>
          <p:cNvPr id="29704"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29705"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29706" name="Oval 10"/>
          <p:cNvSpPr>
            <a:spLocks noChangeArrowheads="1"/>
          </p:cNvSpPr>
          <p:nvPr/>
        </p:nvSpPr>
        <p:spPr bwMode="auto">
          <a:xfrm>
            <a:off x="457200" y="3962400"/>
            <a:ext cx="457200" cy="457200"/>
          </a:xfrm>
          <a:prstGeom prst="ellipse">
            <a:avLst/>
          </a:prstGeom>
          <a:noFill/>
          <a:ln w="28575">
            <a:solidFill>
              <a:srgbClr val="00B050"/>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4</a:t>
            </a:r>
          </a:p>
        </p:txBody>
      </p:sp>
      <p:sp>
        <p:nvSpPr>
          <p:cNvPr id="29707" name="Oval 11"/>
          <p:cNvSpPr>
            <a:spLocks noChangeArrowheads="1"/>
          </p:cNvSpPr>
          <p:nvPr/>
        </p:nvSpPr>
        <p:spPr bwMode="auto">
          <a:xfrm>
            <a:off x="1981200" y="3962400"/>
            <a:ext cx="457200" cy="457200"/>
          </a:xfrm>
          <a:prstGeom prst="ellipse">
            <a:avLst/>
          </a:prstGeom>
          <a:noFill/>
          <a:ln w="28575">
            <a:solidFill>
              <a:srgbClr val="00B050"/>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5</a:t>
            </a:r>
          </a:p>
        </p:txBody>
      </p:sp>
      <p:sp>
        <p:nvSpPr>
          <p:cNvPr id="29708" name="Oval 12"/>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6</a:t>
            </a:r>
          </a:p>
        </p:txBody>
      </p:sp>
      <p:cxnSp>
        <p:nvCxnSpPr>
          <p:cNvPr id="38925" name="AutoShape 13"/>
          <p:cNvCxnSpPr>
            <a:cxnSpLocks noChangeShapeType="1"/>
            <a:stCxn id="29706" idx="6"/>
            <a:endCxn id="29707" idx="2"/>
          </p:cNvCxnSpPr>
          <p:nvPr/>
        </p:nvCxnSpPr>
        <p:spPr bwMode="auto">
          <a:xfrm>
            <a:off x="928688" y="4191000"/>
            <a:ext cx="1038225" cy="0"/>
          </a:xfrm>
          <a:prstGeom prst="straightConnector1">
            <a:avLst/>
          </a:prstGeom>
          <a:noFill/>
          <a:ln w="38100">
            <a:solidFill>
              <a:srgbClr val="00B050"/>
            </a:solidFill>
            <a:round/>
            <a:headEnd/>
            <a:tailEnd/>
          </a:ln>
        </p:spPr>
      </p:cxnSp>
      <p:cxnSp>
        <p:nvCxnSpPr>
          <p:cNvPr id="38926" name="AutoShape 14"/>
          <p:cNvCxnSpPr>
            <a:cxnSpLocks noChangeShapeType="1"/>
            <a:stCxn id="29707" idx="6"/>
            <a:endCxn id="29708" idx="2"/>
          </p:cNvCxnSpPr>
          <p:nvPr/>
        </p:nvCxnSpPr>
        <p:spPr bwMode="auto">
          <a:xfrm>
            <a:off x="2452688" y="4191000"/>
            <a:ext cx="1038225" cy="0"/>
          </a:xfrm>
          <a:prstGeom prst="straightConnector1">
            <a:avLst/>
          </a:prstGeom>
          <a:noFill/>
          <a:ln w="9525">
            <a:solidFill>
              <a:schemeClr val="tx1"/>
            </a:solidFill>
            <a:round/>
            <a:headEnd/>
            <a:tailEnd/>
          </a:ln>
        </p:spPr>
      </p:cxnSp>
      <p:sp>
        <p:nvSpPr>
          <p:cNvPr id="29711"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9712"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38929" name="AutoShape 17"/>
          <p:cNvCxnSpPr>
            <a:cxnSpLocks noChangeShapeType="1"/>
            <a:stCxn id="29699" idx="4"/>
            <a:endCxn id="29706"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38930" name="AutoShape 18"/>
          <p:cNvCxnSpPr>
            <a:cxnSpLocks noChangeShapeType="1"/>
            <a:stCxn id="29706" idx="7"/>
            <a:endCxn id="29700"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38931" name="AutoShape 19"/>
          <p:cNvCxnSpPr>
            <a:cxnSpLocks noChangeShapeType="1"/>
            <a:stCxn id="29700" idx="4"/>
            <a:endCxn id="29707"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38932" name="AutoShape 20"/>
          <p:cNvCxnSpPr>
            <a:cxnSpLocks noChangeShapeType="1"/>
            <a:stCxn id="29707" idx="7"/>
            <a:endCxn id="29701"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38933" name="AutoShape 21"/>
          <p:cNvCxnSpPr>
            <a:cxnSpLocks noChangeShapeType="1"/>
            <a:stCxn id="29701" idx="4"/>
            <a:endCxn id="29708" idx="0"/>
          </p:cNvCxnSpPr>
          <p:nvPr/>
        </p:nvCxnSpPr>
        <p:spPr bwMode="auto">
          <a:xfrm>
            <a:off x="3733800" y="3062288"/>
            <a:ext cx="0" cy="885825"/>
          </a:xfrm>
          <a:prstGeom prst="straightConnector1">
            <a:avLst/>
          </a:prstGeom>
          <a:noFill/>
          <a:ln w="9525">
            <a:solidFill>
              <a:schemeClr val="tx1"/>
            </a:solidFill>
            <a:round/>
            <a:headEnd/>
            <a:tailEnd/>
          </a:ln>
        </p:spPr>
      </p:cxnSp>
      <p:sp>
        <p:nvSpPr>
          <p:cNvPr id="29718" name="Oval 22"/>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7</a:t>
            </a:r>
          </a:p>
        </p:txBody>
      </p:sp>
      <p:cxnSp>
        <p:nvCxnSpPr>
          <p:cNvPr id="38935" name="AutoShape 23"/>
          <p:cNvCxnSpPr>
            <a:cxnSpLocks noChangeShapeType="1"/>
            <a:stCxn id="29706" idx="5"/>
            <a:endCxn id="29718"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38936" name="AutoShape 24"/>
          <p:cNvCxnSpPr>
            <a:cxnSpLocks noChangeShapeType="1"/>
            <a:stCxn id="29707" idx="4"/>
            <a:endCxn id="29718"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38937" name="AutoShape 25"/>
          <p:cNvCxnSpPr>
            <a:cxnSpLocks noChangeShapeType="1"/>
            <a:stCxn id="29708" idx="3"/>
            <a:endCxn id="29718"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29722"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9723"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9724"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9725"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29726"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9727"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29728"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9729"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9730" name="Text Box 34"/>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 {1,2}</a:t>
            </a:r>
          </a:p>
        </p:txBody>
      </p:sp>
      <p:sp>
        <p:nvSpPr>
          <p:cNvPr id="29731" name="Text Box 35"/>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2: {2,3}</a:t>
            </a:r>
          </a:p>
        </p:txBody>
      </p:sp>
      <p:sp>
        <p:nvSpPr>
          <p:cNvPr id="29732" name="Text Box 36"/>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{4,5}</a:t>
            </a:r>
          </a:p>
        </p:txBody>
      </p:sp>
      <p:sp>
        <p:nvSpPr>
          <p:cNvPr id="29733" name="Text Box 37"/>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{6,7}</a:t>
            </a:r>
          </a:p>
        </p:txBody>
      </p:sp>
      <p:sp>
        <p:nvSpPr>
          <p:cNvPr id="29734" name="Text Box 38"/>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{1,4}</a:t>
            </a:r>
          </a:p>
        </p:txBody>
      </p:sp>
      <p:sp>
        <p:nvSpPr>
          <p:cNvPr id="29735" name="Text Box 39"/>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{2,5}</a:t>
            </a:r>
          </a:p>
        </p:txBody>
      </p:sp>
      <p:sp>
        <p:nvSpPr>
          <p:cNvPr id="29736" name="Text Box 40"/>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{4,7}</a:t>
            </a:r>
          </a:p>
        </p:txBody>
      </p:sp>
      <p:sp>
        <p:nvSpPr>
          <p:cNvPr id="29737" name="Text Box 41"/>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5: {3,5}</a:t>
            </a:r>
          </a:p>
        </p:txBody>
      </p:sp>
      <p:sp>
        <p:nvSpPr>
          <p:cNvPr id="29738"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29739" name="Oval 43"/>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9740" name="Oval 44"/>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9741" name="Oval 45"/>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9742" name="Text Box 46"/>
          <p:cNvSpPr txBox="1">
            <a:spLocks noChangeArrowheads="1"/>
          </p:cNvSpPr>
          <p:nvPr/>
        </p:nvSpPr>
        <p:spPr bwMode="auto">
          <a:xfrm>
            <a:off x="5486400" y="2895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29743" name="Text Box 47"/>
          <p:cNvSpPr txBox="1">
            <a:spLocks noChangeArrowheads="1"/>
          </p:cNvSpPr>
          <p:nvPr/>
        </p:nvSpPr>
        <p:spPr bwMode="auto">
          <a:xfrm>
            <a:off x="5486400" y="3276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solidFill>
                  <a:srgbClr val="00B0F0"/>
                </a:solidFill>
                <a:latin typeface="+mn-lt"/>
                <a:ea typeface="Arial" pitchFamily="-107" charset="0"/>
                <a:cs typeface="Arial" pitchFamily="-107" charset="0"/>
              </a:rPr>
              <a:t>{1,2,3}</a:t>
            </a:r>
            <a:r>
              <a:rPr lang="en-US" sz="2400" b="0" dirty="0">
                <a:solidFill>
                  <a:srgbClr val="00B050"/>
                </a:solidFill>
                <a:latin typeface="+mn-lt"/>
                <a:ea typeface="Arial" pitchFamily="-107" charset="0"/>
                <a:cs typeface="Arial" pitchFamily="-107" charset="0"/>
              </a:rPr>
              <a:t>{4,5}</a:t>
            </a:r>
            <a:r>
              <a:rPr lang="en-US" sz="2400" b="0" dirty="0">
                <a:latin typeface="+mn-lt"/>
                <a:ea typeface="Arial" pitchFamily="-107" charset="0"/>
                <a:cs typeface="Arial" pitchFamily="-107" charset="0"/>
              </a:rPr>
              <a:t>{6}{7} </a:t>
            </a:r>
          </a:p>
        </p:txBody>
      </p:sp>
      <p:sp>
        <p:nvSpPr>
          <p:cNvPr id="38960" name="TextBox 48"/>
          <p:cNvSpPr txBox="1">
            <a:spLocks noChangeArrowheads="1"/>
          </p:cNvSpPr>
          <p:nvPr/>
        </p:nvSpPr>
        <p:spPr bwMode="auto">
          <a:xfrm>
            <a:off x="144462" y="5895975"/>
            <a:ext cx="5341938" cy="400050"/>
          </a:xfrm>
          <a:prstGeom prst="rect">
            <a:avLst/>
          </a:prstGeom>
          <a:noFill/>
          <a:ln w="9525">
            <a:noFill/>
            <a:miter lim="800000"/>
            <a:headEnd/>
            <a:tailEnd/>
          </a:ln>
        </p:spPr>
        <p:txBody>
          <a:bodyPr wrap="none">
            <a:prstTxWarp prst="textNoShape">
              <a:avLst/>
            </a:prstTxWarp>
            <a:spAutoFit/>
          </a:bodyPr>
          <a:lstStyle/>
          <a:p>
            <a:r>
              <a:rPr lang="en-US" sz="2000" b="0" dirty="0"/>
              <a:t>Note that each set is a connected component of </a:t>
            </a:r>
            <a:r>
              <a:rPr lang="en-US" sz="2000" b="0" i="1" dirty="0"/>
              <a:t>G</a:t>
            </a:r>
          </a:p>
        </p:txBody>
      </p:sp>
      <p:pic>
        <p:nvPicPr>
          <p:cNvPr id="50" name="Picture 47">
            <a:extLst>
              <a:ext uri="{FF2B5EF4-FFF2-40B4-BE49-F238E27FC236}">
                <a16:creationId xmlns="" xmlns:a16="http://schemas.microsoft.com/office/drawing/2014/main" id="{C6D605DF-F941-CE4F-97BF-C3CCDE320443}"/>
              </a:ext>
            </a:extLst>
          </p:cNvPr>
          <p:cNvPicPr>
            <a:picLocks noChangeAspect="1"/>
          </p:cNvPicPr>
          <p:nvPr/>
        </p:nvPicPr>
        <p:blipFill>
          <a:blip r:embed="rId3"/>
          <a:srcRect/>
          <a:stretch>
            <a:fillRect/>
          </a:stretch>
        </p:blipFill>
        <p:spPr bwMode="auto">
          <a:xfrm>
            <a:off x="33337" y="1003460"/>
            <a:ext cx="7077075" cy="10414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146</a:t>
            </a:fld>
            <a:endParaRPr lang="en-US" altLang="zh-CN" dirty="0"/>
          </a:p>
        </p:txBody>
      </p:sp>
    </p:spTree>
    <p:extLst>
      <p:ext uri="{BB962C8B-B14F-4D97-AF65-F5344CB8AC3E}">
        <p14:creationId xmlns:p14="http://schemas.microsoft.com/office/powerpoint/2010/main" val="266036584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ltLang="zh-CN" dirty="0" err="1"/>
              <a:t>Kruskal’s</a:t>
            </a:r>
            <a:r>
              <a:rPr lang="en-US" altLang="zh-CN" dirty="0"/>
              <a:t> Algorithm Example</a:t>
            </a:r>
            <a:endParaRPr lang="en-US" dirty="0"/>
          </a:p>
        </p:txBody>
      </p:sp>
      <p:sp>
        <p:nvSpPr>
          <p:cNvPr id="30723"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30724"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30725" name="Oval 5"/>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3</a:t>
            </a:r>
          </a:p>
        </p:txBody>
      </p:sp>
      <p:cxnSp>
        <p:nvCxnSpPr>
          <p:cNvPr id="39942" name="AutoShape 6"/>
          <p:cNvCxnSpPr>
            <a:cxnSpLocks noChangeShapeType="1"/>
            <a:stCxn id="30723" idx="6"/>
            <a:endCxn id="30724"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39943" name="AutoShape 7"/>
          <p:cNvCxnSpPr>
            <a:cxnSpLocks noChangeShapeType="1"/>
            <a:stCxn id="30724" idx="6"/>
            <a:endCxn id="30725" idx="2"/>
          </p:cNvCxnSpPr>
          <p:nvPr/>
        </p:nvCxnSpPr>
        <p:spPr bwMode="auto">
          <a:xfrm>
            <a:off x="2452688" y="2819400"/>
            <a:ext cx="1038225" cy="0"/>
          </a:xfrm>
          <a:prstGeom prst="straightConnector1">
            <a:avLst/>
          </a:prstGeom>
          <a:noFill/>
          <a:ln w="38100">
            <a:solidFill>
              <a:srgbClr val="FF0000"/>
            </a:solidFill>
            <a:round/>
            <a:headEnd/>
            <a:tailEnd/>
          </a:ln>
        </p:spPr>
      </p:cxnSp>
      <p:sp>
        <p:nvSpPr>
          <p:cNvPr id="30728"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30729"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30730" name="Oval 10"/>
          <p:cNvSpPr>
            <a:spLocks noChangeArrowheads="1"/>
          </p:cNvSpPr>
          <p:nvPr/>
        </p:nvSpPr>
        <p:spPr bwMode="auto">
          <a:xfrm>
            <a:off x="457200" y="3962400"/>
            <a:ext cx="457200" cy="457200"/>
          </a:xfrm>
          <a:prstGeom prst="ellipse">
            <a:avLst/>
          </a:prstGeom>
          <a:noFill/>
          <a:ln w="28575">
            <a:solidFill>
              <a:srgbClr val="00B050"/>
            </a:solidFill>
            <a:round/>
            <a:headEnd/>
            <a:tailEnd/>
          </a:ln>
        </p:spPr>
        <p:txBody>
          <a:bodyPr wrap="none" anchor="ctr">
            <a:prstTxWarp prst="textNoShape">
              <a:avLst/>
            </a:prstTxWarp>
          </a:bodyPr>
          <a:lstStyle/>
          <a:p>
            <a:pPr algn="ctr" eaLnBrk="0" hangingPunct="0">
              <a:defRPr/>
            </a:pPr>
            <a:r>
              <a:rPr lang="en-US" b="0" dirty="0">
                <a:latin typeface="+mn-lt"/>
                <a:ea typeface="Arial" pitchFamily="-107" charset="0"/>
                <a:cs typeface="Arial" pitchFamily="-107" charset="0"/>
              </a:rPr>
              <a:t>4</a:t>
            </a:r>
          </a:p>
        </p:txBody>
      </p:sp>
      <p:sp>
        <p:nvSpPr>
          <p:cNvPr id="30731" name="Oval 11"/>
          <p:cNvSpPr>
            <a:spLocks noChangeArrowheads="1"/>
          </p:cNvSpPr>
          <p:nvPr/>
        </p:nvSpPr>
        <p:spPr bwMode="auto">
          <a:xfrm>
            <a:off x="1981200" y="3962400"/>
            <a:ext cx="457200" cy="457200"/>
          </a:xfrm>
          <a:prstGeom prst="ellipse">
            <a:avLst/>
          </a:prstGeom>
          <a:noFill/>
          <a:ln w="28575">
            <a:solidFill>
              <a:srgbClr val="00B050"/>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5</a:t>
            </a:r>
          </a:p>
        </p:txBody>
      </p:sp>
      <p:sp>
        <p:nvSpPr>
          <p:cNvPr id="30732" name="Oval 12"/>
          <p:cNvSpPr>
            <a:spLocks noChangeArrowheads="1"/>
          </p:cNvSpPr>
          <p:nvPr/>
        </p:nvSpPr>
        <p:spPr bwMode="auto">
          <a:xfrm>
            <a:off x="3505200" y="3962400"/>
            <a:ext cx="457200" cy="457200"/>
          </a:xfrm>
          <a:prstGeom prst="ellipse">
            <a:avLst/>
          </a:prstGeom>
          <a:noFill/>
          <a:ln w="28575">
            <a:solidFill>
              <a:srgbClr val="FFFF00"/>
            </a:solidFill>
            <a:round/>
            <a:headEnd/>
            <a:tailEnd/>
          </a:ln>
        </p:spPr>
        <p:txBody>
          <a:bodyPr wrap="none" anchor="ctr">
            <a:prstTxWarp prst="textNoShape">
              <a:avLst/>
            </a:prstTxWarp>
          </a:bodyPr>
          <a:lstStyle/>
          <a:p>
            <a:pPr algn="ctr" eaLnBrk="0" hangingPunct="0">
              <a:defRPr/>
            </a:pPr>
            <a:r>
              <a:rPr lang="en-US" b="0">
                <a:solidFill>
                  <a:srgbClr val="FFFF00"/>
                </a:solidFill>
                <a:latin typeface="+mn-lt"/>
                <a:ea typeface="Arial" pitchFamily="-107" charset="0"/>
                <a:cs typeface="Arial" pitchFamily="-107" charset="0"/>
              </a:rPr>
              <a:t>6</a:t>
            </a:r>
          </a:p>
        </p:txBody>
      </p:sp>
      <p:cxnSp>
        <p:nvCxnSpPr>
          <p:cNvPr id="39949" name="AutoShape 13"/>
          <p:cNvCxnSpPr>
            <a:cxnSpLocks noChangeShapeType="1"/>
            <a:stCxn id="30730" idx="6"/>
            <a:endCxn id="30731" idx="2"/>
          </p:cNvCxnSpPr>
          <p:nvPr/>
        </p:nvCxnSpPr>
        <p:spPr bwMode="auto">
          <a:xfrm>
            <a:off x="928688" y="4191000"/>
            <a:ext cx="1038225" cy="0"/>
          </a:xfrm>
          <a:prstGeom prst="straightConnector1">
            <a:avLst/>
          </a:prstGeom>
          <a:noFill/>
          <a:ln w="38100">
            <a:solidFill>
              <a:srgbClr val="00B050"/>
            </a:solidFill>
            <a:round/>
            <a:headEnd/>
            <a:tailEnd/>
          </a:ln>
        </p:spPr>
      </p:cxnSp>
      <p:cxnSp>
        <p:nvCxnSpPr>
          <p:cNvPr id="39950" name="AutoShape 14"/>
          <p:cNvCxnSpPr>
            <a:cxnSpLocks noChangeShapeType="1"/>
            <a:stCxn id="30731" idx="6"/>
            <a:endCxn id="30732" idx="2"/>
          </p:cNvCxnSpPr>
          <p:nvPr/>
        </p:nvCxnSpPr>
        <p:spPr bwMode="auto">
          <a:xfrm>
            <a:off x="2452688" y="4191000"/>
            <a:ext cx="1038225" cy="0"/>
          </a:xfrm>
          <a:prstGeom prst="straightConnector1">
            <a:avLst/>
          </a:prstGeom>
          <a:noFill/>
          <a:ln w="9525">
            <a:solidFill>
              <a:schemeClr val="tx1"/>
            </a:solidFill>
            <a:round/>
            <a:headEnd/>
            <a:tailEnd/>
          </a:ln>
        </p:spPr>
      </p:cxnSp>
      <p:sp>
        <p:nvSpPr>
          <p:cNvPr id="30735"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0736"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39953" name="AutoShape 17"/>
          <p:cNvCxnSpPr>
            <a:cxnSpLocks noChangeShapeType="1"/>
            <a:stCxn id="30723" idx="4"/>
            <a:endCxn id="30730"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39954" name="AutoShape 18"/>
          <p:cNvCxnSpPr>
            <a:cxnSpLocks noChangeShapeType="1"/>
            <a:stCxn id="30730" idx="7"/>
            <a:endCxn id="30724"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39955" name="AutoShape 19"/>
          <p:cNvCxnSpPr>
            <a:cxnSpLocks noChangeShapeType="1"/>
            <a:stCxn id="30724" idx="4"/>
            <a:endCxn id="30731"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39956" name="AutoShape 20"/>
          <p:cNvCxnSpPr>
            <a:cxnSpLocks noChangeShapeType="1"/>
            <a:stCxn id="30731" idx="7"/>
            <a:endCxn id="30725"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39957" name="AutoShape 21"/>
          <p:cNvCxnSpPr>
            <a:cxnSpLocks noChangeShapeType="1"/>
            <a:stCxn id="30725" idx="4"/>
            <a:endCxn id="30732" idx="0"/>
          </p:cNvCxnSpPr>
          <p:nvPr/>
        </p:nvCxnSpPr>
        <p:spPr bwMode="auto">
          <a:xfrm>
            <a:off x="3733800" y="3062288"/>
            <a:ext cx="0" cy="885825"/>
          </a:xfrm>
          <a:prstGeom prst="straightConnector1">
            <a:avLst/>
          </a:prstGeom>
          <a:noFill/>
          <a:ln w="9525">
            <a:solidFill>
              <a:schemeClr val="tx1"/>
            </a:solidFill>
            <a:round/>
            <a:headEnd/>
            <a:tailEnd/>
          </a:ln>
        </p:spPr>
      </p:cxnSp>
      <p:sp>
        <p:nvSpPr>
          <p:cNvPr id="30742" name="Oval 22"/>
          <p:cNvSpPr>
            <a:spLocks noChangeArrowheads="1"/>
          </p:cNvSpPr>
          <p:nvPr/>
        </p:nvSpPr>
        <p:spPr bwMode="auto">
          <a:xfrm>
            <a:off x="1981200" y="5410200"/>
            <a:ext cx="457200" cy="457200"/>
          </a:xfrm>
          <a:prstGeom prst="ellipse">
            <a:avLst/>
          </a:prstGeom>
          <a:noFill/>
          <a:ln w="28575">
            <a:solidFill>
              <a:srgbClr val="FFFF00"/>
            </a:solidFill>
            <a:round/>
            <a:headEnd/>
            <a:tailEnd/>
          </a:ln>
        </p:spPr>
        <p:txBody>
          <a:bodyPr wrap="none" anchor="ctr">
            <a:prstTxWarp prst="textNoShape">
              <a:avLst/>
            </a:prstTxWarp>
          </a:bodyPr>
          <a:lstStyle/>
          <a:p>
            <a:pPr algn="ctr" eaLnBrk="0" hangingPunct="0">
              <a:defRPr/>
            </a:pPr>
            <a:r>
              <a:rPr lang="en-US" b="0">
                <a:solidFill>
                  <a:srgbClr val="FFFF00"/>
                </a:solidFill>
                <a:latin typeface="+mn-lt"/>
                <a:ea typeface="Arial" pitchFamily="-107" charset="0"/>
                <a:cs typeface="Arial" pitchFamily="-107" charset="0"/>
              </a:rPr>
              <a:t>7</a:t>
            </a:r>
          </a:p>
        </p:txBody>
      </p:sp>
      <p:cxnSp>
        <p:nvCxnSpPr>
          <p:cNvPr id="39959" name="AutoShape 23"/>
          <p:cNvCxnSpPr>
            <a:cxnSpLocks noChangeShapeType="1"/>
            <a:stCxn id="30730" idx="5"/>
            <a:endCxn id="30742"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39960" name="AutoShape 24"/>
          <p:cNvCxnSpPr>
            <a:cxnSpLocks noChangeShapeType="1"/>
            <a:stCxn id="30731" idx="4"/>
            <a:endCxn id="30742"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39961" name="AutoShape 25"/>
          <p:cNvCxnSpPr>
            <a:cxnSpLocks noChangeShapeType="1"/>
            <a:stCxn id="30732" idx="3"/>
            <a:endCxn id="30742" idx="7"/>
          </p:cNvCxnSpPr>
          <p:nvPr/>
        </p:nvCxnSpPr>
        <p:spPr bwMode="auto">
          <a:xfrm flipH="1">
            <a:off x="2371725" y="4367213"/>
            <a:ext cx="1200150" cy="1095375"/>
          </a:xfrm>
          <a:prstGeom prst="straightConnector1">
            <a:avLst/>
          </a:prstGeom>
          <a:noFill/>
          <a:ln w="38100">
            <a:solidFill>
              <a:srgbClr val="FFFF00"/>
            </a:solidFill>
            <a:round/>
            <a:headEnd/>
            <a:tailEnd/>
          </a:ln>
        </p:spPr>
      </p:cxnSp>
      <p:sp>
        <p:nvSpPr>
          <p:cNvPr id="30746"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0747"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0748"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0749"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30750"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0751"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30752"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0753"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0754" name="Text Box 34"/>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 {1,2}</a:t>
            </a:r>
          </a:p>
        </p:txBody>
      </p:sp>
      <p:sp>
        <p:nvSpPr>
          <p:cNvPr id="30755" name="Text Box 35"/>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2: {2,3}</a:t>
            </a:r>
          </a:p>
        </p:txBody>
      </p:sp>
      <p:sp>
        <p:nvSpPr>
          <p:cNvPr id="30756" name="Text Box 36"/>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{4,5}</a:t>
            </a:r>
          </a:p>
        </p:txBody>
      </p:sp>
      <p:sp>
        <p:nvSpPr>
          <p:cNvPr id="30757" name="Text Box 37"/>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{6,7}</a:t>
            </a:r>
          </a:p>
        </p:txBody>
      </p:sp>
      <p:sp>
        <p:nvSpPr>
          <p:cNvPr id="30758" name="Text Box 38"/>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{1,4}</a:t>
            </a:r>
          </a:p>
        </p:txBody>
      </p:sp>
      <p:sp>
        <p:nvSpPr>
          <p:cNvPr id="30759" name="Text Box 39"/>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{2,5}</a:t>
            </a:r>
          </a:p>
        </p:txBody>
      </p:sp>
      <p:sp>
        <p:nvSpPr>
          <p:cNvPr id="30760" name="Text Box 40"/>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{4,7}</a:t>
            </a:r>
          </a:p>
        </p:txBody>
      </p:sp>
      <p:sp>
        <p:nvSpPr>
          <p:cNvPr id="30761" name="Text Box 41"/>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5: {3,5}</a:t>
            </a:r>
          </a:p>
        </p:txBody>
      </p:sp>
      <p:sp>
        <p:nvSpPr>
          <p:cNvPr id="30762"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0763" name="Oval 43"/>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0764" name="Oval 44"/>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0765" name="Oval 45"/>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0766" name="Text Box 46"/>
          <p:cNvSpPr txBox="1">
            <a:spLocks noChangeArrowheads="1"/>
          </p:cNvSpPr>
          <p:nvPr/>
        </p:nvSpPr>
        <p:spPr bwMode="auto">
          <a:xfrm>
            <a:off x="5486400" y="2895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0767" name="Text Box 47"/>
          <p:cNvSpPr txBox="1">
            <a:spLocks noChangeArrowheads="1"/>
          </p:cNvSpPr>
          <p:nvPr/>
        </p:nvSpPr>
        <p:spPr bwMode="auto">
          <a:xfrm>
            <a:off x="5486400" y="3276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0768" name="Text Box 48"/>
          <p:cNvSpPr txBox="1">
            <a:spLocks noChangeArrowheads="1"/>
          </p:cNvSpPr>
          <p:nvPr/>
        </p:nvSpPr>
        <p:spPr bwMode="auto">
          <a:xfrm>
            <a:off x="5486400" y="3657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solidFill>
                  <a:srgbClr val="00B0F0"/>
                </a:solidFill>
                <a:latin typeface="+mn-lt"/>
                <a:ea typeface="Arial" pitchFamily="-107" charset="0"/>
                <a:cs typeface="Arial" pitchFamily="-107" charset="0"/>
              </a:rPr>
              <a:t>{1,2,3}{4,5}</a:t>
            </a:r>
            <a:r>
              <a:rPr lang="en-US" sz="2400" b="0" dirty="0">
                <a:solidFill>
                  <a:srgbClr val="00B050"/>
                </a:solidFill>
                <a:latin typeface="+mn-lt"/>
                <a:ea typeface="Arial" pitchFamily="-107" charset="0"/>
                <a:cs typeface="Arial" pitchFamily="-107" charset="0"/>
              </a:rPr>
              <a:t>{6,7} </a:t>
            </a:r>
          </a:p>
        </p:txBody>
      </p:sp>
      <p:pic>
        <p:nvPicPr>
          <p:cNvPr id="51" name="Picture 47">
            <a:extLst>
              <a:ext uri="{FF2B5EF4-FFF2-40B4-BE49-F238E27FC236}">
                <a16:creationId xmlns="" xmlns:a16="http://schemas.microsoft.com/office/drawing/2014/main" id="{4E92FFF7-675D-1D48-A7C3-C4FD90F7B713}"/>
              </a:ext>
            </a:extLst>
          </p:cNvPr>
          <p:cNvPicPr>
            <a:picLocks noChangeAspect="1"/>
          </p:cNvPicPr>
          <p:nvPr/>
        </p:nvPicPr>
        <p:blipFill>
          <a:blip r:embed="rId2"/>
          <a:srcRect/>
          <a:stretch>
            <a:fillRect/>
          </a:stretch>
        </p:blipFill>
        <p:spPr bwMode="auto">
          <a:xfrm>
            <a:off x="42862" y="1093312"/>
            <a:ext cx="7077075" cy="10414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147</a:t>
            </a:fld>
            <a:endParaRPr lang="en-US" altLang="zh-CN" dirty="0"/>
          </a:p>
        </p:txBody>
      </p:sp>
    </p:spTree>
    <p:extLst>
      <p:ext uri="{BB962C8B-B14F-4D97-AF65-F5344CB8AC3E}">
        <p14:creationId xmlns:p14="http://schemas.microsoft.com/office/powerpoint/2010/main" val="197808818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ltLang="zh-CN" dirty="0" err="1"/>
              <a:t>Kruskal’s</a:t>
            </a:r>
            <a:r>
              <a:rPr lang="en-US" altLang="zh-CN" dirty="0"/>
              <a:t> Algorithm Example</a:t>
            </a:r>
            <a:endParaRPr lang="en-US" dirty="0"/>
          </a:p>
        </p:txBody>
      </p:sp>
      <p:sp>
        <p:nvSpPr>
          <p:cNvPr id="31747"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31748"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31749" name="Oval 5"/>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3</a:t>
            </a:r>
          </a:p>
        </p:txBody>
      </p:sp>
      <p:cxnSp>
        <p:nvCxnSpPr>
          <p:cNvPr id="40966" name="AutoShape 6"/>
          <p:cNvCxnSpPr>
            <a:cxnSpLocks noChangeShapeType="1"/>
            <a:stCxn id="31747" idx="6"/>
            <a:endCxn id="31748"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40967" name="AutoShape 7"/>
          <p:cNvCxnSpPr>
            <a:cxnSpLocks noChangeShapeType="1"/>
            <a:stCxn id="31748" idx="6"/>
            <a:endCxn id="31749" idx="2"/>
          </p:cNvCxnSpPr>
          <p:nvPr/>
        </p:nvCxnSpPr>
        <p:spPr bwMode="auto">
          <a:xfrm>
            <a:off x="2452688" y="2819400"/>
            <a:ext cx="1038225" cy="0"/>
          </a:xfrm>
          <a:prstGeom prst="straightConnector1">
            <a:avLst/>
          </a:prstGeom>
          <a:noFill/>
          <a:ln w="38100">
            <a:solidFill>
              <a:srgbClr val="FF0000"/>
            </a:solidFill>
            <a:round/>
            <a:headEnd/>
            <a:tailEnd/>
          </a:ln>
        </p:spPr>
      </p:cxnSp>
      <p:sp>
        <p:nvSpPr>
          <p:cNvPr id="31752"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31753"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31754" name="Oval 10"/>
          <p:cNvSpPr>
            <a:spLocks noChangeArrowheads="1"/>
          </p:cNvSpPr>
          <p:nvPr/>
        </p:nvSpPr>
        <p:spPr bwMode="auto">
          <a:xfrm>
            <a:off x="457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4</a:t>
            </a:r>
          </a:p>
        </p:txBody>
      </p:sp>
      <p:sp>
        <p:nvSpPr>
          <p:cNvPr id="31755" name="Oval 11"/>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5</a:t>
            </a:r>
          </a:p>
        </p:txBody>
      </p:sp>
      <p:sp>
        <p:nvSpPr>
          <p:cNvPr id="31756" name="Oval 12"/>
          <p:cNvSpPr>
            <a:spLocks noChangeArrowheads="1"/>
          </p:cNvSpPr>
          <p:nvPr/>
        </p:nvSpPr>
        <p:spPr bwMode="auto">
          <a:xfrm>
            <a:off x="3505200" y="3962400"/>
            <a:ext cx="457200" cy="457200"/>
          </a:xfrm>
          <a:prstGeom prst="ellipse">
            <a:avLst/>
          </a:prstGeom>
          <a:noFill/>
          <a:ln w="28575">
            <a:solidFill>
              <a:srgbClr val="FFFF00"/>
            </a:solidFill>
            <a:round/>
            <a:headEnd/>
            <a:tailEnd/>
          </a:ln>
        </p:spPr>
        <p:txBody>
          <a:bodyPr wrap="none" anchor="ctr">
            <a:prstTxWarp prst="textNoShape">
              <a:avLst/>
            </a:prstTxWarp>
          </a:bodyPr>
          <a:lstStyle/>
          <a:p>
            <a:pPr algn="ctr" eaLnBrk="0" hangingPunct="0">
              <a:defRPr/>
            </a:pPr>
            <a:r>
              <a:rPr lang="en-US" b="0">
                <a:solidFill>
                  <a:srgbClr val="FFFF00"/>
                </a:solidFill>
                <a:latin typeface="+mn-lt"/>
                <a:ea typeface="Arial" pitchFamily="-107" charset="0"/>
                <a:cs typeface="Arial" pitchFamily="-107" charset="0"/>
              </a:rPr>
              <a:t>6</a:t>
            </a:r>
          </a:p>
        </p:txBody>
      </p:sp>
      <p:cxnSp>
        <p:nvCxnSpPr>
          <p:cNvPr id="40973" name="AutoShape 13"/>
          <p:cNvCxnSpPr>
            <a:cxnSpLocks noChangeShapeType="1"/>
            <a:stCxn id="31754" idx="6"/>
            <a:endCxn id="31755"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40974" name="AutoShape 14"/>
          <p:cNvCxnSpPr>
            <a:cxnSpLocks noChangeShapeType="1"/>
            <a:stCxn id="31755" idx="6"/>
            <a:endCxn id="31756" idx="2"/>
          </p:cNvCxnSpPr>
          <p:nvPr/>
        </p:nvCxnSpPr>
        <p:spPr bwMode="auto">
          <a:xfrm>
            <a:off x="2452688" y="4191000"/>
            <a:ext cx="1038225" cy="0"/>
          </a:xfrm>
          <a:prstGeom prst="straightConnector1">
            <a:avLst/>
          </a:prstGeom>
          <a:noFill/>
          <a:ln w="9525">
            <a:solidFill>
              <a:schemeClr val="tx1"/>
            </a:solidFill>
            <a:round/>
            <a:headEnd/>
            <a:tailEnd/>
          </a:ln>
        </p:spPr>
      </p:cxnSp>
      <p:sp>
        <p:nvSpPr>
          <p:cNvPr id="31759"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1760"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40977" name="AutoShape 17"/>
          <p:cNvCxnSpPr>
            <a:cxnSpLocks noChangeShapeType="1"/>
            <a:stCxn id="31747" idx="4"/>
            <a:endCxn id="31754" idx="0"/>
          </p:cNvCxnSpPr>
          <p:nvPr/>
        </p:nvCxnSpPr>
        <p:spPr bwMode="auto">
          <a:xfrm>
            <a:off x="685800" y="3062288"/>
            <a:ext cx="0" cy="885825"/>
          </a:xfrm>
          <a:prstGeom prst="straightConnector1">
            <a:avLst/>
          </a:prstGeom>
          <a:noFill/>
          <a:ln w="38100">
            <a:solidFill>
              <a:srgbClr val="FF0000"/>
            </a:solidFill>
            <a:round/>
            <a:headEnd/>
            <a:tailEnd/>
          </a:ln>
        </p:spPr>
      </p:cxnSp>
      <p:cxnSp>
        <p:nvCxnSpPr>
          <p:cNvPr id="40978" name="AutoShape 18"/>
          <p:cNvCxnSpPr>
            <a:cxnSpLocks noChangeShapeType="1"/>
            <a:stCxn id="31754" idx="7"/>
            <a:endCxn id="31748"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40979" name="AutoShape 19"/>
          <p:cNvCxnSpPr>
            <a:cxnSpLocks noChangeShapeType="1"/>
            <a:stCxn id="31748" idx="4"/>
            <a:endCxn id="31755"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40980" name="AutoShape 20"/>
          <p:cNvCxnSpPr>
            <a:cxnSpLocks noChangeShapeType="1"/>
            <a:stCxn id="31755" idx="7"/>
            <a:endCxn id="31749"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40981" name="AutoShape 21"/>
          <p:cNvCxnSpPr>
            <a:cxnSpLocks noChangeShapeType="1"/>
            <a:stCxn id="31749" idx="4"/>
            <a:endCxn id="31756" idx="0"/>
          </p:cNvCxnSpPr>
          <p:nvPr/>
        </p:nvCxnSpPr>
        <p:spPr bwMode="auto">
          <a:xfrm>
            <a:off x="3733800" y="3062288"/>
            <a:ext cx="0" cy="885825"/>
          </a:xfrm>
          <a:prstGeom prst="straightConnector1">
            <a:avLst/>
          </a:prstGeom>
          <a:noFill/>
          <a:ln w="9525">
            <a:solidFill>
              <a:schemeClr val="tx1"/>
            </a:solidFill>
            <a:round/>
            <a:headEnd/>
            <a:tailEnd/>
          </a:ln>
        </p:spPr>
      </p:cxnSp>
      <p:sp>
        <p:nvSpPr>
          <p:cNvPr id="31766" name="Oval 22"/>
          <p:cNvSpPr>
            <a:spLocks noChangeArrowheads="1"/>
          </p:cNvSpPr>
          <p:nvPr/>
        </p:nvSpPr>
        <p:spPr bwMode="auto">
          <a:xfrm>
            <a:off x="1981200" y="5410200"/>
            <a:ext cx="457200" cy="457200"/>
          </a:xfrm>
          <a:prstGeom prst="ellipse">
            <a:avLst/>
          </a:prstGeom>
          <a:noFill/>
          <a:ln w="28575">
            <a:solidFill>
              <a:srgbClr val="FFFF00"/>
            </a:solidFill>
            <a:round/>
            <a:headEnd/>
            <a:tailEnd/>
          </a:ln>
        </p:spPr>
        <p:txBody>
          <a:bodyPr wrap="none" anchor="ctr">
            <a:prstTxWarp prst="textNoShape">
              <a:avLst/>
            </a:prstTxWarp>
          </a:bodyPr>
          <a:lstStyle/>
          <a:p>
            <a:pPr algn="ctr" eaLnBrk="0" hangingPunct="0">
              <a:defRPr/>
            </a:pPr>
            <a:r>
              <a:rPr lang="en-US" b="0">
                <a:solidFill>
                  <a:srgbClr val="FFFF00"/>
                </a:solidFill>
                <a:latin typeface="+mn-lt"/>
                <a:ea typeface="Arial" pitchFamily="-107" charset="0"/>
                <a:cs typeface="Arial" pitchFamily="-107" charset="0"/>
              </a:rPr>
              <a:t>7</a:t>
            </a:r>
          </a:p>
        </p:txBody>
      </p:sp>
      <p:cxnSp>
        <p:nvCxnSpPr>
          <p:cNvPr id="40983" name="AutoShape 23"/>
          <p:cNvCxnSpPr>
            <a:cxnSpLocks noChangeShapeType="1"/>
            <a:stCxn id="31754" idx="5"/>
            <a:endCxn id="31766"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40984" name="AutoShape 24"/>
          <p:cNvCxnSpPr>
            <a:cxnSpLocks noChangeShapeType="1"/>
            <a:stCxn id="31755" idx="4"/>
            <a:endCxn id="31766"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40985" name="AutoShape 25"/>
          <p:cNvCxnSpPr>
            <a:cxnSpLocks noChangeShapeType="1"/>
            <a:stCxn id="31756" idx="3"/>
            <a:endCxn id="31766" idx="7"/>
          </p:cNvCxnSpPr>
          <p:nvPr/>
        </p:nvCxnSpPr>
        <p:spPr bwMode="auto">
          <a:xfrm flipH="1">
            <a:off x="2371725" y="4367213"/>
            <a:ext cx="1200150" cy="1095375"/>
          </a:xfrm>
          <a:prstGeom prst="straightConnector1">
            <a:avLst/>
          </a:prstGeom>
          <a:noFill/>
          <a:ln w="38100">
            <a:solidFill>
              <a:srgbClr val="FFFF00"/>
            </a:solidFill>
            <a:round/>
            <a:headEnd/>
            <a:tailEnd/>
          </a:ln>
        </p:spPr>
      </p:cxnSp>
      <p:sp>
        <p:nvSpPr>
          <p:cNvPr id="31770"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1771"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1772"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1773"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31774"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1775"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31776"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1777"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1778" name="Text Box 34"/>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 {1,2}</a:t>
            </a:r>
          </a:p>
        </p:txBody>
      </p:sp>
      <p:sp>
        <p:nvSpPr>
          <p:cNvPr id="31779" name="Text Box 35"/>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2: {2,3}</a:t>
            </a:r>
          </a:p>
        </p:txBody>
      </p:sp>
      <p:sp>
        <p:nvSpPr>
          <p:cNvPr id="31780" name="Text Box 36"/>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{4,5}</a:t>
            </a:r>
          </a:p>
        </p:txBody>
      </p:sp>
      <p:sp>
        <p:nvSpPr>
          <p:cNvPr id="31781" name="Text Box 37"/>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{6,7}</a:t>
            </a:r>
          </a:p>
        </p:txBody>
      </p:sp>
      <p:sp>
        <p:nvSpPr>
          <p:cNvPr id="31782" name="Text Box 38"/>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{1,4}</a:t>
            </a:r>
          </a:p>
        </p:txBody>
      </p:sp>
      <p:sp>
        <p:nvSpPr>
          <p:cNvPr id="31783" name="Text Box 39"/>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{2,5}</a:t>
            </a:r>
          </a:p>
        </p:txBody>
      </p:sp>
      <p:sp>
        <p:nvSpPr>
          <p:cNvPr id="31784" name="Text Box 40"/>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{4,7}</a:t>
            </a:r>
          </a:p>
        </p:txBody>
      </p:sp>
      <p:sp>
        <p:nvSpPr>
          <p:cNvPr id="31785" name="Text Box 41"/>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5: {3,5}</a:t>
            </a:r>
          </a:p>
        </p:txBody>
      </p:sp>
      <p:sp>
        <p:nvSpPr>
          <p:cNvPr id="31786"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1787" name="Oval 43"/>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1788" name="Oval 44"/>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1789" name="Oval 45"/>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1790" name="Text Box 46"/>
          <p:cNvSpPr txBox="1">
            <a:spLocks noChangeArrowheads="1"/>
          </p:cNvSpPr>
          <p:nvPr/>
        </p:nvSpPr>
        <p:spPr bwMode="auto">
          <a:xfrm>
            <a:off x="5486400" y="2895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1791" name="Text Box 47"/>
          <p:cNvSpPr txBox="1">
            <a:spLocks noChangeArrowheads="1"/>
          </p:cNvSpPr>
          <p:nvPr/>
        </p:nvSpPr>
        <p:spPr bwMode="auto">
          <a:xfrm>
            <a:off x="5486400" y="3276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1792" name="Text Box 48"/>
          <p:cNvSpPr txBox="1">
            <a:spLocks noChangeArrowheads="1"/>
          </p:cNvSpPr>
          <p:nvPr/>
        </p:nvSpPr>
        <p:spPr bwMode="auto">
          <a:xfrm>
            <a:off x="5486400" y="3657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1793" name="Text Box 49"/>
          <p:cNvSpPr txBox="1">
            <a:spLocks noChangeArrowheads="1"/>
          </p:cNvSpPr>
          <p:nvPr/>
        </p:nvSpPr>
        <p:spPr bwMode="auto">
          <a:xfrm>
            <a:off x="5486400" y="4038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solidFill>
                  <a:srgbClr val="00B0F0"/>
                </a:solidFill>
                <a:latin typeface="+mn-lt"/>
                <a:ea typeface="Arial" pitchFamily="-107" charset="0"/>
                <a:cs typeface="Arial" pitchFamily="-107" charset="0"/>
              </a:rPr>
              <a:t>{1,2,3,4,5}</a:t>
            </a:r>
            <a:r>
              <a:rPr lang="en-US" sz="2400" b="0" dirty="0">
                <a:latin typeface="+mn-lt"/>
                <a:ea typeface="Arial" pitchFamily="-107" charset="0"/>
                <a:cs typeface="Arial" pitchFamily="-107" charset="0"/>
              </a:rPr>
              <a:t>{6,7} </a:t>
            </a:r>
          </a:p>
        </p:txBody>
      </p:sp>
      <p:pic>
        <p:nvPicPr>
          <p:cNvPr id="52" name="Picture 47">
            <a:extLst>
              <a:ext uri="{FF2B5EF4-FFF2-40B4-BE49-F238E27FC236}">
                <a16:creationId xmlns="" xmlns:a16="http://schemas.microsoft.com/office/drawing/2014/main" id="{4A30C974-3580-DB4B-8FB1-D1B405DEDB74}"/>
              </a:ext>
            </a:extLst>
          </p:cNvPr>
          <p:cNvPicPr>
            <a:picLocks noChangeAspect="1"/>
          </p:cNvPicPr>
          <p:nvPr/>
        </p:nvPicPr>
        <p:blipFill>
          <a:blip r:embed="rId2"/>
          <a:srcRect/>
          <a:stretch>
            <a:fillRect/>
          </a:stretch>
        </p:blipFill>
        <p:spPr bwMode="auto">
          <a:xfrm>
            <a:off x="85725" y="1081088"/>
            <a:ext cx="7077075" cy="10414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148</a:t>
            </a:fld>
            <a:endParaRPr lang="en-US" altLang="zh-CN" dirty="0"/>
          </a:p>
        </p:txBody>
      </p:sp>
    </p:spTree>
    <p:extLst>
      <p:ext uri="{BB962C8B-B14F-4D97-AF65-F5344CB8AC3E}">
        <p14:creationId xmlns:p14="http://schemas.microsoft.com/office/powerpoint/2010/main" val="79239200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ltLang="zh-CN" dirty="0" err="1"/>
              <a:t>Kruskal’s</a:t>
            </a:r>
            <a:r>
              <a:rPr lang="en-US" altLang="zh-CN" dirty="0"/>
              <a:t> Algorithm Example</a:t>
            </a:r>
            <a:endParaRPr lang="en-US" dirty="0"/>
          </a:p>
        </p:txBody>
      </p:sp>
      <p:sp>
        <p:nvSpPr>
          <p:cNvPr id="32771"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32772"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32773" name="Oval 5"/>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3</a:t>
            </a:r>
          </a:p>
        </p:txBody>
      </p:sp>
      <p:cxnSp>
        <p:nvCxnSpPr>
          <p:cNvPr id="41990" name="AutoShape 6"/>
          <p:cNvCxnSpPr>
            <a:cxnSpLocks noChangeShapeType="1"/>
            <a:stCxn id="32771" idx="6"/>
            <a:endCxn id="32772"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41991" name="AutoShape 7"/>
          <p:cNvCxnSpPr>
            <a:cxnSpLocks noChangeShapeType="1"/>
            <a:stCxn id="32772" idx="6"/>
            <a:endCxn id="32773" idx="2"/>
          </p:cNvCxnSpPr>
          <p:nvPr/>
        </p:nvCxnSpPr>
        <p:spPr bwMode="auto">
          <a:xfrm>
            <a:off x="2452688" y="2819400"/>
            <a:ext cx="1038225" cy="0"/>
          </a:xfrm>
          <a:prstGeom prst="straightConnector1">
            <a:avLst/>
          </a:prstGeom>
          <a:noFill/>
          <a:ln w="38100">
            <a:solidFill>
              <a:srgbClr val="FF0000"/>
            </a:solidFill>
            <a:round/>
            <a:headEnd/>
            <a:tailEnd/>
          </a:ln>
        </p:spPr>
      </p:cxnSp>
      <p:sp>
        <p:nvSpPr>
          <p:cNvPr id="32776"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32777"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32778" name="Oval 10"/>
          <p:cNvSpPr>
            <a:spLocks noChangeArrowheads="1"/>
          </p:cNvSpPr>
          <p:nvPr/>
        </p:nvSpPr>
        <p:spPr bwMode="auto">
          <a:xfrm>
            <a:off x="457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4</a:t>
            </a:r>
          </a:p>
        </p:txBody>
      </p:sp>
      <p:sp>
        <p:nvSpPr>
          <p:cNvPr id="32779" name="Oval 11"/>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5</a:t>
            </a:r>
          </a:p>
        </p:txBody>
      </p:sp>
      <p:sp>
        <p:nvSpPr>
          <p:cNvPr id="32780" name="Oval 12"/>
          <p:cNvSpPr>
            <a:spLocks noChangeArrowheads="1"/>
          </p:cNvSpPr>
          <p:nvPr/>
        </p:nvSpPr>
        <p:spPr bwMode="auto">
          <a:xfrm>
            <a:off x="3505200" y="3962400"/>
            <a:ext cx="457200" cy="457200"/>
          </a:xfrm>
          <a:prstGeom prst="ellipse">
            <a:avLst/>
          </a:prstGeom>
          <a:noFill/>
          <a:ln w="28575">
            <a:solidFill>
              <a:srgbClr val="FFFF00"/>
            </a:solidFill>
            <a:round/>
            <a:headEnd/>
            <a:tailEnd/>
          </a:ln>
        </p:spPr>
        <p:txBody>
          <a:bodyPr wrap="none" anchor="ctr">
            <a:prstTxWarp prst="textNoShape">
              <a:avLst/>
            </a:prstTxWarp>
          </a:bodyPr>
          <a:lstStyle/>
          <a:p>
            <a:pPr algn="ctr" eaLnBrk="0" hangingPunct="0">
              <a:defRPr/>
            </a:pPr>
            <a:r>
              <a:rPr lang="en-US" b="0">
                <a:solidFill>
                  <a:srgbClr val="FFFF00"/>
                </a:solidFill>
                <a:latin typeface="+mn-lt"/>
                <a:ea typeface="Arial" pitchFamily="-107" charset="0"/>
                <a:cs typeface="Arial" pitchFamily="-107" charset="0"/>
              </a:rPr>
              <a:t>6</a:t>
            </a:r>
          </a:p>
        </p:txBody>
      </p:sp>
      <p:cxnSp>
        <p:nvCxnSpPr>
          <p:cNvPr id="41997" name="AutoShape 13"/>
          <p:cNvCxnSpPr>
            <a:cxnSpLocks noChangeShapeType="1"/>
            <a:stCxn id="32778" idx="6"/>
            <a:endCxn id="32779"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41998" name="AutoShape 14"/>
          <p:cNvCxnSpPr>
            <a:cxnSpLocks noChangeShapeType="1"/>
            <a:stCxn id="32779" idx="6"/>
            <a:endCxn id="32780" idx="2"/>
          </p:cNvCxnSpPr>
          <p:nvPr/>
        </p:nvCxnSpPr>
        <p:spPr bwMode="auto">
          <a:xfrm>
            <a:off x="2452688" y="4191000"/>
            <a:ext cx="1038225" cy="0"/>
          </a:xfrm>
          <a:prstGeom prst="straightConnector1">
            <a:avLst/>
          </a:prstGeom>
          <a:noFill/>
          <a:ln w="9525">
            <a:solidFill>
              <a:schemeClr val="tx1"/>
            </a:solidFill>
            <a:round/>
            <a:headEnd/>
            <a:tailEnd/>
          </a:ln>
        </p:spPr>
      </p:cxnSp>
      <p:sp>
        <p:nvSpPr>
          <p:cNvPr id="32783"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2784"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42001" name="AutoShape 17"/>
          <p:cNvCxnSpPr>
            <a:cxnSpLocks noChangeShapeType="1"/>
            <a:stCxn id="32771" idx="4"/>
            <a:endCxn id="32778" idx="0"/>
          </p:cNvCxnSpPr>
          <p:nvPr/>
        </p:nvCxnSpPr>
        <p:spPr bwMode="auto">
          <a:xfrm>
            <a:off x="685800" y="3062288"/>
            <a:ext cx="0" cy="885825"/>
          </a:xfrm>
          <a:prstGeom prst="straightConnector1">
            <a:avLst/>
          </a:prstGeom>
          <a:noFill/>
          <a:ln w="38100">
            <a:solidFill>
              <a:srgbClr val="FF0000"/>
            </a:solidFill>
            <a:round/>
            <a:headEnd/>
            <a:tailEnd/>
          </a:ln>
        </p:spPr>
      </p:cxnSp>
      <p:cxnSp>
        <p:nvCxnSpPr>
          <p:cNvPr id="42002" name="AutoShape 18"/>
          <p:cNvCxnSpPr>
            <a:cxnSpLocks noChangeShapeType="1"/>
            <a:stCxn id="32778" idx="7"/>
            <a:endCxn id="32772"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42003" name="AutoShape 19"/>
          <p:cNvCxnSpPr>
            <a:cxnSpLocks noChangeShapeType="1"/>
            <a:stCxn id="32772" idx="4"/>
            <a:endCxn id="32779" idx="0"/>
          </p:cNvCxnSpPr>
          <p:nvPr/>
        </p:nvCxnSpPr>
        <p:spPr bwMode="auto">
          <a:xfrm>
            <a:off x="2209800" y="3062288"/>
            <a:ext cx="0" cy="885825"/>
          </a:xfrm>
          <a:prstGeom prst="straightConnector1">
            <a:avLst/>
          </a:prstGeom>
          <a:noFill/>
          <a:ln w="38100">
            <a:solidFill>
              <a:schemeClr val="accent1"/>
            </a:solidFill>
            <a:round/>
            <a:headEnd/>
            <a:tailEnd/>
          </a:ln>
        </p:spPr>
      </p:cxnSp>
      <p:cxnSp>
        <p:nvCxnSpPr>
          <p:cNvPr id="42004" name="AutoShape 20"/>
          <p:cNvCxnSpPr>
            <a:cxnSpLocks noChangeShapeType="1"/>
            <a:stCxn id="32779" idx="7"/>
            <a:endCxn id="32773"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42005" name="AutoShape 21"/>
          <p:cNvCxnSpPr>
            <a:cxnSpLocks noChangeShapeType="1"/>
            <a:stCxn id="32773" idx="4"/>
            <a:endCxn id="32780" idx="0"/>
          </p:cNvCxnSpPr>
          <p:nvPr/>
        </p:nvCxnSpPr>
        <p:spPr bwMode="auto">
          <a:xfrm>
            <a:off x="3733800" y="3062288"/>
            <a:ext cx="0" cy="885825"/>
          </a:xfrm>
          <a:prstGeom prst="straightConnector1">
            <a:avLst/>
          </a:prstGeom>
          <a:noFill/>
          <a:ln w="9525">
            <a:solidFill>
              <a:schemeClr val="tx1"/>
            </a:solidFill>
            <a:round/>
            <a:headEnd/>
            <a:tailEnd/>
          </a:ln>
        </p:spPr>
      </p:cxnSp>
      <p:sp>
        <p:nvSpPr>
          <p:cNvPr id="32790" name="Oval 22"/>
          <p:cNvSpPr>
            <a:spLocks noChangeArrowheads="1"/>
          </p:cNvSpPr>
          <p:nvPr/>
        </p:nvSpPr>
        <p:spPr bwMode="auto">
          <a:xfrm>
            <a:off x="1981200" y="5410200"/>
            <a:ext cx="457200" cy="457200"/>
          </a:xfrm>
          <a:prstGeom prst="ellipse">
            <a:avLst/>
          </a:prstGeom>
          <a:noFill/>
          <a:ln w="28575">
            <a:solidFill>
              <a:srgbClr val="FFFF00"/>
            </a:solidFill>
            <a:round/>
            <a:headEnd/>
            <a:tailEnd/>
          </a:ln>
        </p:spPr>
        <p:txBody>
          <a:bodyPr wrap="none" anchor="ctr">
            <a:prstTxWarp prst="textNoShape">
              <a:avLst/>
            </a:prstTxWarp>
          </a:bodyPr>
          <a:lstStyle/>
          <a:p>
            <a:pPr algn="ctr" eaLnBrk="0" hangingPunct="0">
              <a:defRPr/>
            </a:pPr>
            <a:r>
              <a:rPr lang="en-US" b="0">
                <a:solidFill>
                  <a:srgbClr val="FFFF00"/>
                </a:solidFill>
                <a:latin typeface="+mn-lt"/>
                <a:ea typeface="Arial" pitchFamily="-107" charset="0"/>
                <a:cs typeface="Arial" pitchFamily="-107" charset="0"/>
              </a:rPr>
              <a:t>7</a:t>
            </a:r>
          </a:p>
        </p:txBody>
      </p:sp>
      <p:cxnSp>
        <p:nvCxnSpPr>
          <p:cNvPr id="42007" name="AutoShape 23"/>
          <p:cNvCxnSpPr>
            <a:cxnSpLocks noChangeShapeType="1"/>
            <a:stCxn id="32778" idx="5"/>
            <a:endCxn id="32790"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42008" name="AutoShape 24"/>
          <p:cNvCxnSpPr>
            <a:cxnSpLocks noChangeShapeType="1"/>
            <a:stCxn id="32779" idx="4"/>
            <a:endCxn id="32790"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42009" name="AutoShape 25"/>
          <p:cNvCxnSpPr>
            <a:cxnSpLocks noChangeShapeType="1"/>
            <a:stCxn id="32780" idx="3"/>
            <a:endCxn id="32790" idx="7"/>
          </p:cNvCxnSpPr>
          <p:nvPr/>
        </p:nvCxnSpPr>
        <p:spPr bwMode="auto">
          <a:xfrm flipH="1">
            <a:off x="2371725" y="4367213"/>
            <a:ext cx="1200150" cy="1095375"/>
          </a:xfrm>
          <a:prstGeom prst="straightConnector1">
            <a:avLst/>
          </a:prstGeom>
          <a:noFill/>
          <a:ln w="38100">
            <a:solidFill>
              <a:srgbClr val="FFFF00"/>
            </a:solidFill>
            <a:round/>
            <a:headEnd/>
            <a:tailEnd/>
          </a:ln>
        </p:spPr>
      </p:cxnSp>
      <p:sp>
        <p:nvSpPr>
          <p:cNvPr id="32794"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2795"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2796"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2797"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32798"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2799"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32800"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2801"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2802" name="Text Box 34"/>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 {1,2}</a:t>
            </a:r>
          </a:p>
        </p:txBody>
      </p:sp>
      <p:sp>
        <p:nvSpPr>
          <p:cNvPr id="32803" name="Text Box 35"/>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2: {2,3}</a:t>
            </a:r>
          </a:p>
        </p:txBody>
      </p:sp>
      <p:sp>
        <p:nvSpPr>
          <p:cNvPr id="32804" name="Text Box 36"/>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{4,5}</a:t>
            </a:r>
          </a:p>
        </p:txBody>
      </p:sp>
      <p:sp>
        <p:nvSpPr>
          <p:cNvPr id="32805" name="Text Box 37"/>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{6,7}</a:t>
            </a:r>
          </a:p>
        </p:txBody>
      </p:sp>
      <p:sp>
        <p:nvSpPr>
          <p:cNvPr id="32806" name="Text Box 38"/>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{1,4}</a:t>
            </a:r>
          </a:p>
        </p:txBody>
      </p:sp>
      <p:sp>
        <p:nvSpPr>
          <p:cNvPr id="32807" name="Text Box 39"/>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{2,5}</a:t>
            </a:r>
          </a:p>
        </p:txBody>
      </p:sp>
      <p:sp>
        <p:nvSpPr>
          <p:cNvPr id="32808" name="Text Box 40"/>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{4,7}</a:t>
            </a:r>
          </a:p>
        </p:txBody>
      </p:sp>
      <p:sp>
        <p:nvSpPr>
          <p:cNvPr id="32809" name="Text Box 41"/>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5: {3,5}</a:t>
            </a:r>
          </a:p>
        </p:txBody>
      </p:sp>
      <p:sp>
        <p:nvSpPr>
          <p:cNvPr id="32810"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2811" name="Oval 43"/>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2812" name="Oval 44"/>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2813" name="Oval 45"/>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2814" name="Rectangle 46"/>
          <p:cNvSpPr>
            <a:spLocks noChangeArrowheads="1"/>
          </p:cNvSpPr>
          <p:nvPr/>
        </p:nvSpPr>
        <p:spPr bwMode="auto">
          <a:xfrm>
            <a:off x="4267200" y="1905000"/>
            <a:ext cx="4648200" cy="533400"/>
          </a:xfrm>
          <a:prstGeom prst="rect">
            <a:avLst/>
          </a:prstGeom>
          <a:noFill/>
          <a:ln w="9525">
            <a:noFill/>
            <a:miter lim="800000"/>
            <a:headEnd/>
            <a:tailEnd/>
          </a:ln>
        </p:spPr>
        <p:txBody>
          <a:bodyPr wrap="none" anchor="ctr">
            <a:prstTxWarp prst="textNoShape">
              <a:avLst/>
            </a:prstTxWarp>
          </a:bodyPr>
          <a:lstStyle/>
          <a:p>
            <a:pPr algn="ctr" eaLnBrk="0" hangingPunct="0">
              <a:defRPr/>
            </a:pPr>
            <a:r>
              <a:rPr lang="en-US" b="0" dirty="0">
                <a:latin typeface="+mn-lt"/>
                <a:ea typeface="Arial" pitchFamily="-107" charset="0"/>
                <a:cs typeface="Arial" pitchFamily="-107" charset="0"/>
              </a:rPr>
              <a:t> Must join separate components</a:t>
            </a:r>
            <a:endParaRPr lang="en-US" b="0" i="1" dirty="0">
              <a:latin typeface="+mn-lt"/>
              <a:ea typeface="Arial" pitchFamily="-107" charset="0"/>
              <a:cs typeface="Arial" pitchFamily="-107" charset="0"/>
            </a:endParaRPr>
          </a:p>
        </p:txBody>
      </p:sp>
      <p:sp>
        <p:nvSpPr>
          <p:cNvPr id="32815" name="Text Box 47"/>
          <p:cNvSpPr txBox="1">
            <a:spLocks noChangeArrowheads="1"/>
          </p:cNvSpPr>
          <p:nvPr/>
        </p:nvSpPr>
        <p:spPr bwMode="auto">
          <a:xfrm>
            <a:off x="5486400" y="2895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2816" name="Text Box 48"/>
          <p:cNvSpPr txBox="1">
            <a:spLocks noChangeArrowheads="1"/>
          </p:cNvSpPr>
          <p:nvPr/>
        </p:nvSpPr>
        <p:spPr bwMode="auto">
          <a:xfrm>
            <a:off x="5486400" y="3276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2817" name="Text Box 49"/>
          <p:cNvSpPr txBox="1">
            <a:spLocks noChangeArrowheads="1"/>
          </p:cNvSpPr>
          <p:nvPr/>
        </p:nvSpPr>
        <p:spPr bwMode="auto">
          <a:xfrm>
            <a:off x="5486400" y="3657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2818" name="Text Box 50"/>
          <p:cNvSpPr txBox="1">
            <a:spLocks noChangeArrowheads="1"/>
          </p:cNvSpPr>
          <p:nvPr/>
        </p:nvSpPr>
        <p:spPr bwMode="auto">
          <a:xfrm>
            <a:off x="5486400" y="4038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2819" name="Text Box 51"/>
          <p:cNvSpPr txBox="1">
            <a:spLocks noChangeArrowheads="1"/>
          </p:cNvSpPr>
          <p:nvPr/>
        </p:nvSpPr>
        <p:spPr bwMode="auto">
          <a:xfrm>
            <a:off x="5562600" y="4419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solidFill>
                  <a:srgbClr val="FF0000"/>
                </a:solidFill>
                <a:latin typeface="+mn-lt"/>
                <a:ea typeface="Arial" pitchFamily="-107" charset="0"/>
                <a:cs typeface="Arial" pitchFamily="-107" charset="0"/>
              </a:rPr>
              <a:t>rejected </a:t>
            </a:r>
          </a:p>
        </p:txBody>
      </p:sp>
      <p:pic>
        <p:nvPicPr>
          <p:cNvPr id="52" name="Picture 47"/>
          <p:cNvPicPr>
            <a:picLocks noChangeAspect="1"/>
          </p:cNvPicPr>
          <p:nvPr/>
        </p:nvPicPr>
        <p:blipFill>
          <a:blip r:embed="rId3"/>
          <a:srcRect/>
          <a:stretch>
            <a:fillRect/>
          </a:stretch>
        </p:blipFill>
        <p:spPr bwMode="auto">
          <a:xfrm>
            <a:off x="42862" y="1104900"/>
            <a:ext cx="7077075" cy="10414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149</a:t>
            </a:fld>
            <a:endParaRPr lang="en-US" altLang="zh-CN" dirty="0"/>
          </a:p>
        </p:txBody>
      </p:sp>
    </p:spTree>
    <p:extLst>
      <p:ext uri="{BB962C8B-B14F-4D97-AF65-F5344CB8AC3E}">
        <p14:creationId xmlns:p14="http://schemas.microsoft.com/office/powerpoint/2010/main" val="3307113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Rectangle 3"/>
          <p:cNvSpPr>
            <a:spLocks noChangeArrowheads="1"/>
          </p:cNvSpPr>
          <p:nvPr/>
        </p:nvSpPr>
        <p:spPr bwMode="auto">
          <a:xfrm>
            <a:off x="-79374" y="75882"/>
            <a:ext cx="7772400" cy="1143000"/>
          </a:xfrm>
          <a:prstGeom prst="rect">
            <a:avLst/>
          </a:prstGeom>
          <a:noFill/>
          <a:ln w="9525">
            <a:noFill/>
            <a:miter lim="800000"/>
            <a:headEnd/>
            <a:tailEnd/>
          </a:ln>
        </p:spPr>
        <p:txBody>
          <a:bodyPr anchor="ctr"/>
          <a:lstStyle/>
          <a:p>
            <a:pPr algn="ctr"/>
            <a:r>
              <a:rPr lang="en-US" altLang="zh-CN" sz="2800" dirty="0" smtClean="0">
                <a:solidFill>
                  <a:schemeClr val="bg1"/>
                </a:solidFill>
              </a:rPr>
              <a:t>Game Show Example with </a:t>
            </a:r>
            <a:r>
              <a:rPr lang="en-US" altLang="zh-CN" sz="2800" dirty="0">
                <a:solidFill>
                  <a:schemeClr val="bg1"/>
                </a:solidFill>
              </a:rPr>
              <a:t>a Greedy Algorithm</a:t>
            </a:r>
          </a:p>
        </p:txBody>
      </p:sp>
      <p:pic>
        <p:nvPicPr>
          <p:cNvPr id="21506" name="Picture 5" descr="prizes"/>
          <p:cNvPicPr>
            <a:picLocks noChangeAspect="1" noChangeArrowheads="1"/>
          </p:cNvPicPr>
          <p:nvPr/>
        </p:nvPicPr>
        <p:blipFill>
          <a:blip r:embed="rId3" cstate="print"/>
          <a:srcRect/>
          <a:stretch>
            <a:fillRect/>
          </a:stretch>
        </p:blipFill>
        <p:spPr bwMode="auto">
          <a:xfrm>
            <a:off x="1907232" y="2349500"/>
            <a:ext cx="3241675" cy="1851025"/>
          </a:xfrm>
          <a:prstGeom prst="rect">
            <a:avLst/>
          </a:prstGeom>
          <a:noFill/>
          <a:ln w="9525">
            <a:noFill/>
            <a:miter lim="800000"/>
            <a:headEnd/>
            <a:tailEnd/>
          </a:ln>
        </p:spPr>
      </p:pic>
      <p:sp>
        <p:nvSpPr>
          <p:cNvPr id="21507" name="Rectangle 6"/>
          <p:cNvSpPr>
            <a:spLocks noChangeArrowheads="1"/>
          </p:cNvSpPr>
          <p:nvPr/>
        </p:nvSpPr>
        <p:spPr bwMode="auto">
          <a:xfrm>
            <a:off x="568328" y="1399538"/>
            <a:ext cx="8032750" cy="369888"/>
          </a:xfrm>
          <a:prstGeom prst="rect">
            <a:avLst/>
          </a:prstGeom>
          <a:noFill/>
          <a:ln w="38100">
            <a:noFill/>
            <a:miter lim="800000"/>
            <a:headEnd/>
            <a:tailEnd/>
          </a:ln>
        </p:spPr>
        <p:txBody>
          <a:bodyPr>
            <a:spAutoFit/>
          </a:bodyPr>
          <a:lstStyle/>
          <a:p>
            <a:r>
              <a:rPr lang="en-US" altLang="zh-CN" b="1" dirty="0">
                <a:solidFill>
                  <a:srgbClr val="00B050"/>
                </a:solidFill>
              </a:rPr>
              <a:t>Instances</a:t>
            </a:r>
            <a:r>
              <a:rPr lang="en-US" altLang="zh-CN" dirty="0">
                <a:solidFill>
                  <a:srgbClr val="00B050"/>
                </a:solidFill>
              </a:rPr>
              <a:t>: </a:t>
            </a:r>
            <a:r>
              <a:rPr lang="en-US" altLang="zh-CN" dirty="0"/>
              <a:t>A set of objects  and a relationship between them. </a:t>
            </a:r>
          </a:p>
        </p:txBody>
      </p:sp>
      <p:grpSp>
        <p:nvGrpSpPr>
          <p:cNvPr id="21511" name="Group 26"/>
          <p:cNvGrpSpPr>
            <a:grpSpLocks/>
          </p:cNvGrpSpPr>
          <p:nvPr/>
        </p:nvGrpSpPr>
        <p:grpSpPr bwMode="auto">
          <a:xfrm>
            <a:off x="2188221" y="2636838"/>
            <a:ext cx="2311400" cy="1325563"/>
            <a:chOff x="1968" y="1661"/>
            <a:chExt cx="1456" cy="835"/>
          </a:xfrm>
        </p:grpSpPr>
        <p:grpSp>
          <p:nvGrpSpPr>
            <p:cNvPr id="21512" name="Group 13"/>
            <p:cNvGrpSpPr>
              <a:grpSpLocks/>
            </p:cNvGrpSpPr>
            <p:nvPr/>
          </p:nvGrpSpPr>
          <p:grpSpPr bwMode="auto">
            <a:xfrm>
              <a:off x="2677" y="1661"/>
              <a:ext cx="384" cy="336"/>
              <a:chOff x="2245" y="1853"/>
              <a:chExt cx="384" cy="336"/>
            </a:xfrm>
          </p:grpSpPr>
          <p:sp>
            <p:nvSpPr>
              <p:cNvPr id="21519" name="Line 9"/>
              <p:cNvSpPr>
                <a:spLocks noChangeShapeType="1"/>
              </p:cNvSpPr>
              <p:nvPr/>
            </p:nvSpPr>
            <p:spPr bwMode="auto">
              <a:xfrm>
                <a:off x="2245" y="1872"/>
                <a:ext cx="384" cy="288"/>
              </a:xfrm>
              <a:prstGeom prst="line">
                <a:avLst/>
              </a:prstGeom>
              <a:noFill/>
              <a:ln w="38100">
                <a:solidFill>
                  <a:schemeClr val="hlink"/>
                </a:solidFill>
                <a:round/>
                <a:headEnd/>
                <a:tailEnd/>
              </a:ln>
            </p:spPr>
            <p:txBody>
              <a:bodyPr/>
              <a:lstStyle/>
              <a:p>
                <a:endParaRPr lang="zh-CN" altLang="en-US"/>
              </a:p>
            </p:txBody>
          </p:sp>
          <p:sp>
            <p:nvSpPr>
              <p:cNvPr id="21520" name="Line 10"/>
              <p:cNvSpPr>
                <a:spLocks noChangeShapeType="1"/>
              </p:cNvSpPr>
              <p:nvPr/>
            </p:nvSpPr>
            <p:spPr bwMode="auto">
              <a:xfrm flipH="1">
                <a:off x="2288" y="1853"/>
                <a:ext cx="336" cy="336"/>
              </a:xfrm>
              <a:prstGeom prst="line">
                <a:avLst/>
              </a:prstGeom>
              <a:noFill/>
              <a:ln w="38100">
                <a:solidFill>
                  <a:schemeClr val="hlink"/>
                </a:solidFill>
                <a:round/>
                <a:headEnd/>
                <a:tailEnd/>
              </a:ln>
            </p:spPr>
            <p:txBody>
              <a:bodyPr/>
              <a:lstStyle/>
              <a:p>
                <a:endParaRPr lang="zh-CN" altLang="en-US"/>
              </a:p>
            </p:txBody>
          </p:sp>
        </p:grpSp>
        <p:grpSp>
          <p:nvGrpSpPr>
            <p:cNvPr id="21513" name="Group 17"/>
            <p:cNvGrpSpPr>
              <a:grpSpLocks/>
            </p:cNvGrpSpPr>
            <p:nvPr/>
          </p:nvGrpSpPr>
          <p:grpSpPr bwMode="auto">
            <a:xfrm>
              <a:off x="2508" y="2246"/>
              <a:ext cx="145" cy="96"/>
              <a:chOff x="2566" y="1504"/>
              <a:chExt cx="386" cy="338"/>
            </a:xfrm>
          </p:grpSpPr>
          <p:sp>
            <p:nvSpPr>
              <p:cNvPr id="21517" name="Line 18"/>
              <p:cNvSpPr>
                <a:spLocks noChangeShapeType="1"/>
              </p:cNvSpPr>
              <p:nvPr/>
            </p:nvSpPr>
            <p:spPr bwMode="auto">
              <a:xfrm>
                <a:off x="2568" y="1504"/>
                <a:ext cx="384" cy="288"/>
              </a:xfrm>
              <a:prstGeom prst="line">
                <a:avLst/>
              </a:prstGeom>
              <a:noFill/>
              <a:ln w="38100">
                <a:solidFill>
                  <a:schemeClr val="hlink"/>
                </a:solidFill>
                <a:round/>
                <a:headEnd/>
                <a:tailEnd/>
              </a:ln>
            </p:spPr>
            <p:txBody>
              <a:bodyPr/>
              <a:lstStyle/>
              <a:p>
                <a:endParaRPr lang="zh-CN" altLang="en-US"/>
              </a:p>
            </p:txBody>
          </p:sp>
          <p:sp>
            <p:nvSpPr>
              <p:cNvPr id="21518" name="Line 19"/>
              <p:cNvSpPr>
                <a:spLocks noChangeShapeType="1"/>
              </p:cNvSpPr>
              <p:nvPr/>
            </p:nvSpPr>
            <p:spPr bwMode="auto">
              <a:xfrm flipH="1">
                <a:off x="2566" y="1506"/>
                <a:ext cx="336" cy="336"/>
              </a:xfrm>
              <a:prstGeom prst="line">
                <a:avLst/>
              </a:prstGeom>
              <a:noFill/>
              <a:ln w="38100">
                <a:solidFill>
                  <a:schemeClr val="hlink"/>
                </a:solidFill>
                <a:round/>
                <a:headEnd/>
                <a:tailEnd/>
              </a:ln>
            </p:spPr>
            <p:txBody>
              <a:bodyPr/>
              <a:lstStyle/>
              <a:p>
                <a:endParaRPr lang="zh-CN" altLang="en-US"/>
              </a:p>
            </p:txBody>
          </p:sp>
        </p:grpSp>
        <p:sp>
          <p:nvSpPr>
            <p:cNvPr id="21514" name="Freeform 21"/>
            <p:cNvSpPr>
              <a:spLocks/>
            </p:cNvSpPr>
            <p:nvPr/>
          </p:nvSpPr>
          <p:spPr bwMode="auto">
            <a:xfrm>
              <a:off x="1968" y="2236"/>
              <a:ext cx="190" cy="260"/>
            </a:xfrm>
            <a:custGeom>
              <a:avLst/>
              <a:gdLst>
                <a:gd name="T0" fmla="*/ 0 w 190"/>
                <a:gd name="T1" fmla="*/ 149 h 260"/>
                <a:gd name="T2" fmla="*/ 71 w 190"/>
                <a:gd name="T3" fmla="*/ 260 h 260"/>
                <a:gd name="T4" fmla="*/ 190 w 190"/>
                <a:gd name="T5" fmla="*/ 0 h 260"/>
                <a:gd name="T6" fmla="*/ 0 60000 65536"/>
                <a:gd name="T7" fmla="*/ 0 60000 65536"/>
                <a:gd name="T8" fmla="*/ 0 60000 65536"/>
                <a:gd name="T9" fmla="*/ 0 w 190"/>
                <a:gd name="T10" fmla="*/ 0 h 260"/>
                <a:gd name="T11" fmla="*/ 190 w 190"/>
                <a:gd name="T12" fmla="*/ 260 h 260"/>
              </a:gdLst>
              <a:ahLst/>
              <a:cxnLst>
                <a:cxn ang="T6">
                  <a:pos x="T0" y="T1"/>
                </a:cxn>
                <a:cxn ang="T7">
                  <a:pos x="T2" y="T3"/>
                </a:cxn>
                <a:cxn ang="T8">
                  <a:pos x="T4" y="T5"/>
                </a:cxn>
              </a:cxnLst>
              <a:rect l="T9" t="T10" r="T11" b="T12"/>
              <a:pathLst>
                <a:path w="190" h="260">
                  <a:moveTo>
                    <a:pt x="0" y="149"/>
                  </a:moveTo>
                  <a:lnTo>
                    <a:pt x="71" y="260"/>
                  </a:lnTo>
                  <a:lnTo>
                    <a:pt x="190" y="0"/>
                  </a:lnTo>
                </a:path>
              </a:pathLst>
            </a:custGeom>
            <a:noFill/>
            <a:ln w="38100" cap="flat" cmpd="sng">
              <a:solidFill>
                <a:srgbClr val="66FF66"/>
              </a:solidFill>
              <a:prstDash val="solid"/>
              <a:round/>
              <a:headEnd type="none" w="med" len="med"/>
              <a:tailEnd type="none" w="med" len="med"/>
            </a:ln>
          </p:spPr>
          <p:txBody>
            <a:bodyPr/>
            <a:lstStyle/>
            <a:p>
              <a:endParaRPr lang="zh-CN" altLang="en-US"/>
            </a:p>
          </p:txBody>
        </p:sp>
        <p:sp>
          <p:nvSpPr>
            <p:cNvPr id="21515" name="Freeform 22"/>
            <p:cNvSpPr>
              <a:spLocks/>
            </p:cNvSpPr>
            <p:nvPr/>
          </p:nvSpPr>
          <p:spPr bwMode="auto">
            <a:xfrm>
              <a:off x="2208" y="1804"/>
              <a:ext cx="190" cy="260"/>
            </a:xfrm>
            <a:custGeom>
              <a:avLst/>
              <a:gdLst>
                <a:gd name="T0" fmla="*/ 0 w 190"/>
                <a:gd name="T1" fmla="*/ 149 h 260"/>
                <a:gd name="T2" fmla="*/ 71 w 190"/>
                <a:gd name="T3" fmla="*/ 260 h 260"/>
                <a:gd name="T4" fmla="*/ 190 w 190"/>
                <a:gd name="T5" fmla="*/ 0 h 260"/>
                <a:gd name="T6" fmla="*/ 0 60000 65536"/>
                <a:gd name="T7" fmla="*/ 0 60000 65536"/>
                <a:gd name="T8" fmla="*/ 0 60000 65536"/>
                <a:gd name="T9" fmla="*/ 0 w 190"/>
                <a:gd name="T10" fmla="*/ 0 h 260"/>
                <a:gd name="T11" fmla="*/ 190 w 190"/>
                <a:gd name="T12" fmla="*/ 260 h 260"/>
              </a:gdLst>
              <a:ahLst/>
              <a:cxnLst>
                <a:cxn ang="T6">
                  <a:pos x="T0" y="T1"/>
                </a:cxn>
                <a:cxn ang="T7">
                  <a:pos x="T2" y="T3"/>
                </a:cxn>
                <a:cxn ang="T8">
                  <a:pos x="T4" y="T5"/>
                </a:cxn>
              </a:cxnLst>
              <a:rect l="T9" t="T10" r="T11" b="T12"/>
              <a:pathLst>
                <a:path w="190" h="260">
                  <a:moveTo>
                    <a:pt x="0" y="149"/>
                  </a:moveTo>
                  <a:lnTo>
                    <a:pt x="71" y="260"/>
                  </a:lnTo>
                  <a:lnTo>
                    <a:pt x="190" y="0"/>
                  </a:lnTo>
                </a:path>
              </a:pathLst>
            </a:custGeom>
            <a:noFill/>
            <a:ln w="38100" cap="flat" cmpd="sng">
              <a:solidFill>
                <a:srgbClr val="66FF66"/>
              </a:solidFill>
              <a:prstDash val="solid"/>
              <a:round/>
              <a:headEnd type="none" w="med" len="med"/>
              <a:tailEnd type="none" w="med" len="med"/>
            </a:ln>
          </p:spPr>
          <p:txBody>
            <a:bodyPr/>
            <a:lstStyle/>
            <a:p>
              <a:endParaRPr lang="zh-CN" altLang="en-US"/>
            </a:p>
          </p:txBody>
        </p:sp>
        <p:sp>
          <p:nvSpPr>
            <p:cNvPr id="21516" name="Freeform 23"/>
            <p:cNvSpPr>
              <a:spLocks/>
            </p:cNvSpPr>
            <p:nvPr/>
          </p:nvSpPr>
          <p:spPr bwMode="auto">
            <a:xfrm>
              <a:off x="3234" y="1900"/>
              <a:ext cx="190" cy="260"/>
            </a:xfrm>
            <a:custGeom>
              <a:avLst/>
              <a:gdLst>
                <a:gd name="T0" fmla="*/ 0 w 190"/>
                <a:gd name="T1" fmla="*/ 149 h 260"/>
                <a:gd name="T2" fmla="*/ 71 w 190"/>
                <a:gd name="T3" fmla="*/ 260 h 260"/>
                <a:gd name="T4" fmla="*/ 190 w 190"/>
                <a:gd name="T5" fmla="*/ 0 h 260"/>
                <a:gd name="T6" fmla="*/ 0 60000 65536"/>
                <a:gd name="T7" fmla="*/ 0 60000 65536"/>
                <a:gd name="T8" fmla="*/ 0 60000 65536"/>
                <a:gd name="T9" fmla="*/ 0 w 190"/>
                <a:gd name="T10" fmla="*/ 0 h 260"/>
                <a:gd name="T11" fmla="*/ 190 w 190"/>
                <a:gd name="T12" fmla="*/ 260 h 260"/>
              </a:gdLst>
              <a:ahLst/>
              <a:cxnLst>
                <a:cxn ang="T6">
                  <a:pos x="T0" y="T1"/>
                </a:cxn>
                <a:cxn ang="T7">
                  <a:pos x="T2" y="T3"/>
                </a:cxn>
                <a:cxn ang="T8">
                  <a:pos x="T4" y="T5"/>
                </a:cxn>
              </a:cxnLst>
              <a:rect l="T9" t="T10" r="T11" b="T12"/>
              <a:pathLst>
                <a:path w="190" h="260">
                  <a:moveTo>
                    <a:pt x="0" y="149"/>
                  </a:moveTo>
                  <a:lnTo>
                    <a:pt x="71" y="260"/>
                  </a:lnTo>
                  <a:lnTo>
                    <a:pt x="190" y="0"/>
                  </a:lnTo>
                </a:path>
              </a:pathLst>
            </a:custGeom>
            <a:noFill/>
            <a:ln w="38100" cap="flat" cmpd="sng">
              <a:solidFill>
                <a:srgbClr val="66FF66"/>
              </a:solidFill>
              <a:prstDash val="solid"/>
              <a:round/>
              <a:headEnd type="none" w="med" len="med"/>
              <a:tailEnd type="none" w="med" len="med"/>
            </a:ln>
          </p:spPr>
          <p:txBody>
            <a:bodyPr/>
            <a:lstStyle/>
            <a:p>
              <a:endParaRPr lang="zh-CN" altLang="en-US"/>
            </a:p>
          </p:txBody>
        </p:sp>
      </p:grpSp>
      <p:sp>
        <p:nvSpPr>
          <p:cNvPr id="1040408" name="Rectangle 24"/>
          <p:cNvSpPr>
            <a:spLocks noChangeArrowheads="1"/>
          </p:cNvSpPr>
          <p:nvPr/>
        </p:nvSpPr>
        <p:spPr bwMode="auto">
          <a:xfrm>
            <a:off x="5407026" y="3429000"/>
            <a:ext cx="4248150" cy="646112"/>
          </a:xfrm>
          <a:prstGeom prst="rect">
            <a:avLst/>
          </a:prstGeom>
          <a:noFill/>
          <a:ln w="38100">
            <a:noFill/>
            <a:miter lim="800000"/>
            <a:headEnd/>
            <a:tailEnd/>
          </a:ln>
        </p:spPr>
        <p:txBody>
          <a:bodyPr>
            <a:spAutoFit/>
          </a:bodyPr>
          <a:lstStyle/>
          <a:p>
            <a:r>
              <a:rPr lang="en-US" altLang="zh-CN" b="1" dirty="0"/>
              <a:t>Some subsets are </a:t>
            </a:r>
            <a:r>
              <a:rPr lang="en-US" altLang="zh-CN" b="1" dirty="0">
                <a:solidFill>
                  <a:srgbClr val="FF0000"/>
                </a:solidFill>
              </a:rPr>
              <a:t>not allowed </a:t>
            </a:r>
            <a:r>
              <a:rPr lang="en-US" altLang="zh-CN" b="1" dirty="0">
                <a:solidFill>
                  <a:srgbClr val="FF3300"/>
                </a:solidFill>
              </a:rPr>
              <a:t/>
            </a:r>
            <a:br>
              <a:rPr lang="en-US" altLang="zh-CN" b="1" dirty="0">
                <a:solidFill>
                  <a:srgbClr val="FF3300"/>
                </a:solidFill>
              </a:rPr>
            </a:br>
            <a:r>
              <a:rPr lang="en-US" altLang="zh-CN" b="1" dirty="0"/>
              <a:t>because some objects conflict</a:t>
            </a:r>
          </a:p>
        </p:txBody>
      </p:sp>
      <p:sp>
        <p:nvSpPr>
          <p:cNvPr id="18" name="Text Box 20"/>
          <p:cNvSpPr txBox="1">
            <a:spLocks noChangeArrowheads="1"/>
          </p:cNvSpPr>
          <p:nvPr/>
        </p:nvSpPr>
        <p:spPr bwMode="auto">
          <a:xfrm>
            <a:off x="179512" y="5591199"/>
            <a:ext cx="8534400" cy="646113"/>
          </a:xfrm>
          <a:prstGeom prst="rect">
            <a:avLst/>
          </a:prstGeom>
          <a:noFill/>
          <a:ln w="9525">
            <a:noFill/>
            <a:miter lim="800000"/>
            <a:headEnd/>
            <a:tailEnd/>
          </a:ln>
        </p:spPr>
        <p:txBody>
          <a:bodyPr>
            <a:spAutoFit/>
          </a:bodyPr>
          <a:lstStyle/>
          <a:p>
            <a:r>
              <a:rPr lang="en-US" altLang="zh-CN" b="1" dirty="0">
                <a:solidFill>
                  <a:srgbClr val="00B050"/>
                </a:solidFill>
              </a:rPr>
              <a:t>Cost of Solution: </a:t>
            </a:r>
            <a:r>
              <a:rPr lang="en-US" altLang="zh-CN" b="1" dirty="0"/>
              <a:t>The number of objects in solution or the sum of the costs of objects </a:t>
            </a:r>
          </a:p>
        </p:txBody>
      </p:sp>
      <p:sp>
        <p:nvSpPr>
          <p:cNvPr id="19" name="Rectangle 6"/>
          <p:cNvSpPr>
            <a:spLocks noChangeArrowheads="1"/>
          </p:cNvSpPr>
          <p:nvPr/>
        </p:nvSpPr>
        <p:spPr bwMode="auto">
          <a:xfrm>
            <a:off x="4522703" y="2052399"/>
            <a:ext cx="5132473" cy="923330"/>
          </a:xfrm>
          <a:prstGeom prst="rect">
            <a:avLst/>
          </a:prstGeom>
          <a:noFill/>
          <a:ln w="38100">
            <a:noFill/>
            <a:miter lim="800000"/>
            <a:headEnd/>
            <a:tailEnd/>
          </a:ln>
        </p:spPr>
        <p:txBody>
          <a:bodyPr wrap="square">
            <a:spAutoFit/>
          </a:bodyPr>
          <a:lstStyle/>
          <a:p>
            <a:pPr lvl="1"/>
            <a:r>
              <a:rPr lang="en-US" altLang="zh-CN" b="1" dirty="0">
                <a:solidFill>
                  <a:srgbClr val="C00000"/>
                </a:solidFill>
              </a:rPr>
              <a:t>Goal</a:t>
            </a:r>
            <a:r>
              <a:rPr lang="en-US" altLang="zh-CN" dirty="0">
                <a:solidFill>
                  <a:srgbClr val="C00000"/>
                </a:solidFill>
              </a:rPr>
              <a:t>: </a:t>
            </a:r>
            <a:r>
              <a:rPr lang="en-US" altLang="zh-CN" b="1" dirty="0"/>
              <a:t>Find an </a:t>
            </a:r>
            <a:r>
              <a:rPr lang="en-US" altLang="zh-CN" b="1" dirty="0">
                <a:solidFill>
                  <a:srgbClr val="FF0000"/>
                </a:solidFill>
              </a:rPr>
              <a:t>optimal non-conflicting </a:t>
            </a:r>
            <a:r>
              <a:rPr lang="en-US" altLang="zh-CN" b="1" dirty="0"/>
              <a:t>solution: Best Prizes.</a:t>
            </a:r>
          </a:p>
          <a:p>
            <a:pPr lvl="1"/>
            <a:endParaRPr lang="en-US" altLang="zh-CN" dirty="0">
              <a:solidFill>
                <a:srgbClr val="C00000"/>
              </a:solidFill>
            </a:endParaRPr>
          </a:p>
        </p:txBody>
      </p:sp>
      <p:sp>
        <p:nvSpPr>
          <p:cNvPr id="4" name="矩形 3"/>
          <p:cNvSpPr/>
          <p:nvPr/>
        </p:nvSpPr>
        <p:spPr>
          <a:xfrm>
            <a:off x="5435603" y="4161784"/>
            <a:ext cx="3492712" cy="923330"/>
          </a:xfrm>
          <a:prstGeom prst="rect">
            <a:avLst/>
          </a:prstGeom>
        </p:spPr>
        <p:txBody>
          <a:bodyPr wrap="square">
            <a:spAutoFit/>
          </a:bodyPr>
          <a:lstStyle/>
          <a:p>
            <a:r>
              <a:rPr lang="en-US" altLang="zh-CN" b="1" dirty="0"/>
              <a:t>greedy algorithms do not try </a:t>
            </a:r>
            <a:br>
              <a:rPr lang="en-US" altLang="zh-CN" b="1" dirty="0"/>
            </a:br>
            <a:r>
              <a:rPr lang="en-US" altLang="zh-CN" b="1" dirty="0"/>
              <a:t>to </a:t>
            </a:r>
            <a:r>
              <a:rPr lang="en-US" altLang="zh-CN" b="1" dirty="0">
                <a:solidFill>
                  <a:srgbClr val="FF0000"/>
                </a:solidFill>
              </a:rPr>
              <a:t>predict the future </a:t>
            </a:r>
            <a:r>
              <a:rPr lang="en-US" altLang="zh-CN" b="1" dirty="0"/>
              <a:t>and do not</a:t>
            </a:r>
            <a:r>
              <a:rPr lang="en-US" altLang="zh-CN" b="1" dirty="0">
                <a:solidFill>
                  <a:srgbClr val="00B050"/>
                </a:solidFill>
              </a:rPr>
              <a:t> </a:t>
            </a:r>
            <a:r>
              <a:rPr lang="en-US" altLang="zh-CN" b="1" dirty="0">
                <a:solidFill>
                  <a:srgbClr val="FF0000"/>
                </a:solidFill>
              </a:rPr>
              <a:t>back track</a:t>
            </a:r>
            <a:endParaRPr lang="zh-CN" altLang="en-US" dirty="0">
              <a:solidFill>
                <a:srgbClr val="FF0000"/>
              </a:solidFill>
            </a:endParaRPr>
          </a:p>
        </p:txBody>
      </p:sp>
      <p:sp>
        <p:nvSpPr>
          <p:cNvPr id="22" name="Rectangle 7"/>
          <p:cNvSpPr>
            <a:spLocks noChangeArrowheads="1"/>
          </p:cNvSpPr>
          <p:nvPr/>
        </p:nvSpPr>
        <p:spPr bwMode="auto">
          <a:xfrm>
            <a:off x="-283518" y="4426853"/>
            <a:ext cx="5432425" cy="1016001"/>
          </a:xfrm>
          <a:prstGeom prst="rect">
            <a:avLst/>
          </a:prstGeom>
          <a:noFill/>
          <a:ln w="38100">
            <a:noFill/>
            <a:miter lim="800000"/>
            <a:headEnd/>
            <a:tailEnd/>
          </a:ln>
        </p:spPr>
        <p:txBody>
          <a:bodyPr wrap="square">
            <a:spAutoFit/>
          </a:bodyPr>
          <a:lstStyle/>
          <a:p>
            <a:pPr lvl="1"/>
            <a:r>
              <a:rPr lang="en-US" altLang="zh-CN" sz="2000" b="1" dirty="0">
                <a:solidFill>
                  <a:srgbClr val="00B050"/>
                </a:solidFill>
              </a:rPr>
              <a:t>Solutions for Instance</a:t>
            </a:r>
            <a:r>
              <a:rPr lang="en-US" altLang="zh-CN" sz="2000" dirty="0">
                <a:solidFill>
                  <a:schemeClr val="accent1"/>
                </a:solidFill>
              </a:rPr>
              <a:t>:</a:t>
            </a:r>
            <a:r>
              <a:rPr lang="en-US" altLang="zh-CN" sz="2000" dirty="0"/>
              <a:t> A subset of the </a:t>
            </a:r>
            <a:r>
              <a:rPr lang="en-US" altLang="zh-CN" sz="2000" dirty="0" smtClean="0"/>
              <a:t>objects. Or </a:t>
            </a:r>
            <a:r>
              <a:rPr lang="en-US" altLang="zh-CN" sz="2000" dirty="0"/>
              <a:t>some other choice about each object. </a:t>
            </a:r>
          </a:p>
        </p:txBody>
      </p:sp>
      <p:sp>
        <p:nvSpPr>
          <p:cNvPr id="5" name="灯片编号占位符 4"/>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15</a:t>
            </a:fld>
            <a:endParaRPr lang="en-CA" dirty="0"/>
          </a:p>
        </p:txBody>
      </p:sp>
    </p:spTree>
    <p:extLst>
      <p:ext uri="{BB962C8B-B14F-4D97-AF65-F5344CB8AC3E}">
        <p14:creationId xmlns:p14="http://schemas.microsoft.com/office/powerpoint/2010/main" val="1985434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507"/>
                                        </p:tgtEl>
                                        <p:attrNameLst>
                                          <p:attrName>style.visibility</p:attrName>
                                        </p:attrNameLst>
                                      </p:cBhvr>
                                      <p:to>
                                        <p:strVal val="visible"/>
                                      </p:to>
                                    </p:set>
                                    <p:anim calcmode="lin" valueType="num">
                                      <p:cBhvr additive="base">
                                        <p:cTn id="11" dur="500" fill="hold"/>
                                        <p:tgtEl>
                                          <p:spTgt spid="21507"/>
                                        </p:tgtEl>
                                        <p:attrNameLst>
                                          <p:attrName>ppt_x</p:attrName>
                                        </p:attrNameLst>
                                      </p:cBhvr>
                                      <p:tavLst>
                                        <p:tav tm="0">
                                          <p:val>
                                            <p:strVal val="#ppt_x"/>
                                          </p:val>
                                        </p:tav>
                                        <p:tav tm="100000">
                                          <p:val>
                                            <p:strVal val="#ppt_x"/>
                                          </p:val>
                                        </p:tav>
                                      </p:tavLst>
                                    </p:anim>
                                    <p:anim calcmode="lin" valueType="num">
                                      <p:cBhvr additive="base">
                                        <p:cTn id="12" dur="500" fill="hold"/>
                                        <p:tgtEl>
                                          <p:spTgt spid="2150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511"/>
                                        </p:tgtEl>
                                        <p:attrNameLst>
                                          <p:attrName>style.visibility</p:attrName>
                                        </p:attrNameLst>
                                      </p:cBhvr>
                                      <p:to>
                                        <p:strVal val="visible"/>
                                      </p:to>
                                    </p:set>
                                    <p:anim calcmode="lin" valueType="num">
                                      <p:cBhvr additive="base">
                                        <p:cTn id="23" dur="500" fill="hold"/>
                                        <p:tgtEl>
                                          <p:spTgt spid="21511"/>
                                        </p:tgtEl>
                                        <p:attrNameLst>
                                          <p:attrName>ppt_x</p:attrName>
                                        </p:attrNameLst>
                                      </p:cBhvr>
                                      <p:tavLst>
                                        <p:tav tm="0">
                                          <p:val>
                                            <p:strVal val="#ppt_x"/>
                                          </p:val>
                                        </p:tav>
                                        <p:tav tm="100000">
                                          <p:val>
                                            <p:strVal val="#ppt_x"/>
                                          </p:val>
                                        </p:tav>
                                      </p:tavLst>
                                    </p:anim>
                                    <p:anim calcmode="lin" valueType="num">
                                      <p:cBhvr additive="base">
                                        <p:cTn id="24" dur="500" fill="hold"/>
                                        <p:tgtEl>
                                          <p:spTgt spid="215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40408"/>
                                        </p:tgtEl>
                                        <p:attrNameLst>
                                          <p:attrName>style.visibility</p:attrName>
                                        </p:attrNameLst>
                                      </p:cBhvr>
                                      <p:to>
                                        <p:strVal val="visible"/>
                                      </p:to>
                                    </p:set>
                                    <p:anim calcmode="lin" valueType="num">
                                      <p:cBhvr additive="base">
                                        <p:cTn id="35" dur="500" fill="hold"/>
                                        <p:tgtEl>
                                          <p:spTgt spid="1040408"/>
                                        </p:tgtEl>
                                        <p:attrNameLst>
                                          <p:attrName>ppt_x</p:attrName>
                                        </p:attrNameLst>
                                      </p:cBhvr>
                                      <p:tavLst>
                                        <p:tav tm="0">
                                          <p:val>
                                            <p:strVal val="#ppt_x"/>
                                          </p:val>
                                        </p:tav>
                                        <p:tav tm="100000">
                                          <p:val>
                                            <p:strVal val="#ppt_x"/>
                                          </p:val>
                                        </p:tav>
                                      </p:tavLst>
                                    </p:anim>
                                    <p:anim calcmode="lin" valueType="num">
                                      <p:cBhvr additive="base">
                                        <p:cTn id="36" dur="500" fill="hold"/>
                                        <p:tgtEl>
                                          <p:spTgt spid="104040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1040408" grpId="0" autoUpdateAnimBg="0"/>
      <p:bldP spid="18" grpId="0"/>
      <p:bldP spid="19" grpId="0"/>
      <p:bldP spid="4" grpId="0"/>
      <p:bldP spid="22"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ltLang="zh-CN" dirty="0" err="1"/>
              <a:t>Kruskal’s</a:t>
            </a:r>
            <a:r>
              <a:rPr lang="en-US" altLang="zh-CN" dirty="0"/>
              <a:t> Algorithm Example</a:t>
            </a:r>
            <a:endParaRPr lang="en-US" dirty="0"/>
          </a:p>
        </p:txBody>
      </p:sp>
      <p:sp>
        <p:nvSpPr>
          <p:cNvPr id="33795"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33796"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33797" name="Oval 5"/>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3</a:t>
            </a:r>
          </a:p>
        </p:txBody>
      </p:sp>
      <p:cxnSp>
        <p:nvCxnSpPr>
          <p:cNvPr id="44038" name="AutoShape 6"/>
          <p:cNvCxnSpPr>
            <a:cxnSpLocks noChangeShapeType="1"/>
            <a:stCxn id="33795" idx="6"/>
            <a:endCxn id="33796"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44039" name="AutoShape 7"/>
          <p:cNvCxnSpPr>
            <a:cxnSpLocks noChangeShapeType="1"/>
            <a:stCxn id="33796" idx="6"/>
            <a:endCxn id="33797" idx="2"/>
          </p:cNvCxnSpPr>
          <p:nvPr/>
        </p:nvCxnSpPr>
        <p:spPr bwMode="auto">
          <a:xfrm>
            <a:off x="2452688" y="2819400"/>
            <a:ext cx="1038225" cy="0"/>
          </a:xfrm>
          <a:prstGeom prst="straightConnector1">
            <a:avLst/>
          </a:prstGeom>
          <a:noFill/>
          <a:ln w="38100">
            <a:solidFill>
              <a:srgbClr val="FF0000"/>
            </a:solidFill>
            <a:round/>
            <a:headEnd/>
            <a:tailEnd/>
          </a:ln>
        </p:spPr>
      </p:cxnSp>
      <p:sp>
        <p:nvSpPr>
          <p:cNvPr id="33800"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33801"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33802" name="Oval 10"/>
          <p:cNvSpPr>
            <a:spLocks noChangeArrowheads="1"/>
          </p:cNvSpPr>
          <p:nvPr/>
        </p:nvSpPr>
        <p:spPr bwMode="auto">
          <a:xfrm>
            <a:off x="457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4</a:t>
            </a:r>
          </a:p>
        </p:txBody>
      </p:sp>
      <p:sp>
        <p:nvSpPr>
          <p:cNvPr id="33803" name="Oval 11"/>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5</a:t>
            </a:r>
          </a:p>
        </p:txBody>
      </p:sp>
      <p:sp>
        <p:nvSpPr>
          <p:cNvPr id="33804" name="Oval 12"/>
          <p:cNvSpPr>
            <a:spLocks noChangeArrowheads="1"/>
          </p:cNvSpPr>
          <p:nvPr/>
        </p:nvSpPr>
        <p:spPr bwMode="auto">
          <a:xfrm>
            <a:off x="3505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6</a:t>
            </a:r>
          </a:p>
        </p:txBody>
      </p:sp>
      <p:cxnSp>
        <p:nvCxnSpPr>
          <p:cNvPr id="44045" name="AutoShape 13"/>
          <p:cNvCxnSpPr>
            <a:cxnSpLocks noChangeShapeType="1"/>
            <a:stCxn id="33802" idx="6"/>
            <a:endCxn id="33803"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44046" name="AutoShape 14"/>
          <p:cNvCxnSpPr>
            <a:cxnSpLocks noChangeShapeType="1"/>
            <a:stCxn id="33803" idx="6"/>
            <a:endCxn id="33804" idx="2"/>
          </p:cNvCxnSpPr>
          <p:nvPr/>
        </p:nvCxnSpPr>
        <p:spPr bwMode="auto">
          <a:xfrm>
            <a:off x="2452688" y="4191000"/>
            <a:ext cx="1038225" cy="0"/>
          </a:xfrm>
          <a:prstGeom prst="straightConnector1">
            <a:avLst/>
          </a:prstGeom>
          <a:noFill/>
          <a:ln w="9525">
            <a:solidFill>
              <a:schemeClr val="tx1"/>
            </a:solidFill>
            <a:round/>
            <a:headEnd/>
            <a:tailEnd/>
          </a:ln>
        </p:spPr>
      </p:cxnSp>
      <p:sp>
        <p:nvSpPr>
          <p:cNvPr id="33807"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3808"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44049" name="AutoShape 17"/>
          <p:cNvCxnSpPr>
            <a:cxnSpLocks noChangeShapeType="1"/>
            <a:stCxn id="33795" idx="4"/>
            <a:endCxn id="33802" idx="0"/>
          </p:cNvCxnSpPr>
          <p:nvPr/>
        </p:nvCxnSpPr>
        <p:spPr bwMode="auto">
          <a:xfrm>
            <a:off x="685800" y="3062288"/>
            <a:ext cx="0" cy="885825"/>
          </a:xfrm>
          <a:prstGeom prst="straightConnector1">
            <a:avLst/>
          </a:prstGeom>
          <a:noFill/>
          <a:ln w="38100">
            <a:solidFill>
              <a:srgbClr val="FF0000"/>
            </a:solidFill>
            <a:round/>
            <a:headEnd/>
            <a:tailEnd/>
          </a:ln>
        </p:spPr>
      </p:cxnSp>
      <p:cxnSp>
        <p:nvCxnSpPr>
          <p:cNvPr id="44050" name="AutoShape 18"/>
          <p:cNvCxnSpPr>
            <a:cxnSpLocks noChangeShapeType="1"/>
            <a:stCxn id="33802" idx="7"/>
            <a:endCxn id="33796"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44051" name="AutoShape 19"/>
          <p:cNvCxnSpPr>
            <a:cxnSpLocks noChangeShapeType="1"/>
            <a:stCxn id="33796" idx="4"/>
            <a:endCxn id="33803" idx="0"/>
          </p:cNvCxnSpPr>
          <p:nvPr/>
        </p:nvCxnSpPr>
        <p:spPr bwMode="auto">
          <a:xfrm>
            <a:off x="2209800" y="3062288"/>
            <a:ext cx="0" cy="885825"/>
          </a:xfrm>
          <a:prstGeom prst="straightConnector1">
            <a:avLst/>
          </a:prstGeom>
          <a:noFill/>
          <a:ln w="38100">
            <a:solidFill>
              <a:schemeClr val="accent1"/>
            </a:solidFill>
            <a:round/>
            <a:headEnd/>
            <a:tailEnd/>
          </a:ln>
        </p:spPr>
      </p:cxnSp>
      <p:cxnSp>
        <p:nvCxnSpPr>
          <p:cNvPr id="44052" name="AutoShape 20"/>
          <p:cNvCxnSpPr>
            <a:cxnSpLocks noChangeShapeType="1"/>
            <a:stCxn id="33803" idx="7"/>
            <a:endCxn id="33797"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44053" name="AutoShape 21"/>
          <p:cNvCxnSpPr>
            <a:cxnSpLocks noChangeShapeType="1"/>
            <a:stCxn id="33797" idx="4"/>
            <a:endCxn id="33804" idx="0"/>
          </p:cNvCxnSpPr>
          <p:nvPr/>
        </p:nvCxnSpPr>
        <p:spPr bwMode="auto">
          <a:xfrm>
            <a:off x="3733800" y="3062288"/>
            <a:ext cx="0" cy="885825"/>
          </a:xfrm>
          <a:prstGeom prst="straightConnector1">
            <a:avLst/>
          </a:prstGeom>
          <a:noFill/>
          <a:ln w="9525">
            <a:solidFill>
              <a:schemeClr val="tx1"/>
            </a:solidFill>
            <a:round/>
            <a:headEnd/>
            <a:tailEnd/>
          </a:ln>
        </p:spPr>
      </p:cxnSp>
      <p:sp>
        <p:nvSpPr>
          <p:cNvPr id="33814" name="Oval 22"/>
          <p:cNvSpPr>
            <a:spLocks noChangeArrowheads="1"/>
          </p:cNvSpPr>
          <p:nvPr/>
        </p:nvSpPr>
        <p:spPr bwMode="auto">
          <a:xfrm>
            <a:off x="1981200" y="54102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7</a:t>
            </a:r>
          </a:p>
        </p:txBody>
      </p:sp>
      <p:cxnSp>
        <p:nvCxnSpPr>
          <p:cNvPr id="44055" name="AutoShape 23"/>
          <p:cNvCxnSpPr>
            <a:cxnSpLocks noChangeShapeType="1"/>
            <a:stCxn id="33802" idx="5"/>
            <a:endCxn id="33814" idx="1"/>
          </p:cNvCxnSpPr>
          <p:nvPr/>
        </p:nvCxnSpPr>
        <p:spPr bwMode="auto">
          <a:xfrm>
            <a:off x="847725" y="4367213"/>
            <a:ext cx="1200150" cy="1095375"/>
          </a:xfrm>
          <a:prstGeom prst="straightConnector1">
            <a:avLst/>
          </a:prstGeom>
          <a:noFill/>
          <a:ln w="38100">
            <a:solidFill>
              <a:srgbClr val="FF0000"/>
            </a:solidFill>
            <a:round/>
            <a:headEnd/>
            <a:tailEnd/>
          </a:ln>
        </p:spPr>
      </p:cxnSp>
      <p:cxnSp>
        <p:nvCxnSpPr>
          <p:cNvPr id="44056" name="AutoShape 24"/>
          <p:cNvCxnSpPr>
            <a:cxnSpLocks noChangeShapeType="1"/>
            <a:stCxn id="33803" idx="4"/>
            <a:endCxn id="33814"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44057" name="AutoShape 25"/>
          <p:cNvCxnSpPr>
            <a:cxnSpLocks noChangeShapeType="1"/>
            <a:stCxn id="33804" idx="3"/>
            <a:endCxn id="33814" idx="7"/>
          </p:cNvCxnSpPr>
          <p:nvPr/>
        </p:nvCxnSpPr>
        <p:spPr bwMode="auto">
          <a:xfrm flipH="1">
            <a:off x="2371725" y="4367213"/>
            <a:ext cx="1200150" cy="1095375"/>
          </a:xfrm>
          <a:prstGeom prst="straightConnector1">
            <a:avLst/>
          </a:prstGeom>
          <a:noFill/>
          <a:ln w="38100">
            <a:solidFill>
              <a:srgbClr val="FF0000"/>
            </a:solidFill>
            <a:round/>
            <a:headEnd/>
            <a:tailEnd/>
          </a:ln>
        </p:spPr>
      </p:cxnSp>
      <p:sp>
        <p:nvSpPr>
          <p:cNvPr id="33818"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3819"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3820"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3821"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33822"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3823"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33824"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3825"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3826" name="Text Box 34"/>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 {1,2}</a:t>
            </a:r>
          </a:p>
        </p:txBody>
      </p:sp>
      <p:sp>
        <p:nvSpPr>
          <p:cNvPr id="33827" name="Text Box 35"/>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2: {2,3}</a:t>
            </a:r>
          </a:p>
        </p:txBody>
      </p:sp>
      <p:sp>
        <p:nvSpPr>
          <p:cNvPr id="33828" name="Text Box 36"/>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{4,5}</a:t>
            </a:r>
          </a:p>
        </p:txBody>
      </p:sp>
      <p:sp>
        <p:nvSpPr>
          <p:cNvPr id="33829" name="Text Box 37"/>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3: {6,7}</a:t>
            </a:r>
          </a:p>
        </p:txBody>
      </p:sp>
      <p:sp>
        <p:nvSpPr>
          <p:cNvPr id="33830" name="Text Box 38"/>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{1,4}</a:t>
            </a:r>
          </a:p>
        </p:txBody>
      </p:sp>
      <p:sp>
        <p:nvSpPr>
          <p:cNvPr id="33831" name="Text Box 39"/>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{2,5}</a:t>
            </a:r>
          </a:p>
        </p:txBody>
      </p:sp>
      <p:sp>
        <p:nvSpPr>
          <p:cNvPr id="33832" name="Text Box 40"/>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4: {4,7}</a:t>
            </a:r>
          </a:p>
        </p:txBody>
      </p:sp>
      <p:sp>
        <p:nvSpPr>
          <p:cNvPr id="33833" name="Text Box 41"/>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5: {3,5}</a:t>
            </a:r>
          </a:p>
        </p:txBody>
      </p:sp>
      <p:sp>
        <p:nvSpPr>
          <p:cNvPr id="33834"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3835" name="Oval 43"/>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3836" name="Oval 44"/>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3837" name="Oval 45"/>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3839" name="Text Box 47"/>
          <p:cNvSpPr txBox="1">
            <a:spLocks noChangeArrowheads="1"/>
          </p:cNvSpPr>
          <p:nvPr/>
        </p:nvSpPr>
        <p:spPr bwMode="auto">
          <a:xfrm>
            <a:off x="5486400" y="2895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3840" name="Text Box 48"/>
          <p:cNvSpPr txBox="1">
            <a:spLocks noChangeArrowheads="1"/>
          </p:cNvSpPr>
          <p:nvPr/>
        </p:nvSpPr>
        <p:spPr bwMode="auto">
          <a:xfrm>
            <a:off x="5486400" y="3276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3841" name="Text Box 49"/>
          <p:cNvSpPr txBox="1">
            <a:spLocks noChangeArrowheads="1"/>
          </p:cNvSpPr>
          <p:nvPr/>
        </p:nvSpPr>
        <p:spPr bwMode="auto">
          <a:xfrm>
            <a:off x="5486400" y="3657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3842" name="Text Box 50"/>
          <p:cNvSpPr txBox="1">
            <a:spLocks noChangeArrowheads="1"/>
          </p:cNvSpPr>
          <p:nvPr/>
        </p:nvSpPr>
        <p:spPr bwMode="auto">
          <a:xfrm>
            <a:off x="5486400" y="4038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3843" name="Text Box 51"/>
          <p:cNvSpPr txBox="1">
            <a:spLocks noChangeArrowheads="1"/>
          </p:cNvSpPr>
          <p:nvPr/>
        </p:nvSpPr>
        <p:spPr bwMode="auto">
          <a:xfrm>
            <a:off x="5562600" y="4419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solidFill>
                  <a:srgbClr val="FF0000"/>
                </a:solidFill>
                <a:latin typeface="+mn-lt"/>
                <a:ea typeface="Arial" pitchFamily="-107" charset="0"/>
                <a:cs typeface="Arial" pitchFamily="-107" charset="0"/>
              </a:rPr>
              <a:t>rejected </a:t>
            </a:r>
          </a:p>
        </p:txBody>
      </p:sp>
      <p:sp>
        <p:nvSpPr>
          <p:cNvPr id="33844" name="Text Box 52"/>
          <p:cNvSpPr txBox="1">
            <a:spLocks noChangeArrowheads="1"/>
          </p:cNvSpPr>
          <p:nvPr/>
        </p:nvSpPr>
        <p:spPr bwMode="auto">
          <a:xfrm>
            <a:off x="5486400" y="4800600"/>
            <a:ext cx="3352800" cy="46196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solidFill>
                  <a:srgbClr val="00B0F0"/>
                </a:solidFill>
                <a:latin typeface="+mn-lt"/>
                <a:ea typeface="Arial" pitchFamily="-107" charset="0"/>
                <a:cs typeface="Arial" pitchFamily="-107" charset="0"/>
              </a:rPr>
              <a:t>{1,2,3,4,5,6,7}  </a:t>
            </a:r>
            <a:r>
              <a:rPr lang="en-US" sz="2400" b="0" dirty="0">
                <a:solidFill>
                  <a:srgbClr val="FF0000"/>
                </a:solidFill>
                <a:latin typeface="+mn-lt"/>
                <a:ea typeface="Arial" pitchFamily="-107" charset="0"/>
                <a:cs typeface="Arial" pitchFamily="-107" charset="0"/>
              </a:rPr>
              <a:t>done</a:t>
            </a:r>
            <a:r>
              <a:rPr lang="en-US" sz="2400" b="0" dirty="0">
                <a:latin typeface="+mn-lt"/>
                <a:ea typeface="Arial" pitchFamily="-107" charset="0"/>
                <a:cs typeface="Arial" pitchFamily="-107" charset="0"/>
              </a:rPr>
              <a:t> </a:t>
            </a:r>
          </a:p>
        </p:txBody>
      </p:sp>
      <p:pic>
        <p:nvPicPr>
          <p:cNvPr id="55" name="Picture 47">
            <a:extLst>
              <a:ext uri="{FF2B5EF4-FFF2-40B4-BE49-F238E27FC236}">
                <a16:creationId xmlns="" xmlns:a16="http://schemas.microsoft.com/office/drawing/2014/main" id="{A4CA33CF-A84E-6C4B-8A93-3F201DC6B916}"/>
              </a:ext>
            </a:extLst>
          </p:cNvPr>
          <p:cNvPicPr>
            <a:picLocks noChangeAspect="1"/>
          </p:cNvPicPr>
          <p:nvPr/>
        </p:nvPicPr>
        <p:blipFill>
          <a:blip r:embed="rId3"/>
          <a:srcRect/>
          <a:stretch>
            <a:fillRect/>
          </a:stretch>
        </p:blipFill>
        <p:spPr bwMode="auto">
          <a:xfrm>
            <a:off x="122055" y="1118435"/>
            <a:ext cx="6766290" cy="995668"/>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150</a:t>
            </a:fld>
            <a:endParaRPr lang="en-US" altLang="zh-CN" dirty="0"/>
          </a:p>
        </p:txBody>
      </p:sp>
    </p:spTree>
    <p:extLst>
      <p:ext uri="{BB962C8B-B14F-4D97-AF65-F5344CB8AC3E}">
        <p14:creationId xmlns:p14="http://schemas.microsoft.com/office/powerpoint/2010/main" val="5504307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0" y="357188"/>
            <a:ext cx="7572375" cy="623887"/>
          </a:xfrm>
        </p:spPr>
        <p:txBody>
          <a:bodyPr/>
          <a:lstStyle/>
          <a:p>
            <a:r>
              <a:rPr lang="en-US" altLang="zh-CN" sz="3200" dirty="0" smtClean="0"/>
              <a:t>Union-Find</a:t>
            </a:r>
            <a:r>
              <a:rPr lang="zh-CN" altLang="en-US" sz="3200" dirty="0" smtClean="0"/>
              <a:t> </a:t>
            </a:r>
            <a:r>
              <a:rPr lang="en-US" altLang="zh-CN" sz="3200" dirty="0" smtClean="0"/>
              <a:t>Algorithm Implementation </a:t>
            </a:r>
            <a:endParaRPr lang="zh-CN" altLang="en-US" sz="3200" dirty="0" smtClean="0"/>
          </a:p>
        </p:txBody>
      </p:sp>
      <p:sp>
        <p:nvSpPr>
          <p:cNvPr id="22531" name="内容占位符 2"/>
          <p:cNvSpPr>
            <a:spLocks noGrp="1"/>
          </p:cNvSpPr>
          <p:nvPr>
            <p:ph idx="1"/>
          </p:nvPr>
        </p:nvSpPr>
        <p:spPr/>
        <p:txBody>
          <a:bodyPr/>
          <a:lstStyle/>
          <a:p>
            <a:r>
              <a:rPr lang="en-US" altLang="zh-CN" sz="2800" dirty="0"/>
              <a:t>Each set is represented by a "rooted </a:t>
            </a:r>
            <a:r>
              <a:rPr lang="en-US" altLang="zh-CN" sz="2800" dirty="0" smtClean="0"/>
              <a:t>tree“</a:t>
            </a:r>
          </a:p>
          <a:p>
            <a:r>
              <a:rPr lang="en-US" altLang="zh-CN" sz="2800" dirty="0" smtClean="0"/>
              <a:t>Define an array </a:t>
            </a:r>
            <a:r>
              <a:rPr lang="en-US" altLang="zh-CN" sz="2800" dirty="0"/>
              <a:t>set [1.. N</a:t>
            </a:r>
            <a:r>
              <a:rPr lang="en-US" altLang="zh-CN" sz="2800" dirty="0" smtClean="0"/>
              <a:t>]</a:t>
            </a:r>
          </a:p>
          <a:p>
            <a:pPr lvl="1">
              <a:buFont typeface="Wingdings" panose="05000000000000000000" pitchFamily="2" charset="2"/>
              <a:buChar char="Ø"/>
            </a:pPr>
            <a:r>
              <a:rPr lang="en-US" altLang="zh-CN" sz="1500" dirty="0" smtClean="0"/>
              <a:t>Set </a:t>
            </a:r>
            <a:r>
              <a:rPr lang="en-US" altLang="zh-CN" sz="1500" dirty="0"/>
              <a:t>[</a:t>
            </a:r>
            <a:r>
              <a:rPr lang="en-US" altLang="zh-CN" sz="1500" dirty="0" err="1"/>
              <a:t>i</a:t>
            </a:r>
            <a:r>
              <a:rPr lang="en-US" altLang="zh-CN" sz="1500" dirty="0"/>
              <a:t>]=</a:t>
            </a:r>
            <a:r>
              <a:rPr lang="en-US" altLang="zh-CN" sz="1500" dirty="0" err="1"/>
              <a:t>i</a:t>
            </a:r>
            <a:r>
              <a:rPr lang="en-US" altLang="zh-CN" sz="1500" dirty="0"/>
              <a:t>, then </a:t>
            </a:r>
            <a:r>
              <a:rPr lang="en-US" altLang="zh-CN" sz="1500" dirty="0" err="1"/>
              <a:t>i</a:t>
            </a:r>
            <a:r>
              <a:rPr lang="en-US" altLang="zh-CN" sz="1500" dirty="0"/>
              <a:t> represents this set and is the root of the tree corresponding to the </a:t>
            </a:r>
            <a:r>
              <a:rPr lang="en-US" altLang="zh-CN" sz="1500" dirty="0" smtClean="0"/>
              <a:t>set</a:t>
            </a:r>
          </a:p>
          <a:p>
            <a:pPr lvl="1">
              <a:buFont typeface="Wingdings" panose="05000000000000000000" pitchFamily="2" charset="2"/>
              <a:buChar char="Ø"/>
            </a:pPr>
            <a:r>
              <a:rPr lang="en-US" altLang="zh-CN" sz="1500" dirty="0" smtClean="0"/>
              <a:t>Set </a:t>
            </a:r>
            <a:r>
              <a:rPr lang="en-US" altLang="zh-CN" sz="1500" dirty="0"/>
              <a:t>[</a:t>
            </a:r>
            <a:r>
              <a:rPr lang="en-US" altLang="zh-CN" sz="1500" dirty="0" err="1"/>
              <a:t>i</a:t>
            </a:r>
            <a:r>
              <a:rPr lang="en-US" altLang="zh-CN" sz="1500" dirty="0"/>
              <a:t>]=j, j&lt;&gt;</a:t>
            </a:r>
            <a:r>
              <a:rPr lang="en-US" altLang="zh-CN" sz="1500" dirty="0" err="1"/>
              <a:t>i</a:t>
            </a:r>
            <a:r>
              <a:rPr lang="en-US" altLang="zh-CN" sz="1500" dirty="0"/>
              <a:t>, then j is the parent node of </a:t>
            </a:r>
            <a:r>
              <a:rPr lang="en-US" altLang="zh-CN" sz="1500" dirty="0" err="1"/>
              <a:t>i</a:t>
            </a:r>
            <a:endParaRPr lang="zh-CN" altLang="en-US" dirty="0" smtClean="0"/>
          </a:p>
        </p:txBody>
      </p:sp>
      <p:graphicFrame>
        <p:nvGraphicFramePr>
          <p:cNvPr id="7" name="Group 50"/>
          <p:cNvGraphicFramePr>
            <a:graphicFrameLocks noGrp="1"/>
          </p:cNvGraphicFramePr>
          <p:nvPr>
            <p:extLst>
              <p:ext uri="{D42A27DB-BD31-4B8C-83A1-F6EECF244321}">
                <p14:modId xmlns:p14="http://schemas.microsoft.com/office/powerpoint/2010/main" val="4068694012"/>
              </p:ext>
            </p:extLst>
          </p:nvPr>
        </p:nvGraphicFramePr>
        <p:xfrm>
          <a:off x="2362200" y="2996952"/>
          <a:ext cx="5602288" cy="853440"/>
        </p:xfrm>
        <a:graphic>
          <a:graphicData uri="http://schemas.openxmlformats.org/drawingml/2006/table">
            <a:tbl>
              <a:tblPr/>
              <a:tblGrid>
                <a:gridCol w="609600"/>
                <a:gridCol w="511175"/>
                <a:gridCol w="555625"/>
                <a:gridCol w="565150"/>
                <a:gridCol w="560388"/>
                <a:gridCol w="558800"/>
                <a:gridCol w="560387"/>
                <a:gridCol w="560388"/>
                <a:gridCol w="560387"/>
                <a:gridCol w="560388"/>
              </a:tblGrid>
              <a:tr h="247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2"/>
          <p:cNvGrpSpPr>
            <a:grpSpLocks/>
          </p:cNvGrpSpPr>
          <p:nvPr/>
        </p:nvGrpSpPr>
        <p:grpSpPr bwMode="auto">
          <a:xfrm>
            <a:off x="1447800" y="2996952"/>
            <a:ext cx="838200" cy="798513"/>
            <a:chOff x="864" y="2736"/>
            <a:chExt cx="528" cy="667"/>
          </a:xfrm>
        </p:grpSpPr>
        <p:sp>
          <p:nvSpPr>
            <p:cNvPr id="22592" name="Text Box 40"/>
            <p:cNvSpPr txBox="1">
              <a:spLocks noChangeArrowheads="1"/>
            </p:cNvSpPr>
            <p:nvPr/>
          </p:nvSpPr>
          <p:spPr bwMode="auto">
            <a:xfrm>
              <a:off x="1104" y="2736"/>
              <a:ext cx="16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t>i</a:t>
              </a:r>
            </a:p>
          </p:txBody>
        </p:sp>
        <p:sp>
          <p:nvSpPr>
            <p:cNvPr id="22593" name="Text Box 41"/>
            <p:cNvSpPr txBox="1">
              <a:spLocks noChangeArrowheads="1"/>
            </p:cNvSpPr>
            <p:nvPr/>
          </p:nvSpPr>
          <p:spPr bwMode="auto">
            <a:xfrm>
              <a:off x="864" y="3071"/>
              <a:ext cx="528"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a:t>Set(i)</a:t>
              </a:r>
            </a:p>
          </p:txBody>
        </p:sp>
      </p:grpSp>
      <p:grpSp>
        <p:nvGrpSpPr>
          <p:cNvPr id="3" name="Group 52"/>
          <p:cNvGrpSpPr>
            <a:grpSpLocks/>
          </p:cNvGrpSpPr>
          <p:nvPr/>
        </p:nvGrpSpPr>
        <p:grpSpPr bwMode="auto">
          <a:xfrm>
            <a:off x="2362200" y="4139952"/>
            <a:ext cx="5029200" cy="1143000"/>
            <a:chOff x="1488" y="2106"/>
            <a:chExt cx="3168" cy="1110"/>
          </a:xfrm>
        </p:grpSpPr>
        <p:grpSp>
          <p:nvGrpSpPr>
            <p:cNvPr id="22572" name="Group 53"/>
            <p:cNvGrpSpPr>
              <a:grpSpLocks/>
            </p:cNvGrpSpPr>
            <p:nvPr/>
          </p:nvGrpSpPr>
          <p:grpSpPr bwMode="auto">
            <a:xfrm>
              <a:off x="1488" y="2304"/>
              <a:ext cx="618" cy="882"/>
              <a:chOff x="1128" y="2274"/>
              <a:chExt cx="618" cy="882"/>
            </a:xfrm>
          </p:grpSpPr>
          <p:sp>
            <p:nvSpPr>
              <p:cNvPr id="22589" name="Oval 54"/>
              <p:cNvSpPr>
                <a:spLocks noChangeArrowheads="1"/>
              </p:cNvSpPr>
              <p:nvPr/>
            </p:nvSpPr>
            <p:spPr bwMode="auto">
              <a:xfrm>
                <a:off x="1458" y="2274"/>
                <a:ext cx="288" cy="288"/>
              </a:xfrm>
              <a:prstGeom prst="ellipse">
                <a:avLst/>
              </a:prstGeom>
              <a:solidFill>
                <a:schemeClr val="bg1"/>
              </a:solidFill>
              <a:ln w="9525">
                <a:solidFill>
                  <a:schemeClr val="tx1"/>
                </a:solidFill>
                <a:round/>
                <a:headEnd/>
                <a:tailEnd/>
              </a:ln>
            </p:spPr>
            <p:txBody>
              <a:bodyPr wrap="none" anchor="ctr"/>
              <a:lstStyle/>
              <a:p>
                <a:r>
                  <a:rPr lang="en-US" altLang="zh-CN" sz="2400"/>
                  <a:t>1</a:t>
                </a:r>
              </a:p>
            </p:txBody>
          </p:sp>
          <p:sp>
            <p:nvSpPr>
              <p:cNvPr id="22590" name="Oval 55"/>
              <p:cNvSpPr>
                <a:spLocks noChangeArrowheads="1"/>
              </p:cNvSpPr>
              <p:nvPr/>
            </p:nvSpPr>
            <p:spPr bwMode="auto">
              <a:xfrm>
                <a:off x="1128" y="2868"/>
                <a:ext cx="288" cy="288"/>
              </a:xfrm>
              <a:prstGeom prst="ellipse">
                <a:avLst/>
              </a:prstGeom>
              <a:solidFill>
                <a:schemeClr val="bg1"/>
              </a:solidFill>
              <a:ln w="9525">
                <a:solidFill>
                  <a:schemeClr val="tx1"/>
                </a:solidFill>
                <a:round/>
                <a:headEnd/>
                <a:tailEnd/>
              </a:ln>
            </p:spPr>
            <p:txBody>
              <a:bodyPr wrap="none" anchor="ctr"/>
              <a:lstStyle/>
              <a:p>
                <a:r>
                  <a:rPr lang="en-US" altLang="zh-CN" sz="2400"/>
                  <a:t>5</a:t>
                </a:r>
              </a:p>
            </p:txBody>
          </p:sp>
          <p:sp>
            <p:nvSpPr>
              <p:cNvPr id="22591" name="Line 56"/>
              <p:cNvSpPr>
                <a:spLocks noChangeShapeType="1"/>
              </p:cNvSpPr>
              <p:nvPr/>
            </p:nvSpPr>
            <p:spPr bwMode="auto">
              <a:xfrm flipV="1">
                <a:off x="1344" y="2544"/>
                <a:ext cx="19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2573" name="Group 57"/>
            <p:cNvGrpSpPr>
              <a:grpSpLocks/>
            </p:cNvGrpSpPr>
            <p:nvPr/>
          </p:nvGrpSpPr>
          <p:grpSpPr bwMode="auto">
            <a:xfrm>
              <a:off x="2370" y="2106"/>
              <a:ext cx="804" cy="1110"/>
              <a:chOff x="2370" y="2106"/>
              <a:chExt cx="804" cy="1110"/>
            </a:xfrm>
          </p:grpSpPr>
          <p:sp>
            <p:nvSpPr>
              <p:cNvPr id="22582" name="Oval 58"/>
              <p:cNvSpPr>
                <a:spLocks noChangeArrowheads="1"/>
              </p:cNvSpPr>
              <p:nvPr/>
            </p:nvSpPr>
            <p:spPr bwMode="auto">
              <a:xfrm>
                <a:off x="2586" y="2106"/>
                <a:ext cx="288" cy="288"/>
              </a:xfrm>
              <a:prstGeom prst="ellipse">
                <a:avLst/>
              </a:prstGeom>
              <a:solidFill>
                <a:schemeClr val="bg1"/>
              </a:solidFill>
              <a:ln w="9525">
                <a:solidFill>
                  <a:schemeClr val="tx1"/>
                </a:solidFill>
                <a:round/>
                <a:headEnd/>
                <a:tailEnd/>
              </a:ln>
            </p:spPr>
            <p:txBody>
              <a:bodyPr wrap="none" anchor="ctr"/>
              <a:lstStyle/>
              <a:p>
                <a:r>
                  <a:rPr lang="en-US" altLang="zh-CN" sz="2400"/>
                  <a:t>2</a:t>
                </a:r>
              </a:p>
            </p:txBody>
          </p:sp>
          <p:sp>
            <p:nvSpPr>
              <p:cNvPr id="22583" name="Oval 59"/>
              <p:cNvSpPr>
                <a:spLocks noChangeArrowheads="1"/>
              </p:cNvSpPr>
              <p:nvPr/>
            </p:nvSpPr>
            <p:spPr bwMode="auto">
              <a:xfrm>
                <a:off x="2592" y="2532"/>
                <a:ext cx="288" cy="288"/>
              </a:xfrm>
              <a:prstGeom prst="ellipse">
                <a:avLst/>
              </a:prstGeom>
              <a:solidFill>
                <a:schemeClr val="bg1"/>
              </a:solidFill>
              <a:ln w="9525">
                <a:solidFill>
                  <a:schemeClr val="tx1"/>
                </a:solidFill>
                <a:round/>
                <a:headEnd/>
                <a:tailEnd/>
              </a:ln>
            </p:spPr>
            <p:txBody>
              <a:bodyPr wrap="none" anchor="ctr"/>
              <a:lstStyle/>
              <a:p>
                <a:r>
                  <a:rPr lang="en-US" altLang="zh-CN" sz="2400"/>
                  <a:t>4</a:t>
                </a:r>
              </a:p>
            </p:txBody>
          </p:sp>
          <p:sp>
            <p:nvSpPr>
              <p:cNvPr id="22584" name="Oval 60"/>
              <p:cNvSpPr>
                <a:spLocks noChangeArrowheads="1"/>
              </p:cNvSpPr>
              <p:nvPr/>
            </p:nvSpPr>
            <p:spPr bwMode="auto">
              <a:xfrm>
                <a:off x="2370" y="2928"/>
                <a:ext cx="288" cy="288"/>
              </a:xfrm>
              <a:prstGeom prst="ellipse">
                <a:avLst/>
              </a:prstGeom>
              <a:solidFill>
                <a:schemeClr val="bg1"/>
              </a:solidFill>
              <a:ln w="9525">
                <a:solidFill>
                  <a:schemeClr val="tx1"/>
                </a:solidFill>
                <a:round/>
                <a:headEnd/>
                <a:tailEnd/>
              </a:ln>
            </p:spPr>
            <p:txBody>
              <a:bodyPr wrap="none" anchor="ctr"/>
              <a:lstStyle/>
              <a:p>
                <a:r>
                  <a:rPr lang="en-US" altLang="zh-CN" sz="2400"/>
                  <a:t>7</a:t>
                </a:r>
              </a:p>
            </p:txBody>
          </p:sp>
          <p:sp>
            <p:nvSpPr>
              <p:cNvPr id="22585" name="Oval 61"/>
              <p:cNvSpPr>
                <a:spLocks noChangeArrowheads="1"/>
              </p:cNvSpPr>
              <p:nvPr/>
            </p:nvSpPr>
            <p:spPr bwMode="auto">
              <a:xfrm>
                <a:off x="2886" y="2922"/>
                <a:ext cx="288" cy="288"/>
              </a:xfrm>
              <a:prstGeom prst="ellipse">
                <a:avLst/>
              </a:prstGeom>
              <a:solidFill>
                <a:schemeClr val="bg1"/>
              </a:solidFill>
              <a:ln w="9525">
                <a:solidFill>
                  <a:schemeClr val="tx1"/>
                </a:solidFill>
                <a:round/>
                <a:headEnd/>
                <a:tailEnd/>
              </a:ln>
            </p:spPr>
            <p:txBody>
              <a:bodyPr wrap="none" anchor="ctr"/>
              <a:lstStyle/>
              <a:p>
                <a:r>
                  <a:rPr lang="en-US" altLang="zh-CN" sz="2400"/>
                  <a:t>10</a:t>
                </a:r>
              </a:p>
            </p:txBody>
          </p:sp>
          <p:sp>
            <p:nvSpPr>
              <p:cNvPr id="22586" name="Line 62"/>
              <p:cNvSpPr>
                <a:spLocks noChangeShapeType="1"/>
              </p:cNvSpPr>
              <p:nvPr/>
            </p:nvSpPr>
            <p:spPr bwMode="auto">
              <a:xfrm flipV="1">
                <a:off x="2592" y="2802"/>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7" name="Line 63"/>
              <p:cNvSpPr>
                <a:spLocks noChangeShapeType="1"/>
              </p:cNvSpPr>
              <p:nvPr/>
            </p:nvSpPr>
            <p:spPr bwMode="auto">
              <a:xfrm flipH="1" flipV="1">
                <a:off x="2808" y="2802"/>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8" name="Line 64"/>
              <p:cNvSpPr>
                <a:spLocks noChangeShapeType="1"/>
              </p:cNvSpPr>
              <p:nvPr/>
            </p:nvSpPr>
            <p:spPr bwMode="auto">
              <a:xfrm flipV="1">
                <a:off x="2736" y="2400"/>
                <a:ext cx="0" cy="1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2574" name="Group 65"/>
            <p:cNvGrpSpPr>
              <a:grpSpLocks/>
            </p:cNvGrpSpPr>
            <p:nvPr/>
          </p:nvGrpSpPr>
          <p:grpSpPr bwMode="auto">
            <a:xfrm>
              <a:off x="3552" y="2352"/>
              <a:ext cx="1104" cy="858"/>
              <a:chOff x="3690" y="2208"/>
              <a:chExt cx="1104" cy="858"/>
            </a:xfrm>
          </p:grpSpPr>
          <p:sp>
            <p:nvSpPr>
              <p:cNvPr id="22575" name="Oval 66"/>
              <p:cNvSpPr>
                <a:spLocks noChangeArrowheads="1"/>
              </p:cNvSpPr>
              <p:nvPr/>
            </p:nvSpPr>
            <p:spPr bwMode="auto">
              <a:xfrm>
                <a:off x="4080" y="2208"/>
                <a:ext cx="288" cy="288"/>
              </a:xfrm>
              <a:prstGeom prst="ellipse">
                <a:avLst/>
              </a:prstGeom>
              <a:solidFill>
                <a:schemeClr val="bg1"/>
              </a:solidFill>
              <a:ln w="9525">
                <a:solidFill>
                  <a:schemeClr val="tx1"/>
                </a:solidFill>
                <a:round/>
                <a:headEnd/>
                <a:tailEnd/>
              </a:ln>
            </p:spPr>
            <p:txBody>
              <a:bodyPr wrap="none" anchor="ctr"/>
              <a:lstStyle/>
              <a:p>
                <a:r>
                  <a:rPr lang="en-US" altLang="zh-CN" sz="2400"/>
                  <a:t>3</a:t>
                </a:r>
              </a:p>
            </p:txBody>
          </p:sp>
          <p:sp>
            <p:nvSpPr>
              <p:cNvPr id="22576" name="Oval 67"/>
              <p:cNvSpPr>
                <a:spLocks noChangeArrowheads="1"/>
              </p:cNvSpPr>
              <p:nvPr/>
            </p:nvSpPr>
            <p:spPr bwMode="auto">
              <a:xfrm>
                <a:off x="3690" y="2778"/>
                <a:ext cx="288" cy="288"/>
              </a:xfrm>
              <a:prstGeom prst="ellipse">
                <a:avLst/>
              </a:prstGeom>
              <a:solidFill>
                <a:schemeClr val="bg1"/>
              </a:solidFill>
              <a:ln w="9525">
                <a:solidFill>
                  <a:schemeClr val="tx1"/>
                </a:solidFill>
                <a:round/>
                <a:headEnd/>
                <a:tailEnd/>
              </a:ln>
            </p:spPr>
            <p:txBody>
              <a:bodyPr wrap="none" anchor="ctr"/>
              <a:lstStyle/>
              <a:p>
                <a:r>
                  <a:rPr lang="en-US" altLang="zh-CN" sz="2400"/>
                  <a:t>6</a:t>
                </a:r>
              </a:p>
            </p:txBody>
          </p:sp>
          <p:sp>
            <p:nvSpPr>
              <p:cNvPr id="22577" name="Oval 68"/>
              <p:cNvSpPr>
                <a:spLocks noChangeArrowheads="1"/>
              </p:cNvSpPr>
              <p:nvPr/>
            </p:nvSpPr>
            <p:spPr bwMode="auto">
              <a:xfrm>
                <a:off x="4092" y="2754"/>
                <a:ext cx="288" cy="288"/>
              </a:xfrm>
              <a:prstGeom prst="ellipse">
                <a:avLst/>
              </a:prstGeom>
              <a:solidFill>
                <a:schemeClr val="bg1"/>
              </a:solidFill>
              <a:ln w="9525">
                <a:solidFill>
                  <a:schemeClr val="tx1"/>
                </a:solidFill>
                <a:round/>
                <a:headEnd/>
                <a:tailEnd/>
              </a:ln>
            </p:spPr>
            <p:txBody>
              <a:bodyPr wrap="none" anchor="ctr"/>
              <a:lstStyle/>
              <a:p>
                <a:r>
                  <a:rPr lang="en-US" altLang="zh-CN" sz="2400"/>
                  <a:t>8</a:t>
                </a:r>
              </a:p>
            </p:txBody>
          </p:sp>
          <p:sp>
            <p:nvSpPr>
              <p:cNvPr id="22578" name="Oval 69"/>
              <p:cNvSpPr>
                <a:spLocks noChangeArrowheads="1"/>
              </p:cNvSpPr>
              <p:nvPr/>
            </p:nvSpPr>
            <p:spPr bwMode="auto">
              <a:xfrm>
                <a:off x="4506" y="2760"/>
                <a:ext cx="288" cy="288"/>
              </a:xfrm>
              <a:prstGeom prst="ellipse">
                <a:avLst/>
              </a:prstGeom>
              <a:solidFill>
                <a:schemeClr val="bg1"/>
              </a:solidFill>
              <a:ln w="9525">
                <a:solidFill>
                  <a:schemeClr val="tx1"/>
                </a:solidFill>
                <a:round/>
                <a:headEnd/>
                <a:tailEnd/>
              </a:ln>
            </p:spPr>
            <p:txBody>
              <a:bodyPr wrap="none" anchor="ctr"/>
              <a:lstStyle/>
              <a:p>
                <a:r>
                  <a:rPr lang="en-US" altLang="zh-CN" sz="2400"/>
                  <a:t>9</a:t>
                </a:r>
              </a:p>
            </p:txBody>
          </p:sp>
          <p:sp>
            <p:nvSpPr>
              <p:cNvPr id="22579" name="Line 70"/>
              <p:cNvSpPr>
                <a:spLocks noChangeShapeType="1"/>
              </p:cNvSpPr>
              <p:nvPr/>
            </p:nvSpPr>
            <p:spPr bwMode="auto">
              <a:xfrm flipV="1">
                <a:off x="3888" y="2496"/>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0" name="Line 71"/>
              <p:cNvSpPr>
                <a:spLocks noChangeShapeType="1"/>
              </p:cNvSpPr>
              <p:nvPr/>
            </p:nvSpPr>
            <p:spPr bwMode="auto">
              <a:xfrm flipV="1">
                <a:off x="4224" y="249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1" name="Line 72"/>
              <p:cNvSpPr>
                <a:spLocks noChangeShapeType="1"/>
              </p:cNvSpPr>
              <p:nvPr/>
            </p:nvSpPr>
            <p:spPr bwMode="auto">
              <a:xfrm flipH="1" flipV="1">
                <a:off x="4272" y="2496"/>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6" name="灯片编号占位符 5"/>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151</a:t>
            </a:fld>
            <a:endParaRPr lang="en-CA" dirty="0"/>
          </a:p>
        </p:txBody>
      </p:sp>
      <p:sp>
        <p:nvSpPr>
          <p:cNvPr id="4" name="文本框 3"/>
          <p:cNvSpPr txBox="1"/>
          <p:nvPr/>
        </p:nvSpPr>
        <p:spPr>
          <a:xfrm>
            <a:off x="971600" y="5805264"/>
            <a:ext cx="7353295" cy="369332"/>
          </a:xfrm>
          <a:prstGeom prst="rect">
            <a:avLst/>
          </a:prstGeom>
          <a:noFill/>
        </p:spPr>
        <p:txBody>
          <a:bodyPr wrap="none" rtlCol="0">
            <a:spAutoFit/>
          </a:bodyPr>
          <a:lstStyle/>
          <a:p>
            <a:r>
              <a:rPr lang="en-US" altLang="zh-CN" b="1" dirty="0" smtClean="0">
                <a:solidFill>
                  <a:srgbClr val="FF33CC"/>
                </a:solidFill>
              </a:rPr>
              <a:t>How about the typical operations of the union-find set algorithm?</a:t>
            </a:r>
            <a:endParaRPr lang="zh-CN" altLang="en-US" b="1" dirty="0">
              <a:solidFill>
                <a:srgbClr val="FF33CC"/>
              </a:solidFill>
            </a:endParaRPr>
          </a:p>
        </p:txBody>
      </p:sp>
    </p:spTree>
    <p:extLst>
      <p:ext uri="{BB962C8B-B14F-4D97-AF65-F5344CB8AC3E}">
        <p14:creationId xmlns:p14="http://schemas.microsoft.com/office/powerpoint/2010/main" val="781335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07504" y="357188"/>
            <a:ext cx="7464871" cy="623887"/>
          </a:xfrm>
        </p:spPr>
        <p:txBody>
          <a:bodyPr/>
          <a:lstStyle/>
          <a:p>
            <a:r>
              <a:rPr lang="en-US" altLang="zh-CN" dirty="0" smtClean="0"/>
              <a:t>Union-Find</a:t>
            </a:r>
            <a:r>
              <a:rPr lang="zh-CN" altLang="en-US" dirty="0" smtClean="0"/>
              <a:t> </a:t>
            </a:r>
            <a:r>
              <a:rPr lang="en-US" altLang="zh-CN" dirty="0" smtClean="0"/>
              <a:t>Algorithm Assignment</a:t>
            </a:r>
            <a:endParaRPr lang="zh-CN" altLang="en-US" dirty="0" smtClean="0"/>
          </a:p>
        </p:txBody>
      </p:sp>
      <p:sp>
        <p:nvSpPr>
          <p:cNvPr id="19459" name="内容占位符 2"/>
          <p:cNvSpPr>
            <a:spLocks noGrp="1"/>
          </p:cNvSpPr>
          <p:nvPr>
            <p:ph idx="1"/>
          </p:nvPr>
        </p:nvSpPr>
        <p:spPr>
          <a:xfrm>
            <a:off x="250031" y="1644627"/>
            <a:ext cx="8643937" cy="5078412"/>
          </a:xfrm>
        </p:spPr>
        <p:txBody>
          <a:bodyPr/>
          <a:lstStyle/>
          <a:p>
            <a:pPr marL="609600" indent="-609600">
              <a:spcBef>
                <a:spcPct val="0"/>
              </a:spcBef>
            </a:pPr>
            <a:r>
              <a:rPr lang="zh-CN" altLang="en-US" sz="3600" dirty="0" smtClean="0"/>
              <a:t>在某个城市里住着</a:t>
            </a:r>
            <a:r>
              <a:rPr lang="en-US" altLang="zh-CN" sz="3600" dirty="0" smtClean="0"/>
              <a:t>n</a:t>
            </a:r>
            <a:r>
              <a:rPr lang="zh-CN" altLang="en-US" sz="3600" dirty="0" smtClean="0"/>
              <a:t>个人，任何两个认识的人不是朋友就是敌人，而且满足：</a:t>
            </a:r>
          </a:p>
          <a:p>
            <a:pPr marL="1371600" lvl="2" indent="-457200">
              <a:spcBef>
                <a:spcPct val="0"/>
              </a:spcBef>
            </a:pPr>
            <a:r>
              <a:rPr lang="zh-CN" altLang="en-US" sz="2800" dirty="0" smtClean="0"/>
              <a:t>我朋友的朋友是我的朋友；</a:t>
            </a:r>
          </a:p>
          <a:p>
            <a:pPr marL="1371600" lvl="2" indent="-457200">
              <a:spcBef>
                <a:spcPct val="0"/>
              </a:spcBef>
            </a:pPr>
            <a:r>
              <a:rPr lang="zh-CN" altLang="en-US" sz="2800" dirty="0" smtClean="0"/>
              <a:t>我敌人的敌人是我的朋友；</a:t>
            </a:r>
          </a:p>
          <a:p>
            <a:pPr marL="609600" indent="-609600">
              <a:spcBef>
                <a:spcPct val="0"/>
              </a:spcBef>
            </a:pPr>
            <a:r>
              <a:rPr lang="zh-CN" altLang="en-US" sz="3600" dirty="0" smtClean="0"/>
              <a:t>已知关于 </a:t>
            </a:r>
            <a:r>
              <a:rPr lang="en-US" altLang="zh-CN" sz="3600" dirty="0" smtClean="0"/>
              <a:t>n</a:t>
            </a:r>
            <a:r>
              <a:rPr lang="zh-CN" altLang="en-US" sz="3600" dirty="0" smtClean="0"/>
              <a:t>个人的</a:t>
            </a:r>
            <a:r>
              <a:rPr lang="en-US" altLang="zh-CN" sz="3600" dirty="0" smtClean="0"/>
              <a:t>m</a:t>
            </a:r>
            <a:r>
              <a:rPr lang="zh-CN" altLang="en-US" sz="3600" dirty="0" smtClean="0"/>
              <a:t>条信息（即某</a:t>
            </a:r>
            <a:r>
              <a:rPr lang="en-US" altLang="zh-CN" sz="3600" dirty="0" smtClean="0"/>
              <a:t>2</a:t>
            </a:r>
            <a:r>
              <a:rPr lang="zh-CN" altLang="en-US" sz="3600" dirty="0" smtClean="0"/>
              <a:t>个人是朋友或者敌人），假设所有是朋友的人一定属于同一个团伙，请计算该城市最多有多少团伙？</a:t>
            </a:r>
          </a:p>
        </p:txBody>
      </p:sp>
      <p:sp>
        <p:nvSpPr>
          <p:cNvPr id="2" name="文本框 1"/>
          <p:cNvSpPr txBox="1"/>
          <p:nvPr/>
        </p:nvSpPr>
        <p:spPr>
          <a:xfrm>
            <a:off x="323528" y="1052736"/>
            <a:ext cx="1988045" cy="523220"/>
          </a:xfrm>
          <a:prstGeom prst="rect">
            <a:avLst/>
          </a:prstGeom>
          <a:noFill/>
        </p:spPr>
        <p:txBody>
          <a:bodyPr wrap="none" rtlCol="0">
            <a:spAutoFit/>
          </a:bodyPr>
          <a:lstStyle/>
          <a:p>
            <a:r>
              <a:rPr lang="zh-CN" altLang="en-US" sz="2800" b="1" dirty="0" smtClean="0">
                <a:solidFill>
                  <a:srgbClr val="0070C0"/>
                </a:solidFill>
              </a:rPr>
              <a:t>课外思考题</a:t>
            </a:r>
            <a:endParaRPr lang="zh-CN" altLang="en-US" sz="2800" b="1" dirty="0">
              <a:solidFill>
                <a:srgbClr val="0070C0"/>
              </a:solidFill>
            </a:endParaRPr>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152</a:t>
            </a:fld>
            <a:endParaRPr lang="en-CA" dirty="0"/>
          </a:p>
        </p:txBody>
      </p:sp>
    </p:spTree>
    <p:extLst>
      <p:ext uri="{BB962C8B-B14F-4D97-AF65-F5344CB8AC3E}">
        <p14:creationId xmlns:p14="http://schemas.microsoft.com/office/powerpoint/2010/main" val="314605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0" end="0"/>
                                            </p:txEl>
                                          </p:spTgt>
                                        </p:tgtEl>
                                        <p:attrNameLst>
                                          <p:attrName>style.visibility</p:attrName>
                                        </p:attrNameLst>
                                      </p:cBhvr>
                                      <p:to>
                                        <p:strVal val="visible"/>
                                      </p:to>
                                    </p:set>
                                    <p:anim calcmode="lin" valueType="num">
                                      <p:cBhvr additive="base">
                                        <p:cTn id="13"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 calcmode="lin" valueType="num">
                                      <p:cBhvr additive="base">
                                        <p:cTn id="17"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9">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459">
                                            <p:txEl>
                                              <p:pRg st="2" end="2"/>
                                            </p:txEl>
                                          </p:spTgt>
                                        </p:tgtEl>
                                        <p:attrNameLst>
                                          <p:attrName>style.visibility</p:attrName>
                                        </p:attrNameLst>
                                      </p:cBhvr>
                                      <p:to>
                                        <p:strVal val="visible"/>
                                      </p:to>
                                    </p:set>
                                    <p:anim calcmode="lin" valueType="num">
                                      <p:cBhvr additive="base">
                                        <p:cTn id="21"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459">
                                            <p:txEl>
                                              <p:pRg st="3" end="3"/>
                                            </p:txEl>
                                          </p:spTgt>
                                        </p:tgtEl>
                                        <p:attrNameLst>
                                          <p:attrName>style.visibility</p:attrName>
                                        </p:attrNameLst>
                                      </p:cBhvr>
                                      <p:to>
                                        <p:strVal val="visible"/>
                                      </p:to>
                                    </p:set>
                                    <p:anim calcmode="lin" valueType="num">
                                      <p:cBhvr additive="base">
                                        <p:cTn id="27"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2" grpId="0"/>
    </p:bld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421872" y="1124744"/>
            <a:ext cx="8614623" cy="515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400" b="1" dirty="0">
                <a:solidFill>
                  <a:srgbClr val="A50021"/>
                </a:solidFill>
                <a:latin typeface="微软雅黑" panose="020B0503020204020204" pitchFamily="34" charset="-122"/>
                <a:ea typeface="微软雅黑" panose="020B0503020204020204" pitchFamily="34" charset="-122"/>
              </a:rPr>
              <a:t>命题：对于任意 </a:t>
            </a:r>
            <a:r>
              <a:rPr lang="en-US" altLang="zh-CN" sz="2400" b="1" i="1" dirty="0">
                <a:solidFill>
                  <a:srgbClr val="A50021"/>
                </a:solidFill>
                <a:latin typeface="微软雅黑" panose="020B0503020204020204" pitchFamily="34" charset="-122"/>
                <a:ea typeface="微软雅黑" panose="020B0503020204020204" pitchFamily="34" charset="-122"/>
              </a:rPr>
              <a:t>n</a:t>
            </a:r>
            <a:r>
              <a:rPr lang="en-US" altLang="zh-CN" sz="2400" b="1" dirty="0">
                <a:solidFill>
                  <a:srgbClr val="A50021"/>
                </a:solidFill>
                <a:latin typeface="微软雅黑" panose="020B0503020204020204" pitchFamily="34" charset="-122"/>
                <a:ea typeface="微软雅黑" panose="020B0503020204020204" pitchFamily="34" charset="-122"/>
              </a:rPr>
              <a:t>, </a:t>
            </a:r>
            <a:r>
              <a:rPr lang="zh-CN" altLang="en-US" sz="2400" b="1" dirty="0">
                <a:solidFill>
                  <a:srgbClr val="A50021"/>
                </a:solidFill>
                <a:latin typeface="微软雅黑" panose="020B0503020204020204" pitchFamily="34" charset="-122"/>
                <a:ea typeface="微软雅黑" panose="020B0503020204020204" pitchFamily="34" charset="-122"/>
              </a:rPr>
              <a:t>该算法对 </a:t>
            </a:r>
            <a:r>
              <a:rPr lang="en-US" altLang="zh-CN" sz="2400" b="1" i="1" dirty="0">
                <a:solidFill>
                  <a:srgbClr val="A50021"/>
                </a:solidFill>
                <a:latin typeface="微软雅黑" panose="020B0503020204020204" pitchFamily="34" charset="-122"/>
                <a:ea typeface="微软雅黑" panose="020B0503020204020204" pitchFamily="34" charset="-122"/>
              </a:rPr>
              <a:t>n </a:t>
            </a:r>
            <a:r>
              <a:rPr lang="zh-CN" altLang="en-US" sz="2400" b="1" dirty="0">
                <a:solidFill>
                  <a:srgbClr val="A50021"/>
                </a:solidFill>
                <a:latin typeface="微软雅黑" panose="020B0503020204020204" pitchFamily="34" charset="-122"/>
                <a:ea typeface="微软雅黑" panose="020B0503020204020204" pitchFamily="34" charset="-122"/>
              </a:rPr>
              <a:t>阶图得到一棵最小生成树</a:t>
            </a:r>
            <a:r>
              <a:rPr lang="en-US" altLang="zh-CN" sz="2400" b="1" dirty="0">
                <a:solidFill>
                  <a:srgbClr val="A50021"/>
                </a:solidFill>
                <a:latin typeface="微软雅黑" panose="020B0503020204020204" pitchFamily="34" charset="-122"/>
                <a:ea typeface="微软雅黑" panose="020B0503020204020204" pitchFamily="34" charset="-122"/>
              </a:rPr>
              <a:t>.</a:t>
            </a:r>
          </a:p>
          <a:p>
            <a:pPr>
              <a:lnSpc>
                <a:spcPct val="110000"/>
              </a:lnSpc>
              <a:spcBef>
                <a:spcPct val="50000"/>
              </a:spcBef>
            </a:pPr>
            <a:r>
              <a:rPr lang="zh-CN" altLang="en-US" sz="2400" b="1" dirty="0">
                <a:latin typeface="微软雅黑" panose="020B0503020204020204" pitchFamily="34" charset="-122"/>
                <a:ea typeface="微软雅黑" panose="020B0503020204020204" pitchFamily="34" charset="-122"/>
              </a:rPr>
              <a:t>证明 </a:t>
            </a:r>
            <a:r>
              <a:rPr lang="en-US" altLang="zh-CN" sz="2400" b="1" i="1" dirty="0">
                <a:latin typeface="微软雅黑" panose="020B0503020204020204" pitchFamily="34" charset="-122"/>
                <a:ea typeface="微软雅黑" panose="020B0503020204020204" pitchFamily="34" charset="-122"/>
              </a:rPr>
              <a:t>n</a:t>
            </a:r>
            <a:r>
              <a:rPr lang="en-US" altLang="zh-CN" sz="2400" b="1" dirty="0">
                <a:latin typeface="微软雅黑" panose="020B0503020204020204" pitchFamily="34" charset="-122"/>
                <a:ea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rPr>
              <a:t>只有一条边，命题显然为真</a:t>
            </a:r>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a:p>
            <a:pPr>
              <a:lnSpc>
                <a:spcPct val="110000"/>
              </a:lnSpc>
            </a:pPr>
            <a:r>
              <a:rPr lang="zh-CN" altLang="en-US" sz="2400" b="1" dirty="0">
                <a:latin typeface="微软雅黑" panose="020B0503020204020204" pitchFamily="34" charset="-122"/>
                <a:ea typeface="微软雅黑" panose="020B0503020204020204" pitchFamily="34" charset="-122"/>
              </a:rPr>
              <a:t>假设对于</a:t>
            </a:r>
            <a:r>
              <a:rPr lang="en-US" altLang="zh-CN" sz="2400" b="1" i="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个顶点的图算法正确，考虑</a:t>
            </a:r>
            <a:r>
              <a:rPr lang="en-US" altLang="zh-CN" sz="2400" b="1" i="1" dirty="0">
                <a:latin typeface="微软雅黑" panose="020B0503020204020204" pitchFamily="34" charset="-122"/>
                <a:ea typeface="微软雅黑" panose="020B0503020204020204" pitchFamily="34" charset="-122"/>
              </a:rPr>
              <a:t>n</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个顶点的图</a:t>
            </a:r>
            <a:r>
              <a:rPr lang="en-US" altLang="zh-CN" sz="2400" b="1" i="1" dirty="0">
                <a:latin typeface="微软雅黑" panose="020B0503020204020204" pitchFamily="34" charset="-122"/>
                <a:ea typeface="微软雅黑" panose="020B0503020204020204" pitchFamily="34" charset="-122"/>
              </a:rPr>
              <a:t>G</a:t>
            </a:r>
            <a:r>
              <a:rPr lang="en-US" altLang="zh-CN" sz="2400" b="1" dirty="0">
                <a:latin typeface="微软雅黑" panose="020B0503020204020204" pitchFamily="34" charset="-122"/>
                <a:ea typeface="微软雅黑" panose="020B0503020204020204" pitchFamily="34" charset="-122"/>
              </a:rPr>
              <a:t>, </a:t>
            </a:r>
            <a:r>
              <a:rPr lang="en-US" altLang="zh-CN" sz="2400" b="1" i="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中最小权边 </a:t>
            </a:r>
            <a:r>
              <a:rPr lang="en-US" altLang="zh-CN" sz="2400" b="1" i="1" dirty="0">
                <a:latin typeface="微软雅黑" panose="020B0503020204020204" pitchFamily="34" charset="-122"/>
                <a:ea typeface="微软雅黑" panose="020B0503020204020204" pitchFamily="34" charset="-122"/>
              </a:rPr>
              <a:t>e </a:t>
            </a:r>
            <a:r>
              <a:rPr lang="en-US" altLang="zh-CN" sz="2400" b="1" dirty="0">
                <a:latin typeface="微软雅黑" panose="020B0503020204020204" pitchFamily="34" charset="-122"/>
                <a:ea typeface="微软雅黑" panose="020B0503020204020204" pitchFamily="34" charset="-122"/>
              </a:rPr>
              <a:t>= {</a:t>
            </a:r>
            <a:r>
              <a:rPr lang="en-US" altLang="zh-CN" sz="2400" b="1" i="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a:t>
            </a:r>
            <a:r>
              <a:rPr lang="en-US" altLang="zh-CN" sz="2400" b="1" i="1" dirty="0">
                <a:latin typeface="微软雅黑" panose="020B0503020204020204" pitchFamily="34" charset="-122"/>
                <a:ea typeface="微软雅黑" panose="020B0503020204020204" pitchFamily="34" charset="-122"/>
              </a:rPr>
              <a:t>j</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，从</a:t>
            </a:r>
            <a:r>
              <a:rPr lang="en-US" altLang="zh-CN" sz="2400" b="1" i="1" dirty="0">
                <a:latin typeface="微软雅黑" panose="020B0503020204020204" pitchFamily="34" charset="-122"/>
                <a:ea typeface="微软雅黑" panose="020B0503020204020204" pitchFamily="34" charset="-122"/>
              </a:rPr>
              <a:t>G </a:t>
            </a:r>
            <a:r>
              <a:rPr lang="zh-CN" altLang="en-US" sz="2400" b="1" dirty="0">
                <a:latin typeface="微软雅黑" panose="020B0503020204020204" pitchFamily="34" charset="-122"/>
                <a:ea typeface="微软雅黑" panose="020B0503020204020204" pitchFamily="34" charset="-122"/>
              </a:rPr>
              <a:t>中</a:t>
            </a:r>
            <a:r>
              <a:rPr lang="zh-CN" altLang="en-US" sz="2400" b="1" dirty="0">
                <a:solidFill>
                  <a:srgbClr val="0066FF"/>
                </a:solidFill>
                <a:latin typeface="微软雅黑" panose="020B0503020204020204" pitchFamily="34" charset="-122"/>
                <a:ea typeface="微软雅黑" panose="020B0503020204020204" pitchFamily="34" charset="-122"/>
              </a:rPr>
              <a:t>短接 </a:t>
            </a:r>
            <a:r>
              <a:rPr lang="en-US" altLang="zh-CN" sz="2400" b="1" i="1" dirty="0" err="1">
                <a:solidFill>
                  <a:srgbClr val="0066FF"/>
                </a:solidFill>
                <a:latin typeface="微软雅黑" panose="020B0503020204020204" pitchFamily="34" charset="-122"/>
                <a:ea typeface="微软雅黑" panose="020B0503020204020204" pitchFamily="34" charset="-122"/>
              </a:rPr>
              <a:t>i</a:t>
            </a:r>
            <a:r>
              <a:rPr lang="en-US" altLang="zh-CN" sz="2400" b="1" i="1" dirty="0">
                <a:solidFill>
                  <a:srgbClr val="0066FF"/>
                </a:solidFill>
                <a:latin typeface="微软雅黑" panose="020B0503020204020204" pitchFamily="34" charset="-122"/>
                <a:ea typeface="微软雅黑" panose="020B0503020204020204" pitchFamily="34" charset="-122"/>
              </a:rPr>
              <a:t> </a:t>
            </a:r>
            <a:r>
              <a:rPr lang="zh-CN" altLang="en-US" sz="2400" b="1" dirty="0">
                <a:solidFill>
                  <a:srgbClr val="0066FF"/>
                </a:solidFill>
                <a:latin typeface="微软雅黑" panose="020B0503020204020204" pitchFamily="34" charset="-122"/>
                <a:ea typeface="微软雅黑" panose="020B0503020204020204" pitchFamily="34" charset="-122"/>
              </a:rPr>
              <a:t>和 </a:t>
            </a:r>
            <a:r>
              <a:rPr lang="en-US" altLang="zh-CN" sz="2400" b="1" i="1" dirty="0">
                <a:solidFill>
                  <a:srgbClr val="0066FF"/>
                </a:solidFill>
                <a:latin typeface="微软雅黑" panose="020B0503020204020204" pitchFamily="34" charset="-122"/>
                <a:ea typeface="微软雅黑" panose="020B0503020204020204" pitchFamily="34" charset="-122"/>
              </a:rPr>
              <a:t>j</a:t>
            </a:r>
            <a:r>
              <a:rPr lang="zh-CN" altLang="en-US" sz="2400" b="1" dirty="0">
                <a:solidFill>
                  <a:srgbClr val="0066FF"/>
                </a:solidFill>
                <a:latin typeface="微软雅黑" panose="020B0503020204020204" pitchFamily="34" charset="-122"/>
                <a:ea typeface="微软雅黑" panose="020B0503020204020204" pitchFamily="34" charset="-122"/>
              </a:rPr>
              <a:t>（合并为一个顶点）</a:t>
            </a:r>
            <a:r>
              <a:rPr lang="zh-CN" altLang="en-US" sz="2400" b="1" dirty="0">
                <a:latin typeface="微软雅黑" panose="020B0503020204020204" pitchFamily="34" charset="-122"/>
                <a:ea typeface="微软雅黑" panose="020B0503020204020204" pitchFamily="34" charset="-122"/>
              </a:rPr>
              <a:t>，得到图</a:t>
            </a:r>
            <a:r>
              <a:rPr lang="en-US" altLang="zh-CN" sz="2400" b="1" i="1" dirty="0">
                <a:latin typeface="微软雅黑" panose="020B0503020204020204" pitchFamily="34" charset="-122"/>
                <a:ea typeface="微软雅黑" panose="020B0503020204020204" pitchFamily="34" charset="-122"/>
              </a:rPr>
              <a:t>G’</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根据归纳假设，由算法存在</a:t>
            </a:r>
            <a:r>
              <a:rPr lang="en-US" altLang="zh-CN" sz="2400" b="1" i="1" dirty="0">
                <a:latin typeface="微软雅黑" panose="020B0503020204020204" pitchFamily="34" charset="-122"/>
                <a:ea typeface="微软雅黑" panose="020B0503020204020204" pitchFamily="34" charset="-122"/>
              </a:rPr>
              <a:t>G’ </a:t>
            </a:r>
            <a:r>
              <a:rPr lang="zh-CN" altLang="en-US" sz="2400" b="1" dirty="0">
                <a:latin typeface="微软雅黑" panose="020B0503020204020204" pitchFamily="34" charset="-122"/>
                <a:ea typeface="微软雅黑" panose="020B0503020204020204" pitchFamily="34" charset="-122"/>
              </a:rPr>
              <a:t>的最小生成树</a:t>
            </a:r>
            <a:r>
              <a:rPr lang="en-US" altLang="zh-CN" sz="2400" b="1" i="1" dirty="0">
                <a:latin typeface="微软雅黑" panose="020B0503020204020204" pitchFamily="34" charset="-122"/>
                <a:ea typeface="微软雅黑" panose="020B0503020204020204" pitchFamily="34" charset="-122"/>
              </a:rPr>
              <a:t>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令</a:t>
            </a:r>
            <a:r>
              <a:rPr lang="en-US" altLang="zh-CN" sz="2400" b="1" i="1" dirty="0">
                <a:latin typeface="微软雅黑" panose="020B0503020204020204" pitchFamily="34" charset="-122"/>
                <a:ea typeface="微软雅黑" panose="020B0503020204020204" pitchFamily="34" charset="-122"/>
              </a:rPr>
              <a:t>T</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T </a:t>
            </a:r>
            <a:r>
              <a:rPr lang="en-US" altLang="zh-CN"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e</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则</a:t>
            </a:r>
            <a:r>
              <a:rPr lang="en-US" altLang="zh-CN" sz="2400" b="1" i="1" dirty="0">
                <a:latin typeface="微软雅黑" panose="020B0503020204020204" pitchFamily="34" charset="-122"/>
                <a:ea typeface="微软雅黑" panose="020B0503020204020204" pitchFamily="34" charset="-122"/>
              </a:rPr>
              <a:t>T </a:t>
            </a:r>
            <a:r>
              <a:rPr lang="zh-CN" altLang="en-US" sz="2400" b="1" dirty="0">
                <a:latin typeface="微软雅黑" panose="020B0503020204020204" pitchFamily="34" charset="-122"/>
                <a:ea typeface="微软雅黑" panose="020B0503020204020204" pitchFamily="34" charset="-122"/>
              </a:rPr>
              <a:t>是关于</a:t>
            </a:r>
            <a:r>
              <a:rPr lang="en-US" altLang="zh-CN" sz="2400" b="1" i="1" dirty="0">
                <a:latin typeface="微软雅黑" panose="020B0503020204020204" pitchFamily="34" charset="-122"/>
                <a:ea typeface="微软雅黑" panose="020B0503020204020204" pitchFamily="34" charset="-122"/>
              </a:rPr>
              <a:t>G </a:t>
            </a:r>
            <a:r>
              <a:rPr lang="zh-CN" altLang="en-US" sz="2400" b="1" dirty="0">
                <a:latin typeface="微软雅黑" panose="020B0503020204020204" pitchFamily="34" charset="-122"/>
                <a:ea typeface="微软雅黑" panose="020B0503020204020204" pitchFamily="34" charset="-122"/>
              </a:rPr>
              <a:t>的最小生成树</a:t>
            </a:r>
            <a:r>
              <a:rPr lang="en-US" altLang="zh-CN" sz="2400" b="1"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p>
          <a:p>
            <a:pPr>
              <a:spcBef>
                <a:spcPct val="30000"/>
              </a:spcBef>
            </a:pPr>
            <a:r>
              <a:rPr lang="zh-CN" altLang="en-US" sz="2400" b="1" dirty="0">
                <a:latin typeface="微软雅黑" panose="020B0503020204020204" pitchFamily="34" charset="-122"/>
                <a:ea typeface="微软雅黑" panose="020B0503020204020204" pitchFamily="34" charset="-122"/>
              </a:rPr>
              <a:t>否则存在</a:t>
            </a:r>
            <a:r>
              <a:rPr lang="en-US" altLang="zh-CN" sz="2400" b="1" i="1" dirty="0">
                <a:latin typeface="微软雅黑" panose="020B0503020204020204" pitchFamily="34" charset="-122"/>
                <a:ea typeface="微软雅黑" panose="020B0503020204020204" pitchFamily="34" charset="-122"/>
              </a:rPr>
              <a:t>G </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0066FF"/>
                </a:solidFill>
                <a:latin typeface="微软雅黑" panose="020B0503020204020204" pitchFamily="34" charset="-122"/>
                <a:ea typeface="微软雅黑" panose="020B0503020204020204" pitchFamily="34" charset="-122"/>
              </a:rPr>
              <a:t>含边</a:t>
            </a:r>
            <a:r>
              <a:rPr lang="en-US" altLang="zh-CN" sz="2400" b="1" i="1" dirty="0">
                <a:solidFill>
                  <a:srgbClr val="0066FF"/>
                </a:solidFill>
                <a:latin typeface="微软雅黑" panose="020B0503020204020204" pitchFamily="34" charset="-122"/>
                <a:ea typeface="微软雅黑" panose="020B0503020204020204" pitchFamily="34" charset="-122"/>
              </a:rPr>
              <a:t>e</a:t>
            </a:r>
            <a:r>
              <a:rPr lang="en-US" altLang="zh-CN" sz="2400" b="1" i="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的最小生成树</a:t>
            </a:r>
            <a:r>
              <a:rPr lang="en-US" altLang="zh-CN" sz="2400" b="1" i="1" dirty="0">
                <a:latin typeface="微软雅黑" panose="020B0503020204020204" pitchFamily="34" charset="-122"/>
                <a:ea typeface="微软雅黑" panose="020B0503020204020204" pitchFamily="34" charset="-122"/>
              </a:rPr>
              <a:t>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W</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T</a:t>
            </a:r>
            <a:r>
              <a:rPr lang="en-US" altLang="zh-CN" sz="2400" b="1" dirty="0">
                <a:latin typeface="微软雅黑" panose="020B0503020204020204" pitchFamily="34" charset="-122"/>
                <a:ea typeface="微软雅黑" panose="020B0503020204020204" pitchFamily="34" charset="-122"/>
              </a:rPr>
              <a:t>*)&lt;</a:t>
            </a:r>
            <a:r>
              <a:rPr lang="en-US" altLang="zh-CN" sz="2400" b="1" i="1" dirty="0">
                <a:latin typeface="微软雅黑" panose="020B0503020204020204" pitchFamily="34" charset="-122"/>
                <a:ea typeface="微软雅黑" panose="020B0503020204020204" pitchFamily="34" charset="-122"/>
              </a:rPr>
              <a:t>W</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T</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含</a:t>
            </a:r>
            <a:r>
              <a:rPr lang="en-US" altLang="zh-CN" sz="2400" b="1" dirty="0">
                <a:latin typeface="微软雅黑" panose="020B0503020204020204" pitchFamily="34" charset="-122"/>
                <a:ea typeface="微软雅黑" panose="020B0503020204020204" pitchFamily="34" charset="-122"/>
              </a:rPr>
              <a:t>e</a:t>
            </a:r>
            <a:r>
              <a:rPr lang="zh-CN" altLang="en-US" sz="2400" b="1" dirty="0">
                <a:latin typeface="微软雅黑" panose="020B0503020204020204" pitchFamily="34" charset="-122"/>
                <a:ea typeface="微软雅黑" panose="020B0503020204020204" pitchFamily="34" charset="-122"/>
              </a:rPr>
              <a:t>的反证：如果 </a:t>
            </a:r>
            <a:r>
              <a:rPr lang="en-US" altLang="zh-CN" sz="2400" b="1" i="1" dirty="0">
                <a:latin typeface="微软雅黑" panose="020B0503020204020204" pitchFamily="34" charset="-122"/>
                <a:ea typeface="微软雅黑" panose="020B0503020204020204" pitchFamily="34" charset="-122"/>
              </a:rPr>
              <a:t>e </a:t>
            </a:r>
            <a:r>
              <a:rPr lang="en-US" altLang="zh-CN" sz="2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i="1" dirty="0">
                <a:latin typeface="微软雅黑" panose="020B0503020204020204" pitchFamily="34" charset="-122"/>
                <a:ea typeface="微软雅黑" panose="020B0503020204020204" pitchFamily="34" charset="-122"/>
              </a:rPr>
              <a:t>T</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在</a:t>
            </a:r>
            <a:r>
              <a:rPr lang="en-US" altLang="zh-CN" sz="2400" b="1" i="1" dirty="0">
                <a:latin typeface="微软雅黑" panose="020B0503020204020204" pitchFamily="34" charset="-122"/>
                <a:ea typeface="微软雅黑" panose="020B0503020204020204" pitchFamily="34" charset="-122"/>
              </a:rPr>
              <a:t>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中加边</a:t>
            </a:r>
            <a:r>
              <a:rPr lang="en-US" altLang="zh-CN" sz="2400" b="1" i="1" dirty="0">
                <a:latin typeface="微软雅黑" panose="020B0503020204020204" pitchFamily="34" charset="-122"/>
                <a:ea typeface="微软雅黑" panose="020B0503020204020204" pitchFamily="34" charset="-122"/>
              </a:rPr>
              <a:t>e</a:t>
            </a:r>
            <a:r>
              <a:rPr lang="zh-CN" altLang="en-US" sz="2400" b="1" dirty="0">
                <a:latin typeface="微软雅黑" panose="020B0503020204020204" pitchFamily="34" charset="-122"/>
                <a:ea typeface="微软雅黑" panose="020B0503020204020204" pitchFamily="34" charset="-122"/>
              </a:rPr>
              <a:t>，形成回路</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去掉回路中任意别的边所得生成树的权更小，矛盾</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在</a:t>
            </a:r>
            <a:r>
              <a:rPr lang="en-US" altLang="zh-CN" sz="2400" b="1" i="1" dirty="0">
                <a:latin typeface="微软雅黑" panose="020B0503020204020204" pitchFamily="34" charset="-122"/>
                <a:ea typeface="微软雅黑" panose="020B0503020204020204" pitchFamily="34" charset="-122"/>
              </a:rPr>
              <a:t>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中短接 </a:t>
            </a:r>
            <a:r>
              <a:rPr lang="en-US" altLang="zh-CN" sz="2400" b="1" i="1" dirty="0">
                <a:latin typeface="微软雅黑" panose="020B0503020204020204" pitchFamily="34" charset="-122"/>
                <a:ea typeface="微软雅黑" panose="020B0503020204020204" pitchFamily="34" charset="-122"/>
              </a:rPr>
              <a:t>e </a:t>
            </a:r>
            <a:r>
              <a:rPr lang="zh-CN" altLang="en-US" sz="2400" b="1" dirty="0">
                <a:latin typeface="微软雅黑" panose="020B0503020204020204" pitchFamily="34" charset="-122"/>
                <a:ea typeface="微软雅黑" panose="020B0503020204020204" pitchFamily="34" charset="-122"/>
              </a:rPr>
              <a:t>得到</a:t>
            </a:r>
            <a:r>
              <a:rPr lang="en-US" altLang="zh-CN" sz="2400" b="1" i="1" dirty="0">
                <a:latin typeface="微软雅黑" panose="020B0503020204020204" pitchFamily="34" charset="-122"/>
                <a:ea typeface="微软雅黑" panose="020B0503020204020204" pitchFamily="34" charset="-122"/>
              </a:rPr>
              <a:t>G’ </a:t>
            </a:r>
            <a:r>
              <a:rPr lang="zh-CN" altLang="en-US" sz="2400" b="1" dirty="0">
                <a:latin typeface="微软雅黑" panose="020B0503020204020204" pitchFamily="34" charset="-122"/>
                <a:ea typeface="微软雅黑" panose="020B0503020204020204" pitchFamily="34" charset="-122"/>
              </a:rPr>
              <a:t>的生成树</a:t>
            </a:r>
            <a:r>
              <a:rPr lang="en-US" altLang="zh-CN" sz="2400" b="1" i="1" dirty="0">
                <a:latin typeface="微软雅黑" panose="020B0503020204020204" pitchFamily="34" charset="-122"/>
                <a:ea typeface="微软雅黑" panose="020B0503020204020204" pitchFamily="34" charset="-122"/>
              </a:rPr>
              <a:t>T</a:t>
            </a:r>
            <a:r>
              <a:rPr lang="en-US" altLang="zh-CN"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e</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且</a:t>
            </a:r>
          </a:p>
          <a:p>
            <a:pPr>
              <a:spcBef>
                <a:spcPct val="30000"/>
              </a:spcBef>
            </a:pPr>
            <a:r>
              <a:rPr lang="en-US" altLang="zh-CN" sz="2400" b="1" dirty="0">
                <a:latin typeface="微软雅黑" panose="020B0503020204020204" pitchFamily="34" charset="-122"/>
                <a:ea typeface="微软雅黑" panose="020B0503020204020204" pitchFamily="34" charset="-122"/>
              </a:rPr>
              <a:t>               </a:t>
            </a:r>
            <a:r>
              <a:rPr lang="en-US" altLang="zh-CN" sz="2400" b="1" i="1" dirty="0">
                <a:latin typeface="微软雅黑" panose="020B0503020204020204" pitchFamily="34" charset="-122"/>
                <a:ea typeface="微软雅黑" panose="020B0503020204020204" pitchFamily="34" charset="-122"/>
              </a:rPr>
              <a:t>W</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T</a:t>
            </a:r>
            <a:r>
              <a:rPr lang="en-US" altLang="zh-CN"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e</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W</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T</a:t>
            </a:r>
            <a:r>
              <a:rPr lang="en-US" altLang="zh-CN"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i="1" dirty="0">
                <a:latin typeface="微软雅黑" panose="020B0503020204020204" pitchFamily="34" charset="-122"/>
                <a:ea typeface="微软雅黑" panose="020B0503020204020204" pitchFamily="34" charset="-122"/>
              </a:rPr>
              <a:t>w</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e</a:t>
            </a:r>
            <a:r>
              <a:rPr lang="en-US" altLang="zh-CN" sz="2400" b="1" dirty="0">
                <a:latin typeface="微软雅黑" panose="020B0503020204020204" pitchFamily="34" charset="-122"/>
                <a:ea typeface="微软雅黑" panose="020B0503020204020204" pitchFamily="34" charset="-122"/>
              </a:rPr>
              <a:t>)&lt;</a:t>
            </a:r>
            <a:r>
              <a:rPr lang="en-US" altLang="zh-CN" sz="2400" b="1" i="1" dirty="0">
                <a:latin typeface="微软雅黑" panose="020B0503020204020204" pitchFamily="34" charset="-122"/>
                <a:ea typeface="微软雅黑" panose="020B0503020204020204" pitchFamily="34" charset="-122"/>
              </a:rPr>
              <a:t>W</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T</a:t>
            </a:r>
            <a:r>
              <a:rPr lang="en-US" altLang="zh-CN"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i="1" dirty="0">
                <a:latin typeface="微软雅黑" panose="020B0503020204020204" pitchFamily="34" charset="-122"/>
                <a:ea typeface="微软雅黑" panose="020B0503020204020204" pitchFamily="34" charset="-122"/>
              </a:rPr>
              <a:t>w</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e</a:t>
            </a:r>
            <a:r>
              <a:rPr lang="en-US" altLang="zh-CN" sz="2400" dirty="0">
                <a:latin typeface="微软雅黑" panose="020B0503020204020204" pitchFamily="34" charset="-122"/>
                <a:ea typeface="微软雅黑" panose="020B0503020204020204" pitchFamily="34" charset="-122"/>
              </a:rPr>
              <a:t> )=</a:t>
            </a:r>
            <a:r>
              <a:rPr lang="en-US" altLang="zh-CN" sz="2400" b="1" i="1" dirty="0">
                <a:latin typeface="微软雅黑" panose="020B0503020204020204" pitchFamily="34" charset="-122"/>
                <a:ea typeface="微软雅黑" panose="020B0503020204020204" pitchFamily="34" charset="-122"/>
              </a:rPr>
              <a:t>W</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 </a:t>
            </a:r>
          </a:p>
          <a:p>
            <a:r>
              <a:rPr lang="zh-CN" altLang="en-US" sz="2400" b="1" dirty="0">
                <a:latin typeface="微软雅黑" panose="020B0503020204020204" pitchFamily="34" charset="-122"/>
                <a:ea typeface="微软雅黑" panose="020B0503020204020204" pitchFamily="34" charset="-122"/>
              </a:rPr>
              <a:t>与</a:t>
            </a:r>
            <a:r>
              <a:rPr lang="en-US" altLang="zh-CN" sz="2400" b="1" i="1" dirty="0">
                <a:latin typeface="微软雅黑" panose="020B0503020204020204" pitchFamily="34" charset="-122"/>
                <a:ea typeface="微软雅黑" panose="020B0503020204020204" pitchFamily="34" charset="-122"/>
              </a:rPr>
              <a:t>T’ </a:t>
            </a:r>
            <a:r>
              <a:rPr lang="zh-CN" altLang="en-US" sz="2400" b="1" dirty="0">
                <a:latin typeface="微软雅黑" panose="020B0503020204020204" pitchFamily="34" charset="-122"/>
                <a:ea typeface="微软雅黑" panose="020B0503020204020204" pitchFamily="34" charset="-122"/>
              </a:rPr>
              <a:t>的最优性矛盾</a:t>
            </a:r>
            <a:r>
              <a:rPr lang="en-US" altLang="zh-CN" sz="24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p:txBody>
      </p:sp>
      <p:sp>
        <p:nvSpPr>
          <p:cNvPr id="134148" name="Rectangle 4"/>
          <p:cNvSpPr>
            <a:spLocks noGrp="1" noChangeArrowheads="1"/>
          </p:cNvSpPr>
          <p:nvPr>
            <p:ph type="title"/>
          </p:nvPr>
        </p:nvSpPr>
        <p:spPr/>
        <p:txBody>
          <a:bodyPr/>
          <a:lstStyle/>
          <a:p>
            <a:r>
              <a:rPr lang="en-US" altLang="zh-CN" sz="4400" smtClean="0"/>
              <a:t>Kruskal</a:t>
            </a:r>
            <a:r>
              <a:rPr lang="zh-CN" altLang="en-US" sz="4400" smtClean="0"/>
              <a:t>算法的正确性证明</a:t>
            </a:r>
          </a:p>
        </p:txBody>
      </p:sp>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153</a:t>
            </a:fld>
            <a:endParaRPr lang="en-US" altLang="zh-CN" dirty="0"/>
          </a:p>
        </p:txBody>
      </p:sp>
    </p:spTree>
    <p:extLst>
      <p:ext uri="{BB962C8B-B14F-4D97-AF65-F5344CB8AC3E}">
        <p14:creationId xmlns:p14="http://schemas.microsoft.com/office/powerpoint/2010/main" val="3263650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TW" smtClean="0"/>
              <a:t>Time complexity</a:t>
            </a:r>
            <a:endParaRPr lang="zh-TW" altLang="en-US" smtClean="0"/>
          </a:p>
        </p:txBody>
      </p:sp>
      <p:sp>
        <p:nvSpPr>
          <p:cNvPr id="14340" name="Rectangle 3"/>
          <p:cNvSpPr>
            <a:spLocks noGrp="1" noChangeArrowheads="1"/>
          </p:cNvSpPr>
          <p:nvPr>
            <p:ph type="body" idx="1"/>
          </p:nvPr>
        </p:nvSpPr>
        <p:spPr>
          <a:xfrm>
            <a:off x="0" y="1613694"/>
            <a:ext cx="8643937" cy="5078412"/>
          </a:xfrm>
        </p:spPr>
        <p:txBody>
          <a:bodyPr/>
          <a:lstStyle/>
          <a:p>
            <a:pPr algn="just" eaLnBrk="1" hangingPunct="1"/>
            <a:r>
              <a:rPr lang="en-US" altLang="zh-TW" dirty="0" smtClean="0"/>
              <a:t>Time complexity: O(|E| </a:t>
            </a:r>
            <a:r>
              <a:rPr lang="en-US" altLang="zh-TW" dirty="0" err="1" smtClean="0"/>
              <a:t>log|E</a:t>
            </a:r>
            <a:r>
              <a:rPr lang="en-US" altLang="zh-TW" dirty="0" smtClean="0"/>
              <a:t>|)</a:t>
            </a:r>
            <a:endParaRPr lang="en-US" altLang="zh-TW" sz="2400" dirty="0" smtClean="0"/>
          </a:p>
          <a:p>
            <a:pPr lvl="1" algn="just" eaLnBrk="1" hangingPunct="1"/>
            <a:r>
              <a:rPr lang="en-US" altLang="zh-TW" sz="2400" dirty="0" smtClean="0"/>
              <a:t>Step 1: </a:t>
            </a:r>
            <a:r>
              <a:rPr lang="en-US" altLang="zh-TW" sz="2400" dirty="0" smtClean="0">
                <a:solidFill>
                  <a:srgbClr val="000000"/>
                </a:solidFill>
                <a:latin typeface="Times New Roman" panose="02020603050405020304" pitchFamily="18" charset="0"/>
              </a:rPr>
              <a:t>O(|E| </a:t>
            </a:r>
            <a:r>
              <a:rPr lang="en-US" altLang="zh-TW" sz="2400" dirty="0" err="1" smtClean="0">
                <a:solidFill>
                  <a:srgbClr val="000000"/>
                </a:solidFill>
                <a:latin typeface="Times New Roman" panose="02020603050405020304" pitchFamily="18" charset="0"/>
              </a:rPr>
              <a:t>log|E</a:t>
            </a:r>
            <a:r>
              <a:rPr lang="en-US" altLang="zh-TW" sz="2400" dirty="0" smtClean="0">
                <a:solidFill>
                  <a:srgbClr val="000000"/>
                </a:solidFill>
                <a:latin typeface="Times New Roman" panose="02020603050405020304" pitchFamily="18" charset="0"/>
              </a:rPr>
              <a:t>|)</a:t>
            </a:r>
            <a:endParaRPr lang="en-US" altLang="zh-TW" sz="2400" dirty="0" smtClean="0">
              <a:solidFill>
                <a:srgbClr val="000000"/>
              </a:solidFill>
            </a:endParaRPr>
          </a:p>
          <a:p>
            <a:pPr lvl="1" algn="just" eaLnBrk="1" hangingPunct="1"/>
            <a:endParaRPr lang="en-US" altLang="zh-TW" sz="2400" dirty="0" smtClean="0">
              <a:solidFill>
                <a:srgbClr val="000000"/>
              </a:solidFill>
            </a:endParaRPr>
          </a:p>
          <a:p>
            <a:pPr lvl="1" algn="just" eaLnBrk="1" hangingPunct="1"/>
            <a:r>
              <a:rPr lang="en-US" altLang="zh-TW" sz="2400" dirty="0" smtClean="0">
                <a:solidFill>
                  <a:srgbClr val="000000"/>
                </a:solidFill>
              </a:rPr>
              <a:t>Step 2 &amp; Step 3:</a:t>
            </a:r>
            <a:r>
              <a:rPr lang="en-US" altLang="zh-TW" sz="2400" dirty="0" smtClean="0">
                <a:solidFill>
                  <a:srgbClr val="000000"/>
                </a:solidFill>
                <a:latin typeface="Times New Roman" panose="02020603050405020304" pitchFamily="18" charset="0"/>
              </a:rPr>
              <a:t> </a:t>
            </a:r>
            <a:endParaRPr lang="en-US" altLang="zh-TW" sz="2400" dirty="0" smtClean="0"/>
          </a:p>
          <a:p>
            <a:pPr lvl="1" algn="just" eaLnBrk="1" hangingPunct="1">
              <a:buFont typeface="Wingdings" panose="05000000000000000000" pitchFamily="2" charset="2"/>
              <a:buNone/>
            </a:pPr>
            <a:r>
              <a:rPr lang="en-US" altLang="zh-TW" sz="2400" dirty="0" smtClean="0"/>
              <a:t>   Where </a:t>
            </a:r>
            <a:r>
              <a:rPr lang="en-US" altLang="zh-TW" sz="2400" dirty="0" smtClean="0">
                <a:sym typeface="Symbol" panose="05050102010706020507" pitchFamily="18" charset="2"/>
              </a:rPr>
              <a:t> is the </a:t>
            </a:r>
            <a:r>
              <a:rPr lang="en-US" altLang="zh-TW" sz="2400" u="sng" dirty="0" smtClean="0">
                <a:solidFill>
                  <a:schemeClr val="hlink"/>
                </a:solidFill>
                <a:sym typeface="Symbol" panose="05050102010706020507" pitchFamily="18" charset="2"/>
              </a:rPr>
              <a:t>inverse of Ackermann’s function</a:t>
            </a:r>
            <a:r>
              <a:rPr lang="en-US" altLang="zh-TW" sz="2400" dirty="0" smtClean="0">
                <a:sym typeface="Symbol" panose="05050102010706020507" pitchFamily="18" charset="2"/>
              </a:rPr>
              <a:t>.</a:t>
            </a:r>
            <a:endParaRPr lang="en-US" altLang="zh-TW" sz="2400" dirty="0" smtClean="0"/>
          </a:p>
          <a:p>
            <a:pPr eaLnBrk="1" hangingPunct="1"/>
            <a:endParaRPr lang="zh-TW" altLang="en-US" dirty="0" smtClean="0"/>
          </a:p>
        </p:txBody>
      </p:sp>
      <p:sp>
        <p:nvSpPr>
          <p:cNvPr id="14341" name="Rectangle 27"/>
          <p:cNvSpPr>
            <a:spLocks noChangeArrowheads="1"/>
          </p:cNvSpPr>
          <p:nvPr/>
        </p:nvSpPr>
        <p:spPr bwMode="auto">
          <a:xfrm>
            <a:off x="2800350" y="2930525"/>
            <a:ext cx="2571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2500">
                <a:solidFill>
                  <a:srgbClr val="000000"/>
                </a:solidFill>
                <a:latin typeface="Times New Roman" panose="02020603050405020304" pitchFamily="18" charset="0"/>
              </a:rPr>
              <a:t> </a:t>
            </a:r>
            <a:endParaRPr lang="zh-TW" altLang="en-US" sz="2400"/>
          </a:p>
        </p:txBody>
      </p:sp>
      <p:sp>
        <p:nvSpPr>
          <p:cNvPr id="14342" name="Rectangle 28"/>
          <p:cNvSpPr>
            <a:spLocks noChangeArrowheads="1"/>
          </p:cNvSpPr>
          <p:nvPr/>
        </p:nvSpPr>
        <p:spPr bwMode="auto">
          <a:xfrm>
            <a:off x="2854325" y="2930525"/>
            <a:ext cx="2571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2500">
                <a:solidFill>
                  <a:srgbClr val="000000"/>
                </a:solidFill>
                <a:latin typeface="Times New Roman" panose="02020603050405020304" pitchFamily="18" charset="0"/>
              </a:rPr>
              <a:t> </a:t>
            </a:r>
            <a:endParaRPr lang="zh-TW" altLang="en-US" sz="2400"/>
          </a:p>
        </p:txBody>
      </p:sp>
      <p:sp>
        <p:nvSpPr>
          <p:cNvPr id="14343" name="Rectangle 30"/>
          <p:cNvSpPr>
            <a:spLocks noChangeArrowheads="1"/>
          </p:cNvSpPr>
          <p:nvPr/>
        </p:nvSpPr>
        <p:spPr bwMode="auto">
          <a:xfrm>
            <a:off x="5489575" y="2930525"/>
            <a:ext cx="2571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2500">
                <a:solidFill>
                  <a:srgbClr val="000000"/>
                </a:solidFill>
                <a:latin typeface="Times New Roman" panose="02020603050405020304" pitchFamily="18" charset="0"/>
              </a:rPr>
              <a:t> </a:t>
            </a:r>
            <a:endParaRPr lang="zh-TW" altLang="en-US" sz="2400"/>
          </a:p>
        </p:txBody>
      </p:sp>
      <p:sp>
        <p:nvSpPr>
          <p:cNvPr id="14344" name="Rectangle 32"/>
          <p:cNvSpPr>
            <a:spLocks noChangeArrowheads="1"/>
          </p:cNvSpPr>
          <p:nvPr/>
        </p:nvSpPr>
        <p:spPr bwMode="auto">
          <a:xfrm>
            <a:off x="2800350" y="3489325"/>
            <a:ext cx="2571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2500">
                <a:solidFill>
                  <a:srgbClr val="000000"/>
                </a:solidFill>
                <a:latin typeface="Times New Roman" panose="02020603050405020304" pitchFamily="18" charset="0"/>
              </a:rPr>
              <a:t> </a:t>
            </a:r>
            <a:endParaRPr lang="zh-TW" altLang="en-US" sz="2400"/>
          </a:p>
        </p:txBody>
      </p:sp>
      <p:sp>
        <p:nvSpPr>
          <p:cNvPr id="14345" name="Rectangle 34"/>
          <p:cNvSpPr>
            <a:spLocks noChangeArrowheads="1"/>
          </p:cNvSpPr>
          <p:nvPr/>
        </p:nvSpPr>
        <p:spPr bwMode="auto">
          <a:xfrm>
            <a:off x="2800350" y="4048125"/>
            <a:ext cx="2571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2500">
                <a:solidFill>
                  <a:srgbClr val="000000"/>
                </a:solidFill>
                <a:latin typeface="Times New Roman" panose="02020603050405020304" pitchFamily="18" charset="0"/>
              </a:rPr>
              <a:t> </a:t>
            </a:r>
            <a:endParaRPr lang="zh-TW" altLang="en-US" sz="2400"/>
          </a:p>
        </p:txBody>
      </p:sp>
      <p:sp>
        <p:nvSpPr>
          <p:cNvPr id="14346" name="Rectangle 39"/>
          <p:cNvSpPr>
            <a:spLocks noChangeArrowheads="1"/>
          </p:cNvSpPr>
          <p:nvPr/>
        </p:nvSpPr>
        <p:spPr bwMode="auto">
          <a:xfrm>
            <a:off x="3275013" y="3727450"/>
            <a:ext cx="2571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2500">
                <a:solidFill>
                  <a:srgbClr val="000000"/>
                </a:solidFill>
                <a:latin typeface="Times New Roman" panose="02020603050405020304" pitchFamily="18" charset="0"/>
              </a:rPr>
              <a:t> </a:t>
            </a:r>
            <a:endParaRPr lang="zh-TW" altLang="en-US" sz="2400"/>
          </a:p>
        </p:txBody>
      </p:sp>
      <p:sp>
        <p:nvSpPr>
          <p:cNvPr id="14347" name="Rectangle 43"/>
          <p:cNvSpPr>
            <a:spLocks noChangeArrowheads="1"/>
          </p:cNvSpPr>
          <p:nvPr/>
        </p:nvSpPr>
        <p:spPr bwMode="auto">
          <a:xfrm>
            <a:off x="5989638" y="3778250"/>
            <a:ext cx="2571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2500">
                <a:solidFill>
                  <a:srgbClr val="000000"/>
                </a:solidFill>
                <a:latin typeface="Times New Roman" panose="02020603050405020304" pitchFamily="18" charset="0"/>
              </a:rPr>
              <a:t> </a:t>
            </a:r>
            <a:endParaRPr lang="zh-TW" altLang="en-US" sz="2400"/>
          </a:p>
        </p:txBody>
      </p:sp>
      <p:sp>
        <p:nvSpPr>
          <p:cNvPr id="14348" name="Rectangle 44"/>
          <p:cNvSpPr>
            <a:spLocks noChangeArrowheads="1"/>
          </p:cNvSpPr>
          <p:nvPr/>
        </p:nvSpPr>
        <p:spPr bwMode="auto">
          <a:xfrm>
            <a:off x="796925" y="4532313"/>
            <a:ext cx="1539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500">
                <a:solidFill>
                  <a:srgbClr val="000000"/>
                </a:solidFill>
                <a:latin typeface="Times New Roman" panose="02020603050405020304" pitchFamily="18" charset="0"/>
              </a:rPr>
              <a:t> </a:t>
            </a:r>
            <a:endParaRPr lang="zh-TW" altLang="en-US" sz="2400"/>
          </a:p>
        </p:txBody>
      </p:sp>
      <p:graphicFrame>
        <p:nvGraphicFramePr>
          <p:cNvPr id="14349" name="Object 46"/>
          <p:cNvGraphicFramePr>
            <a:graphicFrameLocks noChangeAspect="1"/>
          </p:cNvGraphicFramePr>
          <p:nvPr/>
        </p:nvGraphicFramePr>
        <p:xfrm>
          <a:off x="3962400" y="2971800"/>
          <a:ext cx="2439988" cy="406400"/>
        </p:xfrm>
        <a:graphic>
          <a:graphicData uri="http://schemas.openxmlformats.org/presentationml/2006/ole">
            <mc:AlternateContent xmlns:mc="http://schemas.openxmlformats.org/markup-compatibility/2006">
              <mc:Choice xmlns:v="urn:schemas-microsoft-com:vml" Requires="v">
                <p:oleObj spid="_x0000_s494753" name="Equation" r:id="rId4" imgW="1218671" imgH="203112" progId="Equation.3">
                  <p:embed/>
                </p:oleObj>
              </mc:Choice>
              <mc:Fallback>
                <p:oleObj name="Equation" r:id="rId4" imgW="1218671"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971800"/>
                        <a:ext cx="243998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154</a:t>
            </a:fld>
            <a:endParaRPr lang="en-CA" dirty="0"/>
          </a:p>
        </p:txBody>
      </p:sp>
    </p:spTree>
    <p:extLst>
      <p:ext uri="{BB962C8B-B14F-4D97-AF65-F5344CB8AC3E}">
        <p14:creationId xmlns:p14="http://schemas.microsoft.com/office/powerpoint/2010/main" val="755931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TW" smtClean="0"/>
              <a:t>Ackermann</a:t>
            </a:r>
            <a:r>
              <a:rPr lang="en-US" altLang="zh-TW" smtClean="0">
                <a:latin typeface="Times New Roman" panose="02020603050405020304" pitchFamily="18" charset="0"/>
              </a:rPr>
              <a:t>’</a:t>
            </a:r>
            <a:r>
              <a:rPr lang="en-US" altLang="zh-TW" smtClean="0"/>
              <a:t>s function</a:t>
            </a:r>
            <a:endParaRPr lang="zh-TW" altLang="en-US" smtClean="0"/>
          </a:p>
        </p:txBody>
      </p:sp>
      <p:sp>
        <p:nvSpPr>
          <p:cNvPr id="15364" name="Rectangle 3"/>
          <p:cNvSpPr>
            <a:spLocks noGrp="1" noChangeArrowheads="1"/>
          </p:cNvSpPr>
          <p:nvPr>
            <p:ph type="body" idx="1"/>
          </p:nvPr>
        </p:nvSpPr>
        <p:spPr/>
        <p:txBody>
          <a:bodyPr/>
          <a:lstStyle/>
          <a:p>
            <a:pPr eaLnBrk="1" hangingPunct="1"/>
            <a:endParaRPr lang="zh-TW" altLang="en-US" smtClean="0">
              <a:latin typeface="Times New Roman" panose="02020603050405020304" pitchFamily="18" charset="0"/>
              <a:sym typeface="Symbol" panose="05050102010706020507" pitchFamily="18" charset="2"/>
            </a:endParaRPr>
          </a:p>
          <a:p>
            <a:pPr eaLnBrk="1" hangingPunct="1"/>
            <a:r>
              <a:rPr lang="zh-TW" altLang="en-US" smtClean="0">
                <a:latin typeface="Times New Roman" panose="02020603050405020304" pitchFamily="18" charset="0"/>
                <a:sym typeface="Symbol" panose="05050102010706020507" pitchFamily="18" charset="2"/>
              </a:rPr>
              <a:t> </a:t>
            </a:r>
          </a:p>
          <a:p>
            <a:pPr eaLnBrk="1" hangingPunct="1"/>
            <a:endParaRPr lang="zh-TW" altLang="en-US" smtClean="0">
              <a:latin typeface="Times New Roman" panose="02020603050405020304" pitchFamily="18" charset="0"/>
              <a:sym typeface="Symbol" panose="05050102010706020507" pitchFamily="18" charset="2"/>
            </a:endParaRPr>
          </a:p>
          <a:p>
            <a:pPr eaLnBrk="1" hangingPunct="1"/>
            <a:endParaRPr lang="zh-TW" altLang="en-US" smtClean="0">
              <a:latin typeface="Times New Roman" panose="02020603050405020304" pitchFamily="18" charset="0"/>
              <a:sym typeface="Symbol" panose="05050102010706020507" pitchFamily="18" charset="2"/>
            </a:endParaRPr>
          </a:p>
          <a:p>
            <a:pPr eaLnBrk="1" hangingPunct="1">
              <a:buFont typeface="Wingdings" panose="05000000000000000000" pitchFamily="2" charset="2"/>
              <a:buNone/>
            </a:pPr>
            <a:r>
              <a:rPr lang="zh-TW" altLang="en-US" smtClean="0">
                <a:latin typeface="Times New Roman" panose="02020603050405020304" pitchFamily="18" charset="0"/>
                <a:sym typeface="Symbol" panose="05050102010706020507" pitchFamily="18" charset="2"/>
              </a:rPr>
              <a:t>  </a:t>
            </a:r>
            <a:r>
              <a:rPr lang="zh-TW" altLang="en-US" smtClean="0"/>
              <a:t> </a:t>
            </a:r>
            <a:r>
              <a:rPr lang="en-US" altLang="zh-TW" sz="2800" smtClean="0"/>
              <a:t>A(p, q+1) &gt; A(p, q),  A(p+1, q) &gt; A(p, q)</a:t>
            </a:r>
            <a:endParaRPr lang="zh-TW" altLang="en-US" sz="2800" smtClean="0"/>
          </a:p>
        </p:txBody>
      </p:sp>
      <p:sp>
        <p:nvSpPr>
          <p:cNvPr id="15365" name="Rectangle 6"/>
          <p:cNvSpPr>
            <a:spLocks noChangeArrowheads="1"/>
          </p:cNvSpPr>
          <p:nvPr/>
        </p:nvSpPr>
        <p:spPr bwMode="auto">
          <a:xfrm>
            <a:off x="381000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2400"/>
          </a:p>
        </p:txBody>
      </p:sp>
      <p:sp>
        <p:nvSpPr>
          <p:cNvPr id="15366" name="Rectangle 8"/>
          <p:cNvSpPr>
            <a:spLocks noChangeArrowheads="1"/>
          </p:cNvSpPr>
          <p:nvPr/>
        </p:nvSpPr>
        <p:spPr bwMode="auto">
          <a:xfrm>
            <a:off x="4433888"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2400"/>
          </a:p>
        </p:txBody>
      </p:sp>
      <p:grpSp>
        <p:nvGrpSpPr>
          <p:cNvPr id="15367" name="Group 11"/>
          <p:cNvGrpSpPr>
            <a:grpSpLocks/>
          </p:cNvGrpSpPr>
          <p:nvPr/>
        </p:nvGrpSpPr>
        <p:grpSpPr bwMode="auto">
          <a:xfrm>
            <a:off x="1676400" y="4953000"/>
            <a:ext cx="4495800" cy="838200"/>
            <a:chOff x="1056" y="2448"/>
            <a:chExt cx="2832" cy="528"/>
          </a:xfrm>
        </p:grpSpPr>
        <p:graphicFrame>
          <p:nvGraphicFramePr>
            <p:cNvPr id="15369" name="Object 5"/>
            <p:cNvGraphicFramePr>
              <a:graphicFrameLocks noChangeAspect="1"/>
            </p:cNvGraphicFramePr>
            <p:nvPr/>
          </p:nvGraphicFramePr>
          <p:xfrm>
            <a:off x="1056" y="2448"/>
            <a:ext cx="1248" cy="476"/>
          </p:xfrm>
          <a:graphic>
            <a:graphicData uri="http://schemas.openxmlformats.org/presentationml/2006/ole">
              <mc:AlternateContent xmlns:mc="http://schemas.openxmlformats.org/markup-compatibility/2006">
                <mc:Choice xmlns:v="urn:schemas-microsoft-com:vml" Requires="v">
                  <p:oleObj spid="_x0000_s496092" r:id="rId4" imgW="1524000" imgH="584200" progId="Equation.3">
                    <p:embed/>
                  </p:oleObj>
                </mc:Choice>
                <mc:Fallback>
                  <p:oleObj r:id="rId4" imgW="1524000" imgH="584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2448"/>
                          <a:ext cx="1248"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0" name="Object 7"/>
            <p:cNvGraphicFramePr>
              <a:graphicFrameLocks noChangeAspect="1"/>
            </p:cNvGraphicFramePr>
            <p:nvPr/>
          </p:nvGraphicFramePr>
          <p:xfrm>
            <a:off x="2256" y="2448"/>
            <a:ext cx="201" cy="528"/>
          </p:xfrm>
          <a:graphic>
            <a:graphicData uri="http://schemas.openxmlformats.org/presentationml/2006/ole">
              <mc:AlternateContent xmlns:mc="http://schemas.openxmlformats.org/markup-compatibility/2006">
                <mc:Choice xmlns:v="urn:schemas-microsoft-com:vml" Requires="v">
                  <p:oleObj spid="_x0000_s496093" r:id="rId6" imgW="279279" imgH="723586" progId="Equation.3">
                    <p:embed/>
                  </p:oleObj>
                </mc:Choice>
                <mc:Fallback>
                  <p:oleObj r:id="rId6" imgW="279279" imgH="72358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 y="2448"/>
                          <a:ext cx="201"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1" name="Text Box 9"/>
            <p:cNvSpPr txBox="1">
              <a:spLocks noChangeArrowheads="1"/>
            </p:cNvSpPr>
            <p:nvPr/>
          </p:nvSpPr>
          <p:spPr bwMode="auto">
            <a:xfrm>
              <a:off x="2592" y="2592"/>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anose="02020500000000000000" pitchFamily="18" charset="-120"/>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anose="02020500000000000000" pitchFamily="18" charset="-120"/>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anose="02020500000000000000" pitchFamily="18" charset="-120"/>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just" eaLnBrk="1" hangingPunct="1">
                <a:spcBef>
                  <a:spcPct val="50000"/>
                </a:spcBef>
                <a:buClrTx/>
                <a:buSzTx/>
                <a:buFontTx/>
                <a:buNone/>
              </a:pPr>
              <a:r>
                <a:rPr lang="zh-TW" altLang="en-US" sz="2400"/>
                <a:t>65536 </a:t>
              </a:r>
              <a:r>
                <a:rPr lang="en-US" altLang="zh-TW" sz="2400"/>
                <a:t>two</a:t>
              </a:r>
              <a:r>
                <a:rPr lang="en-US" altLang="zh-TW" sz="2400">
                  <a:latin typeface="Times New Roman" panose="02020603050405020304" pitchFamily="18" charset="0"/>
                </a:rPr>
                <a:t>’</a:t>
              </a:r>
              <a:r>
                <a:rPr lang="en-US" altLang="zh-TW" sz="2400"/>
                <a:t>s</a:t>
              </a:r>
              <a:endParaRPr lang="zh-TW" altLang="en-US" sz="2400"/>
            </a:p>
          </p:txBody>
        </p:sp>
      </p:grpSp>
      <p:graphicFrame>
        <p:nvGraphicFramePr>
          <p:cNvPr id="15368" name="Object 12"/>
          <p:cNvGraphicFramePr>
            <a:graphicFrameLocks noChangeAspect="1"/>
          </p:cNvGraphicFramePr>
          <p:nvPr/>
        </p:nvGraphicFramePr>
        <p:xfrm>
          <a:off x="1828800" y="2057400"/>
          <a:ext cx="5373688" cy="1543050"/>
        </p:xfrm>
        <a:graphic>
          <a:graphicData uri="http://schemas.openxmlformats.org/presentationml/2006/ole">
            <mc:AlternateContent xmlns:mc="http://schemas.openxmlformats.org/markup-compatibility/2006">
              <mc:Choice xmlns:v="urn:schemas-microsoft-com:vml" Requires="v">
                <p:oleObj spid="_x0000_s496094" name="Equation" r:id="rId8" imgW="2387600" imgH="685800" progId="Equation.3">
                  <p:embed/>
                </p:oleObj>
              </mc:Choice>
              <mc:Fallback>
                <p:oleObj name="Equation" r:id="rId8" imgW="2387600" imgH="685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2057400"/>
                        <a:ext cx="5373688"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155</a:t>
            </a:fld>
            <a:endParaRPr lang="en-CA" dirty="0"/>
          </a:p>
        </p:txBody>
      </p:sp>
    </p:spTree>
    <p:extLst>
      <p:ext uri="{BB962C8B-B14F-4D97-AF65-F5344CB8AC3E}">
        <p14:creationId xmlns:p14="http://schemas.microsoft.com/office/powerpoint/2010/main" val="160505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8256" y="332656"/>
            <a:ext cx="7743775" cy="623887"/>
          </a:xfrm>
        </p:spPr>
        <p:txBody>
          <a:bodyPr/>
          <a:lstStyle/>
          <a:p>
            <a:pPr eaLnBrk="1" hangingPunct="1"/>
            <a:r>
              <a:rPr lang="en-US" altLang="zh-TW" sz="4000" dirty="0" smtClean="0"/>
              <a:t>Inverse of Ackermann</a:t>
            </a:r>
            <a:r>
              <a:rPr lang="en-US" altLang="zh-TW" sz="4000" dirty="0" smtClean="0">
                <a:latin typeface="Times New Roman" panose="02020603050405020304" pitchFamily="18" charset="0"/>
              </a:rPr>
              <a:t>’</a:t>
            </a:r>
            <a:r>
              <a:rPr lang="en-US" altLang="zh-TW" sz="4000" dirty="0" smtClean="0"/>
              <a:t>s function</a:t>
            </a:r>
            <a:r>
              <a:rPr lang="en-US" altLang="zh-TW" dirty="0" smtClean="0"/>
              <a:t> </a:t>
            </a:r>
            <a:endParaRPr lang="zh-TW" altLang="en-US" dirty="0" smtClean="0"/>
          </a:p>
        </p:txBody>
      </p:sp>
      <p:sp>
        <p:nvSpPr>
          <p:cNvPr id="16388" name="Rectangle 3"/>
          <p:cNvSpPr>
            <a:spLocks noGrp="1" noChangeArrowheads="1"/>
          </p:cNvSpPr>
          <p:nvPr>
            <p:ph type="body" idx="1"/>
          </p:nvPr>
        </p:nvSpPr>
        <p:spPr>
          <a:xfrm>
            <a:off x="762000" y="1828800"/>
            <a:ext cx="7772400" cy="4648200"/>
          </a:xfrm>
        </p:spPr>
        <p:txBody>
          <a:bodyPr/>
          <a:lstStyle/>
          <a:p>
            <a:pPr algn="just" eaLnBrk="1" hangingPunct="1"/>
            <a:r>
              <a:rPr lang="zh-TW" altLang="en-US" sz="2800" smtClean="0">
                <a:latin typeface="Times New Roman" panose="02020603050405020304" pitchFamily="18" charset="0"/>
                <a:sym typeface="Symbol" panose="05050102010706020507" pitchFamily="18" charset="2"/>
              </a:rPr>
              <a:t></a:t>
            </a:r>
            <a:r>
              <a:rPr lang="zh-TW" altLang="en-US" sz="2800" smtClean="0"/>
              <a:t>(</a:t>
            </a:r>
            <a:r>
              <a:rPr lang="en-US" altLang="zh-TW" sz="2800" smtClean="0"/>
              <a:t>m, n) = min{i</a:t>
            </a:r>
            <a:r>
              <a:rPr lang="en-US" altLang="zh-TW" sz="2800" smtClean="0">
                <a:latin typeface="Times New Roman" panose="02020603050405020304" pitchFamily="18" charset="0"/>
                <a:sym typeface="Symbol" panose="05050102010706020507" pitchFamily="18" charset="2"/>
              </a:rPr>
              <a:t></a:t>
            </a:r>
            <a:r>
              <a:rPr lang="en-US" altLang="zh-TW" sz="2800" smtClean="0"/>
              <a:t>1|A(i, </a:t>
            </a:r>
            <a:r>
              <a:rPr lang="en-US" altLang="zh-TW" sz="2800" smtClean="0">
                <a:sym typeface="Symbol" panose="05050102010706020507" pitchFamily="18" charset="2"/>
              </a:rPr>
              <a:t></a:t>
            </a:r>
            <a:r>
              <a:rPr lang="en-US" altLang="zh-TW" sz="2800" smtClean="0"/>
              <a:t>m/n</a:t>
            </a:r>
            <a:r>
              <a:rPr lang="en-US" altLang="zh-TW" sz="2800" smtClean="0">
                <a:sym typeface="Symbol" panose="05050102010706020507" pitchFamily="18" charset="2"/>
              </a:rPr>
              <a:t></a:t>
            </a:r>
            <a:r>
              <a:rPr lang="en-US" altLang="zh-TW" sz="2800" smtClean="0"/>
              <a:t>) &gt; log</a:t>
            </a:r>
            <a:r>
              <a:rPr lang="en-US" altLang="zh-TW" sz="2800" baseline="-30000" smtClean="0"/>
              <a:t>2</a:t>
            </a:r>
            <a:r>
              <a:rPr lang="en-US" altLang="zh-TW" sz="2800" smtClean="0"/>
              <a:t>n}</a:t>
            </a:r>
          </a:p>
          <a:p>
            <a:pPr algn="just" eaLnBrk="1" hangingPunct="1">
              <a:buFont typeface="Wingdings" panose="05000000000000000000" pitchFamily="2" charset="2"/>
              <a:buNone/>
            </a:pPr>
            <a:r>
              <a:rPr lang="en-US" altLang="zh-TW" sz="2800" smtClean="0"/>
              <a:t>  Practically, A(3,4) &gt; log</a:t>
            </a:r>
            <a:r>
              <a:rPr lang="en-US" altLang="zh-TW" sz="2800" baseline="-30000" smtClean="0"/>
              <a:t>2</a:t>
            </a:r>
            <a:r>
              <a:rPr lang="en-US" altLang="zh-TW" sz="2800" smtClean="0"/>
              <a:t>n</a:t>
            </a:r>
          </a:p>
          <a:p>
            <a:pPr algn="just" eaLnBrk="1" hangingPunct="1">
              <a:buFont typeface="Wingdings" panose="05000000000000000000" pitchFamily="2" charset="2"/>
              <a:buNone/>
            </a:pPr>
            <a:r>
              <a:rPr lang="en-US" altLang="zh-TW" sz="2800" smtClean="0">
                <a:latin typeface="Times New Roman" panose="02020603050405020304" pitchFamily="18" charset="0"/>
                <a:sym typeface="Symbol" panose="05050102010706020507" pitchFamily="18" charset="2"/>
              </a:rPr>
              <a:t>   </a:t>
            </a:r>
            <a:r>
              <a:rPr lang="en-US" altLang="zh-TW" sz="2800" smtClean="0"/>
              <a:t>(m, n) </a:t>
            </a:r>
            <a:r>
              <a:rPr lang="en-US" altLang="zh-TW" sz="2800" smtClean="0">
                <a:latin typeface="Times New Roman" panose="02020603050405020304" pitchFamily="18" charset="0"/>
                <a:sym typeface="Symbol" panose="05050102010706020507" pitchFamily="18" charset="2"/>
              </a:rPr>
              <a:t></a:t>
            </a:r>
            <a:r>
              <a:rPr lang="en-US" altLang="zh-TW" sz="2800" smtClean="0"/>
              <a:t> 3</a:t>
            </a:r>
          </a:p>
          <a:p>
            <a:pPr algn="just" eaLnBrk="1" hangingPunct="1">
              <a:buFont typeface="Wingdings" panose="05000000000000000000" pitchFamily="2" charset="2"/>
              <a:buNone/>
            </a:pPr>
            <a:r>
              <a:rPr lang="en-US" altLang="zh-TW" sz="2800" smtClean="0">
                <a:latin typeface="Times New Roman" panose="02020603050405020304" pitchFamily="18" charset="0"/>
                <a:sym typeface="Symbol" panose="05050102010706020507" pitchFamily="18" charset="2"/>
              </a:rPr>
              <a:t>   </a:t>
            </a:r>
            <a:r>
              <a:rPr lang="en-US" altLang="zh-TW" sz="2800" smtClean="0"/>
              <a:t>(m, n) is almost a </a:t>
            </a:r>
            <a:r>
              <a:rPr lang="en-US" altLang="zh-TW" sz="2800" u="sng" smtClean="0">
                <a:solidFill>
                  <a:schemeClr val="hlink"/>
                </a:solidFill>
              </a:rPr>
              <a:t>constant</a:t>
            </a:r>
            <a:r>
              <a:rPr lang="en-US" altLang="zh-TW" smtClean="0"/>
              <a:t>.</a:t>
            </a:r>
          </a:p>
          <a:p>
            <a:pPr eaLnBrk="1" hangingPunct="1"/>
            <a:endParaRPr lang="zh-TW" altLang="en-US" smtClean="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156</a:t>
            </a:fld>
            <a:endParaRPr lang="en-CA" dirty="0"/>
          </a:p>
        </p:txBody>
      </p:sp>
    </p:spTree>
    <p:extLst>
      <p:ext uri="{BB962C8B-B14F-4D97-AF65-F5344CB8AC3E}">
        <p14:creationId xmlns:p14="http://schemas.microsoft.com/office/powerpoint/2010/main" val="641677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a:xfrm>
            <a:off x="755650" y="549275"/>
            <a:ext cx="7793038" cy="914400"/>
          </a:xfrm>
        </p:spPr>
        <p:txBody>
          <a:bodyPr/>
          <a:lstStyle/>
          <a:p>
            <a:r>
              <a:rPr lang="en-US" altLang="zh-TW" sz="4000" smtClean="0"/>
              <a:t>Time Complexity of Kruskal</a:t>
            </a:r>
            <a:r>
              <a:rPr lang="en-US" altLang="zh-TW" sz="4000" smtClean="0">
                <a:latin typeface="Times New Roman" pitchFamily="18" charset="0"/>
              </a:rPr>
              <a:t>’</a:t>
            </a:r>
            <a:r>
              <a:rPr lang="en-US" altLang="zh-TW" sz="4000" smtClean="0"/>
              <a:t>s Algorithm </a:t>
            </a:r>
            <a:endParaRPr lang="zh-TW" altLang="en-US" sz="4000" smtClean="0"/>
          </a:p>
        </p:txBody>
      </p:sp>
      <p:sp>
        <p:nvSpPr>
          <p:cNvPr id="631811" name="Rectangle 3"/>
          <p:cNvSpPr>
            <a:spLocks noGrp="1" noChangeArrowheads="1"/>
          </p:cNvSpPr>
          <p:nvPr>
            <p:ph type="body" idx="1"/>
          </p:nvPr>
        </p:nvSpPr>
        <p:spPr>
          <a:xfrm>
            <a:off x="755650" y="1916113"/>
            <a:ext cx="7772400" cy="4648200"/>
          </a:xfrm>
        </p:spPr>
        <p:txBody>
          <a:bodyPr/>
          <a:lstStyle/>
          <a:p>
            <a:r>
              <a:rPr lang="en-US" altLang="zh-TW" smtClean="0"/>
              <a:t>Time complexity: </a:t>
            </a:r>
          </a:p>
          <a:p>
            <a:pPr>
              <a:buFont typeface="Wingdings" pitchFamily="2" charset="2"/>
              <a:buNone/>
            </a:pPr>
            <a:r>
              <a:rPr lang="en-US" altLang="zh-TW" smtClean="0"/>
              <a:t>  O(|E|log|E|) = O(n</a:t>
            </a:r>
            <a:r>
              <a:rPr lang="en-US" altLang="zh-TW" baseline="30000" smtClean="0"/>
              <a:t>2</a:t>
            </a:r>
            <a:r>
              <a:rPr lang="en-US" altLang="zh-TW" smtClean="0"/>
              <a:t>logn), where </a:t>
            </a:r>
            <a:r>
              <a:rPr lang="en-US" altLang="zh-TW" sz="2800" smtClean="0"/>
              <a:t>n = |V|</a:t>
            </a:r>
            <a:r>
              <a:rPr lang="en-US" altLang="zh-TW" smtClean="0"/>
              <a:t>.</a:t>
            </a:r>
            <a:endParaRPr lang="en-US" altLang="zh-TW" sz="2400" smtClean="0"/>
          </a:p>
          <a:p>
            <a:endParaRPr lang="zh-TW" altLang="en-US" smtClean="0"/>
          </a:p>
        </p:txBody>
      </p:sp>
      <p:sp>
        <p:nvSpPr>
          <p:cNvPr id="631812" name="Rectangle 27"/>
          <p:cNvSpPr>
            <a:spLocks noChangeArrowheads="1"/>
          </p:cNvSpPr>
          <p:nvPr/>
        </p:nvSpPr>
        <p:spPr bwMode="auto">
          <a:xfrm>
            <a:off x="2800350" y="2930525"/>
            <a:ext cx="257175" cy="425450"/>
          </a:xfrm>
          <a:prstGeom prst="rect">
            <a:avLst/>
          </a:prstGeom>
          <a:noFill/>
          <a:ln w="9525">
            <a:noFill/>
            <a:miter lim="800000"/>
            <a:headEnd/>
            <a:tailEnd/>
          </a:ln>
        </p:spPr>
        <p:txBody>
          <a:bodyPr wrap="none" lIns="0" tIns="0" rIns="0" bIns="0">
            <a:spAutoFit/>
          </a:bodyPr>
          <a:lstStyle/>
          <a:p>
            <a:r>
              <a:rPr lang="zh-TW" altLang="en-US" sz="2500">
                <a:solidFill>
                  <a:srgbClr val="000000"/>
                </a:solidFill>
                <a:latin typeface="Times New Roman" pitchFamily="18" charset="0"/>
              </a:rPr>
              <a:t> </a:t>
            </a:r>
            <a:endParaRPr lang="zh-TW" altLang="en-US"/>
          </a:p>
        </p:txBody>
      </p:sp>
      <p:sp>
        <p:nvSpPr>
          <p:cNvPr id="631813" name="Rectangle 28"/>
          <p:cNvSpPr>
            <a:spLocks noChangeArrowheads="1"/>
          </p:cNvSpPr>
          <p:nvPr/>
        </p:nvSpPr>
        <p:spPr bwMode="auto">
          <a:xfrm>
            <a:off x="2854325" y="2930525"/>
            <a:ext cx="257175" cy="425450"/>
          </a:xfrm>
          <a:prstGeom prst="rect">
            <a:avLst/>
          </a:prstGeom>
          <a:noFill/>
          <a:ln w="9525">
            <a:noFill/>
            <a:miter lim="800000"/>
            <a:headEnd/>
            <a:tailEnd/>
          </a:ln>
        </p:spPr>
        <p:txBody>
          <a:bodyPr wrap="none" lIns="0" tIns="0" rIns="0" bIns="0">
            <a:spAutoFit/>
          </a:bodyPr>
          <a:lstStyle/>
          <a:p>
            <a:r>
              <a:rPr lang="zh-TW" altLang="en-US" sz="2500">
                <a:solidFill>
                  <a:srgbClr val="000000"/>
                </a:solidFill>
                <a:latin typeface="Times New Roman" pitchFamily="18" charset="0"/>
              </a:rPr>
              <a:t> </a:t>
            </a:r>
            <a:endParaRPr lang="zh-TW" altLang="en-US"/>
          </a:p>
        </p:txBody>
      </p:sp>
      <p:sp>
        <p:nvSpPr>
          <p:cNvPr id="631814" name="Rectangle 30"/>
          <p:cNvSpPr>
            <a:spLocks noChangeArrowheads="1"/>
          </p:cNvSpPr>
          <p:nvPr/>
        </p:nvSpPr>
        <p:spPr bwMode="auto">
          <a:xfrm>
            <a:off x="5489575" y="2930525"/>
            <a:ext cx="257175" cy="425450"/>
          </a:xfrm>
          <a:prstGeom prst="rect">
            <a:avLst/>
          </a:prstGeom>
          <a:noFill/>
          <a:ln w="9525">
            <a:noFill/>
            <a:miter lim="800000"/>
            <a:headEnd/>
            <a:tailEnd/>
          </a:ln>
        </p:spPr>
        <p:txBody>
          <a:bodyPr wrap="none" lIns="0" tIns="0" rIns="0" bIns="0">
            <a:spAutoFit/>
          </a:bodyPr>
          <a:lstStyle/>
          <a:p>
            <a:r>
              <a:rPr lang="zh-TW" altLang="en-US" sz="2500">
                <a:solidFill>
                  <a:srgbClr val="000000"/>
                </a:solidFill>
                <a:latin typeface="Times New Roman" pitchFamily="18" charset="0"/>
              </a:rPr>
              <a:t> </a:t>
            </a:r>
            <a:endParaRPr lang="zh-TW" altLang="en-US"/>
          </a:p>
        </p:txBody>
      </p:sp>
      <p:sp>
        <p:nvSpPr>
          <p:cNvPr id="631815" name="Rectangle 32"/>
          <p:cNvSpPr>
            <a:spLocks noChangeArrowheads="1"/>
          </p:cNvSpPr>
          <p:nvPr/>
        </p:nvSpPr>
        <p:spPr bwMode="auto">
          <a:xfrm>
            <a:off x="2800350" y="3489325"/>
            <a:ext cx="257175" cy="425450"/>
          </a:xfrm>
          <a:prstGeom prst="rect">
            <a:avLst/>
          </a:prstGeom>
          <a:noFill/>
          <a:ln w="9525">
            <a:noFill/>
            <a:miter lim="800000"/>
            <a:headEnd/>
            <a:tailEnd/>
          </a:ln>
        </p:spPr>
        <p:txBody>
          <a:bodyPr wrap="none" lIns="0" tIns="0" rIns="0" bIns="0">
            <a:spAutoFit/>
          </a:bodyPr>
          <a:lstStyle/>
          <a:p>
            <a:r>
              <a:rPr lang="zh-TW" altLang="en-US" sz="2500">
                <a:solidFill>
                  <a:srgbClr val="000000"/>
                </a:solidFill>
                <a:latin typeface="Times New Roman" pitchFamily="18" charset="0"/>
              </a:rPr>
              <a:t> </a:t>
            </a:r>
            <a:endParaRPr lang="zh-TW" altLang="en-US"/>
          </a:p>
        </p:txBody>
      </p:sp>
      <p:sp>
        <p:nvSpPr>
          <p:cNvPr id="631816" name="Rectangle 34"/>
          <p:cNvSpPr>
            <a:spLocks noChangeArrowheads="1"/>
          </p:cNvSpPr>
          <p:nvPr/>
        </p:nvSpPr>
        <p:spPr bwMode="auto">
          <a:xfrm>
            <a:off x="2800350" y="4048125"/>
            <a:ext cx="257175" cy="425450"/>
          </a:xfrm>
          <a:prstGeom prst="rect">
            <a:avLst/>
          </a:prstGeom>
          <a:noFill/>
          <a:ln w="9525">
            <a:noFill/>
            <a:miter lim="800000"/>
            <a:headEnd/>
            <a:tailEnd/>
          </a:ln>
        </p:spPr>
        <p:txBody>
          <a:bodyPr wrap="none" lIns="0" tIns="0" rIns="0" bIns="0">
            <a:spAutoFit/>
          </a:bodyPr>
          <a:lstStyle/>
          <a:p>
            <a:r>
              <a:rPr lang="zh-TW" altLang="en-US" sz="2500">
                <a:solidFill>
                  <a:srgbClr val="000000"/>
                </a:solidFill>
                <a:latin typeface="Times New Roman" pitchFamily="18" charset="0"/>
              </a:rPr>
              <a:t> </a:t>
            </a:r>
            <a:endParaRPr lang="zh-TW" altLang="en-US"/>
          </a:p>
        </p:txBody>
      </p:sp>
      <p:sp>
        <p:nvSpPr>
          <p:cNvPr id="631817" name="Rectangle 39"/>
          <p:cNvSpPr>
            <a:spLocks noChangeArrowheads="1"/>
          </p:cNvSpPr>
          <p:nvPr/>
        </p:nvSpPr>
        <p:spPr bwMode="auto">
          <a:xfrm>
            <a:off x="3275013" y="3727450"/>
            <a:ext cx="257175" cy="425450"/>
          </a:xfrm>
          <a:prstGeom prst="rect">
            <a:avLst/>
          </a:prstGeom>
          <a:noFill/>
          <a:ln w="9525">
            <a:noFill/>
            <a:miter lim="800000"/>
            <a:headEnd/>
            <a:tailEnd/>
          </a:ln>
        </p:spPr>
        <p:txBody>
          <a:bodyPr wrap="none" lIns="0" tIns="0" rIns="0" bIns="0">
            <a:spAutoFit/>
          </a:bodyPr>
          <a:lstStyle/>
          <a:p>
            <a:r>
              <a:rPr lang="zh-TW" altLang="en-US" sz="2500">
                <a:solidFill>
                  <a:srgbClr val="000000"/>
                </a:solidFill>
                <a:latin typeface="Times New Roman" pitchFamily="18" charset="0"/>
              </a:rPr>
              <a:t> </a:t>
            </a:r>
            <a:endParaRPr lang="zh-TW" altLang="en-US"/>
          </a:p>
        </p:txBody>
      </p:sp>
      <p:sp>
        <p:nvSpPr>
          <p:cNvPr id="631818" name="Rectangle 43"/>
          <p:cNvSpPr>
            <a:spLocks noChangeArrowheads="1"/>
          </p:cNvSpPr>
          <p:nvPr/>
        </p:nvSpPr>
        <p:spPr bwMode="auto">
          <a:xfrm>
            <a:off x="5989638" y="3778250"/>
            <a:ext cx="257175" cy="425450"/>
          </a:xfrm>
          <a:prstGeom prst="rect">
            <a:avLst/>
          </a:prstGeom>
          <a:noFill/>
          <a:ln w="9525">
            <a:noFill/>
            <a:miter lim="800000"/>
            <a:headEnd/>
            <a:tailEnd/>
          </a:ln>
        </p:spPr>
        <p:txBody>
          <a:bodyPr wrap="none" lIns="0" tIns="0" rIns="0" bIns="0">
            <a:spAutoFit/>
          </a:bodyPr>
          <a:lstStyle/>
          <a:p>
            <a:r>
              <a:rPr lang="zh-TW" altLang="en-US" sz="2500">
                <a:solidFill>
                  <a:srgbClr val="000000"/>
                </a:solidFill>
                <a:latin typeface="Times New Roman" pitchFamily="18" charset="0"/>
              </a:rPr>
              <a:t> </a:t>
            </a:r>
            <a:endParaRPr lang="zh-TW" altLang="en-US"/>
          </a:p>
        </p:txBody>
      </p:sp>
      <p:sp>
        <p:nvSpPr>
          <p:cNvPr id="631819" name="Rectangle 44"/>
          <p:cNvSpPr>
            <a:spLocks noChangeArrowheads="1"/>
          </p:cNvSpPr>
          <p:nvPr/>
        </p:nvSpPr>
        <p:spPr bwMode="auto">
          <a:xfrm>
            <a:off x="796925" y="4532313"/>
            <a:ext cx="153988" cy="261937"/>
          </a:xfrm>
          <a:prstGeom prst="rect">
            <a:avLst/>
          </a:prstGeom>
          <a:noFill/>
          <a:ln w="9525">
            <a:noFill/>
            <a:miter lim="800000"/>
            <a:headEnd/>
            <a:tailEnd/>
          </a:ln>
        </p:spPr>
        <p:txBody>
          <a:bodyPr wrap="none" lIns="0" tIns="0" rIns="0" bIns="0">
            <a:spAutoFit/>
          </a:bodyPr>
          <a:lstStyle/>
          <a:p>
            <a:r>
              <a:rPr lang="zh-TW" altLang="en-US" sz="1500">
                <a:solidFill>
                  <a:srgbClr val="000000"/>
                </a:solidFill>
                <a:latin typeface="Times New Roman" pitchFamily="18" charset="0"/>
              </a:rPr>
              <a:t> </a:t>
            </a:r>
            <a:endParaRPr lang="zh-TW" altLang="en-US"/>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157</a:t>
            </a:fld>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0" y="357188"/>
            <a:ext cx="7572375" cy="623887"/>
          </a:xfrm>
        </p:spPr>
        <p:txBody>
          <a:bodyPr/>
          <a:lstStyle/>
          <a:p>
            <a:r>
              <a:rPr lang="en-US" altLang="zh-TW" sz="3200" dirty="0" smtClean="0"/>
              <a:t>7.2.6 Shortest Paths on a Special Graph</a:t>
            </a:r>
            <a:endParaRPr lang="zh-TW" altLang="en-US" sz="3200" dirty="0" smtClean="0"/>
          </a:p>
        </p:txBody>
      </p:sp>
      <p:sp>
        <p:nvSpPr>
          <p:cNvPr id="622595" name="Rectangle 3"/>
          <p:cNvSpPr>
            <a:spLocks noGrp="1" noChangeArrowheads="1"/>
          </p:cNvSpPr>
          <p:nvPr>
            <p:ph type="body" idx="1"/>
          </p:nvPr>
        </p:nvSpPr>
        <p:spPr/>
        <p:txBody>
          <a:bodyPr/>
          <a:lstStyle/>
          <a:p>
            <a:pPr algn="just"/>
            <a:r>
              <a:rPr lang="en-US" altLang="zh-TW" sz="2800" u="sng" smtClean="0"/>
              <a:t>Problem</a:t>
            </a:r>
            <a:r>
              <a:rPr lang="en-US" altLang="zh-TW" sz="2800" smtClean="0"/>
              <a:t>:  Find a shortest path from v</a:t>
            </a:r>
            <a:r>
              <a:rPr lang="en-US" altLang="zh-TW" sz="2800" baseline="-30000" smtClean="0"/>
              <a:t>0</a:t>
            </a:r>
            <a:r>
              <a:rPr lang="en-US" altLang="zh-TW" sz="2800" smtClean="0"/>
              <a:t> to v</a:t>
            </a:r>
            <a:r>
              <a:rPr lang="en-US" altLang="zh-TW" sz="2800" baseline="-30000" smtClean="0"/>
              <a:t>3</a:t>
            </a:r>
            <a:r>
              <a:rPr lang="en-US" altLang="zh-TW" sz="2800" smtClean="0"/>
              <a:t>.</a:t>
            </a:r>
          </a:p>
          <a:p>
            <a:pPr algn="just"/>
            <a:r>
              <a:rPr lang="en-US" altLang="zh-TW" sz="2800" smtClean="0"/>
              <a:t>The greedy method can solve this problem.</a:t>
            </a:r>
          </a:p>
          <a:p>
            <a:pPr algn="just"/>
            <a:r>
              <a:rPr lang="en-US" altLang="zh-TW" sz="2800" smtClean="0"/>
              <a:t>The shortest path:  1 + 2 + 4 = 7.</a:t>
            </a:r>
          </a:p>
          <a:p>
            <a:pPr algn="just"/>
            <a:endParaRPr lang="en-US" altLang="zh-TW" sz="2400" smtClean="0"/>
          </a:p>
          <a:p>
            <a:endParaRPr lang="zh-TW" altLang="en-US" sz="2600" smtClean="0"/>
          </a:p>
        </p:txBody>
      </p:sp>
      <p:pic>
        <p:nvPicPr>
          <p:cNvPr id="622596" name="Picture 4"/>
          <p:cNvPicPr>
            <a:picLocks noChangeAspect="1" noChangeArrowheads="1"/>
          </p:cNvPicPr>
          <p:nvPr/>
        </p:nvPicPr>
        <p:blipFill>
          <a:blip r:embed="rId2" cstate="print"/>
          <a:srcRect/>
          <a:stretch>
            <a:fillRect/>
          </a:stretch>
        </p:blipFill>
        <p:spPr bwMode="auto">
          <a:xfrm>
            <a:off x="1295400" y="3429000"/>
            <a:ext cx="6934200" cy="247015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158</a:t>
            </a:fld>
            <a:endParaRPr lang="en-CA"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0" y="138113"/>
            <a:ext cx="8609013" cy="914400"/>
          </a:xfrm>
        </p:spPr>
        <p:txBody>
          <a:bodyPr/>
          <a:lstStyle/>
          <a:p>
            <a:r>
              <a:rPr lang="en-US" altLang="zh-TW" sz="3600" smtClean="0"/>
              <a:t>Shortest Paths on a Multi-stage Graph</a:t>
            </a:r>
            <a:endParaRPr lang="zh-TW" altLang="en-US" sz="3600" smtClean="0"/>
          </a:p>
        </p:txBody>
      </p:sp>
      <p:sp>
        <p:nvSpPr>
          <p:cNvPr id="623619" name="Rectangle 3"/>
          <p:cNvSpPr>
            <a:spLocks noGrp="1" noChangeArrowheads="1"/>
          </p:cNvSpPr>
          <p:nvPr>
            <p:ph type="body" idx="1"/>
          </p:nvPr>
        </p:nvSpPr>
        <p:spPr>
          <a:xfrm>
            <a:off x="611188" y="1042392"/>
            <a:ext cx="7772400" cy="4114800"/>
          </a:xfrm>
        </p:spPr>
        <p:txBody>
          <a:bodyPr/>
          <a:lstStyle/>
          <a:p>
            <a:pPr algn="just">
              <a:lnSpc>
                <a:spcPct val="90000"/>
              </a:lnSpc>
            </a:pPr>
            <a:r>
              <a:rPr lang="en-US" altLang="zh-TW" sz="2800" u="sng" dirty="0" smtClean="0"/>
              <a:t>Problem</a:t>
            </a:r>
            <a:r>
              <a:rPr lang="en-US" altLang="zh-TW" sz="2800" dirty="0" smtClean="0"/>
              <a:t>:  Find a shortest path from v</a:t>
            </a:r>
            <a:r>
              <a:rPr lang="en-US" altLang="zh-TW" sz="2800" baseline="-30000" dirty="0" smtClean="0"/>
              <a:t>0</a:t>
            </a:r>
            <a:r>
              <a:rPr lang="en-US" altLang="zh-TW" sz="2800" dirty="0" smtClean="0"/>
              <a:t> to v</a:t>
            </a:r>
            <a:r>
              <a:rPr lang="en-US" altLang="zh-TW" sz="2800" baseline="-30000" dirty="0" smtClean="0"/>
              <a:t>3</a:t>
            </a:r>
            <a:r>
              <a:rPr lang="en-US" altLang="zh-TW" sz="2800" dirty="0" smtClean="0"/>
              <a:t> in a </a:t>
            </a:r>
            <a:r>
              <a:rPr lang="en-US" altLang="zh-TW" sz="2800" u="sng" dirty="0" smtClean="0">
                <a:solidFill>
                  <a:schemeClr val="hlink"/>
                </a:solidFill>
              </a:rPr>
              <a:t>multi-stage graph</a:t>
            </a:r>
            <a:r>
              <a:rPr lang="en-US" altLang="zh-TW" sz="2800" dirty="0" smtClean="0"/>
              <a:t>.</a:t>
            </a:r>
          </a:p>
          <a:p>
            <a:pPr algn="just">
              <a:lnSpc>
                <a:spcPct val="90000"/>
              </a:lnSpc>
            </a:pPr>
            <a:endParaRPr lang="en-US" altLang="zh-TW" sz="2800" dirty="0" smtClean="0"/>
          </a:p>
          <a:p>
            <a:pPr algn="just">
              <a:lnSpc>
                <a:spcPct val="90000"/>
              </a:lnSpc>
            </a:pPr>
            <a:endParaRPr lang="en-US" altLang="zh-TW" sz="2800" dirty="0" smtClean="0"/>
          </a:p>
          <a:p>
            <a:pPr algn="just">
              <a:lnSpc>
                <a:spcPct val="90000"/>
              </a:lnSpc>
            </a:pPr>
            <a:endParaRPr lang="en-US" altLang="zh-TW" sz="2800" dirty="0" smtClean="0"/>
          </a:p>
          <a:p>
            <a:pPr algn="just">
              <a:lnSpc>
                <a:spcPct val="90000"/>
              </a:lnSpc>
            </a:pPr>
            <a:endParaRPr lang="en-US" altLang="zh-TW" sz="2800" dirty="0" smtClean="0"/>
          </a:p>
          <a:p>
            <a:pPr algn="just">
              <a:lnSpc>
                <a:spcPct val="90000"/>
              </a:lnSpc>
            </a:pPr>
            <a:endParaRPr lang="en-US" altLang="zh-TW" sz="2600" dirty="0" smtClean="0"/>
          </a:p>
          <a:p>
            <a:pPr algn="just">
              <a:lnSpc>
                <a:spcPct val="90000"/>
              </a:lnSpc>
            </a:pPr>
            <a:endParaRPr lang="en-US" altLang="zh-TW" sz="2400" dirty="0" smtClean="0"/>
          </a:p>
          <a:p>
            <a:pPr algn="just">
              <a:lnSpc>
                <a:spcPct val="90000"/>
              </a:lnSpc>
            </a:pPr>
            <a:endParaRPr lang="en-US" altLang="zh-TW" sz="2400" dirty="0" smtClean="0"/>
          </a:p>
          <a:p>
            <a:pPr algn="just">
              <a:lnSpc>
                <a:spcPct val="90000"/>
              </a:lnSpc>
            </a:pPr>
            <a:r>
              <a:rPr lang="en-US" altLang="zh-TW" sz="2400" dirty="0" smtClean="0"/>
              <a:t>Greedy method: v</a:t>
            </a:r>
            <a:r>
              <a:rPr lang="en-US" altLang="zh-TW" sz="2400" baseline="-30000" dirty="0" smtClean="0"/>
              <a:t>0</a:t>
            </a:r>
            <a:r>
              <a:rPr lang="en-US" altLang="zh-TW" sz="2400" dirty="0" smtClean="0"/>
              <a:t>v</a:t>
            </a:r>
            <a:r>
              <a:rPr lang="en-US" altLang="zh-TW" sz="2400" baseline="-30000" dirty="0" smtClean="0"/>
              <a:t>1,2</a:t>
            </a:r>
            <a:r>
              <a:rPr lang="en-US" altLang="zh-TW" sz="2400" dirty="0" smtClean="0"/>
              <a:t>v</a:t>
            </a:r>
            <a:r>
              <a:rPr lang="en-US" altLang="zh-TW" sz="2400" baseline="-30000" dirty="0" smtClean="0"/>
              <a:t>2,1</a:t>
            </a:r>
            <a:r>
              <a:rPr lang="en-US" altLang="zh-TW" sz="2400" dirty="0" smtClean="0"/>
              <a:t>v</a:t>
            </a:r>
            <a:r>
              <a:rPr lang="en-US" altLang="zh-TW" sz="2400" baseline="-30000" dirty="0" smtClean="0"/>
              <a:t>3</a:t>
            </a:r>
            <a:r>
              <a:rPr lang="en-US" altLang="zh-TW" sz="2400" dirty="0" smtClean="0"/>
              <a:t> = 23</a:t>
            </a:r>
          </a:p>
          <a:p>
            <a:pPr algn="just">
              <a:lnSpc>
                <a:spcPct val="90000"/>
              </a:lnSpc>
            </a:pPr>
            <a:r>
              <a:rPr lang="en-US" altLang="zh-TW" sz="2400" dirty="0" smtClean="0"/>
              <a:t>Optimal: v</a:t>
            </a:r>
            <a:r>
              <a:rPr lang="en-US" altLang="zh-TW" sz="2400" baseline="-30000" dirty="0" smtClean="0"/>
              <a:t>0</a:t>
            </a:r>
            <a:r>
              <a:rPr lang="en-US" altLang="zh-TW" sz="2400" dirty="0" smtClean="0"/>
              <a:t>v</a:t>
            </a:r>
            <a:r>
              <a:rPr lang="en-US" altLang="zh-TW" sz="2400" baseline="-30000" dirty="0" smtClean="0"/>
              <a:t>1,1</a:t>
            </a:r>
            <a:r>
              <a:rPr lang="en-US" altLang="zh-TW" sz="2400" dirty="0" smtClean="0"/>
              <a:t>v</a:t>
            </a:r>
            <a:r>
              <a:rPr lang="en-US" altLang="zh-TW" sz="2400" baseline="-30000" dirty="0" smtClean="0"/>
              <a:t>2,2</a:t>
            </a:r>
            <a:r>
              <a:rPr lang="en-US" altLang="zh-TW" sz="2400" dirty="0" smtClean="0"/>
              <a:t>v</a:t>
            </a:r>
            <a:r>
              <a:rPr lang="en-US" altLang="zh-TW" sz="2400" baseline="-30000" dirty="0" smtClean="0"/>
              <a:t>3</a:t>
            </a:r>
            <a:r>
              <a:rPr lang="en-US" altLang="zh-TW" sz="2400" dirty="0" smtClean="0"/>
              <a:t> = 7</a:t>
            </a:r>
            <a:endParaRPr lang="en-US" altLang="zh-TW" sz="2400" u="sng" dirty="0" smtClean="0">
              <a:solidFill>
                <a:schemeClr val="hlink"/>
              </a:solidFill>
            </a:endParaRPr>
          </a:p>
          <a:p>
            <a:pPr algn="just">
              <a:lnSpc>
                <a:spcPct val="90000"/>
              </a:lnSpc>
            </a:pPr>
            <a:r>
              <a:rPr lang="en-US" altLang="zh-TW" sz="2400" u="sng" dirty="0" smtClean="0">
                <a:solidFill>
                  <a:schemeClr val="hlink"/>
                </a:solidFill>
              </a:rPr>
              <a:t>The greedy method does not work</a:t>
            </a:r>
            <a:r>
              <a:rPr lang="en-US" altLang="zh-TW" sz="2400" dirty="0" smtClean="0"/>
              <a:t>.</a:t>
            </a:r>
          </a:p>
        </p:txBody>
      </p:sp>
      <p:pic>
        <p:nvPicPr>
          <p:cNvPr id="623620" name="Picture 4"/>
          <p:cNvPicPr>
            <a:picLocks noChangeAspect="1" noChangeArrowheads="1"/>
          </p:cNvPicPr>
          <p:nvPr/>
        </p:nvPicPr>
        <p:blipFill>
          <a:blip r:embed="rId2" cstate="print"/>
          <a:srcRect/>
          <a:stretch>
            <a:fillRect/>
          </a:stretch>
        </p:blipFill>
        <p:spPr bwMode="auto">
          <a:xfrm>
            <a:off x="900113" y="1916410"/>
            <a:ext cx="7177087" cy="2952750"/>
          </a:xfrm>
          <a:prstGeom prst="rect">
            <a:avLst/>
          </a:prstGeom>
          <a:noFill/>
          <a:ln w="9525">
            <a:noFill/>
            <a:miter lim="800000"/>
            <a:headEnd/>
            <a:tailEnd/>
          </a:ln>
        </p:spPr>
      </p:pic>
      <p:sp>
        <p:nvSpPr>
          <p:cNvPr id="2" name="矩形 1"/>
          <p:cNvSpPr/>
          <p:nvPr/>
        </p:nvSpPr>
        <p:spPr>
          <a:xfrm>
            <a:off x="5944394" y="4797425"/>
            <a:ext cx="3050382" cy="1477328"/>
          </a:xfrm>
          <a:prstGeom prst="rect">
            <a:avLst/>
          </a:prstGeom>
        </p:spPr>
        <p:txBody>
          <a:bodyPr wrap="square">
            <a:spAutoFit/>
          </a:bodyPr>
          <a:lstStyle/>
          <a:p>
            <a:pPr algn="just"/>
            <a:r>
              <a:rPr lang="en-US" altLang="zh-TW" b="1" dirty="0">
                <a:solidFill>
                  <a:srgbClr val="00B0F0"/>
                </a:solidFill>
              </a:rPr>
              <a:t>This problem can be solved by the </a:t>
            </a:r>
            <a:r>
              <a:rPr lang="en-US" altLang="zh-TW" b="1" u="sng" dirty="0">
                <a:solidFill>
                  <a:srgbClr val="FF0000"/>
                </a:solidFill>
              </a:rPr>
              <a:t>dynamic programming</a:t>
            </a:r>
            <a:r>
              <a:rPr lang="en-US" altLang="zh-TW" b="1" dirty="0">
                <a:solidFill>
                  <a:srgbClr val="00B0F0"/>
                </a:solidFill>
              </a:rPr>
              <a:t> method which will be introduced later.</a:t>
            </a:r>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159</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3619">
                                            <p:txEl>
                                              <p:pRg st="8" end="8"/>
                                            </p:txEl>
                                          </p:spTgt>
                                        </p:tgtEl>
                                        <p:attrNameLst>
                                          <p:attrName>style.visibility</p:attrName>
                                        </p:attrNameLst>
                                      </p:cBhvr>
                                      <p:to>
                                        <p:strVal val="visible"/>
                                      </p:to>
                                    </p:set>
                                    <p:anim calcmode="lin" valueType="num">
                                      <p:cBhvr additive="base">
                                        <p:cTn id="7" dur="500" fill="hold"/>
                                        <p:tgtEl>
                                          <p:spTgt spid="62361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3619">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3619">
                                            <p:txEl>
                                              <p:pRg st="9" end="9"/>
                                            </p:txEl>
                                          </p:spTgt>
                                        </p:tgtEl>
                                        <p:attrNameLst>
                                          <p:attrName>style.visibility</p:attrName>
                                        </p:attrNameLst>
                                      </p:cBhvr>
                                      <p:to>
                                        <p:strVal val="visible"/>
                                      </p:to>
                                    </p:set>
                                    <p:anim calcmode="lin" valueType="num">
                                      <p:cBhvr additive="base">
                                        <p:cTn id="11" dur="500" fill="hold"/>
                                        <p:tgtEl>
                                          <p:spTgt spid="623619">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3619">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23619">
                                            <p:txEl>
                                              <p:pRg st="10" end="10"/>
                                            </p:txEl>
                                          </p:spTgt>
                                        </p:tgtEl>
                                        <p:attrNameLst>
                                          <p:attrName>style.visibility</p:attrName>
                                        </p:attrNameLst>
                                      </p:cBhvr>
                                      <p:to>
                                        <p:strVal val="visible"/>
                                      </p:to>
                                    </p:set>
                                    <p:anim calcmode="lin" valueType="num">
                                      <p:cBhvr additive="base">
                                        <p:cTn id="15" dur="500" fill="hold"/>
                                        <p:tgtEl>
                                          <p:spTgt spid="623619">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2361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pPr eaLnBrk="1" hangingPunct="1">
              <a:defRPr/>
            </a:pPr>
            <a:r>
              <a:rPr lang="en-US" b="1" smtClean="0">
                <a:effectLst>
                  <a:outerShdw blurRad="38100" dist="38100" dir="2700000" algn="tl">
                    <a:srgbClr val="FFFFFF"/>
                  </a:outerShdw>
                </a:effectLst>
              </a:rPr>
              <a:t>1. Greedy Algorithms</a:t>
            </a:r>
          </a:p>
        </p:txBody>
      </p:sp>
      <p:sp>
        <p:nvSpPr>
          <p:cNvPr id="39939" name="Rectangle 4"/>
          <p:cNvSpPr>
            <a:spLocks noGrp="1" noChangeArrowheads="1"/>
          </p:cNvSpPr>
          <p:nvPr>
            <p:ph type="body" idx="1"/>
          </p:nvPr>
        </p:nvSpPr>
        <p:spPr>
          <a:xfrm>
            <a:off x="428625" y="1161144"/>
            <a:ext cx="8208963" cy="4535711"/>
          </a:xfrm>
          <a:solidFill>
            <a:schemeClr val="bg1"/>
          </a:solidFill>
          <a:ln w="28575">
            <a:solidFill>
              <a:schemeClr val="bg1"/>
            </a:solidFill>
          </a:ln>
        </p:spPr>
        <p:txBody>
          <a:bodyPr/>
          <a:lstStyle/>
          <a:p>
            <a:pPr eaLnBrk="1" hangingPunct="1">
              <a:lnSpc>
                <a:spcPts val="3400"/>
              </a:lnSpc>
              <a:buFont typeface="Wingdings" pitchFamily="2" charset="2"/>
              <a:buNone/>
            </a:pPr>
            <a:r>
              <a:rPr lang="en-US" altLang="zh-CN" sz="2400" b="1" u="sng" dirty="0" smtClean="0">
                <a:latin typeface="微软雅黑" panose="020B0503020204020204" pitchFamily="34" charset="-122"/>
                <a:ea typeface="微软雅黑" panose="020B0503020204020204" pitchFamily="34" charset="-122"/>
              </a:rPr>
              <a:t>Methodology:</a:t>
            </a:r>
          </a:p>
          <a:p>
            <a:pPr eaLnBrk="1" hangingPunct="1">
              <a:lnSpc>
                <a:spcPts val="3400"/>
              </a:lnSpc>
              <a:spcBef>
                <a:spcPct val="30000"/>
              </a:spcBef>
              <a:buFont typeface="Wingdings" panose="05000000000000000000" pitchFamily="2" charset="2"/>
              <a:buChar char="u"/>
              <a:defRPr/>
            </a:pPr>
            <a:r>
              <a:rPr lang="zh-CN" altLang="en-US" sz="2400" b="1" dirty="0" smtClean="0">
                <a:latin typeface="微软雅黑" panose="020B0503020204020204" pitchFamily="34" charset="-122"/>
                <a:ea typeface="微软雅黑" panose="020B0503020204020204" pitchFamily="34" charset="-122"/>
              </a:rPr>
              <a:t>贪婪</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心算法通过一系列的</a:t>
            </a:r>
            <a:r>
              <a:rPr lang="zh-CN" altLang="en-US" sz="2400" b="1" dirty="0">
                <a:solidFill>
                  <a:srgbClr val="FF0000"/>
                </a:solidFill>
                <a:latin typeface="微软雅黑" panose="020B0503020204020204" pitchFamily="34" charset="-122"/>
                <a:ea typeface="微软雅黑" panose="020B0503020204020204" pitchFamily="34" charset="-122"/>
              </a:rPr>
              <a:t>局部选择</a:t>
            </a:r>
            <a:r>
              <a:rPr lang="zh-CN" altLang="en-US" sz="2400" b="1" dirty="0">
                <a:latin typeface="微软雅黑" panose="020B0503020204020204" pitchFamily="34" charset="-122"/>
                <a:ea typeface="微软雅黑" panose="020B0503020204020204" pitchFamily="34" charset="-122"/>
              </a:rPr>
              <a:t>来得到一个问题的解</a:t>
            </a:r>
            <a:r>
              <a:rPr lang="zh-CN" altLang="en-US" sz="2400" b="1" dirty="0" smtClean="0">
                <a:latin typeface="微软雅黑" panose="020B0503020204020204" pitchFamily="34" charset="-122"/>
                <a:ea typeface="微软雅黑" panose="020B0503020204020204" pitchFamily="34" charset="-122"/>
              </a:rPr>
              <a:t>。即通过</a:t>
            </a:r>
            <a:r>
              <a:rPr lang="zh-CN" altLang="en-US" sz="2400" b="1" dirty="0">
                <a:solidFill>
                  <a:srgbClr val="FF0000"/>
                </a:solidFill>
                <a:latin typeface="微软雅黑" panose="020B0503020204020204" pitchFamily="34" charset="-122"/>
                <a:ea typeface="微软雅黑" panose="020B0503020204020204" pitchFamily="34" charset="-122"/>
              </a:rPr>
              <a:t>分步决策</a:t>
            </a:r>
            <a:r>
              <a:rPr lang="zh-CN" altLang="en-US" sz="2400" b="1" dirty="0">
                <a:latin typeface="微软雅黑" panose="020B0503020204020204" pitchFamily="34" charset="-122"/>
                <a:ea typeface="微软雅黑" panose="020B0503020204020204" pitchFamily="34" charset="-122"/>
              </a:rPr>
              <a:t>的方法求解问题</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所作的每一个选择都是当前状态下</a:t>
            </a:r>
            <a:r>
              <a:rPr lang="zh-CN" altLang="en-US" sz="2400" b="1" dirty="0">
                <a:solidFill>
                  <a:srgbClr val="FF0000"/>
                </a:solidFill>
                <a:latin typeface="微软雅黑" panose="020B0503020204020204" pitchFamily="34" charset="-122"/>
                <a:ea typeface="微软雅黑" panose="020B0503020204020204" pitchFamily="34" charset="-122"/>
              </a:rPr>
              <a:t>“最优”</a:t>
            </a:r>
            <a:r>
              <a:rPr lang="zh-CN" altLang="en-US" sz="2400" b="1" dirty="0">
                <a:latin typeface="微软雅黑" panose="020B0503020204020204" pitchFamily="34" charset="-122"/>
                <a:ea typeface="微软雅黑" panose="020B0503020204020204" pitchFamily="34" charset="-122"/>
              </a:rPr>
              <a:t>的</a:t>
            </a:r>
            <a:r>
              <a:rPr lang="zh-CN" altLang="en-US" sz="2400" b="1" dirty="0" smtClean="0">
                <a:latin typeface="微软雅黑" panose="020B0503020204020204" pitchFamily="34" charset="-122"/>
                <a:ea typeface="微软雅黑" panose="020B0503020204020204" pitchFamily="34" charset="-122"/>
              </a:rPr>
              <a:t>选择，每</a:t>
            </a:r>
            <a:r>
              <a:rPr lang="zh-CN" altLang="en-US" sz="2400" b="1" dirty="0">
                <a:latin typeface="微软雅黑" panose="020B0503020204020204" pitchFamily="34" charset="-122"/>
                <a:ea typeface="微软雅黑" panose="020B0503020204020204" pitchFamily="34" charset="-122"/>
              </a:rPr>
              <a:t>一步决策产生</a:t>
            </a:r>
            <a:r>
              <a:rPr lang="en-US" altLang="zh-CN" sz="2400" b="1" dirty="0">
                <a:solidFill>
                  <a:srgbClr val="FF0000"/>
                </a:solidFill>
                <a:latin typeface="微软雅黑" panose="020B0503020204020204" pitchFamily="34" charset="-122"/>
                <a:ea typeface="微软雅黑" panose="020B0503020204020204" pitchFamily="34" charset="-122"/>
              </a:rPr>
              <a:t>n</a:t>
            </a:r>
            <a:r>
              <a:rPr lang="en-US" altLang="zh-CN" sz="2400" b="1" dirty="0">
                <a:solidFill>
                  <a:srgbClr val="FFFF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元组解（</a:t>
            </a:r>
            <a:r>
              <a:rPr lang="en-US" altLang="zh-CN" sz="2400" b="1" dirty="0">
                <a:solidFill>
                  <a:srgbClr val="FF0000"/>
                </a:solidFill>
                <a:latin typeface="微软雅黑" panose="020B0503020204020204" pitchFamily="34" charset="-122"/>
                <a:ea typeface="微软雅黑" panose="020B0503020204020204" pitchFamily="34" charset="-122"/>
              </a:rPr>
              <a:t>x</a:t>
            </a:r>
            <a:r>
              <a:rPr lang="en-US" altLang="zh-CN" sz="2400" b="1" baseline="-25000" dirty="0">
                <a:solidFill>
                  <a:srgbClr val="FF0000"/>
                </a:solidFill>
                <a:latin typeface="微软雅黑" panose="020B0503020204020204" pitchFamily="34" charset="-122"/>
                <a:ea typeface="微软雅黑" panose="020B0503020204020204" pitchFamily="34" charset="-122"/>
              </a:rPr>
              <a:t>0</a:t>
            </a:r>
            <a:r>
              <a:rPr lang="en-US" altLang="zh-CN" sz="2400" b="1" dirty="0">
                <a:solidFill>
                  <a:srgbClr val="FF0000"/>
                </a:solidFill>
                <a:latin typeface="微软雅黑" panose="020B0503020204020204" pitchFamily="34" charset="-122"/>
                <a:ea typeface="微软雅黑" panose="020B0503020204020204" pitchFamily="34" charset="-122"/>
              </a:rPr>
              <a:t>,x</a:t>
            </a:r>
            <a:r>
              <a:rPr lang="en-US" altLang="zh-CN" sz="2400" b="1" baseline="-25000" dirty="0">
                <a:solidFill>
                  <a:srgbClr val="FF0000"/>
                </a:solidFill>
                <a:latin typeface="微软雅黑" panose="020B0503020204020204" pitchFamily="34" charset="-122"/>
                <a:ea typeface="微软雅黑" panose="020B0503020204020204" pitchFamily="34" charset="-122"/>
              </a:rPr>
              <a:t>1</a:t>
            </a:r>
            <a:r>
              <a:rPr lang="en-US" altLang="zh-CN" sz="2400" b="1" dirty="0">
                <a:solidFill>
                  <a:srgbClr val="FF0000"/>
                </a:solidFill>
                <a:latin typeface="微软雅黑" panose="020B0503020204020204" pitchFamily="34" charset="-122"/>
                <a:ea typeface="微软雅黑" panose="020B0503020204020204" pitchFamily="34" charset="-122"/>
              </a:rPr>
              <a:t>,…,x</a:t>
            </a:r>
            <a:r>
              <a:rPr lang="en-US" altLang="zh-CN" sz="2400" b="1" baseline="-25000" dirty="0">
                <a:solidFill>
                  <a:srgbClr val="FF0000"/>
                </a:solidFill>
                <a:latin typeface="微软雅黑" panose="020B0503020204020204" pitchFamily="34" charset="-122"/>
                <a:ea typeface="微软雅黑" panose="020B0503020204020204" pitchFamily="34" charset="-122"/>
              </a:rPr>
              <a:t>n-1</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的一个分量。贪心法每一步上用作决策依据的选择准则被称为</a:t>
            </a:r>
            <a:r>
              <a:rPr lang="zh-CN" altLang="en-US" sz="2400" b="1" u="sng" dirty="0">
                <a:solidFill>
                  <a:srgbClr val="FF0000"/>
                </a:solidFill>
                <a:latin typeface="微软雅黑" panose="020B0503020204020204" pitchFamily="34" charset="-122"/>
                <a:ea typeface="微软雅黑" panose="020B0503020204020204" pitchFamily="34" charset="-122"/>
              </a:rPr>
              <a:t>最优量度标准</a:t>
            </a:r>
            <a:r>
              <a:rPr lang="zh-CN" altLang="en-US" sz="2400" b="1" dirty="0">
                <a:latin typeface="微软雅黑" panose="020B0503020204020204" pitchFamily="34" charset="-122"/>
                <a:ea typeface="微软雅黑" panose="020B0503020204020204" pitchFamily="34" charset="-122"/>
              </a:rPr>
              <a:t>。</a:t>
            </a:r>
          </a:p>
          <a:p>
            <a:pPr eaLnBrk="1" hangingPunct="1">
              <a:lnSpc>
                <a:spcPts val="3400"/>
              </a:lnSpc>
              <a:spcBef>
                <a:spcPct val="30000"/>
              </a:spcBef>
              <a:buFont typeface="Wingdings" panose="05000000000000000000" pitchFamily="2" charset="2"/>
              <a:buChar char="u"/>
              <a:defRPr/>
            </a:pPr>
            <a:r>
              <a:rPr lang="zh-CN" altLang="en-US" sz="2400" b="1" dirty="0">
                <a:latin typeface="微软雅黑" panose="020B0503020204020204" pitchFamily="34" charset="-122"/>
                <a:ea typeface="微软雅黑" panose="020B0503020204020204" pitchFamily="34" charset="-122"/>
              </a:rPr>
              <a:t>在选择解分量的过程中，添加新的解分量</a:t>
            </a:r>
            <a:r>
              <a:rPr lang="en-US" altLang="zh-CN" sz="2400" b="1" dirty="0" err="1">
                <a:latin typeface="微软雅黑" panose="020B0503020204020204" pitchFamily="34" charset="-122"/>
                <a:ea typeface="微软雅黑" panose="020B0503020204020204" pitchFamily="34" charset="-122"/>
              </a:rPr>
              <a:t>x</a:t>
            </a:r>
            <a:r>
              <a:rPr lang="en-US" altLang="zh-CN" sz="2400" b="1" baseline="-25000" dirty="0" err="1">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后，形成的</a:t>
            </a:r>
            <a:r>
              <a:rPr lang="zh-CN" altLang="en-US" sz="2400" b="1" dirty="0">
                <a:solidFill>
                  <a:srgbClr val="FF0000"/>
                </a:solidFill>
                <a:latin typeface="微软雅黑" panose="020B0503020204020204" pitchFamily="34" charset="-122"/>
                <a:ea typeface="微软雅黑" panose="020B0503020204020204" pitchFamily="34" charset="-122"/>
              </a:rPr>
              <a:t>部分解（</a:t>
            </a:r>
            <a:r>
              <a:rPr lang="en-US" altLang="zh-CN" sz="2400" b="1" dirty="0">
                <a:solidFill>
                  <a:srgbClr val="FF0000"/>
                </a:solidFill>
                <a:latin typeface="微软雅黑" panose="020B0503020204020204" pitchFamily="34" charset="-122"/>
                <a:ea typeface="微软雅黑" panose="020B0503020204020204" pitchFamily="34" charset="-122"/>
              </a:rPr>
              <a:t>x</a:t>
            </a:r>
            <a:r>
              <a:rPr lang="en-US" altLang="zh-CN" sz="2400" b="1" baseline="-25000" dirty="0">
                <a:solidFill>
                  <a:srgbClr val="FF0000"/>
                </a:solidFill>
                <a:latin typeface="微软雅黑" panose="020B0503020204020204" pitchFamily="34" charset="-122"/>
                <a:ea typeface="微软雅黑" panose="020B0503020204020204" pitchFamily="34" charset="-122"/>
              </a:rPr>
              <a:t>0</a:t>
            </a:r>
            <a:r>
              <a:rPr lang="en-US" altLang="zh-CN" sz="2400" b="1" dirty="0">
                <a:solidFill>
                  <a:srgbClr val="FF0000"/>
                </a:solidFill>
                <a:latin typeface="微软雅黑" panose="020B0503020204020204" pitchFamily="34" charset="-122"/>
                <a:ea typeface="微软雅黑" panose="020B0503020204020204" pitchFamily="34" charset="-122"/>
              </a:rPr>
              <a:t>,x</a:t>
            </a:r>
            <a:r>
              <a:rPr lang="en-US" altLang="zh-CN" sz="2400" b="1" baseline="-25000" dirty="0">
                <a:solidFill>
                  <a:srgbClr val="FF0000"/>
                </a:solidFill>
                <a:latin typeface="微软雅黑" panose="020B0503020204020204" pitchFamily="34" charset="-122"/>
                <a:ea typeface="微软雅黑" panose="020B0503020204020204" pitchFamily="34" charset="-122"/>
              </a:rPr>
              <a:t>1</a:t>
            </a:r>
            <a:r>
              <a:rPr lang="en-US" altLang="zh-CN" sz="2400" b="1" dirty="0">
                <a:solidFill>
                  <a:srgbClr val="FF0000"/>
                </a:solidFill>
                <a:latin typeface="微软雅黑" panose="020B0503020204020204" pitchFamily="34" charset="-122"/>
                <a:ea typeface="微软雅黑" panose="020B0503020204020204" pitchFamily="34" charset="-122"/>
              </a:rPr>
              <a:t>,…,</a:t>
            </a:r>
            <a:r>
              <a:rPr lang="en-US" altLang="zh-CN" sz="2400" b="1" dirty="0" err="1">
                <a:solidFill>
                  <a:srgbClr val="FF0000"/>
                </a:solidFill>
                <a:latin typeface="微软雅黑" panose="020B0503020204020204" pitchFamily="34" charset="-122"/>
                <a:ea typeface="微软雅黑" panose="020B0503020204020204" pitchFamily="34" charset="-122"/>
              </a:rPr>
              <a:t>x</a:t>
            </a:r>
            <a:r>
              <a:rPr lang="en-US" altLang="zh-CN" sz="2400" b="1" baseline="-25000" dirty="0" err="1">
                <a:solidFill>
                  <a:srgbClr val="FF0000"/>
                </a:solidFill>
                <a:latin typeface="微软雅黑" panose="020B0503020204020204" pitchFamily="34" charset="-122"/>
                <a:ea typeface="微软雅黑" panose="020B0503020204020204" pitchFamily="34" charset="-122"/>
              </a:rPr>
              <a:t>k</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u="sng" dirty="0">
                <a:solidFill>
                  <a:srgbClr val="FF0000"/>
                </a:solidFill>
                <a:latin typeface="微软雅黑" panose="020B0503020204020204" pitchFamily="34" charset="-122"/>
                <a:ea typeface="微软雅黑" panose="020B0503020204020204" pitchFamily="34" charset="-122"/>
              </a:rPr>
              <a:t>不违反可行解约束条件</a:t>
            </a:r>
            <a:r>
              <a:rPr lang="zh-CN" altLang="en-US" sz="2400" b="1" dirty="0">
                <a:latin typeface="微软雅黑" panose="020B0503020204020204" pitchFamily="34" charset="-122"/>
                <a:ea typeface="微软雅黑" panose="020B0503020204020204" pitchFamily="34" charset="-122"/>
              </a:rPr>
              <a:t>。</a:t>
            </a:r>
          </a:p>
          <a:p>
            <a:pPr eaLnBrk="1" hangingPunct="1">
              <a:lnSpc>
                <a:spcPts val="3400"/>
              </a:lnSpc>
              <a:spcBef>
                <a:spcPct val="30000"/>
              </a:spcBef>
              <a:buFont typeface="Wingdings" panose="05000000000000000000" pitchFamily="2" charset="2"/>
              <a:buChar char="u"/>
              <a:defRPr/>
            </a:pPr>
            <a:r>
              <a:rPr lang="zh-CN" altLang="en-US" sz="2400" b="1" dirty="0">
                <a:latin typeface="微软雅黑" panose="020B0503020204020204" pitchFamily="34" charset="-122"/>
                <a:ea typeface="微软雅黑" panose="020B0503020204020204" pitchFamily="34" charset="-122"/>
              </a:rPr>
              <a:t>每一次贪心选择都将所求问题简化为</a:t>
            </a:r>
            <a:r>
              <a:rPr lang="zh-CN" altLang="en-US" sz="2400" b="1" dirty="0">
                <a:solidFill>
                  <a:srgbClr val="FF0000"/>
                </a:solidFill>
                <a:latin typeface="微软雅黑" panose="020B0503020204020204" pitchFamily="34" charset="-122"/>
                <a:ea typeface="微软雅黑" panose="020B0503020204020204" pitchFamily="34" charset="-122"/>
              </a:rPr>
              <a:t>规模更小的子问题</a:t>
            </a:r>
            <a:r>
              <a:rPr lang="zh-CN" altLang="en-US" sz="2400" b="1" dirty="0">
                <a:latin typeface="微软雅黑" panose="020B0503020204020204" pitchFamily="34" charset="-122"/>
                <a:ea typeface="微软雅黑" panose="020B0503020204020204" pitchFamily="34" charset="-122"/>
              </a:rPr>
              <a:t>。</a:t>
            </a:r>
          </a:p>
          <a:p>
            <a:pPr eaLnBrk="1" hangingPunct="1">
              <a:lnSpc>
                <a:spcPts val="3400"/>
              </a:lnSpc>
            </a:pP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只顾</a:t>
            </a:r>
            <a:r>
              <a:rPr lang="zh-CN" altLang="en-US" sz="2400" b="1" dirty="0">
                <a:latin typeface="微软雅黑" panose="020B0503020204020204" pitchFamily="34" charset="-122"/>
                <a:ea typeface="微软雅黑" panose="020B0503020204020204" pitchFamily="34" charset="-122"/>
              </a:rPr>
              <a:t>眼前，不管将来”</a:t>
            </a:r>
            <a:endParaRPr lang="en-US" altLang="zh-CN" sz="24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16</a:t>
            </a:fld>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additive="base">
                                        <p:cTn id="7"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 calcmode="lin" valueType="num">
                                      <p:cBhvr additive="base">
                                        <p:cTn id="13"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anim calcmode="lin" valueType="num">
                                      <p:cBhvr additive="base">
                                        <p:cTn id="19"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39">
                                            <p:txEl>
                                              <p:pRg st="4" end="4"/>
                                            </p:txEl>
                                          </p:spTgt>
                                        </p:tgtEl>
                                        <p:attrNameLst>
                                          <p:attrName>style.visibility</p:attrName>
                                        </p:attrNameLst>
                                      </p:cBhvr>
                                      <p:to>
                                        <p:strVal val="visible"/>
                                      </p:to>
                                    </p:set>
                                    <p:anim calcmode="lin" valueType="num">
                                      <p:cBhvr additive="base">
                                        <p:cTn id="25"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0" y="188913"/>
            <a:ext cx="7793038" cy="914400"/>
          </a:xfrm>
        </p:spPr>
        <p:txBody>
          <a:bodyPr/>
          <a:lstStyle/>
          <a:p>
            <a:r>
              <a:rPr lang="en-US" altLang="zh-TW" sz="3200" smtClean="0"/>
              <a:t>The Single-Source Shortest Path Problem </a:t>
            </a:r>
            <a:endParaRPr lang="zh-TW" altLang="en-US" sz="3200" smtClean="0"/>
          </a:p>
        </p:txBody>
      </p:sp>
      <p:sp>
        <p:nvSpPr>
          <p:cNvPr id="634883" name="Rectangle 3"/>
          <p:cNvSpPr>
            <a:spLocks noGrp="1" noChangeArrowheads="1"/>
          </p:cNvSpPr>
          <p:nvPr>
            <p:ph type="body" idx="1"/>
          </p:nvPr>
        </p:nvSpPr>
        <p:spPr/>
        <p:txBody>
          <a:bodyPr/>
          <a:lstStyle/>
          <a:p>
            <a:r>
              <a:rPr lang="en-US" altLang="zh-TW" sz="2800" dirty="0" smtClean="0"/>
              <a:t>Shortest paths from v</a:t>
            </a:r>
            <a:r>
              <a:rPr lang="en-US" altLang="zh-TW" sz="2800" baseline="-30000" dirty="0" smtClean="0"/>
              <a:t>0</a:t>
            </a:r>
            <a:r>
              <a:rPr lang="en-US" altLang="zh-TW" sz="2800" dirty="0" smtClean="0"/>
              <a:t> to all destination </a:t>
            </a:r>
            <a:r>
              <a:rPr lang="en-US" altLang="zh-CN" sz="2800" dirty="0"/>
              <a:t>nodes inside </a:t>
            </a:r>
            <a:r>
              <a:rPr lang="en-US" altLang="zh-CN" sz="2800" dirty="0" smtClean="0"/>
              <a:t>G(SSSP).</a:t>
            </a:r>
            <a:endParaRPr lang="en-US" altLang="zh-TW" sz="2800" dirty="0" smtClean="0"/>
          </a:p>
          <a:p>
            <a:endParaRPr lang="zh-TW" altLang="en-US" dirty="0" smtClean="0"/>
          </a:p>
        </p:txBody>
      </p:sp>
      <p:pic>
        <p:nvPicPr>
          <p:cNvPr id="634884" name="Picture 4"/>
          <p:cNvPicPr>
            <a:picLocks noChangeAspect="1" noChangeArrowheads="1"/>
          </p:cNvPicPr>
          <p:nvPr/>
        </p:nvPicPr>
        <p:blipFill>
          <a:blip r:embed="rId2" cstate="print"/>
          <a:srcRect/>
          <a:stretch>
            <a:fillRect/>
          </a:stretch>
        </p:blipFill>
        <p:spPr bwMode="auto">
          <a:xfrm>
            <a:off x="533400" y="2286000"/>
            <a:ext cx="8153400" cy="3554413"/>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160</a:t>
            </a:fld>
            <a:endParaRPr lang="en-CA"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Applications of SSSP</a:t>
            </a:r>
            <a:endParaRPr lang="zh-CN" altLang="en-US" dirty="0"/>
          </a:p>
        </p:txBody>
      </p:sp>
      <p:sp>
        <p:nvSpPr>
          <p:cNvPr id="3" name="内容占位符 2"/>
          <p:cNvSpPr>
            <a:spLocks noGrp="1"/>
          </p:cNvSpPr>
          <p:nvPr>
            <p:ph idx="1"/>
          </p:nvPr>
        </p:nvSpPr>
        <p:spPr>
          <a:xfrm>
            <a:off x="214313" y="1086892"/>
            <a:ext cx="8643937" cy="5078412"/>
          </a:xfrm>
        </p:spPr>
        <p:txBody>
          <a:bodyPr/>
          <a:lstStyle/>
          <a:p>
            <a:pPr marL="0" indent="0">
              <a:buNone/>
            </a:pPr>
            <a:r>
              <a:rPr lang="en-US" altLang="zh-CN" sz="2400" dirty="0">
                <a:latin typeface="Times New Roman" panose="02020603050405020304" pitchFamily="18" charset="0"/>
                <a:cs typeface="Times New Roman" panose="02020603050405020304" pitchFamily="18" charset="0"/>
              </a:rPr>
              <a:t>Wide applications in the real world</a:t>
            </a:r>
          </a:p>
          <a:p>
            <a:r>
              <a:rPr lang="en-US" altLang="zh-CN" sz="2400" dirty="0">
                <a:latin typeface="Times New Roman" panose="02020603050405020304" pitchFamily="18" charset="0"/>
                <a:cs typeface="Times New Roman" panose="02020603050405020304" pitchFamily="18" charset="0"/>
              </a:rPr>
              <a:t>Map routing.</a:t>
            </a:r>
          </a:p>
          <a:p>
            <a:r>
              <a:rPr lang="en-US" altLang="zh-CN" sz="2400" dirty="0">
                <a:latin typeface="Times New Roman" panose="02020603050405020304" pitchFamily="18" charset="0"/>
                <a:cs typeface="Times New Roman" panose="02020603050405020304" pitchFamily="18" charset="0"/>
              </a:rPr>
              <a:t>Seam carving.</a:t>
            </a:r>
          </a:p>
          <a:p>
            <a:r>
              <a:rPr lang="en-US" altLang="zh-CN" sz="2400" dirty="0">
                <a:latin typeface="Times New Roman" panose="02020603050405020304" pitchFamily="18" charset="0"/>
                <a:cs typeface="Times New Roman" panose="02020603050405020304" pitchFamily="18" charset="0"/>
              </a:rPr>
              <a:t>Robot navigation.</a:t>
            </a:r>
          </a:p>
          <a:p>
            <a:r>
              <a:rPr lang="en-US" altLang="zh-CN" sz="2400" dirty="0">
                <a:latin typeface="Times New Roman" panose="02020603050405020304" pitchFamily="18" charset="0"/>
                <a:cs typeface="Times New Roman" panose="02020603050405020304" pitchFamily="18" charset="0"/>
              </a:rPr>
              <a:t>Texture mapping.</a:t>
            </a:r>
          </a:p>
          <a:p>
            <a:r>
              <a:rPr lang="en-US" altLang="zh-CN" sz="2400" dirty="0">
                <a:latin typeface="Times New Roman" panose="02020603050405020304" pitchFamily="18" charset="0"/>
                <a:cs typeface="Times New Roman" panose="02020603050405020304" pitchFamily="18" charset="0"/>
              </a:rPr>
              <a:t>Typesetting in </a:t>
            </a:r>
            <a:r>
              <a:rPr lang="en-US" altLang="zh-CN" sz="2400" dirty="0" err="1">
                <a:latin typeface="Times New Roman" panose="02020603050405020304" pitchFamily="18" charset="0"/>
                <a:cs typeface="Times New Roman" panose="02020603050405020304" pitchFamily="18" charset="0"/>
              </a:rPr>
              <a:t>LaTeX</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Urban traffic planning.</a:t>
            </a:r>
          </a:p>
          <a:p>
            <a:r>
              <a:rPr lang="en-US" altLang="zh-CN" sz="2400" dirty="0">
                <a:latin typeface="Times New Roman" panose="02020603050405020304" pitchFamily="18" charset="0"/>
                <a:cs typeface="Times New Roman" panose="02020603050405020304" pitchFamily="18" charset="0"/>
              </a:rPr>
              <a:t>Telemarketer operator scheduling.</a:t>
            </a:r>
          </a:p>
          <a:p>
            <a:r>
              <a:rPr lang="en-US" altLang="zh-CN" sz="2400" dirty="0">
                <a:latin typeface="Times New Roman" panose="02020603050405020304" pitchFamily="18" charset="0"/>
                <a:cs typeface="Times New Roman" panose="02020603050405020304" pitchFamily="18" charset="0"/>
              </a:rPr>
              <a:t>Routing of telecommunications messages.</a:t>
            </a:r>
          </a:p>
          <a:p>
            <a:r>
              <a:rPr lang="en-US" altLang="zh-CN" sz="2400" dirty="0">
                <a:latin typeface="Times New Roman" panose="02020603050405020304" pitchFamily="18" charset="0"/>
                <a:cs typeface="Times New Roman" panose="02020603050405020304" pitchFamily="18" charset="0"/>
              </a:rPr>
              <a:t>Network routing protocols (OSPF, BGP, RIP).</a:t>
            </a:r>
          </a:p>
          <a:p>
            <a:r>
              <a:rPr lang="en-US" altLang="zh-CN" sz="2400" dirty="0">
                <a:latin typeface="Times New Roman" panose="02020603050405020304" pitchFamily="18" charset="0"/>
                <a:cs typeface="Times New Roman" panose="02020603050405020304" pitchFamily="18" charset="0"/>
              </a:rPr>
              <a:t>Optimal truck routing through given traffic </a:t>
            </a:r>
            <a:r>
              <a:rPr lang="en-US" altLang="zh-CN" sz="2400" dirty="0" smtClean="0">
                <a:latin typeface="Times New Roman" panose="02020603050405020304" pitchFamily="18" charset="0"/>
                <a:cs typeface="Times New Roman" panose="02020603050405020304" pitchFamily="18" charset="0"/>
              </a:rPr>
              <a:t>congestion pattern</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161</a:t>
            </a:fld>
            <a:endParaRPr lang="en-CA" dirty="0"/>
          </a:p>
        </p:txBody>
      </p:sp>
    </p:spTree>
    <p:extLst>
      <p:ext uri="{BB962C8B-B14F-4D97-AF65-F5344CB8AC3E}">
        <p14:creationId xmlns:p14="http://schemas.microsoft.com/office/powerpoint/2010/main" val="270988679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err="1"/>
              <a:t>Dijkstra’s</a:t>
            </a:r>
            <a:r>
              <a:rPr lang="en-US" altLang="zh-CN" b="1" dirty="0"/>
              <a:t> Algorithm</a:t>
            </a:r>
            <a:endParaRPr lang="zh-CN" altLang="en-US" dirty="0"/>
          </a:p>
        </p:txBody>
      </p:sp>
      <p:sp>
        <p:nvSpPr>
          <p:cNvPr id="3" name="内容占位符 2"/>
          <p:cNvSpPr>
            <a:spLocks noGrp="1"/>
          </p:cNvSpPr>
          <p:nvPr>
            <p:ph idx="1"/>
          </p:nvPr>
        </p:nvSpPr>
        <p:spPr/>
        <p:txBody>
          <a:bodyPr/>
          <a:lstStyle/>
          <a:p>
            <a:pPr marL="0" indent="0">
              <a:buNone/>
            </a:pPr>
            <a:r>
              <a:rPr lang="en-US" altLang="zh-CN" sz="2400" dirty="0" err="1"/>
              <a:t>Edsger</a:t>
            </a:r>
            <a:r>
              <a:rPr lang="en-US" altLang="zh-CN" sz="2400" dirty="0"/>
              <a:t> </a:t>
            </a:r>
            <a:r>
              <a:rPr lang="en-US" altLang="zh-CN" sz="2400" dirty="0" err="1"/>
              <a:t>Wybe</a:t>
            </a:r>
            <a:r>
              <a:rPr lang="en-US" altLang="zh-CN" sz="2400" dirty="0"/>
              <a:t> </a:t>
            </a:r>
            <a:r>
              <a:rPr lang="en-US" altLang="zh-CN" sz="2400" dirty="0" err="1" smtClean="0">
                <a:latin typeface="Times New Roman" panose="02020603050405020304" pitchFamily="18" charset="0"/>
                <a:cs typeface="Times New Roman" panose="02020603050405020304" pitchFamily="18" charset="0"/>
              </a:rPr>
              <a:t>Dijkstra</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was a Dutch systems scientist, programmer, </a:t>
            </a:r>
            <a:r>
              <a:rPr lang="en-US" altLang="zh-CN" sz="2400" dirty="0" smtClean="0">
                <a:latin typeface="Times New Roman" panose="02020603050405020304" pitchFamily="18" charset="0"/>
                <a:cs typeface="Times New Roman" panose="02020603050405020304" pitchFamily="18" charset="0"/>
              </a:rPr>
              <a:t>software engineer</a:t>
            </a:r>
            <a:r>
              <a:rPr lang="en-US" altLang="zh-CN" sz="2400" dirty="0">
                <a:latin typeface="Times New Roman" panose="02020603050405020304" pitchFamily="18" charset="0"/>
                <a:cs typeface="Times New Roman" panose="02020603050405020304" pitchFamily="18" charset="0"/>
              </a:rPr>
              <a:t>, science essayist, and pioneer in computing science.</a:t>
            </a:r>
          </a:p>
          <a:p>
            <a:r>
              <a:rPr lang="en-US" altLang="zh-CN" sz="2400" dirty="0">
                <a:latin typeface="Times New Roman" panose="02020603050405020304" pitchFamily="18" charset="0"/>
                <a:cs typeface="Times New Roman" panose="02020603050405020304" pitchFamily="18" charset="0"/>
              </a:rPr>
              <a:t>Algorithmic work</a:t>
            </a:r>
          </a:p>
          <a:p>
            <a:r>
              <a:rPr lang="en-US" altLang="zh-CN" sz="2400" dirty="0">
                <a:latin typeface="Times New Roman" panose="02020603050405020304" pitchFamily="18" charset="0"/>
                <a:cs typeface="Times New Roman" panose="02020603050405020304" pitchFamily="18" charset="0"/>
              </a:rPr>
              <a:t>Compiler construction and programming language research,</a:t>
            </a:r>
          </a:p>
          <a:p>
            <a:r>
              <a:rPr lang="en-US" altLang="zh-CN" sz="2400" dirty="0">
                <a:latin typeface="Times New Roman" panose="02020603050405020304" pitchFamily="18" charset="0"/>
                <a:cs typeface="Times New Roman" panose="02020603050405020304" pitchFamily="18" charset="0"/>
              </a:rPr>
              <a:t>Programming paradigm and methodology</a:t>
            </a:r>
          </a:p>
          <a:p>
            <a:r>
              <a:rPr lang="en-US" altLang="zh-CN" sz="2400" dirty="0">
                <a:latin typeface="Times New Roman" panose="02020603050405020304" pitchFamily="18" charset="0"/>
                <a:cs typeface="Times New Roman" panose="02020603050405020304" pitchFamily="18" charset="0"/>
              </a:rPr>
              <a:t>Operating system research</a:t>
            </a:r>
          </a:p>
          <a:p>
            <a:r>
              <a:rPr lang="en-US" altLang="zh-CN" sz="2400" dirty="0">
                <a:latin typeface="Times New Roman" panose="02020603050405020304" pitchFamily="18" charset="0"/>
                <a:cs typeface="Times New Roman" panose="02020603050405020304" pitchFamily="18" charset="0"/>
              </a:rPr>
              <a:t>Concurrent computing and programming</a:t>
            </a:r>
          </a:p>
          <a:p>
            <a:r>
              <a:rPr lang="en-US" altLang="zh-CN" sz="2400" dirty="0">
                <a:latin typeface="Times New Roman" panose="02020603050405020304" pitchFamily="18" charset="0"/>
                <a:cs typeface="Times New Roman" panose="02020603050405020304" pitchFamily="18" charset="0"/>
              </a:rPr>
              <a:t>Distributed computing</a:t>
            </a:r>
          </a:p>
          <a:p>
            <a:r>
              <a:rPr lang="en-US" altLang="zh-CN" sz="2400" dirty="0">
                <a:latin typeface="Times New Roman" panose="02020603050405020304" pitchFamily="18" charset="0"/>
                <a:cs typeface="Times New Roman" panose="02020603050405020304" pitchFamily="18" charset="0"/>
              </a:rPr>
              <a:t>Formal specification and verification</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162</a:t>
            </a:fld>
            <a:endParaRPr lang="en-CA" dirty="0"/>
          </a:p>
        </p:txBody>
      </p:sp>
      <p:pic>
        <p:nvPicPr>
          <p:cNvPr id="5" name="图片 4"/>
          <p:cNvPicPr>
            <a:picLocks noChangeAspect="1"/>
          </p:cNvPicPr>
          <p:nvPr/>
        </p:nvPicPr>
        <p:blipFill>
          <a:blip r:embed="rId2"/>
          <a:stretch>
            <a:fillRect/>
          </a:stretch>
        </p:blipFill>
        <p:spPr>
          <a:xfrm>
            <a:off x="6300192" y="2852936"/>
            <a:ext cx="2365555" cy="3155950"/>
          </a:xfrm>
          <a:prstGeom prst="rect">
            <a:avLst/>
          </a:prstGeom>
        </p:spPr>
      </p:pic>
    </p:spTree>
    <p:extLst>
      <p:ext uri="{BB962C8B-B14F-4D97-AF65-F5344CB8AC3E}">
        <p14:creationId xmlns:p14="http://schemas.microsoft.com/office/powerpoint/2010/main" val="69384555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err="1"/>
              <a:t>Dijkstra’s</a:t>
            </a:r>
            <a:r>
              <a:rPr lang="en-US" altLang="zh-CN" b="1" dirty="0"/>
              <a:t>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12700" marR="5080">
                  <a:lnSpc>
                    <a:spcPts val="3100"/>
                  </a:lnSpc>
                  <a:spcBef>
                    <a:spcPts val="0"/>
                  </a:spcBef>
                </a:pPr>
                <a:r>
                  <a:rPr lang="en-US" altLang="zh-CN" sz="2400" spc="-30" dirty="0">
                    <a:solidFill>
                      <a:srgbClr val="3333B2"/>
                    </a:solidFill>
                    <a:latin typeface="Tahoma"/>
                    <a:cs typeface="Tahoma"/>
                  </a:rPr>
                  <a:t>Intuition. </a:t>
                </a:r>
                <a:r>
                  <a:rPr lang="en-US" altLang="zh-CN" sz="2400" spc="-15" dirty="0">
                    <a:latin typeface="Tahoma"/>
                    <a:cs typeface="Tahoma"/>
                  </a:rPr>
                  <a:t>(Breadth-First </a:t>
                </a:r>
                <a:r>
                  <a:rPr lang="en-US" altLang="zh-CN" sz="2400" spc="-40" dirty="0">
                    <a:latin typeface="Tahoma"/>
                    <a:cs typeface="Tahoma"/>
                  </a:rPr>
                  <a:t>Search) </a:t>
                </a:r>
                <a:r>
                  <a:rPr lang="en-US" altLang="zh-CN" sz="2400" spc="-35" dirty="0">
                    <a:latin typeface="Tahoma"/>
                    <a:cs typeface="Tahoma"/>
                  </a:rPr>
                  <a:t>Explore </a:t>
                </a:r>
                <a:r>
                  <a:rPr lang="en-US" altLang="zh-CN" sz="2400" spc="-40" dirty="0">
                    <a:latin typeface="Tahoma"/>
                    <a:cs typeface="Tahoma"/>
                  </a:rPr>
                  <a:t>the </a:t>
                </a:r>
                <a:r>
                  <a:rPr lang="en-US" altLang="zh-CN" sz="2400" spc="-55" dirty="0">
                    <a:latin typeface="Tahoma"/>
                    <a:cs typeface="Tahoma"/>
                  </a:rPr>
                  <a:t>unknown </a:t>
                </a:r>
                <a:r>
                  <a:rPr lang="en-US" altLang="zh-CN" sz="2400" spc="-50" dirty="0">
                    <a:latin typeface="Tahoma"/>
                    <a:cs typeface="Tahoma"/>
                  </a:rPr>
                  <a:t>world step  </a:t>
                </a:r>
                <a:r>
                  <a:rPr lang="en-US" altLang="zh-CN" sz="2400" spc="-60" dirty="0">
                    <a:latin typeface="Tahoma"/>
                    <a:cs typeface="Tahoma"/>
                  </a:rPr>
                  <a:t>by</a:t>
                </a:r>
                <a:r>
                  <a:rPr lang="en-US" altLang="zh-CN" sz="2400" spc="10" dirty="0">
                    <a:latin typeface="Tahoma"/>
                    <a:cs typeface="Tahoma"/>
                  </a:rPr>
                  <a:t> </a:t>
                </a:r>
                <a:r>
                  <a:rPr lang="en-US" altLang="zh-CN" sz="2400" spc="-45" dirty="0">
                    <a:latin typeface="Tahoma"/>
                    <a:cs typeface="Tahoma"/>
                  </a:rPr>
                  <a:t>step,</a:t>
                </a:r>
                <a:r>
                  <a:rPr lang="en-US" altLang="zh-CN" sz="2400" spc="15" dirty="0">
                    <a:latin typeface="Tahoma"/>
                    <a:cs typeface="Tahoma"/>
                  </a:rPr>
                  <a:t> </a:t>
                </a:r>
                <a:r>
                  <a:rPr lang="en-US" altLang="zh-CN" sz="2400" spc="-40" dirty="0">
                    <a:latin typeface="Tahoma"/>
                    <a:cs typeface="Tahoma"/>
                  </a:rPr>
                  <a:t>the</a:t>
                </a:r>
                <a:r>
                  <a:rPr lang="en-US" altLang="zh-CN" sz="2400" spc="15" dirty="0">
                    <a:latin typeface="Tahoma"/>
                    <a:cs typeface="Tahoma"/>
                  </a:rPr>
                  <a:t> </a:t>
                </a:r>
                <a:r>
                  <a:rPr lang="en-US" altLang="zh-CN" sz="2400" spc="-30" dirty="0">
                    <a:latin typeface="Tahoma"/>
                    <a:cs typeface="Tahoma"/>
                  </a:rPr>
                  <a:t>cognition</a:t>
                </a:r>
                <a:r>
                  <a:rPr lang="en-US" altLang="zh-CN" sz="2400" spc="15" dirty="0">
                    <a:latin typeface="Tahoma"/>
                    <a:cs typeface="Tahoma"/>
                  </a:rPr>
                  <a:t> </a:t>
                </a:r>
                <a:r>
                  <a:rPr lang="en-US" altLang="zh-CN" sz="2400" spc="-55" dirty="0">
                    <a:latin typeface="Tahoma"/>
                    <a:cs typeface="Tahoma"/>
                  </a:rPr>
                  <a:t>on</a:t>
                </a:r>
                <a:r>
                  <a:rPr lang="en-US" altLang="zh-CN" sz="2400" spc="15" dirty="0">
                    <a:latin typeface="Tahoma"/>
                    <a:cs typeface="Tahoma"/>
                  </a:rPr>
                  <a:t> </a:t>
                </a:r>
                <a:r>
                  <a:rPr lang="en-US" altLang="zh-CN" sz="2400" spc="-55" dirty="0">
                    <a:latin typeface="Tahoma"/>
                    <a:cs typeface="Tahoma"/>
                  </a:rPr>
                  <a:t>each</a:t>
                </a:r>
                <a:r>
                  <a:rPr lang="en-US" altLang="zh-CN" sz="2400" spc="15" dirty="0">
                    <a:latin typeface="Tahoma"/>
                    <a:cs typeface="Tahoma"/>
                  </a:rPr>
                  <a:t> </a:t>
                </a:r>
                <a:r>
                  <a:rPr lang="en-US" altLang="zh-CN" sz="2400" spc="-50" dirty="0">
                    <a:latin typeface="Tahoma"/>
                    <a:cs typeface="Tahoma"/>
                  </a:rPr>
                  <a:t>step</a:t>
                </a:r>
                <a:r>
                  <a:rPr lang="en-US" altLang="zh-CN" sz="2400" spc="10" dirty="0">
                    <a:latin typeface="Tahoma"/>
                    <a:cs typeface="Tahoma"/>
                  </a:rPr>
                  <a:t> </a:t>
                </a:r>
                <a:r>
                  <a:rPr lang="en-US" altLang="zh-CN" sz="2400" spc="-35" dirty="0">
                    <a:latin typeface="Tahoma"/>
                    <a:cs typeface="Tahoma"/>
                  </a:rPr>
                  <a:t>is</a:t>
                </a:r>
                <a:r>
                  <a:rPr lang="en-US" altLang="zh-CN" sz="2400" spc="15" dirty="0">
                    <a:latin typeface="Tahoma"/>
                    <a:cs typeface="Tahoma"/>
                  </a:rPr>
                  <a:t> </a:t>
                </a:r>
                <a:r>
                  <a:rPr lang="en-US" altLang="zh-CN" sz="2400" spc="-35" dirty="0">
                    <a:latin typeface="Tahoma"/>
                    <a:cs typeface="Tahoma"/>
                  </a:rPr>
                  <a:t>correct.</a:t>
                </a:r>
                <a:endParaRPr lang="en-US" altLang="zh-CN" sz="2400" dirty="0">
                  <a:latin typeface="Tahoma"/>
                  <a:cs typeface="Tahoma"/>
                </a:endParaRPr>
              </a:p>
              <a:p>
                <a:pPr marL="12700" marR="22860">
                  <a:lnSpc>
                    <a:spcPts val="3100"/>
                  </a:lnSpc>
                  <a:spcBef>
                    <a:spcPts val="0"/>
                  </a:spcBef>
                </a:pPr>
                <a:r>
                  <a:rPr lang="en-US" altLang="zh-CN" sz="2400" spc="-55" dirty="0">
                    <a:solidFill>
                      <a:srgbClr val="3333B2"/>
                    </a:solidFill>
                    <a:latin typeface="Tahoma"/>
                    <a:cs typeface="Tahoma"/>
                  </a:rPr>
                  <a:t>Greedy </a:t>
                </a:r>
                <a:r>
                  <a:rPr lang="en-US" altLang="zh-CN" sz="2400" spc="-45" dirty="0">
                    <a:solidFill>
                      <a:srgbClr val="3333B2"/>
                    </a:solidFill>
                    <a:latin typeface="Tahoma"/>
                    <a:cs typeface="Tahoma"/>
                  </a:rPr>
                  <a:t>approach. </a:t>
                </a:r>
                <a:r>
                  <a:rPr lang="en-US" altLang="zh-CN" sz="2400" spc="-10" dirty="0">
                    <a:latin typeface="Tahoma"/>
                    <a:cs typeface="Tahoma"/>
                  </a:rPr>
                  <a:t>Maintain </a:t>
                </a:r>
                <a:r>
                  <a:rPr lang="en-US" altLang="zh-CN" sz="2400" spc="-55" dirty="0">
                    <a:latin typeface="Tahoma"/>
                    <a:cs typeface="Tahoma"/>
                  </a:rPr>
                  <a:t>a </a:t>
                </a:r>
                <a:r>
                  <a:rPr lang="en-US" altLang="zh-CN" sz="2400" spc="-50" dirty="0">
                    <a:latin typeface="Tahoma"/>
                    <a:cs typeface="Tahoma"/>
                  </a:rPr>
                  <a:t>set </a:t>
                </a:r>
                <a:r>
                  <a:rPr lang="en-US" altLang="zh-CN" sz="2400" spc="-35" dirty="0">
                    <a:latin typeface="Tahoma"/>
                    <a:cs typeface="Tahoma"/>
                  </a:rPr>
                  <a:t>of </a:t>
                </a:r>
                <a:r>
                  <a:rPr lang="en-US" altLang="zh-CN" sz="2400" spc="-55" dirty="0">
                    <a:latin typeface="Tahoma"/>
                    <a:cs typeface="Tahoma"/>
                  </a:rPr>
                  <a:t>explored </a:t>
                </a:r>
                <a:r>
                  <a:rPr lang="en-US" altLang="zh-CN" sz="2400" spc="-60" dirty="0">
                    <a:latin typeface="Tahoma"/>
                    <a:cs typeface="Tahoma"/>
                  </a:rPr>
                  <a:t>nodes </a:t>
                </a:r>
                <a:r>
                  <a:rPr lang="en-US" altLang="zh-CN" sz="2400" spc="-60" dirty="0" smtClean="0">
                    <a:solidFill>
                      <a:srgbClr val="FF0000"/>
                    </a:solidFill>
                    <a:latin typeface="Tahoma"/>
                    <a:cs typeface="Tahoma"/>
                  </a:rPr>
                  <a:t>(Red) </a:t>
                </a:r>
                <a:r>
                  <a:rPr lang="en-US" altLang="zh-CN" sz="2400" i="1" spc="114" dirty="0" smtClean="0">
                    <a:latin typeface="Times New Roman"/>
                    <a:cs typeface="Times New Roman"/>
                  </a:rPr>
                  <a:t>S </a:t>
                </a:r>
                <a:r>
                  <a:rPr lang="en-US" altLang="zh-CN" sz="2400" spc="-45" dirty="0">
                    <a:latin typeface="Tahoma"/>
                    <a:cs typeface="Tahoma"/>
                  </a:rPr>
                  <a:t>for </a:t>
                </a:r>
                <a:r>
                  <a:rPr lang="en-US" altLang="zh-CN" sz="2400" spc="-40" dirty="0">
                    <a:latin typeface="Tahoma"/>
                    <a:cs typeface="Tahoma"/>
                  </a:rPr>
                  <a:t>which  </a:t>
                </a:r>
                <a:r>
                  <a:rPr lang="en-US" altLang="zh-CN" sz="2400" spc="-35" dirty="0">
                    <a:latin typeface="Tahoma"/>
                    <a:cs typeface="Tahoma"/>
                  </a:rPr>
                  <a:t>algorithm </a:t>
                </a:r>
                <a:r>
                  <a:rPr lang="en-US" altLang="zh-CN" sz="2400" spc="-60" dirty="0">
                    <a:latin typeface="Tahoma"/>
                    <a:cs typeface="Tahoma"/>
                  </a:rPr>
                  <a:t>has </a:t>
                </a:r>
                <a:r>
                  <a:rPr lang="en-US" altLang="zh-CN" sz="2400" spc="-50" dirty="0">
                    <a:latin typeface="Tahoma"/>
                    <a:cs typeface="Tahoma"/>
                  </a:rPr>
                  <a:t>determined </a:t>
                </a:r>
                <a:r>
                  <a:rPr lang="en-US" altLang="zh-CN" sz="2400" spc="-40" dirty="0">
                    <a:latin typeface="Tahoma"/>
                    <a:cs typeface="Tahoma"/>
                  </a:rPr>
                  <a:t>the </a:t>
                </a:r>
                <a:r>
                  <a:rPr lang="en-US" altLang="zh-CN" sz="2400" spc="-45" dirty="0">
                    <a:latin typeface="Tahoma"/>
                    <a:cs typeface="Tahoma"/>
                  </a:rPr>
                  <a:t>shortest </a:t>
                </a:r>
                <a:r>
                  <a:rPr lang="en-US" altLang="zh-CN" sz="2400" spc="-30" dirty="0">
                    <a:latin typeface="Tahoma"/>
                    <a:cs typeface="Tahoma"/>
                  </a:rPr>
                  <a:t>path </a:t>
                </a:r>
                <a:r>
                  <a:rPr lang="en-US" altLang="zh-CN" sz="2400" spc="-40" dirty="0">
                    <a:latin typeface="Tahoma"/>
                    <a:cs typeface="Tahoma"/>
                  </a:rPr>
                  <a:t>distance from </a:t>
                </a:r>
                <a:r>
                  <a:rPr lang="en-US" altLang="zh-CN" sz="2400" i="1" spc="80" dirty="0">
                    <a:latin typeface="Times New Roman"/>
                    <a:cs typeface="Times New Roman"/>
                  </a:rPr>
                  <a:t>s </a:t>
                </a:r>
                <a:r>
                  <a:rPr lang="en-US" altLang="zh-CN" sz="2400" spc="-15" dirty="0">
                    <a:latin typeface="Tahoma"/>
                    <a:cs typeface="Tahoma"/>
                  </a:rPr>
                  <a:t>to </a:t>
                </a:r>
                <a:r>
                  <a:rPr lang="en-US" altLang="zh-CN" sz="2400" i="1" spc="20" dirty="0">
                    <a:latin typeface="Times New Roman"/>
                    <a:cs typeface="Times New Roman"/>
                  </a:rPr>
                  <a:t>u</a:t>
                </a:r>
                <a:r>
                  <a:rPr lang="en-US" altLang="zh-CN" sz="2400" spc="20" dirty="0">
                    <a:latin typeface="Tahoma"/>
                    <a:cs typeface="Tahoma"/>
                  </a:rPr>
                  <a:t>,  </a:t>
                </a:r>
                <a:r>
                  <a:rPr lang="en-US" altLang="zh-CN" sz="2400" spc="-65" dirty="0">
                    <a:latin typeface="Tahoma"/>
                    <a:cs typeface="Tahoma"/>
                  </a:rPr>
                  <a:t>as</a:t>
                </a:r>
                <a:r>
                  <a:rPr lang="en-US" altLang="zh-CN" sz="2400" spc="10" dirty="0">
                    <a:latin typeface="Tahoma"/>
                    <a:cs typeface="Tahoma"/>
                  </a:rPr>
                  <a:t> </a:t>
                </a:r>
                <a:r>
                  <a:rPr lang="en-US" altLang="zh-CN" sz="2400" spc="-45" dirty="0">
                    <a:latin typeface="Tahoma"/>
                    <a:cs typeface="Tahoma"/>
                  </a:rPr>
                  <a:t>well</a:t>
                </a:r>
                <a:r>
                  <a:rPr lang="en-US" altLang="zh-CN" sz="2400" spc="15" dirty="0">
                    <a:latin typeface="Tahoma"/>
                    <a:cs typeface="Tahoma"/>
                  </a:rPr>
                  <a:t> </a:t>
                </a:r>
                <a:r>
                  <a:rPr lang="en-US" altLang="zh-CN" sz="2400" spc="-65" dirty="0">
                    <a:latin typeface="Tahoma"/>
                    <a:cs typeface="Tahoma"/>
                  </a:rPr>
                  <a:t>as</a:t>
                </a:r>
                <a:r>
                  <a:rPr lang="en-US" altLang="zh-CN" sz="2400" spc="15" dirty="0">
                    <a:latin typeface="Tahoma"/>
                    <a:cs typeface="Tahoma"/>
                  </a:rPr>
                  <a:t> </a:t>
                </a:r>
                <a:r>
                  <a:rPr lang="en-US" altLang="zh-CN" sz="2400" spc="-55" dirty="0">
                    <a:latin typeface="Tahoma"/>
                    <a:cs typeface="Tahoma"/>
                  </a:rPr>
                  <a:t>a</a:t>
                </a:r>
                <a:r>
                  <a:rPr lang="en-US" altLang="zh-CN" sz="2400" spc="15" dirty="0">
                    <a:latin typeface="Tahoma"/>
                    <a:cs typeface="Tahoma"/>
                  </a:rPr>
                  <a:t> </a:t>
                </a:r>
                <a:r>
                  <a:rPr lang="en-US" altLang="zh-CN" sz="2400" spc="-50" dirty="0">
                    <a:latin typeface="Tahoma"/>
                    <a:cs typeface="Tahoma"/>
                  </a:rPr>
                  <a:t>set</a:t>
                </a:r>
                <a:r>
                  <a:rPr lang="en-US" altLang="zh-CN" sz="2400" spc="15" dirty="0">
                    <a:latin typeface="Tahoma"/>
                    <a:cs typeface="Tahoma"/>
                  </a:rPr>
                  <a:t> </a:t>
                </a:r>
                <a:r>
                  <a:rPr lang="en-US" altLang="zh-CN" sz="2400" spc="-35" dirty="0">
                    <a:latin typeface="Tahoma"/>
                    <a:cs typeface="Tahoma"/>
                  </a:rPr>
                  <a:t>of</a:t>
                </a:r>
                <a:r>
                  <a:rPr lang="en-US" altLang="zh-CN" sz="2400" spc="15" dirty="0">
                    <a:latin typeface="Tahoma"/>
                    <a:cs typeface="Tahoma"/>
                  </a:rPr>
                  <a:t> </a:t>
                </a:r>
                <a:r>
                  <a:rPr lang="en-US" altLang="zh-CN" sz="2400" spc="-55" dirty="0">
                    <a:latin typeface="Tahoma"/>
                    <a:cs typeface="Tahoma"/>
                  </a:rPr>
                  <a:t>unexplored</a:t>
                </a:r>
                <a:r>
                  <a:rPr lang="en-US" altLang="zh-CN" sz="2400" spc="15" dirty="0">
                    <a:latin typeface="Tahoma"/>
                    <a:cs typeface="Tahoma"/>
                  </a:rPr>
                  <a:t> </a:t>
                </a:r>
                <a:r>
                  <a:rPr lang="en-US" altLang="zh-CN" sz="2400" spc="-60" dirty="0" smtClean="0">
                    <a:latin typeface="Tahoma"/>
                    <a:cs typeface="Tahoma"/>
                  </a:rPr>
                  <a:t>nodes </a:t>
                </a:r>
                <a:r>
                  <a:rPr lang="en-US" altLang="zh-CN" sz="2400" spc="-60" dirty="0" smtClean="0">
                    <a:solidFill>
                      <a:srgbClr val="0E6BDC"/>
                    </a:solidFill>
                    <a:latin typeface="Tahoma"/>
                    <a:cs typeface="Tahoma"/>
                  </a:rPr>
                  <a:t>(Blue)</a:t>
                </a:r>
                <a:r>
                  <a:rPr lang="en-US" altLang="zh-CN" sz="2400" spc="15" dirty="0" smtClean="0">
                    <a:solidFill>
                      <a:srgbClr val="0E6BDC"/>
                    </a:solidFill>
                    <a:latin typeface="Tahoma"/>
                    <a:cs typeface="Tahoma"/>
                  </a:rPr>
                  <a:t> </a:t>
                </a:r>
                <a:r>
                  <a:rPr lang="en-US" altLang="zh-CN" sz="2400" i="1" spc="-55" dirty="0">
                    <a:latin typeface="Times New Roman"/>
                    <a:cs typeface="Times New Roman"/>
                  </a:rPr>
                  <a:t>U</a:t>
                </a:r>
                <a:r>
                  <a:rPr lang="en-US" altLang="zh-CN" sz="2400" i="1" spc="-160" dirty="0">
                    <a:latin typeface="Times New Roman"/>
                    <a:cs typeface="Times New Roman"/>
                  </a:rPr>
                  <a:t> </a:t>
                </a:r>
                <a:r>
                  <a:rPr lang="en-US" altLang="zh-CN" sz="2400" spc="-30" dirty="0" smtClean="0">
                    <a:latin typeface="Tahoma"/>
                    <a:cs typeface="Tahoma"/>
                  </a:rPr>
                  <a:t>.</a:t>
                </a:r>
              </a:p>
              <a:p>
                <a:pPr marL="412750" lvl="1">
                  <a:lnSpc>
                    <a:spcPts val="3100"/>
                  </a:lnSpc>
                  <a:spcBef>
                    <a:spcPts val="0"/>
                  </a:spcBef>
                </a:pPr>
                <a:r>
                  <a:rPr lang="en-US" altLang="zh-CN" sz="1900" spc="-30" dirty="0">
                    <a:latin typeface="Tahoma"/>
                    <a:cs typeface="Tahoma"/>
                  </a:rPr>
                  <a:t>Initialize</a:t>
                </a:r>
                <a:r>
                  <a:rPr lang="en-US" altLang="zh-CN" sz="1900" spc="15" dirty="0">
                    <a:latin typeface="Tahoma"/>
                    <a:cs typeface="Tahoma"/>
                  </a:rPr>
                  <a:t> </a:t>
                </a:r>
                <a:r>
                  <a:rPr lang="en-US" altLang="zh-CN" sz="1900" i="1" spc="114" dirty="0">
                    <a:latin typeface="Times New Roman"/>
                    <a:cs typeface="Times New Roman"/>
                  </a:rPr>
                  <a:t>S</a:t>
                </a:r>
                <a:r>
                  <a:rPr lang="en-US" altLang="zh-CN" sz="1900" i="1" spc="90" dirty="0">
                    <a:latin typeface="Times New Roman"/>
                    <a:cs typeface="Times New Roman"/>
                  </a:rPr>
                  <a:t> </a:t>
                </a:r>
                <a:r>
                  <a:rPr lang="en-US" altLang="zh-CN" sz="1900" spc="260" dirty="0">
                    <a:latin typeface="PMingLiU"/>
                    <a:cs typeface="PMingLiU"/>
                  </a:rPr>
                  <a:t>=</a:t>
                </a:r>
                <a:r>
                  <a:rPr lang="en-US" altLang="zh-CN" sz="1900" spc="15" dirty="0">
                    <a:latin typeface="PMingLiU"/>
                    <a:cs typeface="PMingLiU"/>
                  </a:rPr>
                  <a:t> </a:t>
                </a:r>
                <a:r>
                  <a:rPr lang="en-US" altLang="zh-CN" sz="1900" spc="-90" dirty="0">
                    <a:latin typeface="Cambria"/>
                    <a:cs typeface="Cambria"/>
                  </a:rPr>
                  <a:t>∅</a:t>
                </a:r>
                <a:r>
                  <a:rPr lang="en-US" altLang="zh-CN" sz="1900" spc="-90" dirty="0">
                    <a:latin typeface="Tahoma"/>
                    <a:cs typeface="Tahoma"/>
                  </a:rPr>
                  <a:t>,</a:t>
                </a:r>
                <a:r>
                  <a:rPr lang="en-US" altLang="zh-CN" sz="1900" spc="20" dirty="0">
                    <a:latin typeface="Tahoma"/>
                    <a:cs typeface="Tahoma"/>
                  </a:rPr>
                  <a:t> </a:t>
                </a:r>
                <a:r>
                  <a:rPr lang="en-US" altLang="zh-CN" sz="1900" i="1" spc="50" dirty="0">
                    <a:latin typeface="Times New Roman"/>
                    <a:cs typeface="Times New Roman"/>
                  </a:rPr>
                  <a:t>d</a:t>
                </a:r>
                <a:r>
                  <a:rPr lang="en-US" altLang="zh-CN" sz="1900" spc="50" dirty="0">
                    <a:latin typeface="PMingLiU"/>
                    <a:cs typeface="PMingLiU"/>
                  </a:rPr>
                  <a:t>(</a:t>
                </a:r>
                <a:r>
                  <a:rPr lang="en-US" altLang="zh-CN" sz="1900" i="1" spc="50" dirty="0">
                    <a:latin typeface="Times New Roman"/>
                    <a:cs typeface="Times New Roman"/>
                  </a:rPr>
                  <a:t>s,</a:t>
                </a:r>
                <a:r>
                  <a:rPr lang="en-US" altLang="zh-CN" sz="1900" i="1" spc="-95" dirty="0">
                    <a:latin typeface="Times New Roman"/>
                    <a:cs typeface="Times New Roman"/>
                  </a:rPr>
                  <a:t> </a:t>
                </a:r>
                <a:r>
                  <a:rPr lang="en-US" altLang="zh-CN" sz="1900" i="1" spc="80" dirty="0">
                    <a:latin typeface="Times New Roman"/>
                    <a:cs typeface="Times New Roman"/>
                  </a:rPr>
                  <a:t>s</a:t>
                </a:r>
                <a:r>
                  <a:rPr lang="en-US" altLang="zh-CN" sz="1900" spc="80" dirty="0">
                    <a:latin typeface="PMingLiU"/>
                    <a:cs typeface="PMingLiU"/>
                  </a:rPr>
                  <a:t>)</a:t>
                </a:r>
                <a:r>
                  <a:rPr lang="en-US" altLang="zh-CN" sz="1900" spc="15" dirty="0">
                    <a:latin typeface="PMingLiU"/>
                    <a:cs typeface="PMingLiU"/>
                  </a:rPr>
                  <a:t> </a:t>
                </a:r>
                <a:r>
                  <a:rPr lang="en-US" altLang="zh-CN" sz="1900" spc="260" dirty="0">
                    <a:latin typeface="PMingLiU"/>
                    <a:cs typeface="PMingLiU"/>
                  </a:rPr>
                  <a:t>=</a:t>
                </a:r>
                <a:r>
                  <a:rPr lang="en-US" altLang="zh-CN" sz="1900" spc="15" dirty="0">
                    <a:latin typeface="PMingLiU"/>
                    <a:cs typeface="PMingLiU"/>
                  </a:rPr>
                  <a:t> </a:t>
                </a:r>
                <a:r>
                  <a:rPr lang="en-US" altLang="zh-CN" sz="1900" spc="-5" dirty="0">
                    <a:latin typeface="PMingLiU"/>
                    <a:cs typeface="PMingLiU"/>
                  </a:rPr>
                  <a:t>0</a:t>
                </a:r>
                <a:r>
                  <a:rPr lang="en-US" altLang="zh-CN" sz="1900" spc="-5" dirty="0">
                    <a:latin typeface="Tahoma"/>
                    <a:cs typeface="Tahoma"/>
                  </a:rPr>
                  <a:t>,</a:t>
                </a:r>
                <a:r>
                  <a:rPr lang="en-US" altLang="zh-CN" sz="1900" spc="20" dirty="0">
                    <a:latin typeface="Tahoma"/>
                    <a:cs typeface="Tahoma"/>
                  </a:rPr>
                  <a:t> </a:t>
                </a:r>
                <a:r>
                  <a:rPr lang="en-US" altLang="zh-CN" sz="1900" i="1" spc="50" dirty="0">
                    <a:latin typeface="Times New Roman"/>
                    <a:cs typeface="Times New Roman"/>
                  </a:rPr>
                  <a:t>d</a:t>
                </a:r>
                <a:r>
                  <a:rPr lang="en-US" altLang="zh-CN" sz="1900" spc="50" dirty="0">
                    <a:latin typeface="PMingLiU"/>
                    <a:cs typeface="PMingLiU"/>
                  </a:rPr>
                  <a:t>(</a:t>
                </a:r>
                <a:r>
                  <a:rPr lang="en-US" altLang="zh-CN" sz="1900" i="1" spc="50" dirty="0">
                    <a:latin typeface="Times New Roman"/>
                    <a:cs typeface="Times New Roman"/>
                  </a:rPr>
                  <a:t>s,</a:t>
                </a:r>
                <a:r>
                  <a:rPr lang="en-US" altLang="zh-CN" sz="1900" i="1" spc="-95" dirty="0">
                    <a:latin typeface="Times New Roman"/>
                    <a:cs typeface="Times New Roman"/>
                  </a:rPr>
                  <a:t> </a:t>
                </a:r>
                <a:r>
                  <a:rPr lang="en-US" altLang="zh-CN" sz="1900" i="1" spc="75" dirty="0">
                    <a:latin typeface="Times New Roman"/>
                    <a:cs typeface="Times New Roman"/>
                  </a:rPr>
                  <a:t>v</a:t>
                </a:r>
                <a:r>
                  <a:rPr lang="en-US" altLang="zh-CN" sz="1900" spc="75" dirty="0">
                    <a:latin typeface="PMingLiU"/>
                    <a:cs typeface="PMingLiU"/>
                  </a:rPr>
                  <a:t>)</a:t>
                </a:r>
                <a:r>
                  <a:rPr lang="en-US" altLang="zh-CN" sz="1900" spc="15" dirty="0">
                    <a:latin typeface="PMingLiU"/>
                    <a:cs typeface="PMingLiU"/>
                  </a:rPr>
                  <a:t> </a:t>
                </a:r>
                <a:r>
                  <a:rPr lang="en-US" altLang="zh-CN" sz="1900" spc="260" dirty="0">
                    <a:latin typeface="PMingLiU"/>
                    <a:cs typeface="PMingLiU"/>
                  </a:rPr>
                  <a:t>=</a:t>
                </a:r>
                <a:r>
                  <a:rPr lang="en-US" altLang="zh-CN" sz="1900" spc="15" dirty="0">
                    <a:latin typeface="PMingLiU"/>
                    <a:cs typeface="PMingLiU"/>
                  </a:rPr>
                  <a:t> </a:t>
                </a:r>
                <a:r>
                  <a:rPr lang="en-US" altLang="zh-CN" sz="1900" spc="15" dirty="0" smtClean="0">
                    <a:latin typeface="PMingLiU"/>
                    <a:cs typeface="PMingLiU"/>
                  </a:rPr>
                  <a:t>weight/</a:t>
                </a:r>
                <a:r>
                  <a:rPr lang="en-US" altLang="zh-CN" sz="1900" spc="30" dirty="0" smtClean="0">
                    <a:latin typeface="Cambria"/>
                    <a:cs typeface="Cambria"/>
                  </a:rPr>
                  <a:t>∞</a:t>
                </a:r>
                <a:r>
                  <a:rPr lang="en-US" altLang="zh-CN" sz="1900" spc="30" dirty="0">
                    <a:latin typeface="Tahoma"/>
                    <a:cs typeface="Tahoma"/>
                  </a:rPr>
                  <a:t>;</a:t>
                </a:r>
                <a:r>
                  <a:rPr lang="en-US" altLang="zh-CN" sz="1900" spc="20" dirty="0">
                    <a:latin typeface="Tahoma"/>
                    <a:cs typeface="Tahoma"/>
                  </a:rPr>
                  <a:t> </a:t>
                </a:r>
                <a:r>
                  <a:rPr lang="en-US" altLang="zh-CN" sz="1900" i="1" spc="-55" dirty="0">
                    <a:latin typeface="Times New Roman"/>
                    <a:cs typeface="Times New Roman"/>
                  </a:rPr>
                  <a:t>U</a:t>
                </a:r>
                <a:r>
                  <a:rPr lang="en-US" altLang="zh-CN" sz="1900" i="1" spc="145" dirty="0">
                    <a:latin typeface="Times New Roman"/>
                    <a:cs typeface="Times New Roman"/>
                  </a:rPr>
                  <a:t> </a:t>
                </a:r>
                <a:r>
                  <a:rPr lang="en-US" altLang="zh-CN" sz="1900" spc="260" dirty="0">
                    <a:latin typeface="PMingLiU"/>
                    <a:cs typeface="PMingLiU"/>
                  </a:rPr>
                  <a:t>=</a:t>
                </a:r>
                <a:r>
                  <a:rPr lang="en-US" altLang="zh-CN" sz="1900" spc="15" dirty="0">
                    <a:latin typeface="PMingLiU"/>
                    <a:cs typeface="PMingLiU"/>
                  </a:rPr>
                  <a:t> </a:t>
                </a:r>
                <a:r>
                  <a:rPr lang="en-US" altLang="zh-CN" sz="1900" i="1" spc="-40" dirty="0">
                    <a:latin typeface="Times New Roman"/>
                    <a:cs typeface="Times New Roman"/>
                  </a:rPr>
                  <a:t>V</a:t>
                </a:r>
                <a:endParaRPr lang="en-US" altLang="zh-CN" sz="1900" dirty="0">
                  <a:latin typeface="Times New Roman"/>
                  <a:cs typeface="Times New Roman"/>
                </a:endParaRPr>
              </a:p>
              <a:p>
                <a:pPr marL="412750" lvl="1">
                  <a:lnSpc>
                    <a:spcPts val="3100"/>
                  </a:lnSpc>
                  <a:spcBef>
                    <a:spcPts val="0"/>
                  </a:spcBef>
                </a:pPr>
                <a:r>
                  <a:rPr lang="en-US" altLang="zh-CN" sz="1900" spc="-40" dirty="0">
                    <a:latin typeface="Tahoma"/>
                    <a:cs typeface="Tahoma"/>
                  </a:rPr>
                  <a:t>Repeatedly </a:t>
                </a:r>
                <a:endParaRPr lang="en-US" altLang="zh-CN" sz="1900" spc="-40" dirty="0" smtClean="0">
                  <a:latin typeface="Tahoma"/>
                  <a:cs typeface="Tahoma"/>
                </a:endParaRPr>
              </a:p>
              <a:p>
                <a:pPr marL="812800" lvl="2">
                  <a:lnSpc>
                    <a:spcPts val="3100"/>
                  </a:lnSpc>
                  <a:spcBef>
                    <a:spcPts val="0"/>
                  </a:spcBef>
                </a:pPr>
                <a:r>
                  <a:rPr lang="en-US" altLang="zh-CN" sz="1800" b="1" spc="-30" dirty="0">
                    <a:latin typeface="Times New Roman" panose="02020603050405020304" pitchFamily="18" charset="0"/>
                    <a:cs typeface="Times New Roman" panose="02020603050405020304" pitchFamily="18" charset="0"/>
                  </a:rPr>
                  <a:t>choose </a:t>
                </a:r>
                <a:r>
                  <a:rPr lang="en-US" altLang="zh-CN" sz="1800" b="1" spc="-30" dirty="0">
                    <a:solidFill>
                      <a:srgbClr val="0E6BDC"/>
                    </a:solidFill>
                    <a:latin typeface="Times New Roman" panose="02020603050405020304" pitchFamily="18" charset="0"/>
                    <a:cs typeface="Times New Roman" panose="02020603050405020304" pitchFamily="18" charset="0"/>
                  </a:rPr>
                  <a:t>unexplored blue node </a:t>
                </a:r>
                <a:r>
                  <a:rPr lang="en-US" altLang="zh-CN" sz="1800" b="1" spc="-30" dirty="0">
                    <a:latin typeface="Times New Roman" panose="02020603050405020304" pitchFamily="18" charset="0"/>
                    <a:cs typeface="Times New Roman" panose="02020603050405020304" pitchFamily="18" charset="0"/>
                  </a:rPr>
                  <a:t>u ∈ U </a:t>
                </a:r>
                <a:r>
                  <a:rPr lang="en-US" altLang="zh-CN" sz="1800" b="1" spc="-30" dirty="0" smtClean="0">
                    <a:latin typeface="Times New Roman" panose="02020603050405020304" pitchFamily="18" charset="0"/>
                    <a:cs typeface="Times New Roman" panose="02020603050405020304" pitchFamily="18" charset="0"/>
                  </a:rPr>
                  <a:t>with </a:t>
                </a:r>
                <a14:m>
                  <m:oMath xmlns:m="http://schemas.openxmlformats.org/officeDocument/2006/math">
                    <m:func>
                      <m:funcPr>
                        <m:ctrlPr>
                          <a:rPr lang="en-US" altLang="zh-CN" sz="2800" b="1" i="1" spc="-30" smtClean="0">
                            <a:latin typeface="Cambria Math" panose="02040503050406030204" pitchFamily="18" charset="0"/>
                            <a:cs typeface="Times New Roman" panose="02020603050405020304" pitchFamily="18" charset="0"/>
                          </a:rPr>
                        </m:ctrlPr>
                      </m:funcPr>
                      <m:fName>
                        <m:limLow>
                          <m:limLowPr>
                            <m:ctrlPr>
                              <a:rPr lang="en-US" altLang="zh-CN" sz="2800" b="1" i="1" spc="-30" smtClean="0">
                                <a:latin typeface="Cambria Math" panose="02040503050406030204" pitchFamily="18" charset="0"/>
                                <a:cs typeface="Times New Roman" panose="02020603050405020304" pitchFamily="18" charset="0"/>
                              </a:rPr>
                            </m:ctrlPr>
                          </m:limLowPr>
                          <m:e>
                            <m:r>
                              <m:rPr>
                                <m:sty m:val="p"/>
                              </m:rPr>
                              <a:rPr lang="en-US" altLang="zh-CN" sz="2800" b="0" i="0" spc="-30" smtClean="0">
                                <a:latin typeface="Cambria Math" panose="02040503050406030204" pitchFamily="18" charset="0"/>
                                <a:cs typeface="Times New Roman" panose="02020603050405020304" pitchFamily="18" charset="0"/>
                              </a:rPr>
                              <m:t>min</m:t>
                            </m:r>
                          </m:e>
                          <m:lim>
                            <m:r>
                              <m:rPr>
                                <m:nor/>
                              </m:rPr>
                              <a:rPr lang="en-US" altLang="zh-CN" sz="2000" i="1" spc="20" dirty="0">
                                <a:latin typeface="Georgia"/>
                                <a:cs typeface="Georgia"/>
                              </a:rPr>
                              <m:t>u</m:t>
                            </m:r>
                            <m:r>
                              <m:rPr>
                                <m:nor/>
                              </m:rPr>
                              <a:rPr lang="en-US" altLang="zh-CN" sz="2000" spc="20" dirty="0">
                                <a:latin typeface="Cambria"/>
                                <a:cs typeface="Cambria"/>
                              </a:rPr>
                              <m:t>∈</m:t>
                            </m:r>
                            <m:r>
                              <m:rPr>
                                <m:nor/>
                              </m:rPr>
                              <a:rPr lang="en-US" altLang="zh-CN" sz="2000" i="1" spc="20" dirty="0">
                                <a:latin typeface="Georgia"/>
                                <a:cs typeface="Georgia"/>
                              </a:rPr>
                              <m:t>U</m:t>
                            </m:r>
                          </m:lim>
                        </m:limLow>
                      </m:fName>
                      <m:e>
                        <m:r>
                          <m:rPr>
                            <m:nor/>
                          </m:rPr>
                          <a:rPr lang="en-US" altLang="zh-CN" sz="2400" i="1" spc="50" dirty="0">
                            <a:latin typeface="Times New Roman"/>
                            <a:cs typeface="Times New Roman"/>
                          </a:rPr>
                          <m:t>d</m:t>
                        </m:r>
                        <m:r>
                          <m:rPr>
                            <m:nor/>
                          </m:rPr>
                          <a:rPr lang="en-US" altLang="zh-CN" sz="2400" spc="50" dirty="0">
                            <a:latin typeface="PMingLiU"/>
                            <a:cs typeface="PMingLiU"/>
                          </a:rPr>
                          <m:t>(</m:t>
                        </m:r>
                        <m:r>
                          <m:rPr>
                            <m:nor/>
                          </m:rPr>
                          <a:rPr lang="en-US" altLang="zh-CN" sz="2400" i="1" spc="50" dirty="0">
                            <a:latin typeface="Times New Roman"/>
                            <a:cs typeface="Times New Roman"/>
                          </a:rPr>
                          <m:t>s</m:t>
                        </m:r>
                        <m:r>
                          <m:rPr>
                            <m:nor/>
                          </m:rPr>
                          <a:rPr lang="en-US" altLang="zh-CN" sz="2400" i="1" spc="50" dirty="0">
                            <a:latin typeface="Times New Roman"/>
                            <a:cs typeface="Times New Roman"/>
                          </a:rPr>
                          <m:t>, </m:t>
                        </m:r>
                        <m:r>
                          <m:rPr>
                            <m:nor/>
                          </m:rPr>
                          <a:rPr lang="en-US" altLang="zh-CN" sz="2400" i="1" spc="75" dirty="0">
                            <a:latin typeface="Times New Roman"/>
                            <a:cs typeface="Times New Roman"/>
                          </a:rPr>
                          <m:t>u</m:t>
                        </m:r>
                        <m:r>
                          <m:rPr>
                            <m:nor/>
                          </m:rPr>
                          <a:rPr lang="en-US" altLang="zh-CN" sz="2400" spc="75" dirty="0">
                            <a:latin typeface="PMingLiU"/>
                            <a:cs typeface="PMingLiU"/>
                          </a:rPr>
                          <m:t>)</m:t>
                        </m:r>
                        <m:r>
                          <m:rPr>
                            <m:nor/>
                          </m:rPr>
                          <a:rPr lang="en-US" altLang="zh-CN" sz="2400" dirty="0">
                            <a:latin typeface="PMingLiU"/>
                            <a:cs typeface="PMingLiU"/>
                          </a:rPr>
                          <m:t> </m:t>
                        </m:r>
                      </m:e>
                    </m:func>
                  </m:oMath>
                </a14:m>
                <a:endParaRPr lang="en-US" altLang="zh-CN" sz="1800" b="1" spc="-30" dirty="0">
                  <a:latin typeface="Times New Roman" panose="02020603050405020304" pitchFamily="18" charset="0"/>
                  <a:cs typeface="Times New Roman" panose="02020603050405020304" pitchFamily="18" charset="0"/>
                </a:endParaRPr>
              </a:p>
              <a:p>
                <a:pPr marL="812800" lvl="2">
                  <a:lnSpc>
                    <a:spcPts val="3100"/>
                  </a:lnSpc>
                  <a:spcBef>
                    <a:spcPts val="0"/>
                  </a:spcBef>
                </a:pPr>
                <a:r>
                  <a:rPr lang="en-US" altLang="zh-CN" sz="1800" b="1" spc="-30" dirty="0" smtClean="0">
                    <a:latin typeface="Times New Roman" panose="02020603050405020304" pitchFamily="18" charset="0"/>
                    <a:cs typeface="Times New Roman" panose="02020603050405020304" pitchFamily="18" charset="0"/>
                  </a:rPr>
                  <a:t>add </a:t>
                </a:r>
                <a:r>
                  <a:rPr lang="en-US" altLang="zh-CN" sz="1800" b="1" spc="-30" dirty="0">
                    <a:latin typeface="Times New Roman" panose="02020603050405020304" pitchFamily="18" charset="0"/>
                    <a:cs typeface="Times New Roman" panose="02020603050405020304" pitchFamily="18" charset="0"/>
                  </a:rPr>
                  <a:t>u to S</a:t>
                </a:r>
              </a:p>
              <a:p>
                <a:pPr marL="812800" lvl="2">
                  <a:lnSpc>
                    <a:spcPts val="3100"/>
                  </a:lnSpc>
                  <a:spcBef>
                    <a:spcPts val="0"/>
                  </a:spcBef>
                </a:pPr>
                <a:r>
                  <a:rPr lang="en-US" altLang="zh-CN" sz="1800" b="1" spc="-30" dirty="0">
                    <a:latin typeface="Times New Roman" panose="02020603050405020304" pitchFamily="18" charset="0"/>
                    <a:cs typeface="Times New Roman" panose="02020603050405020304" pitchFamily="18" charset="0"/>
                  </a:rPr>
                  <a:t>for the rest nodes v ∈ U , update d(s, v) = d(s, u) + e(u, v) </a:t>
                </a:r>
                <a:r>
                  <a:rPr lang="en-US" altLang="zh-CN" sz="1800" b="1" spc="-30" dirty="0" smtClean="0">
                    <a:latin typeface="Times New Roman" panose="02020603050405020304" pitchFamily="18" charset="0"/>
                    <a:cs typeface="Times New Roman" panose="02020603050405020304" pitchFamily="18" charset="0"/>
                  </a:rPr>
                  <a:t> if </a:t>
                </a:r>
                <a:r>
                  <a:rPr lang="en-US" altLang="zh-CN" sz="1800" b="1" spc="-30" dirty="0">
                    <a:latin typeface="Times New Roman" panose="02020603050405020304" pitchFamily="18" charset="0"/>
                    <a:cs typeface="Times New Roman" panose="02020603050405020304" pitchFamily="18" charset="0"/>
                  </a:rPr>
                  <a:t>the right part is shorter and set </a:t>
                </a:r>
                <a:r>
                  <a:rPr lang="en-US" altLang="zh-CN" sz="1800" b="1" spc="-30" dirty="0" err="1">
                    <a:latin typeface="Times New Roman" panose="02020603050405020304" pitchFamily="18" charset="0"/>
                    <a:cs typeface="Times New Roman" panose="02020603050405020304" pitchFamily="18" charset="0"/>
                  </a:rPr>
                  <a:t>prev</a:t>
                </a:r>
                <a:r>
                  <a:rPr lang="en-US" altLang="zh-CN" sz="1800" b="1" spc="-30" dirty="0">
                    <a:latin typeface="Times New Roman" panose="02020603050405020304" pitchFamily="18" charset="0"/>
                    <a:cs typeface="Times New Roman" panose="02020603050405020304" pitchFamily="18" charset="0"/>
                  </a:rPr>
                  <a:t>(v) = u</a:t>
                </a:r>
              </a:p>
              <a:p>
                <a:pPr marL="412750" lvl="1">
                  <a:lnSpc>
                    <a:spcPts val="3100"/>
                  </a:lnSpc>
                  <a:spcBef>
                    <a:spcPts val="0"/>
                  </a:spcBef>
                </a:pPr>
                <a:r>
                  <a:rPr lang="en-US" altLang="zh-CN" sz="1900" spc="-30" dirty="0">
                    <a:latin typeface="Tahoma"/>
                    <a:cs typeface="Tahoma"/>
                  </a:rPr>
                  <a:t>Finishes when S = V , a.k.a. U = ∅.</a:t>
                </a:r>
              </a:p>
              <a:p>
                <a:pPr marL="689610" lvl="1">
                  <a:lnSpc>
                    <a:spcPts val="3100"/>
                  </a:lnSpc>
                  <a:spcBef>
                    <a:spcPts val="0"/>
                  </a:spcBef>
                </a:pPr>
                <a:endParaRPr lang="en-US" altLang="zh-CN" sz="1400" dirty="0">
                  <a:latin typeface="Tahoma"/>
                  <a:cs typeface="Tahoma"/>
                </a:endParaRPr>
              </a:p>
              <a:p>
                <a:pPr marL="689610" lvl="1">
                  <a:lnSpc>
                    <a:spcPts val="3100"/>
                  </a:lnSpc>
                  <a:spcBef>
                    <a:spcPts val="0"/>
                  </a:spcBef>
                </a:pPr>
                <a:endParaRPr lang="en-US" altLang="zh-CN" sz="1300" dirty="0">
                  <a:latin typeface="Times New Roman"/>
                  <a:cs typeface="Times New Roman"/>
                </a:endParaRPr>
              </a:p>
              <a:p>
                <a:pPr marL="12700" marR="22860">
                  <a:lnSpc>
                    <a:spcPts val="3100"/>
                  </a:lnSpc>
                  <a:spcBef>
                    <a:spcPts val="0"/>
                  </a:spcBef>
                </a:pPr>
                <a:endParaRPr lang="en-US" altLang="zh-CN" sz="2400" dirty="0">
                  <a:latin typeface="Tahoma"/>
                  <a:cs typeface="Tahom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17" t="-120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163</a:t>
            </a:fld>
            <a:endParaRPr lang="en-CA" dirty="0"/>
          </a:p>
        </p:txBody>
      </p:sp>
    </p:spTree>
    <p:extLst>
      <p:ext uri="{BB962C8B-B14F-4D97-AF65-F5344CB8AC3E}">
        <p14:creationId xmlns:p14="http://schemas.microsoft.com/office/powerpoint/2010/main" val="227799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pc="-25" dirty="0"/>
              <a:t>Implement</a:t>
            </a:r>
            <a:r>
              <a:rPr lang="en-US" altLang="zh-CN" spc="55" dirty="0"/>
              <a:t> </a:t>
            </a:r>
            <a:r>
              <a:rPr lang="en-US" altLang="zh-CN" spc="-25" dirty="0"/>
              <a:t>Details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76200">
                  <a:lnSpc>
                    <a:spcPct val="100000"/>
                  </a:lnSpc>
                  <a:spcBef>
                    <a:spcPts val="0"/>
                  </a:spcBef>
                </a:pPr>
                <a:r>
                  <a:rPr lang="en-US" altLang="zh-CN" spc="-10" dirty="0">
                    <a:latin typeface="Times New Roman" panose="02020603050405020304" pitchFamily="18" charset="0"/>
                    <a:cs typeface="Times New Roman" panose="02020603050405020304" pitchFamily="18" charset="0"/>
                  </a:rPr>
                  <a:t>Data</a:t>
                </a:r>
                <a:r>
                  <a:rPr lang="en-US" altLang="zh-CN" spc="10" dirty="0">
                    <a:latin typeface="Times New Roman" panose="02020603050405020304" pitchFamily="18" charset="0"/>
                    <a:cs typeface="Times New Roman" panose="02020603050405020304" pitchFamily="18" charset="0"/>
                  </a:rPr>
                  <a:t> </a:t>
                </a:r>
                <a:r>
                  <a:rPr lang="en-US" altLang="zh-CN" spc="-40" dirty="0">
                    <a:latin typeface="Times New Roman" panose="02020603050405020304" pitchFamily="18" charset="0"/>
                    <a:cs typeface="Times New Roman" panose="02020603050405020304" pitchFamily="18" charset="0"/>
                  </a:rPr>
                  <a:t>structure:</a:t>
                </a:r>
                <a:endParaRPr lang="en-US" altLang="zh-CN" dirty="0">
                  <a:latin typeface="Times New Roman" panose="02020603050405020304" pitchFamily="18" charset="0"/>
                  <a:cs typeface="Times New Roman" panose="02020603050405020304" pitchFamily="18" charset="0"/>
                </a:endParaRPr>
              </a:p>
              <a:p>
                <a:pPr marL="810260" lvl="1" indent="-342900">
                  <a:spcBef>
                    <a:spcPts val="0"/>
                  </a:spcBef>
                  <a:buFont typeface="Wingdings" panose="05000000000000000000" pitchFamily="2" charset="2"/>
                  <a:buChar char="Ø"/>
                </a:pPr>
                <a:r>
                  <a:rPr lang="en-US" altLang="zh-CN" sz="2400" i="1" spc="45" dirty="0">
                    <a:latin typeface="Times New Roman" panose="02020603050405020304" pitchFamily="18" charset="0"/>
                    <a:cs typeface="Times New Roman" panose="02020603050405020304" pitchFamily="18" charset="0"/>
                  </a:rPr>
                  <a:t>S</a:t>
                </a:r>
                <a:r>
                  <a:rPr lang="en-US" altLang="zh-CN" sz="2400" spc="45" dirty="0">
                    <a:latin typeface="Times New Roman" panose="02020603050405020304" pitchFamily="18" charset="0"/>
                    <a:cs typeface="Times New Roman" panose="02020603050405020304" pitchFamily="18" charset="0"/>
                  </a:rPr>
                  <a:t>: </a:t>
                </a:r>
                <a:r>
                  <a:rPr lang="en-US" altLang="zh-CN" sz="2400" spc="-60" dirty="0">
                    <a:latin typeface="Times New Roman" panose="02020603050405020304" pitchFamily="18" charset="0"/>
                    <a:cs typeface="Times New Roman" panose="02020603050405020304" pitchFamily="18" charset="0"/>
                  </a:rPr>
                  <a:t>nodes </a:t>
                </a:r>
                <a:r>
                  <a:rPr lang="en-US" altLang="zh-CN" sz="2400" spc="-65" dirty="0">
                    <a:latin typeface="Times New Roman" panose="02020603050405020304" pitchFamily="18" charset="0"/>
                    <a:cs typeface="Times New Roman" panose="02020603050405020304" pitchFamily="18" charset="0"/>
                  </a:rPr>
                  <a:t>have been</a:t>
                </a:r>
                <a:r>
                  <a:rPr lang="en-US" altLang="zh-CN" sz="2400" spc="-25" dirty="0">
                    <a:latin typeface="Times New Roman" panose="02020603050405020304" pitchFamily="18" charset="0"/>
                    <a:cs typeface="Times New Roman" panose="02020603050405020304" pitchFamily="18" charset="0"/>
                  </a:rPr>
                  <a:t> </a:t>
                </a:r>
                <a:r>
                  <a:rPr lang="en-US" altLang="zh-CN" sz="2400" spc="-55" dirty="0" smtClean="0">
                    <a:latin typeface="Times New Roman" panose="02020603050405020304" pitchFamily="18" charset="0"/>
                    <a:cs typeface="Times New Roman" panose="02020603050405020304" pitchFamily="18" charset="0"/>
                  </a:rPr>
                  <a:t>explored—</a:t>
                </a:r>
                <a:r>
                  <a:rPr lang="en-US" altLang="zh-CN" sz="2400" spc="-55" dirty="0" smtClean="0">
                    <a:solidFill>
                      <a:srgbClr val="FF0000"/>
                    </a:solidFill>
                    <a:latin typeface="Times New Roman" panose="02020603050405020304" pitchFamily="18" charset="0"/>
                    <a:cs typeface="Times New Roman" panose="02020603050405020304" pitchFamily="18" charset="0"/>
                  </a:rPr>
                  <a:t>Red Vertex Set</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810260" lvl="1" indent="-342900">
                  <a:spcBef>
                    <a:spcPts val="0"/>
                  </a:spcBef>
                  <a:buFont typeface="Wingdings" panose="05000000000000000000" pitchFamily="2" charset="2"/>
                  <a:buChar char="Ø"/>
                </a:pPr>
                <a:r>
                  <a:rPr lang="en-US" altLang="zh-CN" sz="2400" i="1" spc="-55" dirty="0">
                    <a:latin typeface="Times New Roman" panose="02020603050405020304" pitchFamily="18" charset="0"/>
                    <a:cs typeface="Times New Roman" panose="02020603050405020304" pitchFamily="18" charset="0"/>
                  </a:rPr>
                  <a:t>U </a:t>
                </a:r>
                <a:r>
                  <a:rPr lang="en-US" altLang="zh-CN" sz="2400" spc="-90" dirty="0">
                    <a:latin typeface="Times New Roman" panose="02020603050405020304" pitchFamily="18" charset="0"/>
                    <a:cs typeface="Times New Roman" panose="02020603050405020304" pitchFamily="18" charset="0"/>
                  </a:rPr>
                  <a:t>: </a:t>
                </a:r>
                <a:r>
                  <a:rPr lang="en-US" altLang="zh-CN" sz="2400" spc="-60" dirty="0">
                    <a:latin typeface="Times New Roman" panose="02020603050405020304" pitchFamily="18" charset="0"/>
                    <a:cs typeface="Times New Roman" panose="02020603050405020304" pitchFamily="18" charset="0"/>
                  </a:rPr>
                  <a:t>nodes </a:t>
                </a:r>
                <a:r>
                  <a:rPr lang="en-US" altLang="zh-CN" sz="2400" spc="-65" dirty="0">
                    <a:latin typeface="Times New Roman" panose="02020603050405020304" pitchFamily="18" charset="0"/>
                    <a:cs typeface="Times New Roman" panose="02020603050405020304" pitchFamily="18" charset="0"/>
                  </a:rPr>
                  <a:t>have </a:t>
                </a:r>
                <a:r>
                  <a:rPr lang="en-US" altLang="zh-CN" sz="2400" spc="-30" dirty="0">
                    <a:latin typeface="Times New Roman" panose="02020603050405020304" pitchFamily="18" charset="0"/>
                    <a:cs typeface="Times New Roman" panose="02020603050405020304" pitchFamily="18" charset="0"/>
                  </a:rPr>
                  <a:t>not </a:t>
                </a:r>
                <a:r>
                  <a:rPr lang="en-US" altLang="zh-CN" sz="2400" spc="-65" dirty="0">
                    <a:latin typeface="Times New Roman" panose="02020603050405020304" pitchFamily="18" charset="0"/>
                    <a:cs typeface="Times New Roman" panose="02020603050405020304" pitchFamily="18" charset="0"/>
                  </a:rPr>
                  <a:t>been</a:t>
                </a:r>
                <a:r>
                  <a:rPr lang="en-US" altLang="zh-CN" sz="2400" spc="85" dirty="0">
                    <a:latin typeface="Times New Roman" panose="02020603050405020304" pitchFamily="18" charset="0"/>
                    <a:cs typeface="Times New Roman" panose="02020603050405020304" pitchFamily="18" charset="0"/>
                  </a:rPr>
                  <a:t> </a:t>
                </a:r>
                <a:r>
                  <a:rPr lang="en-US" altLang="zh-CN" sz="2400" spc="-55" dirty="0" smtClean="0">
                    <a:latin typeface="Times New Roman" panose="02020603050405020304" pitchFamily="18" charset="0"/>
                    <a:cs typeface="Times New Roman" panose="02020603050405020304" pitchFamily="18" charset="0"/>
                  </a:rPr>
                  <a:t>explored—</a:t>
                </a:r>
                <a:r>
                  <a:rPr lang="en-US" altLang="zh-CN" sz="2400" spc="-55" dirty="0" smtClean="0">
                    <a:solidFill>
                      <a:srgbClr val="0E6BDC"/>
                    </a:solidFill>
                    <a:latin typeface="Times New Roman" panose="02020603050405020304" pitchFamily="18" charset="0"/>
                    <a:cs typeface="Times New Roman" panose="02020603050405020304" pitchFamily="18" charset="0"/>
                  </a:rPr>
                  <a:t>Blue Vertex Set</a:t>
                </a:r>
                <a:endParaRPr lang="en-US" altLang="zh-CN" sz="2400" dirty="0">
                  <a:solidFill>
                    <a:srgbClr val="0E6BDC"/>
                  </a:solidFill>
                  <a:latin typeface="Times New Roman" panose="02020603050405020304" pitchFamily="18" charset="0"/>
                  <a:cs typeface="Times New Roman" panose="02020603050405020304" pitchFamily="18" charset="0"/>
                </a:endParaRPr>
              </a:p>
              <a:p>
                <a:pPr marL="810260" lvl="1" indent="-342900">
                  <a:spcBef>
                    <a:spcPts val="0"/>
                  </a:spcBef>
                  <a:buFont typeface="Wingdings" panose="05000000000000000000" pitchFamily="2" charset="2"/>
                  <a:buChar char="Ø"/>
                </a:pPr>
                <a:r>
                  <a:rPr lang="en-US" altLang="zh-CN" sz="2400" i="1" spc="50" dirty="0">
                    <a:latin typeface="Times New Roman" panose="02020603050405020304" pitchFamily="18" charset="0"/>
                    <a:cs typeface="Times New Roman" panose="02020603050405020304" pitchFamily="18" charset="0"/>
                  </a:rPr>
                  <a:t>d</a:t>
                </a:r>
                <a:r>
                  <a:rPr lang="en-US" altLang="zh-CN" sz="2400" spc="50" dirty="0">
                    <a:latin typeface="Times New Roman" panose="02020603050405020304" pitchFamily="18" charset="0"/>
                    <a:cs typeface="Times New Roman" panose="02020603050405020304" pitchFamily="18" charset="0"/>
                  </a:rPr>
                  <a:t>(</a:t>
                </a:r>
                <a:r>
                  <a:rPr lang="en-US" altLang="zh-CN" sz="2400" i="1" spc="50" dirty="0">
                    <a:latin typeface="Times New Roman" panose="02020603050405020304" pitchFamily="18" charset="0"/>
                    <a:cs typeface="Times New Roman" panose="02020603050405020304" pitchFamily="18" charset="0"/>
                  </a:rPr>
                  <a:t>s, </a:t>
                </a:r>
                <a:r>
                  <a:rPr lang="en-US" altLang="zh-CN" sz="2400" i="1" spc="20" dirty="0">
                    <a:latin typeface="Times New Roman" panose="02020603050405020304" pitchFamily="18" charset="0"/>
                    <a:cs typeface="Times New Roman" panose="02020603050405020304" pitchFamily="18" charset="0"/>
                  </a:rPr>
                  <a:t>v</a:t>
                </a:r>
                <a:r>
                  <a:rPr lang="en-US" altLang="zh-CN" sz="2400" spc="20" dirty="0">
                    <a:latin typeface="Times New Roman" panose="02020603050405020304" pitchFamily="18" charset="0"/>
                    <a:cs typeface="Times New Roman" panose="02020603050405020304" pitchFamily="18" charset="0"/>
                  </a:rPr>
                  <a:t>): </a:t>
                </a:r>
                <a:r>
                  <a:rPr lang="en-US" altLang="zh-CN" sz="2400" spc="-40" dirty="0">
                    <a:latin typeface="Times New Roman" panose="02020603050405020304" pitchFamily="18" charset="0"/>
                    <a:cs typeface="Times New Roman" panose="02020603050405020304" pitchFamily="18" charset="0"/>
                  </a:rPr>
                  <a:t>the length </a:t>
                </a:r>
                <a:r>
                  <a:rPr lang="en-US" altLang="zh-CN" sz="2400" spc="-35" dirty="0">
                    <a:latin typeface="Times New Roman" panose="02020603050405020304" pitchFamily="18" charset="0"/>
                    <a:cs typeface="Times New Roman" panose="02020603050405020304" pitchFamily="18" charset="0"/>
                  </a:rPr>
                  <a:t>of </a:t>
                </a:r>
                <a:r>
                  <a:rPr lang="en-US" altLang="zh-CN" sz="2400" spc="-35" dirty="0">
                    <a:solidFill>
                      <a:srgbClr val="00B050"/>
                    </a:solidFill>
                    <a:latin typeface="Times New Roman" panose="02020603050405020304" pitchFamily="18" charset="0"/>
                    <a:cs typeface="Times New Roman" panose="02020603050405020304" pitchFamily="18" charset="0"/>
                  </a:rPr>
                  <a:t>current </a:t>
                </a:r>
                <a:r>
                  <a:rPr lang="en-US" altLang="zh-CN" sz="2400" spc="-45" dirty="0">
                    <a:solidFill>
                      <a:srgbClr val="00B050"/>
                    </a:solidFill>
                    <a:latin typeface="Times New Roman" panose="02020603050405020304" pitchFamily="18" charset="0"/>
                    <a:cs typeface="Times New Roman" panose="02020603050405020304" pitchFamily="18" charset="0"/>
                  </a:rPr>
                  <a:t>shortest </a:t>
                </a:r>
                <a:r>
                  <a:rPr lang="en-US" altLang="zh-CN" sz="2400" spc="-30" dirty="0">
                    <a:solidFill>
                      <a:srgbClr val="00B050"/>
                    </a:solidFill>
                    <a:latin typeface="Times New Roman" panose="02020603050405020304" pitchFamily="18" charset="0"/>
                    <a:cs typeface="Times New Roman" panose="02020603050405020304" pitchFamily="18" charset="0"/>
                  </a:rPr>
                  <a:t>path </a:t>
                </a:r>
                <a:r>
                  <a:rPr lang="en-US" altLang="zh-CN" sz="2400" spc="-40" dirty="0">
                    <a:latin typeface="Times New Roman" panose="02020603050405020304" pitchFamily="18" charset="0"/>
                    <a:cs typeface="Times New Roman" panose="02020603050405020304" pitchFamily="18" charset="0"/>
                  </a:rPr>
                  <a:t>from </a:t>
                </a:r>
                <a:r>
                  <a:rPr lang="en-US" altLang="zh-CN" sz="2400" i="1" spc="80" dirty="0">
                    <a:latin typeface="Times New Roman" panose="02020603050405020304" pitchFamily="18" charset="0"/>
                    <a:cs typeface="Times New Roman" panose="02020603050405020304" pitchFamily="18" charset="0"/>
                  </a:rPr>
                  <a:t>s </a:t>
                </a:r>
                <a:r>
                  <a:rPr lang="en-US" altLang="zh-CN" sz="2400" spc="-15" dirty="0">
                    <a:latin typeface="Times New Roman" panose="02020603050405020304" pitchFamily="18" charset="0"/>
                    <a:cs typeface="Times New Roman" panose="02020603050405020304" pitchFamily="18" charset="0"/>
                  </a:rPr>
                  <a:t>to </a:t>
                </a:r>
                <a:r>
                  <a:rPr lang="en-US" altLang="zh-CN" sz="2400" i="1" spc="20" dirty="0">
                    <a:latin typeface="Times New Roman" panose="02020603050405020304" pitchFamily="18" charset="0"/>
                    <a:cs typeface="Times New Roman" panose="02020603050405020304" pitchFamily="18" charset="0"/>
                  </a:rPr>
                  <a:t>v</a:t>
                </a:r>
                <a:r>
                  <a:rPr lang="en-US" altLang="zh-CN" sz="2400" spc="20" dirty="0">
                    <a:latin typeface="Times New Roman" panose="02020603050405020304" pitchFamily="18" charset="0"/>
                    <a:cs typeface="Times New Roman" panose="02020603050405020304" pitchFamily="18" charset="0"/>
                  </a:rPr>
                  <a:t>.</a:t>
                </a:r>
                <a:r>
                  <a:rPr lang="en-US" altLang="zh-CN" sz="2400" spc="145" dirty="0">
                    <a:latin typeface="Times New Roman" panose="02020603050405020304" pitchFamily="18" charset="0"/>
                    <a:cs typeface="Times New Roman" panose="02020603050405020304" pitchFamily="18" charset="0"/>
                  </a:rPr>
                  <a:t> </a:t>
                </a:r>
                <a:r>
                  <a:rPr lang="en-US" altLang="zh-CN" sz="2400" spc="-65" dirty="0" smtClean="0">
                    <a:latin typeface="Times New Roman" panose="02020603050405020304" pitchFamily="18" charset="0"/>
                    <a:cs typeface="Times New Roman" panose="02020603050405020304" pitchFamily="18" charset="0"/>
                  </a:rPr>
                  <a:t>If </a:t>
                </a:r>
                <a:r>
                  <a:rPr lang="en-US" altLang="zh-CN" sz="2400" i="1" spc="35" dirty="0" smtClean="0">
                    <a:latin typeface="Times New Roman" panose="02020603050405020304" pitchFamily="18" charset="0"/>
                    <a:cs typeface="Times New Roman" panose="02020603050405020304" pitchFamily="18" charset="0"/>
                  </a:rPr>
                  <a:t>v </a:t>
                </a:r>
                <a:r>
                  <a:rPr lang="en-US" altLang="zh-CN" sz="2400" spc="40" dirty="0">
                    <a:latin typeface="Times New Roman" panose="02020603050405020304" pitchFamily="18" charset="0"/>
                    <a:cs typeface="Times New Roman" panose="02020603050405020304" pitchFamily="18" charset="0"/>
                  </a:rPr>
                  <a:t>∈ </a:t>
                </a:r>
                <a:r>
                  <a:rPr lang="en-US" altLang="zh-CN" sz="2400" i="1" spc="70" dirty="0">
                    <a:latin typeface="Times New Roman" panose="02020603050405020304" pitchFamily="18" charset="0"/>
                    <a:cs typeface="Times New Roman" panose="02020603050405020304" pitchFamily="18" charset="0"/>
                  </a:rPr>
                  <a:t>S</a:t>
                </a:r>
                <a:r>
                  <a:rPr lang="en-US" altLang="zh-CN" sz="2400" spc="70" dirty="0">
                    <a:latin typeface="Times New Roman" panose="02020603050405020304" pitchFamily="18" charset="0"/>
                    <a:cs typeface="Times New Roman" panose="02020603050405020304" pitchFamily="18" charset="0"/>
                  </a:rPr>
                  <a:t>, </a:t>
                </a:r>
                <a:r>
                  <a:rPr lang="en-US" altLang="zh-CN" sz="2400" spc="-45" dirty="0">
                    <a:latin typeface="Times New Roman" panose="02020603050405020304" pitchFamily="18" charset="0"/>
                    <a:cs typeface="Times New Roman" panose="02020603050405020304" pitchFamily="18" charset="0"/>
                  </a:rPr>
                  <a:t>then </a:t>
                </a:r>
                <a:r>
                  <a:rPr lang="en-US" altLang="zh-CN" sz="2400" spc="15" dirty="0">
                    <a:latin typeface="Times New Roman" panose="02020603050405020304" pitchFamily="18" charset="0"/>
                    <a:cs typeface="Times New Roman" panose="02020603050405020304" pitchFamily="18" charset="0"/>
                  </a:rPr>
                  <a:t>it </a:t>
                </a:r>
                <a:r>
                  <a:rPr lang="en-US" altLang="zh-CN" sz="2400" spc="-35" dirty="0">
                    <a:latin typeface="Times New Roman" panose="02020603050405020304" pitchFamily="18" charset="0"/>
                    <a:cs typeface="Times New Roman" panose="02020603050405020304" pitchFamily="18" charset="0"/>
                  </a:rPr>
                  <a:t>is </a:t>
                </a:r>
                <a:r>
                  <a:rPr lang="en-US" altLang="zh-CN" sz="2400" spc="-40" dirty="0">
                    <a:latin typeface="Times New Roman" panose="02020603050405020304" pitchFamily="18" charset="0"/>
                    <a:cs typeface="Times New Roman" panose="02020603050405020304" pitchFamily="18" charset="0"/>
                  </a:rPr>
                  <a:t>the </a:t>
                </a:r>
                <a:r>
                  <a:rPr lang="en-US" altLang="zh-CN" sz="2400" spc="-25" dirty="0">
                    <a:latin typeface="Times New Roman" panose="02020603050405020304" pitchFamily="18" charset="0"/>
                    <a:cs typeface="Times New Roman" panose="02020603050405020304" pitchFamily="18" charset="0"/>
                  </a:rPr>
                  <a:t>final </a:t>
                </a:r>
                <a:r>
                  <a:rPr lang="en-US" altLang="zh-CN" sz="2400" spc="-40" dirty="0">
                    <a:latin typeface="Times New Roman" panose="02020603050405020304" pitchFamily="18" charset="0"/>
                    <a:cs typeface="Times New Roman" panose="02020603050405020304" pitchFamily="18" charset="0"/>
                  </a:rPr>
                  <a:t>length </a:t>
                </a:r>
                <a:r>
                  <a:rPr lang="en-US" altLang="zh-CN" sz="2400" spc="-35" dirty="0">
                    <a:latin typeface="Times New Roman" panose="02020603050405020304" pitchFamily="18" charset="0"/>
                    <a:cs typeface="Times New Roman" panose="02020603050405020304" pitchFamily="18" charset="0"/>
                  </a:rPr>
                  <a:t>of </a:t>
                </a:r>
                <a:r>
                  <a:rPr lang="en-US" altLang="zh-CN" sz="2400" spc="-45" dirty="0">
                    <a:latin typeface="Times New Roman" panose="02020603050405020304" pitchFamily="18" charset="0"/>
                    <a:cs typeface="Times New Roman" panose="02020603050405020304" pitchFamily="18" charset="0"/>
                  </a:rPr>
                  <a:t>shortest</a:t>
                </a:r>
                <a:r>
                  <a:rPr lang="en-US" altLang="zh-CN" sz="2400" spc="15" dirty="0">
                    <a:latin typeface="Times New Roman" panose="02020603050405020304" pitchFamily="18" charset="0"/>
                    <a:cs typeface="Times New Roman" panose="02020603050405020304" pitchFamily="18" charset="0"/>
                  </a:rPr>
                  <a:t> </a:t>
                </a:r>
                <a:r>
                  <a:rPr lang="en-US" altLang="zh-CN" sz="2400" spc="-30" dirty="0">
                    <a:latin typeface="Times New Roman" panose="02020603050405020304" pitchFamily="18" charset="0"/>
                    <a:cs typeface="Times New Roman" panose="02020603050405020304" pitchFamily="18" charset="0"/>
                  </a:rPr>
                  <a:t>path.</a:t>
                </a:r>
                <a:endParaRPr lang="en-US" altLang="zh-CN" sz="2400" dirty="0">
                  <a:latin typeface="Times New Roman" panose="02020603050405020304" pitchFamily="18" charset="0"/>
                  <a:cs typeface="Times New Roman" panose="02020603050405020304" pitchFamily="18" charset="0"/>
                </a:endParaRPr>
              </a:p>
              <a:p>
                <a:pPr marL="810260" lvl="1" indent="-342900">
                  <a:spcBef>
                    <a:spcPts val="0"/>
                  </a:spcBef>
                  <a:buFont typeface="Wingdings" panose="05000000000000000000" pitchFamily="2" charset="2"/>
                  <a:buChar char="Ø"/>
                </a:pPr>
                <a:r>
                  <a:rPr lang="en-US" altLang="zh-CN" sz="2400" spc="-10" dirty="0" err="1">
                    <a:latin typeface="Times New Roman" panose="02020603050405020304" pitchFamily="18" charset="0"/>
                    <a:cs typeface="Times New Roman" panose="02020603050405020304" pitchFamily="18" charset="0"/>
                  </a:rPr>
                  <a:t>prev</a:t>
                </a:r>
                <a:r>
                  <a:rPr lang="en-US" altLang="zh-CN" sz="2400" spc="-10" dirty="0">
                    <a:latin typeface="Times New Roman" panose="02020603050405020304" pitchFamily="18" charset="0"/>
                    <a:cs typeface="Times New Roman" panose="02020603050405020304" pitchFamily="18" charset="0"/>
                  </a:rPr>
                  <a:t>(</a:t>
                </a:r>
                <a:r>
                  <a:rPr lang="en-US" altLang="zh-CN" sz="2400" i="1" spc="-10" dirty="0">
                    <a:latin typeface="Times New Roman" panose="02020603050405020304" pitchFamily="18" charset="0"/>
                    <a:cs typeface="Times New Roman" panose="02020603050405020304" pitchFamily="18" charset="0"/>
                  </a:rPr>
                  <a:t>v</a:t>
                </a:r>
                <a:r>
                  <a:rPr lang="en-US" altLang="zh-CN" sz="2400" spc="-10" dirty="0">
                    <a:latin typeface="Times New Roman" panose="02020603050405020304" pitchFamily="18" charset="0"/>
                    <a:cs typeface="Times New Roman" panose="02020603050405020304" pitchFamily="18" charset="0"/>
                  </a:rPr>
                  <a:t>): </a:t>
                </a:r>
                <a:r>
                  <a:rPr lang="en-US" altLang="zh-CN" sz="2400" spc="-55" dirty="0">
                    <a:latin typeface="Times New Roman" panose="02020603050405020304" pitchFamily="18" charset="0"/>
                    <a:cs typeface="Times New Roman" panose="02020603050405020304" pitchFamily="18" charset="0"/>
                  </a:rPr>
                  <a:t>preceding node </a:t>
                </a:r>
                <a:r>
                  <a:rPr lang="en-US" altLang="zh-CN" sz="2400" spc="-35" dirty="0">
                    <a:latin typeface="Times New Roman" panose="02020603050405020304" pitchFamily="18" charset="0"/>
                    <a:cs typeface="Times New Roman" panose="02020603050405020304" pitchFamily="18" charset="0"/>
                  </a:rPr>
                  <a:t>of </a:t>
                </a:r>
                <a:r>
                  <a:rPr lang="en-US" altLang="zh-CN" sz="2400" i="1" spc="25" dirty="0">
                    <a:latin typeface="Times New Roman" panose="02020603050405020304" pitchFamily="18" charset="0"/>
                    <a:cs typeface="Times New Roman" panose="02020603050405020304" pitchFamily="18" charset="0"/>
                  </a:rPr>
                  <a:t>v</a:t>
                </a:r>
                <a:r>
                  <a:rPr lang="en-US" altLang="zh-CN" sz="2400" spc="25" dirty="0">
                    <a:latin typeface="Times New Roman" panose="02020603050405020304" pitchFamily="18" charset="0"/>
                    <a:cs typeface="Times New Roman" panose="02020603050405020304" pitchFamily="18" charset="0"/>
                  </a:rPr>
                  <a:t>, </a:t>
                </a:r>
                <a:r>
                  <a:rPr lang="en-US" altLang="zh-CN" sz="2400" spc="-70" dirty="0">
                    <a:latin typeface="Times New Roman" panose="02020603050405020304" pitchFamily="18" charset="0"/>
                    <a:cs typeface="Times New Roman" panose="02020603050405020304" pitchFamily="18" charset="0"/>
                  </a:rPr>
                  <a:t>used </a:t>
                </a:r>
                <a:r>
                  <a:rPr lang="en-US" altLang="zh-CN" sz="2400" spc="-15" dirty="0">
                    <a:latin typeface="Times New Roman" panose="02020603050405020304" pitchFamily="18" charset="0"/>
                    <a:cs typeface="Times New Roman" panose="02020603050405020304" pitchFamily="18" charset="0"/>
                  </a:rPr>
                  <a:t>to </a:t>
                </a:r>
                <a:r>
                  <a:rPr lang="en-US" altLang="zh-CN" sz="2400" spc="-20" dirty="0">
                    <a:solidFill>
                      <a:srgbClr val="00B050"/>
                    </a:solidFill>
                    <a:latin typeface="Times New Roman" panose="02020603050405020304" pitchFamily="18" charset="0"/>
                    <a:cs typeface="Times New Roman" panose="02020603050405020304" pitchFamily="18" charset="0"/>
                  </a:rPr>
                  <a:t>track</a:t>
                </a:r>
                <a:r>
                  <a:rPr lang="en-US" altLang="zh-CN" sz="2400" spc="125" dirty="0">
                    <a:solidFill>
                      <a:srgbClr val="00B050"/>
                    </a:solidFill>
                    <a:latin typeface="Times New Roman" panose="02020603050405020304" pitchFamily="18" charset="0"/>
                    <a:cs typeface="Times New Roman" panose="02020603050405020304" pitchFamily="18" charset="0"/>
                  </a:rPr>
                  <a:t> </a:t>
                </a:r>
                <a:r>
                  <a:rPr lang="en-US" altLang="zh-CN" sz="2400" spc="-30" dirty="0">
                    <a:solidFill>
                      <a:srgbClr val="00B050"/>
                    </a:solidFill>
                    <a:latin typeface="Times New Roman" panose="02020603050405020304" pitchFamily="18" charset="0"/>
                    <a:cs typeface="Times New Roman" panose="02020603050405020304" pitchFamily="18" charset="0"/>
                  </a:rPr>
                  <a:t>path</a:t>
                </a:r>
                <a:endParaRPr lang="en-US" altLang="zh-CN" sz="2400" dirty="0">
                  <a:solidFill>
                    <a:srgbClr val="00B050"/>
                  </a:solidFill>
                  <a:latin typeface="Times New Roman" panose="02020603050405020304" pitchFamily="18" charset="0"/>
                  <a:cs typeface="Times New Roman" panose="02020603050405020304" pitchFamily="18" charset="0"/>
                </a:endParaRPr>
              </a:p>
              <a:p>
                <a:pPr marL="76200">
                  <a:lnSpc>
                    <a:spcPct val="100000"/>
                  </a:lnSpc>
                  <a:spcBef>
                    <a:spcPts val="0"/>
                  </a:spcBef>
                </a:pPr>
                <a:r>
                  <a:rPr lang="en-US" altLang="zh-CN" spc="-5" dirty="0">
                    <a:solidFill>
                      <a:srgbClr val="FF0000"/>
                    </a:solidFill>
                    <a:latin typeface="Times New Roman" panose="02020603050405020304" pitchFamily="18" charset="0"/>
                    <a:cs typeface="Times New Roman" panose="02020603050405020304" pitchFamily="18" charset="0"/>
                  </a:rPr>
                  <a:t>Critical </a:t>
                </a:r>
                <a:r>
                  <a:rPr lang="en-US" altLang="zh-CN" spc="-25" dirty="0">
                    <a:solidFill>
                      <a:srgbClr val="FF0000"/>
                    </a:solidFill>
                    <a:latin typeface="Times New Roman" panose="02020603050405020304" pitchFamily="18" charset="0"/>
                    <a:cs typeface="Times New Roman" panose="02020603050405020304" pitchFamily="18" charset="0"/>
                  </a:rPr>
                  <a:t>optimization. </a:t>
                </a:r>
                <a:endParaRPr lang="en-US" altLang="zh-CN" spc="-25" dirty="0" smtClean="0">
                  <a:solidFill>
                    <a:srgbClr val="FF0000"/>
                  </a:solidFill>
                  <a:latin typeface="Times New Roman" panose="02020603050405020304" pitchFamily="18" charset="0"/>
                  <a:cs typeface="Times New Roman" panose="02020603050405020304" pitchFamily="18" charset="0"/>
                </a:endParaRPr>
              </a:p>
              <a:p>
                <a:pPr marL="810260" lvl="1" indent="-342900">
                  <a:spcBef>
                    <a:spcPts val="0"/>
                  </a:spcBef>
                  <a:buFont typeface="Wingdings" panose="05000000000000000000" pitchFamily="2" charset="2"/>
                  <a:buChar char="Ø"/>
                </a:pPr>
                <a:r>
                  <a:rPr lang="en-US" altLang="zh-CN" sz="2400" spc="-65" dirty="0">
                    <a:latin typeface="Times New Roman" panose="02020603050405020304" pitchFamily="18" charset="0"/>
                    <a:cs typeface="Times New Roman" panose="02020603050405020304" pitchFamily="18" charset="0"/>
                  </a:rPr>
                  <a:t>Priority queue ⇒ computing </a:t>
                </a:r>
                <a14:m>
                  <m:oMath xmlns:m="http://schemas.openxmlformats.org/officeDocument/2006/math">
                    <m:func>
                      <m:funcPr>
                        <m:ctrlPr>
                          <a:rPr lang="en-US" altLang="zh-CN" sz="2800" b="1" i="1" spc="-30">
                            <a:latin typeface="Cambria Math" panose="02040503050406030204" pitchFamily="18" charset="0"/>
                            <a:cs typeface="Times New Roman" panose="02020603050405020304" pitchFamily="18" charset="0"/>
                          </a:rPr>
                        </m:ctrlPr>
                      </m:funcPr>
                      <m:fName>
                        <m:limLow>
                          <m:limLowPr>
                            <m:ctrlPr>
                              <a:rPr lang="en-US" altLang="zh-CN" sz="2800" b="1" i="1" spc="-30">
                                <a:latin typeface="Cambria Math" panose="02040503050406030204" pitchFamily="18" charset="0"/>
                                <a:cs typeface="Times New Roman" panose="02020603050405020304" pitchFamily="18" charset="0"/>
                              </a:rPr>
                            </m:ctrlPr>
                          </m:limLowPr>
                          <m:e>
                            <m:r>
                              <m:rPr>
                                <m:sty m:val="p"/>
                              </m:rPr>
                              <a:rPr lang="en-US" altLang="zh-CN" sz="2800" spc="-30">
                                <a:latin typeface="Cambria Math" panose="02040503050406030204" pitchFamily="18" charset="0"/>
                                <a:cs typeface="Times New Roman" panose="02020603050405020304" pitchFamily="18" charset="0"/>
                              </a:rPr>
                              <m:t>min</m:t>
                            </m:r>
                          </m:e>
                          <m:lim>
                            <m:r>
                              <m:rPr>
                                <m:nor/>
                              </m:rPr>
                              <a:rPr lang="en-US" altLang="zh-CN" sz="2000" i="1" spc="20" dirty="0">
                                <a:latin typeface="Georgia"/>
                                <a:cs typeface="Georgia"/>
                              </a:rPr>
                              <m:t>u</m:t>
                            </m:r>
                            <m:r>
                              <m:rPr>
                                <m:nor/>
                              </m:rPr>
                              <a:rPr lang="en-US" altLang="zh-CN" sz="2000" spc="20" dirty="0">
                                <a:latin typeface="Cambria"/>
                                <a:cs typeface="Cambria"/>
                              </a:rPr>
                              <m:t>∈</m:t>
                            </m:r>
                            <m:r>
                              <m:rPr>
                                <m:nor/>
                              </m:rPr>
                              <a:rPr lang="en-US" altLang="zh-CN" sz="2000" i="1" spc="20" dirty="0">
                                <a:latin typeface="Georgia"/>
                                <a:cs typeface="Georgia"/>
                              </a:rPr>
                              <m:t>U</m:t>
                            </m:r>
                          </m:lim>
                        </m:limLow>
                      </m:fName>
                      <m:e>
                        <m:r>
                          <m:rPr>
                            <m:nor/>
                          </m:rPr>
                          <a:rPr lang="en-US" altLang="zh-CN" sz="2400" i="1" spc="50" dirty="0">
                            <a:latin typeface="Times New Roman"/>
                            <a:cs typeface="Times New Roman"/>
                          </a:rPr>
                          <m:t>d</m:t>
                        </m:r>
                        <m:r>
                          <m:rPr>
                            <m:nor/>
                          </m:rPr>
                          <a:rPr lang="en-US" altLang="zh-CN" sz="2400" spc="50" dirty="0">
                            <a:latin typeface="PMingLiU"/>
                            <a:cs typeface="PMingLiU"/>
                          </a:rPr>
                          <m:t>(</m:t>
                        </m:r>
                        <m:r>
                          <m:rPr>
                            <m:nor/>
                          </m:rPr>
                          <a:rPr lang="en-US" altLang="zh-CN" sz="2400" i="1" spc="50" dirty="0">
                            <a:latin typeface="Times New Roman"/>
                            <a:cs typeface="Times New Roman"/>
                          </a:rPr>
                          <m:t>s</m:t>
                        </m:r>
                        <m:r>
                          <m:rPr>
                            <m:nor/>
                          </m:rPr>
                          <a:rPr lang="en-US" altLang="zh-CN" sz="2400" i="1" spc="50" dirty="0">
                            <a:latin typeface="Times New Roman"/>
                            <a:cs typeface="Times New Roman"/>
                          </a:rPr>
                          <m:t>, </m:t>
                        </m:r>
                        <m:r>
                          <m:rPr>
                            <m:nor/>
                          </m:rPr>
                          <a:rPr lang="en-US" altLang="zh-CN" sz="2400" i="1" spc="75" dirty="0">
                            <a:latin typeface="Times New Roman"/>
                            <a:cs typeface="Times New Roman"/>
                          </a:rPr>
                          <m:t>u</m:t>
                        </m:r>
                        <m:r>
                          <m:rPr>
                            <m:nor/>
                          </m:rPr>
                          <a:rPr lang="en-US" altLang="zh-CN" sz="2400" spc="75" dirty="0">
                            <a:latin typeface="PMingLiU"/>
                            <a:cs typeface="PMingLiU"/>
                          </a:rPr>
                          <m:t>)</m:t>
                        </m:r>
                        <m:r>
                          <m:rPr>
                            <m:nor/>
                          </m:rPr>
                          <a:rPr lang="en-US" altLang="zh-CN" sz="2400" dirty="0">
                            <a:latin typeface="PMingLiU"/>
                            <a:cs typeface="PMingLiU"/>
                          </a:rPr>
                          <m:t> </m:t>
                        </m:r>
                      </m:e>
                    </m:func>
                  </m:oMath>
                </a14:m>
                <a:endParaRPr lang="en-US" altLang="zh-CN" sz="2400" spc="-65" dirty="0" smtClean="0">
                  <a:latin typeface="Times New Roman" panose="02020603050405020304" pitchFamily="18" charset="0"/>
                  <a:cs typeface="Times New Roman" panose="02020603050405020304" pitchFamily="18" charset="0"/>
                </a:endParaRPr>
              </a:p>
              <a:p>
                <a:pPr marL="810260" lvl="1" indent="-342900">
                  <a:spcBef>
                    <a:spcPts val="0"/>
                  </a:spcBef>
                  <a:buFont typeface="Wingdings" panose="05000000000000000000" pitchFamily="2" charset="2"/>
                  <a:buChar char="Ø"/>
                </a:pPr>
                <a:r>
                  <a:rPr lang="en-US" altLang="zh-CN" sz="2400" spc="-65" dirty="0" smtClean="0">
                    <a:latin typeface="Times New Roman" panose="02020603050405020304" pitchFamily="18" charset="0"/>
                    <a:cs typeface="Times New Roman" panose="02020603050405020304" pitchFamily="18" charset="0"/>
                  </a:rPr>
                  <a:t>For </a:t>
                </a:r>
                <a:r>
                  <a:rPr lang="en-US" altLang="zh-CN" sz="2400" spc="-65" dirty="0">
                    <a:latin typeface="Times New Roman" panose="02020603050405020304" pitchFamily="18" charset="0"/>
                    <a:cs typeface="Times New Roman" panose="02020603050405020304" pitchFamily="18" charset="0"/>
                  </a:rPr>
                  <a:t>each u </a:t>
                </a:r>
                <a14:m>
                  <m:oMath xmlns:m="http://schemas.openxmlformats.org/officeDocument/2006/math">
                    <m:r>
                      <a:rPr lang="en-US" altLang="zh-CN" sz="2400" spc="-65" dirty="0">
                        <a:latin typeface="Cambria Math" panose="02040503050406030204" pitchFamily="18" charset="0"/>
                        <a:cs typeface="Times New Roman" panose="02020603050405020304" pitchFamily="18" charset="0"/>
                      </a:rPr>
                      <m:t>∈</m:t>
                    </m:r>
                  </m:oMath>
                </a14:m>
                <a:r>
                  <a:rPr lang="en-US" altLang="zh-CN" sz="2400" spc="-65" dirty="0">
                    <a:latin typeface="Times New Roman" panose="02020603050405020304" pitchFamily="18" charset="0"/>
                    <a:cs typeface="Times New Roman" panose="02020603050405020304" pitchFamily="18" charset="0"/>
                  </a:rPr>
                  <a:t> U, d(s, u) can only decrease (because S only  increases</a:t>
                </a:r>
                <a:r>
                  <a:rPr lang="en-US" altLang="zh-CN" sz="2400" spc="-50" dirty="0">
                    <a:latin typeface="Times New Roman" panose="02020603050405020304" pitchFamily="18" charset="0"/>
                    <a:cs typeface="Times New Roman" panose="02020603050405020304" pitchFamily="18" charset="0"/>
                  </a:rPr>
                  <a:t>). Suppose </a:t>
                </a:r>
                <a:r>
                  <a:rPr lang="en-US" altLang="zh-CN" sz="2400" i="1" spc="70" dirty="0">
                    <a:latin typeface="Times New Roman" panose="02020603050405020304" pitchFamily="18" charset="0"/>
                    <a:cs typeface="Times New Roman" panose="02020603050405020304" pitchFamily="18" charset="0"/>
                  </a:rPr>
                  <a:t>u </a:t>
                </a:r>
                <a:r>
                  <a:rPr lang="en-US" altLang="zh-CN" sz="2400" spc="-35" dirty="0">
                    <a:latin typeface="Times New Roman" panose="02020603050405020304" pitchFamily="18" charset="0"/>
                    <a:cs typeface="Times New Roman" panose="02020603050405020304" pitchFamily="18" charset="0"/>
                  </a:rPr>
                  <a:t>is </a:t>
                </a:r>
                <a:r>
                  <a:rPr lang="en-US" altLang="zh-CN" sz="2400" spc="-60" dirty="0">
                    <a:latin typeface="Times New Roman" panose="02020603050405020304" pitchFamily="18" charset="0"/>
                    <a:cs typeface="Times New Roman" panose="02020603050405020304" pitchFamily="18" charset="0"/>
                  </a:rPr>
                  <a:t>added </a:t>
                </a:r>
                <a:r>
                  <a:rPr lang="en-US" altLang="zh-CN" sz="2400" spc="-15" dirty="0">
                    <a:latin typeface="Times New Roman" panose="02020603050405020304" pitchFamily="18" charset="0"/>
                    <a:cs typeface="Times New Roman" panose="02020603050405020304" pitchFamily="18" charset="0"/>
                  </a:rPr>
                  <a:t>to </a:t>
                </a:r>
                <a:r>
                  <a:rPr lang="en-US" altLang="zh-CN" sz="2400" i="1" spc="114" dirty="0">
                    <a:latin typeface="Times New Roman" panose="02020603050405020304" pitchFamily="18" charset="0"/>
                    <a:cs typeface="Times New Roman" panose="02020603050405020304" pitchFamily="18" charset="0"/>
                  </a:rPr>
                  <a:t>S </a:t>
                </a:r>
                <a:r>
                  <a:rPr lang="en-US" altLang="zh-CN" sz="2400" spc="-50" dirty="0">
                    <a:latin typeface="Times New Roman" panose="02020603050405020304" pitchFamily="18" charset="0"/>
                    <a:cs typeface="Times New Roman" panose="02020603050405020304" pitchFamily="18" charset="0"/>
                  </a:rPr>
                  <a:t>and there </a:t>
                </a:r>
                <a:r>
                  <a:rPr lang="en-US" altLang="zh-CN" sz="2400" spc="-35" dirty="0">
                    <a:latin typeface="Times New Roman" panose="02020603050405020304" pitchFamily="18" charset="0"/>
                    <a:cs typeface="Times New Roman" panose="02020603050405020304" pitchFamily="18" charset="0"/>
                  </a:rPr>
                  <a:t>is </a:t>
                </a:r>
                <a:r>
                  <a:rPr lang="en-US" altLang="zh-CN" sz="2400" spc="-55" dirty="0">
                    <a:latin typeface="Times New Roman" panose="02020603050405020304" pitchFamily="18" charset="0"/>
                    <a:cs typeface="Times New Roman" panose="02020603050405020304" pitchFamily="18" charset="0"/>
                  </a:rPr>
                  <a:t>an </a:t>
                </a:r>
                <a:r>
                  <a:rPr lang="en-US" altLang="zh-CN" sz="2400" spc="-75" dirty="0">
                    <a:latin typeface="Times New Roman" panose="02020603050405020304" pitchFamily="18" charset="0"/>
                    <a:cs typeface="Times New Roman" panose="02020603050405020304" pitchFamily="18" charset="0"/>
                  </a:rPr>
                  <a:t>edge  </a:t>
                </a:r>
                <a:r>
                  <a:rPr lang="en-US" altLang="zh-CN" sz="2400" spc="55" dirty="0">
                    <a:latin typeface="Times New Roman" panose="02020603050405020304" pitchFamily="18" charset="0"/>
                    <a:cs typeface="Times New Roman" panose="02020603050405020304" pitchFamily="18" charset="0"/>
                  </a:rPr>
                  <a:t>(</a:t>
                </a:r>
                <a:r>
                  <a:rPr lang="en-US" altLang="zh-CN" sz="2400" i="1" spc="55" dirty="0">
                    <a:latin typeface="Times New Roman" panose="02020603050405020304" pitchFamily="18" charset="0"/>
                    <a:cs typeface="Times New Roman" panose="02020603050405020304" pitchFamily="18" charset="0"/>
                  </a:rPr>
                  <a:t>u, </a:t>
                </a:r>
                <a:r>
                  <a:rPr lang="en-US" altLang="zh-CN" sz="2400" i="1" spc="75" dirty="0">
                    <a:latin typeface="Times New Roman" panose="02020603050405020304" pitchFamily="18" charset="0"/>
                    <a:cs typeface="Times New Roman" panose="02020603050405020304" pitchFamily="18" charset="0"/>
                  </a:rPr>
                  <a:t>v</a:t>
                </a:r>
                <a:r>
                  <a:rPr lang="en-US" altLang="zh-CN" sz="2400" spc="75" dirty="0">
                    <a:latin typeface="Times New Roman" panose="02020603050405020304" pitchFamily="18" charset="0"/>
                    <a:cs typeface="Times New Roman" panose="02020603050405020304" pitchFamily="18" charset="0"/>
                  </a:rPr>
                  <a:t>) </a:t>
                </a:r>
                <a:r>
                  <a:rPr lang="en-US" altLang="zh-CN" sz="2400" spc="-40" dirty="0">
                    <a:latin typeface="Times New Roman" panose="02020603050405020304" pitchFamily="18" charset="0"/>
                    <a:cs typeface="Times New Roman" panose="02020603050405020304" pitchFamily="18" charset="0"/>
                  </a:rPr>
                  <a:t>from </a:t>
                </a:r>
                <a:r>
                  <a:rPr lang="en-US" altLang="zh-CN" sz="2400" i="1" spc="70" dirty="0">
                    <a:latin typeface="Times New Roman" panose="02020603050405020304" pitchFamily="18" charset="0"/>
                    <a:cs typeface="Times New Roman" panose="02020603050405020304" pitchFamily="18" charset="0"/>
                  </a:rPr>
                  <a:t>u </a:t>
                </a:r>
                <a:r>
                  <a:rPr lang="en-US" altLang="zh-CN" sz="2400" spc="-15" dirty="0">
                    <a:latin typeface="Times New Roman" panose="02020603050405020304" pitchFamily="18" charset="0"/>
                    <a:cs typeface="Times New Roman" panose="02020603050405020304" pitchFamily="18" charset="0"/>
                  </a:rPr>
                  <a:t>to </a:t>
                </a:r>
                <a:r>
                  <a:rPr lang="en-US" altLang="zh-CN" sz="2400" i="1" spc="35" dirty="0">
                    <a:latin typeface="Times New Roman" panose="02020603050405020304" pitchFamily="18" charset="0"/>
                    <a:cs typeface="Times New Roman" panose="02020603050405020304" pitchFamily="18" charset="0"/>
                  </a:rPr>
                  <a:t>v </a:t>
                </a:r>
                <a:r>
                  <a:rPr lang="en-US" altLang="zh-CN" sz="2400" spc="40" dirty="0">
                    <a:latin typeface="Times New Roman" panose="02020603050405020304" pitchFamily="18" charset="0"/>
                    <a:cs typeface="Times New Roman" panose="02020603050405020304" pitchFamily="18" charset="0"/>
                  </a:rPr>
                  <a:t>∈ </a:t>
                </a:r>
                <a:r>
                  <a:rPr lang="en-US" altLang="zh-CN" sz="2400" i="1" spc="-55" dirty="0">
                    <a:latin typeface="Times New Roman" panose="02020603050405020304" pitchFamily="18" charset="0"/>
                    <a:cs typeface="Times New Roman" panose="02020603050405020304" pitchFamily="18" charset="0"/>
                  </a:rPr>
                  <a:t>U </a:t>
                </a:r>
                <a:r>
                  <a:rPr lang="en-US" altLang="zh-CN" sz="2400" spc="-30" dirty="0">
                    <a:latin typeface="Times New Roman" panose="02020603050405020304" pitchFamily="18" charset="0"/>
                    <a:cs typeface="Times New Roman" panose="02020603050405020304" pitchFamily="18" charset="0"/>
                  </a:rPr>
                  <a:t>. </a:t>
                </a:r>
                <a:r>
                  <a:rPr lang="en-US" altLang="zh-CN" sz="2400" spc="-25" dirty="0">
                    <a:latin typeface="Times New Roman" panose="02020603050405020304" pitchFamily="18" charset="0"/>
                    <a:cs typeface="Times New Roman" panose="02020603050405020304" pitchFamily="18" charset="0"/>
                  </a:rPr>
                  <a:t>Then, </a:t>
                </a:r>
                <a:r>
                  <a:rPr lang="en-US" altLang="zh-CN" sz="2400" spc="15" dirty="0">
                    <a:latin typeface="Times New Roman" panose="02020603050405020304" pitchFamily="18" charset="0"/>
                    <a:cs typeface="Times New Roman" panose="02020603050405020304" pitchFamily="18" charset="0"/>
                  </a:rPr>
                  <a:t>it </a:t>
                </a:r>
                <a:r>
                  <a:rPr lang="en-US" altLang="zh-CN" sz="2400" spc="-55" dirty="0">
                    <a:latin typeface="Times New Roman" panose="02020603050405020304" pitchFamily="18" charset="0"/>
                    <a:cs typeface="Times New Roman" panose="02020603050405020304" pitchFamily="18" charset="0"/>
                  </a:rPr>
                  <a:t>suﬀices </a:t>
                </a:r>
                <a:r>
                  <a:rPr lang="en-US" altLang="zh-CN" sz="2400" spc="-15" dirty="0">
                    <a:latin typeface="Times New Roman" panose="02020603050405020304" pitchFamily="18" charset="0"/>
                    <a:cs typeface="Times New Roman" panose="02020603050405020304" pitchFamily="18" charset="0"/>
                  </a:rPr>
                  <a:t>to</a:t>
                </a:r>
                <a:r>
                  <a:rPr lang="en-US" altLang="zh-CN" sz="2400" spc="-130" dirty="0">
                    <a:latin typeface="Times New Roman" panose="02020603050405020304" pitchFamily="18" charset="0"/>
                    <a:cs typeface="Times New Roman" panose="02020603050405020304" pitchFamily="18" charset="0"/>
                  </a:rPr>
                  <a:t> </a:t>
                </a:r>
                <a:r>
                  <a:rPr lang="en-US" altLang="zh-CN" sz="2400" spc="-45" dirty="0">
                    <a:latin typeface="Times New Roman" panose="02020603050405020304" pitchFamily="18" charset="0"/>
                    <a:cs typeface="Times New Roman" panose="02020603050405020304" pitchFamily="18" charset="0"/>
                  </a:rPr>
                  <a:t>update:</a:t>
                </a:r>
                <a:endParaRPr lang="en-US" altLang="zh-CN" sz="2400" dirty="0">
                  <a:latin typeface="Times New Roman" panose="02020603050405020304" pitchFamily="18" charset="0"/>
                  <a:cs typeface="Times New Roman" panose="02020603050405020304" pitchFamily="18" charset="0"/>
                </a:endParaRPr>
              </a:p>
              <a:p>
                <a:pPr marL="1459230" lvl="1" indent="-342900">
                  <a:spcBef>
                    <a:spcPts val="0"/>
                  </a:spcBef>
                  <a:buFont typeface="Wingdings" panose="05000000000000000000" pitchFamily="2" charset="2"/>
                  <a:buChar char="ü"/>
                </a:pPr>
                <a:r>
                  <a:rPr lang="en-US" altLang="zh-CN" sz="2400" i="1" spc="50" dirty="0">
                    <a:latin typeface="Times New Roman" panose="02020603050405020304" pitchFamily="18" charset="0"/>
                    <a:cs typeface="Times New Roman" panose="02020603050405020304" pitchFamily="18" charset="0"/>
                  </a:rPr>
                  <a:t>d</a:t>
                </a:r>
                <a:r>
                  <a:rPr lang="en-US" altLang="zh-CN" sz="2400" spc="50" dirty="0">
                    <a:latin typeface="Times New Roman" panose="02020603050405020304" pitchFamily="18" charset="0"/>
                    <a:cs typeface="Times New Roman" panose="02020603050405020304" pitchFamily="18" charset="0"/>
                  </a:rPr>
                  <a:t>(</a:t>
                </a:r>
                <a:r>
                  <a:rPr lang="en-US" altLang="zh-CN" sz="2400" i="1" spc="50" dirty="0">
                    <a:latin typeface="Times New Roman" panose="02020603050405020304" pitchFamily="18" charset="0"/>
                    <a:cs typeface="Times New Roman" panose="02020603050405020304" pitchFamily="18" charset="0"/>
                  </a:rPr>
                  <a:t>s,</a:t>
                </a:r>
                <a:r>
                  <a:rPr lang="en-US" altLang="zh-CN" sz="2400" i="1" spc="-100" dirty="0">
                    <a:latin typeface="Times New Roman" panose="02020603050405020304" pitchFamily="18" charset="0"/>
                    <a:cs typeface="Times New Roman" panose="02020603050405020304" pitchFamily="18" charset="0"/>
                  </a:rPr>
                  <a:t> </a:t>
                </a:r>
                <a:r>
                  <a:rPr lang="en-US" altLang="zh-CN" sz="2400" i="1" spc="75" dirty="0">
                    <a:latin typeface="Times New Roman" panose="02020603050405020304" pitchFamily="18" charset="0"/>
                    <a:cs typeface="Times New Roman" panose="02020603050405020304" pitchFamily="18" charset="0"/>
                  </a:rPr>
                  <a:t>v</a:t>
                </a:r>
                <a:r>
                  <a:rPr lang="en-US" altLang="zh-CN" sz="2400" spc="75" dirty="0">
                    <a:latin typeface="Times New Roman" panose="02020603050405020304" pitchFamily="18" charset="0"/>
                    <a:cs typeface="Times New Roman" panose="02020603050405020304" pitchFamily="18" charset="0"/>
                  </a:rPr>
                  <a:t>)</a:t>
                </a:r>
                <a:r>
                  <a:rPr lang="en-US" altLang="zh-CN" sz="2400" spc="15" dirty="0">
                    <a:latin typeface="Times New Roman" panose="02020603050405020304" pitchFamily="18" charset="0"/>
                    <a:cs typeface="Times New Roman" panose="02020603050405020304" pitchFamily="18" charset="0"/>
                  </a:rPr>
                  <a:t> </a:t>
                </a:r>
                <a:r>
                  <a:rPr lang="en-US" altLang="zh-CN" sz="2400" spc="260" dirty="0">
                    <a:latin typeface="Times New Roman" panose="02020603050405020304" pitchFamily="18" charset="0"/>
                    <a:cs typeface="Times New Roman" panose="02020603050405020304" pitchFamily="18" charset="0"/>
                  </a:rPr>
                  <a:t>=</a:t>
                </a:r>
                <a:r>
                  <a:rPr lang="en-US" altLang="zh-CN" sz="2400" spc="15" dirty="0">
                    <a:latin typeface="Times New Roman" panose="02020603050405020304" pitchFamily="18" charset="0"/>
                    <a:cs typeface="Times New Roman" panose="02020603050405020304" pitchFamily="18" charset="0"/>
                  </a:rPr>
                  <a:t> </a:t>
                </a:r>
                <a:r>
                  <a:rPr lang="en-US" altLang="zh-CN" sz="2400" spc="25" dirty="0">
                    <a:latin typeface="Times New Roman" panose="02020603050405020304" pitchFamily="18" charset="0"/>
                    <a:cs typeface="Times New Roman" panose="02020603050405020304" pitchFamily="18" charset="0"/>
                  </a:rPr>
                  <a:t>min{</a:t>
                </a:r>
                <a:r>
                  <a:rPr lang="en-US" altLang="zh-CN" sz="2400" i="1" spc="25" dirty="0">
                    <a:latin typeface="Times New Roman" panose="02020603050405020304" pitchFamily="18" charset="0"/>
                    <a:cs typeface="Times New Roman" panose="02020603050405020304" pitchFamily="18" charset="0"/>
                  </a:rPr>
                  <a:t>d</a:t>
                </a:r>
                <a:r>
                  <a:rPr lang="en-US" altLang="zh-CN" sz="2400" spc="25" dirty="0">
                    <a:latin typeface="Times New Roman" panose="02020603050405020304" pitchFamily="18" charset="0"/>
                    <a:cs typeface="Times New Roman" panose="02020603050405020304" pitchFamily="18" charset="0"/>
                  </a:rPr>
                  <a:t>(</a:t>
                </a:r>
                <a:r>
                  <a:rPr lang="en-US" altLang="zh-CN" sz="2400" i="1" spc="25" dirty="0">
                    <a:latin typeface="Times New Roman" panose="02020603050405020304" pitchFamily="18" charset="0"/>
                    <a:cs typeface="Times New Roman" panose="02020603050405020304" pitchFamily="18" charset="0"/>
                  </a:rPr>
                  <a:t>s,</a:t>
                </a:r>
                <a:r>
                  <a:rPr lang="en-US" altLang="zh-CN" sz="2400" i="1" spc="-95" dirty="0">
                    <a:latin typeface="Times New Roman" panose="02020603050405020304" pitchFamily="18" charset="0"/>
                    <a:cs typeface="Times New Roman" panose="02020603050405020304" pitchFamily="18" charset="0"/>
                  </a:rPr>
                  <a:t> </a:t>
                </a:r>
                <a:r>
                  <a:rPr lang="en-US" altLang="zh-CN" sz="2400" i="1" spc="60" dirty="0">
                    <a:latin typeface="Times New Roman" panose="02020603050405020304" pitchFamily="18" charset="0"/>
                    <a:cs typeface="Times New Roman" panose="02020603050405020304" pitchFamily="18" charset="0"/>
                  </a:rPr>
                  <a:t>v</a:t>
                </a:r>
                <a:r>
                  <a:rPr lang="en-US" altLang="zh-CN" sz="2400" spc="60" dirty="0">
                    <a:latin typeface="Times New Roman" panose="02020603050405020304" pitchFamily="18" charset="0"/>
                    <a:cs typeface="Times New Roman" panose="02020603050405020304" pitchFamily="18" charset="0"/>
                  </a:rPr>
                  <a:t>)</a:t>
                </a:r>
                <a:r>
                  <a:rPr lang="en-US" altLang="zh-CN" sz="2400" i="1" spc="60" dirty="0">
                    <a:latin typeface="Times New Roman" panose="02020603050405020304" pitchFamily="18" charset="0"/>
                    <a:cs typeface="Times New Roman" panose="02020603050405020304" pitchFamily="18" charset="0"/>
                  </a:rPr>
                  <a:t>,</a:t>
                </a:r>
                <a:r>
                  <a:rPr lang="en-US" altLang="zh-CN" sz="2400" i="1" spc="-95" dirty="0">
                    <a:latin typeface="Times New Roman" panose="02020603050405020304" pitchFamily="18" charset="0"/>
                    <a:cs typeface="Times New Roman" panose="02020603050405020304" pitchFamily="18" charset="0"/>
                  </a:rPr>
                  <a:t> </a:t>
                </a:r>
                <a:r>
                  <a:rPr lang="en-US" altLang="zh-CN" sz="2400" i="1" spc="50" dirty="0">
                    <a:latin typeface="Times New Roman" panose="02020603050405020304" pitchFamily="18" charset="0"/>
                    <a:cs typeface="Times New Roman" panose="02020603050405020304" pitchFamily="18" charset="0"/>
                  </a:rPr>
                  <a:t>d</a:t>
                </a:r>
                <a:r>
                  <a:rPr lang="en-US" altLang="zh-CN" sz="2400" spc="50" dirty="0">
                    <a:latin typeface="Times New Roman" panose="02020603050405020304" pitchFamily="18" charset="0"/>
                    <a:cs typeface="Times New Roman" panose="02020603050405020304" pitchFamily="18" charset="0"/>
                  </a:rPr>
                  <a:t>(</a:t>
                </a:r>
                <a:r>
                  <a:rPr lang="en-US" altLang="zh-CN" sz="2400" i="1" spc="50" dirty="0">
                    <a:latin typeface="Times New Roman" panose="02020603050405020304" pitchFamily="18" charset="0"/>
                    <a:cs typeface="Times New Roman" panose="02020603050405020304" pitchFamily="18" charset="0"/>
                  </a:rPr>
                  <a:t>s,</a:t>
                </a:r>
                <a:r>
                  <a:rPr lang="en-US" altLang="zh-CN" sz="2400" i="1" spc="-95" dirty="0">
                    <a:latin typeface="Times New Roman" panose="02020603050405020304" pitchFamily="18" charset="0"/>
                    <a:cs typeface="Times New Roman" panose="02020603050405020304" pitchFamily="18" charset="0"/>
                  </a:rPr>
                  <a:t> </a:t>
                </a:r>
                <a:r>
                  <a:rPr lang="en-US" altLang="zh-CN" sz="2400" i="1" spc="75" dirty="0">
                    <a:latin typeface="Times New Roman" panose="02020603050405020304" pitchFamily="18" charset="0"/>
                    <a:cs typeface="Times New Roman" panose="02020603050405020304" pitchFamily="18" charset="0"/>
                  </a:rPr>
                  <a:t>u</a:t>
                </a:r>
                <a:r>
                  <a:rPr lang="en-US" altLang="zh-CN" sz="2400" spc="75" dirty="0">
                    <a:latin typeface="Times New Roman" panose="02020603050405020304" pitchFamily="18" charset="0"/>
                    <a:cs typeface="Times New Roman" panose="02020603050405020304" pitchFamily="18" charset="0"/>
                  </a:rPr>
                  <a:t>)</a:t>
                </a:r>
                <a:r>
                  <a:rPr lang="en-US" altLang="zh-CN" sz="2400" spc="-50" dirty="0">
                    <a:latin typeface="Times New Roman" panose="02020603050405020304" pitchFamily="18" charset="0"/>
                    <a:cs typeface="Times New Roman" panose="02020603050405020304" pitchFamily="18" charset="0"/>
                  </a:rPr>
                  <a:t> </a:t>
                </a:r>
                <a:r>
                  <a:rPr lang="en-US" altLang="zh-CN" sz="2400" spc="260" dirty="0">
                    <a:latin typeface="Times New Roman" panose="02020603050405020304" pitchFamily="18" charset="0"/>
                    <a:cs typeface="Times New Roman" panose="02020603050405020304" pitchFamily="18" charset="0"/>
                  </a:rPr>
                  <a:t>+</a:t>
                </a:r>
                <a:r>
                  <a:rPr lang="en-US" altLang="zh-CN" sz="2400" spc="-45" dirty="0">
                    <a:latin typeface="Times New Roman" panose="02020603050405020304" pitchFamily="18" charset="0"/>
                    <a:cs typeface="Times New Roman" panose="02020603050405020304" pitchFamily="18" charset="0"/>
                  </a:rPr>
                  <a:t> </a:t>
                </a:r>
                <a:r>
                  <a:rPr lang="en-US" altLang="zh-CN" sz="2400" i="1" spc="45" dirty="0">
                    <a:latin typeface="Times New Roman" panose="02020603050405020304" pitchFamily="18" charset="0"/>
                    <a:cs typeface="Times New Roman" panose="02020603050405020304" pitchFamily="18" charset="0"/>
                  </a:rPr>
                  <a:t>e</a:t>
                </a:r>
                <a:r>
                  <a:rPr lang="en-US" altLang="zh-CN" sz="2400" spc="45" dirty="0">
                    <a:latin typeface="Times New Roman" panose="02020603050405020304" pitchFamily="18" charset="0"/>
                    <a:cs typeface="Times New Roman" panose="02020603050405020304" pitchFamily="18" charset="0"/>
                  </a:rPr>
                  <a:t>(</a:t>
                </a:r>
                <a:r>
                  <a:rPr lang="en-US" altLang="zh-CN" sz="2400" i="1" spc="45" dirty="0">
                    <a:latin typeface="Times New Roman" panose="02020603050405020304" pitchFamily="18" charset="0"/>
                    <a:cs typeface="Times New Roman" panose="02020603050405020304" pitchFamily="18" charset="0"/>
                  </a:rPr>
                  <a:t>u,</a:t>
                </a:r>
                <a:r>
                  <a:rPr lang="en-US" altLang="zh-CN" sz="2400" i="1" spc="-95" dirty="0">
                    <a:latin typeface="Times New Roman" panose="02020603050405020304" pitchFamily="18" charset="0"/>
                    <a:cs typeface="Times New Roman" panose="02020603050405020304" pitchFamily="18" charset="0"/>
                  </a:rPr>
                  <a:t> </a:t>
                </a:r>
                <a:r>
                  <a:rPr lang="en-US" altLang="zh-CN" sz="2400" i="1" spc="90" dirty="0">
                    <a:latin typeface="Times New Roman" panose="02020603050405020304" pitchFamily="18" charset="0"/>
                    <a:cs typeface="Times New Roman" panose="02020603050405020304" pitchFamily="18" charset="0"/>
                  </a:rPr>
                  <a:t>v</a:t>
                </a:r>
                <a:r>
                  <a:rPr lang="en-US" altLang="zh-CN" sz="2400" spc="9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ts val="0"/>
                  </a:spcBef>
                </a:pP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551" t="-1681" r="-98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164</a:t>
            </a:fld>
            <a:endParaRPr lang="en-CA" dirty="0"/>
          </a:p>
        </p:txBody>
      </p:sp>
    </p:spTree>
    <p:extLst>
      <p:ext uri="{BB962C8B-B14F-4D97-AF65-F5344CB8AC3E}">
        <p14:creationId xmlns:p14="http://schemas.microsoft.com/office/powerpoint/2010/main" val="365614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pc="-25" dirty="0" err="1"/>
              <a:t>Dijkstra’s</a:t>
            </a:r>
            <a:r>
              <a:rPr lang="en-US" altLang="zh-CN" spc="-25" dirty="0"/>
              <a:t> </a:t>
            </a:r>
            <a:r>
              <a:rPr lang="en-US" altLang="zh-CN" spc="-30" dirty="0"/>
              <a:t>Algorithm </a:t>
            </a:r>
            <a:r>
              <a:rPr lang="en-US" altLang="zh-CN" dirty="0"/>
              <a:t>to</a:t>
            </a:r>
            <a:r>
              <a:rPr lang="en-US" altLang="zh-CN" spc="30" dirty="0"/>
              <a:t> </a:t>
            </a:r>
            <a:r>
              <a:rPr lang="en-US" altLang="zh-CN" spc="-45" dirty="0"/>
              <a:t>SSSP</a:t>
            </a:r>
            <a:endParaRPr lang="zh-CN" altLang="en-US" dirty="0"/>
          </a:p>
        </p:txBody>
      </p:sp>
      <p:sp>
        <p:nvSpPr>
          <p:cNvPr id="3" name="内容占位符 2"/>
          <p:cNvSpPr>
            <a:spLocks noGrp="1"/>
          </p:cNvSpPr>
          <p:nvPr>
            <p:ph idx="1"/>
          </p:nvPr>
        </p:nvSpPr>
        <p:spPr>
          <a:xfrm>
            <a:off x="250030" y="5445224"/>
            <a:ext cx="8643937" cy="325661"/>
          </a:xfrm>
        </p:spPr>
        <p:txBody>
          <a:bodyPr/>
          <a:lstStyle/>
          <a:p>
            <a:r>
              <a:rPr lang="en-US" altLang="zh-CN" sz="2400" spc="-15" dirty="0" err="1">
                <a:latin typeface="Times New Roman" panose="02020603050405020304" pitchFamily="18" charset="0"/>
                <a:cs typeface="Times New Roman" panose="02020603050405020304" pitchFamily="18" charset="0"/>
              </a:rPr>
              <a:t>Dijkstra’s</a:t>
            </a:r>
            <a:r>
              <a:rPr lang="en-US" altLang="zh-CN" sz="2400" spc="-15" dirty="0">
                <a:latin typeface="Times New Roman" panose="02020603050405020304" pitchFamily="18" charset="0"/>
                <a:cs typeface="Times New Roman" panose="02020603050405020304" pitchFamily="18" charset="0"/>
              </a:rPr>
              <a:t> </a:t>
            </a:r>
            <a:r>
              <a:rPr lang="en-US" altLang="zh-CN" sz="2400" spc="-35" dirty="0">
                <a:latin typeface="Times New Roman" panose="02020603050405020304" pitchFamily="18" charset="0"/>
                <a:cs typeface="Times New Roman" panose="02020603050405020304" pitchFamily="18" charset="0"/>
              </a:rPr>
              <a:t>algorithm </a:t>
            </a:r>
            <a:r>
              <a:rPr lang="en-US" altLang="zh-CN" sz="2400" spc="-60" dirty="0">
                <a:latin typeface="Times New Roman" panose="02020603050405020304" pitchFamily="18" charset="0"/>
                <a:cs typeface="Times New Roman" panose="02020603050405020304" pitchFamily="18" charset="0"/>
              </a:rPr>
              <a:t>works </a:t>
            </a:r>
            <a:r>
              <a:rPr lang="en-US" altLang="zh-CN" sz="2400" spc="-35" dirty="0">
                <a:latin typeface="Times New Roman" panose="02020603050405020304" pitchFamily="18" charset="0"/>
                <a:cs typeface="Times New Roman" panose="02020603050405020304" pitchFamily="18" charset="0"/>
              </a:rPr>
              <a:t>correctly </a:t>
            </a:r>
            <a:r>
              <a:rPr lang="en-US" altLang="zh-CN" sz="2400" spc="-45" dirty="0">
                <a:latin typeface="Times New Roman" panose="02020603050405020304" pitchFamily="18" charset="0"/>
                <a:cs typeface="Times New Roman" panose="02020603050405020304" pitchFamily="18" charset="0"/>
              </a:rPr>
              <a:t>for </a:t>
            </a:r>
            <a:r>
              <a:rPr lang="en-US" altLang="zh-CN" sz="2400" spc="-25" dirty="0">
                <a:latin typeface="Times New Roman" panose="02020603050405020304" pitchFamily="18" charset="0"/>
                <a:cs typeface="Times New Roman" panose="02020603050405020304" pitchFamily="18" charset="0"/>
              </a:rPr>
              <a:t>both </a:t>
            </a:r>
            <a:r>
              <a:rPr lang="en-US" altLang="zh-CN" sz="2400" spc="-40" dirty="0">
                <a:latin typeface="Times New Roman" panose="02020603050405020304" pitchFamily="18" charset="0"/>
                <a:cs typeface="Times New Roman" panose="02020603050405020304" pitchFamily="18" charset="0"/>
              </a:rPr>
              <a:t>directed </a:t>
            </a:r>
            <a:r>
              <a:rPr lang="en-US" altLang="zh-CN" sz="2400" spc="-50" dirty="0">
                <a:latin typeface="Times New Roman" panose="02020603050405020304" pitchFamily="18" charset="0"/>
                <a:cs typeface="Times New Roman" panose="02020603050405020304" pitchFamily="18" charset="0"/>
              </a:rPr>
              <a:t>and  </a:t>
            </a:r>
            <a:r>
              <a:rPr lang="en-US" altLang="zh-CN" sz="2400" spc="-40" dirty="0">
                <a:latin typeface="Times New Roman" panose="02020603050405020304" pitchFamily="18" charset="0"/>
                <a:cs typeface="Times New Roman" panose="02020603050405020304" pitchFamily="18" charset="0"/>
              </a:rPr>
              <a:t>undirected</a:t>
            </a:r>
            <a:r>
              <a:rPr lang="en-US" altLang="zh-CN" sz="2400" spc="20" dirty="0">
                <a:latin typeface="Times New Roman" panose="02020603050405020304" pitchFamily="18" charset="0"/>
                <a:cs typeface="Times New Roman" panose="02020603050405020304" pitchFamily="18" charset="0"/>
              </a:rPr>
              <a:t> </a:t>
            </a:r>
            <a:r>
              <a:rPr lang="en-US" altLang="zh-CN" sz="2400" spc="-55" dirty="0">
                <a:latin typeface="Times New Roman" panose="02020603050405020304" pitchFamily="18" charset="0"/>
                <a:cs typeface="Times New Roman" panose="02020603050405020304" pitchFamily="18" charset="0"/>
              </a:rPr>
              <a:t>graphs</a:t>
            </a:r>
            <a:r>
              <a:rPr lang="en-US" altLang="zh-CN" sz="2400" spc="25" dirty="0">
                <a:latin typeface="Times New Roman" panose="02020603050405020304" pitchFamily="18" charset="0"/>
                <a:cs typeface="Times New Roman" panose="02020603050405020304" pitchFamily="18" charset="0"/>
              </a:rPr>
              <a:t> </a:t>
            </a:r>
            <a:r>
              <a:rPr lang="en-US" altLang="zh-CN" sz="2400" spc="-50" dirty="0">
                <a:latin typeface="Times New Roman" panose="02020603050405020304" pitchFamily="18" charset="0"/>
                <a:cs typeface="Times New Roman" panose="02020603050405020304" pitchFamily="18" charset="0"/>
              </a:rPr>
              <a:t>provided</a:t>
            </a:r>
            <a:r>
              <a:rPr lang="en-US" altLang="zh-CN" sz="2400" spc="20" dirty="0">
                <a:latin typeface="Times New Roman" panose="02020603050405020304" pitchFamily="18" charset="0"/>
                <a:cs typeface="Times New Roman" panose="02020603050405020304" pitchFamily="18" charset="0"/>
              </a:rPr>
              <a:t> </a:t>
            </a:r>
            <a:r>
              <a:rPr lang="en-US" altLang="zh-CN" sz="2400" spc="-15" dirty="0">
                <a:latin typeface="Times New Roman" panose="02020603050405020304" pitchFamily="18" charset="0"/>
                <a:cs typeface="Times New Roman" panose="02020603050405020304" pitchFamily="18" charset="0"/>
              </a:rPr>
              <a:t>that</a:t>
            </a:r>
            <a:r>
              <a:rPr lang="en-US" altLang="zh-CN" sz="2400" spc="25" dirty="0">
                <a:latin typeface="Times New Roman" panose="02020603050405020304" pitchFamily="18" charset="0"/>
                <a:cs typeface="Times New Roman" panose="02020603050405020304" pitchFamily="18" charset="0"/>
              </a:rPr>
              <a:t> </a:t>
            </a:r>
            <a:r>
              <a:rPr lang="en-US" altLang="zh-CN" sz="2400" spc="-50" dirty="0">
                <a:latin typeface="Times New Roman" panose="02020603050405020304" pitchFamily="18" charset="0"/>
                <a:cs typeface="Times New Roman" panose="02020603050405020304" pitchFamily="18" charset="0"/>
              </a:rPr>
              <a:t>there</a:t>
            </a:r>
            <a:r>
              <a:rPr lang="en-US" altLang="zh-CN" sz="2400" spc="25" dirty="0">
                <a:latin typeface="Times New Roman" panose="02020603050405020304" pitchFamily="18" charset="0"/>
                <a:cs typeface="Times New Roman" panose="02020603050405020304" pitchFamily="18" charset="0"/>
              </a:rPr>
              <a:t> </a:t>
            </a:r>
            <a:r>
              <a:rPr lang="en-US" altLang="zh-CN" sz="2400" spc="-35" dirty="0">
                <a:latin typeface="Times New Roman" panose="02020603050405020304" pitchFamily="18" charset="0"/>
                <a:cs typeface="Times New Roman" panose="02020603050405020304" pitchFamily="18" charset="0"/>
              </a:rPr>
              <a:t>is</a:t>
            </a:r>
            <a:r>
              <a:rPr lang="en-US" altLang="zh-CN" sz="2400" spc="20" dirty="0">
                <a:latin typeface="Times New Roman" panose="02020603050405020304" pitchFamily="18" charset="0"/>
                <a:cs typeface="Times New Roman" panose="02020603050405020304" pitchFamily="18" charset="0"/>
              </a:rPr>
              <a:t> </a:t>
            </a:r>
            <a:r>
              <a:rPr lang="en-US" altLang="zh-CN" sz="2400" spc="-55" dirty="0">
                <a:solidFill>
                  <a:srgbClr val="FF0000"/>
                </a:solidFill>
                <a:latin typeface="Times New Roman" panose="02020603050405020304" pitchFamily="18" charset="0"/>
                <a:cs typeface="Times New Roman" panose="02020603050405020304" pitchFamily="18" charset="0"/>
              </a:rPr>
              <a:t>no</a:t>
            </a:r>
            <a:r>
              <a:rPr lang="en-US" altLang="zh-CN" sz="2400" spc="25" dirty="0">
                <a:solidFill>
                  <a:srgbClr val="FF0000"/>
                </a:solidFill>
                <a:latin typeface="Times New Roman" panose="02020603050405020304" pitchFamily="18" charset="0"/>
                <a:cs typeface="Times New Roman" panose="02020603050405020304" pitchFamily="18" charset="0"/>
              </a:rPr>
              <a:t> </a:t>
            </a:r>
            <a:r>
              <a:rPr lang="en-US" altLang="zh-CN" sz="2400" spc="-50" dirty="0">
                <a:solidFill>
                  <a:srgbClr val="FF0000"/>
                </a:solidFill>
                <a:latin typeface="Times New Roman" panose="02020603050405020304" pitchFamily="18" charset="0"/>
                <a:cs typeface="Times New Roman" panose="02020603050405020304" pitchFamily="18" charset="0"/>
              </a:rPr>
              <a:t>negative</a:t>
            </a:r>
            <a:r>
              <a:rPr lang="en-US" altLang="zh-CN" sz="2400" spc="25" dirty="0">
                <a:solidFill>
                  <a:srgbClr val="FF0000"/>
                </a:solidFill>
                <a:latin typeface="Times New Roman" panose="02020603050405020304" pitchFamily="18" charset="0"/>
                <a:cs typeface="Times New Roman" panose="02020603050405020304" pitchFamily="18" charset="0"/>
              </a:rPr>
              <a:t> </a:t>
            </a:r>
            <a:r>
              <a:rPr lang="en-US" altLang="zh-CN" sz="2400" spc="-70" dirty="0">
                <a:solidFill>
                  <a:srgbClr val="FF0000"/>
                </a:solidFill>
                <a:latin typeface="Times New Roman" panose="02020603050405020304" pitchFamily="18" charset="0"/>
                <a:cs typeface="Times New Roman" panose="02020603050405020304" pitchFamily="18" charset="0"/>
              </a:rPr>
              <a:t>edges</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165</a:t>
            </a:fld>
            <a:endParaRPr lang="en-CA" dirty="0"/>
          </a:p>
        </p:txBody>
      </p:sp>
      <p:pic>
        <p:nvPicPr>
          <p:cNvPr id="5" name="图片 4"/>
          <p:cNvPicPr>
            <a:picLocks noChangeAspect="1"/>
          </p:cNvPicPr>
          <p:nvPr/>
        </p:nvPicPr>
        <p:blipFill>
          <a:blip r:embed="rId2"/>
          <a:stretch>
            <a:fillRect/>
          </a:stretch>
        </p:blipFill>
        <p:spPr>
          <a:xfrm>
            <a:off x="971599" y="1052736"/>
            <a:ext cx="7271059" cy="4460772"/>
          </a:xfrm>
          <a:prstGeom prst="rect">
            <a:avLst/>
          </a:prstGeom>
        </p:spPr>
      </p:pic>
    </p:spTree>
    <p:extLst>
      <p:ext uri="{BB962C8B-B14F-4D97-AF65-F5344CB8AC3E}">
        <p14:creationId xmlns:p14="http://schemas.microsoft.com/office/powerpoint/2010/main" val="385895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spc="-25" dirty="0" err="1"/>
              <a:t>Dijkstra’s</a:t>
            </a:r>
            <a:r>
              <a:rPr lang="en-US" altLang="zh-CN" sz="2800" spc="-25" dirty="0"/>
              <a:t> </a:t>
            </a:r>
            <a:r>
              <a:rPr lang="en-US" altLang="zh-CN" sz="2800" spc="-35" dirty="0"/>
              <a:t>algorithm: </a:t>
            </a:r>
            <a:r>
              <a:rPr lang="en-US" altLang="zh-CN" sz="2800" spc="-30" dirty="0"/>
              <a:t>Which </a:t>
            </a:r>
            <a:r>
              <a:rPr lang="en-US" altLang="zh-CN" sz="2800" spc="-45" dirty="0"/>
              <a:t>priority</a:t>
            </a:r>
            <a:r>
              <a:rPr lang="en-US" altLang="zh-CN" sz="2800" spc="35" dirty="0"/>
              <a:t> </a:t>
            </a:r>
            <a:r>
              <a:rPr lang="en-US" altLang="zh-CN" sz="2800" spc="-70" dirty="0"/>
              <a:t>queue?</a:t>
            </a:r>
            <a:endParaRPr lang="zh-CN" altLang="en-US" sz="2800" dirty="0"/>
          </a:p>
        </p:txBody>
      </p:sp>
      <p:sp>
        <p:nvSpPr>
          <p:cNvPr id="3" name="内容占位符 2"/>
          <p:cNvSpPr>
            <a:spLocks noGrp="1"/>
          </p:cNvSpPr>
          <p:nvPr>
            <p:ph idx="1"/>
          </p:nvPr>
        </p:nvSpPr>
        <p:spPr/>
        <p:txBody>
          <a:bodyPr/>
          <a:lstStyle/>
          <a:p>
            <a:pPr marL="12700">
              <a:lnSpc>
                <a:spcPct val="100000"/>
              </a:lnSpc>
              <a:spcBef>
                <a:spcPts val="90"/>
              </a:spcBef>
            </a:pPr>
            <a:r>
              <a:rPr lang="en-US" altLang="zh-CN" sz="2400" spc="-20" dirty="0">
                <a:solidFill>
                  <a:srgbClr val="3333B2"/>
                </a:solidFill>
                <a:latin typeface="Times New Roman" panose="02020603050405020304" pitchFamily="18" charset="0"/>
                <a:cs typeface="Times New Roman" panose="02020603050405020304" pitchFamily="18" charset="0"/>
              </a:rPr>
              <a:t>Cost </a:t>
            </a:r>
            <a:r>
              <a:rPr lang="en-US" altLang="zh-CN" sz="2400" spc="-35" dirty="0">
                <a:solidFill>
                  <a:srgbClr val="3333B2"/>
                </a:solidFill>
                <a:latin typeface="Times New Roman" panose="02020603050405020304" pitchFamily="18" charset="0"/>
                <a:cs typeface="Times New Roman" panose="02020603050405020304" pitchFamily="18" charset="0"/>
              </a:rPr>
              <a:t>of priority </a:t>
            </a:r>
            <a:r>
              <a:rPr lang="en-US" altLang="zh-CN" sz="2400" spc="-70" dirty="0">
                <a:solidFill>
                  <a:srgbClr val="3333B2"/>
                </a:solidFill>
                <a:latin typeface="Times New Roman" panose="02020603050405020304" pitchFamily="18" charset="0"/>
                <a:cs typeface="Times New Roman" panose="02020603050405020304" pitchFamily="18" charset="0"/>
              </a:rPr>
              <a:t>queue </a:t>
            </a:r>
            <a:r>
              <a:rPr lang="en-US" altLang="zh-CN" sz="2400" spc="-40" dirty="0">
                <a:solidFill>
                  <a:srgbClr val="3333B2"/>
                </a:solidFill>
                <a:latin typeface="Times New Roman" panose="02020603050405020304" pitchFamily="18" charset="0"/>
                <a:cs typeface="Times New Roman" panose="02020603050405020304" pitchFamily="18" charset="0"/>
              </a:rPr>
              <a:t>operations. </a:t>
            </a:r>
            <a:endParaRPr lang="en-US" altLang="zh-CN" sz="2400" spc="-40" dirty="0" smtClean="0">
              <a:solidFill>
                <a:srgbClr val="3333B2"/>
              </a:solidFill>
              <a:latin typeface="Times New Roman" panose="02020603050405020304" pitchFamily="18" charset="0"/>
              <a:cs typeface="Times New Roman" panose="02020603050405020304" pitchFamily="18" charset="0"/>
            </a:endParaRPr>
          </a:p>
          <a:p>
            <a:pPr marL="0" indent="0">
              <a:spcBef>
                <a:spcPts val="90"/>
              </a:spcBef>
              <a:buNone/>
            </a:pPr>
            <a:r>
              <a:rPr lang="en-US" altLang="zh-CN" sz="2400" spc="-40" dirty="0">
                <a:solidFill>
                  <a:srgbClr val="3333B2"/>
                </a:solidFill>
                <a:latin typeface="Times New Roman" panose="02020603050405020304" pitchFamily="18" charset="0"/>
                <a:cs typeface="Times New Roman" panose="02020603050405020304" pitchFamily="18" charset="0"/>
              </a:rPr>
              <a:t> </a:t>
            </a:r>
            <a:r>
              <a:rPr lang="en-US" altLang="zh-CN" sz="2400" spc="-40" dirty="0" smtClean="0">
                <a:solidFill>
                  <a:srgbClr val="3333B2"/>
                </a:solidFill>
                <a:latin typeface="Times New Roman" panose="02020603050405020304" pitchFamily="18" charset="0"/>
                <a:cs typeface="Times New Roman" panose="02020603050405020304" pitchFamily="18" charset="0"/>
              </a:rPr>
              <a:t>              </a:t>
            </a:r>
            <a:r>
              <a:rPr lang="en-US" altLang="zh-CN" sz="2400" spc="-45" dirty="0" smtClean="0">
                <a:latin typeface="Times New Roman" panose="02020603050405020304" pitchFamily="18" charset="0"/>
                <a:cs typeface="Times New Roman" panose="02020603050405020304" pitchFamily="18" charset="0"/>
              </a:rPr>
              <a:t>|</a:t>
            </a:r>
            <a:r>
              <a:rPr lang="en-US" altLang="zh-CN" sz="2400" i="1" spc="-45" dirty="0">
                <a:latin typeface="Times New Roman" panose="02020603050405020304" pitchFamily="18" charset="0"/>
                <a:cs typeface="Times New Roman" panose="02020603050405020304" pitchFamily="18" charset="0"/>
              </a:rPr>
              <a:t>V </a:t>
            </a:r>
            <a:r>
              <a:rPr lang="en-US" altLang="zh-CN" sz="2400" spc="-50" dirty="0">
                <a:latin typeface="Times New Roman" panose="02020603050405020304" pitchFamily="18" charset="0"/>
                <a:cs typeface="Times New Roman" panose="02020603050405020304" pitchFamily="18" charset="0"/>
              </a:rPr>
              <a:t>| </a:t>
            </a:r>
            <a:r>
              <a:rPr lang="en-US" altLang="zh-CN" sz="2400" spc="-35" dirty="0">
                <a:latin typeface="Times New Roman" panose="02020603050405020304" pitchFamily="18" charset="0"/>
                <a:cs typeface="Times New Roman" panose="02020603050405020304" pitchFamily="18" charset="0"/>
              </a:rPr>
              <a:t>insert, </a:t>
            </a:r>
            <a:r>
              <a:rPr lang="en-US" altLang="zh-CN" sz="2400" spc="-45" dirty="0">
                <a:latin typeface="Times New Roman" panose="02020603050405020304" pitchFamily="18" charset="0"/>
                <a:cs typeface="Times New Roman" panose="02020603050405020304" pitchFamily="18" charset="0"/>
              </a:rPr>
              <a:t>|</a:t>
            </a:r>
            <a:r>
              <a:rPr lang="en-US" altLang="zh-CN" sz="2400" i="1" spc="-45" dirty="0">
                <a:latin typeface="Times New Roman" panose="02020603050405020304" pitchFamily="18" charset="0"/>
                <a:cs typeface="Times New Roman" panose="02020603050405020304" pitchFamily="18" charset="0"/>
              </a:rPr>
              <a:t>V </a:t>
            </a:r>
            <a:r>
              <a:rPr lang="en-US" altLang="zh-CN" sz="2400" spc="-50" dirty="0">
                <a:latin typeface="Times New Roman" panose="02020603050405020304" pitchFamily="18" charset="0"/>
                <a:cs typeface="Times New Roman" panose="02020603050405020304" pitchFamily="18" charset="0"/>
              </a:rPr>
              <a:t>|</a:t>
            </a:r>
            <a:r>
              <a:rPr lang="en-US" altLang="zh-CN" sz="2400" spc="110" dirty="0">
                <a:latin typeface="Times New Roman" panose="02020603050405020304" pitchFamily="18" charset="0"/>
                <a:cs typeface="Times New Roman" panose="02020603050405020304" pitchFamily="18" charset="0"/>
              </a:rPr>
              <a:t> </a:t>
            </a:r>
            <a:r>
              <a:rPr lang="en-US" altLang="zh-CN" sz="2400" spc="-45" dirty="0" smtClean="0">
                <a:latin typeface="Times New Roman" panose="02020603050405020304" pitchFamily="18" charset="0"/>
                <a:cs typeface="Times New Roman" panose="02020603050405020304" pitchFamily="18" charset="0"/>
              </a:rPr>
              <a:t>delete-min,  </a:t>
            </a:r>
            <a:r>
              <a:rPr lang="en-US" altLang="zh-CN" sz="2400" i="1" spc="50" dirty="0" smtClean="0">
                <a:latin typeface="Times New Roman" panose="02020603050405020304" pitchFamily="18" charset="0"/>
                <a:cs typeface="Times New Roman" panose="02020603050405020304" pitchFamily="18" charset="0"/>
              </a:rPr>
              <a:t>O</a:t>
            </a:r>
            <a:r>
              <a:rPr lang="en-US" altLang="zh-CN" sz="2400" spc="50" dirty="0">
                <a:latin typeface="Times New Roman" panose="02020603050405020304" pitchFamily="18" charset="0"/>
                <a:cs typeface="Times New Roman" panose="02020603050405020304" pitchFamily="18" charset="0"/>
              </a:rPr>
              <a:t>(|</a:t>
            </a:r>
            <a:r>
              <a:rPr lang="en-US" altLang="zh-CN" sz="2400" i="1" spc="50" dirty="0">
                <a:latin typeface="Times New Roman" panose="02020603050405020304" pitchFamily="18" charset="0"/>
                <a:cs typeface="Times New Roman" panose="02020603050405020304" pitchFamily="18" charset="0"/>
              </a:rPr>
              <a:t>E</a:t>
            </a:r>
            <a:r>
              <a:rPr lang="en-US" altLang="zh-CN" sz="2400" spc="50" dirty="0">
                <a:latin typeface="Times New Roman" panose="02020603050405020304" pitchFamily="18" charset="0"/>
                <a:cs typeface="Times New Roman" panose="02020603050405020304" pitchFamily="18" charset="0"/>
              </a:rPr>
              <a:t>|) </a:t>
            </a:r>
            <a:r>
              <a:rPr lang="en-US" altLang="zh-CN" sz="2400" spc="-65" dirty="0">
                <a:latin typeface="Times New Roman" panose="02020603050405020304" pitchFamily="18" charset="0"/>
                <a:cs typeface="Times New Roman" panose="02020603050405020304" pitchFamily="18" charset="0"/>
              </a:rPr>
              <a:t>decrease-key </a:t>
            </a:r>
            <a:endParaRPr lang="en-US" altLang="zh-CN" sz="2400" dirty="0">
              <a:latin typeface="Times New Roman" panose="02020603050405020304" pitchFamily="18" charset="0"/>
              <a:cs typeface="Times New Roman" panose="02020603050405020304" pitchFamily="18" charset="0"/>
            </a:endParaRPr>
          </a:p>
          <a:p>
            <a:pPr marL="289560" marR="178435" indent="-277495">
              <a:lnSpc>
                <a:spcPct val="123900"/>
              </a:lnSpc>
              <a:spcBef>
                <a:spcPts val="160"/>
              </a:spcBef>
            </a:pPr>
            <a:r>
              <a:rPr lang="en-US" altLang="zh-CN" sz="2400" spc="-50" dirty="0">
                <a:solidFill>
                  <a:srgbClr val="3333B2"/>
                </a:solidFill>
                <a:latin typeface="Times New Roman" panose="02020603050405020304" pitchFamily="18" charset="0"/>
                <a:cs typeface="Times New Roman" panose="02020603050405020304" pitchFamily="18" charset="0"/>
              </a:rPr>
              <a:t>Performance: </a:t>
            </a:r>
            <a:r>
              <a:rPr lang="en-US" altLang="zh-CN" sz="2400" spc="-60" dirty="0">
                <a:solidFill>
                  <a:srgbClr val="FF0000"/>
                </a:solidFill>
                <a:latin typeface="Times New Roman" panose="02020603050405020304" pitchFamily="18" charset="0"/>
                <a:cs typeface="Times New Roman" panose="02020603050405020304" pitchFamily="18" charset="0"/>
              </a:rPr>
              <a:t>depends </a:t>
            </a:r>
            <a:r>
              <a:rPr lang="en-US" altLang="zh-CN" sz="2400" spc="-40" dirty="0">
                <a:solidFill>
                  <a:srgbClr val="FF0000"/>
                </a:solidFill>
                <a:latin typeface="Times New Roman" panose="02020603050405020304" pitchFamily="18" charset="0"/>
                <a:cs typeface="Times New Roman" panose="02020603050405020304" pitchFamily="18" charset="0"/>
              </a:rPr>
              <a:t>heavily </a:t>
            </a:r>
            <a:r>
              <a:rPr lang="en-US" altLang="zh-CN" sz="2400" spc="-55" dirty="0">
                <a:solidFill>
                  <a:srgbClr val="FF0000"/>
                </a:solidFill>
                <a:latin typeface="Times New Roman" panose="02020603050405020304" pitchFamily="18" charset="0"/>
                <a:cs typeface="Times New Roman" panose="02020603050405020304" pitchFamily="18" charset="0"/>
              </a:rPr>
              <a:t>on </a:t>
            </a:r>
            <a:r>
              <a:rPr lang="en-US" altLang="zh-CN" sz="2400" spc="-35" dirty="0">
                <a:solidFill>
                  <a:srgbClr val="FF0000"/>
                </a:solidFill>
                <a:latin typeface="Times New Roman" panose="02020603050405020304" pitchFamily="18" charset="0"/>
                <a:cs typeface="Times New Roman" panose="02020603050405020304" pitchFamily="18" charset="0"/>
              </a:rPr>
              <a:t>priority </a:t>
            </a:r>
            <a:r>
              <a:rPr lang="en-US" altLang="zh-CN" sz="2400" spc="-70" dirty="0">
                <a:solidFill>
                  <a:srgbClr val="FF0000"/>
                </a:solidFill>
                <a:latin typeface="Times New Roman" panose="02020603050405020304" pitchFamily="18" charset="0"/>
                <a:cs typeface="Times New Roman" panose="02020603050405020304" pitchFamily="18" charset="0"/>
              </a:rPr>
              <a:t>queue </a:t>
            </a:r>
            <a:r>
              <a:rPr lang="en-US" altLang="zh-CN" sz="2400" spc="-35" dirty="0">
                <a:solidFill>
                  <a:srgbClr val="FF0000"/>
                </a:solidFill>
                <a:latin typeface="Times New Roman" panose="02020603050405020304" pitchFamily="18" charset="0"/>
                <a:cs typeface="Times New Roman" panose="02020603050405020304" pitchFamily="18" charset="0"/>
              </a:rPr>
              <a:t>implementation  </a:t>
            </a:r>
            <a:endParaRPr lang="en-US" altLang="zh-CN" sz="2400" spc="-35" dirty="0" smtClean="0">
              <a:solidFill>
                <a:srgbClr val="FF0000"/>
              </a:solidFill>
              <a:latin typeface="Times New Roman" panose="02020603050405020304" pitchFamily="18" charset="0"/>
              <a:cs typeface="Times New Roman" panose="02020603050405020304" pitchFamily="18" charset="0"/>
            </a:endParaRPr>
          </a:p>
          <a:p>
            <a:pPr marL="689610" marR="178435" lvl="1" indent="-277495">
              <a:lnSpc>
                <a:spcPct val="123900"/>
              </a:lnSpc>
              <a:spcBef>
                <a:spcPts val="160"/>
              </a:spcBef>
            </a:pPr>
            <a:r>
              <a:rPr lang="en-US" altLang="zh-CN" sz="2000" spc="-25" dirty="0" smtClean="0">
                <a:latin typeface="Times New Roman" panose="02020603050405020304" pitchFamily="18" charset="0"/>
                <a:cs typeface="Times New Roman" panose="02020603050405020304" pitchFamily="18" charset="0"/>
              </a:rPr>
              <a:t>Array </a:t>
            </a:r>
            <a:r>
              <a:rPr lang="en-US" altLang="zh-CN" sz="2000" spc="-35" dirty="0">
                <a:latin typeface="Times New Roman" panose="02020603050405020304" pitchFamily="18" charset="0"/>
                <a:cs typeface="Times New Roman" panose="02020603050405020304" pitchFamily="18" charset="0"/>
              </a:rPr>
              <a:t>implementation </a:t>
            </a:r>
            <a:r>
              <a:rPr lang="en-US" altLang="zh-CN" sz="2000" spc="-25" dirty="0">
                <a:latin typeface="Times New Roman" panose="02020603050405020304" pitchFamily="18" charset="0"/>
                <a:cs typeface="Times New Roman" panose="02020603050405020304" pitchFamily="18" charset="0"/>
              </a:rPr>
              <a:t>optimal </a:t>
            </a:r>
            <a:r>
              <a:rPr lang="en-US" altLang="zh-CN" sz="2000" spc="-45" dirty="0">
                <a:latin typeface="Times New Roman" panose="02020603050405020304" pitchFamily="18" charset="0"/>
                <a:cs typeface="Times New Roman" panose="02020603050405020304" pitchFamily="18" charset="0"/>
              </a:rPr>
              <a:t>for </a:t>
            </a:r>
            <a:r>
              <a:rPr lang="en-US" altLang="zh-CN" sz="2000" spc="-75" dirty="0">
                <a:latin typeface="Times New Roman" panose="02020603050405020304" pitchFamily="18" charset="0"/>
                <a:cs typeface="Times New Roman" panose="02020603050405020304" pitchFamily="18" charset="0"/>
              </a:rPr>
              <a:t>dense</a:t>
            </a:r>
            <a:r>
              <a:rPr lang="en-US" altLang="zh-CN" sz="2000" spc="-70" dirty="0">
                <a:latin typeface="Times New Roman" panose="02020603050405020304" pitchFamily="18" charset="0"/>
                <a:cs typeface="Times New Roman" panose="02020603050405020304" pitchFamily="18" charset="0"/>
              </a:rPr>
              <a:t> </a:t>
            </a:r>
            <a:r>
              <a:rPr lang="en-US" altLang="zh-CN" sz="2000" spc="-50" dirty="0">
                <a:latin typeface="Times New Roman" panose="02020603050405020304" pitchFamily="18" charset="0"/>
                <a:cs typeface="Times New Roman" panose="02020603050405020304" pitchFamily="18" charset="0"/>
              </a:rPr>
              <a:t>graphs.</a:t>
            </a:r>
            <a:endParaRPr lang="en-US" altLang="zh-CN" sz="2000" dirty="0">
              <a:latin typeface="Times New Roman" panose="02020603050405020304" pitchFamily="18" charset="0"/>
              <a:cs typeface="Times New Roman" panose="02020603050405020304" pitchFamily="18" charset="0"/>
            </a:endParaRPr>
          </a:p>
          <a:p>
            <a:pPr marL="689610" lvl="1">
              <a:spcBef>
                <a:spcPts val="310"/>
              </a:spcBef>
            </a:pPr>
            <a:r>
              <a:rPr lang="en-US" altLang="zh-CN" sz="2000" spc="-20" dirty="0">
                <a:latin typeface="Times New Roman" panose="02020603050405020304" pitchFamily="18" charset="0"/>
                <a:cs typeface="Times New Roman" panose="02020603050405020304" pitchFamily="18" charset="0"/>
              </a:rPr>
              <a:t>Binary </a:t>
            </a:r>
            <a:r>
              <a:rPr lang="en-US" altLang="zh-CN" sz="2000" spc="-65" dirty="0">
                <a:latin typeface="Times New Roman" panose="02020603050405020304" pitchFamily="18" charset="0"/>
                <a:cs typeface="Times New Roman" panose="02020603050405020304" pitchFamily="18" charset="0"/>
              </a:rPr>
              <a:t>heap </a:t>
            </a:r>
            <a:r>
              <a:rPr lang="en-US" altLang="zh-CN" sz="2000" spc="-45" dirty="0">
                <a:latin typeface="Times New Roman" panose="02020603050405020304" pitchFamily="18" charset="0"/>
                <a:cs typeface="Times New Roman" panose="02020603050405020304" pitchFamily="18" charset="0"/>
              </a:rPr>
              <a:t>much </a:t>
            </a:r>
            <a:r>
              <a:rPr lang="en-US" altLang="zh-CN" sz="2000" spc="-40" dirty="0">
                <a:latin typeface="Times New Roman" panose="02020603050405020304" pitchFamily="18" charset="0"/>
                <a:cs typeface="Times New Roman" panose="02020603050405020304" pitchFamily="18" charset="0"/>
              </a:rPr>
              <a:t>faster </a:t>
            </a:r>
            <a:r>
              <a:rPr lang="en-US" altLang="zh-CN" sz="2000" spc="-45" dirty="0">
                <a:latin typeface="Times New Roman" panose="02020603050405020304" pitchFamily="18" charset="0"/>
                <a:cs typeface="Times New Roman" panose="02020603050405020304" pitchFamily="18" charset="0"/>
              </a:rPr>
              <a:t>for </a:t>
            </a:r>
            <a:r>
              <a:rPr lang="en-US" altLang="zh-CN" sz="2000" spc="-70" dirty="0">
                <a:latin typeface="Times New Roman" panose="02020603050405020304" pitchFamily="18" charset="0"/>
                <a:cs typeface="Times New Roman" panose="02020603050405020304" pitchFamily="18" charset="0"/>
              </a:rPr>
              <a:t>sparse</a:t>
            </a:r>
            <a:r>
              <a:rPr lang="en-US" altLang="zh-CN" sz="2000" spc="25" dirty="0">
                <a:latin typeface="Times New Roman" panose="02020603050405020304" pitchFamily="18" charset="0"/>
                <a:cs typeface="Times New Roman" panose="02020603050405020304" pitchFamily="18" charset="0"/>
              </a:rPr>
              <a:t> </a:t>
            </a:r>
            <a:r>
              <a:rPr lang="en-US" altLang="zh-CN" sz="2000" spc="-50" dirty="0">
                <a:latin typeface="Times New Roman" panose="02020603050405020304" pitchFamily="18" charset="0"/>
                <a:cs typeface="Times New Roman" panose="02020603050405020304" pitchFamily="18" charset="0"/>
              </a:rPr>
              <a:t>graphs.</a:t>
            </a:r>
            <a:endParaRPr lang="en-US" altLang="zh-CN" sz="2000" dirty="0">
              <a:latin typeface="Times New Roman" panose="02020603050405020304" pitchFamily="18" charset="0"/>
              <a:cs typeface="Times New Roman" panose="02020603050405020304" pitchFamily="18" charset="0"/>
            </a:endParaRPr>
          </a:p>
          <a:p>
            <a:pPr marL="689610" marR="546735" lvl="1">
              <a:lnSpc>
                <a:spcPct val="102600"/>
              </a:lnSpc>
              <a:spcBef>
                <a:spcPts val="275"/>
              </a:spcBef>
            </a:pPr>
            <a:r>
              <a:rPr lang="en-US" altLang="zh-CN" sz="2000" spc="-70" dirty="0">
                <a:latin typeface="Times New Roman" panose="02020603050405020304" pitchFamily="18" charset="0"/>
                <a:cs typeface="Times New Roman" panose="02020603050405020304" pitchFamily="18" charset="0"/>
              </a:rPr>
              <a:t>4-way </a:t>
            </a:r>
            <a:r>
              <a:rPr lang="en-US" altLang="zh-CN" sz="2000" spc="-65" dirty="0">
                <a:latin typeface="Times New Roman" panose="02020603050405020304" pitchFamily="18" charset="0"/>
                <a:cs typeface="Times New Roman" panose="02020603050405020304" pitchFamily="18" charset="0"/>
              </a:rPr>
              <a:t>heap </a:t>
            </a:r>
            <a:r>
              <a:rPr lang="en-US" altLang="zh-CN" sz="2000" spc="-50" dirty="0">
                <a:latin typeface="Times New Roman" panose="02020603050405020304" pitchFamily="18" charset="0"/>
                <a:cs typeface="Times New Roman" panose="02020603050405020304" pitchFamily="18" charset="0"/>
              </a:rPr>
              <a:t>worth </a:t>
            </a:r>
            <a:r>
              <a:rPr lang="en-US" altLang="zh-CN" sz="2000" spc="-40" dirty="0">
                <a:latin typeface="Times New Roman" panose="02020603050405020304" pitchFamily="18" charset="0"/>
                <a:cs typeface="Times New Roman" panose="02020603050405020304" pitchFamily="18" charset="0"/>
              </a:rPr>
              <a:t>the </a:t>
            </a:r>
            <a:r>
              <a:rPr lang="en-US" altLang="zh-CN" sz="2000" spc="-35" dirty="0">
                <a:latin typeface="Times New Roman" panose="02020603050405020304" pitchFamily="18" charset="0"/>
                <a:cs typeface="Times New Roman" panose="02020603050405020304" pitchFamily="18" charset="0"/>
              </a:rPr>
              <a:t>trouble </a:t>
            </a:r>
            <a:r>
              <a:rPr lang="en-US" altLang="zh-CN" sz="2000" spc="-20" dirty="0">
                <a:latin typeface="Times New Roman" panose="02020603050405020304" pitchFamily="18" charset="0"/>
                <a:cs typeface="Times New Roman" panose="02020603050405020304" pitchFamily="18" charset="0"/>
              </a:rPr>
              <a:t>in </a:t>
            </a:r>
            <a:r>
              <a:rPr lang="en-US" altLang="zh-CN" sz="2000" spc="-35" dirty="0">
                <a:latin typeface="Times New Roman" panose="02020603050405020304" pitchFamily="18" charset="0"/>
                <a:cs typeface="Times New Roman" panose="02020603050405020304" pitchFamily="18" charset="0"/>
              </a:rPr>
              <a:t>performance-critical  </a:t>
            </a:r>
            <a:r>
              <a:rPr lang="en-US" altLang="zh-CN" sz="2000" spc="-30" dirty="0">
                <a:latin typeface="Times New Roman" panose="02020603050405020304" pitchFamily="18" charset="0"/>
                <a:cs typeface="Times New Roman" panose="02020603050405020304" pitchFamily="18" charset="0"/>
              </a:rPr>
              <a:t>situations.</a:t>
            </a:r>
            <a:endParaRPr lang="en-US" altLang="zh-CN" sz="2000" dirty="0">
              <a:latin typeface="Times New Roman" panose="02020603050405020304" pitchFamily="18" charset="0"/>
              <a:cs typeface="Times New Roman" panose="02020603050405020304" pitchFamily="18" charset="0"/>
            </a:endParaRPr>
          </a:p>
          <a:p>
            <a:pPr marL="689610" lvl="1">
              <a:spcBef>
                <a:spcPts val="315"/>
              </a:spcBef>
            </a:pPr>
            <a:r>
              <a:rPr lang="en-US" altLang="zh-CN" sz="2000" spc="-10" dirty="0">
                <a:latin typeface="Times New Roman" panose="02020603050405020304" pitchFamily="18" charset="0"/>
                <a:cs typeface="Times New Roman" panose="02020603050405020304" pitchFamily="18" charset="0"/>
              </a:rPr>
              <a:t>Fibonacci/</a:t>
            </a:r>
            <a:r>
              <a:rPr lang="en-US" altLang="zh-CN" sz="2000" spc="-10" dirty="0" err="1">
                <a:latin typeface="Times New Roman" panose="02020603050405020304" pitchFamily="18" charset="0"/>
                <a:cs typeface="Times New Roman" panose="02020603050405020304" pitchFamily="18" charset="0"/>
              </a:rPr>
              <a:t>Brodal</a:t>
            </a:r>
            <a:r>
              <a:rPr lang="en-US" altLang="zh-CN" sz="2000" spc="-10" dirty="0">
                <a:latin typeface="Times New Roman" panose="02020603050405020304" pitchFamily="18" charset="0"/>
                <a:cs typeface="Times New Roman" panose="02020603050405020304" pitchFamily="18" charset="0"/>
              </a:rPr>
              <a:t> </a:t>
            </a:r>
            <a:r>
              <a:rPr lang="en-US" altLang="zh-CN" sz="2000" spc="-40" dirty="0">
                <a:latin typeface="Times New Roman" panose="02020603050405020304" pitchFamily="18" charset="0"/>
                <a:cs typeface="Times New Roman" panose="02020603050405020304" pitchFamily="18" charset="0"/>
              </a:rPr>
              <a:t>best </a:t>
            </a:r>
            <a:r>
              <a:rPr lang="en-US" altLang="zh-CN" sz="2000" spc="-20" dirty="0">
                <a:latin typeface="Times New Roman" panose="02020603050405020304" pitchFamily="18" charset="0"/>
                <a:cs typeface="Times New Roman" panose="02020603050405020304" pitchFamily="18" charset="0"/>
              </a:rPr>
              <a:t>in </a:t>
            </a:r>
            <a:r>
              <a:rPr lang="en-US" altLang="zh-CN" sz="2000" spc="-60" dirty="0">
                <a:latin typeface="Times New Roman" panose="02020603050405020304" pitchFamily="18" charset="0"/>
                <a:cs typeface="Times New Roman" panose="02020603050405020304" pitchFamily="18" charset="0"/>
              </a:rPr>
              <a:t>theory, </a:t>
            </a:r>
            <a:r>
              <a:rPr lang="en-US" altLang="zh-CN" sz="2000" spc="-25" dirty="0">
                <a:latin typeface="Times New Roman" panose="02020603050405020304" pitchFamily="18" charset="0"/>
                <a:cs typeface="Times New Roman" panose="02020603050405020304" pitchFamily="18" charset="0"/>
              </a:rPr>
              <a:t>but </a:t>
            </a:r>
            <a:r>
              <a:rPr lang="en-US" altLang="zh-CN" sz="2000" spc="-30" dirty="0">
                <a:latin typeface="Times New Roman" panose="02020603050405020304" pitchFamily="18" charset="0"/>
                <a:cs typeface="Times New Roman" panose="02020603050405020304" pitchFamily="18" charset="0"/>
              </a:rPr>
              <a:t>not </a:t>
            </a:r>
            <a:r>
              <a:rPr lang="en-US" altLang="zh-CN" sz="2000" spc="-50" dirty="0">
                <a:latin typeface="Times New Roman" panose="02020603050405020304" pitchFamily="18" charset="0"/>
                <a:cs typeface="Times New Roman" panose="02020603050405020304" pitchFamily="18" charset="0"/>
              </a:rPr>
              <a:t>worth</a:t>
            </a:r>
            <a:r>
              <a:rPr lang="en-US" altLang="zh-CN" sz="2000" spc="70" dirty="0">
                <a:latin typeface="Times New Roman" panose="02020603050405020304" pitchFamily="18" charset="0"/>
                <a:cs typeface="Times New Roman" panose="02020603050405020304" pitchFamily="18" charset="0"/>
              </a:rPr>
              <a:t> </a:t>
            </a:r>
            <a:r>
              <a:rPr lang="en-US" altLang="zh-CN" sz="2000" spc="-40" dirty="0">
                <a:latin typeface="Times New Roman" panose="02020603050405020304" pitchFamily="18" charset="0"/>
                <a:cs typeface="Times New Roman" panose="02020603050405020304" pitchFamily="18" charset="0"/>
              </a:rPr>
              <a:t>implementing.</a:t>
            </a:r>
            <a:endParaRPr lang="en-US" altLang="zh-CN" sz="20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166</a:t>
            </a:fld>
            <a:endParaRPr lang="en-CA" dirty="0"/>
          </a:p>
        </p:txBody>
      </p:sp>
      <p:pic>
        <p:nvPicPr>
          <p:cNvPr id="5" name="图片 4"/>
          <p:cNvPicPr>
            <a:picLocks noChangeAspect="1"/>
          </p:cNvPicPr>
          <p:nvPr/>
        </p:nvPicPr>
        <p:blipFill>
          <a:blip r:embed="rId3"/>
          <a:stretch>
            <a:fillRect/>
          </a:stretch>
        </p:blipFill>
        <p:spPr>
          <a:xfrm>
            <a:off x="501365" y="4149080"/>
            <a:ext cx="8141270" cy="1758156"/>
          </a:xfrm>
          <a:prstGeom prst="rect">
            <a:avLst/>
          </a:prstGeom>
        </p:spPr>
      </p:pic>
    </p:spTree>
    <p:extLst>
      <p:ext uri="{BB962C8B-B14F-4D97-AF65-F5344CB8AC3E}">
        <p14:creationId xmlns:p14="http://schemas.microsoft.com/office/powerpoint/2010/main" val="425430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extLst>
              <p:ext uri="{D42A27DB-BD31-4B8C-83A1-F6EECF244321}">
                <p14:modId xmlns:p14="http://schemas.microsoft.com/office/powerpoint/2010/main" val="3546147713"/>
              </p:ext>
            </p:extLst>
          </p:nvPr>
        </p:nvGraphicFramePr>
        <p:xfrm>
          <a:off x="755576" y="995363"/>
          <a:ext cx="2525216" cy="2209564"/>
        </p:xfrm>
        <a:graphic>
          <a:graphicData uri="http://schemas.openxmlformats.org/presentationml/2006/ole">
            <mc:AlternateContent xmlns:mc="http://schemas.openxmlformats.org/markup-compatibility/2006">
              <mc:Choice xmlns:v="urn:schemas-microsoft-com:vml" Requires="v">
                <p:oleObj spid="_x0000_s492134" name="Photo Editor 照片" r:id="rId4" imgW="4656224" imgH="4762913" progId="MSPhotoEd.3">
                  <p:embed/>
                </p:oleObj>
              </mc:Choice>
              <mc:Fallback>
                <p:oleObj name="Photo Editor 照片" r:id="rId4" imgW="4656224" imgH="4762913" progId="MSPhotoEd.3">
                  <p:embed/>
                  <p:pic>
                    <p:nvPicPr>
                      <p:cNvPr id="0" name=""/>
                      <p:cNvPicPr>
                        <a:picLocks noChangeAspect="1" noChangeArrowheads="1"/>
                      </p:cNvPicPr>
                      <p:nvPr/>
                    </p:nvPicPr>
                    <p:blipFill>
                      <a:blip r:embed="rId5">
                        <a:lum contrast="6000"/>
                        <a:grayscl/>
                        <a:biLevel thresh="50000"/>
                        <a:extLst>
                          <a:ext uri="{28A0092B-C50C-407E-A947-70E740481C1C}">
                            <a14:useLocalDpi xmlns:a14="http://schemas.microsoft.com/office/drawing/2010/main" val="0"/>
                          </a:ext>
                        </a:extLst>
                      </a:blip>
                      <a:srcRect b="18605"/>
                      <a:stretch>
                        <a:fillRect/>
                      </a:stretch>
                    </p:blipFill>
                    <p:spPr bwMode="auto">
                      <a:xfrm>
                        <a:off x="755576" y="995363"/>
                        <a:ext cx="2525216" cy="2209564"/>
                      </a:xfrm>
                      <a:prstGeom prst="rect">
                        <a:avLst/>
                      </a:prstGeom>
                      <a:noFill/>
                      <a:ln>
                        <a:noFill/>
                      </a:ln>
                      <a:effectLst/>
                    </p:spPr>
                  </p:pic>
                </p:oleObj>
              </mc:Fallback>
            </mc:AlternateContent>
          </a:graphicData>
        </a:graphic>
      </p:graphicFrame>
      <p:pic>
        <p:nvPicPr>
          <p:cNvPr id="61443"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81000"/>
            <a:ext cx="79248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4"/>
          <p:cNvSpPr>
            <a:spLocks noChangeArrowheads="1"/>
          </p:cNvSpPr>
          <p:nvPr/>
        </p:nvSpPr>
        <p:spPr bwMode="auto">
          <a:xfrm>
            <a:off x="775320" y="476672"/>
            <a:ext cx="4876800" cy="48795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fontAlgn="b">
              <a:lnSpc>
                <a:spcPct val="110000"/>
              </a:lnSpc>
            </a:pPr>
            <a:r>
              <a:rPr lang="en-US" altLang="zh-CN" sz="2800" spc="-25" dirty="0" err="1">
                <a:solidFill>
                  <a:schemeClr val="bg1"/>
                </a:solidFill>
              </a:rPr>
              <a:t>Dijkstra’s</a:t>
            </a:r>
            <a:r>
              <a:rPr lang="en-US" altLang="zh-CN" sz="2800" spc="-25" dirty="0">
                <a:solidFill>
                  <a:schemeClr val="bg1"/>
                </a:solidFill>
              </a:rPr>
              <a:t> </a:t>
            </a:r>
            <a:r>
              <a:rPr lang="en-US" altLang="zh-CN" sz="2800" spc="-35" dirty="0" smtClean="0">
                <a:solidFill>
                  <a:schemeClr val="bg1"/>
                </a:solidFill>
              </a:rPr>
              <a:t>algorithm Example</a:t>
            </a:r>
            <a:endParaRPr kumimoji="1" lang="zh-CN" altLang="en-US" sz="2800" b="1" dirty="0">
              <a:solidFill>
                <a:schemeClr val="bg1"/>
              </a:solidFill>
              <a:latin typeface="幼圆" panose="02010509060101010101" pitchFamily="49" charset="-122"/>
              <a:ea typeface="幼圆" panose="02010509060101010101" pitchFamily="49" charset="-122"/>
            </a:endParaRPr>
          </a:p>
        </p:txBody>
      </p:sp>
      <p:sp>
        <p:nvSpPr>
          <p:cNvPr id="61445" name="Rectangle 5"/>
          <p:cNvSpPr>
            <a:spLocks noChangeArrowheads="1"/>
          </p:cNvSpPr>
          <p:nvPr/>
        </p:nvSpPr>
        <p:spPr bwMode="auto">
          <a:xfrm>
            <a:off x="2667000" y="2370138"/>
            <a:ext cx="4953000" cy="4937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p>
            <a:pPr eaLnBrk="0" hangingPunct="0">
              <a:lnSpc>
                <a:spcPct val="120000"/>
              </a:lnSpc>
            </a:pPr>
            <a:endParaRPr kumimoji="1" lang="zh-CN" altLang="zh-CN" sz="2200">
              <a:solidFill>
                <a:srgbClr val="990000"/>
              </a:solidFill>
              <a:latin typeface="Times New Roman" panose="02020603050405020304" pitchFamily="18" charset="0"/>
            </a:endParaRPr>
          </a:p>
        </p:txBody>
      </p:sp>
      <p:graphicFrame>
        <p:nvGraphicFramePr>
          <p:cNvPr id="61447" name="Object 7"/>
          <p:cNvGraphicFramePr>
            <a:graphicFrameLocks noChangeAspect="1"/>
          </p:cNvGraphicFramePr>
          <p:nvPr>
            <p:extLst>
              <p:ext uri="{D42A27DB-BD31-4B8C-83A1-F6EECF244321}">
                <p14:modId xmlns:p14="http://schemas.microsoft.com/office/powerpoint/2010/main" val="3122031413"/>
              </p:ext>
            </p:extLst>
          </p:nvPr>
        </p:nvGraphicFramePr>
        <p:xfrm>
          <a:off x="1066800" y="3238500"/>
          <a:ext cx="6972300" cy="3009900"/>
        </p:xfrm>
        <a:graphic>
          <a:graphicData uri="http://schemas.openxmlformats.org/presentationml/2006/ole">
            <mc:AlternateContent xmlns:mc="http://schemas.openxmlformats.org/markup-compatibility/2006">
              <mc:Choice xmlns:v="urn:schemas-microsoft-com:vml" Requires="v">
                <p:oleObj spid="_x0000_s492135" name="Document" r:id="rId8" imgW="6453622" imgH="2791891" progId="Word.Document.8">
                  <p:embed/>
                </p:oleObj>
              </mc:Choice>
              <mc:Fallback>
                <p:oleObj name="Document" r:id="rId8" imgW="6453622" imgH="2791891" progId="Word.Document.8">
                  <p:embed/>
                  <p:pic>
                    <p:nvPicPr>
                      <p:cNvPr id="0" name=""/>
                      <p:cNvPicPr>
                        <a:picLocks noChangeAspect="1" noChangeArrowheads="1"/>
                      </p:cNvPicPr>
                      <p:nvPr/>
                    </p:nvPicPr>
                    <p:blipFill>
                      <a:blip r:embed="rId9"/>
                      <a:srcRect/>
                      <a:stretch>
                        <a:fillRect/>
                      </a:stretch>
                    </p:blipFill>
                    <p:spPr bwMode="auto">
                      <a:xfrm>
                        <a:off x="1066800" y="3238500"/>
                        <a:ext cx="6972300" cy="30099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8" name="Text Box 8"/>
          <p:cNvSpPr txBox="1">
            <a:spLocks noChangeArrowheads="1"/>
          </p:cNvSpPr>
          <p:nvPr/>
        </p:nvSpPr>
        <p:spPr bwMode="auto">
          <a:xfrm>
            <a:off x="6553200" y="914400"/>
            <a:ext cx="1885950" cy="5603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spAutoFit/>
          </a:bodyPr>
          <a:lstStyle/>
          <a:p>
            <a:pPr fontAlgn="b">
              <a:lnSpc>
                <a:spcPct val="140000"/>
              </a:lnSpc>
            </a:pPr>
            <a:r>
              <a:rPr kumimoji="1" lang="en-US" altLang="zh-CN" sz="2200">
                <a:latin typeface="Times New Roman" panose="02020603050405020304" pitchFamily="18" charset="0"/>
              </a:rPr>
              <a:t>1) v1 </a:t>
            </a:r>
            <a:r>
              <a:rPr kumimoji="1" lang="en-US" altLang="zh-CN" sz="2200">
                <a:latin typeface="Times New Roman" panose="02020603050405020304" pitchFamily="18" charset="0"/>
                <a:sym typeface="Symbol" panose="05050102010706020507" pitchFamily="18" charset="2"/>
              </a:rPr>
              <a:t> </a:t>
            </a:r>
            <a:r>
              <a:rPr kumimoji="1" lang="en-US" altLang="zh-CN" sz="2200">
                <a:latin typeface="Times New Roman" panose="02020603050405020304" pitchFamily="18" charset="0"/>
              </a:rPr>
              <a:t>v2: 10</a:t>
            </a:r>
          </a:p>
        </p:txBody>
      </p:sp>
      <p:sp>
        <p:nvSpPr>
          <p:cNvPr id="61449" name="Text Box 9"/>
          <p:cNvSpPr txBox="1">
            <a:spLocks noChangeArrowheads="1"/>
          </p:cNvSpPr>
          <p:nvPr/>
        </p:nvSpPr>
        <p:spPr bwMode="auto">
          <a:xfrm>
            <a:off x="6553200" y="1371600"/>
            <a:ext cx="1885950" cy="5603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spAutoFit/>
          </a:bodyPr>
          <a:lstStyle/>
          <a:p>
            <a:pPr fontAlgn="b">
              <a:lnSpc>
                <a:spcPct val="140000"/>
              </a:lnSpc>
            </a:pPr>
            <a:r>
              <a:rPr kumimoji="1" lang="en-US" altLang="zh-CN" sz="2200">
                <a:latin typeface="Times New Roman" panose="02020603050405020304" pitchFamily="18" charset="0"/>
              </a:rPr>
              <a:t>2) v1 </a:t>
            </a:r>
            <a:r>
              <a:rPr kumimoji="1" lang="en-US" altLang="zh-CN" sz="2200">
                <a:latin typeface="Times New Roman" panose="02020603050405020304" pitchFamily="18" charset="0"/>
                <a:sym typeface="Symbol" panose="05050102010706020507" pitchFamily="18" charset="2"/>
              </a:rPr>
              <a:t></a:t>
            </a:r>
            <a:r>
              <a:rPr kumimoji="1" lang="en-US" altLang="zh-CN" sz="2200">
                <a:latin typeface="Times New Roman" panose="02020603050405020304" pitchFamily="18" charset="0"/>
              </a:rPr>
              <a:t> v3: 50</a:t>
            </a:r>
          </a:p>
        </p:txBody>
      </p:sp>
      <p:sp>
        <p:nvSpPr>
          <p:cNvPr id="61450" name="Text Box 10"/>
          <p:cNvSpPr txBox="1">
            <a:spLocks noChangeArrowheads="1"/>
          </p:cNvSpPr>
          <p:nvPr/>
        </p:nvSpPr>
        <p:spPr bwMode="auto">
          <a:xfrm>
            <a:off x="6553200" y="1905000"/>
            <a:ext cx="1885950" cy="5603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spAutoFit/>
          </a:bodyPr>
          <a:lstStyle/>
          <a:p>
            <a:pPr fontAlgn="b">
              <a:lnSpc>
                <a:spcPct val="140000"/>
              </a:lnSpc>
            </a:pPr>
            <a:r>
              <a:rPr kumimoji="1" lang="en-US" altLang="zh-CN" sz="2200">
                <a:latin typeface="Times New Roman" panose="02020603050405020304" pitchFamily="18" charset="0"/>
              </a:rPr>
              <a:t>3) v1 </a:t>
            </a:r>
            <a:r>
              <a:rPr kumimoji="1" lang="en-US" altLang="zh-CN" sz="2200">
                <a:latin typeface="Times New Roman" panose="02020603050405020304" pitchFamily="18" charset="0"/>
                <a:sym typeface="Symbol" panose="05050102010706020507" pitchFamily="18" charset="2"/>
              </a:rPr>
              <a:t></a:t>
            </a:r>
            <a:r>
              <a:rPr kumimoji="1" lang="en-US" altLang="zh-CN" sz="2200">
                <a:latin typeface="Times New Roman" panose="02020603050405020304" pitchFamily="18" charset="0"/>
              </a:rPr>
              <a:t> v4: 30</a:t>
            </a:r>
          </a:p>
        </p:txBody>
      </p:sp>
      <p:sp>
        <p:nvSpPr>
          <p:cNvPr id="61451" name="Text Box 11"/>
          <p:cNvSpPr txBox="1">
            <a:spLocks noChangeArrowheads="1"/>
          </p:cNvSpPr>
          <p:nvPr/>
        </p:nvSpPr>
        <p:spPr bwMode="auto">
          <a:xfrm>
            <a:off x="6553200" y="2362200"/>
            <a:ext cx="1885950" cy="5603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spAutoFit/>
          </a:bodyPr>
          <a:lstStyle/>
          <a:p>
            <a:pPr fontAlgn="b">
              <a:lnSpc>
                <a:spcPct val="140000"/>
              </a:lnSpc>
            </a:pPr>
            <a:r>
              <a:rPr kumimoji="1" lang="en-US" altLang="zh-CN" sz="2200">
                <a:latin typeface="Times New Roman" panose="02020603050405020304" pitchFamily="18" charset="0"/>
              </a:rPr>
              <a:t>4) v1 </a:t>
            </a:r>
            <a:r>
              <a:rPr kumimoji="1" lang="en-US" altLang="zh-CN" sz="2200">
                <a:latin typeface="Times New Roman" panose="02020603050405020304" pitchFamily="18" charset="0"/>
                <a:sym typeface="Symbol" panose="05050102010706020507" pitchFamily="18" charset="2"/>
              </a:rPr>
              <a:t></a:t>
            </a:r>
            <a:r>
              <a:rPr kumimoji="1" lang="en-US" altLang="zh-CN" sz="2200">
                <a:latin typeface="Times New Roman" panose="02020603050405020304" pitchFamily="18" charset="0"/>
              </a:rPr>
              <a:t> v5: 60</a:t>
            </a:r>
          </a:p>
        </p:txBody>
      </p:sp>
      <p:graphicFrame>
        <p:nvGraphicFramePr>
          <p:cNvPr id="61452" name="Object 12"/>
          <p:cNvGraphicFramePr>
            <a:graphicFrameLocks noChangeAspect="1"/>
          </p:cNvGraphicFramePr>
          <p:nvPr>
            <p:extLst>
              <p:ext uri="{D42A27DB-BD31-4B8C-83A1-F6EECF244321}">
                <p14:modId xmlns:p14="http://schemas.microsoft.com/office/powerpoint/2010/main" val="2436335313"/>
              </p:ext>
            </p:extLst>
          </p:nvPr>
        </p:nvGraphicFramePr>
        <p:xfrm>
          <a:off x="2973388" y="1092523"/>
          <a:ext cx="4646612" cy="1976437"/>
        </p:xfrm>
        <a:graphic>
          <a:graphicData uri="http://schemas.openxmlformats.org/presentationml/2006/ole">
            <mc:AlternateContent xmlns:mc="http://schemas.openxmlformats.org/markup-compatibility/2006">
              <mc:Choice xmlns:v="urn:schemas-microsoft-com:vml" Requires="v">
                <p:oleObj spid="_x0000_s492136" name="文档" r:id="rId10" imgW="4648680" imgH="1512000" progId="Word.Document.8">
                  <p:embed/>
                </p:oleObj>
              </mc:Choice>
              <mc:Fallback>
                <p:oleObj name="文档" r:id="rId10" imgW="4648680" imgH="1512000" progId="Word.Documen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3388" y="1092523"/>
                        <a:ext cx="4646612" cy="19764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4845040" y="5766356"/>
            <a:ext cx="3416320" cy="369332"/>
          </a:xfrm>
          <a:prstGeom prst="rect">
            <a:avLst/>
          </a:prstGeom>
          <a:noFill/>
        </p:spPr>
        <p:txBody>
          <a:bodyPr wrap="none" rtlCol="0">
            <a:spAutoFit/>
          </a:bodyPr>
          <a:lstStyle/>
          <a:p>
            <a:r>
              <a:rPr lang="zh-CN" altLang="en-US" b="1" dirty="0" smtClean="0">
                <a:solidFill>
                  <a:srgbClr val="00B050"/>
                </a:solidFill>
              </a:rPr>
              <a:t>课外思考题：算法正确性的证明</a:t>
            </a:r>
            <a:endParaRPr lang="zh-CN" altLang="en-US" b="1" dirty="0">
              <a:solidFill>
                <a:srgbClr val="00B050"/>
              </a:solidFill>
            </a:endParaRPr>
          </a:p>
        </p:txBody>
      </p:sp>
      <p:sp>
        <p:nvSpPr>
          <p:cNvPr id="5" name="灯片编号占位符 4"/>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167</a:t>
            </a:fld>
            <a:endParaRPr lang="en-CA" dirty="0"/>
          </a:p>
        </p:txBody>
      </p:sp>
    </p:spTree>
    <p:extLst>
      <p:ext uri="{BB962C8B-B14F-4D97-AF65-F5344CB8AC3E}">
        <p14:creationId xmlns:p14="http://schemas.microsoft.com/office/powerpoint/2010/main" val="26067620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4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1448"/>
                                        </p:tgtEl>
                                        <p:attrNameLst>
                                          <p:attrName>style.visibility</p:attrName>
                                        </p:attrNameLst>
                                      </p:cBhvr>
                                      <p:to>
                                        <p:strVal val="visible"/>
                                      </p:to>
                                    </p:set>
                                    <p:animEffect transition="in" filter="wipe(left)">
                                      <p:cBhvr>
                                        <p:cTn id="11" dur="500"/>
                                        <p:tgtEl>
                                          <p:spTgt spid="614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449"/>
                                        </p:tgtEl>
                                        <p:attrNameLst>
                                          <p:attrName>style.visibility</p:attrName>
                                        </p:attrNameLst>
                                      </p:cBhvr>
                                      <p:to>
                                        <p:strVal val="visible"/>
                                      </p:to>
                                    </p:set>
                                    <p:animEffect transition="in" filter="wipe(left)">
                                      <p:cBhvr>
                                        <p:cTn id="16" dur="500"/>
                                        <p:tgtEl>
                                          <p:spTgt spid="614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450"/>
                                        </p:tgtEl>
                                        <p:attrNameLst>
                                          <p:attrName>style.visibility</p:attrName>
                                        </p:attrNameLst>
                                      </p:cBhvr>
                                      <p:to>
                                        <p:strVal val="visible"/>
                                      </p:to>
                                    </p:set>
                                    <p:animEffect transition="in" filter="wipe(left)">
                                      <p:cBhvr>
                                        <p:cTn id="21" dur="500"/>
                                        <p:tgtEl>
                                          <p:spTgt spid="614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1451"/>
                                        </p:tgtEl>
                                        <p:attrNameLst>
                                          <p:attrName>style.visibility</p:attrName>
                                        </p:attrNameLst>
                                      </p:cBhvr>
                                      <p:to>
                                        <p:strVal val="visible"/>
                                      </p:to>
                                    </p:set>
                                    <p:animEffect transition="in" filter="wipe(left)">
                                      <p:cBhvr>
                                        <p:cTn id="26" dur="500"/>
                                        <p:tgtEl>
                                          <p:spTgt spid="6145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8" grpId="0" autoUpdateAnimBg="0"/>
      <p:bldP spid="61449" grpId="0" autoUpdateAnimBg="0"/>
      <p:bldP spid="61450" grpId="0" autoUpdateAnimBg="0"/>
      <p:bldP spid="61451" grpId="0" autoUpdateAnimBg="0"/>
      <p:bldP spid="2"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168</a:t>
            </a:fld>
            <a:endParaRPr lang="en-CA" dirty="0"/>
          </a:p>
        </p:txBody>
      </p:sp>
      <p:sp>
        <p:nvSpPr>
          <p:cNvPr id="3" name="矩形 2"/>
          <p:cNvSpPr/>
          <p:nvPr/>
        </p:nvSpPr>
        <p:spPr>
          <a:xfrm>
            <a:off x="1331640" y="476672"/>
            <a:ext cx="5308441" cy="523220"/>
          </a:xfrm>
          <a:prstGeom prst="rect">
            <a:avLst/>
          </a:prstGeom>
        </p:spPr>
        <p:txBody>
          <a:bodyPr wrap="none">
            <a:spAutoFit/>
          </a:bodyPr>
          <a:lstStyle/>
          <a:p>
            <a:r>
              <a:rPr lang="en-US" altLang="zh-CN" sz="2800" spc="-60" dirty="0">
                <a:solidFill>
                  <a:schemeClr val="bg1"/>
                </a:solidFill>
              </a:rPr>
              <a:t>Extensions </a:t>
            </a:r>
            <a:r>
              <a:rPr lang="en-US" altLang="zh-CN" sz="2800" spc="-40" dirty="0">
                <a:solidFill>
                  <a:schemeClr val="bg1"/>
                </a:solidFill>
              </a:rPr>
              <a:t>of </a:t>
            </a:r>
            <a:r>
              <a:rPr lang="en-US" altLang="zh-CN" sz="2800" spc="-25" dirty="0" err="1">
                <a:solidFill>
                  <a:schemeClr val="bg1"/>
                </a:solidFill>
              </a:rPr>
              <a:t>Dijkstra’s</a:t>
            </a:r>
            <a:r>
              <a:rPr lang="en-US" altLang="zh-CN" sz="2800" spc="50" dirty="0">
                <a:solidFill>
                  <a:schemeClr val="bg1"/>
                </a:solidFill>
              </a:rPr>
              <a:t> </a:t>
            </a:r>
            <a:r>
              <a:rPr lang="en-US" altLang="zh-CN" sz="2800" spc="-35" dirty="0">
                <a:solidFill>
                  <a:schemeClr val="bg1"/>
                </a:solidFill>
              </a:rPr>
              <a:t>algorithm</a:t>
            </a:r>
            <a:endParaRPr lang="zh-CN" altLang="en-US" sz="2800" dirty="0">
              <a:solidFill>
                <a:schemeClr val="bg1"/>
              </a:solidFill>
            </a:endParaRPr>
          </a:p>
        </p:txBody>
      </p:sp>
      <p:sp>
        <p:nvSpPr>
          <p:cNvPr id="4" name="矩形 3"/>
          <p:cNvSpPr/>
          <p:nvPr/>
        </p:nvSpPr>
        <p:spPr>
          <a:xfrm>
            <a:off x="863351" y="2029899"/>
            <a:ext cx="8100392" cy="2798202"/>
          </a:xfrm>
          <a:prstGeom prst="rect">
            <a:avLst/>
          </a:prstGeom>
        </p:spPr>
        <p:txBody>
          <a:bodyPr wrap="square">
            <a:spAutoFit/>
          </a:bodyPr>
          <a:lstStyle/>
          <a:p>
            <a:pPr marL="289560" marR="5080" indent="-277495">
              <a:lnSpc>
                <a:spcPct val="125299"/>
              </a:lnSpc>
              <a:spcBef>
                <a:spcPts val="100"/>
              </a:spcBef>
            </a:pPr>
            <a:r>
              <a:rPr lang="en-US" altLang="zh-CN" sz="2800" spc="-15" dirty="0" err="1">
                <a:latin typeface="Times New Roman" panose="02020603050405020304" pitchFamily="18" charset="0"/>
                <a:cs typeface="Times New Roman" panose="02020603050405020304" pitchFamily="18" charset="0"/>
              </a:rPr>
              <a:t>Dijkstra’s</a:t>
            </a:r>
            <a:r>
              <a:rPr lang="en-US" altLang="zh-CN" sz="2800" spc="-15" dirty="0">
                <a:latin typeface="Times New Roman" panose="02020603050405020304" pitchFamily="18" charset="0"/>
                <a:cs typeface="Times New Roman" panose="02020603050405020304" pitchFamily="18" charset="0"/>
              </a:rPr>
              <a:t> </a:t>
            </a:r>
            <a:r>
              <a:rPr lang="en-US" altLang="zh-CN" sz="2800" spc="-35" dirty="0">
                <a:latin typeface="Times New Roman" panose="02020603050405020304" pitchFamily="18" charset="0"/>
                <a:cs typeface="Times New Roman" panose="02020603050405020304" pitchFamily="18" charset="0"/>
              </a:rPr>
              <a:t>algorithm </a:t>
            </a:r>
            <a:r>
              <a:rPr lang="en-US" altLang="zh-CN" sz="2800" spc="-50" dirty="0">
                <a:latin typeface="Times New Roman" panose="02020603050405020304" pitchFamily="18" charset="0"/>
                <a:cs typeface="Times New Roman" panose="02020603050405020304" pitchFamily="18" charset="0"/>
              </a:rPr>
              <a:t>and </a:t>
            </a:r>
            <a:r>
              <a:rPr lang="en-US" altLang="zh-CN" sz="2800" spc="-40" dirty="0">
                <a:latin typeface="Times New Roman" panose="02020603050405020304" pitchFamily="18" charset="0"/>
                <a:cs typeface="Times New Roman" panose="02020603050405020304" pitchFamily="18" charset="0"/>
              </a:rPr>
              <a:t>proof </a:t>
            </a:r>
            <a:r>
              <a:rPr lang="en-US" altLang="zh-CN" sz="2800" spc="-50" dirty="0">
                <a:solidFill>
                  <a:srgbClr val="FF0000"/>
                </a:solidFill>
                <a:latin typeface="Times New Roman" panose="02020603050405020304" pitchFamily="18" charset="0"/>
                <a:cs typeface="Times New Roman" panose="02020603050405020304" pitchFamily="18" charset="0"/>
              </a:rPr>
              <a:t>extend </a:t>
            </a:r>
            <a:r>
              <a:rPr lang="en-US" altLang="zh-CN" sz="2800" spc="-15" dirty="0">
                <a:solidFill>
                  <a:srgbClr val="FF0000"/>
                </a:solidFill>
                <a:latin typeface="Times New Roman" panose="02020603050405020304" pitchFamily="18" charset="0"/>
                <a:cs typeface="Times New Roman" panose="02020603050405020304" pitchFamily="18" charset="0"/>
              </a:rPr>
              <a:t>to </a:t>
            </a:r>
            <a:r>
              <a:rPr lang="en-US" altLang="zh-CN" sz="2800" spc="-55" dirty="0">
                <a:latin typeface="Times New Roman" panose="02020603050405020304" pitchFamily="18" charset="0"/>
                <a:cs typeface="Times New Roman" panose="02020603050405020304" pitchFamily="18" charset="0"/>
              </a:rPr>
              <a:t>several </a:t>
            </a:r>
            <a:r>
              <a:rPr lang="en-US" altLang="zh-CN" sz="2800" spc="-40" dirty="0">
                <a:latin typeface="Times New Roman" panose="02020603050405020304" pitchFamily="18" charset="0"/>
                <a:cs typeface="Times New Roman" panose="02020603050405020304" pitchFamily="18" charset="0"/>
              </a:rPr>
              <a:t>related </a:t>
            </a:r>
            <a:r>
              <a:rPr lang="en-US" altLang="zh-CN" sz="2800" spc="-55" dirty="0">
                <a:latin typeface="Times New Roman" panose="02020603050405020304" pitchFamily="18" charset="0"/>
                <a:cs typeface="Times New Roman" panose="02020603050405020304" pitchFamily="18" charset="0"/>
              </a:rPr>
              <a:t>problems:  </a:t>
            </a:r>
            <a:endParaRPr lang="en-US" altLang="zh-CN" sz="2800" spc="-55" dirty="0" smtClean="0">
              <a:latin typeface="Times New Roman" panose="02020603050405020304" pitchFamily="18" charset="0"/>
              <a:cs typeface="Times New Roman" panose="02020603050405020304" pitchFamily="18" charset="0"/>
            </a:endParaRPr>
          </a:p>
          <a:p>
            <a:pPr marL="926465" marR="2026285" lvl="1" indent="-457200">
              <a:lnSpc>
                <a:spcPct val="125299"/>
              </a:lnSpc>
              <a:buFont typeface="Wingdings" panose="05000000000000000000" pitchFamily="2" charset="2"/>
              <a:buChar char="Ø"/>
            </a:pPr>
            <a:r>
              <a:rPr lang="en-US" altLang="zh-CN" sz="2800" spc="-25" dirty="0">
                <a:latin typeface="Times New Roman" panose="02020603050405020304" pitchFamily="18" charset="0"/>
                <a:cs typeface="Times New Roman" panose="02020603050405020304" pitchFamily="18" charset="0"/>
              </a:rPr>
              <a:t>Shortest </a:t>
            </a:r>
            <a:r>
              <a:rPr lang="en-US" altLang="zh-CN" sz="2800" spc="-25" dirty="0">
                <a:latin typeface="Times New Roman" panose="02020603050405020304" pitchFamily="18" charset="0"/>
                <a:cs typeface="Times New Roman" panose="02020603050405020304" pitchFamily="18" charset="0"/>
              </a:rPr>
              <a:t>paths in undirected </a:t>
            </a:r>
            <a:r>
              <a:rPr lang="en-US" altLang="zh-CN" sz="2800" spc="-25" dirty="0">
                <a:latin typeface="Times New Roman" panose="02020603050405020304" pitchFamily="18" charset="0"/>
                <a:cs typeface="Times New Roman" panose="02020603050405020304" pitchFamily="18" charset="0"/>
              </a:rPr>
              <a:t>graphs</a:t>
            </a:r>
          </a:p>
          <a:p>
            <a:pPr marL="926465" marR="2026285" lvl="1" indent="-457200">
              <a:lnSpc>
                <a:spcPct val="125299"/>
              </a:lnSpc>
              <a:buFont typeface="Wingdings" panose="05000000000000000000" pitchFamily="2" charset="2"/>
              <a:buChar char="Ø"/>
            </a:pPr>
            <a:r>
              <a:rPr lang="en-US" altLang="zh-CN" sz="2800" spc="-25" dirty="0">
                <a:latin typeface="Times New Roman" panose="02020603050405020304" pitchFamily="18" charset="0"/>
                <a:cs typeface="Times New Roman" panose="02020603050405020304" pitchFamily="18" charset="0"/>
              </a:rPr>
              <a:t>Maximum capacity paths  </a:t>
            </a:r>
          </a:p>
          <a:p>
            <a:pPr marL="926465" marR="2026285" lvl="1" indent="-457200">
              <a:lnSpc>
                <a:spcPct val="125299"/>
              </a:lnSpc>
              <a:buFont typeface="Wingdings" panose="05000000000000000000" pitchFamily="2" charset="2"/>
              <a:buChar char="Ø"/>
            </a:pPr>
            <a:r>
              <a:rPr lang="en-US" altLang="zh-CN" sz="2800" spc="-25" dirty="0">
                <a:latin typeface="Times New Roman" panose="02020603050405020304" pitchFamily="18" charset="0"/>
                <a:cs typeface="Times New Roman" panose="02020603050405020304" pitchFamily="18" charset="0"/>
              </a:rPr>
              <a:t>Maximum reliability paths</a:t>
            </a:r>
          </a:p>
        </p:txBody>
      </p:sp>
    </p:spTree>
    <p:extLst>
      <p:ext uri="{BB962C8B-B14F-4D97-AF65-F5344CB8AC3E}">
        <p14:creationId xmlns:p14="http://schemas.microsoft.com/office/powerpoint/2010/main" val="36916045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3" name="Text Box 3"/>
          <p:cNvSpPr txBox="1">
            <a:spLocks noGrp="1" noChangeArrowheads="1"/>
          </p:cNvSpPr>
          <p:nvPr>
            <p:ph type="title"/>
          </p:nvPr>
        </p:nvSpPr>
        <p:spPr>
          <a:xfrm>
            <a:off x="198765" y="57150"/>
            <a:ext cx="8229600" cy="11398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30000"/>
              </a:lnSpc>
            </a:pPr>
            <a:r>
              <a:rPr lang="en-US" altLang="zh-CN" sz="4400" dirty="0" err="1" smtClean="0">
                <a:latin typeface="Times New Roman" panose="02020603050405020304" pitchFamily="18" charset="0"/>
              </a:rPr>
              <a:t>Dijkstra</a:t>
            </a:r>
            <a:r>
              <a:rPr lang="zh-CN" altLang="en-US" sz="4400" dirty="0" smtClean="0">
                <a:latin typeface="Times New Roman" panose="02020603050405020304" pitchFamily="18" charset="0"/>
              </a:rPr>
              <a:t>算法正确性证明</a:t>
            </a:r>
          </a:p>
        </p:txBody>
      </p:sp>
      <p:sp>
        <p:nvSpPr>
          <p:cNvPr id="148482" name="Rectangle 2"/>
          <p:cNvSpPr>
            <a:spLocks noGrp="1" noChangeArrowheads="1"/>
          </p:cNvSpPr>
          <p:nvPr>
            <p:ph type="body" idx="4294967295"/>
          </p:nvPr>
        </p:nvSpPr>
        <p:spPr>
          <a:xfrm>
            <a:off x="539750" y="1114577"/>
            <a:ext cx="8064500" cy="3095625"/>
          </a:xfrm>
        </p:spPr>
        <p:txBody>
          <a:bodyPr/>
          <a:lstStyle/>
          <a:p>
            <a:pPr>
              <a:lnSpc>
                <a:spcPct val="110000"/>
              </a:lnSpc>
              <a:buFont typeface="Wingdings" panose="05000000000000000000" pitchFamily="2" charset="2"/>
              <a:buNone/>
            </a:pPr>
            <a:r>
              <a:rPr lang="zh-CN" altLang="en-US" sz="2400" dirty="0" smtClean="0">
                <a:solidFill>
                  <a:srgbClr val="A50021"/>
                </a:solidFill>
                <a:latin typeface="Times New Roman" panose="02020603050405020304" pitchFamily="18" charset="0"/>
              </a:rPr>
              <a:t>命题</a:t>
            </a:r>
            <a:r>
              <a:rPr lang="zh-CN" altLang="en-US" sz="2400" dirty="0" smtClean="0">
                <a:latin typeface="Times New Roman" panose="02020603050405020304" pitchFamily="18" charset="0"/>
              </a:rPr>
              <a:t>：当算法进行到第 </a:t>
            </a:r>
            <a:r>
              <a:rPr lang="en-US" altLang="zh-CN" sz="2400" i="1" dirty="0" smtClean="0">
                <a:latin typeface="Times New Roman" panose="02020603050405020304" pitchFamily="18" charset="0"/>
              </a:rPr>
              <a:t>k </a:t>
            </a:r>
            <a:r>
              <a:rPr lang="zh-CN" altLang="en-US" sz="2400" dirty="0" smtClean="0">
                <a:latin typeface="Times New Roman" panose="02020603050405020304" pitchFamily="18" charset="0"/>
              </a:rPr>
              <a:t>步时，对于</a:t>
            </a:r>
            <a:r>
              <a:rPr lang="en-US" altLang="zh-CN" sz="2400" i="1" dirty="0" smtClean="0">
                <a:latin typeface="Times New Roman" panose="02020603050405020304" pitchFamily="18" charset="0"/>
              </a:rPr>
              <a:t>S </a:t>
            </a:r>
            <a:r>
              <a:rPr lang="zh-CN" altLang="en-US" sz="2400" dirty="0" smtClean="0">
                <a:latin typeface="Times New Roman" panose="02020603050405020304" pitchFamily="18" charset="0"/>
              </a:rPr>
              <a:t>中每个结点 </a:t>
            </a:r>
            <a:r>
              <a:rPr lang="en-US" altLang="zh-CN" sz="2400" i="1" dirty="0" err="1" smtClean="0">
                <a:latin typeface="Times New Roman" panose="02020603050405020304" pitchFamily="18" charset="0"/>
              </a:rPr>
              <a:t>i</a:t>
            </a:r>
            <a:r>
              <a:rPr lang="zh-CN" altLang="en-US" sz="2400" dirty="0" smtClean="0">
                <a:latin typeface="Times New Roman" panose="02020603050405020304" pitchFamily="18" charset="0"/>
              </a:rPr>
              <a:t>，   </a:t>
            </a:r>
          </a:p>
          <a:p>
            <a:pPr>
              <a:lnSpc>
                <a:spcPct val="110000"/>
              </a:lnSpc>
              <a:buFont typeface="Wingdings" panose="05000000000000000000" pitchFamily="2" charset="2"/>
              <a:buNone/>
            </a:pP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dist</a:t>
            </a:r>
            <a:r>
              <a:rPr lang="en-US" altLang="zh-CN" sz="2400" dirty="0" smtClean="0">
                <a:latin typeface="Times New Roman" panose="02020603050405020304" pitchFamily="18" charset="0"/>
              </a:rPr>
              <a:t>[</a:t>
            </a:r>
            <a:r>
              <a:rPr lang="en-US" altLang="zh-CN" sz="2400" i="1" dirty="0" err="1" smtClean="0">
                <a:latin typeface="Times New Roman" panose="02020603050405020304" pitchFamily="18" charset="0"/>
              </a:rPr>
              <a:t>i</a:t>
            </a:r>
            <a:r>
              <a:rPr lang="en-US" altLang="zh-CN" sz="2400" dirty="0" smtClean="0">
                <a:latin typeface="Times New Roman" panose="02020603050405020304" pitchFamily="18" charset="0"/>
              </a:rPr>
              <a:t>] = short[</a:t>
            </a:r>
            <a:r>
              <a:rPr lang="en-US" altLang="zh-CN" sz="2400" i="1" dirty="0" err="1" smtClean="0">
                <a:latin typeface="Times New Roman" panose="02020603050405020304" pitchFamily="18" charset="0"/>
              </a:rPr>
              <a:t>i</a:t>
            </a:r>
            <a:r>
              <a:rPr lang="en-US" altLang="zh-CN" sz="2400" dirty="0" smtClean="0">
                <a:latin typeface="Times New Roman" panose="02020603050405020304" pitchFamily="18" charset="0"/>
              </a:rPr>
              <a:t>]   </a:t>
            </a:r>
          </a:p>
          <a:p>
            <a:pPr>
              <a:lnSpc>
                <a:spcPct val="110000"/>
              </a:lnSpc>
              <a:buFont typeface="Wingdings" panose="05000000000000000000" pitchFamily="2" charset="2"/>
              <a:buNone/>
            </a:pPr>
            <a:r>
              <a:rPr lang="zh-CN" altLang="en-US" sz="2400" dirty="0" smtClean="0">
                <a:solidFill>
                  <a:srgbClr val="A50021"/>
                </a:solidFill>
                <a:latin typeface="Times New Roman" panose="02020603050405020304" pitchFamily="18" charset="0"/>
              </a:rPr>
              <a:t>归纳基础</a:t>
            </a:r>
            <a:r>
              <a:rPr lang="zh-CN" altLang="en-US" sz="2400" dirty="0" smtClean="0">
                <a:latin typeface="Times New Roman" panose="02020603050405020304" pitchFamily="18" charset="0"/>
              </a:rPr>
              <a:t>   </a:t>
            </a:r>
            <a:r>
              <a:rPr lang="en-US" altLang="zh-CN" sz="2400" i="1" dirty="0" smtClean="0">
                <a:latin typeface="Times New Roman" panose="02020603050405020304" pitchFamily="18" charset="0"/>
              </a:rPr>
              <a:t>k</a:t>
            </a:r>
            <a:r>
              <a:rPr lang="en-US" altLang="zh-CN" sz="2400" dirty="0" smtClean="0">
                <a:latin typeface="Times New Roman" panose="02020603050405020304" pitchFamily="18" charset="0"/>
              </a:rPr>
              <a:t>=1, </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dist</a:t>
            </a:r>
            <a:r>
              <a:rPr lang="en-US" altLang="zh-CN" sz="2400" dirty="0" smtClean="0">
                <a:latin typeface="Times New Roman" panose="02020603050405020304" pitchFamily="18" charset="0"/>
              </a:rPr>
              <a:t>[</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]=short[</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]=0, </a:t>
            </a:r>
            <a:r>
              <a:rPr lang="zh-CN" altLang="en-US" sz="2400" dirty="0" smtClean="0">
                <a:latin typeface="Times New Roman" panose="02020603050405020304" pitchFamily="18" charset="0"/>
              </a:rPr>
              <a:t>命题为真</a:t>
            </a:r>
            <a:r>
              <a:rPr lang="en-US" altLang="zh-CN" sz="2400" dirty="0" smtClean="0">
                <a:latin typeface="Times New Roman" panose="02020603050405020304" pitchFamily="18" charset="0"/>
              </a:rPr>
              <a:t>.</a:t>
            </a:r>
          </a:p>
          <a:p>
            <a:pPr>
              <a:lnSpc>
                <a:spcPct val="110000"/>
              </a:lnSpc>
              <a:spcBef>
                <a:spcPct val="0"/>
              </a:spcBef>
              <a:buFont typeface="Wingdings" panose="05000000000000000000" pitchFamily="2" charset="2"/>
              <a:buNone/>
            </a:pPr>
            <a:r>
              <a:rPr lang="zh-CN" altLang="en-US" sz="2400" dirty="0" smtClean="0">
                <a:solidFill>
                  <a:srgbClr val="A50021"/>
                </a:solidFill>
                <a:latin typeface="Times New Roman" panose="02020603050405020304" pitchFamily="18" charset="0"/>
              </a:rPr>
              <a:t>归纳步骤   </a:t>
            </a:r>
            <a:r>
              <a:rPr lang="zh-CN" altLang="en-US" sz="2400" dirty="0" smtClean="0">
                <a:latin typeface="Times New Roman" panose="02020603050405020304" pitchFamily="18" charset="0"/>
              </a:rPr>
              <a:t>假设命题对于</a:t>
            </a:r>
            <a:r>
              <a:rPr lang="en-US" altLang="zh-CN" sz="2400" i="1" dirty="0" smtClean="0">
                <a:latin typeface="Times New Roman" panose="02020603050405020304" pitchFamily="18" charset="0"/>
              </a:rPr>
              <a:t>k </a:t>
            </a:r>
            <a:r>
              <a:rPr lang="zh-CN" altLang="en-US" sz="2400" dirty="0" smtClean="0">
                <a:latin typeface="Times New Roman" panose="02020603050405020304" pitchFamily="18" charset="0"/>
              </a:rPr>
              <a:t>为真</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考虑 </a:t>
            </a:r>
            <a:r>
              <a:rPr lang="en-US" altLang="zh-CN" sz="2400" i="1" dirty="0" smtClean="0">
                <a:latin typeface="Times New Roman" panose="02020603050405020304" pitchFamily="18" charset="0"/>
              </a:rPr>
              <a:t>k</a:t>
            </a:r>
            <a:r>
              <a:rPr lang="en-US" altLang="zh-CN" sz="2400" dirty="0" smtClean="0">
                <a:latin typeface="Times New Roman" panose="02020603050405020304" pitchFamily="18" charset="0"/>
              </a:rPr>
              <a:t>+1</a:t>
            </a:r>
            <a:r>
              <a:rPr lang="zh-CN" altLang="en-US" sz="2400" dirty="0" smtClean="0">
                <a:latin typeface="Times New Roman" panose="02020603050405020304" pitchFamily="18" charset="0"/>
              </a:rPr>
              <a:t>步</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选择顶点</a:t>
            </a:r>
            <a:r>
              <a:rPr lang="en-US" altLang="zh-CN" sz="2400" i="1" dirty="0" smtClean="0">
                <a:latin typeface="Times New Roman" panose="02020603050405020304" pitchFamily="18" charset="0"/>
              </a:rPr>
              <a:t>v </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边</a:t>
            </a:r>
          </a:p>
          <a:p>
            <a:pPr>
              <a:lnSpc>
                <a:spcPct val="110000"/>
              </a:lnSpc>
              <a:spcBef>
                <a:spcPct val="0"/>
              </a:spcBef>
              <a:buFont typeface="Wingdings" panose="05000000000000000000" pitchFamily="2" charset="2"/>
              <a:buNone/>
            </a:pPr>
            <a:r>
              <a:rPr lang="en-US" altLang="zh-CN" sz="2400" dirty="0" smtClean="0">
                <a:latin typeface="Times New Roman" panose="02020603050405020304" pitchFamily="18" charset="0"/>
              </a:rPr>
              <a:t>{</a:t>
            </a:r>
            <a:r>
              <a:rPr lang="en-US" altLang="zh-CN" sz="2400" i="1" dirty="0" err="1" smtClean="0">
                <a:latin typeface="Times New Roman" panose="02020603050405020304" pitchFamily="18" charset="0"/>
              </a:rPr>
              <a:t>u,v</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假若存在另一条 </a:t>
            </a:r>
            <a:r>
              <a:rPr lang="en-US" altLang="zh-CN" sz="2400" i="1" dirty="0" smtClean="0">
                <a:latin typeface="Times New Roman" panose="02020603050405020304" pitchFamily="18" charset="0"/>
              </a:rPr>
              <a:t>s</a:t>
            </a:r>
            <a:r>
              <a:rPr lang="en-US" altLang="zh-CN" sz="2400" dirty="0" smtClean="0">
                <a:latin typeface="Times New Roman" panose="02020603050405020304" pitchFamily="18" charset="0"/>
              </a:rPr>
              <a:t>-</a:t>
            </a:r>
            <a:r>
              <a:rPr lang="en-US" altLang="zh-CN" sz="2400" i="1" dirty="0" smtClean="0">
                <a:latin typeface="Times New Roman" panose="02020603050405020304" pitchFamily="18" charset="0"/>
              </a:rPr>
              <a:t>v </a:t>
            </a:r>
            <a:r>
              <a:rPr lang="zh-CN" altLang="en-US" sz="2400" dirty="0" smtClean="0">
                <a:latin typeface="Times New Roman" panose="02020603050405020304" pitchFamily="18" charset="0"/>
              </a:rPr>
              <a:t>路径 </a:t>
            </a:r>
            <a:r>
              <a:rPr lang="en-US" altLang="zh-CN" sz="2400" i="1" dirty="0" smtClean="0">
                <a:latin typeface="Times New Roman" panose="02020603050405020304" pitchFamily="18" charset="0"/>
              </a:rPr>
              <a:t>L </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绿色</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，最后一次出</a:t>
            </a:r>
            <a:r>
              <a:rPr lang="en-US" altLang="zh-CN" sz="2400" i="1" dirty="0" smtClean="0">
                <a:latin typeface="Times New Roman" panose="02020603050405020304" pitchFamily="18" charset="0"/>
              </a:rPr>
              <a:t>S </a:t>
            </a:r>
            <a:r>
              <a:rPr lang="zh-CN" altLang="en-US" sz="2400" dirty="0" smtClean="0">
                <a:latin typeface="Times New Roman" panose="02020603050405020304" pitchFamily="18" charset="0"/>
              </a:rPr>
              <a:t>的</a:t>
            </a:r>
          </a:p>
          <a:p>
            <a:pPr>
              <a:lnSpc>
                <a:spcPct val="110000"/>
              </a:lnSpc>
              <a:spcBef>
                <a:spcPct val="0"/>
              </a:spcBef>
              <a:buFont typeface="Wingdings" panose="05000000000000000000" pitchFamily="2" charset="2"/>
              <a:buNone/>
            </a:pPr>
            <a:r>
              <a:rPr lang="zh-CN" altLang="en-US" sz="2400" dirty="0" smtClean="0">
                <a:latin typeface="Times New Roman" panose="02020603050405020304" pitchFamily="18" charset="0"/>
              </a:rPr>
              <a:t>顶点为 </a:t>
            </a:r>
            <a:r>
              <a:rPr lang="en-US" altLang="zh-CN" sz="2400" i="1" dirty="0" smtClean="0">
                <a:latin typeface="Times New Roman" panose="02020603050405020304" pitchFamily="18" charset="0"/>
              </a:rPr>
              <a:t>x</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在这次从</a:t>
            </a:r>
            <a:r>
              <a:rPr lang="en-US" altLang="zh-CN" sz="2400" i="1" dirty="0" smtClean="0">
                <a:latin typeface="Times New Roman" panose="02020603050405020304" pitchFamily="18" charset="0"/>
              </a:rPr>
              <a:t>S </a:t>
            </a:r>
            <a:r>
              <a:rPr lang="zh-CN" altLang="en-US" sz="2400" dirty="0" smtClean="0">
                <a:latin typeface="Times New Roman" panose="02020603050405020304" pitchFamily="18" charset="0"/>
              </a:rPr>
              <a:t>中出来后</a:t>
            </a:r>
          </a:p>
          <a:p>
            <a:pPr>
              <a:lnSpc>
                <a:spcPct val="110000"/>
              </a:lnSpc>
              <a:spcBef>
                <a:spcPct val="0"/>
              </a:spcBef>
              <a:buFont typeface="Wingdings" panose="05000000000000000000" pitchFamily="2" charset="2"/>
              <a:buNone/>
            </a:pPr>
            <a:r>
              <a:rPr lang="zh-CN" altLang="en-US" sz="2400" dirty="0" smtClean="0">
                <a:latin typeface="Times New Roman" panose="02020603050405020304" pitchFamily="18" charset="0"/>
              </a:rPr>
              <a:t>经过</a:t>
            </a:r>
            <a:r>
              <a:rPr lang="en-US" altLang="zh-CN" sz="2400" i="1" dirty="0" smtClean="0">
                <a:latin typeface="Times New Roman" panose="02020603050405020304" pitchFamily="18" charset="0"/>
              </a:rPr>
              <a:t>V</a:t>
            </a:r>
            <a:r>
              <a:rPr lang="en-US" altLang="zh-CN" sz="2400" dirty="0" smtClean="0">
                <a:latin typeface="Times New Roman" panose="02020603050405020304" pitchFamily="18" charset="0"/>
                <a:sym typeface="Symbol" panose="05050102010706020507" pitchFamily="18" charset="2"/>
              </a:rPr>
              <a:t></a:t>
            </a:r>
            <a:r>
              <a:rPr lang="en-US" altLang="zh-CN" sz="2400" i="1" dirty="0" smtClean="0">
                <a:latin typeface="Times New Roman" panose="02020603050405020304" pitchFamily="18" charset="0"/>
              </a:rPr>
              <a:t>S </a:t>
            </a:r>
            <a:r>
              <a:rPr lang="zh-CN" altLang="en-US" sz="2400" dirty="0" smtClean="0">
                <a:latin typeface="Times New Roman" panose="02020603050405020304" pitchFamily="18" charset="0"/>
              </a:rPr>
              <a:t>的第一个顶点为 </a:t>
            </a:r>
            <a:r>
              <a:rPr lang="en-US" altLang="zh-CN" sz="2400" i="1" dirty="0" smtClean="0">
                <a:latin typeface="Times New Roman" panose="02020603050405020304" pitchFamily="18" charset="0"/>
              </a:rPr>
              <a:t>y</a:t>
            </a:r>
            <a:r>
              <a:rPr lang="en-US" altLang="zh-CN" sz="2400" dirty="0" smtClean="0">
                <a:latin typeface="Times New Roman" panose="02020603050405020304" pitchFamily="18" charset="0"/>
              </a:rPr>
              <a:t>(</a:t>
            </a:r>
            <a:r>
              <a:rPr lang="zh-CN" altLang="en-US" sz="2400" dirty="0" smtClean="0">
                <a:solidFill>
                  <a:srgbClr val="0066FF"/>
                </a:solidFill>
                <a:latin typeface="Times New Roman" panose="02020603050405020304" pitchFamily="18" charset="0"/>
              </a:rPr>
              <a:t>选</a:t>
            </a:r>
            <a:r>
              <a:rPr lang="en-US" altLang="zh-CN" sz="2400" dirty="0" smtClean="0">
                <a:solidFill>
                  <a:srgbClr val="0066FF"/>
                </a:solidFill>
                <a:latin typeface="Times New Roman" panose="02020603050405020304" pitchFamily="18" charset="0"/>
              </a:rPr>
              <a:t>y</a:t>
            </a:r>
            <a:r>
              <a:rPr lang="en-US" altLang="zh-CN" sz="2400" dirty="0" smtClean="0">
                <a:latin typeface="Times New Roman" panose="02020603050405020304" pitchFamily="18" charset="0"/>
              </a:rPr>
              <a:t>).</a:t>
            </a:r>
          </a:p>
        </p:txBody>
      </p:sp>
      <p:sp>
        <p:nvSpPr>
          <p:cNvPr id="148484" name="Text Box 4"/>
          <p:cNvSpPr txBox="1">
            <a:spLocks noChangeArrowheads="1"/>
          </p:cNvSpPr>
          <p:nvPr/>
        </p:nvSpPr>
        <p:spPr bwMode="auto">
          <a:xfrm>
            <a:off x="4356100" y="5013325"/>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2400">
              <a:latin typeface="Arial" panose="020B0604020202020204" pitchFamily="34" charset="0"/>
            </a:endParaRPr>
          </a:p>
        </p:txBody>
      </p:sp>
      <p:sp>
        <p:nvSpPr>
          <p:cNvPr id="148486" name="Rectangle 6"/>
          <p:cNvSpPr>
            <a:spLocks noChangeArrowheads="1"/>
          </p:cNvSpPr>
          <p:nvPr/>
        </p:nvSpPr>
        <p:spPr bwMode="auto">
          <a:xfrm>
            <a:off x="3186973" y="5747879"/>
            <a:ext cx="1611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dirty="0">
                <a:latin typeface="Times New Roman" panose="02020603050405020304" pitchFamily="18" charset="0"/>
                <a:sym typeface="Symbol" panose="05050102010706020507" pitchFamily="18" charset="2"/>
              </a:rPr>
              <a:t>T</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O</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n</a:t>
            </a:r>
            <a:r>
              <a:rPr lang="en-US" altLang="zh-CN" sz="2400" b="1" baseline="30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a:t>
            </a:r>
          </a:p>
        </p:txBody>
      </p:sp>
      <p:sp>
        <p:nvSpPr>
          <p:cNvPr id="148487" name="Text Box 7"/>
          <p:cNvSpPr txBox="1">
            <a:spLocks noChangeArrowheads="1"/>
          </p:cNvSpPr>
          <p:nvPr/>
        </p:nvSpPr>
        <p:spPr bwMode="auto">
          <a:xfrm>
            <a:off x="4859338" y="51577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400">
              <a:latin typeface="Arial" panose="020B0604020202020204" pitchFamily="34" charset="0"/>
            </a:endParaRPr>
          </a:p>
        </p:txBody>
      </p:sp>
      <p:sp>
        <p:nvSpPr>
          <p:cNvPr id="148488" name="Text Box 8"/>
          <p:cNvSpPr txBox="1">
            <a:spLocks noChangeArrowheads="1"/>
          </p:cNvSpPr>
          <p:nvPr/>
        </p:nvSpPr>
        <p:spPr bwMode="auto">
          <a:xfrm>
            <a:off x="863752" y="5614988"/>
            <a:ext cx="3744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rPr>
              <a:t>dist[</a:t>
            </a:r>
            <a:r>
              <a:rPr lang="en-US" altLang="zh-CN" sz="2400" b="1" i="1">
                <a:latin typeface="Times New Roman" panose="02020603050405020304" pitchFamily="18" charset="0"/>
              </a:rPr>
              <a:t>v</a:t>
            </a:r>
            <a:r>
              <a:rPr lang="en-US" altLang="zh-CN" sz="2400" b="1">
                <a:latin typeface="Times New Roman" panose="02020603050405020304" pitchFamily="18" charset="0"/>
              </a:rPr>
              <a:t>]=short[</a:t>
            </a:r>
            <a:r>
              <a:rPr lang="en-US" altLang="zh-CN" sz="2400" b="1" i="1">
                <a:latin typeface="Times New Roman" panose="02020603050405020304" pitchFamily="18" charset="0"/>
              </a:rPr>
              <a:t>v</a:t>
            </a:r>
            <a:r>
              <a:rPr lang="en-US" altLang="zh-CN" sz="2400" b="1">
                <a:latin typeface="Times New Roman" panose="02020603050405020304" pitchFamily="18" charset="0"/>
              </a:rPr>
              <a:t>]</a:t>
            </a:r>
            <a:endParaRPr lang="en-US" altLang="zh-CN" sz="2400" b="1">
              <a:latin typeface="Times New Roman" panose="02020603050405020304" pitchFamily="18" charset="0"/>
              <a:sym typeface="Symbol" panose="05050102010706020507" pitchFamily="18" charset="2"/>
            </a:endParaRPr>
          </a:p>
        </p:txBody>
      </p:sp>
      <p:grpSp>
        <p:nvGrpSpPr>
          <p:cNvPr id="148489" name="Group 9"/>
          <p:cNvGrpSpPr>
            <a:grpSpLocks/>
          </p:cNvGrpSpPr>
          <p:nvPr/>
        </p:nvGrpSpPr>
        <p:grpSpPr bwMode="auto">
          <a:xfrm>
            <a:off x="4859338" y="4221163"/>
            <a:ext cx="4464050" cy="2376487"/>
            <a:chOff x="295" y="2251"/>
            <a:chExt cx="2812" cy="1497"/>
          </a:xfrm>
        </p:grpSpPr>
        <p:grpSp>
          <p:nvGrpSpPr>
            <p:cNvPr id="148490" name="Group 10"/>
            <p:cNvGrpSpPr>
              <a:grpSpLocks/>
            </p:cNvGrpSpPr>
            <p:nvPr/>
          </p:nvGrpSpPr>
          <p:grpSpPr bwMode="auto">
            <a:xfrm>
              <a:off x="340" y="2274"/>
              <a:ext cx="2767" cy="1474"/>
              <a:chOff x="1474" y="2387"/>
              <a:chExt cx="2767" cy="1474"/>
            </a:xfrm>
          </p:grpSpPr>
          <p:grpSp>
            <p:nvGrpSpPr>
              <p:cNvPr id="148491" name="Group 11"/>
              <p:cNvGrpSpPr>
                <a:grpSpLocks/>
              </p:cNvGrpSpPr>
              <p:nvPr/>
            </p:nvGrpSpPr>
            <p:grpSpPr bwMode="auto">
              <a:xfrm>
                <a:off x="1474" y="2387"/>
                <a:ext cx="2767" cy="1474"/>
                <a:chOff x="2472" y="2523"/>
                <a:chExt cx="2449" cy="1224"/>
              </a:xfrm>
            </p:grpSpPr>
            <p:sp>
              <p:nvSpPr>
                <p:cNvPr id="148492" name="Oval 12"/>
                <p:cNvSpPr>
                  <a:spLocks noChangeArrowheads="1"/>
                </p:cNvSpPr>
                <p:nvPr/>
              </p:nvSpPr>
              <p:spPr bwMode="auto">
                <a:xfrm>
                  <a:off x="2472" y="2568"/>
                  <a:ext cx="1452" cy="1179"/>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8493" name="Group 13"/>
                <p:cNvGrpSpPr>
                  <a:grpSpLocks/>
                </p:cNvGrpSpPr>
                <p:nvPr/>
              </p:nvGrpSpPr>
              <p:grpSpPr bwMode="auto">
                <a:xfrm>
                  <a:off x="2653" y="2523"/>
                  <a:ext cx="2268" cy="1187"/>
                  <a:chOff x="2744" y="2568"/>
                  <a:chExt cx="2268" cy="1187"/>
                </a:xfrm>
              </p:grpSpPr>
              <p:sp>
                <p:nvSpPr>
                  <p:cNvPr id="148494" name="Oval 14"/>
                  <p:cNvSpPr>
                    <a:spLocks noChangeArrowheads="1"/>
                  </p:cNvSpPr>
                  <p:nvPr/>
                </p:nvSpPr>
                <p:spPr bwMode="auto">
                  <a:xfrm>
                    <a:off x="3470" y="2840"/>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8495" name="Group 15"/>
                  <p:cNvGrpSpPr>
                    <a:grpSpLocks/>
                  </p:cNvGrpSpPr>
                  <p:nvPr/>
                </p:nvGrpSpPr>
                <p:grpSpPr bwMode="auto">
                  <a:xfrm>
                    <a:off x="2744" y="2568"/>
                    <a:ext cx="2268" cy="1187"/>
                    <a:chOff x="2744" y="2559"/>
                    <a:chExt cx="2268" cy="1187"/>
                  </a:xfrm>
                </p:grpSpPr>
                <p:sp>
                  <p:nvSpPr>
                    <p:cNvPr id="148496" name="Text Box 16"/>
                    <p:cNvSpPr txBox="1">
                      <a:spLocks noChangeArrowheads="1"/>
                    </p:cNvSpPr>
                    <p:nvPr/>
                  </p:nvSpPr>
                  <p:spPr bwMode="auto">
                    <a:xfrm>
                      <a:off x="2880" y="3158"/>
                      <a:ext cx="31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latin typeface="Times New Roman" panose="02020603050405020304" pitchFamily="18" charset="0"/>
                        </a:rPr>
                        <a:t>s</a:t>
                      </a:r>
                    </a:p>
                  </p:txBody>
                </p:sp>
                <p:sp>
                  <p:nvSpPr>
                    <p:cNvPr id="148497" name="Oval 17"/>
                    <p:cNvSpPr>
                      <a:spLocks noChangeArrowheads="1"/>
                    </p:cNvSpPr>
                    <p:nvPr/>
                  </p:nvSpPr>
                  <p:spPr bwMode="auto">
                    <a:xfrm>
                      <a:off x="2744" y="3113"/>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8" name="Freeform 18"/>
                    <p:cNvSpPr>
                      <a:spLocks/>
                    </p:cNvSpPr>
                    <p:nvPr/>
                  </p:nvSpPr>
                  <p:spPr bwMode="auto">
                    <a:xfrm>
                      <a:off x="2803" y="2899"/>
                      <a:ext cx="701" cy="259"/>
                    </a:xfrm>
                    <a:custGeom>
                      <a:avLst/>
                      <a:gdLst>
                        <a:gd name="T0" fmla="*/ 0 w 701"/>
                        <a:gd name="T1" fmla="*/ 259 h 259"/>
                        <a:gd name="T2" fmla="*/ 48 w 701"/>
                        <a:gd name="T3" fmla="*/ 106 h 259"/>
                        <a:gd name="T4" fmla="*/ 77 w 701"/>
                        <a:gd name="T5" fmla="*/ 87 h 259"/>
                        <a:gd name="T6" fmla="*/ 211 w 701"/>
                        <a:gd name="T7" fmla="*/ 0 h 259"/>
                        <a:gd name="T8" fmla="*/ 567 w 701"/>
                        <a:gd name="T9" fmla="*/ 10 h 259"/>
                        <a:gd name="T10" fmla="*/ 701 w 701"/>
                        <a:gd name="T11" fmla="*/ 0 h 259"/>
                      </a:gdLst>
                      <a:ahLst/>
                      <a:cxnLst>
                        <a:cxn ang="0">
                          <a:pos x="T0" y="T1"/>
                        </a:cxn>
                        <a:cxn ang="0">
                          <a:pos x="T2" y="T3"/>
                        </a:cxn>
                        <a:cxn ang="0">
                          <a:pos x="T4" y="T5"/>
                        </a:cxn>
                        <a:cxn ang="0">
                          <a:pos x="T6" y="T7"/>
                        </a:cxn>
                        <a:cxn ang="0">
                          <a:pos x="T8" y="T9"/>
                        </a:cxn>
                        <a:cxn ang="0">
                          <a:pos x="T10" y="T11"/>
                        </a:cxn>
                      </a:cxnLst>
                      <a:rect l="0" t="0" r="r" b="b"/>
                      <a:pathLst>
                        <a:path w="701" h="259">
                          <a:moveTo>
                            <a:pt x="0" y="259"/>
                          </a:moveTo>
                          <a:cubicBezTo>
                            <a:pt x="7" y="234"/>
                            <a:pt x="30" y="128"/>
                            <a:pt x="48" y="106"/>
                          </a:cubicBezTo>
                          <a:cubicBezTo>
                            <a:pt x="55" y="97"/>
                            <a:pt x="67" y="93"/>
                            <a:pt x="77" y="87"/>
                          </a:cubicBezTo>
                          <a:cubicBezTo>
                            <a:pt x="98" y="27"/>
                            <a:pt x="153" y="12"/>
                            <a:pt x="211" y="0"/>
                          </a:cubicBezTo>
                          <a:cubicBezTo>
                            <a:pt x="330" y="3"/>
                            <a:pt x="448" y="5"/>
                            <a:pt x="567" y="10"/>
                          </a:cubicBezTo>
                          <a:cubicBezTo>
                            <a:pt x="637" y="13"/>
                            <a:pt x="648" y="28"/>
                            <a:pt x="701" y="0"/>
                          </a:cubicBezTo>
                        </a:path>
                      </a:pathLst>
                    </a:custGeom>
                    <a:noFill/>
                    <a:ln w="25400" cap="flat">
                      <a:solidFill>
                        <a:srgbClr val="008000"/>
                      </a:solidFill>
                      <a:prstDash val="dash"/>
                      <a:round/>
                      <a:headEnd type="oval"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499" name="Freeform 19"/>
                    <p:cNvSpPr>
                      <a:spLocks/>
                    </p:cNvSpPr>
                    <p:nvPr/>
                  </p:nvSpPr>
                  <p:spPr bwMode="auto">
                    <a:xfrm>
                      <a:off x="2784" y="3203"/>
                      <a:ext cx="730" cy="327"/>
                    </a:xfrm>
                    <a:custGeom>
                      <a:avLst/>
                      <a:gdLst>
                        <a:gd name="T0" fmla="*/ 0 w 730"/>
                        <a:gd name="T1" fmla="*/ 0 h 327"/>
                        <a:gd name="T2" fmla="*/ 48 w 730"/>
                        <a:gd name="T3" fmla="*/ 173 h 327"/>
                        <a:gd name="T4" fmla="*/ 58 w 730"/>
                        <a:gd name="T5" fmla="*/ 202 h 327"/>
                        <a:gd name="T6" fmla="*/ 115 w 730"/>
                        <a:gd name="T7" fmla="*/ 221 h 327"/>
                        <a:gd name="T8" fmla="*/ 317 w 730"/>
                        <a:gd name="T9" fmla="*/ 288 h 327"/>
                        <a:gd name="T10" fmla="*/ 730 w 730"/>
                        <a:gd name="T11" fmla="*/ 307 h 327"/>
                      </a:gdLst>
                      <a:ahLst/>
                      <a:cxnLst>
                        <a:cxn ang="0">
                          <a:pos x="T0" y="T1"/>
                        </a:cxn>
                        <a:cxn ang="0">
                          <a:pos x="T2" y="T3"/>
                        </a:cxn>
                        <a:cxn ang="0">
                          <a:pos x="T4" y="T5"/>
                        </a:cxn>
                        <a:cxn ang="0">
                          <a:pos x="T6" y="T7"/>
                        </a:cxn>
                        <a:cxn ang="0">
                          <a:pos x="T8" y="T9"/>
                        </a:cxn>
                        <a:cxn ang="0">
                          <a:pos x="T10" y="T11"/>
                        </a:cxn>
                      </a:cxnLst>
                      <a:rect l="0" t="0" r="r" b="b"/>
                      <a:pathLst>
                        <a:path w="730" h="327">
                          <a:moveTo>
                            <a:pt x="0" y="0"/>
                          </a:moveTo>
                          <a:cubicBezTo>
                            <a:pt x="8" y="72"/>
                            <a:pt x="18" y="113"/>
                            <a:pt x="48" y="173"/>
                          </a:cubicBezTo>
                          <a:cubicBezTo>
                            <a:pt x="53" y="182"/>
                            <a:pt x="50" y="196"/>
                            <a:pt x="58" y="202"/>
                          </a:cubicBezTo>
                          <a:cubicBezTo>
                            <a:pt x="74" y="214"/>
                            <a:pt x="115" y="221"/>
                            <a:pt x="115" y="221"/>
                          </a:cubicBezTo>
                          <a:cubicBezTo>
                            <a:pt x="155" y="282"/>
                            <a:pt x="250" y="279"/>
                            <a:pt x="317" y="288"/>
                          </a:cubicBezTo>
                          <a:cubicBezTo>
                            <a:pt x="429" y="327"/>
                            <a:pt x="631" y="307"/>
                            <a:pt x="730" y="307"/>
                          </a:cubicBezTo>
                        </a:path>
                      </a:pathLst>
                    </a:custGeom>
                    <a:noFill/>
                    <a:ln w="25400" cap="flat">
                      <a:solidFill>
                        <a:schemeClr val="tx1"/>
                      </a:solidFill>
                      <a:prstDash val="dash"/>
                      <a:round/>
                      <a:headEnd type="oval"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00" name="Oval 20"/>
                    <p:cNvSpPr>
                      <a:spLocks noChangeArrowheads="1"/>
                    </p:cNvSpPr>
                    <p:nvPr/>
                  </p:nvSpPr>
                  <p:spPr bwMode="auto">
                    <a:xfrm>
                      <a:off x="3470" y="3475"/>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1" name="Oval 21"/>
                    <p:cNvSpPr>
                      <a:spLocks noChangeArrowheads="1"/>
                    </p:cNvSpPr>
                    <p:nvPr/>
                  </p:nvSpPr>
                  <p:spPr bwMode="auto">
                    <a:xfrm>
                      <a:off x="4422" y="3521"/>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2" name="Oval 22"/>
                    <p:cNvSpPr>
                      <a:spLocks noChangeArrowheads="1"/>
                    </p:cNvSpPr>
                    <p:nvPr/>
                  </p:nvSpPr>
                  <p:spPr bwMode="auto">
                    <a:xfrm>
                      <a:off x="4377" y="2795"/>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3" name="Text Box 23"/>
                    <p:cNvSpPr txBox="1">
                      <a:spLocks noChangeArrowheads="1"/>
                    </p:cNvSpPr>
                    <p:nvPr/>
                  </p:nvSpPr>
                  <p:spPr bwMode="auto">
                    <a:xfrm>
                      <a:off x="3515" y="3203"/>
                      <a:ext cx="22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latin typeface="Times New Roman" panose="02020603050405020304" pitchFamily="18" charset="0"/>
                        </a:rPr>
                        <a:t>u</a:t>
                      </a:r>
                    </a:p>
                  </p:txBody>
                </p:sp>
                <p:sp>
                  <p:nvSpPr>
                    <p:cNvPr id="148504" name="Text Box 24"/>
                    <p:cNvSpPr txBox="1">
                      <a:spLocks noChangeArrowheads="1"/>
                    </p:cNvSpPr>
                    <p:nvPr/>
                  </p:nvSpPr>
                  <p:spPr bwMode="auto">
                    <a:xfrm>
                      <a:off x="3334" y="2559"/>
                      <a:ext cx="22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latin typeface="Times New Roman" panose="02020603050405020304" pitchFamily="18" charset="0"/>
                        </a:rPr>
                        <a:t>x</a:t>
                      </a:r>
                    </a:p>
                  </p:txBody>
                </p:sp>
                <p:sp>
                  <p:nvSpPr>
                    <p:cNvPr id="148505" name="Text Box 25"/>
                    <p:cNvSpPr txBox="1">
                      <a:spLocks noChangeArrowheads="1"/>
                    </p:cNvSpPr>
                    <p:nvPr/>
                  </p:nvSpPr>
                  <p:spPr bwMode="auto">
                    <a:xfrm>
                      <a:off x="4513" y="2704"/>
                      <a:ext cx="36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latin typeface="Times New Roman" panose="02020603050405020304" pitchFamily="18" charset="0"/>
                        </a:rPr>
                        <a:t>y</a:t>
                      </a:r>
                    </a:p>
                  </p:txBody>
                </p:sp>
                <p:sp>
                  <p:nvSpPr>
                    <p:cNvPr id="148506" name="Text Box 26"/>
                    <p:cNvSpPr txBox="1">
                      <a:spLocks noChangeArrowheads="1"/>
                    </p:cNvSpPr>
                    <p:nvPr/>
                  </p:nvSpPr>
                  <p:spPr bwMode="auto">
                    <a:xfrm>
                      <a:off x="4649" y="3475"/>
                      <a:ext cx="363"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latin typeface="Times New Roman" panose="02020603050405020304" pitchFamily="18" charset="0"/>
                        </a:rPr>
                        <a:t>v</a:t>
                      </a:r>
                    </a:p>
                  </p:txBody>
                </p:sp>
                <p:sp>
                  <p:nvSpPr>
                    <p:cNvPr id="148507" name="Line 27"/>
                    <p:cNvSpPr>
                      <a:spLocks noChangeShapeType="1"/>
                    </p:cNvSpPr>
                    <p:nvPr/>
                  </p:nvSpPr>
                  <p:spPr bwMode="auto">
                    <a:xfrm flipV="1">
                      <a:off x="3560" y="2840"/>
                      <a:ext cx="817" cy="46"/>
                    </a:xfrm>
                    <a:prstGeom prst="line">
                      <a:avLst/>
                    </a:prstGeom>
                    <a:noFill/>
                    <a:ln w="25400">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08" name="Line 28"/>
                    <p:cNvSpPr>
                      <a:spLocks noChangeShapeType="1"/>
                    </p:cNvSpPr>
                    <p:nvPr/>
                  </p:nvSpPr>
                  <p:spPr bwMode="auto">
                    <a:xfrm>
                      <a:off x="3560" y="3521"/>
                      <a:ext cx="862" cy="45"/>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09" name="Line 29"/>
                    <p:cNvSpPr>
                      <a:spLocks noChangeShapeType="1"/>
                    </p:cNvSpPr>
                    <p:nvPr/>
                  </p:nvSpPr>
                  <p:spPr bwMode="auto">
                    <a:xfrm>
                      <a:off x="4422" y="2840"/>
                      <a:ext cx="46" cy="681"/>
                    </a:xfrm>
                    <a:prstGeom prst="line">
                      <a:avLst/>
                    </a:prstGeom>
                    <a:noFill/>
                    <a:ln w="25400">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48510" name="Text Box 30"/>
              <p:cNvSpPr txBox="1">
                <a:spLocks noChangeArrowheads="1"/>
              </p:cNvSpPr>
              <p:nvPr/>
            </p:nvSpPr>
            <p:spPr bwMode="auto">
              <a:xfrm>
                <a:off x="3198" y="2432"/>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latin typeface="Times New Roman" panose="02020603050405020304" pitchFamily="18" charset="0"/>
                  </a:rPr>
                  <a:t>L</a:t>
                </a:r>
              </a:p>
            </p:txBody>
          </p:sp>
        </p:grpSp>
        <p:sp>
          <p:nvSpPr>
            <p:cNvPr id="148511" name="Text Box 31"/>
            <p:cNvSpPr txBox="1">
              <a:spLocks noChangeArrowheads="1"/>
            </p:cNvSpPr>
            <p:nvPr/>
          </p:nvSpPr>
          <p:spPr bwMode="auto">
            <a:xfrm>
              <a:off x="295" y="2251"/>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a:latin typeface="Times New Roman" panose="02020603050405020304" pitchFamily="18" charset="0"/>
                </a:rPr>
                <a:t>S</a:t>
              </a:r>
            </a:p>
          </p:txBody>
        </p:sp>
      </p:grpSp>
      <p:sp>
        <p:nvSpPr>
          <p:cNvPr id="148513" name="Rectangle 33"/>
          <p:cNvSpPr>
            <a:spLocks noChangeArrowheads="1"/>
          </p:cNvSpPr>
          <p:nvPr/>
        </p:nvSpPr>
        <p:spPr bwMode="auto">
          <a:xfrm>
            <a:off x="493287" y="4131380"/>
            <a:ext cx="457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err="1">
                <a:latin typeface="Times New Roman" panose="02020603050405020304" pitchFamily="18" charset="0"/>
              </a:rPr>
              <a:t>dist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本来就比</a:t>
            </a:r>
            <a:r>
              <a:rPr lang="en-US" altLang="zh-CN" sz="2400" b="1" dirty="0" err="1">
                <a:latin typeface="Times New Roman" panose="02020603050405020304" pitchFamily="18" charset="0"/>
              </a:rPr>
              <a:t>dit</a:t>
            </a:r>
            <a:r>
              <a:rPr lang="en-US" altLang="zh-CN" sz="2400" b="1" dirty="0">
                <a:latin typeface="Times New Roman" panose="02020603050405020304" pitchFamily="18" charset="0"/>
              </a:rPr>
              <a:t>[v]</a:t>
            </a:r>
            <a:r>
              <a:rPr lang="zh-CN" altLang="en-US" sz="2400" b="1" dirty="0">
                <a:latin typeface="Times New Roman" panose="02020603050405020304" pitchFamily="18" charset="0"/>
              </a:rPr>
              <a:t>大，而且要加上</a:t>
            </a:r>
            <a:r>
              <a:rPr lang="en-US" altLang="zh-CN" sz="2400" b="1" dirty="0" err="1">
                <a:latin typeface="Times New Roman" panose="02020603050405020304" pitchFamily="18" charset="0"/>
              </a:rPr>
              <a:t>yv</a:t>
            </a:r>
            <a:r>
              <a:rPr lang="zh-CN" altLang="en-US" sz="2400" b="1" dirty="0">
                <a:latin typeface="Times New Roman" panose="02020603050405020304" pitchFamily="18" charset="0"/>
              </a:rPr>
              <a:t>距离才是最短路径长度，与</a:t>
            </a:r>
            <a:r>
              <a:rPr lang="en-US" altLang="zh-CN" sz="2400" b="1" dirty="0">
                <a:latin typeface="Times New Roman" panose="02020603050405020304" pitchFamily="18" charset="0"/>
              </a:rPr>
              <a:t>L</a:t>
            </a:r>
            <a:r>
              <a:rPr lang="zh-CN" altLang="en-US" sz="2400" b="1" dirty="0">
                <a:latin typeface="Times New Roman" panose="02020603050405020304" pitchFamily="18" charset="0"/>
              </a:rPr>
              <a:t>为最短路径矛盾。因此</a:t>
            </a:r>
            <a:r>
              <a:rPr lang="en-US" altLang="zh-CN" sz="2400" b="1" dirty="0" err="1">
                <a:latin typeface="Times New Roman" panose="02020603050405020304" pitchFamily="18" charset="0"/>
              </a:rPr>
              <a:t>dist</a:t>
            </a:r>
            <a:r>
              <a:rPr lang="en-US" altLang="zh-CN" sz="2400" b="1" dirty="0">
                <a:latin typeface="Times New Roman" panose="02020603050405020304" pitchFamily="18" charset="0"/>
              </a:rPr>
              <a:t>[v]</a:t>
            </a:r>
            <a:r>
              <a:rPr lang="zh-CN" altLang="en-US" sz="2400" b="1" dirty="0">
                <a:latin typeface="Times New Roman" panose="02020603050405020304" pitchFamily="18" charset="0"/>
              </a:rPr>
              <a:t>必然为</a:t>
            </a:r>
            <a:r>
              <a:rPr lang="en-US" altLang="zh-CN" sz="2400" b="1" dirty="0">
                <a:latin typeface="Times New Roman" panose="02020603050405020304" pitchFamily="18" charset="0"/>
              </a:rPr>
              <a:t>short[v]</a:t>
            </a:r>
            <a:r>
              <a:rPr lang="en-US" altLang="zh-CN" sz="2400" dirty="0">
                <a:latin typeface="Times New Roman" panose="02020603050405020304" pitchFamily="18" charset="0"/>
                <a:sym typeface="Symbol" panose="05050102010706020507" pitchFamily="18" charset="2"/>
              </a:rPr>
              <a:t> </a:t>
            </a:r>
          </a:p>
        </p:txBody>
      </p:sp>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169</a:t>
            </a:fld>
            <a:endParaRPr lang="en-US" altLang="zh-CN" dirty="0"/>
          </a:p>
        </p:txBody>
      </p:sp>
    </p:spTree>
    <p:extLst>
      <p:ext uri="{BB962C8B-B14F-4D97-AF65-F5344CB8AC3E}">
        <p14:creationId xmlns:p14="http://schemas.microsoft.com/office/powerpoint/2010/main" val="1523577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ChangeArrowheads="1"/>
          </p:cNvSpPr>
          <p:nvPr/>
        </p:nvSpPr>
        <p:spPr bwMode="auto">
          <a:xfrm>
            <a:off x="872480" y="1136135"/>
            <a:ext cx="6811664" cy="369332"/>
          </a:xfrm>
          <a:prstGeom prst="rect">
            <a:avLst/>
          </a:prstGeom>
          <a:noFill/>
          <a:ln w="38100">
            <a:noFill/>
            <a:miter lim="800000"/>
            <a:headEnd/>
            <a:tailEnd/>
          </a:ln>
        </p:spPr>
        <p:txBody>
          <a:bodyPr wrap="square">
            <a:spAutoFit/>
          </a:bodyPr>
          <a:lstStyle/>
          <a:p>
            <a:r>
              <a:rPr lang="en-US" altLang="zh-CN" b="1" dirty="0">
                <a:solidFill>
                  <a:srgbClr val="00B050"/>
                </a:solidFill>
              </a:rPr>
              <a:t>Instances: </a:t>
            </a:r>
            <a:r>
              <a:rPr lang="en-US" altLang="zh-CN" b="1" dirty="0"/>
              <a:t>A set of objects </a:t>
            </a:r>
            <a:r>
              <a:rPr lang="en-US" altLang="zh-CN" b="1" dirty="0" smtClean="0"/>
              <a:t>and </a:t>
            </a:r>
            <a:r>
              <a:rPr lang="en-US" altLang="zh-CN" b="1" dirty="0"/>
              <a:t>a relationship between them. </a:t>
            </a:r>
          </a:p>
        </p:txBody>
      </p:sp>
      <p:grpSp>
        <p:nvGrpSpPr>
          <p:cNvPr id="52226" name="Group 5"/>
          <p:cNvGrpSpPr>
            <a:grpSpLocks/>
          </p:cNvGrpSpPr>
          <p:nvPr/>
        </p:nvGrpSpPr>
        <p:grpSpPr bwMode="auto">
          <a:xfrm>
            <a:off x="1719263" y="1557363"/>
            <a:ext cx="6472237" cy="1925638"/>
            <a:chOff x="1083" y="1596"/>
            <a:chExt cx="4077" cy="1213"/>
          </a:xfrm>
        </p:grpSpPr>
        <p:sp>
          <p:nvSpPr>
            <p:cNvPr id="52247" name="Text Box 6"/>
            <p:cNvSpPr txBox="1">
              <a:spLocks noChangeArrowheads="1"/>
            </p:cNvSpPr>
            <p:nvPr/>
          </p:nvSpPr>
          <p:spPr bwMode="auto">
            <a:xfrm>
              <a:off x="1153" y="1858"/>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48" name="Text Box 7"/>
            <p:cNvSpPr txBox="1">
              <a:spLocks noChangeArrowheads="1"/>
            </p:cNvSpPr>
            <p:nvPr/>
          </p:nvSpPr>
          <p:spPr bwMode="auto">
            <a:xfrm>
              <a:off x="1547" y="1849"/>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49" name="Text Box 8"/>
            <p:cNvSpPr txBox="1">
              <a:spLocks noChangeArrowheads="1"/>
            </p:cNvSpPr>
            <p:nvPr/>
          </p:nvSpPr>
          <p:spPr bwMode="auto">
            <a:xfrm>
              <a:off x="1941" y="1840"/>
              <a:ext cx="453" cy="330"/>
            </a:xfrm>
            <a:prstGeom prst="rect">
              <a:avLst/>
            </a:prstGeom>
            <a:noFill/>
            <a:ln w="38100">
              <a:noFill/>
              <a:miter lim="800000"/>
              <a:headEnd/>
              <a:tailEnd/>
            </a:ln>
          </p:spPr>
          <p:txBody>
            <a:bodyPr wrap="none">
              <a:spAutoFit/>
            </a:bodyPr>
            <a:lstStyle/>
            <a:p>
              <a:pPr algn="r"/>
              <a:r>
                <a:rPr lang="en-US" altLang="zh-CN" sz="2800" dirty="0">
                  <a:solidFill>
                    <a:srgbClr val="FF9966"/>
                  </a:solidFill>
                </a:rPr>
                <a:t>25</a:t>
              </a:r>
              <a:r>
                <a:rPr lang="en-US" altLang="zh-CN" sz="2800" baseline="30000" dirty="0">
                  <a:solidFill>
                    <a:srgbClr val="FF9966"/>
                  </a:solidFill>
                  <a:cs typeface="Times New Roman" pitchFamily="18" charset="0"/>
                </a:rPr>
                <a:t>¢</a:t>
              </a:r>
              <a:endParaRPr lang="en-US" altLang="zh-CN" sz="2800" baseline="30000" dirty="0">
                <a:solidFill>
                  <a:srgbClr val="FF9966"/>
                </a:solidFill>
              </a:endParaRPr>
            </a:p>
          </p:txBody>
        </p:sp>
        <p:sp>
          <p:nvSpPr>
            <p:cNvPr id="52250" name="Text Box 9"/>
            <p:cNvSpPr txBox="1">
              <a:spLocks noChangeArrowheads="1"/>
            </p:cNvSpPr>
            <p:nvPr/>
          </p:nvSpPr>
          <p:spPr bwMode="auto">
            <a:xfrm>
              <a:off x="2335" y="1831"/>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51" name="Text Box 10"/>
            <p:cNvSpPr txBox="1">
              <a:spLocks noChangeArrowheads="1"/>
            </p:cNvSpPr>
            <p:nvPr/>
          </p:nvSpPr>
          <p:spPr bwMode="auto">
            <a:xfrm>
              <a:off x="2729" y="1822"/>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52" name="Text Box 11"/>
            <p:cNvSpPr txBox="1">
              <a:spLocks noChangeArrowheads="1"/>
            </p:cNvSpPr>
            <p:nvPr/>
          </p:nvSpPr>
          <p:spPr bwMode="auto">
            <a:xfrm>
              <a:off x="3123" y="1813"/>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53" name="Text Box 12"/>
            <p:cNvSpPr txBox="1">
              <a:spLocks noChangeArrowheads="1"/>
            </p:cNvSpPr>
            <p:nvPr/>
          </p:nvSpPr>
          <p:spPr bwMode="auto">
            <a:xfrm>
              <a:off x="3517" y="1804"/>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54" name="Text Box 13"/>
            <p:cNvSpPr txBox="1">
              <a:spLocks noChangeArrowheads="1"/>
            </p:cNvSpPr>
            <p:nvPr/>
          </p:nvSpPr>
          <p:spPr bwMode="auto">
            <a:xfrm>
              <a:off x="3911" y="1795"/>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55" name="Text Box 14"/>
            <p:cNvSpPr txBox="1">
              <a:spLocks noChangeArrowheads="1"/>
            </p:cNvSpPr>
            <p:nvPr/>
          </p:nvSpPr>
          <p:spPr bwMode="auto">
            <a:xfrm>
              <a:off x="4305" y="1786"/>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56" name="Text Box 15"/>
            <p:cNvSpPr txBox="1">
              <a:spLocks noChangeArrowheads="1"/>
            </p:cNvSpPr>
            <p:nvPr/>
          </p:nvSpPr>
          <p:spPr bwMode="auto">
            <a:xfrm>
              <a:off x="4699" y="1777"/>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57" name="Text Box 16"/>
            <p:cNvSpPr txBox="1">
              <a:spLocks noChangeArrowheads="1"/>
            </p:cNvSpPr>
            <p:nvPr/>
          </p:nvSpPr>
          <p:spPr bwMode="auto">
            <a:xfrm>
              <a:off x="1083" y="2065"/>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58" name="Text Box 17"/>
            <p:cNvSpPr txBox="1">
              <a:spLocks noChangeArrowheads="1"/>
            </p:cNvSpPr>
            <p:nvPr/>
          </p:nvSpPr>
          <p:spPr bwMode="auto">
            <a:xfrm>
              <a:off x="1477" y="2056"/>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59" name="Text Box 18"/>
            <p:cNvSpPr txBox="1">
              <a:spLocks noChangeArrowheads="1"/>
            </p:cNvSpPr>
            <p:nvPr/>
          </p:nvSpPr>
          <p:spPr bwMode="auto">
            <a:xfrm>
              <a:off x="1871" y="2047"/>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60" name="Text Box 19"/>
            <p:cNvSpPr txBox="1">
              <a:spLocks noChangeArrowheads="1"/>
            </p:cNvSpPr>
            <p:nvPr/>
          </p:nvSpPr>
          <p:spPr bwMode="auto">
            <a:xfrm>
              <a:off x="2265" y="2038"/>
              <a:ext cx="515" cy="330"/>
            </a:xfrm>
            <a:prstGeom prst="rect">
              <a:avLst/>
            </a:prstGeom>
            <a:noFill/>
            <a:ln w="38100">
              <a:noFill/>
              <a:miter lim="800000"/>
              <a:headEnd/>
              <a:tailEnd/>
            </a:ln>
          </p:spPr>
          <p:txBody>
            <a:bodyPr wrap="none">
              <a:spAutoFit/>
            </a:bodyPr>
            <a:lstStyle/>
            <a:p>
              <a:pPr algn="r"/>
              <a:r>
                <a:rPr lang="en-US" altLang="zh-CN" sz="2800" dirty="0">
                  <a:solidFill>
                    <a:srgbClr val="FF9966"/>
                  </a:solidFill>
                </a:rPr>
                <a:t> 10</a:t>
              </a:r>
              <a:r>
                <a:rPr lang="en-US" altLang="zh-CN" sz="2800" baseline="30000" dirty="0">
                  <a:solidFill>
                    <a:srgbClr val="FF9966"/>
                  </a:solidFill>
                  <a:cs typeface="Times New Roman" pitchFamily="18" charset="0"/>
                </a:rPr>
                <a:t>¢</a:t>
              </a:r>
              <a:endParaRPr lang="en-US" altLang="zh-CN" sz="2800" baseline="30000" dirty="0">
                <a:solidFill>
                  <a:srgbClr val="FF9966"/>
                </a:solidFill>
              </a:endParaRPr>
            </a:p>
          </p:txBody>
        </p:sp>
        <p:sp>
          <p:nvSpPr>
            <p:cNvPr id="52261" name="Text Box 20"/>
            <p:cNvSpPr txBox="1">
              <a:spLocks noChangeArrowheads="1"/>
            </p:cNvSpPr>
            <p:nvPr/>
          </p:nvSpPr>
          <p:spPr bwMode="auto">
            <a:xfrm>
              <a:off x="2659" y="2029"/>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62" name="Text Box 21"/>
            <p:cNvSpPr txBox="1">
              <a:spLocks noChangeArrowheads="1"/>
            </p:cNvSpPr>
            <p:nvPr/>
          </p:nvSpPr>
          <p:spPr bwMode="auto">
            <a:xfrm>
              <a:off x="3053" y="2020"/>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63" name="Text Box 22"/>
            <p:cNvSpPr txBox="1">
              <a:spLocks noChangeArrowheads="1"/>
            </p:cNvSpPr>
            <p:nvPr/>
          </p:nvSpPr>
          <p:spPr bwMode="auto">
            <a:xfrm>
              <a:off x="3447" y="2011"/>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64" name="Text Box 23"/>
            <p:cNvSpPr txBox="1">
              <a:spLocks noChangeArrowheads="1"/>
            </p:cNvSpPr>
            <p:nvPr/>
          </p:nvSpPr>
          <p:spPr bwMode="auto">
            <a:xfrm>
              <a:off x="3841" y="2002"/>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65" name="Text Box 24"/>
            <p:cNvSpPr txBox="1">
              <a:spLocks noChangeArrowheads="1"/>
            </p:cNvSpPr>
            <p:nvPr/>
          </p:nvSpPr>
          <p:spPr bwMode="auto">
            <a:xfrm>
              <a:off x="4235" y="1993"/>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66" name="Text Box 25"/>
            <p:cNvSpPr txBox="1">
              <a:spLocks noChangeArrowheads="1"/>
            </p:cNvSpPr>
            <p:nvPr/>
          </p:nvSpPr>
          <p:spPr bwMode="auto">
            <a:xfrm>
              <a:off x="4629" y="1984"/>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67" name="Text Box 26"/>
            <p:cNvSpPr txBox="1">
              <a:spLocks noChangeArrowheads="1"/>
            </p:cNvSpPr>
            <p:nvPr/>
          </p:nvSpPr>
          <p:spPr bwMode="auto">
            <a:xfrm>
              <a:off x="1217" y="2272"/>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68" name="Text Box 27"/>
            <p:cNvSpPr txBox="1">
              <a:spLocks noChangeArrowheads="1"/>
            </p:cNvSpPr>
            <p:nvPr/>
          </p:nvSpPr>
          <p:spPr bwMode="auto">
            <a:xfrm>
              <a:off x="1619" y="2263"/>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69" name="Text Box 28"/>
            <p:cNvSpPr txBox="1">
              <a:spLocks noChangeArrowheads="1"/>
            </p:cNvSpPr>
            <p:nvPr/>
          </p:nvSpPr>
          <p:spPr bwMode="auto">
            <a:xfrm>
              <a:off x="2013" y="2254"/>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70" name="Text Box 29"/>
            <p:cNvSpPr txBox="1">
              <a:spLocks noChangeArrowheads="1"/>
            </p:cNvSpPr>
            <p:nvPr/>
          </p:nvSpPr>
          <p:spPr bwMode="auto">
            <a:xfrm>
              <a:off x="2407" y="2245"/>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71" name="Text Box 30"/>
            <p:cNvSpPr txBox="1">
              <a:spLocks noChangeArrowheads="1"/>
            </p:cNvSpPr>
            <p:nvPr/>
          </p:nvSpPr>
          <p:spPr bwMode="auto">
            <a:xfrm>
              <a:off x="2801" y="2236"/>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72" name="Text Box 31"/>
            <p:cNvSpPr txBox="1">
              <a:spLocks noChangeArrowheads="1"/>
            </p:cNvSpPr>
            <p:nvPr/>
          </p:nvSpPr>
          <p:spPr bwMode="auto">
            <a:xfrm>
              <a:off x="3195" y="2227"/>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73" name="Text Box 32"/>
            <p:cNvSpPr txBox="1">
              <a:spLocks noChangeArrowheads="1"/>
            </p:cNvSpPr>
            <p:nvPr/>
          </p:nvSpPr>
          <p:spPr bwMode="auto">
            <a:xfrm>
              <a:off x="3589" y="2218"/>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74" name="Text Box 33"/>
            <p:cNvSpPr txBox="1">
              <a:spLocks noChangeArrowheads="1"/>
            </p:cNvSpPr>
            <p:nvPr/>
          </p:nvSpPr>
          <p:spPr bwMode="auto">
            <a:xfrm>
              <a:off x="3983" y="2209"/>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75" name="Text Box 34"/>
            <p:cNvSpPr txBox="1">
              <a:spLocks noChangeArrowheads="1"/>
            </p:cNvSpPr>
            <p:nvPr/>
          </p:nvSpPr>
          <p:spPr bwMode="auto">
            <a:xfrm>
              <a:off x="4377" y="2200"/>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76" name="Text Box 35"/>
            <p:cNvSpPr txBox="1">
              <a:spLocks noChangeArrowheads="1"/>
            </p:cNvSpPr>
            <p:nvPr/>
          </p:nvSpPr>
          <p:spPr bwMode="auto">
            <a:xfrm>
              <a:off x="4771" y="2191"/>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77" name="Text Box 36"/>
            <p:cNvSpPr txBox="1">
              <a:spLocks noChangeArrowheads="1"/>
            </p:cNvSpPr>
            <p:nvPr/>
          </p:nvSpPr>
          <p:spPr bwMode="auto">
            <a:xfrm>
              <a:off x="1209" y="2479"/>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78" name="Text Box 37"/>
            <p:cNvSpPr txBox="1">
              <a:spLocks noChangeArrowheads="1"/>
            </p:cNvSpPr>
            <p:nvPr/>
          </p:nvSpPr>
          <p:spPr bwMode="auto">
            <a:xfrm>
              <a:off x="1603" y="2470"/>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79" name="Text Box 38"/>
            <p:cNvSpPr txBox="1">
              <a:spLocks noChangeArrowheads="1"/>
            </p:cNvSpPr>
            <p:nvPr/>
          </p:nvSpPr>
          <p:spPr bwMode="auto">
            <a:xfrm>
              <a:off x="1997" y="2461"/>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80" name="Text Box 39"/>
            <p:cNvSpPr txBox="1">
              <a:spLocks noChangeArrowheads="1"/>
            </p:cNvSpPr>
            <p:nvPr/>
          </p:nvSpPr>
          <p:spPr bwMode="auto">
            <a:xfrm>
              <a:off x="2391" y="2452"/>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81" name="Text Box 40"/>
            <p:cNvSpPr txBox="1">
              <a:spLocks noChangeArrowheads="1"/>
            </p:cNvSpPr>
            <p:nvPr/>
          </p:nvSpPr>
          <p:spPr bwMode="auto">
            <a:xfrm>
              <a:off x="2785" y="2443"/>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82" name="Text Box 41"/>
            <p:cNvSpPr txBox="1">
              <a:spLocks noChangeArrowheads="1"/>
            </p:cNvSpPr>
            <p:nvPr/>
          </p:nvSpPr>
          <p:spPr bwMode="auto">
            <a:xfrm>
              <a:off x="3179" y="2434"/>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83" name="Text Box 42"/>
            <p:cNvSpPr txBox="1">
              <a:spLocks noChangeArrowheads="1"/>
            </p:cNvSpPr>
            <p:nvPr/>
          </p:nvSpPr>
          <p:spPr bwMode="auto">
            <a:xfrm>
              <a:off x="3573" y="2425"/>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84" name="Text Box 43"/>
            <p:cNvSpPr txBox="1">
              <a:spLocks noChangeArrowheads="1"/>
            </p:cNvSpPr>
            <p:nvPr/>
          </p:nvSpPr>
          <p:spPr bwMode="auto">
            <a:xfrm>
              <a:off x="3967" y="2416"/>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85" name="Text Box 44"/>
            <p:cNvSpPr txBox="1">
              <a:spLocks noChangeArrowheads="1"/>
            </p:cNvSpPr>
            <p:nvPr/>
          </p:nvSpPr>
          <p:spPr bwMode="auto">
            <a:xfrm>
              <a:off x="4361" y="2407"/>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86" name="Text Box 45"/>
            <p:cNvSpPr txBox="1">
              <a:spLocks noChangeArrowheads="1"/>
            </p:cNvSpPr>
            <p:nvPr/>
          </p:nvSpPr>
          <p:spPr bwMode="auto">
            <a:xfrm>
              <a:off x="4755" y="2398"/>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2287" name="Text Box 46"/>
            <p:cNvSpPr txBox="1">
              <a:spLocks noChangeArrowheads="1"/>
            </p:cNvSpPr>
            <p:nvPr/>
          </p:nvSpPr>
          <p:spPr bwMode="auto">
            <a:xfrm>
              <a:off x="1204" y="1596"/>
              <a:ext cx="1491" cy="330"/>
            </a:xfrm>
            <a:prstGeom prst="rect">
              <a:avLst/>
            </a:prstGeom>
            <a:noFill/>
            <a:ln w="38100">
              <a:noFill/>
              <a:miter lim="800000"/>
              <a:headEnd/>
              <a:tailEnd/>
            </a:ln>
          </p:spPr>
          <p:txBody>
            <a:bodyPr wrap="none">
              <a:spAutoFit/>
            </a:bodyPr>
            <a:lstStyle/>
            <a:p>
              <a:r>
                <a:rPr lang="en-US" altLang="zh-CN" sz="2800" dirty="0">
                  <a:solidFill>
                    <a:srgbClr val="FF0066"/>
                  </a:solidFill>
                </a:rPr>
                <a:t>Amount = 92</a:t>
              </a:r>
              <a:r>
                <a:rPr lang="en-US" altLang="zh-CN" sz="2800" baseline="30000" dirty="0">
                  <a:solidFill>
                    <a:srgbClr val="FF0066"/>
                  </a:solidFill>
                  <a:cs typeface="Times New Roman" pitchFamily="18" charset="0"/>
                </a:rPr>
                <a:t>¢</a:t>
              </a:r>
              <a:endParaRPr lang="en-US" altLang="zh-CN" dirty="0">
                <a:solidFill>
                  <a:srgbClr val="FF0066"/>
                </a:solidFill>
              </a:endParaRPr>
            </a:p>
          </p:txBody>
        </p:sp>
      </p:grpSp>
      <p:grpSp>
        <p:nvGrpSpPr>
          <p:cNvPr id="52227" name="Group 47"/>
          <p:cNvGrpSpPr>
            <a:grpSpLocks/>
          </p:cNvGrpSpPr>
          <p:nvPr/>
        </p:nvGrpSpPr>
        <p:grpSpPr bwMode="auto">
          <a:xfrm>
            <a:off x="292100" y="1916138"/>
            <a:ext cx="7861300" cy="2525712"/>
            <a:chOff x="184" y="1840"/>
            <a:chExt cx="4952" cy="1591"/>
          </a:xfrm>
        </p:grpSpPr>
        <p:sp>
          <p:nvSpPr>
            <p:cNvPr id="52231" name="Rectangle 48"/>
            <p:cNvSpPr>
              <a:spLocks noChangeArrowheads="1"/>
            </p:cNvSpPr>
            <p:nvPr/>
          </p:nvSpPr>
          <p:spPr bwMode="auto">
            <a:xfrm>
              <a:off x="184" y="3024"/>
              <a:ext cx="3391" cy="407"/>
            </a:xfrm>
            <a:prstGeom prst="rect">
              <a:avLst/>
            </a:prstGeom>
            <a:noFill/>
            <a:ln w="38100">
              <a:noFill/>
              <a:miter lim="800000"/>
              <a:headEnd/>
              <a:tailEnd/>
            </a:ln>
          </p:spPr>
          <p:txBody>
            <a:bodyPr wrap="none">
              <a:spAutoFit/>
            </a:bodyPr>
            <a:lstStyle/>
            <a:p>
              <a:pPr lvl="1"/>
              <a:r>
                <a:rPr lang="en-US" altLang="zh-CN" b="1" dirty="0">
                  <a:solidFill>
                    <a:srgbClr val="00B050"/>
                  </a:solidFill>
                </a:rPr>
                <a:t>Solutions for Instance: </a:t>
              </a:r>
              <a:r>
                <a:rPr lang="en-US" altLang="zh-CN" b="1" dirty="0"/>
                <a:t/>
              </a:r>
              <a:br>
                <a:rPr lang="en-US" altLang="zh-CN" b="1" dirty="0"/>
              </a:br>
              <a:r>
                <a:rPr lang="en-US" altLang="zh-CN" b="1" dirty="0"/>
                <a:t>A subset of the coins that total the amount.</a:t>
              </a:r>
            </a:p>
          </p:txBody>
        </p:sp>
        <p:grpSp>
          <p:nvGrpSpPr>
            <p:cNvPr id="52232" name="Group 49"/>
            <p:cNvGrpSpPr>
              <a:grpSpLocks/>
            </p:cNvGrpSpPr>
            <p:nvPr/>
          </p:nvGrpSpPr>
          <p:grpSpPr bwMode="auto">
            <a:xfrm>
              <a:off x="1232" y="1840"/>
              <a:ext cx="3904" cy="904"/>
              <a:chOff x="1232" y="1840"/>
              <a:chExt cx="3904" cy="904"/>
            </a:xfrm>
          </p:grpSpPr>
          <p:sp>
            <p:nvSpPr>
              <p:cNvPr id="52233" name="Oval 50"/>
              <p:cNvSpPr>
                <a:spLocks noChangeArrowheads="1"/>
              </p:cNvSpPr>
              <p:nvPr/>
            </p:nvSpPr>
            <p:spPr bwMode="auto">
              <a:xfrm>
                <a:off x="1992" y="1872"/>
                <a:ext cx="384" cy="240"/>
              </a:xfrm>
              <a:prstGeom prst="ellipse">
                <a:avLst/>
              </a:prstGeom>
              <a:noFill/>
              <a:ln w="25400">
                <a:solidFill>
                  <a:srgbClr val="00FF00"/>
                </a:solidFill>
                <a:round/>
                <a:headEnd/>
                <a:tailEnd/>
              </a:ln>
            </p:spPr>
            <p:txBody>
              <a:bodyPr wrap="none" anchor="ctr"/>
              <a:lstStyle/>
              <a:p>
                <a:endParaRPr lang="en-US" altLang="zh-CN"/>
              </a:p>
            </p:txBody>
          </p:sp>
          <p:sp>
            <p:nvSpPr>
              <p:cNvPr id="52234" name="Oval 51"/>
              <p:cNvSpPr>
                <a:spLocks noChangeArrowheads="1"/>
              </p:cNvSpPr>
              <p:nvPr/>
            </p:nvSpPr>
            <p:spPr bwMode="auto">
              <a:xfrm>
                <a:off x="2352" y="2064"/>
                <a:ext cx="384" cy="240"/>
              </a:xfrm>
              <a:prstGeom prst="ellipse">
                <a:avLst/>
              </a:prstGeom>
              <a:noFill/>
              <a:ln w="25400">
                <a:solidFill>
                  <a:srgbClr val="00FF00"/>
                </a:solidFill>
                <a:round/>
                <a:headEnd/>
                <a:tailEnd/>
              </a:ln>
            </p:spPr>
            <p:txBody>
              <a:bodyPr wrap="none" anchor="ctr"/>
              <a:lstStyle/>
              <a:p>
                <a:endParaRPr lang="en-US" altLang="zh-CN"/>
              </a:p>
            </p:txBody>
          </p:sp>
          <p:sp>
            <p:nvSpPr>
              <p:cNvPr id="52235" name="Oval 52"/>
              <p:cNvSpPr>
                <a:spLocks noChangeArrowheads="1"/>
              </p:cNvSpPr>
              <p:nvPr/>
            </p:nvSpPr>
            <p:spPr bwMode="auto">
              <a:xfrm>
                <a:off x="2016" y="2480"/>
                <a:ext cx="384" cy="240"/>
              </a:xfrm>
              <a:prstGeom prst="ellipse">
                <a:avLst/>
              </a:prstGeom>
              <a:noFill/>
              <a:ln w="25400">
                <a:solidFill>
                  <a:srgbClr val="00FF00"/>
                </a:solidFill>
                <a:round/>
                <a:headEnd/>
                <a:tailEnd/>
              </a:ln>
            </p:spPr>
            <p:txBody>
              <a:bodyPr wrap="none" anchor="ctr"/>
              <a:lstStyle/>
              <a:p>
                <a:endParaRPr lang="en-US" altLang="zh-CN"/>
              </a:p>
            </p:txBody>
          </p:sp>
          <p:sp>
            <p:nvSpPr>
              <p:cNvPr id="52236" name="Oval 53"/>
              <p:cNvSpPr>
                <a:spLocks noChangeArrowheads="1"/>
              </p:cNvSpPr>
              <p:nvPr/>
            </p:nvSpPr>
            <p:spPr bwMode="auto">
              <a:xfrm>
                <a:off x="2840" y="2472"/>
                <a:ext cx="384" cy="240"/>
              </a:xfrm>
              <a:prstGeom prst="ellipse">
                <a:avLst/>
              </a:prstGeom>
              <a:noFill/>
              <a:ln w="25400">
                <a:solidFill>
                  <a:srgbClr val="00FF00"/>
                </a:solidFill>
                <a:round/>
                <a:headEnd/>
                <a:tailEnd/>
              </a:ln>
            </p:spPr>
            <p:txBody>
              <a:bodyPr wrap="none" anchor="ctr"/>
              <a:lstStyle/>
              <a:p>
                <a:endParaRPr lang="en-US" altLang="zh-CN"/>
              </a:p>
            </p:txBody>
          </p:sp>
          <p:sp>
            <p:nvSpPr>
              <p:cNvPr id="52237" name="Oval 54"/>
              <p:cNvSpPr>
                <a:spLocks noChangeArrowheads="1"/>
              </p:cNvSpPr>
              <p:nvPr/>
            </p:nvSpPr>
            <p:spPr bwMode="auto">
              <a:xfrm>
                <a:off x="3600" y="2464"/>
                <a:ext cx="384" cy="240"/>
              </a:xfrm>
              <a:prstGeom prst="ellipse">
                <a:avLst/>
              </a:prstGeom>
              <a:noFill/>
              <a:ln w="25400">
                <a:solidFill>
                  <a:srgbClr val="00FF00"/>
                </a:solidFill>
                <a:round/>
                <a:headEnd/>
                <a:tailEnd/>
              </a:ln>
            </p:spPr>
            <p:txBody>
              <a:bodyPr wrap="none" anchor="ctr"/>
              <a:lstStyle/>
              <a:p>
                <a:endParaRPr lang="en-US" altLang="zh-CN"/>
              </a:p>
            </p:txBody>
          </p:sp>
          <p:sp>
            <p:nvSpPr>
              <p:cNvPr id="52238" name="Oval 55"/>
              <p:cNvSpPr>
                <a:spLocks noChangeArrowheads="1"/>
              </p:cNvSpPr>
              <p:nvPr/>
            </p:nvSpPr>
            <p:spPr bwMode="auto">
              <a:xfrm>
                <a:off x="4368" y="2456"/>
                <a:ext cx="384" cy="240"/>
              </a:xfrm>
              <a:prstGeom prst="ellipse">
                <a:avLst/>
              </a:prstGeom>
              <a:noFill/>
              <a:ln w="25400">
                <a:solidFill>
                  <a:srgbClr val="00FF00"/>
                </a:solidFill>
                <a:round/>
                <a:headEnd/>
                <a:tailEnd/>
              </a:ln>
            </p:spPr>
            <p:txBody>
              <a:bodyPr wrap="none" anchor="ctr"/>
              <a:lstStyle/>
              <a:p>
                <a:endParaRPr lang="en-US" altLang="zh-CN"/>
              </a:p>
            </p:txBody>
          </p:sp>
          <p:sp>
            <p:nvSpPr>
              <p:cNvPr id="52239" name="Oval 56"/>
              <p:cNvSpPr>
                <a:spLocks noChangeArrowheads="1"/>
              </p:cNvSpPr>
              <p:nvPr/>
            </p:nvSpPr>
            <p:spPr bwMode="auto">
              <a:xfrm>
                <a:off x="3984" y="2448"/>
                <a:ext cx="384" cy="240"/>
              </a:xfrm>
              <a:prstGeom prst="ellipse">
                <a:avLst/>
              </a:prstGeom>
              <a:noFill/>
              <a:ln w="25400">
                <a:solidFill>
                  <a:srgbClr val="00FF00"/>
                </a:solidFill>
                <a:round/>
                <a:headEnd/>
                <a:tailEnd/>
              </a:ln>
            </p:spPr>
            <p:txBody>
              <a:bodyPr wrap="none" anchor="ctr"/>
              <a:lstStyle/>
              <a:p>
                <a:endParaRPr lang="en-US" altLang="zh-CN"/>
              </a:p>
            </p:txBody>
          </p:sp>
          <p:sp>
            <p:nvSpPr>
              <p:cNvPr id="52240" name="Oval 57"/>
              <p:cNvSpPr>
                <a:spLocks noChangeArrowheads="1"/>
              </p:cNvSpPr>
              <p:nvPr/>
            </p:nvSpPr>
            <p:spPr bwMode="auto">
              <a:xfrm>
                <a:off x="2424" y="2480"/>
                <a:ext cx="384" cy="240"/>
              </a:xfrm>
              <a:prstGeom prst="ellipse">
                <a:avLst/>
              </a:prstGeom>
              <a:noFill/>
              <a:ln w="25400">
                <a:solidFill>
                  <a:srgbClr val="00FF00"/>
                </a:solidFill>
                <a:round/>
                <a:headEnd/>
                <a:tailEnd/>
              </a:ln>
            </p:spPr>
            <p:txBody>
              <a:bodyPr wrap="none" anchor="ctr"/>
              <a:lstStyle/>
              <a:p>
                <a:endParaRPr lang="en-US" altLang="zh-CN"/>
              </a:p>
            </p:txBody>
          </p:sp>
          <p:sp>
            <p:nvSpPr>
              <p:cNvPr id="52241" name="Oval 58"/>
              <p:cNvSpPr>
                <a:spLocks noChangeArrowheads="1"/>
              </p:cNvSpPr>
              <p:nvPr/>
            </p:nvSpPr>
            <p:spPr bwMode="auto">
              <a:xfrm>
                <a:off x="1232" y="2504"/>
                <a:ext cx="384" cy="240"/>
              </a:xfrm>
              <a:prstGeom prst="ellipse">
                <a:avLst/>
              </a:prstGeom>
              <a:noFill/>
              <a:ln w="25400">
                <a:solidFill>
                  <a:srgbClr val="00FF00"/>
                </a:solidFill>
                <a:round/>
                <a:headEnd/>
                <a:tailEnd/>
              </a:ln>
            </p:spPr>
            <p:txBody>
              <a:bodyPr wrap="none" anchor="ctr"/>
              <a:lstStyle/>
              <a:p>
                <a:endParaRPr lang="en-US" altLang="zh-CN"/>
              </a:p>
            </p:txBody>
          </p:sp>
          <p:sp>
            <p:nvSpPr>
              <p:cNvPr id="52242" name="Oval 59"/>
              <p:cNvSpPr>
                <a:spLocks noChangeArrowheads="1"/>
              </p:cNvSpPr>
              <p:nvPr/>
            </p:nvSpPr>
            <p:spPr bwMode="auto">
              <a:xfrm>
                <a:off x="1656" y="2288"/>
                <a:ext cx="384" cy="240"/>
              </a:xfrm>
              <a:prstGeom prst="ellipse">
                <a:avLst/>
              </a:prstGeom>
              <a:noFill/>
              <a:ln w="25400">
                <a:solidFill>
                  <a:srgbClr val="00FF00"/>
                </a:solidFill>
                <a:round/>
                <a:headEnd/>
                <a:tailEnd/>
              </a:ln>
            </p:spPr>
            <p:txBody>
              <a:bodyPr wrap="none" anchor="ctr"/>
              <a:lstStyle/>
              <a:p>
                <a:pPr algn="r"/>
                <a:endParaRPr lang="en-US" altLang="zh-CN"/>
              </a:p>
            </p:txBody>
          </p:sp>
          <p:sp>
            <p:nvSpPr>
              <p:cNvPr id="52243" name="Oval 60"/>
              <p:cNvSpPr>
                <a:spLocks noChangeArrowheads="1"/>
              </p:cNvSpPr>
              <p:nvPr/>
            </p:nvSpPr>
            <p:spPr bwMode="auto">
              <a:xfrm>
                <a:off x="2832" y="2256"/>
                <a:ext cx="384" cy="240"/>
              </a:xfrm>
              <a:prstGeom prst="ellipse">
                <a:avLst/>
              </a:prstGeom>
              <a:noFill/>
              <a:ln w="25400">
                <a:solidFill>
                  <a:srgbClr val="00FF00"/>
                </a:solidFill>
                <a:round/>
                <a:headEnd/>
                <a:tailEnd/>
              </a:ln>
            </p:spPr>
            <p:txBody>
              <a:bodyPr wrap="none" anchor="ctr"/>
              <a:lstStyle/>
              <a:p>
                <a:pPr algn="r"/>
                <a:endParaRPr lang="en-US" altLang="zh-CN"/>
              </a:p>
            </p:txBody>
          </p:sp>
          <p:sp>
            <p:nvSpPr>
              <p:cNvPr id="52244" name="Oval 61"/>
              <p:cNvSpPr>
                <a:spLocks noChangeArrowheads="1"/>
              </p:cNvSpPr>
              <p:nvPr/>
            </p:nvSpPr>
            <p:spPr bwMode="auto">
              <a:xfrm>
                <a:off x="3168" y="1840"/>
                <a:ext cx="384" cy="240"/>
              </a:xfrm>
              <a:prstGeom prst="ellipse">
                <a:avLst/>
              </a:prstGeom>
              <a:noFill/>
              <a:ln w="25400">
                <a:solidFill>
                  <a:srgbClr val="00FF00"/>
                </a:solidFill>
                <a:round/>
                <a:headEnd/>
                <a:tailEnd/>
              </a:ln>
            </p:spPr>
            <p:txBody>
              <a:bodyPr wrap="none" anchor="ctr"/>
              <a:lstStyle/>
              <a:p>
                <a:endParaRPr lang="en-US" altLang="zh-CN"/>
              </a:p>
            </p:txBody>
          </p:sp>
          <p:sp>
            <p:nvSpPr>
              <p:cNvPr id="52245" name="Oval 62"/>
              <p:cNvSpPr>
                <a:spLocks noChangeArrowheads="1"/>
              </p:cNvSpPr>
              <p:nvPr/>
            </p:nvSpPr>
            <p:spPr bwMode="auto">
              <a:xfrm>
                <a:off x="4752" y="2016"/>
                <a:ext cx="384" cy="240"/>
              </a:xfrm>
              <a:prstGeom prst="ellipse">
                <a:avLst/>
              </a:prstGeom>
              <a:noFill/>
              <a:ln w="25400">
                <a:solidFill>
                  <a:srgbClr val="00FF00"/>
                </a:solidFill>
                <a:round/>
                <a:headEnd/>
                <a:tailEnd/>
              </a:ln>
            </p:spPr>
            <p:txBody>
              <a:bodyPr wrap="none" anchor="ctr"/>
              <a:lstStyle/>
              <a:p>
                <a:endParaRPr lang="en-US" altLang="zh-CN"/>
              </a:p>
            </p:txBody>
          </p:sp>
          <p:sp>
            <p:nvSpPr>
              <p:cNvPr id="52246" name="Oval 63"/>
              <p:cNvSpPr>
                <a:spLocks noChangeArrowheads="1"/>
              </p:cNvSpPr>
              <p:nvPr/>
            </p:nvSpPr>
            <p:spPr bwMode="auto">
              <a:xfrm>
                <a:off x="3984" y="2256"/>
                <a:ext cx="384" cy="240"/>
              </a:xfrm>
              <a:prstGeom prst="ellipse">
                <a:avLst/>
              </a:prstGeom>
              <a:noFill/>
              <a:ln w="25400">
                <a:solidFill>
                  <a:srgbClr val="00FF00"/>
                </a:solidFill>
                <a:round/>
                <a:headEnd/>
                <a:tailEnd/>
              </a:ln>
            </p:spPr>
            <p:txBody>
              <a:bodyPr wrap="none" anchor="ctr"/>
              <a:lstStyle/>
              <a:p>
                <a:endParaRPr lang="en-US" altLang="zh-CN"/>
              </a:p>
            </p:txBody>
          </p:sp>
        </p:grpSp>
      </p:grpSp>
      <p:sp>
        <p:nvSpPr>
          <p:cNvPr id="1164353" name="Text Box 65"/>
          <p:cNvSpPr txBox="1">
            <a:spLocks noChangeArrowheads="1"/>
          </p:cNvSpPr>
          <p:nvPr/>
        </p:nvSpPr>
        <p:spPr bwMode="auto">
          <a:xfrm>
            <a:off x="704056" y="5629685"/>
            <a:ext cx="8051800" cy="369887"/>
          </a:xfrm>
          <a:prstGeom prst="rect">
            <a:avLst/>
          </a:prstGeom>
          <a:noFill/>
          <a:ln w="9525">
            <a:noFill/>
            <a:miter lim="800000"/>
            <a:headEnd/>
            <a:tailEnd/>
          </a:ln>
        </p:spPr>
        <p:txBody>
          <a:bodyPr>
            <a:spAutoFit/>
          </a:bodyPr>
          <a:lstStyle/>
          <a:p>
            <a:r>
              <a:rPr lang="en-US" altLang="zh-CN" b="1" dirty="0">
                <a:solidFill>
                  <a:srgbClr val="00B050"/>
                </a:solidFill>
              </a:rPr>
              <a:t>Cost of Solution: </a:t>
            </a:r>
            <a:r>
              <a:rPr lang="en-US" altLang="zh-CN" b="1" dirty="0"/>
              <a:t>The number of coins  </a:t>
            </a:r>
            <a:r>
              <a:rPr lang="en-US" altLang="zh-CN" b="1" dirty="0">
                <a:solidFill>
                  <a:srgbClr val="66FF66"/>
                </a:solidFill>
              </a:rPr>
              <a:t>= </a:t>
            </a:r>
            <a:r>
              <a:rPr lang="en-US" altLang="zh-CN" b="1" dirty="0" smtClean="0">
                <a:solidFill>
                  <a:srgbClr val="66FF66"/>
                </a:solidFill>
              </a:rPr>
              <a:t>14   </a:t>
            </a:r>
            <a:r>
              <a:rPr lang="en-US" altLang="zh-CN" b="1" dirty="0" smtClean="0">
                <a:solidFill>
                  <a:srgbClr val="FF0066"/>
                </a:solidFill>
              </a:rPr>
              <a:t>？</a:t>
            </a:r>
            <a:endParaRPr lang="en-US" altLang="zh-CN" b="1" dirty="0">
              <a:solidFill>
                <a:srgbClr val="FF0066"/>
              </a:solidFill>
            </a:endParaRPr>
          </a:p>
        </p:txBody>
      </p:sp>
      <p:sp>
        <p:nvSpPr>
          <p:cNvPr id="52229" name="Rectangle 66"/>
          <p:cNvSpPr>
            <a:spLocks noChangeArrowheads="1"/>
          </p:cNvSpPr>
          <p:nvPr/>
        </p:nvSpPr>
        <p:spPr bwMode="auto">
          <a:xfrm>
            <a:off x="-324544" y="142875"/>
            <a:ext cx="8310116" cy="1143000"/>
          </a:xfrm>
          <a:prstGeom prst="rect">
            <a:avLst/>
          </a:prstGeom>
          <a:noFill/>
          <a:ln w="9525">
            <a:noFill/>
            <a:miter lim="800000"/>
            <a:headEnd/>
            <a:tailEnd/>
          </a:ln>
        </p:spPr>
        <p:txBody>
          <a:bodyPr anchor="ctr"/>
          <a:lstStyle/>
          <a:p>
            <a:pPr algn="ctr"/>
            <a:r>
              <a:rPr lang="en-US" altLang="zh-CN" sz="2800" dirty="0" err="1" smtClean="0">
                <a:solidFill>
                  <a:schemeClr val="bg1"/>
                </a:solidFill>
              </a:rPr>
              <a:t>Preexample</a:t>
            </a:r>
            <a:r>
              <a:rPr lang="en-US" altLang="zh-CN" sz="2800" dirty="0" smtClean="0">
                <a:solidFill>
                  <a:schemeClr val="bg1"/>
                </a:solidFill>
              </a:rPr>
              <a:t> :Making Change</a:t>
            </a:r>
            <a:endParaRPr lang="en-US" altLang="zh-CN" sz="2800" dirty="0">
              <a:solidFill>
                <a:schemeClr val="bg1"/>
              </a:solidFill>
            </a:endParaRPr>
          </a:p>
        </p:txBody>
      </p:sp>
      <p:sp>
        <p:nvSpPr>
          <p:cNvPr id="1164355" name="Rectangle 67"/>
          <p:cNvSpPr>
            <a:spLocks noChangeArrowheads="1"/>
          </p:cNvSpPr>
          <p:nvPr/>
        </p:nvSpPr>
        <p:spPr bwMode="auto">
          <a:xfrm>
            <a:off x="234573" y="4930285"/>
            <a:ext cx="5763116" cy="369332"/>
          </a:xfrm>
          <a:prstGeom prst="rect">
            <a:avLst/>
          </a:prstGeom>
          <a:noFill/>
          <a:ln w="38100">
            <a:noFill/>
            <a:miter lim="800000"/>
            <a:headEnd/>
            <a:tailEnd/>
          </a:ln>
        </p:spPr>
        <p:txBody>
          <a:bodyPr wrap="none">
            <a:spAutoFit/>
          </a:bodyPr>
          <a:lstStyle/>
          <a:p>
            <a:pPr lvl="1"/>
            <a:r>
              <a:rPr lang="en-US" altLang="zh-CN" b="1" dirty="0">
                <a:solidFill>
                  <a:srgbClr val="00B050"/>
                </a:solidFill>
              </a:rPr>
              <a:t>Goal: </a:t>
            </a:r>
            <a:r>
              <a:rPr lang="en-US" altLang="zh-CN" b="1" dirty="0"/>
              <a:t>Find an optimal non-conflicting solution.</a:t>
            </a:r>
          </a:p>
        </p:txBody>
      </p:sp>
      <p:sp>
        <p:nvSpPr>
          <p:cNvPr id="66" name="Rectangle 17"/>
          <p:cNvSpPr>
            <a:spLocks noChangeArrowheads="1"/>
          </p:cNvSpPr>
          <p:nvPr/>
        </p:nvSpPr>
        <p:spPr bwMode="auto">
          <a:xfrm>
            <a:off x="5491995" y="4314825"/>
            <a:ext cx="3557384" cy="646331"/>
          </a:xfrm>
          <a:prstGeom prst="rect">
            <a:avLst/>
          </a:prstGeom>
          <a:noFill/>
          <a:ln w="38100">
            <a:noFill/>
            <a:miter lim="800000"/>
            <a:headEnd/>
            <a:tailEnd/>
          </a:ln>
        </p:spPr>
        <p:txBody>
          <a:bodyPr wrap="none">
            <a:spAutoFit/>
          </a:bodyPr>
          <a:lstStyle/>
          <a:p>
            <a:r>
              <a:rPr lang="en-US" altLang="zh-CN" b="1" dirty="0">
                <a:solidFill>
                  <a:srgbClr val="FF0000"/>
                </a:solidFill>
              </a:rPr>
              <a:t>Some subsets are not allowed </a:t>
            </a:r>
            <a:br>
              <a:rPr lang="en-US" altLang="zh-CN" b="1" dirty="0">
                <a:solidFill>
                  <a:srgbClr val="FF0000"/>
                </a:solidFill>
              </a:rPr>
            </a:br>
            <a:r>
              <a:rPr lang="en-US" altLang="zh-CN" b="1" dirty="0">
                <a:solidFill>
                  <a:srgbClr val="FF0000"/>
                </a:solidFill>
              </a:rPr>
              <a:t>because some objects conflict</a:t>
            </a: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17</a:t>
            </a:fld>
            <a:endParaRPr lang="en-CA" dirty="0"/>
          </a:p>
        </p:txBody>
      </p:sp>
    </p:spTree>
    <p:extLst>
      <p:ext uri="{BB962C8B-B14F-4D97-AF65-F5344CB8AC3E}">
        <p14:creationId xmlns:p14="http://schemas.microsoft.com/office/powerpoint/2010/main" val="3041930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5"/>
                                        </p:tgtEl>
                                        <p:attrNameLst>
                                          <p:attrName>style.visibility</p:attrName>
                                        </p:attrNameLst>
                                      </p:cBhvr>
                                      <p:to>
                                        <p:strVal val="visible"/>
                                      </p:to>
                                    </p:set>
                                    <p:anim calcmode="lin" valueType="num">
                                      <p:cBhvr additive="base">
                                        <p:cTn id="7" dur="500" fill="hold"/>
                                        <p:tgtEl>
                                          <p:spTgt spid="52225"/>
                                        </p:tgtEl>
                                        <p:attrNameLst>
                                          <p:attrName>ppt_x</p:attrName>
                                        </p:attrNameLst>
                                      </p:cBhvr>
                                      <p:tavLst>
                                        <p:tav tm="0">
                                          <p:val>
                                            <p:strVal val="#ppt_x"/>
                                          </p:val>
                                        </p:tav>
                                        <p:tav tm="100000">
                                          <p:val>
                                            <p:strVal val="#ppt_x"/>
                                          </p:val>
                                        </p:tav>
                                      </p:tavLst>
                                    </p:anim>
                                    <p:anim calcmode="lin" valueType="num">
                                      <p:cBhvr additive="base">
                                        <p:cTn id="8" dur="500" fill="hold"/>
                                        <p:tgtEl>
                                          <p:spTgt spid="522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6"/>
                                        </p:tgtEl>
                                        <p:attrNameLst>
                                          <p:attrName>style.visibility</p:attrName>
                                        </p:attrNameLst>
                                      </p:cBhvr>
                                      <p:to>
                                        <p:strVal val="visible"/>
                                      </p:to>
                                    </p:set>
                                    <p:anim calcmode="lin" valueType="num">
                                      <p:cBhvr additive="base">
                                        <p:cTn id="13" dur="500" fill="hold"/>
                                        <p:tgtEl>
                                          <p:spTgt spid="52226"/>
                                        </p:tgtEl>
                                        <p:attrNameLst>
                                          <p:attrName>ppt_x</p:attrName>
                                        </p:attrNameLst>
                                      </p:cBhvr>
                                      <p:tavLst>
                                        <p:tav tm="0">
                                          <p:val>
                                            <p:strVal val="#ppt_x"/>
                                          </p:val>
                                        </p:tav>
                                        <p:tav tm="100000">
                                          <p:val>
                                            <p:strVal val="#ppt_x"/>
                                          </p:val>
                                        </p:tav>
                                      </p:tavLst>
                                    </p:anim>
                                    <p:anim calcmode="lin" valueType="num">
                                      <p:cBhvr additive="base">
                                        <p:cTn id="14" dur="500" fill="hold"/>
                                        <p:tgtEl>
                                          <p:spTgt spid="522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gtEl>
                                        <p:attrNameLst>
                                          <p:attrName>style.visibility</p:attrName>
                                        </p:attrNameLst>
                                      </p:cBhvr>
                                      <p:to>
                                        <p:strVal val="visible"/>
                                      </p:to>
                                    </p:set>
                                    <p:anim calcmode="lin" valueType="num">
                                      <p:cBhvr additive="base">
                                        <p:cTn id="19" dur="500" fill="hold"/>
                                        <p:tgtEl>
                                          <p:spTgt spid="52227"/>
                                        </p:tgtEl>
                                        <p:attrNameLst>
                                          <p:attrName>ppt_x</p:attrName>
                                        </p:attrNameLst>
                                      </p:cBhvr>
                                      <p:tavLst>
                                        <p:tav tm="0">
                                          <p:val>
                                            <p:strVal val="#ppt_x"/>
                                          </p:val>
                                        </p:tav>
                                        <p:tav tm="100000">
                                          <p:val>
                                            <p:strVal val="#ppt_x"/>
                                          </p:val>
                                        </p:tav>
                                      </p:tavLst>
                                    </p:anim>
                                    <p:anim calcmode="lin" valueType="num">
                                      <p:cBhvr additive="base">
                                        <p:cTn id="20" dur="500" fill="hold"/>
                                        <p:tgtEl>
                                          <p:spTgt spid="522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64355"/>
                                        </p:tgtEl>
                                        <p:attrNameLst>
                                          <p:attrName>style.visibility</p:attrName>
                                        </p:attrNameLst>
                                      </p:cBhvr>
                                      <p:to>
                                        <p:strVal val="visible"/>
                                      </p:to>
                                    </p:set>
                                    <p:anim calcmode="lin" valueType="num">
                                      <p:cBhvr additive="base">
                                        <p:cTn id="25" dur="500" fill="hold"/>
                                        <p:tgtEl>
                                          <p:spTgt spid="1164355"/>
                                        </p:tgtEl>
                                        <p:attrNameLst>
                                          <p:attrName>ppt_x</p:attrName>
                                        </p:attrNameLst>
                                      </p:cBhvr>
                                      <p:tavLst>
                                        <p:tav tm="0">
                                          <p:val>
                                            <p:strVal val="#ppt_x"/>
                                          </p:val>
                                        </p:tav>
                                        <p:tav tm="100000">
                                          <p:val>
                                            <p:strVal val="#ppt_x"/>
                                          </p:val>
                                        </p:tav>
                                      </p:tavLst>
                                    </p:anim>
                                    <p:anim calcmode="lin" valueType="num">
                                      <p:cBhvr additive="base">
                                        <p:cTn id="26" dur="500" fill="hold"/>
                                        <p:tgtEl>
                                          <p:spTgt spid="11643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ppt_x"/>
                                          </p:val>
                                        </p:tav>
                                        <p:tav tm="100000">
                                          <p:val>
                                            <p:strVal val="#ppt_x"/>
                                          </p:val>
                                        </p:tav>
                                      </p:tavLst>
                                    </p:anim>
                                    <p:anim calcmode="lin" valueType="num">
                                      <p:cBhvr additive="base">
                                        <p:cTn id="3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64353"/>
                                        </p:tgtEl>
                                        <p:attrNameLst>
                                          <p:attrName>style.visibility</p:attrName>
                                        </p:attrNameLst>
                                      </p:cBhvr>
                                      <p:to>
                                        <p:strVal val="visible"/>
                                      </p:to>
                                    </p:set>
                                    <p:anim calcmode="lin" valueType="num">
                                      <p:cBhvr additive="base">
                                        <p:cTn id="37" dur="500" fill="hold"/>
                                        <p:tgtEl>
                                          <p:spTgt spid="1164353"/>
                                        </p:tgtEl>
                                        <p:attrNameLst>
                                          <p:attrName>ppt_x</p:attrName>
                                        </p:attrNameLst>
                                      </p:cBhvr>
                                      <p:tavLst>
                                        <p:tav tm="0">
                                          <p:val>
                                            <p:strVal val="#ppt_x"/>
                                          </p:val>
                                        </p:tav>
                                        <p:tav tm="100000">
                                          <p:val>
                                            <p:strVal val="#ppt_x"/>
                                          </p:val>
                                        </p:tav>
                                      </p:tavLst>
                                    </p:anim>
                                    <p:anim calcmode="lin" valueType="num">
                                      <p:cBhvr additive="base">
                                        <p:cTn id="38" dur="500" fill="hold"/>
                                        <p:tgtEl>
                                          <p:spTgt spid="1164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 grpId="0"/>
      <p:bldP spid="1164353" grpId="0"/>
      <p:bldP spid="1164355" grpId="0" autoUpdateAnimBg="0"/>
      <p:bldP spid="66" grpId="0"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8978" name="Rectangle 3"/>
          <p:cNvSpPr>
            <a:spLocks noGrp="1" noChangeArrowheads="1"/>
          </p:cNvSpPr>
          <p:nvPr>
            <p:ph type="body" idx="1"/>
          </p:nvPr>
        </p:nvSpPr>
        <p:spPr/>
        <p:txBody>
          <a:bodyPr/>
          <a:lstStyle/>
          <a:p>
            <a:r>
              <a:rPr lang="en-US" altLang="zh-TW" smtClean="0"/>
              <a:t>Time complexity of Dijkstra</a:t>
            </a:r>
            <a:r>
              <a:rPr lang="en-US" altLang="zh-TW" smtClean="0">
                <a:latin typeface="Times New Roman" pitchFamily="18" charset="0"/>
              </a:rPr>
              <a:t>’</a:t>
            </a:r>
            <a:r>
              <a:rPr lang="en-US" altLang="zh-TW" smtClean="0"/>
              <a:t>s algorithm is O(n</a:t>
            </a:r>
            <a:r>
              <a:rPr lang="en-US" altLang="zh-TW" baseline="30000" smtClean="0"/>
              <a:t>2</a:t>
            </a:r>
            <a:r>
              <a:rPr lang="en-US" altLang="zh-TW" smtClean="0"/>
              <a:t>). </a:t>
            </a:r>
          </a:p>
          <a:p>
            <a:r>
              <a:rPr lang="en-US" altLang="zh-TW" smtClean="0"/>
              <a:t>It is optimal.</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170</a:t>
            </a:fld>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zh-CN" altLang="en-US" b="0" dirty="0" smtClean="0"/>
              <a:t>课堂练习题：选址问题</a:t>
            </a:r>
            <a:r>
              <a:rPr lang="zh-CN" altLang="en-US" dirty="0" smtClean="0"/>
              <a:t> </a:t>
            </a:r>
          </a:p>
        </p:txBody>
      </p:sp>
      <p:sp>
        <p:nvSpPr>
          <p:cNvPr id="62467" name="Rectangle 3"/>
          <p:cNvSpPr>
            <a:spLocks noGrp="1" noChangeArrowheads="1"/>
          </p:cNvSpPr>
          <p:nvPr>
            <p:ph type="body" idx="1"/>
          </p:nvPr>
        </p:nvSpPr>
        <p:spPr/>
        <p:txBody>
          <a:bodyPr/>
          <a:lstStyle/>
          <a:p>
            <a:pPr eaLnBrk="1" hangingPunct="1"/>
            <a:r>
              <a:rPr lang="zh-CN" altLang="en-US" b="1" dirty="0" smtClean="0"/>
              <a:t>给定</a:t>
            </a:r>
            <a:r>
              <a:rPr lang="en-US" altLang="zh-CN" b="1" dirty="0" smtClean="0"/>
              <a:t>n</a:t>
            </a:r>
            <a:r>
              <a:rPr lang="zh-CN" altLang="en-US" b="1" dirty="0" smtClean="0"/>
              <a:t>个小区之间的交通图。若小区</a:t>
            </a:r>
            <a:r>
              <a:rPr lang="en-US" altLang="zh-CN" b="1" dirty="0" err="1" smtClean="0"/>
              <a:t>i</a:t>
            </a:r>
            <a:r>
              <a:rPr lang="zh-CN" altLang="en-US" b="1" dirty="0" smtClean="0"/>
              <a:t>与小区</a:t>
            </a:r>
            <a:r>
              <a:rPr lang="en-US" altLang="zh-CN" b="1" dirty="0" smtClean="0"/>
              <a:t>j</a:t>
            </a:r>
            <a:r>
              <a:rPr lang="zh-CN" altLang="en-US" b="1" dirty="0" smtClean="0"/>
              <a:t>之间有路可通，则将顶点</a:t>
            </a:r>
            <a:r>
              <a:rPr lang="en-US" altLang="zh-CN" b="1" dirty="0" err="1" smtClean="0"/>
              <a:t>i</a:t>
            </a:r>
            <a:r>
              <a:rPr lang="zh-CN" altLang="en-US" b="1" dirty="0" smtClean="0"/>
              <a:t>与顶点</a:t>
            </a:r>
            <a:r>
              <a:rPr lang="en-US" altLang="zh-CN" b="1" dirty="0" smtClean="0"/>
              <a:t>j</a:t>
            </a:r>
            <a:r>
              <a:rPr lang="zh-CN" altLang="en-US" b="1" dirty="0" smtClean="0"/>
              <a:t>之间用边连接，边上的权值 表示这条道路的长度。现在打算在这</a:t>
            </a:r>
            <a:r>
              <a:rPr lang="en-US" altLang="zh-CN" b="1" dirty="0" smtClean="0"/>
              <a:t>n</a:t>
            </a:r>
            <a:r>
              <a:rPr lang="zh-CN" altLang="en-US" b="1" dirty="0" smtClean="0"/>
              <a:t>个小区中选定一个小区建一所医院。</a:t>
            </a:r>
          </a:p>
          <a:p>
            <a:pPr eaLnBrk="1" hangingPunct="1"/>
            <a:r>
              <a:rPr lang="zh-CN" altLang="en-US" b="1" dirty="0" smtClean="0"/>
              <a:t>试问这家医院应建在哪个小区，才能使距离医院最远的小区到医院的路程最短？请设计一 个算法求解上述问题。 </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171</a:t>
            </a:fld>
            <a:endParaRPr lang="en-CA" dirty="0"/>
          </a:p>
        </p:txBody>
      </p:sp>
    </p:spTree>
    <p:extLst>
      <p:ext uri="{BB962C8B-B14F-4D97-AF65-F5344CB8AC3E}">
        <p14:creationId xmlns:p14="http://schemas.microsoft.com/office/powerpoint/2010/main" val="244149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defRPr/>
            </a:pPr>
            <a:r>
              <a:rPr lang="zh-CN" altLang="en-US" dirty="0"/>
              <a:t>课堂练习题：选址问题 </a:t>
            </a:r>
            <a:endParaRPr lang="zh-CN" altLang="zh-CN" b="0" dirty="0" smtClean="0"/>
          </a:p>
        </p:txBody>
      </p:sp>
      <p:sp>
        <p:nvSpPr>
          <p:cNvPr id="63491" name="Rectangle 3"/>
          <p:cNvSpPr>
            <a:spLocks noGrp="1" noChangeArrowheads="1"/>
          </p:cNvSpPr>
          <p:nvPr>
            <p:ph type="body" idx="1"/>
          </p:nvPr>
        </p:nvSpPr>
        <p:spPr/>
        <p:txBody>
          <a:bodyPr/>
          <a:lstStyle/>
          <a:p>
            <a:pPr eaLnBrk="1" hangingPunct="1">
              <a:lnSpc>
                <a:spcPct val="90000"/>
              </a:lnSpc>
            </a:pPr>
            <a:r>
              <a:rPr lang="zh-CN" altLang="en-US" sz="2800" b="1" dirty="0" smtClean="0"/>
              <a:t>将</a:t>
            </a:r>
            <a:r>
              <a:rPr lang="en-US" altLang="zh-CN" sz="2800" b="1" dirty="0" smtClean="0"/>
              <a:t>n</a:t>
            </a:r>
            <a:r>
              <a:rPr lang="zh-CN" altLang="en-US" sz="2800" b="1" dirty="0" smtClean="0"/>
              <a:t>个小区的交通图视为一张带权无向图，并利用邻接矩阵来存放带权无向图。算法的思想是：</a:t>
            </a:r>
          </a:p>
          <a:p>
            <a:pPr eaLnBrk="1" hangingPunct="1">
              <a:lnSpc>
                <a:spcPct val="90000"/>
              </a:lnSpc>
            </a:pPr>
            <a:r>
              <a:rPr lang="zh-CN" altLang="en-US" sz="2800" b="1" dirty="0" smtClean="0"/>
              <a:t>①应用</a:t>
            </a:r>
            <a:r>
              <a:rPr lang="en-US" altLang="zh-CN" sz="2800" b="1" dirty="0" err="1" smtClean="0"/>
              <a:t>Dijkstra</a:t>
            </a:r>
            <a:r>
              <a:rPr lang="zh-CN" altLang="en-US" sz="2800" b="1" dirty="0" smtClean="0"/>
              <a:t>算法计算每对顶点之间的最短路径；</a:t>
            </a:r>
          </a:p>
          <a:p>
            <a:pPr eaLnBrk="1" hangingPunct="1">
              <a:lnSpc>
                <a:spcPct val="90000"/>
              </a:lnSpc>
            </a:pPr>
            <a:r>
              <a:rPr lang="zh-CN" altLang="en-US" sz="2800" b="1" dirty="0" smtClean="0"/>
              <a:t>②找出从每一个顶点到其它各顶点的最短路径中最长路径；</a:t>
            </a:r>
          </a:p>
          <a:p>
            <a:pPr eaLnBrk="1" hangingPunct="1">
              <a:lnSpc>
                <a:spcPct val="90000"/>
              </a:lnSpc>
            </a:pPr>
            <a:r>
              <a:rPr lang="zh-CN" altLang="en-US" sz="2800" b="1" dirty="0" smtClean="0"/>
              <a:t>③在这</a:t>
            </a:r>
            <a:r>
              <a:rPr lang="en-US" altLang="zh-CN" sz="2800" b="1" dirty="0" smtClean="0"/>
              <a:t>n</a:t>
            </a:r>
            <a:r>
              <a:rPr lang="zh-CN" altLang="en-US" sz="2800" b="1" dirty="0" smtClean="0"/>
              <a:t>条最长路径中找出最短的一条，则它的出发点即为所求。 </a:t>
            </a:r>
            <a:endParaRPr lang="en-US" altLang="zh-CN" sz="2800" b="1" dirty="0" smtClean="0"/>
          </a:p>
          <a:p>
            <a:pPr eaLnBrk="1" hangingPunct="1">
              <a:lnSpc>
                <a:spcPct val="90000"/>
              </a:lnSpc>
            </a:pPr>
            <a:r>
              <a:rPr lang="en-US" altLang="zh-CN" sz="2800" b="1" dirty="0" smtClean="0">
                <a:solidFill>
                  <a:srgbClr val="FF0000"/>
                </a:solidFill>
              </a:rPr>
              <a:t>ANY OTHER IDEA?</a:t>
            </a:r>
            <a:endParaRPr lang="zh-CN" altLang="en-US" sz="2800" b="1" dirty="0" smtClean="0">
              <a:solidFill>
                <a:srgbClr val="FF0000"/>
              </a:solidFill>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172</a:t>
            </a:fld>
            <a:endParaRPr lang="en-CA" dirty="0"/>
          </a:p>
        </p:txBody>
      </p:sp>
    </p:spTree>
    <p:extLst>
      <p:ext uri="{BB962C8B-B14F-4D97-AF65-F5344CB8AC3E}">
        <p14:creationId xmlns:p14="http://schemas.microsoft.com/office/powerpoint/2010/main" val="4130354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anim calcmode="lin" valueType="num">
                                      <p:cBhvr additive="base">
                                        <p:cTn id="11" dur="5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34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anim calcmode="lin" valueType="num">
                                      <p:cBhvr additive="base">
                                        <p:cTn id="15"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34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anim calcmode="lin" valueType="num">
                                      <p:cBhvr additive="base">
                                        <p:cTn id="19"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anim calcmode="lin" valueType="num">
                                      <p:cBhvr additive="base">
                                        <p:cTn id="23"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34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a:xfrm>
            <a:off x="-108520" y="260648"/>
            <a:ext cx="8460432" cy="914400"/>
          </a:xfrm>
        </p:spPr>
        <p:txBody>
          <a:bodyPr/>
          <a:lstStyle/>
          <a:p>
            <a:r>
              <a:rPr lang="en-US" altLang="zh-TW" sz="3600" dirty="0" smtClean="0"/>
              <a:t>7.2.6 The minimal cycle basis problem</a:t>
            </a:r>
            <a:endParaRPr lang="zh-TW" altLang="en-US" sz="3600" dirty="0" smtClean="0"/>
          </a:p>
        </p:txBody>
      </p:sp>
      <p:sp>
        <p:nvSpPr>
          <p:cNvPr id="649219" name="Rectangle 3"/>
          <p:cNvSpPr>
            <a:spLocks noGrp="1" noChangeArrowheads="1"/>
          </p:cNvSpPr>
          <p:nvPr>
            <p:ph type="body" idx="1"/>
          </p:nvPr>
        </p:nvSpPr>
        <p:spPr>
          <a:xfrm>
            <a:off x="395536" y="1371600"/>
            <a:ext cx="7772400" cy="4114800"/>
          </a:xfrm>
        </p:spPr>
        <p:txBody>
          <a:bodyPr/>
          <a:lstStyle/>
          <a:p>
            <a:pPr>
              <a:lnSpc>
                <a:spcPct val="90000"/>
              </a:lnSpc>
            </a:pPr>
            <a:r>
              <a:rPr lang="zh-TW" altLang="en-US" sz="2800" dirty="0" smtClean="0"/>
              <a:t>3 </a:t>
            </a:r>
            <a:r>
              <a:rPr lang="en-US" altLang="zh-TW" sz="2800" dirty="0" smtClean="0"/>
              <a:t>cycles:</a:t>
            </a:r>
          </a:p>
          <a:p>
            <a:pPr>
              <a:lnSpc>
                <a:spcPct val="90000"/>
              </a:lnSpc>
              <a:buFont typeface="Wingdings" pitchFamily="2" charset="2"/>
              <a:buNone/>
            </a:pPr>
            <a:r>
              <a:rPr lang="en-US" altLang="zh-TW" sz="2800" dirty="0" smtClean="0"/>
              <a:t>	A</a:t>
            </a:r>
            <a:r>
              <a:rPr lang="en-US" altLang="zh-TW" sz="2800" baseline="-30000" dirty="0" smtClean="0"/>
              <a:t>1</a:t>
            </a:r>
            <a:r>
              <a:rPr lang="en-US" altLang="zh-TW" sz="2800" dirty="0" smtClean="0"/>
              <a:t> = {ab, </a:t>
            </a:r>
            <a:r>
              <a:rPr lang="en-US" altLang="zh-TW" sz="2800" dirty="0" err="1" smtClean="0"/>
              <a:t>bc</a:t>
            </a:r>
            <a:r>
              <a:rPr lang="en-US" altLang="zh-TW" sz="2800" dirty="0" smtClean="0"/>
              <a:t>, ca}</a:t>
            </a:r>
          </a:p>
          <a:p>
            <a:pPr>
              <a:lnSpc>
                <a:spcPct val="90000"/>
              </a:lnSpc>
              <a:buFont typeface="Wingdings" pitchFamily="2" charset="2"/>
              <a:buNone/>
            </a:pPr>
            <a:r>
              <a:rPr lang="en-US" altLang="zh-TW" sz="2800" dirty="0" smtClean="0"/>
              <a:t>	A</a:t>
            </a:r>
            <a:r>
              <a:rPr lang="en-US" altLang="zh-TW" sz="2800" baseline="-30000" dirty="0" smtClean="0"/>
              <a:t>2</a:t>
            </a:r>
            <a:r>
              <a:rPr lang="en-US" altLang="zh-TW" sz="2800" dirty="0" smtClean="0"/>
              <a:t> = {ac, cd, da}</a:t>
            </a:r>
          </a:p>
          <a:p>
            <a:pPr>
              <a:lnSpc>
                <a:spcPct val="90000"/>
              </a:lnSpc>
              <a:buFont typeface="Wingdings" pitchFamily="2" charset="2"/>
              <a:buNone/>
            </a:pPr>
            <a:r>
              <a:rPr lang="en-US" altLang="zh-TW" sz="2800" dirty="0" smtClean="0"/>
              <a:t>	A</a:t>
            </a:r>
            <a:r>
              <a:rPr lang="en-US" altLang="zh-TW" sz="2800" baseline="-30000" dirty="0" smtClean="0"/>
              <a:t>3</a:t>
            </a:r>
            <a:r>
              <a:rPr lang="en-US" altLang="zh-TW" sz="2800" dirty="0" smtClean="0"/>
              <a:t> = {ab, </a:t>
            </a:r>
            <a:r>
              <a:rPr lang="en-US" altLang="zh-TW" sz="2800" dirty="0" err="1" smtClean="0"/>
              <a:t>bc</a:t>
            </a:r>
            <a:r>
              <a:rPr lang="en-US" altLang="zh-TW" sz="2800" dirty="0" smtClean="0"/>
              <a:t>, cd, da}</a:t>
            </a:r>
          </a:p>
          <a:p>
            <a:pPr>
              <a:lnSpc>
                <a:spcPct val="90000"/>
              </a:lnSpc>
              <a:buFont typeface="Wingdings" pitchFamily="2" charset="2"/>
              <a:buNone/>
            </a:pPr>
            <a:r>
              <a:rPr lang="en-US" altLang="zh-TW" sz="2800" dirty="0" smtClean="0"/>
              <a:t>	where A</a:t>
            </a:r>
            <a:r>
              <a:rPr lang="en-US" altLang="zh-TW" sz="2800" baseline="-30000" dirty="0" smtClean="0"/>
              <a:t>3</a:t>
            </a:r>
            <a:r>
              <a:rPr lang="en-US" altLang="zh-TW" sz="2800" dirty="0" smtClean="0"/>
              <a:t> = A</a:t>
            </a:r>
            <a:r>
              <a:rPr lang="en-US" altLang="zh-TW" sz="2800" baseline="-30000" dirty="0" smtClean="0"/>
              <a:t>1</a:t>
            </a:r>
            <a:r>
              <a:rPr lang="en-US" altLang="zh-TW" sz="2800" dirty="0" smtClean="0"/>
              <a:t> </a:t>
            </a:r>
            <a:r>
              <a:rPr lang="en-US" altLang="zh-TW" sz="2800" dirty="0" smtClean="0">
                <a:solidFill>
                  <a:srgbClr val="FF0000"/>
                </a:solidFill>
                <a:latin typeface="Times New Roman" pitchFamily="18" charset="0"/>
                <a:sym typeface="Symbol" pitchFamily="18" charset="2"/>
              </a:rPr>
              <a:t></a:t>
            </a:r>
            <a:r>
              <a:rPr lang="en-US" altLang="zh-TW" sz="2800" dirty="0" smtClean="0"/>
              <a:t> A</a:t>
            </a:r>
            <a:r>
              <a:rPr lang="en-US" altLang="zh-TW" sz="2800" baseline="-30000" dirty="0" smtClean="0"/>
              <a:t>2</a:t>
            </a:r>
            <a:endParaRPr lang="en-US" altLang="zh-TW" sz="2800" dirty="0" smtClean="0"/>
          </a:p>
          <a:p>
            <a:pPr>
              <a:lnSpc>
                <a:spcPct val="90000"/>
              </a:lnSpc>
              <a:buFont typeface="Wingdings" pitchFamily="2" charset="2"/>
              <a:buNone/>
            </a:pPr>
            <a:r>
              <a:rPr lang="en-US" altLang="zh-TW" sz="2800" dirty="0" smtClean="0"/>
              <a:t>	(</a:t>
            </a:r>
            <a:r>
              <a:rPr lang="en-US" altLang="zh-TW" sz="2800" dirty="0" smtClean="0">
                <a:solidFill>
                  <a:srgbClr val="FF0000"/>
                </a:solidFill>
              </a:rPr>
              <a:t>A </a:t>
            </a:r>
            <a:r>
              <a:rPr lang="en-US" altLang="zh-TW" sz="2800" dirty="0" smtClean="0">
                <a:solidFill>
                  <a:srgbClr val="FF0000"/>
                </a:solidFill>
                <a:latin typeface="Times New Roman" pitchFamily="18" charset="0"/>
                <a:sym typeface="Symbol" pitchFamily="18" charset="2"/>
              </a:rPr>
              <a:t></a:t>
            </a:r>
            <a:r>
              <a:rPr lang="en-US" altLang="zh-TW" sz="2800" dirty="0" smtClean="0">
                <a:solidFill>
                  <a:srgbClr val="FF0000"/>
                </a:solidFill>
              </a:rPr>
              <a:t> B = (A</a:t>
            </a:r>
            <a:r>
              <a:rPr lang="en-US" altLang="zh-TW" sz="2800" dirty="0" smtClean="0">
                <a:solidFill>
                  <a:srgbClr val="FF0000"/>
                </a:solidFill>
                <a:latin typeface="Times New Roman" pitchFamily="18" charset="0"/>
                <a:sym typeface="Symbol" pitchFamily="18" charset="2"/>
              </a:rPr>
              <a:t></a:t>
            </a:r>
            <a:r>
              <a:rPr lang="en-US" altLang="zh-TW" sz="2800" dirty="0" smtClean="0">
                <a:solidFill>
                  <a:srgbClr val="FF0000"/>
                </a:solidFill>
              </a:rPr>
              <a:t>B)-(A</a:t>
            </a:r>
            <a:r>
              <a:rPr lang="en-US" altLang="zh-TW" sz="2800" dirty="0" smtClean="0">
                <a:solidFill>
                  <a:srgbClr val="FF0000"/>
                </a:solidFill>
                <a:latin typeface="Times New Roman" pitchFamily="18" charset="0"/>
                <a:sym typeface="Symbol" pitchFamily="18" charset="2"/>
              </a:rPr>
              <a:t></a:t>
            </a:r>
            <a:r>
              <a:rPr lang="en-US" altLang="zh-TW" sz="2800" dirty="0" smtClean="0">
                <a:solidFill>
                  <a:srgbClr val="FF0000"/>
                </a:solidFill>
              </a:rPr>
              <a:t>B</a:t>
            </a:r>
            <a:r>
              <a:rPr lang="en-US" altLang="zh-TW" sz="2800" dirty="0" smtClean="0"/>
              <a:t>))</a:t>
            </a:r>
          </a:p>
          <a:p>
            <a:pPr>
              <a:lnSpc>
                <a:spcPct val="90000"/>
              </a:lnSpc>
              <a:buFont typeface="Wingdings" pitchFamily="2" charset="2"/>
              <a:buNone/>
            </a:pPr>
            <a:r>
              <a:rPr lang="en-US" altLang="zh-TW" sz="2800" dirty="0" smtClean="0"/>
              <a:t>	A</a:t>
            </a:r>
            <a:r>
              <a:rPr lang="en-US" altLang="zh-TW" sz="2800" baseline="-30000" dirty="0" smtClean="0"/>
              <a:t>2</a:t>
            </a:r>
            <a:r>
              <a:rPr lang="en-US" altLang="zh-TW" sz="2800" dirty="0" smtClean="0"/>
              <a:t> = A</a:t>
            </a:r>
            <a:r>
              <a:rPr lang="en-US" altLang="zh-TW" sz="2800" baseline="-30000" dirty="0" smtClean="0"/>
              <a:t>1</a:t>
            </a:r>
            <a:r>
              <a:rPr lang="en-US" altLang="zh-TW" sz="2800" dirty="0" smtClean="0"/>
              <a:t> </a:t>
            </a:r>
            <a:r>
              <a:rPr lang="en-US" altLang="zh-TW" sz="2800" dirty="0" smtClean="0">
                <a:latin typeface="Times New Roman" pitchFamily="18" charset="0"/>
                <a:sym typeface="Symbol" pitchFamily="18" charset="2"/>
              </a:rPr>
              <a:t></a:t>
            </a:r>
            <a:r>
              <a:rPr lang="en-US" altLang="zh-TW" sz="2800" dirty="0" smtClean="0"/>
              <a:t> A</a:t>
            </a:r>
            <a:r>
              <a:rPr lang="en-US" altLang="zh-TW" sz="2800" baseline="-30000" dirty="0" smtClean="0"/>
              <a:t>3</a:t>
            </a:r>
            <a:endParaRPr lang="en-US" altLang="zh-TW" sz="2800" dirty="0" smtClean="0"/>
          </a:p>
          <a:p>
            <a:pPr>
              <a:lnSpc>
                <a:spcPct val="90000"/>
              </a:lnSpc>
              <a:buFont typeface="Wingdings" pitchFamily="2" charset="2"/>
              <a:buNone/>
            </a:pPr>
            <a:r>
              <a:rPr lang="en-US" altLang="zh-TW" sz="2800" dirty="0" smtClean="0"/>
              <a:t>	A</a:t>
            </a:r>
            <a:r>
              <a:rPr lang="en-US" altLang="zh-TW" sz="2800" baseline="-30000" dirty="0" smtClean="0"/>
              <a:t>1</a:t>
            </a:r>
            <a:r>
              <a:rPr lang="en-US" altLang="zh-TW" sz="2800" dirty="0" smtClean="0"/>
              <a:t> = A</a:t>
            </a:r>
            <a:r>
              <a:rPr lang="en-US" altLang="zh-TW" sz="2800" baseline="-30000" dirty="0" smtClean="0"/>
              <a:t>2</a:t>
            </a:r>
            <a:r>
              <a:rPr lang="zh-TW" altLang="en-US" sz="2800" dirty="0" smtClean="0"/>
              <a:t> </a:t>
            </a:r>
            <a:r>
              <a:rPr lang="zh-TW" altLang="en-US" sz="2800" dirty="0" smtClean="0">
                <a:latin typeface="Times New Roman" pitchFamily="18" charset="0"/>
                <a:sym typeface="Symbol" pitchFamily="18" charset="2"/>
              </a:rPr>
              <a:t></a:t>
            </a:r>
            <a:r>
              <a:rPr lang="en-US" altLang="zh-TW" sz="2800" dirty="0" smtClean="0"/>
              <a:t> A</a:t>
            </a:r>
            <a:r>
              <a:rPr lang="en-US" altLang="zh-TW" sz="2800" baseline="-30000" dirty="0" smtClean="0"/>
              <a:t>3</a:t>
            </a:r>
            <a:endParaRPr lang="en-US" altLang="zh-TW" sz="2800" dirty="0" smtClean="0"/>
          </a:p>
          <a:p>
            <a:pPr>
              <a:lnSpc>
                <a:spcPct val="90000"/>
              </a:lnSpc>
              <a:buFont typeface="Wingdings" pitchFamily="2" charset="2"/>
              <a:buNone/>
            </a:pPr>
            <a:r>
              <a:rPr lang="en-US" altLang="zh-TW" sz="2800" dirty="0" smtClean="0">
                <a:solidFill>
                  <a:schemeClr val="hlink"/>
                </a:solidFill>
              </a:rPr>
              <a:t>	</a:t>
            </a:r>
            <a:r>
              <a:rPr lang="en-US" altLang="zh-TW" sz="2800" u="sng" dirty="0" smtClean="0">
                <a:solidFill>
                  <a:schemeClr val="hlink"/>
                </a:solidFill>
              </a:rPr>
              <a:t>Cycle basis</a:t>
            </a:r>
            <a:r>
              <a:rPr lang="en-US" altLang="zh-TW" sz="2800" dirty="0" smtClean="0"/>
              <a:t>: {A</a:t>
            </a:r>
            <a:r>
              <a:rPr lang="en-US" altLang="zh-TW" sz="2800" baseline="-30000" dirty="0" smtClean="0"/>
              <a:t>1</a:t>
            </a:r>
            <a:r>
              <a:rPr lang="en-US" altLang="zh-TW" sz="2800" dirty="0" smtClean="0"/>
              <a:t>, A</a:t>
            </a:r>
            <a:r>
              <a:rPr lang="en-US" altLang="zh-TW" sz="2800" baseline="-30000" dirty="0" smtClean="0"/>
              <a:t>2</a:t>
            </a:r>
            <a:r>
              <a:rPr lang="en-US" altLang="zh-TW" sz="2800" dirty="0" smtClean="0"/>
              <a:t>} or {A</a:t>
            </a:r>
            <a:r>
              <a:rPr lang="en-US" altLang="zh-TW" sz="2800" baseline="-30000" dirty="0" smtClean="0"/>
              <a:t>1</a:t>
            </a:r>
            <a:r>
              <a:rPr lang="en-US" altLang="zh-TW" sz="2800" dirty="0" smtClean="0"/>
              <a:t>, A</a:t>
            </a:r>
            <a:r>
              <a:rPr lang="en-US" altLang="zh-TW" sz="2800" baseline="-30000" dirty="0" smtClean="0"/>
              <a:t>3</a:t>
            </a:r>
            <a:r>
              <a:rPr lang="en-US" altLang="zh-TW" sz="2800" dirty="0" smtClean="0"/>
              <a:t>} or {A</a:t>
            </a:r>
            <a:r>
              <a:rPr lang="en-US" altLang="zh-TW" sz="2800" baseline="-30000" dirty="0" smtClean="0"/>
              <a:t>2</a:t>
            </a:r>
            <a:r>
              <a:rPr lang="en-US" altLang="zh-TW" sz="2800" dirty="0" smtClean="0"/>
              <a:t>, A</a:t>
            </a:r>
            <a:r>
              <a:rPr lang="en-US" altLang="zh-TW" sz="2800" baseline="-30000" dirty="0" smtClean="0"/>
              <a:t>3</a:t>
            </a:r>
            <a:r>
              <a:rPr lang="en-US" altLang="zh-TW" sz="2800" dirty="0" smtClean="0"/>
              <a:t>} </a:t>
            </a:r>
          </a:p>
          <a:p>
            <a:pPr>
              <a:lnSpc>
                <a:spcPct val="90000"/>
              </a:lnSpc>
              <a:buFont typeface="Wingdings" pitchFamily="2" charset="2"/>
              <a:buNone/>
            </a:pPr>
            <a:endParaRPr lang="zh-TW" altLang="en-US" sz="2800" dirty="0" smtClean="0"/>
          </a:p>
        </p:txBody>
      </p:sp>
      <p:sp>
        <p:nvSpPr>
          <p:cNvPr id="649220" name="Rectangle 5"/>
          <p:cNvSpPr>
            <a:spLocks noChangeArrowheads="1"/>
          </p:cNvSpPr>
          <p:nvPr/>
        </p:nvSpPr>
        <p:spPr bwMode="auto">
          <a:xfrm>
            <a:off x="3619500" y="2538413"/>
            <a:ext cx="0" cy="0"/>
          </a:xfrm>
          <a:prstGeom prst="rect">
            <a:avLst/>
          </a:prstGeom>
          <a:noFill/>
          <a:ln w="9525">
            <a:noFill/>
            <a:miter lim="800000"/>
            <a:headEnd/>
            <a:tailEnd/>
          </a:ln>
        </p:spPr>
        <p:txBody>
          <a:bodyPr>
            <a:spAutoFit/>
          </a:bodyPr>
          <a:lstStyle/>
          <a:p>
            <a:endParaRPr lang="en-US" altLang="zh-CN"/>
          </a:p>
        </p:txBody>
      </p:sp>
      <p:pic>
        <p:nvPicPr>
          <p:cNvPr id="649221" name="Picture 4"/>
          <p:cNvPicPr>
            <a:picLocks noChangeAspect="1" noChangeArrowheads="1"/>
          </p:cNvPicPr>
          <p:nvPr/>
        </p:nvPicPr>
        <p:blipFill>
          <a:blip r:embed="rId3" cstate="print"/>
          <a:srcRect/>
          <a:stretch>
            <a:fillRect/>
          </a:stretch>
        </p:blipFill>
        <p:spPr bwMode="auto">
          <a:xfrm>
            <a:off x="5486400" y="2362200"/>
            <a:ext cx="3276600" cy="2735263"/>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173</a:t>
            </a:fld>
            <a:endParaRPr lang="en-CA" dirty="0"/>
          </a:p>
        </p:txBody>
      </p:sp>
    </p:spTree>
    <p:extLst>
      <p:ext uri="{BB962C8B-B14F-4D97-AF65-F5344CB8AC3E}">
        <p14:creationId xmlns:p14="http://schemas.microsoft.com/office/powerpoint/2010/main" val="353405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9221"/>
                                        </p:tgtEl>
                                        <p:attrNameLst>
                                          <p:attrName>style.visibility</p:attrName>
                                        </p:attrNameLst>
                                      </p:cBhvr>
                                      <p:to>
                                        <p:strVal val="visible"/>
                                      </p:to>
                                    </p:set>
                                    <p:anim calcmode="lin" valueType="num">
                                      <p:cBhvr additive="base">
                                        <p:cTn id="7" dur="500" fill="hold"/>
                                        <p:tgtEl>
                                          <p:spTgt spid="649221"/>
                                        </p:tgtEl>
                                        <p:attrNameLst>
                                          <p:attrName>ppt_x</p:attrName>
                                        </p:attrNameLst>
                                      </p:cBhvr>
                                      <p:tavLst>
                                        <p:tav tm="0">
                                          <p:val>
                                            <p:strVal val="#ppt_x"/>
                                          </p:val>
                                        </p:tav>
                                        <p:tav tm="100000">
                                          <p:val>
                                            <p:strVal val="#ppt_x"/>
                                          </p:val>
                                        </p:tav>
                                      </p:tavLst>
                                    </p:anim>
                                    <p:anim calcmode="lin" valueType="num">
                                      <p:cBhvr additive="base">
                                        <p:cTn id="8" dur="500" fill="hold"/>
                                        <p:tgtEl>
                                          <p:spTgt spid="649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9219">
                                            <p:txEl>
                                              <p:pRg st="0" end="0"/>
                                            </p:txEl>
                                          </p:spTgt>
                                        </p:tgtEl>
                                        <p:attrNameLst>
                                          <p:attrName>style.visibility</p:attrName>
                                        </p:attrNameLst>
                                      </p:cBhvr>
                                      <p:to>
                                        <p:strVal val="visible"/>
                                      </p:to>
                                    </p:set>
                                    <p:anim calcmode="lin" valueType="num">
                                      <p:cBhvr additive="base">
                                        <p:cTn id="13" dur="500" fill="hold"/>
                                        <p:tgtEl>
                                          <p:spTgt spid="6492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9219">
                                            <p:txEl>
                                              <p:pRg st="1" end="1"/>
                                            </p:txEl>
                                          </p:spTgt>
                                        </p:tgtEl>
                                        <p:attrNameLst>
                                          <p:attrName>style.visibility</p:attrName>
                                        </p:attrNameLst>
                                      </p:cBhvr>
                                      <p:to>
                                        <p:strVal val="visible"/>
                                      </p:to>
                                    </p:set>
                                    <p:anim calcmode="lin" valueType="num">
                                      <p:cBhvr additive="base">
                                        <p:cTn id="19" dur="500" fill="hold"/>
                                        <p:tgtEl>
                                          <p:spTgt spid="64921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49219">
                                            <p:txEl>
                                              <p:pRg st="2" end="2"/>
                                            </p:txEl>
                                          </p:spTgt>
                                        </p:tgtEl>
                                        <p:attrNameLst>
                                          <p:attrName>style.visibility</p:attrName>
                                        </p:attrNameLst>
                                      </p:cBhvr>
                                      <p:to>
                                        <p:strVal val="visible"/>
                                      </p:to>
                                    </p:set>
                                    <p:anim calcmode="lin" valueType="num">
                                      <p:cBhvr additive="base">
                                        <p:cTn id="25" dur="500" fill="hold"/>
                                        <p:tgtEl>
                                          <p:spTgt spid="64921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49219">
                                            <p:txEl>
                                              <p:pRg st="3" end="3"/>
                                            </p:txEl>
                                          </p:spTgt>
                                        </p:tgtEl>
                                        <p:attrNameLst>
                                          <p:attrName>style.visibility</p:attrName>
                                        </p:attrNameLst>
                                      </p:cBhvr>
                                      <p:to>
                                        <p:strVal val="visible"/>
                                      </p:to>
                                    </p:set>
                                    <p:anim calcmode="lin" valueType="num">
                                      <p:cBhvr additive="base">
                                        <p:cTn id="31" dur="500" fill="hold"/>
                                        <p:tgtEl>
                                          <p:spTgt spid="64921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49219">
                                            <p:txEl>
                                              <p:pRg st="4" end="4"/>
                                            </p:txEl>
                                          </p:spTgt>
                                        </p:tgtEl>
                                        <p:attrNameLst>
                                          <p:attrName>style.visibility</p:attrName>
                                        </p:attrNameLst>
                                      </p:cBhvr>
                                      <p:to>
                                        <p:strVal val="visible"/>
                                      </p:to>
                                    </p:set>
                                    <p:anim calcmode="lin" valueType="num">
                                      <p:cBhvr additive="base">
                                        <p:cTn id="37" dur="500" fill="hold"/>
                                        <p:tgtEl>
                                          <p:spTgt spid="64921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49219">
                                            <p:txEl>
                                              <p:pRg st="5" end="5"/>
                                            </p:txEl>
                                          </p:spTgt>
                                        </p:tgtEl>
                                        <p:attrNameLst>
                                          <p:attrName>style.visibility</p:attrName>
                                        </p:attrNameLst>
                                      </p:cBhvr>
                                      <p:to>
                                        <p:strVal val="visible"/>
                                      </p:to>
                                    </p:set>
                                    <p:anim calcmode="lin" valueType="num">
                                      <p:cBhvr additive="base">
                                        <p:cTn id="43" dur="500" fill="hold"/>
                                        <p:tgtEl>
                                          <p:spTgt spid="64921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4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49219">
                                            <p:txEl>
                                              <p:pRg st="6" end="6"/>
                                            </p:txEl>
                                          </p:spTgt>
                                        </p:tgtEl>
                                        <p:attrNameLst>
                                          <p:attrName>style.visibility</p:attrName>
                                        </p:attrNameLst>
                                      </p:cBhvr>
                                      <p:to>
                                        <p:strVal val="visible"/>
                                      </p:to>
                                    </p:set>
                                    <p:anim calcmode="lin" valueType="num">
                                      <p:cBhvr additive="base">
                                        <p:cTn id="49" dur="500" fill="hold"/>
                                        <p:tgtEl>
                                          <p:spTgt spid="64921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4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49219">
                                            <p:txEl>
                                              <p:pRg st="7" end="7"/>
                                            </p:txEl>
                                          </p:spTgt>
                                        </p:tgtEl>
                                        <p:attrNameLst>
                                          <p:attrName>style.visibility</p:attrName>
                                        </p:attrNameLst>
                                      </p:cBhvr>
                                      <p:to>
                                        <p:strVal val="visible"/>
                                      </p:to>
                                    </p:set>
                                    <p:anim calcmode="lin" valueType="num">
                                      <p:cBhvr additive="base">
                                        <p:cTn id="55" dur="500" fill="hold"/>
                                        <p:tgtEl>
                                          <p:spTgt spid="649219">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4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49219">
                                            <p:txEl>
                                              <p:pRg st="8" end="8"/>
                                            </p:txEl>
                                          </p:spTgt>
                                        </p:tgtEl>
                                        <p:attrNameLst>
                                          <p:attrName>style.visibility</p:attrName>
                                        </p:attrNameLst>
                                      </p:cBhvr>
                                      <p:to>
                                        <p:strVal val="visible"/>
                                      </p:to>
                                    </p:set>
                                    <p:anim calcmode="lin" valueType="num">
                                      <p:cBhvr additive="base">
                                        <p:cTn id="61" dur="500" fill="hold"/>
                                        <p:tgtEl>
                                          <p:spTgt spid="649219">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4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3"/>
          <p:cNvSpPr>
            <a:spLocks noGrp="1" noChangeArrowheads="1"/>
          </p:cNvSpPr>
          <p:nvPr>
            <p:ph type="body" idx="1"/>
          </p:nvPr>
        </p:nvSpPr>
        <p:spPr/>
        <p:txBody>
          <a:bodyPr/>
          <a:lstStyle/>
          <a:p>
            <a:r>
              <a:rPr lang="en-US" altLang="zh-TW" b="1" u="sng" dirty="0" err="1" smtClean="0"/>
              <a:t>Def</a:t>
            </a:r>
            <a:r>
              <a:rPr lang="en-US" altLang="zh-TW" dirty="0" smtClean="0"/>
              <a:t>: A </a:t>
            </a:r>
            <a:r>
              <a:rPr lang="en-US" altLang="zh-TW" u="sng" dirty="0" smtClean="0">
                <a:solidFill>
                  <a:schemeClr val="hlink"/>
                </a:solidFill>
              </a:rPr>
              <a:t>cycle basis</a:t>
            </a:r>
            <a:r>
              <a:rPr lang="en-US" altLang="zh-TW" dirty="0" smtClean="0"/>
              <a:t> of a graph is a set of cycles such that every cycle in the graph can be generated by </a:t>
            </a:r>
            <a:r>
              <a:rPr lang="en-US" altLang="zh-TW" dirty="0" smtClean="0">
                <a:solidFill>
                  <a:srgbClr val="00B0F0"/>
                </a:solidFill>
              </a:rPr>
              <a:t>applying </a:t>
            </a:r>
            <a:r>
              <a:rPr lang="zh-TW" altLang="en-US" dirty="0" smtClean="0">
                <a:solidFill>
                  <a:srgbClr val="00B0F0"/>
                </a:solidFill>
                <a:latin typeface="Times New Roman" pitchFamily="18" charset="0"/>
                <a:sym typeface="Symbol" pitchFamily="18" charset="2"/>
              </a:rPr>
              <a:t></a:t>
            </a:r>
            <a:r>
              <a:rPr lang="zh-TW" altLang="en-US" dirty="0" smtClean="0">
                <a:solidFill>
                  <a:srgbClr val="00B0F0"/>
                </a:solidFill>
              </a:rPr>
              <a:t> </a:t>
            </a:r>
            <a:r>
              <a:rPr lang="en-US" altLang="zh-TW" dirty="0" smtClean="0">
                <a:solidFill>
                  <a:srgbClr val="00B0F0"/>
                </a:solidFill>
              </a:rPr>
              <a:t>on some cycles </a:t>
            </a:r>
            <a:r>
              <a:rPr lang="en-US" altLang="zh-TW" dirty="0" smtClean="0"/>
              <a:t>of this basis.</a:t>
            </a:r>
            <a:endParaRPr lang="en-US" altLang="zh-TW" u="sng" dirty="0" smtClean="0">
              <a:solidFill>
                <a:schemeClr val="hlink"/>
              </a:solidFill>
            </a:endParaRPr>
          </a:p>
          <a:p>
            <a:r>
              <a:rPr lang="en-US" altLang="zh-TW" dirty="0" smtClean="0"/>
              <a:t>The weighted cycle basis problem:</a:t>
            </a:r>
            <a:br>
              <a:rPr lang="en-US" altLang="zh-TW" dirty="0" smtClean="0"/>
            </a:br>
            <a:r>
              <a:rPr lang="en-US" altLang="zh-TW" dirty="0" smtClean="0"/>
              <a:t>Given a graph, find a </a:t>
            </a:r>
            <a:r>
              <a:rPr lang="en-US" altLang="zh-TW" dirty="0" smtClean="0">
                <a:solidFill>
                  <a:srgbClr val="00B0F0"/>
                </a:solidFill>
              </a:rPr>
              <a:t>minimal cycle basis</a:t>
            </a:r>
            <a:r>
              <a:rPr lang="en-US" altLang="zh-TW" dirty="0" smtClean="0"/>
              <a:t> of this graph.</a:t>
            </a:r>
          </a:p>
          <a:p>
            <a:endParaRPr lang="zh-TW" altLang="en-US" dirty="0" smtClean="0"/>
          </a:p>
        </p:txBody>
      </p:sp>
      <p:sp>
        <p:nvSpPr>
          <p:cNvPr id="4" name="Rectangle 2"/>
          <p:cNvSpPr>
            <a:spLocks noGrp="1" noChangeArrowheads="1"/>
          </p:cNvSpPr>
          <p:nvPr>
            <p:ph type="title"/>
          </p:nvPr>
        </p:nvSpPr>
        <p:spPr>
          <a:xfrm>
            <a:off x="-108520" y="260648"/>
            <a:ext cx="8460432" cy="914400"/>
          </a:xfrm>
        </p:spPr>
        <p:txBody>
          <a:bodyPr/>
          <a:lstStyle/>
          <a:p>
            <a:r>
              <a:rPr lang="en-US" altLang="zh-TW" sz="3600" dirty="0" smtClean="0"/>
              <a:t>7.2.6 The minimal cycle basis problem</a:t>
            </a:r>
            <a:endParaRPr lang="zh-TW" altLang="en-US" sz="3600" dirty="0" smtClean="0"/>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174</a:t>
            </a:fld>
            <a:endParaRPr lang="en-CA" dirty="0"/>
          </a:p>
        </p:txBody>
      </p:sp>
    </p:spTree>
    <p:extLst>
      <p:ext uri="{BB962C8B-B14F-4D97-AF65-F5344CB8AC3E}">
        <p14:creationId xmlns:p14="http://schemas.microsoft.com/office/powerpoint/2010/main" val="270526320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3"/>
          <p:cNvSpPr>
            <a:spLocks noGrp="1" noChangeArrowheads="1"/>
          </p:cNvSpPr>
          <p:nvPr>
            <p:ph type="body" idx="1"/>
          </p:nvPr>
        </p:nvSpPr>
        <p:spPr>
          <a:xfrm>
            <a:off x="-101600" y="2242974"/>
            <a:ext cx="4673600" cy="4648200"/>
          </a:xfrm>
        </p:spPr>
        <p:txBody>
          <a:bodyPr/>
          <a:lstStyle/>
          <a:p>
            <a:r>
              <a:rPr lang="en-US" altLang="zh-TW" dirty="0" smtClean="0"/>
              <a:t>The minimal cycle basis is {A</a:t>
            </a:r>
            <a:r>
              <a:rPr lang="en-US" altLang="zh-TW" baseline="-25000" dirty="0" smtClean="0"/>
              <a:t>1</a:t>
            </a:r>
            <a:r>
              <a:rPr lang="en-US" altLang="zh-TW" dirty="0" smtClean="0"/>
              <a:t>, A</a:t>
            </a:r>
            <a:r>
              <a:rPr lang="en-US" altLang="zh-TW" baseline="-25000" dirty="0" smtClean="0"/>
              <a:t>2</a:t>
            </a:r>
            <a:r>
              <a:rPr lang="en-US" altLang="zh-TW" dirty="0" smtClean="0"/>
              <a:t>}, where A</a:t>
            </a:r>
            <a:r>
              <a:rPr lang="en-US" altLang="zh-TW" baseline="-25000" dirty="0" smtClean="0"/>
              <a:t>1</a:t>
            </a:r>
            <a:r>
              <a:rPr lang="en-US" altLang="zh-TW" dirty="0" smtClean="0"/>
              <a:t>={ab, </a:t>
            </a:r>
            <a:r>
              <a:rPr lang="en-US" altLang="zh-TW" dirty="0" err="1" smtClean="0"/>
              <a:t>bc</a:t>
            </a:r>
            <a:r>
              <a:rPr lang="en-US" altLang="zh-TW" dirty="0" smtClean="0"/>
              <a:t>, ca} and A</a:t>
            </a:r>
            <a:r>
              <a:rPr lang="en-US" altLang="zh-TW" baseline="-25000" dirty="0" smtClean="0"/>
              <a:t>2</a:t>
            </a:r>
            <a:r>
              <a:rPr lang="en-US" altLang="zh-TW" dirty="0" smtClean="0"/>
              <a:t>= {ac, cd, da}.</a:t>
            </a:r>
          </a:p>
        </p:txBody>
      </p:sp>
      <p:pic>
        <p:nvPicPr>
          <p:cNvPr id="651267" name="Picture 4"/>
          <p:cNvPicPr>
            <a:picLocks noChangeAspect="1" noChangeArrowheads="1"/>
          </p:cNvPicPr>
          <p:nvPr/>
        </p:nvPicPr>
        <p:blipFill>
          <a:blip r:embed="rId2" cstate="print"/>
          <a:srcRect/>
          <a:stretch>
            <a:fillRect/>
          </a:stretch>
        </p:blipFill>
        <p:spPr bwMode="auto">
          <a:xfrm>
            <a:off x="5486400" y="2362200"/>
            <a:ext cx="3276600" cy="2735263"/>
          </a:xfrm>
          <a:prstGeom prst="rect">
            <a:avLst/>
          </a:prstGeom>
          <a:noFill/>
          <a:ln w="9525">
            <a:noFill/>
            <a:miter lim="800000"/>
            <a:headEnd/>
            <a:tailEnd/>
          </a:ln>
        </p:spPr>
      </p:pic>
      <p:sp>
        <p:nvSpPr>
          <p:cNvPr id="5" name="Rectangle 2"/>
          <p:cNvSpPr>
            <a:spLocks noGrp="1" noChangeArrowheads="1"/>
          </p:cNvSpPr>
          <p:nvPr>
            <p:ph type="title"/>
          </p:nvPr>
        </p:nvSpPr>
        <p:spPr>
          <a:xfrm>
            <a:off x="-108520" y="260648"/>
            <a:ext cx="8460432" cy="914400"/>
          </a:xfrm>
        </p:spPr>
        <p:txBody>
          <a:bodyPr/>
          <a:lstStyle/>
          <a:p>
            <a:r>
              <a:rPr lang="en-US" altLang="zh-TW" sz="3600" dirty="0" smtClean="0"/>
              <a:t>7.2.6 The minimal cycle basis problem</a:t>
            </a:r>
            <a:endParaRPr lang="zh-TW" altLang="en-US" sz="3600" dirty="0" smtClean="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175</a:t>
            </a:fld>
            <a:endParaRPr lang="en-CA" dirty="0"/>
          </a:p>
        </p:txBody>
      </p:sp>
    </p:spTree>
    <p:extLst>
      <p:ext uri="{BB962C8B-B14F-4D97-AF65-F5344CB8AC3E}">
        <p14:creationId xmlns:p14="http://schemas.microsoft.com/office/powerpoint/2010/main" val="134102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1267"/>
                                        </p:tgtEl>
                                        <p:attrNameLst>
                                          <p:attrName>style.visibility</p:attrName>
                                        </p:attrNameLst>
                                      </p:cBhvr>
                                      <p:to>
                                        <p:strVal val="visible"/>
                                      </p:to>
                                    </p:set>
                                    <p:anim calcmode="lin" valueType="num">
                                      <p:cBhvr additive="base">
                                        <p:cTn id="7" dur="500" fill="hold"/>
                                        <p:tgtEl>
                                          <p:spTgt spid="651267"/>
                                        </p:tgtEl>
                                        <p:attrNameLst>
                                          <p:attrName>ppt_x</p:attrName>
                                        </p:attrNameLst>
                                      </p:cBhvr>
                                      <p:tavLst>
                                        <p:tav tm="0">
                                          <p:val>
                                            <p:strVal val="#ppt_x"/>
                                          </p:val>
                                        </p:tav>
                                        <p:tav tm="100000">
                                          <p:val>
                                            <p:strVal val="#ppt_x"/>
                                          </p:val>
                                        </p:tav>
                                      </p:tavLst>
                                    </p:anim>
                                    <p:anim calcmode="lin" valueType="num">
                                      <p:cBhvr additive="base">
                                        <p:cTn id="8" dur="500" fill="hold"/>
                                        <p:tgtEl>
                                          <p:spTgt spid="6512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1266">
                                            <p:txEl>
                                              <p:pRg st="0" end="0"/>
                                            </p:txEl>
                                          </p:spTgt>
                                        </p:tgtEl>
                                        <p:attrNameLst>
                                          <p:attrName>style.visibility</p:attrName>
                                        </p:attrNameLst>
                                      </p:cBhvr>
                                      <p:to>
                                        <p:strVal val="visible"/>
                                      </p:to>
                                    </p:set>
                                    <p:anim calcmode="lin" valueType="num">
                                      <p:cBhvr additive="base">
                                        <p:cTn id="13" dur="500" fill="hold"/>
                                        <p:tgtEl>
                                          <p:spTgt spid="65126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6" grpId="0"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3"/>
          <p:cNvSpPr>
            <a:spLocks noGrp="1" noChangeArrowheads="1"/>
          </p:cNvSpPr>
          <p:nvPr>
            <p:ph type="body" idx="1"/>
          </p:nvPr>
        </p:nvSpPr>
        <p:spPr>
          <a:xfrm>
            <a:off x="468313" y="981075"/>
            <a:ext cx="7991475" cy="4895850"/>
          </a:xfrm>
        </p:spPr>
        <p:txBody>
          <a:bodyPr/>
          <a:lstStyle/>
          <a:p>
            <a:pPr algn="just">
              <a:lnSpc>
                <a:spcPct val="90000"/>
              </a:lnSpc>
            </a:pPr>
            <a:r>
              <a:rPr lang="en-US" altLang="zh-TW" dirty="0" smtClean="0"/>
              <a:t>A greedy algorithm for finding a minimal cycle basis:</a:t>
            </a:r>
            <a:endParaRPr lang="en-US" altLang="zh-TW" u="sng" dirty="0" smtClean="0">
              <a:solidFill>
                <a:schemeClr val="hlink"/>
              </a:solidFill>
            </a:endParaRPr>
          </a:p>
          <a:p>
            <a:pPr lvl="1" algn="just">
              <a:lnSpc>
                <a:spcPct val="90000"/>
              </a:lnSpc>
              <a:buFont typeface="Wingdings" pitchFamily="2" charset="2"/>
              <a:buNone/>
            </a:pPr>
            <a:r>
              <a:rPr lang="en-US" altLang="zh-TW" u="sng" dirty="0" smtClean="0">
                <a:solidFill>
                  <a:schemeClr val="hlink"/>
                </a:solidFill>
              </a:rPr>
              <a:t>Step 1</a:t>
            </a:r>
            <a:r>
              <a:rPr lang="en-US" altLang="zh-TW" dirty="0" smtClean="0"/>
              <a:t>: Determine the size of the minimal cycle basis, denoted as k.</a:t>
            </a:r>
            <a:endParaRPr lang="en-US" altLang="zh-TW" u="sng" dirty="0" smtClean="0">
              <a:solidFill>
                <a:schemeClr val="hlink"/>
              </a:solidFill>
            </a:endParaRPr>
          </a:p>
          <a:p>
            <a:pPr lvl="1" algn="just">
              <a:lnSpc>
                <a:spcPct val="90000"/>
              </a:lnSpc>
              <a:buFont typeface="Wingdings" pitchFamily="2" charset="2"/>
              <a:buNone/>
            </a:pPr>
            <a:r>
              <a:rPr lang="en-US" altLang="zh-TW" u="sng" dirty="0" smtClean="0">
                <a:solidFill>
                  <a:schemeClr val="hlink"/>
                </a:solidFill>
              </a:rPr>
              <a:t>Step 2</a:t>
            </a:r>
            <a:r>
              <a:rPr lang="en-US" altLang="zh-TW" dirty="0" smtClean="0"/>
              <a:t>: Find all of the cycles. Sort all cycles by weights.</a:t>
            </a:r>
            <a:endParaRPr lang="en-US" altLang="zh-TW" u="sng" dirty="0" smtClean="0">
              <a:solidFill>
                <a:schemeClr val="hlink"/>
              </a:solidFill>
            </a:endParaRPr>
          </a:p>
          <a:p>
            <a:pPr lvl="1" algn="just">
              <a:lnSpc>
                <a:spcPct val="90000"/>
              </a:lnSpc>
              <a:buFont typeface="Wingdings" pitchFamily="2" charset="2"/>
              <a:buNone/>
            </a:pPr>
            <a:r>
              <a:rPr lang="en-US" altLang="zh-TW" u="sng" dirty="0" smtClean="0">
                <a:solidFill>
                  <a:schemeClr val="hlink"/>
                </a:solidFill>
              </a:rPr>
              <a:t>Step 3</a:t>
            </a:r>
            <a:r>
              <a:rPr lang="en-US" altLang="zh-TW" dirty="0" smtClean="0"/>
              <a:t>: Add cycles to the cycle basis one by one. Check if the added cycle is a combination of some cycles already existing in the basis.  If yes, delete this cycle.</a:t>
            </a:r>
            <a:endParaRPr lang="en-US" altLang="zh-TW" u="sng" dirty="0" smtClean="0">
              <a:solidFill>
                <a:schemeClr val="hlink"/>
              </a:solidFill>
            </a:endParaRPr>
          </a:p>
          <a:p>
            <a:pPr lvl="1" algn="just">
              <a:lnSpc>
                <a:spcPct val="90000"/>
              </a:lnSpc>
              <a:buFont typeface="Wingdings" pitchFamily="2" charset="2"/>
              <a:buNone/>
            </a:pPr>
            <a:r>
              <a:rPr lang="en-US" altLang="zh-TW" u="sng" dirty="0" smtClean="0">
                <a:solidFill>
                  <a:schemeClr val="hlink"/>
                </a:solidFill>
              </a:rPr>
              <a:t>Step 4</a:t>
            </a:r>
            <a:r>
              <a:rPr lang="en-US" altLang="zh-TW" dirty="0" smtClean="0"/>
              <a:t>: Stop if the cycle basis has k cycles.</a:t>
            </a:r>
            <a:endParaRPr lang="zh-TW" altLang="en-US" dirty="0" smtClean="0"/>
          </a:p>
        </p:txBody>
      </p:sp>
      <p:sp>
        <p:nvSpPr>
          <p:cNvPr id="4" name="Rectangle 2"/>
          <p:cNvSpPr>
            <a:spLocks noGrp="1" noChangeArrowheads="1"/>
          </p:cNvSpPr>
          <p:nvPr>
            <p:ph type="title"/>
          </p:nvPr>
        </p:nvSpPr>
        <p:spPr>
          <a:xfrm>
            <a:off x="-108520" y="260648"/>
            <a:ext cx="8460432" cy="914400"/>
          </a:xfrm>
        </p:spPr>
        <p:txBody>
          <a:bodyPr/>
          <a:lstStyle/>
          <a:p>
            <a:r>
              <a:rPr lang="en-US" altLang="zh-TW" sz="3600" dirty="0" smtClean="0"/>
              <a:t>7.2.6 The minimal cycle basis problem</a:t>
            </a:r>
            <a:endParaRPr lang="zh-TW" altLang="en-US" sz="3600" dirty="0" smtClean="0"/>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176</a:t>
            </a:fld>
            <a:endParaRPr lang="en-CA" dirty="0"/>
          </a:p>
        </p:txBody>
      </p:sp>
    </p:spTree>
    <p:extLst>
      <p:ext uri="{BB962C8B-B14F-4D97-AF65-F5344CB8AC3E}">
        <p14:creationId xmlns:p14="http://schemas.microsoft.com/office/powerpoint/2010/main" val="218701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2290">
                                            <p:txEl>
                                              <p:pRg st="1" end="1"/>
                                            </p:txEl>
                                          </p:spTgt>
                                        </p:tgtEl>
                                        <p:attrNameLst>
                                          <p:attrName>style.visibility</p:attrName>
                                        </p:attrNameLst>
                                      </p:cBhvr>
                                      <p:to>
                                        <p:strVal val="visible"/>
                                      </p:to>
                                    </p:set>
                                    <p:anim calcmode="lin" valueType="num">
                                      <p:cBhvr additive="base">
                                        <p:cTn id="7" dur="500" fill="hold"/>
                                        <p:tgtEl>
                                          <p:spTgt spid="65229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2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2290">
                                            <p:txEl>
                                              <p:pRg st="2" end="2"/>
                                            </p:txEl>
                                          </p:spTgt>
                                        </p:tgtEl>
                                        <p:attrNameLst>
                                          <p:attrName>style.visibility</p:attrName>
                                        </p:attrNameLst>
                                      </p:cBhvr>
                                      <p:to>
                                        <p:strVal val="visible"/>
                                      </p:to>
                                    </p:set>
                                    <p:anim calcmode="lin" valueType="num">
                                      <p:cBhvr additive="base">
                                        <p:cTn id="13" dur="500" fill="hold"/>
                                        <p:tgtEl>
                                          <p:spTgt spid="6522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22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2290">
                                            <p:txEl>
                                              <p:pRg st="3" end="3"/>
                                            </p:txEl>
                                          </p:spTgt>
                                        </p:tgtEl>
                                        <p:attrNameLst>
                                          <p:attrName>style.visibility</p:attrName>
                                        </p:attrNameLst>
                                      </p:cBhvr>
                                      <p:to>
                                        <p:strVal val="visible"/>
                                      </p:to>
                                    </p:set>
                                    <p:anim calcmode="lin" valueType="num">
                                      <p:cBhvr additive="base">
                                        <p:cTn id="19" dur="500" fill="hold"/>
                                        <p:tgtEl>
                                          <p:spTgt spid="65229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22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2290">
                                            <p:txEl>
                                              <p:pRg st="4" end="4"/>
                                            </p:txEl>
                                          </p:spTgt>
                                        </p:tgtEl>
                                        <p:attrNameLst>
                                          <p:attrName>style.visibility</p:attrName>
                                        </p:attrNameLst>
                                      </p:cBhvr>
                                      <p:to>
                                        <p:strVal val="visible"/>
                                      </p:to>
                                    </p:set>
                                    <p:anim calcmode="lin" valueType="num">
                                      <p:cBhvr additive="base">
                                        <p:cTn id="25" dur="500" fill="hold"/>
                                        <p:tgtEl>
                                          <p:spTgt spid="65229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229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36513" y="260350"/>
            <a:ext cx="8555038" cy="914400"/>
          </a:xfrm>
        </p:spPr>
        <p:txBody>
          <a:bodyPr/>
          <a:lstStyle/>
          <a:p>
            <a:r>
              <a:rPr lang="en-US" altLang="zh-TW" sz="2800" smtClean="0"/>
              <a:t>Detailed Steps for the Minimal Cycle Basis Problem</a:t>
            </a:r>
            <a:endParaRPr lang="zh-TW" altLang="en-US" sz="2800" smtClean="0"/>
          </a:p>
        </p:txBody>
      </p:sp>
      <p:sp>
        <p:nvSpPr>
          <p:cNvPr id="653315" name="Rectangle 3"/>
          <p:cNvSpPr>
            <a:spLocks noGrp="1" noChangeArrowheads="1"/>
          </p:cNvSpPr>
          <p:nvPr>
            <p:ph type="body" idx="1"/>
          </p:nvPr>
        </p:nvSpPr>
        <p:spPr>
          <a:xfrm>
            <a:off x="539750" y="1412875"/>
            <a:ext cx="8153400" cy="3352800"/>
          </a:xfrm>
        </p:spPr>
        <p:txBody>
          <a:bodyPr/>
          <a:lstStyle/>
          <a:p>
            <a:r>
              <a:rPr lang="en-US" altLang="zh-TW" sz="2400" dirty="0" smtClean="0"/>
              <a:t>Step 1 : </a:t>
            </a:r>
          </a:p>
          <a:p>
            <a:pPr>
              <a:buFont typeface="Wingdings" pitchFamily="2" charset="2"/>
              <a:buNone/>
            </a:pPr>
            <a:r>
              <a:rPr lang="en-US" altLang="zh-TW" sz="2400" dirty="0" smtClean="0"/>
              <a:t>   A cycle basis corresponds to the </a:t>
            </a:r>
            <a:r>
              <a:rPr lang="en-US" altLang="zh-TW" sz="2400" u="sng" dirty="0" smtClean="0">
                <a:solidFill>
                  <a:schemeClr val="hlink"/>
                </a:solidFill>
              </a:rPr>
              <a:t>fundamental set of cycles</a:t>
            </a:r>
            <a:r>
              <a:rPr lang="en-US" altLang="zh-TW" sz="2400" dirty="0" smtClean="0"/>
              <a:t> with respect to a spanning tree.</a:t>
            </a:r>
            <a:endParaRPr lang="zh-TW" altLang="en-US" sz="2400" dirty="0" smtClean="0"/>
          </a:p>
        </p:txBody>
      </p:sp>
      <p:pic>
        <p:nvPicPr>
          <p:cNvPr id="653316" name="Picture 4"/>
          <p:cNvPicPr>
            <a:picLocks noChangeAspect="1" noChangeArrowheads="1"/>
          </p:cNvPicPr>
          <p:nvPr/>
        </p:nvPicPr>
        <p:blipFill>
          <a:blip r:embed="rId2" cstate="print"/>
          <a:srcRect/>
          <a:stretch>
            <a:fillRect/>
          </a:stretch>
        </p:blipFill>
        <p:spPr bwMode="auto">
          <a:xfrm>
            <a:off x="0" y="3357637"/>
            <a:ext cx="4800600" cy="2971800"/>
          </a:xfrm>
          <a:prstGeom prst="rect">
            <a:avLst/>
          </a:prstGeom>
          <a:noFill/>
          <a:ln w="9525">
            <a:noFill/>
            <a:miter lim="800000"/>
            <a:headEnd/>
            <a:tailEnd/>
          </a:ln>
        </p:spPr>
      </p:pic>
      <p:sp>
        <p:nvSpPr>
          <p:cNvPr id="653317" name="Text Box 6"/>
          <p:cNvSpPr txBox="1">
            <a:spLocks noChangeArrowheads="1"/>
          </p:cNvSpPr>
          <p:nvPr/>
        </p:nvSpPr>
        <p:spPr bwMode="auto">
          <a:xfrm>
            <a:off x="250825" y="2781374"/>
            <a:ext cx="1981200" cy="457200"/>
          </a:xfrm>
          <a:prstGeom prst="rect">
            <a:avLst/>
          </a:prstGeom>
          <a:noFill/>
          <a:ln w="9525">
            <a:noFill/>
            <a:miter lim="800000"/>
            <a:headEnd/>
            <a:tailEnd/>
          </a:ln>
        </p:spPr>
        <p:txBody>
          <a:bodyPr>
            <a:spAutoFit/>
          </a:bodyPr>
          <a:lstStyle/>
          <a:p>
            <a:pPr>
              <a:spcBef>
                <a:spcPct val="50000"/>
              </a:spcBef>
            </a:pPr>
            <a:r>
              <a:rPr lang="en-US" altLang="zh-TW" dirty="0"/>
              <a:t>a graph </a:t>
            </a:r>
            <a:endParaRPr lang="zh-TW" altLang="en-US" dirty="0"/>
          </a:p>
        </p:txBody>
      </p:sp>
      <p:sp>
        <p:nvSpPr>
          <p:cNvPr id="653318" name="Text Box 7"/>
          <p:cNvSpPr txBox="1">
            <a:spLocks noChangeArrowheads="1"/>
          </p:cNvSpPr>
          <p:nvPr/>
        </p:nvSpPr>
        <p:spPr bwMode="auto">
          <a:xfrm>
            <a:off x="2268538" y="2852812"/>
            <a:ext cx="2362200" cy="457200"/>
          </a:xfrm>
          <a:prstGeom prst="rect">
            <a:avLst/>
          </a:prstGeom>
          <a:noFill/>
          <a:ln w="9525">
            <a:noFill/>
            <a:miter lim="800000"/>
            <a:headEnd/>
            <a:tailEnd/>
          </a:ln>
        </p:spPr>
        <p:txBody>
          <a:bodyPr>
            <a:spAutoFit/>
          </a:bodyPr>
          <a:lstStyle/>
          <a:p>
            <a:pPr algn="r">
              <a:spcBef>
                <a:spcPct val="50000"/>
              </a:spcBef>
            </a:pPr>
            <a:r>
              <a:rPr lang="en-US" altLang="zh-TW" dirty="0"/>
              <a:t>a spanning tree </a:t>
            </a:r>
            <a:endParaRPr lang="zh-TW" altLang="en-US" dirty="0"/>
          </a:p>
        </p:txBody>
      </p:sp>
      <p:pic>
        <p:nvPicPr>
          <p:cNvPr id="653319" name="Picture 9"/>
          <p:cNvPicPr>
            <a:picLocks noChangeAspect="1" noChangeArrowheads="1"/>
          </p:cNvPicPr>
          <p:nvPr/>
        </p:nvPicPr>
        <p:blipFill>
          <a:blip r:embed="rId3" cstate="print"/>
          <a:srcRect/>
          <a:stretch>
            <a:fillRect/>
          </a:stretch>
        </p:blipFill>
        <p:spPr bwMode="auto">
          <a:xfrm>
            <a:off x="4787900" y="3357637"/>
            <a:ext cx="2058988" cy="2895600"/>
          </a:xfrm>
          <a:prstGeom prst="rect">
            <a:avLst/>
          </a:prstGeom>
          <a:noFill/>
          <a:ln w="9525">
            <a:noFill/>
            <a:miter lim="800000"/>
            <a:headEnd/>
            <a:tailEnd/>
          </a:ln>
        </p:spPr>
      </p:pic>
      <p:sp>
        <p:nvSpPr>
          <p:cNvPr id="653320" name="Text Box 11"/>
          <p:cNvSpPr txBox="1">
            <a:spLocks noChangeArrowheads="1"/>
          </p:cNvSpPr>
          <p:nvPr/>
        </p:nvSpPr>
        <p:spPr bwMode="auto">
          <a:xfrm>
            <a:off x="6846888" y="3429000"/>
            <a:ext cx="2374900" cy="1892826"/>
          </a:xfrm>
          <a:prstGeom prst="rect">
            <a:avLst/>
          </a:prstGeom>
          <a:noFill/>
          <a:ln w="9525">
            <a:noFill/>
            <a:miter lim="800000"/>
            <a:headEnd/>
            <a:tailEnd/>
          </a:ln>
        </p:spPr>
        <p:txBody>
          <a:bodyPr wrap="square">
            <a:spAutoFit/>
          </a:bodyPr>
          <a:lstStyle/>
          <a:p>
            <a:pPr>
              <a:spcBef>
                <a:spcPct val="50000"/>
              </a:spcBef>
            </a:pPr>
            <a:r>
              <a:rPr lang="zh-TW" altLang="en-US" dirty="0">
                <a:solidFill>
                  <a:srgbClr val="00B0F0"/>
                </a:solidFill>
              </a:rPr>
              <a:t># </a:t>
            </a:r>
            <a:r>
              <a:rPr lang="en-US" altLang="zh-TW" dirty="0">
                <a:solidFill>
                  <a:srgbClr val="00B0F0"/>
                </a:solidFill>
              </a:rPr>
              <a:t>of cycles in a cycle basis:</a:t>
            </a:r>
          </a:p>
          <a:p>
            <a:pPr>
              <a:spcBef>
                <a:spcPct val="50000"/>
              </a:spcBef>
            </a:pPr>
            <a:r>
              <a:rPr lang="en-US" altLang="zh-TW" dirty="0">
                <a:solidFill>
                  <a:srgbClr val="00B0F0"/>
                </a:solidFill>
              </a:rPr>
              <a:t>= k</a:t>
            </a:r>
          </a:p>
          <a:p>
            <a:pPr>
              <a:spcBef>
                <a:spcPct val="50000"/>
              </a:spcBef>
            </a:pPr>
            <a:r>
              <a:rPr lang="en-US" altLang="zh-TW" dirty="0">
                <a:solidFill>
                  <a:srgbClr val="00B0F0"/>
                </a:solidFill>
              </a:rPr>
              <a:t>= |E| - (|V|- 1)</a:t>
            </a:r>
          </a:p>
          <a:p>
            <a:pPr>
              <a:spcBef>
                <a:spcPct val="50000"/>
              </a:spcBef>
            </a:pPr>
            <a:r>
              <a:rPr lang="en-US" altLang="zh-TW" dirty="0">
                <a:solidFill>
                  <a:srgbClr val="00B0F0"/>
                </a:solidFill>
              </a:rPr>
              <a:t>= |E| - |V| + 1</a:t>
            </a:r>
            <a:endParaRPr lang="zh-TW" altLang="en-US" dirty="0">
              <a:solidFill>
                <a:srgbClr val="00B0F0"/>
              </a:solidFill>
            </a:endParaRPr>
          </a:p>
        </p:txBody>
      </p:sp>
      <p:sp>
        <p:nvSpPr>
          <p:cNvPr id="653321" name="Text Box 12"/>
          <p:cNvSpPr txBox="1">
            <a:spLocks noChangeArrowheads="1"/>
          </p:cNvSpPr>
          <p:nvPr/>
        </p:nvSpPr>
        <p:spPr bwMode="auto">
          <a:xfrm>
            <a:off x="4630152" y="2843674"/>
            <a:ext cx="3097213" cy="369332"/>
          </a:xfrm>
          <a:prstGeom prst="rect">
            <a:avLst/>
          </a:prstGeom>
          <a:noFill/>
          <a:ln w="9525">
            <a:noFill/>
            <a:miter lim="800000"/>
            <a:headEnd/>
            <a:tailEnd/>
          </a:ln>
        </p:spPr>
        <p:txBody>
          <a:bodyPr wrap="square">
            <a:spAutoFit/>
          </a:bodyPr>
          <a:lstStyle/>
          <a:p>
            <a:pPr>
              <a:spcBef>
                <a:spcPct val="50000"/>
              </a:spcBef>
            </a:pPr>
            <a:r>
              <a:rPr lang="en-US" altLang="zh-TW" dirty="0"/>
              <a:t>a fundamental set of cycles </a:t>
            </a:r>
            <a:endParaRPr lang="zh-TW" altLang="en-US"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177</a:t>
            </a:fld>
            <a:endParaRPr lang="en-CA" dirty="0"/>
          </a:p>
        </p:txBody>
      </p:sp>
    </p:spTree>
    <p:extLst>
      <p:ext uri="{BB962C8B-B14F-4D97-AF65-F5344CB8AC3E}">
        <p14:creationId xmlns:p14="http://schemas.microsoft.com/office/powerpoint/2010/main" val="74738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3317"/>
                                        </p:tgtEl>
                                        <p:attrNameLst>
                                          <p:attrName>style.visibility</p:attrName>
                                        </p:attrNameLst>
                                      </p:cBhvr>
                                      <p:to>
                                        <p:strVal val="visible"/>
                                      </p:to>
                                    </p:set>
                                    <p:anim calcmode="lin" valueType="num">
                                      <p:cBhvr additive="base">
                                        <p:cTn id="7" dur="500" fill="hold"/>
                                        <p:tgtEl>
                                          <p:spTgt spid="653317"/>
                                        </p:tgtEl>
                                        <p:attrNameLst>
                                          <p:attrName>ppt_x</p:attrName>
                                        </p:attrNameLst>
                                      </p:cBhvr>
                                      <p:tavLst>
                                        <p:tav tm="0">
                                          <p:val>
                                            <p:strVal val="#ppt_x"/>
                                          </p:val>
                                        </p:tav>
                                        <p:tav tm="100000">
                                          <p:val>
                                            <p:strVal val="#ppt_x"/>
                                          </p:val>
                                        </p:tav>
                                      </p:tavLst>
                                    </p:anim>
                                    <p:anim calcmode="lin" valueType="num">
                                      <p:cBhvr additive="base">
                                        <p:cTn id="8" dur="500" fill="hold"/>
                                        <p:tgtEl>
                                          <p:spTgt spid="6533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3316"/>
                                        </p:tgtEl>
                                        <p:attrNameLst>
                                          <p:attrName>style.visibility</p:attrName>
                                        </p:attrNameLst>
                                      </p:cBhvr>
                                      <p:to>
                                        <p:strVal val="visible"/>
                                      </p:to>
                                    </p:set>
                                    <p:anim calcmode="lin" valueType="num">
                                      <p:cBhvr additive="base">
                                        <p:cTn id="11" dur="500" fill="hold"/>
                                        <p:tgtEl>
                                          <p:spTgt spid="653316"/>
                                        </p:tgtEl>
                                        <p:attrNameLst>
                                          <p:attrName>ppt_x</p:attrName>
                                        </p:attrNameLst>
                                      </p:cBhvr>
                                      <p:tavLst>
                                        <p:tav tm="0">
                                          <p:val>
                                            <p:strVal val="#ppt_x"/>
                                          </p:val>
                                        </p:tav>
                                        <p:tav tm="100000">
                                          <p:val>
                                            <p:strVal val="#ppt_x"/>
                                          </p:val>
                                        </p:tav>
                                      </p:tavLst>
                                    </p:anim>
                                    <p:anim calcmode="lin" valueType="num">
                                      <p:cBhvr additive="base">
                                        <p:cTn id="12" dur="500" fill="hold"/>
                                        <p:tgtEl>
                                          <p:spTgt spid="6533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53318"/>
                                        </p:tgtEl>
                                        <p:attrNameLst>
                                          <p:attrName>style.visibility</p:attrName>
                                        </p:attrNameLst>
                                      </p:cBhvr>
                                      <p:to>
                                        <p:strVal val="visible"/>
                                      </p:to>
                                    </p:set>
                                    <p:anim calcmode="lin" valueType="num">
                                      <p:cBhvr additive="base">
                                        <p:cTn id="15" dur="500" fill="hold"/>
                                        <p:tgtEl>
                                          <p:spTgt spid="653318"/>
                                        </p:tgtEl>
                                        <p:attrNameLst>
                                          <p:attrName>ppt_x</p:attrName>
                                        </p:attrNameLst>
                                      </p:cBhvr>
                                      <p:tavLst>
                                        <p:tav tm="0">
                                          <p:val>
                                            <p:strVal val="#ppt_x"/>
                                          </p:val>
                                        </p:tav>
                                        <p:tav tm="100000">
                                          <p:val>
                                            <p:strVal val="#ppt_x"/>
                                          </p:val>
                                        </p:tav>
                                      </p:tavLst>
                                    </p:anim>
                                    <p:anim calcmode="lin" valueType="num">
                                      <p:cBhvr additive="base">
                                        <p:cTn id="16" dur="500" fill="hold"/>
                                        <p:tgtEl>
                                          <p:spTgt spid="65331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3321"/>
                                        </p:tgtEl>
                                        <p:attrNameLst>
                                          <p:attrName>style.visibility</p:attrName>
                                        </p:attrNameLst>
                                      </p:cBhvr>
                                      <p:to>
                                        <p:strVal val="visible"/>
                                      </p:to>
                                    </p:set>
                                    <p:anim calcmode="lin" valueType="num">
                                      <p:cBhvr additive="base">
                                        <p:cTn id="21" dur="500" fill="hold"/>
                                        <p:tgtEl>
                                          <p:spTgt spid="653321"/>
                                        </p:tgtEl>
                                        <p:attrNameLst>
                                          <p:attrName>ppt_x</p:attrName>
                                        </p:attrNameLst>
                                      </p:cBhvr>
                                      <p:tavLst>
                                        <p:tav tm="0">
                                          <p:val>
                                            <p:strVal val="#ppt_x"/>
                                          </p:val>
                                        </p:tav>
                                        <p:tav tm="100000">
                                          <p:val>
                                            <p:strVal val="#ppt_x"/>
                                          </p:val>
                                        </p:tav>
                                      </p:tavLst>
                                    </p:anim>
                                    <p:anim calcmode="lin" valueType="num">
                                      <p:cBhvr additive="base">
                                        <p:cTn id="22" dur="500" fill="hold"/>
                                        <p:tgtEl>
                                          <p:spTgt spid="65332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53319"/>
                                        </p:tgtEl>
                                        <p:attrNameLst>
                                          <p:attrName>style.visibility</p:attrName>
                                        </p:attrNameLst>
                                      </p:cBhvr>
                                      <p:to>
                                        <p:strVal val="visible"/>
                                      </p:to>
                                    </p:set>
                                    <p:anim calcmode="lin" valueType="num">
                                      <p:cBhvr additive="base">
                                        <p:cTn id="25" dur="500" fill="hold"/>
                                        <p:tgtEl>
                                          <p:spTgt spid="653319"/>
                                        </p:tgtEl>
                                        <p:attrNameLst>
                                          <p:attrName>ppt_x</p:attrName>
                                        </p:attrNameLst>
                                      </p:cBhvr>
                                      <p:tavLst>
                                        <p:tav tm="0">
                                          <p:val>
                                            <p:strVal val="#ppt_x"/>
                                          </p:val>
                                        </p:tav>
                                        <p:tav tm="100000">
                                          <p:val>
                                            <p:strVal val="#ppt_x"/>
                                          </p:val>
                                        </p:tav>
                                      </p:tavLst>
                                    </p:anim>
                                    <p:anim calcmode="lin" valueType="num">
                                      <p:cBhvr additive="base">
                                        <p:cTn id="26" dur="500" fill="hold"/>
                                        <p:tgtEl>
                                          <p:spTgt spid="6533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53320"/>
                                        </p:tgtEl>
                                        <p:attrNameLst>
                                          <p:attrName>style.visibility</p:attrName>
                                        </p:attrNameLst>
                                      </p:cBhvr>
                                      <p:to>
                                        <p:strVal val="visible"/>
                                      </p:to>
                                    </p:set>
                                    <p:anim calcmode="lin" valueType="num">
                                      <p:cBhvr additive="base">
                                        <p:cTn id="31" dur="500" fill="hold"/>
                                        <p:tgtEl>
                                          <p:spTgt spid="653320"/>
                                        </p:tgtEl>
                                        <p:attrNameLst>
                                          <p:attrName>ppt_x</p:attrName>
                                        </p:attrNameLst>
                                      </p:cBhvr>
                                      <p:tavLst>
                                        <p:tav tm="0">
                                          <p:val>
                                            <p:strVal val="#ppt_x"/>
                                          </p:val>
                                        </p:tav>
                                        <p:tav tm="100000">
                                          <p:val>
                                            <p:strVal val="#ppt_x"/>
                                          </p:val>
                                        </p:tav>
                                      </p:tavLst>
                                    </p:anim>
                                    <p:anim calcmode="lin" valueType="num">
                                      <p:cBhvr additive="base">
                                        <p:cTn id="32" dur="500" fill="hold"/>
                                        <p:tgtEl>
                                          <p:spTgt spid="6533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7" grpId="0"/>
      <p:bldP spid="653318" grpId="0"/>
      <p:bldP spid="653320" grpId="0"/>
      <p:bldP spid="653321"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3"/>
          <p:cNvSpPr>
            <a:spLocks noGrp="1" noChangeArrowheads="1"/>
          </p:cNvSpPr>
          <p:nvPr>
            <p:ph type="body" idx="1"/>
          </p:nvPr>
        </p:nvSpPr>
        <p:spPr>
          <a:xfrm>
            <a:off x="381000" y="981075"/>
            <a:ext cx="8305800" cy="5114925"/>
          </a:xfrm>
        </p:spPr>
        <p:txBody>
          <a:bodyPr/>
          <a:lstStyle/>
          <a:p>
            <a:pPr>
              <a:lnSpc>
                <a:spcPct val="90000"/>
              </a:lnSpc>
            </a:pPr>
            <a:r>
              <a:rPr lang="en-US" altLang="zh-TW" sz="2400" dirty="0" smtClean="0"/>
              <a:t>Step 2:</a:t>
            </a:r>
          </a:p>
          <a:p>
            <a:pPr>
              <a:lnSpc>
                <a:spcPct val="90000"/>
              </a:lnSpc>
              <a:buFont typeface="Wingdings" pitchFamily="2" charset="2"/>
              <a:buNone/>
            </a:pPr>
            <a:r>
              <a:rPr lang="en-US" altLang="zh-TW" sz="2000" dirty="0" smtClean="0"/>
              <a:t>	How to find all cycles in a graph?</a:t>
            </a:r>
          </a:p>
          <a:p>
            <a:pPr>
              <a:lnSpc>
                <a:spcPct val="90000"/>
              </a:lnSpc>
              <a:buFont typeface="Wingdings" pitchFamily="2" charset="2"/>
              <a:buNone/>
            </a:pPr>
            <a:r>
              <a:rPr lang="en-US" altLang="zh-TW" sz="2000" dirty="0" smtClean="0"/>
              <a:t>	[</a:t>
            </a:r>
            <a:r>
              <a:rPr lang="en-US" altLang="zh-TW" sz="2000" dirty="0" err="1" smtClean="0"/>
              <a:t>Reingold</a:t>
            </a:r>
            <a:r>
              <a:rPr lang="en-US" altLang="zh-TW" sz="2000" dirty="0" smtClean="0"/>
              <a:t>, </a:t>
            </a:r>
            <a:r>
              <a:rPr lang="en-US" altLang="zh-TW" sz="2000" dirty="0" err="1" smtClean="0"/>
              <a:t>Nievergelt</a:t>
            </a:r>
            <a:r>
              <a:rPr lang="en-US" altLang="zh-TW" sz="2000" dirty="0" smtClean="0"/>
              <a:t> and </a:t>
            </a:r>
            <a:r>
              <a:rPr lang="en-US" altLang="zh-TW" sz="2000" dirty="0" err="1" smtClean="0"/>
              <a:t>Deo</a:t>
            </a:r>
            <a:r>
              <a:rPr lang="en-US" altLang="zh-TW" sz="2000" dirty="0" smtClean="0"/>
              <a:t> 1977]</a:t>
            </a:r>
          </a:p>
          <a:p>
            <a:pPr>
              <a:lnSpc>
                <a:spcPct val="90000"/>
              </a:lnSpc>
              <a:buFont typeface="Wingdings" pitchFamily="2" charset="2"/>
              <a:buNone/>
            </a:pPr>
            <a:r>
              <a:rPr lang="en-US" altLang="zh-TW" sz="2000" dirty="0" smtClean="0"/>
              <a:t>	</a:t>
            </a:r>
          </a:p>
          <a:p>
            <a:pPr>
              <a:lnSpc>
                <a:spcPct val="90000"/>
              </a:lnSpc>
              <a:buFont typeface="Wingdings" pitchFamily="2" charset="2"/>
              <a:buNone/>
            </a:pPr>
            <a:r>
              <a:rPr lang="en-US" altLang="zh-TW" sz="2000" dirty="0" smtClean="0">
                <a:solidFill>
                  <a:srgbClr val="00B050"/>
                </a:solidFill>
              </a:rPr>
              <a:t>How many cycles are there in a graph in the worst case?</a:t>
            </a:r>
          </a:p>
          <a:p>
            <a:pPr>
              <a:lnSpc>
                <a:spcPct val="90000"/>
              </a:lnSpc>
              <a:buFont typeface="Wingdings" pitchFamily="2" charset="2"/>
              <a:buNone/>
            </a:pPr>
            <a:r>
              <a:rPr lang="en-US" altLang="zh-TW" sz="2000" dirty="0" smtClean="0"/>
              <a:t>	In a complete digraph of n vertices and n(n-1) edges:</a:t>
            </a:r>
          </a:p>
          <a:p>
            <a:pPr>
              <a:lnSpc>
                <a:spcPct val="90000"/>
              </a:lnSpc>
              <a:buFont typeface="Wingdings" pitchFamily="2" charset="2"/>
              <a:buNone/>
            </a:pPr>
            <a:endParaRPr lang="zh-TW" altLang="en-US" sz="2000" dirty="0" smtClean="0"/>
          </a:p>
          <a:p>
            <a:pPr>
              <a:lnSpc>
                <a:spcPct val="90000"/>
              </a:lnSpc>
              <a:buFont typeface="Wingdings" pitchFamily="2" charset="2"/>
              <a:buNone/>
            </a:pPr>
            <a:endParaRPr lang="zh-TW" altLang="en-US" sz="2000" dirty="0" smtClean="0"/>
          </a:p>
          <a:p>
            <a:pPr>
              <a:lnSpc>
                <a:spcPct val="90000"/>
              </a:lnSpc>
              <a:buFont typeface="Wingdings" pitchFamily="2" charset="2"/>
              <a:buNone/>
            </a:pPr>
            <a:endParaRPr lang="zh-TW" altLang="en-US" sz="2000" dirty="0" smtClean="0"/>
          </a:p>
          <a:p>
            <a:pPr>
              <a:lnSpc>
                <a:spcPct val="90000"/>
              </a:lnSpc>
            </a:pPr>
            <a:r>
              <a:rPr lang="en-US" altLang="zh-TW" sz="2400" dirty="0" smtClean="0"/>
              <a:t>Step 3:</a:t>
            </a:r>
          </a:p>
          <a:p>
            <a:pPr lvl="1">
              <a:lnSpc>
                <a:spcPct val="90000"/>
              </a:lnSpc>
              <a:buFont typeface="Wingdings" pitchFamily="2" charset="2"/>
              <a:buNone/>
            </a:pPr>
            <a:r>
              <a:rPr lang="en-US" altLang="zh-TW" sz="2000" dirty="0" smtClean="0"/>
              <a:t>How to check if a cycle is a linear combination of some cycles?</a:t>
            </a:r>
          </a:p>
          <a:p>
            <a:pPr lvl="1">
              <a:lnSpc>
                <a:spcPct val="90000"/>
              </a:lnSpc>
              <a:buFont typeface="Wingdings" pitchFamily="2" charset="2"/>
              <a:buNone/>
            </a:pPr>
            <a:r>
              <a:rPr lang="en-US" altLang="zh-TW" sz="2000" dirty="0" smtClean="0">
                <a:solidFill>
                  <a:srgbClr val="00B0F0"/>
                </a:solidFill>
              </a:rPr>
              <a:t>Using Gaussian elimination.</a:t>
            </a:r>
          </a:p>
          <a:p>
            <a:pPr>
              <a:lnSpc>
                <a:spcPct val="90000"/>
              </a:lnSpc>
              <a:buFont typeface="Wingdings" pitchFamily="2" charset="2"/>
              <a:buNone/>
            </a:pPr>
            <a:endParaRPr lang="zh-TW" altLang="en-US" sz="2000" dirty="0" smtClean="0">
              <a:solidFill>
                <a:srgbClr val="00B0F0"/>
              </a:solidFill>
            </a:endParaRPr>
          </a:p>
        </p:txBody>
      </p:sp>
      <p:graphicFrame>
        <p:nvGraphicFramePr>
          <p:cNvPr id="245762" name="Object 2"/>
          <p:cNvGraphicFramePr>
            <a:graphicFrameLocks noChangeAspect="1"/>
          </p:cNvGraphicFramePr>
          <p:nvPr>
            <p:extLst>
              <p:ext uri="{D42A27DB-BD31-4B8C-83A1-F6EECF244321}">
                <p14:modId xmlns:p14="http://schemas.microsoft.com/office/powerpoint/2010/main" val="977871509"/>
              </p:ext>
            </p:extLst>
          </p:nvPr>
        </p:nvGraphicFramePr>
        <p:xfrm>
          <a:off x="2339752" y="3158480"/>
          <a:ext cx="3352800" cy="990600"/>
        </p:xfrm>
        <a:graphic>
          <a:graphicData uri="http://schemas.openxmlformats.org/presentationml/2006/ole">
            <mc:AlternateContent xmlns:mc="http://schemas.openxmlformats.org/markup-compatibility/2006">
              <mc:Choice xmlns:v="urn:schemas-microsoft-com:vml" Requires="v">
                <p:oleObj spid="_x0000_s481520" name="Equation" r:id="rId3" imgW="1282680" imgH="431640" progId="Equation.3">
                  <p:embed/>
                </p:oleObj>
              </mc:Choice>
              <mc:Fallback>
                <p:oleObj name="Equation" r:id="rId3" imgW="12826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158480"/>
                        <a:ext cx="33528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178</a:t>
            </a:fld>
            <a:endParaRPr lang="en-CA" dirty="0"/>
          </a:p>
        </p:txBody>
      </p:sp>
    </p:spTree>
    <p:extLst>
      <p:ext uri="{BB962C8B-B14F-4D97-AF65-F5344CB8AC3E}">
        <p14:creationId xmlns:p14="http://schemas.microsoft.com/office/powerpoint/2010/main" val="327627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64">
                                            <p:txEl>
                                              <p:pRg st="1" end="1"/>
                                            </p:txEl>
                                          </p:spTgt>
                                        </p:tgtEl>
                                        <p:attrNameLst>
                                          <p:attrName>style.visibility</p:attrName>
                                        </p:attrNameLst>
                                      </p:cBhvr>
                                      <p:to>
                                        <p:strVal val="visible"/>
                                      </p:to>
                                    </p:set>
                                    <p:anim calcmode="lin" valueType="num">
                                      <p:cBhvr additive="base">
                                        <p:cTn id="7" dur="500" fill="hold"/>
                                        <p:tgtEl>
                                          <p:spTgt spid="2457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6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64">
                                            <p:txEl>
                                              <p:pRg st="2" end="2"/>
                                            </p:txEl>
                                          </p:spTgt>
                                        </p:tgtEl>
                                        <p:attrNameLst>
                                          <p:attrName>style.visibility</p:attrName>
                                        </p:attrNameLst>
                                      </p:cBhvr>
                                      <p:to>
                                        <p:strVal val="visible"/>
                                      </p:to>
                                    </p:set>
                                    <p:anim calcmode="lin" valueType="num">
                                      <p:cBhvr additive="base">
                                        <p:cTn id="11" dur="500" fill="hold"/>
                                        <p:tgtEl>
                                          <p:spTgt spid="24576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5764">
                                            <p:txEl>
                                              <p:pRg st="4" end="4"/>
                                            </p:txEl>
                                          </p:spTgt>
                                        </p:tgtEl>
                                        <p:attrNameLst>
                                          <p:attrName>style.visibility</p:attrName>
                                        </p:attrNameLst>
                                      </p:cBhvr>
                                      <p:to>
                                        <p:strVal val="visible"/>
                                      </p:to>
                                    </p:set>
                                    <p:anim calcmode="lin" valueType="num">
                                      <p:cBhvr additive="base">
                                        <p:cTn id="17" dur="500" fill="hold"/>
                                        <p:tgtEl>
                                          <p:spTgt spid="24576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764">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5764">
                                            <p:txEl>
                                              <p:pRg st="5" end="5"/>
                                            </p:txEl>
                                          </p:spTgt>
                                        </p:tgtEl>
                                        <p:attrNameLst>
                                          <p:attrName>style.visibility</p:attrName>
                                        </p:attrNameLst>
                                      </p:cBhvr>
                                      <p:to>
                                        <p:strVal val="visible"/>
                                      </p:to>
                                    </p:set>
                                    <p:anim calcmode="lin" valueType="num">
                                      <p:cBhvr additive="base">
                                        <p:cTn id="21" dur="500" fill="hold"/>
                                        <p:tgtEl>
                                          <p:spTgt spid="245764">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5764">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45762"/>
                                        </p:tgtEl>
                                        <p:attrNameLst>
                                          <p:attrName>style.visibility</p:attrName>
                                        </p:attrNameLst>
                                      </p:cBhvr>
                                      <p:to>
                                        <p:strVal val="visible"/>
                                      </p:to>
                                    </p:set>
                                    <p:anim calcmode="lin" valueType="num">
                                      <p:cBhvr additive="base">
                                        <p:cTn id="25" dur="500" fill="hold"/>
                                        <p:tgtEl>
                                          <p:spTgt spid="245762"/>
                                        </p:tgtEl>
                                        <p:attrNameLst>
                                          <p:attrName>ppt_x</p:attrName>
                                        </p:attrNameLst>
                                      </p:cBhvr>
                                      <p:tavLst>
                                        <p:tav tm="0">
                                          <p:val>
                                            <p:strVal val="#ppt_x"/>
                                          </p:val>
                                        </p:tav>
                                        <p:tav tm="100000">
                                          <p:val>
                                            <p:strVal val="#ppt_x"/>
                                          </p:val>
                                        </p:tav>
                                      </p:tavLst>
                                    </p:anim>
                                    <p:anim calcmode="lin" valueType="num">
                                      <p:cBhvr additive="base">
                                        <p:cTn id="26" dur="500" fill="hold"/>
                                        <p:tgtEl>
                                          <p:spTgt spid="24576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5764">
                                            <p:txEl>
                                              <p:pRg st="9" end="9"/>
                                            </p:txEl>
                                          </p:spTgt>
                                        </p:tgtEl>
                                        <p:attrNameLst>
                                          <p:attrName>style.visibility</p:attrName>
                                        </p:attrNameLst>
                                      </p:cBhvr>
                                      <p:to>
                                        <p:strVal val="visible"/>
                                      </p:to>
                                    </p:set>
                                    <p:anim calcmode="lin" valueType="num">
                                      <p:cBhvr additive="base">
                                        <p:cTn id="31" dur="500" fill="hold"/>
                                        <p:tgtEl>
                                          <p:spTgt spid="24576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64">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5764">
                                            <p:txEl>
                                              <p:pRg st="10" end="10"/>
                                            </p:txEl>
                                          </p:spTgt>
                                        </p:tgtEl>
                                        <p:attrNameLst>
                                          <p:attrName>style.visibility</p:attrName>
                                        </p:attrNameLst>
                                      </p:cBhvr>
                                      <p:to>
                                        <p:strVal val="visible"/>
                                      </p:to>
                                    </p:set>
                                    <p:anim calcmode="lin" valueType="num">
                                      <p:cBhvr additive="base">
                                        <p:cTn id="35" dur="500" fill="hold"/>
                                        <p:tgtEl>
                                          <p:spTgt spid="245764">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576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45764">
                                            <p:txEl>
                                              <p:pRg st="11" end="11"/>
                                            </p:txEl>
                                          </p:spTgt>
                                        </p:tgtEl>
                                        <p:attrNameLst>
                                          <p:attrName>style.visibility</p:attrName>
                                        </p:attrNameLst>
                                      </p:cBhvr>
                                      <p:to>
                                        <p:strVal val="visible"/>
                                      </p:to>
                                    </p:set>
                                    <p:anim calcmode="lin" valueType="num">
                                      <p:cBhvr additive="base">
                                        <p:cTn id="41" dur="500" fill="hold"/>
                                        <p:tgtEl>
                                          <p:spTgt spid="245764">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576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90" name="Rectangle 3"/>
          <p:cNvSpPr>
            <a:spLocks noGrp="1" noChangeArrowheads="1"/>
          </p:cNvSpPr>
          <p:nvPr>
            <p:ph type="body" idx="1"/>
          </p:nvPr>
        </p:nvSpPr>
        <p:spPr>
          <a:xfrm>
            <a:off x="1182688" y="1752600"/>
            <a:ext cx="7772400" cy="4114800"/>
          </a:xfrm>
        </p:spPr>
        <p:txBody>
          <a:bodyPr/>
          <a:lstStyle/>
          <a:p>
            <a:r>
              <a:rPr lang="en-US" altLang="zh-TW" smtClean="0"/>
              <a:t>E.g.</a:t>
            </a:r>
          </a:p>
        </p:txBody>
      </p:sp>
      <p:pic>
        <p:nvPicPr>
          <p:cNvPr id="246791" name="Picture 4"/>
          <p:cNvPicPr>
            <a:picLocks noChangeAspect="1" noChangeArrowheads="1"/>
          </p:cNvPicPr>
          <p:nvPr/>
        </p:nvPicPr>
        <p:blipFill>
          <a:blip r:embed="rId3" cstate="print"/>
          <a:srcRect/>
          <a:stretch>
            <a:fillRect/>
          </a:stretch>
        </p:blipFill>
        <p:spPr bwMode="auto">
          <a:xfrm>
            <a:off x="457200" y="1447800"/>
            <a:ext cx="3581400" cy="2314575"/>
          </a:xfrm>
          <a:prstGeom prst="rect">
            <a:avLst/>
          </a:prstGeom>
          <a:noFill/>
          <a:ln w="9525">
            <a:noFill/>
            <a:miter lim="800000"/>
            <a:headEnd/>
            <a:tailEnd/>
          </a:ln>
        </p:spPr>
      </p:pic>
      <p:grpSp>
        <p:nvGrpSpPr>
          <p:cNvPr id="246792" name="Group 13"/>
          <p:cNvGrpSpPr>
            <a:grpSpLocks/>
          </p:cNvGrpSpPr>
          <p:nvPr/>
        </p:nvGrpSpPr>
        <p:grpSpPr bwMode="auto">
          <a:xfrm>
            <a:off x="3810000" y="1295400"/>
            <a:ext cx="5334000" cy="2133600"/>
            <a:chOff x="-288" y="2953"/>
            <a:chExt cx="3360" cy="1271"/>
          </a:xfrm>
        </p:grpSpPr>
        <p:graphicFrame>
          <p:nvGraphicFramePr>
            <p:cNvPr id="246788" name="Object 4"/>
            <p:cNvGraphicFramePr>
              <a:graphicFrameLocks noChangeAspect="1"/>
            </p:cNvGraphicFramePr>
            <p:nvPr/>
          </p:nvGraphicFramePr>
          <p:xfrm>
            <a:off x="-288" y="3433"/>
            <a:ext cx="3168" cy="791"/>
          </p:xfrm>
          <a:graphic>
            <a:graphicData uri="http://schemas.openxmlformats.org/presentationml/2006/ole">
              <mc:AlternateContent xmlns:mc="http://schemas.openxmlformats.org/markup-compatibility/2006">
                <mc:Choice xmlns:v="urn:schemas-microsoft-com:vml" Requires="v">
                  <p:oleObj spid="_x0000_s483020" name="文件" r:id="rId5" imgW="5539680" imgH="1177920" progId="Word.Document.8">
                    <p:embed/>
                  </p:oleObj>
                </mc:Choice>
                <mc:Fallback>
                  <p:oleObj name="文件" r:id="rId5" imgW="5539680" imgH="117792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 y="3433"/>
                          <a:ext cx="3168"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99" name="Text Box 7"/>
            <p:cNvSpPr txBox="1">
              <a:spLocks noChangeArrowheads="1"/>
            </p:cNvSpPr>
            <p:nvPr/>
          </p:nvSpPr>
          <p:spPr bwMode="auto">
            <a:xfrm>
              <a:off x="96" y="2953"/>
              <a:ext cx="2976" cy="490"/>
            </a:xfrm>
            <a:prstGeom prst="rect">
              <a:avLst/>
            </a:prstGeom>
            <a:noFill/>
            <a:ln w="9525">
              <a:noFill/>
              <a:miter lim="800000"/>
              <a:headEnd/>
              <a:tailEnd/>
            </a:ln>
          </p:spPr>
          <p:txBody>
            <a:bodyPr>
              <a:spAutoFit/>
            </a:bodyPr>
            <a:lstStyle/>
            <a:p>
              <a:pPr>
                <a:spcBef>
                  <a:spcPct val="50000"/>
                </a:spcBef>
                <a:buClr>
                  <a:schemeClr val="folHlink"/>
                </a:buClr>
                <a:buFont typeface="Wingdings" pitchFamily="2" charset="2"/>
                <a:buChar char="§"/>
              </a:pPr>
              <a:r>
                <a:rPr lang="zh-TW" altLang="en-US"/>
                <a:t> 2 </a:t>
              </a:r>
              <a:r>
                <a:rPr lang="en-US" altLang="zh-TW"/>
                <a:t>cycles C</a:t>
              </a:r>
              <a:r>
                <a:rPr lang="en-US" altLang="zh-TW" baseline="-30000"/>
                <a:t>1</a:t>
              </a:r>
              <a:r>
                <a:rPr lang="en-US" altLang="zh-TW"/>
                <a:t> and C</a:t>
              </a:r>
              <a:r>
                <a:rPr lang="en-US" altLang="zh-TW" baseline="-30000"/>
                <a:t>2</a:t>
              </a:r>
              <a:r>
                <a:rPr lang="en-US" altLang="zh-TW"/>
                <a:t> are represented by a 0/1 matrix </a:t>
              </a:r>
              <a:endParaRPr lang="zh-TW" altLang="en-US"/>
            </a:p>
          </p:txBody>
        </p:sp>
      </p:grpSp>
      <p:grpSp>
        <p:nvGrpSpPr>
          <p:cNvPr id="246793" name="Group 14"/>
          <p:cNvGrpSpPr>
            <a:grpSpLocks/>
          </p:cNvGrpSpPr>
          <p:nvPr/>
        </p:nvGrpSpPr>
        <p:grpSpPr bwMode="auto">
          <a:xfrm>
            <a:off x="0" y="4267200"/>
            <a:ext cx="5562600" cy="1981200"/>
            <a:chOff x="2400" y="1061"/>
            <a:chExt cx="3408" cy="1147"/>
          </a:xfrm>
        </p:grpSpPr>
        <p:graphicFrame>
          <p:nvGraphicFramePr>
            <p:cNvPr id="246787" name="Object 3"/>
            <p:cNvGraphicFramePr>
              <a:graphicFrameLocks noChangeAspect="1"/>
            </p:cNvGraphicFramePr>
            <p:nvPr/>
          </p:nvGraphicFramePr>
          <p:xfrm>
            <a:off x="2400" y="1301"/>
            <a:ext cx="3408" cy="907"/>
          </p:xfrm>
          <a:graphic>
            <a:graphicData uri="http://schemas.openxmlformats.org/presentationml/2006/ole">
              <mc:AlternateContent xmlns:mc="http://schemas.openxmlformats.org/markup-compatibility/2006">
                <mc:Choice xmlns:v="urn:schemas-microsoft-com:vml" Requires="v">
                  <p:oleObj spid="_x0000_s483021" name="文件" r:id="rId8" imgW="5539680" imgH="1475280" progId="Word.Document.8">
                    <p:embed/>
                  </p:oleObj>
                </mc:Choice>
                <mc:Fallback>
                  <p:oleObj name="文件" r:id="rId8" imgW="5539680" imgH="1475280" progId="Word.Documen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0" y="1301"/>
                          <a:ext cx="3408" cy="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98" name="Text Box 9"/>
            <p:cNvSpPr txBox="1">
              <a:spLocks noChangeArrowheads="1"/>
            </p:cNvSpPr>
            <p:nvPr/>
          </p:nvSpPr>
          <p:spPr bwMode="auto">
            <a:xfrm>
              <a:off x="2832" y="1061"/>
              <a:ext cx="1296" cy="265"/>
            </a:xfrm>
            <a:prstGeom prst="rect">
              <a:avLst/>
            </a:prstGeom>
            <a:noFill/>
            <a:ln w="9525">
              <a:noFill/>
              <a:miter lim="800000"/>
              <a:headEnd/>
              <a:tailEnd/>
            </a:ln>
          </p:spPr>
          <p:txBody>
            <a:bodyPr>
              <a:spAutoFit/>
            </a:bodyPr>
            <a:lstStyle/>
            <a:p>
              <a:pPr>
                <a:spcBef>
                  <a:spcPct val="50000"/>
                </a:spcBef>
                <a:buClr>
                  <a:schemeClr val="folHlink"/>
                </a:buClr>
                <a:buFont typeface="Wingdings" pitchFamily="2" charset="2"/>
                <a:buChar char="§"/>
              </a:pPr>
              <a:r>
                <a:rPr lang="en-US" altLang="zh-TW"/>
                <a:t> Add C</a:t>
              </a:r>
              <a:r>
                <a:rPr lang="en-US" altLang="zh-TW" baseline="-30000"/>
                <a:t>3</a:t>
              </a:r>
              <a:r>
                <a:rPr lang="en-US" altLang="zh-TW"/>
                <a:t> </a:t>
              </a:r>
              <a:endParaRPr lang="zh-TW" altLang="en-US"/>
            </a:p>
          </p:txBody>
        </p:sp>
      </p:grpSp>
      <p:grpSp>
        <p:nvGrpSpPr>
          <p:cNvPr id="246794" name="Group 15"/>
          <p:cNvGrpSpPr>
            <a:grpSpLocks/>
          </p:cNvGrpSpPr>
          <p:nvPr/>
        </p:nvGrpSpPr>
        <p:grpSpPr bwMode="auto">
          <a:xfrm>
            <a:off x="3581400" y="3581400"/>
            <a:ext cx="5867400" cy="1905000"/>
            <a:chOff x="2414" y="2112"/>
            <a:chExt cx="3490" cy="1152"/>
          </a:xfrm>
        </p:grpSpPr>
        <p:graphicFrame>
          <p:nvGraphicFramePr>
            <p:cNvPr id="246786" name="Object 2"/>
            <p:cNvGraphicFramePr>
              <a:graphicFrameLocks noChangeAspect="1"/>
            </p:cNvGraphicFramePr>
            <p:nvPr/>
          </p:nvGraphicFramePr>
          <p:xfrm>
            <a:off x="2414" y="2335"/>
            <a:ext cx="3490" cy="929"/>
          </p:xfrm>
          <a:graphic>
            <a:graphicData uri="http://schemas.openxmlformats.org/presentationml/2006/ole">
              <mc:AlternateContent xmlns:mc="http://schemas.openxmlformats.org/markup-compatibility/2006">
                <mc:Choice xmlns:v="urn:schemas-microsoft-com:vml" Requires="v">
                  <p:oleObj spid="_x0000_s483022" name="文件" r:id="rId11" imgW="5539680" imgH="1475280" progId="Word.Document.8">
                    <p:embed/>
                  </p:oleObj>
                </mc:Choice>
                <mc:Fallback>
                  <p:oleObj name="文件" r:id="rId11" imgW="5539680" imgH="1475280" progId="Word.Documen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4" y="2335"/>
                          <a:ext cx="3490" cy="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97" name="Text Box 11"/>
            <p:cNvSpPr txBox="1">
              <a:spLocks noChangeArrowheads="1"/>
            </p:cNvSpPr>
            <p:nvPr/>
          </p:nvSpPr>
          <p:spPr bwMode="auto">
            <a:xfrm>
              <a:off x="2928" y="2112"/>
              <a:ext cx="1968" cy="276"/>
            </a:xfrm>
            <a:prstGeom prst="rect">
              <a:avLst/>
            </a:prstGeom>
            <a:noFill/>
            <a:ln w="9525">
              <a:noFill/>
              <a:miter lim="800000"/>
              <a:headEnd/>
              <a:tailEnd/>
            </a:ln>
          </p:spPr>
          <p:txBody>
            <a:bodyPr>
              <a:spAutoFit/>
            </a:bodyPr>
            <a:lstStyle/>
            <a:p>
              <a:pPr>
                <a:spcBef>
                  <a:spcPct val="50000"/>
                </a:spcBef>
                <a:buClr>
                  <a:schemeClr val="folHlink"/>
                </a:buClr>
                <a:buFont typeface="Wingdings" pitchFamily="2" charset="2"/>
                <a:buChar char="§"/>
              </a:pPr>
              <a:r>
                <a:rPr lang="zh-TW" altLang="en-US">
                  <a:latin typeface="Times New Roman" pitchFamily="18" charset="0"/>
                  <a:sym typeface="Symbol" pitchFamily="18" charset="2"/>
                </a:rPr>
                <a:t> </a:t>
              </a:r>
              <a:r>
                <a:rPr lang="zh-TW" altLang="en-US"/>
                <a:t> </a:t>
              </a:r>
              <a:r>
                <a:rPr lang="en-US" altLang="zh-TW"/>
                <a:t>on rows 1 and 3 </a:t>
              </a:r>
              <a:endParaRPr lang="zh-TW" altLang="en-US"/>
            </a:p>
          </p:txBody>
        </p:sp>
      </p:grpSp>
      <p:sp>
        <p:nvSpPr>
          <p:cNvPr id="246795" name="Text Box 12"/>
          <p:cNvSpPr txBox="1">
            <a:spLocks noChangeArrowheads="1"/>
          </p:cNvSpPr>
          <p:nvPr/>
        </p:nvSpPr>
        <p:spPr bwMode="auto">
          <a:xfrm>
            <a:off x="4572000" y="5445125"/>
            <a:ext cx="4572000" cy="784830"/>
          </a:xfrm>
          <a:prstGeom prst="rect">
            <a:avLst/>
          </a:prstGeom>
          <a:noFill/>
          <a:ln w="9525">
            <a:noFill/>
            <a:miter lim="800000"/>
            <a:headEnd/>
            <a:tailEnd/>
          </a:ln>
        </p:spPr>
        <p:txBody>
          <a:bodyPr>
            <a:spAutoFit/>
          </a:bodyPr>
          <a:lstStyle/>
          <a:p>
            <a:pPr>
              <a:spcBef>
                <a:spcPct val="50000"/>
              </a:spcBef>
              <a:buFont typeface="Symbol" pitchFamily="18" charset="2"/>
              <a:buChar char="Å"/>
            </a:pPr>
            <a:r>
              <a:rPr lang="en-US" altLang="zh-TW" dirty="0"/>
              <a:t> on rows 2 and 3 : empty </a:t>
            </a:r>
          </a:p>
          <a:p>
            <a:pPr>
              <a:spcBef>
                <a:spcPct val="50000"/>
              </a:spcBef>
              <a:buFont typeface="Symbol" pitchFamily="18" charset="2"/>
              <a:buNone/>
            </a:pPr>
            <a:r>
              <a:rPr lang="zh-TW" altLang="en-US" dirty="0">
                <a:solidFill>
                  <a:srgbClr val="00B0F0"/>
                </a:solidFill>
                <a:latin typeface="Times New Roman" pitchFamily="18" charset="0"/>
              </a:rPr>
              <a:t>∵</a:t>
            </a:r>
            <a:r>
              <a:rPr lang="en-US" altLang="zh-TW" dirty="0">
                <a:solidFill>
                  <a:srgbClr val="00B0F0"/>
                </a:solidFill>
              </a:rPr>
              <a:t>C</a:t>
            </a:r>
            <a:r>
              <a:rPr lang="en-US" altLang="zh-TW" baseline="-30000" dirty="0">
                <a:solidFill>
                  <a:srgbClr val="00B0F0"/>
                </a:solidFill>
              </a:rPr>
              <a:t>3</a:t>
            </a:r>
            <a:r>
              <a:rPr lang="en-US" altLang="zh-TW" dirty="0">
                <a:solidFill>
                  <a:srgbClr val="00B0F0"/>
                </a:solidFill>
              </a:rPr>
              <a:t> = C</a:t>
            </a:r>
            <a:r>
              <a:rPr lang="en-US" altLang="zh-TW" baseline="-30000" dirty="0">
                <a:solidFill>
                  <a:srgbClr val="00B0F0"/>
                </a:solidFill>
              </a:rPr>
              <a:t>1</a:t>
            </a:r>
            <a:r>
              <a:rPr lang="en-US" altLang="zh-TW" dirty="0">
                <a:solidFill>
                  <a:srgbClr val="00B0F0"/>
                </a:solidFill>
              </a:rPr>
              <a:t> </a:t>
            </a:r>
            <a:r>
              <a:rPr lang="en-US" altLang="zh-TW" dirty="0">
                <a:solidFill>
                  <a:srgbClr val="00B0F0"/>
                </a:solidFill>
                <a:latin typeface="Times New Roman" pitchFamily="18" charset="0"/>
                <a:sym typeface="Symbol" pitchFamily="18" charset="2"/>
              </a:rPr>
              <a:t></a:t>
            </a:r>
            <a:r>
              <a:rPr lang="en-US" altLang="zh-TW" dirty="0">
                <a:solidFill>
                  <a:srgbClr val="00B0F0"/>
                </a:solidFill>
              </a:rPr>
              <a:t> C</a:t>
            </a:r>
            <a:r>
              <a:rPr lang="en-US" altLang="zh-TW" baseline="-30000" dirty="0">
                <a:solidFill>
                  <a:srgbClr val="00B0F0"/>
                </a:solidFill>
              </a:rPr>
              <a:t>2</a:t>
            </a:r>
            <a:r>
              <a:rPr lang="en-US" altLang="zh-TW" dirty="0">
                <a:solidFill>
                  <a:srgbClr val="00B0F0"/>
                </a:solidFill>
              </a:rPr>
              <a:t> </a:t>
            </a:r>
          </a:p>
        </p:txBody>
      </p:sp>
      <p:sp>
        <p:nvSpPr>
          <p:cNvPr id="246796" name="Rectangle 17"/>
          <p:cNvSpPr>
            <a:spLocks noGrp="1" noChangeArrowheads="1"/>
          </p:cNvSpPr>
          <p:nvPr>
            <p:ph type="title"/>
          </p:nvPr>
        </p:nvSpPr>
        <p:spPr>
          <a:xfrm>
            <a:off x="179388" y="188913"/>
            <a:ext cx="7793037" cy="914400"/>
          </a:xfrm>
        </p:spPr>
        <p:txBody>
          <a:bodyPr/>
          <a:lstStyle/>
          <a:p>
            <a:r>
              <a:rPr lang="en-US" altLang="zh-TW" smtClean="0"/>
              <a:t>Gaussian elimination</a:t>
            </a:r>
            <a:endParaRPr lang="zh-TW" altLang="en-US" smtClean="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179</a:t>
            </a:fld>
            <a:endParaRPr lang="en-CA" dirty="0"/>
          </a:p>
        </p:txBody>
      </p:sp>
    </p:spTree>
    <p:extLst>
      <p:ext uri="{BB962C8B-B14F-4D97-AF65-F5344CB8AC3E}">
        <p14:creationId xmlns:p14="http://schemas.microsoft.com/office/powerpoint/2010/main" val="3336407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6792"/>
                                        </p:tgtEl>
                                        <p:attrNameLst>
                                          <p:attrName>style.visibility</p:attrName>
                                        </p:attrNameLst>
                                      </p:cBhvr>
                                      <p:to>
                                        <p:strVal val="visible"/>
                                      </p:to>
                                    </p:set>
                                    <p:anim calcmode="lin" valueType="num">
                                      <p:cBhvr additive="base">
                                        <p:cTn id="7" dur="500" fill="hold"/>
                                        <p:tgtEl>
                                          <p:spTgt spid="246792"/>
                                        </p:tgtEl>
                                        <p:attrNameLst>
                                          <p:attrName>ppt_x</p:attrName>
                                        </p:attrNameLst>
                                      </p:cBhvr>
                                      <p:tavLst>
                                        <p:tav tm="0">
                                          <p:val>
                                            <p:strVal val="#ppt_x"/>
                                          </p:val>
                                        </p:tav>
                                        <p:tav tm="100000">
                                          <p:val>
                                            <p:strVal val="#ppt_x"/>
                                          </p:val>
                                        </p:tav>
                                      </p:tavLst>
                                    </p:anim>
                                    <p:anim calcmode="lin" valueType="num">
                                      <p:cBhvr additive="base">
                                        <p:cTn id="8" dur="500" fill="hold"/>
                                        <p:tgtEl>
                                          <p:spTgt spid="2467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6793"/>
                                        </p:tgtEl>
                                        <p:attrNameLst>
                                          <p:attrName>style.visibility</p:attrName>
                                        </p:attrNameLst>
                                      </p:cBhvr>
                                      <p:to>
                                        <p:strVal val="visible"/>
                                      </p:to>
                                    </p:set>
                                    <p:anim calcmode="lin" valueType="num">
                                      <p:cBhvr additive="base">
                                        <p:cTn id="13" dur="500" fill="hold"/>
                                        <p:tgtEl>
                                          <p:spTgt spid="246793"/>
                                        </p:tgtEl>
                                        <p:attrNameLst>
                                          <p:attrName>ppt_x</p:attrName>
                                        </p:attrNameLst>
                                      </p:cBhvr>
                                      <p:tavLst>
                                        <p:tav tm="0">
                                          <p:val>
                                            <p:strVal val="#ppt_x"/>
                                          </p:val>
                                        </p:tav>
                                        <p:tav tm="100000">
                                          <p:val>
                                            <p:strVal val="#ppt_x"/>
                                          </p:val>
                                        </p:tav>
                                      </p:tavLst>
                                    </p:anim>
                                    <p:anim calcmode="lin" valueType="num">
                                      <p:cBhvr additive="base">
                                        <p:cTn id="14" dur="500" fill="hold"/>
                                        <p:tgtEl>
                                          <p:spTgt spid="2467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6794"/>
                                        </p:tgtEl>
                                        <p:attrNameLst>
                                          <p:attrName>style.visibility</p:attrName>
                                        </p:attrNameLst>
                                      </p:cBhvr>
                                      <p:to>
                                        <p:strVal val="visible"/>
                                      </p:to>
                                    </p:set>
                                    <p:anim calcmode="lin" valueType="num">
                                      <p:cBhvr additive="base">
                                        <p:cTn id="19" dur="500" fill="hold"/>
                                        <p:tgtEl>
                                          <p:spTgt spid="246794"/>
                                        </p:tgtEl>
                                        <p:attrNameLst>
                                          <p:attrName>ppt_x</p:attrName>
                                        </p:attrNameLst>
                                      </p:cBhvr>
                                      <p:tavLst>
                                        <p:tav tm="0">
                                          <p:val>
                                            <p:strVal val="#ppt_x"/>
                                          </p:val>
                                        </p:tav>
                                        <p:tav tm="100000">
                                          <p:val>
                                            <p:strVal val="#ppt_x"/>
                                          </p:val>
                                        </p:tav>
                                      </p:tavLst>
                                    </p:anim>
                                    <p:anim calcmode="lin" valueType="num">
                                      <p:cBhvr additive="base">
                                        <p:cTn id="20" dur="500" fill="hold"/>
                                        <p:tgtEl>
                                          <p:spTgt spid="24679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6795"/>
                                        </p:tgtEl>
                                        <p:attrNameLst>
                                          <p:attrName>style.visibility</p:attrName>
                                        </p:attrNameLst>
                                      </p:cBhvr>
                                      <p:to>
                                        <p:strVal val="visible"/>
                                      </p:to>
                                    </p:set>
                                    <p:anim calcmode="lin" valueType="num">
                                      <p:cBhvr additive="base">
                                        <p:cTn id="25" dur="500" fill="hold"/>
                                        <p:tgtEl>
                                          <p:spTgt spid="246795"/>
                                        </p:tgtEl>
                                        <p:attrNameLst>
                                          <p:attrName>ppt_x</p:attrName>
                                        </p:attrNameLst>
                                      </p:cBhvr>
                                      <p:tavLst>
                                        <p:tav tm="0">
                                          <p:val>
                                            <p:strVal val="#ppt_x"/>
                                          </p:val>
                                        </p:tav>
                                        <p:tav tm="100000">
                                          <p:val>
                                            <p:strVal val="#ppt_x"/>
                                          </p:val>
                                        </p:tav>
                                      </p:tavLst>
                                    </p:anim>
                                    <p:anim calcmode="lin" valueType="num">
                                      <p:cBhvr additive="base">
                                        <p:cTn id="26" dur="500" fill="hold"/>
                                        <p:tgtEl>
                                          <p:spTgt spid="2467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tLang="zh-CN" sz="4400" smtClean="0"/>
              <a:t>The Brute Force Algorithm</a:t>
            </a:r>
          </a:p>
        </p:txBody>
      </p:sp>
      <p:sp>
        <p:nvSpPr>
          <p:cNvPr id="1048579" name="Rectangle 3"/>
          <p:cNvSpPr>
            <a:spLocks noGrp="1" noChangeArrowheads="1"/>
          </p:cNvSpPr>
          <p:nvPr>
            <p:ph type="body" idx="1"/>
          </p:nvPr>
        </p:nvSpPr>
        <p:spPr>
          <a:xfrm>
            <a:off x="1403350" y="2895600"/>
            <a:ext cx="6140450" cy="1371600"/>
          </a:xfrm>
        </p:spPr>
        <p:txBody>
          <a:bodyPr/>
          <a:lstStyle/>
          <a:p>
            <a:pPr eaLnBrk="1" hangingPunct="1">
              <a:spcBef>
                <a:spcPct val="50000"/>
              </a:spcBef>
              <a:buFontTx/>
              <a:buNone/>
            </a:pPr>
            <a:r>
              <a:rPr lang="en-US" altLang="zh-CN" dirty="0" smtClean="0"/>
              <a:t>Exponential Time, </a:t>
            </a:r>
          </a:p>
          <a:p>
            <a:pPr eaLnBrk="1" hangingPunct="1">
              <a:spcBef>
                <a:spcPct val="50000"/>
              </a:spcBef>
              <a:buFontTx/>
              <a:buNone/>
            </a:pPr>
            <a:r>
              <a:rPr lang="en-US" altLang="zh-CN" dirty="0" smtClean="0"/>
              <a:t>because exponentially many</a:t>
            </a:r>
          </a:p>
        </p:txBody>
      </p:sp>
      <p:sp>
        <p:nvSpPr>
          <p:cNvPr id="27651" name="Rectangle 4"/>
          <p:cNvSpPr>
            <a:spLocks noChangeArrowheads="1"/>
          </p:cNvSpPr>
          <p:nvPr/>
        </p:nvSpPr>
        <p:spPr bwMode="auto">
          <a:xfrm>
            <a:off x="2714625" y="1752600"/>
            <a:ext cx="3714750" cy="641350"/>
          </a:xfrm>
          <a:prstGeom prst="rect">
            <a:avLst/>
          </a:prstGeom>
          <a:noFill/>
          <a:ln w="38100">
            <a:noFill/>
            <a:miter lim="800000"/>
            <a:headEnd/>
            <a:tailEnd/>
          </a:ln>
        </p:spPr>
        <p:txBody>
          <a:bodyPr wrap="none">
            <a:spAutoFit/>
          </a:bodyPr>
          <a:lstStyle/>
          <a:p>
            <a:pPr>
              <a:spcBef>
                <a:spcPct val="50000"/>
              </a:spcBef>
            </a:pPr>
            <a:r>
              <a:rPr lang="en-US" altLang="zh-CN" sz="3600"/>
              <a:t>Try every solution!</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18</a:t>
            </a:fld>
            <a:endParaRPr lang="en-CA" dirty="0"/>
          </a:p>
        </p:txBody>
      </p:sp>
    </p:spTree>
    <p:extLst>
      <p:ext uri="{BB962C8B-B14F-4D97-AF65-F5344CB8AC3E}">
        <p14:creationId xmlns:p14="http://schemas.microsoft.com/office/powerpoint/2010/main" val="152282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579">
                                            <p:txEl>
                                              <p:pRg st="0" end="0"/>
                                            </p:txEl>
                                          </p:spTgt>
                                        </p:tgtEl>
                                        <p:attrNameLst>
                                          <p:attrName>style.visibility</p:attrName>
                                        </p:attrNameLst>
                                      </p:cBhvr>
                                      <p:to>
                                        <p:strVal val="visible"/>
                                      </p:to>
                                    </p:set>
                                    <p:anim calcmode="lin" valueType="num">
                                      <p:cBhvr additive="base">
                                        <p:cTn id="7" dur="500" fill="hold"/>
                                        <p:tgtEl>
                                          <p:spTgt spid="1048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579">
                                            <p:txEl>
                                              <p:pRg st="1" end="1"/>
                                            </p:txEl>
                                          </p:spTgt>
                                        </p:tgtEl>
                                        <p:attrNameLst>
                                          <p:attrName>style.visibility</p:attrName>
                                        </p:attrNameLst>
                                      </p:cBhvr>
                                      <p:to>
                                        <p:strVal val="visible"/>
                                      </p:to>
                                    </p:set>
                                    <p:anim calcmode="lin" valueType="num">
                                      <p:cBhvr additive="base">
                                        <p:cTn id="13" dur="500" fill="hold"/>
                                        <p:tgtEl>
                                          <p:spTgt spid="1048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5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9" grpId="0" build="p"/>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0" y="457200"/>
            <a:ext cx="8892480" cy="914400"/>
          </a:xfrm>
        </p:spPr>
        <p:txBody>
          <a:bodyPr/>
          <a:lstStyle/>
          <a:p>
            <a:r>
              <a:rPr lang="en-US" altLang="zh-TW" sz="2800" dirty="0" smtClean="0"/>
              <a:t>7.2.7 The 2-terminal One to Any Special Channel Routing Problem</a:t>
            </a:r>
            <a:endParaRPr lang="zh-TW" altLang="en-US" sz="2800" dirty="0" smtClean="0"/>
          </a:p>
        </p:txBody>
      </p:sp>
      <p:sp>
        <p:nvSpPr>
          <p:cNvPr id="656387" name="Rectangle 3"/>
          <p:cNvSpPr>
            <a:spLocks noGrp="1" noChangeArrowheads="1"/>
          </p:cNvSpPr>
          <p:nvPr>
            <p:ph type="body" idx="1"/>
          </p:nvPr>
        </p:nvSpPr>
        <p:spPr>
          <a:xfrm>
            <a:off x="611188" y="1412875"/>
            <a:ext cx="7772400" cy="4648200"/>
          </a:xfrm>
        </p:spPr>
        <p:txBody>
          <a:bodyPr/>
          <a:lstStyle/>
          <a:p>
            <a:r>
              <a:rPr lang="en-US" altLang="zh-TW" sz="2400" u="sng" dirty="0" err="1" smtClean="0"/>
              <a:t>Def</a:t>
            </a:r>
            <a:r>
              <a:rPr lang="en-US" altLang="zh-TW" sz="2400" u="sng" dirty="0" smtClean="0"/>
              <a:t>:</a:t>
            </a:r>
            <a:r>
              <a:rPr lang="en-US" altLang="zh-TW" sz="2400" dirty="0" smtClean="0"/>
              <a:t> Given two sets of terminals on the upper and lower rows, respectively, we have to connect each upper terminal to the lower row in a one-to-one fashion. This connection requires that </a:t>
            </a:r>
            <a:r>
              <a:rPr lang="en-US" altLang="zh-TW" sz="2400" u="sng" dirty="0" smtClean="0">
                <a:solidFill>
                  <a:schemeClr val="hlink"/>
                </a:solidFill>
              </a:rPr>
              <a:t>the number of tracks</a:t>
            </a:r>
            <a:r>
              <a:rPr lang="en-US" altLang="zh-TW" sz="2400" dirty="0" smtClean="0"/>
              <a:t> used is minimized.</a:t>
            </a:r>
          </a:p>
        </p:txBody>
      </p:sp>
      <p:pic>
        <p:nvPicPr>
          <p:cNvPr id="656388" name="Picture 4"/>
          <p:cNvPicPr>
            <a:picLocks noChangeAspect="1" noChangeArrowheads="1"/>
          </p:cNvPicPr>
          <p:nvPr/>
        </p:nvPicPr>
        <p:blipFill>
          <a:blip r:embed="rId2" cstate="print"/>
          <a:srcRect/>
          <a:stretch>
            <a:fillRect/>
          </a:stretch>
        </p:blipFill>
        <p:spPr bwMode="auto">
          <a:xfrm>
            <a:off x="468313" y="3357563"/>
            <a:ext cx="7696200" cy="276225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180</a:t>
            </a:fld>
            <a:endParaRPr lang="en-CA" dirty="0"/>
          </a:p>
        </p:txBody>
      </p:sp>
    </p:spTree>
    <p:extLst>
      <p:ext uri="{BB962C8B-B14F-4D97-AF65-F5344CB8AC3E}">
        <p14:creationId xmlns:p14="http://schemas.microsoft.com/office/powerpoint/2010/main" val="3863459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Rectangle 2"/>
          <p:cNvSpPr>
            <a:spLocks noGrp="1" noChangeArrowheads="1"/>
          </p:cNvSpPr>
          <p:nvPr>
            <p:ph type="title"/>
          </p:nvPr>
        </p:nvSpPr>
        <p:spPr/>
        <p:txBody>
          <a:bodyPr/>
          <a:lstStyle/>
          <a:p>
            <a:r>
              <a:rPr lang="en-US" altLang="zh-TW" sz="4000" smtClean="0"/>
              <a:t>Two Feasible Solutions</a:t>
            </a:r>
            <a:endParaRPr lang="zh-TW" altLang="en-US" sz="4000" smtClean="0"/>
          </a:p>
        </p:txBody>
      </p:sp>
      <p:pic>
        <p:nvPicPr>
          <p:cNvPr id="247813" name="Picture 7"/>
          <p:cNvPicPr>
            <a:picLocks noChangeAspect="1" noChangeArrowheads="1"/>
          </p:cNvPicPr>
          <p:nvPr/>
        </p:nvPicPr>
        <p:blipFill>
          <a:blip r:embed="rId3" cstate="print"/>
          <a:srcRect/>
          <a:stretch>
            <a:fillRect/>
          </a:stretch>
        </p:blipFill>
        <p:spPr bwMode="auto">
          <a:xfrm>
            <a:off x="484312" y="1052736"/>
            <a:ext cx="7543800" cy="2509838"/>
          </a:xfrm>
          <a:prstGeom prst="rect">
            <a:avLst/>
          </a:prstGeom>
          <a:noFill/>
          <a:ln w="9525">
            <a:noFill/>
            <a:miter lim="800000"/>
            <a:headEnd/>
            <a:tailEnd/>
          </a:ln>
        </p:spPr>
      </p:pic>
      <p:pic>
        <p:nvPicPr>
          <p:cNvPr id="247814" name="Picture 9"/>
          <p:cNvPicPr>
            <a:picLocks noChangeAspect="1" noChangeArrowheads="1"/>
          </p:cNvPicPr>
          <p:nvPr/>
        </p:nvPicPr>
        <p:blipFill>
          <a:blip r:embed="rId4" cstate="print"/>
          <a:srcRect/>
          <a:stretch>
            <a:fillRect/>
          </a:stretch>
        </p:blipFill>
        <p:spPr bwMode="auto">
          <a:xfrm>
            <a:off x="179512" y="3719736"/>
            <a:ext cx="7543800" cy="2509838"/>
          </a:xfrm>
          <a:prstGeom prst="rect">
            <a:avLst/>
          </a:prstGeom>
          <a:noFill/>
          <a:ln w="9525">
            <a:noFill/>
            <a:miter lim="800000"/>
            <a:headEnd/>
            <a:tailEnd/>
          </a:ln>
        </p:spPr>
      </p:pic>
      <p:sp>
        <p:nvSpPr>
          <p:cNvPr id="247815" name="Oval 13"/>
          <p:cNvSpPr>
            <a:spLocks noChangeArrowheads="1"/>
          </p:cNvSpPr>
          <p:nvPr/>
        </p:nvSpPr>
        <p:spPr bwMode="auto">
          <a:xfrm>
            <a:off x="8229600" y="1066800"/>
            <a:ext cx="76200" cy="76200"/>
          </a:xfrm>
          <a:prstGeom prst="ellipse">
            <a:avLst/>
          </a:prstGeom>
          <a:solidFill>
            <a:schemeClr val="hlink"/>
          </a:solidFill>
          <a:ln w="9525">
            <a:solidFill>
              <a:schemeClr val="tx1"/>
            </a:solidFill>
            <a:miter lim="800000"/>
            <a:headEnd/>
            <a:tailEnd/>
          </a:ln>
        </p:spPr>
        <p:txBody>
          <a:bodyPr wrap="none" anchor="ctr"/>
          <a:lstStyle/>
          <a:p>
            <a:endParaRPr lang="en-US" altLang="zh-CN"/>
          </a:p>
        </p:txBody>
      </p:sp>
      <p:sp>
        <p:nvSpPr>
          <p:cNvPr id="247816" name="Oval 14"/>
          <p:cNvSpPr>
            <a:spLocks noChangeArrowheads="1"/>
          </p:cNvSpPr>
          <p:nvPr/>
        </p:nvSpPr>
        <p:spPr bwMode="auto">
          <a:xfrm>
            <a:off x="7848600" y="1066800"/>
            <a:ext cx="76200" cy="76200"/>
          </a:xfrm>
          <a:prstGeom prst="ellipse">
            <a:avLst/>
          </a:prstGeom>
          <a:solidFill>
            <a:schemeClr val="hlink"/>
          </a:solidFill>
          <a:ln w="9525">
            <a:solidFill>
              <a:schemeClr val="tx1"/>
            </a:solidFill>
            <a:miter lim="800000"/>
            <a:headEnd/>
            <a:tailEnd/>
          </a:ln>
        </p:spPr>
        <p:txBody>
          <a:bodyPr wrap="none" anchor="ctr"/>
          <a:lstStyle/>
          <a:p>
            <a:endParaRPr lang="en-US" altLang="zh-CN"/>
          </a:p>
        </p:txBody>
      </p:sp>
      <p:sp>
        <p:nvSpPr>
          <p:cNvPr id="247817" name="Oval 15"/>
          <p:cNvSpPr>
            <a:spLocks noChangeArrowheads="1"/>
          </p:cNvSpPr>
          <p:nvPr/>
        </p:nvSpPr>
        <p:spPr bwMode="auto">
          <a:xfrm>
            <a:off x="7620000" y="1295400"/>
            <a:ext cx="76200" cy="76200"/>
          </a:xfrm>
          <a:prstGeom prst="ellipse">
            <a:avLst/>
          </a:prstGeom>
          <a:solidFill>
            <a:schemeClr val="hlink"/>
          </a:solidFill>
          <a:ln w="9525">
            <a:solidFill>
              <a:schemeClr val="tx1"/>
            </a:solidFill>
            <a:miter lim="800000"/>
            <a:headEnd/>
            <a:tailEnd/>
          </a:ln>
        </p:spPr>
        <p:txBody>
          <a:bodyPr wrap="none" anchor="ctr"/>
          <a:lstStyle/>
          <a:p>
            <a:endParaRPr lang="en-US" altLang="zh-CN"/>
          </a:p>
        </p:txBody>
      </p:sp>
      <p:sp>
        <p:nvSpPr>
          <p:cNvPr id="247818" name="Oval 16"/>
          <p:cNvSpPr>
            <a:spLocks noChangeArrowheads="1"/>
          </p:cNvSpPr>
          <p:nvPr/>
        </p:nvSpPr>
        <p:spPr bwMode="auto">
          <a:xfrm>
            <a:off x="8610600" y="1295400"/>
            <a:ext cx="76200" cy="76200"/>
          </a:xfrm>
          <a:prstGeom prst="ellipse">
            <a:avLst/>
          </a:prstGeom>
          <a:solidFill>
            <a:schemeClr val="hlink"/>
          </a:solidFill>
          <a:ln w="9525">
            <a:solidFill>
              <a:schemeClr val="tx1"/>
            </a:solidFill>
            <a:miter lim="800000"/>
            <a:headEnd/>
            <a:tailEnd/>
          </a:ln>
        </p:spPr>
        <p:txBody>
          <a:bodyPr wrap="none" anchor="ctr"/>
          <a:lstStyle/>
          <a:p>
            <a:endParaRPr lang="en-US" altLang="zh-CN"/>
          </a:p>
        </p:txBody>
      </p:sp>
      <p:sp>
        <p:nvSpPr>
          <p:cNvPr id="247819" name="Line 17"/>
          <p:cNvSpPr>
            <a:spLocks noChangeShapeType="1"/>
          </p:cNvSpPr>
          <p:nvPr/>
        </p:nvSpPr>
        <p:spPr bwMode="auto">
          <a:xfrm flipH="1" flipV="1">
            <a:off x="8305800" y="762000"/>
            <a:ext cx="0" cy="304800"/>
          </a:xfrm>
          <a:prstGeom prst="line">
            <a:avLst/>
          </a:prstGeom>
          <a:noFill/>
          <a:ln w="9525">
            <a:solidFill>
              <a:schemeClr val="hlink"/>
            </a:solidFill>
            <a:miter lim="800000"/>
            <a:headEnd/>
            <a:tailEnd/>
          </a:ln>
        </p:spPr>
        <p:txBody>
          <a:bodyPr wrap="none"/>
          <a:lstStyle/>
          <a:p>
            <a:endParaRPr lang="zh-CN" altLang="en-US"/>
          </a:p>
        </p:txBody>
      </p:sp>
      <p:sp>
        <p:nvSpPr>
          <p:cNvPr id="247820" name="Line 18"/>
          <p:cNvSpPr>
            <a:spLocks noChangeShapeType="1"/>
          </p:cNvSpPr>
          <p:nvPr/>
        </p:nvSpPr>
        <p:spPr bwMode="auto">
          <a:xfrm>
            <a:off x="7848600" y="1143000"/>
            <a:ext cx="0" cy="609600"/>
          </a:xfrm>
          <a:prstGeom prst="line">
            <a:avLst/>
          </a:prstGeom>
          <a:noFill/>
          <a:ln w="9525">
            <a:solidFill>
              <a:schemeClr val="hlink"/>
            </a:solidFill>
            <a:miter lim="800000"/>
            <a:headEnd/>
            <a:tailEnd/>
          </a:ln>
        </p:spPr>
        <p:txBody>
          <a:bodyPr wrap="none"/>
          <a:lstStyle/>
          <a:p>
            <a:endParaRPr lang="zh-CN" altLang="en-US"/>
          </a:p>
        </p:txBody>
      </p:sp>
      <p:sp>
        <p:nvSpPr>
          <p:cNvPr id="247821" name="Line 19"/>
          <p:cNvSpPr>
            <a:spLocks noChangeShapeType="1"/>
          </p:cNvSpPr>
          <p:nvPr/>
        </p:nvSpPr>
        <p:spPr bwMode="auto">
          <a:xfrm>
            <a:off x="8686800" y="1371600"/>
            <a:ext cx="0" cy="304800"/>
          </a:xfrm>
          <a:prstGeom prst="line">
            <a:avLst/>
          </a:prstGeom>
          <a:noFill/>
          <a:ln w="9525">
            <a:solidFill>
              <a:schemeClr val="hlink"/>
            </a:solidFill>
            <a:miter lim="800000"/>
            <a:headEnd/>
            <a:tailEnd/>
          </a:ln>
        </p:spPr>
        <p:txBody>
          <a:bodyPr wrap="none"/>
          <a:lstStyle/>
          <a:p>
            <a:endParaRPr lang="zh-CN" altLang="en-US"/>
          </a:p>
        </p:txBody>
      </p:sp>
      <p:sp>
        <p:nvSpPr>
          <p:cNvPr id="247822" name="Line 20"/>
          <p:cNvSpPr>
            <a:spLocks noChangeShapeType="1"/>
          </p:cNvSpPr>
          <p:nvPr/>
        </p:nvSpPr>
        <p:spPr bwMode="auto">
          <a:xfrm flipV="1">
            <a:off x="7696200" y="838200"/>
            <a:ext cx="0" cy="457200"/>
          </a:xfrm>
          <a:prstGeom prst="line">
            <a:avLst/>
          </a:prstGeom>
          <a:noFill/>
          <a:ln w="9525">
            <a:solidFill>
              <a:schemeClr val="hlink"/>
            </a:solidFill>
            <a:miter lim="800000"/>
            <a:headEnd/>
            <a:tailEnd/>
          </a:ln>
        </p:spPr>
        <p:txBody>
          <a:bodyPr wrap="none"/>
          <a:lstStyle/>
          <a:p>
            <a:endParaRPr lang="zh-CN" altLang="en-US"/>
          </a:p>
        </p:txBody>
      </p:sp>
      <p:sp>
        <p:nvSpPr>
          <p:cNvPr id="247823" name="Line 21"/>
          <p:cNvSpPr>
            <a:spLocks noChangeShapeType="1"/>
          </p:cNvSpPr>
          <p:nvPr/>
        </p:nvSpPr>
        <p:spPr bwMode="auto">
          <a:xfrm flipH="1">
            <a:off x="7848600" y="1066800"/>
            <a:ext cx="381000" cy="0"/>
          </a:xfrm>
          <a:prstGeom prst="line">
            <a:avLst/>
          </a:prstGeom>
          <a:noFill/>
          <a:ln w="9525">
            <a:solidFill>
              <a:srgbClr val="66FF33"/>
            </a:solidFill>
            <a:miter lim="800000"/>
            <a:headEnd/>
            <a:tailEnd/>
          </a:ln>
        </p:spPr>
        <p:txBody>
          <a:bodyPr wrap="none"/>
          <a:lstStyle/>
          <a:p>
            <a:endParaRPr lang="zh-CN" altLang="en-US"/>
          </a:p>
        </p:txBody>
      </p:sp>
      <p:sp>
        <p:nvSpPr>
          <p:cNvPr id="247824" name="Line 22"/>
          <p:cNvSpPr>
            <a:spLocks noChangeShapeType="1"/>
          </p:cNvSpPr>
          <p:nvPr/>
        </p:nvSpPr>
        <p:spPr bwMode="auto">
          <a:xfrm flipH="1">
            <a:off x="7696200" y="1295400"/>
            <a:ext cx="914400" cy="0"/>
          </a:xfrm>
          <a:prstGeom prst="line">
            <a:avLst/>
          </a:prstGeom>
          <a:noFill/>
          <a:ln w="9525">
            <a:solidFill>
              <a:srgbClr val="66FF33"/>
            </a:solidFill>
            <a:miter lim="800000"/>
            <a:headEnd/>
            <a:tailEnd/>
          </a:ln>
        </p:spPr>
        <p:txBody>
          <a:bodyPr wrap="none"/>
          <a:lstStyle/>
          <a:p>
            <a:endParaRPr lang="zh-CN" altLang="en-US"/>
          </a:p>
        </p:txBody>
      </p:sp>
      <p:graphicFrame>
        <p:nvGraphicFramePr>
          <p:cNvPr id="247810" name="Object 2"/>
          <p:cNvGraphicFramePr>
            <a:graphicFrameLocks noChangeAspect="1"/>
          </p:cNvGraphicFramePr>
          <p:nvPr/>
        </p:nvGraphicFramePr>
        <p:xfrm>
          <a:off x="7162800" y="1143000"/>
          <a:ext cx="615950" cy="411163"/>
        </p:xfrm>
        <a:graphic>
          <a:graphicData uri="http://schemas.openxmlformats.org/presentationml/2006/ole">
            <mc:AlternateContent xmlns:mc="http://schemas.openxmlformats.org/markup-compatibility/2006">
              <mc:Choice xmlns:v="urn:schemas-microsoft-com:vml" Requires="v">
                <p:oleObj spid="_x0000_s483566" name="文件" r:id="rId6" imgW="270360" imgH="228600" progId="Word.Document.8">
                  <p:embed/>
                </p:oleObj>
              </mc:Choice>
              <mc:Fallback>
                <p:oleObj name="文件" r:id="rId6" imgW="270360" imgH="22860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1143000"/>
                        <a:ext cx="61595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181</a:t>
            </a:fld>
            <a:endParaRPr lang="en-CA" dirty="0"/>
          </a:p>
        </p:txBody>
      </p:sp>
    </p:spTree>
    <p:extLst>
      <p:ext uri="{BB962C8B-B14F-4D97-AF65-F5344CB8AC3E}">
        <p14:creationId xmlns:p14="http://schemas.microsoft.com/office/powerpoint/2010/main" val="2719492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0" y="304800"/>
            <a:ext cx="8402638" cy="914400"/>
          </a:xfrm>
        </p:spPr>
        <p:txBody>
          <a:bodyPr/>
          <a:lstStyle/>
          <a:p>
            <a:r>
              <a:rPr lang="en-US" altLang="zh-TW" sz="3600" smtClean="0"/>
              <a:t>Redrawing Solutions</a:t>
            </a:r>
            <a:endParaRPr lang="zh-TW" altLang="en-US" sz="3600" smtClean="0"/>
          </a:p>
        </p:txBody>
      </p:sp>
      <p:sp>
        <p:nvSpPr>
          <p:cNvPr id="658435" name="Rectangle 3"/>
          <p:cNvSpPr>
            <a:spLocks noGrp="1" noChangeArrowheads="1"/>
          </p:cNvSpPr>
          <p:nvPr>
            <p:ph type="body" idx="1"/>
          </p:nvPr>
        </p:nvSpPr>
        <p:spPr>
          <a:xfrm>
            <a:off x="609600" y="1052513"/>
            <a:ext cx="7772400" cy="4114800"/>
          </a:xfrm>
        </p:spPr>
        <p:txBody>
          <a:bodyPr/>
          <a:lstStyle/>
          <a:p>
            <a:pPr algn="just">
              <a:buFont typeface="Wingdings" pitchFamily="2" charset="2"/>
              <a:buNone/>
            </a:pPr>
            <a:r>
              <a:rPr lang="en-US" altLang="zh-TW" sz="2400" smtClean="0"/>
              <a:t>(a) Optimal solution</a:t>
            </a:r>
          </a:p>
          <a:p>
            <a:endParaRPr lang="zh-TW" altLang="en-US" smtClean="0"/>
          </a:p>
        </p:txBody>
      </p:sp>
      <p:pic>
        <p:nvPicPr>
          <p:cNvPr id="658436" name="Picture 4"/>
          <p:cNvPicPr>
            <a:picLocks noChangeAspect="1" noChangeArrowheads="1"/>
          </p:cNvPicPr>
          <p:nvPr/>
        </p:nvPicPr>
        <p:blipFill>
          <a:blip r:embed="rId2" cstate="print"/>
          <a:srcRect/>
          <a:stretch>
            <a:fillRect/>
          </a:stretch>
        </p:blipFill>
        <p:spPr bwMode="auto">
          <a:xfrm>
            <a:off x="1219200" y="1509713"/>
            <a:ext cx="5276850" cy="1895475"/>
          </a:xfrm>
          <a:prstGeom prst="rect">
            <a:avLst/>
          </a:prstGeom>
          <a:noFill/>
          <a:ln w="9525">
            <a:noFill/>
            <a:miter lim="800000"/>
            <a:headEnd/>
            <a:tailEnd/>
          </a:ln>
        </p:spPr>
      </p:pic>
      <p:pic>
        <p:nvPicPr>
          <p:cNvPr id="658437" name="Picture 6"/>
          <p:cNvPicPr>
            <a:picLocks noChangeAspect="1" noChangeArrowheads="1"/>
          </p:cNvPicPr>
          <p:nvPr/>
        </p:nvPicPr>
        <p:blipFill>
          <a:blip r:embed="rId3" cstate="print"/>
          <a:srcRect/>
          <a:stretch>
            <a:fillRect/>
          </a:stretch>
        </p:blipFill>
        <p:spPr bwMode="auto">
          <a:xfrm>
            <a:off x="1524000" y="4252913"/>
            <a:ext cx="5276850" cy="1895475"/>
          </a:xfrm>
          <a:prstGeom prst="rect">
            <a:avLst/>
          </a:prstGeom>
          <a:noFill/>
          <a:ln w="9525">
            <a:noFill/>
            <a:miter lim="800000"/>
            <a:headEnd/>
            <a:tailEnd/>
          </a:ln>
        </p:spPr>
      </p:pic>
      <p:sp>
        <p:nvSpPr>
          <p:cNvPr id="658438" name="Text Box 8"/>
          <p:cNvSpPr txBox="1">
            <a:spLocks noChangeArrowheads="1"/>
          </p:cNvSpPr>
          <p:nvPr/>
        </p:nvSpPr>
        <p:spPr bwMode="auto">
          <a:xfrm>
            <a:off x="609600" y="3643313"/>
            <a:ext cx="3048000" cy="457200"/>
          </a:xfrm>
          <a:prstGeom prst="rect">
            <a:avLst/>
          </a:prstGeom>
          <a:noFill/>
          <a:ln w="9525">
            <a:noFill/>
            <a:miter lim="800000"/>
            <a:headEnd/>
            <a:tailEnd/>
          </a:ln>
        </p:spPr>
        <p:txBody>
          <a:bodyPr>
            <a:spAutoFit/>
          </a:bodyPr>
          <a:lstStyle/>
          <a:p>
            <a:pPr>
              <a:spcBef>
                <a:spcPct val="50000"/>
              </a:spcBef>
            </a:pPr>
            <a:r>
              <a:rPr lang="zh-TW" altLang="en-US"/>
              <a:t>(</a:t>
            </a:r>
            <a:r>
              <a:rPr lang="en-US" altLang="zh-TW"/>
              <a:t>b) Another solution </a:t>
            </a:r>
            <a:endParaRPr lang="zh-TW" altLang="en-US"/>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182</a:t>
            </a:fld>
            <a:endParaRPr lang="en-CA" dirty="0"/>
          </a:p>
        </p:txBody>
      </p:sp>
    </p:spTree>
    <p:extLst>
      <p:ext uri="{BB962C8B-B14F-4D97-AF65-F5344CB8AC3E}">
        <p14:creationId xmlns:p14="http://schemas.microsoft.com/office/powerpoint/2010/main" val="1400378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3"/>
          <p:cNvSpPr>
            <a:spLocks noGrp="1" noChangeArrowheads="1"/>
          </p:cNvSpPr>
          <p:nvPr>
            <p:ph type="body" idx="1"/>
          </p:nvPr>
        </p:nvSpPr>
        <p:spPr>
          <a:xfrm>
            <a:off x="0" y="981075"/>
            <a:ext cx="9144000" cy="3527425"/>
          </a:xfrm>
        </p:spPr>
        <p:txBody>
          <a:bodyPr/>
          <a:lstStyle/>
          <a:p>
            <a:pPr>
              <a:lnSpc>
                <a:spcPct val="80000"/>
              </a:lnSpc>
            </a:pPr>
            <a:r>
              <a:rPr lang="en-US" altLang="zh-TW" sz="2800" dirty="0" smtClean="0"/>
              <a:t>At each point, the </a:t>
            </a:r>
            <a:r>
              <a:rPr lang="en-US" altLang="zh-TW" sz="2800" u="sng" dirty="0" smtClean="0">
                <a:solidFill>
                  <a:schemeClr val="hlink"/>
                </a:solidFill>
              </a:rPr>
              <a:t>local density</a:t>
            </a:r>
            <a:r>
              <a:rPr lang="en-US" altLang="zh-TW" sz="2800" dirty="0" smtClean="0"/>
              <a:t> of the solution is the number of lines the vertical line intersects.</a:t>
            </a:r>
          </a:p>
          <a:p>
            <a:pPr>
              <a:lnSpc>
                <a:spcPct val="80000"/>
              </a:lnSpc>
            </a:pPr>
            <a:r>
              <a:rPr lang="en-US" altLang="zh-TW" sz="2800" dirty="0" smtClean="0"/>
              <a:t>The problem: to minimize the </a:t>
            </a:r>
            <a:r>
              <a:rPr lang="en-US" altLang="zh-TW" sz="2800" u="sng" dirty="0" smtClean="0">
                <a:solidFill>
                  <a:schemeClr val="hlink"/>
                </a:solidFill>
              </a:rPr>
              <a:t>density</a:t>
            </a:r>
            <a:r>
              <a:rPr lang="en-US" altLang="zh-TW" sz="2800" dirty="0" smtClean="0"/>
              <a:t>. The density is a lower bound of the number of </a:t>
            </a:r>
            <a:r>
              <a:rPr lang="en-US" altLang="zh-TW" sz="2800" u="sng" dirty="0" smtClean="0">
                <a:solidFill>
                  <a:schemeClr val="hlink"/>
                </a:solidFill>
              </a:rPr>
              <a:t>tracks</a:t>
            </a:r>
            <a:r>
              <a:rPr lang="en-US" altLang="zh-TW" sz="2800" dirty="0" smtClean="0"/>
              <a:t>.</a:t>
            </a:r>
          </a:p>
          <a:p>
            <a:pPr>
              <a:lnSpc>
                <a:spcPct val="80000"/>
              </a:lnSpc>
            </a:pPr>
            <a:r>
              <a:rPr lang="en-US" altLang="zh-TW" sz="2800" dirty="0" smtClean="0"/>
              <a:t>Upper row terminals: P</a:t>
            </a:r>
            <a:r>
              <a:rPr lang="en-US" altLang="zh-TW" sz="2800" baseline="-30000" dirty="0" smtClean="0"/>
              <a:t>1</a:t>
            </a:r>
            <a:r>
              <a:rPr lang="en-US" altLang="zh-TW" sz="2800" dirty="0" smtClean="0"/>
              <a:t> ,P</a:t>
            </a:r>
            <a:r>
              <a:rPr lang="en-US" altLang="zh-TW" sz="2800" baseline="-30000" dirty="0" smtClean="0"/>
              <a:t>2</a:t>
            </a:r>
            <a:r>
              <a:rPr lang="en-US" altLang="zh-TW" sz="2800" dirty="0" smtClean="0"/>
              <a:t> ,</a:t>
            </a:r>
            <a:r>
              <a:rPr lang="en-US" altLang="zh-TW" sz="2800" dirty="0" smtClean="0">
                <a:latin typeface="Times New Roman" pitchFamily="18" charset="0"/>
              </a:rPr>
              <a:t>…</a:t>
            </a:r>
            <a:r>
              <a:rPr lang="en-US" altLang="zh-TW" sz="2800" dirty="0" smtClean="0"/>
              <a:t>, </a:t>
            </a:r>
            <a:r>
              <a:rPr lang="en-US" altLang="zh-TW" sz="2800" dirty="0" err="1" smtClean="0"/>
              <a:t>P</a:t>
            </a:r>
            <a:r>
              <a:rPr lang="en-US" altLang="zh-TW" sz="2800" baseline="-30000" dirty="0" err="1" smtClean="0"/>
              <a:t>n</a:t>
            </a:r>
            <a:r>
              <a:rPr lang="en-US" altLang="zh-TW" sz="2800" dirty="0" smtClean="0"/>
              <a:t>  from left to right.</a:t>
            </a:r>
          </a:p>
          <a:p>
            <a:pPr>
              <a:lnSpc>
                <a:spcPct val="80000"/>
              </a:lnSpc>
            </a:pPr>
            <a:r>
              <a:rPr lang="en-US" altLang="zh-TW" sz="2800" dirty="0" smtClean="0"/>
              <a:t>Lower row terminals: Q</a:t>
            </a:r>
            <a:r>
              <a:rPr lang="en-US" altLang="zh-TW" sz="2800" baseline="-30000" dirty="0" smtClean="0"/>
              <a:t>1 </a:t>
            </a:r>
            <a:r>
              <a:rPr lang="en-US" altLang="zh-TW" sz="2800" dirty="0" smtClean="0"/>
              <a:t>,Q</a:t>
            </a:r>
            <a:r>
              <a:rPr lang="zh-TW" altLang="en-US" sz="2800" baseline="-30000" dirty="0" smtClean="0"/>
              <a:t>2</a:t>
            </a:r>
            <a:r>
              <a:rPr lang="zh-TW" altLang="en-US" sz="2800" dirty="0" smtClean="0"/>
              <a:t> </a:t>
            </a:r>
            <a:r>
              <a:rPr lang="en-US" altLang="zh-TW" sz="2800" dirty="0" smtClean="0"/>
              <a:t>,</a:t>
            </a:r>
            <a:r>
              <a:rPr lang="en-US" altLang="zh-TW" sz="2800" dirty="0" smtClean="0">
                <a:latin typeface="Times New Roman" pitchFamily="18" charset="0"/>
              </a:rPr>
              <a:t>…</a:t>
            </a:r>
            <a:r>
              <a:rPr lang="en-US" altLang="zh-TW" sz="2800" dirty="0" smtClean="0"/>
              <a:t>, </a:t>
            </a:r>
            <a:r>
              <a:rPr lang="en-US" altLang="zh-TW" sz="2800" dirty="0" err="1" smtClean="0"/>
              <a:t>Q</a:t>
            </a:r>
            <a:r>
              <a:rPr lang="en-US" altLang="zh-TW" sz="2800" baseline="-30000" dirty="0" err="1" smtClean="0"/>
              <a:t>m</a:t>
            </a:r>
            <a:r>
              <a:rPr lang="en-US" altLang="zh-TW" sz="2800" dirty="0" smtClean="0"/>
              <a:t>  from left to right m &gt; n.</a:t>
            </a:r>
          </a:p>
          <a:p>
            <a:pPr algn="just">
              <a:lnSpc>
                <a:spcPct val="80000"/>
              </a:lnSpc>
            </a:pPr>
            <a:r>
              <a:rPr lang="en-US" altLang="zh-TW" sz="2800" dirty="0" smtClean="0"/>
              <a:t>It would never have a crossing connection:</a:t>
            </a:r>
            <a:endParaRPr lang="zh-TW" altLang="en-US" sz="2800" dirty="0" smtClean="0"/>
          </a:p>
        </p:txBody>
      </p:sp>
      <p:pic>
        <p:nvPicPr>
          <p:cNvPr id="659459" name="Picture 5"/>
          <p:cNvPicPr>
            <a:picLocks noChangeAspect="1" noChangeArrowheads="1"/>
          </p:cNvPicPr>
          <p:nvPr/>
        </p:nvPicPr>
        <p:blipFill>
          <a:blip r:embed="rId2" cstate="print"/>
          <a:srcRect/>
          <a:stretch>
            <a:fillRect/>
          </a:stretch>
        </p:blipFill>
        <p:spPr bwMode="auto">
          <a:xfrm>
            <a:off x="1524000" y="4292600"/>
            <a:ext cx="5334000" cy="1849438"/>
          </a:xfrm>
          <a:prstGeom prst="rect">
            <a:avLst/>
          </a:prstGeom>
          <a:noFill/>
          <a:ln w="9525">
            <a:noFill/>
            <a:miter lim="800000"/>
            <a:headEnd/>
            <a:tailEnd/>
          </a:ln>
        </p:spPr>
      </p:pic>
      <p:sp>
        <p:nvSpPr>
          <p:cNvPr id="6" name="Rectangle 2"/>
          <p:cNvSpPr>
            <a:spLocks noGrp="1" noChangeArrowheads="1"/>
          </p:cNvSpPr>
          <p:nvPr>
            <p:ph type="title"/>
          </p:nvPr>
        </p:nvSpPr>
        <p:spPr>
          <a:xfrm>
            <a:off x="0" y="457200"/>
            <a:ext cx="8892480" cy="914400"/>
          </a:xfrm>
        </p:spPr>
        <p:txBody>
          <a:bodyPr/>
          <a:lstStyle/>
          <a:p>
            <a:r>
              <a:rPr lang="en-US" altLang="zh-TW" sz="2800" dirty="0" smtClean="0"/>
              <a:t>7.2.7 The 2-terminal One to Any Special Channel </a:t>
            </a:r>
            <a:r>
              <a:rPr lang="en-US" altLang="zh-TW" sz="2800" dirty="0" smtClean="0">
                <a:latin typeface="Times New Roman" panose="02020603050405020304" pitchFamily="18" charset="0"/>
                <a:cs typeface="Times New Roman" panose="02020603050405020304" pitchFamily="18" charset="0"/>
              </a:rPr>
              <a:t>Routing Problem</a:t>
            </a:r>
            <a:endParaRPr lang="zh-TW" altLang="en-US" sz="28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183</a:t>
            </a:fld>
            <a:endParaRPr lang="en-CA" dirty="0"/>
          </a:p>
        </p:txBody>
      </p:sp>
    </p:spTree>
    <p:extLst>
      <p:ext uri="{BB962C8B-B14F-4D97-AF65-F5344CB8AC3E}">
        <p14:creationId xmlns:p14="http://schemas.microsoft.com/office/powerpoint/2010/main" val="3688707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9459"/>
                                        </p:tgtEl>
                                        <p:attrNameLst>
                                          <p:attrName>style.visibility</p:attrName>
                                        </p:attrNameLst>
                                      </p:cBhvr>
                                      <p:to>
                                        <p:strVal val="visible"/>
                                      </p:to>
                                    </p:set>
                                    <p:anim calcmode="lin" valueType="num">
                                      <p:cBhvr additive="base">
                                        <p:cTn id="7" dur="500" fill="hold"/>
                                        <p:tgtEl>
                                          <p:spTgt spid="659459"/>
                                        </p:tgtEl>
                                        <p:attrNameLst>
                                          <p:attrName>ppt_x</p:attrName>
                                        </p:attrNameLst>
                                      </p:cBhvr>
                                      <p:tavLst>
                                        <p:tav tm="0">
                                          <p:val>
                                            <p:strVal val="#ppt_x"/>
                                          </p:val>
                                        </p:tav>
                                        <p:tav tm="100000">
                                          <p:val>
                                            <p:strVal val="#ppt_x"/>
                                          </p:val>
                                        </p:tav>
                                      </p:tavLst>
                                    </p:anim>
                                    <p:anim calcmode="lin" valueType="num">
                                      <p:cBhvr additive="base">
                                        <p:cTn id="8" dur="500" fill="hold"/>
                                        <p:tgtEl>
                                          <p:spTgt spid="659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3"/>
          <p:cNvSpPr>
            <a:spLocks noGrp="1" noChangeArrowheads="1"/>
          </p:cNvSpPr>
          <p:nvPr>
            <p:ph type="body" idx="1"/>
          </p:nvPr>
        </p:nvSpPr>
        <p:spPr>
          <a:xfrm>
            <a:off x="609600" y="990600"/>
            <a:ext cx="7696200" cy="4876800"/>
          </a:xfrm>
        </p:spPr>
        <p:txBody>
          <a:bodyPr/>
          <a:lstStyle/>
          <a:p>
            <a:pPr algn="just">
              <a:lnSpc>
                <a:spcPct val="90000"/>
              </a:lnSpc>
            </a:pPr>
            <a:r>
              <a:rPr lang="en-US" altLang="zh-TW" sz="2800" dirty="0" smtClean="0"/>
              <a:t>Suppose that we have the </a:t>
            </a:r>
            <a:r>
              <a:rPr lang="en-US" altLang="zh-TW" sz="2800" dirty="0" smtClean="0">
                <a:solidFill>
                  <a:srgbClr val="00B0F0"/>
                </a:solidFill>
              </a:rPr>
              <a:t>minimum density d </a:t>
            </a:r>
            <a:r>
              <a:rPr lang="en-US" altLang="zh-TW" sz="2800" dirty="0" smtClean="0"/>
              <a:t>of a problem instance. We can use the following  </a:t>
            </a:r>
            <a:r>
              <a:rPr lang="en-US" altLang="zh-TW" sz="2800" u="sng" dirty="0" smtClean="0">
                <a:solidFill>
                  <a:schemeClr val="hlink"/>
                </a:solidFill>
              </a:rPr>
              <a:t>greedy algorithm</a:t>
            </a:r>
            <a:r>
              <a:rPr lang="en-US" altLang="zh-TW" sz="2800" dirty="0" smtClean="0"/>
              <a:t>:</a:t>
            </a:r>
          </a:p>
          <a:p>
            <a:pPr algn="just">
              <a:lnSpc>
                <a:spcPct val="90000"/>
              </a:lnSpc>
            </a:pPr>
            <a:endParaRPr lang="en-US" altLang="zh-TW" sz="2800" dirty="0" smtClean="0"/>
          </a:p>
          <a:p>
            <a:pPr algn="just">
              <a:lnSpc>
                <a:spcPct val="90000"/>
              </a:lnSpc>
              <a:buFont typeface="Wingdings" pitchFamily="2" charset="2"/>
              <a:buNone/>
            </a:pPr>
            <a:r>
              <a:rPr lang="en-US" altLang="zh-TW" sz="2800" u="sng" dirty="0" smtClean="0">
                <a:solidFill>
                  <a:schemeClr val="hlink"/>
                </a:solidFill>
              </a:rPr>
              <a:t>   Step 1</a:t>
            </a:r>
            <a:r>
              <a:rPr lang="en-US" altLang="zh-TW" sz="2800" dirty="0" smtClean="0"/>
              <a:t> : P</a:t>
            </a:r>
            <a:r>
              <a:rPr lang="en-US" altLang="zh-TW" sz="2800" baseline="-30000" dirty="0" smtClean="0"/>
              <a:t>1</a:t>
            </a:r>
            <a:r>
              <a:rPr lang="en-US" altLang="zh-TW" sz="2800" dirty="0" smtClean="0"/>
              <a:t> is connected Q</a:t>
            </a:r>
            <a:r>
              <a:rPr lang="en-US" altLang="zh-TW" sz="2800" baseline="-30000" dirty="0" smtClean="0"/>
              <a:t>1</a:t>
            </a:r>
            <a:r>
              <a:rPr lang="en-US" altLang="zh-TW" sz="2800" dirty="0" smtClean="0"/>
              <a:t>.</a:t>
            </a:r>
          </a:p>
          <a:p>
            <a:pPr algn="just">
              <a:lnSpc>
                <a:spcPct val="90000"/>
              </a:lnSpc>
              <a:buFont typeface="Wingdings" pitchFamily="2" charset="2"/>
              <a:buNone/>
            </a:pPr>
            <a:r>
              <a:rPr lang="en-US" altLang="zh-TW" sz="2800" u="sng" dirty="0" smtClean="0">
                <a:solidFill>
                  <a:schemeClr val="hlink"/>
                </a:solidFill>
              </a:rPr>
              <a:t>   Step 2</a:t>
            </a:r>
            <a:r>
              <a:rPr lang="en-US" altLang="zh-TW" sz="2800" dirty="0" smtClean="0"/>
              <a:t> : After P</a:t>
            </a:r>
            <a:r>
              <a:rPr lang="en-US" altLang="zh-TW" sz="2800" baseline="-30000" dirty="0" smtClean="0"/>
              <a:t>i</a:t>
            </a:r>
            <a:r>
              <a:rPr lang="en-US" altLang="zh-TW" sz="2800" dirty="0" smtClean="0"/>
              <a:t> is connected to </a:t>
            </a:r>
            <a:r>
              <a:rPr lang="en-US" altLang="zh-TW" sz="2800" dirty="0" err="1" smtClean="0"/>
              <a:t>Q</a:t>
            </a:r>
            <a:r>
              <a:rPr lang="en-US" altLang="zh-TW" sz="2800" baseline="-30000" dirty="0" err="1" smtClean="0"/>
              <a:t>j</a:t>
            </a:r>
            <a:r>
              <a:rPr lang="en-US" altLang="zh-TW" sz="2800" dirty="0" smtClean="0"/>
              <a:t>, we check    whether P</a:t>
            </a:r>
            <a:r>
              <a:rPr lang="en-US" altLang="zh-TW" sz="2800" baseline="-30000" dirty="0" smtClean="0"/>
              <a:t>i+1</a:t>
            </a:r>
            <a:r>
              <a:rPr lang="en-US" altLang="zh-TW" sz="2800" dirty="0" smtClean="0"/>
              <a:t> can be connected to Q</a:t>
            </a:r>
            <a:r>
              <a:rPr lang="en-US" altLang="zh-TW" sz="2800" baseline="-30000" dirty="0" smtClean="0"/>
              <a:t>j+1</a:t>
            </a:r>
            <a:r>
              <a:rPr lang="en-US" altLang="zh-TW" sz="2800" dirty="0" smtClean="0"/>
              <a:t>. If the density is increased to d+1, try to connect P</a:t>
            </a:r>
            <a:r>
              <a:rPr lang="en-US" altLang="zh-TW" sz="2800" baseline="-30000" dirty="0" smtClean="0"/>
              <a:t>i+1</a:t>
            </a:r>
            <a:r>
              <a:rPr lang="en-US" altLang="zh-TW" sz="2800" dirty="0" smtClean="0"/>
              <a:t> to Q</a:t>
            </a:r>
            <a:r>
              <a:rPr lang="en-US" altLang="zh-TW" sz="2800" baseline="-30000" dirty="0" smtClean="0"/>
              <a:t>j+2</a:t>
            </a:r>
            <a:r>
              <a:rPr lang="en-US" altLang="zh-TW" sz="2800" dirty="0" smtClean="0"/>
              <a:t>.</a:t>
            </a:r>
          </a:p>
          <a:p>
            <a:pPr algn="just">
              <a:lnSpc>
                <a:spcPct val="90000"/>
              </a:lnSpc>
              <a:buFont typeface="Wingdings" pitchFamily="2" charset="2"/>
              <a:buNone/>
            </a:pPr>
            <a:r>
              <a:rPr lang="en-US" altLang="zh-TW" sz="2800" u="sng" dirty="0" smtClean="0">
                <a:solidFill>
                  <a:schemeClr val="hlink"/>
                </a:solidFill>
              </a:rPr>
              <a:t>   Step 3</a:t>
            </a:r>
            <a:r>
              <a:rPr lang="en-US" altLang="zh-TW" sz="2800" dirty="0" smtClean="0"/>
              <a:t> : Repeat Step2 until all P</a:t>
            </a:r>
            <a:r>
              <a:rPr lang="en-US" altLang="zh-TW" sz="2800" baseline="-30000" dirty="0" smtClean="0"/>
              <a:t>i</a:t>
            </a:r>
            <a:r>
              <a:rPr lang="en-US" altLang="zh-TW" sz="2800" dirty="0" smtClean="0">
                <a:latin typeface="Times New Roman" pitchFamily="18" charset="0"/>
              </a:rPr>
              <a:t>’</a:t>
            </a:r>
            <a:r>
              <a:rPr lang="en-US" altLang="zh-TW" sz="2800" dirty="0" smtClean="0"/>
              <a:t>s are connected</a:t>
            </a:r>
            <a:r>
              <a:rPr lang="en-US" altLang="zh-TW" dirty="0" smtClean="0"/>
              <a:t>. </a:t>
            </a:r>
            <a:endParaRPr lang="zh-TW" altLang="en-US" dirty="0" smtClean="0"/>
          </a:p>
        </p:txBody>
      </p:sp>
      <p:sp>
        <p:nvSpPr>
          <p:cNvPr id="4" name="Rectangle 2"/>
          <p:cNvSpPr>
            <a:spLocks noGrp="1" noChangeArrowheads="1"/>
          </p:cNvSpPr>
          <p:nvPr>
            <p:ph type="title"/>
          </p:nvPr>
        </p:nvSpPr>
        <p:spPr>
          <a:xfrm>
            <a:off x="0" y="457200"/>
            <a:ext cx="8892480" cy="914400"/>
          </a:xfrm>
        </p:spPr>
        <p:txBody>
          <a:bodyPr/>
          <a:lstStyle/>
          <a:p>
            <a:r>
              <a:rPr lang="en-US" altLang="zh-TW" sz="2800" dirty="0" smtClean="0"/>
              <a:t>7.2.7 The 2-terminal One to Any Special Channel Routing Problem</a:t>
            </a:r>
            <a:endParaRPr lang="zh-TW" altLang="en-US" sz="2800" dirty="0" smtClean="0"/>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184</a:t>
            </a:fld>
            <a:endParaRPr lang="en-CA" dirty="0"/>
          </a:p>
        </p:txBody>
      </p:sp>
    </p:spTree>
    <p:extLst>
      <p:ext uri="{BB962C8B-B14F-4D97-AF65-F5344CB8AC3E}">
        <p14:creationId xmlns:p14="http://schemas.microsoft.com/office/powerpoint/2010/main" val="610951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0482">
                                            <p:txEl>
                                              <p:pRg st="2" end="2"/>
                                            </p:txEl>
                                          </p:spTgt>
                                        </p:tgtEl>
                                        <p:attrNameLst>
                                          <p:attrName>style.visibility</p:attrName>
                                        </p:attrNameLst>
                                      </p:cBhvr>
                                      <p:to>
                                        <p:strVal val="visible"/>
                                      </p:to>
                                    </p:set>
                                    <p:anim calcmode="lin" valueType="num">
                                      <p:cBhvr additive="base">
                                        <p:cTn id="7" dur="500" fill="hold"/>
                                        <p:tgtEl>
                                          <p:spTgt spid="6604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048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0482">
                                            <p:txEl>
                                              <p:pRg st="3" end="3"/>
                                            </p:txEl>
                                          </p:spTgt>
                                        </p:tgtEl>
                                        <p:attrNameLst>
                                          <p:attrName>style.visibility</p:attrName>
                                        </p:attrNameLst>
                                      </p:cBhvr>
                                      <p:to>
                                        <p:strVal val="visible"/>
                                      </p:to>
                                    </p:set>
                                    <p:anim calcmode="lin" valueType="num">
                                      <p:cBhvr additive="base">
                                        <p:cTn id="11" dur="500" fill="hold"/>
                                        <p:tgtEl>
                                          <p:spTgt spid="66048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048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60482">
                                            <p:txEl>
                                              <p:pRg st="4" end="4"/>
                                            </p:txEl>
                                          </p:spTgt>
                                        </p:tgtEl>
                                        <p:attrNameLst>
                                          <p:attrName>style.visibility</p:attrName>
                                        </p:attrNameLst>
                                      </p:cBhvr>
                                      <p:to>
                                        <p:strVal val="visible"/>
                                      </p:to>
                                    </p:set>
                                    <p:anim calcmode="lin" valueType="num">
                                      <p:cBhvr additive="base">
                                        <p:cTn id="15" dur="500" fill="hold"/>
                                        <p:tgtEl>
                                          <p:spTgt spid="66048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604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1506" name="Picture 4" descr="fig04_27"/>
          <p:cNvPicPr>
            <a:picLocks noChangeAspect="1" noChangeArrowheads="1"/>
          </p:cNvPicPr>
          <p:nvPr/>
        </p:nvPicPr>
        <p:blipFill>
          <a:blip r:embed="rId2" cstate="print"/>
          <a:srcRect t="4762" b="5443"/>
          <a:stretch>
            <a:fillRect/>
          </a:stretch>
        </p:blipFill>
        <p:spPr bwMode="auto">
          <a:xfrm>
            <a:off x="827088" y="1238250"/>
            <a:ext cx="7129462" cy="2478088"/>
          </a:xfrm>
          <a:prstGeom prst="rect">
            <a:avLst/>
          </a:prstGeom>
          <a:noFill/>
          <a:ln w="9525">
            <a:noFill/>
            <a:miter lim="800000"/>
            <a:headEnd/>
            <a:tailEnd/>
          </a:ln>
        </p:spPr>
      </p:pic>
      <p:sp>
        <p:nvSpPr>
          <p:cNvPr id="661507" name="Text Box 5"/>
          <p:cNvSpPr txBox="1">
            <a:spLocks noChangeArrowheads="1"/>
          </p:cNvSpPr>
          <p:nvPr/>
        </p:nvSpPr>
        <p:spPr bwMode="auto">
          <a:xfrm>
            <a:off x="1235075" y="4017963"/>
            <a:ext cx="6361113" cy="457200"/>
          </a:xfrm>
          <a:prstGeom prst="rect">
            <a:avLst/>
          </a:prstGeom>
          <a:noFill/>
          <a:ln w="9525">
            <a:noFill/>
            <a:miter lim="800000"/>
            <a:headEnd/>
            <a:tailEnd/>
          </a:ln>
        </p:spPr>
        <p:txBody>
          <a:bodyPr wrap="none">
            <a:spAutoFit/>
          </a:bodyPr>
          <a:lstStyle/>
          <a:p>
            <a:r>
              <a:rPr lang="en-US" altLang="zh-TW"/>
              <a:t>A Solution Produced by the Greedy Algorithm.</a:t>
            </a:r>
          </a:p>
        </p:txBody>
      </p:sp>
      <p:sp>
        <p:nvSpPr>
          <p:cNvPr id="661508" name="Text Box 6"/>
          <p:cNvSpPr txBox="1">
            <a:spLocks noChangeArrowheads="1"/>
          </p:cNvSpPr>
          <p:nvPr/>
        </p:nvSpPr>
        <p:spPr bwMode="auto">
          <a:xfrm>
            <a:off x="3902075" y="379413"/>
            <a:ext cx="741363" cy="457200"/>
          </a:xfrm>
          <a:prstGeom prst="rect">
            <a:avLst/>
          </a:prstGeom>
          <a:noFill/>
          <a:ln w="9525">
            <a:noFill/>
            <a:miter lim="800000"/>
            <a:headEnd/>
            <a:tailEnd/>
          </a:ln>
        </p:spPr>
        <p:txBody>
          <a:bodyPr wrap="none">
            <a:spAutoFit/>
          </a:bodyPr>
          <a:lstStyle/>
          <a:p>
            <a:r>
              <a:rPr lang="en-US" altLang="zh-TW"/>
              <a:t>d=1</a:t>
            </a: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185</a:t>
            </a:fld>
            <a:endParaRPr lang="en-CA" dirty="0"/>
          </a:p>
        </p:txBody>
      </p:sp>
    </p:spTree>
    <p:extLst>
      <p:ext uri="{BB962C8B-B14F-4D97-AF65-F5344CB8AC3E}">
        <p14:creationId xmlns:p14="http://schemas.microsoft.com/office/powerpoint/2010/main" val="1686879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3377" name="Rectangle 2"/>
          <p:cNvSpPr>
            <a:spLocks noGrp="1" noChangeArrowheads="1"/>
          </p:cNvSpPr>
          <p:nvPr>
            <p:ph type="body" idx="1"/>
          </p:nvPr>
        </p:nvSpPr>
        <p:spPr>
          <a:xfrm>
            <a:off x="76200" y="808038"/>
            <a:ext cx="8915400" cy="5440362"/>
          </a:xfrm>
        </p:spPr>
        <p:txBody>
          <a:bodyPr/>
          <a:lstStyle/>
          <a:p>
            <a:pPr algn="ctr">
              <a:buFontTx/>
              <a:buNone/>
            </a:pPr>
            <a:endParaRPr lang="en-US" altLang="zh-CN" sz="3600" smtClean="0">
              <a:solidFill>
                <a:srgbClr val="9933FF"/>
              </a:solidFill>
              <a:latin typeface="Times New Roman" pitchFamily="18" charset="0"/>
              <a:cs typeface="Times New Roman" pitchFamily="18" charset="0"/>
            </a:endParaRPr>
          </a:p>
          <a:p>
            <a:pPr algn="ctr">
              <a:buFontTx/>
              <a:buNone/>
            </a:pPr>
            <a:endParaRPr lang="en-US" altLang="zh-CN" sz="3600" smtClean="0">
              <a:solidFill>
                <a:srgbClr val="9933FF"/>
              </a:solidFill>
              <a:latin typeface="Times New Roman" pitchFamily="18" charset="0"/>
              <a:cs typeface="Times New Roman" pitchFamily="18" charset="0"/>
            </a:endParaRPr>
          </a:p>
          <a:p>
            <a:pPr algn="ctr">
              <a:buFontTx/>
              <a:buNone/>
            </a:pPr>
            <a:endParaRPr lang="en-US" altLang="zh-CN" sz="3600" smtClean="0">
              <a:solidFill>
                <a:srgbClr val="9933FF"/>
              </a:solidFill>
              <a:latin typeface="Times New Roman" pitchFamily="18" charset="0"/>
              <a:cs typeface="Times New Roman" pitchFamily="18" charset="0"/>
            </a:endParaRPr>
          </a:p>
          <a:p>
            <a:pPr algn="ctr">
              <a:buFontTx/>
              <a:buNone/>
            </a:pPr>
            <a:r>
              <a:rPr lang="en-US" altLang="zh-CN" sz="3600" smtClean="0">
                <a:solidFill>
                  <a:srgbClr val="9933FF"/>
                </a:solidFill>
                <a:latin typeface="Times New Roman" pitchFamily="18" charset="0"/>
                <a:cs typeface="Times New Roman" pitchFamily="18" charset="0"/>
              </a:rPr>
              <a:t>Road Trip Problem</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186</a:t>
            </a:fld>
            <a:endParaRPr lang="en-CA" dirty="0"/>
          </a:p>
        </p:txBody>
      </p:sp>
    </p:spTree>
    <p:extLst>
      <p:ext uri="{BB962C8B-B14F-4D97-AF65-F5344CB8AC3E}">
        <p14:creationId xmlns:p14="http://schemas.microsoft.com/office/powerpoint/2010/main" val="347751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5" name="Rectangle 2"/>
          <p:cNvSpPr>
            <a:spLocks noGrp="1" noChangeArrowheads="1"/>
          </p:cNvSpPr>
          <p:nvPr>
            <p:ph type="body" idx="1"/>
          </p:nvPr>
        </p:nvSpPr>
        <p:spPr>
          <a:xfrm>
            <a:off x="228600" y="908050"/>
            <a:ext cx="8686800" cy="5492750"/>
          </a:xfrm>
        </p:spPr>
        <p:txBody>
          <a:bodyPr/>
          <a:lstStyle/>
          <a:p>
            <a:pPr marL="609600" indent="-609600">
              <a:buFontTx/>
              <a:buNone/>
            </a:pPr>
            <a:r>
              <a:rPr lang="en-US" altLang="zh-CN" sz="2000" dirty="0" smtClean="0">
                <a:solidFill>
                  <a:srgbClr val="FF00FF"/>
                </a:solidFill>
                <a:latin typeface="Times New Roman" pitchFamily="18" charset="0"/>
                <a:cs typeface="Times New Roman" pitchFamily="18" charset="0"/>
              </a:rPr>
              <a:t>Problem</a:t>
            </a:r>
            <a:r>
              <a:rPr lang="en-US" altLang="zh-CN" sz="2400" dirty="0" smtClean="0">
                <a:solidFill>
                  <a:srgbClr val="FF00FF"/>
                </a:solidFill>
                <a:latin typeface="Times New Roman" pitchFamily="18" charset="0"/>
                <a:cs typeface="Times New Roman" pitchFamily="18" charset="0"/>
              </a:rPr>
              <a:t> Statement</a:t>
            </a:r>
          </a:p>
          <a:p>
            <a:pPr marL="609600" indent="-609600"/>
            <a:r>
              <a:rPr lang="en-US" altLang="zh-CN" sz="2400" dirty="0" smtClean="0">
                <a:solidFill>
                  <a:srgbClr val="0070C0"/>
                </a:solidFill>
                <a:latin typeface="Times New Roman" pitchFamily="18" charset="0"/>
                <a:cs typeface="Times New Roman" pitchFamily="18" charset="0"/>
              </a:rPr>
              <a:t>You purchase a new car. On your semester break, you decide to take a road trip from Peshawar to Karachi.</a:t>
            </a:r>
          </a:p>
          <a:p>
            <a:pPr marL="609600" indent="-609600"/>
            <a:r>
              <a:rPr lang="en-US" altLang="zh-CN" sz="2400" dirty="0" smtClean="0">
                <a:solidFill>
                  <a:srgbClr val="0070C0"/>
                </a:solidFill>
                <a:latin typeface="Times New Roman" pitchFamily="18" charset="0"/>
                <a:cs typeface="Times New Roman" pitchFamily="18" charset="0"/>
              </a:rPr>
              <a:t>Your car has a tank of some capacity such that only a distance N km can be traveled before refilling the tank. </a:t>
            </a:r>
          </a:p>
          <a:p>
            <a:pPr marL="609600" indent="-609600"/>
            <a:r>
              <a:rPr lang="en-US" altLang="zh-CN" sz="2400" dirty="0" smtClean="0">
                <a:solidFill>
                  <a:srgbClr val="0070C0"/>
                </a:solidFill>
                <a:latin typeface="Times New Roman" pitchFamily="18" charset="0"/>
                <a:cs typeface="Times New Roman" pitchFamily="18" charset="0"/>
              </a:rPr>
              <a:t>Suppose there are filling stations at distances of</a:t>
            </a:r>
          </a:p>
          <a:p>
            <a:pPr marL="609600" indent="-609600">
              <a:buFontTx/>
              <a:buNone/>
            </a:pPr>
            <a:r>
              <a:rPr lang="en-US" altLang="zh-CN" sz="2400" dirty="0" smtClean="0">
                <a:solidFill>
                  <a:srgbClr val="0070C0"/>
                </a:solidFill>
                <a:latin typeface="Times New Roman" pitchFamily="18" charset="0"/>
                <a:cs typeface="Times New Roman" pitchFamily="18" charset="0"/>
              </a:rPr>
              <a:t>		  d</a:t>
            </a:r>
            <a:r>
              <a:rPr lang="en-US" altLang="zh-CN" sz="2400" baseline="-25000" dirty="0" smtClean="0">
                <a:solidFill>
                  <a:srgbClr val="0070C0"/>
                </a:solidFill>
                <a:latin typeface="Times New Roman" pitchFamily="18" charset="0"/>
                <a:cs typeface="Times New Roman" pitchFamily="18" charset="0"/>
              </a:rPr>
              <a:t>0</a:t>
            </a:r>
            <a:r>
              <a:rPr lang="en-US" altLang="zh-CN" sz="2400" dirty="0" smtClean="0">
                <a:solidFill>
                  <a:srgbClr val="0070C0"/>
                </a:solidFill>
                <a:latin typeface="Times New Roman" pitchFamily="18" charset="0"/>
                <a:cs typeface="Times New Roman" pitchFamily="18" charset="0"/>
              </a:rPr>
              <a:t> &lt; d</a:t>
            </a:r>
            <a:r>
              <a:rPr lang="en-US" altLang="zh-CN" sz="2400" baseline="-25000" dirty="0" smtClean="0">
                <a:solidFill>
                  <a:srgbClr val="0070C0"/>
                </a:solidFill>
                <a:latin typeface="Times New Roman" pitchFamily="18" charset="0"/>
                <a:cs typeface="Times New Roman" pitchFamily="18" charset="0"/>
              </a:rPr>
              <a:t>1</a:t>
            </a:r>
            <a:r>
              <a:rPr lang="en-US" altLang="zh-CN" sz="2400" dirty="0" smtClean="0">
                <a:solidFill>
                  <a:srgbClr val="0070C0"/>
                </a:solidFill>
                <a:latin typeface="Times New Roman" pitchFamily="18" charset="0"/>
                <a:cs typeface="Times New Roman" pitchFamily="18" charset="0"/>
              </a:rPr>
              <a:t> &lt; d</a:t>
            </a:r>
            <a:r>
              <a:rPr lang="en-US" altLang="zh-CN" sz="2400" baseline="-25000" dirty="0" smtClean="0">
                <a:solidFill>
                  <a:srgbClr val="0070C0"/>
                </a:solidFill>
                <a:latin typeface="Times New Roman" pitchFamily="18" charset="0"/>
                <a:cs typeface="Times New Roman" pitchFamily="18" charset="0"/>
              </a:rPr>
              <a:t>2</a:t>
            </a:r>
            <a:r>
              <a:rPr lang="en-US" altLang="zh-CN" sz="2400" dirty="0" smtClean="0">
                <a:solidFill>
                  <a:srgbClr val="0070C0"/>
                </a:solidFill>
                <a:latin typeface="Times New Roman" pitchFamily="18" charset="0"/>
                <a:cs typeface="Times New Roman" pitchFamily="18" charset="0"/>
              </a:rPr>
              <a:t> &lt; . . . &lt; </a:t>
            </a:r>
            <a:r>
              <a:rPr lang="en-US" altLang="zh-CN" sz="2400" dirty="0" err="1" smtClean="0">
                <a:solidFill>
                  <a:srgbClr val="0070C0"/>
                </a:solidFill>
                <a:latin typeface="Times New Roman" pitchFamily="18" charset="0"/>
                <a:cs typeface="Times New Roman" pitchFamily="18" charset="0"/>
              </a:rPr>
              <a:t>d</a:t>
            </a:r>
            <a:r>
              <a:rPr lang="en-US" altLang="zh-CN" sz="2400" baseline="-25000" dirty="0" err="1" smtClean="0">
                <a:solidFill>
                  <a:srgbClr val="0070C0"/>
                </a:solidFill>
                <a:latin typeface="Times New Roman" pitchFamily="18" charset="0"/>
                <a:cs typeface="Times New Roman" pitchFamily="18" charset="0"/>
              </a:rPr>
              <a:t>n</a:t>
            </a:r>
            <a:r>
              <a:rPr lang="en-US" altLang="zh-CN" sz="2400" dirty="0" smtClean="0">
                <a:solidFill>
                  <a:srgbClr val="0070C0"/>
                </a:solidFill>
                <a:latin typeface="Times New Roman" pitchFamily="18" charset="0"/>
                <a:cs typeface="Times New Roman" pitchFamily="18" charset="0"/>
              </a:rPr>
              <a:t> </a:t>
            </a:r>
          </a:p>
          <a:p>
            <a:pPr marL="609600" indent="-609600">
              <a:buFontTx/>
              <a:buNone/>
            </a:pPr>
            <a:r>
              <a:rPr lang="en-US" altLang="zh-CN" sz="2400" dirty="0" smtClean="0">
                <a:solidFill>
                  <a:srgbClr val="0070C0"/>
                </a:solidFill>
                <a:latin typeface="Times New Roman" pitchFamily="18" charset="0"/>
                <a:cs typeface="Times New Roman" pitchFamily="18" charset="0"/>
              </a:rPr>
              <a:t>	where </a:t>
            </a:r>
            <a:r>
              <a:rPr lang="en-US" altLang="zh-CN" sz="2400" dirty="0" err="1" smtClean="0">
                <a:solidFill>
                  <a:srgbClr val="0070C0"/>
                </a:solidFill>
                <a:latin typeface="Times New Roman" pitchFamily="18" charset="0"/>
                <a:cs typeface="Times New Roman" pitchFamily="18" charset="0"/>
              </a:rPr>
              <a:t>d</a:t>
            </a:r>
            <a:r>
              <a:rPr lang="en-US" altLang="zh-CN" sz="2400" baseline="-25000" dirty="0" err="1" smtClean="0">
                <a:solidFill>
                  <a:srgbClr val="0070C0"/>
                </a:solidFill>
                <a:latin typeface="Times New Roman" pitchFamily="18" charset="0"/>
                <a:cs typeface="Times New Roman" pitchFamily="18" charset="0"/>
              </a:rPr>
              <a:t>n</a:t>
            </a:r>
            <a:r>
              <a:rPr lang="en-US" altLang="zh-CN" sz="2400" dirty="0" smtClean="0">
                <a:solidFill>
                  <a:srgbClr val="0070C0"/>
                </a:solidFill>
                <a:latin typeface="Times New Roman" pitchFamily="18" charset="0"/>
                <a:cs typeface="Times New Roman" pitchFamily="18" charset="0"/>
              </a:rPr>
              <a:t> is the total distance of your trip. </a:t>
            </a:r>
          </a:p>
          <a:p>
            <a:pPr marL="609600" indent="-609600"/>
            <a:r>
              <a:rPr lang="en-US" altLang="zh-CN" sz="2400" dirty="0" smtClean="0">
                <a:solidFill>
                  <a:srgbClr val="0070C0"/>
                </a:solidFill>
                <a:latin typeface="Times New Roman" pitchFamily="18" charset="0"/>
                <a:cs typeface="Times New Roman" pitchFamily="18" charset="0"/>
              </a:rPr>
              <a:t>Your goal is to find the smallest number of stops required i.e. shortest subsequence of &lt;d</a:t>
            </a:r>
            <a:r>
              <a:rPr lang="en-US" altLang="zh-CN" sz="2400" baseline="-25000" dirty="0" smtClean="0">
                <a:solidFill>
                  <a:srgbClr val="0070C0"/>
                </a:solidFill>
                <a:latin typeface="Times New Roman" pitchFamily="18" charset="0"/>
                <a:cs typeface="Times New Roman" pitchFamily="18" charset="0"/>
              </a:rPr>
              <a:t>0</a:t>
            </a:r>
            <a:r>
              <a:rPr lang="en-US" altLang="zh-CN" sz="2400" dirty="0" smtClean="0">
                <a:solidFill>
                  <a:srgbClr val="0070C0"/>
                </a:solidFill>
                <a:latin typeface="Times New Roman" pitchFamily="18" charset="0"/>
                <a:cs typeface="Times New Roman" pitchFamily="18" charset="0"/>
              </a:rPr>
              <a:t> · · · </a:t>
            </a:r>
            <a:r>
              <a:rPr lang="en-US" altLang="zh-CN" sz="2400" dirty="0" err="1" smtClean="0">
                <a:solidFill>
                  <a:srgbClr val="0070C0"/>
                </a:solidFill>
                <a:latin typeface="Times New Roman" pitchFamily="18" charset="0"/>
                <a:cs typeface="Times New Roman" pitchFamily="18" charset="0"/>
              </a:rPr>
              <a:t>d</a:t>
            </a:r>
            <a:r>
              <a:rPr lang="en-US" altLang="zh-CN" sz="2400" baseline="-25000" dirty="0" err="1" smtClean="0">
                <a:solidFill>
                  <a:srgbClr val="0070C0"/>
                </a:solidFill>
                <a:latin typeface="Times New Roman" pitchFamily="18" charset="0"/>
                <a:cs typeface="Times New Roman" pitchFamily="18" charset="0"/>
              </a:rPr>
              <a:t>n</a:t>
            </a:r>
            <a:r>
              <a:rPr lang="en-US" altLang="zh-CN" sz="2400" dirty="0" smtClean="0">
                <a:solidFill>
                  <a:srgbClr val="0070C0"/>
                </a:solidFill>
                <a:latin typeface="Times New Roman" pitchFamily="18" charset="0"/>
                <a:cs typeface="Times New Roman" pitchFamily="18" charset="0"/>
              </a:rPr>
              <a:t>&gt;, given that you start at d</a:t>
            </a:r>
            <a:r>
              <a:rPr lang="en-US" altLang="zh-CN" sz="2400" baseline="-25000" dirty="0" smtClean="0">
                <a:solidFill>
                  <a:srgbClr val="0070C0"/>
                </a:solidFill>
                <a:latin typeface="Times New Roman" pitchFamily="18" charset="0"/>
                <a:cs typeface="Times New Roman" pitchFamily="18" charset="0"/>
              </a:rPr>
              <a:t>0</a:t>
            </a:r>
            <a:r>
              <a:rPr lang="en-US" altLang="zh-CN" sz="2400" dirty="0" smtClean="0">
                <a:solidFill>
                  <a:srgbClr val="0070C0"/>
                </a:solidFill>
                <a:latin typeface="Times New Roman" pitchFamily="18" charset="0"/>
                <a:cs typeface="Times New Roman" pitchFamily="18" charset="0"/>
              </a:rPr>
              <a:t> and end at d</a:t>
            </a:r>
            <a:r>
              <a:rPr lang="en-US" altLang="zh-CN" sz="2400" baseline="-25000" dirty="0" smtClean="0">
                <a:solidFill>
                  <a:srgbClr val="0070C0"/>
                </a:solidFill>
                <a:latin typeface="Times New Roman" pitchFamily="18" charset="0"/>
                <a:cs typeface="Times New Roman" pitchFamily="18" charset="0"/>
              </a:rPr>
              <a:t>n</a:t>
            </a:r>
            <a:r>
              <a:rPr lang="en-US" altLang="zh-CN" sz="2400" dirty="0" smtClean="0">
                <a:solidFill>
                  <a:srgbClr val="0070C0"/>
                </a:solidFill>
                <a:latin typeface="Times New Roman" pitchFamily="18" charset="0"/>
                <a:cs typeface="Times New Roman" pitchFamily="18" charset="0"/>
              </a:rPr>
              <a:t>.</a:t>
            </a:r>
          </a:p>
        </p:txBody>
      </p:sp>
      <p:sp>
        <p:nvSpPr>
          <p:cNvPr id="615426" name="Rectangle 7"/>
          <p:cNvSpPr>
            <a:spLocks noGrp="1" noChangeArrowheads="1"/>
          </p:cNvSpPr>
          <p:nvPr>
            <p:ph type="title"/>
          </p:nvPr>
        </p:nvSpPr>
        <p:spPr>
          <a:xfrm>
            <a:off x="0" y="333375"/>
            <a:ext cx="8991600" cy="692150"/>
          </a:xfrm>
        </p:spPr>
        <p:txBody>
          <a:bodyPr/>
          <a:lstStyle/>
          <a:p>
            <a:r>
              <a:rPr lang="en-US" altLang="zh-CN" sz="4000" dirty="0" smtClean="0">
                <a:solidFill>
                  <a:schemeClr val="accent2"/>
                </a:solidFill>
                <a:latin typeface="Times New Roman" pitchFamily="18" charset="0"/>
                <a:cs typeface="Times New Roman" pitchFamily="18" charset="0"/>
              </a:rPr>
              <a:t>	</a:t>
            </a:r>
            <a:r>
              <a:rPr lang="en-US" altLang="zh-CN" sz="3600" dirty="0" smtClean="0">
                <a:cs typeface="Times New Roman" pitchFamily="18" charset="0"/>
              </a:rPr>
              <a:t>Road Trip Problem(</a:t>
            </a:r>
            <a:r>
              <a:rPr lang="zh-CN" altLang="en-US" sz="3600" dirty="0" smtClean="0">
                <a:cs typeface="Times New Roman" pitchFamily="18" charset="0"/>
              </a:rPr>
              <a:t>课外思考题）</a:t>
            </a:r>
            <a:endParaRPr lang="en-US" altLang="zh-CN" sz="3600" dirty="0" smtClean="0">
              <a:cs typeface="Times New Roman"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187</a:t>
            </a:fld>
            <a:endParaRPr lang="en-CA" dirty="0"/>
          </a:p>
        </p:txBody>
      </p:sp>
    </p:spTree>
    <p:extLst>
      <p:ext uri="{BB962C8B-B14F-4D97-AF65-F5344CB8AC3E}">
        <p14:creationId xmlns:p14="http://schemas.microsoft.com/office/powerpoint/2010/main" val="2804806801"/>
      </p:ext>
    </p:extLst>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7473" name="Rectangle 2"/>
          <p:cNvSpPr>
            <a:spLocks noGrp="1" noChangeArrowheads="1"/>
          </p:cNvSpPr>
          <p:nvPr>
            <p:ph type="body" idx="1"/>
          </p:nvPr>
        </p:nvSpPr>
        <p:spPr>
          <a:xfrm>
            <a:off x="228600" y="981075"/>
            <a:ext cx="8686800" cy="5343525"/>
          </a:xfrm>
        </p:spPr>
        <p:txBody>
          <a:bodyPr/>
          <a:lstStyle/>
          <a:p>
            <a:pPr marL="609600" indent="-609600">
              <a:buFontTx/>
              <a:buNone/>
            </a:pPr>
            <a:r>
              <a:rPr lang="en-US" altLang="zh-CN" sz="2400" dirty="0" smtClean="0">
                <a:solidFill>
                  <a:srgbClr val="FF00FF"/>
                </a:solidFill>
                <a:latin typeface="Times New Roman" pitchFamily="18" charset="0"/>
                <a:cs typeface="Times New Roman" pitchFamily="18" charset="0"/>
              </a:rPr>
              <a:t>INPUT</a:t>
            </a:r>
            <a:r>
              <a:rPr lang="en-US" altLang="zh-CN" sz="2400" b="1" dirty="0" smtClean="0">
                <a:solidFill>
                  <a:schemeClr val="accent2"/>
                </a:solidFill>
                <a:latin typeface="Times New Roman" pitchFamily="18" charset="0"/>
                <a:cs typeface="Times New Roman" pitchFamily="18" charset="0"/>
              </a:rPr>
              <a:t>:</a:t>
            </a:r>
            <a:r>
              <a:rPr lang="en-US" altLang="zh-CN" sz="2400" dirty="0" smtClean="0">
                <a:solidFill>
                  <a:schemeClr val="accent2"/>
                </a:solidFill>
                <a:latin typeface="Times New Roman" pitchFamily="18" charset="0"/>
                <a:cs typeface="Times New Roman" pitchFamily="18" charset="0"/>
              </a:rPr>
              <a:t> </a:t>
            </a:r>
          </a:p>
          <a:p>
            <a:pPr marL="609600" indent="-609600"/>
            <a:r>
              <a:rPr lang="en-US" altLang="zh-CN" sz="2400" dirty="0" smtClean="0">
                <a:solidFill>
                  <a:srgbClr val="0070C0"/>
                </a:solidFill>
                <a:latin typeface="Times New Roman" pitchFamily="18" charset="0"/>
                <a:cs typeface="Times New Roman" pitchFamily="18" charset="0"/>
              </a:rPr>
              <a:t>The max distance </a:t>
            </a:r>
            <a:r>
              <a:rPr lang="en-US" altLang="zh-CN" sz="2400" dirty="0" err="1" smtClean="0">
                <a:solidFill>
                  <a:srgbClr val="0070C0"/>
                </a:solidFill>
                <a:latin typeface="Times New Roman" pitchFamily="18" charset="0"/>
                <a:cs typeface="Times New Roman" pitchFamily="18" charset="0"/>
              </a:rPr>
              <a:t>d</a:t>
            </a:r>
            <a:r>
              <a:rPr lang="en-US" altLang="zh-CN" sz="2400" baseline="-25000" dirty="0" err="1" smtClean="0">
                <a:solidFill>
                  <a:srgbClr val="0070C0"/>
                </a:solidFill>
                <a:latin typeface="Times New Roman" pitchFamily="18" charset="0"/>
                <a:cs typeface="Times New Roman" pitchFamily="18" charset="0"/>
              </a:rPr>
              <a:t>n</a:t>
            </a:r>
            <a:r>
              <a:rPr lang="en-US" altLang="zh-CN" sz="2400" dirty="0" smtClean="0">
                <a:solidFill>
                  <a:srgbClr val="0070C0"/>
                </a:solidFill>
                <a:latin typeface="Times New Roman" pitchFamily="18" charset="0"/>
                <a:cs typeface="Times New Roman" pitchFamily="18" charset="0"/>
              </a:rPr>
              <a:t>, along with the distances: d</a:t>
            </a:r>
            <a:r>
              <a:rPr lang="en-US" altLang="zh-CN" sz="2400" baseline="-25000" dirty="0" smtClean="0">
                <a:solidFill>
                  <a:srgbClr val="0070C0"/>
                </a:solidFill>
                <a:latin typeface="Times New Roman" pitchFamily="18" charset="0"/>
                <a:cs typeface="Times New Roman" pitchFamily="18" charset="0"/>
              </a:rPr>
              <a:t>0</a:t>
            </a:r>
            <a:r>
              <a:rPr lang="en-US" altLang="zh-CN" sz="2400" dirty="0" smtClean="0">
                <a:solidFill>
                  <a:srgbClr val="0070C0"/>
                </a:solidFill>
                <a:latin typeface="Times New Roman" pitchFamily="18" charset="0"/>
                <a:cs typeface="Times New Roman" pitchFamily="18" charset="0"/>
              </a:rPr>
              <a:t>, d</a:t>
            </a:r>
            <a:r>
              <a:rPr lang="en-US" altLang="zh-CN" sz="2400" baseline="-25000" dirty="0" smtClean="0">
                <a:solidFill>
                  <a:srgbClr val="0070C0"/>
                </a:solidFill>
                <a:latin typeface="Times New Roman" pitchFamily="18" charset="0"/>
                <a:cs typeface="Times New Roman" pitchFamily="18" charset="0"/>
              </a:rPr>
              <a:t>1</a:t>
            </a:r>
            <a:r>
              <a:rPr lang="en-US" altLang="zh-CN" sz="2400" dirty="0" smtClean="0">
                <a:solidFill>
                  <a:srgbClr val="0070C0"/>
                </a:solidFill>
                <a:latin typeface="Times New Roman" pitchFamily="18" charset="0"/>
                <a:cs typeface="Times New Roman" pitchFamily="18" charset="0"/>
              </a:rPr>
              <a:t>, . . . ,d</a:t>
            </a:r>
            <a:r>
              <a:rPr lang="en-US" altLang="zh-CN" sz="2400" baseline="-25000" dirty="0" smtClean="0">
                <a:solidFill>
                  <a:srgbClr val="0070C0"/>
                </a:solidFill>
                <a:latin typeface="Times New Roman" pitchFamily="18" charset="0"/>
                <a:cs typeface="Times New Roman" pitchFamily="18" charset="0"/>
              </a:rPr>
              <a:t>n</a:t>
            </a:r>
            <a:r>
              <a:rPr lang="en-US" altLang="zh-CN" sz="2400" dirty="0" smtClean="0">
                <a:solidFill>
                  <a:srgbClr val="0070C0"/>
                </a:solidFill>
                <a:latin typeface="Times New Roman" pitchFamily="18" charset="0"/>
                <a:cs typeface="Times New Roman" pitchFamily="18" charset="0"/>
              </a:rPr>
              <a:t>.</a:t>
            </a:r>
          </a:p>
          <a:p>
            <a:pPr marL="609600" indent="-609600">
              <a:buFontTx/>
              <a:buNone/>
            </a:pPr>
            <a:r>
              <a:rPr lang="en-US" altLang="zh-CN" sz="2400" dirty="0" smtClean="0">
                <a:solidFill>
                  <a:srgbClr val="FF00FF"/>
                </a:solidFill>
                <a:latin typeface="Times New Roman" pitchFamily="18" charset="0"/>
                <a:cs typeface="Times New Roman" pitchFamily="18" charset="0"/>
              </a:rPr>
              <a:t>GOAL</a:t>
            </a:r>
            <a:r>
              <a:rPr lang="en-US" altLang="zh-CN" sz="2400" b="1" dirty="0" smtClean="0">
                <a:solidFill>
                  <a:schemeClr val="accent2"/>
                </a:solidFill>
                <a:latin typeface="Times New Roman" pitchFamily="18" charset="0"/>
                <a:cs typeface="Times New Roman" pitchFamily="18" charset="0"/>
              </a:rPr>
              <a:t>:</a:t>
            </a:r>
            <a:r>
              <a:rPr lang="en-US" altLang="zh-CN" sz="2400" dirty="0" smtClean="0">
                <a:solidFill>
                  <a:schemeClr val="accent2"/>
                </a:solidFill>
                <a:latin typeface="Times New Roman" pitchFamily="18" charset="0"/>
                <a:cs typeface="Times New Roman" pitchFamily="18" charset="0"/>
              </a:rPr>
              <a:t> </a:t>
            </a:r>
          </a:p>
          <a:p>
            <a:pPr marL="609600" indent="-609600"/>
            <a:r>
              <a:rPr lang="en-US" altLang="zh-CN" sz="2400" dirty="0" smtClean="0">
                <a:solidFill>
                  <a:srgbClr val="0070C0"/>
                </a:solidFill>
                <a:latin typeface="Times New Roman" pitchFamily="18" charset="0"/>
                <a:cs typeface="Times New Roman" pitchFamily="18" charset="0"/>
              </a:rPr>
              <a:t>To find a smallest sub sequence of d</a:t>
            </a:r>
            <a:r>
              <a:rPr lang="en-US" altLang="zh-CN" sz="2400" baseline="-25000" dirty="0" smtClean="0">
                <a:solidFill>
                  <a:srgbClr val="0070C0"/>
                </a:solidFill>
                <a:latin typeface="Times New Roman" pitchFamily="18" charset="0"/>
                <a:cs typeface="Times New Roman" pitchFamily="18" charset="0"/>
              </a:rPr>
              <a:t>0</a:t>
            </a:r>
            <a:r>
              <a:rPr lang="en-US" altLang="zh-CN" sz="2400" dirty="0" smtClean="0">
                <a:solidFill>
                  <a:srgbClr val="0070C0"/>
                </a:solidFill>
                <a:latin typeface="Times New Roman" pitchFamily="18" charset="0"/>
                <a:cs typeface="Times New Roman" pitchFamily="18" charset="0"/>
              </a:rPr>
              <a:t>, … , </a:t>
            </a:r>
            <a:r>
              <a:rPr lang="en-US" altLang="zh-CN" sz="2400" dirty="0" err="1" smtClean="0">
                <a:solidFill>
                  <a:srgbClr val="0070C0"/>
                </a:solidFill>
                <a:latin typeface="Times New Roman" pitchFamily="18" charset="0"/>
                <a:cs typeface="Times New Roman" pitchFamily="18" charset="0"/>
              </a:rPr>
              <a:t>d</a:t>
            </a:r>
            <a:r>
              <a:rPr lang="en-US" altLang="zh-CN" sz="2400" baseline="-25000" dirty="0" err="1" smtClean="0">
                <a:solidFill>
                  <a:srgbClr val="0070C0"/>
                </a:solidFill>
                <a:latin typeface="Times New Roman" pitchFamily="18" charset="0"/>
                <a:cs typeface="Times New Roman" pitchFamily="18" charset="0"/>
              </a:rPr>
              <a:t>n</a:t>
            </a:r>
            <a:r>
              <a:rPr lang="en-US" altLang="zh-CN" sz="2400" dirty="0" smtClean="0">
                <a:solidFill>
                  <a:srgbClr val="0070C0"/>
                </a:solidFill>
                <a:latin typeface="Times New Roman" pitchFamily="18" charset="0"/>
                <a:cs typeface="Times New Roman" pitchFamily="18" charset="0"/>
              </a:rPr>
              <a:t> so that you can start from d</a:t>
            </a:r>
            <a:r>
              <a:rPr lang="en-US" altLang="zh-CN" sz="2400" baseline="-25000" dirty="0" smtClean="0">
                <a:solidFill>
                  <a:srgbClr val="0070C0"/>
                </a:solidFill>
                <a:latin typeface="Times New Roman" pitchFamily="18" charset="0"/>
                <a:cs typeface="Times New Roman" pitchFamily="18" charset="0"/>
              </a:rPr>
              <a:t>0</a:t>
            </a:r>
            <a:r>
              <a:rPr lang="en-US" altLang="zh-CN" sz="2400" dirty="0" smtClean="0">
                <a:solidFill>
                  <a:srgbClr val="0070C0"/>
                </a:solidFill>
                <a:latin typeface="Times New Roman" pitchFamily="18" charset="0"/>
                <a:cs typeface="Times New Roman" pitchFamily="18" charset="0"/>
              </a:rPr>
              <a:t> and end at d</a:t>
            </a:r>
            <a:r>
              <a:rPr lang="en-US" altLang="zh-CN" sz="2400" baseline="-25000" dirty="0" smtClean="0">
                <a:solidFill>
                  <a:srgbClr val="0070C0"/>
                </a:solidFill>
                <a:latin typeface="Times New Roman" pitchFamily="18" charset="0"/>
                <a:cs typeface="Times New Roman" pitchFamily="18" charset="0"/>
              </a:rPr>
              <a:t>n</a:t>
            </a:r>
            <a:r>
              <a:rPr lang="en-US" altLang="zh-CN" sz="2400" dirty="0" smtClean="0">
                <a:solidFill>
                  <a:srgbClr val="0070C0"/>
                </a:solidFill>
                <a:latin typeface="Times New Roman" pitchFamily="18" charset="0"/>
                <a:cs typeface="Times New Roman" pitchFamily="18" charset="0"/>
              </a:rPr>
              <a:t>.</a:t>
            </a:r>
          </a:p>
          <a:p>
            <a:pPr marL="609600" indent="-609600">
              <a:buFontTx/>
              <a:buNone/>
            </a:pPr>
            <a:r>
              <a:rPr lang="en-US" altLang="zh-CN" sz="2400" dirty="0" smtClean="0">
                <a:solidFill>
                  <a:srgbClr val="FF00FF"/>
                </a:solidFill>
                <a:latin typeface="Times New Roman" pitchFamily="18" charset="0"/>
                <a:cs typeface="Times New Roman" pitchFamily="18" charset="0"/>
              </a:rPr>
              <a:t>Note</a:t>
            </a:r>
            <a:r>
              <a:rPr lang="en-US" altLang="zh-CN" sz="2400" dirty="0" smtClean="0">
                <a:solidFill>
                  <a:schemeClr val="accent2"/>
                </a:solidFill>
                <a:latin typeface="Times New Roman" pitchFamily="18" charset="0"/>
                <a:cs typeface="Times New Roman" pitchFamily="18" charset="0"/>
              </a:rPr>
              <a:t> </a:t>
            </a:r>
          </a:p>
          <a:p>
            <a:pPr marL="609600" indent="-609600"/>
            <a:r>
              <a:rPr lang="en-US" altLang="zh-CN" sz="2400" dirty="0" smtClean="0">
                <a:solidFill>
                  <a:srgbClr val="0070C0"/>
                </a:solidFill>
                <a:latin typeface="Times New Roman" pitchFamily="18" charset="0"/>
                <a:cs typeface="Times New Roman" pitchFamily="18" charset="0"/>
              </a:rPr>
              <a:t>Greedy approach is considered each d</a:t>
            </a:r>
            <a:r>
              <a:rPr lang="en-US" altLang="zh-CN" sz="2400" baseline="-25000" dirty="0" smtClean="0">
                <a:solidFill>
                  <a:srgbClr val="0070C0"/>
                </a:solidFill>
                <a:latin typeface="Times New Roman" pitchFamily="18" charset="0"/>
                <a:cs typeface="Times New Roman" pitchFamily="18" charset="0"/>
              </a:rPr>
              <a:t>i</a:t>
            </a:r>
            <a:r>
              <a:rPr lang="en-US" altLang="zh-CN" sz="2400" dirty="0" smtClean="0">
                <a:solidFill>
                  <a:srgbClr val="0070C0"/>
                </a:solidFill>
                <a:latin typeface="Times New Roman" pitchFamily="18" charset="0"/>
                <a:cs typeface="Times New Roman" pitchFamily="18" charset="0"/>
              </a:rPr>
              <a:t> in order. </a:t>
            </a:r>
          </a:p>
          <a:p>
            <a:pPr marL="609600" indent="-609600"/>
            <a:r>
              <a:rPr lang="en-US" altLang="zh-CN" sz="2400" dirty="0" smtClean="0">
                <a:solidFill>
                  <a:srgbClr val="0070C0"/>
                </a:solidFill>
                <a:latin typeface="Times New Roman" pitchFamily="18" charset="0"/>
                <a:cs typeface="Times New Roman" pitchFamily="18" charset="0"/>
              </a:rPr>
              <a:t>We stop to refuel at d</a:t>
            </a:r>
            <a:r>
              <a:rPr lang="en-US" altLang="zh-CN" sz="2400" baseline="-25000" dirty="0" smtClean="0">
                <a:solidFill>
                  <a:srgbClr val="0070C0"/>
                </a:solidFill>
                <a:latin typeface="Times New Roman" pitchFamily="18" charset="0"/>
                <a:cs typeface="Times New Roman" pitchFamily="18" charset="0"/>
              </a:rPr>
              <a:t>i</a:t>
            </a:r>
            <a:r>
              <a:rPr lang="en-US" altLang="zh-CN" sz="2400" dirty="0" smtClean="0">
                <a:solidFill>
                  <a:srgbClr val="0070C0"/>
                </a:solidFill>
                <a:latin typeface="Times New Roman" pitchFamily="18" charset="0"/>
                <a:cs typeface="Times New Roman" pitchFamily="18" charset="0"/>
              </a:rPr>
              <a:t> only if the tank will finish before we get to d</a:t>
            </a:r>
            <a:r>
              <a:rPr lang="en-US" altLang="zh-CN" sz="2400" baseline="-25000" dirty="0" smtClean="0">
                <a:solidFill>
                  <a:srgbClr val="0070C0"/>
                </a:solidFill>
                <a:latin typeface="Times New Roman" pitchFamily="18" charset="0"/>
                <a:cs typeface="Times New Roman" pitchFamily="18" charset="0"/>
              </a:rPr>
              <a:t>i+1</a:t>
            </a:r>
            <a:r>
              <a:rPr lang="en-US" altLang="zh-CN" sz="2400" dirty="0" smtClean="0">
                <a:solidFill>
                  <a:srgbClr val="0070C0"/>
                </a:solidFill>
                <a:latin typeface="Times New Roman" pitchFamily="18" charset="0"/>
                <a:cs typeface="Times New Roman" pitchFamily="18" charset="0"/>
              </a:rPr>
              <a:t>.</a:t>
            </a:r>
          </a:p>
        </p:txBody>
      </p:sp>
      <p:sp>
        <p:nvSpPr>
          <p:cNvPr id="617474" name="Rectangle 7"/>
          <p:cNvSpPr>
            <a:spLocks noGrp="1" noChangeArrowheads="1"/>
          </p:cNvSpPr>
          <p:nvPr>
            <p:ph type="title"/>
          </p:nvPr>
        </p:nvSpPr>
        <p:spPr>
          <a:xfrm>
            <a:off x="0" y="333375"/>
            <a:ext cx="8991600" cy="692150"/>
          </a:xfrm>
        </p:spPr>
        <p:txBody>
          <a:bodyPr/>
          <a:lstStyle/>
          <a:p>
            <a:r>
              <a:rPr lang="en-US" altLang="zh-CN" sz="3600" smtClean="0">
                <a:solidFill>
                  <a:schemeClr val="accent2"/>
                </a:solidFill>
                <a:latin typeface="Times New Roman" pitchFamily="18" charset="0"/>
                <a:cs typeface="Times New Roman" pitchFamily="18" charset="0"/>
              </a:rPr>
              <a:t>	</a:t>
            </a:r>
            <a:r>
              <a:rPr lang="en-US" altLang="zh-CN" sz="3200" smtClean="0">
                <a:cs typeface="Times New Roman" pitchFamily="18" charset="0"/>
              </a:rPr>
              <a:t>Road Trip Problem</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188</a:t>
            </a:fld>
            <a:endParaRPr lang="en-CA" dirty="0"/>
          </a:p>
        </p:txBody>
      </p:sp>
    </p:spTree>
    <p:extLst>
      <p:ext uri="{BB962C8B-B14F-4D97-AF65-F5344CB8AC3E}">
        <p14:creationId xmlns:p14="http://schemas.microsoft.com/office/powerpoint/2010/main" val="42427244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7473">
                                            <p:txEl>
                                              <p:pRg st="0" end="0"/>
                                            </p:txEl>
                                          </p:spTgt>
                                        </p:tgtEl>
                                        <p:attrNameLst>
                                          <p:attrName>style.visibility</p:attrName>
                                        </p:attrNameLst>
                                      </p:cBhvr>
                                      <p:to>
                                        <p:strVal val="visible"/>
                                      </p:to>
                                    </p:set>
                                    <p:anim calcmode="lin" valueType="num">
                                      <p:cBhvr additive="base">
                                        <p:cTn id="7" dur="500" fill="hold"/>
                                        <p:tgtEl>
                                          <p:spTgt spid="6174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747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7473">
                                            <p:txEl>
                                              <p:pRg st="1" end="1"/>
                                            </p:txEl>
                                          </p:spTgt>
                                        </p:tgtEl>
                                        <p:attrNameLst>
                                          <p:attrName>style.visibility</p:attrName>
                                        </p:attrNameLst>
                                      </p:cBhvr>
                                      <p:to>
                                        <p:strVal val="visible"/>
                                      </p:to>
                                    </p:set>
                                    <p:anim calcmode="lin" valueType="num">
                                      <p:cBhvr additive="base">
                                        <p:cTn id="11" dur="500" fill="hold"/>
                                        <p:tgtEl>
                                          <p:spTgt spid="61747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74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7473">
                                            <p:txEl>
                                              <p:pRg st="2" end="2"/>
                                            </p:txEl>
                                          </p:spTgt>
                                        </p:tgtEl>
                                        <p:attrNameLst>
                                          <p:attrName>style.visibility</p:attrName>
                                        </p:attrNameLst>
                                      </p:cBhvr>
                                      <p:to>
                                        <p:strVal val="visible"/>
                                      </p:to>
                                    </p:set>
                                    <p:anim calcmode="lin" valueType="num">
                                      <p:cBhvr additive="base">
                                        <p:cTn id="17" dur="500" fill="hold"/>
                                        <p:tgtEl>
                                          <p:spTgt spid="61747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747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7473">
                                            <p:txEl>
                                              <p:pRg st="3" end="3"/>
                                            </p:txEl>
                                          </p:spTgt>
                                        </p:tgtEl>
                                        <p:attrNameLst>
                                          <p:attrName>style.visibility</p:attrName>
                                        </p:attrNameLst>
                                      </p:cBhvr>
                                      <p:to>
                                        <p:strVal val="visible"/>
                                      </p:to>
                                    </p:set>
                                    <p:anim calcmode="lin" valueType="num">
                                      <p:cBhvr additive="base">
                                        <p:cTn id="21" dur="500" fill="hold"/>
                                        <p:tgtEl>
                                          <p:spTgt spid="61747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74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17473">
                                            <p:txEl>
                                              <p:pRg st="4" end="4"/>
                                            </p:txEl>
                                          </p:spTgt>
                                        </p:tgtEl>
                                        <p:attrNameLst>
                                          <p:attrName>style.visibility</p:attrName>
                                        </p:attrNameLst>
                                      </p:cBhvr>
                                      <p:to>
                                        <p:strVal val="visible"/>
                                      </p:to>
                                    </p:set>
                                    <p:anim calcmode="lin" valueType="num">
                                      <p:cBhvr additive="base">
                                        <p:cTn id="27" dur="500" fill="hold"/>
                                        <p:tgtEl>
                                          <p:spTgt spid="61747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747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17473">
                                            <p:txEl>
                                              <p:pRg st="5" end="5"/>
                                            </p:txEl>
                                          </p:spTgt>
                                        </p:tgtEl>
                                        <p:attrNameLst>
                                          <p:attrName>style.visibility</p:attrName>
                                        </p:attrNameLst>
                                      </p:cBhvr>
                                      <p:to>
                                        <p:strVal val="visible"/>
                                      </p:to>
                                    </p:set>
                                    <p:anim calcmode="lin" valueType="num">
                                      <p:cBhvr additive="base">
                                        <p:cTn id="33" dur="500" fill="hold"/>
                                        <p:tgtEl>
                                          <p:spTgt spid="61747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747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17473">
                                            <p:txEl>
                                              <p:pRg st="6" end="6"/>
                                            </p:txEl>
                                          </p:spTgt>
                                        </p:tgtEl>
                                        <p:attrNameLst>
                                          <p:attrName>style.visibility</p:attrName>
                                        </p:attrNameLst>
                                      </p:cBhvr>
                                      <p:to>
                                        <p:strVal val="visible"/>
                                      </p:to>
                                    </p:set>
                                    <p:anim calcmode="lin" valueType="num">
                                      <p:cBhvr additive="base">
                                        <p:cTn id="39" dur="500" fill="hold"/>
                                        <p:tgtEl>
                                          <p:spTgt spid="61747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1747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始点到终点的距离小于Ｎ，则加油次数</a:t>
            </a:r>
            <a:r>
              <a:rPr lang="en-US" altLang="zh-CN" sz="2800" dirty="0"/>
              <a:t>k=0</a:t>
            </a:r>
            <a:r>
              <a:rPr lang="zh-CN" altLang="en-US" sz="2800" dirty="0"/>
              <a:t>；     </a:t>
            </a:r>
            <a:endParaRPr lang="en-US" altLang="zh-CN" sz="2800" dirty="0" smtClean="0"/>
          </a:p>
          <a:p>
            <a:r>
              <a:rPr lang="zh-CN" altLang="en-US" sz="2800" dirty="0" smtClean="0"/>
              <a:t>始</a:t>
            </a:r>
            <a:r>
              <a:rPr lang="zh-CN" altLang="en-US" sz="2800" dirty="0"/>
              <a:t>点到终点的距离大于</a:t>
            </a:r>
            <a:r>
              <a:rPr lang="en-US" altLang="zh-CN" sz="2800" dirty="0"/>
              <a:t>N</a:t>
            </a:r>
            <a:r>
              <a:rPr lang="zh-CN" altLang="en-US" sz="2800" dirty="0"/>
              <a:t>，     </a:t>
            </a:r>
            <a:endParaRPr lang="en-US" altLang="zh-CN" sz="2800" dirty="0" smtClean="0"/>
          </a:p>
          <a:p>
            <a:pPr lvl="1"/>
            <a:r>
              <a:rPr lang="zh-CN" altLang="en-US" sz="2400" dirty="0"/>
              <a:t> </a:t>
            </a:r>
            <a:r>
              <a:rPr lang="en-US" altLang="zh-CN" sz="2400" dirty="0"/>
              <a:t>A  </a:t>
            </a:r>
            <a:r>
              <a:rPr lang="zh-CN" altLang="en-US" sz="2400" dirty="0"/>
              <a:t>加油站间的距离相等，即ａ</a:t>
            </a:r>
            <a:r>
              <a:rPr lang="en-US" altLang="zh-CN" sz="2400" dirty="0"/>
              <a:t>[i]=a[j]=L=N</a:t>
            </a:r>
            <a:r>
              <a:rPr lang="zh-CN" altLang="en-US" sz="2400" dirty="0"/>
              <a:t>，则加油次数最少</a:t>
            </a:r>
            <a:r>
              <a:rPr lang="en-US" altLang="zh-CN" sz="2400" dirty="0"/>
              <a:t>k=n</a:t>
            </a:r>
            <a:r>
              <a:rPr lang="zh-CN" altLang="en-US" sz="2400" dirty="0"/>
              <a:t>；     </a:t>
            </a:r>
            <a:endParaRPr lang="en-US" altLang="zh-CN" sz="2400" dirty="0" smtClean="0"/>
          </a:p>
          <a:p>
            <a:pPr lvl="1"/>
            <a:r>
              <a:rPr lang="en-US" altLang="zh-CN" sz="2400" dirty="0" smtClean="0"/>
              <a:t>B</a:t>
            </a:r>
            <a:r>
              <a:rPr lang="en-US" altLang="zh-CN" sz="2400" dirty="0"/>
              <a:t>  </a:t>
            </a:r>
            <a:r>
              <a:rPr lang="zh-CN" altLang="en-US" sz="2400" dirty="0"/>
              <a:t>加油站间的距离相等，即ａ</a:t>
            </a:r>
            <a:r>
              <a:rPr lang="en-US" altLang="zh-CN" sz="2400" dirty="0"/>
              <a:t>[i]=a[j]=L&gt;N</a:t>
            </a:r>
            <a:r>
              <a:rPr lang="zh-CN" altLang="en-US" sz="2400" dirty="0"/>
              <a:t>，则不可能到达终点；     </a:t>
            </a:r>
            <a:endParaRPr lang="en-US" altLang="zh-CN" sz="2400" dirty="0" smtClean="0"/>
          </a:p>
          <a:p>
            <a:pPr lvl="1"/>
            <a:r>
              <a:rPr lang="en-US" altLang="zh-CN" sz="2400" dirty="0" smtClean="0"/>
              <a:t>C</a:t>
            </a:r>
            <a:r>
              <a:rPr lang="en-US" altLang="zh-CN" sz="2400" dirty="0"/>
              <a:t>  </a:t>
            </a:r>
            <a:r>
              <a:rPr lang="zh-CN" altLang="en-US" sz="2400" dirty="0"/>
              <a:t>加油站间的距离相等，即ａ</a:t>
            </a:r>
            <a:r>
              <a:rPr lang="en-US" altLang="zh-CN" sz="2400" dirty="0"/>
              <a:t>[i]=a[j]=L&lt;N</a:t>
            </a:r>
            <a:r>
              <a:rPr lang="zh-CN" altLang="en-US" sz="2400" dirty="0"/>
              <a:t>，则加油次数</a:t>
            </a:r>
            <a:r>
              <a:rPr lang="en-US" altLang="zh-CN" sz="2400" dirty="0"/>
              <a:t>k=n/N(</a:t>
            </a:r>
            <a:r>
              <a:rPr lang="en-US" altLang="zh-CN" sz="2400" dirty="0" err="1"/>
              <a:t>n%N</a:t>
            </a:r>
            <a:r>
              <a:rPr lang="en-US" altLang="zh-CN" sz="2400" dirty="0"/>
              <a:t>==0)</a:t>
            </a:r>
            <a:r>
              <a:rPr lang="zh-CN" altLang="en-US" sz="2400" dirty="0"/>
              <a:t>或</a:t>
            </a:r>
            <a:r>
              <a:rPr lang="en-US" altLang="zh-CN" sz="2400" dirty="0"/>
              <a:t>k=[n/N]+1(</a:t>
            </a:r>
            <a:r>
              <a:rPr lang="en-US" altLang="zh-CN" sz="2400" dirty="0" err="1"/>
              <a:t>n%N</a:t>
            </a:r>
            <a:r>
              <a:rPr lang="zh-CN" altLang="en-US" sz="2400" dirty="0"/>
              <a:t>！</a:t>
            </a:r>
            <a:r>
              <a:rPr lang="en-US" altLang="zh-CN" sz="2400" dirty="0"/>
              <a:t>=0)</a:t>
            </a:r>
            <a:r>
              <a:rPr lang="zh-CN" altLang="en-US" sz="2400" dirty="0"/>
              <a:t>；  </a:t>
            </a:r>
            <a:endParaRPr lang="en-US" altLang="zh-CN" sz="2400" dirty="0" smtClean="0"/>
          </a:p>
          <a:p>
            <a:pPr lvl="1"/>
            <a:r>
              <a:rPr lang="en-US" altLang="zh-CN" sz="2400" dirty="0" smtClean="0"/>
              <a:t>D</a:t>
            </a:r>
            <a:r>
              <a:rPr lang="en-US" altLang="zh-CN" sz="2400" dirty="0"/>
              <a:t>  </a:t>
            </a:r>
            <a:r>
              <a:rPr lang="zh-CN" altLang="en-US" sz="2400" dirty="0"/>
              <a:t>加油站间的距离不相等，即ａ</a:t>
            </a:r>
            <a:r>
              <a:rPr lang="en-US" altLang="zh-CN" sz="2400" dirty="0"/>
              <a:t>[i]</a:t>
            </a:r>
            <a:r>
              <a:rPr lang="zh-CN" altLang="en-US" sz="2400" dirty="0"/>
              <a:t>！</a:t>
            </a:r>
            <a:r>
              <a:rPr lang="en-US" altLang="zh-CN" sz="2400" dirty="0"/>
              <a:t>=a[j]</a:t>
            </a:r>
            <a:r>
              <a:rPr lang="zh-CN" altLang="en-US" sz="2400" dirty="0"/>
              <a:t>，则加油次数</a:t>
            </a:r>
            <a:r>
              <a:rPr lang="en-US" altLang="zh-CN" sz="2400" dirty="0"/>
              <a:t>k</a:t>
            </a:r>
            <a:r>
              <a:rPr lang="zh-CN" altLang="en-US" sz="2400" dirty="0"/>
              <a:t>通过以下算法求解</a:t>
            </a:r>
            <a:r>
              <a:rPr lang="zh-CN" altLang="en-US" sz="2400" dirty="0" smtClean="0"/>
              <a:t>。</a:t>
            </a:r>
            <a:endParaRPr lang="en-US" altLang="zh-CN" sz="2400" dirty="0" smtClean="0"/>
          </a:p>
          <a:p>
            <a:pPr lvl="3"/>
            <a:r>
              <a:rPr lang="zh-CN" altLang="en-US" sz="1800" dirty="0"/>
              <a:t>可以假设不到万不得已我们不加油，即除非我们油箱里的油不足以开到下一个加油站，我们才加一次油。在局部找到一个最优的解。却每加一次油我们可以看作是一个新的起点，用相同的递归方法进行下去。</a:t>
            </a:r>
          </a:p>
        </p:txBody>
      </p:sp>
      <p:sp>
        <p:nvSpPr>
          <p:cNvPr id="6" name="灯片编号占位符 5"/>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189</a:t>
            </a:fld>
            <a:endParaRPr lang="en-CA" dirty="0"/>
          </a:p>
        </p:txBody>
      </p:sp>
    </p:spTree>
    <p:extLst>
      <p:ext uri="{BB962C8B-B14F-4D97-AF65-F5344CB8AC3E}">
        <p14:creationId xmlns:p14="http://schemas.microsoft.com/office/powerpoint/2010/main" val="975833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tLang="zh-CN" smtClean="0"/>
              <a:t>The Greedy Choice</a:t>
            </a:r>
          </a:p>
        </p:txBody>
      </p:sp>
      <p:sp>
        <p:nvSpPr>
          <p:cNvPr id="29698" name="Rectangle 3"/>
          <p:cNvSpPr>
            <a:spLocks noGrp="1" noChangeArrowheads="1"/>
          </p:cNvSpPr>
          <p:nvPr>
            <p:ph type="body" idx="1"/>
          </p:nvPr>
        </p:nvSpPr>
        <p:spPr>
          <a:xfrm>
            <a:off x="685800" y="1981200"/>
            <a:ext cx="7772400" cy="609600"/>
          </a:xfrm>
        </p:spPr>
        <p:txBody>
          <a:bodyPr/>
          <a:lstStyle/>
          <a:p>
            <a:pPr eaLnBrk="1" hangingPunct="1">
              <a:spcBef>
                <a:spcPct val="50000"/>
              </a:spcBef>
              <a:buFontTx/>
              <a:buNone/>
            </a:pPr>
            <a:r>
              <a:rPr lang="en-US" altLang="zh-CN" dirty="0" smtClean="0"/>
              <a:t>Commit to the object that looks the “best”</a:t>
            </a:r>
          </a:p>
        </p:txBody>
      </p:sp>
      <p:sp>
        <p:nvSpPr>
          <p:cNvPr id="1049604" name="Rectangle 4"/>
          <p:cNvSpPr>
            <a:spLocks noChangeArrowheads="1"/>
          </p:cNvSpPr>
          <p:nvPr/>
        </p:nvSpPr>
        <p:spPr bwMode="auto">
          <a:xfrm>
            <a:off x="1475656" y="3175426"/>
            <a:ext cx="6784230" cy="830997"/>
          </a:xfrm>
          <a:prstGeom prst="rect">
            <a:avLst/>
          </a:prstGeom>
          <a:noFill/>
          <a:ln w="38100">
            <a:noFill/>
            <a:miter lim="800000"/>
            <a:headEnd/>
            <a:tailEnd/>
          </a:ln>
        </p:spPr>
        <p:txBody>
          <a:bodyPr wrap="none">
            <a:spAutoFit/>
          </a:bodyPr>
          <a:lstStyle/>
          <a:p>
            <a:r>
              <a:rPr lang="en-US" altLang="zh-CN" sz="2400" dirty="0"/>
              <a:t>Must prove that this locally </a:t>
            </a:r>
            <a:r>
              <a:rPr lang="en-US" altLang="zh-CN" sz="2400" b="1" dirty="0">
                <a:solidFill>
                  <a:srgbClr val="FF0000"/>
                </a:solidFill>
              </a:rPr>
              <a:t>greedy choice </a:t>
            </a:r>
            <a:r>
              <a:rPr lang="en-US" altLang="zh-CN" sz="2400" dirty="0"/>
              <a:t/>
            </a:r>
            <a:br>
              <a:rPr lang="en-US" altLang="zh-CN" sz="2400" dirty="0"/>
            </a:br>
            <a:r>
              <a:rPr lang="en-US" altLang="zh-CN" sz="2400" dirty="0"/>
              <a:t>does not </a:t>
            </a:r>
            <a:r>
              <a:rPr lang="en-US" altLang="zh-CN" sz="2400" b="1" dirty="0">
                <a:solidFill>
                  <a:srgbClr val="FF0000"/>
                </a:solidFill>
              </a:rPr>
              <a:t>have negative global consequences</a:t>
            </a:r>
            <a:r>
              <a:rPr lang="en-US" altLang="zh-CN" sz="2400" dirty="0"/>
              <a: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19</a:t>
            </a:fld>
            <a:endParaRPr lang="en-CA" dirty="0"/>
          </a:p>
        </p:txBody>
      </p:sp>
    </p:spTree>
    <p:extLst>
      <p:ext uri="{BB962C8B-B14F-4D97-AF65-F5344CB8AC3E}">
        <p14:creationId xmlns:p14="http://schemas.microsoft.com/office/powerpoint/2010/main" val="1844798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9604"/>
                                        </p:tgtEl>
                                        <p:attrNameLst>
                                          <p:attrName>style.visibility</p:attrName>
                                        </p:attrNameLst>
                                      </p:cBhvr>
                                      <p:to>
                                        <p:strVal val="visible"/>
                                      </p:to>
                                    </p:set>
                                    <p:anim calcmode="lin" valueType="num">
                                      <p:cBhvr additive="base">
                                        <p:cTn id="7" dur="500" fill="hold"/>
                                        <p:tgtEl>
                                          <p:spTgt spid="1049604"/>
                                        </p:tgtEl>
                                        <p:attrNameLst>
                                          <p:attrName>ppt_x</p:attrName>
                                        </p:attrNameLst>
                                      </p:cBhvr>
                                      <p:tavLst>
                                        <p:tav tm="0">
                                          <p:val>
                                            <p:strVal val="#ppt_x"/>
                                          </p:val>
                                        </p:tav>
                                        <p:tav tm="100000">
                                          <p:val>
                                            <p:strVal val="#ppt_x"/>
                                          </p:val>
                                        </p:tav>
                                      </p:tavLst>
                                    </p:anim>
                                    <p:anim calcmode="lin" valueType="num">
                                      <p:cBhvr additive="base">
                                        <p:cTn id="8" dur="500" fill="hold"/>
                                        <p:tgtEl>
                                          <p:spTgt spid="1049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04" grpId="0"/>
    </p:bldLst>
  </p:timing>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9521" name="Rectangle 2"/>
          <p:cNvSpPr>
            <a:spLocks noGrp="1" noChangeArrowheads="1"/>
          </p:cNvSpPr>
          <p:nvPr>
            <p:ph type="body" idx="1"/>
          </p:nvPr>
        </p:nvSpPr>
        <p:spPr>
          <a:xfrm>
            <a:off x="228600" y="981075"/>
            <a:ext cx="8686800" cy="5191125"/>
          </a:xfrm>
        </p:spPr>
        <p:txBody>
          <a:bodyPr/>
          <a:lstStyle/>
          <a:p>
            <a:pPr marL="609600" indent="-609600">
              <a:lnSpc>
                <a:spcPct val="90000"/>
              </a:lnSpc>
              <a:buFontTx/>
              <a:buNone/>
            </a:pPr>
            <a:r>
              <a:rPr lang="en-US" altLang="zh-CN" sz="2800" b="1" smtClean="0">
                <a:solidFill>
                  <a:srgbClr val="0070C0"/>
                </a:solidFill>
                <a:latin typeface="Times New Roman" pitchFamily="18" charset="0"/>
                <a:cs typeface="Times New Roman" pitchFamily="18" charset="0"/>
              </a:rPr>
              <a:t>Greedy algorithm</a:t>
            </a:r>
          </a:p>
          <a:p>
            <a:pPr marL="609600" indent="-609600">
              <a:lnSpc>
                <a:spcPct val="90000"/>
              </a:lnSpc>
              <a:buFontTx/>
              <a:buAutoNum type="arabicPeriod"/>
            </a:pPr>
            <a:r>
              <a:rPr lang="en-US" altLang="zh-CN" sz="2800" smtClean="0">
                <a:solidFill>
                  <a:srgbClr val="0070C0"/>
                </a:solidFill>
                <a:latin typeface="Times New Roman" pitchFamily="18" charset="0"/>
                <a:cs typeface="Times New Roman" pitchFamily="18" charset="0"/>
              </a:rPr>
              <a:t>	</a:t>
            </a:r>
            <a:r>
              <a:rPr lang="en-US" altLang="zh-CN" sz="2800" b="1" smtClean="0">
                <a:solidFill>
                  <a:srgbClr val="0070C0"/>
                </a:solidFill>
                <a:latin typeface="Times New Roman" pitchFamily="18" charset="0"/>
                <a:cs typeface="Times New Roman" pitchFamily="18" charset="0"/>
              </a:rPr>
              <a:t>for</a:t>
            </a:r>
            <a:r>
              <a:rPr lang="en-US" altLang="zh-CN" sz="2800" smtClean="0">
                <a:solidFill>
                  <a:srgbClr val="0070C0"/>
                </a:solidFill>
                <a:latin typeface="Times New Roman" pitchFamily="18" charset="0"/>
                <a:cs typeface="Times New Roman" pitchFamily="18" charset="0"/>
              </a:rPr>
              <a:t> i = 1 </a:t>
            </a:r>
            <a:r>
              <a:rPr lang="en-US" altLang="zh-CN" sz="2800" b="1" smtClean="0">
                <a:solidFill>
                  <a:srgbClr val="0070C0"/>
                </a:solidFill>
                <a:latin typeface="Times New Roman" pitchFamily="18" charset="0"/>
                <a:cs typeface="Times New Roman" pitchFamily="18" charset="0"/>
              </a:rPr>
              <a:t>to</a:t>
            </a:r>
            <a:r>
              <a:rPr lang="en-US" altLang="zh-CN" sz="2800" smtClean="0">
                <a:solidFill>
                  <a:srgbClr val="0070C0"/>
                </a:solidFill>
                <a:latin typeface="Times New Roman" pitchFamily="18" charset="0"/>
                <a:cs typeface="Times New Roman" pitchFamily="18" charset="0"/>
              </a:rPr>
              <a:t> n </a:t>
            </a:r>
            <a:r>
              <a:rPr lang="en-US" altLang="zh-CN" sz="2800" b="1" smtClean="0">
                <a:solidFill>
                  <a:srgbClr val="0070C0"/>
                </a:solidFill>
                <a:latin typeface="Times New Roman" pitchFamily="18" charset="0"/>
                <a:cs typeface="Times New Roman" pitchFamily="18" charset="0"/>
              </a:rPr>
              <a:t>do</a:t>
            </a:r>
          </a:p>
          <a:p>
            <a:pPr marL="609600" indent="-609600">
              <a:lnSpc>
                <a:spcPct val="90000"/>
              </a:lnSpc>
              <a:buFontTx/>
              <a:buAutoNum type="arabicPeriod"/>
            </a:pPr>
            <a:r>
              <a:rPr lang="en-US" altLang="zh-CN" sz="2800" smtClean="0">
                <a:solidFill>
                  <a:srgbClr val="0070C0"/>
                </a:solidFill>
                <a:latin typeface="Times New Roman" pitchFamily="18" charset="0"/>
                <a:cs typeface="Times New Roman" pitchFamily="18" charset="0"/>
              </a:rPr>
              <a:t>		</a:t>
            </a:r>
            <a:r>
              <a:rPr lang="en-US" altLang="zh-CN" sz="2800" b="1" smtClean="0">
                <a:solidFill>
                  <a:srgbClr val="0070C0"/>
                </a:solidFill>
                <a:latin typeface="Times New Roman" pitchFamily="18" charset="0"/>
                <a:cs typeface="Times New Roman" pitchFamily="18" charset="0"/>
              </a:rPr>
              <a:t>if</a:t>
            </a:r>
            <a:r>
              <a:rPr lang="en-US" altLang="zh-CN" sz="2800" smtClean="0">
                <a:solidFill>
                  <a:srgbClr val="0070C0"/>
                </a:solidFill>
                <a:latin typeface="Times New Roman" pitchFamily="18" charset="0"/>
                <a:cs typeface="Times New Roman" pitchFamily="18" charset="0"/>
              </a:rPr>
              <a:t> d</a:t>
            </a:r>
            <a:r>
              <a:rPr lang="en-US" altLang="zh-CN" sz="2800" baseline="-25000" smtClean="0">
                <a:solidFill>
                  <a:srgbClr val="0070C0"/>
                </a:solidFill>
                <a:latin typeface="Times New Roman" pitchFamily="18" charset="0"/>
                <a:cs typeface="Times New Roman" pitchFamily="18" charset="0"/>
              </a:rPr>
              <a:t>i</a:t>
            </a:r>
            <a:r>
              <a:rPr lang="en-US" altLang="zh-CN" sz="2800" smtClean="0">
                <a:solidFill>
                  <a:srgbClr val="0070C0"/>
                </a:solidFill>
                <a:latin typeface="Times New Roman" pitchFamily="18" charset="0"/>
                <a:cs typeface="Times New Roman" pitchFamily="18" charset="0"/>
              </a:rPr>
              <a:t> - d</a:t>
            </a:r>
            <a:r>
              <a:rPr lang="en-US" altLang="zh-CN" sz="2800" baseline="-25000" smtClean="0">
                <a:solidFill>
                  <a:srgbClr val="0070C0"/>
                </a:solidFill>
                <a:latin typeface="Times New Roman" pitchFamily="18" charset="0"/>
                <a:cs typeface="Times New Roman" pitchFamily="18" charset="0"/>
              </a:rPr>
              <a:t>i-1</a:t>
            </a:r>
            <a:r>
              <a:rPr lang="en-US" altLang="zh-CN" sz="2800" smtClean="0">
                <a:solidFill>
                  <a:srgbClr val="0070C0"/>
                </a:solidFill>
                <a:latin typeface="Times New Roman" pitchFamily="18" charset="0"/>
                <a:cs typeface="Times New Roman" pitchFamily="18" charset="0"/>
              </a:rPr>
              <a:t> &gt; k </a:t>
            </a:r>
            <a:r>
              <a:rPr lang="en-US" altLang="zh-CN" sz="2800" b="1" smtClean="0">
                <a:solidFill>
                  <a:srgbClr val="0070C0"/>
                </a:solidFill>
                <a:latin typeface="Times New Roman" pitchFamily="18" charset="0"/>
                <a:cs typeface="Times New Roman" pitchFamily="18" charset="0"/>
              </a:rPr>
              <a:t>then</a:t>
            </a:r>
            <a:r>
              <a:rPr lang="en-US" altLang="zh-CN" sz="2800" smtClean="0">
                <a:solidFill>
                  <a:srgbClr val="0070C0"/>
                </a:solidFill>
                <a:latin typeface="Times New Roman" pitchFamily="18" charset="0"/>
                <a:cs typeface="Times New Roman" pitchFamily="18" charset="0"/>
              </a:rPr>
              <a:t> “do not use this car”</a:t>
            </a:r>
          </a:p>
          <a:p>
            <a:pPr marL="609600" indent="-609600">
              <a:lnSpc>
                <a:spcPct val="90000"/>
              </a:lnSpc>
              <a:buFontTx/>
              <a:buAutoNum type="arabicPeriod"/>
            </a:pPr>
            <a:r>
              <a:rPr lang="en-US" altLang="zh-CN" sz="2800" smtClean="0">
                <a:solidFill>
                  <a:srgbClr val="0070C0"/>
                </a:solidFill>
                <a:latin typeface="Times New Roman" pitchFamily="18" charset="0"/>
                <a:cs typeface="Times New Roman" pitchFamily="18" charset="0"/>
              </a:rPr>
              <a:t>	S = d</a:t>
            </a:r>
            <a:r>
              <a:rPr lang="en-US" altLang="zh-CN" sz="2800" baseline="-25000" smtClean="0">
                <a:solidFill>
                  <a:srgbClr val="0070C0"/>
                </a:solidFill>
                <a:latin typeface="Times New Roman" pitchFamily="18" charset="0"/>
                <a:cs typeface="Times New Roman" pitchFamily="18" charset="0"/>
              </a:rPr>
              <a:t>0</a:t>
            </a:r>
          </a:p>
          <a:p>
            <a:pPr marL="609600" indent="-609600">
              <a:lnSpc>
                <a:spcPct val="90000"/>
              </a:lnSpc>
              <a:buFontTx/>
              <a:buAutoNum type="arabicPeriod"/>
            </a:pPr>
            <a:r>
              <a:rPr lang="en-US" altLang="zh-CN" sz="2800" smtClean="0">
                <a:solidFill>
                  <a:srgbClr val="0070C0"/>
                </a:solidFill>
                <a:latin typeface="Times New Roman" pitchFamily="18" charset="0"/>
                <a:cs typeface="Times New Roman" pitchFamily="18" charset="0"/>
              </a:rPr>
              <a:t>	last = d</a:t>
            </a:r>
            <a:r>
              <a:rPr lang="en-US" altLang="zh-CN" sz="2800" baseline="-25000" smtClean="0">
                <a:solidFill>
                  <a:srgbClr val="0070C0"/>
                </a:solidFill>
                <a:latin typeface="Times New Roman" pitchFamily="18" charset="0"/>
                <a:cs typeface="Times New Roman" pitchFamily="18" charset="0"/>
              </a:rPr>
              <a:t>0</a:t>
            </a:r>
            <a:r>
              <a:rPr lang="en-US" altLang="zh-CN" sz="2800" smtClean="0">
                <a:solidFill>
                  <a:srgbClr val="0070C0"/>
                </a:solidFill>
                <a:latin typeface="Times New Roman" pitchFamily="18" charset="0"/>
                <a:cs typeface="Times New Roman" pitchFamily="18" charset="0"/>
              </a:rPr>
              <a:t> (the distance of the last item in S)</a:t>
            </a:r>
          </a:p>
          <a:p>
            <a:pPr marL="609600" indent="-609600">
              <a:lnSpc>
                <a:spcPct val="90000"/>
              </a:lnSpc>
              <a:buFontTx/>
              <a:buAutoNum type="arabicPeriod"/>
            </a:pPr>
            <a:r>
              <a:rPr lang="en-US" altLang="zh-CN" sz="2800" smtClean="0">
                <a:solidFill>
                  <a:srgbClr val="0070C0"/>
                </a:solidFill>
                <a:latin typeface="Times New Roman" pitchFamily="18" charset="0"/>
                <a:cs typeface="Times New Roman" pitchFamily="18" charset="0"/>
              </a:rPr>
              <a:t>	d</a:t>
            </a:r>
            <a:r>
              <a:rPr lang="en-US" altLang="zh-CN" sz="2800" baseline="-25000" smtClean="0">
                <a:solidFill>
                  <a:srgbClr val="0070C0"/>
                </a:solidFill>
                <a:latin typeface="Times New Roman" pitchFamily="18" charset="0"/>
                <a:cs typeface="Times New Roman" pitchFamily="18" charset="0"/>
              </a:rPr>
              <a:t>n+1</a:t>
            </a:r>
            <a:r>
              <a:rPr lang="en-US" altLang="zh-CN" sz="2800" smtClean="0">
                <a:solidFill>
                  <a:srgbClr val="0070C0"/>
                </a:solidFill>
                <a:latin typeface="Times New Roman" pitchFamily="18" charset="0"/>
                <a:cs typeface="Times New Roman" pitchFamily="18" charset="0"/>
              </a:rPr>
              <a:t> =∞ (forces d</a:t>
            </a:r>
            <a:r>
              <a:rPr lang="en-US" altLang="zh-CN" sz="2800" baseline="-25000" smtClean="0">
                <a:solidFill>
                  <a:srgbClr val="0070C0"/>
                </a:solidFill>
                <a:latin typeface="Times New Roman" pitchFamily="18" charset="0"/>
                <a:cs typeface="Times New Roman" pitchFamily="18" charset="0"/>
              </a:rPr>
              <a:t>n</a:t>
            </a:r>
            <a:r>
              <a:rPr lang="en-US" altLang="zh-CN" sz="2800" smtClean="0">
                <a:solidFill>
                  <a:srgbClr val="0070C0"/>
                </a:solidFill>
                <a:latin typeface="Times New Roman" pitchFamily="18" charset="0"/>
                <a:cs typeface="Times New Roman" pitchFamily="18" charset="0"/>
              </a:rPr>
              <a:t> to be in S)</a:t>
            </a:r>
          </a:p>
          <a:p>
            <a:pPr marL="609600" indent="-609600">
              <a:lnSpc>
                <a:spcPct val="90000"/>
              </a:lnSpc>
              <a:buFontTx/>
              <a:buAutoNum type="arabicPeriod"/>
            </a:pPr>
            <a:r>
              <a:rPr lang="en-US" altLang="zh-CN" sz="2800" smtClean="0">
                <a:solidFill>
                  <a:srgbClr val="0070C0"/>
                </a:solidFill>
                <a:latin typeface="Times New Roman" pitchFamily="18" charset="0"/>
                <a:cs typeface="Times New Roman" pitchFamily="18" charset="0"/>
              </a:rPr>
              <a:t>	</a:t>
            </a:r>
            <a:r>
              <a:rPr lang="en-US" altLang="zh-CN" sz="2800" b="1" smtClean="0">
                <a:solidFill>
                  <a:srgbClr val="0070C0"/>
                </a:solidFill>
                <a:latin typeface="Times New Roman" pitchFamily="18" charset="0"/>
                <a:cs typeface="Times New Roman" pitchFamily="18" charset="0"/>
              </a:rPr>
              <a:t>for</a:t>
            </a:r>
            <a:r>
              <a:rPr lang="en-US" altLang="zh-CN" sz="2800" smtClean="0">
                <a:solidFill>
                  <a:srgbClr val="0070C0"/>
                </a:solidFill>
                <a:latin typeface="Times New Roman" pitchFamily="18" charset="0"/>
                <a:cs typeface="Times New Roman" pitchFamily="18" charset="0"/>
              </a:rPr>
              <a:t> i = 1 </a:t>
            </a:r>
            <a:r>
              <a:rPr lang="en-US" altLang="zh-CN" sz="2800" b="1" smtClean="0">
                <a:solidFill>
                  <a:srgbClr val="0070C0"/>
                </a:solidFill>
                <a:latin typeface="Times New Roman" pitchFamily="18" charset="0"/>
                <a:cs typeface="Times New Roman" pitchFamily="18" charset="0"/>
              </a:rPr>
              <a:t>to</a:t>
            </a:r>
            <a:r>
              <a:rPr lang="en-US" altLang="zh-CN" sz="2800" smtClean="0">
                <a:solidFill>
                  <a:srgbClr val="0070C0"/>
                </a:solidFill>
                <a:latin typeface="Times New Roman" pitchFamily="18" charset="0"/>
                <a:cs typeface="Times New Roman" pitchFamily="18" charset="0"/>
              </a:rPr>
              <a:t> n </a:t>
            </a:r>
            <a:r>
              <a:rPr lang="en-US" altLang="zh-CN" sz="2800" b="1" smtClean="0">
                <a:solidFill>
                  <a:srgbClr val="0070C0"/>
                </a:solidFill>
                <a:latin typeface="Times New Roman" pitchFamily="18" charset="0"/>
                <a:cs typeface="Times New Roman" pitchFamily="18" charset="0"/>
              </a:rPr>
              <a:t>do</a:t>
            </a:r>
          </a:p>
          <a:p>
            <a:pPr marL="609600" indent="-609600">
              <a:lnSpc>
                <a:spcPct val="90000"/>
              </a:lnSpc>
              <a:buFontTx/>
              <a:buAutoNum type="arabicPeriod"/>
            </a:pPr>
            <a:r>
              <a:rPr lang="en-US" altLang="zh-CN" sz="2800" smtClean="0">
                <a:solidFill>
                  <a:srgbClr val="0070C0"/>
                </a:solidFill>
                <a:latin typeface="Times New Roman" pitchFamily="18" charset="0"/>
                <a:cs typeface="Times New Roman" pitchFamily="18" charset="0"/>
              </a:rPr>
              <a:t>		</a:t>
            </a:r>
            <a:r>
              <a:rPr lang="en-US" altLang="zh-CN" sz="2800" b="1" smtClean="0">
                <a:solidFill>
                  <a:srgbClr val="0070C0"/>
                </a:solidFill>
                <a:latin typeface="Times New Roman" pitchFamily="18" charset="0"/>
                <a:cs typeface="Times New Roman" pitchFamily="18" charset="0"/>
              </a:rPr>
              <a:t>if </a:t>
            </a:r>
            <a:r>
              <a:rPr lang="en-US" altLang="zh-CN" sz="2800" smtClean="0">
                <a:solidFill>
                  <a:srgbClr val="0070C0"/>
                </a:solidFill>
                <a:latin typeface="Times New Roman" pitchFamily="18" charset="0"/>
                <a:cs typeface="Times New Roman" pitchFamily="18" charset="0"/>
              </a:rPr>
              <a:t>d</a:t>
            </a:r>
            <a:r>
              <a:rPr lang="en-US" altLang="zh-CN" sz="2800" baseline="-25000" smtClean="0">
                <a:solidFill>
                  <a:srgbClr val="0070C0"/>
                </a:solidFill>
                <a:latin typeface="Times New Roman" pitchFamily="18" charset="0"/>
                <a:cs typeface="Times New Roman" pitchFamily="18" charset="0"/>
              </a:rPr>
              <a:t>i+1</a:t>
            </a:r>
            <a:r>
              <a:rPr lang="en-US" altLang="zh-CN" sz="2800" smtClean="0">
                <a:solidFill>
                  <a:srgbClr val="0070C0"/>
                </a:solidFill>
                <a:latin typeface="Times New Roman" pitchFamily="18" charset="0"/>
                <a:cs typeface="Times New Roman" pitchFamily="18" charset="0"/>
              </a:rPr>
              <a:t> - last &gt; k </a:t>
            </a:r>
            <a:r>
              <a:rPr lang="en-US" altLang="zh-CN" sz="2800" b="1" smtClean="0">
                <a:solidFill>
                  <a:srgbClr val="0070C0"/>
                </a:solidFill>
                <a:latin typeface="Times New Roman" pitchFamily="18" charset="0"/>
                <a:cs typeface="Times New Roman" pitchFamily="18" charset="0"/>
              </a:rPr>
              <a:t>then</a:t>
            </a:r>
          </a:p>
          <a:p>
            <a:pPr marL="609600" indent="-609600">
              <a:lnSpc>
                <a:spcPct val="90000"/>
              </a:lnSpc>
              <a:buFontTx/>
              <a:buAutoNum type="arabicPeriod"/>
            </a:pPr>
            <a:r>
              <a:rPr lang="en-US" altLang="zh-CN" sz="2800" smtClean="0">
                <a:solidFill>
                  <a:srgbClr val="0070C0"/>
                </a:solidFill>
                <a:latin typeface="Times New Roman" pitchFamily="18" charset="0"/>
                <a:cs typeface="Times New Roman" pitchFamily="18" charset="0"/>
              </a:rPr>
              <a:t>			S := S </a:t>
            </a:r>
            <a:r>
              <a:rPr lang="en-US" altLang="zh-CN" sz="2800" smtClean="0">
                <a:solidFill>
                  <a:srgbClr val="0070C0"/>
                </a:solidFill>
                <a:latin typeface="Times New Roman" pitchFamily="18" charset="0"/>
                <a:cs typeface="Times New Roman" pitchFamily="18" charset="0"/>
                <a:sym typeface="Symbol" pitchFamily="18" charset="2"/>
              </a:rPr>
              <a:t> </a:t>
            </a:r>
            <a:r>
              <a:rPr lang="en-US" altLang="zh-CN" sz="2800" smtClean="0">
                <a:solidFill>
                  <a:srgbClr val="0070C0"/>
                </a:solidFill>
                <a:latin typeface="Times New Roman" pitchFamily="18" charset="0"/>
                <a:cs typeface="Times New Roman" pitchFamily="18" charset="0"/>
              </a:rPr>
              <a:t>d</a:t>
            </a:r>
            <a:r>
              <a:rPr lang="en-US" altLang="zh-CN" sz="2800" baseline="-25000" smtClean="0">
                <a:solidFill>
                  <a:srgbClr val="0070C0"/>
                </a:solidFill>
                <a:latin typeface="Times New Roman" pitchFamily="18" charset="0"/>
                <a:cs typeface="Times New Roman" pitchFamily="18" charset="0"/>
              </a:rPr>
              <a:t>i</a:t>
            </a:r>
          </a:p>
          <a:p>
            <a:pPr marL="609600" indent="-609600">
              <a:lnSpc>
                <a:spcPct val="90000"/>
              </a:lnSpc>
              <a:buFontTx/>
              <a:buAutoNum type="arabicPeriod"/>
            </a:pPr>
            <a:r>
              <a:rPr lang="en-US" altLang="zh-CN" sz="2800" smtClean="0">
                <a:solidFill>
                  <a:srgbClr val="0070C0"/>
                </a:solidFill>
                <a:latin typeface="Times New Roman" pitchFamily="18" charset="0"/>
                <a:cs typeface="Times New Roman" pitchFamily="18" charset="0"/>
              </a:rPr>
              <a:t>			last := d</a:t>
            </a:r>
            <a:r>
              <a:rPr lang="en-US" altLang="zh-CN" sz="2800" baseline="-25000" smtClean="0">
                <a:solidFill>
                  <a:srgbClr val="0070C0"/>
                </a:solidFill>
                <a:latin typeface="Times New Roman" pitchFamily="18" charset="0"/>
                <a:cs typeface="Times New Roman" pitchFamily="18" charset="0"/>
              </a:rPr>
              <a:t>i</a:t>
            </a:r>
          </a:p>
        </p:txBody>
      </p:sp>
      <p:sp>
        <p:nvSpPr>
          <p:cNvPr id="619522" name="Rectangle 7"/>
          <p:cNvSpPr>
            <a:spLocks noGrp="1" noChangeArrowheads="1"/>
          </p:cNvSpPr>
          <p:nvPr>
            <p:ph type="title"/>
          </p:nvPr>
        </p:nvSpPr>
        <p:spPr>
          <a:xfrm>
            <a:off x="0" y="260350"/>
            <a:ext cx="8991600" cy="692150"/>
          </a:xfrm>
        </p:spPr>
        <p:txBody>
          <a:bodyPr/>
          <a:lstStyle/>
          <a:p>
            <a:r>
              <a:rPr lang="en-US" altLang="zh-CN" sz="4000" smtClean="0">
                <a:solidFill>
                  <a:schemeClr val="accent2"/>
                </a:solidFill>
                <a:latin typeface="Times New Roman" pitchFamily="18" charset="0"/>
                <a:cs typeface="Times New Roman" pitchFamily="18" charset="0"/>
              </a:rPr>
              <a:t>	</a:t>
            </a:r>
            <a:r>
              <a:rPr lang="en-US" altLang="zh-CN" sz="3200" smtClean="0">
                <a:cs typeface="Times New Roman" pitchFamily="18" charset="0"/>
              </a:rPr>
              <a:t>Road Trip Problem</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190</a:t>
            </a:fld>
            <a:endParaRPr lang="en-CA" dirty="0"/>
          </a:p>
        </p:txBody>
      </p:sp>
    </p:spTree>
    <p:extLst>
      <p:ext uri="{BB962C8B-B14F-4D97-AF65-F5344CB8AC3E}">
        <p14:creationId xmlns:p14="http://schemas.microsoft.com/office/powerpoint/2010/main" val="4192130139"/>
      </p:ext>
    </p:extLst>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0" y="260648"/>
            <a:ext cx="7772400" cy="792088"/>
          </a:xfrm>
        </p:spPr>
        <p:txBody>
          <a:bodyPr/>
          <a:lstStyle/>
          <a:p>
            <a:r>
              <a:rPr lang="en-US" altLang="zh-CN" dirty="0" smtClean="0">
                <a:latin typeface="黑体" pitchFamily="2" charset="-122"/>
                <a:ea typeface="黑体" pitchFamily="2" charset="-122"/>
              </a:rPr>
              <a:t>7.2.8 </a:t>
            </a:r>
            <a:r>
              <a:rPr lang="zh-CN" altLang="en-US" dirty="0" smtClean="0">
                <a:latin typeface="黑体" pitchFamily="2" charset="-122"/>
                <a:ea typeface="黑体" pitchFamily="2" charset="-122"/>
              </a:rPr>
              <a:t>多</a:t>
            </a:r>
            <a:r>
              <a:rPr lang="zh-CN" altLang="en-US" dirty="0">
                <a:latin typeface="黑体" pitchFamily="2" charset="-122"/>
                <a:ea typeface="黑体" pitchFamily="2" charset="-122"/>
              </a:rPr>
              <a:t>机调度问题</a:t>
            </a:r>
          </a:p>
        </p:txBody>
      </p:sp>
      <p:sp>
        <p:nvSpPr>
          <p:cNvPr id="357379" name="Rectangle 3"/>
          <p:cNvSpPr>
            <a:spLocks noGrp="1" noChangeArrowheads="1"/>
          </p:cNvSpPr>
          <p:nvPr>
            <p:ph type="body" idx="1"/>
          </p:nvPr>
        </p:nvSpPr>
        <p:spPr>
          <a:xfrm>
            <a:off x="688404" y="1520378"/>
            <a:ext cx="7772400" cy="4105275"/>
          </a:xfrm>
        </p:spPr>
        <p:txBody>
          <a:bodyPr/>
          <a:lstStyle/>
          <a:p>
            <a:pPr>
              <a:buFont typeface="Wingdings" pitchFamily="2" charset="2"/>
              <a:buNone/>
            </a:pPr>
            <a:r>
              <a:rPr lang="zh-CN" altLang="en-US" sz="2400" dirty="0">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多机调度问题</a:t>
            </a:r>
            <a:r>
              <a:rPr lang="zh-CN" altLang="en-US" sz="2400" dirty="0">
                <a:latin typeface="微软雅黑" panose="020B0503020204020204" pitchFamily="34" charset="-122"/>
                <a:ea typeface="微软雅黑" panose="020B0503020204020204" pitchFamily="34" charset="-122"/>
              </a:rPr>
              <a:t>要求给出一种作业调度方案，使所给的</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个作业在尽可能短的时间内由</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台机器加工处理完成。</a:t>
            </a:r>
          </a:p>
          <a:p>
            <a:pPr>
              <a:buFont typeface="Wingdings" pitchFamily="2" charset="2"/>
              <a:buNone/>
            </a:pPr>
            <a:endParaRPr lang="zh-CN" altLang="en-US" sz="2400" dirty="0">
              <a:latin typeface="微软雅黑" panose="020B0503020204020204" pitchFamily="34" charset="-122"/>
              <a:ea typeface="微软雅黑" panose="020B0503020204020204" pitchFamily="34" charset="-122"/>
            </a:endParaRPr>
          </a:p>
          <a:p>
            <a:pPr>
              <a:buFont typeface="Wingdings" pitchFamily="2" charset="2"/>
              <a:buNone/>
            </a:pPr>
            <a:endParaRPr lang="zh-CN" altLang="en-US" sz="2400" dirty="0">
              <a:latin typeface="微软雅黑" panose="020B0503020204020204" pitchFamily="34" charset="-122"/>
              <a:ea typeface="微软雅黑" panose="020B0503020204020204" pitchFamily="34" charset="-122"/>
            </a:endParaRPr>
          </a:p>
          <a:p>
            <a:pPr>
              <a:buFont typeface="Wingdings" pitchFamily="2" charset="2"/>
              <a:buNone/>
            </a:pPr>
            <a:r>
              <a:rPr lang="zh-CN" altLang="en-US" sz="2400" dirty="0">
                <a:latin typeface="微软雅黑" panose="020B0503020204020204" pitchFamily="34" charset="-122"/>
                <a:ea typeface="微软雅黑" panose="020B0503020204020204" pitchFamily="34" charset="-122"/>
              </a:rPr>
              <a:t>		这个问题是</a:t>
            </a:r>
            <a:r>
              <a:rPr lang="en-US" altLang="zh-CN" sz="2400" b="1" dirty="0">
                <a:solidFill>
                  <a:srgbClr val="FF0000"/>
                </a:solidFill>
                <a:latin typeface="微软雅黑" panose="020B0503020204020204" pitchFamily="34" charset="-122"/>
                <a:ea typeface="微软雅黑" panose="020B0503020204020204" pitchFamily="34" charset="-122"/>
              </a:rPr>
              <a:t>NP</a:t>
            </a:r>
            <a:r>
              <a:rPr lang="zh-CN" altLang="en-US" sz="2400" b="1" dirty="0">
                <a:solidFill>
                  <a:srgbClr val="FF0000"/>
                </a:solidFill>
                <a:latin typeface="微软雅黑" panose="020B0503020204020204" pitchFamily="34" charset="-122"/>
                <a:ea typeface="微软雅黑" panose="020B0503020204020204" pitchFamily="34" charset="-122"/>
              </a:rPr>
              <a:t>完全问题</a:t>
            </a:r>
            <a:r>
              <a:rPr lang="zh-CN" altLang="en-US" sz="2400" dirty="0">
                <a:latin typeface="微软雅黑" panose="020B0503020204020204" pitchFamily="34" charset="-122"/>
                <a:ea typeface="微软雅黑" panose="020B0503020204020204" pitchFamily="34" charset="-122"/>
              </a:rPr>
              <a:t>，到目前为止还没有有效的解法。对于这一类问题</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a:t>
            </a:r>
            <a:r>
              <a:rPr lang="zh-CN" altLang="en-US" sz="2400" b="1" dirty="0">
                <a:solidFill>
                  <a:srgbClr val="FF0000"/>
                </a:solidFill>
                <a:latin typeface="微软雅黑" panose="020B0503020204020204" pitchFamily="34" charset="-122"/>
                <a:ea typeface="微软雅黑" panose="020B0503020204020204" pitchFamily="34" charset="-122"/>
              </a:rPr>
              <a:t>贪心选择策略</a:t>
            </a:r>
            <a:r>
              <a:rPr lang="zh-CN" altLang="en-US" sz="2400" dirty="0">
                <a:latin typeface="微软雅黑" panose="020B0503020204020204" pitchFamily="34" charset="-122"/>
                <a:ea typeface="微软雅黑" panose="020B0503020204020204" pitchFamily="34" charset="-122"/>
              </a:rPr>
              <a:t>有时可以设计出较好的近似算法。</a:t>
            </a:r>
          </a:p>
        </p:txBody>
      </p:sp>
      <p:sp>
        <p:nvSpPr>
          <p:cNvPr id="357381" name="Rectangle 5"/>
          <p:cNvSpPr>
            <a:spLocks noChangeArrowheads="1"/>
          </p:cNvSpPr>
          <p:nvPr/>
        </p:nvSpPr>
        <p:spPr bwMode="auto">
          <a:xfrm>
            <a:off x="1259632" y="2685991"/>
            <a:ext cx="6983413" cy="752475"/>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lang="zh-CN" altLang="en-US" sz="2000" b="1" dirty="0">
                <a:solidFill>
                  <a:schemeClr val="accent2"/>
                </a:solidFill>
                <a:latin typeface="楷体_GB2312" pitchFamily="49" charset="-122"/>
                <a:ea typeface="楷体_GB2312" pitchFamily="49" charset="-122"/>
              </a:rPr>
              <a:t>    约定，每个作业均可在任何一台机器上加工处理，但未完工前不允许中断处理。作业不能拆分成更小的子作业。</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191</a:t>
            </a:fld>
            <a:endParaRPr lang="en-CA" dirty="0"/>
          </a:p>
        </p:txBody>
      </p:sp>
    </p:spTree>
    <p:extLst>
      <p:ext uri="{BB962C8B-B14F-4D97-AF65-F5344CB8AC3E}">
        <p14:creationId xmlns:p14="http://schemas.microsoft.com/office/powerpoint/2010/main" val="2929369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7381"/>
                                        </p:tgtEl>
                                        <p:attrNameLst>
                                          <p:attrName>style.visibility</p:attrName>
                                        </p:attrNameLst>
                                      </p:cBhvr>
                                      <p:to>
                                        <p:strVal val="visible"/>
                                      </p:to>
                                    </p:set>
                                    <p:anim calcmode="lin" valueType="num">
                                      <p:cBhvr additive="base">
                                        <p:cTn id="13" dur="500" fill="hold"/>
                                        <p:tgtEl>
                                          <p:spTgt spid="357381"/>
                                        </p:tgtEl>
                                        <p:attrNameLst>
                                          <p:attrName>ppt_x</p:attrName>
                                        </p:attrNameLst>
                                      </p:cBhvr>
                                      <p:tavLst>
                                        <p:tav tm="0">
                                          <p:val>
                                            <p:strVal val="#ppt_x"/>
                                          </p:val>
                                        </p:tav>
                                        <p:tav tm="100000">
                                          <p:val>
                                            <p:strVal val="#ppt_x"/>
                                          </p:val>
                                        </p:tav>
                                      </p:tavLst>
                                    </p:anim>
                                    <p:anim calcmode="lin" valueType="num">
                                      <p:cBhvr additive="base">
                                        <p:cTn id="14" dur="500" fill="hold"/>
                                        <p:tgtEl>
                                          <p:spTgt spid="35738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7379">
                                            <p:txEl>
                                              <p:pRg st="3" end="3"/>
                                            </p:txEl>
                                          </p:spTgt>
                                        </p:tgtEl>
                                        <p:attrNameLst>
                                          <p:attrName>style.visibility</p:attrName>
                                        </p:attrNameLst>
                                      </p:cBhvr>
                                      <p:to>
                                        <p:strVal val="visible"/>
                                      </p:to>
                                    </p:set>
                                    <p:anim calcmode="lin" valueType="num">
                                      <p:cBhvr additive="base">
                                        <p:cTn id="19"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animBg="1" autoUpdateAnimBg="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zh-CN" altLang="en-US" dirty="0" smtClean="0">
                <a:latin typeface="黑体" pitchFamily="2" charset="-122"/>
                <a:ea typeface="黑体" pitchFamily="2" charset="-122"/>
              </a:rPr>
              <a:t>多</a:t>
            </a:r>
            <a:r>
              <a:rPr lang="zh-CN" altLang="en-US" dirty="0">
                <a:latin typeface="黑体" pitchFamily="2" charset="-122"/>
                <a:ea typeface="黑体" pitchFamily="2" charset="-122"/>
              </a:rPr>
              <a:t>机调度问题</a:t>
            </a:r>
          </a:p>
        </p:txBody>
      </p:sp>
      <p:sp>
        <p:nvSpPr>
          <p:cNvPr id="358403" name="Rectangle 3"/>
          <p:cNvSpPr>
            <a:spLocks noGrp="1" noChangeArrowheads="1"/>
          </p:cNvSpPr>
          <p:nvPr>
            <p:ph type="body" idx="1"/>
          </p:nvPr>
        </p:nvSpPr>
        <p:spPr/>
        <p:txBody>
          <a:bodyPr/>
          <a:lstStyle/>
          <a:p>
            <a:pPr eaLnBrk="1" hangingPunct="1">
              <a:lnSpc>
                <a:spcPct val="150000"/>
              </a:lnSpc>
            </a:pPr>
            <a:r>
              <a:rPr lang="zh-CN" altLang="en-US" sz="2400" dirty="0" smtClean="0">
                <a:solidFill>
                  <a:srgbClr val="FF0000"/>
                </a:solidFill>
                <a:ea typeface="楷体" panose="02010609060101010101" pitchFamily="49" charset="-122"/>
              </a:rPr>
              <a:t>核心</a:t>
            </a:r>
            <a:r>
              <a:rPr lang="zh-CN" altLang="en-US" sz="2400" dirty="0">
                <a:solidFill>
                  <a:srgbClr val="FF0000"/>
                </a:solidFill>
                <a:ea typeface="楷体" panose="02010609060101010101" pitchFamily="49" charset="-122"/>
              </a:rPr>
              <a:t>：</a:t>
            </a:r>
            <a:r>
              <a:rPr lang="zh-CN" altLang="en-US" sz="2400" dirty="0">
                <a:ea typeface="楷体" panose="02010609060101010101" pitchFamily="49" charset="-122"/>
              </a:rPr>
              <a:t>找准贪心策略</a:t>
            </a:r>
            <a:endParaRPr lang="en-US" altLang="zh-CN" sz="2400" dirty="0">
              <a:ea typeface="楷体" panose="02010609060101010101" pitchFamily="49" charset="-122"/>
            </a:endParaRPr>
          </a:p>
          <a:p>
            <a:pPr eaLnBrk="1" hangingPunct="1">
              <a:lnSpc>
                <a:spcPct val="150000"/>
              </a:lnSpc>
            </a:pPr>
            <a:r>
              <a:rPr lang="zh-CN" altLang="en-US" sz="2400" dirty="0">
                <a:solidFill>
                  <a:srgbClr val="F14124"/>
                </a:solidFill>
                <a:ea typeface="楷体" panose="02010609060101010101" pitchFamily="49" charset="-122"/>
              </a:rPr>
              <a:t>贪心策略：</a:t>
            </a:r>
            <a:r>
              <a:rPr lang="zh-CN" altLang="en-US" sz="2400" dirty="0">
                <a:ea typeface="楷体" panose="02010609060101010101" pitchFamily="49" charset="-122"/>
              </a:rPr>
              <a:t>最长处理时间作业优先，即把处理时间最长的作业分配给最先空闲的机器，保证处理时间长的作业优先处理，从而在整体上获得尽可能短的处理时间。</a:t>
            </a:r>
          </a:p>
          <a:p>
            <a:pPr>
              <a:buFont typeface="Wingdings" pitchFamily="2" charset="2"/>
              <a:buNone/>
            </a:pPr>
            <a:r>
              <a:rPr lang="zh-CN" altLang="en-US" sz="2400" dirty="0">
                <a:ea typeface="楷体_GB2312" pitchFamily="49" charset="-122"/>
              </a:rPr>
              <a:t>		</a:t>
            </a:r>
            <a:endParaRPr lang="en-US" altLang="zh-CN" sz="2400" dirty="0" smtClean="0">
              <a:ea typeface="楷体_GB2312" pitchFamily="49" charset="-122"/>
            </a:endParaRPr>
          </a:p>
          <a:p>
            <a:pPr>
              <a:buFont typeface="Wingdings" pitchFamily="2" charset="2"/>
              <a:buNone/>
            </a:pPr>
            <a:r>
              <a:rPr lang="zh-CN" altLang="en-US" sz="2400" dirty="0" smtClean="0">
                <a:latin typeface="微软雅黑" panose="020B0503020204020204" pitchFamily="34" charset="-122"/>
                <a:ea typeface="微软雅黑" panose="020B0503020204020204" pitchFamily="34" charset="-122"/>
              </a:rPr>
              <a:t>    按</a:t>
            </a:r>
            <a:r>
              <a:rPr lang="zh-CN" altLang="en-US" sz="2400" dirty="0">
                <a:latin typeface="微软雅黑" panose="020B0503020204020204" pitchFamily="34" charset="-122"/>
                <a:ea typeface="微软雅黑" panose="020B0503020204020204" pitchFamily="34" charset="-122"/>
              </a:rPr>
              <a:t>此策略，当        时，只要将机器</a:t>
            </a:r>
            <a:r>
              <a:rPr lang="en-US" altLang="zh-CN" sz="24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[0, </a:t>
            </a:r>
            <a:r>
              <a:rPr lang="en-US" altLang="zh-CN" sz="2400" dirty="0" err="1">
                <a:latin typeface="微软雅黑" panose="020B0503020204020204" pitchFamily="34" charset="-122"/>
                <a:ea typeface="微软雅黑" panose="020B0503020204020204" pitchFamily="34" charset="-122"/>
              </a:rPr>
              <a:t>t</a:t>
            </a:r>
            <a:r>
              <a:rPr lang="en-US" altLang="zh-CN" sz="2400" baseline="-250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时间区间分配给作业</a:t>
            </a:r>
            <a:r>
              <a:rPr lang="en-US" altLang="zh-CN" sz="24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即可，算法只需要</a:t>
            </a:r>
            <a:r>
              <a:rPr lang="en-US" altLang="zh-CN" sz="2400" b="1" dirty="0">
                <a:solidFill>
                  <a:srgbClr val="00B050"/>
                </a:solidFill>
                <a:latin typeface="微软雅黑" panose="020B0503020204020204" pitchFamily="34" charset="-122"/>
                <a:ea typeface="微软雅黑" panose="020B0503020204020204" pitchFamily="34" charset="-122"/>
              </a:rPr>
              <a:t>O(1)</a:t>
            </a:r>
            <a:r>
              <a:rPr lang="zh-CN" altLang="en-US" sz="2400" dirty="0">
                <a:latin typeface="微软雅黑" panose="020B0503020204020204" pitchFamily="34" charset="-122"/>
                <a:ea typeface="微软雅黑" panose="020B0503020204020204" pitchFamily="34" charset="-122"/>
              </a:rPr>
              <a:t>时间。</a:t>
            </a:r>
            <a:endParaRPr lang="en-US" altLang="zh-CN" sz="2400" dirty="0">
              <a:latin typeface="微软雅黑" panose="020B0503020204020204" pitchFamily="34" charset="-122"/>
              <a:ea typeface="微软雅黑" panose="020B0503020204020204" pitchFamily="34" charset="-122"/>
            </a:endParaRPr>
          </a:p>
          <a:p>
            <a:pPr>
              <a:buFont typeface="Wingdings" pitchFamily="2" charset="2"/>
              <a:buNone/>
            </a:pPr>
            <a:r>
              <a:rPr lang="zh-CN" altLang="en-US" sz="2400" dirty="0">
                <a:latin typeface="微软雅黑" panose="020B0503020204020204" pitchFamily="34" charset="-122"/>
                <a:ea typeface="微软雅黑" panose="020B0503020204020204" pitchFamily="34" charset="-122"/>
              </a:rPr>
              <a:t>		当         时，首先将</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个作业依其所需的处理时间从大到小排序。然后依此顺序将作业分配给空闲的处理机。算法所需的计算时间为</a:t>
            </a:r>
            <a:r>
              <a:rPr lang="en-US" altLang="zh-CN" sz="2400" b="1" dirty="0">
                <a:solidFill>
                  <a:srgbClr val="00B050"/>
                </a:solidFill>
                <a:latin typeface="微软雅黑" panose="020B0503020204020204" pitchFamily="34" charset="-122"/>
                <a:ea typeface="微软雅黑" panose="020B0503020204020204" pitchFamily="34" charset="-122"/>
              </a:rPr>
              <a:t>O(</a:t>
            </a:r>
            <a:r>
              <a:rPr lang="en-US" altLang="zh-CN" sz="2400" b="1" dirty="0" err="1">
                <a:solidFill>
                  <a:srgbClr val="00B050"/>
                </a:solidFill>
                <a:latin typeface="微软雅黑" panose="020B0503020204020204" pitchFamily="34" charset="-122"/>
                <a:ea typeface="微软雅黑" panose="020B0503020204020204" pitchFamily="34" charset="-122"/>
              </a:rPr>
              <a:t>nlogn</a:t>
            </a:r>
            <a:r>
              <a:rPr lang="en-US" altLang="zh-CN" sz="2400" b="1" dirty="0">
                <a:solidFill>
                  <a:srgbClr val="00B05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a:p>
            <a:pPr>
              <a:buFont typeface="Wingdings" pitchFamily="2" charset="2"/>
              <a:buNone/>
            </a:pPr>
            <a:endParaRPr lang="zh-CN" altLang="en-US" sz="2400" dirty="0">
              <a:ea typeface="楷体_GB2312" pitchFamily="49" charset="-122"/>
            </a:endParaRPr>
          </a:p>
        </p:txBody>
      </p:sp>
      <p:sp>
        <p:nvSpPr>
          <p:cNvPr id="358405" name="Rectangle 5"/>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58404" name="Object 4"/>
          <p:cNvGraphicFramePr>
            <a:graphicFrameLocks noChangeAspect="1"/>
          </p:cNvGraphicFramePr>
          <p:nvPr>
            <p:extLst/>
          </p:nvPr>
        </p:nvGraphicFramePr>
        <p:xfrm>
          <a:off x="2483768" y="3916753"/>
          <a:ext cx="684212" cy="284162"/>
        </p:xfrm>
        <a:graphic>
          <a:graphicData uri="http://schemas.openxmlformats.org/presentationml/2006/ole">
            <mc:AlternateContent xmlns:mc="http://schemas.openxmlformats.org/markup-compatibility/2006">
              <mc:Choice xmlns:v="urn:schemas-microsoft-com:vml" Requires="v">
                <p:oleObj spid="_x0000_s493892" name="公式" r:id="rId3" imgW="393359" imgH="164957" progId="Equation.3">
                  <p:embed/>
                </p:oleObj>
              </mc:Choice>
              <mc:Fallback>
                <p:oleObj name="公式" r:id="rId3" imgW="393359"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916753"/>
                        <a:ext cx="684212" cy="284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07" name="Rectangle 7"/>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58406" name="Object 6"/>
          <p:cNvGraphicFramePr>
            <a:graphicFrameLocks noChangeAspect="1"/>
          </p:cNvGraphicFramePr>
          <p:nvPr>
            <p:extLst/>
          </p:nvPr>
        </p:nvGraphicFramePr>
        <p:xfrm>
          <a:off x="1538576" y="4760104"/>
          <a:ext cx="684212" cy="250825"/>
        </p:xfrm>
        <a:graphic>
          <a:graphicData uri="http://schemas.openxmlformats.org/presentationml/2006/ole">
            <mc:AlternateContent xmlns:mc="http://schemas.openxmlformats.org/markup-compatibility/2006">
              <mc:Choice xmlns:v="urn:schemas-microsoft-com:vml" Requires="v">
                <p:oleObj spid="_x0000_s493893" name="公式" r:id="rId5" imgW="393529" imgH="139639" progId="Equation.3">
                  <p:embed/>
                </p:oleObj>
              </mc:Choice>
              <mc:Fallback>
                <p:oleObj name="公式" r:id="rId5" imgW="393529" imgH="13963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8576" y="4760104"/>
                        <a:ext cx="684212"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192</a:t>
            </a:fld>
            <a:endParaRPr lang="en-CA" dirty="0"/>
          </a:p>
        </p:txBody>
      </p:sp>
    </p:spTree>
    <p:extLst>
      <p:ext uri="{BB962C8B-B14F-4D97-AF65-F5344CB8AC3E}">
        <p14:creationId xmlns:p14="http://schemas.microsoft.com/office/powerpoint/2010/main" val="1172907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23528" y="836712"/>
            <a:ext cx="82804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lnSpc>
                <a:spcPct val="150000"/>
              </a:lnSpc>
              <a:spcBef>
                <a:spcPct val="50000"/>
              </a:spcBef>
            </a:pPr>
            <a:r>
              <a:rPr lang="zh-CN" altLang="en-US" dirty="0">
                <a:ea typeface="楷体" panose="02010609060101010101" pitchFamily="49" charset="-122"/>
              </a:rPr>
              <a:t>　　例如，有</a:t>
            </a:r>
            <a:r>
              <a:rPr lang="en-US" altLang="zh-CN" dirty="0">
                <a:cs typeface="Times New Roman" panose="02020603050405020304" pitchFamily="18" charset="0"/>
              </a:rPr>
              <a:t>7</a:t>
            </a:r>
            <a:r>
              <a:rPr lang="zh-CN" altLang="en-US" dirty="0">
                <a:ea typeface="楷体" panose="02010609060101010101" pitchFamily="49" charset="-122"/>
              </a:rPr>
              <a:t>个独立的作业</a:t>
            </a:r>
            <a:r>
              <a:rPr lang="en-US" altLang="zh-CN" dirty="0">
                <a:cs typeface="Times New Roman" panose="02020603050405020304" pitchFamily="18" charset="0"/>
              </a:rPr>
              <a:t>{1,2,3,4,5,6,7}</a:t>
            </a:r>
            <a:r>
              <a:rPr lang="zh-CN" altLang="en-US" dirty="0">
                <a:ea typeface="楷体" panose="02010609060101010101" pitchFamily="49" charset="-122"/>
              </a:rPr>
              <a:t>，由</a:t>
            </a:r>
            <a:r>
              <a:rPr lang="en-US" altLang="zh-CN" dirty="0">
                <a:cs typeface="Times New Roman" panose="02020603050405020304" pitchFamily="18" charset="0"/>
              </a:rPr>
              <a:t>3</a:t>
            </a:r>
            <a:r>
              <a:rPr lang="zh-CN" altLang="en-US" dirty="0">
                <a:ea typeface="楷体" panose="02010609060101010101" pitchFamily="49" charset="-122"/>
              </a:rPr>
              <a:t>台机器</a:t>
            </a:r>
            <a:r>
              <a:rPr lang="en-US" altLang="zh-CN" dirty="0">
                <a:cs typeface="Times New Roman" panose="02020603050405020304" pitchFamily="18" charset="0"/>
              </a:rPr>
              <a:t>{1,2,3}</a:t>
            </a:r>
            <a:r>
              <a:rPr lang="zh-CN" altLang="en-US" dirty="0">
                <a:ea typeface="楷体" panose="02010609060101010101" pitchFamily="49" charset="-122"/>
              </a:rPr>
              <a:t>加工处理，各作业所需的处理时间如表所示。作业不允许中断，不允许拆分，求完成以上作业最短时间。</a:t>
            </a:r>
          </a:p>
        </p:txBody>
      </p:sp>
      <p:graphicFrame>
        <p:nvGraphicFramePr>
          <p:cNvPr id="170092" name="Group 108"/>
          <p:cNvGraphicFramePr>
            <a:graphicFrameLocks noGrp="1"/>
          </p:cNvGraphicFramePr>
          <p:nvPr/>
        </p:nvGraphicFramePr>
        <p:xfrm>
          <a:off x="539428" y="2636937"/>
          <a:ext cx="7991475" cy="793750"/>
        </p:xfrm>
        <a:graphic>
          <a:graphicData uri="http://schemas.openxmlformats.org/drawingml/2006/table">
            <a:tbl>
              <a:tblPr/>
              <a:tblGrid>
                <a:gridCol w="2509837"/>
                <a:gridCol w="914400"/>
                <a:gridCol w="912813"/>
                <a:gridCol w="703262"/>
                <a:gridCol w="911225"/>
                <a:gridCol w="679450"/>
                <a:gridCol w="681038"/>
                <a:gridCol w="679450"/>
              </a:tblGrid>
              <a:tr h="396875">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rPr>
                        <a:t>作业编号</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1</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2</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3</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4</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6</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7</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rPr>
                        <a:t>作业的处理时间</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2</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14</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4</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16</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6</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3</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6351" name="Text Box 2"/>
          <p:cNvSpPr txBox="1">
            <a:spLocks noChangeArrowheads="1"/>
          </p:cNvSpPr>
          <p:nvPr/>
        </p:nvSpPr>
        <p:spPr bwMode="auto">
          <a:xfrm>
            <a:off x="323528" y="4796780"/>
            <a:ext cx="8497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lang="zh-CN" altLang="en-US">
                <a:ea typeface="楷体" panose="02010609060101010101" pitchFamily="49" charset="-122"/>
              </a:rPr>
              <a:t>　</a:t>
            </a:r>
            <a:r>
              <a:rPr lang="zh-CN" altLang="en-US" sz="2000">
                <a:ea typeface="楷体" panose="02010609060101010101" pitchFamily="49" charset="-122"/>
              </a:rPr>
              <a:t>① </a:t>
            </a:r>
            <a:r>
              <a:rPr lang="en-US" altLang="zh-CN" sz="2000">
                <a:cs typeface="Times New Roman" panose="02020603050405020304" pitchFamily="18" charset="0"/>
              </a:rPr>
              <a:t>7</a:t>
            </a:r>
            <a:r>
              <a:rPr lang="zh-CN" altLang="en-US" sz="2000">
                <a:ea typeface="楷体" panose="02010609060101010101" pitchFamily="49" charset="-122"/>
              </a:rPr>
              <a:t>个作业按处理时间递减</a:t>
            </a:r>
            <a:r>
              <a:rPr lang="zh-CN" altLang="en-US" sz="2000">
                <a:solidFill>
                  <a:srgbClr val="F14124"/>
                </a:solidFill>
                <a:ea typeface="楷体" panose="02010609060101010101" pitchFamily="49" charset="-122"/>
              </a:rPr>
              <a:t>排序</a:t>
            </a:r>
            <a:r>
              <a:rPr lang="zh-CN" altLang="en-US" sz="2000">
                <a:ea typeface="楷体" panose="02010609060101010101" pitchFamily="49" charset="-122"/>
              </a:rPr>
              <a:t>，其结果如表所示。</a:t>
            </a:r>
          </a:p>
        </p:txBody>
      </p:sp>
      <p:graphicFrame>
        <p:nvGraphicFramePr>
          <p:cNvPr id="6" name="Group 118"/>
          <p:cNvGraphicFramePr>
            <a:graphicFrameLocks noGrp="1"/>
          </p:cNvGraphicFramePr>
          <p:nvPr/>
        </p:nvGraphicFramePr>
        <p:xfrm>
          <a:off x="360040" y="5374630"/>
          <a:ext cx="8208963" cy="793750"/>
        </p:xfrm>
        <a:graphic>
          <a:graphicData uri="http://schemas.openxmlformats.org/drawingml/2006/table">
            <a:tbl>
              <a:tblPr/>
              <a:tblGrid>
                <a:gridCol w="2411413"/>
                <a:gridCol w="828675"/>
                <a:gridCol w="865187"/>
                <a:gridCol w="792163"/>
                <a:gridCol w="792162"/>
                <a:gridCol w="792163"/>
                <a:gridCol w="792162"/>
                <a:gridCol w="935038"/>
              </a:tblGrid>
              <a:tr h="396875">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rPr>
                        <a:t>作业编号</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4</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2</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6</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3</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7</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1</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96875">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rPr>
                        <a:t>作业的处理时间</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16</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14</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6</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4</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3</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2</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bl>
          </a:graphicData>
        </a:graphic>
      </p:graphicFrame>
      <p:sp>
        <p:nvSpPr>
          <p:cNvPr id="7" name="Text Box 2"/>
          <p:cNvSpPr txBox="1">
            <a:spLocks noChangeArrowheads="1"/>
          </p:cNvSpPr>
          <p:nvPr/>
        </p:nvSpPr>
        <p:spPr bwMode="auto">
          <a:xfrm>
            <a:off x="467990" y="3498950"/>
            <a:ext cx="1150938" cy="523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lgn="just" eaLnBrk="1" hangingPunct="1">
              <a:spcBef>
                <a:spcPct val="50000"/>
              </a:spcBef>
            </a:pPr>
            <a:r>
              <a:rPr lang="zh-CN" altLang="en-US" sz="2800">
                <a:solidFill>
                  <a:srgbClr val="FF0000"/>
                </a:solidFill>
                <a:ea typeface="隶书" panose="02010509060101010101" pitchFamily="49" charset="-122"/>
              </a:rPr>
              <a:t>求解：</a:t>
            </a:r>
          </a:p>
        </p:txBody>
      </p:sp>
      <p:sp>
        <p:nvSpPr>
          <p:cNvPr id="8" name="Text Box 5" descr="纸莎草纸"/>
          <p:cNvSpPr txBox="1">
            <a:spLocks noChangeArrowheads="1"/>
          </p:cNvSpPr>
          <p:nvPr/>
        </p:nvSpPr>
        <p:spPr bwMode="auto">
          <a:xfrm>
            <a:off x="466650" y="4149451"/>
            <a:ext cx="1728192" cy="461665"/>
          </a:xfrm>
          <a:prstGeom prst="rect">
            <a:avLst/>
          </a:prstGeom>
          <a:solidFill>
            <a:srgbClr val="9900FF"/>
          </a:solidFill>
          <a:ln w="9525">
            <a:noFill/>
            <a:miter lim="800000"/>
            <a:headEnd/>
            <a:tailEnd/>
          </a:ln>
          <a:effectLst/>
        </p:spPr>
        <p:txBody>
          <a:bodyPr>
            <a:spAutoFit/>
          </a:bodyPr>
          <a:lstStyle/>
          <a:p>
            <a:pPr eaLnBrk="1" hangingPunct="1">
              <a:spcBef>
                <a:spcPct val="50000"/>
              </a:spcBef>
              <a:defRPr/>
            </a:pPr>
            <a:r>
              <a:rPr lang="zh-CN" altLang="en-US" dirty="0">
                <a:solidFill>
                  <a:schemeClr val="bg1"/>
                </a:solidFill>
                <a:ea typeface="隶书" pitchFamily="49" charset="-122"/>
              </a:rPr>
              <a:t>1、</a:t>
            </a:r>
            <a:r>
              <a:rPr lang="zh-CN" altLang="en-US" dirty="0">
                <a:solidFill>
                  <a:srgbClr val="FFFFFF"/>
                </a:solidFill>
                <a:ea typeface="隶书" pitchFamily="49" charset="-122"/>
              </a:rPr>
              <a:t>排序</a:t>
            </a:r>
            <a:r>
              <a:rPr lang="en-US" altLang="zh-CN" dirty="0">
                <a:ln w="18000">
                  <a:solidFill>
                    <a:schemeClr val="accent2">
                      <a:satMod val="140000"/>
                    </a:schemeClr>
                  </a:solidFill>
                  <a:prstDash val="solid"/>
                  <a:miter lim="800000"/>
                </a:ln>
                <a:solidFill>
                  <a:schemeClr val="bg2"/>
                </a:solidFill>
                <a:ea typeface="隶书" pitchFamily="49" charset="-122"/>
              </a:rPr>
              <a:t> </a:t>
            </a:r>
            <a:endParaRPr lang="zh-CN" altLang="en-US" dirty="0">
              <a:solidFill>
                <a:schemeClr val="bg2"/>
              </a:solidFill>
              <a:ea typeface="隶书" pitchFamily="49" charset="-122"/>
            </a:endParaRPr>
          </a:p>
        </p:txBody>
      </p:sp>
      <p:sp>
        <p:nvSpPr>
          <p:cNvPr id="9" name="Text Box 5" descr="纸莎草纸"/>
          <p:cNvSpPr txBox="1">
            <a:spLocks noChangeArrowheads="1"/>
          </p:cNvSpPr>
          <p:nvPr/>
        </p:nvSpPr>
        <p:spPr bwMode="auto">
          <a:xfrm>
            <a:off x="2482874" y="4149451"/>
            <a:ext cx="1728192" cy="461665"/>
          </a:xfrm>
          <a:prstGeom prst="rect">
            <a:avLst/>
          </a:prstGeom>
          <a:solidFill>
            <a:srgbClr val="9900FF"/>
          </a:solidFill>
          <a:ln w="9525">
            <a:noFill/>
            <a:miter lim="800000"/>
            <a:headEnd/>
            <a:tailEnd/>
          </a:ln>
          <a:effectLst/>
        </p:spPr>
        <p:txBody>
          <a:bodyPr>
            <a:spAutoFit/>
          </a:bodyPr>
          <a:lstStyle/>
          <a:p>
            <a:pPr eaLnBrk="1" hangingPunct="1">
              <a:spcBef>
                <a:spcPct val="50000"/>
              </a:spcBef>
              <a:defRPr/>
            </a:pPr>
            <a:r>
              <a:rPr lang="zh-CN" altLang="en-US" dirty="0">
                <a:solidFill>
                  <a:schemeClr val="bg1"/>
                </a:solidFill>
                <a:ea typeface="隶书" pitchFamily="49" charset="-122"/>
              </a:rPr>
              <a:t>2、</a:t>
            </a:r>
            <a:r>
              <a:rPr lang="zh-CN" altLang="en-US" dirty="0">
                <a:solidFill>
                  <a:srgbClr val="FFFFFF"/>
                </a:solidFill>
                <a:ea typeface="隶书" pitchFamily="49" charset="-122"/>
              </a:rPr>
              <a:t>选择</a:t>
            </a:r>
            <a:r>
              <a:rPr lang="en-US" altLang="zh-CN" dirty="0">
                <a:ln w="18000">
                  <a:solidFill>
                    <a:schemeClr val="accent2">
                      <a:satMod val="140000"/>
                    </a:schemeClr>
                  </a:solidFill>
                  <a:prstDash val="solid"/>
                  <a:miter lim="800000"/>
                </a:ln>
                <a:solidFill>
                  <a:schemeClr val="bg2"/>
                </a:solidFill>
                <a:ea typeface="隶书" pitchFamily="49" charset="-122"/>
              </a:rPr>
              <a:t> </a:t>
            </a:r>
            <a:endParaRPr lang="zh-CN" altLang="en-US" dirty="0">
              <a:solidFill>
                <a:schemeClr val="bg2"/>
              </a:solidFill>
              <a:ea typeface="隶书" pitchFamily="49" charset="-122"/>
            </a:endParaRPr>
          </a:p>
        </p:txBody>
      </p:sp>
      <p:sp>
        <p:nvSpPr>
          <p:cNvPr id="10" name="Text Box 5" descr="纸莎草纸"/>
          <p:cNvSpPr txBox="1">
            <a:spLocks noChangeArrowheads="1"/>
          </p:cNvSpPr>
          <p:nvPr/>
        </p:nvSpPr>
        <p:spPr bwMode="auto">
          <a:xfrm>
            <a:off x="4500240" y="4149080"/>
            <a:ext cx="1727200" cy="461962"/>
          </a:xfrm>
          <a:prstGeom prst="rect">
            <a:avLst/>
          </a:prstGeom>
          <a:solidFill>
            <a:srgbClr val="99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chemeClr val="bg1"/>
                </a:solidFill>
                <a:ea typeface="隶书" panose="02010509060101010101" pitchFamily="49" charset="-122"/>
              </a:rPr>
              <a:t>3、分配</a:t>
            </a:r>
            <a:endParaRPr lang="zh-CN" altLang="en-US">
              <a:solidFill>
                <a:schemeClr val="bg2"/>
              </a:solidFill>
              <a:ea typeface="隶书" panose="02010509060101010101" pitchFamily="49" charset="-122"/>
            </a:endParaRP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193</a:t>
            </a:fld>
            <a:endParaRPr lang="en-CA" dirty="0"/>
          </a:p>
        </p:txBody>
      </p:sp>
    </p:spTree>
    <p:extLst>
      <p:ext uri="{BB962C8B-B14F-4D97-AF65-F5344CB8AC3E}">
        <p14:creationId xmlns:p14="http://schemas.microsoft.com/office/powerpoint/2010/main" val="638835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351"/>
                                        </p:tgtEl>
                                        <p:attrNameLst>
                                          <p:attrName>style.visibility</p:attrName>
                                        </p:attrNameLst>
                                      </p:cBhvr>
                                      <p:to>
                                        <p:strVal val="visible"/>
                                      </p:to>
                                    </p:set>
                                    <p:animEffect transition="in" filter="blinds(horizontal)">
                                      <p:cBhvr>
                                        <p:cTn id="27" dur="500"/>
                                        <p:tgtEl>
                                          <p:spTgt spid="56351"/>
                                        </p:tgtEl>
                                      </p:cBhvr>
                                    </p:animEffect>
                                  </p:childTnLst>
                                </p:cTn>
                              </p:par>
                              <p:par>
                                <p:cTn id="28" presetID="3" presetClass="entr" presetSubtype="1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51" grpId="0"/>
      <p:bldP spid="7" grpId="0" animBg="1"/>
      <p:bldP spid="10"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16"/>
          <p:cNvSpPr txBox="1">
            <a:spLocks noChangeArrowheads="1"/>
          </p:cNvSpPr>
          <p:nvPr/>
        </p:nvSpPr>
        <p:spPr bwMode="auto">
          <a:xfrm>
            <a:off x="250825" y="2060575"/>
            <a:ext cx="8640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lang="zh-CN" altLang="en-US" sz="2000" dirty="0">
                <a:ea typeface="楷体" panose="02010609060101010101" pitchFamily="49" charset="-122"/>
              </a:rPr>
              <a:t>　　② 先将排序后的前</a:t>
            </a:r>
            <a:r>
              <a:rPr lang="en-US" altLang="zh-CN" sz="2000" dirty="0">
                <a:cs typeface="Times New Roman" panose="02020603050405020304" pitchFamily="18" charset="0"/>
              </a:rPr>
              <a:t>3</a:t>
            </a:r>
            <a:r>
              <a:rPr lang="zh-CN" altLang="en-US" sz="2000" dirty="0">
                <a:ea typeface="楷体" panose="02010609060101010101" pitchFamily="49" charset="-122"/>
              </a:rPr>
              <a:t>个作业分配给</a:t>
            </a:r>
            <a:r>
              <a:rPr lang="en-US" altLang="zh-CN" sz="2000" dirty="0">
                <a:cs typeface="Times New Roman" panose="02020603050405020304" pitchFamily="18" charset="0"/>
              </a:rPr>
              <a:t>3</a:t>
            </a:r>
            <a:r>
              <a:rPr lang="zh-CN" altLang="en-US" sz="2000" dirty="0">
                <a:ea typeface="楷体" panose="02010609060101010101" pitchFamily="49" charset="-122"/>
              </a:rPr>
              <a:t>台机器。</a:t>
            </a:r>
          </a:p>
          <a:p>
            <a:pPr eaLnBrk="1" hangingPunct="1"/>
            <a:r>
              <a:rPr lang="zh-CN" altLang="en-US" sz="2000" dirty="0">
                <a:ea typeface="楷体" panose="02010609060101010101" pitchFamily="49" charset="-122"/>
              </a:rPr>
              <a:t>　　③ 分配余下的作业。</a:t>
            </a:r>
          </a:p>
          <a:p>
            <a:pPr eaLnBrk="1" hangingPunct="1"/>
            <a:r>
              <a:rPr lang="zh-CN" altLang="en-US" sz="2000" dirty="0">
                <a:ea typeface="楷体" panose="02010609060101010101" pitchFamily="49" charset="-122"/>
              </a:rPr>
              <a:t>　　分配作业</a:t>
            </a:r>
            <a:r>
              <a:rPr lang="en-US" altLang="zh-CN" sz="2000" dirty="0">
                <a:cs typeface="Times New Roman" panose="02020603050405020304" pitchFamily="18" charset="0"/>
              </a:rPr>
              <a:t>6</a:t>
            </a:r>
            <a:r>
              <a:rPr lang="zh-CN" altLang="en-US" sz="2000" dirty="0">
                <a:cs typeface="Times New Roman" panose="02020603050405020304" pitchFamily="18" charset="0"/>
              </a:rPr>
              <a:t>，</a:t>
            </a:r>
            <a:r>
              <a:rPr lang="zh-CN" altLang="en-US" sz="2000" dirty="0">
                <a:ea typeface="楷体" panose="02010609060101010101" pitchFamily="49" charset="-122"/>
              </a:rPr>
              <a:t>分配作业</a:t>
            </a:r>
            <a:r>
              <a:rPr lang="en-US" altLang="zh-CN" sz="2000" dirty="0">
                <a:cs typeface="Times New Roman" panose="02020603050405020304" pitchFamily="18" charset="0"/>
              </a:rPr>
              <a:t>3</a:t>
            </a:r>
            <a:r>
              <a:rPr lang="zh-CN" altLang="en-US" sz="2000" dirty="0">
                <a:ea typeface="楷体" panose="02010609060101010101" pitchFamily="49" charset="-122"/>
              </a:rPr>
              <a:t>，分配</a:t>
            </a:r>
            <a:r>
              <a:rPr lang="zh-CN" altLang="en-US" sz="2000" dirty="0" smtClean="0">
                <a:ea typeface="楷体" panose="02010609060101010101" pitchFamily="49" charset="-122"/>
              </a:rPr>
              <a:t>作业</a:t>
            </a:r>
            <a:r>
              <a:rPr lang="en-US" altLang="zh-CN" sz="2000" dirty="0" smtClean="0">
                <a:cs typeface="Times New Roman" panose="02020603050405020304" pitchFamily="18" charset="0"/>
              </a:rPr>
              <a:t>7</a:t>
            </a:r>
            <a:r>
              <a:rPr lang="zh-CN" altLang="en-US" sz="2000" dirty="0" smtClean="0">
                <a:ea typeface="楷体" panose="02010609060101010101" pitchFamily="49" charset="-122"/>
              </a:rPr>
              <a:t>，</a:t>
            </a:r>
            <a:r>
              <a:rPr lang="zh-CN" altLang="en-US" sz="2000" dirty="0">
                <a:ea typeface="楷体" panose="02010609060101010101" pitchFamily="49" charset="-122"/>
              </a:rPr>
              <a:t>分配作业</a:t>
            </a:r>
            <a:r>
              <a:rPr lang="en-US" altLang="zh-CN" sz="2000" dirty="0">
                <a:cs typeface="Times New Roman" panose="02020603050405020304" pitchFamily="18" charset="0"/>
              </a:rPr>
              <a:t>1</a:t>
            </a:r>
            <a:r>
              <a:rPr lang="zh-CN" altLang="en-US" sz="2000" dirty="0">
                <a:ea typeface="楷体" panose="02010609060101010101" pitchFamily="49" charset="-122"/>
              </a:rPr>
              <a:t>。</a:t>
            </a:r>
          </a:p>
        </p:txBody>
      </p:sp>
      <p:graphicFrame>
        <p:nvGraphicFramePr>
          <p:cNvPr id="6" name="Group 118"/>
          <p:cNvGraphicFramePr>
            <a:graphicFrameLocks noGrp="1"/>
          </p:cNvGraphicFramePr>
          <p:nvPr>
            <p:extLst/>
          </p:nvPr>
        </p:nvGraphicFramePr>
        <p:xfrm>
          <a:off x="467518" y="1052736"/>
          <a:ext cx="8208963" cy="793750"/>
        </p:xfrm>
        <a:graphic>
          <a:graphicData uri="http://schemas.openxmlformats.org/drawingml/2006/table">
            <a:tbl>
              <a:tblPr/>
              <a:tblGrid>
                <a:gridCol w="2411413"/>
                <a:gridCol w="828675"/>
                <a:gridCol w="865187"/>
                <a:gridCol w="792163"/>
                <a:gridCol w="792162"/>
                <a:gridCol w="792163"/>
                <a:gridCol w="792162"/>
                <a:gridCol w="935038"/>
              </a:tblGrid>
              <a:tr h="396875">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rPr>
                        <a:t>作业编号</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4</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2</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6</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3</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7</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1</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96875">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rPr>
                        <a:t>作业的处理时间</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16</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14</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6</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4</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3</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33CC"/>
                          </a:solidFill>
                          <a:effectLst/>
                          <a:latin typeface="楷体" panose="02010609060101010101" pitchFamily="49" charset="-122"/>
                          <a:ea typeface="楷体" panose="02010609060101010101" pitchFamily="49" charset="-122"/>
                          <a:cs typeface="Times New Roman" panose="02020603050405020304" pitchFamily="18" charset="0"/>
                        </a:rPr>
                        <a:t>2</a:t>
                      </a:r>
                    </a:p>
                  </a:txBody>
                  <a:tcPr marT="45757" marB="457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bl>
          </a:graphicData>
        </a:graphic>
      </p:graphicFrame>
      <p:sp>
        <p:nvSpPr>
          <p:cNvPr id="21" name="矩形 20"/>
          <p:cNvSpPr/>
          <p:nvPr/>
        </p:nvSpPr>
        <p:spPr>
          <a:xfrm>
            <a:off x="899592" y="3356992"/>
            <a:ext cx="648072" cy="792088"/>
          </a:xfrm>
          <a:prstGeom prst="rect">
            <a:avLst/>
          </a:prstGeom>
          <a:solidFill>
            <a:srgbClr val="A7EA52">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smtClean="0">
                <a:ln>
                  <a:noFill/>
                </a:ln>
                <a:solidFill>
                  <a:prstClr val="black"/>
                </a:solidFill>
                <a:effectLst/>
                <a:uLnTx/>
                <a:uFillTx/>
                <a:latin typeface="Trebuchet MS" panose="020B0603020202020204" pitchFamily="34" charset="0"/>
                <a:ea typeface="华文新魏" panose="02010800040101010101" pitchFamily="2" charset="-122"/>
                <a:cs typeface="+mn-cs"/>
              </a:rPr>
              <a:t>M1</a:t>
            </a:r>
            <a:endParaRPr kumimoji="1" lang="zh-CN" altLang="en-US" sz="2400" b="1" i="0" u="none" strike="noStrike" kern="0" cap="none" spc="0" normalizeH="0" baseline="0" noProof="0" smtClean="0">
              <a:ln>
                <a:noFill/>
              </a:ln>
              <a:solidFill>
                <a:prstClr val="black"/>
              </a:solidFill>
              <a:effectLst/>
              <a:uLnTx/>
              <a:uFillTx/>
              <a:latin typeface="Trebuchet MS" panose="020B0603020202020204" pitchFamily="34" charset="0"/>
              <a:ea typeface="华文新魏" panose="02010800040101010101" pitchFamily="2" charset="-122"/>
              <a:cs typeface="+mn-cs"/>
            </a:endParaRPr>
          </a:p>
        </p:txBody>
      </p:sp>
      <p:sp>
        <p:nvSpPr>
          <p:cNvPr id="22" name="矩形 21"/>
          <p:cNvSpPr/>
          <p:nvPr/>
        </p:nvSpPr>
        <p:spPr>
          <a:xfrm>
            <a:off x="899592" y="4149080"/>
            <a:ext cx="648072" cy="792088"/>
          </a:xfrm>
          <a:prstGeom prst="rect">
            <a:avLst/>
          </a:prstGeom>
          <a:solidFill>
            <a:srgbClr val="A7EA52">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smtClean="0">
                <a:ln>
                  <a:noFill/>
                </a:ln>
                <a:solidFill>
                  <a:prstClr val="black"/>
                </a:solidFill>
                <a:effectLst/>
                <a:uLnTx/>
                <a:uFillTx/>
                <a:latin typeface="Trebuchet MS" panose="020B0603020202020204" pitchFamily="34" charset="0"/>
                <a:ea typeface="华文新魏" panose="02010800040101010101" pitchFamily="2" charset="-122"/>
                <a:cs typeface="+mn-cs"/>
              </a:rPr>
              <a:t>M2</a:t>
            </a:r>
            <a:endParaRPr kumimoji="1" lang="zh-CN" altLang="en-US" sz="2400" b="1" i="0" u="none" strike="noStrike" kern="0" cap="none" spc="0" normalizeH="0" baseline="0" noProof="0" smtClean="0">
              <a:ln>
                <a:noFill/>
              </a:ln>
              <a:solidFill>
                <a:prstClr val="black"/>
              </a:solidFill>
              <a:effectLst/>
              <a:uLnTx/>
              <a:uFillTx/>
              <a:latin typeface="Trebuchet MS" panose="020B0603020202020204" pitchFamily="34" charset="0"/>
              <a:ea typeface="华文新魏" panose="02010800040101010101" pitchFamily="2" charset="-122"/>
              <a:cs typeface="+mn-cs"/>
            </a:endParaRPr>
          </a:p>
        </p:txBody>
      </p:sp>
      <p:sp>
        <p:nvSpPr>
          <p:cNvPr id="23" name="矩形 22"/>
          <p:cNvSpPr/>
          <p:nvPr/>
        </p:nvSpPr>
        <p:spPr>
          <a:xfrm>
            <a:off x="899592" y="4941168"/>
            <a:ext cx="648072" cy="792088"/>
          </a:xfrm>
          <a:prstGeom prst="rect">
            <a:avLst/>
          </a:prstGeom>
          <a:solidFill>
            <a:srgbClr val="A7EA52">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M3</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24" name="矩形 23"/>
          <p:cNvSpPr/>
          <p:nvPr/>
        </p:nvSpPr>
        <p:spPr>
          <a:xfrm>
            <a:off x="1547664" y="3356992"/>
            <a:ext cx="7200800" cy="792088"/>
          </a:xfrm>
          <a:prstGeom prst="rect">
            <a:avLst/>
          </a:prstGeom>
          <a:solidFill>
            <a:srgbClr val="F14124">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dirty="0">
              <a:ln>
                <a:noFill/>
              </a:ln>
              <a:solidFill>
                <a:prstClr val="black"/>
              </a:solidFill>
              <a:effectLst/>
              <a:uLnTx/>
              <a:uFillTx/>
              <a:latin typeface="Trebuchet MS"/>
              <a:ea typeface="华文新魏" panose="02010800040101010101" pitchFamily="2" charset="-122"/>
              <a:cs typeface="+mn-cs"/>
            </a:endParaRPr>
          </a:p>
        </p:txBody>
      </p:sp>
      <p:sp>
        <p:nvSpPr>
          <p:cNvPr id="25" name="矩形 24"/>
          <p:cNvSpPr/>
          <p:nvPr/>
        </p:nvSpPr>
        <p:spPr>
          <a:xfrm>
            <a:off x="1547664" y="4941168"/>
            <a:ext cx="7200800" cy="792088"/>
          </a:xfrm>
          <a:prstGeom prst="rect">
            <a:avLst/>
          </a:prstGeom>
          <a:solidFill>
            <a:srgbClr val="F14124">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dirty="0">
              <a:ln>
                <a:noFill/>
              </a:ln>
              <a:solidFill>
                <a:prstClr val="black"/>
              </a:solidFill>
              <a:effectLst/>
              <a:uLnTx/>
              <a:uFillTx/>
              <a:latin typeface="Trebuchet MS"/>
              <a:ea typeface="华文新魏" panose="02010800040101010101" pitchFamily="2" charset="-122"/>
              <a:cs typeface="+mn-cs"/>
            </a:endParaRPr>
          </a:p>
        </p:txBody>
      </p:sp>
      <p:sp>
        <p:nvSpPr>
          <p:cNvPr id="26" name="矩形 25"/>
          <p:cNvSpPr/>
          <p:nvPr/>
        </p:nvSpPr>
        <p:spPr>
          <a:xfrm>
            <a:off x="1547664" y="4149080"/>
            <a:ext cx="7200800" cy="792088"/>
          </a:xfrm>
          <a:prstGeom prst="rect">
            <a:avLst/>
          </a:prstGeom>
          <a:solidFill>
            <a:srgbClr val="F14124">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dirty="0">
              <a:ln>
                <a:noFill/>
              </a:ln>
              <a:solidFill>
                <a:prstClr val="black"/>
              </a:solidFill>
              <a:effectLst/>
              <a:uLnTx/>
              <a:uFillTx/>
              <a:latin typeface="Trebuchet MS"/>
              <a:ea typeface="华文新魏" panose="02010800040101010101" pitchFamily="2" charset="-122"/>
              <a:cs typeface="+mn-cs"/>
            </a:endParaRPr>
          </a:p>
        </p:txBody>
      </p:sp>
      <p:graphicFrame>
        <p:nvGraphicFramePr>
          <p:cNvPr id="27" name="表格 26"/>
          <p:cNvGraphicFramePr>
            <a:graphicFrameLocks noGrp="1"/>
          </p:cNvGraphicFramePr>
          <p:nvPr/>
        </p:nvGraphicFramePr>
        <p:xfrm>
          <a:off x="1547813" y="5732463"/>
          <a:ext cx="7200894" cy="217487"/>
        </p:xfrm>
        <a:graphic>
          <a:graphicData uri="http://schemas.openxmlformats.org/drawingml/2006/table">
            <a:tbl>
              <a:tblPr firstRow="1" bandRow="1"/>
              <a:tblGrid>
                <a:gridCol w="423582"/>
                <a:gridCol w="423582"/>
                <a:gridCol w="423582"/>
                <a:gridCol w="423582"/>
                <a:gridCol w="423582"/>
                <a:gridCol w="423582"/>
                <a:gridCol w="423582"/>
                <a:gridCol w="423582"/>
                <a:gridCol w="423582"/>
                <a:gridCol w="423582"/>
                <a:gridCol w="423582"/>
                <a:gridCol w="423582"/>
                <a:gridCol w="423582"/>
                <a:gridCol w="423582"/>
                <a:gridCol w="423582"/>
                <a:gridCol w="423582"/>
                <a:gridCol w="423582"/>
              </a:tblGrid>
              <a:tr h="217487">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dirty="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dirty="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dirty="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dirty="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dirty="0"/>
                    </a:p>
                  </a:txBody>
                  <a:tcPr marL="91441" marR="91441" marT="46030" marB="4603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r>
            </a:tbl>
          </a:graphicData>
        </a:graphic>
      </p:graphicFrame>
      <p:graphicFrame>
        <p:nvGraphicFramePr>
          <p:cNvPr id="28" name="表格 27"/>
          <p:cNvGraphicFramePr>
            <a:graphicFrameLocks noGrp="1"/>
          </p:cNvGraphicFramePr>
          <p:nvPr/>
        </p:nvGraphicFramePr>
        <p:xfrm>
          <a:off x="1547813" y="5661025"/>
          <a:ext cx="7272337" cy="366713"/>
        </p:xfrm>
        <a:graphic>
          <a:graphicData uri="http://schemas.openxmlformats.org/drawingml/2006/table">
            <a:tbl>
              <a:tblPr/>
              <a:tblGrid>
                <a:gridCol w="427037"/>
                <a:gridCol w="428625"/>
                <a:gridCol w="427038"/>
                <a:gridCol w="428625"/>
                <a:gridCol w="427037"/>
                <a:gridCol w="428625"/>
                <a:gridCol w="427038"/>
                <a:gridCol w="428625"/>
                <a:gridCol w="427037"/>
                <a:gridCol w="428625"/>
                <a:gridCol w="427038"/>
                <a:gridCol w="428625"/>
                <a:gridCol w="427037"/>
                <a:gridCol w="428625"/>
                <a:gridCol w="427038"/>
                <a:gridCol w="428625"/>
                <a:gridCol w="427037"/>
              </a:tblGrid>
              <a:tr h="366713">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2</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3</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4</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5</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6</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7</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8</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9</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10</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11</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12</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13</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14</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15</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16</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17</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34" marR="91434" marT="45839" marB="45839" horzOverflow="overflow">
                    <a:lnL>
                      <a:noFill/>
                    </a:lnL>
                    <a:lnR>
                      <a:noFill/>
                    </a:lnR>
                    <a:lnT>
                      <a:noFill/>
                    </a:lnT>
                    <a:lnB>
                      <a:noFill/>
                    </a:lnB>
                    <a:lnTlToBr>
                      <a:noFill/>
                    </a:lnTlToBr>
                    <a:lnBlToTr>
                      <a:noFill/>
                    </a:lnBlToTr>
                    <a:noFill/>
                  </a:tcPr>
                </a:tc>
              </a:tr>
            </a:tbl>
          </a:graphicData>
        </a:graphic>
      </p:graphicFrame>
      <p:sp>
        <p:nvSpPr>
          <p:cNvPr id="29" name="矩形 28"/>
          <p:cNvSpPr/>
          <p:nvPr/>
        </p:nvSpPr>
        <p:spPr>
          <a:xfrm>
            <a:off x="1547664" y="3356992"/>
            <a:ext cx="6840760" cy="792088"/>
          </a:xfrm>
          <a:prstGeom prst="rect">
            <a:avLst/>
          </a:prstGeom>
          <a:solidFill>
            <a:srgbClr val="B4DCFA"/>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en-US"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4</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30" name="矩形 29"/>
          <p:cNvSpPr/>
          <p:nvPr/>
        </p:nvSpPr>
        <p:spPr>
          <a:xfrm>
            <a:off x="1547664" y="4149080"/>
            <a:ext cx="5976664" cy="792088"/>
          </a:xfrm>
          <a:prstGeom prst="rect">
            <a:avLst/>
          </a:prstGeom>
          <a:solidFill>
            <a:srgbClr val="A7EA52"/>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zh-CN"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2</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31" name="矩形 30"/>
          <p:cNvSpPr/>
          <p:nvPr/>
        </p:nvSpPr>
        <p:spPr>
          <a:xfrm>
            <a:off x="1547664" y="4941168"/>
            <a:ext cx="2520280" cy="792088"/>
          </a:xfrm>
          <a:prstGeom prst="rect">
            <a:avLst/>
          </a:prstGeom>
          <a:solidFill>
            <a:srgbClr val="B4DCFA">
              <a:lumMod val="9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zh-CN"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5</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32" name="矩形 31"/>
          <p:cNvSpPr/>
          <p:nvPr/>
        </p:nvSpPr>
        <p:spPr>
          <a:xfrm>
            <a:off x="4067944" y="4941168"/>
            <a:ext cx="2160240" cy="792088"/>
          </a:xfrm>
          <a:prstGeom prst="rect">
            <a:avLst/>
          </a:prstGeom>
          <a:solidFill>
            <a:srgbClr val="FFFF00"/>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zh-CN"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6</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33" name="矩形 32"/>
          <p:cNvSpPr/>
          <p:nvPr/>
        </p:nvSpPr>
        <p:spPr>
          <a:xfrm>
            <a:off x="6228184" y="4941168"/>
            <a:ext cx="1656184" cy="792088"/>
          </a:xfrm>
          <a:prstGeom prst="rect">
            <a:avLst/>
          </a:prstGeom>
          <a:solidFill>
            <a:srgbClr val="FF8021"/>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en-US"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3</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34" name="矩形 33"/>
          <p:cNvSpPr/>
          <p:nvPr/>
        </p:nvSpPr>
        <p:spPr>
          <a:xfrm>
            <a:off x="7452320" y="4149080"/>
            <a:ext cx="1296144" cy="792088"/>
          </a:xfrm>
          <a:prstGeom prst="rect">
            <a:avLst/>
          </a:prstGeom>
          <a:solidFill>
            <a:srgbClr val="5DCEAF">
              <a:lumMod val="75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en-US"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7</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35" name="矩形 34"/>
          <p:cNvSpPr/>
          <p:nvPr/>
        </p:nvSpPr>
        <p:spPr>
          <a:xfrm>
            <a:off x="7884368" y="4941168"/>
            <a:ext cx="864096" cy="792088"/>
          </a:xfrm>
          <a:prstGeom prst="rect">
            <a:avLst/>
          </a:prstGeom>
          <a:solidFill>
            <a:srgbClr val="B4DCFA">
              <a:lumMod val="75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zh-CN" altLang="zh-CN" sz="20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1</a:t>
            </a:r>
            <a:endParaRPr kumimoji="1" lang="zh-CN" altLang="en-US" sz="20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194</a:t>
            </a:fld>
            <a:endParaRPr lang="en-CA" dirty="0"/>
          </a:p>
        </p:txBody>
      </p:sp>
    </p:spTree>
    <p:extLst>
      <p:ext uri="{BB962C8B-B14F-4D97-AF65-F5344CB8AC3E}">
        <p14:creationId xmlns:p14="http://schemas.microsoft.com/office/powerpoint/2010/main" val="3584209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5">
                                            <p:txEl>
                                              <p:pRg st="0" end="0"/>
                                            </p:txEl>
                                          </p:spTgt>
                                        </p:tgtEl>
                                        <p:attrNameLst>
                                          <p:attrName>style.visibility</p:attrName>
                                        </p:attrNameLst>
                                      </p:cBhvr>
                                      <p:to>
                                        <p:strVal val="visible"/>
                                      </p:to>
                                    </p:set>
                                    <p:animEffect transition="in" filter="blinds(horizontal)">
                                      <p:cBhvr>
                                        <p:cTn id="7" dur="500"/>
                                        <p:tgtEl>
                                          <p:spTgt spid="573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5">
                                            <p:txEl>
                                              <p:pRg st="1" end="1"/>
                                            </p:txEl>
                                          </p:spTgt>
                                        </p:tgtEl>
                                        <p:attrNameLst>
                                          <p:attrName>style.visibility</p:attrName>
                                        </p:attrNameLst>
                                      </p:cBhvr>
                                      <p:to>
                                        <p:strVal val="visible"/>
                                      </p:to>
                                    </p:set>
                                    <p:animEffect transition="in" filter="blinds(horizontal)">
                                      <p:cBhvr>
                                        <p:cTn id="12" dur="500"/>
                                        <p:tgtEl>
                                          <p:spTgt spid="573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5">
                                            <p:txEl>
                                              <p:pRg st="2" end="2"/>
                                            </p:txEl>
                                          </p:spTgt>
                                        </p:tgtEl>
                                        <p:attrNameLst>
                                          <p:attrName>style.visibility</p:attrName>
                                        </p:attrNameLst>
                                      </p:cBhvr>
                                      <p:to>
                                        <p:strVal val="visible"/>
                                      </p:to>
                                    </p:set>
                                    <p:animEffect transition="in" filter="blinds(horizontal)">
                                      <p:cBhvr>
                                        <p:cTn id="17" dur="500"/>
                                        <p:tgtEl>
                                          <p:spTgt spid="573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par>
                                <p:cTn id="23" presetID="3" presetClass="entr" presetSubtype="1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linds(horizontal)">
                                      <p:cBhvr>
                                        <p:cTn id="31" dur="500"/>
                                        <p:tgtEl>
                                          <p:spTgt spid="26"/>
                                        </p:tgtEl>
                                      </p:cBhvr>
                                    </p:animEffect>
                                  </p:childTnLst>
                                </p:cTn>
                              </p:par>
                              <p:par>
                                <p:cTn id="32" presetID="3" presetClass="entr" presetSubtype="1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linds(horizontal)">
                                      <p:cBhvr>
                                        <p:cTn id="34" dur="500"/>
                                        <p:tgtEl>
                                          <p:spTgt spid="23"/>
                                        </p:tgtEl>
                                      </p:cBhvr>
                                    </p:animEffect>
                                  </p:childTnLst>
                                </p:cTn>
                              </p:par>
                              <p:par>
                                <p:cTn id="35" presetID="3" presetClass="entr" presetSubtype="1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par>
                                <p:cTn id="38" presetID="3" presetClass="entr" presetSubtype="10"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linds(horizontal)">
                                      <p:cBhvr>
                                        <p:cTn id="40" dur="500"/>
                                        <p:tgtEl>
                                          <p:spTgt spid="28"/>
                                        </p:tgtEl>
                                      </p:cBhvr>
                                    </p:animEffect>
                                  </p:childTnLst>
                                </p:cTn>
                              </p:par>
                              <p:par>
                                <p:cTn id="41" presetID="3" presetClass="entr" presetSubtype="1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linds(horizontal)">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ppt_x"/>
                                          </p:val>
                                        </p:tav>
                                        <p:tav tm="100000">
                                          <p:val>
                                            <p:strVal val="#ppt_x"/>
                                          </p:val>
                                        </p:tav>
                                      </p:tavLst>
                                    </p:anim>
                                    <p:anim calcmode="lin" valueType="num">
                                      <p:cBhvr additive="base">
                                        <p:cTn id="4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ppt_x"/>
                                          </p:val>
                                        </p:tav>
                                        <p:tav tm="100000">
                                          <p:val>
                                            <p:strVal val="#ppt_x"/>
                                          </p:val>
                                        </p:tav>
                                      </p:tavLst>
                                    </p:anim>
                                    <p:anim calcmode="lin" valueType="num">
                                      <p:cBhvr additive="base">
                                        <p:cTn id="5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fill="hold"/>
                                        <p:tgtEl>
                                          <p:spTgt spid="31"/>
                                        </p:tgtEl>
                                        <p:attrNameLst>
                                          <p:attrName>ppt_x</p:attrName>
                                        </p:attrNameLst>
                                      </p:cBhvr>
                                      <p:tavLst>
                                        <p:tav tm="0">
                                          <p:val>
                                            <p:strVal val="#ppt_x"/>
                                          </p:val>
                                        </p:tav>
                                        <p:tav tm="100000">
                                          <p:val>
                                            <p:strVal val="#ppt_x"/>
                                          </p:val>
                                        </p:tav>
                                      </p:tavLst>
                                    </p:anim>
                                    <p:anim calcmode="lin" valueType="num">
                                      <p:cBhvr additive="base">
                                        <p:cTn id="61"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additive="base">
                                        <p:cTn id="66" dur="500" fill="hold"/>
                                        <p:tgtEl>
                                          <p:spTgt spid="32"/>
                                        </p:tgtEl>
                                        <p:attrNameLst>
                                          <p:attrName>ppt_x</p:attrName>
                                        </p:attrNameLst>
                                      </p:cBhvr>
                                      <p:tavLst>
                                        <p:tav tm="0">
                                          <p:val>
                                            <p:strVal val="#ppt_x"/>
                                          </p:val>
                                        </p:tav>
                                        <p:tav tm="100000">
                                          <p:val>
                                            <p:strVal val="#ppt_x"/>
                                          </p:val>
                                        </p:tav>
                                      </p:tavLst>
                                    </p:anim>
                                    <p:anim calcmode="lin" valueType="num">
                                      <p:cBhvr additive="base">
                                        <p:cTn id="6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additive="base">
                                        <p:cTn id="72" dur="500" fill="hold"/>
                                        <p:tgtEl>
                                          <p:spTgt spid="33"/>
                                        </p:tgtEl>
                                        <p:attrNameLst>
                                          <p:attrName>ppt_x</p:attrName>
                                        </p:attrNameLst>
                                      </p:cBhvr>
                                      <p:tavLst>
                                        <p:tav tm="0">
                                          <p:val>
                                            <p:strVal val="#ppt_x"/>
                                          </p:val>
                                        </p:tav>
                                        <p:tav tm="100000">
                                          <p:val>
                                            <p:strVal val="#ppt_x"/>
                                          </p:val>
                                        </p:tav>
                                      </p:tavLst>
                                    </p:anim>
                                    <p:anim calcmode="lin" valueType="num">
                                      <p:cBhvr additive="base">
                                        <p:cTn id="7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fill="hold"/>
                                        <p:tgtEl>
                                          <p:spTgt spid="34"/>
                                        </p:tgtEl>
                                        <p:attrNameLst>
                                          <p:attrName>ppt_x</p:attrName>
                                        </p:attrNameLst>
                                      </p:cBhvr>
                                      <p:tavLst>
                                        <p:tav tm="0">
                                          <p:val>
                                            <p:strVal val="#ppt_x"/>
                                          </p:val>
                                        </p:tav>
                                        <p:tav tm="100000">
                                          <p:val>
                                            <p:strVal val="#ppt_x"/>
                                          </p:val>
                                        </p:tav>
                                      </p:tavLst>
                                    </p:anim>
                                    <p:anim calcmode="lin" valueType="num">
                                      <p:cBhvr additive="base">
                                        <p:cTn id="7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35"/>
                                        </p:tgtEl>
                                        <p:attrNameLst>
                                          <p:attrName>style.visibility</p:attrName>
                                        </p:attrNameLst>
                                      </p:cBhvr>
                                      <p:to>
                                        <p:strVal val="visible"/>
                                      </p:to>
                                    </p:set>
                                    <p:anim calcmode="lin" valueType="num">
                                      <p:cBhvr additive="base">
                                        <p:cTn id="84" dur="500" fill="hold"/>
                                        <p:tgtEl>
                                          <p:spTgt spid="35"/>
                                        </p:tgtEl>
                                        <p:attrNameLst>
                                          <p:attrName>ppt_x</p:attrName>
                                        </p:attrNameLst>
                                      </p:cBhvr>
                                      <p:tavLst>
                                        <p:tav tm="0">
                                          <p:val>
                                            <p:strVal val="#ppt_x"/>
                                          </p:val>
                                        </p:tav>
                                        <p:tav tm="100000">
                                          <p:val>
                                            <p:strVal val="#ppt_x"/>
                                          </p:val>
                                        </p:tav>
                                      </p:tavLst>
                                    </p:anim>
                                    <p:anim calcmode="lin" valueType="num">
                                      <p:cBhvr additive="base">
                                        <p:cTn id="8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8" name="Text Box 4"/>
          <p:cNvSpPr txBox="1">
            <a:spLocks noChangeArrowheads="1"/>
          </p:cNvSpPr>
          <p:nvPr/>
        </p:nvSpPr>
        <p:spPr bwMode="auto">
          <a:xfrm>
            <a:off x="107950" y="980728"/>
            <a:ext cx="8353425" cy="15525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ea typeface="黑体" pitchFamily="2" charset="-122"/>
              </a:rPr>
              <a:t>数据输入：</a:t>
            </a:r>
          </a:p>
          <a:p>
            <a:r>
              <a:rPr lang="zh-CN" altLang="en-US" dirty="0">
                <a:ea typeface="黑体" pitchFamily="2" charset="-122"/>
              </a:rPr>
              <a:t>首先输入 </a:t>
            </a:r>
            <a:r>
              <a:rPr lang="en-US" altLang="zh-CN" dirty="0">
                <a:ea typeface="黑体" pitchFamily="2" charset="-122"/>
              </a:rPr>
              <a:t>2 </a:t>
            </a:r>
            <a:r>
              <a:rPr lang="zh-CN" altLang="en-US" dirty="0">
                <a:ea typeface="黑体" pitchFamily="2" charset="-122"/>
              </a:rPr>
              <a:t>个正整数 </a:t>
            </a:r>
            <a:r>
              <a:rPr lang="en-US" altLang="zh-CN" dirty="0">
                <a:ea typeface="黑体" pitchFamily="2" charset="-122"/>
              </a:rPr>
              <a:t>n </a:t>
            </a:r>
            <a:r>
              <a:rPr lang="zh-CN" altLang="en-US" dirty="0">
                <a:ea typeface="黑体" pitchFamily="2" charset="-122"/>
              </a:rPr>
              <a:t>和 </a:t>
            </a:r>
            <a:r>
              <a:rPr lang="en-US" altLang="zh-CN" dirty="0">
                <a:ea typeface="黑体" pitchFamily="2" charset="-122"/>
              </a:rPr>
              <a:t>m</a:t>
            </a:r>
            <a:r>
              <a:rPr lang="zh-CN" altLang="en-US" dirty="0">
                <a:ea typeface="黑体" pitchFamily="2" charset="-122"/>
              </a:rPr>
              <a:t>，分别表示有 </a:t>
            </a:r>
            <a:r>
              <a:rPr lang="en-US" altLang="zh-CN" dirty="0">
                <a:ea typeface="黑体" pitchFamily="2" charset="-122"/>
              </a:rPr>
              <a:t>n </a:t>
            </a:r>
            <a:r>
              <a:rPr lang="zh-CN" altLang="en-US" dirty="0">
                <a:ea typeface="黑体" pitchFamily="2" charset="-122"/>
              </a:rPr>
              <a:t>个作业和 </a:t>
            </a:r>
            <a:r>
              <a:rPr lang="en-US" altLang="zh-CN" dirty="0">
                <a:ea typeface="黑体" pitchFamily="2" charset="-122"/>
              </a:rPr>
              <a:t>m</a:t>
            </a:r>
          </a:p>
          <a:p>
            <a:r>
              <a:rPr lang="zh-CN" altLang="en-US" dirty="0">
                <a:ea typeface="黑体" pitchFamily="2" charset="-122"/>
              </a:rPr>
              <a:t>台相同的机器。</a:t>
            </a:r>
          </a:p>
          <a:p>
            <a:r>
              <a:rPr lang="zh-CN" altLang="en-US" dirty="0">
                <a:ea typeface="黑体" pitchFamily="2" charset="-122"/>
              </a:rPr>
              <a:t>然后输入 </a:t>
            </a:r>
            <a:r>
              <a:rPr lang="en-US" altLang="zh-CN" dirty="0">
                <a:ea typeface="黑体" pitchFamily="2" charset="-122"/>
              </a:rPr>
              <a:t>n </a:t>
            </a:r>
            <a:r>
              <a:rPr lang="zh-CN" altLang="en-US" dirty="0">
                <a:ea typeface="黑体" pitchFamily="2" charset="-122"/>
              </a:rPr>
              <a:t>个正整数，第 </a:t>
            </a:r>
            <a:r>
              <a:rPr lang="en-US" altLang="zh-CN" dirty="0">
                <a:ea typeface="黑体" pitchFamily="2" charset="-122"/>
              </a:rPr>
              <a:t>i </a:t>
            </a:r>
            <a:r>
              <a:rPr lang="zh-CN" altLang="en-US" dirty="0">
                <a:ea typeface="黑体" pitchFamily="2" charset="-122"/>
              </a:rPr>
              <a:t>个数表示作业 </a:t>
            </a:r>
            <a:r>
              <a:rPr lang="en-US" altLang="zh-CN" dirty="0">
                <a:ea typeface="黑体" pitchFamily="2" charset="-122"/>
              </a:rPr>
              <a:t>i </a:t>
            </a:r>
            <a:r>
              <a:rPr lang="zh-CN" altLang="en-US" dirty="0">
                <a:ea typeface="黑体" pitchFamily="2" charset="-122"/>
              </a:rPr>
              <a:t>所需的处理时间。</a:t>
            </a:r>
          </a:p>
        </p:txBody>
      </p:sp>
      <p:sp>
        <p:nvSpPr>
          <p:cNvPr id="113669" name="Rectangle 5"/>
          <p:cNvSpPr>
            <a:spLocks noChangeArrowheads="1"/>
          </p:cNvSpPr>
          <p:nvPr/>
        </p:nvSpPr>
        <p:spPr bwMode="auto">
          <a:xfrm>
            <a:off x="107950" y="2463968"/>
            <a:ext cx="903605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de-DE" altLang="zh-CN" sz="2000" b="1" dirty="0"/>
              <a:t>#define N 10  //</a:t>
            </a:r>
            <a:r>
              <a:rPr lang="zh-CN" altLang="de-DE" sz="2000" b="1" dirty="0"/>
              <a:t>作业数</a:t>
            </a:r>
          </a:p>
          <a:p>
            <a:r>
              <a:rPr lang="de-DE" altLang="zh-CN" sz="2000" b="1" dirty="0"/>
              <a:t>#define M 3   //</a:t>
            </a:r>
            <a:r>
              <a:rPr lang="zh-CN" altLang="de-DE" sz="2000" b="1" dirty="0"/>
              <a:t>机器数</a:t>
            </a:r>
          </a:p>
          <a:p>
            <a:r>
              <a:rPr lang="en-US" altLang="zh-CN" sz="2000" b="1" dirty="0"/>
              <a:t>static </a:t>
            </a:r>
            <a:r>
              <a:rPr lang="en-US" altLang="zh-CN" sz="2000" b="1" dirty="0" err="1"/>
              <a:t>int</a:t>
            </a:r>
            <a:r>
              <a:rPr lang="en-US" altLang="zh-CN" sz="2000" b="1" dirty="0"/>
              <a:t> time[N]={2,8,18,32,50,72,98,128,182,200}</a:t>
            </a:r>
            <a:r>
              <a:rPr lang="zh-CN" altLang="en-US" sz="2000" b="1" dirty="0"/>
              <a:t>；</a:t>
            </a:r>
          </a:p>
          <a:p>
            <a:r>
              <a:rPr lang="en-US" altLang="zh-CN" sz="2000" b="1" dirty="0" err="1"/>
              <a:t>int</a:t>
            </a:r>
            <a:r>
              <a:rPr lang="en-US" altLang="zh-CN" sz="2000" b="1" dirty="0"/>
              <a:t>  s[M]={0,0,0}; </a:t>
            </a:r>
            <a:r>
              <a:rPr lang="en-US" altLang="zh-CN" sz="1400" b="1" dirty="0"/>
              <a:t>//S</a:t>
            </a:r>
            <a:r>
              <a:rPr lang="zh-CN" altLang="en-US" sz="1400" b="1" dirty="0">
                <a:ea typeface="楷体_GB2312" pitchFamily="49" charset="-122"/>
              </a:rPr>
              <a:t>数组存储每台机器当前已分配任务总耗时</a:t>
            </a:r>
            <a:endParaRPr lang="zh-CN" altLang="en-US" sz="2000" b="1" dirty="0">
              <a:ea typeface="楷体_GB2312" pitchFamily="49" charset="-122"/>
            </a:endParaRPr>
          </a:p>
          <a:p>
            <a:r>
              <a:rPr lang="en-US" altLang="zh-CN" sz="2000" b="1" dirty="0"/>
              <a:t>void main()</a:t>
            </a:r>
          </a:p>
          <a:p>
            <a:r>
              <a:rPr lang="en-US" altLang="zh-CN" sz="2000" b="1" dirty="0"/>
              <a:t>{  sort(</a:t>
            </a:r>
            <a:r>
              <a:rPr lang="en-US" altLang="zh-CN" sz="2000" b="1" dirty="0" err="1"/>
              <a:t>time,N</a:t>
            </a:r>
            <a:r>
              <a:rPr lang="en-US" altLang="zh-CN" sz="2000" b="1" dirty="0"/>
              <a:t>);   //</a:t>
            </a:r>
            <a:r>
              <a:rPr lang="zh-CN" altLang="en-US" sz="2000" b="1" dirty="0"/>
              <a:t>将处理时间从大到小排序</a:t>
            </a:r>
          </a:p>
          <a:p>
            <a:r>
              <a:rPr lang="zh-CN" altLang="en-US" sz="2000" b="1" dirty="0"/>
              <a:t>    </a:t>
            </a:r>
            <a:r>
              <a:rPr lang="en-US" altLang="zh-CN" sz="2000" b="1" dirty="0"/>
              <a:t>if(M&gt;=N)           //</a:t>
            </a:r>
            <a:r>
              <a:rPr lang="zh-CN" altLang="en-US" sz="2000" b="1" dirty="0"/>
              <a:t>作业数小于机器数</a:t>
            </a:r>
          </a:p>
          <a:p>
            <a:r>
              <a:rPr lang="zh-CN" altLang="en-US" sz="2000" b="1" dirty="0"/>
              <a:t>        </a:t>
            </a:r>
            <a:r>
              <a:rPr lang="en-US" altLang="zh-CN" sz="2000" b="1" dirty="0" err="1"/>
              <a:t>cout</a:t>
            </a:r>
            <a:r>
              <a:rPr lang="en-US" altLang="zh-CN" sz="2000" b="1" dirty="0"/>
              <a:t>&lt;&lt;set_work1(</a:t>
            </a:r>
            <a:r>
              <a:rPr lang="en-US" altLang="zh-CN" sz="2000" b="1" dirty="0" err="1"/>
              <a:t>time,N</a:t>
            </a:r>
            <a:r>
              <a:rPr lang="en-US" altLang="zh-CN" sz="2000" b="1" dirty="0"/>
              <a:t>)&lt;&lt;</a:t>
            </a:r>
            <a:r>
              <a:rPr lang="en-US" altLang="zh-CN" sz="2000" b="1" dirty="0" err="1"/>
              <a:t>endl</a:t>
            </a:r>
            <a:r>
              <a:rPr lang="en-US" altLang="zh-CN" sz="2000" b="1" dirty="0"/>
              <a:t>;</a:t>
            </a:r>
          </a:p>
          <a:p>
            <a:r>
              <a:rPr lang="en-US" altLang="zh-CN" sz="2000" b="1" dirty="0"/>
              <a:t>    else </a:t>
            </a:r>
          </a:p>
          <a:p>
            <a:r>
              <a:rPr lang="en-US" altLang="zh-CN" sz="2000" b="1" dirty="0"/>
              <a:t>        </a:t>
            </a:r>
            <a:r>
              <a:rPr lang="en-US" altLang="zh-CN" sz="2000" b="1" dirty="0" err="1"/>
              <a:t>cout</a:t>
            </a:r>
            <a:r>
              <a:rPr lang="en-US" altLang="zh-CN" sz="2000" b="1" dirty="0"/>
              <a:t>&lt;&lt;set_work2(</a:t>
            </a:r>
            <a:r>
              <a:rPr lang="en-US" altLang="zh-CN" sz="2000" b="1" dirty="0" err="1"/>
              <a:t>time,N</a:t>
            </a:r>
            <a:r>
              <a:rPr lang="en-US" altLang="zh-CN" sz="2000" b="1" dirty="0"/>
              <a:t>)&lt;&lt;</a:t>
            </a:r>
            <a:r>
              <a:rPr lang="en-US" altLang="zh-CN" sz="2000" b="1" dirty="0" err="1"/>
              <a:t>endl</a:t>
            </a:r>
            <a:r>
              <a:rPr lang="en-US" altLang="zh-CN" sz="2000" b="1" dirty="0"/>
              <a:t>;</a:t>
            </a:r>
          </a:p>
          <a:p>
            <a:r>
              <a:rPr lang="en-US" altLang="zh-CN" sz="2000" b="1" dirty="0"/>
              <a: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195</a:t>
            </a:fld>
            <a:endParaRPr lang="en-CA" dirty="0"/>
          </a:p>
        </p:txBody>
      </p:sp>
    </p:spTree>
    <p:extLst>
      <p:ext uri="{BB962C8B-B14F-4D97-AF65-F5344CB8AC3E}">
        <p14:creationId xmlns:p14="http://schemas.microsoft.com/office/powerpoint/2010/main" val="2885651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9">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366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66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366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366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366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9" name="Rectangle 3"/>
          <p:cNvSpPr>
            <a:spLocks noChangeArrowheads="1"/>
          </p:cNvSpPr>
          <p:nvPr/>
        </p:nvSpPr>
        <p:spPr bwMode="auto">
          <a:xfrm>
            <a:off x="684213" y="980728"/>
            <a:ext cx="76327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err="1">
                <a:solidFill>
                  <a:srgbClr val="FF0000"/>
                </a:solidFill>
              </a:rPr>
              <a:t>int</a:t>
            </a:r>
            <a:r>
              <a:rPr lang="en-US" altLang="zh-CN" sz="2800" b="1" dirty="0">
                <a:solidFill>
                  <a:srgbClr val="FF0000"/>
                </a:solidFill>
              </a:rPr>
              <a:t> set_work1(</a:t>
            </a:r>
            <a:r>
              <a:rPr lang="en-US" altLang="zh-CN" sz="2800" b="1" dirty="0" err="1">
                <a:solidFill>
                  <a:srgbClr val="FF0000"/>
                </a:solidFill>
              </a:rPr>
              <a:t>int</a:t>
            </a:r>
            <a:r>
              <a:rPr lang="en-US" altLang="zh-CN" sz="2800" b="1" dirty="0">
                <a:solidFill>
                  <a:srgbClr val="FF0000"/>
                </a:solidFill>
              </a:rPr>
              <a:t> t[],</a:t>
            </a:r>
            <a:r>
              <a:rPr lang="en-US" altLang="zh-CN" sz="2800" b="1" dirty="0" err="1">
                <a:solidFill>
                  <a:srgbClr val="FF0000"/>
                </a:solidFill>
              </a:rPr>
              <a:t>int</a:t>
            </a:r>
            <a:r>
              <a:rPr lang="en-US" altLang="zh-CN" sz="2800" b="1" dirty="0">
                <a:solidFill>
                  <a:srgbClr val="FF0000"/>
                </a:solidFill>
              </a:rPr>
              <a:t> n)</a:t>
            </a:r>
          </a:p>
          <a:p>
            <a:r>
              <a:rPr lang="en-US" altLang="zh-CN" sz="2800" b="1" dirty="0"/>
              <a:t>{ </a:t>
            </a:r>
            <a:r>
              <a:rPr lang="en-US" altLang="zh-CN" sz="2800" b="1" dirty="0" err="1"/>
              <a:t>int</a:t>
            </a:r>
            <a:r>
              <a:rPr lang="en-US" altLang="zh-CN" sz="2800" b="1" dirty="0"/>
              <a:t> m=0;</a:t>
            </a:r>
          </a:p>
          <a:p>
            <a:r>
              <a:rPr lang="en-US" altLang="zh-CN" sz="2800" b="1" dirty="0"/>
              <a:t>  for(</a:t>
            </a:r>
            <a:r>
              <a:rPr lang="en-US" altLang="zh-CN" sz="2800" b="1" dirty="0" err="1"/>
              <a:t>int</a:t>
            </a:r>
            <a:r>
              <a:rPr lang="en-US" altLang="zh-CN" sz="2800" b="1" dirty="0"/>
              <a:t> i=0;i&lt;</a:t>
            </a:r>
            <a:r>
              <a:rPr lang="en-US" altLang="zh-CN" sz="2800" b="1" dirty="0" err="1"/>
              <a:t>n;i</a:t>
            </a:r>
            <a:r>
              <a:rPr lang="en-US" altLang="zh-CN" sz="2800" b="1" dirty="0"/>
              <a:t>++)   //</a:t>
            </a:r>
            <a:r>
              <a:rPr lang="zh-CN" altLang="en-US" sz="2800" b="1" dirty="0"/>
              <a:t>分派作业</a:t>
            </a:r>
          </a:p>
          <a:p>
            <a:r>
              <a:rPr lang="zh-CN" altLang="en-US" sz="2800" b="1" dirty="0"/>
              <a:t>    </a:t>
            </a:r>
            <a:r>
              <a:rPr lang="en-US" altLang="zh-CN" sz="2800" b="1" dirty="0"/>
              <a:t>{s[m]+=t[i];m++</a:t>
            </a:r>
            <a:r>
              <a:rPr lang="zh-CN" altLang="en-US" sz="2800" b="1" dirty="0"/>
              <a:t>；</a:t>
            </a:r>
            <a:r>
              <a:rPr lang="en-US" altLang="zh-CN" sz="2800" b="1" dirty="0"/>
              <a:t>}</a:t>
            </a:r>
          </a:p>
          <a:p>
            <a:r>
              <a:rPr lang="en-US" altLang="zh-CN" sz="2800" b="1" dirty="0"/>
              <a:t>  return max(</a:t>
            </a:r>
            <a:r>
              <a:rPr lang="en-US" altLang="zh-CN" sz="2800" b="1" dirty="0" err="1"/>
              <a:t>s,N</a:t>
            </a:r>
            <a:r>
              <a:rPr lang="en-US" altLang="zh-CN" sz="2800" b="1" dirty="0"/>
              <a:t>);</a:t>
            </a:r>
          </a:p>
          <a:p>
            <a:r>
              <a:rPr lang="en-US" altLang="zh-CN" sz="2800" b="1" dirty="0"/>
              <a:t>}</a:t>
            </a:r>
          </a:p>
          <a:p>
            <a:endParaRPr lang="en-US" altLang="zh-CN" sz="2800" b="1" dirty="0"/>
          </a:p>
          <a:p>
            <a:r>
              <a:rPr lang="en-US" altLang="zh-CN" sz="2800" b="1" dirty="0" err="1">
                <a:solidFill>
                  <a:srgbClr val="FF0000"/>
                </a:solidFill>
              </a:rPr>
              <a:t>int</a:t>
            </a:r>
            <a:r>
              <a:rPr lang="en-US" altLang="zh-CN" sz="2800" b="1" dirty="0">
                <a:solidFill>
                  <a:srgbClr val="FF0000"/>
                </a:solidFill>
              </a:rPr>
              <a:t> set_work2(</a:t>
            </a:r>
            <a:r>
              <a:rPr lang="en-US" altLang="zh-CN" sz="2800" b="1" dirty="0" err="1">
                <a:solidFill>
                  <a:srgbClr val="FF0000"/>
                </a:solidFill>
              </a:rPr>
              <a:t>int</a:t>
            </a:r>
            <a:r>
              <a:rPr lang="en-US" altLang="zh-CN" sz="2800" b="1" dirty="0">
                <a:solidFill>
                  <a:srgbClr val="FF0000"/>
                </a:solidFill>
              </a:rPr>
              <a:t> t[],</a:t>
            </a:r>
            <a:r>
              <a:rPr lang="en-US" altLang="zh-CN" sz="2800" b="1" dirty="0" err="1">
                <a:solidFill>
                  <a:srgbClr val="FF0000"/>
                </a:solidFill>
              </a:rPr>
              <a:t>int</a:t>
            </a:r>
            <a:r>
              <a:rPr lang="en-US" altLang="zh-CN" sz="2800" b="1" dirty="0">
                <a:solidFill>
                  <a:srgbClr val="FF0000"/>
                </a:solidFill>
              </a:rPr>
              <a:t> n)</a:t>
            </a:r>
          </a:p>
          <a:p>
            <a:r>
              <a:rPr lang="en-US" altLang="zh-CN" sz="2800" b="1" dirty="0"/>
              <a:t>{ for(</a:t>
            </a:r>
            <a:r>
              <a:rPr lang="en-US" altLang="zh-CN" sz="2800" b="1" dirty="0" err="1"/>
              <a:t>int</a:t>
            </a:r>
            <a:r>
              <a:rPr lang="en-US" altLang="zh-CN" sz="2800" b="1" dirty="0"/>
              <a:t> i=0;i&lt;</a:t>
            </a:r>
            <a:r>
              <a:rPr lang="en-US" altLang="zh-CN" sz="2800" b="1" dirty="0" err="1"/>
              <a:t>n;i</a:t>
            </a:r>
            <a:r>
              <a:rPr lang="en-US" altLang="zh-CN" sz="2800" b="1" dirty="0"/>
              <a:t>++)</a:t>
            </a:r>
          </a:p>
          <a:p>
            <a:r>
              <a:rPr lang="en-US" altLang="zh-CN" sz="2800" b="1" dirty="0"/>
              <a:t>   s[min(M)]+=t[i];</a:t>
            </a:r>
          </a:p>
          <a:p>
            <a:r>
              <a:rPr lang="en-US" altLang="zh-CN" sz="2800" b="1" dirty="0"/>
              <a:t>   return max(</a:t>
            </a:r>
            <a:r>
              <a:rPr lang="en-US" altLang="zh-CN" sz="2800" b="1" dirty="0" err="1"/>
              <a:t>s,M</a:t>
            </a:r>
            <a:r>
              <a:rPr lang="en-US" altLang="zh-CN" sz="2800" b="1" dirty="0"/>
              <a:t>);</a:t>
            </a:r>
          </a:p>
          <a:p>
            <a:r>
              <a:rPr lang="en-US" altLang="zh-CN" sz="2800" b="1" dirty="0"/>
              <a: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196</a:t>
            </a:fld>
            <a:endParaRPr lang="en-CA" dirty="0"/>
          </a:p>
        </p:txBody>
      </p:sp>
    </p:spTree>
    <p:extLst>
      <p:ext uri="{BB962C8B-B14F-4D97-AF65-F5344CB8AC3E}">
        <p14:creationId xmlns:p14="http://schemas.microsoft.com/office/powerpoint/2010/main" val="4027096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73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673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6739">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7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23528" y="1052736"/>
            <a:ext cx="835342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dirty="0" err="1">
                <a:solidFill>
                  <a:srgbClr val="FF0000"/>
                </a:solidFill>
              </a:rPr>
              <a:t>int</a:t>
            </a:r>
            <a:r>
              <a:rPr lang="en-US" altLang="zh-CN" sz="2400" b="1" dirty="0">
                <a:solidFill>
                  <a:srgbClr val="FF0000"/>
                </a:solidFill>
              </a:rPr>
              <a:t> min(</a:t>
            </a:r>
            <a:r>
              <a:rPr lang="en-US" altLang="zh-CN" sz="2400" b="1" dirty="0" err="1">
                <a:solidFill>
                  <a:srgbClr val="FF0000"/>
                </a:solidFill>
              </a:rPr>
              <a:t>int</a:t>
            </a:r>
            <a:r>
              <a:rPr lang="en-US" altLang="zh-CN" sz="2400" b="1" dirty="0">
                <a:solidFill>
                  <a:srgbClr val="FF0000"/>
                </a:solidFill>
              </a:rPr>
              <a:t> m)</a:t>
            </a:r>
          </a:p>
          <a:p>
            <a:r>
              <a:rPr lang="en-US" altLang="zh-CN" sz="2400" b="1" dirty="0"/>
              <a:t> {</a:t>
            </a:r>
            <a:r>
              <a:rPr lang="en-US" altLang="zh-CN" sz="2400" b="1" dirty="0" err="1"/>
              <a:t>int</a:t>
            </a:r>
            <a:r>
              <a:rPr lang="en-US" altLang="zh-CN" sz="2400" b="1" dirty="0"/>
              <a:t> min=0</a:t>
            </a:r>
            <a:r>
              <a:rPr lang="en-US" altLang="zh-CN" sz="2400" b="1" dirty="0">
                <a:solidFill>
                  <a:srgbClr val="00B050"/>
                </a:solidFill>
              </a:rPr>
              <a:t>;    //min</a:t>
            </a:r>
            <a:r>
              <a:rPr lang="zh-CN" altLang="en-US" sz="2400" b="1" dirty="0">
                <a:solidFill>
                  <a:srgbClr val="00B050"/>
                </a:solidFill>
              </a:rPr>
              <a:t>记录目前处理作业时间和最小的机器号</a:t>
            </a:r>
          </a:p>
          <a:p>
            <a:r>
              <a:rPr lang="zh-CN" altLang="en-US" sz="2400" b="1" dirty="0"/>
              <a:t>  </a:t>
            </a:r>
            <a:r>
              <a:rPr lang="en-US" altLang="zh-CN" sz="2400" b="1" dirty="0"/>
              <a:t>for(</a:t>
            </a:r>
            <a:r>
              <a:rPr lang="en-US" altLang="zh-CN" sz="2400" b="1" dirty="0" err="1"/>
              <a:t>int</a:t>
            </a:r>
            <a:r>
              <a:rPr lang="en-US" altLang="zh-CN" sz="2400" b="1" dirty="0"/>
              <a:t> i=1;i&lt;</a:t>
            </a:r>
            <a:r>
              <a:rPr lang="en-US" altLang="zh-CN" sz="2400" b="1" dirty="0" err="1"/>
              <a:t>m;i</a:t>
            </a:r>
            <a:r>
              <a:rPr lang="en-US" altLang="zh-CN" sz="2400" b="1" dirty="0"/>
              <a:t>++)</a:t>
            </a:r>
          </a:p>
          <a:p>
            <a:r>
              <a:rPr lang="en-US" altLang="zh-CN" sz="2400" b="1" dirty="0"/>
              <a:t>    if(s[min]&gt;s[i]) min=i;</a:t>
            </a:r>
          </a:p>
          <a:p>
            <a:r>
              <a:rPr lang="en-US" altLang="zh-CN" sz="2400" b="1" dirty="0"/>
              <a:t> return min;</a:t>
            </a:r>
          </a:p>
          <a:p>
            <a:r>
              <a:rPr lang="en-US" altLang="zh-CN" sz="2400" b="1" dirty="0"/>
              <a:t>}</a:t>
            </a:r>
          </a:p>
          <a:p>
            <a:endParaRPr lang="en-US" altLang="zh-CN" sz="2400" b="1" dirty="0"/>
          </a:p>
          <a:p>
            <a:r>
              <a:rPr lang="fr-FR" altLang="zh-CN" sz="2400" b="1" dirty="0">
                <a:solidFill>
                  <a:srgbClr val="FF0000"/>
                </a:solidFill>
              </a:rPr>
              <a:t>int max(int t[],int num)</a:t>
            </a:r>
            <a:r>
              <a:rPr lang="fr-FR" altLang="zh-CN" sz="2400" b="1" dirty="0"/>
              <a:t>   </a:t>
            </a:r>
            <a:r>
              <a:rPr lang="fr-FR" altLang="zh-CN" sz="2400" b="1" dirty="0">
                <a:solidFill>
                  <a:srgbClr val="0070C0"/>
                </a:solidFill>
              </a:rPr>
              <a:t>//max</a:t>
            </a:r>
            <a:r>
              <a:rPr lang="zh-CN" altLang="fr-FR" sz="2400" b="1" dirty="0">
                <a:solidFill>
                  <a:srgbClr val="0070C0"/>
                </a:solidFill>
              </a:rPr>
              <a:t>函数求最长处理时间</a:t>
            </a:r>
          </a:p>
          <a:p>
            <a:r>
              <a:rPr lang="zh-CN" altLang="fr-FR" sz="2400" b="1" dirty="0"/>
              <a:t> </a:t>
            </a:r>
            <a:r>
              <a:rPr lang="fr-FR" altLang="zh-CN" sz="2400" b="1" dirty="0"/>
              <a:t>{int max=t[0];</a:t>
            </a:r>
          </a:p>
          <a:p>
            <a:r>
              <a:rPr lang="fr-FR" altLang="zh-CN" sz="2400" b="1" dirty="0"/>
              <a:t>  for(int i=1;i&lt;num;i++)</a:t>
            </a:r>
          </a:p>
          <a:p>
            <a:r>
              <a:rPr lang="fr-FR" altLang="zh-CN" sz="2400" b="1" dirty="0"/>
              <a:t>    </a:t>
            </a:r>
            <a:r>
              <a:rPr lang="en-US" altLang="zh-CN" sz="2400" b="1" dirty="0"/>
              <a:t>if(max&lt;t[i]) max=t[i];</a:t>
            </a:r>
          </a:p>
          <a:p>
            <a:r>
              <a:rPr lang="en-US" altLang="zh-CN" sz="2400" b="1" dirty="0"/>
              <a:t> return max;</a:t>
            </a:r>
          </a:p>
          <a:p>
            <a:r>
              <a:rPr lang="en-US" altLang="zh-CN" sz="2400" b="1" dirty="0"/>
              <a:t>}</a:t>
            </a:r>
          </a:p>
          <a:p>
            <a:endParaRPr lang="en-US" altLang="zh-CN" sz="2400" b="1"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197</a:t>
            </a:fld>
            <a:endParaRPr lang="en-CA" dirty="0"/>
          </a:p>
        </p:txBody>
      </p:sp>
    </p:spTree>
    <p:extLst>
      <p:ext uri="{BB962C8B-B14F-4D97-AF65-F5344CB8AC3E}">
        <p14:creationId xmlns:p14="http://schemas.microsoft.com/office/powerpoint/2010/main" val="416723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83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83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83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834">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83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323528" y="1070068"/>
            <a:ext cx="7777163"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dirty="0"/>
              <a:t>//</a:t>
            </a:r>
            <a:r>
              <a:rPr lang="zh-CN" altLang="en-US" sz="2800" b="1" dirty="0"/>
              <a:t>用选择法将处理时间从大到小排序，</a:t>
            </a:r>
            <a:r>
              <a:rPr lang="en-US" altLang="zh-CN" sz="2800" b="1" dirty="0"/>
              <a:t>O(n</a:t>
            </a:r>
            <a:r>
              <a:rPr lang="en-US" altLang="zh-CN" sz="2800" b="1" baseline="30000" dirty="0"/>
              <a:t>2</a:t>
            </a:r>
            <a:r>
              <a:rPr lang="en-US" altLang="zh-CN" sz="2800" b="1" dirty="0"/>
              <a:t>)</a:t>
            </a:r>
          </a:p>
          <a:p>
            <a:r>
              <a:rPr lang="en-US" altLang="zh-CN" sz="2800" b="1" dirty="0"/>
              <a:t>void sort(</a:t>
            </a:r>
            <a:r>
              <a:rPr lang="en-US" altLang="zh-CN" sz="2800" b="1" dirty="0" err="1"/>
              <a:t>int</a:t>
            </a:r>
            <a:r>
              <a:rPr lang="en-US" altLang="zh-CN" sz="2800" b="1" dirty="0"/>
              <a:t> t[],</a:t>
            </a:r>
            <a:r>
              <a:rPr lang="en-US" altLang="zh-CN" sz="2800" b="1" dirty="0" err="1"/>
              <a:t>int</a:t>
            </a:r>
            <a:r>
              <a:rPr lang="en-US" altLang="zh-CN" sz="2800" b="1" dirty="0"/>
              <a:t> n)</a:t>
            </a:r>
          </a:p>
          <a:p>
            <a:r>
              <a:rPr lang="en-US" altLang="zh-CN" sz="2800" b="1" dirty="0"/>
              <a:t>{for(</a:t>
            </a:r>
            <a:r>
              <a:rPr lang="en-US" altLang="zh-CN" sz="2800" b="1" dirty="0" err="1"/>
              <a:t>int</a:t>
            </a:r>
            <a:r>
              <a:rPr lang="en-US" altLang="zh-CN" sz="2800" b="1" dirty="0"/>
              <a:t> k=0;k&lt;n-1;k++)</a:t>
            </a:r>
          </a:p>
          <a:p>
            <a:r>
              <a:rPr lang="en-US" altLang="zh-CN" sz="2800" b="1" dirty="0"/>
              <a:t>   {</a:t>
            </a:r>
            <a:r>
              <a:rPr lang="en-US" altLang="zh-CN" sz="2800" b="1" dirty="0" err="1"/>
              <a:t>int</a:t>
            </a:r>
            <a:r>
              <a:rPr lang="en-US" altLang="zh-CN" sz="2800" b="1" dirty="0"/>
              <a:t> j=k; </a:t>
            </a:r>
          </a:p>
          <a:p>
            <a:r>
              <a:rPr lang="en-US" altLang="zh-CN" sz="2800" b="1" dirty="0"/>
              <a:t>    for (</a:t>
            </a:r>
            <a:r>
              <a:rPr lang="en-US" altLang="zh-CN" sz="2800" b="1" dirty="0" err="1"/>
              <a:t>int</a:t>
            </a:r>
            <a:r>
              <a:rPr lang="en-US" altLang="zh-CN" sz="2800" b="1" dirty="0"/>
              <a:t> i=k; i&lt;n; i++) </a:t>
            </a:r>
          </a:p>
          <a:p>
            <a:r>
              <a:rPr lang="en-US" altLang="zh-CN" sz="2800" b="1" dirty="0"/>
              <a:t>        </a:t>
            </a:r>
            <a:r>
              <a:rPr lang="fr-FR" altLang="zh-CN" sz="2800" b="1" dirty="0"/>
              <a:t>if (t[i]&gt;t[j])   j=i; </a:t>
            </a:r>
          </a:p>
          <a:p>
            <a:r>
              <a:rPr lang="fr-FR" altLang="zh-CN" sz="2800" b="1" dirty="0"/>
              <a:t>	{int temp=t[j];t[j]=t[k];t[k]=temp;}</a:t>
            </a:r>
          </a:p>
          <a:p>
            <a:r>
              <a:rPr lang="fr-FR" altLang="zh-CN" sz="2800" b="1" dirty="0"/>
              <a:t>  }</a:t>
            </a:r>
          </a:p>
          <a:p>
            <a:r>
              <a:rPr lang="fr-FR" altLang="zh-CN" sz="2800" b="1" dirty="0"/>
              <a:t>}</a:t>
            </a:r>
          </a:p>
        </p:txBody>
      </p:sp>
      <p:sp>
        <p:nvSpPr>
          <p:cNvPr id="115717" name="Text Box 5"/>
          <p:cNvSpPr txBox="1">
            <a:spLocks noChangeArrowheads="1"/>
          </p:cNvSpPr>
          <p:nvPr/>
        </p:nvSpPr>
        <p:spPr bwMode="auto">
          <a:xfrm>
            <a:off x="179388" y="5013325"/>
            <a:ext cx="8675687" cy="57943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ea typeface="黑体" pitchFamily="2" charset="-122"/>
              </a:rPr>
              <a:t>当然，最好选</a:t>
            </a:r>
            <a:r>
              <a:rPr lang="en-US" altLang="zh-CN" sz="3200">
                <a:ea typeface="黑体" pitchFamily="2" charset="-122"/>
              </a:rPr>
              <a:t>O(nlogn)</a:t>
            </a:r>
            <a:r>
              <a:rPr lang="zh-CN" altLang="en-US" sz="3200">
                <a:ea typeface="黑体" pitchFamily="2" charset="-122"/>
              </a:rPr>
              <a:t>或</a:t>
            </a:r>
            <a:r>
              <a:rPr lang="en-US" altLang="zh-CN" sz="3200">
                <a:ea typeface="黑体" pitchFamily="2" charset="-122"/>
              </a:rPr>
              <a:t>O(n)</a:t>
            </a:r>
            <a:r>
              <a:rPr lang="zh-CN" altLang="en-US" sz="3200">
                <a:ea typeface="黑体" pitchFamily="2" charset="-122"/>
              </a:rPr>
              <a:t>时间复杂度算法。</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198</a:t>
            </a:fld>
            <a:endParaRPr lang="en-CA" dirty="0"/>
          </a:p>
        </p:txBody>
      </p:sp>
    </p:spTree>
    <p:extLst>
      <p:ext uri="{BB962C8B-B14F-4D97-AF65-F5344CB8AC3E}">
        <p14:creationId xmlns:p14="http://schemas.microsoft.com/office/powerpoint/2010/main" val="2987780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Text Box 2"/>
          <p:cNvSpPr txBox="1">
            <a:spLocks noChangeArrowheads="1"/>
          </p:cNvSpPr>
          <p:nvPr/>
        </p:nvSpPr>
        <p:spPr bwMode="auto">
          <a:xfrm>
            <a:off x="251520" y="764704"/>
            <a:ext cx="82804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lnSpc>
                <a:spcPct val="150000"/>
              </a:lnSpc>
              <a:spcBef>
                <a:spcPct val="50000"/>
              </a:spcBef>
            </a:pPr>
            <a:r>
              <a:rPr lang="en-US" altLang="zh-CN" dirty="0">
                <a:ea typeface="楷体" panose="02010609060101010101" pitchFamily="49" charset="-122"/>
              </a:rPr>
              <a:t>1</a:t>
            </a:r>
            <a:r>
              <a:rPr lang="zh-CN" altLang="en-US" dirty="0">
                <a:ea typeface="楷体" panose="02010609060101010101" pitchFamily="49" charset="-122"/>
              </a:rPr>
              <a:t>、多机调度问题：有</a:t>
            </a:r>
            <a:r>
              <a:rPr lang="zh-CN" altLang="zh-CN" dirty="0">
                <a:cs typeface="Times New Roman" panose="02020603050405020304" pitchFamily="18" charset="0"/>
              </a:rPr>
              <a:t>1</a:t>
            </a:r>
            <a:r>
              <a:rPr lang="en-US" altLang="zh-CN" dirty="0">
                <a:cs typeface="Times New Roman" panose="02020603050405020304" pitchFamily="18" charset="0"/>
              </a:rPr>
              <a:t>0</a:t>
            </a:r>
            <a:r>
              <a:rPr lang="zh-CN" altLang="en-US" dirty="0">
                <a:ea typeface="楷体" panose="02010609060101010101" pitchFamily="49" charset="-122"/>
              </a:rPr>
              <a:t>个独立的作业</a:t>
            </a:r>
            <a:r>
              <a:rPr lang="en-US" altLang="zh-CN" dirty="0">
                <a:cs typeface="Times New Roman" panose="02020603050405020304" pitchFamily="18" charset="0"/>
              </a:rPr>
              <a:t>{1,2,3,4,5,6,7</a:t>
            </a:r>
            <a:r>
              <a:rPr lang="zh-CN" altLang="en-US" dirty="0">
                <a:cs typeface="Times New Roman" panose="02020603050405020304" pitchFamily="18" charset="0"/>
              </a:rPr>
              <a:t>,</a:t>
            </a:r>
            <a:r>
              <a:rPr lang="en-US" altLang="zh-CN" dirty="0">
                <a:cs typeface="Times New Roman" panose="02020603050405020304" pitchFamily="18" charset="0"/>
              </a:rPr>
              <a:t>8</a:t>
            </a:r>
            <a:r>
              <a:rPr lang="zh-CN" altLang="en-US" dirty="0">
                <a:cs typeface="Times New Roman" panose="02020603050405020304" pitchFamily="18" charset="0"/>
              </a:rPr>
              <a:t>,</a:t>
            </a:r>
            <a:r>
              <a:rPr lang="en-US" altLang="zh-CN" dirty="0">
                <a:cs typeface="Times New Roman" panose="02020603050405020304" pitchFamily="18" charset="0"/>
              </a:rPr>
              <a:t>9,10}</a:t>
            </a:r>
            <a:r>
              <a:rPr lang="zh-CN" altLang="en-US" dirty="0">
                <a:ea typeface="楷体" panose="02010609060101010101" pitchFamily="49" charset="-122"/>
              </a:rPr>
              <a:t>，由</a:t>
            </a:r>
            <a:r>
              <a:rPr lang="zh-CN" altLang="zh-CN" dirty="0">
                <a:cs typeface="Times New Roman" panose="02020603050405020304" pitchFamily="18" charset="0"/>
              </a:rPr>
              <a:t>4</a:t>
            </a:r>
            <a:r>
              <a:rPr lang="zh-CN" altLang="en-US" dirty="0">
                <a:ea typeface="楷体" panose="02010609060101010101" pitchFamily="49" charset="-122"/>
              </a:rPr>
              <a:t>台机器</a:t>
            </a:r>
            <a:r>
              <a:rPr lang="en-US" altLang="zh-CN" dirty="0">
                <a:cs typeface="Times New Roman" panose="02020603050405020304" pitchFamily="18" charset="0"/>
              </a:rPr>
              <a:t>{1,2,3,4}</a:t>
            </a:r>
            <a:r>
              <a:rPr lang="zh-CN" altLang="en-US" dirty="0">
                <a:ea typeface="楷体" panose="02010609060101010101" pitchFamily="49" charset="-122"/>
              </a:rPr>
              <a:t>加工处理，各作业所需的处理时间如表所示。求完成以上作业最短时间？</a:t>
            </a:r>
          </a:p>
        </p:txBody>
      </p:sp>
      <p:graphicFrame>
        <p:nvGraphicFramePr>
          <p:cNvPr id="3" name="Group 108"/>
          <p:cNvGraphicFramePr>
            <a:graphicFrameLocks noGrp="1"/>
          </p:cNvGraphicFramePr>
          <p:nvPr>
            <p:extLst/>
          </p:nvPr>
        </p:nvGraphicFramePr>
        <p:xfrm>
          <a:off x="665312" y="2348880"/>
          <a:ext cx="7991475" cy="793750"/>
        </p:xfrm>
        <a:graphic>
          <a:graphicData uri="http://schemas.openxmlformats.org/drawingml/2006/table">
            <a:tbl>
              <a:tblPr/>
              <a:tblGrid>
                <a:gridCol w="2016125"/>
                <a:gridCol w="647700"/>
                <a:gridCol w="647700"/>
                <a:gridCol w="647700"/>
                <a:gridCol w="576262"/>
                <a:gridCol w="504825"/>
                <a:gridCol w="503238"/>
                <a:gridCol w="612775"/>
                <a:gridCol w="611187"/>
                <a:gridCol w="612775"/>
                <a:gridCol w="611188"/>
              </a:tblGrid>
              <a:tr h="396875">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rPr>
                        <a:t>作业编号</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1</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2</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3</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4</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6</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7</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8</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9</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10</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rPr>
                        <a:t>作业的处理时间</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8</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4</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6</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rPr>
                        <a:t>4</a:t>
                      </a:r>
                      <a:endPar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endParaRP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8</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2</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9</a:t>
                      </a:r>
                    </a:p>
                  </a:txBody>
                  <a:tcPr marT="45648" marB="456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Group 108"/>
          <p:cNvGraphicFramePr>
            <a:graphicFrameLocks noGrp="1"/>
          </p:cNvGraphicFramePr>
          <p:nvPr/>
        </p:nvGraphicFramePr>
        <p:xfrm>
          <a:off x="684213" y="3284538"/>
          <a:ext cx="7991475" cy="792184"/>
        </p:xfrm>
        <a:graphic>
          <a:graphicData uri="http://schemas.openxmlformats.org/drawingml/2006/table">
            <a:tbl>
              <a:tblPr/>
              <a:tblGrid>
                <a:gridCol w="2016125"/>
                <a:gridCol w="647700"/>
                <a:gridCol w="647700"/>
                <a:gridCol w="647700"/>
                <a:gridCol w="576262"/>
                <a:gridCol w="504825"/>
                <a:gridCol w="503238"/>
                <a:gridCol w="612775"/>
                <a:gridCol w="611187"/>
                <a:gridCol w="612775"/>
                <a:gridCol w="611188"/>
              </a:tblGrid>
              <a:tr h="396081">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rPr>
                        <a:t>作业编号</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10</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2</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8</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1</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4</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6</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3</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7</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9</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r>
              <a:tr h="396081">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rPr>
                        <a:t>作业的处理时间</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9</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8</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8</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6</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5</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4</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4</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c>
                  <a:txBody>
                    <a:bodyPr/>
                    <a:lstStyle>
                      <a:lvl1pPr>
                        <a:spcBef>
                          <a:spcPct val="20000"/>
                        </a:spcBef>
                        <a:spcAft>
                          <a:spcPts val="300"/>
                        </a:spcAft>
                        <a:buClr>
                          <a:srgbClr val="C3260C"/>
                        </a:buClr>
                        <a:buSzPct val="130000"/>
                        <a:buFont typeface="Georgia" panose="02040502050405020303" pitchFamily="18" charset="0"/>
                        <a:defRPr kumimoji="1" sz="2000">
                          <a:solidFill>
                            <a:srgbClr val="404040"/>
                          </a:solidFill>
                          <a:latin typeface="Trebuchet MS" panose="020B0603020202020204" pitchFamily="34" charset="0"/>
                          <a:ea typeface="华文新魏" panose="02010800040101010101" pitchFamily="2" charset="-122"/>
                        </a:defRPr>
                      </a:lvl1pPr>
                      <a:lvl2pPr marL="742950" indent="-285750">
                        <a:spcBef>
                          <a:spcPct val="20000"/>
                        </a:spcBef>
                        <a:spcAft>
                          <a:spcPts val="300"/>
                        </a:spcAft>
                        <a:buClr>
                          <a:srgbClr val="C3260C"/>
                        </a:buClr>
                        <a:buSzPct val="130000"/>
                        <a:buFont typeface="Georgia" panose="02040502050405020303" pitchFamily="18" charset="0"/>
                        <a:defRPr kumimoji="1">
                          <a:solidFill>
                            <a:srgbClr val="404040"/>
                          </a:solidFill>
                          <a:latin typeface="Trebuchet MS" panose="020B0603020202020204" pitchFamily="34" charset="0"/>
                          <a:ea typeface="华文新魏" panose="02010800040101010101" pitchFamily="2" charset="-122"/>
                        </a:defRPr>
                      </a:lvl2pPr>
                      <a:lvl3pPr marL="1143000" indent="-228600">
                        <a:spcBef>
                          <a:spcPct val="20000"/>
                        </a:spcBef>
                        <a:spcAft>
                          <a:spcPts val="300"/>
                        </a:spcAft>
                        <a:buClr>
                          <a:srgbClr val="C3260C"/>
                        </a:buClr>
                        <a:buSzPct val="130000"/>
                        <a:buFont typeface="Georgia" panose="02040502050405020303" pitchFamily="18" charset="0"/>
                        <a:defRPr kumimoji="1" sz="1600">
                          <a:solidFill>
                            <a:srgbClr val="404040"/>
                          </a:solidFill>
                          <a:latin typeface="Trebuchet MS" panose="020B0603020202020204" pitchFamily="34" charset="0"/>
                          <a:ea typeface="华文新魏" panose="02010800040101010101" pitchFamily="2" charset="-122"/>
                        </a:defRPr>
                      </a:lvl3pPr>
                      <a:lvl4pPr marL="1600200" indent="-228600">
                        <a:spcBef>
                          <a:spcPct val="20000"/>
                        </a:spcBef>
                        <a:spcAft>
                          <a:spcPts val="300"/>
                        </a:spcAft>
                        <a:buClr>
                          <a:srgbClr val="C3260C"/>
                        </a:buClr>
                        <a:buSzPct val="130000"/>
                        <a:buFont typeface="Georgia" panose="02040502050405020303" pitchFamily="18" charset="0"/>
                        <a:defRPr kumimoji="1" sz="1400">
                          <a:solidFill>
                            <a:srgbClr val="404040"/>
                          </a:solidFill>
                          <a:latin typeface="Trebuchet MS" panose="020B0603020202020204" pitchFamily="34" charset="0"/>
                          <a:ea typeface="华文新魏" panose="02010800040101010101" pitchFamily="2" charset="-122"/>
                        </a:defRPr>
                      </a:lvl4pPr>
                      <a:lvl5pPr marL="2057400" indent="-228600">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5pPr>
                      <a:lvl6pPr marL="25146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6pPr>
                      <a:lvl7pPr marL="29718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7pPr>
                      <a:lvl8pPr marL="34290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8pPr>
                      <a:lvl9pPr marL="3886200" indent="-228600" fontAlgn="base">
                        <a:spcBef>
                          <a:spcPct val="20000"/>
                        </a:spcBef>
                        <a:spcAft>
                          <a:spcPts val="300"/>
                        </a:spcAft>
                        <a:buClr>
                          <a:srgbClr val="C3260C"/>
                        </a:buClr>
                        <a:buSzPct val="130000"/>
                        <a:buFont typeface="Georgia" panose="02040502050405020303" pitchFamily="18" charset="0"/>
                        <a:defRPr kumimoji="1" sz="1200">
                          <a:solidFill>
                            <a:srgbClr val="404040"/>
                          </a:solidFill>
                          <a:latin typeface="Trebuchet MS" panose="020B060302020202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楷体" panose="02010609060101010101" pitchFamily="49" charset="-122"/>
                          <a:ea typeface="楷体" panose="02010609060101010101" pitchFamily="49" charset="-122"/>
                          <a:cs typeface="Times New Roman" panose="02020603050405020304" pitchFamily="18" charset="0"/>
                        </a:rPr>
                        <a:t>2</a:t>
                      </a:r>
                    </a:p>
                  </a:txBody>
                  <a:tcPr marT="45646" marB="456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EA52"/>
                    </a:solidFill>
                  </a:tcPr>
                </a:tc>
              </a:tr>
            </a:tbl>
          </a:graphicData>
        </a:graphic>
      </p:graphicFrame>
      <p:sp>
        <p:nvSpPr>
          <p:cNvPr id="60599" name="文本框 2"/>
          <p:cNvSpPr txBox="1">
            <a:spLocks noChangeArrowheads="1"/>
          </p:cNvSpPr>
          <p:nvPr/>
        </p:nvSpPr>
        <p:spPr bwMode="auto">
          <a:xfrm>
            <a:off x="2591780" y="332656"/>
            <a:ext cx="2881312" cy="584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sz="3200" dirty="0"/>
              <a:t>课堂练习</a:t>
            </a:r>
          </a:p>
        </p:txBody>
      </p:sp>
      <p:sp>
        <p:nvSpPr>
          <p:cNvPr id="26" name="矩形 25"/>
          <p:cNvSpPr/>
          <p:nvPr/>
        </p:nvSpPr>
        <p:spPr>
          <a:xfrm>
            <a:off x="1331640" y="5949280"/>
            <a:ext cx="6408712" cy="576064"/>
          </a:xfrm>
          <a:prstGeom prst="rect">
            <a:avLst/>
          </a:prstGeom>
          <a:solidFill>
            <a:srgbClr val="F14124">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dirty="0">
              <a:ln>
                <a:noFill/>
              </a:ln>
              <a:solidFill>
                <a:prstClr val="black"/>
              </a:solidFill>
              <a:effectLst/>
              <a:uLnTx/>
              <a:uFillTx/>
              <a:latin typeface="Trebuchet MS"/>
              <a:ea typeface="华文新魏" panose="02010800040101010101" pitchFamily="2" charset="-122"/>
              <a:cs typeface="+mn-cs"/>
            </a:endParaRPr>
          </a:p>
        </p:txBody>
      </p:sp>
      <p:sp>
        <p:nvSpPr>
          <p:cNvPr id="27" name="矩形 26"/>
          <p:cNvSpPr/>
          <p:nvPr/>
        </p:nvSpPr>
        <p:spPr>
          <a:xfrm>
            <a:off x="683568" y="4221088"/>
            <a:ext cx="648072" cy="576064"/>
          </a:xfrm>
          <a:prstGeom prst="rect">
            <a:avLst/>
          </a:prstGeom>
          <a:solidFill>
            <a:srgbClr val="A7EA52">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smtClean="0">
                <a:ln>
                  <a:noFill/>
                </a:ln>
                <a:solidFill>
                  <a:prstClr val="black"/>
                </a:solidFill>
                <a:effectLst/>
                <a:uLnTx/>
                <a:uFillTx/>
                <a:latin typeface="Trebuchet MS" panose="020B0603020202020204" pitchFamily="34" charset="0"/>
                <a:ea typeface="华文新魏" panose="02010800040101010101" pitchFamily="2" charset="-122"/>
                <a:cs typeface="+mn-cs"/>
              </a:rPr>
              <a:t>M1</a:t>
            </a:r>
            <a:endParaRPr kumimoji="1" lang="zh-CN" altLang="en-US" sz="2400" b="1" i="0" u="none" strike="noStrike" kern="0" cap="none" spc="0" normalizeH="0" baseline="0" noProof="0" smtClean="0">
              <a:ln>
                <a:noFill/>
              </a:ln>
              <a:solidFill>
                <a:prstClr val="black"/>
              </a:solidFill>
              <a:effectLst/>
              <a:uLnTx/>
              <a:uFillTx/>
              <a:latin typeface="Trebuchet MS" panose="020B0603020202020204" pitchFamily="34" charset="0"/>
              <a:ea typeface="华文新魏" panose="02010800040101010101" pitchFamily="2" charset="-122"/>
              <a:cs typeface="+mn-cs"/>
            </a:endParaRPr>
          </a:p>
        </p:txBody>
      </p:sp>
      <p:sp>
        <p:nvSpPr>
          <p:cNvPr id="28" name="矩形 27"/>
          <p:cNvSpPr/>
          <p:nvPr/>
        </p:nvSpPr>
        <p:spPr>
          <a:xfrm>
            <a:off x="683568" y="4797152"/>
            <a:ext cx="648072" cy="576064"/>
          </a:xfrm>
          <a:prstGeom prst="rect">
            <a:avLst/>
          </a:prstGeom>
          <a:solidFill>
            <a:srgbClr val="A7EA52">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smtClean="0">
                <a:ln>
                  <a:noFill/>
                </a:ln>
                <a:solidFill>
                  <a:prstClr val="black"/>
                </a:solidFill>
                <a:effectLst/>
                <a:uLnTx/>
                <a:uFillTx/>
                <a:latin typeface="Trebuchet MS" panose="020B0603020202020204" pitchFamily="34" charset="0"/>
                <a:ea typeface="华文新魏" panose="02010800040101010101" pitchFamily="2" charset="-122"/>
                <a:cs typeface="+mn-cs"/>
              </a:rPr>
              <a:t>M2</a:t>
            </a:r>
            <a:endParaRPr kumimoji="1" lang="zh-CN" altLang="en-US" sz="2400" b="1" i="0" u="none" strike="noStrike" kern="0" cap="none" spc="0" normalizeH="0" baseline="0" noProof="0" smtClean="0">
              <a:ln>
                <a:noFill/>
              </a:ln>
              <a:solidFill>
                <a:prstClr val="black"/>
              </a:solidFill>
              <a:effectLst/>
              <a:uLnTx/>
              <a:uFillTx/>
              <a:latin typeface="Trebuchet MS" panose="020B0603020202020204" pitchFamily="34" charset="0"/>
              <a:ea typeface="华文新魏" panose="02010800040101010101" pitchFamily="2" charset="-122"/>
              <a:cs typeface="+mn-cs"/>
            </a:endParaRPr>
          </a:p>
        </p:txBody>
      </p:sp>
      <p:sp>
        <p:nvSpPr>
          <p:cNvPr id="29" name="矩形 28"/>
          <p:cNvSpPr/>
          <p:nvPr/>
        </p:nvSpPr>
        <p:spPr>
          <a:xfrm>
            <a:off x="683568" y="5373216"/>
            <a:ext cx="648072" cy="576064"/>
          </a:xfrm>
          <a:prstGeom prst="rect">
            <a:avLst/>
          </a:prstGeom>
          <a:solidFill>
            <a:srgbClr val="A7EA52">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M3</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30" name="矩形 29"/>
          <p:cNvSpPr/>
          <p:nvPr/>
        </p:nvSpPr>
        <p:spPr>
          <a:xfrm>
            <a:off x="1331640" y="4221088"/>
            <a:ext cx="6408712" cy="576064"/>
          </a:xfrm>
          <a:prstGeom prst="rect">
            <a:avLst/>
          </a:prstGeom>
          <a:solidFill>
            <a:srgbClr val="F14124">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dirty="0">
              <a:ln>
                <a:noFill/>
              </a:ln>
              <a:solidFill>
                <a:prstClr val="black"/>
              </a:solidFill>
              <a:effectLst/>
              <a:uLnTx/>
              <a:uFillTx/>
              <a:latin typeface="Trebuchet MS"/>
              <a:ea typeface="华文新魏" panose="02010800040101010101" pitchFamily="2" charset="-122"/>
              <a:cs typeface="+mn-cs"/>
            </a:endParaRPr>
          </a:p>
        </p:txBody>
      </p:sp>
      <p:sp>
        <p:nvSpPr>
          <p:cNvPr id="31" name="矩形 30"/>
          <p:cNvSpPr/>
          <p:nvPr/>
        </p:nvSpPr>
        <p:spPr>
          <a:xfrm>
            <a:off x="1331640" y="5373216"/>
            <a:ext cx="6408712" cy="576064"/>
          </a:xfrm>
          <a:prstGeom prst="rect">
            <a:avLst/>
          </a:prstGeom>
          <a:solidFill>
            <a:srgbClr val="F14124">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dirty="0">
              <a:ln>
                <a:noFill/>
              </a:ln>
              <a:solidFill>
                <a:prstClr val="black"/>
              </a:solidFill>
              <a:effectLst/>
              <a:uLnTx/>
              <a:uFillTx/>
              <a:latin typeface="Trebuchet MS"/>
              <a:ea typeface="华文新魏" panose="02010800040101010101" pitchFamily="2" charset="-122"/>
              <a:cs typeface="+mn-cs"/>
            </a:endParaRPr>
          </a:p>
        </p:txBody>
      </p:sp>
      <p:sp>
        <p:nvSpPr>
          <p:cNvPr id="32" name="矩形 31"/>
          <p:cNvSpPr/>
          <p:nvPr/>
        </p:nvSpPr>
        <p:spPr>
          <a:xfrm>
            <a:off x="1331640" y="4797152"/>
            <a:ext cx="6408712" cy="576064"/>
          </a:xfrm>
          <a:prstGeom prst="rect">
            <a:avLst/>
          </a:prstGeom>
          <a:solidFill>
            <a:srgbClr val="F14124">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dirty="0">
              <a:ln>
                <a:noFill/>
              </a:ln>
              <a:solidFill>
                <a:prstClr val="black"/>
              </a:solidFill>
              <a:effectLst/>
              <a:uLnTx/>
              <a:uFillTx/>
              <a:latin typeface="Trebuchet MS"/>
              <a:ea typeface="华文新魏" panose="02010800040101010101" pitchFamily="2" charset="-122"/>
              <a:cs typeface="+mn-cs"/>
            </a:endParaRPr>
          </a:p>
        </p:txBody>
      </p:sp>
      <p:graphicFrame>
        <p:nvGraphicFramePr>
          <p:cNvPr id="33" name="表格 32"/>
          <p:cNvGraphicFramePr>
            <a:graphicFrameLocks noGrp="1"/>
          </p:cNvGraphicFramePr>
          <p:nvPr/>
        </p:nvGraphicFramePr>
        <p:xfrm>
          <a:off x="1331913" y="6524625"/>
          <a:ext cx="6408735" cy="217488"/>
        </p:xfrm>
        <a:graphic>
          <a:graphicData uri="http://schemas.openxmlformats.org/drawingml/2006/table">
            <a:tbl>
              <a:tblPr firstRow="1" bandRow="1"/>
              <a:tblGrid>
                <a:gridCol w="427249"/>
                <a:gridCol w="427249"/>
                <a:gridCol w="427249"/>
                <a:gridCol w="427249"/>
                <a:gridCol w="427249"/>
                <a:gridCol w="427249"/>
                <a:gridCol w="427249"/>
                <a:gridCol w="427249"/>
                <a:gridCol w="427249"/>
                <a:gridCol w="427249"/>
                <a:gridCol w="427249"/>
                <a:gridCol w="427249"/>
                <a:gridCol w="427249"/>
                <a:gridCol w="427249"/>
                <a:gridCol w="427249"/>
              </a:tblGrid>
              <a:tr h="217488">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dirty="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dirty="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dirty="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c>
                  <a:txBody>
                    <a:bodyPr/>
                    <a:lstStyle>
                      <a:lvl1pPr marL="0" algn="l" defTabSz="914400" rtl="0" eaLnBrk="1" latinLnBrk="0" hangingPunct="1">
                        <a:defRPr sz="1800" kern="1200">
                          <a:solidFill>
                            <a:schemeClr val="tx1"/>
                          </a:solidFill>
                          <a:latin typeface="Trebuchet MS"/>
                        </a:defRPr>
                      </a:lvl1pPr>
                      <a:lvl2pPr marL="457200" algn="l" defTabSz="914400" rtl="0" eaLnBrk="1" latinLnBrk="0" hangingPunct="1">
                        <a:defRPr sz="1800" kern="1200">
                          <a:solidFill>
                            <a:schemeClr val="tx1"/>
                          </a:solidFill>
                          <a:latin typeface="Trebuchet MS"/>
                        </a:defRPr>
                      </a:lvl2pPr>
                      <a:lvl3pPr marL="914400" algn="l" defTabSz="914400" rtl="0" eaLnBrk="1" latinLnBrk="0" hangingPunct="1">
                        <a:defRPr sz="1800" kern="1200">
                          <a:solidFill>
                            <a:schemeClr val="tx1"/>
                          </a:solidFill>
                          <a:latin typeface="Trebuchet MS"/>
                        </a:defRPr>
                      </a:lvl3pPr>
                      <a:lvl4pPr marL="1371600" algn="l" defTabSz="914400" rtl="0" eaLnBrk="1" latinLnBrk="0" hangingPunct="1">
                        <a:defRPr sz="1800" kern="1200">
                          <a:solidFill>
                            <a:schemeClr val="tx1"/>
                          </a:solidFill>
                          <a:latin typeface="Trebuchet MS"/>
                        </a:defRPr>
                      </a:lvl4pPr>
                      <a:lvl5pPr marL="1828800" algn="l" defTabSz="914400" rtl="0" eaLnBrk="1" latinLnBrk="0" hangingPunct="1">
                        <a:defRPr sz="1800" kern="1200">
                          <a:solidFill>
                            <a:schemeClr val="tx1"/>
                          </a:solidFill>
                          <a:latin typeface="Trebuchet MS"/>
                        </a:defRPr>
                      </a:lvl5pPr>
                      <a:lvl6pPr marL="2286000" algn="l" defTabSz="914400" rtl="0" eaLnBrk="1" latinLnBrk="0" hangingPunct="1">
                        <a:defRPr sz="1800" kern="1200">
                          <a:solidFill>
                            <a:schemeClr val="tx1"/>
                          </a:solidFill>
                          <a:latin typeface="Trebuchet MS"/>
                        </a:defRPr>
                      </a:lvl6pPr>
                      <a:lvl7pPr marL="2743200" algn="l" defTabSz="914400" rtl="0" eaLnBrk="1" latinLnBrk="0" hangingPunct="1">
                        <a:defRPr sz="1800" kern="1200">
                          <a:solidFill>
                            <a:schemeClr val="tx1"/>
                          </a:solidFill>
                          <a:latin typeface="Trebuchet MS"/>
                        </a:defRPr>
                      </a:lvl7pPr>
                      <a:lvl8pPr marL="3200400" algn="l" defTabSz="914400" rtl="0" eaLnBrk="1" latinLnBrk="0" hangingPunct="1">
                        <a:defRPr sz="1800" kern="1200">
                          <a:solidFill>
                            <a:schemeClr val="tx1"/>
                          </a:solidFill>
                          <a:latin typeface="Trebuchet MS"/>
                        </a:defRPr>
                      </a:lvl8pPr>
                      <a:lvl9pPr marL="3657600" algn="l" defTabSz="914400" rtl="0" eaLnBrk="1" latinLnBrk="0" hangingPunct="1">
                        <a:defRPr sz="1800" kern="1200">
                          <a:solidFill>
                            <a:schemeClr val="tx1"/>
                          </a:solidFill>
                          <a:latin typeface="Trebuchet MS"/>
                        </a:defRPr>
                      </a:lvl9pPr>
                    </a:lstStyle>
                    <a:p>
                      <a:endParaRPr lang="zh-CN" altLang="en-US" sz="800" dirty="0"/>
                    </a:p>
                  </a:txBody>
                  <a:tcPr marL="91443" marR="91443" marT="46342" marB="46342">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5DCEAF">
                        <a:lumMod val="20000"/>
                        <a:lumOff val="80000"/>
                      </a:srgbClr>
                    </a:solidFill>
                  </a:tcPr>
                </a:tc>
              </a:tr>
            </a:tbl>
          </a:graphicData>
        </a:graphic>
      </p:graphicFrame>
      <p:graphicFrame>
        <p:nvGraphicFramePr>
          <p:cNvPr id="34" name="表格 33"/>
          <p:cNvGraphicFramePr>
            <a:graphicFrameLocks noGrp="1"/>
          </p:cNvGraphicFramePr>
          <p:nvPr/>
        </p:nvGraphicFramePr>
        <p:xfrm>
          <a:off x="1331913" y="6453188"/>
          <a:ext cx="6480175" cy="366712"/>
        </p:xfrm>
        <a:graphic>
          <a:graphicData uri="http://schemas.openxmlformats.org/drawingml/2006/table">
            <a:tbl>
              <a:tblPr/>
              <a:tblGrid>
                <a:gridCol w="431800"/>
                <a:gridCol w="431800"/>
                <a:gridCol w="431800"/>
                <a:gridCol w="433387"/>
                <a:gridCol w="431800"/>
                <a:gridCol w="431800"/>
                <a:gridCol w="431800"/>
                <a:gridCol w="431800"/>
                <a:gridCol w="431800"/>
                <a:gridCol w="431800"/>
                <a:gridCol w="431800"/>
                <a:gridCol w="433388"/>
                <a:gridCol w="431800"/>
                <a:gridCol w="431800"/>
                <a:gridCol w="431800"/>
              </a:tblGrid>
              <a:tr h="366712">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2</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3</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4</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5</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6</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7</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8</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9</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10</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11</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12</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13</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14</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c>
                  <a:txBody>
                    <a:bodyPr/>
                    <a:lstStyle>
                      <a:lvl1pPr marL="0" algn="l" defTabSz="914400" rtl="0" eaLnBrk="1" latinLnBrk="0" hangingPunct="1">
                        <a:spcBef>
                          <a:spcPct val="20000"/>
                        </a:spcBef>
                        <a:spcAft>
                          <a:spcPts val="300"/>
                        </a:spcAft>
                        <a:buClr>
                          <a:srgbClr val="C3260C"/>
                        </a:buClr>
                        <a:buSzPct val="130000"/>
                        <a:buFont typeface="Georgia" panose="02040502050405020303" pitchFamily="18" charset="0"/>
                        <a:defRPr kumimoji="1" sz="2000" kern="1200">
                          <a:solidFill>
                            <a:srgbClr val="404040"/>
                          </a:solidFill>
                          <a:latin typeface="Trebuchet MS" panose="020B0603020202020204" pitchFamily="34" charset="0"/>
                          <a:ea typeface="华文新魏" panose="02010800040101010101" pitchFamily="2" charset="-122"/>
                        </a:defRPr>
                      </a:lvl1pPr>
                      <a:lvl2pPr marL="742950" indent="-285750" algn="l" defTabSz="914400" rtl="0" eaLnBrk="1" latinLnBrk="0" hangingPunct="1">
                        <a:spcBef>
                          <a:spcPct val="20000"/>
                        </a:spcBef>
                        <a:spcAft>
                          <a:spcPts val="300"/>
                        </a:spcAft>
                        <a:buClr>
                          <a:srgbClr val="C3260C"/>
                        </a:buClr>
                        <a:buSzPct val="130000"/>
                        <a:buFont typeface="Georgia" panose="02040502050405020303" pitchFamily="18" charset="0"/>
                        <a:defRPr kumimoji="1" sz="1800" kern="1200">
                          <a:solidFill>
                            <a:srgbClr val="404040"/>
                          </a:solidFill>
                          <a:latin typeface="Trebuchet MS" panose="020B0603020202020204" pitchFamily="34" charset="0"/>
                          <a:ea typeface="华文新魏" panose="02010800040101010101" pitchFamily="2" charset="-122"/>
                        </a:defRPr>
                      </a:lvl2pPr>
                      <a:lvl3pPr marL="11430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600" kern="1200">
                          <a:solidFill>
                            <a:srgbClr val="404040"/>
                          </a:solidFill>
                          <a:latin typeface="Trebuchet MS" panose="020B0603020202020204" pitchFamily="34" charset="0"/>
                          <a:ea typeface="华文新魏" panose="02010800040101010101" pitchFamily="2" charset="-122"/>
                        </a:defRPr>
                      </a:lvl3pPr>
                      <a:lvl4pPr marL="16002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400" kern="1200">
                          <a:solidFill>
                            <a:srgbClr val="404040"/>
                          </a:solidFill>
                          <a:latin typeface="Trebuchet MS" panose="020B0603020202020204" pitchFamily="34" charset="0"/>
                          <a:ea typeface="华文新魏" panose="02010800040101010101" pitchFamily="2" charset="-122"/>
                        </a:defRPr>
                      </a:lvl4pPr>
                      <a:lvl5pPr marL="2057400" indent="-228600" algn="l" defTabSz="914400" rtl="0" eaLnBrk="1"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5pPr>
                      <a:lvl6pPr marL="25146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6pPr>
                      <a:lvl7pPr marL="29718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7pPr>
                      <a:lvl8pPr marL="34290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8pPr>
                      <a:lvl9pPr marL="3886200" indent="-228600" algn="l" defTabSz="914400" rtl="0" eaLnBrk="1" fontAlgn="base" latinLnBrk="0" hangingPunct="1">
                        <a:spcBef>
                          <a:spcPct val="20000"/>
                        </a:spcBef>
                        <a:spcAft>
                          <a:spcPts val="300"/>
                        </a:spcAft>
                        <a:buClr>
                          <a:srgbClr val="C3260C"/>
                        </a:buClr>
                        <a:buSzPct val="130000"/>
                        <a:buFont typeface="Georgia" panose="02040502050405020303" pitchFamily="18" charset="0"/>
                        <a:defRPr kumimoji="1" sz="1200" kern="1200">
                          <a:solidFill>
                            <a:srgbClr val="404040"/>
                          </a:solidFill>
                          <a:latin typeface="Trebuchet MS" panose="020B0603020202020204" pitchFamily="34"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rPr>
                        <a:t>15</a:t>
                      </a:r>
                      <a:endParaRPr kumimoji="0" lang="zh-CN" altLang="en-US" sz="1800" b="0" i="0" u="none" strike="noStrike" cap="none" normalizeH="0" baseline="0" smtClean="0">
                        <a:ln>
                          <a:noFill/>
                        </a:ln>
                        <a:solidFill>
                          <a:schemeClr val="tx1"/>
                        </a:solidFill>
                        <a:effectLst/>
                        <a:latin typeface="Trebuchet MS" panose="020B0603020202020204" pitchFamily="34" charset="0"/>
                        <a:ea typeface="华文新魏" panose="02010800040101010101" pitchFamily="2" charset="-122"/>
                      </a:endParaRPr>
                    </a:p>
                  </a:txBody>
                  <a:tcPr marL="91428" marR="91428" marT="45839" marB="45839" horzOverflow="overflow">
                    <a:lnL>
                      <a:noFill/>
                    </a:lnL>
                    <a:lnR>
                      <a:noFill/>
                    </a:lnR>
                    <a:lnT>
                      <a:noFill/>
                    </a:lnT>
                    <a:lnB>
                      <a:noFill/>
                    </a:lnB>
                    <a:lnTlToBr>
                      <a:noFill/>
                    </a:lnTlToBr>
                    <a:lnBlToTr>
                      <a:noFill/>
                    </a:lnBlToTr>
                    <a:noFill/>
                  </a:tcPr>
                </a:tc>
              </a:tr>
            </a:tbl>
          </a:graphicData>
        </a:graphic>
      </p:graphicFrame>
      <p:sp>
        <p:nvSpPr>
          <p:cNvPr id="35" name="矩形 34"/>
          <p:cNvSpPr/>
          <p:nvPr/>
        </p:nvSpPr>
        <p:spPr>
          <a:xfrm>
            <a:off x="1331640" y="4221088"/>
            <a:ext cx="3816424" cy="576064"/>
          </a:xfrm>
          <a:prstGeom prst="rect">
            <a:avLst/>
          </a:prstGeom>
          <a:solidFill>
            <a:srgbClr val="B4DCFA"/>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zh-CN"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1</a:t>
            </a:r>
            <a:r>
              <a:rPr kumimoji="1" lang="en-US"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0</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36" name="矩形 35"/>
          <p:cNvSpPr/>
          <p:nvPr/>
        </p:nvSpPr>
        <p:spPr>
          <a:xfrm>
            <a:off x="1331640" y="4797152"/>
            <a:ext cx="3384376" cy="576064"/>
          </a:xfrm>
          <a:prstGeom prst="rect">
            <a:avLst/>
          </a:prstGeom>
          <a:solidFill>
            <a:srgbClr val="A7EA52"/>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zh-CN"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2</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37" name="矩形 36"/>
          <p:cNvSpPr/>
          <p:nvPr/>
        </p:nvSpPr>
        <p:spPr>
          <a:xfrm>
            <a:off x="1331640" y="5373216"/>
            <a:ext cx="3384376" cy="576064"/>
          </a:xfrm>
          <a:prstGeom prst="rect">
            <a:avLst/>
          </a:prstGeom>
          <a:solidFill>
            <a:srgbClr val="B4DCFA">
              <a:lumMod val="9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zh-CN"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8</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38" name="矩形 37"/>
          <p:cNvSpPr/>
          <p:nvPr/>
        </p:nvSpPr>
        <p:spPr>
          <a:xfrm>
            <a:off x="1331640" y="5949280"/>
            <a:ext cx="2520280" cy="576064"/>
          </a:xfrm>
          <a:prstGeom prst="rect">
            <a:avLst/>
          </a:prstGeom>
          <a:solidFill>
            <a:srgbClr val="FFFF00"/>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zh-CN"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5</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39" name="矩形 38"/>
          <p:cNvSpPr/>
          <p:nvPr/>
        </p:nvSpPr>
        <p:spPr>
          <a:xfrm>
            <a:off x="4716016" y="4797152"/>
            <a:ext cx="2088232" cy="576064"/>
          </a:xfrm>
          <a:prstGeom prst="rect">
            <a:avLst/>
          </a:prstGeom>
          <a:solidFill>
            <a:srgbClr val="FF8021"/>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zh-CN"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4</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40" name="矩形 39"/>
          <p:cNvSpPr/>
          <p:nvPr/>
        </p:nvSpPr>
        <p:spPr>
          <a:xfrm>
            <a:off x="4716016" y="5373216"/>
            <a:ext cx="2088232" cy="576064"/>
          </a:xfrm>
          <a:prstGeom prst="rect">
            <a:avLst/>
          </a:prstGeom>
          <a:solidFill>
            <a:srgbClr val="5DCEAF">
              <a:lumMod val="75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zh-CN"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6</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41" name="矩形 40"/>
          <p:cNvSpPr/>
          <p:nvPr/>
        </p:nvSpPr>
        <p:spPr>
          <a:xfrm>
            <a:off x="3851920" y="5949280"/>
            <a:ext cx="1728192" cy="576064"/>
          </a:xfrm>
          <a:prstGeom prst="rect">
            <a:avLst/>
          </a:prstGeom>
          <a:solidFill>
            <a:srgbClr val="B4DCFA">
              <a:lumMod val="75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zh-CN" altLang="zh-CN" sz="20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1</a:t>
            </a:r>
            <a:endParaRPr kumimoji="1" lang="zh-CN" altLang="en-US" sz="20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42" name="矩形 41"/>
          <p:cNvSpPr/>
          <p:nvPr/>
        </p:nvSpPr>
        <p:spPr>
          <a:xfrm>
            <a:off x="683568" y="5949280"/>
            <a:ext cx="648072" cy="576064"/>
          </a:xfrm>
          <a:prstGeom prst="rect">
            <a:avLst/>
          </a:prstGeom>
          <a:solidFill>
            <a:srgbClr val="A7EA52">
              <a:lumMod val="20000"/>
              <a:lumOff val="80000"/>
            </a:srgbClr>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M4</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43" name="矩形 42"/>
          <p:cNvSpPr/>
          <p:nvPr/>
        </p:nvSpPr>
        <p:spPr>
          <a:xfrm>
            <a:off x="5148064" y="4221088"/>
            <a:ext cx="1656184" cy="576064"/>
          </a:xfrm>
          <a:prstGeom prst="rect">
            <a:avLst/>
          </a:prstGeom>
          <a:solidFill>
            <a:srgbClr val="FFFF00"/>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zh-CN"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3</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44" name="矩形 43"/>
          <p:cNvSpPr/>
          <p:nvPr/>
        </p:nvSpPr>
        <p:spPr>
          <a:xfrm>
            <a:off x="5580112" y="5949280"/>
            <a:ext cx="1728192" cy="576064"/>
          </a:xfrm>
          <a:prstGeom prst="rect">
            <a:avLst/>
          </a:prstGeom>
          <a:solidFill>
            <a:srgbClr val="FFFF00"/>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en-US" altLang="zh-CN"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7</a:t>
            </a:r>
            <a:endParaRPr kumimoji="1" lang="zh-CN" altLang="en-US" sz="24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45" name="矩形 44"/>
          <p:cNvSpPr/>
          <p:nvPr/>
        </p:nvSpPr>
        <p:spPr>
          <a:xfrm>
            <a:off x="6804248" y="4221088"/>
            <a:ext cx="936104" cy="576064"/>
          </a:xfrm>
          <a:prstGeom prst="rect">
            <a:avLst/>
          </a:prstGeom>
          <a:solidFill>
            <a:srgbClr val="A7EA52"/>
          </a:solidFill>
          <a:ln w="9525" cap="flat" cmpd="sng" algn="ctr">
            <a:solidFill>
              <a:srgbClr val="4E67C8"/>
            </a:solidFill>
            <a:prstDash val="solid"/>
          </a:ln>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p:spPr>
        <p:txBody>
          <a:bodyPr anchor="ct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作业</a:t>
            </a:r>
            <a:r>
              <a:rPr kumimoji="1" lang="zh-CN" altLang="zh-CN" sz="20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rPr>
              <a:t>9</a:t>
            </a:r>
            <a:endParaRPr kumimoji="1" lang="zh-CN" altLang="en-US" sz="2000" b="1" i="0" u="none" strike="noStrike" kern="0" cap="none" spc="0" normalizeH="0" baseline="0" noProof="0" smtClean="0">
              <a:ln>
                <a:noFill/>
              </a:ln>
              <a:solidFill>
                <a:srgbClr val="000000"/>
              </a:solidFill>
              <a:effectLst/>
              <a:uLnTx/>
              <a:uFillTx/>
              <a:latin typeface="Trebuchet MS" panose="020B0603020202020204" pitchFamily="34" charset="0"/>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199</a:t>
            </a:fld>
            <a:endParaRPr lang="en-CA" dirty="0"/>
          </a:p>
        </p:txBody>
      </p:sp>
    </p:spTree>
    <p:extLst>
      <p:ext uri="{BB962C8B-B14F-4D97-AF65-F5344CB8AC3E}">
        <p14:creationId xmlns:p14="http://schemas.microsoft.com/office/powerpoint/2010/main" val="475219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par>
                                <p:cTn id="13" presetID="3" presetClass="entr" presetSubtype="1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par>
                                <p:cTn id="16" presetID="3" presetClass="entr" presetSubtype="1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linds(horizontal)">
                                      <p:cBhvr>
                                        <p:cTn id="18" dur="500"/>
                                        <p:tgtEl>
                                          <p:spTgt spid="28"/>
                                        </p:tgtEl>
                                      </p:cBhvr>
                                    </p:animEffect>
                                  </p:childTnLst>
                                </p:cTn>
                              </p:par>
                              <p:par>
                                <p:cTn id="19" presetID="3" presetClass="entr" presetSubtype="1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par>
                                <p:cTn id="22" presetID="3" presetClass="entr" presetSubtype="1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par>
                                <p:cTn id="25" presetID="3" presetClass="entr" presetSubtype="1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par>
                                <p:cTn id="28" presetID="3" presetClass="entr" presetSubtype="1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blinds(horizontal)">
                                      <p:cBhvr>
                                        <p:cTn id="30" dur="500"/>
                                        <p:tgtEl>
                                          <p:spTgt spid="42"/>
                                        </p:tgtEl>
                                      </p:cBhvr>
                                    </p:animEffect>
                                  </p:childTnLst>
                                </p:cTn>
                              </p:par>
                              <p:par>
                                <p:cTn id="31" presetID="3" presetClass="entr" presetSubtype="1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linds(horizontal)">
                                      <p:cBhvr>
                                        <p:cTn id="33" dur="500"/>
                                        <p:tgtEl>
                                          <p:spTgt spid="26"/>
                                        </p:tgtEl>
                                      </p:cBhvr>
                                    </p:animEffect>
                                  </p:childTnLst>
                                </p:cTn>
                              </p:par>
                              <p:par>
                                <p:cTn id="34" presetID="3" presetClass="entr" presetSubtype="1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blinds(horizontal)">
                                      <p:cBhvr>
                                        <p:cTn id="36" dur="500"/>
                                        <p:tgtEl>
                                          <p:spTgt spid="34"/>
                                        </p:tgtEl>
                                      </p:cBhvr>
                                    </p:animEffect>
                                  </p:childTnLst>
                                </p:cTn>
                              </p:par>
                              <p:par>
                                <p:cTn id="37" presetID="3" presetClass="entr" presetSubtype="1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linds(horizontal)">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ppt_x"/>
                                          </p:val>
                                        </p:tav>
                                        <p:tav tm="100000">
                                          <p:val>
                                            <p:strVal val="#ppt_x"/>
                                          </p:val>
                                        </p:tav>
                                      </p:tavLst>
                                    </p:anim>
                                    <p:anim calcmode="lin" valueType="num">
                                      <p:cBhvr additive="base">
                                        <p:cTn id="4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ppt_x"/>
                                          </p:val>
                                        </p:tav>
                                        <p:tav tm="100000">
                                          <p:val>
                                            <p:strVal val="#ppt_x"/>
                                          </p:val>
                                        </p:tav>
                                      </p:tavLst>
                                    </p:anim>
                                    <p:anim calcmode="lin" valueType="num">
                                      <p:cBhvr additive="base">
                                        <p:cTn id="5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additive="base">
                                        <p:cTn id="56" dur="500" fill="hold"/>
                                        <p:tgtEl>
                                          <p:spTgt spid="37"/>
                                        </p:tgtEl>
                                        <p:attrNameLst>
                                          <p:attrName>ppt_x</p:attrName>
                                        </p:attrNameLst>
                                      </p:cBhvr>
                                      <p:tavLst>
                                        <p:tav tm="0">
                                          <p:val>
                                            <p:strVal val="#ppt_x"/>
                                          </p:val>
                                        </p:tav>
                                        <p:tav tm="100000">
                                          <p:val>
                                            <p:strVal val="#ppt_x"/>
                                          </p:val>
                                        </p:tav>
                                      </p:tavLst>
                                    </p:anim>
                                    <p:anim calcmode="lin" valueType="num">
                                      <p:cBhvr additive="base">
                                        <p:cTn id="5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fill="hold"/>
                                        <p:tgtEl>
                                          <p:spTgt spid="38"/>
                                        </p:tgtEl>
                                        <p:attrNameLst>
                                          <p:attrName>ppt_x</p:attrName>
                                        </p:attrNameLst>
                                      </p:cBhvr>
                                      <p:tavLst>
                                        <p:tav tm="0">
                                          <p:val>
                                            <p:strVal val="#ppt_x"/>
                                          </p:val>
                                        </p:tav>
                                        <p:tav tm="100000">
                                          <p:val>
                                            <p:strVal val="#ppt_x"/>
                                          </p:val>
                                        </p:tav>
                                      </p:tavLst>
                                    </p:anim>
                                    <p:anim calcmode="lin" valueType="num">
                                      <p:cBhvr additive="base">
                                        <p:cTn id="6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additive="base">
                                        <p:cTn id="68" dur="500" fill="hold"/>
                                        <p:tgtEl>
                                          <p:spTgt spid="41"/>
                                        </p:tgtEl>
                                        <p:attrNameLst>
                                          <p:attrName>ppt_x</p:attrName>
                                        </p:attrNameLst>
                                      </p:cBhvr>
                                      <p:tavLst>
                                        <p:tav tm="0">
                                          <p:val>
                                            <p:strVal val="#ppt_x"/>
                                          </p:val>
                                        </p:tav>
                                        <p:tav tm="100000">
                                          <p:val>
                                            <p:strVal val="#ppt_x"/>
                                          </p:val>
                                        </p:tav>
                                      </p:tavLst>
                                    </p:anim>
                                    <p:anim calcmode="lin" valueType="num">
                                      <p:cBhvr additive="base">
                                        <p:cTn id="6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additive="base">
                                        <p:cTn id="74" dur="500" fill="hold"/>
                                        <p:tgtEl>
                                          <p:spTgt spid="39"/>
                                        </p:tgtEl>
                                        <p:attrNameLst>
                                          <p:attrName>ppt_x</p:attrName>
                                        </p:attrNameLst>
                                      </p:cBhvr>
                                      <p:tavLst>
                                        <p:tav tm="0">
                                          <p:val>
                                            <p:strVal val="#ppt_x"/>
                                          </p:val>
                                        </p:tav>
                                        <p:tav tm="100000">
                                          <p:val>
                                            <p:strVal val="#ppt_x"/>
                                          </p:val>
                                        </p:tav>
                                      </p:tavLst>
                                    </p:anim>
                                    <p:anim calcmode="lin" valueType="num">
                                      <p:cBhvr additive="base">
                                        <p:cTn id="7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ppt_x"/>
                                          </p:val>
                                        </p:tav>
                                        <p:tav tm="100000">
                                          <p:val>
                                            <p:strVal val="#ppt_x"/>
                                          </p:val>
                                        </p:tav>
                                      </p:tavLst>
                                    </p:anim>
                                    <p:anim calcmode="lin" valueType="num">
                                      <p:cBhvr additive="base">
                                        <p:cTn id="81" dur="500" fill="hold"/>
                                        <p:tgtEl>
                                          <p:spTgt spid="40"/>
                                        </p:tgtEl>
                                        <p:attrNameLst>
                                          <p:attrName>ppt_y</p:attrName>
                                        </p:attrNameLst>
                                      </p:cBhvr>
                                      <p:tavLst>
                                        <p:tav tm="0">
                                          <p:val>
                                            <p:strVal val="1+#ppt_h/2"/>
                                          </p:val>
                                        </p:tav>
                                        <p:tav tm="100000">
                                          <p:val>
                                            <p:strVal val="#ppt_y"/>
                                          </p:val>
                                        </p:tav>
                                      </p:tavLst>
                                    </p:anim>
                                  </p:childTnLst>
                                </p:cTn>
                              </p:par>
                              <p:par>
                                <p:cTn id="82" presetID="3" presetClass="entr" presetSubtype="10" fill="hold"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blinds(horizontal)">
                                      <p:cBhvr>
                                        <p:cTn id="84" dur="500"/>
                                        <p:tgtEl>
                                          <p:spTgt spid="42"/>
                                        </p:tgtEl>
                                      </p:cBhvr>
                                    </p:animEffect>
                                  </p:childTnLst>
                                </p:cTn>
                              </p:par>
                              <p:par>
                                <p:cTn id="85" presetID="3" presetClass="entr" presetSubtype="10"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blinds(horizontal)">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43"/>
                                        </p:tgtEl>
                                        <p:attrNameLst>
                                          <p:attrName>style.visibility</p:attrName>
                                        </p:attrNameLst>
                                      </p:cBhvr>
                                      <p:to>
                                        <p:strVal val="visible"/>
                                      </p:to>
                                    </p:set>
                                    <p:anim calcmode="lin" valueType="num">
                                      <p:cBhvr additive="base">
                                        <p:cTn id="92" dur="500" fill="hold"/>
                                        <p:tgtEl>
                                          <p:spTgt spid="43"/>
                                        </p:tgtEl>
                                        <p:attrNameLst>
                                          <p:attrName>ppt_x</p:attrName>
                                        </p:attrNameLst>
                                      </p:cBhvr>
                                      <p:tavLst>
                                        <p:tav tm="0">
                                          <p:val>
                                            <p:strVal val="#ppt_x"/>
                                          </p:val>
                                        </p:tav>
                                        <p:tav tm="100000">
                                          <p:val>
                                            <p:strVal val="#ppt_x"/>
                                          </p:val>
                                        </p:tav>
                                      </p:tavLst>
                                    </p:anim>
                                    <p:anim calcmode="lin" valueType="num">
                                      <p:cBhvr additive="base">
                                        <p:cTn id="93"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44"/>
                                        </p:tgtEl>
                                        <p:attrNameLst>
                                          <p:attrName>style.visibility</p:attrName>
                                        </p:attrNameLst>
                                      </p:cBhvr>
                                      <p:to>
                                        <p:strVal val="visible"/>
                                      </p:to>
                                    </p:set>
                                    <p:anim calcmode="lin" valueType="num">
                                      <p:cBhvr additive="base">
                                        <p:cTn id="98" dur="500" fill="hold"/>
                                        <p:tgtEl>
                                          <p:spTgt spid="44"/>
                                        </p:tgtEl>
                                        <p:attrNameLst>
                                          <p:attrName>ppt_x</p:attrName>
                                        </p:attrNameLst>
                                      </p:cBhvr>
                                      <p:tavLst>
                                        <p:tav tm="0">
                                          <p:val>
                                            <p:strVal val="#ppt_x"/>
                                          </p:val>
                                        </p:tav>
                                        <p:tav tm="100000">
                                          <p:val>
                                            <p:strVal val="#ppt_x"/>
                                          </p:val>
                                        </p:tav>
                                      </p:tavLst>
                                    </p:anim>
                                    <p:anim calcmode="lin" valueType="num">
                                      <p:cBhvr additive="base">
                                        <p:cTn id="99"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45"/>
                                        </p:tgtEl>
                                        <p:attrNameLst>
                                          <p:attrName>style.visibility</p:attrName>
                                        </p:attrNameLst>
                                      </p:cBhvr>
                                      <p:to>
                                        <p:strVal val="visible"/>
                                      </p:to>
                                    </p:set>
                                    <p:anim calcmode="lin" valueType="num">
                                      <p:cBhvr additive="base">
                                        <p:cTn id="104" dur="500" fill="hold"/>
                                        <p:tgtEl>
                                          <p:spTgt spid="45"/>
                                        </p:tgtEl>
                                        <p:attrNameLst>
                                          <p:attrName>ppt_x</p:attrName>
                                        </p:attrNameLst>
                                      </p:cBhvr>
                                      <p:tavLst>
                                        <p:tav tm="0">
                                          <p:val>
                                            <p:strVal val="#ppt_x"/>
                                          </p:val>
                                        </p:tav>
                                        <p:tav tm="100000">
                                          <p:val>
                                            <p:strVal val="#ppt_x"/>
                                          </p:val>
                                        </p:tav>
                                      </p:tavLst>
                                    </p:anim>
                                    <p:anim calcmode="lin" valueType="num">
                                      <p:cBhvr additive="base">
                                        <p:cTn id="10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b="1" dirty="0" smtClean="0">
                <a:latin typeface="Times New Roman" panose="02020603050405020304" pitchFamily="18" charset="0"/>
                <a:ea typeface="楷体_GB2312" pitchFamily="49" charset="-122"/>
              </a:rPr>
              <a:t>Questions About </a:t>
            </a:r>
            <a:r>
              <a:rPr lang="zh-CN" altLang="en-US" sz="4000" b="1" dirty="0" smtClean="0">
                <a:latin typeface="Times New Roman" panose="02020603050405020304" pitchFamily="18" charset="0"/>
                <a:ea typeface="楷体_GB2312" pitchFamily="49" charset="-122"/>
              </a:rPr>
              <a:t>最优化问题</a:t>
            </a:r>
            <a:endParaRPr lang="zh-CN" altLang="en-US" dirty="0"/>
          </a:p>
        </p:txBody>
      </p:sp>
      <p:sp>
        <p:nvSpPr>
          <p:cNvPr id="3" name="内容占位符 2"/>
          <p:cNvSpPr>
            <a:spLocks noGrp="1"/>
          </p:cNvSpPr>
          <p:nvPr>
            <p:ph idx="1"/>
          </p:nvPr>
        </p:nvSpPr>
        <p:spPr/>
        <p:txBody>
          <a:bodyPr/>
          <a:lstStyle/>
          <a:p>
            <a:r>
              <a:rPr lang="en-US" altLang="zh-CN" dirty="0" smtClean="0"/>
              <a:t>Concepts :</a:t>
            </a:r>
            <a:endParaRPr lang="zh-CN" altLang="en-US" dirty="0"/>
          </a:p>
        </p:txBody>
      </p:sp>
      <p:sp>
        <p:nvSpPr>
          <p:cNvPr id="5" name="Rectangle 30"/>
          <p:cNvSpPr>
            <a:spLocks noChangeArrowheads="1"/>
          </p:cNvSpPr>
          <p:nvPr/>
        </p:nvSpPr>
        <p:spPr bwMode="auto">
          <a:xfrm>
            <a:off x="400075" y="1823597"/>
            <a:ext cx="8642350" cy="398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810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40000"/>
              </a:lnSpc>
            </a:pPr>
            <a:r>
              <a:rPr lang="en-US" altLang="zh-CN" sz="2400" dirty="0">
                <a:solidFill>
                  <a:srgbClr val="0070C0"/>
                </a:solidFill>
                <a:latin typeface="Times New Roman" panose="02020603050405020304" pitchFamily="18" charset="0"/>
              </a:rPr>
              <a:t>      </a:t>
            </a:r>
            <a:r>
              <a:rPr lang="en-US" altLang="zh-CN" sz="2800" dirty="0">
                <a:solidFill>
                  <a:srgbClr val="0070C0"/>
                </a:solidFill>
                <a:latin typeface="Times New Roman" panose="02020603050405020304" pitchFamily="18" charset="0"/>
              </a:rPr>
              <a:t>max(min)   </a:t>
            </a:r>
            <a:r>
              <a:rPr lang="en-US" altLang="zh-CN" sz="2800" i="1" dirty="0">
                <a:solidFill>
                  <a:srgbClr val="0070C0"/>
                </a:solidFill>
                <a:latin typeface="Times New Roman" panose="02020603050405020304" pitchFamily="18" charset="0"/>
              </a:rPr>
              <a:t>f</a:t>
            </a:r>
            <a:r>
              <a:rPr lang="en-US" altLang="zh-CN" sz="2800" dirty="0">
                <a:solidFill>
                  <a:srgbClr val="0070C0"/>
                </a:solidFill>
                <a:latin typeface="Times New Roman" panose="02020603050405020304" pitchFamily="18" charset="0"/>
              </a:rPr>
              <a:t>(</a:t>
            </a:r>
            <a:r>
              <a:rPr lang="en-US" altLang="zh-CN" sz="2800" b="1" i="1" dirty="0">
                <a:solidFill>
                  <a:srgbClr val="0070C0"/>
                </a:solidFill>
                <a:latin typeface="Times New Roman" panose="02020603050405020304" pitchFamily="18" charset="0"/>
              </a:rPr>
              <a:t>x</a:t>
            </a:r>
            <a:r>
              <a:rPr lang="en-US" altLang="zh-CN" sz="2800" dirty="0">
                <a:solidFill>
                  <a:srgbClr val="0070C0"/>
                </a:solidFill>
                <a:latin typeface="Times New Roman" panose="02020603050405020304" pitchFamily="18" charset="0"/>
              </a:rPr>
              <a:t>),   </a:t>
            </a:r>
            <a:r>
              <a:rPr lang="en-US" altLang="zh-CN" sz="2800" dirty="0" err="1">
                <a:solidFill>
                  <a:srgbClr val="0070C0"/>
                </a:solidFill>
                <a:latin typeface="Times New Roman" panose="02020603050405020304" pitchFamily="18" charset="0"/>
              </a:rPr>
              <a:t>s.t.</a:t>
            </a:r>
            <a:r>
              <a:rPr lang="en-US" altLang="zh-CN" sz="2800" dirty="0">
                <a:solidFill>
                  <a:srgbClr val="0070C0"/>
                </a:solidFill>
                <a:latin typeface="Times New Roman" panose="02020603050405020304" pitchFamily="18" charset="0"/>
              </a:rPr>
              <a:t>   </a:t>
            </a:r>
            <a:r>
              <a:rPr lang="en-US" altLang="zh-CN" sz="2800" i="1" dirty="0" err="1">
                <a:solidFill>
                  <a:srgbClr val="0070C0"/>
                </a:solidFill>
                <a:latin typeface="Times New Roman" panose="02020603050405020304" pitchFamily="18" charset="0"/>
              </a:rPr>
              <a:t>g</a:t>
            </a:r>
            <a:r>
              <a:rPr lang="en-US" altLang="zh-CN" sz="2800" i="1" baseline="-25000" dirty="0" err="1">
                <a:solidFill>
                  <a:srgbClr val="0070C0"/>
                </a:solidFill>
                <a:latin typeface="Times New Roman" panose="02020603050405020304" pitchFamily="18" charset="0"/>
              </a:rPr>
              <a:t>i</a:t>
            </a:r>
            <a:r>
              <a:rPr lang="en-US" altLang="zh-CN" sz="2800" dirty="0">
                <a:solidFill>
                  <a:srgbClr val="0070C0"/>
                </a:solidFill>
                <a:latin typeface="Times New Roman" panose="02020603050405020304" pitchFamily="18" charset="0"/>
              </a:rPr>
              <a:t>(</a:t>
            </a:r>
            <a:r>
              <a:rPr lang="en-US" altLang="zh-CN" sz="2800" b="1" i="1" dirty="0">
                <a:solidFill>
                  <a:srgbClr val="0070C0"/>
                </a:solidFill>
                <a:latin typeface="Times New Roman" panose="02020603050405020304" pitchFamily="18" charset="0"/>
              </a:rPr>
              <a:t>x</a:t>
            </a:r>
            <a:r>
              <a:rPr lang="en-US" altLang="zh-CN" sz="2800" dirty="0">
                <a:solidFill>
                  <a:srgbClr val="0070C0"/>
                </a:solidFill>
                <a:latin typeface="Times New Roman" panose="02020603050405020304" pitchFamily="18" charset="0"/>
              </a:rPr>
              <a:t>)≤0|1≤</a:t>
            </a:r>
            <a:r>
              <a:rPr lang="en-US" altLang="zh-CN" sz="2800" i="1" dirty="0">
                <a:solidFill>
                  <a:srgbClr val="0070C0"/>
                </a:solidFill>
                <a:latin typeface="Times New Roman" panose="02020603050405020304" pitchFamily="18" charset="0"/>
              </a:rPr>
              <a:t>i</a:t>
            </a:r>
            <a:r>
              <a:rPr lang="en-US" altLang="zh-CN" sz="2800" dirty="0">
                <a:solidFill>
                  <a:srgbClr val="0070C0"/>
                </a:solidFill>
                <a:latin typeface="Times New Roman" panose="02020603050405020304" pitchFamily="18" charset="0"/>
              </a:rPr>
              <a:t>≤</a:t>
            </a:r>
            <a:r>
              <a:rPr lang="en-US" altLang="zh-CN" sz="2800" i="1" dirty="0">
                <a:solidFill>
                  <a:srgbClr val="0070C0"/>
                </a:solidFill>
                <a:latin typeface="Times New Roman" panose="02020603050405020304" pitchFamily="18" charset="0"/>
              </a:rPr>
              <a:t>m</a:t>
            </a:r>
            <a:endParaRPr lang="en-US" altLang="zh-CN" sz="2800" dirty="0">
              <a:solidFill>
                <a:srgbClr val="0070C0"/>
              </a:solidFill>
              <a:latin typeface="Times New Roman" panose="02020603050405020304" pitchFamily="18" charset="0"/>
            </a:endParaRPr>
          </a:p>
          <a:p>
            <a:pPr>
              <a:lnSpc>
                <a:spcPct val="190000"/>
              </a:lnSpc>
            </a:pPr>
            <a:r>
              <a:rPr lang="en-US" altLang="zh-CN" sz="2400" b="1" i="1" dirty="0">
                <a:solidFill>
                  <a:srgbClr val="0070C0"/>
                </a:solidFill>
                <a:latin typeface="Times New Roman" panose="02020603050405020304" pitchFamily="18" charset="0"/>
              </a:rPr>
              <a:t>       x </a:t>
            </a:r>
            <a:r>
              <a:rPr lang="en-US" altLang="zh-CN" b="1" dirty="0">
                <a:solidFill>
                  <a:srgbClr val="0070C0"/>
                </a:solidFill>
                <a:latin typeface="Garamond" panose="02020404030301010803" pitchFamily="18" charset="0"/>
              </a:rPr>
              <a:t>:</a:t>
            </a:r>
            <a:r>
              <a:rPr lang="en-US" altLang="zh-CN" dirty="0">
                <a:solidFill>
                  <a:srgbClr val="0070C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目标变量</a:t>
            </a:r>
            <a:r>
              <a:rPr lang="en-US" altLang="zh-CN" sz="2400" dirty="0">
                <a:solidFill>
                  <a:srgbClr val="0070C0"/>
                </a:solidFill>
                <a:latin typeface="Times New Roman" panose="02020603050405020304" pitchFamily="18" charset="0"/>
              </a:rPr>
              <a:t>, objective </a:t>
            </a:r>
            <a:r>
              <a:rPr lang="en-US" altLang="zh-CN" sz="2400" dirty="0" err="1">
                <a:solidFill>
                  <a:srgbClr val="0070C0"/>
                </a:solidFill>
                <a:latin typeface="Times New Roman" panose="02020603050405020304" pitchFamily="18" charset="0"/>
              </a:rPr>
              <a:t>varible</a:t>
            </a:r>
            <a:r>
              <a:rPr lang="en-US" altLang="zh-CN" sz="2400" dirty="0">
                <a:solidFill>
                  <a:srgbClr val="0070C0"/>
                </a:solidFill>
                <a:latin typeface="Times New Roman" panose="02020603050405020304" pitchFamily="18" charset="0"/>
              </a:rPr>
              <a:t>;</a:t>
            </a:r>
          </a:p>
          <a:p>
            <a:pPr>
              <a:lnSpc>
                <a:spcPct val="140000"/>
              </a:lnSpc>
            </a:pPr>
            <a:r>
              <a:rPr lang="en-US" altLang="zh-CN" sz="2400" dirty="0">
                <a:solidFill>
                  <a:srgbClr val="0070C0"/>
                </a:solidFill>
                <a:latin typeface="Times New Roman" panose="02020603050405020304" pitchFamily="18" charset="0"/>
              </a:rPr>
              <a:t>       </a:t>
            </a:r>
            <a:r>
              <a:rPr lang="en-US" altLang="zh-CN" sz="2400" b="1" i="1" dirty="0">
                <a:solidFill>
                  <a:srgbClr val="0070C0"/>
                </a:solidFill>
                <a:latin typeface="Times New Roman" panose="02020603050405020304" pitchFamily="18" charset="0"/>
              </a:rPr>
              <a:t>f  </a:t>
            </a:r>
            <a:r>
              <a:rPr lang="en-US" altLang="zh-CN" b="1" dirty="0">
                <a:solidFill>
                  <a:srgbClr val="0070C0"/>
                </a:solidFill>
                <a:latin typeface="Garamond" panose="02020404030301010803" pitchFamily="18" charset="0"/>
              </a:rPr>
              <a:t>:</a:t>
            </a:r>
            <a:r>
              <a:rPr lang="en-US" altLang="zh-CN" b="1" i="1" dirty="0">
                <a:solidFill>
                  <a:srgbClr val="0070C0"/>
                </a:solidFill>
                <a:latin typeface="Garamond" panose="02020404030301010803" pitchFamily="18" charset="0"/>
              </a:rPr>
              <a:t>  </a:t>
            </a:r>
            <a:r>
              <a:rPr lang="zh-CN" altLang="en-US" sz="2400" dirty="0">
                <a:solidFill>
                  <a:srgbClr val="FF0000"/>
                </a:solidFill>
                <a:latin typeface="Times New Roman" panose="02020603050405020304" pitchFamily="18" charset="0"/>
              </a:rPr>
              <a:t>目标函数</a:t>
            </a:r>
            <a:r>
              <a:rPr lang="en-US" altLang="zh-CN" sz="2400" dirty="0">
                <a:solidFill>
                  <a:srgbClr val="0070C0"/>
                </a:solidFill>
                <a:latin typeface="Times New Roman" panose="02020603050405020304" pitchFamily="18" charset="0"/>
              </a:rPr>
              <a:t>, objective function;</a:t>
            </a:r>
          </a:p>
          <a:p>
            <a:pPr>
              <a:lnSpc>
                <a:spcPct val="140000"/>
              </a:lnSpc>
            </a:pPr>
            <a:r>
              <a:rPr lang="en-US" altLang="zh-CN" sz="2400" dirty="0">
                <a:solidFill>
                  <a:srgbClr val="0070C0"/>
                </a:solidFill>
                <a:latin typeface="Times New Roman" panose="02020603050405020304" pitchFamily="18" charset="0"/>
              </a:rPr>
              <a:t>       </a:t>
            </a:r>
            <a:r>
              <a:rPr lang="en-US" altLang="zh-CN" sz="2400" b="1" i="1" dirty="0" err="1">
                <a:solidFill>
                  <a:srgbClr val="0070C0"/>
                </a:solidFill>
                <a:latin typeface="Times New Roman" panose="02020603050405020304" pitchFamily="18" charset="0"/>
              </a:rPr>
              <a:t>g</a:t>
            </a:r>
            <a:r>
              <a:rPr lang="en-US" altLang="zh-CN" sz="2400" b="1" i="1" baseline="-25000" dirty="0" err="1">
                <a:solidFill>
                  <a:srgbClr val="0070C0"/>
                </a:solidFill>
                <a:latin typeface="Times New Roman" panose="02020603050405020304" pitchFamily="18" charset="0"/>
              </a:rPr>
              <a:t>i</a:t>
            </a:r>
            <a:r>
              <a:rPr lang="en-US" altLang="zh-CN" sz="2400" i="1" baseline="-25000" dirty="0">
                <a:solidFill>
                  <a:srgbClr val="0070C0"/>
                </a:solidFill>
                <a:latin typeface="Times New Roman" panose="02020603050405020304" pitchFamily="18" charset="0"/>
              </a:rPr>
              <a:t> </a:t>
            </a:r>
            <a:r>
              <a:rPr lang="en-US" altLang="zh-CN" b="1" dirty="0">
                <a:solidFill>
                  <a:srgbClr val="0070C0"/>
                </a:solidFill>
                <a:latin typeface="Garamond" panose="02020404030301010803" pitchFamily="18" charset="0"/>
              </a:rPr>
              <a:t>:</a:t>
            </a:r>
            <a:r>
              <a:rPr lang="en-US" altLang="zh-CN" sz="2400" b="1" dirty="0">
                <a:solidFill>
                  <a:srgbClr val="0070C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约束条件</a:t>
            </a:r>
            <a:r>
              <a:rPr lang="en-US" altLang="zh-CN" sz="2400" dirty="0">
                <a:solidFill>
                  <a:srgbClr val="0070C0"/>
                </a:solidFill>
                <a:latin typeface="Times New Roman" panose="02020603050405020304" pitchFamily="18" charset="0"/>
              </a:rPr>
              <a:t>, constrained condition;</a:t>
            </a:r>
          </a:p>
          <a:p>
            <a:pPr>
              <a:lnSpc>
                <a:spcPct val="140000"/>
              </a:lnSpc>
            </a:pPr>
            <a:r>
              <a:rPr lang="en-US" altLang="zh-CN" sz="2400" dirty="0">
                <a:solidFill>
                  <a:srgbClr val="0070C0"/>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可行解</a:t>
            </a:r>
            <a:r>
              <a:rPr lang="en-US" altLang="zh-CN" b="1" dirty="0">
                <a:solidFill>
                  <a:srgbClr val="0070C0"/>
                </a:solidFill>
                <a:latin typeface="Garamond" panose="02020404030301010803" pitchFamily="18" charset="0"/>
              </a:rPr>
              <a:t>:</a:t>
            </a:r>
            <a:r>
              <a:rPr lang="en-US" altLang="zh-CN" sz="2400" dirty="0">
                <a:solidFill>
                  <a:srgbClr val="0070C0"/>
                </a:solidFill>
                <a:latin typeface="Times New Roman" panose="02020603050405020304" pitchFamily="18" charset="0"/>
              </a:rPr>
              <a:t>  feasible solution, </a:t>
            </a:r>
            <a:r>
              <a:rPr lang="zh-CN" altLang="en-US" sz="2400" dirty="0">
                <a:solidFill>
                  <a:srgbClr val="0070C0"/>
                </a:solidFill>
                <a:latin typeface="Times New Roman" panose="02020603050405020304" pitchFamily="18" charset="0"/>
              </a:rPr>
              <a:t>满足</a:t>
            </a:r>
            <a:r>
              <a:rPr lang="en-US" altLang="zh-CN" sz="2400" i="1" dirty="0">
                <a:solidFill>
                  <a:srgbClr val="0070C0"/>
                </a:solidFill>
                <a:latin typeface="Times New Roman" panose="02020603050405020304" pitchFamily="18" charset="0"/>
              </a:rPr>
              <a:t>m</a:t>
            </a:r>
            <a:r>
              <a:rPr lang="zh-CN" altLang="en-US" sz="2400" dirty="0">
                <a:solidFill>
                  <a:srgbClr val="0070C0"/>
                </a:solidFill>
                <a:latin typeface="Times New Roman" panose="02020603050405020304" pitchFamily="18" charset="0"/>
              </a:rPr>
              <a:t>个约束条件的</a:t>
            </a:r>
            <a:r>
              <a:rPr lang="en-US" altLang="zh-CN" sz="2400" b="1" i="1" dirty="0">
                <a:solidFill>
                  <a:srgbClr val="0070C0"/>
                </a:solidFill>
                <a:latin typeface="Times New Roman" panose="02020603050405020304" pitchFamily="18" charset="0"/>
              </a:rPr>
              <a:t>x</a:t>
            </a:r>
            <a:r>
              <a:rPr lang="en-US" altLang="zh-CN" sz="2400" dirty="0">
                <a:solidFill>
                  <a:srgbClr val="0070C0"/>
                </a:solidFill>
                <a:latin typeface="Times New Roman" panose="02020603050405020304" pitchFamily="18" charset="0"/>
              </a:rPr>
              <a:t>;</a:t>
            </a:r>
          </a:p>
          <a:p>
            <a:pPr>
              <a:lnSpc>
                <a:spcPct val="140000"/>
              </a:lnSpc>
            </a:pPr>
            <a:r>
              <a:rPr lang="en-US" altLang="zh-CN" sz="2400" dirty="0">
                <a:solidFill>
                  <a:srgbClr val="FF0000"/>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最优解</a:t>
            </a:r>
            <a:r>
              <a:rPr lang="en-US" altLang="zh-CN" b="1" dirty="0">
                <a:solidFill>
                  <a:srgbClr val="0070C0"/>
                </a:solidFill>
                <a:latin typeface="Garamond" panose="02020404030301010803" pitchFamily="18" charset="0"/>
              </a:rPr>
              <a:t>:</a:t>
            </a:r>
            <a:r>
              <a:rPr lang="en-US" altLang="zh-CN" dirty="0">
                <a:solidFill>
                  <a:srgbClr val="0070C0"/>
                </a:solidFill>
                <a:latin typeface="Garamond" panose="02020404030301010803" pitchFamily="18" charset="0"/>
              </a:rPr>
              <a:t>  </a:t>
            </a:r>
            <a:r>
              <a:rPr lang="en-US" altLang="zh-CN" sz="2400" dirty="0">
                <a:solidFill>
                  <a:srgbClr val="0070C0"/>
                </a:solidFill>
                <a:latin typeface="Times New Roman" panose="02020603050405020304" pitchFamily="18" charset="0"/>
              </a:rPr>
              <a:t>optimal solution, </a:t>
            </a:r>
            <a:r>
              <a:rPr lang="zh-CN" altLang="en-US" sz="2400" dirty="0">
                <a:solidFill>
                  <a:srgbClr val="0070C0"/>
                </a:solidFill>
                <a:latin typeface="Times New Roman" panose="02020603050405020304" pitchFamily="18" charset="0"/>
              </a:rPr>
              <a:t>满足约束条件的</a:t>
            </a:r>
            <a:r>
              <a:rPr lang="en-US" altLang="zh-CN" sz="2400" dirty="0">
                <a:solidFill>
                  <a:srgbClr val="0070C0"/>
                </a:solidFill>
                <a:latin typeface="Times New Roman" panose="02020603050405020304" pitchFamily="18" charset="0"/>
              </a:rPr>
              <a:t>, </a:t>
            </a:r>
            <a:r>
              <a:rPr lang="zh-CN" altLang="en-US" sz="2400" dirty="0">
                <a:solidFill>
                  <a:srgbClr val="0070C0"/>
                </a:solidFill>
                <a:latin typeface="Times New Roman" panose="02020603050405020304" pitchFamily="18" charset="0"/>
              </a:rPr>
              <a:t>且使函数</a:t>
            </a:r>
            <a:r>
              <a:rPr lang="en-US" altLang="zh-CN" sz="2400" i="1" dirty="0">
                <a:solidFill>
                  <a:srgbClr val="0070C0"/>
                </a:solidFill>
                <a:latin typeface="Times New Roman" panose="02020603050405020304" pitchFamily="18" charset="0"/>
              </a:rPr>
              <a:t>f</a:t>
            </a:r>
            <a:r>
              <a:rPr lang="en-US" altLang="zh-CN" sz="2400" dirty="0">
                <a:solidFill>
                  <a:srgbClr val="0070C0"/>
                </a:solidFill>
                <a:latin typeface="Times New Roman" panose="02020603050405020304" pitchFamily="18" charset="0"/>
              </a:rPr>
              <a:t>(</a:t>
            </a:r>
            <a:r>
              <a:rPr lang="en-US" altLang="zh-CN" sz="2400" b="1" i="1" dirty="0">
                <a:solidFill>
                  <a:srgbClr val="0070C0"/>
                </a:solidFill>
                <a:latin typeface="Times New Roman" panose="02020603050405020304" pitchFamily="18" charset="0"/>
              </a:rPr>
              <a:t>x</a:t>
            </a:r>
            <a:r>
              <a:rPr lang="en-US" altLang="zh-CN" sz="2400" dirty="0">
                <a:solidFill>
                  <a:srgbClr val="0070C0"/>
                </a:solidFill>
                <a:latin typeface="Times New Roman" panose="02020603050405020304" pitchFamily="18" charset="0"/>
              </a:rPr>
              <a:t>)</a:t>
            </a:r>
            <a:r>
              <a:rPr lang="zh-CN" altLang="en-US" sz="2400" dirty="0">
                <a:solidFill>
                  <a:srgbClr val="0070C0"/>
                </a:solidFill>
                <a:latin typeface="Times New Roman" panose="02020603050405020304" pitchFamily="18" charset="0"/>
              </a:rPr>
              <a:t>最大</a:t>
            </a:r>
            <a:r>
              <a:rPr lang="en-US" altLang="zh-CN" sz="2400" dirty="0">
                <a:solidFill>
                  <a:srgbClr val="0070C0"/>
                </a:solidFill>
                <a:latin typeface="Times New Roman" panose="02020603050405020304" pitchFamily="18" charset="0"/>
              </a:rPr>
              <a:t>(</a:t>
            </a:r>
            <a:r>
              <a:rPr lang="zh-CN" altLang="en-US" sz="2400" dirty="0">
                <a:solidFill>
                  <a:srgbClr val="0070C0"/>
                </a:solidFill>
                <a:latin typeface="Times New Roman" panose="02020603050405020304" pitchFamily="18" charset="0"/>
              </a:rPr>
              <a:t>最小</a:t>
            </a:r>
            <a:r>
              <a:rPr lang="en-US" altLang="zh-CN" sz="2400" dirty="0">
                <a:solidFill>
                  <a:srgbClr val="0070C0"/>
                </a:solidFill>
                <a:latin typeface="Times New Roman" panose="02020603050405020304" pitchFamily="18" charset="0"/>
              </a:rPr>
              <a:t>)</a:t>
            </a:r>
            <a:r>
              <a:rPr lang="zh-CN" altLang="en-US" sz="2400" dirty="0">
                <a:solidFill>
                  <a:srgbClr val="0070C0"/>
                </a:solidFill>
                <a:latin typeface="Times New Roman" panose="02020603050405020304" pitchFamily="18" charset="0"/>
              </a:rPr>
              <a:t>化的变量</a:t>
            </a:r>
            <a:r>
              <a:rPr lang="en-US" altLang="zh-CN" sz="2400" b="1" i="1" dirty="0">
                <a:solidFill>
                  <a:srgbClr val="0070C0"/>
                </a:solidFill>
                <a:latin typeface="Times New Roman" panose="02020603050405020304" pitchFamily="18" charset="0"/>
              </a:rPr>
              <a:t>x</a:t>
            </a:r>
            <a:r>
              <a:rPr lang="en-US" altLang="zh-CN" sz="2400" dirty="0">
                <a:solidFill>
                  <a:srgbClr val="0070C0"/>
                </a:solidFill>
                <a:latin typeface="Times New Roman" panose="02020603050405020304" pitchFamily="18" charset="0"/>
              </a:rPr>
              <a:t>.</a:t>
            </a:r>
          </a:p>
        </p:txBody>
      </p:sp>
      <p:sp>
        <p:nvSpPr>
          <p:cNvPr id="7" name="灯片编号占位符 6"/>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a:t>
            </a:fld>
            <a:endParaRPr lang="en-CA" dirty="0"/>
          </a:p>
        </p:txBody>
      </p:sp>
    </p:spTree>
    <p:extLst>
      <p:ext uri="{BB962C8B-B14F-4D97-AF65-F5344CB8AC3E}">
        <p14:creationId xmlns:p14="http://schemas.microsoft.com/office/powerpoint/2010/main" val="3700144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ChangeArrowheads="1"/>
          </p:cNvSpPr>
          <p:nvPr/>
        </p:nvSpPr>
        <p:spPr bwMode="auto">
          <a:xfrm>
            <a:off x="467544" y="1052374"/>
            <a:ext cx="8449429" cy="461665"/>
          </a:xfrm>
          <a:prstGeom prst="rect">
            <a:avLst/>
          </a:prstGeom>
          <a:noFill/>
          <a:ln w="38100">
            <a:noFill/>
            <a:miter lim="800000"/>
            <a:headEnd/>
            <a:tailEnd/>
          </a:ln>
        </p:spPr>
        <p:txBody>
          <a:bodyPr wrap="none">
            <a:spAutoFit/>
          </a:bodyPr>
          <a:lstStyle/>
          <a:p>
            <a:r>
              <a:rPr lang="en-US" altLang="zh-CN" sz="2400" dirty="0">
                <a:solidFill>
                  <a:srgbClr val="00B050"/>
                </a:solidFill>
              </a:rPr>
              <a:t>Instances: </a:t>
            </a:r>
            <a:r>
              <a:rPr lang="en-US" altLang="zh-CN" sz="2400" dirty="0"/>
              <a:t>A set of objects </a:t>
            </a:r>
            <a:r>
              <a:rPr lang="en-US" altLang="zh-CN" sz="2400" dirty="0" smtClean="0"/>
              <a:t>and </a:t>
            </a:r>
            <a:r>
              <a:rPr lang="en-US" altLang="zh-CN" sz="2400" dirty="0"/>
              <a:t>a relationship between them. </a:t>
            </a:r>
          </a:p>
        </p:txBody>
      </p:sp>
      <p:grpSp>
        <p:nvGrpSpPr>
          <p:cNvPr id="54274" name="Group 3"/>
          <p:cNvGrpSpPr>
            <a:grpSpLocks/>
          </p:cNvGrpSpPr>
          <p:nvPr/>
        </p:nvGrpSpPr>
        <p:grpSpPr bwMode="auto">
          <a:xfrm>
            <a:off x="1719263" y="1627659"/>
            <a:ext cx="6472237" cy="2016125"/>
            <a:chOff x="1083" y="1539"/>
            <a:chExt cx="4077" cy="1270"/>
          </a:xfrm>
        </p:grpSpPr>
        <p:sp>
          <p:nvSpPr>
            <p:cNvPr id="54300" name="Text Box 4"/>
            <p:cNvSpPr txBox="1">
              <a:spLocks noChangeArrowheads="1"/>
            </p:cNvSpPr>
            <p:nvPr/>
          </p:nvSpPr>
          <p:spPr bwMode="auto">
            <a:xfrm>
              <a:off x="1153" y="1858"/>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01" name="Text Box 5"/>
            <p:cNvSpPr txBox="1">
              <a:spLocks noChangeArrowheads="1"/>
            </p:cNvSpPr>
            <p:nvPr/>
          </p:nvSpPr>
          <p:spPr bwMode="auto">
            <a:xfrm>
              <a:off x="1547" y="1849"/>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02" name="Text Box 6"/>
            <p:cNvSpPr txBox="1">
              <a:spLocks noChangeArrowheads="1"/>
            </p:cNvSpPr>
            <p:nvPr/>
          </p:nvSpPr>
          <p:spPr bwMode="auto">
            <a:xfrm>
              <a:off x="1941" y="1840"/>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03" name="Text Box 7"/>
            <p:cNvSpPr txBox="1">
              <a:spLocks noChangeArrowheads="1"/>
            </p:cNvSpPr>
            <p:nvPr/>
          </p:nvSpPr>
          <p:spPr bwMode="auto">
            <a:xfrm>
              <a:off x="2335" y="1831"/>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04" name="Text Box 8"/>
            <p:cNvSpPr txBox="1">
              <a:spLocks noChangeArrowheads="1"/>
            </p:cNvSpPr>
            <p:nvPr/>
          </p:nvSpPr>
          <p:spPr bwMode="auto">
            <a:xfrm>
              <a:off x="2729" y="1822"/>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05" name="Text Box 9"/>
            <p:cNvSpPr txBox="1">
              <a:spLocks noChangeArrowheads="1"/>
            </p:cNvSpPr>
            <p:nvPr/>
          </p:nvSpPr>
          <p:spPr bwMode="auto">
            <a:xfrm>
              <a:off x="3123" y="1813"/>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06" name="Text Box 10"/>
            <p:cNvSpPr txBox="1">
              <a:spLocks noChangeArrowheads="1"/>
            </p:cNvSpPr>
            <p:nvPr/>
          </p:nvSpPr>
          <p:spPr bwMode="auto">
            <a:xfrm>
              <a:off x="3517" y="1804"/>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07" name="Text Box 11"/>
            <p:cNvSpPr txBox="1">
              <a:spLocks noChangeArrowheads="1"/>
            </p:cNvSpPr>
            <p:nvPr/>
          </p:nvSpPr>
          <p:spPr bwMode="auto">
            <a:xfrm>
              <a:off x="3911" y="1795"/>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08" name="Text Box 12"/>
            <p:cNvSpPr txBox="1">
              <a:spLocks noChangeArrowheads="1"/>
            </p:cNvSpPr>
            <p:nvPr/>
          </p:nvSpPr>
          <p:spPr bwMode="auto">
            <a:xfrm>
              <a:off x="4305" y="1786"/>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09" name="Text Box 13"/>
            <p:cNvSpPr txBox="1">
              <a:spLocks noChangeArrowheads="1"/>
            </p:cNvSpPr>
            <p:nvPr/>
          </p:nvSpPr>
          <p:spPr bwMode="auto">
            <a:xfrm>
              <a:off x="4699" y="1777"/>
              <a:ext cx="453" cy="330"/>
            </a:xfrm>
            <a:prstGeom prst="rect">
              <a:avLst/>
            </a:prstGeom>
            <a:noFill/>
            <a:ln w="38100">
              <a:noFill/>
              <a:miter lim="800000"/>
              <a:headEnd/>
              <a:tailEnd/>
            </a:ln>
          </p:spPr>
          <p:txBody>
            <a:bodyPr wrap="none">
              <a:spAutoFit/>
            </a:bodyPr>
            <a:lstStyle/>
            <a:p>
              <a:pPr algn="r"/>
              <a:r>
                <a:rPr lang="en-US" altLang="zh-CN" sz="2800">
                  <a:solidFill>
                    <a:srgbClr val="FF9966"/>
                  </a:solidFill>
                </a:rPr>
                <a:t>25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10" name="Text Box 14"/>
            <p:cNvSpPr txBox="1">
              <a:spLocks noChangeArrowheads="1"/>
            </p:cNvSpPr>
            <p:nvPr/>
          </p:nvSpPr>
          <p:spPr bwMode="auto">
            <a:xfrm>
              <a:off x="1083" y="2065"/>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11" name="Text Box 15"/>
            <p:cNvSpPr txBox="1">
              <a:spLocks noChangeArrowheads="1"/>
            </p:cNvSpPr>
            <p:nvPr/>
          </p:nvSpPr>
          <p:spPr bwMode="auto">
            <a:xfrm>
              <a:off x="1477" y="2056"/>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12" name="Text Box 16"/>
            <p:cNvSpPr txBox="1">
              <a:spLocks noChangeArrowheads="1"/>
            </p:cNvSpPr>
            <p:nvPr/>
          </p:nvSpPr>
          <p:spPr bwMode="auto">
            <a:xfrm>
              <a:off x="1871" y="2047"/>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13" name="Text Box 17"/>
            <p:cNvSpPr txBox="1">
              <a:spLocks noChangeArrowheads="1"/>
            </p:cNvSpPr>
            <p:nvPr/>
          </p:nvSpPr>
          <p:spPr bwMode="auto">
            <a:xfrm>
              <a:off x="2265" y="2038"/>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14" name="Text Box 18"/>
            <p:cNvSpPr txBox="1">
              <a:spLocks noChangeArrowheads="1"/>
            </p:cNvSpPr>
            <p:nvPr/>
          </p:nvSpPr>
          <p:spPr bwMode="auto">
            <a:xfrm>
              <a:off x="2659" y="2029"/>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15" name="Text Box 19"/>
            <p:cNvSpPr txBox="1">
              <a:spLocks noChangeArrowheads="1"/>
            </p:cNvSpPr>
            <p:nvPr/>
          </p:nvSpPr>
          <p:spPr bwMode="auto">
            <a:xfrm>
              <a:off x="3053" y="2020"/>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16" name="Text Box 20"/>
            <p:cNvSpPr txBox="1">
              <a:spLocks noChangeArrowheads="1"/>
            </p:cNvSpPr>
            <p:nvPr/>
          </p:nvSpPr>
          <p:spPr bwMode="auto">
            <a:xfrm>
              <a:off x="3447" y="2011"/>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17" name="Text Box 21"/>
            <p:cNvSpPr txBox="1">
              <a:spLocks noChangeArrowheads="1"/>
            </p:cNvSpPr>
            <p:nvPr/>
          </p:nvSpPr>
          <p:spPr bwMode="auto">
            <a:xfrm>
              <a:off x="3841" y="2002"/>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18" name="Text Box 22"/>
            <p:cNvSpPr txBox="1">
              <a:spLocks noChangeArrowheads="1"/>
            </p:cNvSpPr>
            <p:nvPr/>
          </p:nvSpPr>
          <p:spPr bwMode="auto">
            <a:xfrm>
              <a:off x="4235" y="1993"/>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19" name="Text Box 23"/>
            <p:cNvSpPr txBox="1">
              <a:spLocks noChangeArrowheads="1"/>
            </p:cNvSpPr>
            <p:nvPr/>
          </p:nvSpPr>
          <p:spPr bwMode="auto">
            <a:xfrm>
              <a:off x="4629" y="1984"/>
              <a:ext cx="515" cy="330"/>
            </a:xfrm>
            <a:prstGeom prst="rect">
              <a:avLst/>
            </a:prstGeom>
            <a:noFill/>
            <a:ln w="38100">
              <a:noFill/>
              <a:miter lim="800000"/>
              <a:headEnd/>
              <a:tailEnd/>
            </a:ln>
          </p:spPr>
          <p:txBody>
            <a:bodyPr wrap="none">
              <a:spAutoFit/>
            </a:bodyPr>
            <a:lstStyle/>
            <a:p>
              <a:pPr algn="r"/>
              <a:r>
                <a:rPr lang="en-US" altLang="zh-CN" sz="2800">
                  <a:solidFill>
                    <a:srgbClr val="FF9966"/>
                  </a:solidFill>
                </a:rPr>
                <a:t> 10</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20" name="Text Box 24"/>
            <p:cNvSpPr txBox="1">
              <a:spLocks noChangeArrowheads="1"/>
            </p:cNvSpPr>
            <p:nvPr/>
          </p:nvSpPr>
          <p:spPr bwMode="auto">
            <a:xfrm>
              <a:off x="1217" y="2272"/>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21" name="Text Box 25"/>
            <p:cNvSpPr txBox="1">
              <a:spLocks noChangeArrowheads="1"/>
            </p:cNvSpPr>
            <p:nvPr/>
          </p:nvSpPr>
          <p:spPr bwMode="auto">
            <a:xfrm>
              <a:off x="1619" y="2263"/>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22" name="Text Box 26"/>
            <p:cNvSpPr txBox="1">
              <a:spLocks noChangeArrowheads="1"/>
            </p:cNvSpPr>
            <p:nvPr/>
          </p:nvSpPr>
          <p:spPr bwMode="auto">
            <a:xfrm>
              <a:off x="2013" y="2254"/>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23" name="Text Box 27"/>
            <p:cNvSpPr txBox="1">
              <a:spLocks noChangeArrowheads="1"/>
            </p:cNvSpPr>
            <p:nvPr/>
          </p:nvSpPr>
          <p:spPr bwMode="auto">
            <a:xfrm>
              <a:off x="2407" y="2245"/>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24" name="Text Box 28"/>
            <p:cNvSpPr txBox="1">
              <a:spLocks noChangeArrowheads="1"/>
            </p:cNvSpPr>
            <p:nvPr/>
          </p:nvSpPr>
          <p:spPr bwMode="auto">
            <a:xfrm>
              <a:off x="2801" y="2236"/>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25" name="Text Box 29"/>
            <p:cNvSpPr txBox="1">
              <a:spLocks noChangeArrowheads="1"/>
            </p:cNvSpPr>
            <p:nvPr/>
          </p:nvSpPr>
          <p:spPr bwMode="auto">
            <a:xfrm>
              <a:off x="3195" y="2227"/>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26" name="Text Box 30"/>
            <p:cNvSpPr txBox="1">
              <a:spLocks noChangeArrowheads="1"/>
            </p:cNvSpPr>
            <p:nvPr/>
          </p:nvSpPr>
          <p:spPr bwMode="auto">
            <a:xfrm>
              <a:off x="3589" y="2218"/>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27" name="Text Box 31"/>
            <p:cNvSpPr txBox="1">
              <a:spLocks noChangeArrowheads="1"/>
            </p:cNvSpPr>
            <p:nvPr/>
          </p:nvSpPr>
          <p:spPr bwMode="auto">
            <a:xfrm>
              <a:off x="3983" y="2209"/>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28" name="Text Box 32"/>
            <p:cNvSpPr txBox="1">
              <a:spLocks noChangeArrowheads="1"/>
            </p:cNvSpPr>
            <p:nvPr/>
          </p:nvSpPr>
          <p:spPr bwMode="auto">
            <a:xfrm>
              <a:off x="4377" y="2200"/>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29" name="Text Box 33"/>
            <p:cNvSpPr txBox="1">
              <a:spLocks noChangeArrowheads="1"/>
            </p:cNvSpPr>
            <p:nvPr/>
          </p:nvSpPr>
          <p:spPr bwMode="auto">
            <a:xfrm>
              <a:off x="4771" y="2191"/>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5</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30" name="Text Box 34"/>
            <p:cNvSpPr txBox="1">
              <a:spLocks noChangeArrowheads="1"/>
            </p:cNvSpPr>
            <p:nvPr/>
          </p:nvSpPr>
          <p:spPr bwMode="auto">
            <a:xfrm>
              <a:off x="1209" y="2479"/>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31" name="Text Box 35"/>
            <p:cNvSpPr txBox="1">
              <a:spLocks noChangeArrowheads="1"/>
            </p:cNvSpPr>
            <p:nvPr/>
          </p:nvSpPr>
          <p:spPr bwMode="auto">
            <a:xfrm>
              <a:off x="1603" y="2470"/>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32" name="Text Box 36"/>
            <p:cNvSpPr txBox="1">
              <a:spLocks noChangeArrowheads="1"/>
            </p:cNvSpPr>
            <p:nvPr/>
          </p:nvSpPr>
          <p:spPr bwMode="auto">
            <a:xfrm>
              <a:off x="1997" y="2461"/>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33" name="Text Box 37"/>
            <p:cNvSpPr txBox="1">
              <a:spLocks noChangeArrowheads="1"/>
            </p:cNvSpPr>
            <p:nvPr/>
          </p:nvSpPr>
          <p:spPr bwMode="auto">
            <a:xfrm>
              <a:off x="2391" y="2452"/>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34" name="Text Box 38"/>
            <p:cNvSpPr txBox="1">
              <a:spLocks noChangeArrowheads="1"/>
            </p:cNvSpPr>
            <p:nvPr/>
          </p:nvSpPr>
          <p:spPr bwMode="auto">
            <a:xfrm>
              <a:off x="2785" y="2443"/>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35" name="Text Box 39"/>
            <p:cNvSpPr txBox="1">
              <a:spLocks noChangeArrowheads="1"/>
            </p:cNvSpPr>
            <p:nvPr/>
          </p:nvSpPr>
          <p:spPr bwMode="auto">
            <a:xfrm>
              <a:off x="3179" y="2434"/>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36" name="Text Box 40"/>
            <p:cNvSpPr txBox="1">
              <a:spLocks noChangeArrowheads="1"/>
            </p:cNvSpPr>
            <p:nvPr/>
          </p:nvSpPr>
          <p:spPr bwMode="auto">
            <a:xfrm>
              <a:off x="3573" y="2425"/>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37" name="Text Box 41"/>
            <p:cNvSpPr txBox="1">
              <a:spLocks noChangeArrowheads="1"/>
            </p:cNvSpPr>
            <p:nvPr/>
          </p:nvSpPr>
          <p:spPr bwMode="auto">
            <a:xfrm>
              <a:off x="3967" y="2416"/>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38" name="Text Box 42"/>
            <p:cNvSpPr txBox="1">
              <a:spLocks noChangeArrowheads="1"/>
            </p:cNvSpPr>
            <p:nvPr/>
          </p:nvSpPr>
          <p:spPr bwMode="auto">
            <a:xfrm>
              <a:off x="4361" y="2407"/>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39" name="Text Box 43"/>
            <p:cNvSpPr txBox="1">
              <a:spLocks noChangeArrowheads="1"/>
            </p:cNvSpPr>
            <p:nvPr/>
          </p:nvSpPr>
          <p:spPr bwMode="auto">
            <a:xfrm>
              <a:off x="4755" y="2398"/>
              <a:ext cx="389" cy="330"/>
            </a:xfrm>
            <a:prstGeom prst="rect">
              <a:avLst/>
            </a:prstGeom>
            <a:noFill/>
            <a:ln w="38100">
              <a:noFill/>
              <a:miter lim="800000"/>
              <a:headEnd/>
              <a:tailEnd/>
            </a:ln>
          </p:spPr>
          <p:txBody>
            <a:bodyPr wrap="none">
              <a:spAutoFit/>
            </a:bodyPr>
            <a:lstStyle/>
            <a:p>
              <a:pPr algn="r"/>
              <a:r>
                <a:rPr lang="en-US" altLang="zh-CN" sz="2800">
                  <a:solidFill>
                    <a:srgbClr val="FF9966"/>
                  </a:solidFill>
                </a:rPr>
                <a:t> 1</a:t>
              </a:r>
              <a:r>
                <a:rPr lang="en-US" altLang="zh-CN" sz="2800" baseline="30000">
                  <a:solidFill>
                    <a:srgbClr val="FF9966"/>
                  </a:solidFill>
                  <a:cs typeface="Times New Roman" pitchFamily="18" charset="0"/>
                </a:rPr>
                <a:t>¢</a:t>
              </a:r>
              <a:endParaRPr lang="en-US" altLang="zh-CN" sz="2800" baseline="30000">
                <a:solidFill>
                  <a:srgbClr val="FF9966"/>
                </a:solidFill>
              </a:endParaRPr>
            </a:p>
          </p:txBody>
        </p:sp>
        <p:sp>
          <p:nvSpPr>
            <p:cNvPr id="54340" name="Text Box 44"/>
            <p:cNvSpPr txBox="1">
              <a:spLocks noChangeArrowheads="1"/>
            </p:cNvSpPr>
            <p:nvPr/>
          </p:nvSpPr>
          <p:spPr bwMode="auto">
            <a:xfrm>
              <a:off x="1133" y="1539"/>
              <a:ext cx="1491" cy="330"/>
            </a:xfrm>
            <a:prstGeom prst="rect">
              <a:avLst/>
            </a:prstGeom>
            <a:noFill/>
            <a:ln w="38100">
              <a:noFill/>
              <a:miter lim="800000"/>
              <a:headEnd/>
              <a:tailEnd/>
            </a:ln>
          </p:spPr>
          <p:txBody>
            <a:bodyPr wrap="none">
              <a:spAutoFit/>
            </a:bodyPr>
            <a:lstStyle/>
            <a:p>
              <a:r>
                <a:rPr lang="en-US" altLang="zh-CN" sz="2800" dirty="0">
                  <a:solidFill>
                    <a:srgbClr val="FF0066"/>
                  </a:solidFill>
                </a:rPr>
                <a:t>Amount = 92</a:t>
              </a:r>
              <a:r>
                <a:rPr lang="en-US" altLang="zh-CN" sz="2800" baseline="30000" dirty="0">
                  <a:solidFill>
                    <a:srgbClr val="FF0066"/>
                  </a:solidFill>
                  <a:cs typeface="Times New Roman" pitchFamily="18" charset="0"/>
                </a:rPr>
                <a:t>¢</a:t>
              </a:r>
              <a:endParaRPr lang="en-US" altLang="zh-CN" dirty="0">
                <a:solidFill>
                  <a:srgbClr val="FF0066"/>
                </a:solidFill>
              </a:endParaRPr>
            </a:p>
          </p:txBody>
        </p:sp>
      </p:grpSp>
      <p:sp>
        <p:nvSpPr>
          <p:cNvPr id="54275" name="Rectangle 63"/>
          <p:cNvSpPr>
            <a:spLocks noChangeArrowheads="1"/>
          </p:cNvSpPr>
          <p:nvPr/>
        </p:nvSpPr>
        <p:spPr bwMode="auto">
          <a:xfrm>
            <a:off x="-108520" y="53752"/>
            <a:ext cx="7772400" cy="1143000"/>
          </a:xfrm>
          <a:prstGeom prst="rect">
            <a:avLst/>
          </a:prstGeom>
          <a:noFill/>
          <a:ln w="9525">
            <a:noFill/>
            <a:miter lim="800000"/>
            <a:headEnd/>
            <a:tailEnd/>
          </a:ln>
        </p:spPr>
        <p:txBody>
          <a:bodyPr anchor="ctr"/>
          <a:lstStyle/>
          <a:p>
            <a:pPr algn="ctr"/>
            <a:r>
              <a:rPr lang="en-US" altLang="zh-CN" sz="2800" dirty="0">
                <a:solidFill>
                  <a:schemeClr val="bg1"/>
                </a:solidFill>
              </a:rPr>
              <a:t>Making Change Example with Greedy Strategy</a:t>
            </a:r>
          </a:p>
        </p:txBody>
      </p:sp>
      <p:sp>
        <p:nvSpPr>
          <p:cNvPr id="54276" name="Rectangle 64"/>
          <p:cNvSpPr>
            <a:spLocks noChangeArrowheads="1"/>
          </p:cNvSpPr>
          <p:nvPr/>
        </p:nvSpPr>
        <p:spPr bwMode="auto">
          <a:xfrm>
            <a:off x="609600" y="3840163"/>
            <a:ext cx="7772400" cy="1981200"/>
          </a:xfrm>
          <a:prstGeom prst="rect">
            <a:avLst/>
          </a:prstGeom>
          <a:noFill/>
          <a:ln w="9525">
            <a:noFill/>
            <a:miter lim="800000"/>
            <a:headEnd/>
            <a:tailEnd/>
          </a:ln>
        </p:spPr>
        <p:txBody>
          <a:bodyPr/>
          <a:lstStyle/>
          <a:p>
            <a:pPr>
              <a:spcBef>
                <a:spcPct val="50000"/>
              </a:spcBef>
            </a:pPr>
            <a:r>
              <a:rPr lang="en-US" altLang="zh-CN" b="1">
                <a:solidFill>
                  <a:srgbClr val="00B050"/>
                </a:solidFill>
              </a:rPr>
              <a:t>Greedy Choice:</a:t>
            </a:r>
          </a:p>
        </p:txBody>
      </p:sp>
      <p:sp>
        <p:nvSpPr>
          <p:cNvPr id="1167425" name="Rectangle 65"/>
          <p:cNvSpPr>
            <a:spLocks noChangeArrowheads="1"/>
          </p:cNvSpPr>
          <p:nvPr/>
        </p:nvSpPr>
        <p:spPr bwMode="auto">
          <a:xfrm>
            <a:off x="1535906" y="5076031"/>
            <a:ext cx="4532010" cy="369332"/>
          </a:xfrm>
          <a:prstGeom prst="rect">
            <a:avLst/>
          </a:prstGeom>
          <a:noFill/>
          <a:ln w="38100">
            <a:noFill/>
            <a:miter lim="800000"/>
            <a:headEnd/>
            <a:tailEnd/>
          </a:ln>
        </p:spPr>
        <p:txBody>
          <a:bodyPr wrap="none">
            <a:spAutoFit/>
          </a:bodyPr>
          <a:lstStyle/>
          <a:p>
            <a:pPr>
              <a:spcBef>
                <a:spcPct val="50000"/>
              </a:spcBef>
            </a:pPr>
            <a:r>
              <a:rPr lang="en-US" altLang="zh-CN" b="1" dirty="0"/>
              <a:t>Does this lead to an optimal # of coins?</a:t>
            </a:r>
          </a:p>
        </p:txBody>
      </p:sp>
      <p:sp>
        <p:nvSpPr>
          <p:cNvPr id="1167426" name="Rectangle 66"/>
          <p:cNvSpPr>
            <a:spLocks noChangeArrowheads="1"/>
          </p:cNvSpPr>
          <p:nvPr/>
        </p:nvSpPr>
        <p:spPr bwMode="auto">
          <a:xfrm>
            <a:off x="990600" y="4221163"/>
            <a:ext cx="5634876" cy="646331"/>
          </a:xfrm>
          <a:prstGeom prst="rect">
            <a:avLst/>
          </a:prstGeom>
          <a:noFill/>
          <a:ln w="38100">
            <a:noFill/>
            <a:miter lim="800000"/>
            <a:headEnd/>
            <a:tailEnd/>
          </a:ln>
        </p:spPr>
        <p:txBody>
          <a:bodyPr wrap="none">
            <a:spAutoFit/>
          </a:bodyPr>
          <a:lstStyle/>
          <a:p>
            <a:pPr>
              <a:spcBef>
                <a:spcPct val="50000"/>
              </a:spcBef>
            </a:pPr>
            <a:r>
              <a:rPr lang="en-US" altLang="zh-CN" b="1" dirty="0"/>
              <a:t>Start by grabbing quarters until exceeds amount, </a:t>
            </a:r>
            <a:br>
              <a:rPr lang="en-US" altLang="zh-CN" b="1" dirty="0"/>
            </a:br>
            <a:r>
              <a:rPr lang="en-US" altLang="zh-CN" b="1" dirty="0"/>
              <a:t>then dimes, then nickels, then pennies. </a:t>
            </a:r>
          </a:p>
        </p:txBody>
      </p:sp>
      <p:sp>
        <p:nvSpPr>
          <p:cNvPr id="1167429" name="Oval 69"/>
          <p:cNvSpPr>
            <a:spLocks noChangeArrowheads="1"/>
          </p:cNvSpPr>
          <p:nvPr/>
        </p:nvSpPr>
        <p:spPr bwMode="auto">
          <a:xfrm>
            <a:off x="3086100" y="2170584"/>
            <a:ext cx="609600" cy="381000"/>
          </a:xfrm>
          <a:prstGeom prst="ellipse">
            <a:avLst/>
          </a:prstGeom>
          <a:noFill/>
          <a:ln w="25400">
            <a:solidFill>
              <a:srgbClr val="00FF00"/>
            </a:solidFill>
            <a:round/>
            <a:headEnd/>
            <a:tailEnd/>
          </a:ln>
        </p:spPr>
        <p:txBody>
          <a:bodyPr wrap="none" anchor="ctr"/>
          <a:lstStyle/>
          <a:p>
            <a:endParaRPr lang="en-US" altLang="zh-CN"/>
          </a:p>
        </p:txBody>
      </p:sp>
      <p:sp>
        <p:nvSpPr>
          <p:cNvPr id="1167430" name="Oval 70"/>
          <p:cNvSpPr>
            <a:spLocks noChangeArrowheads="1"/>
          </p:cNvSpPr>
          <p:nvPr/>
        </p:nvSpPr>
        <p:spPr bwMode="auto">
          <a:xfrm>
            <a:off x="3657600" y="2475384"/>
            <a:ext cx="609600" cy="381000"/>
          </a:xfrm>
          <a:prstGeom prst="ellipse">
            <a:avLst/>
          </a:prstGeom>
          <a:noFill/>
          <a:ln w="25400">
            <a:solidFill>
              <a:srgbClr val="00FF00"/>
            </a:solidFill>
            <a:round/>
            <a:headEnd/>
            <a:tailEnd/>
          </a:ln>
        </p:spPr>
        <p:txBody>
          <a:bodyPr wrap="none" anchor="ctr"/>
          <a:lstStyle/>
          <a:p>
            <a:endParaRPr lang="en-US" altLang="zh-CN"/>
          </a:p>
        </p:txBody>
      </p:sp>
      <p:sp>
        <p:nvSpPr>
          <p:cNvPr id="1167431" name="Oval 71"/>
          <p:cNvSpPr>
            <a:spLocks noChangeArrowheads="1"/>
          </p:cNvSpPr>
          <p:nvPr/>
        </p:nvSpPr>
        <p:spPr bwMode="auto">
          <a:xfrm>
            <a:off x="3124200" y="3135784"/>
            <a:ext cx="609600" cy="381000"/>
          </a:xfrm>
          <a:prstGeom prst="ellipse">
            <a:avLst/>
          </a:prstGeom>
          <a:noFill/>
          <a:ln w="25400">
            <a:solidFill>
              <a:srgbClr val="00FF00"/>
            </a:solidFill>
            <a:round/>
            <a:headEnd/>
            <a:tailEnd/>
          </a:ln>
        </p:spPr>
        <p:txBody>
          <a:bodyPr wrap="none" anchor="ctr"/>
          <a:lstStyle/>
          <a:p>
            <a:endParaRPr lang="en-US" altLang="zh-CN"/>
          </a:p>
        </p:txBody>
      </p:sp>
      <p:sp>
        <p:nvSpPr>
          <p:cNvPr id="1167432" name="Oval 72"/>
          <p:cNvSpPr>
            <a:spLocks noChangeArrowheads="1"/>
          </p:cNvSpPr>
          <p:nvPr/>
        </p:nvSpPr>
        <p:spPr bwMode="auto">
          <a:xfrm>
            <a:off x="4432300" y="3123084"/>
            <a:ext cx="609600" cy="381000"/>
          </a:xfrm>
          <a:prstGeom prst="ellipse">
            <a:avLst/>
          </a:prstGeom>
          <a:noFill/>
          <a:ln w="25400">
            <a:solidFill>
              <a:srgbClr val="00FF00"/>
            </a:solidFill>
            <a:round/>
            <a:headEnd/>
            <a:tailEnd/>
          </a:ln>
        </p:spPr>
        <p:txBody>
          <a:bodyPr wrap="none" anchor="ctr"/>
          <a:lstStyle/>
          <a:p>
            <a:endParaRPr lang="en-US" altLang="zh-CN"/>
          </a:p>
        </p:txBody>
      </p:sp>
      <p:sp>
        <p:nvSpPr>
          <p:cNvPr id="1167433" name="Oval 73"/>
          <p:cNvSpPr>
            <a:spLocks noChangeArrowheads="1"/>
          </p:cNvSpPr>
          <p:nvPr/>
        </p:nvSpPr>
        <p:spPr bwMode="auto">
          <a:xfrm>
            <a:off x="4419600" y="2780184"/>
            <a:ext cx="609600" cy="381000"/>
          </a:xfrm>
          <a:prstGeom prst="ellipse">
            <a:avLst/>
          </a:prstGeom>
          <a:noFill/>
          <a:ln w="25400">
            <a:solidFill>
              <a:srgbClr val="00FF00"/>
            </a:solidFill>
            <a:round/>
            <a:headEnd/>
            <a:tailEnd/>
          </a:ln>
        </p:spPr>
        <p:txBody>
          <a:bodyPr wrap="none" anchor="ctr"/>
          <a:lstStyle/>
          <a:p>
            <a:pPr algn="r"/>
            <a:endParaRPr lang="en-US" altLang="zh-CN"/>
          </a:p>
        </p:txBody>
      </p:sp>
      <p:sp>
        <p:nvSpPr>
          <p:cNvPr id="1167434" name="Oval 74"/>
          <p:cNvSpPr>
            <a:spLocks noChangeArrowheads="1"/>
          </p:cNvSpPr>
          <p:nvPr/>
        </p:nvSpPr>
        <p:spPr bwMode="auto">
          <a:xfrm>
            <a:off x="4953000" y="2119784"/>
            <a:ext cx="609600" cy="381000"/>
          </a:xfrm>
          <a:prstGeom prst="ellipse">
            <a:avLst/>
          </a:prstGeom>
          <a:noFill/>
          <a:ln w="25400">
            <a:solidFill>
              <a:srgbClr val="00FF00"/>
            </a:solidFill>
            <a:round/>
            <a:headEnd/>
            <a:tailEnd/>
          </a:ln>
        </p:spPr>
        <p:txBody>
          <a:bodyPr wrap="none" anchor="ctr"/>
          <a:lstStyle/>
          <a:p>
            <a:endParaRPr lang="en-US" altLang="zh-CN"/>
          </a:p>
        </p:txBody>
      </p:sp>
      <p:sp>
        <p:nvSpPr>
          <p:cNvPr id="1167435" name="Oval 75"/>
          <p:cNvSpPr>
            <a:spLocks noChangeArrowheads="1"/>
          </p:cNvSpPr>
          <p:nvPr/>
        </p:nvSpPr>
        <p:spPr bwMode="auto">
          <a:xfrm>
            <a:off x="6223000" y="2107084"/>
            <a:ext cx="609600" cy="381000"/>
          </a:xfrm>
          <a:prstGeom prst="ellipse">
            <a:avLst/>
          </a:prstGeom>
          <a:noFill/>
          <a:ln w="25400">
            <a:solidFill>
              <a:srgbClr val="00FF00"/>
            </a:solidFill>
            <a:round/>
            <a:headEnd/>
            <a:tailEnd/>
          </a:ln>
        </p:spPr>
        <p:txBody>
          <a:bodyPr wrap="none" anchor="ctr"/>
          <a:lstStyle/>
          <a:p>
            <a:endParaRPr lang="en-US" altLang="zh-CN"/>
          </a:p>
        </p:txBody>
      </p:sp>
      <p:sp>
        <p:nvSpPr>
          <p:cNvPr id="1167436" name="Text Box 76"/>
          <p:cNvSpPr txBox="1">
            <a:spLocks noChangeArrowheads="1"/>
          </p:cNvSpPr>
          <p:nvPr/>
        </p:nvSpPr>
        <p:spPr bwMode="auto">
          <a:xfrm>
            <a:off x="609600" y="5715000"/>
            <a:ext cx="8534400" cy="369888"/>
          </a:xfrm>
          <a:prstGeom prst="rect">
            <a:avLst/>
          </a:prstGeom>
          <a:noFill/>
          <a:ln w="9525">
            <a:noFill/>
            <a:miter lim="800000"/>
            <a:headEnd/>
            <a:tailEnd/>
          </a:ln>
        </p:spPr>
        <p:txBody>
          <a:bodyPr>
            <a:spAutoFit/>
          </a:bodyPr>
          <a:lstStyle/>
          <a:p>
            <a:r>
              <a:rPr lang="en-US" altLang="zh-CN" b="1" dirty="0">
                <a:solidFill>
                  <a:srgbClr val="00B050"/>
                </a:solidFill>
              </a:rPr>
              <a:t>Cost of Solution: </a:t>
            </a:r>
            <a:r>
              <a:rPr lang="en-US" altLang="zh-CN" b="1" dirty="0">
                <a:solidFill>
                  <a:srgbClr val="66FF66"/>
                </a:solidFill>
              </a:rPr>
              <a:t>7</a:t>
            </a:r>
          </a:p>
        </p:txBody>
      </p:sp>
      <p:sp>
        <p:nvSpPr>
          <p:cNvPr id="1167438" name="Text Box 78"/>
          <p:cNvSpPr txBox="1">
            <a:spLocks noChangeArrowheads="1"/>
          </p:cNvSpPr>
          <p:nvPr/>
        </p:nvSpPr>
        <p:spPr bwMode="auto">
          <a:xfrm>
            <a:off x="381000" y="1524000"/>
            <a:ext cx="793750" cy="579438"/>
          </a:xfrm>
          <a:prstGeom prst="rect">
            <a:avLst/>
          </a:prstGeom>
          <a:noFill/>
          <a:ln w="38100">
            <a:noFill/>
            <a:miter lim="800000"/>
            <a:headEnd/>
            <a:tailEnd/>
          </a:ln>
        </p:spPr>
        <p:txBody>
          <a:bodyPr wrap="none">
            <a:spAutoFit/>
          </a:bodyPr>
          <a:lstStyle/>
          <a:p>
            <a:r>
              <a:rPr lang="en-US" altLang="zh-CN">
                <a:solidFill>
                  <a:srgbClr val="66FF66"/>
                </a:solidFill>
              </a:rPr>
              <a:t>25¢</a:t>
            </a:r>
          </a:p>
        </p:txBody>
      </p:sp>
      <p:sp>
        <p:nvSpPr>
          <p:cNvPr id="1167439" name="Text Box 79"/>
          <p:cNvSpPr txBox="1">
            <a:spLocks noChangeArrowheads="1"/>
          </p:cNvSpPr>
          <p:nvPr/>
        </p:nvSpPr>
        <p:spPr bwMode="auto">
          <a:xfrm>
            <a:off x="381000" y="1713384"/>
            <a:ext cx="793750" cy="579438"/>
          </a:xfrm>
          <a:prstGeom prst="rect">
            <a:avLst/>
          </a:prstGeom>
          <a:noFill/>
          <a:ln w="38100">
            <a:noFill/>
            <a:miter lim="800000"/>
            <a:headEnd/>
            <a:tailEnd/>
          </a:ln>
        </p:spPr>
        <p:txBody>
          <a:bodyPr wrap="none">
            <a:spAutoFit/>
          </a:bodyPr>
          <a:lstStyle/>
          <a:p>
            <a:r>
              <a:rPr lang="en-US" altLang="zh-CN">
                <a:solidFill>
                  <a:srgbClr val="66FF66"/>
                </a:solidFill>
              </a:rPr>
              <a:t>50¢</a:t>
            </a:r>
          </a:p>
        </p:txBody>
      </p:sp>
      <p:sp>
        <p:nvSpPr>
          <p:cNvPr id="1167440" name="Text Box 80"/>
          <p:cNvSpPr txBox="1">
            <a:spLocks noChangeArrowheads="1"/>
          </p:cNvSpPr>
          <p:nvPr/>
        </p:nvSpPr>
        <p:spPr bwMode="auto">
          <a:xfrm>
            <a:off x="381000" y="2094384"/>
            <a:ext cx="793750" cy="579438"/>
          </a:xfrm>
          <a:prstGeom prst="rect">
            <a:avLst/>
          </a:prstGeom>
          <a:noFill/>
          <a:ln w="38100">
            <a:noFill/>
            <a:miter lim="800000"/>
            <a:headEnd/>
            <a:tailEnd/>
          </a:ln>
        </p:spPr>
        <p:txBody>
          <a:bodyPr wrap="none">
            <a:spAutoFit/>
          </a:bodyPr>
          <a:lstStyle/>
          <a:p>
            <a:r>
              <a:rPr lang="en-US" altLang="zh-CN">
                <a:solidFill>
                  <a:srgbClr val="66FF66"/>
                </a:solidFill>
              </a:rPr>
              <a:t>75¢</a:t>
            </a:r>
          </a:p>
        </p:txBody>
      </p:sp>
      <p:sp>
        <p:nvSpPr>
          <p:cNvPr id="1167443" name="Text Box 83"/>
          <p:cNvSpPr txBox="1">
            <a:spLocks noChangeArrowheads="1"/>
          </p:cNvSpPr>
          <p:nvPr/>
        </p:nvSpPr>
        <p:spPr bwMode="auto">
          <a:xfrm>
            <a:off x="381000" y="2856384"/>
            <a:ext cx="793750" cy="579438"/>
          </a:xfrm>
          <a:prstGeom prst="rect">
            <a:avLst/>
          </a:prstGeom>
          <a:noFill/>
          <a:ln w="38100">
            <a:noFill/>
            <a:miter lim="800000"/>
            <a:headEnd/>
            <a:tailEnd/>
          </a:ln>
        </p:spPr>
        <p:txBody>
          <a:bodyPr wrap="none">
            <a:spAutoFit/>
          </a:bodyPr>
          <a:lstStyle/>
          <a:p>
            <a:r>
              <a:rPr lang="en-US" altLang="zh-CN">
                <a:solidFill>
                  <a:srgbClr val="66FF66"/>
                </a:solidFill>
              </a:rPr>
              <a:t>85¢</a:t>
            </a:r>
          </a:p>
        </p:txBody>
      </p:sp>
      <p:sp>
        <p:nvSpPr>
          <p:cNvPr id="1167444" name="Text Box 84"/>
          <p:cNvSpPr txBox="1">
            <a:spLocks noChangeArrowheads="1"/>
          </p:cNvSpPr>
          <p:nvPr/>
        </p:nvSpPr>
        <p:spPr bwMode="auto">
          <a:xfrm>
            <a:off x="152400" y="2475384"/>
            <a:ext cx="996950" cy="579438"/>
          </a:xfrm>
          <a:prstGeom prst="rect">
            <a:avLst/>
          </a:prstGeom>
          <a:noFill/>
          <a:ln w="38100">
            <a:noFill/>
            <a:miter lim="800000"/>
            <a:headEnd/>
            <a:tailEnd/>
          </a:ln>
        </p:spPr>
        <p:txBody>
          <a:bodyPr wrap="none">
            <a:spAutoFit/>
          </a:bodyPr>
          <a:lstStyle/>
          <a:p>
            <a:r>
              <a:rPr lang="en-US" altLang="zh-CN">
                <a:solidFill>
                  <a:schemeClr val="hlink"/>
                </a:solidFill>
              </a:rPr>
              <a:t>100¢</a:t>
            </a:r>
          </a:p>
        </p:txBody>
      </p:sp>
      <p:sp>
        <p:nvSpPr>
          <p:cNvPr id="1167445" name="Oval 85"/>
          <p:cNvSpPr>
            <a:spLocks noChangeArrowheads="1"/>
          </p:cNvSpPr>
          <p:nvPr/>
        </p:nvSpPr>
        <p:spPr bwMode="auto">
          <a:xfrm>
            <a:off x="6877050" y="2080097"/>
            <a:ext cx="609600" cy="381000"/>
          </a:xfrm>
          <a:prstGeom prst="ellipse">
            <a:avLst/>
          </a:prstGeom>
          <a:noFill/>
          <a:ln w="25400">
            <a:solidFill>
              <a:schemeClr val="hlink"/>
            </a:solidFill>
            <a:round/>
            <a:headEnd/>
            <a:tailEnd/>
          </a:ln>
        </p:spPr>
        <p:txBody>
          <a:bodyPr wrap="none" anchor="ctr"/>
          <a:lstStyle/>
          <a:p>
            <a:pPr algn="ctr"/>
            <a:endParaRPr lang="en-US" altLang="zh-CN">
              <a:solidFill>
                <a:schemeClr val="hlink"/>
              </a:solidFill>
            </a:endParaRPr>
          </a:p>
        </p:txBody>
      </p:sp>
      <p:sp>
        <p:nvSpPr>
          <p:cNvPr id="1167446" name="Text Box 86"/>
          <p:cNvSpPr txBox="1">
            <a:spLocks noChangeArrowheads="1"/>
          </p:cNvSpPr>
          <p:nvPr/>
        </p:nvSpPr>
        <p:spPr bwMode="auto">
          <a:xfrm>
            <a:off x="381000" y="3429000"/>
            <a:ext cx="793750" cy="579438"/>
          </a:xfrm>
          <a:prstGeom prst="rect">
            <a:avLst/>
          </a:prstGeom>
          <a:noFill/>
          <a:ln w="38100">
            <a:noFill/>
            <a:miter lim="800000"/>
            <a:headEnd/>
            <a:tailEnd/>
          </a:ln>
        </p:spPr>
        <p:txBody>
          <a:bodyPr wrap="none">
            <a:spAutoFit/>
          </a:bodyPr>
          <a:lstStyle/>
          <a:p>
            <a:r>
              <a:rPr lang="en-US" altLang="zh-CN">
                <a:solidFill>
                  <a:schemeClr val="hlink"/>
                </a:solidFill>
              </a:rPr>
              <a:t>95¢</a:t>
            </a:r>
          </a:p>
        </p:txBody>
      </p:sp>
      <p:sp>
        <p:nvSpPr>
          <p:cNvPr id="1167447" name="Oval 87"/>
          <p:cNvSpPr>
            <a:spLocks noChangeArrowheads="1"/>
          </p:cNvSpPr>
          <p:nvPr/>
        </p:nvSpPr>
        <p:spPr bwMode="auto">
          <a:xfrm>
            <a:off x="5624513" y="2446809"/>
            <a:ext cx="609600" cy="381000"/>
          </a:xfrm>
          <a:prstGeom prst="ellipse">
            <a:avLst/>
          </a:prstGeom>
          <a:noFill/>
          <a:ln w="25400">
            <a:solidFill>
              <a:schemeClr val="hlink"/>
            </a:solidFill>
            <a:round/>
            <a:headEnd/>
            <a:tailEnd/>
          </a:ln>
        </p:spPr>
        <p:txBody>
          <a:bodyPr wrap="none" anchor="ctr"/>
          <a:lstStyle/>
          <a:p>
            <a:endParaRPr lang="en-US" altLang="zh-CN"/>
          </a:p>
        </p:txBody>
      </p:sp>
      <p:sp>
        <p:nvSpPr>
          <p:cNvPr id="1167448" name="Text Box 88"/>
          <p:cNvSpPr txBox="1">
            <a:spLocks noChangeArrowheads="1"/>
          </p:cNvSpPr>
          <p:nvPr/>
        </p:nvSpPr>
        <p:spPr bwMode="auto">
          <a:xfrm>
            <a:off x="1143000" y="1484784"/>
            <a:ext cx="793750" cy="579438"/>
          </a:xfrm>
          <a:prstGeom prst="rect">
            <a:avLst/>
          </a:prstGeom>
          <a:noFill/>
          <a:ln w="38100">
            <a:noFill/>
            <a:miter lim="800000"/>
            <a:headEnd/>
            <a:tailEnd/>
          </a:ln>
        </p:spPr>
        <p:txBody>
          <a:bodyPr wrap="none">
            <a:spAutoFit/>
          </a:bodyPr>
          <a:lstStyle/>
          <a:p>
            <a:r>
              <a:rPr lang="en-US" altLang="zh-CN">
                <a:solidFill>
                  <a:srgbClr val="66FF66"/>
                </a:solidFill>
              </a:rPr>
              <a:t>90¢</a:t>
            </a:r>
          </a:p>
        </p:txBody>
      </p:sp>
      <p:sp>
        <p:nvSpPr>
          <p:cNvPr id="1167449" name="Text Box 89"/>
          <p:cNvSpPr txBox="1">
            <a:spLocks noChangeArrowheads="1"/>
          </p:cNvSpPr>
          <p:nvPr/>
        </p:nvSpPr>
        <p:spPr bwMode="auto">
          <a:xfrm>
            <a:off x="1143000" y="2551584"/>
            <a:ext cx="793750" cy="579438"/>
          </a:xfrm>
          <a:prstGeom prst="rect">
            <a:avLst/>
          </a:prstGeom>
          <a:noFill/>
          <a:ln w="38100">
            <a:noFill/>
            <a:miter lim="800000"/>
            <a:headEnd/>
            <a:tailEnd/>
          </a:ln>
        </p:spPr>
        <p:txBody>
          <a:bodyPr wrap="none">
            <a:spAutoFit/>
          </a:bodyPr>
          <a:lstStyle/>
          <a:p>
            <a:r>
              <a:rPr lang="en-US" altLang="zh-CN">
                <a:solidFill>
                  <a:srgbClr val="66FF66"/>
                </a:solidFill>
              </a:rPr>
              <a:t>91¢</a:t>
            </a:r>
          </a:p>
        </p:txBody>
      </p:sp>
      <p:sp>
        <p:nvSpPr>
          <p:cNvPr id="1167450" name="Text Box 90"/>
          <p:cNvSpPr txBox="1">
            <a:spLocks noChangeArrowheads="1"/>
          </p:cNvSpPr>
          <p:nvPr/>
        </p:nvSpPr>
        <p:spPr bwMode="auto">
          <a:xfrm>
            <a:off x="1143000" y="3084984"/>
            <a:ext cx="793750" cy="579438"/>
          </a:xfrm>
          <a:prstGeom prst="rect">
            <a:avLst/>
          </a:prstGeom>
          <a:noFill/>
          <a:ln w="38100">
            <a:noFill/>
            <a:miter lim="800000"/>
            <a:headEnd/>
            <a:tailEnd/>
          </a:ln>
        </p:spPr>
        <p:txBody>
          <a:bodyPr wrap="none">
            <a:spAutoFit/>
          </a:bodyPr>
          <a:lstStyle/>
          <a:p>
            <a:r>
              <a:rPr lang="en-US" altLang="zh-CN">
                <a:solidFill>
                  <a:srgbClr val="66FF66"/>
                </a:solidFill>
              </a:rPr>
              <a:t>92¢</a:t>
            </a:r>
          </a:p>
        </p:txBody>
      </p:sp>
      <p:sp>
        <p:nvSpPr>
          <p:cNvPr id="1167453" name="Oval 93"/>
          <p:cNvSpPr>
            <a:spLocks noChangeArrowheads="1"/>
          </p:cNvSpPr>
          <p:nvPr/>
        </p:nvSpPr>
        <p:spPr bwMode="auto">
          <a:xfrm>
            <a:off x="5653088" y="2761134"/>
            <a:ext cx="609600" cy="381000"/>
          </a:xfrm>
          <a:prstGeom prst="ellipse">
            <a:avLst/>
          </a:prstGeom>
          <a:noFill/>
          <a:ln w="25400">
            <a:solidFill>
              <a:schemeClr val="hlink"/>
            </a:solidFill>
            <a:round/>
            <a:headEnd/>
            <a:tailEnd/>
          </a:ln>
        </p:spPr>
        <p:txBody>
          <a:bodyPr wrap="none" anchor="ctr"/>
          <a:lstStyle/>
          <a:p>
            <a:pPr algn="r"/>
            <a:endParaRPr lang="en-US" altLang="zh-CN">
              <a:solidFill>
                <a:schemeClr val="hlink"/>
              </a:solidFill>
            </a:endParaRPr>
          </a:p>
        </p:txBody>
      </p:sp>
      <p:sp>
        <p:nvSpPr>
          <p:cNvPr id="1167454" name="Text Box 94"/>
          <p:cNvSpPr txBox="1">
            <a:spLocks noChangeArrowheads="1"/>
          </p:cNvSpPr>
          <p:nvPr/>
        </p:nvSpPr>
        <p:spPr bwMode="auto">
          <a:xfrm>
            <a:off x="1143000" y="2018184"/>
            <a:ext cx="793750" cy="579438"/>
          </a:xfrm>
          <a:prstGeom prst="rect">
            <a:avLst/>
          </a:prstGeom>
          <a:noFill/>
          <a:ln w="38100">
            <a:noFill/>
            <a:miter lim="800000"/>
            <a:headEnd/>
            <a:tailEnd/>
          </a:ln>
        </p:spPr>
        <p:txBody>
          <a:bodyPr wrap="none">
            <a:spAutoFit/>
          </a:bodyPr>
          <a:lstStyle/>
          <a:p>
            <a:r>
              <a:rPr lang="en-US" altLang="zh-CN">
                <a:solidFill>
                  <a:schemeClr val="hlink"/>
                </a:solidFill>
              </a:rPr>
              <a:t>95¢</a:t>
            </a: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20</a:t>
            </a:fld>
            <a:endParaRPr lang="en-CA" dirty="0"/>
          </a:p>
        </p:txBody>
      </p:sp>
    </p:spTree>
    <p:extLst>
      <p:ext uri="{BB962C8B-B14F-4D97-AF65-F5344CB8AC3E}">
        <p14:creationId xmlns:p14="http://schemas.microsoft.com/office/powerpoint/2010/main" val="183708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7426"/>
                                        </p:tgtEl>
                                        <p:attrNameLst>
                                          <p:attrName>style.visibility</p:attrName>
                                        </p:attrNameLst>
                                      </p:cBhvr>
                                      <p:to>
                                        <p:strVal val="visible"/>
                                      </p:to>
                                    </p:set>
                                    <p:anim calcmode="lin" valueType="num">
                                      <p:cBhvr additive="base">
                                        <p:cTn id="7" dur="500" fill="hold"/>
                                        <p:tgtEl>
                                          <p:spTgt spid="1167426"/>
                                        </p:tgtEl>
                                        <p:attrNameLst>
                                          <p:attrName>ppt_x</p:attrName>
                                        </p:attrNameLst>
                                      </p:cBhvr>
                                      <p:tavLst>
                                        <p:tav tm="0">
                                          <p:val>
                                            <p:strVal val="#ppt_x"/>
                                          </p:val>
                                        </p:tav>
                                        <p:tav tm="100000">
                                          <p:val>
                                            <p:strVal val="#ppt_x"/>
                                          </p:val>
                                        </p:tav>
                                      </p:tavLst>
                                    </p:anim>
                                    <p:anim calcmode="lin" valueType="num">
                                      <p:cBhvr additive="base">
                                        <p:cTn id="8" dur="500" fill="hold"/>
                                        <p:tgtEl>
                                          <p:spTgt spid="11674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67429"/>
                                        </p:tgtEl>
                                        <p:attrNameLst>
                                          <p:attrName>style.visibility</p:attrName>
                                        </p:attrNameLst>
                                      </p:cBhvr>
                                      <p:to>
                                        <p:strVal val="visible"/>
                                      </p:to>
                                    </p:set>
                                    <p:anim calcmode="lin" valueType="num">
                                      <p:cBhvr additive="base">
                                        <p:cTn id="13" dur="500" fill="hold"/>
                                        <p:tgtEl>
                                          <p:spTgt spid="1167429"/>
                                        </p:tgtEl>
                                        <p:attrNameLst>
                                          <p:attrName>ppt_x</p:attrName>
                                        </p:attrNameLst>
                                      </p:cBhvr>
                                      <p:tavLst>
                                        <p:tav tm="0">
                                          <p:val>
                                            <p:strVal val="#ppt_x"/>
                                          </p:val>
                                        </p:tav>
                                        <p:tav tm="100000">
                                          <p:val>
                                            <p:strVal val="#ppt_x"/>
                                          </p:val>
                                        </p:tav>
                                      </p:tavLst>
                                    </p:anim>
                                    <p:anim calcmode="lin" valueType="num">
                                      <p:cBhvr additive="base">
                                        <p:cTn id="14" dur="500" fill="hold"/>
                                        <p:tgtEl>
                                          <p:spTgt spid="1167429"/>
                                        </p:tgtEl>
                                        <p:attrNameLst>
                                          <p:attrName>ppt_y</p:attrName>
                                        </p:attrNameLst>
                                      </p:cBhvr>
                                      <p:tavLst>
                                        <p:tav tm="0">
                                          <p:val>
                                            <p:strVal val="1+#ppt_h/2"/>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167438"/>
                                        </p:tgtEl>
                                        <p:attrNameLst>
                                          <p:attrName>style.visibility</p:attrName>
                                        </p:attrNameLst>
                                      </p:cBhvr>
                                      <p:to>
                                        <p:strVal val="visible"/>
                                      </p:to>
                                    </p:set>
                                    <p:anim calcmode="lin" valueType="num">
                                      <p:cBhvr additive="base">
                                        <p:cTn id="17" dur="500" fill="hold"/>
                                        <p:tgtEl>
                                          <p:spTgt spid="1167438"/>
                                        </p:tgtEl>
                                        <p:attrNameLst>
                                          <p:attrName>ppt_x</p:attrName>
                                        </p:attrNameLst>
                                      </p:cBhvr>
                                      <p:tavLst>
                                        <p:tav tm="0">
                                          <p:val>
                                            <p:strVal val="0-#ppt_w/2"/>
                                          </p:val>
                                        </p:tav>
                                        <p:tav tm="100000">
                                          <p:val>
                                            <p:strVal val="#ppt_x"/>
                                          </p:val>
                                        </p:tav>
                                      </p:tavLst>
                                    </p:anim>
                                    <p:anim calcmode="lin" valueType="num">
                                      <p:cBhvr additive="base">
                                        <p:cTn id="18" dur="500" fill="hold"/>
                                        <p:tgtEl>
                                          <p:spTgt spid="116743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67434"/>
                                        </p:tgtEl>
                                        <p:attrNameLst>
                                          <p:attrName>style.visibility</p:attrName>
                                        </p:attrNameLst>
                                      </p:cBhvr>
                                      <p:to>
                                        <p:strVal val="visible"/>
                                      </p:to>
                                    </p:set>
                                    <p:anim calcmode="lin" valueType="num">
                                      <p:cBhvr additive="base">
                                        <p:cTn id="23" dur="500" fill="hold"/>
                                        <p:tgtEl>
                                          <p:spTgt spid="1167434"/>
                                        </p:tgtEl>
                                        <p:attrNameLst>
                                          <p:attrName>ppt_x</p:attrName>
                                        </p:attrNameLst>
                                      </p:cBhvr>
                                      <p:tavLst>
                                        <p:tav tm="0">
                                          <p:val>
                                            <p:strVal val="#ppt_x"/>
                                          </p:val>
                                        </p:tav>
                                        <p:tav tm="100000">
                                          <p:val>
                                            <p:strVal val="#ppt_x"/>
                                          </p:val>
                                        </p:tav>
                                      </p:tavLst>
                                    </p:anim>
                                    <p:anim calcmode="lin" valueType="num">
                                      <p:cBhvr additive="base">
                                        <p:cTn id="24" dur="500" fill="hold"/>
                                        <p:tgtEl>
                                          <p:spTgt spid="1167434"/>
                                        </p:tgtEl>
                                        <p:attrNameLst>
                                          <p:attrName>ppt_y</p:attrName>
                                        </p:attrNameLst>
                                      </p:cBhvr>
                                      <p:tavLst>
                                        <p:tav tm="0">
                                          <p:val>
                                            <p:strVal val="1+#ppt_h/2"/>
                                          </p:val>
                                        </p:tav>
                                        <p:tav tm="100000">
                                          <p:val>
                                            <p:strVal val="#ppt_y"/>
                                          </p:val>
                                        </p:tav>
                                      </p:tavLst>
                                    </p:anim>
                                  </p:childTnLst>
                                </p:cTn>
                              </p:par>
                              <p:par>
                                <p:cTn id="25" presetID="1" presetClass="exit" presetSubtype="0" fill="hold" grpId="1" nodeType="withEffect">
                                  <p:stCondLst>
                                    <p:cond delay="0"/>
                                  </p:stCondLst>
                                  <p:childTnLst>
                                    <p:set>
                                      <p:cBhvr>
                                        <p:cTn id="26" dur="1" fill="hold">
                                          <p:stCondLst>
                                            <p:cond delay="0"/>
                                          </p:stCondLst>
                                        </p:cTn>
                                        <p:tgtEl>
                                          <p:spTgt spid="1167438"/>
                                        </p:tgtEl>
                                        <p:attrNameLst>
                                          <p:attrName>style.visibility</p:attrName>
                                        </p:attrNameLst>
                                      </p:cBhvr>
                                      <p:to>
                                        <p:strVal val="hidden"/>
                                      </p:to>
                                    </p:set>
                                  </p:childTnLst>
                                </p:cTn>
                              </p:par>
                              <p:par>
                                <p:cTn id="27" presetID="2" presetClass="entr" presetSubtype="8" fill="hold" grpId="0" nodeType="withEffect">
                                  <p:stCondLst>
                                    <p:cond delay="0"/>
                                  </p:stCondLst>
                                  <p:childTnLst>
                                    <p:set>
                                      <p:cBhvr>
                                        <p:cTn id="28" dur="1" fill="hold">
                                          <p:stCondLst>
                                            <p:cond delay="0"/>
                                          </p:stCondLst>
                                        </p:cTn>
                                        <p:tgtEl>
                                          <p:spTgt spid="1167439"/>
                                        </p:tgtEl>
                                        <p:attrNameLst>
                                          <p:attrName>style.visibility</p:attrName>
                                        </p:attrNameLst>
                                      </p:cBhvr>
                                      <p:to>
                                        <p:strVal val="visible"/>
                                      </p:to>
                                    </p:set>
                                    <p:anim calcmode="lin" valueType="num">
                                      <p:cBhvr additive="base">
                                        <p:cTn id="29" dur="500" fill="hold"/>
                                        <p:tgtEl>
                                          <p:spTgt spid="1167439"/>
                                        </p:tgtEl>
                                        <p:attrNameLst>
                                          <p:attrName>ppt_x</p:attrName>
                                        </p:attrNameLst>
                                      </p:cBhvr>
                                      <p:tavLst>
                                        <p:tav tm="0">
                                          <p:val>
                                            <p:strVal val="0-#ppt_w/2"/>
                                          </p:val>
                                        </p:tav>
                                        <p:tav tm="100000">
                                          <p:val>
                                            <p:strVal val="#ppt_x"/>
                                          </p:val>
                                        </p:tav>
                                      </p:tavLst>
                                    </p:anim>
                                    <p:anim calcmode="lin" valueType="num">
                                      <p:cBhvr additive="base">
                                        <p:cTn id="30" dur="500" fill="hold"/>
                                        <p:tgtEl>
                                          <p:spTgt spid="116743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67435"/>
                                        </p:tgtEl>
                                        <p:attrNameLst>
                                          <p:attrName>style.visibility</p:attrName>
                                        </p:attrNameLst>
                                      </p:cBhvr>
                                      <p:to>
                                        <p:strVal val="visible"/>
                                      </p:to>
                                    </p:set>
                                    <p:anim calcmode="lin" valueType="num">
                                      <p:cBhvr additive="base">
                                        <p:cTn id="35" dur="500" fill="hold"/>
                                        <p:tgtEl>
                                          <p:spTgt spid="1167435"/>
                                        </p:tgtEl>
                                        <p:attrNameLst>
                                          <p:attrName>ppt_x</p:attrName>
                                        </p:attrNameLst>
                                      </p:cBhvr>
                                      <p:tavLst>
                                        <p:tav tm="0">
                                          <p:val>
                                            <p:strVal val="#ppt_x"/>
                                          </p:val>
                                        </p:tav>
                                        <p:tav tm="100000">
                                          <p:val>
                                            <p:strVal val="#ppt_x"/>
                                          </p:val>
                                        </p:tav>
                                      </p:tavLst>
                                    </p:anim>
                                    <p:anim calcmode="lin" valueType="num">
                                      <p:cBhvr additive="base">
                                        <p:cTn id="36" dur="500" fill="hold"/>
                                        <p:tgtEl>
                                          <p:spTgt spid="1167435"/>
                                        </p:tgtEl>
                                        <p:attrNameLst>
                                          <p:attrName>ppt_y</p:attrName>
                                        </p:attrNameLst>
                                      </p:cBhvr>
                                      <p:tavLst>
                                        <p:tav tm="0">
                                          <p:val>
                                            <p:strVal val="1+#ppt_h/2"/>
                                          </p:val>
                                        </p:tav>
                                        <p:tav tm="100000">
                                          <p:val>
                                            <p:strVal val="#ppt_y"/>
                                          </p:val>
                                        </p:tav>
                                      </p:tavLst>
                                    </p:anim>
                                  </p:childTnLst>
                                </p:cTn>
                              </p:par>
                              <p:par>
                                <p:cTn id="37" presetID="1" presetClass="exit" presetSubtype="0" fill="hold" grpId="1" nodeType="withEffect">
                                  <p:stCondLst>
                                    <p:cond delay="0"/>
                                  </p:stCondLst>
                                  <p:childTnLst>
                                    <p:set>
                                      <p:cBhvr>
                                        <p:cTn id="38" dur="1" fill="hold">
                                          <p:stCondLst>
                                            <p:cond delay="0"/>
                                          </p:stCondLst>
                                        </p:cTn>
                                        <p:tgtEl>
                                          <p:spTgt spid="1167439"/>
                                        </p:tgtEl>
                                        <p:attrNameLst>
                                          <p:attrName>style.visibility</p:attrName>
                                        </p:attrNameLst>
                                      </p:cBhvr>
                                      <p:to>
                                        <p:strVal val="hidden"/>
                                      </p:to>
                                    </p:set>
                                  </p:childTnLst>
                                </p:cTn>
                              </p:par>
                              <p:par>
                                <p:cTn id="39" presetID="2" presetClass="entr" presetSubtype="8" fill="hold" grpId="0" nodeType="withEffect">
                                  <p:stCondLst>
                                    <p:cond delay="0"/>
                                  </p:stCondLst>
                                  <p:childTnLst>
                                    <p:set>
                                      <p:cBhvr>
                                        <p:cTn id="40" dur="1" fill="hold">
                                          <p:stCondLst>
                                            <p:cond delay="0"/>
                                          </p:stCondLst>
                                        </p:cTn>
                                        <p:tgtEl>
                                          <p:spTgt spid="1167440"/>
                                        </p:tgtEl>
                                        <p:attrNameLst>
                                          <p:attrName>style.visibility</p:attrName>
                                        </p:attrNameLst>
                                      </p:cBhvr>
                                      <p:to>
                                        <p:strVal val="visible"/>
                                      </p:to>
                                    </p:set>
                                    <p:anim calcmode="lin" valueType="num">
                                      <p:cBhvr additive="base">
                                        <p:cTn id="41" dur="500" fill="hold"/>
                                        <p:tgtEl>
                                          <p:spTgt spid="1167440"/>
                                        </p:tgtEl>
                                        <p:attrNameLst>
                                          <p:attrName>ppt_x</p:attrName>
                                        </p:attrNameLst>
                                      </p:cBhvr>
                                      <p:tavLst>
                                        <p:tav tm="0">
                                          <p:val>
                                            <p:strVal val="0-#ppt_w/2"/>
                                          </p:val>
                                        </p:tav>
                                        <p:tav tm="100000">
                                          <p:val>
                                            <p:strVal val="#ppt_x"/>
                                          </p:val>
                                        </p:tav>
                                      </p:tavLst>
                                    </p:anim>
                                    <p:anim calcmode="lin" valueType="num">
                                      <p:cBhvr additive="base">
                                        <p:cTn id="42" dur="500" fill="hold"/>
                                        <p:tgtEl>
                                          <p:spTgt spid="116744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67445"/>
                                        </p:tgtEl>
                                        <p:attrNameLst>
                                          <p:attrName>style.visibility</p:attrName>
                                        </p:attrNameLst>
                                      </p:cBhvr>
                                      <p:to>
                                        <p:strVal val="visible"/>
                                      </p:to>
                                    </p:set>
                                    <p:anim calcmode="lin" valueType="num">
                                      <p:cBhvr additive="base">
                                        <p:cTn id="47" dur="500" fill="hold"/>
                                        <p:tgtEl>
                                          <p:spTgt spid="1167445"/>
                                        </p:tgtEl>
                                        <p:attrNameLst>
                                          <p:attrName>ppt_x</p:attrName>
                                        </p:attrNameLst>
                                      </p:cBhvr>
                                      <p:tavLst>
                                        <p:tav tm="0">
                                          <p:val>
                                            <p:strVal val="#ppt_x"/>
                                          </p:val>
                                        </p:tav>
                                        <p:tav tm="100000">
                                          <p:val>
                                            <p:strVal val="#ppt_x"/>
                                          </p:val>
                                        </p:tav>
                                      </p:tavLst>
                                    </p:anim>
                                    <p:anim calcmode="lin" valueType="num">
                                      <p:cBhvr additive="base">
                                        <p:cTn id="48" dur="500" fill="hold"/>
                                        <p:tgtEl>
                                          <p:spTgt spid="1167445"/>
                                        </p:tgtEl>
                                        <p:attrNameLst>
                                          <p:attrName>ppt_y</p:attrName>
                                        </p:attrNameLst>
                                      </p:cBhvr>
                                      <p:tavLst>
                                        <p:tav tm="0">
                                          <p:val>
                                            <p:strVal val="1+#ppt_h/2"/>
                                          </p:val>
                                        </p:tav>
                                        <p:tav tm="100000">
                                          <p:val>
                                            <p:strVal val="#ppt_y"/>
                                          </p:val>
                                        </p:tav>
                                      </p:tavLst>
                                    </p:anim>
                                  </p:childTnLst>
                                </p:cTn>
                              </p:par>
                              <p:par>
                                <p:cTn id="49" presetID="1" presetClass="exit" presetSubtype="0" fill="hold" grpId="1" nodeType="withEffect">
                                  <p:stCondLst>
                                    <p:cond delay="0"/>
                                  </p:stCondLst>
                                  <p:childTnLst>
                                    <p:set>
                                      <p:cBhvr>
                                        <p:cTn id="50" dur="1" fill="hold">
                                          <p:stCondLst>
                                            <p:cond delay="0"/>
                                          </p:stCondLst>
                                        </p:cTn>
                                        <p:tgtEl>
                                          <p:spTgt spid="1167440"/>
                                        </p:tgtEl>
                                        <p:attrNameLst>
                                          <p:attrName>style.visibility</p:attrName>
                                        </p:attrNameLst>
                                      </p:cBhvr>
                                      <p:to>
                                        <p:strVal val="hidden"/>
                                      </p:to>
                                    </p:set>
                                  </p:childTnLst>
                                </p:cTn>
                              </p:par>
                              <p:par>
                                <p:cTn id="51" presetID="2" presetClass="entr" presetSubtype="8" fill="hold" grpId="0" nodeType="withEffect">
                                  <p:stCondLst>
                                    <p:cond delay="0"/>
                                  </p:stCondLst>
                                  <p:childTnLst>
                                    <p:set>
                                      <p:cBhvr>
                                        <p:cTn id="52" dur="1" fill="hold">
                                          <p:stCondLst>
                                            <p:cond delay="0"/>
                                          </p:stCondLst>
                                        </p:cTn>
                                        <p:tgtEl>
                                          <p:spTgt spid="1167444"/>
                                        </p:tgtEl>
                                        <p:attrNameLst>
                                          <p:attrName>style.visibility</p:attrName>
                                        </p:attrNameLst>
                                      </p:cBhvr>
                                      <p:to>
                                        <p:strVal val="visible"/>
                                      </p:to>
                                    </p:set>
                                    <p:anim calcmode="lin" valueType="num">
                                      <p:cBhvr additive="base">
                                        <p:cTn id="53" dur="500" fill="hold"/>
                                        <p:tgtEl>
                                          <p:spTgt spid="1167444"/>
                                        </p:tgtEl>
                                        <p:attrNameLst>
                                          <p:attrName>ppt_x</p:attrName>
                                        </p:attrNameLst>
                                      </p:cBhvr>
                                      <p:tavLst>
                                        <p:tav tm="0">
                                          <p:val>
                                            <p:strVal val="0-#ppt_w/2"/>
                                          </p:val>
                                        </p:tav>
                                        <p:tav tm="100000">
                                          <p:val>
                                            <p:strVal val="#ppt_x"/>
                                          </p:val>
                                        </p:tav>
                                      </p:tavLst>
                                    </p:anim>
                                    <p:anim calcmode="lin" valueType="num">
                                      <p:cBhvr additive="base">
                                        <p:cTn id="54" dur="500" fill="hold"/>
                                        <p:tgtEl>
                                          <p:spTgt spid="1167444"/>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16744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6744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67430"/>
                                        </p:tgtEl>
                                        <p:attrNameLst>
                                          <p:attrName>style.visibility</p:attrName>
                                        </p:attrNameLst>
                                      </p:cBhvr>
                                      <p:to>
                                        <p:strVal val="visible"/>
                                      </p:to>
                                    </p:set>
                                    <p:anim calcmode="lin" valueType="num">
                                      <p:cBhvr additive="base">
                                        <p:cTn id="65" dur="500" fill="hold"/>
                                        <p:tgtEl>
                                          <p:spTgt spid="1167430"/>
                                        </p:tgtEl>
                                        <p:attrNameLst>
                                          <p:attrName>ppt_x</p:attrName>
                                        </p:attrNameLst>
                                      </p:cBhvr>
                                      <p:tavLst>
                                        <p:tav tm="0">
                                          <p:val>
                                            <p:strVal val="#ppt_x"/>
                                          </p:val>
                                        </p:tav>
                                        <p:tav tm="100000">
                                          <p:val>
                                            <p:strVal val="#ppt_x"/>
                                          </p:val>
                                        </p:tav>
                                      </p:tavLst>
                                    </p:anim>
                                    <p:anim calcmode="lin" valueType="num">
                                      <p:cBhvr additive="base">
                                        <p:cTn id="66" dur="500" fill="hold"/>
                                        <p:tgtEl>
                                          <p:spTgt spid="1167430"/>
                                        </p:tgtEl>
                                        <p:attrNameLst>
                                          <p:attrName>ppt_y</p:attrName>
                                        </p:attrNameLst>
                                      </p:cBhvr>
                                      <p:tavLst>
                                        <p:tav tm="0">
                                          <p:val>
                                            <p:strVal val="1+#ppt_h/2"/>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167443"/>
                                        </p:tgtEl>
                                        <p:attrNameLst>
                                          <p:attrName>style.visibility</p:attrName>
                                        </p:attrNameLst>
                                      </p:cBhvr>
                                      <p:to>
                                        <p:strVal val="visible"/>
                                      </p:to>
                                    </p:set>
                                    <p:anim calcmode="lin" valueType="num">
                                      <p:cBhvr additive="base">
                                        <p:cTn id="69" dur="500" fill="hold"/>
                                        <p:tgtEl>
                                          <p:spTgt spid="1167443"/>
                                        </p:tgtEl>
                                        <p:attrNameLst>
                                          <p:attrName>ppt_x</p:attrName>
                                        </p:attrNameLst>
                                      </p:cBhvr>
                                      <p:tavLst>
                                        <p:tav tm="0">
                                          <p:val>
                                            <p:strVal val="0-#ppt_w/2"/>
                                          </p:val>
                                        </p:tav>
                                        <p:tav tm="100000">
                                          <p:val>
                                            <p:strVal val="#ppt_x"/>
                                          </p:val>
                                        </p:tav>
                                      </p:tavLst>
                                    </p:anim>
                                    <p:anim calcmode="lin" valueType="num">
                                      <p:cBhvr additive="base">
                                        <p:cTn id="70" dur="500" fill="hold"/>
                                        <p:tgtEl>
                                          <p:spTgt spid="1167443"/>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167447"/>
                                        </p:tgtEl>
                                        <p:attrNameLst>
                                          <p:attrName>style.visibility</p:attrName>
                                        </p:attrNameLst>
                                      </p:cBhvr>
                                      <p:to>
                                        <p:strVal val="visible"/>
                                      </p:to>
                                    </p:set>
                                    <p:anim calcmode="lin" valueType="num">
                                      <p:cBhvr additive="base">
                                        <p:cTn id="75" dur="500" fill="hold"/>
                                        <p:tgtEl>
                                          <p:spTgt spid="1167447"/>
                                        </p:tgtEl>
                                        <p:attrNameLst>
                                          <p:attrName>ppt_x</p:attrName>
                                        </p:attrNameLst>
                                      </p:cBhvr>
                                      <p:tavLst>
                                        <p:tav tm="0">
                                          <p:val>
                                            <p:strVal val="#ppt_x"/>
                                          </p:val>
                                        </p:tav>
                                        <p:tav tm="100000">
                                          <p:val>
                                            <p:strVal val="#ppt_x"/>
                                          </p:val>
                                        </p:tav>
                                      </p:tavLst>
                                    </p:anim>
                                    <p:anim calcmode="lin" valueType="num">
                                      <p:cBhvr additive="base">
                                        <p:cTn id="76" dur="500" fill="hold"/>
                                        <p:tgtEl>
                                          <p:spTgt spid="1167447"/>
                                        </p:tgtEl>
                                        <p:attrNameLst>
                                          <p:attrName>ppt_y</p:attrName>
                                        </p:attrNameLst>
                                      </p:cBhvr>
                                      <p:tavLst>
                                        <p:tav tm="0">
                                          <p:val>
                                            <p:strVal val="1+#ppt_h/2"/>
                                          </p:val>
                                        </p:tav>
                                        <p:tav tm="100000">
                                          <p:val>
                                            <p:strVal val="#ppt_y"/>
                                          </p:val>
                                        </p:tav>
                                      </p:tavLst>
                                    </p:anim>
                                  </p:childTnLst>
                                </p:cTn>
                              </p:par>
                              <p:par>
                                <p:cTn id="77" presetID="1" presetClass="exit" presetSubtype="0" fill="hold" grpId="1" nodeType="withEffect">
                                  <p:stCondLst>
                                    <p:cond delay="0"/>
                                  </p:stCondLst>
                                  <p:childTnLst>
                                    <p:set>
                                      <p:cBhvr>
                                        <p:cTn id="78" dur="1" fill="hold">
                                          <p:stCondLst>
                                            <p:cond delay="0"/>
                                          </p:stCondLst>
                                        </p:cTn>
                                        <p:tgtEl>
                                          <p:spTgt spid="1167443"/>
                                        </p:tgtEl>
                                        <p:attrNameLst>
                                          <p:attrName>style.visibility</p:attrName>
                                        </p:attrNameLst>
                                      </p:cBhvr>
                                      <p:to>
                                        <p:strVal val="hidden"/>
                                      </p:to>
                                    </p:set>
                                  </p:childTnLst>
                                </p:cTn>
                              </p:par>
                              <p:par>
                                <p:cTn id="79" presetID="2" presetClass="entr" presetSubtype="8" fill="hold" grpId="0" nodeType="withEffect">
                                  <p:stCondLst>
                                    <p:cond delay="0"/>
                                  </p:stCondLst>
                                  <p:childTnLst>
                                    <p:set>
                                      <p:cBhvr>
                                        <p:cTn id="80" dur="1" fill="hold">
                                          <p:stCondLst>
                                            <p:cond delay="0"/>
                                          </p:stCondLst>
                                        </p:cTn>
                                        <p:tgtEl>
                                          <p:spTgt spid="1167446"/>
                                        </p:tgtEl>
                                        <p:attrNameLst>
                                          <p:attrName>style.visibility</p:attrName>
                                        </p:attrNameLst>
                                      </p:cBhvr>
                                      <p:to>
                                        <p:strVal val="visible"/>
                                      </p:to>
                                    </p:set>
                                    <p:anim calcmode="lin" valueType="num">
                                      <p:cBhvr additive="base">
                                        <p:cTn id="81" dur="500" fill="hold"/>
                                        <p:tgtEl>
                                          <p:spTgt spid="1167446"/>
                                        </p:tgtEl>
                                        <p:attrNameLst>
                                          <p:attrName>ppt_x</p:attrName>
                                        </p:attrNameLst>
                                      </p:cBhvr>
                                      <p:tavLst>
                                        <p:tav tm="0">
                                          <p:val>
                                            <p:strVal val="0-#ppt_w/2"/>
                                          </p:val>
                                        </p:tav>
                                        <p:tav tm="100000">
                                          <p:val>
                                            <p:strVal val="#ppt_x"/>
                                          </p:val>
                                        </p:tav>
                                      </p:tavLst>
                                    </p:anim>
                                    <p:anim calcmode="lin" valueType="num">
                                      <p:cBhvr additive="base">
                                        <p:cTn id="82" dur="500" fill="hold"/>
                                        <p:tgtEl>
                                          <p:spTgt spid="1167446"/>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167447"/>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167446"/>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167433"/>
                                        </p:tgtEl>
                                        <p:attrNameLst>
                                          <p:attrName>style.visibility</p:attrName>
                                        </p:attrNameLst>
                                      </p:cBhvr>
                                      <p:to>
                                        <p:strVal val="visible"/>
                                      </p:to>
                                    </p:set>
                                    <p:anim calcmode="lin" valueType="num">
                                      <p:cBhvr additive="base">
                                        <p:cTn id="93" dur="500" fill="hold"/>
                                        <p:tgtEl>
                                          <p:spTgt spid="1167433"/>
                                        </p:tgtEl>
                                        <p:attrNameLst>
                                          <p:attrName>ppt_x</p:attrName>
                                        </p:attrNameLst>
                                      </p:cBhvr>
                                      <p:tavLst>
                                        <p:tav tm="0">
                                          <p:val>
                                            <p:strVal val="#ppt_x"/>
                                          </p:val>
                                        </p:tav>
                                        <p:tav tm="100000">
                                          <p:val>
                                            <p:strVal val="#ppt_x"/>
                                          </p:val>
                                        </p:tav>
                                      </p:tavLst>
                                    </p:anim>
                                    <p:anim calcmode="lin" valueType="num">
                                      <p:cBhvr additive="base">
                                        <p:cTn id="94" dur="500" fill="hold"/>
                                        <p:tgtEl>
                                          <p:spTgt spid="1167433"/>
                                        </p:tgtEl>
                                        <p:attrNameLst>
                                          <p:attrName>ppt_y</p:attrName>
                                        </p:attrNameLst>
                                      </p:cBhvr>
                                      <p:tavLst>
                                        <p:tav tm="0">
                                          <p:val>
                                            <p:strVal val="1+#ppt_h/2"/>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1167448"/>
                                        </p:tgtEl>
                                        <p:attrNameLst>
                                          <p:attrName>style.visibility</p:attrName>
                                        </p:attrNameLst>
                                      </p:cBhvr>
                                      <p:to>
                                        <p:strVal val="visible"/>
                                      </p:to>
                                    </p:set>
                                    <p:anim calcmode="lin" valueType="num">
                                      <p:cBhvr additive="base">
                                        <p:cTn id="97" dur="500" fill="hold"/>
                                        <p:tgtEl>
                                          <p:spTgt spid="1167448"/>
                                        </p:tgtEl>
                                        <p:attrNameLst>
                                          <p:attrName>ppt_x</p:attrName>
                                        </p:attrNameLst>
                                      </p:cBhvr>
                                      <p:tavLst>
                                        <p:tav tm="0">
                                          <p:val>
                                            <p:strVal val="0-#ppt_w/2"/>
                                          </p:val>
                                        </p:tav>
                                        <p:tav tm="100000">
                                          <p:val>
                                            <p:strVal val="#ppt_x"/>
                                          </p:val>
                                        </p:tav>
                                      </p:tavLst>
                                    </p:anim>
                                    <p:anim calcmode="lin" valueType="num">
                                      <p:cBhvr additive="base">
                                        <p:cTn id="98" dur="500" fill="hold"/>
                                        <p:tgtEl>
                                          <p:spTgt spid="1167448"/>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167453"/>
                                        </p:tgtEl>
                                        <p:attrNameLst>
                                          <p:attrName>style.visibility</p:attrName>
                                        </p:attrNameLst>
                                      </p:cBhvr>
                                      <p:to>
                                        <p:strVal val="visible"/>
                                      </p:to>
                                    </p:set>
                                    <p:anim calcmode="lin" valueType="num">
                                      <p:cBhvr additive="base">
                                        <p:cTn id="103" dur="500" fill="hold"/>
                                        <p:tgtEl>
                                          <p:spTgt spid="1167453"/>
                                        </p:tgtEl>
                                        <p:attrNameLst>
                                          <p:attrName>ppt_x</p:attrName>
                                        </p:attrNameLst>
                                      </p:cBhvr>
                                      <p:tavLst>
                                        <p:tav tm="0">
                                          <p:val>
                                            <p:strVal val="#ppt_x"/>
                                          </p:val>
                                        </p:tav>
                                        <p:tav tm="100000">
                                          <p:val>
                                            <p:strVal val="#ppt_x"/>
                                          </p:val>
                                        </p:tav>
                                      </p:tavLst>
                                    </p:anim>
                                    <p:anim calcmode="lin" valueType="num">
                                      <p:cBhvr additive="base">
                                        <p:cTn id="104" dur="500" fill="hold"/>
                                        <p:tgtEl>
                                          <p:spTgt spid="1167453"/>
                                        </p:tgtEl>
                                        <p:attrNameLst>
                                          <p:attrName>ppt_y</p:attrName>
                                        </p:attrNameLst>
                                      </p:cBhvr>
                                      <p:tavLst>
                                        <p:tav tm="0">
                                          <p:val>
                                            <p:strVal val="1+#ppt_h/2"/>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1167454"/>
                                        </p:tgtEl>
                                        <p:attrNameLst>
                                          <p:attrName>style.visibility</p:attrName>
                                        </p:attrNameLst>
                                      </p:cBhvr>
                                      <p:to>
                                        <p:strVal val="visible"/>
                                      </p:to>
                                    </p:set>
                                    <p:anim calcmode="lin" valueType="num">
                                      <p:cBhvr additive="base">
                                        <p:cTn id="107" dur="500" fill="hold"/>
                                        <p:tgtEl>
                                          <p:spTgt spid="1167454"/>
                                        </p:tgtEl>
                                        <p:attrNameLst>
                                          <p:attrName>ppt_x</p:attrName>
                                        </p:attrNameLst>
                                      </p:cBhvr>
                                      <p:tavLst>
                                        <p:tav tm="0">
                                          <p:val>
                                            <p:strVal val="0-#ppt_w/2"/>
                                          </p:val>
                                        </p:tav>
                                        <p:tav tm="100000">
                                          <p:val>
                                            <p:strVal val="#ppt_x"/>
                                          </p:val>
                                        </p:tav>
                                      </p:tavLst>
                                    </p:anim>
                                    <p:anim calcmode="lin" valueType="num">
                                      <p:cBhvr additive="base">
                                        <p:cTn id="108" dur="500" fill="hold"/>
                                        <p:tgtEl>
                                          <p:spTgt spid="1167454"/>
                                        </p:tgtEl>
                                        <p:attrNameLst>
                                          <p:attrName>ppt_y</p:attrName>
                                        </p:attrNameLst>
                                      </p:cBhvr>
                                      <p:tavLst>
                                        <p:tav tm="0">
                                          <p:val>
                                            <p:strVal val="#ppt_y"/>
                                          </p:val>
                                        </p:tav>
                                        <p:tav tm="100000">
                                          <p:val>
                                            <p:strVal val="#ppt_y"/>
                                          </p:val>
                                        </p:tav>
                                      </p:tavLst>
                                    </p:anim>
                                  </p:childTnLst>
                                </p:cTn>
                              </p:par>
                              <p:par>
                                <p:cTn id="109" presetID="1" presetClass="exit" presetSubtype="0" fill="hold" grpId="1" nodeType="withEffect">
                                  <p:stCondLst>
                                    <p:cond delay="0"/>
                                  </p:stCondLst>
                                  <p:childTnLst>
                                    <p:set>
                                      <p:cBhvr>
                                        <p:cTn id="110" dur="1" fill="hold">
                                          <p:stCondLst>
                                            <p:cond delay="0"/>
                                          </p:stCondLst>
                                        </p:cTn>
                                        <p:tgtEl>
                                          <p:spTgt spid="1167448"/>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116745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16745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167431"/>
                                        </p:tgtEl>
                                        <p:attrNameLst>
                                          <p:attrName>style.visibility</p:attrName>
                                        </p:attrNameLst>
                                      </p:cBhvr>
                                      <p:to>
                                        <p:strVal val="visible"/>
                                      </p:to>
                                    </p:set>
                                    <p:anim calcmode="lin" valueType="num">
                                      <p:cBhvr additive="base">
                                        <p:cTn id="121" dur="500" fill="hold"/>
                                        <p:tgtEl>
                                          <p:spTgt spid="1167431"/>
                                        </p:tgtEl>
                                        <p:attrNameLst>
                                          <p:attrName>ppt_x</p:attrName>
                                        </p:attrNameLst>
                                      </p:cBhvr>
                                      <p:tavLst>
                                        <p:tav tm="0">
                                          <p:val>
                                            <p:strVal val="#ppt_x"/>
                                          </p:val>
                                        </p:tav>
                                        <p:tav tm="100000">
                                          <p:val>
                                            <p:strVal val="#ppt_x"/>
                                          </p:val>
                                        </p:tav>
                                      </p:tavLst>
                                    </p:anim>
                                    <p:anim calcmode="lin" valueType="num">
                                      <p:cBhvr additive="base">
                                        <p:cTn id="122" dur="500" fill="hold"/>
                                        <p:tgtEl>
                                          <p:spTgt spid="1167431"/>
                                        </p:tgtEl>
                                        <p:attrNameLst>
                                          <p:attrName>ppt_y</p:attrName>
                                        </p:attrNameLst>
                                      </p:cBhvr>
                                      <p:tavLst>
                                        <p:tav tm="0">
                                          <p:val>
                                            <p:strVal val="1+#ppt_h/2"/>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1167449"/>
                                        </p:tgtEl>
                                        <p:attrNameLst>
                                          <p:attrName>style.visibility</p:attrName>
                                        </p:attrNameLst>
                                      </p:cBhvr>
                                      <p:to>
                                        <p:strVal val="visible"/>
                                      </p:to>
                                    </p:set>
                                    <p:anim calcmode="lin" valueType="num">
                                      <p:cBhvr additive="base">
                                        <p:cTn id="125" dur="500" fill="hold"/>
                                        <p:tgtEl>
                                          <p:spTgt spid="1167449"/>
                                        </p:tgtEl>
                                        <p:attrNameLst>
                                          <p:attrName>ppt_x</p:attrName>
                                        </p:attrNameLst>
                                      </p:cBhvr>
                                      <p:tavLst>
                                        <p:tav tm="0">
                                          <p:val>
                                            <p:strVal val="0-#ppt_w/2"/>
                                          </p:val>
                                        </p:tav>
                                        <p:tav tm="100000">
                                          <p:val>
                                            <p:strVal val="#ppt_x"/>
                                          </p:val>
                                        </p:tav>
                                      </p:tavLst>
                                    </p:anim>
                                    <p:anim calcmode="lin" valueType="num">
                                      <p:cBhvr additive="base">
                                        <p:cTn id="126" dur="500" fill="hold"/>
                                        <p:tgtEl>
                                          <p:spTgt spid="1167449"/>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167432"/>
                                        </p:tgtEl>
                                        <p:attrNameLst>
                                          <p:attrName>style.visibility</p:attrName>
                                        </p:attrNameLst>
                                      </p:cBhvr>
                                      <p:to>
                                        <p:strVal val="visible"/>
                                      </p:to>
                                    </p:set>
                                    <p:anim calcmode="lin" valueType="num">
                                      <p:cBhvr additive="base">
                                        <p:cTn id="131" dur="500" fill="hold"/>
                                        <p:tgtEl>
                                          <p:spTgt spid="1167432"/>
                                        </p:tgtEl>
                                        <p:attrNameLst>
                                          <p:attrName>ppt_x</p:attrName>
                                        </p:attrNameLst>
                                      </p:cBhvr>
                                      <p:tavLst>
                                        <p:tav tm="0">
                                          <p:val>
                                            <p:strVal val="#ppt_x"/>
                                          </p:val>
                                        </p:tav>
                                        <p:tav tm="100000">
                                          <p:val>
                                            <p:strVal val="#ppt_x"/>
                                          </p:val>
                                        </p:tav>
                                      </p:tavLst>
                                    </p:anim>
                                    <p:anim calcmode="lin" valueType="num">
                                      <p:cBhvr additive="base">
                                        <p:cTn id="132" dur="500" fill="hold"/>
                                        <p:tgtEl>
                                          <p:spTgt spid="1167432"/>
                                        </p:tgtEl>
                                        <p:attrNameLst>
                                          <p:attrName>ppt_y</p:attrName>
                                        </p:attrNameLst>
                                      </p:cBhvr>
                                      <p:tavLst>
                                        <p:tav tm="0">
                                          <p:val>
                                            <p:strVal val="1+#ppt_h/2"/>
                                          </p:val>
                                        </p:tav>
                                        <p:tav tm="100000">
                                          <p:val>
                                            <p:strVal val="#ppt_y"/>
                                          </p:val>
                                        </p:tav>
                                      </p:tavLst>
                                    </p:anim>
                                  </p:childTnLst>
                                </p:cTn>
                              </p:par>
                              <p:par>
                                <p:cTn id="133" presetID="1" presetClass="exit" presetSubtype="0" fill="hold" grpId="1" nodeType="withEffect">
                                  <p:stCondLst>
                                    <p:cond delay="0"/>
                                  </p:stCondLst>
                                  <p:childTnLst>
                                    <p:set>
                                      <p:cBhvr>
                                        <p:cTn id="134" dur="1" fill="hold">
                                          <p:stCondLst>
                                            <p:cond delay="0"/>
                                          </p:stCondLst>
                                        </p:cTn>
                                        <p:tgtEl>
                                          <p:spTgt spid="1167449"/>
                                        </p:tgtEl>
                                        <p:attrNameLst>
                                          <p:attrName>style.visibility</p:attrName>
                                        </p:attrNameLst>
                                      </p:cBhvr>
                                      <p:to>
                                        <p:strVal val="hidden"/>
                                      </p:to>
                                    </p:set>
                                  </p:childTnLst>
                                </p:cTn>
                              </p:par>
                              <p:par>
                                <p:cTn id="135" presetID="2" presetClass="entr" presetSubtype="8" fill="hold" grpId="0" nodeType="withEffect">
                                  <p:stCondLst>
                                    <p:cond delay="0"/>
                                  </p:stCondLst>
                                  <p:childTnLst>
                                    <p:set>
                                      <p:cBhvr>
                                        <p:cTn id="136" dur="1" fill="hold">
                                          <p:stCondLst>
                                            <p:cond delay="0"/>
                                          </p:stCondLst>
                                        </p:cTn>
                                        <p:tgtEl>
                                          <p:spTgt spid="1167450"/>
                                        </p:tgtEl>
                                        <p:attrNameLst>
                                          <p:attrName>style.visibility</p:attrName>
                                        </p:attrNameLst>
                                      </p:cBhvr>
                                      <p:to>
                                        <p:strVal val="visible"/>
                                      </p:to>
                                    </p:set>
                                    <p:anim calcmode="lin" valueType="num">
                                      <p:cBhvr additive="base">
                                        <p:cTn id="137" dur="500" fill="hold"/>
                                        <p:tgtEl>
                                          <p:spTgt spid="1167450"/>
                                        </p:tgtEl>
                                        <p:attrNameLst>
                                          <p:attrName>ppt_x</p:attrName>
                                        </p:attrNameLst>
                                      </p:cBhvr>
                                      <p:tavLst>
                                        <p:tav tm="0">
                                          <p:val>
                                            <p:strVal val="0-#ppt_w/2"/>
                                          </p:val>
                                        </p:tav>
                                        <p:tav tm="100000">
                                          <p:val>
                                            <p:strVal val="#ppt_x"/>
                                          </p:val>
                                        </p:tav>
                                      </p:tavLst>
                                    </p:anim>
                                    <p:anim calcmode="lin" valueType="num">
                                      <p:cBhvr additive="base">
                                        <p:cTn id="138" dur="500" fill="hold"/>
                                        <p:tgtEl>
                                          <p:spTgt spid="1167450"/>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1167425"/>
                                        </p:tgtEl>
                                        <p:attrNameLst>
                                          <p:attrName>style.visibility</p:attrName>
                                        </p:attrNameLst>
                                      </p:cBhvr>
                                      <p:to>
                                        <p:strVal val="visible"/>
                                      </p:to>
                                    </p:set>
                                    <p:anim calcmode="lin" valueType="num">
                                      <p:cBhvr additive="base">
                                        <p:cTn id="143" dur="500" fill="hold"/>
                                        <p:tgtEl>
                                          <p:spTgt spid="1167425"/>
                                        </p:tgtEl>
                                        <p:attrNameLst>
                                          <p:attrName>ppt_x</p:attrName>
                                        </p:attrNameLst>
                                      </p:cBhvr>
                                      <p:tavLst>
                                        <p:tav tm="0">
                                          <p:val>
                                            <p:strVal val="#ppt_x"/>
                                          </p:val>
                                        </p:tav>
                                        <p:tav tm="100000">
                                          <p:val>
                                            <p:strVal val="#ppt_x"/>
                                          </p:val>
                                        </p:tav>
                                      </p:tavLst>
                                    </p:anim>
                                    <p:anim calcmode="lin" valueType="num">
                                      <p:cBhvr additive="base">
                                        <p:cTn id="144" dur="500" fill="hold"/>
                                        <p:tgtEl>
                                          <p:spTgt spid="1167425"/>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1167436"/>
                                        </p:tgtEl>
                                        <p:attrNameLst>
                                          <p:attrName>style.visibility</p:attrName>
                                        </p:attrNameLst>
                                      </p:cBhvr>
                                      <p:to>
                                        <p:strVal val="visible"/>
                                      </p:to>
                                    </p:set>
                                    <p:anim calcmode="lin" valueType="num">
                                      <p:cBhvr additive="base">
                                        <p:cTn id="149" dur="500" fill="hold"/>
                                        <p:tgtEl>
                                          <p:spTgt spid="1167436"/>
                                        </p:tgtEl>
                                        <p:attrNameLst>
                                          <p:attrName>ppt_x</p:attrName>
                                        </p:attrNameLst>
                                      </p:cBhvr>
                                      <p:tavLst>
                                        <p:tav tm="0">
                                          <p:val>
                                            <p:strVal val="#ppt_x"/>
                                          </p:val>
                                        </p:tav>
                                        <p:tav tm="100000">
                                          <p:val>
                                            <p:strVal val="#ppt_x"/>
                                          </p:val>
                                        </p:tav>
                                      </p:tavLst>
                                    </p:anim>
                                    <p:anim calcmode="lin" valueType="num">
                                      <p:cBhvr additive="base">
                                        <p:cTn id="150" dur="500" fill="hold"/>
                                        <p:tgtEl>
                                          <p:spTgt spid="1167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5" grpId="0" autoUpdateAnimBg="0"/>
      <p:bldP spid="1167426" grpId="0" autoUpdateAnimBg="0"/>
      <p:bldP spid="1167429" grpId="0" animBg="1"/>
      <p:bldP spid="1167430" grpId="0" animBg="1"/>
      <p:bldP spid="1167431" grpId="0" animBg="1"/>
      <p:bldP spid="1167432" grpId="0" animBg="1"/>
      <p:bldP spid="1167433" grpId="0" animBg="1"/>
      <p:bldP spid="1167434" grpId="0" animBg="1"/>
      <p:bldP spid="1167435" grpId="0" animBg="1"/>
      <p:bldP spid="1167436" grpId="0"/>
      <p:bldP spid="1167438" grpId="0"/>
      <p:bldP spid="1167438" grpId="1"/>
      <p:bldP spid="1167439" grpId="0"/>
      <p:bldP spid="1167439" grpId="1"/>
      <p:bldP spid="1167440" grpId="0"/>
      <p:bldP spid="1167440" grpId="1"/>
      <p:bldP spid="1167443" grpId="0"/>
      <p:bldP spid="1167443" grpId="1"/>
      <p:bldP spid="1167444" grpId="0"/>
      <p:bldP spid="1167444" grpId="1"/>
      <p:bldP spid="1167446" grpId="0"/>
      <p:bldP spid="1167446" grpId="1"/>
      <p:bldP spid="1167447" grpId="0" animBg="1"/>
      <p:bldP spid="1167447" grpId="1" animBg="1"/>
      <p:bldP spid="1167448" grpId="0"/>
      <p:bldP spid="1167448" grpId="1"/>
      <p:bldP spid="1167449" grpId="0"/>
      <p:bldP spid="1167449" grpId="1"/>
      <p:bldP spid="1167450" grpId="0"/>
      <p:bldP spid="1167453" grpId="0" animBg="1"/>
      <p:bldP spid="1167454" grpId="0"/>
      <p:bldP spid="1167454" grpId="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15"/>
          <p:cNvSpPr>
            <a:spLocks noChangeArrowheads="1"/>
          </p:cNvSpPr>
          <p:nvPr/>
        </p:nvSpPr>
        <p:spPr bwMode="auto">
          <a:xfrm>
            <a:off x="543373" y="1445578"/>
            <a:ext cx="8353425" cy="96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spAutoFit/>
          </a:bodyPr>
          <a:lstStyle/>
          <a:p>
            <a:pPr eaLnBrk="0" hangingPunct="0">
              <a:lnSpc>
                <a:spcPct val="105000"/>
              </a:lnSpc>
            </a:pPr>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设一个由</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个城市</a:t>
            </a:r>
            <a:r>
              <a:rPr lang="en-US" altLang="zh-CN" i="1" dirty="0">
                <a:latin typeface="微软雅黑" panose="020B0503020204020204" pitchFamily="34" charset="-122"/>
                <a:ea typeface="微软雅黑" panose="020B0503020204020204" pitchFamily="34" charset="-122"/>
              </a:rPr>
              <a:t>v</a:t>
            </a:r>
            <a:r>
              <a:rPr lang="en-US" altLang="zh-CN" i="1" baseline="-25000" dirty="0">
                <a:latin typeface="微软雅黑" panose="020B0503020204020204" pitchFamily="34" charset="-122"/>
                <a:ea typeface="微软雅黑" panose="020B0503020204020204" pitchFamily="34" charset="-122"/>
              </a:rPr>
              <a:t>1</a:t>
            </a:r>
            <a:r>
              <a:rPr lang="en-US" altLang="zh-CN" i="1" dirty="0">
                <a:latin typeface="微软雅黑" panose="020B0503020204020204" pitchFamily="34" charset="-122"/>
                <a:ea typeface="微软雅黑" panose="020B0503020204020204" pitchFamily="34" charset="-122"/>
              </a:rPr>
              <a:t>,v</a:t>
            </a:r>
            <a:r>
              <a:rPr lang="en-US" altLang="zh-CN" i="1" baseline="-25000" dirty="0">
                <a:latin typeface="微软雅黑" panose="020B0503020204020204" pitchFamily="34" charset="-122"/>
                <a:ea typeface="微软雅黑" panose="020B0503020204020204" pitchFamily="34" charset="-122"/>
              </a:rPr>
              <a:t>2</a:t>
            </a:r>
            <a:r>
              <a:rPr lang="en-US" altLang="zh-CN" i="1" dirty="0">
                <a:latin typeface="微软雅黑" panose="020B0503020204020204" pitchFamily="34" charset="-122"/>
                <a:ea typeface="微软雅黑" panose="020B0503020204020204" pitchFamily="34" charset="-122"/>
              </a:rPr>
              <a:t>,…</a:t>
            </a:r>
            <a:r>
              <a:rPr lang="en-US" altLang="zh-CN" i="1" dirty="0" err="1">
                <a:latin typeface="微软雅黑" panose="020B0503020204020204" pitchFamily="34" charset="-122"/>
                <a:ea typeface="微软雅黑" panose="020B0503020204020204" pitchFamily="34" charset="-122"/>
              </a:rPr>
              <a:t>v</a:t>
            </a:r>
            <a:r>
              <a:rPr lang="en-US" altLang="zh-CN" i="1" baseline="-25000" dirty="0" err="1">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组成的网络</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a:t>
            </a:r>
            <a:r>
              <a:rPr lang="en-US" altLang="zh-CN" i="1" baseline="-25000" dirty="0" err="1">
                <a:latin typeface="微软雅黑" panose="020B0503020204020204" pitchFamily="34" charset="-122"/>
                <a:ea typeface="微软雅黑" panose="020B0503020204020204" pitchFamily="34" charset="-122"/>
              </a:rPr>
              <a:t>i,j</a:t>
            </a:r>
            <a:r>
              <a:rPr lang="en-US" altLang="zh-CN" i="1" baseline="-250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为从</a:t>
            </a:r>
            <a:r>
              <a:rPr lang="en-US" altLang="zh-CN" i="1" dirty="0">
                <a:latin typeface="微软雅黑" panose="020B0503020204020204" pitchFamily="34" charset="-122"/>
                <a:ea typeface="微软雅黑" panose="020B0503020204020204" pitchFamily="34" charset="-122"/>
              </a:rPr>
              <a:t>v</a:t>
            </a:r>
            <a:r>
              <a:rPr lang="en-US" altLang="zh-CN" i="1" baseline="-25000" dirty="0">
                <a:latin typeface="微软雅黑" panose="020B0503020204020204" pitchFamily="34" charset="-122"/>
                <a:ea typeface="微软雅黑" panose="020B0503020204020204" pitchFamily="34" charset="-122"/>
              </a:rPr>
              <a:t>i </a:t>
            </a:r>
            <a:r>
              <a:rPr lang="zh-CN" altLang="en-US" dirty="0">
                <a:latin typeface="微软雅黑" panose="020B0503020204020204" pitchFamily="34" charset="-122"/>
                <a:ea typeface="微软雅黑" panose="020B0503020204020204" pitchFamily="34" charset="-122"/>
              </a:rPr>
              <a:t>到</a:t>
            </a:r>
            <a:r>
              <a:rPr lang="en-US" altLang="zh-CN" i="1" dirty="0" err="1">
                <a:latin typeface="微软雅黑" panose="020B0503020204020204" pitchFamily="34" charset="-122"/>
                <a:ea typeface="微软雅黑" panose="020B0503020204020204" pitchFamily="34" charset="-122"/>
              </a:rPr>
              <a:t>v</a:t>
            </a:r>
            <a:r>
              <a:rPr lang="en-US" altLang="zh-CN" i="1" baseline="-25000" dirty="0" err="1">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的代价不妨设</a:t>
            </a:r>
            <a:r>
              <a:rPr lang="en-US" altLang="zh-CN" dirty="0" err="1">
                <a:latin typeface="微软雅黑" panose="020B0503020204020204" pitchFamily="34" charset="-122"/>
                <a:ea typeface="微软雅黑" panose="020B0503020204020204" pitchFamily="34" charset="-122"/>
              </a:rPr>
              <a:t>c</a:t>
            </a:r>
            <a:r>
              <a:rPr lang="en-US" altLang="zh-CN" i="1" baseline="-25000" dirty="0" err="1">
                <a:latin typeface="微软雅黑" panose="020B0503020204020204" pitchFamily="34" charset="-122"/>
                <a:ea typeface="微软雅黑" panose="020B0503020204020204" pitchFamily="34" charset="-122"/>
              </a:rPr>
              <a:t>i,j</a:t>
            </a:r>
            <a:r>
              <a:rPr lang="en-US"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sym typeface="Symbol" pitchFamily="18" charset="2"/>
              </a:rPr>
              <a: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a:t>
            </a:r>
            <a:r>
              <a:rPr lang="en-US" altLang="zh-CN" i="1" baseline="-25000" dirty="0" err="1">
                <a:latin typeface="微软雅黑" panose="020B0503020204020204" pitchFamily="34" charset="-122"/>
                <a:ea typeface="微软雅黑" panose="020B0503020204020204" pitchFamily="34" charset="-122"/>
              </a:rPr>
              <a:t>j,i</a:t>
            </a:r>
            <a:r>
              <a:rPr lang="en-US" altLang="zh-CN" i="1" baseline="-250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且</a:t>
            </a:r>
            <a:r>
              <a:rPr lang="en-US" altLang="zh-CN" dirty="0" err="1">
                <a:latin typeface="微软雅黑" panose="020B0503020204020204" pitchFamily="34" charset="-122"/>
                <a:ea typeface="微软雅黑" panose="020B0503020204020204" pitchFamily="34" charset="-122"/>
              </a:rPr>
              <a:t>c</a:t>
            </a:r>
            <a:r>
              <a:rPr lang="en-US" altLang="zh-CN" i="1" baseline="-25000" dirty="0" err="1">
                <a:latin typeface="微软雅黑" panose="020B0503020204020204" pitchFamily="34" charset="-122"/>
                <a:ea typeface="微软雅黑" panose="020B0503020204020204" pitchFamily="34" charset="-122"/>
              </a:rPr>
              <a:t>i,i</a:t>
            </a:r>
            <a:r>
              <a:rPr lang="en-US" altLang="zh-CN" i="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Symbol" pitchFamily="18" charset="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一推销员要从某城市出发经过每城市一次且仅一次后返回出发地问如何选择路线使代价最小。</a:t>
            </a:r>
          </a:p>
        </p:txBody>
      </p:sp>
      <p:sp>
        <p:nvSpPr>
          <p:cNvPr id="476200" name="Rectangle 40"/>
          <p:cNvSpPr>
            <a:spLocks noChangeArrowheads="1"/>
          </p:cNvSpPr>
          <p:nvPr/>
        </p:nvSpPr>
        <p:spPr bwMode="auto">
          <a:xfrm>
            <a:off x="539750" y="2721220"/>
            <a:ext cx="8229600" cy="109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spAutoFit/>
          </a:bodyPr>
          <a:lstStyle/>
          <a:p>
            <a:pPr eaLnBrk="0" hangingPunct="0">
              <a:lnSpc>
                <a:spcPct val="120000"/>
              </a:lnSpc>
            </a:pPr>
            <a:r>
              <a:rPr lang="zh-CN" altLang="en-US" b="1" dirty="0">
                <a:latin typeface="微软雅黑" panose="020B0503020204020204" pitchFamily="34" charset="-122"/>
                <a:ea typeface="微软雅黑" panose="020B0503020204020204" pitchFamily="34" charset="-122"/>
              </a:rPr>
              <a:t>抽象描述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将城市以及之间的道路抽象为一个无向图</a:t>
            </a:r>
            <a:r>
              <a:rPr lang="en-US" altLang="zh-CN" dirty="0">
                <a:latin typeface="微软雅黑" panose="020B0503020204020204" pitchFamily="34" charset="-122"/>
                <a:ea typeface="微软雅黑" panose="020B0503020204020204" pitchFamily="34" charset="-122"/>
              </a:rPr>
              <a:t>G, G</a:t>
            </a:r>
            <a:r>
              <a:rPr lang="zh-CN" altLang="en-US" dirty="0">
                <a:latin typeface="微软雅黑" panose="020B0503020204020204" pitchFamily="34" charset="-122"/>
                <a:ea typeface="微软雅黑" panose="020B0503020204020204" pitchFamily="34" charset="-122"/>
              </a:rPr>
              <a:t>中每边的权值表示这段线路的代价</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问题转化为求一条最佳周游路线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从一点出发</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经过每点一次且仅一次并返回原点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且该路线的总代价最小</a:t>
            </a:r>
            <a:r>
              <a:rPr lang="en-US" altLang="zh-CN" dirty="0">
                <a:latin typeface="微软雅黑" panose="020B0503020204020204" pitchFamily="34" charset="-122"/>
                <a:ea typeface="微软雅黑" panose="020B0503020204020204" pitchFamily="34" charset="-122"/>
              </a:rPr>
              <a:t>.</a:t>
            </a:r>
          </a:p>
        </p:txBody>
      </p:sp>
      <p:grpSp>
        <p:nvGrpSpPr>
          <p:cNvPr id="64546" name="Group 34"/>
          <p:cNvGrpSpPr>
            <a:grpSpLocks/>
          </p:cNvGrpSpPr>
          <p:nvPr/>
        </p:nvGrpSpPr>
        <p:grpSpPr bwMode="auto">
          <a:xfrm>
            <a:off x="4827716" y="4349750"/>
            <a:ext cx="2711450" cy="1816100"/>
            <a:chOff x="3115" y="2990"/>
            <a:chExt cx="1708" cy="1144"/>
          </a:xfrm>
        </p:grpSpPr>
        <p:graphicFrame>
          <p:nvGraphicFramePr>
            <p:cNvPr id="476198" name="Object 38"/>
            <p:cNvGraphicFramePr>
              <a:graphicFrameLocks noChangeAspect="1"/>
            </p:cNvGraphicFramePr>
            <p:nvPr>
              <p:extLst>
                <p:ext uri="{D42A27DB-BD31-4B8C-83A1-F6EECF244321}">
                  <p14:modId xmlns:p14="http://schemas.microsoft.com/office/powerpoint/2010/main" val="1982264904"/>
                </p:ext>
              </p:extLst>
            </p:nvPr>
          </p:nvGraphicFramePr>
          <p:xfrm>
            <a:off x="3115" y="2990"/>
            <a:ext cx="1708" cy="1144"/>
          </p:xfrm>
          <a:graphic>
            <a:graphicData uri="http://schemas.openxmlformats.org/presentationml/2006/ole">
              <mc:AlternateContent xmlns:mc="http://schemas.openxmlformats.org/markup-compatibility/2006">
                <mc:Choice xmlns:v="urn:schemas-microsoft-com:vml" Requires="v">
                  <p:oleObj spid="_x0000_s478467" name="文档" r:id="rId4" imgW="5630040" imgH="1512000" progId="Word.Document.8">
                    <p:embed/>
                  </p:oleObj>
                </mc:Choice>
                <mc:Fallback>
                  <p:oleObj name="文档" r:id="rId4" imgW="5630040" imgH="15120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42607"/>
                        <a:stretch>
                          <a:fillRect/>
                        </a:stretch>
                      </p:blipFill>
                      <p:spPr bwMode="auto">
                        <a:xfrm>
                          <a:off x="3115" y="2990"/>
                          <a:ext cx="1708" cy="1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206" name="Text Box 46"/>
            <p:cNvSpPr txBox="1">
              <a:spLocks noChangeArrowheads="1"/>
            </p:cNvSpPr>
            <p:nvPr/>
          </p:nvSpPr>
          <p:spPr bwMode="auto">
            <a:xfrm>
              <a:off x="3152" y="3385"/>
              <a:ext cx="33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1">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fontAlgn="b">
                <a:lnSpc>
                  <a:spcPct val="140000"/>
                </a:lnSpc>
              </a:pPr>
              <a:r>
                <a:rPr lang="en-US" altLang="zh-CN" sz="2200"/>
                <a:t>C=</a:t>
              </a:r>
            </a:p>
          </p:txBody>
        </p:sp>
      </p:grpSp>
      <p:pic>
        <p:nvPicPr>
          <p:cNvPr id="64545" name="Picture 33"/>
          <p:cNvPicPr>
            <a:picLocks noChangeAspect="1" noChangeArrowheads="1"/>
          </p:cNvPicPr>
          <p:nvPr/>
        </p:nvPicPr>
        <p:blipFill>
          <a:blip r:embed="rId6">
            <a:extLst>
              <a:ext uri="{28A0092B-C50C-407E-A947-70E740481C1C}">
                <a14:useLocalDpi xmlns:a14="http://schemas.microsoft.com/office/drawing/2010/main" val="0"/>
              </a:ext>
            </a:extLst>
          </a:blip>
          <a:srcRect l="32878" t="48026" r="52956" b="30316"/>
          <a:stretch>
            <a:fillRect/>
          </a:stretch>
        </p:blipFill>
        <p:spPr bwMode="auto">
          <a:xfrm>
            <a:off x="735013" y="3861048"/>
            <a:ext cx="2592387"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47" name="Rectangle 2"/>
          <p:cNvSpPr>
            <a:spLocks noChangeArrowheads="1"/>
          </p:cNvSpPr>
          <p:nvPr/>
        </p:nvSpPr>
        <p:spPr bwMode="auto">
          <a:xfrm>
            <a:off x="-252536" y="333375"/>
            <a:ext cx="81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en-US" altLang="zh-CN" sz="3200" dirty="0" smtClean="0">
                <a:solidFill>
                  <a:schemeClr val="bg1"/>
                </a:solidFill>
                <a:ea typeface="黑体" pitchFamily="2" charset="-122"/>
              </a:rPr>
              <a:t>7.2.9 </a:t>
            </a:r>
            <a:r>
              <a:rPr lang="zh-CN" altLang="en-US" sz="3200" dirty="0" smtClean="0">
                <a:solidFill>
                  <a:schemeClr val="bg1"/>
                </a:solidFill>
                <a:ea typeface="黑体" pitchFamily="2" charset="-122"/>
              </a:rPr>
              <a:t>旅行</a:t>
            </a:r>
            <a:r>
              <a:rPr lang="zh-CN" altLang="en-US" sz="3200" dirty="0">
                <a:solidFill>
                  <a:schemeClr val="bg1"/>
                </a:solidFill>
                <a:ea typeface="黑体" pitchFamily="2" charset="-122"/>
              </a:rPr>
              <a:t>商问题</a:t>
            </a:r>
            <a:r>
              <a:rPr lang="en-US" altLang="zh-CN" sz="3200" dirty="0">
                <a:solidFill>
                  <a:schemeClr val="bg1"/>
                </a:solidFill>
                <a:ea typeface="黑体" pitchFamily="2" charset="-122"/>
              </a:rPr>
              <a:t>(</a:t>
            </a:r>
            <a:r>
              <a:rPr lang="en-US" altLang="zh-CN" sz="2800" dirty="0">
                <a:solidFill>
                  <a:schemeClr val="bg1"/>
                </a:solidFill>
                <a:ea typeface="黑体" pitchFamily="2" charset="-122"/>
              </a:rPr>
              <a:t>Traveling Salesman Problem</a:t>
            </a:r>
            <a:r>
              <a:rPr lang="en-US" altLang="zh-CN" sz="3200" dirty="0">
                <a:solidFill>
                  <a:schemeClr val="bg1"/>
                </a:solidFill>
                <a:ea typeface="黑体" pitchFamily="2" charset="-122"/>
              </a:rPr>
              <a:t>)</a:t>
            </a:r>
          </a:p>
        </p:txBody>
      </p:sp>
      <p:sp>
        <p:nvSpPr>
          <p:cNvPr id="64548" name="Text Box 36"/>
          <p:cNvSpPr txBox="1">
            <a:spLocks noChangeArrowheads="1"/>
          </p:cNvSpPr>
          <p:nvPr/>
        </p:nvSpPr>
        <p:spPr bwMode="auto">
          <a:xfrm>
            <a:off x="5391278" y="3895725"/>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ea typeface="黑体" pitchFamily="2" charset="-122"/>
              </a:rPr>
              <a:t>费用矩阵</a:t>
            </a: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200</a:t>
            </a:fld>
            <a:endParaRPr lang="en-CA" dirty="0"/>
          </a:p>
        </p:txBody>
      </p:sp>
    </p:spTree>
    <p:extLst>
      <p:ext uri="{BB962C8B-B14F-4D97-AF65-F5344CB8AC3E}">
        <p14:creationId xmlns:p14="http://schemas.microsoft.com/office/powerpoint/2010/main" val="15680135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ppt_x"/>
                                          </p:val>
                                        </p:tav>
                                        <p:tav tm="100000">
                                          <p:val>
                                            <p:strVal val="#ppt_x"/>
                                          </p:val>
                                        </p:tav>
                                      </p:tavLst>
                                    </p:anim>
                                    <p:anim calcmode="lin" valueType="num">
                                      <p:cBhvr additive="base">
                                        <p:cTn id="8"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762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4546"/>
                                        </p:tgtEl>
                                        <p:attrNameLst>
                                          <p:attrName>style.visibility</p:attrName>
                                        </p:attrNameLst>
                                      </p:cBhvr>
                                      <p:to>
                                        <p:strVal val="visible"/>
                                      </p:to>
                                    </p:set>
                                    <p:anim calcmode="lin" valueType="num">
                                      <p:cBhvr additive="base">
                                        <p:cTn id="17" dur="500" fill="hold"/>
                                        <p:tgtEl>
                                          <p:spTgt spid="64546"/>
                                        </p:tgtEl>
                                        <p:attrNameLst>
                                          <p:attrName>ppt_x</p:attrName>
                                        </p:attrNameLst>
                                      </p:cBhvr>
                                      <p:tavLst>
                                        <p:tav tm="0">
                                          <p:val>
                                            <p:strVal val="#ppt_x"/>
                                          </p:val>
                                        </p:tav>
                                        <p:tav tm="100000">
                                          <p:val>
                                            <p:strVal val="#ppt_x"/>
                                          </p:val>
                                        </p:tav>
                                      </p:tavLst>
                                    </p:anim>
                                    <p:anim calcmode="lin" valueType="num">
                                      <p:cBhvr additive="base">
                                        <p:cTn id="18" dur="500" fill="hold"/>
                                        <p:tgtEl>
                                          <p:spTgt spid="6454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4545"/>
                                        </p:tgtEl>
                                        <p:attrNameLst>
                                          <p:attrName>style.visibility</p:attrName>
                                        </p:attrNameLst>
                                      </p:cBhvr>
                                      <p:to>
                                        <p:strVal val="visible"/>
                                      </p:to>
                                    </p:set>
                                    <p:anim calcmode="lin" valueType="num">
                                      <p:cBhvr additive="base">
                                        <p:cTn id="21" dur="500" fill="hold"/>
                                        <p:tgtEl>
                                          <p:spTgt spid="64545"/>
                                        </p:tgtEl>
                                        <p:attrNameLst>
                                          <p:attrName>ppt_x</p:attrName>
                                        </p:attrNameLst>
                                      </p:cBhvr>
                                      <p:tavLst>
                                        <p:tav tm="0">
                                          <p:val>
                                            <p:strVal val="#ppt_x"/>
                                          </p:val>
                                        </p:tav>
                                        <p:tav tm="100000">
                                          <p:val>
                                            <p:strVal val="#ppt_x"/>
                                          </p:val>
                                        </p:tav>
                                      </p:tavLst>
                                    </p:anim>
                                    <p:anim calcmode="lin" valueType="num">
                                      <p:cBhvr additive="base">
                                        <p:cTn id="22" dur="500" fill="hold"/>
                                        <p:tgtEl>
                                          <p:spTgt spid="6454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4548"/>
                                        </p:tgtEl>
                                        <p:attrNameLst>
                                          <p:attrName>style.visibility</p:attrName>
                                        </p:attrNameLst>
                                      </p:cBhvr>
                                      <p:to>
                                        <p:strVal val="visible"/>
                                      </p:to>
                                    </p:set>
                                    <p:anim calcmode="lin" valueType="num">
                                      <p:cBhvr additive="base">
                                        <p:cTn id="25" dur="500" fill="hold"/>
                                        <p:tgtEl>
                                          <p:spTgt spid="64548"/>
                                        </p:tgtEl>
                                        <p:attrNameLst>
                                          <p:attrName>ppt_x</p:attrName>
                                        </p:attrNameLst>
                                      </p:cBhvr>
                                      <p:tavLst>
                                        <p:tav tm="0">
                                          <p:val>
                                            <p:strVal val="#ppt_x"/>
                                          </p:val>
                                        </p:tav>
                                        <p:tav tm="100000">
                                          <p:val>
                                            <p:strVal val="#ppt_x"/>
                                          </p:val>
                                        </p:tav>
                                      </p:tavLst>
                                    </p:anim>
                                    <p:anim calcmode="lin" valueType="num">
                                      <p:cBhvr additive="base">
                                        <p:cTn id="26" dur="500" fill="hold"/>
                                        <p:tgtEl>
                                          <p:spTgt spid="64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p:bldP spid="476200" grpId="0" autoUpdateAnimBg="0"/>
      <p:bldP spid="64548" grpId="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Grp="1" noChangeArrowheads="1"/>
          </p:cNvSpPr>
          <p:nvPr>
            <p:ph type="body" idx="1"/>
          </p:nvPr>
        </p:nvSpPr>
        <p:spPr>
          <a:xfrm>
            <a:off x="468313" y="1412875"/>
            <a:ext cx="8229600" cy="4611688"/>
          </a:xfrm>
        </p:spPr>
        <p:txBody>
          <a:bodyPr/>
          <a:lstStyle/>
          <a:p>
            <a:pPr eaLnBrk="1" hangingPunct="1">
              <a:defRPr/>
            </a:pPr>
            <a:r>
              <a:rPr kumimoji="1" lang="zh-CN" altLang="en-US" sz="2800" b="1" dirty="0" smtClean="0">
                <a:effectLst/>
              </a:rPr>
              <a:t>求解 </a:t>
            </a:r>
            <a:r>
              <a:rPr kumimoji="1" lang="en-US" altLang="zh-CN" sz="2800" b="1" i="1" dirty="0" smtClean="0">
                <a:solidFill>
                  <a:srgbClr val="00FFFF"/>
                </a:solidFill>
                <a:effectLst/>
                <a:latin typeface="Times New Roman" pitchFamily="18" charset="0"/>
              </a:rPr>
              <a:t>TSP </a:t>
            </a:r>
            <a:r>
              <a:rPr kumimoji="1" lang="zh-CN" altLang="en-US" sz="2800" b="1" dirty="0" smtClean="0">
                <a:effectLst/>
              </a:rPr>
              <a:t>问题至少有两种贪心策略是合理的</a:t>
            </a:r>
          </a:p>
          <a:p>
            <a:pPr lvl="1" eaLnBrk="1" hangingPunct="1">
              <a:defRPr/>
            </a:pPr>
            <a:r>
              <a:rPr kumimoji="1" lang="zh-CN" altLang="en-US" b="1" dirty="0" smtClean="0">
                <a:solidFill>
                  <a:schemeClr val="folHlink"/>
                </a:solidFill>
                <a:effectLst/>
              </a:rPr>
              <a:t>最近邻点</a:t>
            </a:r>
            <a:r>
              <a:rPr kumimoji="1" lang="zh-CN" altLang="en-US" b="1" dirty="0" smtClean="0">
                <a:effectLst/>
              </a:rPr>
              <a:t>策略</a:t>
            </a:r>
          </a:p>
          <a:p>
            <a:pPr lvl="1" eaLnBrk="1" hangingPunct="1">
              <a:buFont typeface="Wingdings" panose="05000000000000000000" pitchFamily="2" charset="2"/>
              <a:buNone/>
              <a:defRPr/>
            </a:pPr>
            <a:r>
              <a:rPr kumimoji="1" lang="zh-CN" altLang="en-US" b="1" dirty="0" smtClean="0">
                <a:effectLst/>
              </a:rPr>
              <a:t>   从任意城市出发，每次在没有到过的城市中选择</a:t>
            </a:r>
            <a:r>
              <a:rPr kumimoji="1" lang="zh-CN" altLang="en-US" b="1" dirty="0" smtClean="0">
                <a:solidFill>
                  <a:srgbClr val="00B050"/>
                </a:solidFill>
                <a:effectLst/>
              </a:rPr>
              <a:t>最近的一个</a:t>
            </a:r>
            <a:r>
              <a:rPr kumimoji="1" lang="zh-CN" altLang="en-US" b="1" dirty="0" smtClean="0">
                <a:effectLst/>
              </a:rPr>
              <a:t>，直到经过了所有的城市，最后回到出发城市。</a:t>
            </a:r>
          </a:p>
          <a:p>
            <a:pPr lvl="1" eaLnBrk="1" hangingPunct="1">
              <a:defRPr/>
            </a:pPr>
            <a:r>
              <a:rPr kumimoji="1" lang="zh-CN" altLang="en-US" b="1" dirty="0" smtClean="0">
                <a:solidFill>
                  <a:schemeClr val="folHlink"/>
                </a:solidFill>
                <a:effectLst/>
              </a:rPr>
              <a:t>最短链接</a:t>
            </a:r>
            <a:r>
              <a:rPr kumimoji="1" lang="zh-CN" altLang="en-US" b="1" dirty="0" smtClean="0">
                <a:effectLst/>
              </a:rPr>
              <a:t>策略</a:t>
            </a:r>
          </a:p>
          <a:p>
            <a:pPr lvl="1" eaLnBrk="1" hangingPunct="1">
              <a:buFont typeface="Wingdings" panose="05000000000000000000" pitchFamily="2" charset="2"/>
              <a:buNone/>
              <a:defRPr/>
            </a:pPr>
            <a:r>
              <a:rPr kumimoji="1" lang="zh-CN" altLang="en-US" b="1" dirty="0" smtClean="0">
                <a:effectLst/>
              </a:rPr>
              <a:t>   每次在整个图的范围内</a:t>
            </a:r>
            <a:r>
              <a:rPr kumimoji="1" lang="zh-CN" altLang="en-US" b="1" dirty="0" smtClean="0">
                <a:solidFill>
                  <a:srgbClr val="00B050"/>
                </a:solidFill>
                <a:effectLst/>
              </a:rPr>
              <a:t>选择最短边加入到解集合 </a:t>
            </a:r>
            <a:r>
              <a:rPr kumimoji="1" lang="en-US" altLang="zh-CN" b="1" i="1" dirty="0" smtClean="0">
                <a:solidFill>
                  <a:srgbClr val="00B050"/>
                </a:solidFill>
                <a:effectLst/>
                <a:latin typeface="Times New Roman" pitchFamily="18" charset="0"/>
              </a:rPr>
              <a:t>S </a:t>
            </a:r>
            <a:r>
              <a:rPr kumimoji="1" lang="zh-CN" altLang="en-US" b="1" dirty="0" smtClean="0">
                <a:effectLst/>
              </a:rPr>
              <a:t>中，但是，要保证加入解集合中的</a:t>
            </a:r>
            <a:r>
              <a:rPr kumimoji="1" lang="zh-CN" altLang="en-US" b="1" dirty="0" smtClean="0">
                <a:solidFill>
                  <a:srgbClr val="00B050"/>
                </a:solidFill>
                <a:effectLst/>
              </a:rPr>
              <a:t>边最终形成一个哈密顿回路</a:t>
            </a:r>
            <a:r>
              <a:rPr kumimoji="1" lang="zh-CN" altLang="en-US" b="1" dirty="0" smtClean="0">
                <a:effectLst/>
              </a:rPr>
              <a:t>。</a:t>
            </a:r>
            <a:endParaRPr lang="zh-CN" altLang="en-US" dirty="0" smtClean="0"/>
          </a:p>
        </p:txBody>
      </p:sp>
      <p:sp>
        <p:nvSpPr>
          <p:cNvPr id="5" name="Rectangle 2"/>
          <p:cNvSpPr>
            <a:spLocks noChangeArrowheads="1"/>
          </p:cNvSpPr>
          <p:nvPr/>
        </p:nvSpPr>
        <p:spPr bwMode="auto">
          <a:xfrm>
            <a:off x="-252536" y="333375"/>
            <a:ext cx="81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en-US" altLang="zh-CN" sz="3200" dirty="0" smtClean="0">
                <a:solidFill>
                  <a:schemeClr val="bg1"/>
                </a:solidFill>
                <a:ea typeface="黑体" pitchFamily="2" charset="-122"/>
              </a:rPr>
              <a:t>7.2.9 </a:t>
            </a:r>
            <a:r>
              <a:rPr lang="zh-CN" altLang="en-US" sz="3200" dirty="0" smtClean="0">
                <a:solidFill>
                  <a:schemeClr val="bg1"/>
                </a:solidFill>
                <a:ea typeface="黑体" pitchFamily="2" charset="-122"/>
              </a:rPr>
              <a:t>旅行</a:t>
            </a:r>
            <a:r>
              <a:rPr lang="zh-CN" altLang="en-US" sz="3200" dirty="0">
                <a:solidFill>
                  <a:schemeClr val="bg1"/>
                </a:solidFill>
                <a:ea typeface="黑体" pitchFamily="2" charset="-122"/>
              </a:rPr>
              <a:t>商问题</a:t>
            </a:r>
            <a:r>
              <a:rPr lang="en-US" altLang="zh-CN" sz="3200" dirty="0">
                <a:solidFill>
                  <a:schemeClr val="bg1"/>
                </a:solidFill>
                <a:ea typeface="黑体" pitchFamily="2" charset="-122"/>
              </a:rPr>
              <a:t>(</a:t>
            </a:r>
            <a:r>
              <a:rPr lang="en-US" altLang="zh-CN" sz="2800" dirty="0">
                <a:solidFill>
                  <a:schemeClr val="bg1"/>
                </a:solidFill>
                <a:ea typeface="黑体" pitchFamily="2" charset="-122"/>
              </a:rPr>
              <a:t>Traveling Salesman Problem</a:t>
            </a:r>
            <a:r>
              <a:rPr lang="en-US" altLang="zh-CN" sz="3200" dirty="0">
                <a:solidFill>
                  <a:schemeClr val="bg1"/>
                </a:solidFill>
                <a:ea typeface="黑体" pitchFamily="2" charset="-122"/>
              </a:rPr>
              <a: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201</a:t>
            </a:fld>
            <a:endParaRPr lang="en-CA" dirty="0"/>
          </a:p>
        </p:txBody>
      </p:sp>
    </p:spTree>
    <p:extLst>
      <p:ext uri="{BB962C8B-B14F-4D97-AF65-F5344CB8AC3E}">
        <p14:creationId xmlns:p14="http://schemas.microsoft.com/office/powerpoint/2010/main" val="248031570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9" name="Group 2"/>
          <p:cNvGrpSpPr>
            <a:grpSpLocks/>
          </p:cNvGrpSpPr>
          <p:nvPr/>
        </p:nvGrpSpPr>
        <p:grpSpPr bwMode="auto">
          <a:xfrm>
            <a:off x="395536" y="836712"/>
            <a:ext cx="8713787" cy="5735638"/>
            <a:chOff x="1511" y="3168"/>
            <a:chExt cx="7608" cy="5106"/>
          </a:xfrm>
        </p:grpSpPr>
        <p:sp>
          <p:nvSpPr>
            <p:cNvPr id="21516" name="Text Box 3"/>
            <p:cNvSpPr txBox="1">
              <a:spLocks noChangeArrowheads="1"/>
            </p:cNvSpPr>
            <p:nvPr/>
          </p:nvSpPr>
          <p:spPr bwMode="auto">
            <a:xfrm>
              <a:off x="2169" y="7494"/>
              <a:ext cx="695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r>
                <a:rPr lang="en-US" altLang="zh-CN" sz="2000" b="1" dirty="0">
                  <a:latin typeface="Times New Roman" panose="02020603050405020304" pitchFamily="18" charset="0"/>
                </a:rPr>
                <a:t>(d) </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5         (e) </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5→</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2                (f) </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城市</a:t>
              </a:r>
              <a:r>
                <a:rPr lang="en-US" altLang="zh-CN" sz="2000" b="1" dirty="0">
                  <a:latin typeface="Times New Roman" panose="02020603050405020304" pitchFamily="18" charset="0"/>
                </a:rPr>
                <a:t>1</a:t>
              </a:r>
            </a:p>
            <a:p>
              <a:pPr algn="ctr">
                <a:spcBef>
                  <a:spcPts val="775"/>
                </a:spcBef>
              </a:pPr>
              <a:r>
                <a:rPr lang="en-US" altLang="zh-CN" sz="2000" b="1" dirty="0">
                  <a:latin typeface="Times New Roman" panose="02020603050405020304" pitchFamily="18" charset="0"/>
                </a:rPr>
                <a:t>   </a:t>
              </a:r>
              <a:r>
                <a:rPr lang="zh-CN" altLang="en-US" sz="2000" b="1" dirty="0">
                  <a:solidFill>
                    <a:srgbClr val="00B050"/>
                  </a:solidFill>
                  <a:latin typeface="Times New Roman" panose="02020603050405020304" pitchFamily="18" charset="0"/>
                </a:rPr>
                <a:t>最近邻点</a:t>
              </a:r>
              <a:r>
                <a:rPr lang="zh-CN" altLang="en-US" sz="2000" b="1" dirty="0">
                  <a:latin typeface="Times New Roman" panose="02020603050405020304" pitchFamily="18" charset="0"/>
                </a:rPr>
                <a:t>贪心策略求解</a:t>
              </a:r>
              <a:r>
                <a:rPr lang="en-US" altLang="zh-CN" sz="2000" b="1" dirty="0">
                  <a:latin typeface="Times New Roman" panose="02020603050405020304" pitchFamily="18" charset="0"/>
                </a:rPr>
                <a:t>TSP</a:t>
              </a:r>
              <a:r>
                <a:rPr lang="zh-CN" altLang="en-US" sz="2000" b="1" dirty="0">
                  <a:latin typeface="Times New Roman" panose="02020603050405020304" pitchFamily="18" charset="0"/>
                </a:rPr>
                <a:t>问题的过程</a:t>
              </a:r>
            </a:p>
          </p:txBody>
        </p:sp>
        <p:sp>
          <p:nvSpPr>
            <p:cNvPr id="21517" name="Line 4"/>
            <p:cNvSpPr>
              <a:spLocks noChangeShapeType="1"/>
            </p:cNvSpPr>
            <p:nvPr/>
          </p:nvSpPr>
          <p:spPr bwMode="auto">
            <a:xfrm flipH="1">
              <a:off x="4739" y="5853"/>
              <a:ext cx="540" cy="1140"/>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8" name="Text Box 5"/>
            <p:cNvSpPr txBox="1">
              <a:spLocks noChangeArrowheads="1"/>
            </p:cNvSpPr>
            <p:nvPr/>
          </p:nvSpPr>
          <p:spPr bwMode="auto">
            <a:xfrm>
              <a:off x="5219" y="7146"/>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19" name="Text Box 6"/>
            <p:cNvSpPr txBox="1">
              <a:spLocks noChangeArrowheads="1"/>
            </p:cNvSpPr>
            <p:nvPr/>
          </p:nvSpPr>
          <p:spPr bwMode="auto">
            <a:xfrm>
              <a:off x="5259" y="6504"/>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1520" name="Text Box 7"/>
            <p:cNvSpPr txBox="1">
              <a:spLocks noChangeArrowheads="1"/>
            </p:cNvSpPr>
            <p:nvPr/>
          </p:nvSpPr>
          <p:spPr bwMode="auto">
            <a:xfrm>
              <a:off x="5419" y="6036"/>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21" name="Oval 9"/>
            <p:cNvSpPr>
              <a:spLocks noChangeArrowheads="1"/>
            </p:cNvSpPr>
            <p:nvPr/>
          </p:nvSpPr>
          <p:spPr bwMode="auto">
            <a:xfrm>
              <a:off x="5199" y="5613"/>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1</a:t>
              </a:r>
            </a:p>
          </p:txBody>
        </p:sp>
        <p:sp>
          <p:nvSpPr>
            <p:cNvPr id="21522" name="Oval 10"/>
            <p:cNvSpPr>
              <a:spLocks noChangeArrowheads="1"/>
            </p:cNvSpPr>
            <p:nvPr/>
          </p:nvSpPr>
          <p:spPr bwMode="auto">
            <a:xfrm>
              <a:off x="4259" y="6120"/>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1523" name="Oval 11"/>
            <p:cNvSpPr>
              <a:spLocks noChangeArrowheads="1"/>
            </p:cNvSpPr>
            <p:nvPr/>
          </p:nvSpPr>
          <p:spPr bwMode="auto">
            <a:xfrm>
              <a:off x="4549" y="6972"/>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p>
          </p:txBody>
        </p:sp>
        <p:sp>
          <p:nvSpPr>
            <p:cNvPr id="21524" name="Oval 12"/>
            <p:cNvSpPr>
              <a:spLocks noChangeArrowheads="1"/>
            </p:cNvSpPr>
            <p:nvPr/>
          </p:nvSpPr>
          <p:spPr bwMode="auto">
            <a:xfrm>
              <a:off x="5699" y="6990"/>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1525" name="Oval 13"/>
            <p:cNvSpPr>
              <a:spLocks noChangeArrowheads="1"/>
            </p:cNvSpPr>
            <p:nvPr/>
          </p:nvSpPr>
          <p:spPr bwMode="auto">
            <a:xfrm>
              <a:off x="6107" y="6132"/>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26" name="Line 14"/>
            <p:cNvSpPr>
              <a:spLocks noChangeShapeType="1"/>
            </p:cNvSpPr>
            <p:nvPr/>
          </p:nvSpPr>
          <p:spPr bwMode="auto">
            <a:xfrm>
              <a:off x="4849" y="7122"/>
              <a:ext cx="850" cy="0"/>
            </a:xfrm>
            <a:prstGeom prst="line">
              <a:avLst/>
            </a:prstGeom>
            <a:noFill/>
            <a:ln w="25400">
              <a:solidFill>
                <a:srgbClr val="CC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7" name="Line 15"/>
            <p:cNvSpPr>
              <a:spLocks noChangeShapeType="1"/>
            </p:cNvSpPr>
            <p:nvPr/>
          </p:nvSpPr>
          <p:spPr bwMode="auto">
            <a:xfrm flipH="1" flipV="1">
              <a:off x="4529" y="6303"/>
              <a:ext cx="1250" cy="690"/>
            </a:xfrm>
            <a:prstGeom prst="line">
              <a:avLst/>
            </a:prstGeom>
            <a:noFill/>
            <a:ln w="25400">
              <a:solidFill>
                <a:srgbClr val="CC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8" name="Line 16"/>
            <p:cNvSpPr>
              <a:spLocks noChangeShapeType="1"/>
            </p:cNvSpPr>
            <p:nvPr/>
          </p:nvSpPr>
          <p:spPr bwMode="auto">
            <a:xfrm>
              <a:off x="4559" y="6246"/>
              <a:ext cx="1560" cy="0"/>
            </a:xfrm>
            <a:prstGeom prst="line">
              <a:avLst/>
            </a:prstGeom>
            <a:noFill/>
            <a:ln w="25400">
              <a:solidFill>
                <a:srgbClr val="00B0F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9" name="Line 17"/>
            <p:cNvSpPr>
              <a:spLocks noChangeShapeType="1"/>
            </p:cNvSpPr>
            <p:nvPr/>
          </p:nvSpPr>
          <p:spPr bwMode="auto">
            <a:xfrm flipH="1">
              <a:off x="7229" y="5874"/>
              <a:ext cx="540" cy="1140"/>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Text Box 18"/>
            <p:cNvSpPr txBox="1">
              <a:spLocks noChangeArrowheads="1"/>
            </p:cNvSpPr>
            <p:nvPr/>
          </p:nvSpPr>
          <p:spPr bwMode="auto">
            <a:xfrm>
              <a:off x="7709" y="7167"/>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31" name="Text Box 19"/>
            <p:cNvSpPr txBox="1">
              <a:spLocks noChangeArrowheads="1"/>
            </p:cNvSpPr>
            <p:nvPr/>
          </p:nvSpPr>
          <p:spPr bwMode="auto">
            <a:xfrm>
              <a:off x="7749" y="6525"/>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1532" name="Text Box 20"/>
            <p:cNvSpPr txBox="1">
              <a:spLocks noChangeArrowheads="1"/>
            </p:cNvSpPr>
            <p:nvPr/>
          </p:nvSpPr>
          <p:spPr bwMode="auto">
            <a:xfrm>
              <a:off x="7909" y="6057"/>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33" name="Text Box 21"/>
            <p:cNvSpPr txBox="1">
              <a:spLocks noChangeArrowheads="1"/>
            </p:cNvSpPr>
            <p:nvPr/>
          </p:nvSpPr>
          <p:spPr bwMode="auto">
            <a:xfrm>
              <a:off x="7459" y="5976"/>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34" name="Oval 22"/>
            <p:cNvSpPr>
              <a:spLocks noChangeArrowheads="1"/>
            </p:cNvSpPr>
            <p:nvPr/>
          </p:nvSpPr>
          <p:spPr bwMode="auto">
            <a:xfrm>
              <a:off x="7689" y="5634"/>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1</a:t>
              </a:r>
            </a:p>
          </p:txBody>
        </p:sp>
        <p:sp>
          <p:nvSpPr>
            <p:cNvPr id="21535" name="Oval 23"/>
            <p:cNvSpPr>
              <a:spLocks noChangeArrowheads="1"/>
            </p:cNvSpPr>
            <p:nvPr/>
          </p:nvSpPr>
          <p:spPr bwMode="auto">
            <a:xfrm>
              <a:off x="6749" y="6144"/>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1536" name="Oval 24"/>
            <p:cNvSpPr>
              <a:spLocks noChangeArrowheads="1"/>
            </p:cNvSpPr>
            <p:nvPr/>
          </p:nvSpPr>
          <p:spPr bwMode="auto">
            <a:xfrm>
              <a:off x="7042" y="6993"/>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p>
          </p:txBody>
        </p:sp>
        <p:sp>
          <p:nvSpPr>
            <p:cNvPr id="21537" name="Oval 25"/>
            <p:cNvSpPr>
              <a:spLocks noChangeArrowheads="1"/>
            </p:cNvSpPr>
            <p:nvPr/>
          </p:nvSpPr>
          <p:spPr bwMode="auto">
            <a:xfrm>
              <a:off x="8189" y="7011"/>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1538" name="Oval 26"/>
            <p:cNvSpPr>
              <a:spLocks noChangeArrowheads="1"/>
            </p:cNvSpPr>
            <p:nvPr/>
          </p:nvSpPr>
          <p:spPr bwMode="auto">
            <a:xfrm>
              <a:off x="8599" y="6162"/>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39" name="Line 27"/>
            <p:cNvSpPr>
              <a:spLocks noChangeShapeType="1"/>
            </p:cNvSpPr>
            <p:nvPr/>
          </p:nvSpPr>
          <p:spPr bwMode="auto">
            <a:xfrm>
              <a:off x="7339" y="7143"/>
              <a:ext cx="850" cy="0"/>
            </a:xfrm>
            <a:prstGeom prst="line">
              <a:avLst/>
            </a:prstGeom>
            <a:noFill/>
            <a:ln w="25400">
              <a:solidFill>
                <a:srgbClr val="CC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0" name="Line 28"/>
            <p:cNvSpPr>
              <a:spLocks noChangeShapeType="1"/>
            </p:cNvSpPr>
            <p:nvPr/>
          </p:nvSpPr>
          <p:spPr bwMode="auto">
            <a:xfrm flipH="1" flipV="1">
              <a:off x="7019" y="6324"/>
              <a:ext cx="1250" cy="690"/>
            </a:xfrm>
            <a:prstGeom prst="line">
              <a:avLst/>
            </a:prstGeom>
            <a:noFill/>
            <a:ln w="25400">
              <a:solidFill>
                <a:srgbClr val="CC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1" name="Line 29"/>
            <p:cNvSpPr>
              <a:spLocks noChangeShapeType="1"/>
            </p:cNvSpPr>
            <p:nvPr/>
          </p:nvSpPr>
          <p:spPr bwMode="auto">
            <a:xfrm>
              <a:off x="7029" y="6276"/>
              <a:ext cx="1560" cy="0"/>
            </a:xfrm>
            <a:prstGeom prst="line">
              <a:avLst/>
            </a:prstGeom>
            <a:noFill/>
            <a:ln w="25400">
              <a:solidFill>
                <a:srgbClr val="CC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2" name="Line 30"/>
            <p:cNvSpPr>
              <a:spLocks noChangeShapeType="1"/>
            </p:cNvSpPr>
            <p:nvPr/>
          </p:nvSpPr>
          <p:spPr bwMode="auto">
            <a:xfrm>
              <a:off x="7959" y="5835"/>
              <a:ext cx="670" cy="369"/>
            </a:xfrm>
            <a:prstGeom prst="line">
              <a:avLst/>
            </a:prstGeom>
            <a:noFill/>
            <a:ln w="25400">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3" name="Text Box 31"/>
            <p:cNvSpPr txBox="1">
              <a:spLocks noChangeArrowheads="1"/>
            </p:cNvSpPr>
            <p:nvPr/>
          </p:nvSpPr>
          <p:spPr bwMode="auto">
            <a:xfrm>
              <a:off x="8299" y="5838"/>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1544" name="Line 32"/>
            <p:cNvSpPr>
              <a:spLocks noChangeShapeType="1"/>
            </p:cNvSpPr>
            <p:nvPr/>
          </p:nvSpPr>
          <p:spPr bwMode="auto">
            <a:xfrm flipH="1">
              <a:off x="2249" y="5820"/>
              <a:ext cx="540" cy="1140"/>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5" name="Text Box 33"/>
            <p:cNvSpPr txBox="1">
              <a:spLocks noChangeArrowheads="1"/>
            </p:cNvSpPr>
            <p:nvPr/>
          </p:nvSpPr>
          <p:spPr bwMode="auto">
            <a:xfrm>
              <a:off x="2729" y="7113"/>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46" name="Text Box 34"/>
            <p:cNvSpPr txBox="1">
              <a:spLocks noChangeArrowheads="1"/>
            </p:cNvSpPr>
            <p:nvPr/>
          </p:nvSpPr>
          <p:spPr bwMode="auto">
            <a:xfrm>
              <a:off x="2769" y="6471"/>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1547" name="Text Box 36"/>
            <p:cNvSpPr txBox="1">
              <a:spLocks noChangeArrowheads="1"/>
            </p:cNvSpPr>
            <p:nvPr/>
          </p:nvSpPr>
          <p:spPr bwMode="auto">
            <a:xfrm>
              <a:off x="2479" y="5922"/>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48" name="Oval 37"/>
            <p:cNvSpPr>
              <a:spLocks noChangeArrowheads="1"/>
            </p:cNvSpPr>
            <p:nvPr/>
          </p:nvSpPr>
          <p:spPr bwMode="auto">
            <a:xfrm>
              <a:off x="2709" y="5580"/>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1</a:t>
              </a:r>
            </a:p>
          </p:txBody>
        </p:sp>
        <p:sp>
          <p:nvSpPr>
            <p:cNvPr id="21549" name="Oval 38"/>
            <p:cNvSpPr>
              <a:spLocks noChangeArrowheads="1"/>
            </p:cNvSpPr>
            <p:nvPr/>
          </p:nvSpPr>
          <p:spPr bwMode="auto">
            <a:xfrm>
              <a:off x="1769" y="6090"/>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1550" name="Oval 39"/>
            <p:cNvSpPr>
              <a:spLocks noChangeArrowheads="1"/>
            </p:cNvSpPr>
            <p:nvPr/>
          </p:nvSpPr>
          <p:spPr bwMode="auto">
            <a:xfrm>
              <a:off x="2059" y="6939"/>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p>
          </p:txBody>
        </p:sp>
        <p:sp>
          <p:nvSpPr>
            <p:cNvPr id="21551" name="Oval 40"/>
            <p:cNvSpPr>
              <a:spLocks noChangeArrowheads="1"/>
            </p:cNvSpPr>
            <p:nvPr/>
          </p:nvSpPr>
          <p:spPr bwMode="auto">
            <a:xfrm>
              <a:off x="3209" y="6960"/>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1552" name="Oval 41"/>
            <p:cNvSpPr>
              <a:spLocks noChangeArrowheads="1"/>
            </p:cNvSpPr>
            <p:nvPr/>
          </p:nvSpPr>
          <p:spPr bwMode="auto">
            <a:xfrm>
              <a:off x="3619" y="6117"/>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53" name="Line 42"/>
            <p:cNvSpPr>
              <a:spLocks noChangeShapeType="1"/>
            </p:cNvSpPr>
            <p:nvPr/>
          </p:nvSpPr>
          <p:spPr bwMode="auto">
            <a:xfrm>
              <a:off x="2349" y="7089"/>
              <a:ext cx="850" cy="0"/>
            </a:xfrm>
            <a:prstGeom prst="line">
              <a:avLst/>
            </a:prstGeom>
            <a:noFill/>
            <a:ln w="25400">
              <a:solidFill>
                <a:srgbClr val="CC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4" name="Line 43"/>
            <p:cNvSpPr>
              <a:spLocks noChangeShapeType="1"/>
            </p:cNvSpPr>
            <p:nvPr/>
          </p:nvSpPr>
          <p:spPr bwMode="auto">
            <a:xfrm flipH="1" flipV="1">
              <a:off x="2039" y="6270"/>
              <a:ext cx="1250" cy="69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5" name="Line 44"/>
            <p:cNvSpPr>
              <a:spLocks noChangeShapeType="1"/>
            </p:cNvSpPr>
            <p:nvPr/>
          </p:nvSpPr>
          <p:spPr bwMode="auto">
            <a:xfrm flipV="1">
              <a:off x="3409" y="6399"/>
              <a:ext cx="310" cy="56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6" name="Text Box 45"/>
            <p:cNvSpPr txBox="1">
              <a:spLocks noChangeArrowheads="1"/>
            </p:cNvSpPr>
            <p:nvPr/>
          </p:nvSpPr>
          <p:spPr bwMode="auto">
            <a:xfrm>
              <a:off x="3629" y="6621"/>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7</a:t>
              </a:r>
            </a:p>
          </p:txBody>
        </p:sp>
        <p:sp>
          <p:nvSpPr>
            <p:cNvPr id="21557" name="Line 46"/>
            <p:cNvSpPr>
              <a:spLocks noChangeShapeType="1"/>
            </p:cNvSpPr>
            <p:nvPr/>
          </p:nvSpPr>
          <p:spPr bwMode="auto">
            <a:xfrm flipH="1">
              <a:off x="4529" y="3453"/>
              <a:ext cx="720" cy="3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8" name="Line 47"/>
            <p:cNvSpPr>
              <a:spLocks noChangeShapeType="1"/>
            </p:cNvSpPr>
            <p:nvPr/>
          </p:nvSpPr>
          <p:spPr bwMode="auto">
            <a:xfrm flipH="1">
              <a:off x="4769" y="3510"/>
              <a:ext cx="540" cy="1140"/>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9" name="Line 48"/>
            <p:cNvSpPr>
              <a:spLocks noChangeShapeType="1"/>
            </p:cNvSpPr>
            <p:nvPr/>
          </p:nvSpPr>
          <p:spPr bwMode="auto">
            <a:xfrm flipH="1" flipV="1">
              <a:off x="5459" y="3465"/>
              <a:ext cx="700" cy="4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0" name="Line 49"/>
            <p:cNvSpPr>
              <a:spLocks noChangeShapeType="1"/>
            </p:cNvSpPr>
            <p:nvPr/>
          </p:nvSpPr>
          <p:spPr bwMode="auto">
            <a:xfrm flipH="1" flipV="1">
              <a:off x="5399" y="3501"/>
              <a:ext cx="450" cy="116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1" name="Text Box 50"/>
            <p:cNvSpPr txBox="1">
              <a:spLocks noChangeArrowheads="1"/>
            </p:cNvSpPr>
            <p:nvPr/>
          </p:nvSpPr>
          <p:spPr bwMode="auto">
            <a:xfrm>
              <a:off x="5799" y="3462"/>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1562" name="Text Box 51"/>
            <p:cNvSpPr txBox="1">
              <a:spLocks noChangeArrowheads="1"/>
            </p:cNvSpPr>
            <p:nvPr/>
          </p:nvSpPr>
          <p:spPr bwMode="auto">
            <a:xfrm>
              <a:off x="4719" y="3432"/>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p>
          </p:txBody>
        </p:sp>
        <p:sp>
          <p:nvSpPr>
            <p:cNvPr id="21563" name="Text Box 52"/>
            <p:cNvSpPr txBox="1">
              <a:spLocks noChangeArrowheads="1"/>
            </p:cNvSpPr>
            <p:nvPr/>
          </p:nvSpPr>
          <p:spPr bwMode="auto">
            <a:xfrm>
              <a:off x="5639" y="3861"/>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1564" name="Text Box 53"/>
            <p:cNvSpPr txBox="1">
              <a:spLocks noChangeArrowheads="1"/>
            </p:cNvSpPr>
            <p:nvPr/>
          </p:nvSpPr>
          <p:spPr bwMode="auto">
            <a:xfrm>
              <a:off x="4899" y="3861"/>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65" name="Oval 54"/>
            <p:cNvSpPr>
              <a:spLocks noChangeArrowheads="1"/>
            </p:cNvSpPr>
            <p:nvPr/>
          </p:nvSpPr>
          <p:spPr bwMode="auto">
            <a:xfrm>
              <a:off x="5229" y="3270"/>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1</a:t>
              </a:r>
            </a:p>
          </p:txBody>
        </p:sp>
        <p:sp>
          <p:nvSpPr>
            <p:cNvPr id="21566" name="Oval 55"/>
            <p:cNvSpPr>
              <a:spLocks noChangeArrowheads="1"/>
            </p:cNvSpPr>
            <p:nvPr/>
          </p:nvSpPr>
          <p:spPr bwMode="auto">
            <a:xfrm>
              <a:off x="4292" y="3777"/>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1567" name="Oval 56"/>
            <p:cNvSpPr>
              <a:spLocks noChangeArrowheads="1"/>
            </p:cNvSpPr>
            <p:nvPr/>
          </p:nvSpPr>
          <p:spPr bwMode="auto">
            <a:xfrm>
              <a:off x="4579" y="4629"/>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p>
          </p:txBody>
        </p:sp>
        <p:sp>
          <p:nvSpPr>
            <p:cNvPr id="21568" name="Oval 57"/>
            <p:cNvSpPr>
              <a:spLocks noChangeArrowheads="1"/>
            </p:cNvSpPr>
            <p:nvPr/>
          </p:nvSpPr>
          <p:spPr bwMode="auto">
            <a:xfrm>
              <a:off x="5726" y="4668"/>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1569" name="Oval 58"/>
            <p:cNvSpPr>
              <a:spLocks noChangeArrowheads="1"/>
            </p:cNvSpPr>
            <p:nvPr/>
          </p:nvSpPr>
          <p:spPr bwMode="auto">
            <a:xfrm>
              <a:off x="6129" y="3849"/>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70" name="Line 59"/>
            <p:cNvSpPr>
              <a:spLocks noChangeShapeType="1"/>
            </p:cNvSpPr>
            <p:nvPr/>
          </p:nvSpPr>
          <p:spPr bwMode="auto">
            <a:xfrm flipH="1">
              <a:off x="7259" y="3591"/>
              <a:ext cx="540" cy="1140"/>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1" name="Text Box 60"/>
            <p:cNvSpPr txBox="1">
              <a:spLocks noChangeArrowheads="1"/>
            </p:cNvSpPr>
            <p:nvPr/>
          </p:nvSpPr>
          <p:spPr bwMode="auto">
            <a:xfrm>
              <a:off x="7739" y="4884"/>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72" name="Text Box 61"/>
            <p:cNvSpPr txBox="1">
              <a:spLocks noChangeArrowheads="1"/>
            </p:cNvSpPr>
            <p:nvPr/>
          </p:nvSpPr>
          <p:spPr bwMode="auto">
            <a:xfrm>
              <a:off x="6809" y="4332"/>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1573" name="Text Box 62"/>
            <p:cNvSpPr txBox="1">
              <a:spLocks noChangeArrowheads="1"/>
            </p:cNvSpPr>
            <p:nvPr/>
          </p:nvSpPr>
          <p:spPr bwMode="auto">
            <a:xfrm>
              <a:off x="7899" y="4203"/>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1574" name="Text Box 63"/>
            <p:cNvSpPr txBox="1">
              <a:spLocks noChangeArrowheads="1"/>
            </p:cNvSpPr>
            <p:nvPr/>
          </p:nvSpPr>
          <p:spPr bwMode="auto">
            <a:xfrm>
              <a:off x="7389" y="3942"/>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75" name="Oval 64"/>
            <p:cNvSpPr>
              <a:spLocks noChangeArrowheads="1"/>
            </p:cNvSpPr>
            <p:nvPr/>
          </p:nvSpPr>
          <p:spPr bwMode="auto">
            <a:xfrm>
              <a:off x="7716" y="3351"/>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1</a:t>
              </a:r>
            </a:p>
          </p:txBody>
        </p:sp>
        <p:sp>
          <p:nvSpPr>
            <p:cNvPr id="21576" name="Oval 65"/>
            <p:cNvSpPr>
              <a:spLocks noChangeArrowheads="1"/>
            </p:cNvSpPr>
            <p:nvPr/>
          </p:nvSpPr>
          <p:spPr bwMode="auto">
            <a:xfrm>
              <a:off x="6779" y="3861"/>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1577" name="Oval 66"/>
            <p:cNvSpPr>
              <a:spLocks noChangeArrowheads="1"/>
            </p:cNvSpPr>
            <p:nvPr/>
          </p:nvSpPr>
          <p:spPr bwMode="auto">
            <a:xfrm>
              <a:off x="7069" y="4710"/>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p>
          </p:txBody>
        </p:sp>
        <p:sp>
          <p:nvSpPr>
            <p:cNvPr id="21578" name="Oval 67"/>
            <p:cNvSpPr>
              <a:spLocks noChangeArrowheads="1"/>
            </p:cNvSpPr>
            <p:nvPr/>
          </p:nvSpPr>
          <p:spPr bwMode="auto">
            <a:xfrm>
              <a:off x="8219" y="4728"/>
              <a:ext cx="283" cy="283"/>
            </a:xfrm>
            <a:prstGeom prst="ellipse">
              <a:avLst/>
            </a:prstGeom>
            <a:solidFill>
              <a:schemeClr val="hlink"/>
            </a:solidFill>
            <a:ln w="9525">
              <a:solidFill>
                <a:schemeClr val="tx1"/>
              </a:solidFill>
              <a:round/>
              <a:headEnd/>
              <a:tailEnd/>
            </a:ln>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1579" name="Oval 68"/>
            <p:cNvSpPr>
              <a:spLocks noChangeArrowheads="1"/>
            </p:cNvSpPr>
            <p:nvPr/>
          </p:nvSpPr>
          <p:spPr bwMode="auto">
            <a:xfrm>
              <a:off x="8619" y="3930"/>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1580" name="Line 69"/>
            <p:cNvSpPr>
              <a:spLocks noChangeShapeType="1"/>
            </p:cNvSpPr>
            <p:nvPr/>
          </p:nvSpPr>
          <p:spPr bwMode="auto">
            <a:xfrm>
              <a:off x="7349" y="4860"/>
              <a:ext cx="850" cy="0"/>
            </a:xfrm>
            <a:prstGeom prst="line">
              <a:avLst/>
            </a:prstGeom>
            <a:noFill/>
            <a:ln w="254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81" name="Line 70"/>
            <p:cNvSpPr>
              <a:spLocks noChangeShapeType="1"/>
            </p:cNvSpPr>
            <p:nvPr/>
          </p:nvSpPr>
          <p:spPr bwMode="auto">
            <a:xfrm flipV="1">
              <a:off x="7339" y="4122"/>
              <a:ext cx="1280" cy="66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82" name="Line 71"/>
            <p:cNvSpPr>
              <a:spLocks noChangeShapeType="1"/>
            </p:cNvSpPr>
            <p:nvPr/>
          </p:nvSpPr>
          <p:spPr bwMode="auto">
            <a:xfrm flipH="1" flipV="1">
              <a:off x="6969" y="4101"/>
              <a:ext cx="180" cy="62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583" name="Group 72"/>
            <p:cNvGrpSpPr>
              <a:grpSpLocks/>
            </p:cNvGrpSpPr>
            <p:nvPr/>
          </p:nvGrpSpPr>
          <p:grpSpPr bwMode="auto">
            <a:xfrm>
              <a:off x="1511" y="3168"/>
              <a:ext cx="2650" cy="1989"/>
              <a:chOff x="2529" y="3021"/>
              <a:chExt cx="2650" cy="1989"/>
            </a:xfrm>
          </p:grpSpPr>
          <p:sp>
            <p:nvSpPr>
              <p:cNvPr id="21585" name="Text Box 73"/>
              <p:cNvSpPr txBox="1">
                <a:spLocks noChangeArrowheads="1"/>
              </p:cNvSpPr>
              <p:nvPr/>
            </p:nvSpPr>
            <p:spPr bwMode="auto">
              <a:xfrm>
                <a:off x="2529" y="3021"/>
                <a:ext cx="2650" cy="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a:p>
                <a:pPr algn="just"/>
                <a:r>
                  <a:rPr lang="en-US" altLang="zh-CN" sz="2000" b="1">
                    <a:latin typeface="Times New Roman" panose="02020603050405020304" pitchFamily="18" charset="0"/>
                  </a:rPr>
                  <a:t>C=</a:t>
                </a:r>
              </a:p>
              <a:p>
                <a:pPr algn="just"/>
                <a:endParaRPr lang="en-US" altLang="zh-CN" sz="2000" b="1">
                  <a:latin typeface="Times New Roman" panose="02020603050405020304" pitchFamily="18" charset="0"/>
                </a:endParaRPr>
              </a:p>
            </p:txBody>
          </p:sp>
          <p:sp>
            <p:nvSpPr>
              <p:cNvPr id="21586" name="AutoShape 74"/>
              <p:cNvSpPr>
                <a:spLocks noChangeArrowheads="1"/>
              </p:cNvSpPr>
              <p:nvPr/>
            </p:nvSpPr>
            <p:spPr bwMode="auto">
              <a:xfrm>
                <a:off x="3139" y="3201"/>
                <a:ext cx="1680" cy="1671"/>
              </a:xfrm>
              <a:prstGeom prst="bracketPair">
                <a:avLst>
                  <a:gd name="adj" fmla="val 586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10800" rIns="5400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110000"/>
                  </a:lnSpc>
                </a:pPr>
                <a:r>
                  <a:rPr lang="en-US" altLang="zh-CN" sz="2000" b="1">
                    <a:latin typeface="Times New Roman" panose="02020603050405020304" pitchFamily="18" charset="0"/>
                  </a:rPr>
                  <a:t>∞   3    3    </a:t>
                </a:r>
                <a:r>
                  <a:rPr lang="en-US" altLang="zh-CN" sz="2000" b="1">
                    <a:solidFill>
                      <a:srgbClr val="FFC000"/>
                    </a:solidFill>
                    <a:latin typeface="Times New Roman" panose="02020603050405020304" pitchFamily="18" charset="0"/>
                  </a:rPr>
                  <a:t>2</a:t>
                </a:r>
                <a:r>
                  <a:rPr lang="en-US" altLang="zh-CN" sz="2000" b="1">
                    <a:latin typeface="Times New Roman" panose="02020603050405020304" pitchFamily="18" charset="0"/>
                  </a:rPr>
                  <a:t>    6</a:t>
                </a:r>
              </a:p>
              <a:p>
                <a:pPr algn="just">
                  <a:lnSpc>
                    <a:spcPct val="110000"/>
                  </a:lnSpc>
                </a:pPr>
                <a:r>
                  <a:rPr lang="en-US" altLang="zh-CN" sz="2000" b="1" i="1">
                    <a:solidFill>
                      <a:srgbClr val="00FFFF"/>
                    </a:solidFill>
                    <a:latin typeface="Times New Roman" panose="02020603050405020304" pitchFamily="18" charset="0"/>
                  </a:rPr>
                  <a:t>3</a:t>
                </a:r>
                <a:r>
                  <a:rPr lang="en-US" altLang="zh-CN" sz="2000" b="1">
                    <a:latin typeface="Times New Roman" panose="02020603050405020304" pitchFamily="18" charset="0"/>
                  </a:rPr>
                  <a:t>   ∞    7    3    2</a:t>
                </a:r>
              </a:p>
              <a:p>
                <a:pPr algn="just">
                  <a:lnSpc>
                    <a:spcPct val="110000"/>
                  </a:lnSpc>
                </a:pPr>
                <a:r>
                  <a:rPr lang="en-US" altLang="zh-CN" sz="2000" b="1">
                    <a:latin typeface="Times New Roman" panose="02020603050405020304" pitchFamily="18" charset="0"/>
                  </a:rPr>
                  <a:t>3    7    ∞   2   </a:t>
                </a:r>
                <a:r>
                  <a:rPr lang="en-US" altLang="zh-CN" sz="2000" b="1" i="1">
                    <a:solidFill>
                      <a:schemeClr val="hlink"/>
                    </a:solidFill>
                    <a:latin typeface="Times New Roman" panose="02020603050405020304" pitchFamily="18" charset="0"/>
                  </a:rPr>
                  <a:t> 5</a:t>
                </a:r>
              </a:p>
              <a:p>
                <a:pPr algn="just">
                  <a:lnSpc>
                    <a:spcPct val="110000"/>
                  </a:lnSpc>
                </a:pPr>
                <a:r>
                  <a:rPr lang="en-US" altLang="zh-CN" sz="2000" b="1" i="1">
                    <a:latin typeface="Times New Roman" panose="02020603050405020304" pitchFamily="18" charset="0"/>
                  </a:rPr>
                  <a:t>2 </a:t>
                </a:r>
                <a:r>
                  <a:rPr lang="en-US" altLang="zh-CN" sz="2000" b="1">
                    <a:latin typeface="Times New Roman" panose="02020603050405020304" pitchFamily="18" charset="0"/>
                  </a:rPr>
                  <a:t>   3    </a:t>
                </a:r>
                <a:r>
                  <a:rPr lang="en-US" altLang="zh-CN" sz="2000" b="1" i="1">
                    <a:latin typeface="Times New Roman" panose="02020603050405020304" pitchFamily="18" charset="0"/>
                  </a:rPr>
                  <a:t> </a:t>
                </a:r>
                <a:r>
                  <a:rPr lang="en-US" altLang="zh-CN" sz="2000" b="1" i="1">
                    <a:solidFill>
                      <a:srgbClr val="CCFF33"/>
                    </a:solidFill>
                    <a:latin typeface="Times New Roman" panose="02020603050405020304" pitchFamily="18" charset="0"/>
                  </a:rPr>
                  <a:t>2</a:t>
                </a:r>
                <a:r>
                  <a:rPr lang="en-US" altLang="zh-CN" sz="2000" b="1">
                    <a:latin typeface="Times New Roman" panose="02020603050405020304" pitchFamily="18" charset="0"/>
                  </a:rPr>
                  <a:t>   ∞   3</a:t>
                </a:r>
              </a:p>
              <a:p>
                <a:pPr algn="just">
                  <a:lnSpc>
                    <a:spcPct val="110000"/>
                  </a:lnSpc>
                </a:pPr>
                <a:r>
                  <a:rPr lang="en-US" altLang="zh-CN" sz="2000" b="1">
                    <a:latin typeface="Times New Roman" panose="02020603050405020304" pitchFamily="18" charset="0"/>
                  </a:rPr>
                  <a:t>6    </a:t>
                </a:r>
                <a:r>
                  <a:rPr lang="en-US" altLang="zh-CN" sz="2000" b="1" i="1">
                    <a:latin typeface="Times New Roman" panose="02020603050405020304" pitchFamily="18" charset="0"/>
                  </a:rPr>
                  <a:t>2</a:t>
                </a:r>
                <a:r>
                  <a:rPr lang="en-US" altLang="zh-CN" sz="2000" b="1">
                    <a:latin typeface="Times New Roman" panose="02020603050405020304" pitchFamily="18" charset="0"/>
                  </a:rPr>
                  <a:t>     5    3  ∞</a:t>
                </a:r>
              </a:p>
            </p:txBody>
          </p:sp>
        </p:grpSp>
        <p:sp>
          <p:nvSpPr>
            <p:cNvPr id="21584" name="Text Box 75"/>
            <p:cNvSpPr txBox="1">
              <a:spLocks noChangeArrowheads="1"/>
            </p:cNvSpPr>
            <p:nvPr/>
          </p:nvSpPr>
          <p:spPr bwMode="auto">
            <a:xfrm>
              <a:off x="2031" y="5160"/>
              <a:ext cx="69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r>
                <a:rPr lang="en-US" altLang="zh-CN" sz="2000" b="1">
                  <a:latin typeface="Times New Roman" panose="02020603050405020304" pitchFamily="18" charset="0"/>
                </a:rPr>
                <a:t>(a) 5</a:t>
              </a:r>
              <a:r>
                <a:rPr lang="zh-CN" altLang="en-US" sz="2000" b="1">
                  <a:latin typeface="Times New Roman" panose="02020603050405020304" pitchFamily="18" charset="0"/>
                </a:rPr>
                <a:t>城市的代价矩阵       </a:t>
              </a:r>
              <a:r>
                <a:rPr lang="en-US" altLang="zh-CN" sz="2000" b="1">
                  <a:latin typeface="Times New Roman" panose="02020603050405020304" pitchFamily="18" charset="0"/>
                </a:rPr>
                <a:t>(b) </a:t>
              </a:r>
              <a:r>
                <a:rPr lang="zh-CN" altLang="en-US" sz="2000" b="1">
                  <a:latin typeface="Times New Roman" panose="02020603050405020304" pitchFamily="18" charset="0"/>
                </a:rPr>
                <a:t>城市</a:t>
              </a:r>
              <a:r>
                <a:rPr lang="en-US" altLang="zh-CN" sz="2000" b="1">
                  <a:latin typeface="Times New Roman" panose="02020603050405020304" pitchFamily="18" charset="0"/>
                </a:rPr>
                <a:t>1→</a:t>
              </a:r>
              <a:r>
                <a:rPr lang="zh-CN" altLang="en-US" sz="2000" b="1">
                  <a:latin typeface="Times New Roman" panose="02020603050405020304" pitchFamily="18" charset="0"/>
                </a:rPr>
                <a:t>城市</a:t>
              </a:r>
              <a:r>
                <a:rPr lang="en-US" altLang="zh-CN" sz="2000" b="1">
                  <a:latin typeface="Times New Roman" panose="02020603050405020304" pitchFamily="18" charset="0"/>
                </a:rPr>
                <a:t>4          (c) </a:t>
              </a:r>
              <a:r>
                <a:rPr lang="zh-CN" altLang="en-US" sz="2000" b="1">
                  <a:latin typeface="Times New Roman" panose="02020603050405020304" pitchFamily="18" charset="0"/>
                </a:rPr>
                <a:t>城市</a:t>
              </a:r>
              <a:r>
                <a:rPr lang="en-US" altLang="zh-CN" sz="2000" b="1">
                  <a:latin typeface="Times New Roman" panose="02020603050405020304" pitchFamily="18" charset="0"/>
                </a:rPr>
                <a:t>4→</a:t>
              </a:r>
              <a:r>
                <a:rPr lang="zh-CN" altLang="en-US" sz="2000" b="1">
                  <a:latin typeface="Times New Roman" panose="02020603050405020304" pitchFamily="18" charset="0"/>
                </a:rPr>
                <a:t>城市</a:t>
              </a:r>
              <a:r>
                <a:rPr lang="en-US" altLang="zh-CN" sz="2000" b="1">
                  <a:latin typeface="Times New Roman" panose="02020603050405020304" pitchFamily="18" charset="0"/>
                </a:rPr>
                <a:t>3</a:t>
              </a:r>
            </a:p>
          </p:txBody>
        </p:sp>
      </p:grpSp>
      <p:sp>
        <p:nvSpPr>
          <p:cNvPr id="21510" name="Text Box 76"/>
          <p:cNvSpPr txBox="1">
            <a:spLocks noChangeArrowheads="1"/>
          </p:cNvSpPr>
          <p:nvPr/>
        </p:nvSpPr>
        <p:spPr bwMode="auto">
          <a:xfrm>
            <a:off x="-659730" y="330709"/>
            <a:ext cx="594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pPr>
            <a:r>
              <a:rPr kumimoji="1" lang="en-US" altLang="zh-CN" sz="3600" b="1" dirty="0" smtClean="0">
                <a:latin typeface="Times New Roman" panose="02020603050405020304" pitchFamily="18" charset="0"/>
              </a:rPr>
              <a:t>TSP</a:t>
            </a:r>
            <a:r>
              <a:rPr kumimoji="1" lang="zh-CN" altLang="en-US" sz="3600" b="1" dirty="0">
                <a:latin typeface="宋体" panose="02010600030101010101" pitchFamily="2" charset="-122"/>
              </a:rPr>
              <a:t>问题</a:t>
            </a:r>
            <a:r>
              <a:rPr kumimoji="1" lang="zh-CN" altLang="en-US" sz="3600" dirty="0">
                <a:solidFill>
                  <a:srgbClr val="CC0000"/>
                </a:solidFill>
                <a:latin typeface="Times New Roman" panose="02020603050405020304" pitchFamily="18" charset="0"/>
              </a:rPr>
              <a:t> </a:t>
            </a:r>
          </a:p>
        </p:txBody>
      </p:sp>
      <p:cxnSp>
        <p:nvCxnSpPr>
          <p:cNvPr id="86" name="曲线连接符 85"/>
          <p:cNvCxnSpPr/>
          <p:nvPr/>
        </p:nvCxnSpPr>
        <p:spPr>
          <a:xfrm>
            <a:off x="1152773" y="981175"/>
            <a:ext cx="1152525" cy="144462"/>
          </a:xfrm>
          <a:prstGeom prst="curvedConnector3">
            <a:avLst>
              <a:gd name="adj1" fmla="val 5000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8" name="曲线连接符 87"/>
          <p:cNvCxnSpPr/>
          <p:nvPr/>
        </p:nvCxnSpPr>
        <p:spPr>
          <a:xfrm rot="5400000">
            <a:off x="1693316" y="1521719"/>
            <a:ext cx="1008063" cy="215900"/>
          </a:xfrm>
          <a:prstGeom prst="curvedConnector3">
            <a:avLst>
              <a:gd name="adj1" fmla="val 5000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0" name="曲线连接符 89"/>
          <p:cNvCxnSpPr/>
          <p:nvPr/>
        </p:nvCxnSpPr>
        <p:spPr>
          <a:xfrm flipV="1">
            <a:off x="2160836" y="1989237"/>
            <a:ext cx="504825" cy="215900"/>
          </a:xfrm>
          <a:prstGeom prst="curvedConnector3">
            <a:avLst>
              <a:gd name="adj1" fmla="val 5000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2" name="曲线连接符 91"/>
          <p:cNvCxnSpPr/>
          <p:nvPr/>
        </p:nvCxnSpPr>
        <p:spPr>
          <a:xfrm rot="10800000" flipV="1">
            <a:off x="1729036" y="1989237"/>
            <a:ext cx="1079500" cy="576263"/>
          </a:xfrm>
          <a:prstGeom prst="curvedConnector3">
            <a:avLst>
              <a:gd name="adj1" fmla="val 2707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5" name="曲线连接符 94"/>
          <p:cNvCxnSpPr/>
          <p:nvPr/>
        </p:nvCxnSpPr>
        <p:spPr>
          <a:xfrm rot="16200000" flipV="1">
            <a:off x="1009105" y="1990031"/>
            <a:ext cx="863600" cy="287337"/>
          </a:xfrm>
          <a:prstGeom prst="curvedConnector3">
            <a:avLst>
              <a:gd name="adj1" fmla="val 5000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202</a:t>
            </a:fld>
            <a:endParaRPr lang="en-CA" dirty="0"/>
          </a:p>
        </p:txBody>
      </p:sp>
    </p:spTree>
    <p:extLst>
      <p:ext uri="{BB962C8B-B14F-4D97-AF65-F5344CB8AC3E}">
        <p14:creationId xmlns:p14="http://schemas.microsoft.com/office/powerpoint/2010/main" val="3895785530"/>
      </p:ext>
    </p:extLst>
  </p:cSld>
  <p:clrMapOvr>
    <a:masterClrMapping/>
  </p:clrMapOv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3" name="Group 2"/>
          <p:cNvGrpSpPr>
            <a:grpSpLocks/>
          </p:cNvGrpSpPr>
          <p:nvPr/>
        </p:nvGrpSpPr>
        <p:grpSpPr bwMode="auto">
          <a:xfrm>
            <a:off x="611188" y="931863"/>
            <a:ext cx="8064500" cy="5305425"/>
            <a:chOff x="1421" y="5055"/>
            <a:chExt cx="7598" cy="4941"/>
          </a:xfrm>
        </p:grpSpPr>
        <p:sp>
          <p:nvSpPr>
            <p:cNvPr id="22535" name="Line 3"/>
            <p:cNvSpPr>
              <a:spLocks noChangeShapeType="1"/>
            </p:cNvSpPr>
            <p:nvPr/>
          </p:nvSpPr>
          <p:spPr bwMode="auto">
            <a:xfrm flipH="1">
              <a:off x="4679" y="5397"/>
              <a:ext cx="540" cy="1140"/>
            </a:xfrm>
            <a:prstGeom prst="line">
              <a:avLst/>
            </a:prstGeom>
            <a:noFill/>
            <a:ln w="254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6" name="Text Box 4"/>
            <p:cNvSpPr txBox="1">
              <a:spLocks noChangeArrowheads="1"/>
            </p:cNvSpPr>
            <p:nvPr/>
          </p:nvSpPr>
          <p:spPr bwMode="auto">
            <a:xfrm>
              <a:off x="4809" y="5748"/>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37" name="Oval 5"/>
            <p:cNvSpPr>
              <a:spLocks noChangeArrowheads="1"/>
            </p:cNvSpPr>
            <p:nvPr/>
          </p:nvSpPr>
          <p:spPr bwMode="auto">
            <a:xfrm>
              <a:off x="5139" y="5187"/>
              <a:ext cx="283" cy="28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1</a:t>
              </a:r>
            </a:p>
          </p:txBody>
        </p:sp>
        <p:sp>
          <p:nvSpPr>
            <p:cNvPr id="22538" name="Oval 6"/>
            <p:cNvSpPr>
              <a:spLocks noChangeArrowheads="1"/>
            </p:cNvSpPr>
            <p:nvPr/>
          </p:nvSpPr>
          <p:spPr bwMode="auto">
            <a:xfrm>
              <a:off x="4209" y="5709"/>
              <a:ext cx="283" cy="28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2539" name="Oval 7"/>
            <p:cNvSpPr>
              <a:spLocks noChangeArrowheads="1"/>
            </p:cNvSpPr>
            <p:nvPr/>
          </p:nvSpPr>
          <p:spPr bwMode="auto">
            <a:xfrm>
              <a:off x="4489" y="6516"/>
              <a:ext cx="283" cy="28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p>
          </p:txBody>
        </p:sp>
        <p:sp>
          <p:nvSpPr>
            <p:cNvPr id="22540" name="Oval 8"/>
            <p:cNvSpPr>
              <a:spLocks noChangeArrowheads="1"/>
            </p:cNvSpPr>
            <p:nvPr/>
          </p:nvSpPr>
          <p:spPr bwMode="auto">
            <a:xfrm>
              <a:off x="5639" y="6513"/>
              <a:ext cx="283" cy="28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2541" name="Oval 9"/>
            <p:cNvSpPr>
              <a:spLocks noChangeArrowheads="1"/>
            </p:cNvSpPr>
            <p:nvPr/>
          </p:nvSpPr>
          <p:spPr bwMode="auto">
            <a:xfrm>
              <a:off x="6039" y="5736"/>
              <a:ext cx="283" cy="28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42" name="Line 10"/>
            <p:cNvSpPr>
              <a:spLocks noChangeShapeType="1"/>
            </p:cNvSpPr>
            <p:nvPr/>
          </p:nvSpPr>
          <p:spPr bwMode="auto">
            <a:xfrm flipH="1">
              <a:off x="7169" y="5460"/>
              <a:ext cx="560" cy="1158"/>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3" name="Text Box 11"/>
            <p:cNvSpPr txBox="1">
              <a:spLocks noChangeArrowheads="1"/>
            </p:cNvSpPr>
            <p:nvPr/>
          </p:nvSpPr>
          <p:spPr bwMode="auto">
            <a:xfrm>
              <a:off x="7359" y="5538"/>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44" name="Oval 12"/>
            <p:cNvSpPr>
              <a:spLocks noChangeArrowheads="1"/>
            </p:cNvSpPr>
            <p:nvPr/>
          </p:nvSpPr>
          <p:spPr bwMode="auto">
            <a:xfrm>
              <a:off x="7639" y="5190"/>
              <a:ext cx="283" cy="28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1</a:t>
              </a:r>
            </a:p>
          </p:txBody>
        </p:sp>
        <p:sp>
          <p:nvSpPr>
            <p:cNvPr id="22545" name="Oval 13"/>
            <p:cNvSpPr>
              <a:spLocks noChangeArrowheads="1"/>
            </p:cNvSpPr>
            <p:nvPr/>
          </p:nvSpPr>
          <p:spPr bwMode="auto">
            <a:xfrm>
              <a:off x="6689" y="5721"/>
              <a:ext cx="283" cy="28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2546" name="Oval 14"/>
            <p:cNvSpPr>
              <a:spLocks noChangeArrowheads="1"/>
            </p:cNvSpPr>
            <p:nvPr/>
          </p:nvSpPr>
          <p:spPr bwMode="auto">
            <a:xfrm>
              <a:off x="6979" y="6597"/>
              <a:ext cx="283" cy="28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p>
          </p:txBody>
        </p:sp>
        <p:sp>
          <p:nvSpPr>
            <p:cNvPr id="22547" name="Oval 15"/>
            <p:cNvSpPr>
              <a:spLocks noChangeArrowheads="1"/>
            </p:cNvSpPr>
            <p:nvPr/>
          </p:nvSpPr>
          <p:spPr bwMode="auto">
            <a:xfrm>
              <a:off x="8129" y="6588"/>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2548" name="Oval 16"/>
            <p:cNvSpPr>
              <a:spLocks noChangeArrowheads="1"/>
            </p:cNvSpPr>
            <p:nvPr/>
          </p:nvSpPr>
          <p:spPr bwMode="auto">
            <a:xfrm>
              <a:off x="8489" y="5721"/>
              <a:ext cx="283" cy="28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49" name="Line 17"/>
            <p:cNvSpPr>
              <a:spLocks noChangeShapeType="1"/>
            </p:cNvSpPr>
            <p:nvPr/>
          </p:nvSpPr>
          <p:spPr bwMode="auto">
            <a:xfrm>
              <a:off x="6979" y="5859"/>
              <a:ext cx="1519" cy="0"/>
            </a:xfrm>
            <a:prstGeom prst="line">
              <a:avLst/>
            </a:prstGeom>
            <a:noFill/>
            <a:ln w="25400">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Text Box 18"/>
            <p:cNvSpPr txBox="1">
              <a:spLocks noChangeArrowheads="1"/>
            </p:cNvSpPr>
            <p:nvPr/>
          </p:nvSpPr>
          <p:spPr bwMode="auto">
            <a:xfrm>
              <a:off x="1421" y="5055"/>
              <a:ext cx="2650" cy="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a:p>
              <a:pPr algn="just"/>
              <a:r>
                <a:rPr lang="en-US" altLang="zh-CN" sz="2000" b="1">
                  <a:latin typeface="Times New Roman" panose="02020603050405020304" pitchFamily="18" charset="0"/>
                </a:rPr>
                <a:t>C=</a:t>
              </a:r>
            </a:p>
            <a:p>
              <a:pPr algn="just"/>
              <a:endParaRPr lang="en-US" altLang="zh-CN" sz="2000" b="1">
                <a:latin typeface="Times New Roman" panose="02020603050405020304" pitchFamily="18" charset="0"/>
              </a:endParaRPr>
            </a:p>
          </p:txBody>
        </p:sp>
        <p:sp>
          <p:nvSpPr>
            <p:cNvPr id="25628" name="AutoShape 19"/>
            <p:cNvSpPr>
              <a:spLocks noChangeArrowheads="1"/>
            </p:cNvSpPr>
            <p:nvPr/>
          </p:nvSpPr>
          <p:spPr bwMode="auto">
            <a:xfrm>
              <a:off x="2031" y="5235"/>
              <a:ext cx="1680" cy="1579"/>
            </a:xfrm>
            <a:prstGeom prst="bracketPair">
              <a:avLst>
                <a:gd name="adj" fmla="val 5866"/>
              </a:avLst>
            </a:prstGeom>
            <a:noFill/>
            <a:ln w="9525">
              <a:solidFill>
                <a:schemeClr val="tx1"/>
              </a:solidFill>
              <a:prstDash val="dash"/>
              <a:round/>
              <a:headEnd/>
              <a:tailEnd/>
            </a:ln>
          </p:spPr>
          <p:txBody>
            <a:bodyPr lIns="54000" tIns="0" rIns="54000" bIns="0"/>
            <a:lstStyle/>
            <a:p>
              <a:pPr algn="just">
                <a:lnSpc>
                  <a:spcPct val="110000"/>
                </a:lnSpc>
                <a:defRPr/>
              </a:pPr>
              <a:r>
                <a:rPr lang="en-US" altLang="zh-CN" sz="2000" b="1" dirty="0">
                  <a:latin typeface="Times New Roman" pitchFamily="18" charset="0"/>
                </a:rPr>
                <a:t>∞  </a:t>
              </a:r>
              <a:r>
                <a:rPr lang="en-US" altLang="zh-CN" sz="2000" b="1" dirty="0">
                  <a:solidFill>
                    <a:srgbClr val="FF9933"/>
                  </a:solidFill>
                  <a:latin typeface="Times New Roman" pitchFamily="18" charset="0"/>
                </a:rPr>
                <a:t>3</a:t>
              </a:r>
              <a:r>
                <a:rPr lang="en-US" altLang="zh-CN" sz="2000" b="1" dirty="0">
                  <a:latin typeface="Times New Roman" pitchFamily="18" charset="0"/>
                </a:rPr>
                <a:t>   3   </a:t>
              </a:r>
              <a:r>
                <a:rPr lang="en-US" altLang="zh-CN" sz="2000" b="1" i="1" dirty="0">
                  <a:solidFill>
                    <a:schemeClr val="folHlink"/>
                  </a:solidFill>
                  <a:latin typeface="Times New Roman" pitchFamily="18" charset="0"/>
                </a:rPr>
                <a:t>2 </a:t>
              </a:r>
              <a:r>
                <a:rPr lang="en-US" altLang="zh-CN" sz="2000" b="1" dirty="0">
                  <a:latin typeface="Times New Roman" pitchFamily="18" charset="0"/>
                </a:rPr>
                <a:t>  6</a:t>
              </a:r>
            </a:p>
            <a:p>
              <a:pPr algn="just">
                <a:lnSpc>
                  <a:spcPct val="110000"/>
                </a:lnSpc>
                <a:defRPr/>
              </a:pPr>
              <a:r>
                <a:rPr lang="en-US" altLang="zh-CN" sz="2000" b="1" i="1" dirty="0">
                  <a:latin typeface="Times New Roman" pitchFamily="18" charset="0"/>
                </a:rPr>
                <a:t>3</a:t>
              </a:r>
              <a:r>
                <a:rPr lang="en-US" altLang="zh-CN" sz="2000" b="1" dirty="0">
                  <a:latin typeface="Times New Roman" pitchFamily="18" charset="0"/>
                </a:rPr>
                <a:t>  ∞   7   3   </a:t>
              </a:r>
              <a:r>
                <a:rPr lang="en-US" altLang="zh-CN" sz="2000" b="1" dirty="0">
                  <a:solidFill>
                    <a:schemeClr val="tx2">
                      <a:lumMod val="50000"/>
                    </a:schemeClr>
                  </a:solidFill>
                  <a:latin typeface="Times New Roman" pitchFamily="18" charset="0"/>
                </a:rPr>
                <a:t>2</a:t>
              </a:r>
            </a:p>
            <a:p>
              <a:pPr algn="just">
                <a:lnSpc>
                  <a:spcPct val="110000"/>
                </a:lnSpc>
                <a:defRPr/>
              </a:pPr>
              <a:r>
                <a:rPr lang="en-US" altLang="zh-CN" sz="2000" b="1" dirty="0">
                  <a:latin typeface="Times New Roman" pitchFamily="18" charset="0"/>
                </a:rPr>
                <a:t>3   7   ∞  </a:t>
              </a:r>
              <a:r>
                <a:rPr lang="en-US" altLang="zh-CN" sz="2000" b="1" dirty="0">
                  <a:solidFill>
                    <a:srgbClr val="92D050"/>
                  </a:solidFill>
                  <a:latin typeface="Times New Roman" pitchFamily="18" charset="0"/>
                </a:rPr>
                <a:t>2</a:t>
              </a:r>
              <a:r>
                <a:rPr lang="en-US" altLang="zh-CN" sz="2000" b="1" dirty="0">
                  <a:latin typeface="Times New Roman" pitchFamily="18" charset="0"/>
                </a:rPr>
                <a:t>   </a:t>
              </a:r>
              <a:r>
                <a:rPr lang="en-US" altLang="zh-CN" sz="2000" b="1" i="1" dirty="0">
                  <a:solidFill>
                    <a:srgbClr val="FF0066"/>
                  </a:solidFill>
                  <a:latin typeface="Times New Roman" pitchFamily="18" charset="0"/>
                </a:rPr>
                <a:t>5</a:t>
              </a:r>
            </a:p>
            <a:p>
              <a:pPr algn="just">
                <a:lnSpc>
                  <a:spcPct val="110000"/>
                </a:lnSpc>
                <a:defRPr/>
              </a:pPr>
              <a:r>
                <a:rPr lang="en-US" altLang="zh-CN" sz="2000" b="1" dirty="0">
                  <a:latin typeface="Times New Roman" pitchFamily="18" charset="0"/>
                </a:rPr>
                <a:t>2   3    </a:t>
              </a:r>
              <a:r>
                <a:rPr lang="en-US" altLang="zh-CN" sz="2000" b="1" i="1" dirty="0">
                  <a:latin typeface="Times New Roman" pitchFamily="18" charset="0"/>
                </a:rPr>
                <a:t>2</a:t>
              </a:r>
              <a:r>
                <a:rPr lang="en-US" altLang="zh-CN" sz="2000" b="1" dirty="0">
                  <a:latin typeface="Times New Roman" pitchFamily="18" charset="0"/>
                </a:rPr>
                <a:t>  ∞  </a:t>
              </a:r>
              <a:r>
                <a:rPr lang="en-US" altLang="zh-CN" sz="2000" b="1" i="1" dirty="0">
                  <a:latin typeface="Times New Roman" pitchFamily="18" charset="0"/>
                </a:rPr>
                <a:t>3</a:t>
              </a:r>
            </a:p>
            <a:p>
              <a:pPr algn="just">
                <a:lnSpc>
                  <a:spcPct val="110000"/>
                </a:lnSpc>
                <a:defRPr/>
              </a:pPr>
              <a:r>
                <a:rPr lang="en-US" altLang="zh-CN" sz="2000" b="1" dirty="0">
                  <a:latin typeface="Times New Roman" pitchFamily="18" charset="0"/>
                </a:rPr>
                <a:t>6   </a:t>
              </a:r>
              <a:r>
                <a:rPr lang="en-US" altLang="zh-CN" sz="2000" b="1" i="1" dirty="0">
                  <a:latin typeface="Times New Roman" pitchFamily="18" charset="0"/>
                </a:rPr>
                <a:t>2</a:t>
              </a:r>
              <a:r>
                <a:rPr lang="en-US" altLang="zh-CN" sz="2000" b="1" dirty="0">
                  <a:latin typeface="Times New Roman" pitchFamily="18" charset="0"/>
                </a:rPr>
                <a:t>    5   3  ∞</a:t>
              </a:r>
            </a:p>
          </p:txBody>
        </p:sp>
        <p:sp>
          <p:nvSpPr>
            <p:cNvPr id="22552" name="Text Box 20"/>
            <p:cNvSpPr txBox="1">
              <a:spLocks noChangeArrowheads="1"/>
            </p:cNvSpPr>
            <p:nvPr/>
          </p:nvSpPr>
          <p:spPr bwMode="auto">
            <a:xfrm>
              <a:off x="1911" y="6927"/>
              <a:ext cx="69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r>
                <a:rPr lang="en-US" altLang="zh-CN" sz="2000" b="1">
                  <a:latin typeface="Times New Roman" panose="02020603050405020304" pitchFamily="18" charset="0"/>
                </a:rPr>
                <a:t>(a) 5</a:t>
              </a:r>
              <a:r>
                <a:rPr lang="zh-CN" altLang="en-US" sz="2000" b="1">
                  <a:latin typeface="Times New Roman" panose="02020603050405020304" pitchFamily="18" charset="0"/>
                </a:rPr>
                <a:t>城市的代价矩阵      </a:t>
              </a:r>
              <a:r>
                <a:rPr lang="en-US" altLang="zh-CN" sz="2000" b="1">
                  <a:latin typeface="Times New Roman" panose="02020603050405020304" pitchFamily="18" charset="0"/>
                </a:rPr>
                <a:t>(b) </a:t>
              </a:r>
              <a:r>
                <a:rPr lang="zh-CN" altLang="en-US" sz="2000" b="1">
                  <a:latin typeface="Times New Roman" panose="02020603050405020304" pitchFamily="18" charset="0"/>
                </a:rPr>
                <a:t>城市</a:t>
              </a:r>
              <a:r>
                <a:rPr lang="en-US" altLang="zh-CN" sz="2000" b="1">
                  <a:latin typeface="Times New Roman" panose="02020603050405020304" pitchFamily="18" charset="0"/>
                </a:rPr>
                <a:t>1→</a:t>
              </a:r>
              <a:r>
                <a:rPr lang="zh-CN" altLang="en-US" sz="2000" b="1">
                  <a:latin typeface="Times New Roman" panose="02020603050405020304" pitchFamily="18" charset="0"/>
                </a:rPr>
                <a:t>城市</a:t>
              </a:r>
              <a:r>
                <a:rPr lang="en-US" altLang="zh-CN" sz="2000" b="1">
                  <a:latin typeface="Times New Roman" panose="02020603050405020304" pitchFamily="18" charset="0"/>
                </a:rPr>
                <a:t>4          (c) </a:t>
              </a:r>
              <a:r>
                <a:rPr lang="zh-CN" altLang="en-US" sz="2000" b="1">
                  <a:latin typeface="Times New Roman" panose="02020603050405020304" pitchFamily="18" charset="0"/>
                </a:rPr>
                <a:t>城市</a:t>
              </a:r>
              <a:r>
                <a:rPr lang="en-US" altLang="zh-CN" sz="2000" b="1">
                  <a:latin typeface="Times New Roman" panose="02020603050405020304" pitchFamily="18" charset="0"/>
                </a:rPr>
                <a:t>5→</a:t>
              </a:r>
              <a:r>
                <a:rPr lang="zh-CN" altLang="en-US" sz="2000" b="1">
                  <a:latin typeface="Times New Roman" panose="02020603050405020304" pitchFamily="18" charset="0"/>
                </a:rPr>
                <a:t>城市</a:t>
              </a:r>
              <a:r>
                <a:rPr lang="en-US" altLang="zh-CN" sz="2000" b="1">
                  <a:latin typeface="Times New Roman" panose="02020603050405020304" pitchFamily="18" charset="0"/>
                </a:rPr>
                <a:t>2</a:t>
              </a:r>
            </a:p>
          </p:txBody>
        </p:sp>
        <p:sp>
          <p:nvSpPr>
            <p:cNvPr id="22553" name="Text Box 21"/>
            <p:cNvSpPr txBox="1">
              <a:spLocks noChangeArrowheads="1"/>
            </p:cNvSpPr>
            <p:nvPr/>
          </p:nvSpPr>
          <p:spPr bwMode="auto">
            <a:xfrm>
              <a:off x="8179" y="5628"/>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54" name="Text Box 22"/>
            <p:cNvSpPr txBox="1">
              <a:spLocks noChangeArrowheads="1"/>
            </p:cNvSpPr>
            <p:nvPr/>
          </p:nvSpPr>
          <p:spPr bwMode="auto">
            <a:xfrm>
              <a:off x="2069" y="9216"/>
              <a:ext cx="695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r>
                <a:rPr lang="en-US" altLang="zh-CN" sz="2000" b="1">
                  <a:latin typeface="Times New Roman" panose="02020603050405020304" pitchFamily="18" charset="0"/>
                </a:rPr>
                <a:t>(d) </a:t>
              </a:r>
              <a:r>
                <a:rPr lang="zh-CN" altLang="en-US" sz="2000" b="1">
                  <a:latin typeface="Times New Roman" panose="02020603050405020304" pitchFamily="18" charset="0"/>
                </a:rPr>
                <a:t>城市</a:t>
              </a:r>
              <a:r>
                <a:rPr lang="en-US" altLang="zh-CN" sz="2000" b="1">
                  <a:latin typeface="Times New Roman" panose="02020603050405020304" pitchFamily="18" charset="0"/>
                </a:rPr>
                <a:t>4→</a:t>
              </a:r>
              <a:r>
                <a:rPr lang="zh-CN" altLang="en-US" sz="2000" b="1">
                  <a:latin typeface="Times New Roman" panose="02020603050405020304" pitchFamily="18" charset="0"/>
                </a:rPr>
                <a:t>城市</a:t>
              </a:r>
              <a:r>
                <a:rPr lang="en-US" altLang="zh-CN" sz="2000" b="1">
                  <a:latin typeface="Times New Roman" panose="02020603050405020304" pitchFamily="18" charset="0"/>
                </a:rPr>
                <a:t>3        (e) </a:t>
              </a:r>
              <a:r>
                <a:rPr lang="zh-CN" altLang="en-US" sz="2000" b="1">
                  <a:latin typeface="Times New Roman" panose="02020603050405020304" pitchFamily="18" charset="0"/>
                </a:rPr>
                <a:t>城市</a:t>
              </a:r>
              <a:r>
                <a:rPr lang="en-US" altLang="zh-CN" sz="2000" b="1">
                  <a:latin typeface="Times New Roman" panose="02020603050405020304" pitchFamily="18" charset="0"/>
                </a:rPr>
                <a:t>3→</a:t>
              </a:r>
              <a:r>
                <a:rPr lang="zh-CN" altLang="en-US" sz="2000" b="1">
                  <a:latin typeface="Times New Roman" panose="02020603050405020304" pitchFamily="18" charset="0"/>
                </a:rPr>
                <a:t>城市</a:t>
              </a:r>
              <a:r>
                <a:rPr lang="en-US" altLang="zh-CN" sz="2000" b="1">
                  <a:latin typeface="Times New Roman" panose="02020603050405020304" pitchFamily="18" charset="0"/>
                </a:rPr>
                <a:t>5      (f) </a:t>
              </a:r>
              <a:r>
                <a:rPr lang="zh-CN" altLang="en-US" sz="2000" b="1">
                  <a:latin typeface="Times New Roman" panose="02020603050405020304" pitchFamily="18" charset="0"/>
                </a:rPr>
                <a:t>城市</a:t>
              </a:r>
              <a:r>
                <a:rPr lang="en-US" altLang="zh-CN" sz="2000" b="1">
                  <a:latin typeface="Times New Roman" panose="02020603050405020304" pitchFamily="18" charset="0"/>
                </a:rPr>
                <a:t>2</a:t>
              </a:r>
              <a:r>
                <a:rPr lang="zh-CN" altLang="en-US" sz="2000" b="1">
                  <a:latin typeface="Times New Roman" panose="02020603050405020304" pitchFamily="18" charset="0"/>
                </a:rPr>
                <a:t>回到出发城市</a:t>
              </a:r>
              <a:r>
                <a:rPr lang="en-US" altLang="zh-CN" sz="2000" b="1">
                  <a:latin typeface="Times New Roman" panose="02020603050405020304" pitchFamily="18" charset="0"/>
                </a:rPr>
                <a:t>1</a:t>
              </a:r>
            </a:p>
            <a:p>
              <a:pPr algn="ctr">
                <a:spcBef>
                  <a:spcPts val="775"/>
                </a:spcBef>
              </a:pPr>
              <a:r>
                <a:rPr lang="zh-CN" altLang="en-US" sz="2000" b="1">
                  <a:latin typeface="Times New Roman" panose="02020603050405020304" pitchFamily="18" charset="0"/>
                </a:rPr>
                <a:t>最短链接贪心策略求解</a:t>
              </a:r>
              <a:r>
                <a:rPr lang="en-US" altLang="zh-CN" sz="2000" b="1">
                  <a:latin typeface="Times New Roman" panose="02020603050405020304" pitchFamily="18" charset="0"/>
                </a:rPr>
                <a:t>TSP</a:t>
              </a:r>
              <a:r>
                <a:rPr lang="zh-CN" altLang="en-US" sz="2000" b="1">
                  <a:latin typeface="Times New Roman" panose="02020603050405020304" pitchFamily="18" charset="0"/>
                </a:rPr>
                <a:t>问题的过程</a:t>
              </a:r>
            </a:p>
          </p:txBody>
        </p:sp>
        <p:sp>
          <p:nvSpPr>
            <p:cNvPr id="22555" name="Line 23"/>
            <p:cNvSpPr>
              <a:spLocks noChangeShapeType="1"/>
            </p:cNvSpPr>
            <p:nvPr/>
          </p:nvSpPr>
          <p:spPr bwMode="auto">
            <a:xfrm flipH="1">
              <a:off x="4639" y="7623"/>
              <a:ext cx="540" cy="1140"/>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Text Box 24"/>
            <p:cNvSpPr txBox="1">
              <a:spLocks noChangeArrowheads="1"/>
            </p:cNvSpPr>
            <p:nvPr/>
          </p:nvSpPr>
          <p:spPr bwMode="auto">
            <a:xfrm>
              <a:off x="5119" y="8916"/>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57" name="Text Box 25"/>
            <p:cNvSpPr txBox="1">
              <a:spLocks noChangeArrowheads="1"/>
            </p:cNvSpPr>
            <p:nvPr/>
          </p:nvSpPr>
          <p:spPr bwMode="auto">
            <a:xfrm>
              <a:off x="5319" y="7806"/>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58" name="Text Box 26"/>
            <p:cNvSpPr txBox="1">
              <a:spLocks noChangeArrowheads="1"/>
            </p:cNvSpPr>
            <p:nvPr/>
          </p:nvSpPr>
          <p:spPr bwMode="auto">
            <a:xfrm>
              <a:off x="4869" y="7725"/>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59" name="Oval 27"/>
            <p:cNvSpPr>
              <a:spLocks noChangeArrowheads="1"/>
            </p:cNvSpPr>
            <p:nvPr/>
          </p:nvSpPr>
          <p:spPr bwMode="auto">
            <a:xfrm>
              <a:off x="5099" y="7383"/>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1</a:t>
              </a:r>
            </a:p>
          </p:txBody>
        </p:sp>
        <p:sp>
          <p:nvSpPr>
            <p:cNvPr id="22560" name="Oval 28"/>
            <p:cNvSpPr>
              <a:spLocks noChangeArrowheads="1"/>
            </p:cNvSpPr>
            <p:nvPr/>
          </p:nvSpPr>
          <p:spPr bwMode="auto">
            <a:xfrm>
              <a:off x="4159" y="7893"/>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2561" name="Oval 29"/>
            <p:cNvSpPr>
              <a:spLocks noChangeArrowheads="1"/>
            </p:cNvSpPr>
            <p:nvPr/>
          </p:nvSpPr>
          <p:spPr bwMode="auto">
            <a:xfrm>
              <a:off x="4449" y="8742"/>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p>
          </p:txBody>
        </p:sp>
        <p:sp>
          <p:nvSpPr>
            <p:cNvPr id="22562" name="Oval 30"/>
            <p:cNvSpPr>
              <a:spLocks noChangeArrowheads="1"/>
            </p:cNvSpPr>
            <p:nvPr/>
          </p:nvSpPr>
          <p:spPr bwMode="auto">
            <a:xfrm>
              <a:off x="5603" y="8730"/>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2563" name="Oval 31"/>
            <p:cNvSpPr>
              <a:spLocks noChangeArrowheads="1"/>
            </p:cNvSpPr>
            <p:nvPr/>
          </p:nvSpPr>
          <p:spPr bwMode="auto">
            <a:xfrm>
              <a:off x="5999" y="7878"/>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64" name="Line 32"/>
            <p:cNvSpPr>
              <a:spLocks noChangeShapeType="1"/>
            </p:cNvSpPr>
            <p:nvPr/>
          </p:nvSpPr>
          <p:spPr bwMode="auto">
            <a:xfrm>
              <a:off x="4729" y="8892"/>
              <a:ext cx="860" cy="0"/>
            </a:xfrm>
            <a:prstGeom prst="line">
              <a:avLst/>
            </a:prstGeom>
            <a:noFill/>
            <a:ln w="28575">
              <a:solidFill>
                <a:srgbClr val="99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5" name="Line 33"/>
            <p:cNvSpPr>
              <a:spLocks noChangeShapeType="1"/>
            </p:cNvSpPr>
            <p:nvPr/>
          </p:nvSpPr>
          <p:spPr bwMode="auto">
            <a:xfrm>
              <a:off x="4439" y="7995"/>
              <a:ext cx="156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6" name="Line 34"/>
            <p:cNvSpPr>
              <a:spLocks noChangeShapeType="1"/>
            </p:cNvSpPr>
            <p:nvPr/>
          </p:nvSpPr>
          <p:spPr bwMode="auto">
            <a:xfrm flipH="1">
              <a:off x="7129" y="7632"/>
              <a:ext cx="540" cy="1140"/>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7" name="Text Box 35"/>
            <p:cNvSpPr txBox="1">
              <a:spLocks noChangeArrowheads="1"/>
            </p:cNvSpPr>
            <p:nvPr/>
          </p:nvSpPr>
          <p:spPr bwMode="auto">
            <a:xfrm>
              <a:off x="7609" y="8925"/>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68" name="Text Box 36"/>
            <p:cNvSpPr txBox="1">
              <a:spLocks noChangeArrowheads="1"/>
            </p:cNvSpPr>
            <p:nvPr/>
          </p:nvSpPr>
          <p:spPr bwMode="auto">
            <a:xfrm>
              <a:off x="7809" y="7815"/>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69" name="Text Box 37"/>
            <p:cNvSpPr txBox="1">
              <a:spLocks noChangeArrowheads="1"/>
            </p:cNvSpPr>
            <p:nvPr/>
          </p:nvSpPr>
          <p:spPr bwMode="auto">
            <a:xfrm>
              <a:off x="7359" y="7734"/>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70" name="Oval 38"/>
            <p:cNvSpPr>
              <a:spLocks noChangeArrowheads="1"/>
            </p:cNvSpPr>
            <p:nvPr/>
          </p:nvSpPr>
          <p:spPr bwMode="auto">
            <a:xfrm>
              <a:off x="7592" y="7392"/>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1</a:t>
              </a:r>
            </a:p>
          </p:txBody>
        </p:sp>
        <p:sp>
          <p:nvSpPr>
            <p:cNvPr id="22571" name="Oval 39"/>
            <p:cNvSpPr>
              <a:spLocks noChangeArrowheads="1"/>
            </p:cNvSpPr>
            <p:nvPr/>
          </p:nvSpPr>
          <p:spPr bwMode="auto">
            <a:xfrm>
              <a:off x="6649" y="7902"/>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2572" name="Oval 40"/>
            <p:cNvSpPr>
              <a:spLocks noChangeArrowheads="1"/>
            </p:cNvSpPr>
            <p:nvPr/>
          </p:nvSpPr>
          <p:spPr bwMode="auto">
            <a:xfrm>
              <a:off x="6939" y="8748"/>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p>
          </p:txBody>
        </p:sp>
        <p:sp>
          <p:nvSpPr>
            <p:cNvPr id="22573" name="Oval 41"/>
            <p:cNvSpPr>
              <a:spLocks noChangeArrowheads="1"/>
            </p:cNvSpPr>
            <p:nvPr/>
          </p:nvSpPr>
          <p:spPr bwMode="auto">
            <a:xfrm>
              <a:off x="8089" y="8751"/>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2574" name="Oval 42"/>
            <p:cNvSpPr>
              <a:spLocks noChangeArrowheads="1"/>
            </p:cNvSpPr>
            <p:nvPr/>
          </p:nvSpPr>
          <p:spPr bwMode="auto">
            <a:xfrm>
              <a:off x="8489" y="7899"/>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75" name="Line 43"/>
            <p:cNvSpPr>
              <a:spLocks noChangeShapeType="1"/>
            </p:cNvSpPr>
            <p:nvPr/>
          </p:nvSpPr>
          <p:spPr bwMode="auto">
            <a:xfrm>
              <a:off x="7219" y="8901"/>
              <a:ext cx="850" cy="0"/>
            </a:xfrm>
            <a:prstGeom prst="line">
              <a:avLst/>
            </a:prstGeom>
            <a:noFill/>
            <a:ln w="28575">
              <a:solidFill>
                <a:srgbClr val="99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6" name="Line 44"/>
            <p:cNvSpPr>
              <a:spLocks noChangeShapeType="1"/>
            </p:cNvSpPr>
            <p:nvPr/>
          </p:nvSpPr>
          <p:spPr bwMode="auto">
            <a:xfrm>
              <a:off x="6929" y="8004"/>
              <a:ext cx="1560"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7" name="Line 45"/>
            <p:cNvSpPr>
              <a:spLocks noChangeShapeType="1"/>
            </p:cNvSpPr>
            <p:nvPr/>
          </p:nvSpPr>
          <p:spPr bwMode="auto">
            <a:xfrm flipH="1">
              <a:off x="2149" y="7590"/>
              <a:ext cx="540" cy="1140"/>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8" name="Text Box 46"/>
            <p:cNvSpPr txBox="1">
              <a:spLocks noChangeArrowheads="1"/>
            </p:cNvSpPr>
            <p:nvPr/>
          </p:nvSpPr>
          <p:spPr bwMode="auto">
            <a:xfrm>
              <a:off x="2629" y="8883"/>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79" name="Text Box 47"/>
            <p:cNvSpPr txBox="1">
              <a:spLocks noChangeArrowheads="1"/>
            </p:cNvSpPr>
            <p:nvPr/>
          </p:nvSpPr>
          <p:spPr bwMode="auto">
            <a:xfrm>
              <a:off x="2829" y="7773"/>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80" name="Text Box 48"/>
            <p:cNvSpPr txBox="1">
              <a:spLocks noChangeArrowheads="1"/>
            </p:cNvSpPr>
            <p:nvPr/>
          </p:nvSpPr>
          <p:spPr bwMode="auto">
            <a:xfrm>
              <a:off x="2379" y="7692"/>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81" name="Oval 49"/>
            <p:cNvSpPr>
              <a:spLocks noChangeArrowheads="1"/>
            </p:cNvSpPr>
            <p:nvPr/>
          </p:nvSpPr>
          <p:spPr bwMode="auto">
            <a:xfrm>
              <a:off x="2609" y="7350"/>
              <a:ext cx="283" cy="28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1</a:t>
              </a:r>
            </a:p>
          </p:txBody>
        </p:sp>
        <p:sp>
          <p:nvSpPr>
            <p:cNvPr id="22582" name="Oval 50"/>
            <p:cNvSpPr>
              <a:spLocks noChangeArrowheads="1"/>
            </p:cNvSpPr>
            <p:nvPr/>
          </p:nvSpPr>
          <p:spPr bwMode="auto">
            <a:xfrm>
              <a:off x="1669" y="7860"/>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2583" name="Oval 51"/>
            <p:cNvSpPr>
              <a:spLocks noChangeArrowheads="1"/>
            </p:cNvSpPr>
            <p:nvPr/>
          </p:nvSpPr>
          <p:spPr bwMode="auto">
            <a:xfrm>
              <a:off x="1959" y="8709"/>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p>
          </p:txBody>
        </p:sp>
        <p:sp>
          <p:nvSpPr>
            <p:cNvPr id="22584" name="Oval 52"/>
            <p:cNvSpPr>
              <a:spLocks noChangeArrowheads="1"/>
            </p:cNvSpPr>
            <p:nvPr/>
          </p:nvSpPr>
          <p:spPr bwMode="auto">
            <a:xfrm>
              <a:off x="3109" y="8697"/>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2585" name="Oval 53"/>
            <p:cNvSpPr>
              <a:spLocks noChangeArrowheads="1"/>
            </p:cNvSpPr>
            <p:nvPr/>
          </p:nvSpPr>
          <p:spPr bwMode="auto">
            <a:xfrm>
              <a:off x="3499" y="7866"/>
              <a:ext cx="283" cy="28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22586" name="Line 54"/>
            <p:cNvSpPr>
              <a:spLocks noChangeShapeType="1"/>
            </p:cNvSpPr>
            <p:nvPr/>
          </p:nvSpPr>
          <p:spPr bwMode="auto">
            <a:xfrm>
              <a:off x="2239" y="8859"/>
              <a:ext cx="850" cy="0"/>
            </a:xfrm>
            <a:prstGeom prst="line">
              <a:avLst/>
            </a:prstGeom>
            <a:noFill/>
            <a:ln w="28575">
              <a:solidFill>
                <a:srgbClr val="99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7" name="Line 55"/>
            <p:cNvSpPr>
              <a:spLocks noChangeShapeType="1"/>
            </p:cNvSpPr>
            <p:nvPr/>
          </p:nvSpPr>
          <p:spPr bwMode="auto">
            <a:xfrm>
              <a:off x="1969" y="7989"/>
              <a:ext cx="1519"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8" name="Line 56"/>
            <p:cNvSpPr>
              <a:spLocks noChangeShapeType="1"/>
            </p:cNvSpPr>
            <p:nvPr/>
          </p:nvSpPr>
          <p:spPr bwMode="auto">
            <a:xfrm>
              <a:off x="4439" y="8028"/>
              <a:ext cx="1170" cy="78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9" name="Text Box 57"/>
            <p:cNvSpPr txBox="1">
              <a:spLocks noChangeArrowheads="1"/>
            </p:cNvSpPr>
            <p:nvPr/>
          </p:nvSpPr>
          <p:spPr bwMode="auto">
            <a:xfrm>
              <a:off x="5199" y="8334"/>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22590" name="Line 58"/>
            <p:cNvSpPr>
              <a:spLocks noChangeShapeType="1"/>
            </p:cNvSpPr>
            <p:nvPr/>
          </p:nvSpPr>
          <p:spPr bwMode="auto">
            <a:xfrm>
              <a:off x="7869" y="7566"/>
              <a:ext cx="650" cy="381"/>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91" name="Text Box 59"/>
            <p:cNvSpPr txBox="1">
              <a:spLocks noChangeArrowheads="1"/>
            </p:cNvSpPr>
            <p:nvPr/>
          </p:nvSpPr>
          <p:spPr bwMode="auto">
            <a:xfrm>
              <a:off x="8199" y="7554"/>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22592" name="Line 60"/>
            <p:cNvSpPr>
              <a:spLocks noChangeShapeType="1"/>
            </p:cNvSpPr>
            <p:nvPr/>
          </p:nvSpPr>
          <p:spPr bwMode="auto">
            <a:xfrm>
              <a:off x="6919" y="8046"/>
              <a:ext cx="1190" cy="771"/>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93" name="Text Box 61"/>
            <p:cNvSpPr txBox="1">
              <a:spLocks noChangeArrowheads="1"/>
            </p:cNvSpPr>
            <p:nvPr/>
          </p:nvSpPr>
          <p:spPr bwMode="auto">
            <a:xfrm>
              <a:off x="7699" y="8352"/>
              <a:ext cx="15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grpSp>
      <p:sp>
        <p:nvSpPr>
          <p:cNvPr id="22534" name="Text Box 62"/>
          <p:cNvSpPr txBox="1">
            <a:spLocks noChangeArrowheads="1"/>
          </p:cNvSpPr>
          <p:nvPr/>
        </p:nvSpPr>
        <p:spPr bwMode="auto">
          <a:xfrm>
            <a:off x="-188246" y="333688"/>
            <a:ext cx="527641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pPr>
            <a:r>
              <a:rPr kumimoji="1" lang="en-US" altLang="zh-CN" sz="3600" b="1" dirty="0" smtClean="0">
                <a:latin typeface="Times New Roman" panose="02020603050405020304" pitchFamily="18" charset="0"/>
              </a:rPr>
              <a:t>TSP</a:t>
            </a:r>
            <a:r>
              <a:rPr kumimoji="1" lang="zh-CN" altLang="en-US" sz="3600" b="1" dirty="0">
                <a:latin typeface="宋体" panose="02010600030101010101" pitchFamily="2" charset="-122"/>
              </a:rPr>
              <a:t>问题</a:t>
            </a:r>
            <a:r>
              <a:rPr kumimoji="1" lang="zh-CN" altLang="en-US" sz="3600" dirty="0">
                <a:solidFill>
                  <a:srgbClr val="CC0000"/>
                </a:solidFill>
                <a:latin typeface="Times New Roman" panose="02020603050405020304" pitchFamily="18" charset="0"/>
              </a:rPr>
              <a:t> </a:t>
            </a: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203</a:t>
            </a:fld>
            <a:endParaRPr lang="en-CA" dirty="0"/>
          </a:p>
        </p:txBody>
      </p:sp>
    </p:spTree>
    <p:extLst>
      <p:ext uri="{BB962C8B-B14F-4D97-AF65-F5344CB8AC3E}">
        <p14:creationId xmlns:p14="http://schemas.microsoft.com/office/powerpoint/2010/main" val="466693992"/>
      </p:ext>
    </p:extLst>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7" name="Group 2"/>
          <p:cNvGrpSpPr>
            <a:grpSpLocks/>
          </p:cNvGrpSpPr>
          <p:nvPr/>
        </p:nvGrpSpPr>
        <p:grpSpPr bwMode="auto">
          <a:xfrm>
            <a:off x="468313" y="2565400"/>
            <a:ext cx="8280400" cy="3384550"/>
            <a:chOff x="1639" y="7198"/>
            <a:chExt cx="7654" cy="2876"/>
          </a:xfrm>
        </p:grpSpPr>
        <p:sp>
          <p:nvSpPr>
            <p:cNvPr id="23560" name="Text Box 3"/>
            <p:cNvSpPr txBox="1">
              <a:spLocks noChangeArrowheads="1"/>
            </p:cNvSpPr>
            <p:nvPr/>
          </p:nvSpPr>
          <p:spPr bwMode="auto">
            <a:xfrm>
              <a:off x="1639" y="7200"/>
              <a:ext cx="7654" cy="2874"/>
            </a:xfrm>
            <a:prstGeom prst="rect">
              <a:avLst/>
            </a:prstGeom>
            <a:noFill/>
            <a:ln w="952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spcAft>
                  <a:spcPts val="775"/>
                </a:spcAft>
              </a:pPr>
              <a:r>
                <a:rPr lang="zh-CN" altLang="en-US" sz="2000" b="1" dirty="0" smtClean="0">
                  <a:latin typeface="Times New Roman" panose="02020603050405020304" pitchFamily="18" charset="0"/>
                </a:rPr>
                <a:t>算法</a:t>
              </a:r>
              <a:r>
                <a:rPr lang="en-US" altLang="zh-CN" sz="2000" b="1" dirty="0" smtClean="0">
                  <a:latin typeface="Times New Roman" panose="02020603050405020304" pitchFamily="18" charset="0"/>
                </a:rPr>
                <a:t>——</a:t>
              </a:r>
              <a:r>
                <a:rPr lang="zh-CN" altLang="en-US" sz="2000" b="1" i="1" dirty="0">
                  <a:solidFill>
                    <a:srgbClr val="00B050"/>
                  </a:solidFill>
                  <a:latin typeface="Times New Roman" panose="02020603050405020304" pitchFamily="18" charset="0"/>
                </a:rPr>
                <a:t>最近邻点</a:t>
              </a:r>
              <a:r>
                <a:rPr lang="zh-CN" altLang="en-US" sz="2000" b="1" i="1" dirty="0">
                  <a:solidFill>
                    <a:srgbClr val="CCFF33"/>
                  </a:solidFill>
                  <a:latin typeface="Times New Roman" panose="02020603050405020304" pitchFamily="18" charset="0"/>
                </a:rPr>
                <a:t> </a:t>
              </a:r>
              <a:r>
                <a:rPr lang="zh-CN" altLang="en-US" sz="2000" b="1" dirty="0">
                  <a:latin typeface="Times New Roman" panose="02020603050405020304" pitchFamily="18" charset="0"/>
                </a:rPr>
                <a:t>策略求解 </a:t>
              </a:r>
              <a:r>
                <a:rPr lang="en-US" altLang="zh-CN" sz="2000" b="1" i="1" dirty="0">
                  <a:solidFill>
                    <a:srgbClr val="00B050"/>
                  </a:solidFill>
                  <a:latin typeface="Times New Roman" panose="02020603050405020304" pitchFamily="18" charset="0"/>
                </a:rPr>
                <a:t>TSP</a:t>
              </a:r>
              <a:r>
                <a:rPr lang="en-US" altLang="zh-CN" sz="2000" b="1" i="1" dirty="0">
                  <a:solidFill>
                    <a:srgbClr val="CCFF33"/>
                  </a:solidFill>
                  <a:latin typeface="Times New Roman" panose="02020603050405020304" pitchFamily="18" charset="0"/>
                </a:rPr>
                <a:t> </a:t>
              </a:r>
              <a:r>
                <a:rPr lang="zh-CN" altLang="en-US" sz="2000" b="1" dirty="0">
                  <a:latin typeface="Times New Roman" panose="02020603050405020304" pitchFamily="18" charset="0"/>
                </a:rPr>
                <a:t>问题</a:t>
              </a:r>
            </a:p>
            <a:p>
              <a:pPr>
                <a:spcAft>
                  <a:spcPts val="775"/>
                </a:spcAft>
              </a:pPr>
              <a:r>
                <a:rPr lang="zh-CN" altLang="en-US" sz="2400" b="1" dirty="0">
                  <a:latin typeface="Times New Roman" panose="02020603050405020304" pitchFamily="18" charset="0"/>
                </a:rPr>
                <a:t>   </a:t>
              </a:r>
              <a:r>
                <a:rPr lang="en-US" altLang="zh-CN" sz="2200" b="1" dirty="0">
                  <a:latin typeface="Times New Roman" panose="02020603050405020304" pitchFamily="18" charset="0"/>
                </a:rPr>
                <a:t>1</a:t>
              </a:r>
              <a:r>
                <a:rPr lang="zh-CN" altLang="en-US" sz="2200" b="1" dirty="0">
                  <a:solidFill>
                    <a:srgbClr val="00B050"/>
                  </a:solidFill>
                  <a:latin typeface="Times New Roman" panose="02020603050405020304" pitchFamily="18" charset="0"/>
                </a:rPr>
                <a:t>． </a:t>
              </a:r>
              <a:r>
                <a:rPr lang="en-US" altLang="zh-CN" sz="2200" b="1" i="1" dirty="0">
                  <a:solidFill>
                    <a:srgbClr val="00B050"/>
                  </a:solidFill>
                  <a:latin typeface="Times New Roman" panose="02020603050405020304" pitchFamily="18" charset="0"/>
                </a:rPr>
                <a:t>P={ };</a:t>
              </a:r>
              <a:r>
                <a:rPr lang="en-US" altLang="zh-CN" sz="2200" b="1" dirty="0">
                  <a:solidFill>
                    <a:srgbClr val="00B050"/>
                  </a:solidFill>
                  <a:latin typeface="Times New Roman" panose="02020603050405020304" pitchFamily="18" charset="0"/>
                </a:rPr>
                <a:t>     </a:t>
              </a:r>
              <a:r>
                <a:rPr lang="en-US" altLang="zh-CN" sz="2200" b="1" dirty="0">
                  <a:latin typeface="Times New Roman" panose="02020603050405020304" pitchFamily="18" charset="0"/>
                </a:rPr>
                <a:t>		    //</a:t>
              </a:r>
              <a:r>
                <a:rPr lang="zh-CN" altLang="en-US" sz="2200" b="1" dirty="0">
                  <a:latin typeface="Times New Roman" panose="02020603050405020304" pitchFamily="18" charset="0"/>
                </a:rPr>
                <a:t>对应解集合</a:t>
              </a:r>
              <a:r>
                <a:rPr lang="en-US" altLang="zh-CN" sz="2200" b="1" i="1" dirty="0">
                  <a:latin typeface="Times New Roman" panose="02020603050405020304" pitchFamily="18" charset="0"/>
                </a:rPr>
                <a:t>S</a:t>
              </a:r>
            </a:p>
            <a:p>
              <a:pPr algn="just"/>
              <a:r>
                <a:rPr lang="en-US" altLang="zh-CN" sz="2200" b="1" dirty="0">
                  <a:latin typeface="Times New Roman" panose="02020603050405020304" pitchFamily="18" charset="0"/>
                </a:rPr>
                <a:t>   2</a:t>
              </a:r>
              <a:r>
                <a:rPr lang="zh-CN" altLang="en-US" sz="2200" b="1" dirty="0">
                  <a:latin typeface="Times New Roman" panose="02020603050405020304" pitchFamily="18" charset="0"/>
                </a:rPr>
                <a:t>． </a:t>
              </a:r>
              <a:r>
                <a:rPr lang="en-US" altLang="zh-CN" sz="2200" b="1" i="1" dirty="0">
                  <a:solidFill>
                    <a:srgbClr val="00B050"/>
                  </a:solidFill>
                  <a:latin typeface="Times New Roman" panose="02020603050405020304" pitchFamily="18" charset="0"/>
                </a:rPr>
                <a:t>V=V-{u</a:t>
              </a:r>
              <a:r>
                <a:rPr lang="en-US" altLang="zh-CN" sz="1400" b="1" i="1" dirty="0">
                  <a:solidFill>
                    <a:srgbClr val="00B050"/>
                  </a:solidFill>
                  <a:latin typeface="Times New Roman" panose="02020603050405020304" pitchFamily="18" charset="0"/>
                </a:rPr>
                <a:t>0</a:t>
              </a:r>
              <a:r>
                <a:rPr lang="en-US" altLang="zh-CN" sz="2200" b="1" i="1" dirty="0">
                  <a:solidFill>
                    <a:srgbClr val="00B050"/>
                  </a:solidFill>
                  <a:latin typeface="Times New Roman" panose="02020603050405020304" pitchFamily="18" charset="0"/>
                </a:rPr>
                <a:t>};</a:t>
              </a:r>
              <a:r>
                <a:rPr lang="en-US" altLang="zh-CN" sz="2200" b="1" dirty="0">
                  <a:solidFill>
                    <a:srgbClr val="00B050"/>
                  </a:solidFill>
                  <a:latin typeface="Times New Roman" panose="02020603050405020304" pitchFamily="18" charset="0"/>
                </a:rPr>
                <a:t> </a:t>
              </a:r>
              <a:r>
                <a:rPr lang="en-US" altLang="zh-CN" sz="2200" b="1" i="1" dirty="0">
                  <a:solidFill>
                    <a:srgbClr val="00B050"/>
                  </a:solidFill>
                  <a:latin typeface="Times New Roman" panose="02020603050405020304" pitchFamily="18" charset="0"/>
                </a:rPr>
                <a:t>u=u</a:t>
              </a:r>
              <a:r>
                <a:rPr lang="en-US" altLang="zh-CN" sz="1400" b="1" i="1" dirty="0">
                  <a:solidFill>
                    <a:srgbClr val="00B050"/>
                  </a:solidFill>
                  <a:latin typeface="Times New Roman" panose="02020603050405020304" pitchFamily="18" charset="0"/>
                </a:rPr>
                <a:t>0</a:t>
              </a:r>
              <a:r>
                <a:rPr lang="en-US" altLang="zh-CN" sz="2200" b="1" dirty="0">
                  <a:latin typeface="Times New Roman" panose="02020603050405020304" pitchFamily="18" charset="0"/>
                </a:rPr>
                <a:t>;     //</a:t>
              </a:r>
              <a:r>
                <a:rPr lang="zh-CN" altLang="en-US" sz="2200" b="1" dirty="0">
                  <a:latin typeface="Times New Roman" panose="02020603050405020304" pitchFamily="18" charset="0"/>
                </a:rPr>
                <a:t>从顶点</a:t>
              </a:r>
              <a:r>
                <a:rPr lang="en-US" altLang="zh-CN" sz="2200" b="1" i="1" dirty="0">
                  <a:solidFill>
                    <a:srgbClr val="00B050"/>
                  </a:solidFill>
                  <a:latin typeface="Times New Roman" panose="02020603050405020304" pitchFamily="18" charset="0"/>
                </a:rPr>
                <a:t>u</a:t>
              </a:r>
              <a:r>
                <a:rPr lang="en-US" altLang="zh-CN" sz="1400" b="1" i="1" dirty="0">
                  <a:solidFill>
                    <a:srgbClr val="00B050"/>
                  </a:solidFill>
                  <a:latin typeface="Times New Roman" panose="02020603050405020304" pitchFamily="18" charset="0"/>
                </a:rPr>
                <a:t>0</a:t>
              </a:r>
              <a:r>
                <a:rPr lang="en-US" altLang="zh-CN" sz="2200" b="1" i="1" dirty="0">
                  <a:solidFill>
                    <a:srgbClr val="CCFF33"/>
                  </a:solidFill>
                  <a:latin typeface="Times New Roman" panose="02020603050405020304" pitchFamily="18" charset="0"/>
                </a:rPr>
                <a:t> </a:t>
              </a:r>
              <a:r>
                <a:rPr lang="zh-CN" altLang="en-US" sz="2200" b="1" dirty="0">
                  <a:latin typeface="Times New Roman" panose="02020603050405020304" pitchFamily="18" charset="0"/>
                </a:rPr>
                <a:t>出发</a:t>
              </a:r>
            </a:p>
            <a:p>
              <a:pPr algn="just"/>
              <a:r>
                <a:rPr lang="zh-CN" altLang="en-US" sz="2200" b="1" dirty="0">
                  <a:latin typeface="Times New Roman" panose="02020603050405020304" pitchFamily="18" charset="0"/>
                </a:rPr>
                <a:t>   </a:t>
              </a:r>
              <a:r>
                <a:rPr lang="en-US" altLang="zh-CN" sz="2200" b="1" dirty="0">
                  <a:latin typeface="Times New Roman" panose="02020603050405020304" pitchFamily="18" charset="0"/>
                </a:rPr>
                <a:t>3</a:t>
              </a:r>
              <a:r>
                <a:rPr lang="zh-CN" altLang="en-US" sz="2200" b="1" dirty="0">
                  <a:latin typeface="Times New Roman" panose="02020603050405020304" pitchFamily="18" charset="0"/>
                </a:rPr>
                <a:t>． 循环直到集合</a:t>
              </a:r>
              <a:r>
                <a:rPr lang="en-US" altLang="zh-CN" sz="2200" b="1" i="1" dirty="0">
                  <a:solidFill>
                    <a:srgbClr val="00B050"/>
                  </a:solidFill>
                  <a:latin typeface="Times New Roman" panose="02020603050405020304" pitchFamily="18" charset="0"/>
                </a:rPr>
                <a:t>P</a:t>
              </a:r>
              <a:r>
                <a:rPr lang="en-US" altLang="zh-CN" sz="2200" b="1" i="1" dirty="0">
                  <a:solidFill>
                    <a:srgbClr val="CCFF33"/>
                  </a:solidFill>
                  <a:latin typeface="Times New Roman" panose="02020603050405020304" pitchFamily="18" charset="0"/>
                </a:rPr>
                <a:t> </a:t>
              </a:r>
              <a:r>
                <a:rPr lang="zh-CN" altLang="en-US" sz="2200" b="1" dirty="0">
                  <a:latin typeface="Times New Roman" panose="02020603050405020304" pitchFamily="18" charset="0"/>
                </a:rPr>
                <a:t>中包含 </a:t>
              </a:r>
              <a:r>
                <a:rPr lang="en-US" altLang="zh-CN" sz="2200" b="1" i="1" dirty="0">
                  <a:solidFill>
                    <a:srgbClr val="00B050"/>
                  </a:solidFill>
                  <a:latin typeface="Times New Roman" panose="02020603050405020304" pitchFamily="18" charset="0"/>
                </a:rPr>
                <a:t>n-1</a:t>
              </a:r>
              <a:r>
                <a:rPr lang="en-US" altLang="zh-CN" sz="2200" b="1" i="1" dirty="0">
                  <a:solidFill>
                    <a:srgbClr val="CCFF33"/>
                  </a:solidFill>
                  <a:latin typeface="Times New Roman" panose="02020603050405020304" pitchFamily="18" charset="0"/>
                </a:rPr>
                <a:t> </a:t>
              </a:r>
              <a:r>
                <a:rPr lang="zh-CN" altLang="en-US" sz="2200" b="1" dirty="0">
                  <a:latin typeface="Times New Roman" panose="02020603050405020304" pitchFamily="18" charset="0"/>
                </a:rPr>
                <a:t>条边</a:t>
              </a:r>
            </a:p>
            <a:p>
              <a:pPr algn="just"/>
              <a:r>
                <a:rPr lang="zh-CN" altLang="en-US" sz="2200" b="1" dirty="0">
                  <a:latin typeface="Times New Roman" panose="02020603050405020304" pitchFamily="18" charset="0"/>
                </a:rPr>
                <a:t>          </a:t>
              </a:r>
              <a:r>
                <a:rPr lang="en-US" altLang="zh-CN" sz="2200" b="1" dirty="0">
                  <a:latin typeface="Times New Roman" panose="02020603050405020304" pitchFamily="18" charset="0"/>
                </a:rPr>
                <a:t>3.1  </a:t>
              </a:r>
              <a:r>
                <a:rPr lang="zh-CN" altLang="en-US" sz="2200" b="1" dirty="0">
                  <a:latin typeface="Times New Roman" panose="02020603050405020304" pitchFamily="18" charset="0"/>
                </a:rPr>
                <a:t>找与顶点 </a:t>
              </a:r>
              <a:r>
                <a:rPr lang="en-US" altLang="zh-CN" sz="2200" b="1" i="1" dirty="0">
                  <a:solidFill>
                    <a:srgbClr val="00B050"/>
                  </a:solidFill>
                  <a:latin typeface="Times New Roman" panose="02020603050405020304" pitchFamily="18" charset="0"/>
                </a:rPr>
                <a:t>u</a:t>
              </a:r>
              <a:r>
                <a:rPr lang="en-US" altLang="zh-CN" sz="2200" b="1" i="1" dirty="0">
                  <a:solidFill>
                    <a:srgbClr val="CCFF33"/>
                  </a:solidFill>
                  <a:latin typeface="Times New Roman" panose="02020603050405020304" pitchFamily="18" charset="0"/>
                </a:rPr>
                <a:t> </a:t>
              </a:r>
              <a:r>
                <a:rPr lang="zh-CN" altLang="en-US" sz="2200" b="1" dirty="0">
                  <a:latin typeface="Times New Roman" panose="02020603050405020304" pitchFamily="18" charset="0"/>
                </a:rPr>
                <a:t>邻接的</a:t>
              </a:r>
              <a:r>
                <a:rPr lang="zh-CN" altLang="en-US" sz="2200" b="1" dirty="0">
                  <a:solidFill>
                    <a:srgbClr val="00B050"/>
                  </a:solidFill>
                  <a:latin typeface="Times New Roman" panose="02020603050405020304" pitchFamily="18" charset="0"/>
                </a:rPr>
                <a:t>最小代价边</a:t>
              </a:r>
              <a:r>
                <a:rPr lang="en-US" altLang="zh-CN" sz="2200" b="1" i="1" dirty="0">
                  <a:solidFill>
                    <a:srgbClr val="00B050"/>
                  </a:solidFill>
                  <a:latin typeface="Times New Roman" panose="02020603050405020304" pitchFamily="18" charset="0"/>
                </a:rPr>
                <a:t>(u, v), </a:t>
              </a:r>
              <a:r>
                <a:rPr lang="zh-CN" altLang="en-US" sz="2200" b="1" dirty="0">
                  <a:latin typeface="Times New Roman" panose="02020603050405020304" pitchFamily="18" charset="0"/>
                </a:rPr>
                <a:t>并且</a:t>
              </a:r>
              <a:r>
                <a:rPr lang="en-US" altLang="zh-CN" sz="2200" b="1" i="1" dirty="0">
                  <a:solidFill>
                    <a:srgbClr val="00B050"/>
                  </a:solidFill>
                  <a:latin typeface="Times New Roman" panose="02020603050405020304" pitchFamily="18" charset="0"/>
                </a:rPr>
                <a:t>v</a:t>
              </a:r>
              <a:r>
                <a:rPr lang="zh-CN" altLang="en-US" sz="2200" b="1" dirty="0">
                  <a:latin typeface="Times New Roman" panose="02020603050405020304" pitchFamily="18" charset="0"/>
                </a:rPr>
                <a:t>属于集合</a:t>
              </a:r>
              <a:r>
                <a:rPr lang="en-US" altLang="zh-CN" sz="2200" b="1" i="1" dirty="0">
                  <a:solidFill>
                    <a:srgbClr val="00B050"/>
                  </a:solidFill>
                  <a:latin typeface="Times New Roman" panose="02020603050405020304" pitchFamily="18" charset="0"/>
                </a:rPr>
                <a:t>V</a:t>
              </a:r>
              <a:r>
                <a:rPr lang="zh-CN" altLang="en-US" sz="2200" b="1" dirty="0">
                  <a:latin typeface="Times New Roman" panose="02020603050405020304" pitchFamily="18" charset="0"/>
                </a:rPr>
                <a:t>；</a:t>
              </a:r>
            </a:p>
            <a:p>
              <a:pPr algn="just"/>
              <a:r>
                <a:rPr lang="zh-CN" altLang="en-US" sz="2200" b="1" dirty="0">
                  <a:latin typeface="Times New Roman" panose="02020603050405020304" pitchFamily="18" charset="0"/>
                </a:rPr>
                <a:t>          </a:t>
              </a:r>
              <a:r>
                <a:rPr lang="en-US" altLang="zh-CN" sz="2200" b="1" dirty="0">
                  <a:latin typeface="Times New Roman" panose="02020603050405020304" pitchFamily="18" charset="0"/>
                </a:rPr>
                <a:t>3.2  </a:t>
              </a:r>
              <a:r>
                <a:rPr lang="en-US" altLang="zh-CN" sz="2200" b="1" i="1" dirty="0">
                  <a:solidFill>
                    <a:srgbClr val="00B050"/>
                  </a:solidFill>
                  <a:latin typeface="Times New Roman" panose="02020603050405020304" pitchFamily="18" charset="0"/>
                </a:rPr>
                <a:t>P=P+{(u, v)};</a:t>
              </a:r>
            </a:p>
            <a:p>
              <a:pPr algn="just"/>
              <a:r>
                <a:rPr lang="en-US" altLang="zh-CN" sz="2200" b="1" dirty="0">
                  <a:latin typeface="Times New Roman" panose="02020603050405020304" pitchFamily="18" charset="0"/>
                </a:rPr>
                <a:t>          3.3  </a:t>
              </a:r>
              <a:r>
                <a:rPr lang="en-US" altLang="zh-CN" sz="2200" b="1" i="1" dirty="0">
                  <a:solidFill>
                    <a:srgbClr val="00B050"/>
                  </a:solidFill>
                  <a:latin typeface="Times New Roman" panose="02020603050405020304" pitchFamily="18" charset="0"/>
                </a:rPr>
                <a:t>V=V-{v};</a:t>
              </a:r>
            </a:p>
            <a:p>
              <a:pPr algn="just"/>
              <a:r>
                <a:rPr lang="en-US" altLang="zh-CN" sz="2200" b="1" dirty="0">
                  <a:latin typeface="Times New Roman" panose="02020603050405020304" pitchFamily="18" charset="0"/>
                </a:rPr>
                <a:t>          3.4  </a:t>
              </a:r>
              <a:r>
                <a:rPr lang="en-US" altLang="zh-CN" sz="2200" b="1" i="1" dirty="0">
                  <a:solidFill>
                    <a:srgbClr val="00B050"/>
                  </a:solidFill>
                  <a:latin typeface="Times New Roman" panose="02020603050405020304" pitchFamily="18" charset="0"/>
                </a:rPr>
                <a:t>u=v;</a:t>
              </a:r>
              <a:r>
                <a:rPr lang="en-US" altLang="zh-CN" sz="2200" b="1" dirty="0">
                  <a:solidFill>
                    <a:srgbClr val="00B050"/>
                  </a:solidFill>
                  <a:latin typeface="Times New Roman" panose="02020603050405020304" pitchFamily="18" charset="0"/>
                </a:rPr>
                <a:t>                   </a:t>
              </a:r>
              <a:r>
                <a:rPr lang="en-US" altLang="zh-CN" sz="2200" b="1" dirty="0">
                  <a:latin typeface="Times New Roman" panose="02020603050405020304" pitchFamily="18" charset="0"/>
                </a:rPr>
                <a:t>//</a:t>
              </a:r>
              <a:r>
                <a:rPr lang="zh-CN" altLang="en-US" sz="2200" b="1" dirty="0">
                  <a:latin typeface="Times New Roman" panose="02020603050405020304" pitchFamily="18" charset="0"/>
                </a:rPr>
                <a:t>从顶点</a:t>
              </a:r>
              <a:r>
                <a:rPr lang="en-US" altLang="zh-CN" sz="2200" b="1" i="1" dirty="0">
                  <a:solidFill>
                    <a:srgbClr val="CCFF33"/>
                  </a:solidFill>
                  <a:latin typeface="Times New Roman" panose="02020603050405020304" pitchFamily="18" charset="0"/>
                </a:rPr>
                <a:t>v</a:t>
              </a:r>
              <a:r>
                <a:rPr lang="zh-CN" altLang="en-US" sz="2200" b="1" dirty="0">
                  <a:latin typeface="Times New Roman" panose="02020603050405020304" pitchFamily="18" charset="0"/>
                </a:rPr>
                <a:t>出发继续求解</a:t>
              </a:r>
            </a:p>
          </p:txBody>
        </p:sp>
        <p:grpSp>
          <p:nvGrpSpPr>
            <p:cNvPr id="23561" name="Group 4"/>
            <p:cNvGrpSpPr>
              <a:grpSpLocks/>
            </p:cNvGrpSpPr>
            <p:nvPr/>
          </p:nvGrpSpPr>
          <p:grpSpPr bwMode="auto">
            <a:xfrm>
              <a:off x="1641" y="7198"/>
              <a:ext cx="540" cy="813"/>
              <a:chOff x="1711" y="5088"/>
              <a:chExt cx="540" cy="813"/>
            </a:xfrm>
          </p:grpSpPr>
          <p:sp>
            <p:nvSpPr>
              <p:cNvPr id="23562" name="AutoShape 5"/>
              <p:cNvSpPr>
                <a:spLocks noChangeArrowheads="1"/>
              </p:cNvSpPr>
              <p:nvPr/>
            </p:nvSpPr>
            <p:spPr bwMode="auto">
              <a:xfrm rot="5400000">
                <a:off x="1574" y="5225"/>
                <a:ext cx="813" cy="540"/>
              </a:xfrm>
              <a:prstGeom prst="rtTriangle">
                <a:avLst/>
              </a:prstGeom>
              <a:noFill/>
              <a:ln w="952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63" name="WordArt 6"/>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chemeClr val="tx1"/>
                      </a:solidFill>
                      <a:prstDash val="lgDashDot"/>
                      <a:round/>
                      <a:headEnd/>
                      <a:tailEnd/>
                    </a:ln>
                    <a:noFill/>
                    <a:latin typeface="宋体" panose="02010600030101010101" pitchFamily="2" charset="-122"/>
                  </a:rPr>
                  <a:t>伪代码</a:t>
                </a:r>
              </a:p>
            </p:txBody>
          </p:sp>
        </p:grpSp>
      </p:grpSp>
      <p:sp>
        <p:nvSpPr>
          <p:cNvPr id="23558" name="Text Box 7"/>
          <p:cNvSpPr txBox="1">
            <a:spLocks noChangeArrowheads="1"/>
          </p:cNvSpPr>
          <p:nvPr/>
        </p:nvSpPr>
        <p:spPr bwMode="auto">
          <a:xfrm>
            <a:off x="323850" y="1268413"/>
            <a:ext cx="828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算法</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设图</a:t>
            </a:r>
            <a:r>
              <a:rPr kumimoji="1" lang="en-US" altLang="zh-CN" sz="2400" b="1" i="1" dirty="0">
                <a:solidFill>
                  <a:srgbClr val="00B050"/>
                </a:solidFill>
                <a:latin typeface="Times New Roman" panose="02020603050405020304" pitchFamily="18" charset="0"/>
              </a:rPr>
              <a:t>G</a:t>
            </a:r>
            <a:r>
              <a:rPr kumimoji="1" lang="en-US" altLang="zh-CN" sz="2400" b="1" i="1" dirty="0">
                <a:solidFill>
                  <a:srgbClr val="CCFF33"/>
                </a:solidFill>
                <a:latin typeface="Times New Roman" panose="02020603050405020304" pitchFamily="18" charset="0"/>
              </a:rPr>
              <a:t> </a:t>
            </a:r>
            <a:r>
              <a:rPr kumimoji="1" lang="zh-CN" altLang="en-US" sz="2400" b="1" dirty="0">
                <a:latin typeface="宋体" panose="02010600030101010101" pitchFamily="2" charset="-122"/>
              </a:rPr>
              <a:t>有 </a:t>
            </a:r>
            <a:r>
              <a:rPr kumimoji="1" lang="en-US" altLang="zh-CN" sz="2400" b="1" i="1" dirty="0">
                <a:solidFill>
                  <a:srgbClr val="00B050"/>
                </a:solidFill>
                <a:latin typeface="Times New Roman" panose="02020603050405020304" pitchFamily="18" charset="0"/>
              </a:rPr>
              <a:t>n</a:t>
            </a:r>
            <a:r>
              <a:rPr kumimoji="1" lang="en-US" altLang="zh-CN" sz="2400" b="1" i="1" dirty="0">
                <a:solidFill>
                  <a:srgbClr val="CCFF33"/>
                </a:solidFill>
                <a:latin typeface="Times New Roman" panose="02020603050405020304" pitchFamily="18" charset="0"/>
              </a:rPr>
              <a:t> </a:t>
            </a:r>
            <a:r>
              <a:rPr kumimoji="1" lang="zh-CN" altLang="en-US" sz="2400" b="1" dirty="0">
                <a:latin typeface="宋体" panose="02010600030101010101" pitchFamily="2" charset="-122"/>
              </a:rPr>
              <a:t>个顶点，边上的代价存储在二维数组</a:t>
            </a:r>
            <a:r>
              <a:rPr kumimoji="1" lang="en-US" altLang="zh-CN" sz="2400" b="1" i="1" dirty="0">
                <a:solidFill>
                  <a:srgbClr val="00B050"/>
                </a:solidFill>
                <a:latin typeface="Times New Roman" panose="02020603050405020304" pitchFamily="18" charset="0"/>
              </a:rPr>
              <a:t>w[n][n]</a:t>
            </a:r>
            <a:r>
              <a:rPr kumimoji="1" lang="zh-CN" altLang="en-US" sz="2400" b="1" dirty="0">
                <a:latin typeface="宋体" panose="02010600030101010101" pitchFamily="2" charset="-122"/>
              </a:rPr>
              <a:t>中，集合</a:t>
            </a:r>
            <a:r>
              <a:rPr kumimoji="1" lang="en-US" altLang="zh-CN" sz="2400" b="1" i="1" dirty="0">
                <a:solidFill>
                  <a:srgbClr val="00B050"/>
                </a:solidFill>
                <a:latin typeface="Times New Roman" panose="02020603050405020304" pitchFamily="18" charset="0"/>
              </a:rPr>
              <a:t>V</a:t>
            </a:r>
            <a:r>
              <a:rPr kumimoji="1" lang="en-US" altLang="zh-CN" sz="2400" b="1" i="1" dirty="0">
                <a:solidFill>
                  <a:srgbClr val="CCFF33"/>
                </a:solidFill>
                <a:latin typeface="Times New Roman" panose="02020603050405020304" pitchFamily="18" charset="0"/>
              </a:rPr>
              <a:t> </a:t>
            </a:r>
            <a:r>
              <a:rPr kumimoji="1" lang="zh-CN" altLang="en-US" sz="2400" b="1" dirty="0">
                <a:latin typeface="宋体" panose="02010600030101010101" pitchFamily="2" charset="-122"/>
              </a:rPr>
              <a:t>存储图的</a:t>
            </a:r>
            <a:r>
              <a:rPr kumimoji="1" lang="zh-CN" altLang="en-US" sz="2400" b="1" dirty="0">
                <a:solidFill>
                  <a:srgbClr val="00B050"/>
                </a:solidFill>
                <a:latin typeface="宋体" panose="02010600030101010101" pitchFamily="2" charset="-122"/>
              </a:rPr>
              <a:t>顶点</a:t>
            </a:r>
            <a:r>
              <a:rPr kumimoji="1" lang="zh-CN" altLang="en-US" sz="2400" b="1" dirty="0">
                <a:latin typeface="宋体" panose="02010600030101010101" pitchFamily="2" charset="-122"/>
              </a:rPr>
              <a:t>，集合 </a:t>
            </a:r>
            <a:r>
              <a:rPr kumimoji="1" lang="en-US" altLang="zh-CN" sz="2400" b="1" i="1" dirty="0">
                <a:solidFill>
                  <a:srgbClr val="00B050"/>
                </a:solidFill>
                <a:latin typeface="Times New Roman" panose="02020603050405020304" pitchFamily="18" charset="0"/>
              </a:rPr>
              <a:t>P</a:t>
            </a:r>
            <a:r>
              <a:rPr kumimoji="1" lang="en-US" altLang="zh-CN" sz="2400" b="1" i="1" dirty="0">
                <a:solidFill>
                  <a:srgbClr val="CCFF33"/>
                </a:solidFill>
                <a:latin typeface="Times New Roman" panose="02020603050405020304" pitchFamily="18" charset="0"/>
              </a:rPr>
              <a:t> </a:t>
            </a:r>
            <a:r>
              <a:rPr kumimoji="1" lang="zh-CN" altLang="en-US" sz="2400" b="1" dirty="0">
                <a:latin typeface="宋体" panose="02010600030101010101" pitchFamily="2" charset="-122"/>
              </a:rPr>
              <a:t>存储</a:t>
            </a:r>
            <a:r>
              <a:rPr kumimoji="1" lang="zh-CN" altLang="en-US" sz="2400" b="1" dirty="0">
                <a:solidFill>
                  <a:srgbClr val="00B050"/>
                </a:solidFill>
                <a:latin typeface="宋体" panose="02010600030101010101" pitchFamily="2" charset="-122"/>
              </a:rPr>
              <a:t>经过的边</a:t>
            </a:r>
            <a:r>
              <a:rPr kumimoji="1" lang="zh-CN" altLang="en-US" sz="2400" b="1" dirty="0">
                <a:latin typeface="宋体" panose="02010600030101010101" pitchFamily="2" charset="-122"/>
              </a:rPr>
              <a:t>，最近邻点策略求解 </a:t>
            </a:r>
            <a:r>
              <a:rPr kumimoji="1" lang="en-US" altLang="zh-CN" sz="2400" b="1" i="1" dirty="0">
                <a:solidFill>
                  <a:srgbClr val="00B050"/>
                </a:solidFill>
                <a:latin typeface="Times New Roman" panose="02020603050405020304" pitchFamily="18" charset="0"/>
              </a:rPr>
              <a:t>TSP </a:t>
            </a:r>
            <a:r>
              <a:rPr kumimoji="1" lang="zh-CN" altLang="en-US" sz="2400" b="1" dirty="0">
                <a:latin typeface="宋体" panose="02010600030101010101" pitchFamily="2" charset="-122"/>
              </a:rPr>
              <a:t>问题的算法如下：</a:t>
            </a:r>
            <a:r>
              <a:rPr kumimoji="1" lang="zh-CN" altLang="en-US" sz="2400" b="1" dirty="0">
                <a:latin typeface="Times New Roman" panose="02020603050405020304" pitchFamily="18" charset="0"/>
              </a:rPr>
              <a:t> </a:t>
            </a:r>
          </a:p>
        </p:txBody>
      </p:sp>
      <p:sp>
        <p:nvSpPr>
          <p:cNvPr id="23559" name="Text Box 8"/>
          <p:cNvSpPr txBox="1">
            <a:spLocks noChangeArrowheads="1"/>
          </p:cNvSpPr>
          <p:nvPr/>
        </p:nvSpPr>
        <p:spPr bwMode="auto">
          <a:xfrm>
            <a:off x="-756592" y="364089"/>
            <a:ext cx="594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pPr>
            <a:r>
              <a:rPr kumimoji="1" lang="en-US" altLang="zh-CN" sz="3600" b="1" dirty="0" smtClean="0">
                <a:latin typeface="Times New Roman" panose="02020603050405020304" pitchFamily="18" charset="0"/>
              </a:rPr>
              <a:t>TSP</a:t>
            </a:r>
            <a:r>
              <a:rPr kumimoji="1" lang="zh-CN" altLang="en-US" sz="3600" b="1" dirty="0">
                <a:latin typeface="宋体" panose="02010600030101010101" pitchFamily="2" charset="-122"/>
              </a:rPr>
              <a:t>问题</a:t>
            </a:r>
            <a:r>
              <a:rPr kumimoji="1" lang="zh-CN" altLang="en-US" sz="3600" dirty="0">
                <a:solidFill>
                  <a:srgbClr val="CC0000"/>
                </a:solidFill>
                <a:latin typeface="Times New Roman" panose="02020603050405020304" pitchFamily="18" charset="0"/>
              </a:rPr>
              <a:t> </a:t>
            </a: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204</a:t>
            </a:fld>
            <a:endParaRPr lang="en-CA" dirty="0"/>
          </a:p>
        </p:txBody>
      </p:sp>
    </p:spTree>
    <p:extLst>
      <p:ext uri="{BB962C8B-B14F-4D97-AF65-F5344CB8AC3E}">
        <p14:creationId xmlns:p14="http://schemas.microsoft.com/office/powerpoint/2010/main" val="986555112"/>
      </p:ext>
    </p:extLst>
  </p:cSld>
  <p:clrMapOvr>
    <a:masterClrMapping/>
  </p:clrMapOvr>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type="body" idx="1"/>
          </p:nvPr>
        </p:nvSpPr>
        <p:spPr>
          <a:xfrm>
            <a:off x="354806" y="978610"/>
            <a:ext cx="8434388" cy="4611687"/>
          </a:xfrm>
        </p:spPr>
        <p:txBody>
          <a:bodyPr/>
          <a:lstStyle/>
          <a:p>
            <a:pPr eaLnBrk="1" hangingPunct="1"/>
            <a:r>
              <a:rPr kumimoji="1" lang="zh-CN" altLang="en-US" sz="2400" b="1" dirty="0" smtClean="0">
                <a:effectLst/>
              </a:rPr>
              <a:t>算法分析</a:t>
            </a:r>
            <a:r>
              <a:rPr kumimoji="1" lang="en-US" altLang="zh-CN" sz="2400" b="1" dirty="0" smtClean="0">
                <a:effectLst/>
              </a:rPr>
              <a:t>1</a:t>
            </a:r>
            <a:endParaRPr kumimoji="1" lang="zh-CN" altLang="en-US" sz="2400" b="1" dirty="0" smtClean="0">
              <a:effectLst/>
            </a:endParaRPr>
          </a:p>
          <a:p>
            <a:pPr lvl="1" eaLnBrk="1" hangingPunct="1">
              <a:spcBef>
                <a:spcPct val="40000"/>
              </a:spcBef>
            </a:pPr>
            <a:r>
              <a:rPr kumimoji="1" lang="zh-CN" altLang="en-US" sz="2400" b="1" dirty="0" smtClean="0">
                <a:solidFill>
                  <a:schemeClr val="folHlink"/>
                </a:solidFill>
                <a:effectLst/>
              </a:rPr>
              <a:t>时间复杂度</a:t>
            </a:r>
          </a:p>
          <a:p>
            <a:pPr lvl="1" eaLnBrk="1" hangingPunct="1">
              <a:spcBef>
                <a:spcPct val="40000"/>
              </a:spcBef>
              <a:buFont typeface="Wingdings" panose="05000000000000000000" pitchFamily="2" charset="2"/>
              <a:buNone/>
            </a:pPr>
            <a:r>
              <a:rPr kumimoji="1" lang="zh-CN" altLang="en-US" sz="2000" b="1" dirty="0" smtClean="0">
                <a:effectLst/>
              </a:rPr>
              <a:t>    算法的时间性能为</a:t>
            </a:r>
            <a:r>
              <a:rPr kumimoji="1" lang="en-US" altLang="zh-CN" sz="2000" b="1" i="1" dirty="0" smtClean="0">
                <a:solidFill>
                  <a:srgbClr val="00B050"/>
                </a:solidFill>
                <a:effectLst/>
                <a:latin typeface="Times New Roman" panose="02020603050405020304" pitchFamily="18" charset="0"/>
              </a:rPr>
              <a:t>O(n</a:t>
            </a:r>
            <a:r>
              <a:rPr kumimoji="1" lang="en-US" altLang="zh-CN" sz="2000" b="1" i="1" baseline="30000" dirty="0" smtClean="0">
                <a:solidFill>
                  <a:srgbClr val="00B050"/>
                </a:solidFill>
                <a:effectLst/>
                <a:latin typeface="Times New Roman" panose="02020603050405020304" pitchFamily="18" charset="0"/>
              </a:rPr>
              <a:t>2</a:t>
            </a:r>
            <a:r>
              <a:rPr kumimoji="1" lang="en-US" altLang="zh-CN" sz="2000" b="1" i="1" dirty="0" smtClean="0">
                <a:solidFill>
                  <a:srgbClr val="00B050"/>
                </a:solidFill>
                <a:effectLst/>
                <a:latin typeface="Times New Roman" panose="02020603050405020304" pitchFamily="18" charset="0"/>
              </a:rPr>
              <a:t>)</a:t>
            </a:r>
            <a:r>
              <a:rPr kumimoji="1" lang="zh-CN" altLang="en-US" sz="2000" b="1" dirty="0" smtClean="0">
                <a:effectLst/>
              </a:rPr>
              <a:t>，因为共进行</a:t>
            </a:r>
            <a:r>
              <a:rPr kumimoji="1" lang="en-US" altLang="zh-CN" sz="2000" b="1" i="1" dirty="0" smtClean="0">
                <a:solidFill>
                  <a:srgbClr val="00B050"/>
                </a:solidFill>
                <a:effectLst/>
                <a:latin typeface="Times New Roman" panose="02020603050405020304" pitchFamily="18" charset="0"/>
              </a:rPr>
              <a:t>n-1</a:t>
            </a:r>
            <a:r>
              <a:rPr kumimoji="1" lang="zh-CN" altLang="en-US" sz="2000" b="1" dirty="0" smtClean="0">
                <a:effectLst/>
              </a:rPr>
              <a:t>次贪心选择，每一次选择都需要查找满足</a:t>
            </a:r>
            <a:r>
              <a:rPr kumimoji="1" lang="zh-CN" altLang="en-US" sz="2000" b="1" dirty="0" smtClean="0">
                <a:solidFill>
                  <a:srgbClr val="00B050"/>
                </a:solidFill>
                <a:effectLst/>
              </a:rPr>
              <a:t>贪心条件的最短边</a:t>
            </a:r>
            <a:r>
              <a:rPr kumimoji="1" lang="zh-CN" altLang="en-US" sz="2000" b="1" dirty="0" smtClean="0">
                <a:effectLst/>
              </a:rPr>
              <a:t>。</a:t>
            </a:r>
          </a:p>
          <a:p>
            <a:pPr lvl="1" eaLnBrk="1" hangingPunct="1">
              <a:spcBef>
                <a:spcPct val="40000"/>
              </a:spcBef>
            </a:pPr>
            <a:r>
              <a:rPr kumimoji="1" lang="zh-CN" altLang="en-US" sz="2400" b="1" dirty="0" smtClean="0">
                <a:solidFill>
                  <a:schemeClr val="folHlink"/>
                </a:solidFill>
                <a:effectLst/>
              </a:rPr>
              <a:t>最优解讨论</a:t>
            </a:r>
          </a:p>
          <a:p>
            <a:pPr lvl="1" eaLnBrk="1" hangingPunct="1">
              <a:spcBef>
                <a:spcPct val="40000"/>
              </a:spcBef>
              <a:buFont typeface="Wingdings" panose="05000000000000000000" pitchFamily="2" charset="2"/>
              <a:buNone/>
            </a:pPr>
            <a:r>
              <a:rPr kumimoji="1" lang="zh-CN" altLang="en-US" sz="2000" b="1" dirty="0" smtClean="0">
                <a:effectLst/>
              </a:rPr>
              <a:t>    用最近邻点贪心策略求解</a:t>
            </a:r>
            <a:r>
              <a:rPr kumimoji="1" lang="en-US" altLang="zh-CN" sz="2000" b="1" i="1" dirty="0" smtClean="0">
                <a:solidFill>
                  <a:srgbClr val="00B050"/>
                </a:solidFill>
                <a:effectLst/>
                <a:latin typeface="Times New Roman" panose="02020603050405020304" pitchFamily="18" charset="0"/>
              </a:rPr>
              <a:t>TSP</a:t>
            </a:r>
            <a:r>
              <a:rPr kumimoji="1" lang="zh-CN" altLang="en-US" sz="2000" b="1" dirty="0" smtClean="0">
                <a:effectLst/>
              </a:rPr>
              <a:t>问题所得的结果</a:t>
            </a:r>
            <a:r>
              <a:rPr kumimoji="1" lang="zh-CN" altLang="en-US" sz="2000" b="1" dirty="0" smtClean="0">
                <a:solidFill>
                  <a:srgbClr val="00B050"/>
                </a:solidFill>
                <a:effectLst/>
              </a:rPr>
              <a:t>不一定是最优解</a:t>
            </a:r>
            <a:r>
              <a:rPr kumimoji="1" lang="zh-CN" altLang="en-US" sz="2000" b="1" dirty="0" smtClean="0">
                <a:effectLst/>
              </a:rPr>
              <a:t>，</a:t>
            </a:r>
            <a:r>
              <a:rPr kumimoji="1" lang="zh-CN" altLang="en-US" sz="2000" b="1" dirty="0"/>
              <a:t>示例</a:t>
            </a:r>
            <a:r>
              <a:rPr kumimoji="1" lang="zh-CN" altLang="en-US" sz="2000" b="1" dirty="0" smtClean="0">
                <a:effectLst/>
              </a:rPr>
              <a:t>中从城市</a:t>
            </a:r>
            <a:r>
              <a:rPr kumimoji="1" lang="en-US" altLang="zh-CN" sz="2000" b="1" i="1" dirty="0" smtClean="0">
                <a:solidFill>
                  <a:srgbClr val="CCFF33"/>
                </a:solidFill>
                <a:effectLst/>
                <a:latin typeface="Times New Roman" panose="02020603050405020304" pitchFamily="18" charset="0"/>
              </a:rPr>
              <a:t>1</a:t>
            </a:r>
            <a:r>
              <a:rPr kumimoji="1" lang="zh-CN" altLang="en-US" sz="2000" b="1" dirty="0" smtClean="0">
                <a:effectLst/>
              </a:rPr>
              <a:t>出发的最优解是</a:t>
            </a:r>
            <a:r>
              <a:rPr kumimoji="1" lang="en-US" altLang="zh-CN" sz="2000" b="1" dirty="0" smtClean="0">
                <a:effectLst/>
              </a:rPr>
              <a:t>:</a:t>
            </a:r>
          </a:p>
          <a:p>
            <a:pPr lvl="3" eaLnBrk="1" hangingPunct="1">
              <a:spcBef>
                <a:spcPct val="40000"/>
              </a:spcBef>
            </a:pPr>
            <a:r>
              <a:rPr kumimoji="1" lang="en-US" altLang="zh-CN" sz="1800" b="1" dirty="0" smtClean="0">
                <a:effectLst/>
                <a:latin typeface="Times New Roman" panose="02020603050405020304" pitchFamily="18" charset="0"/>
              </a:rPr>
              <a:t>1</a:t>
            </a:r>
            <a:r>
              <a:rPr kumimoji="1" lang="en-US" altLang="zh-CN" sz="1800" b="1" dirty="0" smtClean="0">
                <a:effectLst/>
                <a:latin typeface="Times New Roman" panose="02020603050405020304" pitchFamily="18" charset="0"/>
                <a:sym typeface="Wingdings" panose="05000000000000000000" pitchFamily="2" charset="2"/>
              </a:rPr>
              <a:t>25431</a:t>
            </a:r>
          </a:p>
          <a:p>
            <a:pPr lvl="3" eaLnBrk="1" hangingPunct="1">
              <a:spcBef>
                <a:spcPct val="40000"/>
              </a:spcBef>
            </a:pPr>
            <a:r>
              <a:rPr kumimoji="1" lang="zh-CN" altLang="en-US" sz="1800" b="1" dirty="0" smtClean="0">
                <a:effectLst/>
                <a:latin typeface="Times New Roman" panose="02020603050405020304" pitchFamily="18" charset="0"/>
              </a:rPr>
              <a:t>代价：</a:t>
            </a:r>
            <a:r>
              <a:rPr kumimoji="1" lang="en-US" altLang="zh-CN" sz="1800" b="1" dirty="0" smtClean="0">
                <a:effectLst/>
                <a:latin typeface="Times New Roman" panose="02020603050405020304" pitchFamily="18" charset="0"/>
              </a:rPr>
              <a:t>13</a:t>
            </a:r>
            <a:endParaRPr kumimoji="1" lang="en-US" altLang="zh-CN" sz="1600" b="1" dirty="0" smtClean="0">
              <a:effectLst/>
            </a:endParaRPr>
          </a:p>
        </p:txBody>
      </p:sp>
      <p:sp>
        <p:nvSpPr>
          <p:cNvPr id="24582" name="Text Box 4"/>
          <p:cNvSpPr txBox="1">
            <a:spLocks noChangeArrowheads="1"/>
          </p:cNvSpPr>
          <p:nvPr/>
        </p:nvSpPr>
        <p:spPr bwMode="auto">
          <a:xfrm>
            <a:off x="-540568" y="332656"/>
            <a:ext cx="594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pPr>
            <a:r>
              <a:rPr kumimoji="1" lang="en-US" altLang="zh-CN" sz="3600" b="1" dirty="0" smtClean="0">
                <a:latin typeface="Times New Roman" panose="02020603050405020304" pitchFamily="18" charset="0"/>
              </a:rPr>
              <a:t>TSP</a:t>
            </a:r>
            <a:r>
              <a:rPr kumimoji="1" lang="zh-CN" altLang="en-US" sz="3600" b="1" dirty="0">
                <a:latin typeface="宋体" panose="02010600030101010101" pitchFamily="2" charset="-122"/>
              </a:rPr>
              <a:t>问题</a:t>
            </a:r>
            <a:r>
              <a:rPr kumimoji="1" lang="zh-CN" altLang="en-US" sz="3600" dirty="0">
                <a:solidFill>
                  <a:srgbClr val="CC0000"/>
                </a:solidFill>
                <a:latin typeface="Times New Roman" panose="02020603050405020304" pitchFamily="18" charset="0"/>
              </a:rPr>
              <a:t> </a:t>
            </a:r>
          </a:p>
        </p:txBody>
      </p:sp>
      <p:sp>
        <p:nvSpPr>
          <p:cNvPr id="7" name="Rectangle 2"/>
          <p:cNvSpPr txBox="1">
            <a:spLocks noChangeArrowheads="1"/>
          </p:cNvSpPr>
          <p:nvPr/>
        </p:nvSpPr>
        <p:spPr bwMode="auto">
          <a:xfrm>
            <a:off x="374159" y="4279106"/>
            <a:ext cx="8434388" cy="4611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lvl="3" eaLnBrk="1" hangingPunct="1">
              <a:spcBef>
                <a:spcPct val="40000"/>
              </a:spcBef>
              <a:buFont typeface="Wingdings" panose="05000000000000000000" pitchFamily="2" charset="2"/>
              <a:buNone/>
            </a:pPr>
            <a:endParaRPr kumimoji="1" lang="en-US" altLang="zh-CN" sz="1600" b="1" kern="0" dirty="0" smtClean="0"/>
          </a:p>
          <a:p>
            <a:pPr lvl="1" eaLnBrk="1" hangingPunct="1">
              <a:spcBef>
                <a:spcPct val="40000"/>
              </a:spcBef>
            </a:pPr>
            <a:r>
              <a:rPr kumimoji="1" lang="zh-CN" altLang="en-US" sz="1800" b="1" kern="0" dirty="0" smtClean="0">
                <a:solidFill>
                  <a:srgbClr val="FF0000"/>
                </a:solidFill>
                <a:latin typeface="宋体" panose="02010600030101010101" pitchFamily="2" charset="-122"/>
              </a:rPr>
              <a:t>当图中顶点个数较多并且各边的代价值分布比较均匀时，最近邻点策略可以给出较好的近似解，不过，这个近似解以何种程度近似于最优解，却难以保证。</a:t>
            </a:r>
          </a:p>
          <a:p>
            <a:pPr lvl="2" eaLnBrk="1" hangingPunct="1">
              <a:spcBef>
                <a:spcPct val="40000"/>
              </a:spcBef>
            </a:pPr>
            <a:r>
              <a:rPr kumimoji="1" lang="zh-CN" altLang="en-US" sz="1800" b="1" kern="0" dirty="0" smtClean="0">
                <a:latin typeface="宋体" panose="02010600030101010101" pitchFamily="2" charset="-122"/>
              </a:rPr>
              <a:t>例如，示例中，如果增大边</a:t>
            </a:r>
            <a:r>
              <a:rPr kumimoji="1" lang="en-US" altLang="zh-CN" sz="1800" b="1" i="1" kern="0" dirty="0" smtClean="0">
                <a:solidFill>
                  <a:srgbClr val="00B050"/>
                </a:solidFill>
                <a:latin typeface="宋体" panose="02010600030101010101" pitchFamily="2" charset="-122"/>
              </a:rPr>
              <a:t>(2, 1)</a:t>
            </a:r>
            <a:r>
              <a:rPr kumimoji="1" lang="zh-CN" altLang="en-US" sz="1800" b="1" kern="0" dirty="0" smtClean="0">
                <a:latin typeface="宋体" panose="02010600030101010101" pitchFamily="2" charset="-122"/>
              </a:rPr>
              <a:t>的代价，则总代价只好随之增加，</a:t>
            </a:r>
            <a:r>
              <a:rPr kumimoji="1" lang="zh-CN" altLang="en-US" sz="1800" b="1" kern="0" dirty="0" smtClean="0">
                <a:solidFill>
                  <a:srgbClr val="92D050"/>
                </a:solidFill>
                <a:latin typeface="宋体" panose="02010600030101010101" pitchFamily="2" charset="-122"/>
              </a:rPr>
              <a:t>没有选择的余地</a:t>
            </a:r>
            <a:r>
              <a:rPr kumimoji="1" lang="zh-CN" altLang="en-US" sz="1800" b="1" kern="0" dirty="0" smtClean="0">
                <a:latin typeface="宋体" panose="02010600030101010101" pitchFamily="2" charset="-122"/>
              </a:rPr>
              <a: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205</a:t>
            </a:fld>
            <a:endParaRPr lang="en-CA" dirty="0"/>
          </a:p>
        </p:txBody>
      </p:sp>
    </p:spTree>
    <p:extLst>
      <p:ext uri="{BB962C8B-B14F-4D97-AF65-F5344CB8AC3E}">
        <p14:creationId xmlns:p14="http://schemas.microsoft.com/office/powerpoint/2010/main" val="350165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1">
                                            <p:txEl>
                                              <p:pRg st="1" end="1"/>
                                            </p:txEl>
                                          </p:spTgt>
                                        </p:tgtEl>
                                        <p:attrNameLst>
                                          <p:attrName>style.visibility</p:attrName>
                                        </p:attrNameLst>
                                      </p:cBhvr>
                                      <p:to>
                                        <p:strVal val="visible"/>
                                      </p:to>
                                    </p:set>
                                    <p:anim calcmode="lin" valueType="num">
                                      <p:cBhvr additive="base">
                                        <p:cTn id="7" dur="500" fill="hold"/>
                                        <p:tgtEl>
                                          <p:spTgt spid="2458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anim calcmode="lin" valueType="num">
                                      <p:cBhvr additive="base">
                                        <p:cTn id="11" dur="500" fill="hold"/>
                                        <p:tgtEl>
                                          <p:spTgt spid="2458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581">
                                            <p:txEl>
                                              <p:pRg st="3" end="3"/>
                                            </p:txEl>
                                          </p:spTgt>
                                        </p:tgtEl>
                                        <p:attrNameLst>
                                          <p:attrName>style.visibility</p:attrName>
                                        </p:attrNameLst>
                                      </p:cBhvr>
                                      <p:to>
                                        <p:strVal val="visible"/>
                                      </p:to>
                                    </p:set>
                                    <p:anim calcmode="lin" valueType="num">
                                      <p:cBhvr additive="base">
                                        <p:cTn id="17" dur="500" fill="hold"/>
                                        <p:tgtEl>
                                          <p:spTgt spid="2458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8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581">
                                            <p:txEl>
                                              <p:pRg st="4" end="4"/>
                                            </p:txEl>
                                          </p:spTgt>
                                        </p:tgtEl>
                                        <p:attrNameLst>
                                          <p:attrName>style.visibility</p:attrName>
                                        </p:attrNameLst>
                                      </p:cBhvr>
                                      <p:to>
                                        <p:strVal val="visible"/>
                                      </p:to>
                                    </p:set>
                                    <p:anim calcmode="lin" valueType="num">
                                      <p:cBhvr additive="base">
                                        <p:cTn id="21" dur="500" fill="hold"/>
                                        <p:tgtEl>
                                          <p:spTgt spid="2458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58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4581">
                                            <p:txEl>
                                              <p:pRg st="5" end="5"/>
                                            </p:txEl>
                                          </p:spTgt>
                                        </p:tgtEl>
                                        <p:attrNameLst>
                                          <p:attrName>style.visibility</p:attrName>
                                        </p:attrNameLst>
                                      </p:cBhvr>
                                      <p:to>
                                        <p:strVal val="visible"/>
                                      </p:to>
                                    </p:set>
                                    <p:anim calcmode="lin" valueType="num">
                                      <p:cBhvr additive="base">
                                        <p:cTn id="25" dur="500" fill="hold"/>
                                        <p:tgtEl>
                                          <p:spTgt spid="2458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8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4581">
                                            <p:txEl>
                                              <p:pRg st="6" end="6"/>
                                            </p:txEl>
                                          </p:spTgt>
                                        </p:tgtEl>
                                        <p:attrNameLst>
                                          <p:attrName>style.visibility</p:attrName>
                                        </p:attrNameLst>
                                      </p:cBhvr>
                                      <p:to>
                                        <p:strVal val="visible"/>
                                      </p:to>
                                    </p:set>
                                    <p:anim calcmode="lin" valueType="num">
                                      <p:cBhvr additive="base">
                                        <p:cTn id="29" dur="500" fill="hold"/>
                                        <p:tgtEl>
                                          <p:spTgt spid="2458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58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type="body" idx="1"/>
          </p:nvPr>
        </p:nvSpPr>
        <p:spPr>
          <a:xfrm>
            <a:off x="457200" y="1412875"/>
            <a:ext cx="8229600" cy="4683125"/>
          </a:xfrm>
        </p:spPr>
        <p:txBody>
          <a:bodyPr/>
          <a:lstStyle/>
          <a:p>
            <a:pPr eaLnBrk="1" hangingPunct="1"/>
            <a:r>
              <a:rPr kumimoji="1" lang="zh-CN" altLang="en-US" b="1" dirty="0" smtClean="0">
                <a:solidFill>
                  <a:schemeClr val="folHlink"/>
                </a:solidFill>
                <a:effectLst/>
              </a:rPr>
              <a:t>最短链接</a:t>
            </a:r>
            <a:r>
              <a:rPr kumimoji="1" lang="zh-CN" altLang="en-US" b="1" dirty="0" smtClean="0">
                <a:effectLst/>
              </a:rPr>
              <a:t>策略：</a:t>
            </a:r>
          </a:p>
          <a:p>
            <a:pPr eaLnBrk="1" hangingPunct="1">
              <a:buFont typeface="Wingdings" panose="05000000000000000000" pitchFamily="2" charset="2"/>
              <a:buNone/>
            </a:pPr>
            <a:r>
              <a:rPr kumimoji="1" lang="zh-CN" altLang="en-US" b="1" dirty="0" smtClean="0">
                <a:effectLst/>
              </a:rPr>
              <a:t>   </a:t>
            </a:r>
            <a:r>
              <a:rPr kumimoji="1" lang="zh-CN" altLang="en-US" sz="2400" b="1" dirty="0" smtClean="0">
                <a:effectLst/>
              </a:rPr>
              <a:t>每次在整个图的范围内选择 </a:t>
            </a:r>
            <a:r>
              <a:rPr kumimoji="1" lang="en-US" altLang="zh-CN" sz="2400" b="1" i="1" dirty="0" smtClean="0">
                <a:solidFill>
                  <a:srgbClr val="00B050"/>
                </a:solidFill>
                <a:effectLst/>
                <a:latin typeface="Times New Roman" panose="02020603050405020304" pitchFamily="18" charset="0"/>
              </a:rPr>
              <a:t>(1) </a:t>
            </a:r>
            <a:r>
              <a:rPr kumimoji="1" lang="zh-CN" altLang="en-US" sz="2400" b="1" dirty="0" smtClean="0">
                <a:solidFill>
                  <a:srgbClr val="00FFFF"/>
                </a:solidFill>
                <a:effectLst/>
              </a:rPr>
              <a:t>最短边加入到解集合中</a:t>
            </a:r>
            <a:r>
              <a:rPr kumimoji="1" lang="zh-CN" altLang="en-US" sz="2400" b="1" dirty="0" smtClean="0">
                <a:effectLst/>
              </a:rPr>
              <a:t>，但是，要保证加入解集合中的 </a:t>
            </a:r>
            <a:r>
              <a:rPr kumimoji="1" lang="en-US" altLang="zh-CN" sz="2400" b="1" i="1" dirty="0" smtClean="0">
                <a:solidFill>
                  <a:srgbClr val="00B050"/>
                </a:solidFill>
                <a:effectLst/>
                <a:latin typeface="Times New Roman" panose="02020603050405020304" pitchFamily="18" charset="0"/>
              </a:rPr>
              <a:t>(2) </a:t>
            </a:r>
            <a:r>
              <a:rPr kumimoji="1" lang="zh-CN" altLang="en-US" sz="2400" b="1" dirty="0" smtClean="0">
                <a:solidFill>
                  <a:srgbClr val="00B050"/>
                </a:solidFill>
                <a:effectLst/>
              </a:rPr>
              <a:t>边最终形成一个哈密顿回路</a:t>
            </a:r>
            <a:r>
              <a:rPr kumimoji="1" lang="zh-CN" altLang="en-US" sz="2400" b="1" dirty="0" smtClean="0">
                <a:effectLst/>
              </a:rPr>
              <a:t>。因此，当从剩余边</a:t>
            </a:r>
            <a:r>
              <a:rPr kumimoji="1" lang="zh-CN" altLang="en-US" sz="2400" b="1" dirty="0" smtClean="0">
                <a:solidFill>
                  <a:srgbClr val="00B050"/>
                </a:solidFill>
                <a:effectLst/>
              </a:rPr>
              <a:t>集 </a:t>
            </a:r>
            <a:r>
              <a:rPr kumimoji="1" lang="en-US" altLang="zh-CN" sz="2400" b="1" i="1" dirty="0" smtClean="0">
                <a:solidFill>
                  <a:srgbClr val="00B050"/>
                </a:solidFill>
                <a:effectLst/>
                <a:latin typeface="Times New Roman" panose="02020603050405020304" pitchFamily="18" charset="0"/>
              </a:rPr>
              <a:t>E‘</a:t>
            </a:r>
            <a:r>
              <a:rPr kumimoji="1" lang="zh-CN" altLang="en-US" sz="2400" b="1" dirty="0" smtClean="0">
                <a:effectLst/>
              </a:rPr>
              <a:t>中选择一条边 </a:t>
            </a:r>
            <a:r>
              <a:rPr kumimoji="1" lang="en-US" altLang="zh-CN" sz="2400" b="1" i="1" dirty="0" smtClean="0">
                <a:solidFill>
                  <a:srgbClr val="00B050"/>
                </a:solidFill>
                <a:effectLst/>
                <a:latin typeface="Times New Roman" panose="02020603050405020304" pitchFamily="18" charset="0"/>
              </a:rPr>
              <a:t>(u, v) </a:t>
            </a:r>
            <a:r>
              <a:rPr kumimoji="1" lang="zh-CN" altLang="en-US" sz="2400" b="1" dirty="0" smtClean="0">
                <a:effectLst/>
              </a:rPr>
              <a:t>加入解集合</a:t>
            </a:r>
            <a:r>
              <a:rPr kumimoji="1" lang="en-US" altLang="zh-CN" sz="2400" b="1" i="1" dirty="0" smtClean="0">
                <a:solidFill>
                  <a:srgbClr val="00B050"/>
                </a:solidFill>
                <a:effectLst/>
                <a:latin typeface="Times New Roman" panose="02020603050405020304" pitchFamily="18" charset="0"/>
              </a:rPr>
              <a:t>S</a:t>
            </a:r>
            <a:r>
              <a:rPr kumimoji="1" lang="en-US" altLang="zh-CN" sz="2400" b="1" i="1" dirty="0" smtClean="0">
                <a:solidFill>
                  <a:srgbClr val="CCFF33"/>
                </a:solidFill>
                <a:effectLst/>
                <a:latin typeface="Times New Roman" panose="02020603050405020304" pitchFamily="18" charset="0"/>
              </a:rPr>
              <a:t> </a:t>
            </a:r>
            <a:r>
              <a:rPr kumimoji="1" lang="zh-CN" altLang="en-US" sz="2400" b="1" dirty="0" smtClean="0">
                <a:effectLst/>
              </a:rPr>
              <a:t>中，应满足以下条件：</a:t>
            </a:r>
          </a:p>
          <a:p>
            <a:pPr lvl="1" eaLnBrk="1" hangingPunct="1"/>
            <a:r>
              <a:rPr kumimoji="1" lang="zh-CN" altLang="en-US" sz="2400" b="1" dirty="0" smtClean="0">
                <a:effectLst/>
              </a:rPr>
              <a:t>边</a:t>
            </a:r>
            <a:r>
              <a:rPr kumimoji="1" lang="en-US" altLang="zh-CN" sz="2400" b="1" i="1" dirty="0" smtClean="0">
                <a:solidFill>
                  <a:srgbClr val="00B050"/>
                </a:solidFill>
                <a:effectLst/>
                <a:latin typeface="Times New Roman" panose="02020603050405020304" pitchFamily="18" charset="0"/>
              </a:rPr>
              <a:t>(u, v) </a:t>
            </a:r>
            <a:r>
              <a:rPr kumimoji="1" lang="zh-CN" altLang="en-US" sz="2400" b="1" dirty="0" smtClean="0">
                <a:effectLst/>
              </a:rPr>
              <a:t>是边集 </a:t>
            </a:r>
            <a:r>
              <a:rPr kumimoji="1" lang="en-US" altLang="zh-CN" sz="2400" b="1" i="1" dirty="0" smtClean="0">
                <a:solidFill>
                  <a:srgbClr val="00B050"/>
                </a:solidFill>
                <a:effectLst/>
                <a:latin typeface="Times New Roman" panose="02020603050405020304" pitchFamily="18" charset="0"/>
              </a:rPr>
              <a:t>E‘ </a:t>
            </a:r>
            <a:r>
              <a:rPr kumimoji="1" lang="zh-CN" altLang="en-US" sz="2400" b="1" dirty="0" smtClean="0">
                <a:effectLst/>
              </a:rPr>
              <a:t>中代价最小的边；</a:t>
            </a:r>
          </a:p>
          <a:p>
            <a:pPr lvl="1" eaLnBrk="1" hangingPunct="1"/>
            <a:r>
              <a:rPr kumimoji="1" lang="zh-CN" altLang="en-US" sz="2400" b="1" dirty="0" smtClean="0">
                <a:effectLst/>
              </a:rPr>
              <a:t>边</a:t>
            </a:r>
            <a:r>
              <a:rPr kumimoji="1" lang="en-US" altLang="zh-CN" sz="2400" b="1" i="1" dirty="0" smtClean="0">
                <a:solidFill>
                  <a:srgbClr val="00B050"/>
                </a:solidFill>
                <a:effectLst/>
                <a:latin typeface="Times New Roman" panose="02020603050405020304" pitchFamily="18" charset="0"/>
              </a:rPr>
              <a:t>(u, v) </a:t>
            </a:r>
            <a:r>
              <a:rPr kumimoji="1" lang="zh-CN" altLang="en-US" sz="2400" b="1" dirty="0" smtClean="0">
                <a:effectLst/>
              </a:rPr>
              <a:t>加入解集合</a:t>
            </a:r>
            <a:r>
              <a:rPr kumimoji="1" lang="en-US" altLang="zh-CN" sz="2400" b="1" i="1" dirty="0" smtClean="0">
                <a:solidFill>
                  <a:srgbClr val="00B050"/>
                </a:solidFill>
                <a:effectLst/>
                <a:latin typeface="Times New Roman" panose="02020603050405020304" pitchFamily="18" charset="0"/>
              </a:rPr>
              <a:t>S</a:t>
            </a:r>
            <a:r>
              <a:rPr kumimoji="1" lang="en-US" altLang="zh-CN" sz="2400" b="1" i="1" dirty="0" smtClean="0">
                <a:solidFill>
                  <a:srgbClr val="CCFF33"/>
                </a:solidFill>
                <a:effectLst/>
                <a:latin typeface="Times New Roman" panose="02020603050405020304" pitchFamily="18" charset="0"/>
              </a:rPr>
              <a:t> </a:t>
            </a:r>
            <a:r>
              <a:rPr kumimoji="1" lang="zh-CN" altLang="en-US" sz="2400" b="1" dirty="0" smtClean="0">
                <a:effectLst/>
              </a:rPr>
              <a:t>后，</a:t>
            </a:r>
            <a:r>
              <a:rPr kumimoji="1" lang="en-US" altLang="zh-CN" sz="2400" b="1" i="1" dirty="0" smtClean="0">
                <a:solidFill>
                  <a:srgbClr val="00B050"/>
                </a:solidFill>
                <a:effectLst/>
                <a:latin typeface="Times New Roman" panose="02020603050405020304" pitchFamily="18" charset="0"/>
              </a:rPr>
              <a:t>S </a:t>
            </a:r>
            <a:r>
              <a:rPr kumimoji="1" lang="zh-CN" altLang="en-US" sz="2400" b="1" dirty="0" smtClean="0">
                <a:effectLst/>
              </a:rPr>
              <a:t>中不产生回路；</a:t>
            </a:r>
          </a:p>
          <a:p>
            <a:pPr lvl="1" eaLnBrk="1" hangingPunct="1"/>
            <a:r>
              <a:rPr kumimoji="1" lang="zh-CN" altLang="en-US" sz="2400" b="1" dirty="0" smtClean="0">
                <a:effectLst/>
              </a:rPr>
              <a:t>边</a:t>
            </a:r>
            <a:r>
              <a:rPr kumimoji="1" lang="en-US" altLang="zh-CN" sz="2400" b="1" i="1" dirty="0" smtClean="0">
                <a:solidFill>
                  <a:srgbClr val="00B050"/>
                </a:solidFill>
                <a:effectLst/>
                <a:latin typeface="Times New Roman" panose="02020603050405020304" pitchFamily="18" charset="0"/>
              </a:rPr>
              <a:t>(u, v)</a:t>
            </a:r>
            <a:r>
              <a:rPr kumimoji="1" lang="en-US" altLang="zh-CN" sz="2400" b="1" dirty="0" smtClean="0">
                <a:solidFill>
                  <a:srgbClr val="00B050"/>
                </a:solidFill>
                <a:effectLst/>
              </a:rPr>
              <a:t> </a:t>
            </a:r>
            <a:r>
              <a:rPr kumimoji="1" lang="zh-CN" altLang="en-US" sz="2400" b="1" dirty="0" smtClean="0">
                <a:effectLst/>
              </a:rPr>
              <a:t>加入解集合</a:t>
            </a:r>
            <a:r>
              <a:rPr kumimoji="1" lang="en-US" altLang="zh-CN" sz="2400" b="1" i="1" dirty="0" smtClean="0">
                <a:solidFill>
                  <a:srgbClr val="00B050"/>
                </a:solidFill>
                <a:effectLst/>
                <a:latin typeface="Times New Roman" panose="02020603050405020304" pitchFamily="18" charset="0"/>
              </a:rPr>
              <a:t>S</a:t>
            </a:r>
            <a:r>
              <a:rPr kumimoji="1" lang="en-US" altLang="zh-CN" sz="2400" b="1" i="1" dirty="0" smtClean="0">
                <a:solidFill>
                  <a:srgbClr val="CCFF33"/>
                </a:solidFill>
                <a:effectLst/>
                <a:latin typeface="Times New Roman" panose="02020603050405020304" pitchFamily="18" charset="0"/>
              </a:rPr>
              <a:t> </a:t>
            </a:r>
            <a:r>
              <a:rPr kumimoji="1" lang="zh-CN" altLang="en-US" sz="2400" b="1" dirty="0" smtClean="0">
                <a:effectLst/>
              </a:rPr>
              <a:t>后，</a:t>
            </a:r>
            <a:r>
              <a:rPr kumimoji="1" lang="en-US" altLang="zh-CN" sz="2400" b="1" i="1" dirty="0" smtClean="0">
                <a:solidFill>
                  <a:srgbClr val="00B050"/>
                </a:solidFill>
                <a:effectLst/>
                <a:latin typeface="Times New Roman" panose="02020603050405020304" pitchFamily="18" charset="0"/>
              </a:rPr>
              <a:t>S</a:t>
            </a:r>
            <a:r>
              <a:rPr kumimoji="1" lang="en-US" altLang="zh-CN" sz="2400" b="1" i="1" dirty="0" smtClean="0">
                <a:solidFill>
                  <a:srgbClr val="CCFF33"/>
                </a:solidFill>
                <a:effectLst/>
                <a:latin typeface="Times New Roman" panose="02020603050405020304" pitchFamily="18" charset="0"/>
              </a:rPr>
              <a:t> </a:t>
            </a:r>
            <a:r>
              <a:rPr kumimoji="1" lang="zh-CN" altLang="en-US" sz="2400" b="1" dirty="0" smtClean="0">
                <a:effectLst/>
              </a:rPr>
              <a:t>中不产生分枝；</a:t>
            </a:r>
          </a:p>
        </p:txBody>
      </p:sp>
      <p:sp>
        <p:nvSpPr>
          <p:cNvPr id="26630" name="Text Box 4"/>
          <p:cNvSpPr txBox="1">
            <a:spLocks noChangeArrowheads="1"/>
          </p:cNvSpPr>
          <p:nvPr/>
        </p:nvSpPr>
        <p:spPr bwMode="auto">
          <a:xfrm>
            <a:off x="-756592" y="374650"/>
            <a:ext cx="594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pPr>
            <a:r>
              <a:rPr kumimoji="1" lang="en-US" altLang="zh-CN" sz="3600" b="1" dirty="0" smtClean="0">
                <a:latin typeface="Times New Roman" panose="02020603050405020304" pitchFamily="18" charset="0"/>
              </a:rPr>
              <a:t>TSP</a:t>
            </a:r>
            <a:r>
              <a:rPr kumimoji="1" lang="zh-CN" altLang="en-US" sz="3600" b="1" dirty="0">
                <a:latin typeface="宋体" panose="02010600030101010101" pitchFamily="2" charset="-122"/>
              </a:rPr>
              <a:t>问题</a:t>
            </a:r>
            <a:r>
              <a:rPr kumimoji="1" lang="zh-CN" altLang="en-US" sz="3600" dirty="0">
                <a:solidFill>
                  <a:srgbClr val="CC0000"/>
                </a:solidFill>
                <a:latin typeface="Times New Roman" panose="02020603050405020304" pitchFamily="18" charset="0"/>
              </a:rPr>
              <a:t> </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206</a:t>
            </a:fld>
            <a:endParaRPr lang="en-CA" dirty="0"/>
          </a:p>
        </p:txBody>
      </p:sp>
    </p:spTree>
    <p:extLst>
      <p:ext uri="{BB962C8B-B14F-4D97-AF65-F5344CB8AC3E}">
        <p14:creationId xmlns:p14="http://schemas.microsoft.com/office/powerpoint/2010/main" val="22017463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3" name="Group 2"/>
          <p:cNvGrpSpPr>
            <a:grpSpLocks/>
          </p:cNvGrpSpPr>
          <p:nvPr/>
        </p:nvGrpSpPr>
        <p:grpSpPr bwMode="auto">
          <a:xfrm>
            <a:off x="468313" y="2420938"/>
            <a:ext cx="8135937" cy="3600450"/>
            <a:chOff x="1561" y="8999"/>
            <a:chExt cx="7662" cy="2542"/>
          </a:xfrm>
        </p:grpSpPr>
        <p:sp>
          <p:nvSpPr>
            <p:cNvPr id="27656" name="Text Box 3"/>
            <p:cNvSpPr txBox="1">
              <a:spLocks noChangeArrowheads="1"/>
            </p:cNvSpPr>
            <p:nvPr/>
          </p:nvSpPr>
          <p:spPr bwMode="auto">
            <a:xfrm>
              <a:off x="1569" y="9000"/>
              <a:ext cx="7654" cy="2541"/>
            </a:xfrm>
            <a:prstGeom prst="rect">
              <a:avLst/>
            </a:prstGeom>
            <a:noFill/>
            <a:ln w="952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spcAft>
                  <a:spcPts val="775"/>
                </a:spcAft>
              </a:pPr>
              <a:r>
                <a:rPr lang="zh-CN" altLang="en-US" sz="2200" dirty="0" smtClean="0">
                  <a:latin typeface="Times New Roman" panose="02020603050405020304" pitchFamily="18" charset="0"/>
                </a:rPr>
                <a:t>算法</a:t>
              </a:r>
              <a:r>
                <a:rPr lang="en-US" altLang="zh-CN" sz="2200" dirty="0" smtClean="0">
                  <a:latin typeface="Times New Roman" panose="02020603050405020304" pitchFamily="18" charset="0"/>
                </a:rPr>
                <a:t>——</a:t>
              </a:r>
              <a:r>
                <a:rPr lang="zh-CN" altLang="en-US" sz="2200" dirty="0">
                  <a:latin typeface="Times New Roman" panose="02020603050405020304" pitchFamily="18" charset="0"/>
                </a:rPr>
                <a:t>最短链接策略求解</a:t>
              </a:r>
              <a:r>
                <a:rPr lang="en-US" altLang="zh-CN" sz="2200" b="1" i="1" dirty="0">
                  <a:solidFill>
                    <a:srgbClr val="00B050"/>
                  </a:solidFill>
                  <a:latin typeface="Times New Roman" panose="02020603050405020304" pitchFamily="18" charset="0"/>
                </a:rPr>
                <a:t>TSP</a:t>
              </a:r>
              <a:r>
                <a:rPr lang="zh-CN" altLang="en-US" sz="2200" dirty="0">
                  <a:latin typeface="Times New Roman" panose="02020603050405020304" pitchFamily="18" charset="0"/>
                </a:rPr>
                <a:t>问题</a:t>
              </a:r>
            </a:p>
            <a:p>
              <a:pPr algn="ctr">
                <a:spcAft>
                  <a:spcPts val="775"/>
                </a:spcAft>
              </a:pPr>
              <a:endParaRPr lang="zh-CN" altLang="en-US" sz="2200" dirty="0">
                <a:latin typeface="Times New Roman" panose="02020603050405020304" pitchFamily="18" charset="0"/>
              </a:endParaRPr>
            </a:p>
            <a:p>
              <a:pPr algn="just"/>
              <a:r>
                <a:rPr lang="zh-CN" altLang="en-US" sz="2200" dirty="0">
                  <a:latin typeface="Times New Roman" panose="02020603050405020304" pitchFamily="18" charset="0"/>
                </a:rPr>
                <a:t>    </a:t>
              </a:r>
              <a:r>
                <a:rPr lang="en-US" altLang="zh-CN" sz="2200" dirty="0">
                  <a:latin typeface="Times New Roman" panose="02020603050405020304" pitchFamily="18" charset="0"/>
                </a:rPr>
                <a:t>1</a:t>
              </a:r>
              <a:r>
                <a:rPr lang="zh-CN" altLang="en-US" sz="2200" dirty="0">
                  <a:latin typeface="Times New Roman" panose="02020603050405020304" pitchFamily="18" charset="0"/>
                </a:rPr>
                <a:t>．</a:t>
              </a:r>
              <a:r>
                <a:rPr lang="en-US" altLang="zh-CN" sz="2200" b="1" i="1" dirty="0">
                  <a:solidFill>
                    <a:srgbClr val="00B050"/>
                  </a:solidFill>
                  <a:latin typeface="Times New Roman" panose="02020603050405020304" pitchFamily="18" charset="0"/>
                </a:rPr>
                <a:t>P={ };</a:t>
              </a:r>
              <a:r>
                <a:rPr lang="en-US" altLang="zh-CN" sz="2200" dirty="0">
                  <a:solidFill>
                    <a:srgbClr val="00B050"/>
                  </a:solidFill>
                  <a:latin typeface="Times New Roman" panose="02020603050405020304" pitchFamily="18" charset="0"/>
                </a:rPr>
                <a:t>     </a:t>
              </a:r>
            </a:p>
            <a:p>
              <a:pPr algn="just"/>
              <a:r>
                <a:rPr lang="en-US" altLang="zh-CN" sz="2200" dirty="0">
                  <a:latin typeface="Times New Roman" panose="02020603050405020304" pitchFamily="18" charset="0"/>
                </a:rPr>
                <a:t>    2</a:t>
              </a:r>
              <a:r>
                <a:rPr lang="zh-CN" altLang="en-US" sz="2200" dirty="0">
                  <a:latin typeface="Times New Roman" panose="02020603050405020304" pitchFamily="18" charset="0"/>
                </a:rPr>
                <a:t>．</a:t>
              </a:r>
              <a:r>
                <a:rPr lang="en-US" altLang="zh-CN" sz="2200" b="1" i="1" dirty="0">
                  <a:solidFill>
                    <a:srgbClr val="00B050"/>
                  </a:solidFill>
                  <a:latin typeface="Times New Roman" panose="02020603050405020304" pitchFamily="18" charset="0"/>
                </a:rPr>
                <a:t>E'=E;</a:t>
              </a:r>
              <a:r>
                <a:rPr lang="en-US" altLang="zh-CN" sz="2200" dirty="0">
                  <a:solidFill>
                    <a:srgbClr val="00B050"/>
                  </a:solidFill>
                  <a:latin typeface="Times New Roman" panose="02020603050405020304" pitchFamily="18" charset="0"/>
                </a:rPr>
                <a:t>                             </a:t>
              </a:r>
              <a:r>
                <a:rPr lang="en-US" altLang="zh-CN" sz="2200" dirty="0">
                  <a:latin typeface="Times New Roman" panose="02020603050405020304" pitchFamily="18" charset="0"/>
                </a:rPr>
                <a:t>//</a:t>
              </a:r>
              <a:r>
                <a:rPr lang="zh-CN" altLang="en-US" sz="2200" dirty="0">
                  <a:latin typeface="Times New Roman" panose="02020603050405020304" pitchFamily="18" charset="0"/>
                </a:rPr>
                <a:t>候选集合，初始时为图中所有边</a:t>
              </a:r>
            </a:p>
            <a:p>
              <a:pPr algn="just"/>
              <a:r>
                <a:rPr lang="zh-CN" altLang="en-US" sz="2200" dirty="0">
                  <a:latin typeface="Times New Roman" panose="02020603050405020304" pitchFamily="18" charset="0"/>
                </a:rPr>
                <a:t>    </a:t>
              </a:r>
              <a:r>
                <a:rPr lang="en-US" altLang="zh-CN" sz="2200" dirty="0">
                  <a:latin typeface="Times New Roman" panose="02020603050405020304" pitchFamily="18" charset="0"/>
                </a:rPr>
                <a:t>3</a:t>
              </a:r>
              <a:r>
                <a:rPr lang="zh-CN" altLang="en-US" sz="2200" dirty="0">
                  <a:latin typeface="Times New Roman" panose="02020603050405020304" pitchFamily="18" charset="0"/>
                </a:rPr>
                <a:t>．循环直到集合</a:t>
              </a:r>
              <a:r>
                <a:rPr lang="en-US" altLang="zh-CN" sz="2200" b="1" i="1" dirty="0">
                  <a:solidFill>
                    <a:srgbClr val="00B050"/>
                  </a:solidFill>
                  <a:latin typeface="Times New Roman" panose="02020603050405020304" pitchFamily="18" charset="0"/>
                </a:rPr>
                <a:t>P</a:t>
              </a:r>
              <a:r>
                <a:rPr lang="zh-CN" altLang="en-US" sz="2200" b="1" i="1" dirty="0">
                  <a:solidFill>
                    <a:srgbClr val="00B050"/>
                  </a:solidFill>
                  <a:latin typeface="Times New Roman" panose="02020603050405020304" pitchFamily="18" charset="0"/>
                </a:rPr>
                <a:t>中</a:t>
              </a:r>
              <a:r>
                <a:rPr lang="zh-CN" altLang="en-US" sz="2200" dirty="0">
                  <a:latin typeface="Times New Roman" panose="02020603050405020304" pitchFamily="18" charset="0"/>
                </a:rPr>
                <a:t>包含</a:t>
              </a:r>
              <a:r>
                <a:rPr lang="en-US" altLang="zh-CN" sz="2200" b="1" i="1" dirty="0">
                  <a:solidFill>
                    <a:srgbClr val="00B050"/>
                  </a:solidFill>
                  <a:latin typeface="Times New Roman" panose="02020603050405020304" pitchFamily="18" charset="0"/>
                </a:rPr>
                <a:t>n-1</a:t>
              </a:r>
              <a:r>
                <a:rPr lang="zh-CN" altLang="en-US" sz="2200" dirty="0">
                  <a:latin typeface="Times New Roman" panose="02020603050405020304" pitchFamily="18" charset="0"/>
                </a:rPr>
                <a:t>条边</a:t>
              </a:r>
            </a:p>
            <a:p>
              <a:pPr algn="just"/>
              <a:r>
                <a:rPr lang="zh-CN" altLang="en-US" sz="2200" dirty="0">
                  <a:latin typeface="Times New Roman" panose="02020603050405020304" pitchFamily="18" charset="0"/>
                </a:rPr>
                <a:t>          </a:t>
              </a:r>
              <a:r>
                <a:rPr lang="en-US" altLang="zh-CN" sz="2200" dirty="0">
                  <a:latin typeface="Times New Roman" panose="02020603050405020304" pitchFamily="18" charset="0"/>
                </a:rPr>
                <a:t>3.1 </a:t>
              </a:r>
              <a:r>
                <a:rPr lang="zh-CN" altLang="en-US" sz="2200" dirty="0">
                  <a:latin typeface="Times New Roman" panose="02020603050405020304" pitchFamily="18" charset="0"/>
                </a:rPr>
                <a:t>在</a:t>
              </a:r>
              <a:r>
                <a:rPr lang="en-US" altLang="zh-CN" sz="2200" dirty="0">
                  <a:latin typeface="Times New Roman" panose="02020603050405020304" pitchFamily="18" charset="0"/>
                </a:rPr>
                <a:t>E</a:t>
              </a:r>
              <a:r>
                <a:rPr lang="en-US" altLang="zh-CN" sz="2200" i="1" dirty="0">
                  <a:latin typeface="Times New Roman" panose="02020603050405020304" pitchFamily="18" charset="0"/>
                </a:rPr>
                <a:t>'</a:t>
              </a:r>
              <a:r>
                <a:rPr lang="zh-CN" altLang="en-US" sz="2200" dirty="0">
                  <a:latin typeface="Times New Roman" panose="02020603050405020304" pitchFamily="18" charset="0"/>
                </a:rPr>
                <a:t>中选取最短边</a:t>
              </a:r>
              <a:r>
                <a:rPr lang="en-US" altLang="zh-CN" sz="2200" b="1" i="1" dirty="0">
                  <a:solidFill>
                    <a:srgbClr val="00B050"/>
                  </a:solidFill>
                  <a:latin typeface="Times New Roman" panose="02020603050405020304" pitchFamily="18" charset="0"/>
                </a:rPr>
                <a:t>(u, v);</a:t>
              </a:r>
            </a:p>
            <a:p>
              <a:pPr algn="just"/>
              <a:r>
                <a:rPr lang="en-US" altLang="zh-CN" sz="2200" dirty="0">
                  <a:latin typeface="Times New Roman" panose="02020603050405020304" pitchFamily="18" charset="0"/>
                </a:rPr>
                <a:t>          3.2  </a:t>
              </a:r>
              <a:r>
                <a:rPr lang="en-US" altLang="zh-CN" sz="2200" b="1" i="1" dirty="0">
                  <a:solidFill>
                    <a:srgbClr val="00B050"/>
                  </a:solidFill>
                  <a:latin typeface="Times New Roman" panose="02020603050405020304" pitchFamily="18" charset="0"/>
                </a:rPr>
                <a:t>E'=E'-{(u, v)};</a:t>
              </a:r>
            </a:p>
            <a:p>
              <a:pPr algn="just"/>
              <a:r>
                <a:rPr lang="en-US" altLang="zh-CN" sz="2200" dirty="0">
                  <a:latin typeface="Times New Roman" panose="02020603050405020304" pitchFamily="18" charset="0"/>
                </a:rPr>
                <a:t>          3.3 </a:t>
              </a:r>
              <a:r>
                <a:rPr lang="zh-CN" altLang="en-US" sz="2200" dirty="0">
                  <a:latin typeface="Times New Roman" panose="02020603050405020304" pitchFamily="18" charset="0"/>
                </a:rPr>
                <a:t>如果 </a:t>
              </a:r>
              <a:r>
                <a:rPr lang="en-US" altLang="zh-CN" sz="2200" dirty="0">
                  <a:latin typeface="Times New Roman" panose="02020603050405020304" pitchFamily="18" charset="0"/>
                </a:rPr>
                <a:t>(</a:t>
              </a:r>
              <a:r>
                <a:rPr lang="zh-CN" altLang="en-US" sz="2200" dirty="0">
                  <a:latin typeface="Times New Roman" panose="02020603050405020304" pitchFamily="18" charset="0"/>
                </a:rPr>
                <a:t>顶点 </a:t>
              </a:r>
              <a:r>
                <a:rPr lang="en-US" altLang="zh-CN" sz="2200" b="1" i="1" dirty="0">
                  <a:solidFill>
                    <a:srgbClr val="00B050"/>
                  </a:solidFill>
                  <a:latin typeface="Times New Roman" panose="02020603050405020304" pitchFamily="18" charset="0"/>
                </a:rPr>
                <a:t>u</a:t>
              </a:r>
              <a:r>
                <a:rPr lang="en-US" altLang="zh-CN" sz="2200" b="1" i="1" dirty="0">
                  <a:solidFill>
                    <a:srgbClr val="CCFF33"/>
                  </a:solidFill>
                  <a:latin typeface="Times New Roman" panose="02020603050405020304" pitchFamily="18" charset="0"/>
                </a:rPr>
                <a:t> </a:t>
              </a:r>
              <a:r>
                <a:rPr lang="zh-CN" altLang="en-US" sz="2200" dirty="0">
                  <a:latin typeface="Times New Roman" panose="02020603050405020304" pitchFamily="18" charset="0"/>
                </a:rPr>
                <a:t>和</a:t>
              </a:r>
              <a:r>
                <a:rPr lang="en-US" altLang="zh-CN" sz="2200" b="1" i="1" dirty="0">
                  <a:solidFill>
                    <a:srgbClr val="00B050"/>
                  </a:solidFill>
                  <a:latin typeface="Times New Roman" panose="02020603050405020304" pitchFamily="18" charset="0"/>
                </a:rPr>
                <a:t>v </a:t>
              </a:r>
              <a:r>
                <a:rPr lang="zh-CN" altLang="en-US" sz="2200" dirty="0">
                  <a:latin typeface="Times New Roman" panose="02020603050405020304" pitchFamily="18" charset="0"/>
                </a:rPr>
                <a:t>在 </a:t>
              </a:r>
              <a:r>
                <a:rPr lang="en-US" altLang="zh-CN" sz="2200" b="1" i="1" dirty="0">
                  <a:solidFill>
                    <a:srgbClr val="00B050"/>
                  </a:solidFill>
                  <a:latin typeface="Times New Roman" panose="02020603050405020304" pitchFamily="18" charset="0"/>
                </a:rPr>
                <a:t>P</a:t>
              </a:r>
              <a:r>
                <a:rPr lang="en-US" altLang="zh-CN" sz="2200" b="1" i="1" dirty="0">
                  <a:solidFill>
                    <a:srgbClr val="CCFF33"/>
                  </a:solidFill>
                  <a:latin typeface="Times New Roman" panose="02020603050405020304" pitchFamily="18" charset="0"/>
                </a:rPr>
                <a:t> </a:t>
              </a:r>
              <a:r>
                <a:rPr lang="zh-CN" altLang="en-US" sz="2200" dirty="0">
                  <a:latin typeface="Times New Roman" panose="02020603050405020304" pitchFamily="18" charset="0"/>
                </a:rPr>
                <a:t>中不连通 </a:t>
              </a:r>
              <a:r>
                <a:rPr lang="en-US" altLang="zh-CN" sz="2200" b="1" i="1" dirty="0">
                  <a:solidFill>
                    <a:srgbClr val="00B050"/>
                  </a:solidFill>
                  <a:latin typeface="Times New Roman" panose="02020603050405020304" pitchFamily="18" charset="0"/>
                </a:rPr>
                <a:t>and </a:t>
              </a:r>
              <a:r>
                <a:rPr lang="zh-CN" altLang="en-US" sz="2200" dirty="0">
                  <a:latin typeface="Times New Roman" panose="02020603050405020304" pitchFamily="18" charset="0"/>
                </a:rPr>
                <a:t>不产生分枝</a:t>
              </a:r>
              <a:r>
                <a:rPr lang="en-US" altLang="zh-CN" sz="2200" dirty="0">
                  <a:latin typeface="Times New Roman" panose="02020603050405020304" pitchFamily="18" charset="0"/>
                </a:rPr>
                <a:t>) </a:t>
              </a:r>
            </a:p>
            <a:p>
              <a:pPr algn="just"/>
              <a:r>
                <a:rPr lang="en-US" altLang="zh-CN" sz="2200" dirty="0">
                  <a:latin typeface="Times New Roman" panose="02020603050405020304" pitchFamily="18" charset="0"/>
                </a:rPr>
                <a:t>                </a:t>
              </a:r>
              <a:r>
                <a:rPr lang="zh-CN" altLang="en-US" sz="2200" dirty="0">
                  <a:latin typeface="Times New Roman" panose="02020603050405020304" pitchFamily="18" charset="0"/>
                </a:rPr>
                <a:t>则</a:t>
              </a:r>
              <a:r>
                <a:rPr lang="en-US" altLang="zh-CN" sz="2200" b="1" i="1" dirty="0">
                  <a:solidFill>
                    <a:srgbClr val="00B050"/>
                  </a:solidFill>
                  <a:latin typeface="Times New Roman" panose="02020603050405020304" pitchFamily="18" charset="0"/>
                </a:rPr>
                <a:t>P=P+{(u, v)};</a:t>
              </a:r>
            </a:p>
          </p:txBody>
        </p:sp>
        <p:grpSp>
          <p:nvGrpSpPr>
            <p:cNvPr id="27657" name="Group 4"/>
            <p:cNvGrpSpPr>
              <a:grpSpLocks/>
            </p:cNvGrpSpPr>
            <p:nvPr/>
          </p:nvGrpSpPr>
          <p:grpSpPr bwMode="auto">
            <a:xfrm>
              <a:off x="1561" y="8999"/>
              <a:ext cx="540" cy="813"/>
              <a:chOff x="1711" y="5088"/>
              <a:chExt cx="540" cy="813"/>
            </a:xfrm>
          </p:grpSpPr>
          <p:sp>
            <p:nvSpPr>
              <p:cNvPr id="27658" name="AutoShape 5"/>
              <p:cNvSpPr>
                <a:spLocks noChangeArrowheads="1"/>
              </p:cNvSpPr>
              <p:nvPr/>
            </p:nvSpPr>
            <p:spPr bwMode="auto">
              <a:xfrm rot="5400000">
                <a:off x="1574" y="5225"/>
                <a:ext cx="813" cy="540"/>
              </a:xfrm>
              <a:prstGeom prst="rtTriangle">
                <a:avLst/>
              </a:prstGeom>
              <a:noFill/>
              <a:ln w="952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59" name="WordArt 6"/>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chemeClr val="tx1"/>
                      </a:solidFill>
                      <a:prstDash val="lgDashDot"/>
                      <a:round/>
                      <a:headEnd/>
                      <a:tailEnd/>
                    </a:ln>
                    <a:noFill/>
                    <a:latin typeface="宋体" panose="02010600030101010101" pitchFamily="2" charset="-122"/>
                  </a:rPr>
                  <a:t>伪代码</a:t>
                </a:r>
              </a:p>
            </p:txBody>
          </p:sp>
        </p:grpSp>
      </p:grpSp>
      <p:sp>
        <p:nvSpPr>
          <p:cNvPr id="27654" name="Text Box 7"/>
          <p:cNvSpPr txBox="1">
            <a:spLocks noChangeArrowheads="1"/>
          </p:cNvSpPr>
          <p:nvPr/>
        </p:nvSpPr>
        <p:spPr bwMode="auto">
          <a:xfrm>
            <a:off x="395288" y="1196975"/>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设图</a:t>
            </a:r>
            <a:r>
              <a:rPr lang="en-US" altLang="zh-CN" sz="2200" b="1" i="1" dirty="0">
                <a:solidFill>
                  <a:srgbClr val="00B050"/>
                </a:solidFill>
                <a:latin typeface="Times New Roman" panose="02020603050405020304" pitchFamily="18" charset="0"/>
              </a:rPr>
              <a:t>G</a:t>
            </a:r>
            <a:r>
              <a:rPr lang="en-US" altLang="zh-CN" sz="2200" b="1" i="1" dirty="0">
                <a:solidFill>
                  <a:srgbClr val="CCFF33"/>
                </a:solidFill>
                <a:latin typeface="Times New Roman" panose="02020603050405020304" pitchFamily="18" charset="0"/>
              </a:rPr>
              <a:t> </a:t>
            </a:r>
            <a:r>
              <a:rPr kumimoji="1" lang="zh-CN" altLang="en-US" sz="2400" b="1" dirty="0">
                <a:latin typeface="宋体" panose="02010600030101010101" pitchFamily="2" charset="-122"/>
              </a:rPr>
              <a:t>有</a:t>
            </a:r>
            <a:r>
              <a:rPr lang="en-US" altLang="zh-CN" sz="2200" b="1" i="1" dirty="0">
                <a:solidFill>
                  <a:srgbClr val="00B050"/>
                </a:solidFill>
                <a:latin typeface="Times New Roman" panose="02020603050405020304" pitchFamily="18" charset="0"/>
              </a:rPr>
              <a:t>n</a:t>
            </a:r>
            <a:r>
              <a:rPr lang="en-US" altLang="zh-CN" sz="2200" b="1" i="1" dirty="0">
                <a:solidFill>
                  <a:srgbClr val="CCFF33"/>
                </a:solidFill>
                <a:latin typeface="Times New Roman" panose="02020603050405020304" pitchFamily="18" charset="0"/>
              </a:rPr>
              <a:t> </a:t>
            </a:r>
            <a:r>
              <a:rPr kumimoji="1" lang="zh-CN" altLang="en-US" sz="2400" b="1" dirty="0">
                <a:latin typeface="宋体" panose="02010600030101010101" pitchFamily="2" charset="-122"/>
              </a:rPr>
              <a:t>个顶点， </a:t>
            </a:r>
            <a:r>
              <a:rPr lang="en-US" altLang="zh-CN" b="1" i="1" dirty="0">
                <a:solidFill>
                  <a:srgbClr val="00B050"/>
                </a:solidFill>
              </a:rPr>
              <a:t>w[n][n]</a:t>
            </a:r>
            <a:r>
              <a:rPr kumimoji="1" lang="en-US" altLang="zh-CN" sz="2400" b="1" dirty="0">
                <a:solidFill>
                  <a:srgbClr val="00B050"/>
                </a:solidFill>
                <a:latin typeface="宋体" panose="02010600030101010101" pitchFamily="2" charset="-122"/>
              </a:rPr>
              <a:t> </a:t>
            </a:r>
            <a:r>
              <a:rPr kumimoji="1" lang="zh-CN" altLang="en-US" sz="2400" b="1" dirty="0">
                <a:latin typeface="宋体" panose="02010600030101010101" pitchFamily="2" charset="-122"/>
              </a:rPr>
              <a:t>存储边上的代价，集合</a:t>
            </a:r>
            <a:r>
              <a:rPr lang="en-US" altLang="zh-CN" sz="2200" b="1" i="1" dirty="0">
                <a:solidFill>
                  <a:srgbClr val="00B050"/>
                </a:solidFill>
                <a:latin typeface="Times New Roman" panose="02020603050405020304" pitchFamily="18" charset="0"/>
              </a:rPr>
              <a:t>E‘</a:t>
            </a:r>
            <a:r>
              <a:rPr kumimoji="1" lang="zh-CN" altLang="en-US" sz="2400" b="1" dirty="0">
                <a:latin typeface="宋体" panose="02010600030101010101" pitchFamily="2" charset="-122"/>
              </a:rPr>
              <a:t>存储是候选集合中未选取的边，集合</a:t>
            </a:r>
            <a:r>
              <a:rPr lang="en-US" altLang="zh-CN" sz="2200" b="1" i="1" dirty="0">
                <a:solidFill>
                  <a:srgbClr val="00B050"/>
                </a:solidFill>
                <a:latin typeface="Times New Roman" panose="02020603050405020304" pitchFamily="18" charset="0"/>
              </a:rPr>
              <a:t>P</a:t>
            </a:r>
            <a:r>
              <a:rPr lang="en-US" altLang="zh-CN" sz="2200" b="1" i="1" dirty="0">
                <a:solidFill>
                  <a:srgbClr val="CCFF33"/>
                </a:solidFill>
                <a:latin typeface="Times New Roman" panose="02020603050405020304" pitchFamily="18" charset="0"/>
              </a:rPr>
              <a:t> </a:t>
            </a:r>
            <a:r>
              <a:rPr kumimoji="1" lang="zh-CN" altLang="en-US" sz="2400" b="1" dirty="0">
                <a:latin typeface="宋体" panose="02010600030101010101" pitchFamily="2" charset="-122"/>
              </a:rPr>
              <a:t>存储经过的边，最短链接策略求解</a:t>
            </a:r>
            <a:r>
              <a:rPr lang="en-US" altLang="zh-CN" sz="2200" b="1" i="1" dirty="0">
                <a:solidFill>
                  <a:srgbClr val="00B050"/>
                </a:solidFill>
                <a:latin typeface="Times New Roman" panose="02020603050405020304" pitchFamily="18" charset="0"/>
              </a:rPr>
              <a:t>TSP </a:t>
            </a:r>
            <a:r>
              <a:rPr kumimoji="1" lang="zh-CN" altLang="en-US" sz="2400" b="1" dirty="0">
                <a:latin typeface="宋体" panose="02010600030101010101" pitchFamily="2" charset="-122"/>
              </a:rPr>
              <a:t>问题的算法如下：</a:t>
            </a:r>
            <a:r>
              <a:rPr kumimoji="1" lang="zh-CN" altLang="en-US" sz="2400" b="1" dirty="0">
                <a:latin typeface="Times New Roman" panose="02020603050405020304" pitchFamily="18" charset="0"/>
              </a:rPr>
              <a:t> </a:t>
            </a:r>
          </a:p>
        </p:txBody>
      </p:sp>
      <p:sp>
        <p:nvSpPr>
          <p:cNvPr id="27655" name="Text Box 8"/>
          <p:cNvSpPr txBox="1">
            <a:spLocks noChangeArrowheads="1"/>
          </p:cNvSpPr>
          <p:nvPr/>
        </p:nvSpPr>
        <p:spPr bwMode="auto">
          <a:xfrm>
            <a:off x="-756592" y="332656"/>
            <a:ext cx="594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pPr>
            <a:r>
              <a:rPr kumimoji="1" lang="en-US" altLang="zh-CN" sz="3600" b="1" dirty="0" smtClean="0">
                <a:latin typeface="Times New Roman" panose="02020603050405020304" pitchFamily="18" charset="0"/>
              </a:rPr>
              <a:t>TSP</a:t>
            </a:r>
            <a:r>
              <a:rPr kumimoji="1" lang="zh-CN" altLang="en-US" sz="3600" b="1" dirty="0">
                <a:latin typeface="宋体" panose="02010600030101010101" pitchFamily="2" charset="-122"/>
              </a:rPr>
              <a:t>问题</a:t>
            </a:r>
            <a:r>
              <a:rPr kumimoji="1" lang="zh-CN" altLang="en-US" sz="3600" dirty="0">
                <a:solidFill>
                  <a:srgbClr val="CC0000"/>
                </a:solidFill>
                <a:latin typeface="Times New Roman" panose="02020603050405020304" pitchFamily="18" charset="0"/>
              </a:rPr>
              <a:t> </a:t>
            </a: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207</a:t>
            </a:fld>
            <a:endParaRPr lang="en-CA" dirty="0"/>
          </a:p>
        </p:txBody>
      </p:sp>
    </p:spTree>
    <p:extLst>
      <p:ext uri="{BB962C8B-B14F-4D97-AF65-F5344CB8AC3E}">
        <p14:creationId xmlns:p14="http://schemas.microsoft.com/office/powerpoint/2010/main" val="805374497"/>
      </p:ext>
    </p:extLst>
  </p:cSld>
  <p:clrMapOvr>
    <a:masterClrMapping/>
  </p:clrMapOvr>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ext Box 2"/>
          <p:cNvSpPr txBox="1">
            <a:spLocks noChangeArrowheads="1"/>
          </p:cNvSpPr>
          <p:nvPr/>
        </p:nvSpPr>
        <p:spPr bwMode="auto">
          <a:xfrm>
            <a:off x="323850" y="1341438"/>
            <a:ext cx="8424863"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40000"/>
              </a:spcBef>
              <a:buClr>
                <a:schemeClr val="hlink"/>
              </a:buClr>
              <a:buSzPct val="65000"/>
              <a:buFont typeface="Wingdings" panose="05000000000000000000" pitchFamily="2" charset="2"/>
              <a:buChar char="n"/>
            </a:pPr>
            <a:r>
              <a:rPr kumimoji="1" lang="zh-CN" altLang="en-US" sz="3200" b="1" dirty="0">
                <a:latin typeface="宋体" panose="02010600030101010101" pitchFamily="2" charset="-122"/>
              </a:rPr>
              <a:t>时间复杂度讨论</a:t>
            </a:r>
            <a:r>
              <a:rPr kumimoji="1" lang="zh-CN" altLang="en-US" sz="2400" b="1" dirty="0">
                <a:latin typeface="宋体" panose="02010600030101010101" pitchFamily="2" charset="-122"/>
              </a:rPr>
              <a:t> </a:t>
            </a:r>
          </a:p>
          <a:p>
            <a:pPr lvl="1" eaLnBrk="1" hangingPunct="1">
              <a:spcBef>
                <a:spcPct val="40000"/>
              </a:spcBef>
              <a:buClr>
                <a:schemeClr val="hlink"/>
              </a:buClr>
              <a:buSzPct val="65000"/>
              <a:buFont typeface="Wingdings" panose="05000000000000000000" pitchFamily="2" charset="2"/>
              <a:buChar char="n"/>
            </a:pPr>
            <a:r>
              <a:rPr kumimoji="1" lang="zh-CN" altLang="en-US" sz="2800" b="1" dirty="0">
                <a:latin typeface="宋体" panose="02010600030101010101" pitchFamily="2" charset="-122"/>
              </a:rPr>
              <a:t>在</a:t>
            </a:r>
            <a:r>
              <a:rPr kumimoji="1" lang="zh-CN" altLang="en-US" sz="2800" b="1" dirty="0" smtClean="0">
                <a:latin typeface="宋体" panose="02010600030101010101" pitchFamily="2" charset="-122"/>
              </a:rPr>
              <a:t>算法中</a:t>
            </a:r>
            <a:r>
              <a:rPr kumimoji="1" lang="zh-CN" altLang="en-US" sz="2800" b="1" dirty="0">
                <a:latin typeface="宋体" panose="02010600030101010101" pitchFamily="2" charset="-122"/>
              </a:rPr>
              <a:t>，如操作</a:t>
            </a:r>
            <a:r>
              <a:rPr kumimoji="1" lang="zh-CN" altLang="en-US" sz="2800" b="1" i="1" dirty="0">
                <a:latin typeface="Times New Roman" panose="02020603050405020304" pitchFamily="18" charset="0"/>
              </a:rPr>
              <a:t>“</a:t>
            </a:r>
            <a:r>
              <a:rPr kumimoji="1" lang="zh-CN" altLang="en-US" sz="2800" b="1" dirty="0">
                <a:latin typeface="宋体" panose="02010600030101010101" pitchFamily="2" charset="-122"/>
              </a:rPr>
              <a:t>在 </a:t>
            </a:r>
            <a:r>
              <a:rPr kumimoji="1" lang="en-US" altLang="zh-CN" sz="2800" b="1" i="1" dirty="0">
                <a:solidFill>
                  <a:srgbClr val="00B050"/>
                </a:solidFill>
                <a:latin typeface="Times New Roman" panose="02020603050405020304" pitchFamily="18" charset="0"/>
              </a:rPr>
              <a:t>E</a:t>
            </a:r>
            <a:r>
              <a:rPr kumimoji="1" lang="en-US" altLang="zh-CN" sz="2800" b="1" i="1" dirty="0">
                <a:solidFill>
                  <a:srgbClr val="CCFF33"/>
                </a:solidFill>
                <a:latin typeface="Times New Roman" panose="02020603050405020304" pitchFamily="18" charset="0"/>
              </a:rPr>
              <a:t>‘ </a:t>
            </a:r>
            <a:r>
              <a:rPr kumimoji="1" lang="zh-CN" altLang="en-US" sz="2800" b="1" dirty="0">
                <a:latin typeface="宋体" panose="02010600030101010101" pitchFamily="2" charset="-122"/>
              </a:rPr>
              <a:t>中选取最短边</a:t>
            </a:r>
            <a:r>
              <a:rPr kumimoji="1" lang="en-US" altLang="zh-CN" sz="2800" b="1" i="1" dirty="0">
                <a:solidFill>
                  <a:srgbClr val="00B050"/>
                </a:solidFill>
                <a:latin typeface="Times New Roman" panose="02020603050405020304" pitchFamily="18" charset="0"/>
              </a:rPr>
              <a:t>(u, v)</a:t>
            </a:r>
            <a:r>
              <a:rPr kumimoji="1" lang="en-US" altLang="zh-CN" sz="2800" b="1" i="1" dirty="0">
                <a:solidFill>
                  <a:srgbClr val="CCFF33"/>
                </a:solidFill>
                <a:latin typeface="Times New Roman" panose="02020603050405020304" pitchFamily="18" charset="0"/>
              </a:rPr>
              <a:t>”</a:t>
            </a:r>
            <a:r>
              <a:rPr kumimoji="1" lang="zh-CN" altLang="en-US" sz="2800" b="1" dirty="0">
                <a:latin typeface="宋体" panose="02010600030101010101" pitchFamily="2" charset="-122"/>
              </a:rPr>
              <a:t>用顺序查找，则算法 </a:t>
            </a:r>
            <a:r>
              <a:rPr kumimoji="1" lang="zh-CN" altLang="en-US" sz="2800" b="1" dirty="0" smtClean="0">
                <a:latin typeface="宋体" panose="02010600030101010101" pitchFamily="2" charset="-122"/>
              </a:rPr>
              <a:t>的</a:t>
            </a:r>
            <a:r>
              <a:rPr kumimoji="1" lang="zh-CN" altLang="en-US" sz="2800" b="1" dirty="0">
                <a:latin typeface="宋体" panose="02010600030101010101" pitchFamily="2" charset="-122"/>
              </a:rPr>
              <a:t>时间性能是</a:t>
            </a:r>
            <a:r>
              <a:rPr kumimoji="1" lang="en-US" altLang="zh-CN" sz="2800" b="1" i="1" dirty="0">
                <a:solidFill>
                  <a:srgbClr val="00B050"/>
                </a:solidFill>
                <a:latin typeface="Times New Roman" panose="02020603050405020304" pitchFamily="18" charset="0"/>
              </a:rPr>
              <a:t>O</a:t>
            </a:r>
            <a:r>
              <a:rPr kumimoji="1" lang="en-US" altLang="zh-CN" sz="2800" b="1" dirty="0">
                <a:solidFill>
                  <a:srgbClr val="00B050"/>
                </a:solidFill>
                <a:latin typeface="Times New Roman" panose="02020603050405020304" pitchFamily="18" charset="0"/>
              </a:rPr>
              <a:t>(</a:t>
            </a:r>
            <a:r>
              <a:rPr kumimoji="1" lang="en-US" altLang="zh-CN" sz="2800" b="1" i="1" dirty="0">
                <a:solidFill>
                  <a:srgbClr val="00B050"/>
                </a:solidFill>
                <a:latin typeface="Times New Roman" panose="02020603050405020304" pitchFamily="18" charset="0"/>
              </a:rPr>
              <a:t>n</a:t>
            </a:r>
            <a:r>
              <a:rPr kumimoji="1" lang="en-US" altLang="zh-CN" sz="2800" b="1" baseline="30000" dirty="0">
                <a:solidFill>
                  <a:srgbClr val="00B050"/>
                </a:solidFill>
                <a:latin typeface="Times New Roman" panose="02020603050405020304" pitchFamily="18" charset="0"/>
              </a:rPr>
              <a:t>2</a:t>
            </a:r>
            <a:r>
              <a:rPr kumimoji="1" lang="en-US" altLang="zh-CN" sz="2800" b="1" dirty="0">
                <a:solidFill>
                  <a:srgbClr val="00B050"/>
                </a:solidFill>
                <a:latin typeface="Times New Roman" panose="02020603050405020304" pitchFamily="18" charset="0"/>
              </a:rPr>
              <a:t>)</a:t>
            </a:r>
            <a:r>
              <a:rPr kumimoji="1" lang="zh-CN" altLang="en-US" sz="2800" b="1" dirty="0">
                <a:latin typeface="宋体" panose="02010600030101010101" pitchFamily="2" charset="-122"/>
              </a:rPr>
              <a:t>，</a:t>
            </a:r>
          </a:p>
          <a:p>
            <a:pPr lvl="1" eaLnBrk="1" hangingPunct="1">
              <a:spcBef>
                <a:spcPct val="40000"/>
              </a:spcBef>
              <a:buClr>
                <a:schemeClr val="hlink"/>
              </a:buClr>
              <a:buSzPct val="65000"/>
              <a:buFont typeface="Wingdings" panose="05000000000000000000" pitchFamily="2" charset="2"/>
              <a:buChar char="n"/>
            </a:pPr>
            <a:r>
              <a:rPr kumimoji="1" lang="zh-CN" altLang="en-US" sz="2800" b="1" dirty="0">
                <a:latin typeface="宋体" panose="02010600030101010101" pitchFamily="2" charset="-122"/>
              </a:rPr>
              <a:t>如果采用堆排序的方法将集合 </a:t>
            </a:r>
            <a:r>
              <a:rPr kumimoji="1" lang="en-US" altLang="zh-CN" sz="2800" b="1" i="1" dirty="0">
                <a:solidFill>
                  <a:srgbClr val="00B050"/>
                </a:solidFill>
                <a:latin typeface="Times New Roman" panose="02020603050405020304" pitchFamily="18" charset="0"/>
              </a:rPr>
              <a:t>E‘</a:t>
            </a:r>
            <a:r>
              <a:rPr kumimoji="1" lang="en-US" altLang="zh-CN" sz="2800" b="1" i="1" dirty="0">
                <a:solidFill>
                  <a:srgbClr val="CCFF33"/>
                </a:solidFill>
                <a:latin typeface="Times New Roman" panose="02020603050405020304" pitchFamily="18" charset="0"/>
              </a:rPr>
              <a:t> </a:t>
            </a:r>
            <a:r>
              <a:rPr kumimoji="1" lang="zh-CN" altLang="en-US" sz="2800" b="1" dirty="0">
                <a:latin typeface="宋体" panose="02010600030101010101" pitchFamily="2" charset="-122"/>
              </a:rPr>
              <a:t>中的边建立堆，则选取最短边的操作可以是 </a:t>
            </a:r>
            <a:r>
              <a:rPr kumimoji="1" lang="en-US" altLang="zh-CN" sz="2800" b="1" i="1" dirty="0">
                <a:solidFill>
                  <a:srgbClr val="00B050"/>
                </a:solidFill>
                <a:latin typeface="Times New Roman" panose="02020603050405020304" pitchFamily="18" charset="0"/>
              </a:rPr>
              <a:t>O</a:t>
            </a:r>
            <a:r>
              <a:rPr kumimoji="1" lang="en-US" altLang="zh-CN" sz="2800" b="1" dirty="0">
                <a:solidFill>
                  <a:srgbClr val="00B050"/>
                </a:solidFill>
                <a:latin typeface="Times New Roman" panose="02020603050405020304" pitchFamily="18" charset="0"/>
              </a:rPr>
              <a:t>(log</a:t>
            </a:r>
            <a:r>
              <a:rPr kumimoji="1" lang="en-US" altLang="zh-CN" sz="2800" b="1" baseline="-30000" dirty="0">
                <a:solidFill>
                  <a:srgbClr val="00B050"/>
                </a:solidFill>
                <a:latin typeface="Times New Roman" panose="02020603050405020304" pitchFamily="18" charset="0"/>
              </a:rPr>
              <a:t>2</a:t>
            </a:r>
            <a:r>
              <a:rPr kumimoji="1" lang="en-US" altLang="zh-CN" sz="2800" b="1" i="1" dirty="0">
                <a:solidFill>
                  <a:srgbClr val="00B050"/>
                </a:solidFill>
                <a:latin typeface="Times New Roman" panose="02020603050405020304" pitchFamily="18" charset="0"/>
              </a:rPr>
              <a:t>n</a:t>
            </a:r>
            <a:r>
              <a:rPr kumimoji="1" lang="en-US" altLang="zh-CN" sz="2800" b="1" dirty="0">
                <a:solidFill>
                  <a:srgbClr val="00B050"/>
                </a:solidFill>
                <a:latin typeface="Times New Roman" panose="02020603050405020304" pitchFamily="18" charset="0"/>
              </a:rPr>
              <a:t>)</a:t>
            </a:r>
            <a:r>
              <a:rPr kumimoji="1" lang="zh-CN" altLang="en-US" sz="2800" b="1" dirty="0">
                <a:latin typeface="宋体" panose="02010600030101010101" pitchFamily="2" charset="-122"/>
              </a:rPr>
              <a:t>，对于两个顶点是否连通以及是否会产生分枝，可以用并查集的操作将其时间性能提高到</a:t>
            </a:r>
            <a:r>
              <a:rPr kumimoji="1" lang="en-US" altLang="zh-CN" sz="2800" b="1" i="1" dirty="0">
                <a:solidFill>
                  <a:srgbClr val="00B050"/>
                </a:solidFill>
                <a:latin typeface="Times New Roman" panose="02020603050405020304" pitchFamily="18" charset="0"/>
              </a:rPr>
              <a:t>O</a:t>
            </a:r>
            <a:r>
              <a:rPr kumimoji="1" lang="en-US" altLang="zh-CN" sz="2800" b="1" dirty="0">
                <a:solidFill>
                  <a:srgbClr val="00B050"/>
                </a:solidFill>
                <a:latin typeface="Times New Roman" panose="02020603050405020304" pitchFamily="18" charset="0"/>
              </a:rPr>
              <a:t>(log</a:t>
            </a:r>
            <a:r>
              <a:rPr kumimoji="1" lang="en-US" altLang="zh-CN" sz="2800" b="1" baseline="-30000" dirty="0">
                <a:solidFill>
                  <a:srgbClr val="00B050"/>
                </a:solidFill>
                <a:latin typeface="Times New Roman" panose="02020603050405020304" pitchFamily="18" charset="0"/>
              </a:rPr>
              <a:t>2</a:t>
            </a:r>
            <a:r>
              <a:rPr kumimoji="1" lang="en-US" altLang="zh-CN" sz="2800" b="1" i="1" dirty="0">
                <a:solidFill>
                  <a:srgbClr val="00B050"/>
                </a:solidFill>
                <a:latin typeface="Times New Roman" panose="02020603050405020304" pitchFamily="18" charset="0"/>
              </a:rPr>
              <a:t>n</a:t>
            </a:r>
            <a:r>
              <a:rPr kumimoji="1" lang="en-US" altLang="zh-CN" sz="2800" b="1" dirty="0">
                <a:solidFill>
                  <a:srgbClr val="00B050"/>
                </a:solidFill>
                <a:latin typeface="Times New Roman" panose="02020603050405020304" pitchFamily="18" charset="0"/>
              </a:rPr>
              <a:t>)</a:t>
            </a:r>
            <a:r>
              <a:rPr kumimoji="1" lang="zh-CN" altLang="en-US" sz="2800" b="1" dirty="0">
                <a:latin typeface="宋体" panose="02010600030101010101" pitchFamily="2" charset="-122"/>
              </a:rPr>
              <a:t>，此时</a:t>
            </a:r>
            <a:r>
              <a:rPr kumimoji="1" lang="zh-CN" altLang="en-US" sz="2800" b="1" dirty="0" smtClean="0">
                <a:latin typeface="宋体" panose="02010600030101010101" pitchFamily="2" charset="-122"/>
              </a:rPr>
              <a:t>算法</a:t>
            </a:r>
            <a:r>
              <a:rPr kumimoji="1" lang="en-US" altLang="zh-CN" sz="2800" b="1" i="1" dirty="0" smtClean="0">
                <a:solidFill>
                  <a:srgbClr val="CCFF33"/>
                </a:solidFill>
                <a:latin typeface="Times New Roman" panose="02020603050405020304" pitchFamily="18" charset="0"/>
              </a:rPr>
              <a:t> </a:t>
            </a:r>
            <a:r>
              <a:rPr kumimoji="1" lang="zh-CN" altLang="en-US" sz="2800" b="1" dirty="0">
                <a:latin typeface="宋体" panose="02010600030101010101" pitchFamily="2" charset="-122"/>
              </a:rPr>
              <a:t>的时间性能为</a:t>
            </a:r>
            <a:r>
              <a:rPr kumimoji="1" lang="en-US" altLang="zh-CN" sz="2800" b="1" i="1" dirty="0">
                <a:solidFill>
                  <a:srgbClr val="00B050"/>
                </a:solidFill>
                <a:latin typeface="Times New Roman" panose="02020603050405020304" pitchFamily="18" charset="0"/>
              </a:rPr>
              <a:t>O</a:t>
            </a:r>
            <a:r>
              <a:rPr kumimoji="1" lang="en-US" altLang="zh-CN" sz="2800" b="1" dirty="0">
                <a:solidFill>
                  <a:srgbClr val="00B050"/>
                </a:solidFill>
                <a:latin typeface="Times New Roman" panose="02020603050405020304" pitchFamily="18" charset="0"/>
              </a:rPr>
              <a:t>(</a:t>
            </a:r>
            <a:r>
              <a:rPr kumimoji="1" lang="en-US" altLang="zh-CN" sz="2800" b="1" i="1" dirty="0">
                <a:solidFill>
                  <a:srgbClr val="00B050"/>
                </a:solidFill>
                <a:latin typeface="Times New Roman" panose="02020603050405020304" pitchFamily="18" charset="0"/>
              </a:rPr>
              <a:t>n</a:t>
            </a:r>
            <a:r>
              <a:rPr kumimoji="1" lang="en-US" altLang="zh-CN" sz="2800" b="1" dirty="0">
                <a:solidFill>
                  <a:srgbClr val="00B050"/>
                </a:solidFill>
                <a:latin typeface="Times New Roman" panose="02020603050405020304" pitchFamily="18" charset="0"/>
              </a:rPr>
              <a:t>log</a:t>
            </a:r>
            <a:r>
              <a:rPr kumimoji="1" lang="en-US" altLang="zh-CN" sz="2800" b="1" baseline="-30000" dirty="0">
                <a:solidFill>
                  <a:srgbClr val="00B050"/>
                </a:solidFill>
                <a:latin typeface="Times New Roman" panose="02020603050405020304" pitchFamily="18" charset="0"/>
              </a:rPr>
              <a:t>2</a:t>
            </a:r>
            <a:r>
              <a:rPr kumimoji="1" lang="en-US" altLang="zh-CN" sz="2800" b="1" i="1" dirty="0">
                <a:solidFill>
                  <a:srgbClr val="00B050"/>
                </a:solidFill>
                <a:latin typeface="Times New Roman" panose="02020603050405020304" pitchFamily="18" charset="0"/>
              </a:rPr>
              <a:t>n</a:t>
            </a:r>
            <a:r>
              <a:rPr kumimoji="1" lang="en-US" altLang="zh-CN" sz="2800" b="1" dirty="0">
                <a:solidFill>
                  <a:srgbClr val="00B050"/>
                </a:solidFill>
                <a:latin typeface="Times New Roman" panose="02020603050405020304" pitchFamily="18" charset="0"/>
              </a:rPr>
              <a:t>)</a:t>
            </a:r>
            <a:r>
              <a:rPr kumimoji="1" lang="zh-CN" altLang="en-US" sz="2800" b="1" dirty="0">
                <a:latin typeface="宋体" panose="02010600030101010101" pitchFamily="2" charset="-122"/>
              </a:rPr>
              <a:t>。</a:t>
            </a:r>
            <a:r>
              <a:rPr kumimoji="1" lang="zh-CN" altLang="en-US" sz="2800" b="1" dirty="0">
                <a:latin typeface="Times New Roman" panose="02020603050405020304" pitchFamily="18" charset="0"/>
              </a:rPr>
              <a:t> </a:t>
            </a:r>
          </a:p>
        </p:txBody>
      </p:sp>
      <p:sp>
        <p:nvSpPr>
          <p:cNvPr id="28678" name="Text Box 3"/>
          <p:cNvSpPr txBox="1">
            <a:spLocks noChangeArrowheads="1"/>
          </p:cNvSpPr>
          <p:nvPr/>
        </p:nvSpPr>
        <p:spPr bwMode="auto">
          <a:xfrm>
            <a:off x="-468560" y="409576"/>
            <a:ext cx="594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pPr>
            <a:r>
              <a:rPr kumimoji="1" lang="en-US" altLang="zh-CN" sz="3600" b="1" dirty="0" smtClean="0">
                <a:latin typeface="Times New Roman" panose="02020603050405020304" pitchFamily="18" charset="0"/>
              </a:rPr>
              <a:t>TSP</a:t>
            </a:r>
            <a:r>
              <a:rPr kumimoji="1" lang="zh-CN" altLang="en-US" sz="3600" b="1" dirty="0">
                <a:latin typeface="宋体" panose="02010600030101010101" pitchFamily="2" charset="-122"/>
              </a:rPr>
              <a:t>问题</a:t>
            </a:r>
            <a:r>
              <a:rPr kumimoji="1" lang="zh-CN" altLang="en-US" sz="3600" dirty="0">
                <a:solidFill>
                  <a:srgbClr val="CC0000"/>
                </a:solidFill>
                <a:latin typeface="Times New Roman" panose="02020603050405020304" pitchFamily="18" charset="0"/>
              </a:rPr>
              <a:t> </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208</a:t>
            </a:fld>
            <a:endParaRPr lang="en-CA" dirty="0"/>
          </a:p>
        </p:txBody>
      </p:sp>
    </p:spTree>
    <p:extLst>
      <p:ext uri="{BB962C8B-B14F-4D97-AF65-F5344CB8AC3E}">
        <p14:creationId xmlns:p14="http://schemas.microsoft.com/office/powerpoint/2010/main" val="1158596299"/>
      </p:ext>
    </p:extLst>
  </p:cSld>
  <p:clrMapOvr>
    <a:masterClrMapping/>
  </p:clrMapOvr>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z="3200"/>
              <a:t>思考题</a:t>
            </a:r>
            <a:r>
              <a:rPr lang="en-US" altLang="zh-CN" sz="3200"/>
              <a:t>-</a:t>
            </a:r>
            <a:r>
              <a:rPr lang="zh-CN" altLang="en-US" sz="3200"/>
              <a:t>旅行商问题</a:t>
            </a:r>
            <a:r>
              <a:rPr lang="en-US" altLang="zh-CN" sz="3200"/>
              <a:t>(</a:t>
            </a:r>
            <a:r>
              <a:rPr lang="zh-CN" altLang="en-US" sz="3200"/>
              <a:t>货郎担问题</a:t>
            </a:r>
            <a:r>
              <a:rPr lang="en-US" altLang="zh-CN" sz="3200"/>
              <a:t>)</a:t>
            </a:r>
          </a:p>
        </p:txBody>
      </p:sp>
      <p:sp>
        <p:nvSpPr>
          <p:cNvPr id="72707" name="Rectangle 3"/>
          <p:cNvSpPr>
            <a:spLocks noGrp="1" noChangeArrowheads="1"/>
          </p:cNvSpPr>
          <p:nvPr>
            <p:ph type="body" idx="1"/>
          </p:nvPr>
        </p:nvSpPr>
        <p:spPr>
          <a:xfrm>
            <a:off x="381000" y="1295400"/>
            <a:ext cx="8534400" cy="3862388"/>
          </a:xfrm>
        </p:spPr>
        <p:txBody>
          <a:bodyPr/>
          <a:lstStyle/>
          <a:p>
            <a:pPr marL="0" indent="0">
              <a:lnSpc>
                <a:spcPct val="90000"/>
              </a:lnSpc>
              <a:buFont typeface="Wingdings"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首先在图中选一条代价最小的边。为了选择下一条边，先要检查一下候选边与已选入的边之间是否满足以下两点：</a:t>
            </a:r>
          </a:p>
          <a:p>
            <a:pPr marL="0" indent="0">
              <a:lnSpc>
                <a:spcPct val="90000"/>
              </a:lnSpc>
              <a:buFont typeface="Wingdings"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不会有三条边</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候选边及已入选边</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与同一顶点相关联。</a:t>
            </a:r>
          </a:p>
          <a:p>
            <a:pPr marL="0" indent="0">
              <a:lnSpc>
                <a:spcPct val="90000"/>
              </a:lnSpc>
              <a:buFont typeface="Wingdings"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不会使入选边形成回路，除非入选边的个数已等于图中的顶点总数。</a:t>
            </a:r>
          </a:p>
          <a:p>
            <a:pPr marL="0" indent="0">
              <a:lnSpc>
                <a:spcPct val="90000"/>
              </a:lnSpc>
              <a:buFont typeface="Wingdings" pitchFamily="2" charset="2"/>
              <a:buNone/>
            </a:pPr>
            <a:r>
              <a:rPr lang="zh-CN" altLang="en-US" sz="2400" dirty="0">
                <a:latin typeface="微软雅黑" panose="020B0503020204020204" pitchFamily="34" charset="-122"/>
                <a:ea typeface="微软雅黑" panose="020B0503020204020204" pitchFamily="34" charset="-122"/>
              </a:rPr>
              <a:t>在满足以上两点的候选边中，挑选最短的边作为入选边。如此做下去，直到得到一个经过所有顶点的回路。</a:t>
            </a:r>
          </a:p>
        </p:txBody>
      </p:sp>
      <p:sp>
        <p:nvSpPr>
          <p:cNvPr id="72709" name="Text Box 5"/>
          <p:cNvSpPr txBox="1">
            <a:spLocks noChangeArrowheads="1"/>
          </p:cNvSpPr>
          <p:nvPr/>
        </p:nvSpPr>
        <p:spPr bwMode="auto">
          <a:xfrm>
            <a:off x="238125" y="4649788"/>
            <a:ext cx="8820150"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最后求得的回路是</a:t>
            </a:r>
            <a:r>
              <a:rPr lang="en-US" altLang="zh-CN"/>
              <a:t>1—2—5—3—4—1</a:t>
            </a:r>
            <a:r>
              <a:rPr lang="zh-CN" altLang="en-US"/>
              <a:t>，代价是</a:t>
            </a:r>
            <a:r>
              <a:rPr lang="en-US" altLang="zh-CN"/>
              <a:t>14</a:t>
            </a:r>
            <a:r>
              <a:rPr lang="zh-CN" altLang="en-US"/>
              <a:t>。实际图</a:t>
            </a:r>
            <a:r>
              <a:rPr lang="en-US" altLang="zh-CN"/>
              <a:t>1—1</a:t>
            </a:r>
            <a:r>
              <a:rPr lang="zh-CN" altLang="en-US"/>
              <a:t>最小代价的回路是</a:t>
            </a:r>
            <a:r>
              <a:rPr lang="en-US" altLang="zh-CN"/>
              <a:t>1—2—5—4—3</a:t>
            </a:r>
            <a:r>
              <a:rPr lang="zh-CN" altLang="en-US"/>
              <a:t>一</a:t>
            </a:r>
            <a:r>
              <a:rPr lang="en-US" altLang="zh-CN"/>
              <a:t>1</a:t>
            </a:r>
            <a:r>
              <a:rPr lang="zh-CN" altLang="en-US"/>
              <a:t>，代价是</a:t>
            </a:r>
            <a:r>
              <a:rPr lang="en-US" altLang="zh-CN"/>
              <a:t>10</a:t>
            </a:r>
            <a:r>
              <a:rPr lang="zh-CN" altLang="en-US"/>
              <a: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209</a:t>
            </a:fld>
            <a:endParaRPr lang="en-CA" dirty="0"/>
          </a:p>
        </p:txBody>
      </p:sp>
    </p:spTree>
    <p:extLst>
      <p:ext uri="{BB962C8B-B14F-4D97-AF65-F5344CB8AC3E}">
        <p14:creationId xmlns:p14="http://schemas.microsoft.com/office/powerpoint/2010/main" val="2404651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584681" y="99520"/>
            <a:ext cx="7772400" cy="1143000"/>
          </a:xfrm>
        </p:spPr>
        <p:txBody>
          <a:bodyPr/>
          <a:lstStyle/>
          <a:p>
            <a:pPr eaLnBrk="1" hangingPunct="1"/>
            <a:r>
              <a:rPr lang="en-US" altLang="zh-CN" dirty="0" smtClean="0">
                <a:solidFill>
                  <a:srgbClr val="FF0000"/>
                </a:solidFill>
              </a:rPr>
              <a:t>Hard</a:t>
            </a:r>
            <a:r>
              <a:rPr lang="en-US" altLang="zh-CN" dirty="0" smtClean="0"/>
              <a:t> Making Change Example</a:t>
            </a:r>
          </a:p>
        </p:txBody>
      </p:sp>
      <p:sp>
        <p:nvSpPr>
          <p:cNvPr id="56322" name="Rectangle 3"/>
          <p:cNvSpPr>
            <a:spLocks noGrp="1" noChangeArrowheads="1"/>
          </p:cNvSpPr>
          <p:nvPr>
            <p:ph type="body" idx="1"/>
          </p:nvPr>
        </p:nvSpPr>
        <p:spPr>
          <a:xfrm>
            <a:off x="843195" y="2193492"/>
            <a:ext cx="7922840" cy="762000"/>
          </a:xfrm>
        </p:spPr>
        <p:txBody>
          <a:bodyPr/>
          <a:lstStyle/>
          <a:p>
            <a:pPr marL="0" indent="0" eaLnBrk="1" hangingPunct="1">
              <a:spcBef>
                <a:spcPct val="50000"/>
              </a:spcBef>
              <a:buFontTx/>
              <a:buNone/>
            </a:pPr>
            <a:r>
              <a:rPr lang="en-US" altLang="zh-CN" sz="2800" dirty="0" smtClean="0">
                <a:solidFill>
                  <a:srgbClr val="FF9966"/>
                </a:solidFill>
              </a:rPr>
              <a:t>Greedy Choice</a:t>
            </a:r>
            <a:r>
              <a:rPr lang="en-US" altLang="zh-CN" sz="2800" dirty="0" smtClean="0">
                <a:solidFill>
                  <a:schemeClr val="accent1"/>
                </a:solidFill>
              </a:rPr>
              <a:t>:</a:t>
            </a:r>
            <a:r>
              <a:rPr lang="en-US" altLang="zh-CN" sz="2800" dirty="0" smtClean="0"/>
              <a:t> Start by grabbing a 4 coin.</a:t>
            </a:r>
          </a:p>
        </p:txBody>
      </p:sp>
      <p:sp>
        <p:nvSpPr>
          <p:cNvPr id="56323" name="Rectangle 4"/>
          <p:cNvSpPr>
            <a:spLocks noChangeArrowheads="1"/>
          </p:cNvSpPr>
          <p:nvPr/>
        </p:nvSpPr>
        <p:spPr bwMode="auto">
          <a:xfrm>
            <a:off x="622459" y="1172141"/>
            <a:ext cx="8143576" cy="830997"/>
          </a:xfrm>
          <a:prstGeom prst="rect">
            <a:avLst/>
          </a:prstGeom>
          <a:noFill/>
          <a:ln w="38100">
            <a:noFill/>
            <a:miter lim="800000"/>
            <a:headEnd/>
            <a:tailEnd/>
          </a:ln>
        </p:spPr>
        <p:txBody>
          <a:bodyPr wrap="none">
            <a:spAutoFit/>
          </a:bodyPr>
          <a:lstStyle/>
          <a:p>
            <a:r>
              <a:rPr lang="en-US" altLang="zh-CN" sz="2400" b="1" dirty="0">
                <a:solidFill>
                  <a:srgbClr val="00B050"/>
                </a:solidFill>
              </a:rPr>
              <a:t>Problem: </a:t>
            </a:r>
            <a:r>
              <a:rPr lang="en-US" altLang="zh-CN" sz="2400" b="1" dirty="0"/>
              <a:t>Find the minimum # of </a:t>
            </a:r>
            <a:r>
              <a:rPr lang="en-US" altLang="zh-CN" sz="2400" b="1" dirty="0" smtClean="0"/>
              <a:t>4</a:t>
            </a:r>
            <a:r>
              <a:rPr lang="en-US" altLang="zh-CN" sz="2400" b="1" dirty="0"/>
              <a:t>, 3, and 1 cent coins </a:t>
            </a:r>
            <a:endParaRPr lang="en-US" altLang="zh-CN" sz="2400" b="1" dirty="0" smtClean="0"/>
          </a:p>
          <a:p>
            <a:r>
              <a:rPr lang="en-US" altLang="zh-CN" sz="2400" b="1" dirty="0" smtClean="0"/>
              <a:t>to </a:t>
            </a:r>
            <a:r>
              <a:rPr lang="en-US" altLang="zh-CN" sz="2400" b="1" dirty="0"/>
              <a:t>make up 6 cents. </a:t>
            </a:r>
          </a:p>
        </p:txBody>
      </p:sp>
      <p:sp>
        <p:nvSpPr>
          <p:cNvPr id="1062918" name="Rectangle 6"/>
          <p:cNvSpPr>
            <a:spLocks noChangeArrowheads="1"/>
          </p:cNvSpPr>
          <p:nvPr/>
        </p:nvSpPr>
        <p:spPr bwMode="auto">
          <a:xfrm>
            <a:off x="2203874" y="2955492"/>
            <a:ext cx="3321743" cy="1200329"/>
          </a:xfrm>
          <a:prstGeom prst="rect">
            <a:avLst/>
          </a:prstGeom>
          <a:noFill/>
          <a:ln w="38100">
            <a:noFill/>
            <a:miter lim="800000"/>
            <a:headEnd/>
            <a:tailEnd/>
          </a:ln>
        </p:spPr>
        <p:txBody>
          <a:bodyPr wrap="none">
            <a:spAutoFit/>
          </a:bodyPr>
          <a:lstStyle/>
          <a:p>
            <a:pPr>
              <a:spcBef>
                <a:spcPct val="50000"/>
              </a:spcBef>
            </a:pPr>
            <a:r>
              <a:rPr lang="en-US" altLang="zh-CN" sz="2400" b="1" dirty="0">
                <a:solidFill>
                  <a:srgbClr val="00B050"/>
                </a:solidFill>
              </a:rPr>
              <a:t>Consequences: </a:t>
            </a:r>
            <a:r>
              <a:rPr lang="en-US" altLang="zh-CN" sz="2400" b="1" dirty="0"/>
              <a:t/>
            </a:r>
            <a:br>
              <a:rPr lang="en-US" altLang="zh-CN" sz="2400" b="1" dirty="0"/>
            </a:br>
            <a:r>
              <a:rPr lang="en-US" altLang="zh-CN" sz="2400" b="1" dirty="0"/>
              <a:t>   4+1+1 = 6   mistake </a:t>
            </a:r>
            <a:br>
              <a:rPr lang="en-US" altLang="zh-CN" sz="2400" b="1" dirty="0"/>
            </a:br>
            <a:r>
              <a:rPr lang="en-US" altLang="zh-CN" sz="2400" b="1" dirty="0"/>
              <a:t>   3+3=6          better</a:t>
            </a:r>
          </a:p>
        </p:txBody>
      </p:sp>
      <p:sp>
        <p:nvSpPr>
          <p:cNvPr id="1062919" name="Text Box 7"/>
          <p:cNvSpPr txBox="1">
            <a:spLocks noChangeArrowheads="1"/>
          </p:cNvSpPr>
          <p:nvPr/>
        </p:nvSpPr>
        <p:spPr bwMode="auto">
          <a:xfrm>
            <a:off x="2051720" y="4286589"/>
            <a:ext cx="3830921" cy="369332"/>
          </a:xfrm>
          <a:prstGeom prst="rect">
            <a:avLst/>
          </a:prstGeom>
          <a:noFill/>
          <a:ln w="38100">
            <a:noFill/>
            <a:miter lim="800000"/>
            <a:headEnd/>
            <a:tailEnd/>
          </a:ln>
        </p:spPr>
        <p:txBody>
          <a:bodyPr wrap="none">
            <a:spAutoFit/>
          </a:bodyPr>
          <a:lstStyle/>
          <a:p>
            <a:r>
              <a:rPr lang="en-US" altLang="zh-CN" b="1" dirty="0">
                <a:solidFill>
                  <a:srgbClr val="FF0000"/>
                </a:solidFill>
              </a:rPr>
              <a:t>Greedy Algorithm does not work!</a:t>
            </a:r>
          </a:p>
        </p:txBody>
      </p:sp>
      <p:sp>
        <p:nvSpPr>
          <p:cNvPr id="3" name="矩形 2"/>
          <p:cNvSpPr/>
          <p:nvPr/>
        </p:nvSpPr>
        <p:spPr>
          <a:xfrm>
            <a:off x="1403648" y="5124006"/>
            <a:ext cx="6012160" cy="923330"/>
          </a:xfrm>
          <a:prstGeom prst="rect">
            <a:avLst/>
          </a:prstGeom>
        </p:spPr>
        <p:txBody>
          <a:bodyPr wrap="square">
            <a:spAutoFit/>
          </a:bodyPr>
          <a:lstStyle/>
          <a:p>
            <a:pPr eaLnBrk="1" hangingPunct="1">
              <a:spcBef>
                <a:spcPct val="20000"/>
              </a:spcBef>
            </a:pPr>
            <a:r>
              <a:rPr lang="zh-CN" altLang="en-US" b="1" dirty="0">
                <a:solidFill>
                  <a:srgbClr val="FF0066"/>
                </a:solidFill>
                <a:ea typeface="楷体_GB2312" pitchFamily="49" charset="-122"/>
              </a:rPr>
              <a:t>课外</a:t>
            </a:r>
            <a:r>
              <a:rPr lang="zh-CN" altLang="en-US" b="1" dirty="0" smtClean="0">
                <a:solidFill>
                  <a:srgbClr val="FF0066"/>
                </a:solidFill>
                <a:ea typeface="楷体_GB2312" pitchFamily="49" charset="-122"/>
              </a:rPr>
              <a:t>思考题：</a:t>
            </a:r>
            <a:r>
              <a:rPr lang="zh-CN" altLang="en-US" b="1" dirty="0" smtClean="0">
                <a:ea typeface="楷体_GB2312" pitchFamily="49" charset="-122"/>
              </a:rPr>
              <a:t>假设</a:t>
            </a:r>
            <a:r>
              <a:rPr lang="zh-CN" altLang="en-US" b="1" dirty="0">
                <a:ea typeface="楷体_GB2312" pitchFamily="49" charset="-122"/>
              </a:rPr>
              <a:t>可换的硬币的单位是</a:t>
            </a:r>
            <a:r>
              <a:rPr lang="en-US" altLang="zh-CN" b="1" dirty="0">
                <a:ea typeface="楷体_GB2312" pitchFamily="49" charset="-122"/>
              </a:rPr>
              <a:t>c</a:t>
            </a:r>
            <a:r>
              <a:rPr lang="zh-CN" altLang="en-US" b="1" dirty="0">
                <a:ea typeface="楷体_GB2312" pitchFamily="49" charset="-122"/>
              </a:rPr>
              <a:t>的幂，也就是</a:t>
            </a:r>
            <a:r>
              <a:rPr lang="en-US" altLang="zh-CN" b="1" dirty="0">
                <a:ea typeface="楷体_GB2312" pitchFamily="49" charset="-122"/>
              </a:rPr>
              <a:t>c</a:t>
            </a:r>
            <a:r>
              <a:rPr lang="en-US" altLang="zh-CN" b="1" baseline="30000" dirty="0">
                <a:ea typeface="楷体_GB2312" pitchFamily="49" charset="-122"/>
              </a:rPr>
              <a:t>0</a:t>
            </a:r>
            <a:r>
              <a:rPr lang="en-US" altLang="zh-CN" b="1" dirty="0" smtClean="0">
                <a:ea typeface="楷体_GB2312" pitchFamily="49" charset="-122"/>
              </a:rPr>
              <a:t>, c</a:t>
            </a:r>
            <a:r>
              <a:rPr lang="en-US" altLang="zh-CN" b="1" baseline="30000" dirty="0" smtClean="0">
                <a:ea typeface="楷体_GB2312" pitchFamily="49" charset="-122"/>
              </a:rPr>
              <a:t>1</a:t>
            </a:r>
            <a:r>
              <a:rPr lang="en-US" altLang="zh-CN" b="1" dirty="0">
                <a:ea typeface="楷体_GB2312" pitchFamily="49" charset="-122"/>
              </a:rPr>
              <a:t>,...,</a:t>
            </a:r>
            <a:r>
              <a:rPr lang="en-US" altLang="zh-CN" b="1" dirty="0" err="1">
                <a:ea typeface="楷体_GB2312" pitchFamily="49" charset="-122"/>
              </a:rPr>
              <a:t>c</a:t>
            </a:r>
            <a:r>
              <a:rPr lang="en-US" altLang="zh-CN" b="1" baseline="30000" dirty="0" err="1">
                <a:ea typeface="楷体_GB2312" pitchFamily="49" charset="-122"/>
              </a:rPr>
              <a:t>k</a:t>
            </a:r>
            <a:r>
              <a:rPr lang="en-US" altLang="zh-CN" b="1" dirty="0">
                <a:ea typeface="楷体_GB2312" pitchFamily="49" charset="-122"/>
              </a:rPr>
              <a:t>,</a:t>
            </a:r>
            <a:r>
              <a:rPr lang="zh-CN" altLang="en-US" b="1" dirty="0">
                <a:ea typeface="楷体_GB2312" pitchFamily="49" charset="-122"/>
              </a:rPr>
              <a:t>其中整数</a:t>
            </a:r>
            <a:r>
              <a:rPr lang="en-US" altLang="zh-CN" b="1" dirty="0">
                <a:ea typeface="楷体_GB2312" pitchFamily="49" charset="-122"/>
              </a:rPr>
              <a:t>c&gt;1,k</a:t>
            </a:r>
            <a:r>
              <a:rPr lang="en-US" altLang="zh-CN" b="1" dirty="0"/>
              <a:t>≥1</a:t>
            </a:r>
            <a:r>
              <a:rPr lang="zh-CN" altLang="en-US" b="1" dirty="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证明使用贪心</a:t>
            </a:r>
            <a:r>
              <a:rPr lang="zh-CN" altLang="en-US" b="1" dirty="0">
                <a:latin typeface="楷体_GB2312" pitchFamily="49" charset="-122"/>
                <a:ea typeface="楷体_GB2312" pitchFamily="49" charset="-122"/>
              </a:rPr>
              <a:t>算法总可以产生一个最优解。</a:t>
            </a:r>
            <a:endParaRPr lang="zh-CN" altLang="en-US" b="1" dirty="0">
              <a:ea typeface="楷体_GB2312" pitchFamily="49" charset="-122"/>
            </a:endParaRPr>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21</a:t>
            </a:fld>
            <a:endParaRPr lang="en-CA" dirty="0"/>
          </a:p>
        </p:txBody>
      </p:sp>
    </p:spTree>
    <p:extLst>
      <p:ext uri="{BB962C8B-B14F-4D97-AF65-F5344CB8AC3E}">
        <p14:creationId xmlns:p14="http://schemas.microsoft.com/office/powerpoint/2010/main" val="51467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ppt_x"/>
                                          </p:val>
                                        </p:tav>
                                        <p:tav tm="100000">
                                          <p:val>
                                            <p:strVal val="#ppt_x"/>
                                          </p:val>
                                        </p:tav>
                                      </p:tavLst>
                                    </p:anim>
                                    <p:anim calcmode="lin" valueType="num">
                                      <p:cBhvr additive="base">
                                        <p:cTn id="8" dur="500" fill="hold"/>
                                        <p:tgtEl>
                                          <p:spTgt spid="563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22">
                                            <p:txEl>
                                              <p:pRg st="0" end="0"/>
                                            </p:txEl>
                                          </p:spTgt>
                                        </p:tgtEl>
                                        <p:attrNameLst>
                                          <p:attrName>style.visibility</p:attrName>
                                        </p:attrNameLst>
                                      </p:cBhvr>
                                      <p:to>
                                        <p:strVal val="visible"/>
                                      </p:to>
                                    </p:set>
                                    <p:anim calcmode="lin" valueType="num">
                                      <p:cBhvr additive="base">
                                        <p:cTn id="13" dur="500" fill="hold"/>
                                        <p:tgtEl>
                                          <p:spTgt spid="563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62918"/>
                                        </p:tgtEl>
                                        <p:attrNameLst>
                                          <p:attrName>style.visibility</p:attrName>
                                        </p:attrNameLst>
                                      </p:cBhvr>
                                      <p:to>
                                        <p:strVal val="visible"/>
                                      </p:to>
                                    </p:set>
                                    <p:anim calcmode="lin" valueType="num">
                                      <p:cBhvr additive="base">
                                        <p:cTn id="19" dur="500" fill="hold"/>
                                        <p:tgtEl>
                                          <p:spTgt spid="1062918"/>
                                        </p:tgtEl>
                                        <p:attrNameLst>
                                          <p:attrName>ppt_x</p:attrName>
                                        </p:attrNameLst>
                                      </p:cBhvr>
                                      <p:tavLst>
                                        <p:tav tm="0">
                                          <p:val>
                                            <p:strVal val="#ppt_x"/>
                                          </p:val>
                                        </p:tav>
                                        <p:tav tm="100000">
                                          <p:val>
                                            <p:strVal val="#ppt_x"/>
                                          </p:val>
                                        </p:tav>
                                      </p:tavLst>
                                    </p:anim>
                                    <p:anim calcmode="lin" valueType="num">
                                      <p:cBhvr additive="base">
                                        <p:cTn id="20" dur="500" fill="hold"/>
                                        <p:tgtEl>
                                          <p:spTgt spid="10629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62919"/>
                                        </p:tgtEl>
                                        <p:attrNameLst>
                                          <p:attrName>style.visibility</p:attrName>
                                        </p:attrNameLst>
                                      </p:cBhvr>
                                      <p:to>
                                        <p:strVal val="visible"/>
                                      </p:to>
                                    </p:set>
                                    <p:anim calcmode="lin" valueType="num">
                                      <p:cBhvr additive="base">
                                        <p:cTn id="25" dur="500" fill="hold"/>
                                        <p:tgtEl>
                                          <p:spTgt spid="1062919"/>
                                        </p:tgtEl>
                                        <p:attrNameLst>
                                          <p:attrName>ppt_x</p:attrName>
                                        </p:attrNameLst>
                                      </p:cBhvr>
                                      <p:tavLst>
                                        <p:tav tm="0">
                                          <p:val>
                                            <p:strVal val="#ppt_x"/>
                                          </p:val>
                                        </p:tav>
                                        <p:tav tm="100000">
                                          <p:val>
                                            <p:strVal val="#ppt_x"/>
                                          </p:val>
                                        </p:tav>
                                      </p:tavLst>
                                    </p:anim>
                                    <p:anim calcmode="lin" valueType="num">
                                      <p:cBhvr additive="base">
                                        <p:cTn id="26" dur="500" fill="hold"/>
                                        <p:tgtEl>
                                          <p:spTgt spid="10629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P spid="56323" grpId="0"/>
      <p:bldP spid="1062918" grpId="0"/>
      <p:bldP spid="1062919" grpId="0" autoUpdateAnimBg="0"/>
      <p:bldP spid="3" grpId="0"/>
    </p:bld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4" name="Text Box 10"/>
          <p:cNvSpPr txBox="1">
            <a:spLocks noChangeArrowheads="1"/>
          </p:cNvSpPr>
          <p:nvPr/>
        </p:nvSpPr>
        <p:spPr bwMode="auto">
          <a:xfrm>
            <a:off x="533400" y="1389063"/>
            <a:ext cx="8229600" cy="396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400">
                <a:solidFill>
                  <a:schemeClr val="tx1"/>
                </a:solidFill>
                <a:latin typeface="Times New Roman" pitchFamily="18" charset="0"/>
                <a:ea typeface="宋体" charset="-122"/>
              </a:defRPr>
            </a:lvl1pPr>
            <a:lvl2pPr marL="742950" indent="-285750" defTabSz="958850">
              <a:defRPr kumimoji="1" sz="2400">
                <a:solidFill>
                  <a:schemeClr val="tx1"/>
                </a:solidFill>
                <a:latin typeface="Times New Roman" pitchFamily="18" charset="0"/>
                <a:ea typeface="宋体" charset="-122"/>
              </a:defRPr>
            </a:lvl2pPr>
            <a:lvl3pPr marL="1143000" indent="-228600" defTabSz="958850">
              <a:defRPr kumimoji="1" sz="2400">
                <a:solidFill>
                  <a:schemeClr val="tx1"/>
                </a:solidFill>
                <a:latin typeface="Times New Roman" pitchFamily="18" charset="0"/>
                <a:ea typeface="宋体" charset="-122"/>
              </a:defRPr>
            </a:lvl3pPr>
            <a:lvl4pPr marL="1600200" indent="-228600" defTabSz="958850">
              <a:defRPr kumimoji="1" sz="2400">
                <a:solidFill>
                  <a:schemeClr val="tx1"/>
                </a:solidFill>
                <a:latin typeface="Times New Roman" pitchFamily="18" charset="0"/>
                <a:ea typeface="宋体" charset="-122"/>
              </a:defRPr>
            </a:lvl4pPr>
            <a:lvl5pPr marL="2057400" indent="-228600" defTabSz="958850">
              <a:defRPr kumimoji="1" sz="2400">
                <a:solidFill>
                  <a:schemeClr val="tx1"/>
                </a:solidFill>
                <a:latin typeface="Times New Roman" pitchFamily="18" charset="0"/>
                <a:ea typeface="宋体" charset="-122"/>
              </a:defRPr>
            </a:lvl5pPr>
            <a:lvl6pPr marL="2514600" indent="-228600" defTabSz="958850" fontAlgn="base">
              <a:spcBef>
                <a:spcPct val="0"/>
              </a:spcBef>
              <a:spcAft>
                <a:spcPct val="0"/>
              </a:spcAft>
              <a:defRPr kumimoji="1" sz="2400">
                <a:solidFill>
                  <a:schemeClr val="tx1"/>
                </a:solidFill>
                <a:latin typeface="Times New Roman" pitchFamily="18" charset="0"/>
                <a:ea typeface="宋体" charset="-122"/>
              </a:defRPr>
            </a:lvl6pPr>
            <a:lvl7pPr marL="2971800" indent="-228600" defTabSz="958850" fontAlgn="base">
              <a:spcBef>
                <a:spcPct val="0"/>
              </a:spcBef>
              <a:spcAft>
                <a:spcPct val="0"/>
              </a:spcAft>
              <a:defRPr kumimoji="1" sz="2400">
                <a:solidFill>
                  <a:schemeClr val="tx1"/>
                </a:solidFill>
                <a:latin typeface="Times New Roman" pitchFamily="18" charset="0"/>
                <a:ea typeface="宋体" charset="-122"/>
              </a:defRPr>
            </a:lvl7pPr>
            <a:lvl8pPr marL="3429000" indent="-228600" defTabSz="958850" fontAlgn="base">
              <a:spcBef>
                <a:spcPct val="0"/>
              </a:spcBef>
              <a:spcAft>
                <a:spcPct val="0"/>
              </a:spcAft>
              <a:defRPr kumimoji="1" sz="2400">
                <a:solidFill>
                  <a:schemeClr val="tx1"/>
                </a:solidFill>
                <a:latin typeface="Times New Roman" pitchFamily="18" charset="0"/>
                <a:ea typeface="宋体" charset="-122"/>
              </a:defRPr>
            </a:lvl8pPr>
            <a:lvl9pPr marL="3886200" indent="-228600" defTabSz="958850" fontAlgn="base">
              <a:spcBef>
                <a:spcPct val="0"/>
              </a:spcBef>
              <a:spcAft>
                <a:spcPct val="0"/>
              </a:spcAft>
              <a:defRPr kumimoji="1" sz="2400">
                <a:solidFill>
                  <a:schemeClr val="tx1"/>
                </a:solidFill>
                <a:latin typeface="Times New Roman" pitchFamily="18" charset="0"/>
                <a:ea typeface="宋体" charset="-122"/>
              </a:defRPr>
            </a:lvl9pPr>
          </a:lstStyle>
          <a:p>
            <a:pPr eaLnBrk="0" hangingPunct="0">
              <a:lnSpc>
                <a:spcPct val="115000"/>
              </a:lnSpc>
            </a:pPr>
            <a:r>
              <a:rPr lang="zh-CN" altLang="en-US" sz="2000">
                <a:latin typeface="Century Schoolbook" pitchFamily="18" charset="0"/>
              </a:rPr>
              <a:t>输入</a:t>
            </a:r>
            <a:r>
              <a:rPr lang="en-US" altLang="zh-CN" sz="2000">
                <a:latin typeface="宋体" charset="-122"/>
              </a:rPr>
              <a:t>:</a:t>
            </a:r>
            <a:r>
              <a:rPr lang="zh-CN" altLang="en-US" sz="2000">
                <a:latin typeface="宋体" charset="-122"/>
              </a:rPr>
              <a:t>城市的数目</a:t>
            </a:r>
            <a:r>
              <a:rPr lang="en-US" altLang="zh-CN" sz="2000">
                <a:latin typeface="宋体" charset="-122"/>
              </a:rPr>
              <a:t>n,</a:t>
            </a:r>
            <a:r>
              <a:rPr lang="zh-CN" altLang="en-US" sz="2000">
                <a:latin typeface="宋体" charset="-122"/>
              </a:rPr>
              <a:t>代价矩阵</a:t>
            </a:r>
            <a:r>
              <a:rPr lang="en-US" altLang="zh-CN" sz="2000" i="1">
                <a:latin typeface="Century Schoolbook" pitchFamily="18" charset="0"/>
              </a:rPr>
              <a:t>c</a:t>
            </a:r>
            <a:r>
              <a:rPr lang="en-US" altLang="zh-CN" sz="2000">
                <a:latin typeface="Century Schoolbook" pitchFamily="18" charset="0"/>
              </a:rPr>
              <a:t>=</a:t>
            </a:r>
            <a:r>
              <a:rPr lang="en-US" altLang="zh-CN" sz="2000" i="1">
                <a:latin typeface="Century Schoolbook" pitchFamily="18" charset="0"/>
              </a:rPr>
              <a:t>c</a:t>
            </a:r>
            <a:r>
              <a:rPr lang="en-US" altLang="zh-CN" sz="2000">
                <a:latin typeface="Century Schoolbook" pitchFamily="18" charset="0"/>
              </a:rPr>
              <a:t>(1..n,1..n).</a:t>
            </a:r>
          </a:p>
          <a:p>
            <a:pPr eaLnBrk="0" hangingPunct="0">
              <a:lnSpc>
                <a:spcPct val="115000"/>
              </a:lnSpc>
            </a:pPr>
            <a:r>
              <a:rPr lang="zh-CN" altLang="en-US" sz="2000">
                <a:latin typeface="Century Schoolbook" pitchFamily="18" charset="0"/>
              </a:rPr>
              <a:t>输出</a:t>
            </a:r>
            <a:r>
              <a:rPr lang="en-US" altLang="zh-CN" sz="2000">
                <a:latin typeface="Century Schoolbook" pitchFamily="18" charset="0"/>
              </a:rPr>
              <a:t>: </a:t>
            </a:r>
            <a:r>
              <a:rPr lang="zh-CN" altLang="en-US" sz="2000">
                <a:latin typeface="Century Schoolbook" pitchFamily="18" charset="0"/>
              </a:rPr>
              <a:t>最小</a:t>
            </a:r>
            <a:r>
              <a:rPr lang="zh-CN" altLang="en-US" sz="2000">
                <a:latin typeface="Century Schoolbook" pitchFamily="18" charset="0"/>
                <a:ea typeface="楷体_GB2312" pitchFamily="49" charset="-122"/>
              </a:rPr>
              <a:t>代价</a:t>
            </a:r>
            <a:r>
              <a:rPr lang="zh-CN" altLang="en-US" sz="2000">
                <a:latin typeface="Century Schoolbook" pitchFamily="18" charset="0"/>
              </a:rPr>
              <a:t>路线</a:t>
            </a:r>
          </a:p>
          <a:p>
            <a:pPr eaLnBrk="0" hangingPunct="0"/>
            <a:r>
              <a:rPr lang="en-US" altLang="zh-CN" sz="2000">
                <a:latin typeface="Century Schoolbook" pitchFamily="18" charset="0"/>
              </a:rPr>
              <a:t>1.       tour:=0;    // </a:t>
            </a:r>
            <a:r>
              <a:rPr lang="en-US" altLang="zh-CN" sz="2000">
                <a:solidFill>
                  <a:srgbClr val="990000"/>
                </a:solidFill>
                <a:latin typeface="Century Schoolbook" pitchFamily="18" charset="0"/>
              </a:rPr>
              <a:t>tour  </a:t>
            </a:r>
            <a:r>
              <a:rPr lang="zh-CN" altLang="en-US" sz="2000">
                <a:solidFill>
                  <a:srgbClr val="990000"/>
                </a:solidFill>
                <a:latin typeface="Century Schoolbook" pitchFamily="18" charset="0"/>
              </a:rPr>
              <a:t>纪录路线</a:t>
            </a:r>
            <a:r>
              <a:rPr lang="en-US" altLang="zh-CN" sz="2000">
                <a:solidFill>
                  <a:srgbClr val="990000"/>
                </a:solidFill>
                <a:latin typeface="Century Schoolbook" pitchFamily="18" charset="0"/>
              </a:rPr>
              <a:t>/</a:t>
            </a:r>
            <a:endParaRPr lang="en-US" altLang="zh-CN" sz="2000">
              <a:latin typeface="Century Schoolbook" pitchFamily="18" charset="0"/>
            </a:endParaRPr>
          </a:p>
          <a:p>
            <a:pPr eaLnBrk="0" hangingPunct="0"/>
            <a:r>
              <a:rPr lang="en-US" altLang="zh-CN" sz="2000">
                <a:latin typeface="Century Schoolbook" pitchFamily="18" charset="0"/>
              </a:rPr>
              <a:t>2.       cost:=0;    //  </a:t>
            </a:r>
            <a:r>
              <a:rPr lang="en-US" altLang="zh-CN" sz="2000">
                <a:solidFill>
                  <a:srgbClr val="990000"/>
                </a:solidFill>
                <a:latin typeface="Century Schoolbook" pitchFamily="18" charset="0"/>
              </a:rPr>
              <a:t>cost  </a:t>
            </a:r>
            <a:r>
              <a:rPr lang="zh-CN" altLang="en-US" sz="2000">
                <a:solidFill>
                  <a:srgbClr val="990000"/>
                </a:solidFill>
                <a:latin typeface="Century Schoolbook" pitchFamily="18" charset="0"/>
              </a:rPr>
              <a:t>纪录到目前为止的花费</a:t>
            </a:r>
            <a:r>
              <a:rPr lang="en-US" altLang="zh-CN" sz="2000">
                <a:solidFill>
                  <a:srgbClr val="990000"/>
                </a:solidFill>
                <a:latin typeface="Century Schoolbook" pitchFamily="18" charset="0"/>
              </a:rPr>
              <a:t>/</a:t>
            </a:r>
            <a:endParaRPr lang="en-US" altLang="zh-CN" sz="2000">
              <a:latin typeface="Century Schoolbook" pitchFamily="18" charset="0"/>
            </a:endParaRPr>
          </a:p>
          <a:p>
            <a:pPr eaLnBrk="0" hangingPunct="0"/>
            <a:r>
              <a:rPr lang="en-US" altLang="zh-CN" sz="2000">
                <a:latin typeface="Century Schoolbook" pitchFamily="18" charset="0"/>
              </a:rPr>
              <a:t>3.       v:=N;        // </a:t>
            </a:r>
            <a:r>
              <a:rPr lang="en-US" altLang="zh-CN" sz="2000">
                <a:solidFill>
                  <a:srgbClr val="990000"/>
                </a:solidFill>
                <a:latin typeface="Century Schoolbook" pitchFamily="18" charset="0"/>
              </a:rPr>
              <a:t>N</a:t>
            </a:r>
            <a:r>
              <a:rPr lang="zh-CN" altLang="en-US" sz="2000">
                <a:solidFill>
                  <a:srgbClr val="990000"/>
                </a:solidFill>
                <a:latin typeface="Century Schoolbook" pitchFamily="18" charset="0"/>
              </a:rPr>
              <a:t>为起点城市</a:t>
            </a:r>
            <a:r>
              <a:rPr lang="en-US" altLang="zh-CN" sz="2000">
                <a:solidFill>
                  <a:srgbClr val="990000"/>
                </a:solidFill>
                <a:latin typeface="Century Schoolbook" pitchFamily="18" charset="0"/>
              </a:rPr>
              <a:t>, v</a:t>
            </a:r>
            <a:r>
              <a:rPr lang="zh-CN" altLang="en-US" sz="2000">
                <a:solidFill>
                  <a:srgbClr val="990000"/>
                </a:solidFill>
                <a:latin typeface="Century Schoolbook" pitchFamily="18" charset="0"/>
              </a:rPr>
              <a:t>为当前出发城市</a:t>
            </a:r>
            <a:r>
              <a:rPr lang="en-US" altLang="zh-CN" sz="2000">
                <a:latin typeface="Century Schoolbook" pitchFamily="18" charset="0"/>
              </a:rPr>
              <a:t>/</a:t>
            </a:r>
          </a:p>
          <a:p>
            <a:pPr eaLnBrk="0" hangingPunct="0"/>
            <a:r>
              <a:rPr lang="en-US" altLang="en-US" sz="2000">
                <a:latin typeface="Century Schoolbook" pitchFamily="18" charset="0"/>
              </a:rPr>
              <a:t>4.       </a:t>
            </a:r>
            <a:r>
              <a:rPr lang="en-US" altLang="zh-CN" sz="2000">
                <a:latin typeface="Century Schoolbook" pitchFamily="18" charset="0"/>
              </a:rPr>
              <a:t>for  k:=1 to  N-1 do                                               </a:t>
            </a:r>
          </a:p>
          <a:p>
            <a:pPr eaLnBrk="0" hangingPunct="0"/>
            <a:r>
              <a:rPr lang="en-US" altLang="zh-CN" sz="2000">
                <a:latin typeface="Century Schoolbook" pitchFamily="18" charset="0"/>
              </a:rPr>
              <a:t>5.           { tour:= tour+(v,w) /</a:t>
            </a:r>
            <a:r>
              <a:rPr lang="en-US" altLang="zh-CN" sz="2000">
                <a:solidFill>
                  <a:srgbClr val="990000"/>
                </a:solidFill>
                <a:latin typeface="Century Schoolbook" pitchFamily="18" charset="0"/>
              </a:rPr>
              <a:t>/(v,w)</a:t>
            </a:r>
            <a:r>
              <a:rPr lang="zh-CN" altLang="en-US" sz="2000">
                <a:solidFill>
                  <a:srgbClr val="990000"/>
                </a:solidFill>
                <a:latin typeface="Century Schoolbook" pitchFamily="18" charset="0"/>
              </a:rPr>
              <a:t>为从</a:t>
            </a:r>
            <a:r>
              <a:rPr lang="en-US" altLang="zh-CN" sz="2000">
                <a:solidFill>
                  <a:srgbClr val="990000"/>
                </a:solidFill>
                <a:latin typeface="Century Schoolbook" pitchFamily="18" charset="0"/>
              </a:rPr>
              <a:t>v</a:t>
            </a:r>
            <a:r>
              <a:rPr lang="zh-CN" altLang="en-US" sz="2000">
                <a:solidFill>
                  <a:srgbClr val="990000"/>
                </a:solidFill>
                <a:latin typeface="Century Schoolbook" pitchFamily="18" charset="0"/>
              </a:rPr>
              <a:t>到其余城市代价中值最小的边</a:t>
            </a:r>
            <a:r>
              <a:rPr lang="en-US" altLang="zh-CN" sz="2000">
                <a:solidFill>
                  <a:srgbClr val="990000"/>
                </a:solidFill>
                <a:latin typeface="Century Schoolbook" pitchFamily="18" charset="0"/>
              </a:rPr>
              <a:t>/</a:t>
            </a:r>
          </a:p>
          <a:p>
            <a:pPr eaLnBrk="0" hangingPunct="0"/>
            <a:r>
              <a:rPr lang="en-US" altLang="zh-CN" sz="2000">
                <a:latin typeface="Century Schoolbook" pitchFamily="18" charset="0"/>
              </a:rPr>
              <a:t>6.             cost:= cost+c(v,w) </a:t>
            </a:r>
          </a:p>
          <a:p>
            <a:pPr eaLnBrk="0" hangingPunct="0"/>
            <a:r>
              <a:rPr lang="en-US" altLang="zh-CN" sz="2000">
                <a:latin typeface="Century Schoolbook" pitchFamily="18" charset="0"/>
              </a:rPr>
              <a:t>7              v:=w}</a:t>
            </a:r>
          </a:p>
          <a:p>
            <a:pPr eaLnBrk="0" hangingPunct="0"/>
            <a:r>
              <a:rPr lang="en-US" altLang="zh-CN" sz="2000">
                <a:latin typeface="Century Schoolbook" pitchFamily="18" charset="0"/>
              </a:rPr>
              <a:t>8        tour:= tour+(v,N)</a:t>
            </a:r>
          </a:p>
          <a:p>
            <a:pPr eaLnBrk="0" hangingPunct="0"/>
            <a:r>
              <a:rPr lang="en-US" altLang="zh-CN" sz="2000">
                <a:latin typeface="Century Schoolbook" pitchFamily="18" charset="0"/>
              </a:rPr>
              <a:t>9        cost:= cost+c(v,N) </a:t>
            </a:r>
          </a:p>
          <a:p>
            <a:pPr eaLnBrk="0" hangingPunct="0"/>
            <a:r>
              <a:rPr lang="en-US" altLang="zh-CN" sz="2000">
                <a:latin typeface="Century Schoolbook" pitchFamily="18" charset="0"/>
              </a:rPr>
              <a:t>          print tour, cost  </a:t>
            </a:r>
            <a:endParaRPr lang="en-US" altLang="zh-CN" sz="2000">
              <a:latin typeface="宋体" charset="-122"/>
            </a:endParaRPr>
          </a:p>
        </p:txBody>
      </p:sp>
      <p:sp>
        <p:nvSpPr>
          <p:cNvPr id="66565" name="Line 11"/>
          <p:cNvSpPr>
            <a:spLocks noChangeShapeType="1"/>
          </p:cNvSpPr>
          <p:nvPr/>
        </p:nvSpPr>
        <p:spPr bwMode="auto">
          <a:xfrm>
            <a:off x="533400" y="1160463"/>
            <a:ext cx="54864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46156" name="Rectangle 12"/>
          <p:cNvSpPr>
            <a:spLocks noChangeArrowheads="1"/>
          </p:cNvSpPr>
          <p:nvPr/>
        </p:nvSpPr>
        <p:spPr bwMode="auto">
          <a:xfrm>
            <a:off x="3494088" y="5656263"/>
            <a:ext cx="35369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1">
            <a:spAutoFit/>
          </a:bodyPr>
          <a:lstStyle/>
          <a:p>
            <a:pPr eaLnBrk="0" hangingPunct="0"/>
            <a:r>
              <a:rPr lang="zh-CN" altLang="en-US" sz="2000">
                <a:latin typeface="Century Schoolbook" pitchFamily="18" charset="0"/>
              </a:rPr>
              <a:t>算法的最坏时间复杂性为</a:t>
            </a:r>
            <a:r>
              <a:rPr lang="en-US" altLang="zh-CN" sz="2000">
                <a:latin typeface="Century Schoolbook" pitchFamily="18" charset="0"/>
              </a:rPr>
              <a:t>O(n</a:t>
            </a:r>
            <a:r>
              <a:rPr lang="en-US" altLang="zh-CN" sz="2000" baseline="30000">
                <a:latin typeface="Century Schoolbook" pitchFamily="18" charset="0"/>
              </a:rPr>
              <a:t>2</a:t>
            </a:r>
            <a:r>
              <a:rPr lang="en-US" altLang="zh-CN" sz="2000">
                <a:latin typeface="Century Schoolbook" pitchFamily="18" charset="0"/>
              </a:rPr>
              <a:t>)</a:t>
            </a:r>
          </a:p>
        </p:txBody>
      </p:sp>
      <p:sp>
        <p:nvSpPr>
          <p:cNvPr id="646157" name="Rectangle 13"/>
          <p:cNvSpPr>
            <a:spLocks noChangeArrowheads="1"/>
          </p:cNvSpPr>
          <p:nvPr/>
        </p:nvSpPr>
        <p:spPr bwMode="auto">
          <a:xfrm>
            <a:off x="460375" y="5580063"/>
            <a:ext cx="2911475"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1">
            <a:spAutoFit/>
          </a:bodyPr>
          <a:lstStyle/>
          <a:p>
            <a:pPr fontAlgn="b">
              <a:lnSpc>
                <a:spcPct val="140000"/>
              </a:lnSpc>
            </a:pPr>
            <a:r>
              <a:rPr lang="en-US" altLang="zh-CN" sz="2000">
                <a:latin typeface="Century Schoolbook" pitchFamily="18" charset="0"/>
              </a:rPr>
              <a:t>*</a:t>
            </a:r>
            <a:r>
              <a:rPr lang="zh-CN" altLang="en-US" sz="2000">
                <a:latin typeface="Century Schoolbook" pitchFamily="18" charset="0"/>
              </a:rPr>
              <a:t>该算法不能求的最优解</a:t>
            </a:r>
            <a:r>
              <a:rPr lang="en-US" altLang="zh-CN" sz="2000">
                <a:latin typeface="Century Schoolbook" pitchFamily="18" charset="0"/>
              </a:rPr>
              <a:t>.</a:t>
            </a:r>
          </a:p>
        </p:txBody>
      </p:sp>
      <p:sp>
        <p:nvSpPr>
          <p:cNvPr id="66568" name="Line 14"/>
          <p:cNvSpPr>
            <a:spLocks noChangeShapeType="1"/>
          </p:cNvSpPr>
          <p:nvPr/>
        </p:nvSpPr>
        <p:spPr bwMode="auto">
          <a:xfrm>
            <a:off x="457200" y="5427663"/>
            <a:ext cx="6172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6571" name="Rectangle 11"/>
          <p:cNvSpPr>
            <a:spLocks noChangeArrowheads="1"/>
          </p:cNvSpPr>
          <p:nvPr/>
        </p:nvSpPr>
        <p:spPr bwMode="auto">
          <a:xfrm>
            <a:off x="381000" y="3048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zh-CN" altLang="en-US" sz="3200">
                <a:solidFill>
                  <a:schemeClr val="tx2"/>
                </a:solidFill>
                <a:ea typeface="黑体" pitchFamily="2" charset="-122"/>
              </a:rPr>
              <a:t>思考题</a:t>
            </a:r>
            <a:r>
              <a:rPr lang="en-US" altLang="zh-CN" sz="3200">
                <a:solidFill>
                  <a:schemeClr val="tx2"/>
                </a:solidFill>
                <a:ea typeface="黑体" pitchFamily="2" charset="-122"/>
              </a:rPr>
              <a:t>-</a:t>
            </a:r>
            <a:r>
              <a:rPr lang="zh-CN" altLang="en-US" sz="3200">
                <a:solidFill>
                  <a:schemeClr val="tx2"/>
                </a:solidFill>
                <a:ea typeface="黑体" pitchFamily="2" charset="-122"/>
              </a:rPr>
              <a:t>旅行商问题</a:t>
            </a:r>
            <a:r>
              <a:rPr lang="en-US" altLang="zh-CN" sz="3200">
                <a:solidFill>
                  <a:schemeClr val="tx2"/>
                </a:solidFill>
                <a:ea typeface="黑体" pitchFamily="2" charset="-122"/>
              </a:rPr>
              <a:t>(</a:t>
            </a:r>
            <a:r>
              <a:rPr lang="zh-CN" altLang="en-US" sz="3200">
                <a:solidFill>
                  <a:schemeClr val="tx2"/>
                </a:solidFill>
                <a:ea typeface="黑体" pitchFamily="2" charset="-122"/>
              </a:rPr>
              <a:t>货郎担问题</a:t>
            </a:r>
            <a:r>
              <a:rPr lang="en-US" altLang="zh-CN" sz="3200">
                <a:solidFill>
                  <a:schemeClr val="tx2"/>
                </a:solidFill>
                <a:ea typeface="黑体" pitchFamily="2" charset="-122"/>
              </a:rPr>
              <a:t>)</a:t>
            </a: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210</a:t>
            </a:fld>
            <a:endParaRPr lang="en-CA" dirty="0"/>
          </a:p>
        </p:txBody>
      </p:sp>
    </p:spTree>
    <p:extLst>
      <p:ext uri="{BB962C8B-B14F-4D97-AF65-F5344CB8AC3E}">
        <p14:creationId xmlns:p14="http://schemas.microsoft.com/office/powerpoint/2010/main" val="14421152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6157"/>
                                        </p:tgtEl>
                                        <p:attrNameLst>
                                          <p:attrName>style.visibility</p:attrName>
                                        </p:attrNameLst>
                                      </p:cBhvr>
                                      <p:to>
                                        <p:strVal val="visible"/>
                                      </p:to>
                                    </p:set>
                                    <p:animEffect transition="in" filter="wipe(left)">
                                      <p:cBhvr>
                                        <p:cTn id="7" dur="500"/>
                                        <p:tgtEl>
                                          <p:spTgt spid="646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156"/>
                                        </p:tgtEl>
                                        <p:attrNameLst>
                                          <p:attrName>style.visibility</p:attrName>
                                        </p:attrNameLst>
                                      </p:cBhvr>
                                      <p:to>
                                        <p:strVal val="visible"/>
                                      </p:to>
                                    </p:set>
                                    <p:animEffect transition="in" filter="wipe(left)">
                                      <p:cBhvr>
                                        <p:cTn id="12" dur="500"/>
                                        <p:tgtEl>
                                          <p:spTgt spid="64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56" grpId="0" animBg="1" autoUpdateAnimBg="0"/>
      <p:bldP spid="646157" grpId="0" animBg="1" autoUpdateAnimBg="0"/>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smtClean="0">
                <a:ea typeface="宋体" pitchFamily="2" charset="-122"/>
              </a:rPr>
              <a:t>      Planning of schools</a:t>
            </a:r>
          </a:p>
        </p:txBody>
      </p:sp>
      <p:sp>
        <p:nvSpPr>
          <p:cNvPr id="22532" name="Rectangle 3"/>
          <p:cNvSpPr>
            <a:spLocks noGrp="1" noChangeArrowheads="1"/>
          </p:cNvSpPr>
          <p:nvPr>
            <p:ph type="body" idx="1"/>
          </p:nvPr>
        </p:nvSpPr>
        <p:spPr>
          <a:xfrm>
            <a:off x="539552" y="1363218"/>
            <a:ext cx="8229600" cy="4525962"/>
          </a:xfrm>
        </p:spPr>
        <p:txBody>
          <a:bodyPr/>
          <a:lstStyle/>
          <a:p>
            <a:pPr eaLnBrk="1" hangingPunct="1"/>
            <a:r>
              <a:rPr lang="en-US" altLang="zh-CN" dirty="0" smtClean="0">
                <a:ea typeface="宋体" pitchFamily="2" charset="-122"/>
              </a:rPr>
              <a:t>A collection of towns. We want to plan schools in towns. </a:t>
            </a:r>
          </a:p>
          <a:p>
            <a:pPr lvl="1" eaLnBrk="1" hangingPunct="1"/>
            <a:r>
              <a:rPr lang="en-US" altLang="zh-CN" dirty="0" smtClean="0">
                <a:ea typeface="宋体" pitchFamily="2" charset="-122"/>
              </a:rPr>
              <a:t>Each school should be in a town</a:t>
            </a:r>
          </a:p>
          <a:p>
            <a:pPr lvl="1" eaLnBrk="1" hangingPunct="1"/>
            <a:r>
              <a:rPr lang="en-US" altLang="zh-CN" dirty="0" smtClean="0">
                <a:solidFill>
                  <a:srgbClr val="00B050"/>
                </a:solidFill>
                <a:ea typeface="宋体" pitchFamily="2" charset="-122"/>
              </a:rPr>
              <a:t>No one </a:t>
            </a:r>
            <a:r>
              <a:rPr lang="en-US" altLang="zh-CN" dirty="0" smtClean="0">
                <a:ea typeface="宋体" pitchFamily="2" charset="-122"/>
              </a:rPr>
              <a:t>should have to travel </a:t>
            </a:r>
            <a:r>
              <a:rPr lang="en-US" altLang="zh-CN" dirty="0" smtClean="0">
                <a:solidFill>
                  <a:srgbClr val="00B050"/>
                </a:solidFill>
                <a:ea typeface="宋体" pitchFamily="2" charset="-122"/>
              </a:rPr>
              <a:t>more than 30 </a:t>
            </a:r>
            <a:r>
              <a:rPr lang="en-US" altLang="zh-CN" dirty="0" smtClean="0">
                <a:ea typeface="宋体" pitchFamily="2" charset="-122"/>
              </a:rPr>
              <a:t>miles to reach one of them.</a:t>
            </a:r>
          </a:p>
        </p:txBody>
      </p:sp>
      <p:sp>
        <p:nvSpPr>
          <p:cNvPr id="22533" name="Oval 4"/>
          <p:cNvSpPr>
            <a:spLocks noChangeArrowheads="1"/>
          </p:cNvSpPr>
          <p:nvPr/>
        </p:nvSpPr>
        <p:spPr bwMode="auto">
          <a:xfrm>
            <a:off x="971550" y="3933056"/>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34" name="Oval 5"/>
          <p:cNvSpPr>
            <a:spLocks noChangeArrowheads="1"/>
          </p:cNvSpPr>
          <p:nvPr/>
        </p:nvSpPr>
        <p:spPr bwMode="auto">
          <a:xfrm>
            <a:off x="900113" y="4580756"/>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35" name="Oval 6"/>
          <p:cNvSpPr>
            <a:spLocks noChangeArrowheads="1"/>
          </p:cNvSpPr>
          <p:nvPr/>
        </p:nvSpPr>
        <p:spPr bwMode="auto">
          <a:xfrm>
            <a:off x="1403350" y="4293418"/>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36" name="Oval 7"/>
          <p:cNvSpPr>
            <a:spLocks noChangeArrowheads="1"/>
          </p:cNvSpPr>
          <p:nvPr/>
        </p:nvSpPr>
        <p:spPr bwMode="auto">
          <a:xfrm>
            <a:off x="1692275" y="4869681"/>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37" name="Oval 8"/>
          <p:cNvSpPr>
            <a:spLocks noChangeArrowheads="1"/>
          </p:cNvSpPr>
          <p:nvPr/>
        </p:nvSpPr>
        <p:spPr bwMode="auto">
          <a:xfrm>
            <a:off x="2339975" y="4941118"/>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38" name="Oval 9"/>
          <p:cNvSpPr>
            <a:spLocks noChangeArrowheads="1"/>
          </p:cNvSpPr>
          <p:nvPr/>
        </p:nvSpPr>
        <p:spPr bwMode="auto">
          <a:xfrm>
            <a:off x="2987675" y="4725218"/>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39" name="Oval 10"/>
          <p:cNvSpPr>
            <a:spLocks noChangeArrowheads="1"/>
          </p:cNvSpPr>
          <p:nvPr/>
        </p:nvSpPr>
        <p:spPr bwMode="auto">
          <a:xfrm>
            <a:off x="1187450" y="5301481"/>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40" name="Oval 11"/>
          <p:cNvSpPr>
            <a:spLocks noChangeArrowheads="1"/>
          </p:cNvSpPr>
          <p:nvPr/>
        </p:nvSpPr>
        <p:spPr bwMode="auto">
          <a:xfrm>
            <a:off x="1835150" y="5372918"/>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41" name="Oval 12"/>
          <p:cNvSpPr>
            <a:spLocks noChangeArrowheads="1"/>
          </p:cNvSpPr>
          <p:nvPr/>
        </p:nvSpPr>
        <p:spPr bwMode="auto">
          <a:xfrm>
            <a:off x="1692275" y="5588818"/>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42" name="Oval 13"/>
          <p:cNvSpPr>
            <a:spLocks noChangeArrowheads="1"/>
          </p:cNvSpPr>
          <p:nvPr/>
        </p:nvSpPr>
        <p:spPr bwMode="auto">
          <a:xfrm>
            <a:off x="1835150" y="6020618"/>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43" name="Oval 14"/>
          <p:cNvSpPr>
            <a:spLocks noChangeArrowheads="1"/>
          </p:cNvSpPr>
          <p:nvPr/>
        </p:nvSpPr>
        <p:spPr bwMode="auto">
          <a:xfrm>
            <a:off x="3059113" y="5301481"/>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44" name="Oval 15"/>
          <p:cNvSpPr>
            <a:spLocks noChangeArrowheads="1"/>
          </p:cNvSpPr>
          <p:nvPr/>
        </p:nvSpPr>
        <p:spPr bwMode="auto">
          <a:xfrm>
            <a:off x="5146675" y="3932932"/>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45" name="Oval 16"/>
          <p:cNvSpPr>
            <a:spLocks noChangeArrowheads="1"/>
          </p:cNvSpPr>
          <p:nvPr/>
        </p:nvSpPr>
        <p:spPr bwMode="auto">
          <a:xfrm>
            <a:off x="5075238" y="4580632"/>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46" name="Oval 17"/>
          <p:cNvSpPr>
            <a:spLocks noChangeArrowheads="1"/>
          </p:cNvSpPr>
          <p:nvPr/>
        </p:nvSpPr>
        <p:spPr bwMode="auto">
          <a:xfrm>
            <a:off x="5578475" y="4293294"/>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47" name="Oval 18"/>
          <p:cNvSpPr>
            <a:spLocks noChangeArrowheads="1"/>
          </p:cNvSpPr>
          <p:nvPr/>
        </p:nvSpPr>
        <p:spPr bwMode="auto">
          <a:xfrm>
            <a:off x="5867400" y="4869557"/>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48" name="Oval 19"/>
          <p:cNvSpPr>
            <a:spLocks noChangeArrowheads="1"/>
          </p:cNvSpPr>
          <p:nvPr/>
        </p:nvSpPr>
        <p:spPr bwMode="auto">
          <a:xfrm>
            <a:off x="6515100" y="4940994"/>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49" name="Oval 20"/>
          <p:cNvSpPr>
            <a:spLocks noChangeArrowheads="1"/>
          </p:cNvSpPr>
          <p:nvPr/>
        </p:nvSpPr>
        <p:spPr bwMode="auto">
          <a:xfrm>
            <a:off x="7162800" y="4725094"/>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50" name="Oval 21"/>
          <p:cNvSpPr>
            <a:spLocks noChangeArrowheads="1"/>
          </p:cNvSpPr>
          <p:nvPr/>
        </p:nvSpPr>
        <p:spPr bwMode="auto">
          <a:xfrm>
            <a:off x="5362575" y="5301357"/>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51" name="Oval 22"/>
          <p:cNvSpPr>
            <a:spLocks noChangeArrowheads="1"/>
          </p:cNvSpPr>
          <p:nvPr/>
        </p:nvSpPr>
        <p:spPr bwMode="auto">
          <a:xfrm>
            <a:off x="6010275" y="5372794"/>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52" name="Oval 23"/>
          <p:cNvSpPr>
            <a:spLocks noChangeArrowheads="1"/>
          </p:cNvSpPr>
          <p:nvPr/>
        </p:nvSpPr>
        <p:spPr bwMode="auto">
          <a:xfrm>
            <a:off x="5867400" y="5588694"/>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53" name="Oval 24"/>
          <p:cNvSpPr>
            <a:spLocks noChangeArrowheads="1"/>
          </p:cNvSpPr>
          <p:nvPr/>
        </p:nvSpPr>
        <p:spPr bwMode="auto">
          <a:xfrm>
            <a:off x="6010275" y="6020494"/>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2554" name="Oval 25"/>
          <p:cNvSpPr>
            <a:spLocks noChangeArrowheads="1"/>
          </p:cNvSpPr>
          <p:nvPr/>
        </p:nvSpPr>
        <p:spPr bwMode="auto">
          <a:xfrm>
            <a:off x="7234238" y="5301357"/>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cxnSp>
        <p:nvCxnSpPr>
          <p:cNvPr id="22555" name="AutoShape 27"/>
          <p:cNvCxnSpPr>
            <a:cxnSpLocks noChangeShapeType="1"/>
            <a:stCxn id="22544" idx="5"/>
            <a:endCxn id="22546" idx="2"/>
          </p:cNvCxnSpPr>
          <p:nvPr/>
        </p:nvCxnSpPr>
        <p:spPr bwMode="auto">
          <a:xfrm>
            <a:off x="5268913" y="4056757"/>
            <a:ext cx="309562" cy="309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56" name="AutoShape 28"/>
          <p:cNvCxnSpPr>
            <a:cxnSpLocks noChangeShapeType="1"/>
            <a:stCxn id="22544" idx="4"/>
            <a:endCxn id="22545" idx="0"/>
          </p:cNvCxnSpPr>
          <p:nvPr/>
        </p:nvCxnSpPr>
        <p:spPr bwMode="auto">
          <a:xfrm flipH="1">
            <a:off x="5146675" y="4077394"/>
            <a:ext cx="71438" cy="5032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57" name="AutoShape 29"/>
          <p:cNvCxnSpPr>
            <a:cxnSpLocks noChangeShapeType="1"/>
            <a:stCxn id="22545" idx="6"/>
            <a:endCxn id="22546" idx="2"/>
          </p:cNvCxnSpPr>
          <p:nvPr/>
        </p:nvCxnSpPr>
        <p:spPr bwMode="auto">
          <a:xfrm flipV="1">
            <a:off x="5218113" y="4366319"/>
            <a:ext cx="360362" cy="2873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58" name="AutoShape 31"/>
          <p:cNvCxnSpPr>
            <a:cxnSpLocks noChangeShapeType="1"/>
            <a:stCxn id="22545" idx="5"/>
            <a:endCxn id="22547" idx="2"/>
          </p:cNvCxnSpPr>
          <p:nvPr/>
        </p:nvCxnSpPr>
        <p:spPr bwMode="auto">
          <a:xfrm>
            <a:off x="5197475" y="4704457"/>
            <a:ext cx="669925" cy="2381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59" name="AutoShape 32"/>
          <p:cNvCxnSpPr>
            <a:cxnSpLocks noChangeShapeType="1"/>
            <a:stCxn id="22546" idx="4"/>
            <a:endCxn id="22547" idx="0"/>
          </p:cNvCxnSpPr>
          <p:nvPr/>
        </p:nvCxnSpPr>
        <p:spPr bwMode="auto">
          <a:xfrm>
            <a:off x="5649913" y="4437757"/>
            <a:ext cx="288925" cy="431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60" name="AutoShape 33"/>
          <p:cNvCxnSpPr>
            <a:cxnSpLocks noChangeShapeType="1"/>
            <a:stCxn id="22550" idx="7"/>
            <a:endCxn id="22547" idx="2"/>
          </p:cNvCxnSpPr>
          <p:nvPr/>
        </p:nvCxnSpPr>
        <p:spPr bwMode="auto">
          <a:xfrm flipV="1">
            <a:off x="5484813" y="4942582"/>
            <a:ext cx="382587" cy="3794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61" name="AutoShape 34"/>
          <p:cNvCxnSpPr>
            <a:cxnSpLocks noChangeShapeType="1"/>
            <a:stCxn id="22547" idx="5"/>
            <a:endCxn id="22552" idx="7"/>
          </p:cNvCxnSpPr>
          <p:nvPr/>
        </p:nvCxnSpPr>
        <p:spPr bwMode="auto">
          <a:xfrm>
            <a:off x="5989638" y="4993382"/>
            <a:ext cx="0" cy="615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62" name="AutoShape 35"/>
          <p:cNvCxnSpPr>
            <a:cxnSpLocks noChangeShapeType="1"/>
            <a:stCxn id="22547" idx="5"/>
            <a:endCxn id="22551" idx="0"/>
          </p:cNvCxnSpPr>
          <p:nvPr/>
        </p:nvCxnSpPr>
        <p:spPr bwMode="auto">
          <a:xfrm>
            <a:off x="5989638" y="4993382"/>
            <a:ext cx="92075" cy="3794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63" name="AutoShape 36"/>
          <p:cNvCxnSpPr>
            <a:cxnSpLocks noChangeShapeType="1"/>
            <a:stCxn id="22551" idx="0"/>
            <a:endCxn id="22552" idx="6"/>
          </p:cNvCxnSpPr>
          <p:nvPr/>
        </p:nvCxnSpPr>
        <p:spPr bwMode="auto">
          <a:xfrm flipH="1">
            <a:off x="6010275" y="5372794"/>
            <a:ext cx="71438" cy="2889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64" name="AutoShape 37"/>
          <p:cNvCxnSpPr>
            <a:cxnSpLocks noChangeShapeType="1"/>
            <a:stCxn id="22550" idx="6"/>
            <a:endCxn id="22552" idx="5"/>
          </p:cNvCxnSpPr>
          <p:nvPr/>
        </p:nvCxnSpPr>
        <p:spPr bwMode="auto">
          <a:xfrm>
            <a:off x="5505450" y="5374382"/>
            <a:ext cx="484188" cy="3381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65" name="AutoShape 38"/>
          <p:cNvCxnSpPr>
            <a:cxnSpLocks noChangeShapeType="1"/>
            <a:stCxn id="22551" idx="5"/>
            <a:endCxn id="22553" idx="0"/>
          </p:cNvCxnSpPr>
          <p:nvPr/>
        </p:nvCxnSpPr>
        <p:spPr bwMode="auto">
          <a:xfrm flipH="1">
            <a:off x="6081713" y="5496619"/>
            <a:ext cx="50800" cy="5238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66" name="AutoShape 39"/>
          <p:cNvCxnSpPr>
            <a:cxnSpLocks noChangeShapeType="1"/>
            <a:stCxn id="22550" idx="4"/>
            <a:endCxn id="22553" idx="4"/>
          </p:cNvCxnSpPr>
          <p:nvPr/>
        </p:nvCxnSpPr>
        <p:spPr bwMode="auto">
          <a:xfrm>
            <a:off x="5434013" y="5445819"/>
            <a:ext cx="647700" cy="7191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67" name="AutoShape 40"/>
          <p:cNvCxnSpPr>
            <a:cxnSpLocks noChangeShapeType="1"/>
            <a:stCxn id="22547" idx="4"/>
            <a:endCxn id="22548" idx="2"/>
          </p:cNvCxnSpPr>
          <p:nvPr/>
        </p:nvCxnSpPr>
        <p:spPr bwMode="auto">
          <a:xfrm>
            <a:off x="5938838" y="5014019"/>
            <a:ext cx="57626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68" name="AutoShape 41"/>
          <p:cNvCxnSpPr>
            <a:cxnSpLocks noChangeShapeType="1"/>
            <a:stCxn id="22548" idx="7"/>
            <a:endCxn id="22549" idx="1"/>
          </p:cNvCxnSpPr>
          <p:nvPr/>
        </p:nvCxnSpPr>
        <p:spPr bwMode="auto">
          <a:xfrm flipV="1">
            <a:off x="6637338" y="4745732"/>
            <a:ext cx="546100" cy="2159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69" name="AutoShape 42"/>
          <p:cNvCxnSpPr>
            <a:cxnSpLocks noChangeShapeType="1"/>
            <a:stCxn id="22548" idx="6"/>
            <a:endCxn id="22554" idx="4"/>
          </p:cNvCxnSpPr>
          <p:nvPr/>
        </p:nvCxnSpPr>
        <p:spPr bwMode="auto">
          <a:xfrm>
            <a:off x="6657975" y="5014019"/>
            <a:ext cx="647700" cy="431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70" name="AutoShape 43"/>
          <p:cNvCxnSpPr>
            <a:cxnSpLocks noChangeShapeType="1"/>
            <a:stCxn id="22554" idx="6"/>
            <a:endCxn id="22549" idx="5"/>
          </p:cNvCxnSpPr>
          <p:nvPr/>
        </p:nvCxnSpPr>
        <p:spPr bwMode="auto">
          <a:xfrm flipH="1" flipV="1">
            <a:off x="7285038" y="4848919"/>
            <a:ext cx="92075" cy="5254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2571" name="AutoShape 44"/>
          <p:cNvSpPr>
            <a:spLocks noChangeArrowheads="1"/>
          </p:cNvSpPr>
          <p:nvPr/>
        </p:nvSpPr>
        <p:spPr bwMode="auto">
          <a:xfrm>
            <a:off x="6877050" y="3717032"/>
            <a:ext cx="2266950" cy="936625"/>
          </a:xfrm>
          <a:prstGeom prst="wedgeEllipseCallout">
            <a:avLst>
              <a:gd name="adj1" fmla="val -93278"/>
              <a:gd name="adj2" fmla="val 41356"/>
            </a:avLst>
          </a:prstGeom>
          <a:solidFill>
            <a:schemeClr val="bg1"/>
          </a:solidFill>
          <a:ln w="9525">
            <a:solidFill>
              <a:srgbClr val="FF00FF"/>
            </a:solidFill>
            <a:prstDash val="sysDot"/>
            <a:miter lim="800000"/>
            <a:headEnd/>
            <a:tailEnd/>
          </a:ln>
        </p:spPr>
        <p:txBody>
          <a:bodyPr/>
          <a:lstStyle/>
          <a:p>
            <a:pPr algn="ctr"/>
            <a:r>
              <a:rPr lang="en-US" altLang="zh-CN" b="1">
                <a:solidFill>
                  <a:srgbClr val="0000FF"/>
                </a:solidFill>
                <a:ea typeface="宋体" pitchFamily="2" charset="-122"/>
              </a:rPr>
              <a:t>Edge</a:t>
            </a:r>
            <a:r>
              <a:rPr lang="en-US" altLang="zh-CN">
                <a:ea typeface="宋体" pitchFamily="2" charset="-122"/>
              </a:rPr>
              <a:t>: towns no far than 30 miles</a:t>
            </a:r>
          </a:p>
        </p:txBody>
      </p:sp>
      <p:cxnSp>
        <p:nvCxnSpPr>
          <p:cNvPr id="22572" name="AutoShape 45"/>
          <p:cNvCxnSpPr>
            <a:cxnSpLocks noChangeShapeType="1"/>
          </p:cNvCxnSpPr>
          <p:nvPr/>
        </p:nvCxnSpPr>
        <p:spPr bwMode="auto">
          <a:xfrm>
            <a:off x="5940425" y="5661719"/>
            <a:ext cx="142875" cy="431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211</a:t>
            </a:fld>
            <a:endParaRPr lang="en-CA" dirty="0"/>
          </a:p>
        </p:txBody>
      </p:sp>
    </p:spTree>
    <p:extLst>
      <p:ext uri="{BB962C8B-B14F-4D97-AF65-F5344CB8AC3E}">
        <p14:creationId xmlns:p14="http://schemas.microsoft.com/office/powerpoint/2010/main" val="425257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ppt_x"/>
                                          </p:val>
                                        </p:tav>
                                        <p:tav tm="100000">
                                          <p:val>
                                            <p:strVal val="#ppt_x"/>
                                          </p:val>
                                        </p:tav>
                                      </p:tavLst>
                                    </p:anim>
                                    <p:anim calcmode="lin" valueType="num">
                                      <p:cBhvr additive="base">
                                        <p:cTn id="8" dur="500" fill="hold"/>
                                        <p:tgtEl>
                                          <p:spTgt spid="225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34"/>
                                        </p:tgtEl>
                                        <p:attrNameLst>
                                          <p:attrName>style.visibility</p:attrName>
                                        </p:attrNameLst>
                                      </p:cBhvr>
                                      <p:to>
                                        <p:strVal val="visible"/>
                                      </p:to>
                                    </p:set>
                                    <p:anim calcmode="lin" valueType="num">
                                      <p:cBhvr additive="base">
                                        <p:cTn id="11" dur="500" fill="hold"/>
                                        <p:tgtEl>
                                          <p:spTgt spid="22534"/>
                                        </p:tgtEl>
                                        <p:attrNameLst>
                                          <p:attrName>ppt_x</p:attrName>
                                        </p:attrNameLst>
                                      </p:cBhvr>
                                      <p:tavLst>
                                        <p:tav tm="0">
                                          <p:val>
                                            <p:strVal val="#ppt_x"/>
                                          </p:val>
                                        </p:tav>
                                        <p:tav tm="100000">
                                          <p:val>
                                            <p:strVal val="#ppt_x"/>
                                          </p:val>
                                        </p:tav>
                                      </p:tavLst>
                                    </p:anim>
                                    <p:anim calcmode="lin" valueType="num">
                                      <p:cBhvr additive="base">
                                        <p:cTn id="12" dur="500" fill="hold"/>
                                        <p:tgtEl>
                                          <p:spTgt spid="225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535"/>
                                        </p:tgtEl>
                                        <p:attrNameLst>
                                          <p:attrName>style.visibility</p:attrName>
                                        </p:attrNameLst>
                                      </p:cBhvr>
                                      <p:to>
                                        <p:strVal val="visible"/>
                                      </p:to>
                                    </p:set>
                                    <p:anim calcmode="lin" valueType="num">
                                      <p:cBhvr additive="base">
                                        <p:cTn id="15" dur="500" fill="hold"/>
                                        <p:tgtEl>
                                          <p:spTgt spid="22535"/>
                                        </p:tgtEl>
                                        <p:attrNameLst>
                                          <p:attrName>ppt_x</p:attrName>
                                        </p:attrNameLst>
                                      </p:cBhvr>
                                      <p:tavLst>
                                        <p:tav tm="0">
                                          <p:val>
                                            <p:strVal val="#ppt_x"/>
                                          </p:val>
                                        </p:tav>
                                        <p:tav tm="100000">
                                          <p:val>
                                            <p:strVal val="#ppt_x"/>
                                          </p:val>
                                        </p:tav>
                                      </p:tavLst>
                                    </p:anim>
                                    <p:anim calcmode="lin" valueType="num">
                                      <p:cBhvr additive="base">
                                        <p:cTn id="16" dur="500" fill="hold"/>
                                        <p:tgtEl>
                                          <p:spTgt spid="2253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536"/>
                                        </p:tgtEl>
                                        <p:attrNameLst>
                                          <p:attrName>style.visibility</p:attrName>
                                        </p:attrNameLst>
                                      </p:cBhvr>
                                      <p:to>
                                        <p:strVal val="visible"/>
                                      </p:to>
                                    </p:set>
                                    <p:anim calcmode="lin" valueType="num">
                                      <p:cBhvr additive="base">
                                        <p:cTn id="19" dur="500" fill="hold"/>
                                        <p:tgtEl>
                                          <p:spTgt spid="22536"/>
                                        </p:tgtEl>
                                        <p:attrNameLst>
                                          <p:attrName>ppt_x</p:attrName>
                                        </p:attrNameLst>
                                      </p:cBhvr>
                                      <p:tavLst>
                                        <p:tav tm="0">
                                          <p:val>
                                            <p:strVal val="#ppt_x"/>
                                          </p:val>
                                        </p:tav>
                                        <p:tav tm="100000">
                                          <p:val>
                                            <p:strVal val="#ppt_x"/>
                                          </p:val>
                                        </p:tav>
                                      </p:tavLst>
                                    </p:anim>
                                    <p:anim calcmode="lin" valueType="num">
                                      <p:cBhvr additive="base">
                                        <p:cTn id="20" dur="500" fill="hold"/>
                                        <p:tgtEl>
                                          <p:spTgt spid="225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537"/>
                                        </p:tgtEl>
                                        <p:attrNameLst>
                                          <p:attrName>style.visibility</p:attrName>
                                        </p:attrNameLst>
                                      </p:cBhvr>
                                      <p:to>
                                        <p:strVal val="visible"/>
                                      </p:to>
                                    </p:set>
                                    <p:anim calcmode="lin" valueType="num">
                                      <p:cBhvr additive="base">
                                        <p:cTn id="23" dur="500" fill="hold"/>
                                        <p:tgtEl>
                                          <p:spTgt spid="22537"/>
                                        </p:tgtEl>
                                        <p:attrNameLst>
                                          <p:attrName>ppt_x</p:attrName>
                                        </p:attrNameLst>
                                      </p:cBhvr>
                                      <p:tavLst>
                                        <p:tav tm="0">
                                          <p:val>
                                            <p:strVal val="#ppt_x"/>
                                          </p:val>
                                        </p:tav>
                                        <p:tav tm="100000">
                                          <p:val>
                                            <p:strVal val="#ppt_x"/>
                                          </p:val>
                                        </p:tav>
                                      </p:tavLst>
                                    </p:anim>
                                    <p:anim calcmode="lin" valueType="num">
                                      <p:cBhvr additive="base">
                                        <p:cTn id="24" dur="500" fill="hold"/>
                                        <p:tgtEl>
                                          <p:spTgt spid="2253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538"/>
                                        </p:tgtEl>
                                        <p:attrNameLst>
                                          <p:attrName>style.visibility</p:attrName>
                                        </p:attrNameLst>
                                      </p:cBhvr>
                                      <p:to>
                                        <p:strVal val="visible"/>
                                      </p:to>
                                    </p:set>
                                    <p:anim calcmode="lin" valueType="num">
                                      <p:cBhvr additive="base">
                                        <p:cTn id="27" dur="500" fill="hold"/>
                                        <p:tgtEl>
                                          <p:spTgt spid="22538"/>
                                        </p:tgtEl>
                                        <p:attrNameLst>
                                          <p:attrName>ppt_x</p:attrName>
                                        </p:attrNameLst>
                                      </p:cBhvr>
                                      <p:tavLst>
                                        <p:tav tm="0">
                                          <p:val>
                                            <p:strVal val="#ppt_x"/>
                                          </p:val>
                                        </p:tav>
                                        <p:tav tm="100000">
                                          <p:val>
                                            <p:strVal val="#ppt_x"/>
                                          </p:val>
                                        </p:tav>
                                      </p:tavLst>
                                    </p:anim>
                                    <p:anim calcmode="lin" valueType="num">
                                      <p:cBhvr additive="base">
                                        <p:cTn id="28" dur="500" fill="hold"/>
                                        <p:tgtEl>
                                          <p:spTgt spid="225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539"/>
                                        </p:tgtEl>
                                        <p:attrNameLst>
                                          <p:attrName>style.visibility</p:attrName>
                                        </p:attrNameLst>
                                      </p:cBhvr>
                                      <p:to>
                                        <p:strVal val="visible"/>
                                      </p:to>
                                    </p:set>
                                    <p:anim calcmode="lin" valueType="num">
                                      <p:cBhvr additive="base">
                                        <p:cTn id="31" dur="500" fill="hold"/>
                                        <p:tgtEl>
                                          <p:spTgt spid="22539"/>
                                        </p:tgtEl>
                                        <p:attrNameLst>
                                          <p:attrName>ppt_x</p:attrName>
                                        </p:attrNameLst>
                                      </p:cBhvr>
                                      <p:tavLst>
                                        <p:tav tm="0">
                                          <p:val>
                                            <p:strVal val="#ppt_x"/>
                                          </p:val>
                                        </p:tav>
                                        <p:tav tm="100000">
                                          <p:val>
                                            <p:strVal val="#ppt_x"/>
                                          </p:val>
                                        </p:tav>
                                      </p:tavLst>
                                    </p:anim>
                                    <p:anim calcmode="lin" valueType="num">
                                      <p:cBhvr additive="base">
                                        <p:cTn id="32" dur="500" fill="hold"/>
                                        <p:tgtEl>
                                          <p:spTgt spid="225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540"/>
                                        </p:tgtEl>
                                        <p:attrNameLst>
                                          <p:attrName>style.visibility</p:attrName>
                                        </p:attrNameLst>
                                      </p:cBhvr>
                                      <p:to>
                                        <p:strVal val="visible"/>
                                      </p:to>
                                    </p:set>
                                    <p:anim calcmode="lin" valueType="num">
                                      <p:cBhvr additive="base">
                                        <p:cTn id="35" dur="500" fill="hold"/>
                                        <p:tgtEl>
                                          <p:spTgt spid="22540"/>
                                        </p:tgtEl>
                                        <p:attrNameLst>
                                          <p:attrName>ppt_x</p:attrName>
                                        </p:attrNameLst>
                                      </p:cBhvr>
                                      <p:tavLst>
                                        <p:tav tm="0">
                                          <p:val>
                                            <p:strVal val="#ppt_x"/>
                                          </p:val>
                                        </p:tav>
                                        <p:tav tm="100000">
                                          <p:val>
                                            <p:strVal val="#ppt_x"/>
                                          </p:val>
                                        </p:tav>
                                      </p:tavLst>
                                    </p:anim>
                                    <p:anim calcmode="lin" valueType="num">
                                      <p:cBhvr additive="base">
                                        <p:cTn id="36" dur="500" fill="hold"/>
                                        <p:tgtEl>
                                          <p:spTgt spid="2254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2541"/>
                                        </p:tgtEl>
                                        <p:attrNameLst>
                                          <p:attrName>style.visibility</p:attrName>
                                        </p:attrNameLst>
                                      </p:cBhvr>
                                      <p:to>
                                        <p:strVal val="visible"/>
                                      </p:to>
                                    </p:set>
                                    <p:anim calcmode="lin" valueType="num">
                                      <p:cBhvr additive="base">
                                        <p:cTn id="39" dur="500" fill="hold"/>
                                        <p:tgtEl>
                                          <p:spTgt spid="22541"/>
                                        </p:tgtEl>
                                        <p:attrNameLst>
                                          <p:attrName>ppt_x</p:attrName>
                                        </p:attrNameLst>
                                      </p:cBhvr>
                                      <p:tavLst>
                                        <p:tav tm="0">
                                          <p:val>
                                            <p:strVal val="#ppt_x"/>
                                          </p:val>
                                        </p:tav>
                                        <p:tav tm="100000">
                                          <p:val>
                                            <p:strVal val="#ppt_x"/>
                                          </p:val>
                                        </p:tav>
                                      </p:tavLst>
                                    </p:anim>
                                    <p:anim calcmode="lin" valueType="num">
                                      <p:cBhvr additive="base">
                                        <p:cTn id="40" dur="500" fill="hold"/>
                                        <p:tgtEl>
                                          <p:spTgt spid="2254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542"/>
                                        </p:tgtEl>
                                        <p:attrNameLst>
                                          <p:attrName>style.visibility</p:attrName>
                                        </p:attrNameLst>
                                      </p:cBhvr>
                                      <p:to>
                                        <p:strVal val="visible"/>
                                      </p:to>
                                    </p:set>
                                    <p:anim calcmode="lin" valueType="num">
                                      <p:cBhvr additive="base">
                                        <p:cTn id="43" dur="500" fill="hold"/>
                                        <p:tgtEl>
                                          <p:spTgt spid="22542"/>
                                        </p:tgtEl>
                                        <p:attrNameLst>
                                          <p:attrName>ppt_x</p:attrName>
                                        </p:attrNameLst>
                                      </p:cBhvr>
                                      <p:tavLst>
                                        <p:tav tm="0">
                                          <p:val>
                                            <p:strVal val="#ppt_x"/>
                                          </p:val>
                                        </p:tav>
                                        <p:tav tm="100000">
                                          <p:val>
                                            <p:strVal val="#ppt_x"/>
                                          </p:val>
                                        </p:tav>
                                      </p:tavLst>
                                    </p:anim>
                                    <p:anim calcmode="lin" valueType="num">
                                      <p:cBhvr additive="base">
                                        <p:cTn id="44" dur="500" fill="hold"/>
                                        <p:tgtEl>
                                          <p:spTgt spid="225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543"/>
                                        </p:tgtEl>
                                        <p:attrNameLst>
                                          <p:attrName>style.visibility</p:attrName>
                                        </p:attrNameLst>
                                      </p:cBhvr>
                                      <p:to>
                                        <p:strVal val="visible"/>
                                      </p:to>
                                    </p:set>
                                    <p:anim calcmode="lin" valueType="num">
                                      <p:cBhvr additive="base">
                                        <p:cTn id="47" dur="500" fill="hold"/>
                                        <p:tgtEl>
                                          <p:spTgt spid="22543"/>
                                        </p:tgtEl>
                                        <p:attrNameLst>
                                          <p:attrName>ppt_x</p:attrName>
                                        </p:attrNameLst>
                                      </p:cBhvr>
                                      <p:tavLst>
                                        <p:tav tm="0">
                                          <p:val>
                                            <p:strVal val="#ppt_x"/>
                                          </p:val>
                                        </p:tav>
                                        <p:tav tm="100000">
                                          <p:val>
                                            <p:strVal val="#ppt_x"/>
                                          </p:val>
                                        </p:tav>
                                      </p:tavLst>
                                    </p:anim>
                                    <p:anim calcmode="lin" valueType="num">
                                      <p:cBhvr additive="base">
                                        <p:cTn id="48" dur="500" fill="hold"/>
                                        <p:tgtEl>
                                          <p:spTgt spid="2254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2544"/>
                                        </p:tgtEl>
                                        <p:attrNameLst>
                                          <p:attrName>style.visibility</p:attrName>
                                        </p:attrNameLst>
                                      </p:cBhvr>
                                      <p:to>
                                        <p:strVal val="visible"/>
                                      </p:to>
                                    </p:set>
                                    <p:anim calcmode="lin" valueType="num">
                                      <p:cBhvr additive="base">
                                        <p:cTn id="53" dur="500" fill="hold"/>
                                        <p:tgtEl>
                                          <p:spTgt spid="22544"/>
                                        </p:tgtEl>
                                        <p:attrNameLst>
                                          <p:attrName>ppt_x</p:attrName>
                                        </p:attrNameLst>
                                      </p:cBhvr>
                                      <p:tavLst>
                                        <p:tav tm="0">
                                          <p:val>
                                            <p:strVal val="#ppt_x"/>
                                          </p:val>
                                        </p:tav>
                                        <p:tav tm="100000">
                                          <p:val>
                                            <p:strVal val="#ppt_x"/>
                                          </p:val>
                                        </p:tav>
                                      </p:tavLst>
                                    </p:anim>
                                    <p:anim calcmode="lin" valueType="num">
                                      <p:cBhvr additive="base">
                                        <p:cTn id="54" dur="500" fill="hold"/>
                                        <p:tgtEl>
                                          <p:spTgt spid="2254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545"/>
                                        </p:tgtEl>
                                        <p:attrNameLst>
                                          <p:attrName>style.visibility</p:attrName>
                                        </p:attrNameLst>
                                      </p:cBhvr>
                                      <p:to>
                                        <p:strVal val="visible"/>
                                      </p:to>
                                    </p:set>
                                    <p:anim calcmode="lin" valueType="num">
                                      <p:cBhvr additive="base">
                                        <p:cTn id="57" dur="500" fill="hold"/>
                                        <p:tgtEl>
                                          <p:spTgt spid="22545"/>
                                        </p:tgtEl>
                                        <p:attrNameLst>
                                          <p:attrName>ppt_x</p:attrName>
                                        </p:attrNameLst>
                                      </p:cBhvr>
                                      <p:tavLst>
                                        <p:tav tm="0">
                                          <p:val>
                                            <p:strVal val="#ppt_x"/>
                                          </p:val>
                                        </p:tav>
                                        <p:tav tm="100000">
                                          <p:val>
                                            <p:strVal val="#ppt_x"/>
                                          </p:val>
                                        </p:tav>
                                      </p:tavLst>
                                    </p:anim>
                                    <p:anim calcmode="lin" valueType="num">
                                      <p:cBhvr additive="base">
                                        <p:cTn id="58" dur="500" fill="hold"/>
                                        <p:tgtEl>
                                          <p:spTgt spid="2254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2546"/>
                                        </p:tgtEl>
                                        <p:attrNameLst>
                                          <p:attrName>style.visibility</p:attrName>
                                        </p:attrNameLst>
                                      </p:cBhvr>
                                      <p:to>
                                        <p:strVal val="visible"/>
                                      </p:to>
                                    </p:set>
                                    <p:anim calcmode="lin" valueType="num">
                                      <p:cBhvr additive="base">
                                        <p:cTn id="61" dur="500" fill="hold"/>
                                        <p:tgtEl>
                                          <p:spTgt spid="22546"/>
                                        </p:tgtEl>
                                        <p:attrNameLst>
                                          <p:attrName>ppt_x</p:attrName>
                                        </p:attrNameLst>
                                      </p:cBhvr>
                                      <p:tavLst>
                                        <p:tav tm="0">
                                          <p:val>
                                            <p:strVal val="#ppt_x"/>
                                          </p:val>
                                        </p:tav>
                                        <p:tav tm="100000">
                                          <p:val>
                                            <p:strVal val="#ppt_x"/>
                                          </p:val>
                                        </p:tav>
                                      </p:tavLst>
                                    </p:anim>
                                    <p:anim calcmode="lin" valueType="num">
                                      <p:cBhvr additive="base">
                                        <p:cTn id="62" dur="500" fill="hold"/>
                                        <p:tgtEl>
                                          <p:spTgt spid="2254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2547"/>
                                        </p:tgtEl>
                                        <p:attrNameLst>
                                          <p:attrName>style.visibility</p:attrName>
                                        </p:attrNameLst>
                                      </p:cBhvr>
                                      <p:to>
                                        <p:strVal val="visible"/>
                                      </p:to>
                                    </p:set>
                                    <p:anim calcmode="lin" valueType="num">
                                      <p:cBhvr additive="base">
                                        <p:cTn id="65" dur="500" fill="hold"/>
                                        <p:tgtEl>
                                          <p:spTgt spid="22547"/>
                                        </p:tgtEl>
                                        <p:attrNameLst>
                                          <p:attrName>ppt_x</p:attrName>
                                        </p:attrNameLst>
                                      </p:cBhvr>
                                      <p:tavLst>
                                        <p:tav tm="0">
                                          <p:val>
                                            <p:strVal val="#ppt_x"/>
                                          </p:val>
                                        </p:tav>
                                        <p:tav tm="100000">
                                          <p:val>
                                            <p:strVal val="#ppt_x"/>
                                          </p:val>
                                        </p:tav>
                                      </p:tavLst>
                                    </p:anim>
                                    <p:anim calcmode="lin" valueType="num">
                                      <p:cBhvr additive="base">
                                        <p:cTn id="66" dur="500" fill="hold"/>
                                        <p:tgtEl>
                                          <p:spTgt spid="2254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2548"/>
                                        </p:tgtEl>
                                        <p:attrNameLst>
                                          <p:attrName>style.visibility</p:attrName>
                                        </p:attrNameLst>
                                      </p:cBhvr>
                                      <p:to>
                                        <p:strVal val="visible"/>
                                      </p:to>
                                    </p:set>
                                    <p:anim calcmode="lin" valueType="num">
                                      <p:cBhvr additive="base">
                                        <p:cTn id="69" dur="500" fill="hold"/>
                                        <p:tgtEl>
                                          <p:spTgt spid="22548"/>
                                        </p:tgtEl>
                                        <p:attrNameLst>
                                          <p:attrName>ppt_x</p:attrName>
                                        </p:attrNameLst>
                                      </p:cBhvr>
                                      <p:tavLst>
                                        <p:tav tm="0">
                                          <p:val>
                                            <p:strVal val="#ppt_x"/>
                                          </p:val>
                                        </p:tav>
                                        <p:tav tm="100000">
                                          <p:val>
                                            <p:strVal val="#ppt_x"/>
                                          </p:val>
                                        </p:tav>
                                      </p:tavLst>
                                    </p:anim>
                                    <p:anim calcmode="lin" valueType="num">
                                      <p:cBhvr additive="base">
                                        <p:cTn id="70" dur="500" fill="hold"/>
                                        <p:tgtEl>
                                          <p:spTgt spid="2254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2549"/>
                                        </p:tgtEl>
                                        <p:attrNameLst>
                                          <p:attrName>style.visibility</p:attrName>
                                        </p:attrNameLst>
                                      </p:cBhvr>
                                      <p:to>
                                        <p:strVal val="visible"/>
                                      </p:to>
                                    </p:set>
                                    <p:anim calcmode="lin" valueType="num">
                                      <p:cBhvr additive="base">
                                        <p:cTn id="73" dur="500" fill="hold"/>
                                        <p:tgtEl>
                                          <p:spTgt spid="22549"/>
                                        </p:tgtEl>
                                        <p:attrNameLst>
                                          <p:attrName>ppt_x</p:attrName>
                                        </p:attrNameLst>
                                      </p:cBhvr>
                                      <p:tavLst>
                                        <p:tav tm="0">
                                          <p:val>
                                            <p:strVal val="#ppt_x"/>
                                          </p:val>
                                        </p:tav>
                                        <p:tav tm="100000">
                                          <p:val>
                                            <p:strVal val="#ppt_x"/>
                                          </p:val>
                                        </p:tav>
                                      </p:tavLst>
                                    </p:anim>
                                    <p:anim calcmode="lin" valueType="num">
                                      <p:cBhvr additive="base">
                                        <p:cTn id="74" dur="500" fill="hold"/>
                                        <p:tgtEl>
                                          <p:spTgt spid="2254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550"/>
                                        </p:tgtEl>
                                        <p:attrNameLst>
                                          <p:attrName>style.visibility</p:attrName>
                                        </p:attrNameLst>
                                      </p:cBhvr>
                                      <p:to>
                                        <p:strVal val="visible"/>
                                      </p:to>
                                    </p:set>
                                    <p:anim calcmode="lin" valueType="num">
                                      <p:cBhvr additive="base">
                                        <p:cTn id="77" dur="500" fill="hold"/>
                                        <p:tgtEl>
                                          <p:spTgt spid="22550"/>
                                        </p:tgtEl>
                                        <p:attrNameLst>
                                          <p:attrName>ppt_x</p:attrName>
                                        </p:attrNameLst>
                                      </p:cBhvr>
                                      <p:tavLst>
                                        <p:tav tm="0">
                                          <p:val>
                                            <p:strVal val="#ppt_x"/>
                                          </p:val>
                                        </p:tav>
                                        <p:tav tm="100000">
                                          <p:val>
                                            <p:strVal val="#ppt_x"/>
                                          </p:val>
                                        </p:tav>
                                      </p:tavLst>
                                    </p:anim>
                                    <p:anim calcmode="lin" valueType="num">
                                      <p:cBhvr additive="base">
                                        <p:cTn id="78" dur="500" fill="hold"/>
                                        <p:tgtEl>
                                          <p:spTgt spid="2255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551"/>
                                        </p:tgtEl>
                                        <p:attrNameLst>
                                          <p:attrName>style.visibility</p:attrName>
                                        </p:attrNameLst>
                                      </p:cBhvr>
                                      <p:to>
                                        <p:strVal val="visible"/>
                                      </p:to>
                                    </p:set>
                                    <p:anim calcmode="lin" valueType="num">
                                      <p:cBhvr additive="base">
                                        <p:cTn id="81" dur="500" fill="hold"/>
                                        <p:tgtEl>
                                          <p:spTgt spid="22551"/>
                                        </p:tgtEl>
                                        <p:attrNameLst>
                                          <p:attrName>ppt_x</p:attrName>
                                        </p:attrNameLst>
                                      </p:cBhvr>
                                      <p:tavLst>
                                        <p:tav tm="0">
                                          <p:val>
                                            <p:strVal val="#ppt_x"/>
                                          </p:val>
                                        </p:tav>
                                        <p:tav tm="100000">
                                          <p:val>
                                            <p:strVal val="#ppt_x"/>
                                          </p:val>
                                        </p:tav>
                                      </p:tavLst>
                                    </p:anim>
                                    <p:anim calcmode="lin" valueType="num">
                                      <p:cBhvr additive="base">
                                        <p:cTn id="82" dur="500" fill="hold"/>
                                        <p:tgtEl>
                                          <p:spTgt spid="2255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2552"/>
                                        </p:tgtEl>
                                        <p:attrNameLst>
                                          <p:attrName>style.visibility</p:attrName>
                                        </p:attrNameLst>
                                      </p:cBhvr>
                                      <p:to>
                                        <p:strVal val="visible"/>
                                      </p:to>
                                    </p:set>
                                    <p:anim calcmode="lin" valueType="num">
                                      <p:cBhvr additive="base">
                                        <p:cTn id="85" dur="500" fill="hold"/>
                                        <p:tgtEl>
                                          <p:spTgt spid="22552"/>
                                        </p:tgtEl>
                                        <p:attrNameLst>
                                          <p:attrName>ppt_x</p:attrName>
                                        </p:attrNameLst>
                                      </p:cBhvr>
                                      <p:tavLst>
                                        <p:tav tm="0">
                                          <p:val>
                                            <p:strVal val="#ppt_x"/>
                                          </p:val>
                                        </p:tav>
                                        <p:tav tm="100000">
                                          <p:val>
                                            <p:strVal val="#ppt_x"/>
                                          </p:val>
                                        </p:tav>
                                      </p:tavLst>
                                    </p:anim>
                                    <p:anim calcmode="lin" valueType="num">
                                      <p:cBhvr additive="base">
                                        <p:cTn id="86" dur="500" fill="hold"/>
                                        <p:tgtEl>
                                          <p:spTgt spid="2255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2553"/>
                                        </p:tgtEl>
                                        <p:attrNameLst>
                                          <p:attrName>style.visibility</p:attrName>
                                        </p:attrNameLst>
                                      </p:cBhvr>
                                      <p:to>
                                        <p:strVal val="visible"/>
                                      </p:to>
                                    </p:set>
                                    <p:anim calcmode="lin" valueType="num">
                                      <p:cBhvr additive="base">
                                        <p:cTn id="89" dur="500" fill="hold"/>
                                        <p:tgtEl>
                                          <p:spTgt spid="22553"/>
                                        </p:tgtEl>
                                        <p:attrNameLst>
                                          <p:attrName>ppt_x</p:attrName>
                                        </p:attrNameLst>
                                      </p:cBhvr>
                                      <p:tavLst>
                                        <p:tav tm="0">
                                          <p:val>
                                            <p:strVal val="#ppt_x"/>
                                          </p:val>
                                        </p:tav>
                                        <p:tav tm="100000">
                                          <p:val>
                                            <p:strVal val="#ppt_x"/>
                                          </p:val>
                                        </p:tav>
                                      </p:tavLst>
                                    </p:anim>
                                    <p:anim calcmode="lin" valueType="num">
                                      <p:cBhvr additive="base">
                                        <p:cTn id="90" dur="500" fill="hold"/>
                                        <p:tgtEl>
                                          <p:spTgt spid="2255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2554"/>
                                        </p:tgtEl>
                                        <p:attrNameLst>
                                          <p:attrName>style.visibility</p:attrName>
                                        </p:attrNameLst>
                                      </p:cBhvr>
                                      <p:to>
                                        <p:strVal val="visible"/>
                                      </p:to>
                                    </p:set>
                                    <p:anim calcmode="lin" valueType="num">
                                      <p:cBhvr additive="base">
                                        <p:cTn id="93" dur="500" fill="hold"/>
                                        <p:tgtEl>
                                          <p:spTgt spid="22554"/>
                                        </p:tgtEl>
                                        <p:attrNameLst>
                                          <p:attrName>ppt_x</p:attrName>
                                        </p:attrNameLst>
                                      </p:cBhvr>
                                      <p:tavLst>
                                        <p:tav tm="0">
                                          <p:val>
                                            <p:strVal val="#ppt_x"/>
                                          </p:val>
                                        </p:tav>
                                        <p:tav tm="100000">
                                          <p:val>
                                            <p:strVal val="#ppt_x"/>
                                          </p:val>
                                        </p:tav>
                                      </p:tavLst>
                                    </p:anim>
                                    <p:anim calcmode="lin" valueType="num">
                                      <p:cBhvr additive="base">
                                        <p:cTn id="94" dur="500" fill="hold"/>
                                        <p:tgtEl>
                                          <p:spTgt spid="22554"/>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2555"/>
                                        </p:tgtEl>
                                        <p:attrNameLst>
                                          <p:attrName>style.visibility</p:attrName>
                                        </p:attrNameLst>
                                      </p:cBhvr>
                                      <p:to>
                                        <p:strVal val="visible"/>
                                      </p:to>
                                    </p:set>
                                    <p:anim calcmode="lin" valueType="num">
                                      <p:cBhvr additive="base">
                                        <p:cTn id="97" dur="500" fill="hold"/>
                                        <p:tgtEl>
                                          <p:spTgt spid="22555"/>
                                        </p:tgtEl>
                                        <p:attrNameLst>
                                          <p:attrName>ppt_x</p:attrName>
                                        </p:attrNameLst>
                                      </p:cBhvr>
                                      <p:tavLst>
                                        <p:tav tm="0">
                                          <p:val>
                                            <p:strVal val="#ppt_x"/>
                                          </p:val>
                                        </p:tav>
                                        <p:tav tm="100000">
                                          <p:val>
                                            <p:strVal val="#ppt_x"/>
                                          </p:val>
                                        </p:tav>
                                      </p:tavLst>
                                    </p:anim>
                                    <p:anim calcmode="lin" valueType="num">
                                      <p:cBhvr additive="base">
                                        <p:cTn id="98" dur="500" fill="hold"/>
                                        <p:tgtEl>
                                          <p:spTgt spid="22555"/>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22556"/>
                                        </p:tgtEl>
                                        <p:attrNameLst>
                                          <p:attrName>style.visibility</p:attrName>
                                        </p:attrNameLst>
                                      </p:cBhvr>
                                      <p:to>
                                        <p:strVal val="visible"/>
                                      </p:to>
                                    </p:set>
                                    <p:anim calcmode="lin" valueType="num">
                                      <p:cBhvr additive="base">
                                        <p:cTn id="101" dur="500" fill="hold"/>
                                        <p:tgtEl>
                                          <p:spTgt spid="22556"/>
                                        </p:tgtEl>
                                        <p:attrNameLst>
                                          <p:attrName>ppt_x</p:attrName>
                                        </p:attrNameLst>
                                      </p:cBhvr>
                                      <p:tavLst>
                                        <p:tav tm="0">
                                          <p:val>
                                            <p:strVal val="#ppt_x"/>
                                          </p:val>
                                        </p:tav>
                                        <p:tav tm="100000">
                                          <p:val>
                                            <p:strVal val="#ppt_x"/>
                                          </p:val>
                                        </p:tav>
                                      </p:tavLst>
                                    </p:anim>
                                    <p:anim calcmode="lin" valueType="num">
                                      <p:cBhvr additive="base">
                                        <p:cTn id="102" dur="500" fill="hold"/>
                                        <p:tgtEl>
                                          <p:spTgt spid="2255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22557"/>
                                        </p:tgtEl>
                                        <p:attrNameLst>
                                          <p:attrName>style.visibility</p:attrName>
                                        </p:attrNameLst>
                                      </p:cBhvr>
                                      <p:to>
                                        <p:strVal val="visible"/>
                                      </p:to>
                                    </p:set>
                                    <p:anim calcmode="lin" valueType="num">
                                      <p:cBhvr additive="base">
                                        <p:cTn id="105" dur="500" fill="hold"/>
                                        <p:tgtEl>
                                          <p:spTgt spid="22557"/>
                                        </p:tgtEl>
                                        <p:attrNameLst>
                                          <p:attrName>ppt_x</p:attrName>
                                        </p:attrNameLst>
                                      </p:cBhvr>
                                      <p:tavLst>
                                        <p:tav tm="0">
                                          <p:val>
                                            <p:strVal val="#ppt_x"/>
                                          </p:val>
                                        </p:tav>
                                        <p:tav tm="100000">
                                          <p:val>
                                            <p:strVal val="#ppt_x"/>
                                          </p:val>
                                        </p:tav>
                                      </p:tavLst>
                                    </p:anim>
                                    <p:anim calcmode="lin" valueType="num">
                                      <p:cBhvr additive="base">
                                        <p:cTn id="106" dur="500" fill="hold"/>
                                        <p:tgtEl>
                                          <p:spTgt spid="22557"/>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22558"/>
                                        </p:tgtEl>
                                        <p:attrNameLst>
                                          <p:attrName>style.visibility</p:attrName>
                                        </p:attrNameLst>
                                      </p:cBhvr>
                                      <p:to>
                                        <p:strVal val="visible"/>
                                      </p:to>
                                    </p:set>
                                    <p:anim calcmode="lin" valueType="num">
                                      <p:cBhvr additive="base">
                                        <p:cTn id="109" dur="500" fill="hold"/>
                                        <p:tgtEl>
                                          <p:spTgt spid="22558"/>
                                        </p:tgtEl>
                                        <p:attrNameLst>
                                          <p:attrName>ppt_x</p:attrName>
                                        </p:attrNameLst>
                                      </p:cBhvr>
                                      <p:tavLst>
                                        <p:tav tm="0">
                                          <p:val>
                                            <p:strVal val="#ppt_x"/>
                                          </p:val>
                                        </p:tav>
                                        <p:tav tm="100000">
                                          <p:val>
                                            <p:strVal val="#ppt_x"/>
                                          </p:val>
                                        </p:tav>
                                      </p:tavLst>
                                    </p:anim>
                                    <p:anim calcmode="lin" valueType="num">
                                      <p:cBhvr additive="base">
                                        <p:cTn id="110" dur="500" fill="hold"/>
                                        <p:tgtEl>
                                          <p:spTgt spid="22558"/>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22559"/>
                                        </p:tgtEl>
                                        <p:attrNameLst>
                                          <p:attrName>style.visibility</p:attrName>
                                        </p:attrNameLst>
                                      </p:cBhvr>
                                      <p:to>
                                        <p:strVal val="visible"/>
                                      </p:to>
                                    </p:set>
                                    <p:anim calcmode="lin" valueType="num">
                                      <p:cBhvr additive="base">
                                        <p:cTn id="113" dur="500" fill="hold"/>
                                        <p:tgtEl>
                                          <p:spTgt spid="22559"/>
                                        </p:tgtEl>
                                        <p:attrNameLst>
                                          <p:attrName>ppt_x</p:attrName>
                                        </p:attrNameLst>
                                      </p:cBhvr>
                                      <p:tavLst>
                                        <p:tav tm="0">
                                          <p:val>
                                            <p:strVal val="#ppt_x"/>
                                          </p:val>
                                        </p:tav>
                                        <p:tav tm="100000">
                                          <p:val>
                                            <p:strVal val="#ppt_x"/>
                                          </p:val>
                                        </p:tav>
                                      </p:tavLst>
                                    </p:anim>
                                    <p:anim calcmode="lin" valueType="num">
                                      <p:cBhvr additive="base">
                                        <p:cTn id="114" dur="500" fill="hold"/>
                                        <p:tgtEl>
                                          <p:spTgt spid="2255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2560"/>
                                        </p:tgtEl>
                                        <p:attrNameLst>
                                          <p:attrName>style.visibility</p:attrName>
                                        </p:attrNameLst>
                                      </p:cBhvr>
                                      <p:to>
                                        <p:strVal val="visible"/>
                                      </p:to>
                                    </p:set>
                                    <p:anim calcmode="lin" valueType="num">
                                      <p:cBhvr additive="base">
                                        <p:cTn id="117" dur="500" fill="hold"/>
                                        <p:tgtEl>
                                          <p:spTgt spid="22560"/>
                                        </p:tgtEl>
                                        <p:attrNameLst>
                                          <p:attrName>ppt_x</p:attrName>
                                        </p:attrNameLst>
                                      </p:cBhvr>
                                      <p:tavLst>
                                        <p:tav tm="0">
                                          <p:val>
                                            <p:strVal val="#ppt_x"/>
                                          </p:val>
                                        </p:tav>
                                        <p:tav tm="100000">
                                          <p:val>
                                            <p:strVal val="#ppt_x"/>
                                          </p:val>
                                        </p:tav>
                                      </p:tavLst>
                                    </p:anim>
                                    <p:anim calcmode="lin" valueType="num">
                                      <p:cBhvr additive="base">
                                        <p:cTn id="118" dur="500" fill="hold"/>
                                        <p:tgtEl>
                                          <p:spTgt spid="22560"/>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22561"/>
                                        </p:tgtEl>
                                        <p:attrNameLst>
                                          <p:attrName>style.visibility</p:attrName>
                                        </p:attrNameLst>
                                      </p:cBhvr>
                                      <p:to>
                                        <p:strVal val="visible"/>
                                      </p:to>
                                    </p:set>
                                    <p:anim calcmode="lin" valueType="num">
                                      <p:cBhvr additive="base">
                                        <p:cTn id="121" dur="500" fill="hold"/>
                                        <p:tgtEl>
                                          <p:spTgt spid="22561"/>
                                        </p:tgtEl>
                                        <p:attrNameLst>
                                          <p:attrName>ppt_x</p:attrName>
                                        </p:attrNameLst>
                                      </p:cBhvr>
                                      <p:tavLst>
                                        <p:tav tm="0">
                                          <p:val>
                                            <p:strVal val="#ppt_x"/>
                                          </p:val>
                                        </p:tav>
                                        <p:tav tm="100000">
                                          <p:val>
                                            <p:strVal val="#ppt_x"/>
                                          </p:val>
                                        </p:tav>
                                      </p:tavLst>
                                    </p:anim>
                                    <p:anim calcmode="lin" valueType="num">
                                      <p:cBhvr additive="base">
                                        <p:cTn id="122" dur="500" fill="hold"/>
                                        <p:tgtEl>
                                          <p:spTgt spid="22561"/>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22562"/>
                                        </p:tgtEl>
                                        <p:attrNameLst>
                                          <p:attrName>style.visibility</p:attrName>
                                        </p:attrNameLst>
                                      </p:cBhvr>
                                      <p:to>
                                        <p:strVal val="visible"/>
                                      </p:to>
                                    </p:set>
                                    <p:anim calcmode="lin" valueType="num">
                                      <p:cBhvr additive="base">
                                        <p:cTn id="125" dur="500" fill="hold"/>
                                        <p:tgtEl>
                                          <p:spTgt spid="22562"/>
                                        </p:tgtEl>
                                        <p:attrNameLst>
                                          <p:attrName>ppt_x</p:attrName>
                                        </p:attrNameLst>
                                      </p:cBhvr>
                                      <p:tavLst>
                                        <p:tav tm="0">
                                          <p:val>
                                            <p:strVal val="#ppt_x"/>
                                          </p:val>
                                        </p:tav>
                                        <p:tav tm="100000">
                                          <p:val>
                                            <p:strVal val="#ppt_x"/>
                                          </p:val>
                                        </p:tav>
                                      </p:tavLst>
                                    </p:anim>
                                    <p:anim calcmode="lin" valueType="num">
                                      <p:cBhvr additive="base">
                                        <p:cTn id="126" dur="500" fill="hold"/>
                                        <p:tgtEl>
                                          <p:spTgt spid="22562"/>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2563"/>
                                        </p:tgtEl>
                                        <p:attrNameLst>
                                          <p:attrName>style.visibility</p:attrName>
                                        </p:attrNameLst>
                                      </p:cBhvr>
                                      <p:to>
                                        <p:strVal val="visible"/>
                                      </p:to>
                                    </p:set>
                                    <p:anim calcmode="lin" valueType="num">
                                      <p:cBhvr additive="base">
                                        <p:cTn id="129" dur="500" fill="hold"/>
                                        <p:tgtEl>
                                          <p:spTgt spid="22563"/>
                                        </p:tgtEl>
                                        <p:attrNameLst>
                                          <p:attrName>ppt_x</p:attrName>
                                        </p:attrNameLst>
                                      </p:cBhvr>
                                      <p:tavLst>
                                        <p:tav tm="0">
                                          <p:val>
                                            <p:strVal val="#ppt_x"/>
                                          </p:val>
                                        </p:tav>
                                        <p:tav tm="100000">
                                          <p:val>
                                            <p:strVal val="#ppt_x"/>
                                          </p:val>
                                        </p:tav>
                                      </p:tavLst>
                                    </p:anim>
                                    <p:anim calcmode="lin" valueType="num">
                                      <p:cBhvr additive="base">
                                        <p:cTn id="130" dur="500" fill="hold"/>
                                        <p:tgtEl>
                                          <p:spTgt spid="22563"/>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22564"/>
                                        </p:tgtEl>
                                        <p:attrNameLst>
                                          <p:attrName>style.visibility</p:attrName>
                                        </p:attrNameLst>
                                      </p:cBhvr>
                                      <p:to>
                                        <p:strVal val="visible"/>
                                      </p:to>
                                    </p:set>
                                    <p:anim calcmode="lin" valueType="num">
                                      <p:cBhvr additive="base">
                                        <p:cTn id="133" dur="500" fill="hold"/>
                                        <p:tgtEl>
                                          <p:spTgt spid="22564"/>
                                        </p:tgtEl>
                                        <p:attrNameLst>
                                          <p:attrName>ppt_x</p:attrName>
                                        </p:attrNameLst>
                                      </p:cBhvr>
                                      <p:tavLst>
                                        <p:tav tm="0">
                                          <p:val>
                                            <p:strVal val="#ppt_x"/>
                                          </p:val>
                                        </p:tav>
                                        <p:tav tm="100000">
                                          <p:val>
                                            <p:strVal val="#ppt_x"/>
                                          </p:val>
                                        </p:tav>
                                      </p:tavLst>
                                    </p:anim>
                                    <p:anim calcmode="lin" valueType="num">
                                      <p:cBhvr additive="base">
                                        <p:cTn id="134" dur="500" fill="hold"/>
                                        <p:tgtEl>
                                          <p:spTgt spid="22564"/>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22565"/>
                                        </p:tgtEl>
                                        <p:attrNameLst>
                                          <p:attrName>style.visibility</p:attrName>
                                        </p:attrNameLst>
                                      </p:cBhvr>
                                      <p:to>
                                        <p:strVal val="visible"/>
                                      </p:to>
                                    </p:set>
                                    <p:anim calcmode="lin" valueType="num">
                                      <p:cBhvr additive="base">
                                        <p:cTn id="137" dur="500" fill="hold"/>
                                        <p:tgtEl>
                                          <p:spTgt spid="22565"/>
                                        </p:tgtEl>
                                        <p:attrNameLst>
                                          <p:attrName>ppt_x</p:attrName>
                                        </p:attrNameLst>
                                      </p:cBhvr>
                                      <p:tavLst>
                                        <p:tav tm="0">
                                          <p:val>
                                            <p:strVal val="#ppt_x"/>
                                          </p:val>
                                        </p:tav>
                                        <p:tav tm="100000">
                                          <p:val>
                                            <p:strVal val="#ppt_x"/>
                                          </p:val>
                                        </p:tav>
                                      </p:tavLst>
                                    </p:anim>
                                    <p:anim calcmode="lin" valueType="num">
                                      <p:cBhvr additive="base">
                                        <p:cTn id="138" dur="500" fill="hold"/>
                                        <p:tgtEl>
                                          <p:spTgt spid="22565"/>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22566"/>
                                        </p:tgtEl>
                                        <p:attrNameLst>
                                          <p:attrName>style.visibility</p:attrName>
                                        </p:attrNameLst>
                                      </p:cBhvr>
                                      <p:to>
                                        <p:strVal val="visible"/>
                                      </p:to>
                                    </p:set>
                                    <p:anim calcmode="lin" valueType="num">
                                      <p:cBhvr additive="base">
                                        <p:cTn id="141" dur="500" fill="hold"/>
                                        <p:tgtEl>
                                          <p:spTgt spid="22566"/>
                                        </p:tgtEl>
                                        <p:attrNameLst>
                                          <p:attrName>ppt_x</p:attrName>
                                        </p:attrNameLst>
                                      </p:cBhvr>
                                      <p:tavLst>
                                        <p:tav tm="0">
                                          <p:val>
                                            <p:strVal val="#ppt_x"/>
                                          </p:val>
                                        </p:tav>
                                        <p:tav tm="100000">
                                          <p:val>
                                            <p:strVal val="#ppt_x"/>
                                          </p:val>
                                        </p:tav>
                                      </p:tavLst>
                                    </p:anim>
                                    <p:anim calcmode="lin" valueType="num">
                                      <p:cBhvr additive="base">
                                        <p:cTn id="142" dur="500" fill="hold"/>
                                        <p:tgtEl>
                                          <p:spTgt spid="22566"/>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22567"/>
                                        </p:tgtEl>
                                        <p:attrNameLst>
                                          <p:attrName>style.visibility</p:attrName>
                                        </p:attrNameLst>
                                      </p:cBhvr>
                                      <p:to>
                                        <p:strVal val="visible"/>
                                      </p:to>
                                    </p:set>
                                    <p:anim calcmode="lin" valueType="num">
                                      <p:cBhvr additive="base">
                                        <p:cTn id="145" dur="500" fill="hold"/>
                                        <p:tgtEl>
                                          <p:spTgt spid="22567"/>
                                        </p:tgtEl>
                                        <p:attrNameLst>
                                          <p:attrName>ppt_x</p:attrName>
                                        </p:attrNameLst>
                                      </p:cBhvr>
                                      <p:tavLst>
                                        <p:tav tm="0">
                                          <p:val>
                                            <p:strVal val="#ppt_x"/>
                                          </p:val>
                                        </p:tav>
                                        <p:tav tm="100000">
                                          <p:val>
                                            <p:strVal val="#ppt_x"/>
                                          </p:val>
                                        </p:tav>
                                      </p:tavLst>
                                    </p:anim>
                                    <p:anim calcmode="lin" valueType="num">
                                      <p:cBhvr additive="base">
                                        <p:cTn id="146" dur="500" fill="hold"/>
                                        <p:tgtEl>
                                          <p:spTgt spid="22567"/>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22568"/>
                                        </p:tgtEl>
                                        <p:attrNameLst>
                                          <p:attrName>style.visibility</p:attrName>
                                        </p:attrNameLst>
                                      </p:cBhvr>
                                      <p:to>
                                        <p:strVal val="visible"/>
                                      </p:to>
                                    </p:set>
                                    <p:anim calcmode="lin" valueType="num">
                                      <p:cBhvr additive="base">
                                        <p:cTn id="149" dur="500" fill="hold"/>
                                        <p:tgtEl>
                                          <p:spTgt spid="22568"/>
                                        </p:tgtEl>
                                        <p:attrNameLst>
                                          <p:attrName>ppt_x</p:attrName>
                                        </p:attrNameLst>
                                      </p:cBhvr>
                                      <p:tavLst>
                                        <p:tav tm="0">
                                          <p:val>
                                            <p:strVal val="#ppt_x"/>
                                          </p:val>
                                        </p:tav>
                                        <p:tav tm="100000">
                                          <p:val>
                                            <p:strVal val="#ppt_x"/>
                                          </p:val>
                                        </p:tav>
                                      </p:tavLst>
                                    </p:anim>
                                    <p:anim calcmode="lin" valueType="num">
                                      <p:cBhvr additive="base">
                                        <p:cTn id="150" dur="500" fill="hold"/>
                                        <p:tgtEl>
                                          <p:spTgt spid="22568"/>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22569"/>
                                        </p:tgtEl>
                                        <p:attrNameLst>
                                          <p:attrName>style.visibility</p:attrName>
                                        </p:attrNameLst>
                                      </p:cBhvr>
                                      <p:to>
                                        <p:strVal val="visible"/>
                                      </p:to>
                                    </p:set>
                                    <p:anim calcmode="lin" valueType="num">
                                      <p:cBhvr additive="base">
                                        <p:cTn id="153" dur="500" fill="hold"/>
                                        <p:tgtEl>
                                          <p:spTgt spid="22569"/>
                                        </p:tgtEl>
                                        <p:attrNameLst>
                                          <p:attrName>ppt_x</p:attrName>
                                        </p:attrNameLst>
                                      </p:cBhvr>
                                      <p:tavLst>
                                        <p:tav tm="0">
                                          <p:val>
                                            <p:strVal val="#ppt_x"/>
                                          </p:val>
                                        </p:tav>
                                        <p:tav tm="100000">
                                          <p:val>
                                            <p:strVal val="#ppt_x"/>
                                          </p:val>
                                        </p:tav>
                                      </p:tavLst>
                                    </p:anim>
                                    <p:anim calcmode="lin" valueType="num">
                                      <p:cBhvr additive="base">
                                        <p:cTn id="154" dur="500" fill="hold"/>
                                        <p:tgtEl>
                                          <p:spTgt spid="22569"/>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22570"/>
                                        </p:tgtEl>
                                        <p:attrNameLst>
                                          <p:attrName>style.visibility</p:attrName>
                                        </p:attrNameLst>
                                      </p:cBhvr>
                                      <p:to>
                                        <p:strVal val="visible"/>
                                      </p:to>
                                    </p:set>
                                    <p:anim calcmode="lin" valueType="num">
                                      <p:cBhvr additive="base">
                                        <p:cTn id="157" dur="500" fill="hold"/>
                                        <p:tgtEl>
                                          <p:spTgt spid="22570"/>
                                        </p:tgtEl>
                                        <p:attrNameLst>
                                          <p:attrName>ppt_x</p:attrName>
                                        </p:attrNameLst>
                                      </p:cBhvr>
                                      <p:tavLst>
                                        <p:tav tm="0">
                                          <p:val>
                                            <p:strVal val="#ppt_x"/>
                                          </p:val>
                                        </p:tav>
                                        <p:tav tm="100000">
                                          <p:val>
                                            <p:strVal val="#ppt_x"/>
                                          </p:val>
                                        </p:tav>
                                      </p:tavLst>
                                    </p:anim>
                                    <p:anim calcmode="lin" valueType="num">
                                      <p:cBhvr additive="base">
                                        <p:cTn id="158" dur="500" fill="hold"/>
                                        <p:tgtEl>
                                          <p:spTgt spid="22570"/>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2571"/>
                                        </p:tgtEl>
                                        <p:attrNameLst>
                                          <p:attrName>style.visibility</p:attrName>
                                        </p:attrNameLst>
                                      </p:cBhvr>
                                      <p:to>
                                        <p:strVal val="visible"/>
                                      </p:to>
                                    </p:set>
                                    <p:anim calcmode="lin" valueType="num">
                                      <p:cBhvr additive="base">
                                        <p:cTn id="161" dur="500" fill="hold"/>
                                        <p:tgtEl>
                                          <p:spTgt spid="22571"/>
                                        </p:tgtEl>
                                        <p:attrNameLst>
                                          <p:attrName>ppt_x</p:attrName>
                                        </p:attrNameLst>
                                      </p:cBhvr>
                                      <p:tavLst>
                                        <p:tav tm="0">
                                          <p:val>
                                            <p:strVal val="#ppt_x"/>
                                          </p:val>
                                        </p:tav>
                                        <p:tav tm="100000">
                                          <p:val>
                                            <p:strVal val="#ppt_x"/>
                                          </p:val>
                                        </p:tav>
                                      </p:tavLst>
                                    </p:anim>
                                    <p:anim calcmode="lin" valueType="num">
                                      <p:cBhvr additive="base">
                                        <p:cTn id="162" dur="500" fill="hold"/>
                                        <p:tgtEl>
                                          <p:spTgt spid="22571"/>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22572"/>
                                        </p:tgtEl>
                                        <p:attrNameLst>
                                          <p:attrName>style.visibility</p:attrName>
                                        </p:attrNameLst>
                                      </p:cBhvr>
                                      <p:to>
                                        <p:strVal val="visible"/>
                                      </p:to>
                                    </p:set>
                                    <p:anim calcmode="lin" valueType="num">
                                      <p:cBhvr additive="base">
                                        <p:cTn id="165" dur="500" fill="hold"/>
                                        <p:tgtEl>
                                          <p:spTgt spid="22572"/>
                                        </p:tgtEl>
                                        <p:attrNameLst>
                                          <p:attrName>ppt_x</p:attrName>
                                        </p:attrNameLst>
                                      </p:cBhvr>
                                      <p:tavLst>
                                        <p:tav tm="0">
                                          <p:val>
                                            <p:strVal val="#ppt_x"/>
                                          </p:val>
                                        </p:tav>
                                        <p:tav tm="100000">
                                          <p:val>
                                            <p:strVal val="#ppt_x"/>
                                          </p:val>
                                        </p:tav>
                                      </p:tavLst>
                                    </p:anim>
                                    <p:anim calcmode="lin" valueType="num">
                                      <p:cBhvr additive="base">
                                        <p:cTn id="166" dur="500" fill="hold"/>
                                        <p:tgtEl>
                                          <p:spTgt spid="22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534" grpId="0" animBg="1"/>
      <p:bldP spid="22535" grpId="0" animBg="1"/>
      <p:bldP spid="22536" grpId="0" animBg="1"/>
      <p:bldP spid="22537" grpId="0" animBg="1"/>
      <p:bldP spid="22538" grpId="0" animBg="1"/>
      <p:bldP spid="22539" grpId="0" animBg="1"/>
      <p:bldP spid="22540" grpId="0" animBg="1"/>
      <p:bldP spid="22541" grpId="0" animBg="1"/>
      <p:bldP spid="22542" grpId="0" animBg="1"/>
      <p:bldP spid="22543" grpId="0" animBg="1"/>
      <p:bldP spid="22544" grpId="0" animBg="1"/>
      <p:bldP spid="22545" grpId="0" animBg="1"/>
      <p:bldP spid="22546" grpId="0" animBg="1"/>
      <p:bldP spid="22547" grpId="0" animBg="1"/>
      <p:bldP spid="22548" grpId="0" animBg="1"/>
      <p:bldP spid="22549" grpId="0" animBg="1"/>
      <p:bldP spid="22550" grpId="0" animBg="1"/>
      <p:bldP spid="22551" grpId="0" animBg="1"/>
      <p:bldP spid="22552" grpId="0" animBg="1"/>
      <p:bldP spid="22553" grpId="0" animBg="1"/>
      <p:bldP spid="22554" grpId="0" animBg="1"/>
      <p:bldP spid="22571" grpId="0" animBg="1"/>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ltLang="zh-CN" smtClean="0">
                <a:ea typeface="宋体" pitchFamily="2" charset="-122"/>
              </a:rPr>
              <a:t>Set cover</a:t>
            </a:r>
          </a:p>
        </p:txBody>
      </p:sp>
      <p:sp>
        <p:nvSpPr>
          <p:cNvPr id="2053" name="Rectangle 3"/>
          <p:cNvSpPr>
            <a:spLocks noGrp="1" noChangeArrowheads="1"/>
          </p:cNvSpPr>
          <p:nvPr>
            <p:ph type="body" idx="1"/>
          </p:nvPr>
        </p:nvSpPr>
        <p:spPr>
          <a:xfrm>
            <a:off x="183853" y="1550727"/>
            <a:ext cx="8102103" cy="5078412"/>
          </a:xfrm>
        </p:spPr>
        <p:txBody>
          <a:bodyPr/>
          <a:lstStyle/>
          <a:p>
            <a:pPr eaLnBrk="1" hangingPunct="1"/>
            <a:r>
              <a:rPr lang="en-US" altLang="zh-CN" dirty="0" smtClean="0">
                <a:solidFill>
                  <a:srgbClr val="0000FF"/>
                </a:solidFill>
                <a:ea typeface="宋体" pitchFamily="2" charset="-122"/>
              </a:rPr>
              <a:t>Input.</a:t>
            </a:r>
            <a:r>
              <a:rPr lang="en-US" altLang="zh-CN" dirty="0" smtClean="0">
                <a:ea typeface="宋体" pitchFamily="2" charset="-122"/>
              </a:rPr>
              <a:t> A set of elements </a:t>
            </a:r>
            <a:r>
              <a:rPr lang="en-US" altLang="zh-CN" dirty="0" smtClean="0">
                <a:solidFill>
                  <a:srgbClr val="0000FF"/>
                </a:solidFill>
                <a:ea typeface="宋体" pitchFamily="2" charset="-122"/>
              </a:rPr>
              <a:t>B</a:t>
            </a:r>
            <a:r>
              <a:rPr lang="en-US" altLang="zh-CN" dirty="0" smtClean="0">
                <a:ea typeface="宋体" pitchFamily="2" charset="-122"/>
              </a:rPr>
              <a:t>, sets </a:t>
            </a:r>
          </a:p>
          <a:p>
            <a:pPr eaLnBrk="1" hangingPunct="1"/>
            <a:r>
              <a:rPr lang="en-US" altLang="zh-CN" dirty="0" smtClean="0">
                <a:solidFill>
                  <a:srgbClr val="0000FF"/>
                </a:solidFill>
                <a:ea typeface="宋体" pitchFamily="2" charset="-122"/>
              </a:rPr>
              <a:t>Output.</a:t>
            </a:r>
            <a:r>
              <a:rPr lang="en-US" altLang="zh-CN" dirty="0" smtClean="0">
                <a:ea typeface="宋体" pitchFamily="2" charset="-122"/>
              </a:rPr>
              <a:t> A selection of the </a:t>
            </a:r>
            <a:r>
              <a:rPr lang="en-US" altLang="zh-CN" i="1" dirty="0" smtClean="0">
                <a:solidFill>
                  <a:srgbClr val="0000FF"/>
                </a:solidFill>
                <a:latin typeface="Times New Roman" pitchFamily="18" charset="0"/>
                <a:ea typeface="宋体" pitchFamily="2" charset="-122"/>
              </a:rPr>
              <a:t>S</a:t>
            </a:r>
            <a:r>
              <a:rPr lang="en-US" altLang="zh-CN" i="1" baseline="-25000" dirty="0" smtClean="0">
                <a:solidFill>
                  <a:srgbClr val="0000FF"/>
                </a:solidFill>
                <a:latin typeface="Times New Roman" pitchFamily="18" charset="0"/>
                <a:ea typeface="宋体" pitchFamily="2" charset="-122"/>
              </a:rPr>
              <a:t>i</a:t>
            </a:r>
            <a:r>
              <a:rPr lang="en-US" altLang="zh-CN" dirty="0" smtClean="0">
                <a:solidFill>
                  <a:srgbClr val="0000FF"/>
                </a:solidFill>
                <a:ea typeface="宋体" pitchFamily="2" charset="-122"/>
              </a:rPr>
              <a:t> </a:t>
            </a:r>
            <a:r>
              <a:rPr lang="en-US" altLang="zh-CN" dirty="0" smtClean="0">
                <a:ea typeface="宋体" pitchFamily="2" charset="-122"/>
              </a:rPr>
              <a:t>whose union is </a:t>
            </a:r>
            <a:r>
              <a:rPr lang="en-US" altLang="zh-CN" dirty="0" smtClean="0">
                <a:solidFill>
                  <a:srgbClr val="0000FF"/>
                </a:solidFill>
                <a:ea typeface="宋体" pitchFamily="2" charset="-122"/>
              </a:rPr>
              <a:t>B</a:t>
            </a:r>
            <a:r>
              <a:rPr lang="en-US" altLang="zh-CN" dirty="0" smtClean="0">
                <a:ea typeface="宋体" pitchFamily="2" charset="-122"/>
              </a:rPr>
              <a:t>.</a:t>
            </a:r>
          </a:p>
          <a:p>
            <a:pPr eaLnBrk="1" hangingPunct="1"/>
            <a:r>
              <a:rPr lang="en-US" altLang="zh-CN" dirty="0" smtClean="0">
                <a:solidFill>
                  <a:srgbClr val="0000FF"/>
                </a:solidFill>
                <a:ea typeface="宋体" pitchFamily="2" charset="-122"/>
              </a:rPr>
              <a:t>Cost.</a:t>
            </a:r>
            <a:r>
              <a:rPr lang="en-US" altLang="zh-CN" dirty="0" smtClean="0">
                <a:ea typeface="宋体" pitchFamily="2" charset="-122"/>
              </a:rPr>
              <a:t> Number of sets picked.</a:t>
            </a:r>
          </a:p>
        </p:txBody>
      </p:sp>
      <p:graphicFrame>
        <p:nvGraphicFramePr>
          <p:cNvPr id="2050" name="Object 4"/>
          <p:cNvGraphicFramePr>
            <a:graphicFrameLocks noChangeAspect="1"/>
          </p:cNvGraphicFramePr>
          <p:nvPr>
            <p:extLst/>
          </p:nvPr>
        </p:nvGraphicFramePr>
        <p:xfrm>
          <a:off x="6414108" y="1681436"/>
          <a:ext cx="1368425" cy="379412"/>
        </p:xfrm>
        <a:graphic>
          <a:graphicData uri="http://schemas.openxmlformats.org/presentationml/2006/ole">
            <mc:AlternateContent xmlns:mc="http://schemas.openxmlformats.org/markup-compatibility/2006">
              <mc:Choice xmlns:v="urn:schemas-microsoft-com:vml" Requires="v">
                <p:oleObj spid="_x0000_s479476" name="Equation" r:id="rId3" imgW="825480" imgH="228600" progId="Equation.DSMT4">
                  <p:embed/>
                </p:oleObj>
              </mc:Choice>
              <mc:Fallback>
                <p:oleObj name="Equation" r:id="rId3" imgW="8254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4108" y="1681436"/>
                        <a:ext cx="1368425"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212</a:t>
            </a:fld>
            <a:endParaRPr lang="en-CA" dirty="0"/>
          </a:p>
        </p:txBody>
      </p:sp>
    </p:spTree>
    <p:extLst>
      <p:ext uri="{BB962C8B-B14F-4D97-AF65-F5344CB8AC3E}">
        <p14:creationId xmlns:p14="http://schemas.microsoft.com/office/powerpoint/2010/main" val="35607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53">
                                            <p:txEl>
                                              <p:pRg st="0" end="0"/>
                                            </p:txEl>
                                          </p:spTgt>
                                        </p:tgtEl>
                                        <p:attrNameLst>
                                          <p:attrName>style.visibility</p:attrName>
                                        </p:attrNameLst>
                                      </p:cBhvr>
                                      <p:to>
                                        <p:strVal val="visible"/>
                                      </p:to>
                                    </p:set>
                                    <p:anim calcmode="lin" valueType="num">
                                      <p:cBhvr additive="base">
                                        <p:cTn id="11" dur="500" fill="hold"/>
                                        <p:tgtEl>
                                          <p:spTgt spid="205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53">
                                            <p:txEl>
                                              <p:pRg st="1" end="1"/>
                                            </p:txEl>
                                          </p:spTgt>
                                        </p:tgtEl>
                                        <p:attrNameLst>
                                          <p:attrName>style.visibility</p:attrName>
                                        </p:attrNameLst>
                                      </p:cBhvr>
                                      <p:to>
                                        <p:strVal val="visible"/>
                                      </p:to>
                                    </p:set>
                                    <p:anim calcmode="lin" valueType="num">
                                      <p:cBhvr additive="base">
                                        <p:cTn id="17" dur="500" fill="hold"/>
                                        <p:tgtEl>
                                          <p:spTgt spid="205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53">
                                            <p:txEl>
                                              <p:pRg st="2" end="2"/>
                                            </p:txEl>
                                          </p:spTgt>
                                        </p:tgtEl>
                                        <p:attrNameLst>
                                          <p:attrName>style.visibility</p:attrName>
                                        </p:attrNameLst>
                                      </p:cBhvr>
                                      <p:to>
                                        <p:strVal val="visible"/>
                                      </p:to>
                                    </p:set>
                                    <p:anim calcmode="lin" valueType="num">
                                      <p:cBhvr additive="base">
                                        <p:cTn id="23" dur="500" fill="hold"/>
                                        <p:tgtEl>
                                          <p:spTgt spid="205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5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smtClean="0">
                <a:ea typeface="宋体" pitchFamily="2" charset="-122"/>
              </a:rPr>
              <a:t>Greedy </a:t>
            </a:r>
          </a:p>
        </p:txBody>
      </p:sp>
      <p:sp>
        <p:nvSpPr>
          <p:cNvPr id="23556" name="Rectangle 3"/>
          <p:cNvSpPr>
            <a:spLocks noGrp="1" noChangeArrowheads="1"/>
          </p:cNvSpPr>
          <p:nvPr>
            <p:ph type="body" idx="1"/>
          </p:nvPr>
        </p:nvSpPr>
        <p:spPr/>
        <p:txBody>
          <a:bodyPr/>
          <a:lstStyle/>
          <a:p>
            <a:pPr eaLnBrk="1" hangingPunct="1"/>
            <a:r>
              <a:rPr lang="en-US" altLang="zh-CN" smtClean="0">
                <a:solidFill>
                  <a:srgbClr val="0000FF"/>
                </a:solidFill>
                <a:ea typeface="宋体" pitchFamily="2" charset="-122"/>
              </a:rPr>
              <a:t>Greedy:</a:t>
            </a:r>
            <a:r>
              <a:rPr lang="en-US" altLang="zh-CN" smtClean="0">
                <a:ea typeface="宋体" pitchFamily="2" charset="-122"/>
              </a:rPr>
              <a:t> first choose a set that covers the largest number of elements.</a:t>
            </a:r>
          </a:p>
          <a:p>
            <a:pPr lvl="1" eaLnBrk="1" hangingPunct="1"/>
            <a:r>
              <a:rPr lang="en-US" altLang="zh-CN" smtClean="0">
                <a:ea typeface="宋体" pitchFamily="2" charset="-122"/>
              </a:rPr>
              <a:t> example: place a school at town a, since this covers the largest number of other towns.</a:t>
            </a:r>
          </a:p>
          <a:p>
            <a:pPr lvl="1" eaLnBrk="1" hangingPunct="1"/>
            <a:endParaRPr lang="en-US" altLang="zh-CN" smtClean="0">
              <a:ea typeface="宋体" pitchFamily="2" charset="-122"/>
            </a:endParaRPr>
          </a:p>
        </p:txBody>
      </p:sp>
      <p:sp>
        <p:nvSpPr>
          <p:cNvPr id="23557" name="Oval 15"/>
          <p:cNvSpPr>
            <a:spLocks noChangeArrowheads="1"/>
          </p:cNvSpPr>
          <p:nvPr/>
        </p:nvSpPr>
        <p:spPr bwMode="auto">
          <a:xfrm>
            <a:off x="1330325" y="3571875"/>
            <a:ext cx="142875" cy="144462"/>
          </a:xfrm>
          <a:prstGeom prst="ellipse">
            <a:avLst/>
          </a:prstGeom>
          <a:solidFill>
            <a:schemeClr val="accent2"/>
          </a:solidFill>
          <a:ln w="9525">
            <a:solidFill>
              <a:schemeClr val="tx1"/>
            </a:solidFill>
            <a:round/>
            <a:headEnd/>
            <a:tailEnd/>
          </a:ln>
        </p:spPr>
        <p:txBody>
          <a:bodyPr wrap="none" anchor="ctr"/>
          <a:lstStyle/>
          <a:p>
            <a:endParaRPr lang="zh-CN" altLang="en-US">
              <a:ea typeface="宋体" pitchFamily="2" charset="-122"/>
            </a:endParaRPr>
          </a:p>
        </p:txBody>
      </p:sp>
      <p:sp>
        <p:nvSpPr>
          <p:cNvPr id="23558" name="Oval 16"/>
          <p:cNvSpPr>
            <a:spLocks noChangeArrowheads="1"/>
          </p:cNvSpPr>
          <p:nvPr/>
        </p:nvSpPr>
        <p:spPr bwMode="auto">
          <a:xfrm>
            <a:off x="1258888" y="4219575"/>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3559" name="Oval 17"/>
          <p:cNvSpPr>
            <a:spLocks noChangeArrowheads="1"/>
          </p:cNvSpPr>
          <p:nvPr/>
        </p:nvSpPr>
        <p:spPr bwMode="auto">
          <a:xfrm>
            <a:off x="1762125" y="3932237"/>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3560" name="Oval 18"/>
          <p:cNvSpPr>
            <a:spLocks noChangeArrowheads="1"/>
          </p:cNvSpPr>
          <p:nvPr/>
        </p:nvSpPr>
        <p:spPr bwMode="auto">
          <a:xfrm>
            <a:off x="2051050" y="4508500"/>
            <a:ext cx="142875" cy="144462"/>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sp>
        <p:nvSpPr>
          <p:cNvPr id="23561" name="Oval 19"/>
          <p:cNvSpPr>
            <a:spLocks noChangeArrowheads="1"/>
          </p:cNvSpPr>
          <p:nvPr/>
        </p:nvSpPr>
        <p:spPr bwMode="auto">
          <a:xfrm>
            <a:off x="2698750" y="4579937"/>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3562" name="Oval 20"/>
          <p:cNvSpPr>
            <a:spLocks noChangeArrowheads="1"/>
          </p:cNvSpPr>
          <p:nvPr/>
        </p:nvSpPr>
        <p:spPr bwMode="auto">
          <a:xfrm>
            <a:off x="3346450" y="4364037"/>
            <a:ext cx="142875" cy="144463"/>
          </a:xfrm>
          <a:prstGeom prst="ellipse">
            <a:avLst/>
          </a:prstGeom>
          <a:solidFill>
            <a:schemeClr val="accent2"/>
          </a:solidFill>
          <a:ln w="9525">
            <a:solidFill>
              <a:schemeClr val="tx1"/>
            </a:solidFill>
            <a:round/>
            <a:headEnd/>
            <a:tailEnd/>
          </a:ln>
        </p:spPr>
        <p:txBody>
          <a:bodyPr wrap="none" anchor="ctr"/>
          <a:lstStyle/>
          <a:p>
            <a:endParaRPr lang="zh-CN" altLang="en-US">
              <a:ea typeface="宋体" pitchFamily="2" charset="-122"/>
            </a:endParaRPr>
          </a:p>
        </p:txBody>
      </p:sp>
      <p:sp>
        <p:nvSpPr>
          <p:cNvPr id="23563" name="Oval 21"/>
          <p:cNvSpPr>
            <a:spLocks noChangeArrowheads="1"/>
          </p:cNvSpPr>
          <p:nvPr/>
        </p:nvSpPr>
        <p:spPr bwMode="auto">
          <a:xfrm>
            <a:off x="1546225" y="4940300"/>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3564" name="Oval 22"/>
          <p:cNvSpPr>
            <a:spLocks noChangeArrowheads="1"/>
          </p:cNvSpPr>
          <p:nvPr/>
        </p:nvSpPr>
        <p:spPr bwMode="auto">
          <a:xfrm>
            <a:off x="2193925" y="5011737"/>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3565" name="Oval 23"/>
          <p:cNvSpPr>
            <a:spLocks noChangeArrowheads="1"/>
          </p:cNvSpPr>
          <p:nvPr/>
        </p:nvSpPr>
        <p:spPr bwMode="auto">
          <a:xfrm>
            <a:off x="2051050" y="5227637"/>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3566" name="Oval 24"/>
          <p:cNvSpPr>
            <a:spLocks noChangeArrowheads="1"/>
          </p:cNvSpPr>
          <p:nvPr/>
        </p:nvSpPr>
        <p:spPr bwMode="auto">
          <a:xfrm>
            <a:off x="2193925" y="5659437"/>
            <a:ext cx="142875" cy="144463"/>
          </a:xfrm>
          <a:prstGeom prst="ellipse">
            <a:avLst/>
          </a:prstGeom>
          <a:solidFill>
            <a:schemeClr val="accent2"/>
          </a:solidFill>
          <a:ln w="9525">
            <a:solidFill>
              <a:schemeClr val="tx1"/>
            </a:solidFill>
            <a:round/>
            <a:headEnd/>
            <a:tailEnd/>
          </a:ln>
        </p:spPr>
        <p:txBody>
          <a:bodyPr wrap="none" anchor="ctr"/>
          <a:lstStyle/>
          <a:p>
            <a:endParaRPr lang="zh-CN" altLang="en-US">
              <a:ea typeface="宋体" pitchFamily="2" charset="-122"/>
            </a:endParaRPr>
          </a:p>
        </p:txBody>
      </p:sp>
      <p:sp>
        <p:nvSpPr>
          <p:cNvPr id="23567" name="Oval 25"/>
          <p:cNvSpPr>
            <a:spLocks noChangeArrowheads="1"/>
          </p:cNvSpPr>
          <p:nvPr/>
        </p:nvSpPr>
        <p:spPr bwMode="auto">
          <a:xfrm>
            <a:off x="3417888" y="4940300"/>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cxnSp>
        <p:nvCxnSpPr>
          <p:cNvPr id="23568" name="AutoShape 26"/>
          <p:cNvCxnSpPr>
            <a:cxnSpLocks noChangeShapeType="1"/>
            <a:stCxn id="23557" idx="5"/>
            <a:endCxn id="23559" idx="2"/>
          </p:cNvCxnSpPr>
          <p:nvPr/>
        </p:nvCxnSpPr>
        <p:spPr bwMode="auto">
          <a:xfrm>
            <a:off x="1452563" y="3695700"/>
            <a:ext cx="309562" cy="309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69" name="AutoShape 27"/>
          <p:cNvCxnSpPr>
            <a:cxnSpLocks noChangeShapeType="1"/>
            <a:stCxn id="23557" idx="4"/>
            <a:endCxn id="23558" idx="0"/>
          </p:cNvCxnSpPr>
          <p:nvPr/>
        </p:nvCxnSpPr>
        <p:spPr bwMode="auto">
          <a:xfrm flipH="1">
            <a:off x="1330325" y="3716337"/>
            <a:ext cx="71438" cy="5032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70" name="AutoShape 28"/>
          <p:cNvCxnSpPr>
            <a:cxnSpLocks noChangeShapeType="1"/>
            <a:stCxn id="23558" idx="6"/>
            <a:endCxn id="23559" idx="2"/>
          </p:cNvCxnSpPr>
          <p:nvPr/>
        </p:nvCxnSpPr>
        <p:spPr bwMode="auto">
          <a:xfrm flipV="1">
            <a:off x="1401763" y="4005262"/>
            <a:ext cx="360362" cy="2873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71" name="AutoShape 29"/>
          <p:cNvCxnSpPr>
            <a:cxnSpLocks noChangeShapeType="1"/>
            <a:stCxn id="23558" idx="5"/>
            <a:endCxn id="23560" idx="2"/>
          </p:cNvCxnSpPr>
          <p:nvPr/>
        </p:nvCxnSpPr>
        <p:spPr bwMode="auto">
          <a:xfrm>
            <a:off x="1381125" y="4343400"/>
            <a:ext cx="669925" cy="2381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72" name="AutoShape 30"/>
          <p:cNvCxnSpPr>
            <a:cxnSpLocks noChangeShapeType="1"/>
            <a:stCxn id="23559" idx="4"/>
            <a:endCxn id="23560" idx="0"/>
          </p:cNvCxnSpPr>
          <p:nvPr/>
        </p:nvCxnSpPr>
        <p:spPr bwMode="auto">
          <a:xfrm>
            <a:off x="1833563" y="4076700"/>
            <a:ext cx="288925" cy="431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73" name="AutoShape 31"/>
          <p:cNvCxnSpPr>
            <a:cxnSpLocks noChangeShapeType="1"/>
            <a:stCxn id="23563" idx="7"/>
            <a:endCxn id="23560" idx="2"/>
          </p:cNvCxnSpPr>
          <p:nvPr/>
        </p:nvCxnSpPr>
        <p:spPr bwMode="auto">
          <a:xfrm flipV="1">
            <a:off x="1668463" y="4581525"/>
            <a:ext cx="382587" cy="3794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74" name="AutoShape 32"/>
          <p:cNvCxnSpPr>
            <a:cxnSpLocks noChangeShapeType="1"/>
            <a:stCxn id="23560" idx="5"/>
            <a:endCxn id="23565" idx="7"/>
          </p:cNvCxnSpPr>
          <p:nvPr/>
        </p:nvCxnSpPr>
        <p:spPr bwMode="auto">
          <a:xfrm>
            <a:off x="2173288" y="4632325"/>
            <a:ext cx="0" cy="615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75" name="AutoShape 33"/>
          <p:cNvCxnSpPr>
            <a:cxnSpLocks noChangeShapeType="1"/>
            <a:stCxn id="23560" idx="5"/>
            <a:endCxn id="23564" idx="0"/>
          </p:cNvCxnSpPr>
          <p:nvPr/>
        </p:nvCxnSpPr>
        <p:spPr bwMode="auto">
          <a:xfrm>
            <a:off x="2173288" y="4632325"/>
            <a:ext cx="92075" cy="3794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76" name="AutoShape 34"/>
          <p:cNvCxnSpPr>
            <a:cxnSpLocks noChangeShapeType="1"/>
            <a:stCxn id="23564" idx="0"/>
            <a:endCxn id="23565" idx="6"/>
          </p:cNvCxnSpPr>
          <p:nvPr/>
        </p:nvCxnSpPr>
        <p:spPr bwMode="auto">
          <a:xfrm flipH="1">
            <a:off x="2193925" y="5011737"/>
            <a:ext cx="71438" cy="2889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77" name="AutoShape 35"/>
          <p:cNvCxnSpPr>
            <a:cxnSpLocks noChangeShapeType="1"/>
            <a:stCxn id="23563" idx="6"/>
            <a:endCxn id="23565" idx="5"/>
          </p:cNvCxnSpPr>
          <p:nvPr/>
        </p:nvCxnSpPr>
        <p:spPr bwMode="auto">
          <a:xfrm>
            <a:off x="1689100" y="5013325"/>
            <a:ext cx="484188" cy="3381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78" name="AutoShape 36"/>
          <p:cNvCxnSpPr>
            <a:cxnSpLocks noChangeShapeType="1"/>
            <a:stCxn id="23564" idx="5"/>
            <a:endCxn id="23566" idx="0"/>
          </p:cNvCxnSpPr>
          <p:nvPr/>
        </p:nvCxnSpPr>
        <p:spPr bwMode="auto">
          <a:xfrm flipH="1">
            <a:off x="2265363" y="5135562"/>
            <a:ext cx="50800" cy="5238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79" name="AutoShape 37"/>
          <p:cNvCxnSpPr>
            <a:cxnSpLocks noChangeShapeType="1"/>
            <a:stCxn id="23563" idx="4"/>
            <a:endCxn id="23566" idx="4"/>
          </p:cNvCxnSpPr>
          <p:nvPr/>
        </p:nvCxnSpPr>
        <p:spPr bwMode="auto">
          <a:xfrm>
            <a:off x="1617663" y="5084762"/>
            <a:ext cx="647700" cy="7191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80" name="AutoShape 38"/>
          <p:cNvCxnSpPr>
            <a:cxnSpLocks noChangeShapeType="1"/>
            <a:stCxn id="23560" idx="4"/>
            <a:endCxn id="23561" idx="2"/>
          </p:cNvCxnSpPr>
          <p:nvPr/>
        </p:nvCxnSpPr>
        <p:spPr bwMode="auto">
          <a:xfrm>
            <a:off x="2122488" y="4652962"/>
            <a:ext cx="57626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81" name="AutoShape 39"/>
          <p:cNvCxnSpPr>
            <a:cxnSpLocks noChangeShapeType="1"/>
            <a:stCxn id="23561" idx="7"/>
            <a:endCxn id="23562" idx="1"/>
          </p:cNvCxnSpPr>
          <p:nvPr/>
        </p:nvCxnSpPr>
        <p:spPr bwMode="auto">
          <a:xfrm flipV="1">
            <a:off x="2820988" y="4384675"/>
            <a:ext cx="546100" cy="2159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82" name="AutoShape 40"/>
          <p:cNvCxnSpPr>
            <a:cxnSpLocks noChangeShapeType="1"/>
            <a:stCxn id="23561" idx="6"/>
            <a:endCxn id="23567" idx="4"/>
          </p:cNvCxnSpPr>
          <p:nvPr/>
        </p:nvCxnSpPr>
        <p:spPr bwMode="auto">
          <a:xfrm>
            <a:off x="2841625" y="4652962"/>
            <a:ext cx="647700" cy="431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83" name="AutoShape 41"/>
          <p:cNvCxnSpPr>
            <a:cxnSpLocks noChangeShapeType="1"/>
            <a:stCxn id="23567" idx="6"/>
            <a:endCxn id="23562" idx="5"/>
          </p:cNvCxnSpPr>
          <p:nvPr/>
        </p:nvCxnSpPr>
        <p:spPr bwMode="auto">
          <a:xfrm flipH="1" flipV="1">
            <a:off x="3468688" y="4487862"/>
            <a:ext cx="92075" cy="5254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3584" name="Rectangle 42"/>
          <p:cNvSpPr>
            <a:spLocks noChangeArrowheads="1"/>
          </p:cNvSpPr>
          <p:nvPr/>
        </p:nvSpPr>
        <p:spPr bwMode="auto">
          <a:xfrm>
            <a:off x="1042988" y="3860800"/>
            <a:ext cx="1873250" cy="1584325"/>
          </a:xfrm>
          <a:prstGeom prst="rect">
            <a:avLst/>
          </a:prstGeom>
          <a:noFill/>
          <a:ln w="9525">
            <a:solidFill>
              <a:srgbClr val="FF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宋体" pitchFamily="2" charset="-122"/>
            </a:endParaRPr>
          </a:p>
        </p:txBody>
      </p:sp>
      <p:sp>
        <p:nvSpPr>
          <p:cNvPr id="23585" name="Rectangle 44"/>
          <p:cNvSpPr>
            <a:spLocks noChangeArrowheads="1"/>
          </p:cNvSpPr>
          <p:nvPr/>
        </p:nvSpPr>
        <p:spPr bwMode="auto">
          <a:xfrm>
            <a:off x="2987675" y="3429000"/>
            <a:ext cx="10795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rgbClr val="0000FF"/>
                </a:solidFill>
                <a:ea typeface="宋体" pitchFamily="2" charset="-122"/>
              </a:rPr>
              <a:t>Greedy #4</a:t>
            </a:r>
          </a:p>
        </p:txBody>
      </p:sp>
      <p:sp>
        <p:nvSpPr>
          <p:cNvPr id="23586" name="Oval 45"/>
          <p:cNvSpPr>
            <a:spLocks noChangeArrowheads="1"/>
          </p:cNvSpPr>
          <p:nvPr/>
        </p:nvSpPr>
        <p:spPr bwMode="auto">
          <a:xfrm>
            <a:off x="5146675" y="3860800"/>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3587" name="Oval 46"/>
          <p:cNvSpPr>
            <a:spLocks noChangeArrowheads="1"/>
          </p:cNvSpPr>
          <p:nvPr/>
        </p:nvSpPr>
        <p:spPr bwMode="auto">
          <a:xfrm>
            <a:off x="5075238" y="4508500"/>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3588" name="Oval 47"/>
          <p:cNvSpPr>
            <a:spLocks noChangeArrowheads="1"/>
          </p:cNvSpPr>
          <p:nvPr/>
        </p:nvSpPr>
        <p:spPr bwMode="auto">
          <a:xfrm>
            <a:off x="5578475" y="4221162"/>
            <a:ext cx="142875" cy="144463"/>
          </a:xfrm>
          <a:prstGeom prst="ellipse">
            <a:avLst/>
          </a:prstGeom>
          <a:solidFill>
            <a:srgbClr val="00FF00"/>
          </a:solidFill>
          <a:ln w="9525">
            <a:solidFill>
              <a:schemeClr val="tx1"/>
            </a:solidFill>
            <a:round/>
            <a:headEnd/>
            <a:tailEnd/>
          </a:ln>
        </p:spPr>
        <p:txBody>
          <a:bodyPr wrap="none" anchor="ctr"/>
          <a:lstStyle/>
          <a:p>
            <a:endParaRPr lang="zh-CN" altLang="en-US">
              <a:ea typeface="宋体" pitchFamily="2" charset="-122"/>
            </a:endParaRPr>
          </a:p>
        </p:txBody>
      </p:sp>
      <p:sp>
        <p:nvSpPr>
          <p:cNvPr id="23589" name="Oval 48"/>
          <p:cNvSpPr>
            <a:spLocks noChangeArrowheads="1"/>
          </p:cNvSpPr>
          <p:nvPr/>
        </p:nvSpPr>
        <p:spPr bwMode="auto">
          <a:xfrm>
            <a:off x="5867400" y="4797425"/>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3590" name="Oval 49"/>
          <p:cNvSpPr>
            <a:spLocks noChangeArrowheads="1"/>
          </p:cNvSpPr>
          <p:nvPr/>
        </p:nvSpPr>
        <p:spPr bwMode="auto">
          <a:xfrm>
            <a:off x="6515100" y="4868862"/>
            <a:ext cx="142875" cy="144463"/>
          </a:xfrm>
          <a:prstGeom prst="ellipse">
            <a:avLst/>
          </a:prstGeom>
          <a:solidFill>
            <a:srgbClr val="00FF00"/>
          </a:solidFill>
          <a:ln w="9525">
            <a:solidFill>
              <a:schemeClr val="tx1"/>
            </a:solidFill>
            <a:round/>
            <a:headEnd/>
            <a:tailEnd/>
          </a:ln>
        </p:spPr>
        <p:txBody>
          <a:bodyPr wrap="none" anchor="ctr"/>
          <a:lstStyle/>
          <a:p>
            <a:endParaRPr lang="zh-CN" altLang="en-US">
              <a:ea typeface="宋体" pitchFamily="2" charset="-122"/>
            </a:endParaRPr>
          </a:p>
        </p:txBody>
      </p:sp>
      <p:sp>
        <p:nvSpPr>
          <p:cNvPr id="23591" name="Oval 50"/>
          <p:cNvSpPr>
            <a:spLocks noChangeArrowheads="1"/>
          </p:cNvSpPr>
          <p:nvPr/>
        </p:nvSpPr>
        <p:spPr bwMode="auto">
          <a:xfrm>
            <a:off x="7162800" y="4652962"/>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3592" name="Oval 51"/>
          <p:cNvSpPr>
            <a:spLocks noChangeArrowheads="1"/>
          </p:cNvSpPr>
          <p:nvPr/>
        </p:nvSpPr>
        <p:spPr bwMode="auto">
          <a:xfrm>
            <a:off x="5362575" y="5229225"/>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3593" name="Oval 52"/>
          <p:cNvSpPr>
            <a:spLocks noChangeArrowheads="1"/>
          </p:cNvSpPr>
          <p:nvPr/>
        </p:nvSpPr>
        <p:spPr bwMode="auto">
          <a:xfrm>
            <a:off x="6010275" y="5300662"/>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3594" name="Oval 53"/>
          <p:cNvSpPr>
            <a:spLocks noChangeArrowheads="1"/>
          </p:cNvSpPr>
          <p:nvPr/>
        </p:nvSpPr>
        <p:spPr bwMode="auto">
          <a:xfrm>
            <a:off x="5867400" y="5516562"/>
            <a:ext cx="142875" cy="144463"/>
          </a:xfrm>
          <a:prstGeom prst="ellipse">
            <a:avLst/>
          </a:prstGeom>
          <a:solidFill>
            <a:srgbClr val="00FF00"/>
          </a:solidFill>
          <a:ln w="9525">
            <a:solidFill>
              <a:schemeClr val="tx1"/>
            </a:solidFill>
            <a:round/>
            <a:headEnd/>
            <a:tailEnd/>
          </a:ln>
        </p:spPr>
        <p:txBody>
          <a:bodyPr wrap="none" anchor="ctr"/>
          <a:lstStyle/>
          <a:p>
            <a:endParaRPr lang="zh-CN" altLang="en-US">
              <a:ea typeface="宋体" pitchFamily="2" charset="-122"/>
            </a:endParaRPr>
          </a:p>
        </p:txBody>
      </p:sp>
      <p:sp>
        <p:nvSpPr>
          <p:cNvPr id="23595" name="Oval 54"/>
          <p:cNvSpPr>
            <a:spLocks noChangeArrowheads="1"/>
          </p:cNvSpPr>
          <p:nvPr/>
        </p:nvSpPr>
        <p:spPr bwMode="auto">
          <a:xfrm>
            <a:off x="6010275" y="5948362"/>
            <a:ext cx="142875" cy="144463"/>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23596" name="Oval 55"/>
          <p:cNvSpPr>
            <a:spLocks noChangeArrowheads="1"/>
          </p:cNvSpPr>
          <p:nvPr/>
        </p:nvSpPr>
        <p:spPr bwMode="auto">
          <a:xfrm>
            <a:off x="7234238" y="5229225"/>
            <a:ext cx="142875" cy="144462"/>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cxnSp>
        <p:nvCxnSpPr>
          <p:cNvPr id="23597" name="AutoShape 56"/>
          <p:cNvCxnSpPr>
            <a:cxnSpLocks noChangeShapeType="1"/>
            <a:stCxn id="23586" idx="5"/>
            <a:endCxn id="23588" idx="2"/>
          </p:cNvCxnSpPr>
          <p:nvPr/>
        </p:nvCxnSpPr>
        <p:spPr bwMode="auto">
          <a:xfrm>
            <a:off x="5268913" y="3984625"/>
            <a:ext cx="309562" cy="3095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98" name="AutoShape 57"/>
          <p:cNvCxnSpPr>
            <a:cxnSpLocks noChangeShapeType="1"/>
            <a:stCxn id="23586" idx="4"/>
            <a:endCxn id="23587" idx="0"/>
          </p:cNvCxnSpPr>
          <p:nvPr/>
        </p:nvCxnSpPr>
        <p:spPr bwMode="auto">
          <a:xfrm flipH="1">
            <a:off x="5146675" y="4005262"/>
            <a:ext cx="71438" cy="5032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99" name="AutoShape 58"/>
          <p:cNvCxnSpPr>
            <a:cxnSpLocks noChangeShapeType="1"/>
            <a:stCxn id="23587" idx="6"/>
            <a:endCxn id="23588" idx="2"/>
          </p:cNvCxnSpPr>
          <p:nvPr/>
        </p:nvCxnSpPr>
        <p:spPr bwMode="auto">
          <a:xfrm flipV="1">
            <a:off x="5218113" y="4294187"/>
            <a:ext cx="360362" cy="2873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00" name="AutoShape 59"/>
          <p:cNvCxnSpPr>
            <a:cxnSpLocks noChangeShapeType="1"/>
            <a:stCxn id="23587" idx="5"/>
            <a:endCxn id="23589" idx="2"/>
          </p:cNvCxnSpPr>
          <p:nvPr/>
        </p:nvCxnSpPr>
        <p:spPr bwMode="auto">
          <a:xfrm>
            <a:off x="5197475" y="4632325"/>
            <a:ext cx="669925" cy="2381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01" name="AutoShape 60"/>
          <p:cNvCxnSpPr>
            <a:cxnSpLocks noChangeShapeType="1"/>
            <a:stCxn id="23588" idx="4"/>
            <a:endCxn id="23589" idx="0"/>
          </p:cNvCxnSpPr>
          <p:nvPr/>
        </p:nvCxnSpPr>
        <p:spPr bwMode="auto">
          <a:xfrm>
            <a:off x="5649913" y="4365625"/>
            <a:ext cx="288925" cy="431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02" name="AutoShape 61"/>
          <p:cNvCxnSpPr>
            <a:cxnSpLocks noChangeShapeType="1"/>
            <a:stCxn id="23592" idx="7"/>
            <a:endCxn id="23589" idx="2"/>
          </p:cNvCxnSpPr>
          <p:nvPr/>
        </p:nvCxnSpPr>
        <p:spPr bwMode="auto">
          <a:xfrm flipV="1">
            <a:off x="5484813" y="4870450"/>
            <a:ext cx="382587" cy="3794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03" name="AutoShape 62"/>
          <p:cNvCxnSpPr>
            <a:cxnSpLocks noChangeShapeType="1"/>
            <a:stCxn id="23589" idx="5"/>
            <a:endCxn id="23594" idx="7"/>
          </p:cNvCxnSpPr>
          <p:nvPr/>
        </p:nvCxnSpPr>
        <p:spPr bwMode="auto">
          <a:xfrm>
            <a:off x="5989638" y="4921250"/>
            <a:ext cx="0" cy="615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04" name="AutoShape 63"/>
          <p:cNvCxnSpPr>
            <a:cxnSpLocks noChangeShapeType="1"/>
            <a:stCxn id="23589" idx="5"/>
            <a:endCxn id="23593" idx="0"/>
          </p:cNvCxnSpPr>
          <p:nvPr/>
        </p:nvCxnSpPr>
        <p:spPr bwMode="auto">
          <a:xfrm>
            <a:off x="5989638" y="4921250"/>
            <a:ext cx="92075" cy="37941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05" name="AutoShape 64"/>
          <p:cNvCxnSpPr>
            <a:cxnSpLocks noChangeShapeType="1"/>
            <a:stCxn id="23593" idx="0"/>
            <a:endCxn id="23594" idx="6"/>
          </p:cNvCxnSpPr>
          <p:nvPr/>
        </p:nvCxnSpPr>
        <p:spPr bwMode="auto">
          <a:xfrm flipH="1">
            <a:off x="6010275" y="5300662"/>
            <a:ext cx="71438" cy="2889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06" name="AutoShape 65"/>
          <p:cNvCxnSpPr>
            <a:cxnSpLocks noChangeShapeType="1"/>
          </p:cNvCxnSpPr>
          <p:nvPr/>
        </p:nvCxnSpPr>
        <p:spPr bwMode="auto">
          <a:xfrm>
            <a:off x="5435600" y="5300662"/>
            <a:ext cx="484188" cy="3381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07" name="AutoShape 66"/>
          <p:cNvCxnSpPr>
            <a:cxnSpLocks noChangeShapeType="1"/>
            <a:stCxn id="23593" idx="5"/>
            <a:endCxn id="23595" idx="0"/>
          </p:cNvCxnSpPr>
          <p:nvPr/>
        </p:nvCxnSpPr>
        <p:spPr bwMode="auto">
          <a:xfrm flipH="1">
            <a:off x="6081713" y="5424487"/>
            <a:ext cx="50800" cy="5238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08" name="AutoShape 67"/>
          <p:cNvCxnSpPr>
            <a:cxnSpLocks noChangeShapeType="1"/>
            <a:stCxn id="23592" idx="4"/>
            <a:endCxn id="23595" idx="4"/>
          </p:cNvCxnSpPr>
          <p:nvPr/>
        </p:nvCxnSpPr>
        <p:spPr bwMode="auto">
          <a:xfrm>
            <a:off x="5434013" y="5373687"/>
            <a:ext cx="647700" cy="7191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09" name="AutoShape 68"/>
          <p:cNvCxnSpPr>
            <a:cxnSpLocks noChangeShapeType="1"/>
            <a:stCxn id="23589" idx="4"/>
            <a:endCxn id="23590" idx="2"/>
          </p:cNvCxnSpPr>
          <p:nvPr/>
        </p:nvCxnSpPr>
        <p:spPr bwMode="auto">
          <a:xfrm>
            <a:off x="5938838" y="4941887"/>
            <a:ext cx="576262"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10" name="AutoShape 69"/>
          <p:cNvCxnSpPr>
            <a:cxnSpLocks noChangeShapeType="1"/>
            <a:stCxn id="23590" idx="7"/>
            <a:endCxn id="23591" idx="1"/>
          </p:cNvCxnSpPr>
          <p:nvPr/>
        </p:nvCxnSpPr>
        <p:spPr bwMode="auto">
          <a:xfrm flipV="1">
            <a:off x="6637338" y="4673600"/>
            <a:ext cx="546100" cy="2159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11" name="AutoShape 70"/>
          <p:cNvCxnSpPr>
            <a:cxnSpLocks noChangeShapeType="1"/>
            <a:stCxn id="23590" idx="6"/>
            <a:endCxn id="23596" idx="4"/>
          </p:cNvCxnSpPr>
          <p:nvPr/>
        </p:nvCxnSpPr>
        <p:spPr bwMode="auto">
          <a:xfrm>
            <a:off x="6657975" y="4941887"/>
            <a:ext cx="647700" cy="431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12" name="AutoShape 71"/>
          <p:cNvCxnSpPr>
            <a:cxnSpLocks noChangeShapeType="1"/>
            <a:stCxn id="23596" idx="6"/>
            <a:endCxn id="23591" idx="5"/>
          </p:cNvCxnSpPr>
          <p:nvPr/>
        </p:nvCxnSpPr>
        <p:spPr bwMode="auto">
          <a:xfrm flipH="1" flipV="1">
            <a:off x="7285038" y="4776787"/>
            <a:ext cx="92075" cy="5254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13" name="AutoShape 73"/>
          <p:cNvCxnSpPr>
            <a:cxnSpLocks noChangeShapeType="1"/>
            <a:stCxn id="23594" idx="4"/>
            <a:endCxn id="23595" idx="4"/>
          </p:cNvCxnSpPr>
          <p:nvPr/>
        </p:nvCxnSpPr>
        <p:spPr bwMode="auto">
          <a:xfrm>
            <a:off x="5938838" y="5661025"/>
            <a:ext cx="142875" cy="431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14" name="AutoShape 74"/>
          <p:cNvCxnSpPr>
            <a:cxnSpLocks noChangeShapeType="1"/>
          </p:cNvCxnSpPr>
          <p:nvPr/>
        </p:nvCxnSpPr>
        <p:spPr bwMode="auto">
          <a:xfrm>
            <a:off x="2124075" y="5300662"/>
            <a:ext cx="142875" cy="431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3615" name="Rectangle 75"/>
          <p:cNvSpPr>
            <a:spLocks noChangeArrowheads="1"/>
          </p:cNvSpPr>
          <p:nvPr/>
        </p:nvSpPr>
        <p:spPr bwMode="auto">
          <a:xfrm>
            <a:off x="6084888" y="3860800"/>
            <a:ext cx="10795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rgbClr val="0000FF"/>
                </a:solidFill>
                <a:ea typeface="宋体" pitchFamily="2" charset="-122"/>
              </a:rPr>
              <a:t>OPT #3</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213</a:t>
            </a:fld>
            <a:endParaRPr lang="en-CA" dirty="0"/>
          </a:p>
        </p:txBody>
      </p:sp>
    </p:spTree>
    <p:extLst>
      <p:ext uri="{BB962C8B-B14F-4D97-AF65-F5344CB8AC3E}">
        <p14:creationId xmlns:p14="http://schemas.microsoft.com/office/powerpoint/2010/main" val="279611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 calcmode="lin" valueType="num">
                                      <p:cBhvr additive="base">
                                        <p:cTn id="7" dur="500" fill="hold"/>
                                        <p:tgtEl>
                                          <p:spTgt spid="23557"/>
                                        </p:tgtEl>
                                        <p:attrNameLst>
                                          <p:attrName>ppt_x</p:attrName>
                                        </p:attrNameLst>
                                      </p:cBhvr>
                                      <p:tavLst>
                                        <p:tav tm="0">
                                          <p:val>
                                            <p:strVal val="#ppt_x"/>
                                          </p:val>
                                        </p:tav>
                                        <p:tav tm="100000">
                                          <p:val>
                                            <p:strVal val="#ppt_x"/>
                                          </p:val>
                                        </p:tav>
                                      </p:tavLst>
                                    </p:anim>
                                    <p:anim calcmode="lin" valueType="num">
                                      <p:cBhvr additive="base">
                                        <p:cTn id="8" dur="500" fill="hold"/>
                                        <p:tgtEl>
                                          <p:spTgt spid="2355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58"/>
                                        </p:tgtEl>
                                        <p:attrNameLst>
                                          <p:attrName>style.visibility</p:attrName>
                                        </p:attrNameLst>
                                      </p:cBhvr>
                                      <p:to>
                                        <p:strVal val="visible"/>
                                      </p:to>
                                    </p:set>
                                    <p:anim calcmode="lin" valueType="num">
                                      <p:cBhvr additive="base">
                                        <p:cTn id="11" dur="500" fill="hold"/>
                                        <p:tgtEl>
                                          <p:spTgt spid="23558"/>
                                        </p:tgtEl>
                                        <p:attrNameLst>
                                          <p:attrName>ppt_x</p:attrName>
                                        </p:attrNameLst>
                                      </p:cBhvr>
                                      <p:tavLst>
                                        <p:tav tm="0">
                                          <p:val>
                                            <p:strVal val="#ppt_x"/>
                                          </p:val>
                                        </p:tav>
                                        <p:tav tm="100000">
                                          <p:val>
                                            <p:strVal val="#ppt_x"/>
                                          </p:val>
                                        </p:tav>
                                      </p:tavLst>
                                    </p:anim>
                                    <p:anim calcmode="lin" valueType="num">
                                      <p:cBhvr additive="base">
                                        <p:cTn id="12" dur="500" fill="hold"/>
                                        <p:tgtEl>
                                          <p:spTgt spid="235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559"/>
                                        </p:tgtEl>
                                        <p:attrNameLst>
                                          <p:attrName>style.visibility</p:attrName>
                                        </p:attrNameLst>
                                      </p:cBhvr>
                                      <p:to>
                                        <p:strVal val="visible"/>
                                      </p:to>
                                    </p:set>
                                    <p:anim calcmode="lin" valueType="num">
                                      <p:cBhvr additive="base">
                                        <p:cTn id="15" dur="500" fill="hold"/>
                                        <p:tgtEl>
                                          <p:spTgt spid="23559"/>
                                        </p:tgtEl>
                                        <p:attrNameLst>
                                          <p:attrName>ppt_x</p:attrName>
                                        </p:attrNameLst>
                                      </p:cBhvr>
                                      <p:tavLst>
                                        <p:tav tm="0">
                                          <p:val>
                                            <p:strVal val="#ppt_x"/>
                                          </p:val>
                                        </p:tav>
                                        <p:tav tm="100000">
                                          <p:val>
                                            <p:strVal val="#ppt_x"/>
                                          </p:val>
                                        </p:tav>
                                      </p:tavLst>
                                    </p:anim>
                                    <p:anim calcmode="lin" valueType="num">
                                      <p:cBhvr additive="base">
                                        <p:cTn id="16" dur="500" fill="hold"/>
                                        <p:tgtEl>
                                          <p:spTgt spid="2355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560"/>
                                        </p:tgtEl>
                                        <p:attrNameLst>
                                          <p:attrName>style.visibility</p:attrName>
                                        </p:attrNameLst>
                                      </p:cBhvr>
                                      <p:to>
                                        <p:strVal val="visible"/>
                                      </p:to>
                                    </p:set>
                                    <p:anim calcmode="lin" valueType="num">
                                      <p:cBhvr additive="base">
                                        <p:cTn id="19" dur="500" fill="hold"/>
                                        <p:tgtEl>
                                          <p:spTgt spid="23560"/>
                                        </p:tgtEl>
                                        <p:attrNameLst>
                                          <p:attrName>ppt_x</p:attrName>
                                        </p:attrNameLst>
                                      </p:cBhvr>
                                      <p:tavLst>
                                        <p:tav tm="0">
                                          <p:val>
                                            <p:strVal val="#ppt_x"/>
                                          </p:val>
                                        </p:tav>
                                        <p:tav tm="100000">
                                          <p:val>
                                            <p:strVal val="#ppt_x"/>
                                          </p:val>
                                        </p:tav>
                                      </p:tavLst>
                                    </p:anim>
                                    <p:anim calcmode="lin" valueType="num">
                                      <p:cBhvr additive="base">
                                        <p:cTn id="20" dur="500" fill="hold"/>
                                        <p:tgtEl>
                                          <p:spTgt spid="2356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561"/>
                                        </p:tgtEl>
                                        <p:attrNameLst>
                                          <p:attrName>style.visibility</p:attrName>
                                        </p:attrNameLst>
                                      </p:cBhvr>
                                      <p:to>
                                        <p:strVal val="visible"/>
                                      </p:to>
                                    </p:set>
                                    <p:anim calcmode="lin" valueType="num">
                                      <p:cBhvr additive="base">
                                        <p:cTn id="23" dur="500" fill="hold"/>
                                        <p:tgtEl>
                                          <p:spTgt spid="23561"/>
                                        </p:tgtEl>
                                        <p:attrNameLst>
                                          <p:attrName>ppt_x</p:attrName>
                                        </p:attrNameLst>
                                      </p:cBhvr>
                                      <p:tavLst>
                                        <p:tav tm="0">
                                          <p:val>
                                            <p:strVal val="#ppt_x"/>
                                          </p:val>
                                        </p:tav>
                                        <p:tav tm="100000">
                                          <p:val>
                                            <p:strVal val="#ppt_x"/>
                                          </p:val>
                                        </p:tav>
                                      </p:tavLst>
                                    </p:anim>
                                    <p:anim calcmode="lin" valueType="num">
                                      <p:cBhvr additive="base">
                                        <p:cTn id="24" dur="500" fill="hold"/>
                                        <p:tgtEl>
                                          <p:spTgt spid="2356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562"/>
                                        </p:tgtEl>
                                        <p:attrNameLst>
                                          <p:attrName>style.visibility</p:attrName>
                                        </p:attrNameLst>
                                      </p:cBhvr>
                                      <p:to>
                                        <p:strVal val="visible"/>
                                      </p:to>
                                    </p:set>
                                    <p:anim calcmode="lin" valueType="num">
                                      <p:cBhvr additive="base">
                                        <p:cTn id="27" dur="500" fill="hold"/>
                                        <p:tgtEl>
                                          <p:spTgt spid="23562"/>
                                        </p:tgtEl>
                                        <p:attrNameLst>
                                          <p:attrName>ppt_x</p:attrName>
                                        </p:attrNameLst>
                                      </p:cBhvr>
                                      <p:tavLst>
                                        <p:tav tm="0">
                                          <p:val>
                                            <p:strVal val="#ppt_x"/>
                                          </p:val>
                                        </p:tav>
                                        <p:tav tm="100000">
                                          <p:val>
                                            <p:strVal val="#ppt_x"/>
                                          </p:val>
                                        </p:tav>
                                      </p:tavLst>
                                    </p:anim>
                                    <p:anim calcmode="lin" valueType="num">
                                      <p:cBhvr additive="base">
                                        <p:cTn id="28" dur="500" fill="hold"/>
                                        <p:tgtEl>
                                          <p:spTgt spid="2356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563"/>
                                        </p:tgtEl>
                                        <p:attrNameLst>
                                          <p:attrName>style.visibility</p:attrName>
                                        </p:attrNameLst>
                                      </p:cBhvr>
                                      <p:to>
                                        <p:strVal val="visible"/>
                                      </p:to>
                                    </p:set>
                                    <p:anim calcmode="lin" valueType="num">
                                      <p:cBhvr additive="base">
                                        <p:cTn id="31" dur="500" fill="hold"/>
                                        <p:tgtEl>
                                          <p:spTgt spid="23563"/>
                                        </p:tgtEl>
                                        <p:attrNameLst>
                                          <p:attrName>ppt_x</p:attrName>
                                        </p:attrNameLst>
                                      </p:cBhvr>
                                      <p:tavLst>
                                        <p:tav tm="0">
                                          <p:val>
                                            <p:strVal val="#ppt_x"/>
                                          </p:val>
                                        </p:tav>
                                        <p:tav tm="100000">
                                          <p:val>
                                            <p:strVal val="#ppt_x"/>
                                          </p:val>
                                        </p:tav>
                                      </p:tavLst>
                                    </p:anim>
                                    <p:anim calcmode="lin" valueType="num">
                                      <p:cBhvr additive="base">
                                        <p:cTn id="32" dur="500" fill="hold"/>
                                        <p:tgtEl>
                                          <p:spTgt spid="2356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564"/>
                                        </p:tgtEl>
                                        <p:attrNameLst>
                                          <p:attrName>style.visibility</p:attrName>
                                        </p:attrNameLst>
                                      </p:cBhvr>
                                      <p:to>
                                        <p:strVal val="visible"/>
                                      </p:to>
                                    </p:set>
                                    <p:anim calcmode="lin" valueType="num">
                                      <p:cBhvr additive="base">
                                        <p:cTn id="35" dur="500" fill="hold"/>
                                        <p:tgtEl>
                                          <p:spTgt spid="23564"/>
                                        </p:tgtEl>
                                        <p:attrNameLst>
                                          <p:attrName>ppt_x</p:attrName>
                                        </p:attrNameLst>
                                      </p:cBhvr>
                                      <p:tavLst>
                                        <p:tav tm="0">
                                          <p:val>
                                            <p:strVal val="#ppt_x"/>
                                          </p:val>
                                        </p:tav>
                                        <p:tav tm="100000">
                                          <p:val>
                                            <p:strVal val="#ppt_x"/>
                                          </p:val>
                                        </p:tav>
                                      </p:tavLst>
                                    </p:anim>
                                    <p:anim calcmode="lin" valueType="num">
                                      <p:cBhvr additive="base">
                                        <p:cTn id="36" dur="500" fill="hold"/>
                                        <p:tgtEl>
                                          <p:spTgt spid="2356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565"/>
                                        </p:tgtEl>
                                        <p:attrNameLst>
                                          <p:attrName>style.visibility</p:attrName>
                                        </p:attrNameLst>
                                      </p:cBhvr>
                                      <p:to>
                                        <p:strVal val="visible"/>
                                      </p:to>
                                    </p:set>
                                    <p:anim calcmode="lin" valueType="num">
                                      <p:cBhvr additive="base">
                                        <p:cTn id="39" dur="500" fill="hold"/>
                                        <p:tgtEl>
                                          <p:spTgt spid="23565"/>
                                        </p:tgtEl>
                                        <p:attrNameLst>
                                          <p:attrName>ppt_x</p:attrName>
                                        </p:attrNameLst>
                                      </p:cBhvr>
                                      <p:tavLst>
                                        <p:tav tm="0">
                                          <p:val>
                                            <p:strVal val="#ppt_x"/>
                                          </p:val>
                                        </p:tav>
                                        <p:tav tm="100000">
                                          <p:val>
                                            <p:strVal val="#ppt_x"/>
                                          </p:val>
                                        </p:tav>
                                      </p:tavLst>
                                    </p:anim>
                                    <p:anim calcmode="lin" valueType="num">
                                      <p:cBhvr additive="base">
                                        <p:cTn id="40" dur="500" fill="hold"/>
                                        <p:tgtEl>
                                          <p:spTgt spid="2356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3566"/>
                                        </p:tgtEl>
                                        <p:attrNameLst>
                                          <p:attrName>style.visibility</p:attrName>
                                        </p:attrNameLst>
                                      </p:cBhvr>
                                      <p:to>
                                        <p:strVal val="visible"/>
                                      </p:to>
                                    </p:set>
                                    <p:anim calcmode="lin" valueType="num">
                                      <p:cBhvr additive="base">
                                        <p:cTn id="43" dur="500" fill="hold"/>
                                        <p:tgtEl>
                                          <p:spTgt spid="23566"/>
                                        </p:tgtEl>
                                        <p:attrNameLst>
                                          <p:attrName>ppt_x</p:attrName>
                                        </p:attrNameLst>
                                      </p:cBhvr>
                                      <p:tavLst>
                                        <p:tav tm="0">
                                          <p:val>
                                            <p:strVal val="#ppt_x"/>
                                          </p:val>
                                        </p:tav>
                                        <p:tav tm="100000">
                                          <p:val>
                                            <p:strVal val="#ppt_x"/>
                                          </p:val>
                                        </p:tav>
                                      </p:tavLst>
                                    </p:anim>
                                    <p:anim calcmode="lin" valueType="num">
                                      <p:cBhvr additive="base">
                                        <p:cTn id="44" dur="500" fill="hold"/>
                                        <p:tgtEl>
                                          <p:spTgt spid="2356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567"/>
                                        </p:tgtEl>
                                        <p:attrNameLst>
                                          <p:attrName>style.visibility</p:attrName>
                                        </p:attrNameLst>
                                      </p:cBhvr>
                                      <p:to>
                                        <p:strVal val="visible"/>
                                      </p:to>
                                    </p:set>
                                    <p:anim calcmode="lin" valueType="num">
                                      <p:cBhvr additive="base">
                                        <p:cTn id="47" dur="500" fill="hold"/>
                                        <p:tgtEl>
                                          <p:spTgt spid="23567"/>
                                        </p:tgtEl>
                                        <p:attrNameLst>
                                          <p:attrName>ppt_x</p:attrName>
                                        </p:attrNameLst>
                                      </p:cBhvr>
                                      <p:tavLst>
                                        <p:tav tm="0">
                                          <p:val>
                                            <p:strVal val="#ppt_x"/>
                                          </p:val>
                                        </p:tav>
                                        <p:tav tm="100000">
                                          <p:val>
                                            <p:strVal val="#ppt_x"/>
                                          </p:val>
                                        </p:tav>
                                      </p:tavLst>
                                    </p:anim>
                                    <p:anim calcmode="lin" valueType="num">
                                      <p:cBhvr additive="base">
                                        <p:cTn id="48" dur="500" fill="hold"/>
                                        <p:tgtEl>
                                          <p:spTgt spid="2356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3568"/>
                                        </p:tgtEl>
                                        <p:attrNameLst>
                                          <p:attrName>style.visibility</p:attrName>
                                        </p:attrNameLst>
                                      </p:cBhvr>
                                      <p:to>
                                        <p:strVal val="visible"/>
                                      </p:to>
                                    </p:set>
                                    <p:anim calcmode="lin" valueType="num">
                                      <p:cBhvr additive="base">
                                        <p:cTn id="51" dur="500" fill="hold"/>
                                        <p:tgtEl>
                                          <p:spTgt spid="23568"/>
                                        </p:tgtEl>
                                        <p:attrNameLst>
                                          <p:attrName>ppt_x</p:attrName>
                                        </p:attrNameLst>
                                      </p:cBhvr>
                                      <p:tavLst>
                                        <p:tav tm="0">
                                          <p:val>
                                            <p:strVal val="#ppt_x"/>
                                          </p:val>
                                        </p:tav>
                                        <p:tav tm="100000">
                                          <p:val>
                                            <p:strVal val="#ppt_x"/>
                                          </p:val>
                                        </p:tav>
                                      </p:tavLst>
                                    </p:anim>
                                    <p:anim calcmode="lin" valueType="num">
                                      <p:cBhvr additive="base">
                                        <p:cTn id="52" dur="500" fill="hold"/>
                                        <p:tgtEl>
                                          <p:spTgt spid="2356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3569"/>
                                        </p:tgtEl>
                                        <p:attrNameLst>
                                          <p:attrName>style.visibility</p:attrName>
                                        </p:attrNameLst>
                                      </p:cBhvr>
                                      <p:to>
                                        <p:strVal val="visible"/>
                                      </p:to>
                                    </p:set>
                                    <p:anim calcmode="lin" valueType="num">
                                      <p:cBhvr additive="base">
                                        <p:cTn id="55" dur="500" fill="hold"/>
                                        <p:tgtEl>
                                          <p:spTgt spid="23569"/>
                                        </p:tgtEl>
                                        <p:attrNameLst>
                                          <p:attrName>ppt_x</p:attrName>
                                        </p:attrNameLst>
                                      </p:cBhvr>
                                      <p:tavLst>
                                        <p:tav tm="0">
                                          <p:val>
                                            <p:strVal val="#ppt_x"/>
                                          </p:val>
                                        </p:tav>
                                        <p:tav tm="100000">
                                          <p:val>
                                            <p:strVal val="#ppt_x"/>
                                          </p:val>
                                        </p:tav>
                                      </p:tavLst>
                                    </p:anim>
                                    <p:anim calcmode="lin" valueType="num">
                                      <p:cBhvr additive="base">
                                        <p:cTn id="56" dur="500" fill="hold"/>
                                        <p:tgtEl>
                                          <p:spTgt spid="2356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3570"/>
                                        </p:tgtEl>
                                        <p:attrNameLst>
                                          <p:attrName>style.visibility</p:attrName>
                                        </p:attrNameLst>
                                      </p:cBhvr>
                                      <p:to>
                                        <p:strVal val="visible"/>
                                      </p:to>
                                    </p:set>
                                    <p:anim calcmode="lin" valueType="num">
                                      <p:cBhvr additive="base">
                                        <p:cTn id="59" dur="500" fill="hold"/>
                                        <p:tgtEl>
                                          <p:spTgt spid="23570"/>
                                        </p:tgtEl>
                                        <p:attrNameLst>
                                          <p:attrName>ppt_x</p:attrName>
                                        </p:attrNameLst>
                                      </p:cBhvr>
                                      <p:tavLst>
                                        <p:tav tm="0">
                                          <p:val>
                                            <p:strVal val="#ppt_x"/>
                                          </p:val>
                                        </p:tav>
                                        <p:tav tm="100000">
                                          <p:val>
                                            <p:strVal val="#ppt_x"/>
                                          </p:val>
                                        </p:tav>
                                      </p:tavLst>
                                    </p:anim>
                                    <p:anim calcmode="lin" valueType="num">
                                      <p:cBhvr additive="base">
                                        <p:cTn id="60" dur="500" fill="hold"/>
                                        <p:tgtEl>
                                          <p:spTgt spid="2357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3571"/>
                                        </p:tgtEl>
                                        <p:attrNameLst>
                                          <p:attrName>style.visibility</p:attrName>
                                        </p:attrNameLst>
                                      </p:cBhvr>
                                      <p:to>
                                        <p:strVal val="visible"/>
                                      </p:to>
                                    </p:set>
                                    <p:anim calcmode="lin" valueType="num">
                                      <p:cBhvr additive="base">
                                        <p:cTn id="63" dur="500" fill="hold"/>
                                        <p:tgtEl>
                                          <p:spTgt spid="23571"/>
                                        </p:tgtEl>
                                        <p:attrNameLst>
                                          <p:attrName>ppt_x</p:attrName>
                                        </p:attrNameLst>
                                      </p:cBhvr>
                                      <p:tavLst>
                                        <p:tav tm="0">
                                          <p:val>
                                            <p:strVal val="#ppt_x"/>
                                          </p:val>
                                        </p:tav>
                                        <p:tav tm="100000">
                                          <p:val>
                                            <p:strVal val="#ppt_x"/>
                                          </p:val>
                                        </p:tav>
                                      </p:tavLst>
                                    </p:anim>
                                    <p:anim calcmode="lin" valueType="num">
                                      <p:cBhvr additive="base">
                                        <p:cTn id="64" dur="500" fill="hold"/>
                                        <p:tgtEl>
                                          <p:spTgt spid="23571"/>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3572"/>
                                        </p:tgtEl>
                                        <p:attrNameLst>
                                          <p:attrName>style.visibility</p:attrName>
                                        </p:attrNameLst>
                                      </p:cBhvr>
                                      <p:to>
                                        <p:strVal val="visible"/>
                                      </p:to>
                                    </p:set>
                                    <p:anim calcmode="lin" valueType="num">
                                      <p:cBhvr additive="base">
                                        <p:cTn id="67" dur="500" fill="hold"/>
                                        <p:tgtEl>
                                          <p:spTgt spid="23572"/>
                                        </p:tgtEl>
                                        <p:attrNameLst>
                                          <p:attrName>ppt_x</p:attrName>
                                        </p:attrNameLst>
                                      </p:cBhvr>
                                      <p:tavLst>
                                        <p:tav tm="0">
                                          <p:val>
                                            <p:strVal val="#ppt_x"/>
                                          </p:val>
                                        </p:tav>
                                        <p:tav tm="100000">
                                          <p:val>
                                            <p:strVal val="#ppt_x"/>
                                          </p:val>
                                        </p:tav>
                                      </p:tavLst>
                                    </p:anim>
                                    <p:anim calcmode="lin" valueType="num">
                                      <p:cBhvr additive="base">
                                        <p:cTn id="68" dur="500" fill="hold"/>
                                        <p:tgtEl>
                                          <p:spTgt spid="2357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3573"/>
                                        </p:tgtEl>
                                        <p:attrNameLst>
                                          <p:attrName>style.visibility</p:attrName>
                                        </p:attrNameLst>
                                      </p:cBhvr>
                                      <p:to>
                                        <p:strVal val="visible"/>
                                      </p:to>
                                    </p:set>
                                    <p:anim calcmode="lin" valueType="num">
                                      <p:cBhvr additive="base">
                                        <p:cTn id="71" dur="500" fill="hold"/>
                                        <p:tgtEl>
                                          <p:spTgt spid="23573"/>
                                        </p:tgtEl>
                                        <p:attrNameLst>
                                          <p:attrName>ppt_x</p:attrName>
                                        </p:attrNameLst>
                                      </p:cBhvr>
                                      <p:tavLst>
                                        <p:tav tm="0">
                                          <p:val>
                                            <p:strVal val="#ppt_x"/>
                                          </p:val>
                                        </p:tav>
                                        <p:tav tm="100000">
                                          <p:val>
                                            <p:strVal val="#ppt_x"/>
                                          </p:val>
                                        </p:tav>
                                      </p:tavLst>
                                    </p:anim>
                                    <p:anim calcmode="lin" valueType="num">
                                      <p:cBhvr additive="base">
                                        <p:cTn id="72" dur="500" fill="hold"/>
                                        <p:tgtEl>
                                          <p:spTgt spid="23573"/>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3574"/>
                                        </p:tgtEl>
                                        <p:attrNameLst>
                                          <p:attrName>style.visibility</p:attrName>
                                        </p:attrNameLst>
                                      </p:cBhvr>
                                      <p:to>
                                        <p:strVal val="visible"/>
                                      </p:to>
                                    </p:set>
                                    <p:anim calcmode="lin" valueType="num">
                                      <p:cBhvr additive="base">
                                        <p:cTn id="75" dur="500" fill="hold"/>
                                        <p:tgtEl>
                                          <p:spTgt spid="23574"/>
                                        </p:tgtEl>
                                        <p:attrNameLst>
                                          <p:attrName>ppt_x</p:attrName>
                                        </p:attrNameLst>
                                      </p:cBhvr>
                                      <p:tavLst>
                                        <p:tav tm="0">
                                          <p:val>
                                            <p:strVal val="#ppt_x"/>
                                          </p:val>
                                        </p:tav>
                                        <p:tav tm="100000">
                                          <p:val>
                                            <p:strVal val="#ppt_x"/>
                                          </p:val>
                                        </p:tav>
                                      </p:tavLst>
                                    </p:anim>
                                    <p:anim calcmode="lin" valueType="num">
                                      <p:cBhvr additive="base">
                                        <p:cTn id="76" dur="500" fill="hold"/>
                                        <p:tgtEl>
                                          <p:spTgt spid="2357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3575"/>
                                        </p:tgtEl>
                                        <p:attrNameLst>
                                          <p:attrName>style.visibility</p:attrName>
                                        </p:attrNameLst>
                                      </p:cBhvr>
                                      <p:to>
                                        <p:strVal val="visible"/>
                                      </p:to>
                                    </p:set>
                                    <p:anim calcmode="lin" valueType="num">
                                      <p:cBhvr additive="base">
                                        <p:cTn id="79" dur="500" fill="hold"/>
                                        <p:tgtEl>
                                          <p:spTgt spid="23575"/>
                                        </p:tgtEl>
                                        <p:attrNameLst>
                                          <p:attrName>ppt_x</p:attrName>
                                        </p:attrNameLst>
                                      </p:cBhvr>
                                      <p:tavLst>
                                        <p:tav tm="0">
                                          <p:val>
                                            <p:strVal val="#ppt_x"/>
                                          </p:val>
                                        </p:tav>
                                        <p:tav tm="100000">
                                          <p:val>
                                            <p:strVal val="#ppt_x"/>
                                          </p:val>
                                        </p:tav>
                                      </p:tavLst>
                                    </p:anim>
                                    <p:anim calcmode="lin" valueType="num">
                                      <p:cBhvr additive="base">
                                        <p:cTn id="80" dur="500" fill="hold"/>
                                        <p:tgtEl>
                                          <p:spTgt spid="2357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3576"/>
                                        </p:tgtEl>
                                        <p:attrNameLst>
                                          <p:attrName>style.visibility</p:attrName>
                                        </p:attrNameLst>
                                      </p:cBhvr>
                                      <p:to>
                                        <p:strVal val="visible"/>
                                      </p:to>
                                    </p:set>
                                    <p:anim calcmode="lin" valueType="num">
                                      <p:cBhvr additive="base">
                                        <p:cTn id="83" dur="500" fill="hold"/>
                                        <p:tgtEl>
                                          <p:spTgt spid="23576"/>
                                        </p:tgtEl>
                                        <p:attrNameLst>
                                          <p:attrName>ppt_x</p:attrName>
                                        </p:attrNameLst>
                                      </p:cBhvr>
                                      <p:tavLst>
                                        <p:tav tm="0">
                                          <p:val>
                                            <p:strVal val="#ppt_x"/>
                                          </p:val>
                                        </p:tav>
                                        <p:tav tm="100000">
                                          <p:val>
                                            <p:strVal val="#ppt_x"/>
                                          </p:val>
                                        </p:tav>
                                      </p:tavLst>
                                    </p:anim>
                                    <p:anim calcmode="lin" valueType="num">
                                      <p:cBhvr additive="base">
                                        <p:cTn id="84" dur="500" fill="hold"/>
                                        <p:tgtEl>
                                          <p:spTgt spid="2357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3577"/>
                                        </p:tgtEl>
                                        <p:attrNameLst>
                                          <p:attrName>style.visibility</p:attrName>
                                        </p:attrNameLst>
                                      </p:cBhvr>
                                      <p:to>
                                        <p:strVal val="visible"/>
                                      </p:to>
                                    </p:set>
                                    <p:anim calcmode="lin" valueType="num">
                                      <p:cBhvr additive="base">
                                        <p:cTn id="87" dur="500" fill="hold"/>
                                        <p:tgtEl>
                                          <p:spTgt spid="23577"/>
                                        </p:tgtEl>
                                        <p:attrNameLst>
                                          <p:attrName>ppt_x</p:attrName>
                                        </p:attrNameLst>
                                      </p:cBhvr>
                                      <p:tavLst>
                                        <p:tav tm="0">
                                          <p:val>
                                            <p:strVal val="#ppt_x"/>
                                          </p:val>
                                        </p:tav>
                                        <p:tav tm="100000">
                                          <p:val>
                                            <p:strVal val="#ppt_x"/>
                                          </p:val>
                                        </p:tav>
                                      </p:tavLst>
                                    </p:anim>
                                    <p:anim calcmode="lin" valueType="num">
                                      <p:cBhvr additive="base">
                                        <p:cTn id="88" dur="500" fill="hold"/>
                                        <p:tgtEl>
                                          <p:spTgt spid="23577"/>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3578"/>
                                        </p:tgtEl>
                                        <p:attrNameLst>
                                          <p:attrName>style.visibility</p:attrName>
                                        </p:attrNameLst>
                                      </p:cBhvr>
                                      <p:to>
                                        <p:strVal val="visible"/>
                                      </p:to>
                                    </p:set>
                                    <p:anim calcmode="lin" valueType="num">
                                      <p:cBhvr additive="base">
                                        <p:cTn id="91" dur="500" fill="hold"/>
                                        <p:tgtEl>
                                          <p:spTgt spid="23578"/>
                                        </p:tgtEl>
                                        <p:attrNameLst>
                                          <p:attrName>ppt_x</p:attrName>
                                        </p:attrNameLst>
                                      </p:cBhvr>
                                      <p:tavLst>
                                        <p:tav tm="0">
                                          <p:val>
                                            <p:strVal val="#ppt_x"/>
                                          </p:val>
                                        </p:tav>
                                        <p:tav tm="100000">
                                          <p:val>
                                            <p:strVal val="#ppt_x"/>
                                          </p:val>
                                        </p:tav>
                                      </p:tavLst>
                                    </p:anim>
                                    <p:anim calcmode="lin" valueType="num">
                                      <p:cBhvr additive="base">
                                        <p:cTn id="92" dur="500" fill="hold"/>
                                        <p:tgtEl>
                                          <p:spTgt spid="23578"/>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3579"/>
                                        </p:tgtEl>
                                        <p:attrNameLst>
                                          <p:attrName>style.visibility</p:attrName>
                                        </p:attrNameLst>
                                      </p:cBhvr>
                                      <p:to>
                                        <p:strVal val="visible"/>
                                      </p:to>
                                    </p:set>
                                    <p:anim calcmode="lin" valueType="num">
                                      <p:cBhvr additive="base">
                                        <p:cTn id="95" dur="500" fill="hold"/>
                                        <p:tgtEl>
                                          <p:spTgt spid="23579"/>
                                        </p:tgtEl>
                                        <p:attrNameLst>
                                          <p:attrName>ppt_x</p:attrName>
                                        </p:attrNameLst>
                                      </p:cBhvr>
                                      <p:tavLst>
                                        <p:tav tm="0">
                                          <p:val>
                                            <p:strVal val="#ppt_x"/>
                                          </p:val>
                                        </p:tav>
                                        <p:tav tm="100000">
                                          <p:val>
                                            <p:strVal val="#ppt_x"/>
                                          </p:val>
                                        </p:tav>
                                      </p:tavLst>
                                    </p:anim>
                                    <p:anim calcmode="lin" valueType="num">
                                      <p:cBhvr additive="base">
                                        <p:cTn id="96" dur="500" fill="hold"/>
                                        <p:tgtEl>
                                          <p:spTgt spid="2357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3580"/>
                                        </p:tgtEl>
                                        <p:attrNameLst>
                                          <p:attrName>style.visibility</p:attrName>
                                        </p:attrNameLst>
                                      </p:cBhvr>
                                      <p:to>
                                        <p:strVal val="visible"/>
                                      </p:to>
                                    </p:set>
                                    <p:anim calcmode="lin" valueType="num">
                                      <p:cBhvr additive="base">
                                        <p:cTn id="99" dur="500" fill="hold"/>
                                        <p:tgtEl>
                                          <p:spTgt spid="23580"/>
                                        </p:tgtEl>
                                        <p:attrNameLst>
                                          <p:attrName>ppt_x</p:attrName>
                                        </p:attrNameLst>
                                      </p:cBhvr>
                                      <p:tavLst>
                                        <p:tav tm="0">
                                          <p:val>
                                            <p:strVal val="#ppt_x"/>
                                          </p:val>
                                        </p:tav>
                                        <p:tav tm="100000">
                                          <p:val>
                                            <p:strVal val="#ppt_x"/>
                                          </p:val>
                                        </p:tav>
                                      </p:tavLst>
                                    </p:anim>
                                    <p:anim calcmode="lin" valueType="num">
                                      <p:cBhvr additive="base">
                                        <p:cTn id="100" dur="500" fill="hold"/>
                                        <p:tgtEl>
                                          <p:spTgt spid="2358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23581"/>
                                        </p:tgtEl>
                                        <p:attrNameLst>
                                          <p:attrName>style.visibility</p:attrName>
                                        </p:attrNameLst>
                                      </p:cBhvr>
                                      <p:to>
                                        <p:strVal val="visible"/>
                                      </p:to>
                                    </p:set>
                                    <p:anim calcmode="lin" valueType="num">
                                      <p:cBhvr additive="base">
                                        <p:cTn id="103" dur="500" fill="hold"/>
                                        <p:tgtEl>
                                          <p:spTgt spid="23581"/>
                                        </p:tgtEl>
                                        <p:attrNameLst>
                                          <p:attrName>ppt_x</p:attrName>
                                        </p:attrNameLst>
                                      </p:cBhvr>
                                      <p:tavLst>
                                        <p:tav tm="0">
                                          <p:val>
                                            <p:strVal val="#ppt_x"/>
                                          </p:val>
                                        </p:tav>
                                        <p:tav tm="100000">
                                          <p:val>
                                            <p:strVal val="#ppt_x"/>
                                          </p:val>
                                        </p:tav>
                                      </p:tavLst>
                                    </p:anim>
                                    <p:anim calcmode="lin" valueType="num">
                                      <p:cBhvr additive="base">
                                        <p:cTn id="104" dur="500" fill="hold"/>
                                        <p:tgtEl>
                                          <p:spTgt spid="2358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3582"/>
                                        </p:tgtEl>
                                        <p:attrNameLst>
                                          <p:attrName>style.visibility</p:attrName>
                                        </p:attrNameLst>
                                      </p:cBhvr>
                                      <p:to>
                                        <p:strVal val="visible"/>
                                      </p:to>
                                    </p:set>
                                    <p:anim calcmode="lin" valueType="num">
                                      <p:cBhvr additive="base">
                                        <p:cTn id="107" dur="500" fill="hold"/>
                                        <p:tgtEl>
                                          <p:spTgt spid="23582"/>
                                        </p:tgtEl>
                                        <p:attrNameLst>
                                          <p:attrName>ppt_x</p:attrName>
                                        </p:attrNameLst>
                                      </p:cBhvr>
                                      <p:tavLst>
                                        <p:tav tm="0">
                                          <p:val>
                                            <p:strVal val="#ppt_x"/>
                                          </p:val>
                                        </p:tav>
                                        <p:tav tm="100000">
                                          <p:val>
                                            <p:strVal val="#ppt_x"/>
                                          </p:val>
                                        </p:tav>
                                      </p:tavLst>
                                    </p:anim>
                                    <p:anim calcmode="lin" valueType="num">
                                      <p:cBhvr additive="base">
                                        <p:cTn id="108" dur="500" fill="hold"/>
                                        <p:tgtEl>
                                          <p:spTgt spid="23582"/>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23583"/>
                                        </p:tgtEl>
                                        <p:attrNameLst>
                                          <p:attrName>style.visibility</p:attrName>
                                        </p:attrNameLst>
                                      </p:cBhvr>
                                      <p:to>
                                        <p:strVal val="visible"/>
                                      </p:to>
                                    </p:set>
                                    <p:anim calcmode="lin" valueType="num">
                                      <p:cBhvr additive="base">
                                        <p:cTn id="111" dur="500" fill="hold"/>
                                        <p:tgtEl>
                                          <p:spTgt spid="23583"/>
                                        </p:tgtEl>
                                        <p:attrNameLst>
                                          <p:attrName>ppt_x</p:attrName>
                                        </p:attrNameLst>
                                      </p:cBhvr>
                                      <p:tavLst>
                                        <p:tav tm="0">
                                          <p:val>
                                            <p:strVal val="#ppt_x"/>
                                          </p:val>
                                        </p:tav>
                                        <p:tav tm="100000">
                                          <p:val>
                                            <p:strVal val="#ppt_x"/>
                                          </p:val>
                                        </p:tav>
                                      </p:tavLst>
                                    </p:anim>
                                    <p:anim calcmode="lin" valueType="num">
                                      <p:cBhvr additive="base">
                                        <p:cTn id="112" dur="500" fill="hold"/>
                                        <p:tgtEl>
                                          <p:spTgt spid="2358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3584"/>
                                        </p:tgtEl>
                                        <p:attrNameLst>
                                          <p:attrName>style.visibility</p:attrName>
                                        </p:attrNameLst>
                                      </p:cBhvr>
                                      <p:to>
                                        <p:strVal val="visible"/>
                                      </p:to>
                                    </p:set>
                                    <p:anim calcmode="lin" valueType="num">
                                      <p:cBhvr additive="base">
                                        <p:cTn id="115" dur="500" fill="hold"/>
                                        <p:tgtEl>
                                          <p:spTgt spid="23584"/>
                                        </p:tgtEl>
                                        <p:attrNameLst>
                                          <p:attrName>ppt_x</p:attrName>
                                        </p:attrNameLst>
                                      </p:cBhvr>
                                      <p:tavLst>
                                        <p:tav tm="0">
                                          <p:val>
                                            <p:strVal val="#ppt_x"/>
                                          </p:val>
                                        </p:tav>
                                        <p:tav tm="100000">
                                          <p:val>
                                            <p:strVal val="#ppt_x"/>
                                          </p:val>
                                        </p:tav>
                                      </p:tavLst>
                                    </p:anim>
                                    <p:anim calcmode="lin" valueType="num">
                                      <p:cBhvr additive="base">
                                        <p:cTn id="116" dur="500" fill="hold"/>
                                        <p:tgtEl>
                                          <p:spTgt spid="2358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3585"/>
                                        </p:tgtEl>
                                        <p:attrNameLst>
                                          <p:attrName>style.visibility</p:attrName>
                                        </p:attrNameLst>
                                      </p:cBhvr>
                                      <p:to>
                                        <p:strVal val="visible"/>
                                      </p:to>
                                    </p:set>
                                    <p:anim calcmode="lin" valueType="num">
                                      <p:cBhvr additive="base">
                                        <p:cTn id="119" dur="500" fill="hold"/>
                                        <p:tgtEl>
                                          <p:spTgt spid="23585"/>
                                        </p:tgtEl>
                                        <p:attrNameLst>
                                          <p:attrName>ppt_x</p:attrName>
                                        </p:attrNameLst>
                                      </p:cBhvr>
                                      <p:tavLst>
                                        <p:tav tm="0">
                                          <p:val>
                                            <p:strVal val="#ppt_x"/>
                                          </p:val>
                                        </p:tav>
                                        <p:tav tm="100000">
                                          <p:val>
                                            <p:strVal val="#ppt_x"/>
                                          </p:val>
                                        </p:tav>
                                      </p:tavLst>
                                    </p:anim>
                                    <p:anim calcmode="lin" valueType="num">
                                      <p:cBhvr additive="base">
                                        <p:cTn id="120" dur="500" fill="hold"/>
                                        <p:tgtEl>
                                          <p:spTgt spid="23585"/>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23614"/>
                                        </p:tgtEl>
                                        <p:attrNameLst>
                                          <p:attrName>style.visibility</p:attrName>
                                        </p:attrNameLst>
                                      </p:cBhvr>
                                      <p:to>
                                        <p:strVal val="visible"/>
                                      </p:to>
                                    </p:set>
                                    <p:anim calcmode="lin" valueType="num">
                                      <p:cBhvr additive="base">
                                        <p:cTn id="123" dur="500" fill="hold"/>
                                        <p:tgtEl>
                                          <p:spTgt spid="23614"/>
                                        </p:tgtEl>
                                        <p:attrNameLst>
                                          <p:attrName>ppt_x</p:attrName>
                                        </p:attrNameLst>
                                      </p:cBhvr>
                                      <p:tavLst>
                                        <p:tav tm="0">
                                          <p:val>
                                            <p:strVal val="#ppt_x"/>
                                          </p:val>
                                        </p:tav>
                                        <p:tav tm="100000">
                                          <p:val>
                                            <p:strVal val="#ppt_x"/>
                                          </p:val>
                                        </p:tav>
                                      </p:tavLst>
                                    </p:anim>
                                    <p:anim calcmode="lin" valueType="num">
                                      <p:cBhvr additive="base">
                                        <p:cTn id="124" dur="500" fill="hold"/>
                                        <p:tgtEl>
                                          <p:spTgt spid="23614"/>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3586"/>
                                        </p:tgtEl>
                                        <p:attrNameLst>
                                          <p:attrName>style.visibility</p:attrName>
                                        </p:attrNameLst>
                                      </p:cBhvr>
                                      <p:to>
                                        <p:strVal val="visible"/>
                                      </p:to>
                                    </p:set>
                                    <p:anim calcmode="lin" valueType="num">
                                      <p:cBhvr additive="base">
                                        <p:cTn id="129" dur="500" fill="hold"/>
                                        <p:tgtEl>
                                          <p:spTgt spid="23586"/>
                                        </p:tgtEl>
                                        <p:attrNameLst>
                                          <p:attrName>ppt_x</p:attrName>
                                        </p:attrNameLst>
                                      </p:cBhvr>
                                      <p:tavLst>
                                        <p:tav tm="0">
                                          <p:val>
                                            <p:strVal val="#ppt_x"/>
                                          </p:val>
                                        </p:tav>
                                        <p:tav tm="100000">
                                          <p:val>
                                            <p:strVal val="#ppt_x"/>
                                          </p:val>
                                        </p:tav>
                                      </p:tavLst>
                                    </p:anim>
                                    <p:anim calcmode="lin" valueType="num">
                                      <p:cBhvr additive="base">
                                        <p:cTn id="130" dur="500" fill="hold"/>
                                        <p:tgtEl>
                                          <p:spTgt spid="23586"/>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3587"/>
                                        </p:tgtEl>
                                        <p:attrNameLst>
                                          <p:attrName>style.visibility</p:attrName>
                                        </p:attrNameLst>
                                      </p:cBhvr>
                                      <p:to>
                                        <p:strVal val="visible"/>
                                      </p:to>
                                    </p:set>
                                    <p:anim calcmode="lin" valueType="num">
                                      <p:cBhvr additive="base">
                                        <p:cTn id="133" dur="500" fill="hold"/>
                                        <p:tgtEl>
                                          <p:spTgt spid="23587"/>
                                        </p:tgtEl>
                                        <p:attrNameLst>
                                          <p:attrName>ppt_x</p:attrName>
                                        </p:attrNameLst>
                                      </p:cBhvr>
                                      <p:tavLst>
                                        <p:tav tm="0">
                                          <p:val>
                                            <p:strVal val="#ppt_x"/>
                                          </p:val>
                                        </p:tav>
                                        <p:tav tm="100000">
                                          <p:val>
                                            <p:strVal val="#ppt_x"/>
                                          </p:val>
                                        </p:tav>
                                      </p:tavLst>
                                    </p:anim>
                                    <p:anim calcmode="lin" valueType="num">
                                      <p:cBhvr additive="base">
                                        <p:cTn id="134" dur="500" fill="hold"/>
                                        <p:tgtEl>
                                          <p:spTgt spid="23587"/>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3588"/>
                                        </p:tgtEl>
                                        <p:attrNameLst>
                                          <p:attrName>style.visibility</p:attrName>
                                        </p:attrNameLst>
                                      </p:cBhvr>
                                      <p:to>
                                        <p:strVal val="visible"/>
                                      </p:to>
                                    </p:set>
                                    <p:anim calcmode="lin" valueType="num">
                                      <p:cBhvr additive="base">
                                        <p:cTn id="137" dur="500" fill="hold"/>
                                        <p:tgtEl>
                                          <p:spTgt spid="23588"/>
                                        </p:tgtEl>
                                        <p:attrNameLst>
                                          <p:attrName>ppt_x</p:attrName>
                                        </p:attrNameLst>
                                      </p:cBhvr>
                                      <p:tavLst>
                                        <p:tav tm="0">
                                          <p:val>
                                            <p:strVal val="#ppt_x"/>
                                          </p:val>
                                        </p:tav>
                                        <p:tav tm="100000">
                                          <p:val>
                                            <p:strVal val="#ppt_x"/>
                                          </p:val>
                                        </p:tav>
                                      </p:tavLst>
                                    </p:anim>
                                    <p:anim calcmode="lin" valueType="num">
                                      <p:cBhvr additive="base">
                                        <p:cTn id="138" dur="500" fill="hold"/>
                                        <p:tgtEl>
                                          <p:spTgt spid="23588"/>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3589"/>
                                        </p:tgtEl>
                                        <p:attrNameLst>
                                          <p:attrName>style.visibility</p:attrName>
                                        </p:attrNameLst>
                                      </p:cBhvr>
                                      <p:to>
                                        <p:strVal val="visible"/>
                                      </p:to>
                                    </p:set>
                                    <p:anim calcmode="lin" valueType="num">
                                      <p:cBhvr additive="base">
                                        <p:cTn id="141" dur="500" fill="hold"/>
                                        <p:tgtEl>
                                          <p:spTgt spid="23589"/>
                                        </p:tgtEl>
                                        <p:attrNameLst>
                                          <p:attrName>ppt_x</p:attrName>
                                        </p:attrNameLst>
                                      </p:cBhvr>
                                      <p:tavLst>
                                        <p:tav tm="0">
                                          <p:val>
                                            <p:strVal val="#ppt_x"/>
                                          </p:val>
                                        </p:tav>
                                        <p:tav tm="100000">
                                          <p:val>
                                            <p:strVal val="#ppt_x"/>
                                          </p:val>
                                        </p:tav>
                                      </p:tavLst>
                                    </p:anim>
                                    <p:anim calcmode="lin" valueType="num">
                                      <p:cBhvr additive="base">
                                        <p:cTn id="142" dur="500" fill="hold"/>
                                        <p:tgtEl>
                                          <p:spTgt spid="23589"/>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23590"/>
                                        </p:tgtEl>
                                        <p:attrNameLst>
                                          <p:attrName>style.visibility</p:attrName>
                                        </p:attrNameLst>
                                      </p:cBhvr>
                                      <p:to>
                                        <p:strVal val="visible"/>
                                      </p:to>
                                    </p:set>
                                    <p:anim calcmode="lin" valueType="num">
                                      <p:cBhvr additive="base">
                                        <p:cTn id="145" dur="500" fill="hold"/>
                                        <p:tgtEl>
                                          <p:spTgt spid="23590"/>
                                        </p:tgtEl>
                                        <p:attrNameLst>
                                          <p:attrName>ppt_x</p:attrName>
                                        </p:attrNameLst>
                                      </p:cBhvr>
                                      <p:tavLst>
                                        <p:tav tm="0">
                                          <p:val>
                                            <p:strVal val="#ppt_x"/>
                                          </p:val>
                                        </p:tav>
                                        <p:tav tm="100000">
                                          <p:val>
                                            <p:strVal val="#ppt_x"/>
                                          </p:val>
                                        </p:tav>
                                      </p:tavLst>
                                    </p:anim>
                                    <p:anim calcmode="lin" valueType="num">
                                      <p:cBhvr additive="base">
                                        <p:cTn id="146" dur="500" fill="hold"/>
                                        <p:tgtEl>
                                          <p:spTgt spid="23590"/>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23591"/>
                                        </p:tgtEl>
                                        <p:attrNameLst>
                                          <p:attrName>style.visibility</p:attrName>
                                        </p:attrNameLst>
                                      </p:cBhvr>
                                      <p:to>
                                        <p:strVal val="visible"/>
                                      </p:to>
                                    </p:set>
                                    <p:anim calcmode="lin" valueType="num">
                                      <p:cBhvr additive="base">
                                        <p:cTn id="149" dur="500" fill="hold"/>
                                        <p:tgtEl>
                                          <p:spTgt spid="23591"/>
                                        </p:tgtEl>
                                        <p:attrNameLst>
                                          <p:attrName>ppt_x</p:attrName>
                                        </p:attrNameLst>
                                      </p:cBhvr>
                                      <p:tavLst>
                                        <p:tav tm="0">
                                          <p:val>
                                            <p:strVal val="#ppt_x"/>
                                          </p:val>
                                        </p:tav>
                                        <p:tav tm="100000">
                                          <p:val>
                                            <p:strVal val="#ppt_x"/>
                                          </p:val>
                                        </p:tav>
                                      </p:tavLst>
                                    </p:anim>
                                    <p:anim calcmode="lin" valueType="num">
                                      <p:cBhvr additive="base">
                                        <p:cTn id="150" dur="500" fill="hold"/>
                                        <p:tgtEl>
                                          <p:spTgt spid="23591"/>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23592"/>
                                        </p:tgtEl>
                                        <p:attrNameLst>
                                          <p:attrName>style.visibility</p:attrName>
                                        </p:attrNameLst>
                                      </p:cBhvr>
                                      <p:to>
                                        <p:strVal val="visible"/>
                                      </p:to>
                                    </p:set>
                                    <p:anim calcmode="lin" valueType="num">
                                      <p:cBhvr additive="base">
                                        <p:cTn id="153" dur="500" fill="hold"/>
                                        <p:tgtEl>
                                          <p:spTgt spid="23592"/>
                                        </p:tgtEl>
                                        <p:attrNameLst>
                                          <p:attrName>ppt_x</p:attrName>
                                        </p:attrNameLst>
                                      </p:cBhvr>
                                      <p:tavLst>
                                        <p:tav tm="0">
                                          <p:val>
                                            <p:strVal val="#ppt_x"/>
                                          </p:val>
                                        </p:tav>
                                        <p:tav tm="100000">
                                          <p:val>
                                            <p:strVal val="#ppt_x"/>
                                          </p:val>
                                        </p:tav>
                                      </p:tavLst>
                                    </p:anim>
                                    <p:anim calcmode="lin" valueType="num">
                                      <p:cBhvr additive="base">
                                        <p:cTn id="154" dur="500" fill="hold"/>
                                        <p:tgtEl>
                                          <p:spTgt spid="23592"/>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23593"/>
                                        </p:tgtEl>
                                        <p:attrNameLst>
                                          <p:attrName>style.visibility</p:attrName>
                                        </p:attrNameLst>
                                      </p:cBhvr>
                                      <p:to>
                                        <p:strVal val="visible"/>
                                      </p:to>
                                    </p:set>
                                    <p:anim calcmode="lin" valueType="num">
                                      <p:cBhvr additive="base">
                                        <p:cTn id="157" dur="500" fill="hold"/>
                                        <p:tgtEl>
                                          <p:spTgt spid="23593"/>
                                        </p:tgtEl>
                                        <p:attrNameLst>
                                          <p:attrName>ppt_x</p:attrName>
                                        </p:attrNameLst>
                                      </p:cBhvr>
                                      <p:tavLst>
                                        <p:tav tm="0">
                                          <p:val>
                                            <p:strVal val="#ppt_x"/>
                                          </p:val>
                                        </p:tav>
                                        <p:tav tm="100000">
                                          <p:val>
                                            <p:strVal val="#ppt_x"/>
                                          </p:val>
                                        </p:tav>
                                      </p:tavLst>
                                    </p:anim>
                                    <p:anim calcmode="lin" valueType="num">
                                      <p:cBhvr additive="base">
                                        <p:cTn id="158" dur="500" fill="hold"/>
                                        <p:tgtEl>
                                          <p:spTgt spid="23593"/>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3594"/>
                                        </p:tgtEl>
                                        <p:attrNameLst>
                                          <p:attrName>style.visibility</p:attrName>
                                        </p:attrNameLst>
                                      </p:cBhvr>
                                      <p:to>
                                        <p:strVal val="visible"/>
                                      </p:to>
                                    </p:set>
                                    <p:anim calcmode="lin" valueType="num">
                                      <p:cBhvr additive="base">
                                        <p:cTn id="161" dur="500" fill="hold"/>
                                        <p:tgtEl>
                                          <p:spTgt spid="23594"/>
                                        </p:tgtEl>
                                        <p:attrNameLst>
                                          <p:attrName>ppt_x</p:attrName>
                                        </p:attrNameLst>
                                      </p:cBhvr>
                                      <p:tavLst>
                                        <p:tav tm="0">
                                          <p:val>
                                            <p:strVal val="#ppt_x"/>
                                          </p:val>
                                        </p:tav>
                                        <p:tav tm="100000">
                                          <p:val>
                                            <p:strVal val="#ppt_x"/>
                                          </p:val>
                                        </p:tav>
                                      </p:tavLst>
                                    </p:anim>
                                    <p:anim calcmode="lin" valueType="num">
                                      <p:cBhvr additive="base">
                                        <p:cTn id="162" dur="500" fill="hold"/>
                                        <p:tgtEl>
                                          <p:spTgt spid="23594"/>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3595"/>
                                        </p:tgtEl>
                                        <p:attrNameLst>
                                          <p:attrName>style.visibility</p:attrName>
                                        </p:attrNameLst>
                                      </p:cBhvr>
                                      <p:to>
                                        <p:strVal val="visible"/>
                                      </p:to>
                                    </p:set>
                                    <p:anim calcmode="lin" valueType="num">
                                      <p:cBhvr additive="base">
                                        <p:cTn id="165" dur="500" fill="hold"/>
                                        <p:tgtEl>
                                          <p:spTgt spid="23595"/>
                                        </p:tgtEl>
                                        <p:attrNameLst>
                                          <p:attrName>ppt_x</p:attrName>
                                        </p:attrNameLst>
                                      </p:cBhvr>
                                      <p:tavLst>
                                        <p:tav tm="0">
                                          <p:val>
                                            <p:strVal val="#ppt_x"/>
                                          </p:val>
                                        </p:tav>
                                        <p:tav tm="100000">
                                          <p:val>
                                            <p:strVal val="#ppt_x"/>
                                          </p:val>
                                        </p:tav>
                                      </p:tavLst>
                                    </p:anim>
                                    <p:anim calcmode="lin" valueType="num">
                                      <p:cBhvr additive="base">
                                        <p:cTn id="166" dur="500" fill="hold"/>
                                        <p:tgtEl>
                                          <p:spTgt spid="23595"/>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23596"/>
                                        </p:tgtEl>
                                        <p:attrNameLst>
                                          <p:attrName>style.visibility</p:attrName>
                                        </p:attrNameLst>
                                      </p:cBhvr>
                                      <p:to>
                                        <p:strVal val="visible"/>
                                      </p:to>
                                    </p:set>
                                    <p:anim calcmode="lin" valueType="num">
                                      <p:cBhvr additive="base">
                                        <p:cTn id="169" dur="500" fill="hold"/>
                                        <p:tgtEl>
                                          <p:spTgt spid="23596"/>
                                        </p:tgtEl>
                                        <p:attrNameLst>
                                          <p:attrName>ppt_x</p:attrName>
                                        </p:attrNameLst>
                                      </p:cBhvr>
                                      <p:tavLst>
                                        <p:tav tm="0">
                                          <p:val>
                                            <p:strVal val="#ppt_x"/>
                                          </p:val>
                                        </p:tav>
                                        <p:tav tm="100000">
                                          <p:val>
                                            <p:strVal val="#ppt_x"/>
                                          </p:val>
                                        </p:tav>
                                      </p:tavLst>
                                    </p:anim>
                                    <p:anim calcmode="lin" valueType="num">
                                      <p:cBhvr additive="base">
                                        <p:cTn id="170" dur="500" fill="hold"/>
                                        <p:tgtEl>
                                          <p:spTgt spid="23596"/>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23597"/>
                                        </p:tgtEl>
                                        <p:attrNameLst>
                                          <p:attrName>style.visibility</p:attrName>
                                        </p:attrNameLst>
                                      </p:cBhvr>
                                      <p:to>
                                        <p:strVal val="visible"/>
                                      </p:to>
                                    </p:set>
                                    <p:anim calcmode="lin" valueType="num">
                                      <p:cBhvr additive="base">
                                        <p:cTn id="173" dur="500" fill="hold"/>
                                        <p:tgtEl>
                                          <p:spTgt spid="23597"/>
                                        </p:tgtEl>
                                        <p:attrNameLst>
                                          <p:attrName>ppt_x</p:attrName>
                                        </p:attrNameLst>
                                      </p:cBhvr>
                                      <p:tavLst>
                                        <p:tav tm="0">
                                          <p:val>
                                            <p:strVal val="#ppt_x"/>
                                          </p:val>
                                        </p:tav>
                                        <p:tav tm="100000">
                                          <p:val>
                                            <p:strVal val="#ppt_x"/>
                                          </p:val>
                                        </p:tav>
                                      </p:tavLst>
                                    </p:anim>
                                    <p:anim calcmode="lin" valueType="num">
                                      <p:cBhvr additive="base">
                                        <p:cTn id="174" dur="500" fill="hold"/>
                                        <p:tgtEl>
                                          <p:spTgt spid="23597"/>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23598"/>
                                        </p:tgtEl>
                                        <p:attrNameLst>
                                          <p:attrName>style.visibility</p:attrName>
                                        </p:attrNameLst>
                                      </p:cBhvr>
                                      <p:to>
                                        <p:strVal val="visible"/>
                                      </p:to>
                                    </p:set>
                                    <p:anim calcmode="lin" valueType="num">
                                      <p:cBhvr additive="base">
                                        <p:cTn id="177" dur="500" fill="hold"/>
                                        <p:tgtEl>
                                          <p:spTgt spid="23598"/>
                                        </p:tgtEl>
                                        <p:attrNameLst>
                                          <p:attrName>ppt_x</p:attrName>
                                        </p:attrNameLst>
                                      </p:cBhvr>
                                      <p:tavLst>
                                        <p:tav tm="0">
                                          <p:val>
                                            <p:strVal val="#ppt_x"/>
                                          </p:val>
                                        </p:tav>
                                        <p:tav tm="100000">
                                          <p:val>
                                            <p:strVal val="#ppt_x"/>
                                          </p:val>
                                        </p:tav>
                                      </p:tavLst>
                                    </p:anim>
                                    <p:anim calcmode="lin" valueType="num">
                                      <p:cBhvr additive="base">
                                        <p:cTn id="178" dur="500" fill="hold"/>
                                        <p:tgtEl>
                                          <p:spTgt spid="23598"/>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23599"/>
                                        </p:tgtEl>
                                        <p:attrNameLst>
                                          <p:attrName>style.visibility</p:attrName>
                                        </p:attrNameLst>
                                      </p:cBhvr>
                                      <p:to>
                                        <p:strVal val="visible"/>
                                      </p:to>
                                    </p:set>
                                    <p:anim calcmode="lin" valueType="num">
                                      <p:cBhvr additive="base">
                                        <p:cTn id="181" dur="500" fill="hold"/>
                                        <p:tgtEl>
                                          <p:spTgt spid="23599"/>
                                        </p:tgtEl>
                                        <p:attrNameLst>
                                          <p:attrName>ppt_x</p:attrName>
                                        </p:attrNameLst>
                                      </p:cBhvr>
                                      <p:tavLst>
                                        <p:tav tm="0">
                                          <p:val>
                                            <p:strVal val="#ppt_x"/>
                                          </p:val>
                                        </p:tav>
                                        <p:tav tm="100000">
                                          <p:val>
                                            <p:strVal val="#ppt_x"/>
                                          </p:val>
                                        </p:tav>
                                      </p:tavLst>
                                    </p:anim>
                                    <p:anim calcmode="lin" valueType="num">
                                      <p:cBhvr additive="base">
                                        <p:cTn id="182" dur="500" fill="hold"/>
                                        <p:tgtEl>
                                          <p:spTgt spid="23599"/>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23600"/>
                                        </p:tgtEl>
                                        <p:attrNameLst>
                                          <p:attrName>style.visibility</p:attrName>
                                        </p:attrNameLst>
                                      </p:cBhvr>
                                      <p:to>
                                        <p:strVal val="visible"/>
                                      </p:to>
                                    </p:set>
                                    <p:anim calcmode="lin" valueType="num">
                                      <p:cBhvr additive="base">
                                        <p:cTn id="185" dur="500" fill="hold"/>
                                        <p:tgtEl>
                                          <p:spTgt spid="23600"/>
                                        </p:tgtEl>
                                        <p:attrNameLst>
                                          <p:attrName>ppt_x</p:attrName>
                                        </p:attrNameLst>
                                      </p:cBhvr>
                                      <p:tavLst>
                                        <p:tav tm="0">
                                          <p:val>
                                            <p:strVal val="#ppt_x"/>
                                          </p:val>
                                        </p:tav>
                                        <p:tav tm="100000">
                                          <p:val>
                                            <p:strVal val="#ppt_x"/>
                                          </p:val>
                                        </p:tav>
                                      </p:tavLst>
                                    </p:anim>
                                    <p:anim calcmode="lin" valueType="num">
                                      <p:cBhvr additive="base">
                                        <p:cTn id="186" dur="500" fill="hold"/>
                                        <p:tgtEl>
                                          <p:spTgt spid="23600"/>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23601"/>
                                        </p:tgtEl>
                                        <p:attrNameLst>
                                          <p:attrName>style.visibility</p:attrName>
                                        </p:attrNameLst>
                                      </p:cBhvr>
                                      <p:to>
                                        <p:strVal val="visible"/>
                                      </p:to>
                                    </p:set>
                                    <p:anim calcmode="lin" valueType="num">
                                      <p:cBhvr additive="base">
                                        <p:cTn id="189" dur="500" fill="hold"/>
                                        <p:tgtEl>
                                          <p:spTgt spid="23601"/>
                                        </p:tgtEl>
                                        <p:attrNameLst>
                                          <p:attrName>ppt_x</p:attrName>
                                        </p:attrNameLst>
                                      </p:cBhvr>
                                      <p:tavLst>
                                        <p:tav tm="0">
                                          <p:val>
                                            <p:strVal val="#ppt_x"/>
                                          </p:val>
                                        </p:tav>
                                        <p:tav tm="100000">
                                          <p:val>
                                            <p:strVal val="#ppt_x"/>
                                          </p:val>
                                        </p:tav>
                                      </p:tavLst>
                                    </p:anim>
                                    <p:anim calcmode="lin" valueType="num">
                                      <p:cBhvr additive="base">
                                        <p:cTn id="190" dur="500" fill="hold"/>
                                        <p:tgtEl>
                                          <p:spTgt spid="23601"/>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23602"/>
                                        </p:tgtEl>
                                        <p:attrNameLst>
                                          <p:attrName>style.visibility</p:attrName>
                                        </p:attrNameLst>
                                      </p:cBhvr>
                                      <p:to>
                                        <p:strVal val="visible"/>
                                      </p:to>
                                    </p:set>
                                    <p:anim calcmode="lin" valueType="num">
                                      <p:cBhvr additive="base">
                                        <p:cTn id="193" dur="500" fill="hold"/>
                                        <p:tgtEl>
                                          <p:spTgt spid="23602"/>
                                        </p:tgtEl>
                                        <p:attrNameLst>
                                          <p:attrName>ppt_x</p:attrName>
                                        </p:attrNameLst>
                                      </p:cBhvr>
                                      <p:tavLst>
                                        <p:tav tm="0">
                                          <p:val>
                                            <p:strVal val="#ppt_x"/>
                                          </p:val>
                                        </p:tav>
                                        <p:tav tm="100000">
                                          <p:val>
                                            <p:strVal val="#ppt_x"/>
                                          </p:val>
                                        </p:tav>
                                      </p:tavLst>
                                    </p:anim>
                                    <p:anim calcmode="lin" valueType="num">
                                      <p:cBhvr additive="base">
                                        <p:cTn id="194" dur="500" fill="hold"/>
                                        <p:tgtEl>
                                          <p:spTgt spid="23602"/>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23603"/>
                                        </p:tgtEl>
                                        <p:attrNameLst>
                                          <p:attrName>style.visibility</p:attrName>
                                        </p:attrNameLst>
                                      </p:cBhvr>
                                      <p:to>
                                        <p:strVal val="visible"/>
                                      </p:to>
                                    </p:set>
                                    <p:anim calcmode="lin" valueType="num">
                                      <p:cBhvr additive="base">
                                        <p:cTn id="197" dur="500" fill="hold"/>
                                        <p:tgtEl>
                                          <p:spTgt spid="23603"/>
                                        </p:tgtEl>
                                        <p:attrNameLst>
                                          <p:attrName>ppt_x</p:attrName>
                                        </p:attrNameLst>
                                      </p:cBhvr>
                                      <p:tavLst>
                                        <p:tav tm="0">
                                          <p:val>
                                            <p:strVal val="#ppt_x"/>
                                          </p:val>
                                        </p:tav>
                                        <p:tav tm="100000">
                                          <p:val>
                                            <p:strVal val="#ppt_x"/>
                                          </p:val>
                                        </p:tav>
                                      </p:tavLst>
                                    </p:anim>
                                    <p:anim calcmode="lin" valueType="num">
                                      <p:cBhvr additive="base">
                                        <p:cTn id="198" dur="500" fill="hold"/>
                                        <p:tgtEl>
                                          <p:spTgt spid="23603"/>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23604"/>
                                        </p:tgtEl>
                                        <p:attrNameLst>
                                          <p:attrName>style.visibility</p:attrName>
                                        </p:attrNameLst>
                                      </p:cBhvr>
                                      <p:to>
                                        <p:strVal val="visible"/>
                                      </p:to>
                                    </p:set>
                                    <p:anim calcmode="lin" valueType="num">
                                      <p:cBhvr additive="base">
                                        <p:cTn id="201" dur="500" fill="hold"/>
                                        <p:tgtEl>
                                          <p:spTgt spid="23604"/>
                                        </p:tgtEl>
                                        <p:attrNameLst>
                                          <p:attrName>ppt_x</p:attrName>
                                        </p:attrNameLst>
                                      </p:cBhvr>
                                      <p:tavLst>
                                        <p:tav tm="0">
                                          <p:val>
                                            <p:strVal val="#ppt_x"/>
                                          </p:val>
                                        </p:tav>
                                        <p:tav tm="100000">
                                          <p:val>
                                            <p:strVal val="#ppt_x"/>
                                          </p:val>
                                        </p:tav>
                                      </p:tavLst>
                                    </p:anim>
                                    <p:anim calcmode="lin" valueType="num">
                                      <p:cBhvr additive="base">
                                        <p:cTn id="202" dur="500" fill="hold"/>
                                        <p:tgtEl>
                                          <p:spTgt spid="23604"/>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23605"/>
                                        </p:tgtEl>
                                        <p:attrNameLst>
                                          <p:attrName>style.visibility</p:attrName>
                                        </p:attrNameLst>
                                      </p:cBhvr>
                                      <p:to>
                                        <p:strVal val="visible"/>
                                      </p:to>
                                    </p:set>
                                    <p:anim calcmode="lin" valueType="num">
                                      <p:cBhvr additive="base">
                                        <p:cTn id="205" dur="500" fill="hold"/>
                                        <p:tgtEl>
                                          <p:spTgt spid="23605"/>
                                        </p:tgtEl>
                                        <p:attrNameLst>
                                          <p:attrName>ppt_x</p:attrName>
                                        </p:attrNameLst>
                                      </p:cBhvr>
                                      <p:tavLst>
                                        <p:tav tm="0">
                                          <p:val>
                                            <p:strVal val="#ppt_x"/>
                                          </p:val>
                                        </p:tav>
                                        <p:tav tm="100000">
                                          <p:val>
                                            <p:strVal val="#ppt_x"/>
                                          </p:val>
                                        </p:tav>
                                      </p:tavLst>
                                    </p:anim>
                                    <p:anim calcmode="lin" valueType="num">
                                      <p:cBhvr additive="base">
                                        <p:cTn id="206" dur="500" fill="hold"/>
                                        <p:tgtEl>
                                          <p:spTgt spid="23605"/>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23606"/>
                                        </p:tgtEl>
                                        <p:attrNameLst>
                                          <p:attrName>style.visibility</p:attrName>
                                        </p:attrNameLst>
                                      </p:cBhvr>
                                      <p:to>
                                        <p:strVal val="visible"/>
                                      </p:to>
                                    </p:set>
                                    <p:anim calcmode="lin" valueType="num">
                                      <p:cBhvr additive="base">
                                        <p:cTn id="209" dur="500" fill="hold"/>
                                        <p:tgtEl>
                                          <p:spTgt spid="23606"/>
                                        </p:tgtEl>
                                        <p:attrNameLst>
                                          <p:attrName>ppt_x</p:attrName>
                                        </p:attrNameLst>
                                      </p:cBhvr>
                                      <p:tavLst>
                                        <p:tav tm="0">
                                          <p:val>
                                            <p:strVal val="#ppt_x"/>
                                          </p:val>
                                        </p:tav>
                                        <p:tav tm="100000">
                                          <p:val>
                                            <p:strVal val="#ppt_x"/>
                                          </p:val>
                                        </p:tav>
                                      </p:tavLst>
                                    </p:anim>
                                    <p:anim calcmode="lin" valueType="num">
                                      <p:cBhvr additive="base">
                                        <p:cTn id="210" dur="500" fill="hold"/>
                                        <p:tgtEl>
                                          <p:spTgt spid="23606"/>
                                        </p:tgtEl>
                                        <p:attrNameLst>
                                          <p:attrName>ppt_y</p:attrName>
                                        </p:attrNameLst>
                                      </p:cBhvr>
                                      <p:tavLst>
                                        <p:tav tm="0">
                                          <p:val>
                                            <p:strVal val="1+#ppt_h/2"/>
                                          </p:val>
                                        </p:tav>
                                        <p:tav tm="100000">
                                          <p:val>
                                            <p:strVal val="#ppt_y"/>
                                          </p:val>
                                        </p:tav>
                                      </p:tavLst>
                                    </p:anim>
                                  </p:childTnLst>
                                </p:cTn>
                              </p:par>
                              <p:par>
                                <p:cTn id="211" presetID="2" presetClass="entr" presetSubtype="4" fill="hold" nodeType="withEffect">
                                  <p:stCondLst>
                                    <p:cond delay="0"/>
                                  </p:stCondLst>
                                  <p:childTnLst>
                                    <p:set>
                                      <p:cBhvr>
                                        <p:cTn id="212" dur="1" fill="hold">
                                          <p:stCondLst>
                                            <p:cond delay="0"/>
                                          </p:stCondLst>
                                        </p:cTn>
                                        <p:tgtEl>
                                          <p:spTgt spid="23607"/>
                                        </p:tgtEl>
                                        <p:attrNameLst>
                                          <p:attrName>style.visibility</p:attrName>
                                        </p:attrNameLst>
                                      </p:cBhvr>
                                      <p:to>
                                        <p:strVal val="visible"/>
                                      </p:to>
                                    </p:set>
                                    <p:anim calcmode="lin" valueType="num">
                                      <p:cBhvr additive="base">
                                        <p:cTn id="213" dur="500" fill="hold"/>
                                        <p:tgtEl>
                                          <p:spTgt spid="23607"/>
                                        </p:tgtEl>
                                        <p:attrNameLst>
                                          <p:attrName>ppt_x</p:attrName>
                                        </p:attrNameLst>
                                      </p:cBhvr>
                                      <p:tavLst>
                                        <p:tav tm="0">
                                          <p:val>
                                            <p:strVal val="#ppt_x"/>
                                          </p:val>
                                        </p:tav>
                                        <p:tav tm="100000">
                                          <p:val>
                                            <p:strVal val="#ppt_x"/>
                                          </p:val>
                                        </p:tav>
                                      </p:tavLst>
                                    </p:anim>
                                    <p:anim calcmode="lin" valueType="num">
                                      <p:cBhvr additive="base">
                                        <p:cTn id="214" dur="500" fill="hold"/>
                                        <p:tgtEl>
                                          <p:spTgt spid="23607"/>
                                        </p:tgtEl>
                                        <p:attrNameLst>
                                          <p:attrName>ppt_y</p:attrName>
                                        </p:attrNameLst>
                                      </p:cBhvr>
                                      <p:tavLst>
                                        <p:tav tm="0">
                                          <p:val>
                                            <p:strVal val="1+#ppt_h/2"/>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23608"/>
                                        </p:tgtEl>
                                        <p:attrNameLst>
                                          <p:attrName>style.visibility</p:attrName>
                                        </p:attrNameLst>
                                      </p:cBhvr>
                                      <p:to>
                                        <p:strVal val="visible"/>
                                      </p:to>
                                    </p:set>
                                    <p:anim calcmode="lin" valueType="num">
                                      <p:cBhvr additive="base">
                                        <p:cTn id="217" dur="500" fill="hold"/>
                                        <p:tgtEl>
                                          <p:spTgt spid="23608"/>
                                        </p:tgtEl>
                                        <p:attrNameLst>
                                          <p:attrName>ppt_x</p:attrName>
                                        </p:attrNameLst>
                                      </p:cBhvr>
                                      <p:tavLst>
                                        <p:tav tm="0">
                                          <p:val>
                                            <p:strVal val="#ppt_x"/>
                                          </p:val>
                                        </p:tav>
                                        <p:tav tm="100000">
                                          <p:val>
                                            <p:strVal val="#ppt_x"/>
                                          </p:val>
                                        </p:tav>
                                      </p:tavLst>
                                    </p:anim>
                                    <p:anim calcmode="lin" valueType="num">
                                      <p:cBhvr additive="base">
                                        <p:cTn id="218" dur="500" fill="hold"/>
                                        <p:tgtEl>
                                          <p:spTgt spid="23608"/>
                                        </p:tgtEl>
                                        <p:attrNameLst>
                                          <p:attrName>ppt_y</p:attrName>
                                        </p:attrNameLst>
                                      </p:cBhvr>
                                      <p:tavLst>
                                        <p:tav tm="0">
                                          <p:val>
                                            <p:strVal val="1+#ppt_h/2"/>
                                          </p:val>
                                        </p:tav>
                                        <p:tav tm="100000">
                                          <p:val>
                                            <p:strVal val="#ppt_y"/>
                                          </p:val>
                                        </p:tav>
                                      </p:tavLst>
                                    </p:anim>
                                  </p:childTnLst>
                                </p:cTn>
                              </p:par>
                              <p:par>
                                <p:cTn id="219" presetID="2" presetClass="entr" presetSubtype="4" fill="hold" nodeType="withEffect">
                                  <p:stCondLst>
                                    <p:cond delay="0"/>
                                  </p:stCondLst>
                                  <p:childTnLst>
                                    <p:set>
                                      <p:cBhvr>
                                        <p:cTn id="220" dur="1" fill="hold">
                                          <p:stCondLst>
                                            <p:cond delay="0"/>
                                          </p:stCondLst>
                                        </p:cTn>
                                        <p:tgtEl>
                                          <p:spTgt spid="23609"/>
                                        </p:tgtEl>
                                        <p:attrNameLst>
                                          <p:attrName>style.visibility</p:attrName>
                                        </p:attrNameLst>
                                      </p:cBhvr>
                                      <p:to>
                                        <p:strVal val="visible"/>
                                      </p:to>
                                    </p:set>
                                    <p:anim calcmode="lin" valueType="num">
                                      <p:cBhvr additive="base">
                                        <p:cTn id="221" dur="500" fill="hold"/>
                                        <p:tgtEl>
                                          <p:spTgt spid="23609"/>
                                        </p:tgtEl>
                                        <p:attrNameLst>
                                          <p:attrName>ppt_x</p:attrName>
                                        </p:attrNameLst>
                                      </p:cBhvr>
                                      <p:tavLst>
                                        <p:tav tm="0">
                                          <p:val>
                                            <p:strVal val="#ppt_x"/>
                                          </p:val>
                                        </p:tav>
                                        <p:tav tm="100000">
                                          <p:val>
                                            <p:strVal val="#ppt_x"/>
                                          </p:val>
                                        </p:tav>
                                      </p:tavLst>
                                    </p:anim>
                                    <p:anim calcmode="lin" valueType="num">
                                      <p:cBhvr additive="base">
                                        <p:cTn id="222" dur="500" fill="hold"/>
                                        <p:tgtEl>
                                          <p:spTgt spid="23609"/>
                                        </p:tgtEl>
                                        <p:attrNameLst>
                                          <p:attrName>ppt_y</p:attrName>
                                        </p:attrNameLst>
                                      </p:cBhvr>
                                      <p:tavLst>
                                        <p:tav tm="0">
                                          <p:val>
                                            <p:strVal val="1+#ppt_h/2"/>
                                          </p:val>
                                        </p:tav>
                                        <p:tav tm="100000">
                                          <p:val>
                                            <p:strVal val="#ppt_y"/>
                                          </p:val>
                                        </p:tav>
                                      </p:tavLst>
                                    </p:anim>
                                  </p:childTnLst>
                                </p:cTn>
                              </p:par>
                              <p:par>
                                <p:cTn id="223" presetID="2" presetClass="entr" presetSubtype="4" fill="hold" nodeType="withEffect">
                                  <p:stCondLst>
                                    <p:cond delay="0"/>
                                  </p:stCondLst>
                                  <p:childTnLst>
                                    <p:set>
                                      <p:cBhvr>
                                        <p:cTn id="224" dur="1" fill="hold">
                                          <p:stCondLst>
                                            <p:cond delay="0"/>
                                          </p:stCondLst>
                                        </p:cTn>
                                        <p:tgtEl>
                                          <p:spTgt spid="23610"/>
                                        </p:tgtEl>
                                        <p:attrNameLst>
                                          <p:attrName>style.visibility</p:attrName>
                                        </p:attrNameLst>
                                      </p:cBhvr>
                                      <p:to>
                                        <p:strVal val="visible"/>
                                      </p:to>
                                    </p:set>
                                    <p:anim calcmode="lin" valueType="num">
                                      <p:cBhvr additive="base">
                                        <p:cTn id="225" dur="500" fill="hold"/>
                                        <p:tgtEl>
                                          <p:spTgt spid="23610"/>
                                        </p:tgtEl>
                                        <p:attrNameLst>
                                          <p:attrName>ppt_x</p:attrName>
                                        </p:attrNameLst>
                                      </p:cBhvr>
                                      <p:tavLst>
                                        <p:tav tm="0">
                                          <p:val>
                                            <p:strVal val="#ppt_x"/>
                                          </p:val>
                                        </p:tav>
                                        <p:tav tm="100000">
                                          <p:val>
                                            <p:strVal val="#ppt_x"/>
                                          </p:val>
                                        </p:tav>
                                      </p:tavLst>
                                    </p:anim>
                                    <p:anim calcmode="lin" valueType="num">
                                      <p:cBhvr additive="base">
                                        <p:cTn id="226" dur="500" fill="hold"/>
                                        <p:tgtEl>
                                          <p:spTgt spid="23610"/>
                                        </p:tgtEl>
                                        <p:attrNameLst>
                                          <p:attrName>ppt_y</p:attrName>
                                        </p:attrNameLst>
                                      </p:cBhvr>
                                      <p:tavLst>
                                        <p:tav tm="0">
                                          <p:val>
                                            <p:strVal val="1+#ppt_h/2"/>
                                          </p:val>
                                        </p:tav>
                                        <p:tav tm="100000">
                                          <p:val>
                                            <p:strVal val="#ppt_y"/>
                                          </p:val>
                                        </p:tav>
                                      </p:tavLst>
                                    </p:anim>
                                  </p:childTnLst>
                                </p:cTn>
                              </p:par>
                              <p:par>
                                <p:cTn id="227" presetID="2" presetClass="entr" presetSubtype="4" fill="hold" nodeType="withEffect">
                                  <p:stCondLst>
                                    <p:cond delay="0"/>
                                  </p:stCondLst>
                                  <p:childTnLst>
                                    <p:set>
                                      <p:cBhvr>
                                        <p:cTn id="228" dur="1" fill="hold">
                                          <p:stCondLst>
                                            <p:cond delay="0"/>
                                          </p:stCondLst>
                                        </p:cTn>
                                        <p:tgtEl>
                                          <p:spTgt spid="23611"/>
                                        </p:tgtEl>
                                        <p:attrNameLst>
                                          <p:attrName>style.visibility</p:attrName>
                                        </p:attrNameLst>
                                      </p:cBhvr>
                                      <p:to>
                                        <p:strVal val="visible"/>
                                      </p:to>
                                    </p:set>
                                    <p:anim calcmode="lin" valueType="num">
                                      <p:cBhvr additive="base">
                                        <p:cTn id="229" dur="500" fill="hold"/>
                                        <p:tgtEl>
                                          <p:spTgt spid="23611"/>
                                        </p:tgtEl>
                                        <p:attrNameLst>
                                          <p:attrName>ppt_x</p:attrName>
                                        </p:attrNameLst>
                                      </p:cBhvr>
                                      <p:tavLst>
                                        <p:tav tm="0">
                                          <p:val>
                                            <p:strVal val="#ppt_x"/>
                                          </p:val>
                                        </p:tav>
                                        <p:tav tm="100000">
                                          <p:val>
                                            <p:strVal val="#ppt_x"/>
                                          </p:val>
                                        </p:tav>
                                      </p:tavLst>
                                    </p:anim>
                                    <p:anim calcmode="lin" valueType="num">
                                      <p:cBhvr additive="base">
                                        <p:cTn id="230" dur="500" fill="hold"/>
                                        <p:tgtEl>
                                          <p:spTgt spid="23611"/>
                                        </p:tgtEl>
                                        <p:attrNameLst>
                                          <p:attrName>ppt_y</p:attrName>
                                        </p:attrNameLst>
                                      </p:cBhvr>
                                      <p:tavLst>
                                        <p:tav tm="0">
                                          <p:val>
                                            <p:strVal val="1+#ppt_h/2"/>
                                          </p:val>
                                        </p:tav>
                                        <p:tav tm="100000">
                                          <p:val>
                                            <p:strVal val="#ppt_y"/>
                                          </p:val>
                                        </p:tav>
                                      </p:tavLst>
                                    </p:anim>
                                  </p:childTnLst>
                                </p:cTn>
                              </p:par>
                              <p:par>
                                <p:cTn id="231" presetID="2" presetClass="entr" presetSubtype="4" fill="hold" nodeType="withEffect">
                                  <p:stCondLst>
                                    <p:cond delay="0"/>
                                  </p:stCondLst>
                                  <p:childTnLst>
                                    <p:set>
                                      <p:cBhvr>
                                        <p:cTn id="232" dur="1" fill="hold">
                                          <p:stCondLst>
                                            <p:cond delay="0"/>
                                          </p:stCondLst>
                                        </p:cTn>
                                        <p:tgtEl>
                                          <p:spTgt spid="23612"/>
                                        </p:tgtEl>
                                        <p:attrNameLst>
                                          <p:attrName>style.visibility</p:attrName>
                                        </p:attrNameLst>
                                      </p:cBhvr>
                                      <p:to>
                                        <p:strVal val="visible"/>
                                      </p:to>
                                    </p:set>
                                    <p:anim calcmode="lin" valueType="num">
                                      <p:cBhvr additive="base">
                                        <p:cTn id="233" dur="500" fill="hold"/>
                                        <p:tgtEl>
                                          <p:spTgt spid="23612"/>
                                        </p:tgtEl>
                                        <p:attrNameLst>
                                          <p:attrName>ppt_x</p:attrName>
                                        </p:attrNameLst>
                                      </p:cBhvr>
                                      <p:tavLst>
                                        <p:tav tm="0">
                                          <p:val>
                                            <p:strVal val="#ppt_x"/>
                                          </p:val>
                                        </p:tav>
                                        <p:tav tm="100000">
                                          <p:val>
                                            <p:strVal val="#ppt_x"/>
                                          </p:val>
                                        </p:tav>
                                      </p:tavLst>
                                    </p:anim>
                                    <p:anim calcmode="lin" valueType="num">
                                      <p:cBhvr additive="base">
                                        <p:cTn id="234" dur="500" fill="hold"/>
                                        <p:tgtEl>
                                          <p:spTgt spid="23612"/>
                                        </p:tgtEl>
                                        <p:attrNameLst>
                                          <p:attrName>ppt_y</p:attrName>
                                        </p:attrNameLst>
                                      </p:cBhvr>
                                      <p:tavLst>
                                        <p:tav tm="0">
                                          <p:val>
                                            <p:strVal val="1+#ppt_h/2"/>
                                          </p:val>
                                        </p:tav>
                                        <p:tav tm="100000">
                                          <p:val>
                                            <p:strVal val="#ppt_y"/>
                                          </p:val>
                                        </p:tav>
                                      </p:tavLst>
                                    </p:anim>
                                  </p:childTnLst>
                                </p:cTn>
                              </p:par>
                              <p:par>
                                <p:cTn id="235" presetID="2" presetClass="entr" presetSubtype="4" fill="hold" nodeType="withEffect">
                                  <p:stCondLst>
                                    <p:cond delay="0"/>
                                  </p:stCondLst>
                                  <p:childTnLst>
                                    <p:set>
                                      <p:cBhvr>
                                        <p:cTn id="236" dur="1" fill="hold">
                                          <p:stCondLst>
                                            <p:cond delay="0"/>
                                          </p:stCondLst>
                                        </p:cTn>
                                        <p:tgtEl>
                                          <p:spTgt spid="23613"/>
                                        </p:tgtEl>
                                        <p:attrNameLst>
                                          <p:attrName>style.visibility</p:attrName>
                                        </p:attrNameLst>
                                      </p:cBhvr>
                                      <p:to>
                                        <p:strVal val="visible"/>
                                      </p:to>
                                    </p:set>
                                    <p:anim calcmode="lin" valueType="num">
                                      <p:cBhvr additive="base">
                                        <p:cTn id="237" dur="500" fill="hold"/>
                                        <p:tgtEl>
                                          <p:spTgt spid="23613"/>
                                        </p:tgtEl>
                                        <p:attrNameLst>
                                          <p:attrName>ppt_x</p:attrName>
                                        </p:attrNameLst>
                                      </p:cBhvr>
                                      <p:tavLst>
                                        <p:tav tm="0">
                                          <p:val>
                                            <p:strVal val="#ppt_x"/>
                                          </p:val>
                                        </p:tav>
                                        <p:tav tm="100000">
                                          <p:val>
                                            <p:strVal val="#ppt_x"/>
                                          </p:val>
                                        </p:tav>
                                      </p:tavLst>
                                    </p:anim>
                                    <p:anim calcmode="lin" valueType="num">
                                      <p:cBhvr additive="base">
                                        <p:cTn id="238" dur="500" fill="hold"/>
                                        <p:tgtEl>
                                          <p:spTgt spid="23613"/>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23615"/>
                                        </p:tgtEl>
                                        <p:attrNameLst>
                                          <p:attrName>style.visibility</p:attrName>
                                        </p:attrNameLst>
                                      </p:cBhvr>
                                      <p:to>
                                        <p:strVal val="visible"/>
                                      </p:to>
                                    </p:set>
                                    <p:anim calcmode="lin" valueType="num">
                                      <p:cBhvr additive="base">
                                        <p:cTn id="241" dur="500" fill="hold"/>
                                        <p:tgtEl>
                                          <p:spTgt spid="23615"/>
                                        </p:tgtEl>
                                        <p:attrNameLst>
                                          <p:attrName>ppt_x</p:attrName>
                                        </p:attrNameLst>
                                      </p:cBhvr>
                                      <p:tavLst>
                                        <p:tav tm="0">
                                          <p:val>
                                            <p:strVal val="#ppt_x"/>
                                          </p:val>
                                        </p:tav>
                                        <p:tav tm="100000">
                                          <p:val>
                                            <p:strVal val="#ppt_x"/>
                                          </p:val>
                                        </p:tav>
                                      </p:tavLst>
                                    </p:anim>
                                    <p:anim calcmode="lin" valueType="num">
                                      <p:cBhvr additive="base">
                                        <p:cTn id="242" dur="500" fill="hold"/>
                                        <p:tgtEl>
                                          <p:spTgt spid="236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P spid="23558" grpId="0" animBg="1"/>
      <p:bldP spid="23559" grpId="0" animBg="1"/>
      <p:bldP spid="23560" grpId="0" animBg="1"/>
      <p:bldP spid="23561" grpId="0" animBg="1"/>
      <p:bldP spid="23562" grpId="0" animBg="1"/>
      <p:bldP spid="23563" grpId="0" animBg="1"/>
      <p:bldP spid="23564" grpId="0" animBg="1"/>
      <p:bldP spid="23565" grpId="0" animBg="1"/>
      <p:bldP spid="23566" grpId="0" animBg="1"/>
      <p:bldP spid="23567" grpId="0" animBg="1"/>
      <p:bldP spid="23584" grpId="0" animBg="1"/>
      <p:bldP spid="23585" grpId="0"/>
      <p:bldP spid="23586" grpId="0" animBg="1"/>
      <p:bldP spid="23587" grpId="0" animBg="1"/>
      <p:bldP spid="23588" grpId="0" animBg="1"/>
      <p:bldP spid="23589" grpId="0" animBg="1"/>
      <p:bldP spid="23590" grpId="0" animBg="1"/>
      <p:bldP spid="23591" grpId="0" animBg="1"/>
      <p:bldP spid="23592" grpId="0" animBg="1"/>
      <p:bldP spid="23593" grpId="0" animBg="1"/>
      <p:bldP spid="23594" grpId="0" animBg="1"/>
      <p:bldP spid="23595" grpId="0" animBg="1"/>
      <p:bldP spid="23596" grpId="0" animBg="1"/>
      <p:bldP spid="23615" grpId="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21" name="Group 2"/>
          <p:cNvGrpSpPr>
            <a:grpSpLocks/>
          </p:cNvGrpSpPr>
          <p:nvPr/>
        </p:nvGrpSpPr>
        <p:grpSpPr bwMode="auto">
          <a:xfrm>
            <a:off x="359568" y="1499201"/>
            <a:ext cx="8424863" cy="4248150"/>
            <a:chOff x="1451" y="1263"/>
            <a:chExt cx="7662" cy="3480"/>
          </a:xfrm>
        </p:grpSpPr>
        <p:sp>
          <p:nvSpPr>
            <p:cNvPr id="34824" name="Text Box 3"/>
            <p:cNvSpPr txBox="1">
              <a:spLocks noChangeArrowheads="1"/>
            </p:cNvSpPr>
            <p:nvPr/>
          </p:nvSpPr>
          <p:spPr bwMode="auto">
            <a:xfrm>
              <a:off x="1459" y="1264"/>
              <a:ext cx="7654" cy="3479"/>
            </a:xfrm>
            <a:prstGeom prst="rect">
              <a:avLst/>
            </a:prstGeom>
            <a:noFill/>
            <a:ln w="952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spcAft>
                  <a:spcPts val="775"/>
                </a:spcAft>
              </a:pPr>
              <a:r>
                <a:rPr lang="zh-CN" altLang="en-US" sz="2000" b="1" dirty="0" smtClean="0">
                  <a:latin typeface="Times New Roman" panose="02020603050405020304" pitchFamily="18" charset="0"/>
                </a:rPr>
                <a:t>算法</a:t>
              </a:r>
              <a:r>
                <a:rPr lang="en-US" altLang="zh-CN" sz="2000" b="1" dirty="0" smtClean="0">
                  <a:latin typeface="Times New Roman" panose="02020603050405020304" pitchFamily="18" charset="0"/>
                </a:rPr>
                <a:t>——</a:t>
              </a:r>
              <a:r>
                <a:rPr lang="zh-CN" altLang="en-US" sz="2000" b="1" dirty="0">
                  <a:latin typeface="Times New Roman" panose="02020603050405020304" pitchFamily="18" charset="0"/>
                </a:rPr>
                <a:t>图着色问题</a:t>
              </a:r>
            </a:p>
            <a:p>
              <a:pPr algn="just">
                <a:lnSpc>
                  <a:spcPct val="104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a:t>
              </a:r>
              <a:r>
                <a:rPr lang="en-US" altLang="zh-CN" sz="2000" b="1" i="1" dirty="0">
                  <a:solidFill>
                    <a:srgbClr val="00B050"/>
                  </a:solidFill>
                  <a:latin typeface="Times New Roman" panose="02020603050405020304" pitchFamily="18" charset="0"/>
                </a:rPr>
                <a:t>color[1]=1;</a:t>
              </a:r>
              <a:r>
                <a:rPr lang="en-US" altLang="zh-CN" sz="2000" b="1" dirty="0">
                  <a:solidFill>
                    <a:srgbClr val="00B050"/>
                  </a:solidFill>
                  <a:latin typeface="Times New Roman" panose="02020603050405020304" pitchFamily="18" charset="0"/>
                </a:rPr>
                <a:t>  </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顶点</a:t>
              </a:r>
              <a:r>
                <a:rPr lang="en-US" altLang="zh-CN" sz="2000" b="1" i="1" dirty="0">
                  <a:solidFill>
                    <a:srgbClr val="CCFF33"/>
                  </a:solidFill>
                  <a:latin typeface="Times New Roman" panose="02020603050405020304" pitchFamily="18" charset="0"/>
                </a:rPr>
                <a:t>1 </a:t>
              </a:r>
              <a:r>
                <a:rPr lang="zh-CN" altLang="en-US" sz="2000" b="1" dirty="0">
                  <a:latin typeface="Times New Roman" panose="02020603050405020304" pitchFamily="18" charset="0"/>
                </a:rPr>
                <a:t>着颜色</a:t>
              </a:r>
              <a:r>
                <a:rPr lang="en-US" altLang="zh-CN" sz="2000" b="1" i="1" dirty="0">
                  <a:solidFill>
                    <a:srgbClr val="CCFF33"/>
                  </a:solidFill>
                  <a:latin typeface="Times New Roman" panose="02020603050405020304" pitchFamily="18" charset="0"/>
                </a:rPr>
                <a:t>1</a:t>
              </a:r>
            </a:p>
            <a:p>
              <a:pPr algn="just">
                <a:lnSpc>
                  <a:spcPct val="104000"/>
                </a:lnSpc>
              </a:pPr>
              <a:r>
                <a:rPr lang="en-US" altLang="zh-CN" sz="2000" b="1" dirty="0">
                  <a:latin typeface="Times New Roman" panose="02020603050405020304" pitchFamily="18" charset="0"/>
                </a:rPr>
                <a:t>    2</a:t>
              </a:r>
              <a:r>
                <a:rPr lang="zh-CN" altLang="en-US" sz="2000" b="1" dirty="0">
                  <a:latin typeface="Times New Roman" panose="02020603050405020304" pitchFamily="18" charset="0"/>
                </a:rPr>
                <a:t>．</a:t>
              </a:r>
              <a:r>
                <a:rPr lang="en-US" altLang="zh-CN" sz="2000" b="1" i="1" dirty="0">
                  <a:solidFill>
                    <a:srgbClr val="00B050"/>
                  </a:solidFill>
                  <a:latin typeface="Times New Roman" panose="02020603050405020304" pitchFamily="18" charset="0"/>
                </a:rPr>
                <a:t>for (</a:t>
              </a:r>
              <a:r>
                <a:rPr lang="en-US" altLang="zh-CN" sz="2000" b="1" i="1" dirty="0" err="1">
                  <a:solidFill>
                    <a:srgbClr val="00B050"/>
                  </a:solidFill>
                  <a:latin typeface="Times New Roman" panose="02020603050405020304" pitchFamily="18" charset="0"/>
                </a:rPr>
                <a:t>i</a:t>
              </a:r>
              <a:r>
                <a:rPr lang="en-US" altLang="zh-CN" sz="2000" b="1" i="1" dirty="0">
                  <a:solidFill>
                    <a:srgbClr val="00B050"/>
                  </a:solidFill>
                  <a:latin typeface="Times New Roman" panose="02020603050405020304" pitchFamily="18" charset="0"/>
                </a:rPr>
                <a:t>=2; </a:t>
              </a:r>
              <a:r>
                <a:rPr lang="en-US" altLang="zh-CN" sz="2000" b="1" i="1" dirty="0" err="1">
                  <a:solidFill>
                    <a:srgbClr val="00B050"/>
                  </a:solidFill>
                  <a:latin typeface="Times New Roman" panose="02020603050405020304" pitchFamily="18" charset="0"/>
                </a:rPr>
                <a:t>i</a:t>
              </a:r>
              <a:r>
                <a:rPr lang="en-US" altLang="zh-CN" sz="2000" b="1" i="1" dirty="0">
                  <a:solidFill>
                    <a:srgbClr val="00B050"/>
                  </a:solidFill>
                  <a:latin typeface="Times New Roman" panose="02020603050405020304" pitchFamily="18" charset="0"/>
                </a:rPr>
                <a:t>&lt;=n; </a:t>
              </a:r>
              <a:r>
                <a:rPr lang="en-US" altLang="zh-CN" sz="2000" b="1" i="1" dirty="0" err="1">
                  <a:solidFill>
                    <a:srgbClr val="00B050"/>
                  </a:solidFill>
                  <a:latin typeface="Times New Roman" panose="02020603050405020304" pitchFamily="18" charset="0"/>
                </a:rPr>
                <a:t>i</a:t>
              </a:r>
              <a:r>
                <a:rPr lang="en-US" altLang="zh-CN" sz="2000" b="1" i="1" dirty="0">
                  <a:solidFill>
                    <a:srgbClr val="00B050"/>
                  </a:solidFill>
                  <a:latin typeface="Times New Roman" panose="02020603050405020304" pitchFamily="18" charset="0"/>
                </a:rPr>
                <a:t>++)  </a:t>
              </a:r>
              <a:r>
                <a:rPr lang="en-US" altLang="zh-CN" sz="2000" b="1" i="1" dirty="0">
                  <a:solidFill>
                    <a:srgbClr val="CCFF33"/>
                  </a:solidFill>
                  <a:latin typeface="Times New Roman" panose="02020603050405020304" pitchFamily="18" charset="0"/>
                </a:rPr>
                <a:t>	</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其他所有顶点置未着色状态</a:t>
              </a:r>
            </a:p>
            <a:p>
              <a:pPr algn="just">
                <a:lnSpc>
                  <a:spcPct val="104000"/>
                </a:lnSpc>
              </a:pPr>
              <a:r>
                <a:rPr lang="zh-CN" altLang="en-US" sz="2000" b="1" i="1" dirty="0">
                  <a:solidFill>
                    <a:srgbClr val="00B050"/>
                  </a:solidFill>
                  <a:latin typeface="Times New Roman" panose="02020603050405020304" pitchFamily="18" charset="0"/>
                </a:rPr>
                <a:t>              </a:t>
              </a:r>
              <a:r>
                <a:rPr lang="en-US" altLang="zh-CN" sz="2000" b="1" i="1" dirty="0">
                  <a:solidFill>
                    <a:srgbClr val="00B050"/>
                  </a:solidFill>
                  <a:latin typeface="Times New Roman" panose="02020603050405020304" pitchFamily="18" charset="0"/>
                </a:rPr>
                <a:t>color[</a:t>
              </a:r>
              <a:r>
                <a:rPr lang="en-US" altLang="zh-CN" sz="2000" b="1" i="1" dirty="0" err="1">
                  <a:solidFill>
                    <a:srgbClr val="00B050"/>
                  </a:solidFill>
                  <a:latin typeface="Times New Roman" panose="02020603050405020304" pitchFamily="18" charset="0"/>
                </a:rPr>
                <a:t>i</a:t>
              </a:r>
              <a:r>
                <a:rPr lang="en-US" altLang="zh-CN" sz="2000" b="1" i="1" dirty="0">
                  <a:solidFill>
                    <a:srgbClr val="00B050"/>
                  </a:solidFill>
                  <a:latin typeface="Times New Roman" panose="02020603050405020304" pitchFamily="18" charset="0"/>
                </a:rPr>
                <a:t>]=0;</a:t>
              </a:r>
            </a:p>
            <a:p>
              <a:pPr algn="just">
                <a:lnSpc>
                  <a:spcPct val="104000"/>
                </a:lnSpc>
              </a:pPr>
              <a:r>
                <a:rPr lang="en-US" altLang="zh-CN" sz="2000" b="1" i="1" dirty="0">
                  <a:solidFill>
                    <a:srgbClr val="CCFF33"/>
                  </a:solidFill>
                  <a:latin typeface="Times New Roman" panose="02020603050405020304" pitchFamily="18" charset="0"/>
                </a:rPr>
                <a:t>    </a:t>
              </a:r>
              <a:r>
                <a:rPr lang="en-US" altLang="zh-CN" sz="2000" b="1" i="1" dirty="0">
                  <a:solidFill>
                    <a:srgbClr val="00B050"/>
                  </a:solidFill>
                  <a:latin typeface="Times New Roman" panose="02020603050405020304" pitchFamily="18" charset="0"/>
                </a:rPr>
                <a:t>3</a:t>
              </a:r>
              <a:r>
                <a:rPr lang="zh-CN" altLang="en-US" sz="2000" b="1" i="1" dirty="0">
                  <a:solidFill>
                    <a:srgbClr val="00B050"/>
                  </a:solidFill>
                  <a:latin typeface="Times New Roman" panose="02020603050405020304" pitchFamily="18" charset="0"/>
                </a:rPr>
                <a:t>．</a:t>
              </a:r>
              <a:r>
                <a:rPr lang="en-US" altLang="zh-CN" sz="2000" b="1" i="1" dirty="0">
                  <a:solidFill>
                    <a:srgbClr val="00B050"/>
                  </a:solidFill>
                  <a:latin typeface="Times New Roman" panose="02020603050405020304" pitchFamily="18" charset="0"/>
                </a:rPr>
                <a:t>k=0;</a:t>
              </a:r>
              <a:r>
                <a:rPr lang="en-US" altLang="zh-CN" sz="2000" b="1" dirty="0">
                  <a:solidFill>
                    <a:srgbClr val="00B050"/>
                  </a:solidFill>
                  <a:latin typeface="Times New Roman" panose="02020603050405020304" pitchFamily="18" charset="0"/>
                </a:rPr>
                <a:t>    </a:t>
              </a:r>
            </a:p>
            <a:p>
              <a:pPr algn="just">
                <a:lnSpc>
                  <a:spcPct val="104000"/>
                </a:lnSpc>
              </a:pPr>
              <a:r>
                <a:rPr lang="en-US" altLang="zh-CN" sz="2000" b="1" dirty="0">
                  <a:latin typeface="Times New Roman" panose="02020603050405020304" pitchFamily="18" charset="0"/>
                </a:rPr>
                <a:t>    4</a:t>
              </a:r>
              <a:r>
                <a:rPr lang="zh-CN" altLang="en-US" sz="2000" b="1" dirty="0">
                  <a:latin typeface="Times New Roman" panose="02020603050405020304" pitchFamily="18" charset="0"/>
                </a:rPr>
                <a:t>．循环直到所有顶点均着色</a:t>
              </a:r>
            </a:p>
            <a:p>
              <a:pPr algn="just">
                <a:lnSpc>
                  <a:spcPct val="104000"/>
                </a:lnSpc>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4.1  </a:t>
              </a:r>
              <a:r>
                <a:rPr lang="en-US" altLang="zh-CN" sz="2000" b="1" i="1" dirty="0">
                  <a:solidFill>
                    <a:srgbClr val="00B050"/>
                  </a:solidFill>
                  <a:latin typeface="Times New Roman" panose="02020603050405020304" pitchFamily="18" charset="0"/>
                </a:rPr>
                <a:t>k++;</a:t>
              </a:r>
              <a:r>
                <a:rPr lang="en-US" altLang="zh-CN" sz="2000" b="1" dirty="0">
                  <a:solidFill>
                    <a:srgbClr val="00B050"/>
                  </a:solidFill>
                  <a:latin typeface="Times New Roman" panose="02020603050405020304" pitchFamily="18" charset="0"/>
                </a:rPr>
                <a:t>  </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取下一个颜色</a:t>
              </a:r>
            </a:p>
            <a:p>
              <a:pPr algn="just">
                <a:lnSpc>
                  <a:spcPct val="104000"/>
                </a:lnSpc>
              </a:pPr>
              <a:r>
                <a:rPr lang="zh-CN" altLang="en-US" sz="2000" b="1" dirty="0">
                  <a:latin typeface="Times New Roman" panose="02020603050405020304" pitchFamily="18" charset="0"/>
                </a:rPr>
                <a:t>          </a:t>
              </a:r>
              <a:r>
                <a:rPr lang="en-US" altLang="zh-CN" b="1" dirty="0"/>
                <a:t>4.2</a:t>
              </a:r>
              <a:r>
                <a:rPr lang="en-US" altLang="zh-CN" dirty="0"/>
                <a:t> </a:t>
              </a:r>
              <a:r>
                <a:rPr lang="en-US" altLang="zh-CN" b="1" dirty="0"/>
                <a:t>//</a:t>
              </a:r>
              <a:r>
                <a:rPr lang="zh-CN" altLang="en-US" b="1" dirty="0"/>
                <a:t>用颜色 </a:t>
              </a:r>
              <a:r>
                <a:rPr lang="en-US" altLang="zh-CN" sz="2000" b="1" i="1" dirty="0">
                  <a:solidFill>
                    <a:srgbClr val="00B050"/>
                  </a:solidFill>
                  <a:latin typeface="Times New Roman" panose="02020603050405020304" pitchFamily="18" charset="0"/>
                </a:rPr>
                <a:t>k</a:t>
              </a:r>
              <a:r>
                <a:rPr lang="en-US" altLang="zh-CN" sz="2000" b="1" i="1" dirty="0">
                  <a:solidFill>
                    <a:srgbClr val="CCFF33"/>
                  </a:solidFill>
                  <a:latin typeface="Times New Roman" panose="02020603050405020304" pitchFamily="18" charset="0"/>
                </a:rPr>
                <a:t> </a:t>
              </a:r>
              <a:r>
                <a:rPr lang="zh-CN" altLang="en-US" b="1" dirty="0"/>
                <a:t>为尽量多的顶点着色</a:t>
              </a:r>
              <a:endParaRPr lang="zh-CN" altLang="en-US" sz="2000" b="1" dirty="0">
                <a:latin typeface="Times New Roman" panose="02020603050405020304" pitchFamily="18" charset="0"/>
              </a:endParaRPr>
            </a:p>
            <a:p>
              <a:pPr algn="just">
                <a:lnSpc>
                  <a:spcPct val="104000"/>
                </a:lnSpc>
              </a:pPr>
              <a:r>
                <a:rPr lang="zh-CN" altLang="en-US" sz="2000" b="1" i="1" dirty="0">
                  <a:solidFill>
                    <a:srgbClr val="CCFF33"/>
                  </a:solidFill>
                  <a:latin typeface="Times New Roman" panose="02020603050405020304" pitchFamily="18" charset="0"/>
                </a:rPr>
                <a:t>               </a:t>
              </a:r>
              <a:r>
                <a:rPr lang="en-US" altLang="zh-CN" sz="2000" b="1" i="1" dirty="0">
                  <a:solidFill>
                    <a:srgbClr val="00B050"/>
                  </a:solidFill>
                  <a:latin typeface="Times New Roman" panose="02020603050405020304" pitchFamily="18" charset="0"/>
                </a:rPr>
                <a:t>for (</a:t>
              </a:r>
              <a:r>
                <a:rPr lang="en-US" altLang="zh-CN" sz="2000" b="1" i="1" dirty="0" err="1">
                  <a:solidFill>
                    <a:srgbClr val="00B050"/>
                  </a:solidFill>
                  <a:latin typeface="Times New Roman" panose="02020603050405020304" pitchFamily="18" charset="0"/>
                </a:rPr>
                <a:t>i</a:t>
              </a:r>
              <a:r>
                <a:rPr lang="en-US" altLang="zh-CN" sz="2000" b="1" i="1" dirty="0">
                  <a:solidFill>
                    <a:srgbClr val="00B050"/>
                  </a:solidFill>
                  <a:latin typeface="Times New Roman" panose="02020603050405020304" pitchFamily="18" charset="0"/>
                </a:rPr>
                <a:t>=2; </a:t>
              </a:r>
              <a:r>
                <a:rPr lang="en-US" altLang="zh-CN" sz="2000" b="1" i="1" dirty="0" err="1">
                  <a:solidFill>
                    <a:srgbClr val="00B050"/>
                  </a:solidFill>
                  <a:latin typeface="Times New Roman" panose="02020603050405020304" pitchFamily="18" charset="0"/>
                </a:rPr>
                <a:t>i</a:t>
              </a:r>
              <a:r>
                <a:rPr lang="en-US" altLang="zh-CN" sz="2000" b="1" i="1" dirty="0">
                  <a:solidFill>
                    <a:srgbClr val="00B050"/>
                  </a:solidFill>
                  <a:latin typeface="Times New Roman" panose="02020603050405020304" pitchFamily="18" charset="0"/>
                </a:rPr>
                <a:t>&lt;=n; </a:t>
              </a:r>
              <a:r>
                <a:rPr lang="en-US" altLang="zh-CN" sz="2000" b="1" i="1" dirty="0" err="1">
                  <a:solidFill>
                    <a:srgbClr val="00B050"/>
                  </a:solidFill>
                  <a:latin typeface="Times New Roman" panose="02020603050405020304" pitchFamily="18" charset="0"/>
                </a:rPr>
                <a:t>i</a:t>
              </a:r>
              <a:r>
                <a:rPr lang="en-US" altLang="zh-CN" sz="2000" b="1" i="1" dirty="0">
                  <a:solidFill>
                    <a:srgbClr val="00B050"/>
                  </a:solidFill>
                  <a:latin typeface="Times New Roman" panose="02020603050405020304" pitchFamily="18" charset="0"/>
                </a:rPr>
                <a:t>++)</a:t>
              </a:r>
              <a:endParaRPr lang="en-US" altLang="zh-CN" sz="2000" b="1" dirty="0">
                <a:solidFill>
                  <a:srgbClr val="00B050"/>
                </a:solidFill>
                <a:latin typeface="Times New Roman" panose="02020603050405020304" pitchFamily="18" charset="0"/>
              </a:endParaRPr>
            </a:p>
            <a:p>
              <a:pPr algn="just">
                <a:lnSpc>
                  <a:spcPct val="104000"/>
                </a:lnSpc>
              </a:pPr>
              <a:r>
                <a:rPr lang="en-US" altLang="zh-CN" sz="2000" b="1" dirty="0">
                  <a:latin typeface="Times New Roman" panose="02020603050405020304" pitchFamily="18" charset="0"/>
                </a:rPr>
                <a:t>                  4.2.1 </a:t>
              </a:r>
              <a:r>
                <a:rPr lang="en-US" altLang="zh-CN" sz="2000" b="1" i="1" dirty="0">
                  <a:solidFill>
                    <a:srgbClr val="CCFF33"/>
                  </a:solidFill>
                  <a:latin typeface="Times New Roman" panose="02020603050405020304" pitchFamily="18" charset="0"/>
                </a:rPr>
                <a:t> </a:t>
              </a:r>
              <a:r>
                <a:rPr lang="en-US" altLang="zh-CN" sz="2000" b="1" i="1" dirty="0">
                  <a:solidFill>
                    <a:srgbClr val="00B050"/>
                  </a:solidFill>
                  <a:latin typeface="Times New Roman" panose="02020603050405020304" pitchFamily="18" charset="0"/>
                </a:rPr>
                <a:t>if </a:t>
              </a:r>
              <a:r>
                <a:rPr lang="zh-CN" altLang="en-US" sz="2000" b="1" dirty="0">
                  <a:latin typeface="Times New Roman" panose="02020603050405020304" pitchFamily="18" charset="0"/>
                </a:rPr>
                <a:t>顶点 </a:t>
              </a:r>
              <a:r>
                <a:rPr lang="en-US" altLang="zh-CN" sz="2000" b="1" i="1" dirty="0" err="1">
                  <a:solidFill>
                    <a:srgbClr val="00B050"/>
                  </a:solidFill>
                  <a:latin typeface="Times New Roman" panose="02020603050405020304" pitchFamily="18" charset="0"/>
                </a:rPr>
                <a:t>i</a:t>
              </a:r>
              <a:r>
                <a:rPr lang="en-US" altLang="zh-CN" sz="2000" b="1" i="1" dirty="0">
                  <a:solidFill>
                    <a:srgbClr val="00B050"/>
                  </a:solidFill>
                  <a:latin typeface="Times New Roman" panose="02020603050405020304" pitchFamily="18" charset="0"/>
                </a:rPr>
                <a:t> </a:t>
              </a:r>
              <a:r>
                <a:rPr lang="zh-CN" altLang="en-US" sz="2000" b="1" dirty="0">
                  <a:latin typeface="Times New Roman" panose="02020603050405020304" pitchFamily="18" charset="0"/>
                </a:rPr>
                <a:t>已着色，则转步骤 </a:t>
              </a:r>
              <a:r>
                <a:rPr lang="en-US" altLang="zh-CN" sz="2000" b="1" i="1" dirty="0">
                  <a:solidFill>
                    <a:srgbClr val="00B050"/>
                  </a:solidFill>
                  <a:latin typeface="Times New Roman" panose="02020603050405020304" pitchFamily="18" charset="0"/>
                </a:rPr>
                <a:t>4.2</a:t>
              </a:r>
              <a:r>
                <a:rPr lang="zh-CN" altLang="en-US" sz="2000" b="1" dirty="0">
                  <a:latin typeface="Times New Roman" panose="02020603050405020304" pitchFamily="18" charset="0"/>
                </a:rPr>
                <a:t>，考虑下一个顶点</a:t>
              </a:r>
              <a:r>
                <a:rPr lang="en-US" altLang="zh-CN" sz="2000" b="1" dirty="0">
                  <a:latin typeface="Times New Roman" panose="02020603050405020304" pitchFamily="18" charset="0"/>
                </a:rPr>
                <a:t>;</a:t>
              </a:r>
            </a:p>
            <a:p>
              <a:pPr algn="just">
                <a:lnSpc>
                  <a:spcPct val="104000"/>
                </a:lnSpc>
              </a:pPr>
              <a:r>
                <a:rPr lang="en-US" altLang="zh-CN" sz="2000" b="1" dirty="0">
                  <a:latin typeface="Times New Roman" panose="02020603050405020304" pitchFamily="18" charset="0"/>
                </a:rPr>
                <a:t>                  4.2.2 </a:t>
              </a:r>
              <a:r>
                <a:rPr lang="en-US" altLang="zh-CN" sz="2000" b="1" i="1" dirty="0">
                  <a:solidFill>
                    <a:srgbClr val="CCFF33"/>
                  </a:solidFill>
                  <a:latin typeface="Times New Roman" panose="02020603050405020304" pitchFamily="18" charset="0"/>
                </a:rPr>
                <a:t> </a:t>
              </a:r>
              <a:r>
                <a:rPr lang="en-US" altLang="zh-CN" sz="2000" b="1" i="1" dirty="0">
                  <a:solidFill>
                    <a:srgbClr val="00B050"/>
                  </a:solidFill>
                  <a:latin typeface="Times New Roman" panose="02020603050405020304" pitchFamily="18" charset="0"/>
                </a:rPr>
                <a:t>if</a:t>
              </a:r>
              <a:r>
                <a:rPr lang="en-US" altLang="zh-CN" sz="2000" b="1" i="1" dirty="0">
                  <a:solidFill>
                    <a:srgbClr val="CCFF33"/>
                  </a:solidFill>
                  <a:latin typeface="Times New Roman" panose="02020603050405020304" pitchFamily="18" charset="0"/>
                </a:rPr>
                <a:t> </a:t>
              </a:r>
              <a:r>
                <a:rPr lang="zh-CN" altLang="en-US" sz="2000" b="1" dirty="0">
                  <a:latin typeface="Times New Roman" panose="02020603050405020304" pitchFamily="18" charset="0"/>
                </a:rPr>
                <a:t>图中与顶点 </a:t>
              </a:r>
              <a:r>
                <a:rPr lang="en-US" altLang="zh-CN" sz="2000" b="1" i="1" dirty="0" err="1">
                  <a:solidFill>
                    <a:srgbClr val="00B050"/>
                  </a:solidFill>
                  <a:latin typeface="Times New Roman" panose="02020603050405020304" pitchFamily="18" charset="0"/>
                </a:rPr>
                <a:t>i</a:t>
              </a:r>
              <a:r>
                <a:rPr lang="en-US" altLang="zh-CN" sz="2000" b="1" i="1" dirty="0">
                  <a:solidFill>
                    <a:srgbClr val="00B050"/>
                  </a:solidFill>
                  <a:latin typeface="Times New Roman" panose="02020603050405020304" pitchFamily="18" charset="0"/>
                </a:rPr>
                <a:t> </a:t>
              </a:r>
              <a:r>
                <a:rPr lang="zh-CN" altLang="en-US" sz="2000" b="1" dirty="0">
                  <a:latin typeface="Times New Roman" panose="02020603050405020304" pitchFamily="18" charset="0"/>
                </a:rPr>
                <a:t>邻接的顶点着色与顶点</a:t>
              </a:r>
              <a:r>
                <a:rPr lang="en-US" altLang="zh-CN" sz="2000" b="1" i="1" dirty="0" err="1">
                  <a:solidFill>
                    <a:srgbClr val="00B050"/>
                  </a:solidFill>
                  <a:latin typeface="Times New Roman" panose="02020603050405020304" pitchFamily="18" charset="0"/>
                </a:rPr>
                <a:t>i</a:t>
              </a:r>
              <a:r>
                <a:rPr lang="en-US" altLang="zh-CN" sz="2000" b="1" i="1" dirty="0">
                  <a:solidFill>
                    <a:srgbClr val="00B050"/>
                  </a:solidFill>
                  <a:latin typeface="Times New Roman" panose="02020603050405020304" pitchFamily="18" charset="0"/>
                </a:rPr>
                <a:t> </a:t>
              </a:r>
              <a:r>
                <a:rPr lang="zh-CN" altLang="en-US" sz="2000" b="1" dirty="0">
                  <a:latin typeface="Times New Roman" panose="02020603050405020304" pitchFamily="18" charset="0"/>
                </a:rPr>
                <a:t>着色 </a:t>
              </a:r>
              <a:r>
                <a:rPr lang="en-US" altLang="zh-CN" sz="2000" b="1" i="1" dirty="0">
                  <a:solidFill>
                    <a:srgbClr val="00B050"/>
                  </a:solidFill>
                  <a:latin typeface="Times New Roman" panose="02020603050405020304" pitchFamily="18" charset="0"/>
                </a:rPr>
                <a:t>k </a:t>
              </a:r>
              <a:r>
                <a:rPr lang="zh-CN" altLang="en-US" sz="2000" b="1" dirty="0">
                  <a:latin typeface="Times New Roman" panose="02020603050405020304" pitchFamily="18" charset="0"/>
                </a:rPr>
                <a:t>不冲突，</a:t>
              </a:r>
            </a:p>
            <a:p>
              <a:pPr algn="just">
                <a:lnSpc>
                  <a:spcPct val="104000"/>
                </a:lnSpc>
              </a:pPr>
              <a:r>
                <a:rPr lang="zh-CN" altLang="en-US" sz="2000" b="1" dirty="0">
                  <a:latin typeface="Times New Roman" panose="02020603050405020304" pitchFamily="18" charset="0"/>
                </a:rPr>
                <a:t>                            则 </a:t>
              </a:r>
              <a:r>
                <a:rPr lang="en-US" altLang="zh-CN" sz="2000" b="1" i="1" dirty="0">
                  <a:solidFill>
                    <a:srgbClr val="00B050"/>
                  </a:solidFill>
                  <a:latin typeface="Times New Roman" panose="02020603050405020304" pitchFamily="18" charset="0"/>
                </a:rPr>
                <a:t>color[</a:t>
              </a:r>
              <a:r>
                <a:rPr lang="en-US" altLang="zh-CN" sz="2000" b="1" i="1" dirty="0" err="1">
                  <a:solidFill>
                    <a:srgbClr val="00B050"/>
                  </a:solidFill>
                  <a:latin typeface="Times New Roman" panose="02020603050405020304" pitchFamily="18" charset="0"/>
                </a:rPr>
                <a:t>i</a:t>
              </a:r>
              <a:r>
                <a:rPr lang="en-US" altLang="zh-CN" sz="2000" b="1" i="1" dirty="0">
                  <a:solidFill>
                    <a:srgbClr val="00B050"/>
                  </a:solidFill>
                  <a:latin typeface="Times New Roman" panose="02020603050405020304" pitchFamily="18" charset="0"/>
                </a:rPr>
                <a:t>]=k;</a:t>
              </a:r>
            </a:p>
            <a:p>
              <a:pPr algn="just">
                <a:lnSpc>
                  <a:spcPct val="104000"/>
                </a:lnSpc>
              </a:pPr>
              <a:r>
                <a:rPr lang="en-US" altLang="zh-CN" sz="2000" b="1" dirty="0">
                  <a:latin typeface="Times New Roman" panose="02020603050405020304" pitchFamily="18" charset="0"/>
                </a:rPr>
                <a:t>    5</a:t>
              </a:r>
              <a:r>
                <a:rPr lang="zh-CN" altLang="en-US" sz="2000" b="1" dirty="0">
                  <a:latin typeface="Times New Roman" panose="02020603050405020304" pitchFamily="18" charset="0"/>
                </a:rPr>
                <a:t>．输出 </a:t>
              </a:r>
              <a:r>
                <a:rPr lang="en-US" altLang="zh-CN" sz="2000" b="1" i="1" dirty="0">
                  <a:solidFill>
                    <a:srgbClr val="00B050"/>
                  </a:solidFill>
                  <a:latin typeface="Times New Roman" panose="02020603050405020304" pitchFamily="18" charset="0"/>
                </a:rPr>
                <a:t>k</a:t>
              </a:r>
              <a:r>
                <a:rPr lang="en-US" altLang="zh-CN" sz="2000" b="1" dirty="0">
                  <a:latin typeface="Times New Roman" panose="02020603050405020304" pitchFamily="18" charset="0"/>
                </a:rPr>
                <a:t>;</a:t>
              </a:r>
            </a:p>
          </p:txBody>
        </p:sp>
        <p:grpSp>
          <p:nvGrpSpPr>
            <p:cNvPr id="34825" name="Group 4"/>
            <p:cNvGrpSpPr>
              <a:grpSpLocks/>
            </p:cNvGrpSpPr>
            <p:nvPr/>
          </p:nvGrpSpPr>
          <p:grpSpPr bwMode="auto">
            <a:xfrm>
              <a:off x="1451" y="1263"/>
              <a:ext cx="540" cy="813"/>
              <a:chOff x="1711" y="5088"/>
              <a:chExt cx="540" cy="813"/>
            </a:xfrm>
          </p:grpSpPr>
          <p:sp>
            <p:nvSpPr>
              <p:cNvPr id="34826" name="AutoShape 5"/>
              <p:cNvSpPr>
                <a:spLocks noChangeArrowheads="1"/>
              </p:cNvSpPr>
              <p:nvPr/>
            </p:nvSpPr>
            <p:spPr bwMode="auto">
              <a:xfrm rot="5400000">
                <a:off x="1574" y="5225"/>
                <a:ext cx="813" cy="540"/>
              </a:xfrm>
              <a:prstGeom prst="rtTriangle">
                <a:avLst/>
              </a:prstGeom>
              <a:noFill/>
              <a:ln w="952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27" name="WordArt 6"/>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chemeClr val="tx1"/>
                      </a:solidFill>
                      <a:prstDash val="lgDashDot"/>
                      <a:round/>
                      <a:headEnd/>
                      <a:tailEnd/>
                    </a:ln>
                    <a:noFill/>
                    <a:latin typeface="宋体" panose="02010600030101010101" pitchFamily="2" charset="-122"/>
                  </a:rPr>
                  <a:t>伪代码</a:t>
                </a:r>
              </a:p>
            </p:txBody>
          </p:sp>
        </p:grpSp>
      </p:grpSp>
      <p:sp>
        <p:nvSpPr>
          <p:cNvPr id="34822" name="Text Box 7"/>
          <p:cNvSpPr txBox="1">
            <a:spLocks noChangeArrowheads="1"/>
          </p:cNvSpPr>
          <p:nvPr/>
        </p:nvSpPr>
        <p:spPr bwMode="auto">
          <a:xfrm>
            <a:off x="251520" y="997708"/>
            <a:ext cx="762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dirty="0">
                <a:latin typeface="宋体" panose="02010600030101010101" pitchFamily="2" charset="-122"/>
              </a:rPr>
              <a:t>设数组</a:t>
            </a:r>
            <a:r>
              <a:rPr kumimoji="1" lang="en-US" altLang="zh-CN" b="1" i="1" dirty="0">
                <a:solidFill>
                  <a:srgbClr val="00B050"/>
                </a:solidFill>
                <a:latin typeface="Times New Roman" panose="02020603050405020304" pitchFamily="18" charset="0"/>
              </a:rPr>
              <a:t>color[n]</a:t>
            </a:r>
            <a:r>
              <a:rPr kumimoji="1" lang="zh-CN" altLang="en-US" dirty="0">
                <a:latin typeface="宋体" panose="02010600030101010101" pitchFamily="2" charset="-122"/>
              </a:rPr>
              <a:t>表示</a:t>
            </a:r>
            <a:r>
              <a:rPr kumimoji="1" lang="zh-CN" altLang="en-US" b="1" dirty="0">
                <a:solidFill>
                  <a:schemeClr val="folHlink"/>
                </a:solidFill>
                <a:latin typeface="宋体" panose="02010600030101010101" pitchFamily="2" charset="-122"/>
              </a:rPr>
              <a:t>顶点的着色情况</a:t>
            </a:r>
            <a:r>
              <a:rPr kumimoji="1" lang="zh-CN" altLang="en-US" dirty="0">
                <a:latin typeface="宋体" panose="02010600030101010101" pitchFamily="2" charset="-122"/>
              </a:rPr>
              <a:t>，贪心法求解图着色问题的算法如下：</a:t>
            </a:r>
            <a:r>
              <a:rPr kumimoji="1" lang="zh-CN" altLang="en-US" dirty="0">
                <a:latin typeface="Times New Roman" panose="02020603050405020304" pitchFamily="18" charset="0"/>
              </a:rPr>
              <a:t> </a:t>
            </a:r>
          </a:p>
        </p:txBody>
      </p:sp>
      <p:sp>
        <p:nvSpPr>
          <p:cNvPr id="34823" name="TextBox 10"/>
          <p:cNvSpPr txBox="1">
            <a:spLocks noChangeArrowheads="1"/>
          </p:cNvSpPr>
          <p:nvPr/>
        </p:nvSpPr>
        <p:spPr bwMode="auto">
          <a:xfrm>
            <a:off x="3779838" y="5732463"/>
            <a:ext cx="3097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b="1" dirty="0"/>
              <a:t>算法的时间复杂性是</a:t>
            </a:r>
            <a:r>
              <a:rPr lang="en-US" altLang="zh-CN" b="1" dirty="0"/>
              <a:t>O(k*n)</a:t>
            </a:r>
            <a:endParaRPr lang="zh-CN" altLang="en-US" b="1" dirty="0"/>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214</a:t>
            </a:fld>
            <a:endParaRPr lang="en-CA" dirty="0"/>
          </a:p>
        </p:txBody>
      </p:sp>
    </p:spTree>
    <p:extLst>
      <p:ext uri="{BB962C8B-B14F-4D97-AF65-F5344CB8AC3E}">
        <p14:creationId xmlns:p14="http://schemas.microsoft.com/office/powerpoint/2010/main" val="125022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anim calcmode="lin" valueType="num">
                                      <p:cBhvr additive="base">
                                        <p:cTn id="7" dur="500" fill="hold"/>
                                        <p:tgtEl>
                                          <p:spTgt spid="34823"/>
                                        </p:tgtEl>
                                        <p:attrNameLst>
                                          <p:attrName>ppt_x</p:attrName>
                                        </p:attrNameLst>
                                      </p:cBhvr>
                                      <p:tavLst>
                                        <p:tav tm="0">
                                          <p:val>
                                            <p:strVal val="#ppt_x"/>
                                          </p:val>
                                        </p:tav>
                                        <p:tav tm="100000">
                                          <p:val>
                                            <p:strVal val="#ppt_x"/>
                                          </p:val>
                                        </p:tav>
                                      </p:tavLst>
                                    </p:anim>
                                    <p:anim calcmode="lin" valueType="num">
                                      <p:cBhvr additive="base">
                                        <p:cTn id="8" dur="500" fill="hold"/>
                                        <p:tgtEl>
                                          <p:spTgt spid="348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5" name="Group 2"/>
          <p:cNvGrpSpPr>
            <a:grpSpLocks/>
          </p:cNvGrpSpPr>
          <p:nvPr/>
        </p:nvGrpSpPr>
        <p:grpSpPr bwMode="auto">
          <a:xfrm>
            <a:off x="1403350" y="3357563"/>
            <a:ext cx="5976938" cy="2773362"/>
            <a:chOff x="2031" y="1603"/>
            <a:chExt cx="4283" cy="2006"/>
          </a:xfrm>
        </p:grpSpPr>
        <p:sp>
          <p:nvSpPr>
            <p:cNvPr id="35852" name="Oval 3"/>
            <p:cNvSpPr>
              <a:spLocks noChangeArrowheads="1"/>
            </p:cNvSpPr>
            <p:nvPr/>
          </p:nvSpPr>
          <p:spPr bwMode="auto">
            <a:xfrm>
              <a:off x="2031" y="1608"/>
              <a:ext cx="312" cy="291"/>
            </a:xfrm>
            <a:prstGeom prst="ellipse">
              <a:avLst/>
            </a:prstGeom>
            <a:solidFill>
              <a:schemeClr val="hlink"/>
            </a:solidFill>
            <a:ln w="9525">
              <a:solidFill>
                <a:schemeClr val="tx1"/>
              </a:solidFill>
              <a:round/>
              <a:headEnd/>
              <a:tailEnd/>
            </a:ln>
          </p:spPr>
          <p:txBody>
            <a:bodyPr lIns="432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1</a:t>
              </a:r>
            </a:p>
          </p:txBody>
        </p:sp>
        <p:sp>
          <p:nvSpPr>
            <p:cNvPr id="35853" name="Oval 4"/>
            <p:cNvSpPr>
              <a:spLocks noChangeArrowheads="1"/>
            </p:cNvSpPr>
            <p:nvPr/>
          </p:nvSpPr>
          <p:spPr bwMode="auto">
            <a:xfrm>
              <a:off x="4621" y="1605"/>
              <a:ext cx="312" cy="291"/>
            </a:xfrm>
            <a:prstGeom prst="ellipse">
              <a:avLst/>
            </a:prstGeom>
            <a:solidFill>
              <a:schemeClr val="hlink"/>
            </a:solidFill>
            <a:ln w="9525">
              <a:solidFill>
                <a:schemeClr val="tx1"/>
              </a:solidFill>
              <a:round/>
              <a:headEnd/>
              <a:tailEnd/>
            </a:ln>
          </p:spPr>
          <p:txBody>
            <a:bodyPr lIns="432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5</a:t>
              </a:r>
            </a:p>
          </p:txBody>
        </p:sp>
        <p:sp>
          <p:nvSpPr>
            <p:cNvPr id="35854" name="Oval 5"/>
            <p:cNvSpPr>
              <a:spLocks noChangeArrowheads="1"/>
            </p:cNvSpPr>
            <p:nvPr/>
          </p:nvSpPr>
          <p:spPr bwMode="auto">
            <a:xfrm>
              <a:off x="3278" y="1603"/>
              <a:ext cx="312" cy="291"/>
            </a:xfrm>
            <a:prstGeom prst="ellipse">
              <a:avLst/>
            </a:prstGeom>
            <a:solidFill>
              <a:schemeClr val="hlink"/>
            </a:solidFill>
            <a:ln w="9525">
              <a:solidFill>
                <a:schemeClr val="tx1"/>
              </a:solidFill>
              <a:round/>
              <a:headEnd/>
              <a:tailEnd/>
            </a:ln>
          </p:spPr>
          <p:txBody>
            <a:bodyPr lIns="432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3</a:t>
              </a:r>
            </a:p>
          </p:txBody>
        </p:sp>
        <p:sp>
          <p:nvSpPr>
            <p:cNvPr id="35855" name="Oval 6"/>
            <p:cNvSpPr>
              <a:spLocks noChangeArrowheads="1"/>
            </p:cNvSpPr>
            <p:nvPr/>
          </p:nvSpPr>
          <p:spPr bwMode="auto">
            <a:xfrm>
              <a:off x="6002" y="1608"/>
              <a:ext cx="312" cy="291"/>
            </a:xfrm>
            <a:prstGeom prst="ellipse">
              <a:avLst/>
            </a:prstGeom>
            <a:solidFill>
              <a:schemeClr val="hlink"/>
            </a:solidFill>
            <a:ln w="9525">
              <a:solidFill>
                <a:schemeClr val="tx1"/>
              </a:solidFill>
              <a:round/>
              <a:headEnd/>
              <a:tailEnd/>
            </a:ln>
          </p:spPr>
          <p:txBody>
            <a:bodyPr lIns="432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7</a:t>
              </a:r>
            </a:p>
          </p:txBody>
        </p:sp>
        <p:sp>
          <p:nvSpPr>
            <p:cNvPr id="35856" name="Oval 7"/>
            <p:cNvSpPr>
              <a:spLocks noChangeArrowheads="1"/>
            </p:cNvSpPr>
            <p:nvPr/>
          </p:nvSpPr>
          <p:spPr bwMode="auto">
            <a:xfrm>
              <a:off x="2031" y="2838"/>
              <a:ext cx="312" cy="291"/>
            </a:xfrm>
            <a:prstGeom prst="ellipse">
              <a:avLst/>
            </a:prstGeom>
            <a:solidFill>
              <a:schemeClr val="accent2"/>
            </a:solidFill>
            <a:ln w="9525">
              <a:solidFill>
                <a:schemeClr val="tx1"/>
              </a:solidFill>
              <a:round/>
              <a:headEnd/>
              <a:tailEnd/>
            </a:ln>
          </p:spPr>
          <p:txBody>
            <a:bodyPr lIns="432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2</a:t>
              </a:r>
            </a:p>
          </p:txBody>
        </p:sp>
        <p:sp>
          <p:nvSpPr>
            <p:cNvPr id="35857" name="Oval 8"/>
            <p:cNvSpPr>
              <a:spLocks noChangeArrowheads="1"/>
            </p:cNvSpPr>
            <p:nvPr/>
          </p:nvSpPr>
          <p:spPr bwMode="auto">
            <a:xfrm>
              <a:off x="4621" y="2835"/>
              <a:ext cx="312" cy="291"/>
            </a:xfrm>
            <a:prstGeom prst="ellipse">
              <a:avLst/>
            </a:prstGeom>
            <a:solidFill>
              <a:schemeClr val="accent2"/>
            </a:solidFill>
            <a:ln w="9525">
              <a:solidFill>
                <a:schemeClr val="tx1"/>
              </a:solidFill>
              <a:round/>
              <a:headEnd/>
              <a:tailEnd/>
            </a:ln>
          </p:spPr>
          <p:txBody>
            <a:bodyPr lIns="432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6</a:t>
              </a:r>
            </a:p>
          </p:txBody>
        </p:sp>
        <p:sp>
          <p:nvSpPr>
            <p:cNvPr id="35858" name="Oval 9"/>
            <p:cNvSpPr>
              <a:spLocks noChangeArrowheads="1"/>
            </p:cNvSpPr>
            <p:nvPr/>
          </p:nvSpPr>
          <p:spPr bwMode="auto">
            <a:xfrm>
              <a:off x="3278" y="2833"/>
              <a:ext cx="312" cy="291"/>
            </a:xfrm>
            <a:prstGeom prst="ellipse">
              <a:avLst/>
            </a:prstGeom>
            <a:solidFill>
              <a:schemeClr val="accent2"/>
            </a:solidFill>
            <a:ln w="9525">
              <a:solidFill>
                <a:schemeClr val="tx1"/>
              </a:solidFill>
              <a:round/>
              <a:headEnd/>
              <a:tailEnd/>
            </a:ln>
          </p:spPr>
          <p:txBody>
            <a:bodyPr lIns="432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4</a:t>
              </a:r>
            </a:p>
          </p:txBody>
        </p:sp>
        <p:sp>
          <p:nvSpPr>
            <p:cNvPr id="35859" name="Oval 10"/>
            <p:cNvSpPr>
              <a:spLocks noChangeArrowheads="1"/>
            </p:cNvSpPr>
            <p:nvPr/>
          </p:nvSpPr>
          <p:spPr bwMode="auto">
            <a:xfrm>
              <a:off x="6002" y="2838"/>
              <a:ext cx="312" cy="291"/>
            </a:xfrm>
            <a:prstGeom prst="ellipse">
              <a:avLst/>
            </a:prstGeom>
            <a:solidFill>
              <a:schemeClr val="accent2"/>
            </a:solidFill>
            <a:ln w="9525">
              <a:solidFill>
                <a:schemeClr val="tx1"/>
              </a:solidFill>
              <a:round/>
              <a:headEnd/>
              <a:tailEnd/>
            </a:ln>
          </p:spPr>
          <p:txBody>
            <a:bodyPr lIns="4320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80000"/>
                </a:lnSpc>
              </a:pPr>
              <a:r>
                <a:rPr lang="en-US" altLang="zh-CN" sz="2000" b="1">
                  <a:latin typeface="Times New Roman" panose="02020603050405020304" pitchFamily="18" charset="0"/>
                </a:rPr>
                <a:t>8</a:t>
              </a:r>
            </a:p>
          </p:txBody>
        </p:sp>
        <p:sp>
          <p:nvSpPr>
            <p:cNvPr id="35860" name="Line 11"/>
            <p:cNvSpPr>
              <a:spLocks noChangeShapeType="1"/>
            </p:cNvSpPr>
            <p:nvPr/>
          </p:nvSpPr>
          <p:spPr bwMode="auto">
            <a:xfrm>
              <a:off x="2279" y="1881"/>
              <a:ext cx="1040" cy="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1" name="Line 12"/>
            <p:cNvSpPr>
              <a:spLocks noChangeShapeType="1"/>
            </p:cNvSpPr>
            <p:nvPr/>
          </p:nvSpPr>
          <p:spPr bwMode="auto">
            <a:xfrm>
              <a:off x="2309" y="1842"/>
              <a:ext cx="2360" cy="10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Line 13"/>
            <p:cNvSpPr>
              <a:spLocks noChangeShapeType="1"/>
            </p:cNvSpPr>
            <p:nvPr/>
          </p:nvSpPr>
          <p:spPr bwMode="auto">
            <a:xfrm>
              <a:off x="2339" y="1800"/>
              <a:ext cx="3700" cy="10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3" name="Line 14"/>
            <p:cNvSpPr>
              <a:spLocks noChangeShapeType="1"/>
            </p:cNvSpPr>
            <p:nvPr/>
          </p:nvSpPr>
          <p:spPr bwMode="auto">
            <a:xfrm flipH="1">
              <a:off x="2239" y="1851"/>
              <a:ext cx="1080" cy="9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Line 15"/>
            <p:cNvSpPr>
              <a:spLocks noChangeShapeType="1"/>
            </p:cNvSpPr>
            <p:nvPr/>
          </p:nvSpPr>
          <p:spPr bwMode="auto">
            <a:xfrm>
              <a:off x="3489" y="1881"/>
              <a:ext cx="1270" cy="9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Line 16"/>
            <p:cNvSpPr>
              <a:spLocks noChangeShapeType="1"/>
            </p:cNvSpPr>
            <p:nvPr/>
          </p:nvSpPr>
          <p:spPr bwMode="auto">
            <a:xfrm>
              <a:off x="3569" y="1830"/>
              <a:ext cx="2520" cy="10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17"/>
            <p:cNvSpPr>
              <a:spLocks noChangeShapeType="1"/>
            </p:cNvSpPr>
            <p:nvPr/>
          </p:nvSpPr>
          <p:spPr bwMode="auto">
            <a:xfrm flipV="1">
              <a:off x="2309" y="1842"/>
              <a:ext cx="2350" cy="10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7" name="Line 18"/>
            <p:cNvSpPr>
              <a:spLocks noChangeShapeType="1"/>
            </p:cNvSpPr>
            <p:nvPr/>
          </p:nvSpPr>
          <p:spPr bwMode="auto">
            <a:xfrm flipV="1">
              <a:off x="2329" y="1830"/>
              <a:ext cx="3700" cy="11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8" name="Line 19"/>
            <p:cNvSpPr>
              <a:spLocks noChangeShapeType="1"/>
            </p:cNvSpPr>
            <p:nvPr/>
          </p:nvSpPr>
          <p:spPr bwMode="auto">
            <a:xfrm flipH="1">
              <a:off x="3489" y="1881"/>
              <a:ext cx="1230" cy="9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9" name="Line 20"/>
            <p:cNvSpPr>
              <a:spLocks noChangeShapeType="1"/>
            </p:cNvSpPr>
            <p:nvPr/>
          </p:nvSpPr>
          <p:spPr bwMode="auto">
            <a:xfrm>
              <a:off x="4869" y="1860"/>
              <a:ext cx="1280" cy="9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0" name="Line 21"/>
            <p:cNvSpPr>
              <a:spLocks noChangeShapeType="1"/>
            </p:cNvSpPr>
            <p:nvPr/>
          </p:nvSpPr>
          <p:spPr bwMode="auto">
            <a:xfrm flipH="1">
              <a:off x="4849" y="1878"/>
              <a:ext cx="1240" cy="9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1" name="Line 22"/>
            <p:cNvSpPr>
              <a:spLocks noChangeShapeType="1"/>
            </p:cNvSpPr>
            <p:nvPr/>
          </p:nvSpPr>
          <p:spPr bwMode="auto">
            <a:xfrm flipH="1">
              <a:off x="3579" y="1869"/>
              <a:ext cx="2470" cy="10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2" name="Text Box 23"/>
            <p:cNvSpPr txBox="1">
              <a:spLocks noChangeArrowheads="1"/>
            </p:cNvSpPr>
            <p:nvPr/>
          </p:nvSpPr>
          <p:spPr bwMode="auto">
            <a:xfrm>
              <a:off x="2889" y="3348"/>
              <a:ext cx="256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r>
                <a:rPr lang="zh-CN" altLang="en-US" sz="2000" b="1" dirty="0" smtClean="0">
                  <a:latin typeface="Times New Roman" panose="02020603050405020304" pitchFamily="18" charset="0"/>
                </a:rPr>
                <a:t>图</a:t>
              </a:r>
              <a:r>
                <a:rPr lang="en-US" altLang="zh-CN" sz="2000" b="1" dirty="0" smtClean="0">
                  <a:latin typeface="Times New Roman" panose="02020603050405020304" pitchFamily="18" charset="0"/>
                </a:rPr>
                <a:t>  </a:t>
              </a:r>
              <a:r>
                <a:rPr lang="zh-CN" altLang="en-US" sz="2000" b="1" dirty="0">
                  <a:latin typeface="Times New Roman" panose="02020603050405020304" pitchFamily="18" charset="0"/>
                </a:rPr>
                <a:t>具有</a:t>
              </a:r>
              <a:r>
                <a:rPr lang="en-US" altLang="zh-CN" sz="2000" b="1" dirty="0">
                  <a:latin typeface="Times New Roman" panose="02020603050405020304" pitchFamily="18" charset="0"/>
                </a:rPr>
                <a:t>8</a:t>
              </a:r>
              <a:r>
                <a:rPr lang="zh-CN" altLang="en-US" sz="2000" b="1" dirty="0">
                  <a:latin typeface="Times New Roman" panose="02020603050405020304" pitchFamily="18" charset="0"/>
                </a:rPr>
                <a:t>个顶点的双向图</a:t>
              </a:r>
            </a:p>
          </p:txBody>
        </p:sp>
      </p:grpSp>
      <p:sp>
        <p:nvSpPr>
          <p:cNvPr id="35846" name="Text Box 24"/>
          <p:cNvSpPr txBox="1">
            <a:spLocks noChangeArrowheads="1"/>
          </p:cNvSpPr>
          <p:nvPr/>
        </p:nvSpPr>
        <p:spPr bwMode="auto">
          <a:xfrm>
            <a:off x="323850" y="1341438"/>
            <a:ext cx="84248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35000"/>
              </a:spcBef>
              <a:buClr>
                <a:schemeClr val="hlink"/>
              </a:buClr>
              <a:buSzPct val="65000"/>
              <a:buFont typeface="Wingdings" panose="05000000000000000000" pitchFamily="2" charset="2"/>
              <a:buChar char="n"/>
            </a:pPr>
            <a:r>
              <a:rPr kumimoji="1" lang="zh-CN" altLang="en-US" sz="2400" dirty="0">
                <a:latin typeface="宋体" panose="02010600030101010101" pitchFamily="2" charset="-122"/>
              </a:rPr>
              <a:t>考虑一个有</a:t>
            </a:r>
            <a:r>
              <a:rPr kumimoji="1" lang="en-US" altLang="zh-CN" sz="2400" b="1" i="1" dirty="0">
                <a:solidFill>
                  <a:srgbClr val="00B050"/>
                </a:solidFill>
                <a:latin typeface="Times New Roman" panose="02020603050405020304" pitchFamily="18" charset="0"/>
              </a:rPr>
              <a:t>2n</a:t>
            </a:r>
            <a:r>
              <a:rPr kumimoji="1" lang="zh-CN" altLang="en-US" sz="2400" dirty="0">
                <a:latin typeface="宋体" panose="02010600030101010101" pitchFamily="2" charset="-122"/>
              </a:rPr>
              <a:t>个顶点的</a:t>
            </a:r>
            <a:r>
              <a:rPr kumimoji="1" lang="zh-CN" altLang="en-US" sz="2400" b="1" dirty="0">
                <a:solidFill>
                  <a:srgbClr val="00B050"/>
                </a:solidFill>
                <a:latin typeface="宋体" panose="02010600030101010101" pitchFamily="2" charset="-122"/>
              </a:rPr>
              <a:t>无向图</a:t>
            </a:r>
            <a:r>
              <a:rPr kumimoji="1" lang="zh-CN" altLang="en-US" sz="2400" dirty="0">
                <a:latin typeface="宋体" panose="02010600030101010101" pitchFamily="2" charset="-122"/>
              </a:rPr>
              <a:t>，顶点编号：</a:t>
            </a:r>
            <a:r>
              <a:rPr kumimoji="1" lang="en-US" altLang="zh-CN" sz="2400" b="1" i="1" dirty="0">
                <a:solidFill>
                  <a:srgbClr val="00B050"/>
                </a:solidFill>
                <a:latin typeface="Times New Roman" panose="02020603050405020304" pitchFamily="18" charset="0"/>
              </a:rPr>
              <a:t>1~2n</a:t>
            </a:r>
          </a:p>
          <a:p>
            <a:pPr eaLnBrk="1" hangingPunct="1">
              <a:lnSpc>
                <a:spcPct val="80000"/>
              </a:lnSpc>
              <a:spcBef>
                <a:spcPct val="35000"/>
              </a:spcBef>
              <a:buClr>
                <a:schemeClr val="hlink"/>
              </a:buClr>
              <a:buSzPct val="65000"/>
              <a:buFont typeface="Wingdings" panose="05000000000000000000" pitchFamily="2" charset="2"/>
              <a:buChar char="n"/>
            </a:pPr>
            <a:r>
              <a:rPr kumimoji="1" lang="zh-CN" altLang="en-US" sz="2400" dirty="0">
                <a:latin typeface="宋体" panose="02010600030101010101" pitchFamily="2" charset="-122"/>
              </a:rPr>
              <a:t>当</a:t>
            </a:r>
            <a:r>
              <a:rPr kumimoji="1" lang="en-US" altLang="zh-CN" sz="2400" b="1" i="1" dirty="0" err="1">
                <a:solidFill>
                  <a:srgbClr val="00B050"/>
                </a:solidFill>
                <a:latin typeface="Times New Roman" panose="02020603050405020304" pitchFamily="18" charset="0"/>
              </a:rPr>
              <a:t>i</a:t>
            </a:r>
            <a:r>
              <a:rPr kumimoji="1" lang="zh-CN" altLang="en-US" sz="2400" dirty="0">
                <a:latin typeface="宋体" panose="02010600030101010101" pitchFamily="2" charset="-122"/>
              </a:rPr>
              <a:t>是奇数时，顶点</a:t>
            </a:r>
            <a:r>
              <a:rPr kumimoji="1" lang="en-US" altLang="zh-CN" sz="2400" b="1" i="1" dirty="0" err="1">
                <a:solidFill>
                  <a:srgbClr val="00B050"/>
                </a:solidFill>
                <a:latin typeface="Times New Roman" panose="02020603050405020304" pitchFamily="18" charset="0"/>
              </a:rPr>
              <a:t>i</a:t>
            </a:r>
            <a:r>
              <a:rPr kumimoji="1" lang="zh-CN" altLang="en-US" sz="2400" dirty="0">
                <a:latin typeface="宋体" panose="02010600030101010101" pitchFamily="2" charset="-122"/>
              </a:rPr>
              <a:t>与除了顶点</a:t>
            </a:r>
            <a:r>
              <a:rPr kumimoji="1" lang="en-US" altLang="zh-CN" sz="2400" b="1" i="1" dirty="0">
                <a:solidFill>
                  <a:srgbClr val="00B050"/>
                </a:solidFill>
                <a:latin typeface="Times New Roman" panose="02020603050405020304" pitchFamily="18" charset="0"/>
              </a:rPr>
              <a:t>i+1</a:t>
            </a:r>
            <a:r>
              <a:rPr kumimoji="1" lang="zh-CN" altLang="en-US" sz="2400" dirty="0">
                <a:latin typeface="宋体" panose="02010600030101010101" pitchFamily="2" charset="-122"/>
              </a:rPr>
              <a:t>之外的其他所有编号为偶数的顶点邻接，</a:t>
            </a:r>
          </a:p>
          <a:p>
            <a:pPr eaLnBrk="1" hangingPunct="1">
              <a:lnSpc>
                <a:spcPct val="80000"/>
              </a:lnSpc>
              <a:spcBef>
                <a:spcPct val="35000"/>
              </a:spcBef>
              <a:buClr>
                <a:schemeClr val="hlink"/>
              </a:buClr>
              <a:buSzPct val="65000"/>
              <a:buFont typeface="Wingdings" panose="05000000000000000000" pitchFamily="2" charset="2"/>
              <a:buChar char="n"/>
            </a:pPr>
            <a:r>
              <a:rPr kumimoji="1" lang="zh-CN" altLang="en-US" sz="2400" dirty="0">
                <a:latin typeface="宋体" panose="02010600030101010101" pitchFamily="2" charset="-122"/>
              </a:rPr>
              <a:t>当</a:t>
            </a:r>
            <a:r>
              <a:rPr kumimoji="1" lang="en-US" altLang="zh-CN" sz="2400" b="1" i="1" dirty="0" err="1">
                <a:solidFill>
                  <a:srgbClr val="00B050"/>
                </a:solidFill>
                <a:latin typeface="Times New Roman" panose="02020603050405020304" pitchFamily="18" charset="0"/>
              </a:rPr>
              <a:t>i</a:t>
            </a:r>
            <a:r>
              <a:rPr kumimoji="1" lang="en-US" altLang="zh-CN" sz="2400" b="1" i="1" dirty="0">
                <a:solidFill>
                  <a:srgbClr val="00B050"/>
                </a:solidFill>
                <a:latin typeface="Times New Roman" panose="02020603050405020304" pitchFamily="18" charset="0"/>
              </a:rPr>
              <a:t> </a:t>
            </a:r>
            <a:r>
              <a:rPr kumimoji="1" lang="zh-CN" altLang="en-US" sz="2400" dirty="0">
                <a:latin typeface="宋体" panose="02010600030101010101" pitchFamily="2" charset="-122"/>
              </a:rPr>
              <a:t>是偶数时，顶点</a:t>
            </a:r>
            <a:r>
              <a:rPr kumimoji="1" lang="en-US" altLang="zh-CN" sz="2400" b="1" i="1" dirty="0" err="1">
                <a:solidFill>
                  <a:srgbClr val="00B050"/>
                </a:solidFill>
                <a:latin typeface="Times New Roman" panose="02020603050405020304" pitchFamily="18" charset="0"/>
              </a:rPr>
              <a:t>i</a:t>
            </a:r>
            <a:r>
              <a:rPr kumimoji="1" lang="zh-CN" altLang="en-US" sz="2400" dirty="0">
                <a:latin typeface="宋体" panose="02010600030101010101" pitchFamily="2" charset="-122"/>
              </a:rPr>
              <a:t>与除了顶点</a:t>
            </a:r>
            <a:r>
              <a:rPr kumimoji="1" lang="en-US" altLang="zh-CN" sz="2400" b="1" i="1" dirty="0">
                <a:solidFill>
                  <a:srgbClr val="00B050"/>
                </a:solidFill>
                <a:latin typeface="Times New Roman" panose="02020603050405020304" pitchFamily="18" charset="0"/>
              </a:rPr>
              <a:t>i-1</a:t>
            </a:r>
            <a:r>
              <a:rPr kumimoji="1" lang="zh-CN" altLang="en-US" sz="2400" dirty="0">
                <a:latin typeface="宋体" panose="02010600030101010101" pitchFamily="2" charset="-122"/>
              </a:rPr>
              <a:t>之外的其他所有</a:t>
            </a:r>
            <a:r>
              <a:rPr kumimoji="1" lang="zh-CN" altLang="en-US" sz="2400" dirty="0">
                <a:solidFill>
                  <a:srgbClr val="00B050"/>
                </a:solidFill>
                <a:latin typeface="宋体" panose="02010600030101010101" pitchFamily="2" charset="-122"/>
              </a:rPr>
              <a:t>编号为奇数的顶点邻接</a:t>
            </a:r>
            <a:r>
              <a:rPr kumimoji="1" lang="zh-CN" altLang="en-US" sz="2400" dirty="0">
                <a:latin typeface="宋体" panose="02010600030101010101" pitchFamily="2" charset="-122"/>
              </a:rPr>
              <a:t>，这样的图称为二部</a:t>
            </a:r>
            <a:r>
              <a:rPr kumimoji="1" lang="zh-CN" altLang="en-US" sz="2400" b="1" dirty="0">
                <a:latin typeface="宋体" panose="02010600030101010101" pitchFamily="2" charset="-122"/>
              </a:rPr>
              <a:t>图</a:t>
            </a:r>
            <a:r>
              <a:rPr kumimoji="1" lang="zh-CN" altLang="en-US" sz="2400" dirty="0">
                <a:latin typeface="宋体" panose="02010600030101010101" pitchFamily="2" charset="-122"/>
              </a:rPr>
              <a:t>（</a:t>
            </a:r>
            <a:r>
              <a:rPr kumimoji="1" lang="en-US" altLang="zh-CN" sz="2400" b="1" i="1" dirty="0">
                <a:solidFill>
                  <a:srgbClr val="00B050"/>
                </a:solidFill>
                <a:latin typeface="Times New Roman" panose="02020603050405020304" pitchFamily="18" charset="0"/>
              </a:rPr>
              <a:t>Bipartite</a:t>
            </a:r>
            <a:r>
              <a:rPr kumimoji="1" lang="zh-CN" altLang="en-US" sz="2400" dirty="0">
                <a:latin typeface="宋体" panose="02010600030101010101" pitchFamily="2" charset="-122"/>
              </a:rPr>
              <a:t>）。</a:t>
            </a:r>
            <a:endParaRPr kumimoji="1" lang="zh-CN" altLang="en-US" sz="2400" dirty="0">
              <a:latin typeface="Times New Roman" panose="02020603050405020304" pitchFamily="18" charset="0"/>
            </a:endParaRPr>
          </a:p>
        </p:txBody>
      </p:sp>
      <p:sp>
        <p:nvSpPr>
          <p:cNvPr id="35847" name="Text Box 25"/>
          <p:cNvSpPr txBox="1">
            <a:spLocks noChangeArrowheads="1"/>
          </p:cNvSpPr>
          <p:nvPr/>
        </p:nvSpPr>
        <p:spPr bwMode="auto">
          <a:xfrm>
            <a:off x="389993" y="344492"/>
            <a:ext cx="609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pPr>
            <a:r>
              <a:rPr kumimoji="1" lang="zh-CN" altLang="en-US" sz="3600" b="1" dirty="0" smtClean="0">
                <a:latin typeface="Times New Roman" panose="02020603050405020304" pitchFamily="18" charset="0"/>
              </a:rPr>
              <a:t>一</a:t>
            </a:r>
            <a:r>
              <a:rPr kumimoji="1" lang="zh-CN" altLang="en-US" sz="3600" b="1" dirty="0">
                <a:latin typeface="Times New Roman" panose="02020603050405020304" pitchFamily="18" charset="0"/>
              </a:rPr>
              <a:t>个双向</a:t>
            </a:r>
            <a:r>
              <a:rPr kumimoji="1" lang="zh-CN" altLang="en-US" sz="3600" b="1" dirty="0">
                <a:latin typeface="宋体" panose="02010600030101010101" pitchFamily="2" charset="-122"/>
              </a:rPr>
              <a:t>图的着色问题</a:t>
            </a:r>
            <a:r>
              <a:rPr kumimoji="1" lang="zh-CN" altLang="en-US" sz="3600" b="1" dirty="0">
                <a:solidFill>
                  <a:srgbClr val="CC0000"/>
                </a:solidFill>
                <a:latin typeface="Times New Roman" panose="02020603050405020304" pitchFamily="18" charset="0"/>
              </a:rPr>
              <a:t> </a:t>
            </a:r>
          </a:p>
        </p:txBody>
      </p:sp>
      <p:sp>
        <p:nvSpPr>
          <p:cNvPr id="35848" name="Text Box 26"/>
          <p:cNvSpPr txBox="1">
            <a:spLocks noChangeArrowheads="1"/>
          </p:cNvSpPr>
          <p:nvPr/>
        </p:nvSpPr>
        <p:spPr bwMode="auto">
          <a:xfrm>
            <a:off x="684213" y="3357563"/>
            <a:ext cx="792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solidFill>
                  <a:srgbClr val="CCFF33"/>
                </a:solidFill>
              </a:rPr>
              <a:t>奇数</a:t>
            </a:r>
            <a:r>
              <a:rPr lang="en-US" altLang="zh-CN" b="1" i="1">
                <a:solidFill>
                  <a:srgbClr val="CCFF33"/>
                </a:solidFill>
                <a:latin typeface="Times New Roman" panose="02020603050405020304" pitchFamily="18" charset="0"/>
              </a:rPr>
              <a:t>i</a:t>
            </a:r>
          </a:p>
        </p:txBody>
      </p:sp>
      <p:sp>
        <p:nvSpPr>
          <p:cNvPr id="35849" name="Text Box 27"/>
          <p:cNvSpPr txBox="1">
            <a:spLocks noChangeArrowheads="1"/>
          </p:cNvSpPr>
          <p:nvPr/>
        </p:nvSpPr>
        <p:spPr bwMode="auto">
          <a:xfrm>
            <a:off x="900113" y="4868863"/>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i="1">
                <a:solidFill>
                  <a:srgbClr val="CCFF33"/>
                </a:solidFill>
                <a:latin typeface="Times New Roman" panose="02020603050405020304" pitchFamily="18" charset="0"/>
              </a:rPr>
              <a:t>i+1</a:t>
            </a:r>
          </a:p>
        </p:txBody>
      </p:sp>
      <p:sp>
        <p:nvSpPr>
          <p:cNvPr id="35850" name="Text Box 28"/>
          <p:cNvSpPr txBox="1">
            <a:spLocks noChangeArrowheads="1"/>
          </p:cNvSpPr>
          <p:nvPr/>
        </p:nvSpPr>
        <p:spPr bwMode="auto">
          <a:xfrm>
            <a:off x="684213" y="5157788"/>
            <a:ext cx="792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solidFill>
                  <a:srgbClr val="00FFFF"/>
                </a:solidFill>
              </a:rPr>
              <a:t>偶数</a:t>
            </a:r>
            <a:r>
              <a:rPr lang="en-US" altLang="zh-CN" b="1" i="1">
                <a:solidFill>
                  <a:srgbClr val="00FFFF"/>
                </a:solidFill>
                <a:latin typeface="Times New Roman" panose="02020603050405020304" pitchFamily="18" charset="0"/>
              </a:rPr>
              <a:t>i</a:t>
            </a:r>
          </a:p>
        </p:txBody>
      </p:sp>
      <p:sp>
        <p:nvSpPr>
          <p:cNvPr id="35851" name="Text Box 29"/>
          <p:cNvSpPr txBox="1">
            <a:spLocks noChangeArrowheads="1"/>
          </p:cNvSpPr>
          <p:nvPr/>
        </p:nvSpPr>
        <p:spPr bwMode="auto">
          <a:xfrm>
            <a:off x="828675" y="3644900"/>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i="1">
                <a:solidFill>
                  <a:srgbClr val="00FFFF"/>
                </a:solidFill>
                <a:latin typeface="Times New Roman" panose="02020603050405020304" pitchFamily="18" charset="0"/>
              </a:rPr>
              <a:t>i-1</a:t>
            </a:r>
          </a:p>
        </p:txBody>
      </p:sp>
      <p:sp>
        <p:nvSpPr>
          <p:cNvPr id="4" name="灯片编号占位符 3"/>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215</a:t>
            </a:fld>
            <a:endParaRPr lang="en-CA" dirty="0"/>
          </a:p>
        </p:txBody>
      </p:sp>
    </p:spTree>
    <p:extLst>
      <p:ext uri="{BB962C8B-B14F-4D97-AF65-F5344CB8AC3E}">
        <p14:creationId xmlns:p14="http://schemas.microsoft.com/office/powerpoint/2010/main" val="1118007600"/>
      </p:ext>
    </p:extLst>
  </p:cSld>
  <p:clrMapOvr>
    <a:masterClrMapping/>
  </p:clrMapOvr>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Grp="1" noChangeArrowheads="1"/>
          </p:cNvSpPr>
          <p:nvPr>
            <p:ph type="body" idx="1"/>
          </p:nvPr>
        </p:nvSpPr>
        <p:spPr>
          <a:xfrm>
            <a:off x="395288" y="1412875"/>
            <a:ext cx="8229600" cy="4546600"/>
          </a:xfrm>
        </p:spPr>
        <p:txBody>
          <a:bodyPr/>
          <a:lstStyle/>
          <a:p>
            <a:pPr eaLnBrk="1" hangingPunct="1">
              <a:defRPr/>
            </a:pPr>
            <a:r>
              <a:rPr lang="zh-CN" altLang="en-US" dirty="0" smtClean="0"/>
              <a:t>讨论</a:t>
            </a:r>
          </a:p>
          <a:p>
            <a:pPr lvl="1" eaLnBrk="1" hangingPunct="1">
              <a:defRPr/>
            </a:pPr>
            <a:r>
              <a:rPr lang="zh-CN" altLang="en-US" dirty="0" smtClean="0"/>
              <a:t>可以将</a:t>
            </a:r>
            <a:r>
              <a:rPr lang="zh-CN" altLang="en-US" dirty="0" smtClean="0">
                <a:solidFill>
                  <a:srgbClr val="00B050"/>
                </a:solidFill>
              </a:rPr>
              <a:t>奇数顶点</a:t>
            </a:r>
            <a:r>
              <a:rPr lang="zh-CN" altLang="en-US" dirty="0" smtClean="0"/>
              <a:t>全部着颜色</a:t>
            </a:r>
            <a:r>
              <a:rPr lang="en-US" altLang="zh-CN" b="1" i="1" dirty="0" smtClean="0">
                <a:solidFill>
                  <a:srgbClr val="00FFFF"/>
                </a:solidFill>
                <a:latin typeface="Times New Roman" pitchFamily="18" charset="0"/>
              </a:rPr>
              <a:t>1</a:t>
            </a:r>
            <a:r>
              <a:rPr lang="zh-CN" altLang="en-US" dirty="0" smtClean="0"/>
              <a:t>，偶数顶点全部着颜色</a:t>
            </a:r>
            <a:r>
              <a:rPr lang="en-US" altLang="zh-CN" b="1" i="1" dirty="0" smtClean="0">
                <a:solidFill>
                  <a:srgbClr val="00FFFF"/>
                </a:solidFill>
                <a:latin typeface="Times New Roman" pitchFamily="18" charset="0"/>
              </a:rPr>
              <a:t>2</a:t>
            </a:r>
            <a:r>
              <a:rPr lang="zh-CN" altLang="en-US" dirty="0" smtClean="0"/>
              <a:t>；</a:t>
            </a:r>
          </a:p>
          <a:p>
            <a:pPr lvl="1" eaLnBrk="1" hangingPunct="1">
              <a:defRPr/>
            </a:pPr>
            <a:r>
              <a:rPr lang="zh-CN" altLang="en-US" dirty="0" smtClean="0"/>
              <a:t>若贪心法以</a:t>
            </a:r>
            <a:r>
              <a:rPr lang="en-US" altLang="zh-CN" b="1" i="1" dirty="0" smtClean="0">
                <a:solidFill>
                  <a:srgbClr val="00FFFF"/>
                </a:solidFill>
                <a:latin typeface="Times New Roman" pitchFamily="18" charset="0"/>
              </a:rPr>
              <a:t>1,3,…,2n-1, 2,4,…,2n</a:t>
            </a:r>
            <a:r>
              <a:rPr lang="zh-CN" altLang="en-US" dirty="0" smtClean="0"/>
              <a:t>的顺序为双向图着色，则算法可以得到最优解：</a:t>
            </a:r>
            <a:r>
              <a:rPr lang="en-US" altLang="zh-CN" b="1" i="1" dirty="0" smtClean="0">
                <a:solidFill>
                  <a:srgbClr val="00FFFF"/>
                </a:solidFill>
                <a:latin typeface="Times New Roman" pitchFamily="18" charset="0"/>
              </a:rPr>
              <a:t>2</a:t>
            </a:r>
            <a:r>
              <a:rPr lang="zh-CN" altLang="en-US" b="1" i="1" dirty="0" smtClean="0">
                <a:solidFill>
                  <a:srgbClr val="00FFFF"/>
                </a:solidFill>
                <a:latin typeface="Times New Roman" pitchFamily="18" charset="0"/>
              </a:rPr>
              <a:t>种颜色</a:t>
            </a:r>
            <a:r>
              <a:rPr lang="zh-CN" altLang="en-US" dirty="0" smtClean="0"/>
              <a:t>；</a:t>
            </a:r>
          </a:p>
          <a:p>
            <a:pPr lvl="1" eaLnBrk="1" hangingPunct="1">
              <a:defRPr/>
            </a:pPr>
            <a:r>
              <a:rPr lang="zh-CN" altLang="en-US" dirty="0" smtClean="0"/>
              <a:t>若贪心法以</a:t>
            </a:r>
            <a:r>
              <a:rPr lang="en-US" altLang="zh-CN" b="1" i="1" dirty="0" smtClean="0">
                <a:solidFill>
                  <a:srgbClr val="00FFFF"/>
                </a:solidFill>
                <a:latin typeface="Times New Roman" pitchFamily="18" charset="0"/>
              </a:rPr>
              <a:t>1,2</a:t>
            </a:r>
            <a:r>
              <a:rPr lang="zh-CN" altLang="en-US" b="1" i="1" dirty="0" smtClean="0">
                <a:solidFill>
                  <a:srgbClr val="00FFFF"/>
                </a:solidFill>
                <a:latin typeface="Times New Roman" pitchFamily="18" charset="0"/>
              </a:rPr>
              <a:t>，</a:t>
            </a:r>
            <a:r>
              <a:rPr lang="en-US" altLang="zh-CN" b="1" i="1" dirty="0" smtClean="0">
                <a:solidFill>
                  <a:srgbClr val="00FFFF"/>
                </a:solidFill>
                <a:latin typeface="Times New Roman" pitchFamily="18" charset="0"/>
              </a:rPr>
              <a:t>3,…,n </a:t>
            </a:r>
            <a:r>
              <a:rPr lang="zh-CN" altLang="en-US" dirty="0" smtClean="0"/>
              <a:t>的顺序为双向图着色，则算法需要 </a:t>
            </a:r>
            <a:r>
              <a:rPr lang="en-US" altLang="zh-CN" b="1" i="1" dirty="0" smtClean="0">
                <a:solidFill>
                  <a:srgbClr val="00FFFF"/>
                </a:solidFill>
                <a:latin typeface="Times New Roman" pitchFamily="18" charset="0"/>
              </a:rPr>
              <a:t>n/2 </a:t>
            </a:r>
            <a:r>
              <a:rPr lang="zh-CN" altLang="en-US" dirty="0" smtClean="0"/>
              <a:t>种颜色。</a:t>
            </a:r>
          </a:p>
        </p:txBody>
      </p:sp>
      <p:sp>
        <p:nvSpPr>
          <p:cNvPr id="36870" name="Text Box 4"/>
          <p:cNvSpPr txBox="1">
            <a:spLocks noChangeArrowheads="1"/>
          </p:cNvSpPr>
          <p:nvPr/>
        </p:nvSpPr>
        <p:spPr bwMode="auto">
          <a:xfrm>
            <a:off x="539552" y="374650"/>
            <a:ext cx="609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pPr>
            <a:r>
              <a:rPr kumimoji="1" lang="zh-CN" altLang="en-US" sz="3600" b="1" dirty="0" smtClean="0">
                <a:latin typeface="Times New Roman" panose="02020603050405020304" pitchFamily="18" charset="0"/>
              </a:rPr>
              <a:t>一</a:t>
            </a:r>
            <a:r>
              <a:rPr kumimoji="1" lang="zh-CN" altLang="en-US" sz="3600" b="1" dirty="0">
                <a:latin typeface="Times New Roman" panose="02020603050405020304" pitchFamily="18" charset="0"/>
              </a:rPr>
              <a:t>个双向</a:t>
            </a:r>
            <a:r>
              <a:rPr kumimoji="1" lang="zh-CN" altLang="en-US" sz="3600" b="1" dirty="0">
                <a:latin typeface="宋体" panose="02010600030101010101" pitchFamily="2" charset="-122"/>
              </a:rPr>
              <a:t>图的着色问题</a:t>
            </a:r>
            <a:r>
              <a:rPr kumimoji="1" lang="zh-CN" altLang="en-US" sz="3600" b="1" dirty="0">
                <a:solidFill>
                  <a:srgbClr val="CC0000"/>
                </a:solidFill>
                <a:latin typeface="Times New Roman" panose="02020603050405020304" pitchFamily="18" charset="0"/>
              </a:rPr>
              <a:t> </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216</a:t>
            </a:fld>
            <a:endParaRPr lang="en-CA" dirty="0"/>
          </a:p>
        </p:txBody>
      </p:sp>
    </p:spTree>
    <p:extLst>
      <p:ext uri="{BB962C8B-B14F-4D97-AF65-F5344CB8AC3E}">
        <p14:creationId xmlns:p14="http://schemas.microsoft.com/office/powerpoint/2010/main" val="380395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0931">
                                            <p:txEl>
                                              <p:pRg st="2" end="2"/>
                                            </p:txEl>
                                          </p:spTgt>
                                        </p:tgtEl>
                                        <p:attrNameLst>
                                          <p:attrName>style.visibility</p:attrName>
                                        </p:attrNameLst>
                                      </p:cBhvr>
                                      <p:to>
                                        <p:strVal val="visible"/>
                                      </p:to>
                                    </p:set>
                                    <p:anim calcmode="lin" valueType="num">
                                      <p:cBhvr additive="base">
                                        <p:cTn id="7" dur="500" fill="hold"/>
                                        <p:tgtEl>
                                          <p:spTgt spid="3809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09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0931">
                                            <p:txEl>
                                              <p:pRg st="3" end="3"/>
                                            </p:txEl>
                                          </p:spTgt>
                                        </p:tgtEl>
                                        <p:attrNameLst>
                                          <p:attrName>style.visibility</p:attrName>
                                        </p:attrNameLst>
                                      </p:cBhvr>
                                      <p:to>
                                        <p:strVal val="visible"/>
                                      </p:to>
                                    </p:set>
                                    <p:anim calcmode="lin" valueType="num">
                                      <p:cBhvr additive="base">
                                        <p:cTn id="13" dur="500" fill="hold"/>
                                        <p:tgtEl>
                                          <p:spTgt spid="38093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09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a:solidFill>
                  <a:schemeClr val="tx1"/>
                </a:solidFill>
              </a:rPr>
              <a:t>练习</a:t>
            </a:r>
          </a:p>
        </p:txBody>
      </p:sp>
      <p:sp>
        <p:nvSpPr>
          <p:cNvPr id="100355" name="Rectangle 3"/>
          <p:cNvSpPr>
            <a:spLocks noGrp="1" noChangeArrowheads="1"/>
          </p:cNvSpPr>
          <p:nvPr>
            <p:ph type="body" idx="1"/>
          </p:nvPr>
        </p:nvSpPr>
        <p:spPr/>
        <p:txBody>
          <a:bodyPr/>
          <a:lstStyle/>
          <a:p>
            <a:pPr marL="0" indent="0">
              <a:buFont typeface="Wingdings" pitchFamily="2" charset="2"/>
              <a:buNone/>
            </a:pPr>
            <a:r>
              <a:rPr lang="en-US" altLang="zh-CN">
                <a:solidFill>
                  <a:schemeClr val="tx1"/>
                </a:solidFill>
              </a:rPr>
              <a:t>1</a:t>
            </a:r>
            <a:r>
              <a:rPr lang="zh-CN" altLang="en-US">
                <a:solidFill>
                  <a:schemeClr val="tx1"/>
                </a:solidFill>
              </a:rPr>
              <a:t>、</a:t>
            </a:r>
            <a:r>
              <a:rPr lang="en-US" altLang="zh-CN">
                <a:solidFill>
                  <a:schemeClr val="tx1"/>
                </a:solidFill>
              </a:rPr>
              <a:t>N</a:t>
            </a:r>
            <a:r>
              <a:rPr lang="zh-CN" altLang="en-US">
                <a:solidFill>
                  <a:schemeClr val="tx1"/>
                </a:solidFill>
              </a:rPr>
              <a:t>个顾客等待同时等待一项服务，顾客</a:t>
            </a:r>
            <a:r>
              <a:rPr lang="en-US" altLang="zh-CN">
                <a:solidFill>
                  <a:schemeClr val="tx1"/>
                </a:solidFill>
              </a:rPr>
              <a:t>i</a:t>
            </a:r>
            <a:r>
              <a:rPr lang="zh-CN" altLang="en-US">
                <a:solidFill>
                  <a:schemeClr val="tx1"/>
                </a:solidFill>
              </a:rPr>
              <a:t>需要的服务时间是</a:t>
            </a:r>
            <a:r>
              <a:rPr lang="en-US" altLang="zh-CN">
                <a:solidFill>
                  <a:schemeClr val="tx1"/>
                </a:solidFill>
              </a:rPr>
              <a:t>t</a:t>
            </a:r>
            <a:r>
              <a:rPr lang="en-US" altLang="zh-CN" baseline="-25000">
                <a:solidFill>
                  <a:schemeClr val="tx1"/>
                </a:solidFill>
              </a:rPr>
              <a:t>i</a:t>
            </a:r>
            <a:r>
              <a:rPr lang="en-US" altLang="zh-CN">
                <a:solidFill>
                  <a:schemeClr val="tx1"/>
                </a:solidFill>
              </a:rPr>
              <a:t>,</a:t>
            </a:r>
            <a:r>
              <a:rPr lang="zh-CN" altLang="en-US">
                <a:solidFill>
                  <a:schemeClr val="tx1"/>
                </a:solidFill>
              </a:rPr>
              <a:t>如何安排使所有顾客总的等待时间最短？</a:t>
            </a:r>
          </a:p>
          <a:p>
            <a:pPr marL="0" indent="0">
              <a:buFont typeface="Wingdings" pitchFamily="2" charset="2"/>
              <a:buNone/>
            </a:pPr>
            <a:r>
              <a:rPr lang="zh-CN" altLang="en-US">
                <a:solidFill>
                  <a:schemeClr val="tx1"/>
                </a:solidFill>
              </a:rPr>
              <a:t>若有</a:t>
            </a:r>
            <a:r>
              <a:rPr lang="en-US" altLang="zh-CN">
                <a:solidFill>
                  <a:schemeClr val="tx1"/>
                </a:solidFill>
              </a:rPr>
              <a:t>S</a:t>
            </a:r>
            <a:r>
              <a:rPr lang="zh-CN" altLang="en-US">
                <a:solidFill>
                  <a:schemeClr val="tx1"/>
                </a:solidFill>
              </a:rPr>
              <a:t>处提供同一服务，又该如何安排顾客服务次序？</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217</a:t>
            </a:fld>
            <a:endParaRPr lang="en-CA" dirty="0"/>
          </a:p>
        </p:txBody>
      </p:sp>
    </p:spTree>
    <p:extLst>
      <p:ext uri="{BB962C8B-B14F-4D97-AF65-F5344CB8AC3E}">
        <p14:creationId xmlns:p14="http://schemas.microsoft.com/office/powerpoint/2010/main" val="357966528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a:t>练习</a:t>
            </a:r>
          </a:p>
        </p:txBody>
      </p:sp>
      <p:sp>
        <p:nvSpPr>
          <p:cNvPr id="98307" name="Rectangle 3"/>
          <p:cNvSpPr>
            <a:spLocks noGrp="1" noChangeArrowheads="1"/>
          </p:cNvSpPr>
          <p:nvPr>
            <p:ph type="body" idx="1"/>
          </p:nvPr>
        </p:nvSpPr>
        <p:spPr/>
        <p:txBody>
          <a:bodyPr/>
          <a:lstStyle/>
          <a:p>
            <a:pPr marL="0" indent="0">
              <a:lnSpc>
                <a:spcPct val="90000"/>
              </a:lnSpc>
              <a:buFont typeface="Wingdings" pitchFamily="2" charset="2"/>
              <a:buNone/>
            </a:pPr>
            <a:r>
              <a:rPr lang="en-US" altLang="zh-CN"/>
              <a:t>2</a:t>
            </a:r>
            <a:r>
              <a:rPr lang="zh-CN" altLang="en-US"/>
              <a:t>、通过键盘输入一个高精度的正整数</a:t>
            </a:r>
            <a:r>
              <a:rPr lang="en-US" altLang="zh-CN"/>
              <a:t>n (n</a:t>
            </a:r>
            <a:r>
              <a:rPr lang="zh-CN" altLang="en-US"/>
              <a:t>的有效位数≤</a:t>
            </a:r>
            <a:r>
              <a:rPr lang="en-US" altLang="zh-CN"/>
              <a:t>240)</a:t>
            </a:r>
            <a:r>
              <a:rPr lang="zh-CN" altLang="en-US"/>
              <a:t>，去掉其中任意</a:t>
            </a:r>
            <a:r>
              <a:rPr lang="en-US" altLang="zh-CN"/>
              <a:t>s</a:t>
            </a:r>
            <a:r>
              <a:rPr lang="zh-CN" altLang="en-US"/>
              <a:t>个数字后，剩下的数字按</a:t>
            </a:r>
            <a:r>
              <a:rPr lang="zh-CN" altLang="en-US">
                <a:solidFill>
                  <a:schemeClr val="hlink"/>
                </a:solidFill>
              </a:rPr>
              <a:t>原左右次序</a:t>
            </a:r>
            <a:r>
              <a:rPr lang="zh-CN" altLang="en-US"/>
              <a:t>将组成一个新的正整数。编程对给定的</a:t>
            </a:r>
            <a:r>
              <a:rPr lang="en-US" altLang="zh-CN"/>
              <a:t>n </a:t>
            </a:r>
            <a:r>
              <a:rPr lang="zh-CN" altLang="en-US"/>
              <a:t>和</a:t>
            </a:r>
            <a:r>
              <a:rPr lang="en-US" altLang="zh-CN"/>
              <a:t>s</a:t>
            </a:r>
            <a:r>
              <a:rPr lang="zh-CN" altLang="en-US"/>
              <a:t>，寻找一种方案，使得剩下的数字组成的新数最小。</a:t>
            </a:r>
          </a:p>
          <a:p>
            <a:pPr marL="0" indent="0">
              <a:lnSpc>
                <a:spcPct val="90000"/>
              </a:lnSpc>
              <a:buFont typeface="Wingdings" pitchFamily="2" charset="2"/>
              <a:buNone/>
            </a:pPr>
            <a:r>
              <a:rPr lang="en-US" altLang="zh-CN"/>
              <a:t>【</a:t>
            </a:r>
            <a:r>
              <a:rPr lang="zh-CN" altLang="en-US"/>
              <a:t>样例输入</a:t>
            </a:r>
            <a:r>
              <a:rPr lang="en-US" altLang="zh-CN"/>
              <a:t>】</a:t>
            </a:r>
          </a:p>
          <a:p>
            <a:pPr marL="0" indent="0">
              <a:lnSpc>
                <a:spcPct val="90000"/>
              </a:lnSpc>
              <a:buFont typeface="Wingdings" pitchFamily="2" charset="2"/>
              <a:buNone/>
            </a:pPr>
            <a:r>
              <a:rPr lang="en-US" altLang="zh-CN"/>
              <a:t>  178543</a:t>
            </a:r>
          </a:p>
          <a:p>
            <a:pPr marL="0" indent="0">
              <a:lnSpc>
                <a:spcPct val="90000"/>
              </a:lnSpc>
              <a:buFont typeface="Wingdings" pitchFamily="2" charset="2"/>
              <a:buNone/>
            </a:pPr>
            <a:r>
              <a:rPr lang="en-US" altLang="zh-CN"/>
              <a:t>  S=4</a:t>
            </a:r>
          </a:p>
          <a:p>
            <a:pPr marL="0" indent="0">
              <a:lnSpc>
                <a:spcPct val="90000"/>
              </a:lnSpc>
              <a:buFont typeface="Wingdings" pitchFamily="2" charset="2"/>
              <a:buNone/>
            </a:pPr>
            <a:r>
              <a:rPr lang="en-US" altLang="zh-CN"/>
              <a:t>【</a:t>
            </a:r>
            <a:r>
              <a:rPr lang="zh-CN" altLang="en-US"/>
              <a:t>样例输出</a:t>
            </a:r>
            <a:r>
              <a:rPr lang="en-US" altLang="zh-CN"/>
              <a:t>】</a:t>
            </a:r>
          </a:p>
          <a:p>
            <a:pPr marL="0" indent="0">
              <a:lnSpc>
                <a:spcPct val="90000"/>
              </a:lnSpc>
              <a:buFont typeface="Wingdings" pitchFamily="2" charset="2"/>
              <a:buNone/>
            </a:pPr>
            <a:r>
              <a:rPr lang="en-US" altLang="zh-CN"/>
              <a:t>   13</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218</a:t>
            </a:fld>
            <a:endParaRPr lang="en-CA" dirty="0"/>
          </a:p>
        </p:txBody>
      </p:sp>
    </p:spTree>
    <p:extLst>
      <p:ext uri="{BB962C8B-B14F-4D97-AF65-F5344CB8AC3E}">
        <p14:creationId xmlns:p14="http://schemas.microsoft.com/office/powerpoint/2010/main" val="400886088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a:solidFill>
                  <a:schemeClr val="tx1"/>
                </a:solidFill>
              </a:rPr>
              <a:t>练习分析</a:t>
            </a:r>
          </a:p>
        </p:txBody>
      </p:sp>
      <p:sp>
        <p:nvSpPr>
          <p:cNvPr id="99331" name="Rectangle 3"/>
          <p:cNvSpPr>
            <a:spLocks noGrp="1" noChangeArrowheads="1"/>
          </p:cNvSpPr>
          <p:nvPr>
            <p:ph type="body" idx="1"/>
          </p:nvPr>
        </p:nvSpPr>
        <p:spPr>
          <a:xfrm>
            <a:off x="395288" y="1341438"/>
            <a:ext cx="4897437" cy="5327650"/>
          </a:xfrm>
        </p:spPr>
        <p:txBody>
          <a:bodyPr/>
          <a:lstStyle/>
          <a:p>
            <a:pPr marL="0" indent="0">
              <a:lnSpc>
                <a:spcPct val="90000"/>
              </a:lnSpc>
              <a:buFont typeface="Wingdings" pitchFamily="2" charset="2"/>
              <a:buNone/>
            </a:pPr>
            <a:r>
              <a:rPr lang="zh-CN" altLang="en-US">
                <a:solidFill>
                  <a:schemeClr val="tx1"/>
                </a:solidFill>
              </a:rPr>
              <a:t>贪心策略：每一步总是</a:t>
            </a:r>
            <a:r>
              <a:rPr lang="zh-CN" altLang="en-US">
                <a:solidFill>
                  <a:srgbClr val="FF0000"/>
                </a:solidFill>
              </a:rPr>
              <a:t>选择一个使剩下的数最小的数字删去</a:t>
            </a:r>
            <a:r>
              <a:rPr lang="zh-CN" altLang="en-US">
                <a:solidFill>
                  <a:schemeClr val="tx1"/>
                </a:solidFill>
              </a:rPr>
              <a:t>。</a:t>
            </a:r>
          </a:p>
          <a:p>
            <a:pPr marL="0" indent="0">
              <a:lnSpc>
                <a:spcPct val="90000"/>
              </a:lnSpc>
              <a:buFont typeface="Wingdings" pitchFamily="2" charset="2"/>
              <a:buNone/>
            </a:pPr>
            <a:r>
              <a:rPr lang="zh-CN" altLang="en-US">
                <a:solidFill>
                  <a:schemeClr val="tx1"/>
                </a:solidFill>
              </a:rPr>
              <a:t>（</a:t>
            </a:r>
            <a:r>
              <a:rPr lang="en-US" altLang="zh-CN">
                <a:solidFill>
                  <a:schemeClr val="tx1"/>
                </a:solidFill>
              </a:rPr>
              <a:t>1</a:t>
            </a:r>
            <a:r>
              <a:rPr lang="zh-CN" altLang="en-US">
                <a:solidFill>
                  <a:schemeClr val="tx1"/>
                </a:solidFill>
              </a:rPr>
              <a:t>）按高位到低位的顺序搜索，删除</a:t>
            </a:r>
            <a:r>
              <a:rPr lang="zh-CN" altLang="en-US">
                <a:solidFill>
                  <a:schemeClr val="hlink"/>
                </a:solidFill>
              </a:rPr>
              <a:t>首个上升子序列的末字符</a:t>
            </a:r>
            <a:r>
              <a:rPr lang="zh-CN" altLang="en-US">
                <a:solidFill>
                  <a:schemeClr val="tx1"/>
                </a:solidFill>
              </a:rPr>
              <a:t>。</a:t>
            </a:r>
          </a:p>
          <a:p>
            <a:pPr marL="0" indent="0">
              <a:lnSpc>
                <a:spcPct val="90000"/>
              </a:lnSpc>
              <a:buFont typeface="Wingdings" pitchFamily="2" charset="2"/>
              <a:buNone/>
            </a:pPr>
            <a:r>
              <a:rPr lang="zh-CN" altLang="en-US">
                <a:solidFill>
                  <a:schemeClr val="tx1"/>
                </a:solidFill>
              </a:rPr>
              <a:t>（</a:t>
            </a:r>
            <a:r>
              <a:rPr lang="en-US" altLang="zh-CN">
                <a:solidFill>
                  <a:schemeClr val="tx1"/>
                </a:solidFill>
              </a:rPr>
              <a:t>2</a:t>
            </a:r>
            <a:r>
              <a:rPr lang="zh-CN" altLang="en-US">
                <a:solidFill>
                  <a:schemeClr val="tx1"/>
                </a:solidFill>
              </a:rPr>
              <a:t>）回到串首，按上述规则再删除下一个数字。</a:t>
            </a:r>
          </a:p>
          <a:p>
            <a:pPr marL="0" indent="0">
              <a:lnSpc>
                <a:spcPct val="90000"/>
              </a:lnSpc>
              <a:buFont typeface="Wingdings" pitchFamily="2" charset="2"/>
              <a:buNone/>
            </a:pPr>
            <a:r>
              <a:rPr lang="zh-CN" altLang="en-US">
                <a:solidFill>
                  <a:schemeClr val="tx1"/>
                </a:solidFill>
              </a:rPr>
              <a:t>（</a:t>
            </a:r>
            <a:r>
              <a:rPr lang="en-US" altLang="zh-CN">
                <a:solidFill>
                  <a:schemeClr val="tx1"/>
                </a:solidFill>
              </a:rPr>
              <a:t>3</a:t>
            </a:r>
            <a:r>
              <a:rPr lang="zh-CN" altLang="en-US">
                <a:solidFill>
                  <a:schemeClr val="tx1"/>
                </a:solidFill>
              </a:rPr>
              <a:t>）重复以上过程</a:t>
            </a:r>
            <a:r>
              <a:rPr lang="en-US" altLang="zh-CN">
                <a:solidFill>
                  <a:schemeClr val="tx1"/>
                </a:solidFill>
              </a:rPr>
              <a:t>s</a:t>
            </a:r>
            <a:r>
              <a:rPr lang="zh-CN" altLang="en-US">
                <a:solidFill>
                  <a:schemeClr val="tx1"/>
                </a:solidFill>
              </a:rPr>
              <a:t>次，剩下的数字串便是问题的解了。</a:t>
            </a:r>
          </a:p>
        </p:txBody>
      </p:sp>
      <p:sp>
        <p:nvSpPr>
          <p:cNvPr id="99332" name="Text Box 4"/>
          <p:cNvSpPr txBox="1">
            <a:spLocks noChangeArrowheads="1"/>
          </p:cNvSpPr>
          <p:nvPr/>
        </p:nvSpPr>
        <p:spPr bwMode="auto">
          <a:xfrm>
            <a:off x="5508104" y="1268760"/>
            <a:ext cx="3241675" cy="497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chemeClr val="tx2"/>
                </a:solidFill>
              </a:rPr>
              <a:t>【</a:t>
            </a:r>
            <a:r>
              <a:rPr lang="zh-CN" altLang="en-US" sz="3200">
                <a:solidFill>
                  <a:schemeClr val="tx2"/>
                </a:solidFill>
              </a:rPr>
              <a:t>样例输入</a:t>
            </a:r>
            <a:r>
              <a:rPr lang="en-US" altLang="zh-CN" sz="3200">
                <a:solidFill>
                  <a:schemeClr val="tx2"/>
                </a:solidFill>
              </a:rPr>
              <a:t>】</a:t>
            </a:r>
          </a:p>
          <a:p>
            <a:r>
              <a:rPr lang="en-US" altLang="zh-CN" sz="3200">
                <a:solidFill>
                  <a:schemeClr val="tx2"/>
                </a:solidFill>
              </a:rPr>
              <a:t>  178543</a:t>
            </a:r>
          </a:p>
          <a:p>
            <a:r>
              <a:rPr lang="en-US" altLang="zh-CN" sz="3200">
                <a:solidFill>
                  <a:schemeClr val="tx2"/>
                </a:solidFill>
              </a:rPr>
              <a:t>  S=4</a:t>
            </a:r>
          </a:p>
          <a:p>
            <a:endParaRPr lang="en-US" altLang="zh-CN" sz="3200">
              <a:solidFill>
                <a:schemeClr val="tx2"/>
              </a:solidFill>
            </a:endParaRPr>
          </a:p>
          <a:p>
            <a:r>
              <a:rPr lang="en-US" altLang="zh-CN" sz="3200">
                <a:solidFill>
                  <a:schemeClr val="tx2"/>
                </a:solidFill>
              </a:rPr>
              <a:t>【</a:t>
            </a:r>
            <a:r>
              <a:rPr lang="zh-CN" altLang="en-US" sz="3200">
                <a:solidFill>
                  <a:schemeClr val="tx2"/>
                </a:solidFill>
              </a:rPr>
              <a:t>过程</a:t>
            </a:r>
            <a:r>
              <a:rPr lang="en-US" altLang="zh-CN" sz="3200">
                <a:solidFill>
                  <a:schemeClr val="tx2"/>
                </a:solidFill>
              </a:rPr>
              <a:t>】</a:t>
            </a:r>
          </a:p>
          <a:p>
            <a:r>
              <a:rPr lang="en-US" altLang="zh-CN" sz="3200">
                <a:solidFill>
                  <a:schemeClr val="tx2"/>
                </a:solidFill>
              </a:rPr>
              <a:t>178543</a:t>
            </a:r>
          </a:p>
          <a:p>
            <a:r>
              <a:rPr lang="en-US" altLang="zh-CN" sz="3200">
                <a:solidFill>
                  <a:schemeClr val="tx2"/>
                </a:solidFill>
              </a:rPr>
              <a:t>17543</a:t>
            </a:r>
          </a:p>
          <a:p>
            <a:r>
              <a:rPr lang="en-US" altLang="zh-CN" sz="3200">
                <a:solidFill>
                  <a:schemeClr val="tx2"/>
                </a:solidFill>
              </a:rPr>
              <a:t>1543</a:t>
            </a:r>
          </a:p>
          <a:p>
            <a:r>
              <a:rPr lang="en-US" altLang="zh-CN" sz="3200">
                <a:solidFill>
                  <a:schemeClr val="tx2"/>
                </a:solidFill>
              </a:rPr>
              <a:t>143</a:t>
            </a:r>
          </a:p>
          <a:p>
            <a:r>
              <a:rPr lang="en-US" altLang="zh-CN" sz="3200">
                <a:solidFill>
                  <a:schemeClr val="tx2"/>
                </a:solidFill>
              </a:rPr>
              <a:t>13</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219</a:t>
            </a:fld>
            <a:endParaRPr lang="en-CA" dirty="0"/>
          </a:p>
        </p:txBody>
      </p:sp>
    </p:spTree>
    <p:extLst>
      <p:ext uri="{BB962C8B-B14F-4D97-AF65-F5344CB8AC3E}">
        <p14:creationId xmlns:p14="http://schemas.microsoft.com/office/powerpoint/2010/main" val="32267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251520" y="357188"/>
            <a:ext cx="7320855" cy="623887"/>
          </a:xfrm>
        </p:spPr>
        <p:txBody>
          <a:bodyPr/>
          <a:lstStyle/>
          <a:p>
            <a:pPr eaLnBrk="1" hangingPunct="1"/>
            <a:r>
              <a:rPr lang="en-US" altLang="zh-CN" sz="3600" dirty="0" smtClean="0"/>
              <a:t>Implement the  Change  Example</a:t>
            </a:r>
          </a:p>
        </p:txBody>
      </p:sp>
      <p:sp>
        <p:nvSpPr>
          <p:cNvPr id="35842" name="Rectangle 10"/>
          <p:cNvSpPr>
            <a:spLocks noChangeArrowheads="1"/>
          </p:cNvSpPr>
          <p:nvPr/>
        </p:nvSpPr>
        <p:spPr bwMode="auto">
          <a:xfrm>
            <a:off x="1016496" y="1916832"/>
            <a:ext cx="3475760" cy="400110"/>
          </a:xfrm>
          <a:prstGeom prst="rect">
            <a:avLst/>
          </a:prstGeom>
          <a:noFill/>
          <a:ln w="38100">
            <a:noFill/>
            <a:miter lim="800000"/>
            <a:headEnd/>
            <a:tailEnd/>
          </a:ln>
        </p:spPr>
        <p:txBody>
          <a:bodyPr wrap="none">
            <a:spAutoFit/>
          </a:bodyPr>
          <a:lstStyle/>
          <a:p>
            <a:r>
              <a:rPr lang="en-US" altLang="zh-CN" sz="2000" b="1" dirty="0">
                <a:solidFill>
                  <a:srgbClr val="002060"/>
                </a:solidFill>
              </a:rPr>
              <a:t>Iterative Greedy Algorithm:</a:t>
            </a:r>
          </a:p>
        </p:txBody>
      </p:sp>
      <p:sp>
        <p:nvSpPr>
          <p:cNvPr id="35843" name="Rectangle 11"/>
          <p:cNvSpPr>
            <a:spLocks noChangeArrowheads="1"/>
          </p:cNvSpPr>
          <p:nvPr/>
        </p:nvSpPr>
        <p:spPr bwMode="auto">
          <a:xfrm>
            <a:off x="1478459" y="2510557"/>
            <a:ext cx="5237331" cy="369332"/>
          </a:xfrm>
          <a:prstGeom prst="rect">
            <a:avLst/>
          </a:prstGeom>
          <a:noFill/>
          <a:ln w="38100">
            <a:noFill/>
            <a:miter lim="800000"/>
            <a:headEnd/>
            <a:tailEnd/>
          </a:ln>
        </p:spPr>
        <p:txBody>
          <a:bodyPr wrap="none">
            <a:spAutoFit/>
          </a:bodyPr>
          <a:lstStyle/>
          <a:p>
            <a:pPr>
              <a:spcBef>
                <a:spcPct val="50000"/>
              </a:spcBef>
            </a:pPr>
            <a:r>
              <a:rPr lang="en-US" altLang="zh-CN" b="1" dirty="0">
                <a:solidFill>
                  <a:srgbClr val="0070C0"/>
                </a:solidFill>
              </a:rPr>
              <a:t>Loop: grabbing the best, then second best, ... </a:t>
            </a:r>
          </a:p>
        </p:txBody>
      </p:sp>
      <p:sp>
        <p:nvSpPr>
          <p:cNvPr id="35844" name="Rectangle 12"/>
          <p:cNvSpPr>
            <a:spLocks noChangeArrowheads="1"/>
          </p:cNvSpPr>
          <p:nvPr/>
        </p:nvSpPr>
        <p:spPr bwMode="auto">
          <a:xfrm>
            <a:off x="2146796" y="3107457"/>
            <a:ext cx="4237057" cy="1754326"/>
          </a:xfrm>
          <a:prstGeom prst="rect">
            <a:avLst/>
          </a:prstGeom>
          <a:noFill/>
          <a:ln w="38100">
            <a:noFill/>
            <a:miter lim="800000"/>
            <a:headEnd/>
            <a:tailEnd/>
          </a:ln>
        </p:spPr>
        <p:txBody>
          <a:bodyPr wrap="none">
            <a:spAutoFit/>
          </a:bodyPr>
          <a:lstStyle/>
          <a:p>
            <a:pPr>
              <a:spcBef>
                <a:spcPct val="50000"/>
              </a:spcBef>
            </a:pPr>
            <a:r>
              <a:rPr lang="en-US" altLang="zh-CN" b="1" dirty="0">
                <a:solidFill>
                  <a:srgbClr val="0070C0"/>
                </a:solidFill>
              </a:rPr>
              <a:t>if it conflicts with committed objects </a:t>
            </a:r>
            <a:br>
              <a:rPr lang="en-US" altLang="zh-CN" b="1" dirty="0">
                <a:solidFill>
                  <a:srgbClr val="0070C0"/>
                </a:solidFill>
              </a:rPr>
            </a:br>
            <a:r>
              <a:rPr lang="en-US" altLang="zh-CN" b="1" dirty="0">
                <a:solidFill>
                  <a:srgbClr val="0070C0"/>
                </a:solidFill>
              </a:rPr>
              <a:t>   or fulfills no new requirements. </a:t>
            </a:r>
            <a:br>
              <a:rPr lang="en-US" altLang="zh-CN" b="1" dirty="0">
                <a:solidFill>
                  <a:srgbClr val="0070C0"/>
                </a:solidFill>
              </a:rPr>
            </a:br>
            <a:r>
              <a:rPr lang="en-US" altLang="zh-CN" b="1" dirty="0">
                <a:solidFill>
                  <a:srgbClr val="0070C0"/>
                </a:solidFill>
              </a:rPr>
              <a:t>       Reject this next best object</a:t>
            </a:r>
            <a:br>
              <a:rPr lang="en-US" altLang="zh-CN" b="1" dirty="0">
                <a:solidFill>
                  <a:srgbClr val="0070C0"/>
                </a:solidFill>
              </a:rPr>
            </a:br>
            <a:r>
              <a:rPr lang="en-US" altLang="zh-CN" b="1" dirty="0">
                <a:solidFill>
                  <a:srgbClr val="0070C0"/>
                </a:solidFill>
              </a:rPr>
              <a:t>else</a:t>
            </a:r>
            <a:br>
              <a:rPr lang="en-US" altLang="zh-CN" b="1" dirty="0">
                <a:solidFill>
                  <a:srgbClr val="0070C0"/>
                </a:solidFill>
              </a:rPr>
            </a:br>
            <a:r>
              <a:rPr lang="en-US" altLang="zh-CN" b="1" dirty="0">
                <a:solidFill>
                  <a:srgbClr val="0070C0"/>
                </a:solidFill>
              </a:rPr>
              <a:t>       Commit to it. </a:t>
            </a:r>
            <a:br>
              <a:rPr lang="en-US" altLang="zh-CN" b="1" dirty="0">
                <a:solidFill>
                  <a:srgbClr val="0070C0"/>
                </a:solidFill>
              </a:rPr>
            </a:br>
            <a:endParaRPr lang="en-US" altLang="zh-CN" b="1" dirty="0">
              <a:solidFill>
                <a:srgbClr val="0070C0"/>
              </a:solidFill>
            </a:endParaRPr>
          </a:p>
        </p:txBody>
      </p:sp>
      <p:sp>
        <p:nvSpPr>
          <p:cNvPr id="35845" name="Rectangle 13"/>
          <p:cNvSpPr>
            <a:spLocks noChangeArrowheads="1"/>
          </p:cNvSpPr>
          <p:nvPr/>
        </p:nvSpPr>
        <p:spPr bwMode="auto">
          <a:xfrm>
            <a:off x="802210" y="1254091"/>
            <a:ext cx="5506636" cy="341632"/>
          </a:xfrm>
          <a:prstGeom prst="rect">
            <a:avLst/>
          </a:prstGeom>
          <a:noFill/>
          <a:ln w="38100">
            <a:noFill/>
            <a:miter lim="800000"/>
            <a:headEnd/>
            <a:tailEnd/>
          </a:ln>
        </p:spPr>
        <p:txBody>
          <a:bodyPr wrap="none">
            <a:spAutoFit/>
          </a:bodyPr>
          <a:lstStyle/>
          <a:p>
            <a:pPr>
              <a:lnSpc>
                <a:spcPct val="90000"/>
              </a:lnSpc>
              <a:spcBef>
                <a:spcPct val="50000"/>
              </a:spcBef>
            </a:pPr>
            <a:r>
              <a:rPr lang="en-US" altLang="zh-CN" b="1" dirty="0">
                <a:solidFill>
                  <a:srgbClr val="00B050"/>
                </a:solidFill>
              </a:rPr>
              <a:t>Problem: </a:t>
            </a:r>
            <a:r>
              <a:rPr lang="en-US" altLang="zh-CN" b="1" dirty="0"/>
              <a:t>Choose the </a:t>
            </a:r>
            <a:r>
              <a:rPr lang="en-US" altLang="zh-CN" b="1" dirty="0" smtClean="0"/>
              <a:t>minimum number change. </a:t>
            </a:r>
            <a:endParaRPr lang="en-US" altLang="zh-CN" b="1" dirty="0"/>
          </a:p>
        </p:txBody>
      </p:sp>
      <p:sp>
        <p:nvSpPr>
          <p:cNvPr id="12" name="Rectangle 3"/>
          <p:cNvSpPr txBox="1">
            <a:spLocks noChangeArrowheads="1"/>
          </p:cNvSpPr>
          <p:nvPr/>
        </p:nvSpPr>
        <p:spPr bwMode="auto">
          <a:xfrm>
            <a:off x="1082352" y="5373215"/>
            <a:ext cx="8458200" cy="10927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lvl="1" eaLnBrk="1" hangingPunct="1">
              <a:spcBef>
                <a:spcPct val="50000"/>
              </a:spcBef>
              <a:buFontTx/>
              <a:buNone/>
            </a:pPr>
            <a:r>
              <a:rPr lang="en-US" altLang="zh-CN" sz="2000" b="1" dirty="0">
                <a:solidFill>
                  <a:srgbClr val="0070C0"/>
                </a:solidFill>
                <a:latin typeface="Arial" charset="0"/>
                <a:ea typeface="宋体" charset="-122"/>
              </a:rPr>
              <a:t>Makes a </a:t>
            </a:r>
            <a:r>
              <a:rPr lang="en-US" altLang="zh-CN" sz="2000" b="1" dirty="0">
                <a:solidFill>
                  <a:srgbClr val="FF0000"/>
                </a:solidFill>
                <a:latin typeface="Arial" charset="0"/>
                <a:ea typeface="宋体" charset="-122"/>
              </a:rPr>
              <a:t>greedy first choice </a:t>
            </a:r>
            <a:r>
              <a:rPr lang="en-US" altLang="zh-CN" sz="2000" b="1" dirty="0">
                <a:solidFill>
                  <a:srgbClr val="0070C0"/>
                </a:solidFill>
                <a:latin typeface="Arial" charset="0"/>
                <a:ea typeface="宋体" charset="-122"/>
              </a:rPr>
              <a:t>and then </a:t>
            </a:r>
            <a:r>
              <a:rPr lang="en-US" altLang="zh-CN" sz="2000" b="1" dirty="0" smtClean="0">
                <a:solidFill>
                  <a:srgbClr val="0070C0"/>
                </a:solidFill>
                <a:latin typeface="Arial" charset="0"/>
                <a:ea typeface="宋体" charset="-122"/>
              </a:rPr>
              <a:t>uses </a:t>
            </a:r>
            <a:r>
              <a:rPr lang="en-US" altLang="zh-CN" sz="2000" b="1" dirty="0" smtClean="0">
                <a:solidFill>
                  <a:srgbClr val="FF0000"/>
                </a:solidFill>
                <a:latin typeface="Arial" charset="0"/>
                <a:ea typeface="宋体" charset="-122"/>
              </a:rPr>
              <a:t>recursion</a:t>
            </a:r>
            <a:endParaRPr lang="en-US" altLang="zh-CN" sz="2000" b="1" dirty="0">
              <a:solidFill>
                <a:srgbClr val="FF0000"/>
              </a:solidFill>
              <a:latin typeface="Arial" charset="0"/>
              <a:ea typeface="宋体" charset="-122"/>
            </a:endParaRPr>
          </a:p>
        </p:txBody>
      </p:sp>
      <p:sp>
        <p:nvSpPr>
          <p:cNvPr id="13" name="Rectangle 11"/>
          <p:cNvSpPr>
            <a:spLocks noChangeArrowheads="1"/>
          </p:cNvSpPr>
          <p:nvPr/>
        </p:nvSpPr>
        <p:spPr bwMode="auto">
          <a:xfrm>
            <a:off x="1088504" y="4719914"/>
            <a:ext cx="3791551" cy="400110"/>
          </a:xfrm>
          <a:prstGeom prst="rect">
            <a:avLst/>
          </a:prstGeom>
          <a:noFill/>
          <a:ln w="38100">
            <a:noFill/>
            <a:miter lim="800000"/>
            <a:headEnd/>
            <a:tailEnd/>
          </a:ln>
        </p:spPr>
        <p:txBody>
          <a:bodyPr wrap="none">
            <a:spAutoFit/>
          </a:bodyPr>
          <a:lstStyle/>
          <a:p>
            <a:pPr>
              <a:spcBef>
                <a:spcPct val="50000"/>
              </a:spcBef>
            </a:pPr>
            <a:r>
              <a:rPr lang="en-US" altLang="zh-CN" sz="2000" b="1" dirty="0">
                <a:solidFill>
                  <a:srgbClr val="002060"/>
                </a:solidFill>
              </a:rPr>
              <a:t>Recursive Greedy Algorithm: </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22</a:t>
            </a:fld>
            <a:endParaRPr lang="en-CA" dirty="0"/>
          </a:p>
        </p:txBody>
      </p:sp>
    </p:spTree>
    <p:extLst>
      <p:ext uri="{BB962C8B-B14F-4D97-AF65-F5344CB8AC3E}">
        <p14:creationId xmlns:p14="http://schemas.microsoft.com/office/powerpoint/2010/main" val="63314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gtEl>
                                        <p:attrNameLst>
                                          <p:attrName>style.visibility</p:attrName>
                                        </p:attrNameLst>
                                      </p:cBhvr>
                                      <p:to>
                                        <p:strVal val="visible"/>
                                      </p:to>
                                    </p:set>
                                    <p:anim calcmode="lin" valueType="num">
                                      <p:cBhvr additive="base">
                                        <p:cTn id="13" dur="500" fill="hold"/>
                                        <p:tgtEl>
                                          <p:spTgt spid="35843"/>
                                        </p:tgtEl>
                                        <p:attrNameLst>
                                          <p:attrName>ppt_x</p:attrName>
                                        </p:attrNameLst>
                                      </p:cBhvr>
                                      <p:tavLst>
                                        <p:tav tm="0">
                                          <p:val>
                                            <p:strVal val="#ppt_x"/>
                                          </p:val>
                                        </p:tav>
                                        <p:tav tm="100000">
                                          <p:val>
                                            <p:strVal val="#ppt_x"/>
                                          </p:val>
                                        </p:tav>
                                      </p:tavLst>
                                    </p:anim>
                                    <p:anim calcmode="lin" valueType="num">
                                      <p:cBhvr additive="base">
                                        <p:cTn id="14"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4"/>
                                        </p:tgtEl>
                                        <p:attrNameLst>
                                          <p:attrName>style.visibility</p:attrName>
                                        </p:attrNameLst>
                                      </p:cBhvr>
                                      <p:to>
                                        <p:strVal val="visible"/>
                                      </p:to>
                                    </p:set>
                                    <p:anim calcmode="lin" valueType="num">
                                      <p:cBhvr additive="base">
                                        <p:cTn id="19" dur="500" fill="hold"/>
                                        <p:tgtEl>
                                          <p:spTgt spid="35844"/>
                                        </p:tgtEl>
                                        <p:attrNameLst>
                                          <p:attrName>ppt_x</p:attrName>
                                        </p:attrNameLst>
                                      </p:cBhvr>
                                      <p:tavLst>
                                        <p:tav tm="0">
                                          <p:val>
                                            <p:strVal val="#ppt_x"/>
                                          </p:val>
                                        </p:tav>
                                        <p:tav tm="100000">
                                          <p:val>
                                            <p:strVal val="#ppt_x"/>
                                          </p:val>
                                        </p:tav>
                                      </p:tavLst>
                                    </p:anim>
                                    <p:anim calcmode="lin" valueType="num">
                                      <p:cBhvr additive="base">
                                        <p:cTn id="20" dur="500" fill="hold"/>
                                        <p:tgtEl>
                                          <p:spTgt spid="358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p:bldP spid="35844" grpId="0"/>
      <p:bldP spid="12" grpId="0"/>
      <p:bldP spid="13" grpId="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a:solidFill>
                  <a:schemeClr val="tx1"/>
                </a:solidFill>
              </a:rPr>
              <a:t>练习分析</a:t>
            </a:r>
          </a:p>
        </p:txBody>
      </p:sp>
      <p:sp>
        <p:nvSpPr>
          <p:cNvPr id="122883" name="Rectangle 3"/>
          <p:cNvSpPr>
            <a:spLocks noGrp="1" noChangeArrowheads="1"/>
          </p:cNvSpPr>
          <p:nvPr>
            <p:ph type="body" idx="1"/>
          </p:nvPr>
        </p:nvSpPr>
        <p:spPr>
          <a:xfrm>
            <a:off x="395288" y="1341438"/>
            <a:ext cx="3455987" cy="5327650"/>
          </a:xfrm>
        </p:spPr>
        <p:txBody>
          <a:bodyPr/>
          <a:lstStyle/>
          <a:p>
            <a:pPr marL="0" indent="0">
              <a:lnSpc>
                <a:spcPct val="80000"/>
              </a:lnSpc>
              <a:buFont typeface="Wingdings" pitchFamily="2" charset="2"/>
              <a:buNone/>
            </a:pPr>
            <a:r>
              <a:rPr lang="zh-CN" altLang="en-US" sz="2800">
                <a:solidFill>
                  <a:schemeClr val="tx1"/>
                </a:solidFill>
              </a:rPr>
              <a:t>贪心策略：每一步总是</a:t>
            </a:r>
            <a:r>
              <a:rPr lang="zh-CN" altLang="en-US" sz="2800">
                <a:solidFill>
                  <a:srgbClr val="FF0000"/>
                </a:solidFill>
              </a:rPr>
              <a:t>选择一个使剩下的数最小的数字删去</a:t>
            </a:r>
            <a:r>
              <a:rPr lang="zh-CN" altLang="en-US" sz="2800">
                <a:solidFill>
                  <a:schemeClr val="tx1"/>
                </a:solidFill>
              </a:rPr>
              <a:t>。</a:t>
            </a:r>
          </a:p>
          <a:p>
            <a:pPr marL="0" indent="0">
              <a:lnSpc>
                <a:spcPct val="80000"/>
              </a:lnSpc>
              <a:buFont typeface="Wingdings" pitchFamily="2" charset="2"/>
              <a:buNone/>
            </a:pPr>
            <a:r>
              <a:rPr lang="zh-CN" altLang="en-US" sz="2800">
                <a:solidFill>
                  <a:schemeClr val="tx1"/>
                </a:solidFill>
              </a:rPr>
              <a:t>（</a:t>
            </a:r>
            <a:r>
              <a:rPr lang="en-US" altLang="zh-CN" sz="2800">
                <a:solidFill>
                  <a:schemeClr val="tx1"/>
                </a:solidFill>
              </a:rPr>
              <a:t>1</a:t>
            </a:r>
            <a:r>
              <a:rPr lang="zh-CN" altLang="en-US" sz="2800">
                <a:solidFill>
                  <a:schemeClr val="tx1"/>
                </a:solidFill>
              </a:rPr>
              <a:t>）按高位到低位的顺序搜索，删除</a:t>
            </a:r>
            <a:r>
              <a:rPr lang="zh-CN" altLang="en-US" sz="2800">
                <a:solidFill>
                  <a:schemeClr val="hlink"/>
                </a:solidFill>
              </a:rPr>
              <a:t>首个上升子序列的末字符</a:t>
            </a:r>
            <a:r>
              <a:rPr lang="zh-CN" altLang="en-US" sz="2800">
                <a:solidFill>
                  <a:schemeClr val="tx1"/>
                </a:solidFill>
              </a:rPr>
              <a:t>。</a:t>
            </a:r>
          </a:p>
          <a:p>
            <a:pPr marL="0" indent="0">
              <a:lnSpc>
                <a:spcPct val="80000"/>
              </a:lnSpc>
              <a:buFont typeface="Wingdings" pitchFamily="2" charset="2"/>
              <a:buNone/>
            </a:pPr>
            <a:r>
              <a:rPr lang="zh-CN" altLang="en-US" sz="2800">
                <a:solidFill>
                  <a:schemeClr val="tx1"/>
                </a:solidFill>
              </a:rPr>
              <a:t>（</a:t>
            </a:r>
            <a:r>
              <a:rPr lang="en-US" altLang="zh-CN" sz="2800">
                <a:solidFill>
                  <a:schemeClr val="tx1"/>
                </a:solidFill>
              </a:rPr>
              <a:t>2</a:t>
            </a:r>
            <a:r>
              <a:rPr lang="zh-CN" altLang="en-US" sz="2800">
                <a:solidFill>
                  <a:schemeClr val="tx1"/>
                </a:solidFill>
              </a:rPr>
              <a:t>）回到串首，按上述规则再删除下一个数字。</a:t>
            </a:r>
          </a:p>
          <a:p>
            <a:pPr marL="0" indent="0">
              <a:lnSpc>
                <a:spcPct val="80000"/>
              </a:lnSpc>
              <a:buFont typeface="Wingdings" pitchFamily="2" charset="2"/>
              <a:buNone/>
            </a:pPr>
            <a:r>
              <a:rPr lang="zh-CN" altLang="en-US" sz="2800">
                <a:solidFill>
                  <a:schemeClr val="tx1"/>
                </a:solidFill>
              </a:rPr>
              <a:t>（</a:t>
            </a:r>
            <a:r>
              <a:rPr lang="en-US" altLang="zh-CN" sz="2800">
                <a:solidFill>
                  <a:schemeClr val="tx1"/>
                </a:solidFill>
              </a:rPr>
              <a:t>3</a:t>
            </a:r>
            <a:r>
              <a:rPr lang="zh-CN" altLang="en-US" sz="2800">
                <a:solidFill>
                  <a:schemeClr val="tx1"/>
                </a:solidFill>
              </a:rPr>
              <a:t>）重复以上过程</a:t>
            </a:r>
            <a:r>
              <a:rPr lang="en-US" altLang="zh-CN" sz="2800">
                <a:solidFill>
                  <a:schemeClr val="tx1"/>
                </a:solidFill>
              </a:rPr>
              <a:t>s</a:t>
            </a:r>
            <a:r>
              <a:rPr lang="zh-CN" altLang="en-US" sz="2800">
                <a:solidFill>
                  <a:schemeClr val="tx1"/>
                </a:solidFill>
              </a:rPr>
              <a:t>次，剩下的数字串便是问题的解了。</a:t>
            </a:r>
          </a:p>
        </p:txBody>
      </p:sp>
      <p:sp>
        <p:nvSpPr>
          <p:cNvPr id="122884" name="Text Box 4"/>
          <p:cNvSpPr txBox="1">
            <a:spLocks noChangeArrowheads="1"/>
          </p:cNvSpPr>
          <p:nvPr/>
        </p:nvSpPr>
        <p:spPr bwMode="auto">
          <a:xfrm>
            <a:off x="3843925" y="1124744"/>
            <a:ext cx="5184775" cy="5213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delete</a:t>
            </a:r>
            <a:r>
              <a:rPr lang="zh-CN" altLang="en-US" b="1"/>
              <a:t>（</a:t>
            </a:r>
            <a:r>
              <a:rPr lang="en-US" altLang="zh-CN" b="1"/>
              <a:t>n ,s)</a:t>
            </a:r>
          </a:p>
          <a:p>
            <a:r>
              <a:rPr lang="en-US" altLang="zh-CN" b="1"/>
              <a:t>{</a:t>
            </a:r>
            <a:r>
              <a:rPr lang="zh-CN" altLang="en-US" b="1"/>
              <a:t>输入</a:t>
            </a:r>
            <a:r>
              <a:rPr lang="en-US" altLang="zh-CN" b="1"/>
              <a:t>s, n;</a:t>
            </a:r>
          </a:p>
          <a:p>
            <a:r>
              <a:rPr lang="en-US" altLang="zh-CN" b="1"/>
              <a:t>while</a:t>
            </a:r>
            <a:r>
              <a:rPr lang="zh-CN" altLang="en-US" b="1"/>
              <a:t>（ </a:t>
            </a:r>
            <a:r>
              <a:rPr lang="en-US" altLang="zh-CN" b="1"/>
              <a:t>s &gt; 0 </a:t>
            </a:r>
            <a:r>
              <a:rPr lang="zh-CN" altLang="en-US" b="1"/>
              <a:t>）</a:t>
            </a:r>
          </a:p>
          <a:p>
            <a:r>
              <a:rPr lang="en-US" altLang="zh-CN" b="1"/>
              <a:t>{  i=1;  //</a:t>
            </a:r>
            <a:r>
              <a:rPr lang="zh-CN" altLang="en-US" b="1"/>
              <a:t>从串首开始找</a:t>
            </a:r>
          </a:p>
          <a:p>
            <a:r>
              <a:rPr lang="en-US" altLang="zh-CN" b="1"/>
              <a:t>while (i&lt;length(n))&amp;&amp;(n[i]&lt;n[i+1])</a:t>
            </a:r>
          </a:p>
          <a:p>
            <a:r>
              <a:rPr lang="en-US" altLang="zh-CN" b="1"/>
              <a:t>     i++;</a:t>
            </a:r>
          </a:p>
          <a:p>
            <a:r>
              <a:rPr lang="en-US" altLang="zh-CN" b="1"/>
              <a:t> delete(n,i); //</a:t>
            </a:r>
            <a:r>
              <a:rPr lang="zh-CN" altLang="en-US" b="1"/>
              <a:t>删除串</a:t>
            </a:r>
            <a:r>
              <a:rPr lang="en-US" altLang="zh-CN" b="1"/>
              <a:t>n</a:t>
            </a:r>
            <a:r>
              <a:rPr lang="zh-CN" altLang="en-US" b="1"/>
              <a:t>的第</a:t>
            </a:r>
            <a:r>
              <a:rPr lang="en-US" altLang="zh-CN" b="1"/>
              <a:t>i</a:t>
            </a:r>
            <a:r>
              <a:rPr lang="zh-CN" altLang="en-US" b="1"/>
              <a:t>个字符</a:t>
            </a:r>
          </a:p>
          <a:p>
            <a:r>
              <a:rPr lang="zh-CN" altLang="en-US" b="1"/>
              <a:t> </a:t>
            </a:r>
            <a:r>
              <a:rPr lang="en-US" altLang="zh-CN" b="1"/>
              <a:t>s--;</a:t>
            </a:r>
          </a:p>
          <a:p>
            <a:r>
              <a:rPr lang="en-US" altLang="zh-CN" b="1"/>
              <a:t>}</a:t>
            </a:r>
          </a:p>
          <a:p>
            <a:r>
              <a:rPr lang="en-US" altLang="zh-CN" b="1"/>
              <a:t>while (length(n)&gt;1)&amp;&amp; (n[1]=‘0’) </a:t>
            </a:r>
          </a:p>
          <a:p>
            <a:r>
              <a:rPr lang="en-US" altLang="zh-CN" b="1"/>
              <a:t>delete(n,1); //</a:t>
            </a:r>
            <a:r>
              <a:rPr lang="zh-CN" altLang="en-US" b="1"/>
              <a:t>删去串首可能产生的无用零</a:t>
            </a:r>
          </a:p>
          <a:p>
            <a:r>
              <a:rPr lang="zh-CN" altLang="en-US" b="1"/>
              <a:t>输出</a:t>
            </a:r>
            <a:r>
              <a:rPr lang="en-US" altLang="zh-CN" b="1"/>
              <a:t>n; </a:t>
            </a:r>
          </a:p>
          <a:p>
            <a:r>
              <a:rPr lang="en-US" altLang="zh-CN" b="1"/>
              <a: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220</a:t>
            </a:fld>
            <a:endParaRPr lang="en-CA" dirty="0"/>
          </a:p>
        </p:txBody>
      </p:sp>
    </p:spTree>
    <p:extLst>
      <p:ext uri="{BB962C8B-B14F-4D97-AF65-F5344CB8AC3E}">
        <p14:creationId xmlns:p14="http://schemas.microsoft.com/office/powerpoint/2010/main" val="281431653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ltLang="zh-TW" smtClean="0"/>
              <a:t>A Simple Example</a:t>
            </a:r>
            <a:endParaRPr lang="zh-TW" altLang="en-US" smtClean="0"/>
          </a:p>
        </p:txBody>
      </p:sp>
      <p:sp>
        <p:nvSpPr>
          <p:cNvPr id="621571" name="Rectangle 3"/>
          <p:cNvSpPr>
            <a:spLocks noGrp="1" noChangeArrowheads="1"/>
          </p:cNvSpPr>
          <p:nvPr>
            <p:ph type="body" idx="1"/>
          </p:nvPr>
        </p:nvSpPr>
        <p:spPr/>
        <p:txBody>
          <a:bodyPr/>
          <a:lstStyle/>
          <a:p>
            <a:pPr algn="just"/>
            <a:r>
              <a:rPr lang="en-US" altLang="zh-TW" u="sng" dirty="0" smtClean="0"/>
              <a:t>Problem</a:t>
            </a:r>
            <a:r>
              <a:rPr lang="en-US" altLang="zh-TW" dirty="0" smtClean="0"/>
              <a:t>: Pick k numbers out of n numbers such that the sum of these k numbers is the largest.</a:t>
            </a:r>
          </a:p>
          <a:p>
            <a:pPr algn="just"/>
            <a:r>
              <a:rPr lang="en-US" altLang="zh-TW" u="sng" dirty="0" smtClean="0"/>
              <a:t>Algorithm</a:t>
            </a:r>
            <a:r>
              <a:rPr lang="en-US" altLang="zh-TW" b="1" u="sng" dirty="0" smtClean="0"/>
              <a:t>:</a:t>
            </a:r>
            <a:endParaRPr lang="en-US" altLang="zh-TW" dirty="0" smtClean="0"/>
          </a:p>
          <a:p>
            <a:pPr lvl="2" algn="just">
              <a:buFont typeface="Wingdings" pitchFamily="2" charset="2"/>
              <a:buNone/>
            </a:pPr>
            <a:r>
              <a:rPr lang="en-US" altLang="zh-TW" sz="2800" dirty="0" smtClean="0"/>
              <a:t>	FOR </a:t>
            </a:r>
            <a:r>
              <a:rPr lang="en-US" altLang="zh-TW" sz="2800" dirty="0" err="1" smtClean="0"/>
              <a:t>i</a:t>
            </a:r>
            <a:r>
              <a:rPr lang="en-US" altLang="zh-TW" sz="2800" dirty="0" smtClean="0"/>
              <a:t> = 1 to k</a:t>
            </a:r>
          </a:p>
          <a:p>
            <a:pPr lvl="2" algn="just">
              <a:buFont typeface="Wingdings" pitchFamily="2" charset="2"/>
              <a:buNone/>
            </a:pPr>
            <a:r>
              <a:rPr lang="en-US" altLang="zh-TW" sz="2800" dirty="0" smtClean="0"/>
              <a:t>		Pick out the largest number and </a:t>
            </a:r>
          </a:p>
          <a:p>
            <a:pPr lvl="2" algn="just">
              <a:buFont typeface="Wingdings" pitchFamily="2" charset="2"/>
              <a:buNone/>
            </a:pPr>
            <a:r>
              <a:rPr lang="en-US" altLang="zh-TW" sz="2800" dirty="0" smtClean="0"/>
              <a:t>		delete this number from the input.</a:t>
            </a:r>
          </a:p>
          <a:p>
            <a:pPr lvl="2" algn="just">
              <a:buFont typeface="Wingdings" pitchFamily="2" charset="2"/>
              <a:buNone/>
            </a:pPr>
            <a:r>
              <a:rPr lang="en-US" altLang="zh-TW" sz="2800" dirty="0" smtClean="0"/>
              <a:t>	ENDFOR</a:t>
            </a:r>
          </a:p>
          <a:p>
            <a:pPr algn="just"/>
            <a:endParaRPr lang="zh-TW" altLang="en-US" sz="2800" dirty="0" smtClean="0"/>
          </a:p>
          <a:p>
            <a:endParaRPr lang="zh-TW" altLang="en-US" dirty="0" smtClean="0"/>
          </a:p>
        </p:txBody>
      </p:sp>
      <p:sp>
        <p:nvSpPr>
          <p:cNvPr id="2" name="矩形 1"/>
          <p:cNvSpPr/>
          <p:nvPr/>
        </p:nvSpPr>
        <p:spPr>
          <a:xfrm>
            <a:off x="3855195" y="5012072"/>
            <a:ext cx="4464684"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N</a:t>
            </a:r>
            <a:r>
              <a:rPr lang="zh-CN" altLang="en-US" b="1" dirty="0">
                <a:solidFill>
                  <a:srgbClr val="000000"/>
                </a:solidFill>
                <a:latin typeface="Microsoft YaHei" panose="020B0503020204020204" pitchFamily="34" charset="-122"/>
                <a:ea typeface="Microsoft YaHei" panose="020B0503020204020204" pitchFamily="34" charset="-122"/>
              </a:rPr>
              <a:t>位数删除</a:t>
            </a:r>
            <a:r>
              <a:rPr lang="en-US" altLang="zh-CN" b="1" dirty="0">
                <a:solidFill>
                  <a:srgbClr val="000000"/>
                </a:solidFill>
                <a:latin typeface="Microsoft YaHei" panose="020B0503020204020204" pitchFamily="34" charset="-122"/>
                <a:ea typeface="Microsoft YaHei" panose="020B0503020204020204" pitchFamily="34" charset="-122"/>
              </a:rPr>
              <a:t>K</a:t>
            </a:r>
            <a:r>
              <a:rPr lang="zh-CN" altLang="en-US" b="1" dirty="0">
                <a:solidFill>
                  <a:srgbClr val="000000"/>
                </a:solidFill>
                <a:latin typeface="Microsoft YaHei" panose="020B0503020204020204" pitchFamily="34" charset="-122"/>
                <a:ea typeface="Microsoft YaHei" panose="020B0503020204020204" pitchFamily="34" charset="-122"/>
              </a:rPr>
              <a:t>个数字，使剩下的数字串最小</a:t>
            </a:r>
          </a:p>
        </p:txBody>
      </p:sp>
      <p:sp>
        <p:nvSpPr>
          <p:cNvPr id="3" name="矩形 2"/>
          <p:cNvSpPr/>
          <p:nvPr/>
        </p:nvSpPr>
        <p:spPr>
          <a:xfrm>
            <a:off x="3801537" y="5484594"/>
            <a:ext cx="4572000" cy="646331"/>
          </a:xfrm>
          <a:prstGeom prst="rect">
            <a:avLst/>
          </a:prstGeom>
        </p:spPr>
        <p:txBody>
          <a:bodyPr>
            <a:spAutoFit/>
          </a:bodyPr>
          <a:lstStyle/>
          <a:p>
            <a:r>
              <a:rPr lang="zh-CN" altLang="en-US" b="1" dirty="0">
                <a:solidFill>
                  <a:srgbClr val="000000"/>
                </a:solidFill>
                <a:latin typeface="Microsoft YaHei" panose="020B0503020204020204" pitchFamily="34" charset="-122"/>
                <a:ea typeface="Microsoft YaHei" panose="020B0503020204020204" pitchFamily="34" charset="-122"/>
              </a:rPr>
              <a:t>给出一个</a:t>
            </a:r>
            <a:r>
              <a:rPr lang="en-US" altLang="zh-CN" b="1" dirty="0">
                <a:solidFill>
                  <a:srgbClr val="000000"/>
                </a:solidFill>
                <a:latin typeface="Microsoft YaHei" panose="020B0503020204020204" pitchFamily="34" charset="-122"/>
                <a:ea typeface="Microsoft YaHei" panose="020B0503020204020204" pitchFamily="34" charset="-122"/>
              </a:rPr>
              <a:t>n</a:t>
            </a:r>
            <a:r>
              <a:rPr lang="zh-CN" altLang="en-US" b="1" dirty="0">
                <a:solidFill>
                  <a:srgbClr val="000000"/>
                </a:solidFill>
                <a:latin typeface="Microsoft YaHei" panose="020B0503020204020204" pitchFamily="34" charset="-122"/>
                <a:ea typeface="Microsoft YaHei" panose="020B0503020204020204" pitchFamily="34" charset="-122"/>
              </a:rPr>
              <a:t>位数，要求删掉其中</a:t>
            </a:r>
            <a:r>
              <a:rPr lang="en-US" altLang="zh-CN" b="1" dirty="0">
                <a:solidFill>
                  <a:srgbClr val="000000"/>
                </a:solidFill>
                <a:latin typeface="Microsoft YaHei" panose="020B0503020204020204" pitchFamily="34" charset="-122"/>
                <a:ea typeface="Microsoft YaHei" panose="020B0503020204020204" pitchFamily="34" charset="-122"/>
              </a:rPr>
              <a:t>k</a:t>
            </a:r>
            <a:r>
              <a:rPr lang="zh-CN" altLang="en-US" b="1" dirty="0">
                <a:solidFill>
                  <a:srgbClr val="000000"/>
                </a:solidFill>
                <a:latin typeface="Microsoft YaHei" panose="020B0503020204020204" pitchFamily="34" charset="-122"/>
                <a:ea typeface="Microsoft YaHei" panose="020B0503020204020204" pitchFamily="34" charset="-122"/>
              </a:rPr>
              <a:t>位数字，使得剩下的数字组成的数尽量大。</a:t>
            </a:r>
          </a:p>
        </p:txBody>
      </p:sp>
      <p:sp>
        <p:nvSpPr>
          <p:cNvPr id="6" name="灯片编号占位符 5"/>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221</a:t>
            </a:fld>
            <a:endParaRPr lang="en-CA" dirty="0"/>
          </a:p>
        </p:txBody>
      </p:sp>
    </p:spTree>
    <p:extLst>
      <p:ext uri="{BB962C8B-B14F-4D97-AF65-F5344CB8AC3E}">
        <p14:creationId xmlns:p14="http://schemas.microsoft.com/office/powerpoint/2010/main" val="3302328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4"/>
          <p:cNvSpPr>
            <a:spLocks noGrp="1" noChangeArrowheads="1"/>
          </p:cNvSpPr>
          <p:nvPr>
            <p:ph type="ctrTitle" idx="4294967295"/>
          </p:nvPr>
        </p:nvSpPr>
        <p:spPr>
          <a:xfrm>
            <a:off x="684213" y="1196975"/>
            <a:ext cx="7772400" cy="1933575"/>
          </a:xfrm>
        </p:spPr>
        <p:txBody>
          <a:bodyPr anchor="b"/>
          <a:lstStyle/>
          <a:p>
            <a:pPr algn="r" eaLnBrk="1" hangingPunct="1"/>
            <a:r>
              <a:rPr lang="en-US" altLang="zh-CN" sz="4400" smtClean="0">
                <a:solidFill>
                  <a:srgbClr val="FF3300"/>
                </a:solidFill>
              </a:rPr>
              <a:t>Done Greedy</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222</a:t>
            </a:fld>
            <a:endParaRPr lang="en-CA" dirty="0"/>
          </a:p>
        </p:txBody>
      </p:sp>
    </p:spTree>
    <p:extLst>
      <p:ext uri="{BB962C8B-B14F-4D97-AF65-F5344CB8AC3E}">
        <p14:creationId xmlns:p14="http://schemas.microsoft.com/office/powerpoint/2010/main" val="2449382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18328" y="348495"/>
            <a:ext cx="7143750" cy="623887"/>
          </a:xfrm>
        </p:spPr>
        <p:txBody>
          <a:bodyPr/>
          <a:lstStyle/>
          <a:p>
            <a:pPr eaLnBrk="1" hangingPunct="1">
              <a:defRPr/>
            </a:pPr>
            <a:r>
              <a:rPr lang="en-US" b="1" dirty="0" smtClean="0">
                <a:effectLst>
                  <a:outerShdw blurRad="38100" dist="38100" dir="2700000" algn="tl">
                    <a:srgbClr val="FFFFFF"/>
                  </a:outerShdw>
                </a:effectLst>
              </a:rPr>
              <a:t>Greedy Algorithms</a:t>
            </a:r>
          </a:p>
        </p:txBody>
      </p:sp>
      <p:sp>
        <p:nvSpPr>
          <p:cNvPr id="41988" name="Rectangle 3"/>
          <p:cNvSpPr>
            <a:spLocks noGrp="1" noChangeArrowheads="1"/>
          </p:cNvSpPr>
          <p:nvPr>
            <p:ph type="body" idx="1"/>
          </p:nvPr>
        </p:nvSpPr>
        <p:spPr>
          <a:xfrm>
            <a:off x="850715" y="1628800"/>
            <a:ext cx="7620000" cy="4038600"/>
          </a:xfrm>
          <a:solidFill>
            <a:schemeClr val="bg1"/>
          </a:solidFill>
          <a:ln w="28575">
            <a:solidFill>
              <a:schemeClr val="bg1"/>
            </a:solidFill>
          </a:ln>
        </p:spPr>
        <p:txBody>
          <a:bodyPr/>
          <a:lstStyle/>
          <a:p>
            <a:pPr eaLnBrk="1" hangingPunct="1">
              <a:lnSpc>
                <a:spcPct val="90000"/>
              </a:lnSpc>
              <a:buFont typeface="Wingdings" pitchFamily="2" charset="2"/>
              <a:buNone/>
            </a:pPr>
            <a:r>
              <a:rPr lang="en-US" altLang="zh-CN" sz="2800" b="1" u="sng" dirty="0" smtClean="0"/>
              <a:t>Disadvantages:</a:t>
            </a:r>
          </a:p>
          <a:p>
            <a:pPr eaLnBrk="1" hangingPunct="1">
              <a:lnSpc>
                <a:spcPct val="90000"/>
              </a:lnSpc>
            </a:pPr>
            <a:r>
              <a:rPr lang="en-US" altLang="zh-CN" sz="2800" dirty="0" smtClean="0"/>
              <a:t>They </a:t>
            </a:r>
            <a:r>
              <a:rPr lang="en-US" altLang="zh-CN" sz="2800" dirty="0" smtClean="0">
                <a:solidFill>
                  <a:srgbClr val="FF0000"/>
                </a:solidFill>
              </a:rPr>
              <a:t>do not always </a:t>
            </a:r>
            <a:r>
              <a:rPr lang="en-US" altLang="zh-CN" sz="2800" dirty="0" smtClean="0"/>
              <a:t>work. </a:t>
            </a:r>
          </a:p>
          <a:p>
            <a:pPr eaLnBrk="1" hangingPunct="1">
              <a:lnSpc>
                <a:spcPct val="90000"/>
              </a:lnSpc>
            </a:pPr>
            <a:r>
              <a:rPr lang="en-US" altLang="zh-CN" sz="2800" dirty="0" smtClean="0"/>
              <a:t>Short term choices </a:t>
            </a:r>
            <a:r>
              <a:rPr lang="en-US" altLang="zh-CN" sz="2800" dirty="0" smtClean="0">
                <a:solidFill>
                  <a:srgbClr val="FF0000"/>
                </a:solidFill>
              </a:rPr>
              <a:t>may be disastrous </a:t>
            </a:r>
            <a:r>
              <a:rPr lang="en-US" altLang="zh-CN" sz="2800" dirty="0" smtClean="0"/>
              <a:t>on the long term.</a:t>
            </a:r>
          </a:p>
          <a:p>
            <a:pPr eaLnBrk="1" hangingPunct="1">
              <a:lnSpc>
                <a:spcPct val="90000"/>
              </a:lnSpc>
            </a:pPr>
            <a:r>
              <a:rPr lang="en-US" altLang="zh-CN" sz="2800" dirty="0" smtClean="0"/>
              <a:t>Correctness </a:t>
            </a:r>
            <a:r>
              <a:rPr lang="en-US" altLang="zh-CN" sz="2800" dirty="0" smtClean="0">
                <a:solidFill>
                  <a:srgbClr val="FF0000"/>
                </a:solidFill>
              </a:rPr>
              <a:t>is hard to </a:t>
            </a:r>
            <a:r>
              <a:rPr lang="en-US" altLang="zh-CN" sz="2800" dirty="0" smtClean="0"/>
              <a:t>prove</a:t>
            </a:r>
          </a:p>
          <a:p>
            <a:pPr eaLnBrk="1" hangingPunct="1">
              <a:lnSpc>
                <a:spcPct val="90000"/>
              </a:lnSpc>
              <a:buFont typeface="Wingdings" pitchFamily="2" charset="2"/>
              <a:buNone/>
            </a:pPr>
            <a:r>
              <a:rPr lang="en-US" altLang="zh-CN" sz="2800" b="1" u="sng" dirty="0" smtClean="0"/>
              <a:t>Advantages:</a:t>
            </a:r>
          </a:p>
          <a:p>
            <a:pPr eaLnBrk="1" hangingPunct="1">
              <a:lnSpc>
                <a:spcPct val="90000"/>
              </a:lnSpc>
            </a:pPr>
            <a:r>
              <a:rPr lang="en-US" altLang="zh-CN" sz="2800" dirty="0" smtClean="0"/>
              <a:t>When they work, they </a:t>
            </a:r>
            <a:r>
              <a:rPr lang="en-US" altLang="zh-CN" sz="2800" dirty="0" smtClean="0">
                <a:solidFill>
                  <a:srgbClr val="FF0000"/>
                </a:solidFill>
              </a:rPr>
              <a:t>work fast</a:t>
            </a:r>
          </a:p>
          <a:p>
            <a:pPr eaLnBrk="1" hangingPunct="1">
              <a:lnSpc>
                <a:spcPct val="90000"/>
              </a:lnSpc>
            </a:pPr>
            <a:r>
              <a:rPr lang="en-US" altLang="zh-CN" sz="2800" dirty="0" smtClean="0">
                <a:solidFill>
                  <a:srgbClr val="FF0000"/>
                </a:solidFill>
              </a:rPr>
              <a:t>Simple and easy </a:t>
            </a:r>
            <a:r>
              <a:rPr lang="en-US" altLang="zh-CN" sz="2800" dirty="0" smtClean="0"/>
              <a:t>to implement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23</a:t>
            </a:fld>
            <a:endParaRPr lang="en-CA" dirty="0"/>
          </a:p>
        </p:txBody>
      </p:sp>
    </p:spTree>
    <p:extLst>
      <p:ext uri="{BB962C8B-B14F-4D97-AF65-F5344CB8AC3E}">
        <p14:creationId xmlns:p14="http://schemas.microsoft.com/office/powerpoint/2010/main" val="203523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additive="base">
                                        <p:cTn id="7" dur="500" fill="hold"/>
                                        <p:tgtEl>
                                          <p:spTgt spid="41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anim calcmode="lin" valueType="num">
                                      <p:cBhvr additive="base">
                                        <p:cTn id="11" dur="500" fill="hold"/>
                                        <p:tgtEl>
                                          <p:spTgt spid="4198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98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anim calcmode="lin" valueType="num">
                                      <p:cBhvr additive="base">
                                        <p:cTn id="15" dur="500" fill="hold"/>
                                        <p:tgtEl>
                                          <p:spTgt spid="4198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98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988">
                                            <p:txEl>
                                              <p:pRg st="3" end="3"/>
                                            </p:txEl>
                                          </p:spTgt>
                                        </p:tgtEl>
                                        <p:attrNameLst>
                                          <p:attrName>style.visibility</p:attrName>
                                        </p:attrNameLst>
                                      </p:cBhvr>
                                      <p:to>
                                        <p:strVal val="visible"/>
                                      </p:to>
                                    </p:set>
                                    <p:anim calcmode="lin" valueType="num">
                                      <p:cBhvr additive="base">
                                        <p:cTn id="19" dur="500" fill="hold"/>
                                        <p:tgtEl>
                                          <p:spTgt spid="4198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8">
                                            <p:txEl>
                                              <p:pRg st="4" end="4"/>
                                            </p:txEl>
                                          </p:spTgt>
                                        </p:tgtEl>
                                        <p:attrNameLst>
                                          <p:attrName>style.visibility</p:attrName>
                                        </p:attrNameLst>
                                      </p:cBhvr>
                                      <p:to>
                                        <p:strVal val="visible"/>
                                      </p:to>
                                    </p:set>
                                    <p:anim calcmode="lin" valueType="num">
                                      <p:cBhvr additive="base">
                                        <p:cTn id="25" dur="500" fill="hold"/>
                                        <p:tgtEl>
                                          <p:spTgt spid="4198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988">
                                            <p:txEl>
                                              <p:pRg st="5" end="5"/>
                                            </p:txEl>
                                          </p:spTgt>
                                        </p:tgtEl>
                                        <p:attrNameLst>
                                          <p:attrName>style.visibility</p:attrName>
                                        </p:attrNameLst>
                                      </p:cBhvr>
                                      <p:to>
                                        <p:strVal val="visible"/>
                                      </p:to>
                                    </p:set>
                                    <p:anim calcmode="lin" valueType="num">
                                      <p:cBhvr additive="base">
                                        <p:cTn id="29" dur="500" fill="hold"/>
                                        <p:tgtEl>
                                          <p:spTgt spid="4198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988">
                                            <p:txEl>
                                              <p:pRg st="6" end="6"/>
                                            </p:txEl>
                                          </p:spTgt>
                                        </p:tgtEl>
                                        <p:attrNameLst>
                                          <p:attrName>style.visibility</p:attrName>
                                        </p:attrNameLst>
                                      </p:cBhvr>
                                      <p:to>
                                        <p:strVal val="visible"/>
                                      </p:to>
                                    </p:set>
                                    <p:anim calcmode="lin" valueType="num">
                                      <p:cBhvr additive="base">
                                        <p:cTn id="33" dur="500" fill="hold"/>
                                        <p:tgtEl>
                                          <p:spTgt spid="4198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98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altLang="zh-CN" sz="4800" smtClean="0"/>
              <a:t>When Does It Work?</a:t>
            </a:r>
          </a:p>
        </p:txBody>
      </p:sp>
      <p:sp>
        <p:nvSpPr>
          <p:cNvPr id="1054723" name="Rectangle 3"/>
          <p:cNvSpPr>
            <a:spLocks noGrp="1" noChangeArrowheads="1"/>
          </p:cNvSpPr>
          <p:nvPr>
            <p:ph type="body" idx="1"/>
          </p:nvPr>
        </p:nvSpPr>
        <p:spPr>
          <a:xfrm>
            <a:off x="685800" y="1371600"/>
            <a:ext cx="8229600" cy="4114800"/>
          </a:xfrm>
        </p:spPr>
        <p:txBody>
          <a:bodyPr/>
          <a:lstStyle/>
          <a:p>
            <a:pPr marL="52388" indent="-52388" eaLnBrk="1" hangingPunct="1">
              <a:lnSpc>
                <a:spcPct val="90000"/>
              </a:lnSpc>
              <a:spcBef>
                <a:spcPct val="50000"/>
              </a:spcBef>
              <a:buFontTx/>
              <a:buNone/>
            </a:pPr>
            <a:r>
              <a:rPr lang="en-US" altLang="zh-CN" sz="2800" dirty="0" smtClean="0">
                <a:solidFill>
                  <a:srgbClr val="0070C0"/>
                </a:solidFill>
              </a:rPr>
              <a:t>Greedy Algorithms</a:t>
            </a:r>
            <a:r>
              <a:rPr lang="en-US" altLang="zh-CN" sz="2800" dirty="0" smtClean="0"/>
              <a:t>: Easy to understand and to code, but do they work? </a:t>
            </a:r>
          </a:p>
          <a:p>
            <a:pPr marL="52388" indent="-52388" eaLnBrk="1" hangingPunct="1">
              <a:lnSpc>
                <a:spcPct val="90000"/>
              </a:lnSpc>
              <a:spcBef>
                <a:spcPct val="50000"/>
              </a:spcBef>
              <a:buFontTx/>
              <a:buNone/>
            </a:pPr>
            <a:r>
              <a:rPr lang="en-US" altLang="zh-CN" sz="2800" dirty="0" smtClean="0"/>
              <a:t>For </a:t>
            </a:r>
            <a:r>
              <a:rPr lang="en-US" altLang="zh-CN" sz="2800" dirty="0" smtClean="0">
                <a:solidFill>
                  <a:srgbClr val="FF0000"/>
                </a:solidFill>
              </a:rPr>
              <a:t>most optimization problems</a:t>
            </a:r>
            <a:r>
              <a:rPr lang="en-US" altLang="zh-CN" sz="2800" dirty="0" smtClean="0"/>
              <a:t>, all greedy algorithms tried do not work.  </a:t>
            </a:r>
          </a:p>
          <a:p>
            <a:pPr marL="52388" indent="-52388" eaLnBrk="1" hangingPunct="1">
              <a:lnSpc>
                <a:spcPct val="90000"/>
              </a:lnSpc>
              <a:spcBef>
                <a:spcPct val="50000"/>
              </a:spcBef>
              <a:buFontTx/>
              <a:buNone/>
            </a:pPr>
            <a:r>
              <a:rPr lang="en-US" altLang="zh-CN" sz="2800" dirty="0" smtClean="0">
                <a:solidFill>
                  <a:srgbClr val="0070C0"/>
                </a:solidFill>
              </a:rPr>
              <a:t>A few </a:t>
            </a:r>
            <a:r>
              <a:rPr lang="en-US" altLang="zh-CN" sz="2800" dirty="0" smtClean="0"/>
              <a:t>have greedy algorithms. </a:t>
            </a:r>
          </a:p>
          <a:p>
            <a:pPr marL="52388" indent="-52388" eaLnBrk="1" hangingPunct="1">
              <a:lnSpc>
                <a:spcPct val="90000"/>
              </a:lnSpc>
              <a:spcBef>
                <a:spcPct val="50000"/>
              </a:spcBef>
              <a:buFontTx/>
              <a:buNone/>
            </a:pPr>
            <a:r>
              <a:rPr lang="en-US" altLang="zh-CN" sz="2800" dirty="0" smtClean="0"/>
              <a:t>The proof that they work, however, is subtle. </a:t>
            </a:r>
          </a:p>
          <a:p>
            <a:pPr marL="52388" indent="-52388" eaLnBrk="1" hangingPunct="1">
              <a:lnSpc>
                <a:spcPct val="90000"/>
              </a:lnSpc>
              <a:spcBef>
                <a:spcPct val="50000"/>
              </a:spcBef>
              <a:buFontTx/>
              <a:buNone/>
            </a:pPr>
            <a:r>
              <a:rPr lang="en-US" altLang="zh-CN" sz="2800" dirty="0" smtClean="0"/>
              <a:t>As with all iterative algorithms, we use </a:t>
            </a:r>
            <a:r>
              <a:rPr lang="en-US" altLang="zh-CN" sz="2800" dirty="0" smtClean="0">
                <a:solidFill>
                  <a:srgbClr val="FF0000"/>
                </a:solidFill>
              </a:rPr>
              <a:t>loop invariants</a:t>
            </a:r>
            <a:r>
              <a:rPr lang="en-US" altLang="zh-CN" sz="2800" dirty="0" smtClean="0"/>
              <a: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24</a:t>
            </a:fld>
            <a:endParaRPr lang="en-CA" dirty="0"/>
          </a:p>
        </p:txBody>
      </p:sp>
    </p:spTree>
    <p:extLst>
      <p:ext uri="{BB962C8B-B14F-4D97-AF65-F5344CB8AC3E}">
        <p14:creationId xmlns:p14="http://schemas.microsoft.com/office/powerpoint/2010/main" val="282674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23">
                                            <p:txEl>
                                              <p:pRg st="0" end="0"/>
                                            </p:txEl>
                                          </p:spTgt>
                                        </p:tgtEl>
                                        <p:attrNameLst>
                                          <p:attrName>style.visibility</p:attrName>
                                        </p:attrNameLst>
                                      </p:cBhvr>
                                      <p:to>
                                        <p:strVal val="visible"/>
                                      </p:to>
                                    </p:set>
                                    <p:anim calcmode="lin" valueType="num">
                                      <p:cBhvr additive="base">
                                        <p:cTn id="7" dur="500" fill="hold"/>
                                        <p:tgtEl>
                                          <p:spTgt spid="1054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23">
                                            <p:txEl>
                                              <p:pRg st="1" end="1"/>
                                            </p:txEl>
                                          </p:spTgt>
                                        </p:tgtEl>
                                        <p:attrNameLst>
                                          <p:attrName>style.visibility</p:attrName>
                                        </p:attrNameLst>
                                      </p:cBhvr>
                                      <p:to>
                                        <p:strVal val="visible"/>
                                      </p:to>
                                    </p:set>
                                    <p:anim calcmode="lin" valueType="num">
                                      <p:cBhvr additive="base">
                                        <p:cTn id="13" dur="500" fill="hold"/>
                                        <p:tgtEl>
                                          <p:spTgt spid="1054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4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4723">
                                            <p:txEl>
                                              <p:pRg st="2" end="2"/>
                                            </p:txEl>
                                          </p:spTgt>
                                        </p:tgtEl>
                                        <p:attrNameLst>
                                          <p:attrName>style.visibility</p:attrName>
                                        </p:attrNameLst>
                                      </p:cBhvr>
                                      <p:to>
                                        <p:strVal val="visible"/>
                                      </p:to>
                                    </p:set>
                                    <p:anim calcmode="lin" valueType="num">
                                      <p:cBhvr additive="base">
                                        <p:cTn id="19" dur="500" fill="hold"/>
                                        <p:tgtEl>
                                          <p:spTgt spid="1054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4723">
                                            <p:txEl>
                                              <p:pRg st="3" end="3"/>
                                            </p:txEl>
                                          </p:spTgt>
                                        </p:tgtEl>
                                        <p:attrNameLst>
                                          <p:attrName>style.visibility</p:attrName>
                                        </p:attrNameLst>
                                      </p:cBhvr>
                                      <p:to>
                                        <p:strVal val="visible"/>
                                      </p:to>
                                    </p:set>
                                    <p:anim calcmode="lin" valueType="num">
                                      <p:cBhvr additive="base">
                                        <p:cTn id="25" dur="500" fill="hold"/>
                                        <p:tgtEl>
                                          <p:spTgt spid="10547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47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54723">
                                            <p:txEl>
                                              <p:pRg st="4" end="4"/>
                                            </p:txEl>
                                          </p:spTgt>
                                        </p:tgtEl>
                                        <p:attrNameLst>
                                          <p:attrName>style.visibility</p:attrName>
                                        </p:attrNameLst>
                                      </p:cBhvr>
                                      <p:to>
                                        <p:strVal val="visible"/>
                                      </p:to>
                                    </p:set>
                                    <p:anim calcmode="lin" valueType="num">
                                      <p:cBhvr additive="base">
                                        <p:cTn id="31" dur="500" fill="hold"/>
                                        <p:tgtEl>
                                          <p:spTgt spid="10547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547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altLang="zh-CN" smtClean="0">
                <a:ea typeface="宋体" charset="-122"/>
              </a:rPr>
              <a:t>Elements of Greedy Strategy</a:t>
            </a:r>
          </a:p>
        </p:txBody>
      </p:sp>
      <p:sp>
        <p:nvSpPr>
          <p:cNvPr id="60418" name="Rectangle 3"/>
          <p:cNvSpPr>
            <a:spLocks noGrp="1" noChangeArrowheads="1"/>
          </p:cNvSpPr>
          <p:nvPr>
            <p:ph type="body" idx="1"/>
          </p:nvPr>
        </p:nvSpPr>
        <p:spPr>
          <a:xfrm>
            <a:off x="755576" y="1484784"/>
            <a:ext cx="7939608" cy="4114800"/>
          </a:xfrm>
        </p:spPr>
        <p:txBody>
          <a:bodyPr/>
          <a:lstStyle/>
          <a:p>
            <a:r>
              <a:rPr lang="en-US" altLang="zh-TW" sz="2800" dirty="0" smtClean="0">
                <a:ea typeface="新細明體" pitchFamily="18" charset="-120"/>
              </a:rPr>
              <a:t>An greedy algorithm makes a sequence of choices, each of the choices that seems best at the moment is  chosen</a:t>
            </a:r>
          </a:p>
          <a:p>
            <a:pPr lvl="1">
              <a:buFont typeface="Wingdings" panose="05000000000000000000" pitchFamily="2" charset="2"/>
              <a:buChar char="Ø"/>
            </a:pPr>
            <a:r>
              <a:rPr lang="en-US" altLang="zh-TW" sz="2400" dirty="0" smtClean="0">
                <a:solidFill>
                  <a:srgbClr val="0070C0"/>
                </a:solidFill>
                <a:ea typeface="新細明體" pitchFamily="18" charset="-120"/>
              </a:rPr>
              <a:t>NOT</a:t>
            </a:r>
            <a:r>
              <a:rPr lang="en-US" altLang="zh-TW" sz="2400" dirty="0" smtClean="0">
                <a:ea typeface="新細明體" pitchFamily="18" charset="-120"/>
              </a:rPr>
              <a:t> always produce an optimal solution (feasible)</a:t>
            </a:r>
          </a:p>
          <a:p>
            <a:r>
              <a:rPr lang="en-US" altLang="zh-TW" sz="2800" dirty="0" smtClean="0">
                <a:ea typeface="新細明體" pitchFamily="18" charset="-120"/>
              </a:rPr>
              <a:t>Two ingredients that are exhibited by most problems that lend themselves to a greedy strategy</a:t>
            </a:r>
          </a:p>
          <a:p>
            <a:pPr lvl="1">
              <a:buFont typeface="Wingdings" panose="05000000000000000000" pitchFamily="2" charset="2"/>
              <a:buChar char="Ø"/>
            </a:pPr>
            <a:r>
              <a:rPr lang="en-US" altLang="zh-TW" sz="2400" dirty="0" smtClean="0">
                <a:solidFill>
                  <a:srgbClr val="FF0000"/>
                </a:solidFill>
                <a:ea typeface="新細明體" pitchFamily="18" charset="-120"/>
              </a:rPr>
              <a:t>Greedy-choice property</a:t>
            </a:r>
          </a:p>
          <a:p>
            <a:pPr lvl="1">
              <a:buFont typeface="Wingdings" panose="05000000000000000000" pitchFamily="2" charset="2"/>
              <a:buChar char="Ø"/>
            </a:pPr>
            <a:r>
              <a:rPr lang="en-US" altLang="zh-TW" sz="2400" dirty="0" smtClean="0">
                <a:solidFill>
                  <a:srgbClr val="FF0000"/>
                </a:solidFill>
                <a:ea typeface="新細明體" pitchFamily="18" charset="-120"/>
              </a:rPr>
              <a:t>Optimal substructure</a:t>
            </a:r>
          </a:p>
          <a:p>
            <a:endParaRPr lang="en-US" altLang="zh-CN" sz="2800" dirty="0" smtClean="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25</a:t>
            </a:fld>
            <a:endParaRPr lang="en-CA"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 calcmode="lin" valueType="num">
                                      <p:cBhvr additive="base">
                                        <p:cTn id="7" dur="500" fill="hold"/>
                                        <p:tgtEl>
                                          <p:spTgt spid="604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8">
                                            <p:txEl>
                                              <p:pRg st="1" end="1"/>
                                            </p:txEl>
                                          </p:spTgt>
                                        </p:tgtEl>
                                        <p:attrNameLst>
                                          <p:attrName>style.visibility</p:attrName>
                                        </p:attrNameLst>
                                      </p:cBhvr>
                                      <p:to>
                                        <p:strVal val="visible"/>
                                      </p:to>
                                    </p:set>
                                    <p:anim calcmode="lin" valueType="num">
                                      <p:cBhvr additive="base">
                                        <p:cTn id="13" dur="500" fill="hold"/>
                                        <p:tgtEl>
                                          <p:spTgt spid="604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18">
                                            <p:txEl>
                                              <p:pRg st="2" end="2"/>
                                            </p:txEl>
                                          </p:spTgt>
                                        </p:tgtEl>
                                        <p:attrNameLst>
                                          <p:attrName>style.visibility</p:attrName>
                                        </p:attrNameLst>
                                      </p:cBhvr>
                                      <p:to>
                                        <p:strVal val="visible"/>
                                      </p:to>
                                    </p:set>
                                    <p:anim calcmode="lin" valueType="num">
                                      <p:cBhvr additive="base">
                                        <p:cTn id="19" dur="500" fill="hold"/>
                                        <p:tgtEl>
                                          <p:spTgt spid="604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418">
                                            <p:txEl>
                                              <p:pRg st="3" end="3"/>
                                            </p:txEl>
                                          </p:spTgt>
                                        </p:tgtEl>
                                        <p:attrNameLst>
                                          <p:attrName>style.visibility</p:attrName>
                                        </p:attrNameLst>
                                      </p:cBhvr>
                                      <p:to>
                                        <p:strVal val="visible"/>
                                      </p:to>
                                    </p:set>
                                    <p:anim calcmode="lin" valueType="num">
                                      <p:cBhvr additive="base">
                                        <p:cTn id="25" dur="500" fill="hold"/>
                                        <p:tgtEl>
                                          <p:spTgt spid="6041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418">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0418">
                                            <p:txEl>
                                              <p:pRg st="4" end="4"/>
                                            </p:txEl>
                                          </p:spTgt>
                                        </p:tgtEl>
                                        <p:attrNameLst>
                                          <p:attrName>style.visibility</p:attrName>
                                        </p:attrNameLst>
                                      </p:cBhvr>
                                      <p:to>
                                        <p:strVal val="visible"/>
                                      </p:to>
                                    </p:set>
                                    <p:anim calcmode="lin" valueType="num">
                                      <p:cBhvr additive="base">
                                        <p:cTn id="29" dur="500" fill="hold"/>
                                        <p:tgtEl>
                                          <p:spTgt spid="6041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04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180528" y="53752"/>
            <a:ext cx="8065641" cy="1143000"/>
          </a:xfrm>
        </p:spPr>
        <p:txBody>
          <a:bodyPr/>
          <a:lstStyle/>
          <a:p>
            <a:pPr algn="ctr"/>
            <a:r>
              <a:rPr lang="en-US" altLang="zh-CN" dirty="0" smtClean="0">
                <a:ea typeface="宋体" charset="-122"/>
              </a:rPr>
              <a:t>Greedy-Choice Property</a:t>
            </a:r>
          </a:p>
        </p:txBody>
      </p:sp>
      <p:sp>
        <p:nvSpPr>
          <p:cNvPr id="61442" name="Rectangle 3"/>
          <p:cNvSpPr>
            <a:spLocks noGrp="1" noChangeArrowheads="1"/>
          </p:cNvSpPr>
          <p:nvPr>
            <p:ph type="body" idx="1"/>
          </p:nvPr>
        </p:nvSpPr>
        <p:spPr>
          <a:xfrm>
            <a:off x="533400" y="1143000"/>
            <a:ext cx="7772400" cy="4876800"/>
          </a:xfrm>
        </p:spPr>
        <p:txBody>
          <a:bodyPr/>
          <a:lstStyle/>
          <a:p>
            <a:pPr algn="just"/>
            <a:r>
              <a:rPr lang="en-US" altLang="zh-TW" sz="2800" dirty="0" smtClean="0">
                <a:ea typeface="新細明體" pitchFamily="18" charset="-120"/>
              </a:rPr>
              <a:t>A globally optimal solution can be arrived at by making a locally optimal (greedy) choice</a:t>
            </a:r>
          </a:p>
          <a:p>
            <a:pPr lvl="1" algn="just"/>
            <a:r>
              <a:rPr lang="en-US" altLang="zh-TW" sz="2400" dirty="0" smtClean="0">
                <a:ea typeface="新細明體" pitchFamily="18" charset="-120"/>
              </a:rPr>
              <a:t>Make whatever choice </a:t>
            </a:r>
            <a:r>
              <a:rPr lang="en-US" altLang="zh-TW" sz="2400" dirty="0" smtClean="0">
                <a:solidFill>
                  <a:srgbClr val="FF0000"/>
                </a:solidFill>
                <a:ea typeface="新細明體" pitchFamily="18" charset="-120"/>
              </a:rPr>
              <a:t>seems best </a:t>
            </a:r>
            <a:r>
              <a:rPr lang="en-US" altLang="zh-TW" sz="2400" dirty="0" smtClean="0">
                <a:ea typeface="新細明體" pitchFamily="18" charset="-120"/>
              </a:rPr>
              <a:t>at the moment and then solve the sub-problem arising after the choice is made</a:t>
            </a:r>
          </a:p>
          <a:p>
            <a:pPr lvl="1" algn="just"/>
            <a:r>
              <a:rPr lang="en-US" altLang="zh-TW" sz="2400" dirty="0" smtClean="0">
                <a:ea typeface="新細明體" pitchFamily="18" charset="-120"/>
              </a:rPr>
              <a:t>The choice made by a greedy algorithm may </a:t>
            </a:r>
            <a:r>
              <a:rPr lang="en-US" altLang="zh-TW" sz="2400" dirty="0" smtClean="0">
                <a:solidFill>
                  <a:srgbClr val="FF0000"/>
                </a:solidFill>
                <a:ea typeface="新細明體" pitchFamily="18" charset="-120"/>
              </a:rPr>
              <a:t>depend on choices so far</a:t>
            </a:r>
            <a:r>
              <a:rPr lang="en-US" altLang="zh-TW" sz="2400" dirty="0" smtClean="0">
                <a:ea typeface="新細明體" pitchFamily="18" charset="-120"/>
              </a:rPr>
              <a:t>, but it cannot depend on any future choices or on the solutions to sub-problems</a:t>
            </a:r>
          </a:p>
          <a:p>
            <a:pPr algn="just"/>
            <a:r>
              <a:rPr lang="en-US" altLang="zh-TW" sz="2800" dirty="0" smtClean="0">
                <a:ea typeface="新細明體" pitchFamily="18" charset="-120"/>
              </a:rPr>
              <a:t>Of course, we must prove that </a:t>
            </a:r>
            <a:r>
              <a:rPr lang="en-US" altLang="zh-TW" sz="2800" dirty="0" smtClean="0">
                <a:solidFill>
                  <a:srgbClr val="FF0000"/>
                </a:solidFill>
                <a:ea typeface="新細明體" pitchFamily="18" charset="-120"/>
              </a:rPr>
              <a:t>a greedy choice at each step yields a globally optimal solution</a:t>
            </a:r>
          </a:p>
          <a:p>
            <a:endParaRPr lang="en-US" altLang="zh-CN" sz="2800" dirty="0" smtClean="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26</a:t>
            </a:fld>
            <a:endParaRPr lang="en-CA" dirty="0"/>
          </a:p>
        </p:txBody>
      </p:sp>
    </p:spTree>
    <p:extLst>
      <p:ext uri="{BB962C8B-B14F-4D97-AF65-F5344CB8AC3E}">
        <p14:creationId xmlns:p14="http://schemas.microsoft.com/office/powerpoint/2010/main" val="3991164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anim calcmode="lin" valueType="num">
                                      <p:cBhvr additive="base">
                                        <p:cTn id="7" dur="500" fill="hold"/>
                                        <p:tgtEl>
                                          <p:spTgt spid="614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2">
                                            <p:txEl>
                                              <p:pRg st="1" end="1"/>
                                            </p:txEl>
                                          </p:spTgt>
                                        </p:tgtEl>
                                        <p:attrNameLst>
                                          <p:attrName>style.visibility</p:attrName>
                                        </p:attrNameLst>
                                      </p:cBhvr>
                                      <p:to>
                                        <p:strVal val="visible"/>
                                      </p:to>
                                    </p:set>
                                    <p:anim calcmode="lin" valueType="num">
                                      <p:cBhvr additive="base">
                                        <p:cTn id="13" dur="500" fill="hold"/>
                                        <p:tgtEl>
                                          <p:spTgt spid="614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42">
                                            <p:txEl>
                                              <p:pRg st="2" end="2"/>
                                            </p:txEl>
                                          </p:spTgt>
                                        </p:tgtEl>
                                        <p:attrNameLst>
                                          <p:attrName>style.visibility</p:attrName>
                                        </p:attrNameLst>
                                      </p:cBhvr>
                                      <p:to>
                                        <p:strVal val="visible"/>
                                      </p:to>
                                    </p:set>
                                    <p:anim calcmode="lin" valueType="num">
                                      <p:cBhvr additive="base">
                                        <p:cTn id="19" dur="500" fill="hold"/>
                                        <p:tgtEl>
                                          <p:spTgt spid="6144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42">
                                            <p:txEl>
                                              <p:pRg st="3" end="3"/>
                                            </p:txEl>
                                          </p:spTgt>
                                        </p:tgtEl>
                                        <p:attrNameLst>
                                          <p:attrName>style.visibility</p:attrName>
                                        </p:attrNameLst>
                                      </p:cBhvr>
                                      <p:to>
                                        <p:strVal val="visible"/>
                                      </p:to>
                                    </p:set>
                                    <p:anim calcmode="lin" valueType="num">
                                      <p:cBhvr additive="base">
                                        <p:cTn id="25" dur="500" fill="hold"/>
                                        <p:tgtEl>
                                          <p:spTgt spid="6144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algn="ctr"/>
            <a:r>
              <a:rPr lang="en-US" altLang="zh-CN" dirty="0" smtClean="0">
                <a:ea typeface="宋体" charset="-122"/>
              </a:rPr>
              <a:t>Optimal Substructures</a:t>
            </a:r>
          </a:p>
        </p:txBody>
      </p:sp>
      <p:sp>
        <p:nvSpPr>
          <p:cNvPr id="62466" name="Rectangle 3"/>
          <p:cNvSpPr>
            <a:spLocks noGrp="1" noChangeArrowheads="1"/>
          </p:cNvSpPr>
          <p:nvPr>
            <p:ph type="body" idx="1"/>
          </p:nvPr>
        </p:nvSpPr>
        <p:spPr>
          <a:xfrm>
            <a:off x="683568" y="1412776"/>
            <a:ext cx="7776864" cy="4632548"/>
          </a:xfrm>
        </p:spPr>
        <p:txBody>
          <a:bodyPr/>
          <a:lstStyle/>
          <a:p>
            <a:pPr algn="just"/>
            <a:r>
              <a:rPr lang="en-US" altLang="zh-TW" sz="2800" dirty="0">
                <a:latin typeface="Times New Roman" pitchFamily="18" charset="0"/>
                <a:ea typeface="华文中宋" pitchFamily="2" charset="-122"/>
              </a:rPr>
              <a:t>A problem exhibits optimal substructure if an optimal solution to the problem contains </a:t>
            </a:r>
            <a:r>
              <a:rPr lang="en-US" altLang="zh-TW" sz="2800" dirty="0" smtClean="0">
                <a:latin typeface="Times New Roman" pitchFamily="18" charset="0"/>
                <a:ea typeface="华文中宋" pitchFamily="2" charset="-122"/>
              </a:rPr>
              <a:t>it’s </a:t>
            </a:r>
            <a:r>
              <a:rPr lang="en-US" altLang="zh-TW" sz="2800" dirty="0">
                <a:latin typeface="Times New Roman" pitchFamily="18" charset="0"/>
                <a:ea typeface="华文中宋" pitchFamily="2" charset="-122"/>
              </a:rPr>
              <a:t>optimal solutions to sub-problems</a:t>
            </a:r>
          </a:p>
          <a:p>
            <a:pPr algn="just"/>
            <a:r>
              <a:rPr lang="en-US" altLang="zh-CN" sz="2800" dirty="0">
                <a:latin typeface="Times New Roman" pitchFamily="18" charset="0"/>
                <a:ea typeface="华文中宋" pitchFamily="2" charset="-122"/>
              </a:rPr>
              <a:t>The </a:t>
            </a:r>
            <a:r>
              <a:rPr lang="en-US" altLang="zh-CN" sz="2800" dirty="0">
                <a:solidFill>
                  <a:srgbClr val="FF0000"/>
                </a:solidFill>
                <a:latin typeface="Times New Roman" pitchFamily="18" charset="0"/>
                <a:ea typeface="华文中宋" pitchFamily="2" charset="-122"/>
              </a:rPr>
              <a:t>optimal substructure</a:t>
            </a:r>
            <a:r>
              <a:rPr lang="en-US" altLang="zh-CN" sz="2800" dirty="0">
                <a:latin typeface="Times New Roman" pitchFamily="18" charset="0"/>
                <a:ea typeface="华文中宋" pitchFamily="2" charset="-122"/>
              </a:rPr>
              <a:t> property of the problem is the key feature that the problem can be solved by </a:t>
            </a:r>
            <a:r>
              <a:rPr lang="en-US" altLang="zh-CN" sz="2800" dirty="0">
                <a:solidFill>
                  <a:srgbClr val="FF0000"/>
                </a:solidFill>
                <a:latin typeface="Times New Roman" pitchFamily="18" charset="0"/>
                <a:ea typeface="华文中宋" pitchFamily="2" charset="-122"/>
              </a:rPr>
              <a:t>greedy algorithm </a:t>
            </a:r>
            <a:r>
              <a:rPr lang="en-US" altLang="zh-CN" sz="2800" dirty="0">
                <a:latin typeface="Times New Roman" pitchFamily="18" charset="0"/>
                <a:ea typeface="华文中宋" pitchFamily="2" charset="-122"/>
              </a:rPr>
              <a:t>or </a:t>
            </a:r>
            <a:r>
              <a:rPr lang="en-US" altLang="zh-CN" sz="2800" dirty="0">
                <a:solidFill>
                  <a:srgbClr val="FF0000"/>
                </a:solidFill>
                <a:latin typeface="Times New Roman" pitchFamily="18" charset="0"/>
                <a:ea typeface="华文中宋" pitchFamily="2" charset="-122"/>
              </a:rPr>
              <a:t>dynamic programming </a:t>
            </a:r>
            <a:r>
              <a:rPr lang="en-US" altLang="zh-CN" sz="2800" dirty="0">
                <a:latin typeface="Times New Roman" pitchFamily="18" charset="0"/>
                <a:ea typeface="华文中宋" pitchFamily="2" charset="-122"/>
              </a:rPr>
              <a:t>algorithm</a:t>
            </a:r>
            <a:endParaRPr lang="en-US" altLang="zh-CN" sz="2800" dirty="0" smtClean="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27</a:t>
            </a:fld>
            <a:endParaRPr lang="en-CA" dirty="0"/>
          </a:p>
        </p:txBody>
      </p:sp>
    </p:spTree>
    <p:extLst>
      <p:ext uri="{BB962C8B-B14F-4D97-AF65-F5344CB8AC3E}">
        <p14:creationId xmlns:p14="http://schemas.microsoft.com/office/powerpoint/2010/main" val="8246372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 calcmode="lin" valueType="num">
                                      <p:cBhvr additive="base">
                                        <p:cTn id="7" dur="500" fill="hold"/>
                                        <p:tgtEl>
                                          <p:spTgt spid="624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6">
                                            <p:txEl>
                                              <p:pRg st="1" end="1"/>
                                            </p:txEl>
                                          </p:spTgt>
                                        </p:tgtEl>
                                        <p:attrNameLst>
                                          <p:attrName>style.visibility</p:attrName>
                                        </p:attrNameLst>
                                      </p:cBhvr>
                                      <p:to>
                                        <p:strVal val="visible"/>
                                      </p:to>
                                    </p:set>
                                    <p:anim calcmode="lin" valueType="num">
                                      <p:cBhvr additive="base">
                                        <p:cTn id="13" dur="500" fill="hold"/>
                                        <p:tgtEl>
                                          <p:spTgt spid="624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en-US" dirty="0" smtClean="0"/>
              <a:t>Steps </a:t>
            </a:r>
            <a:r>
              <a:rPr lang="en-US" altLang="en-US" dirty="0"/>
              <a:t>of </a:t>
            </a:r>
            <a:r>
              <a:rPr lang="en-US" altLang="en-US" dirty="0" smtClean="0"/>
              <a:t>Greedy Strategy</a:t>
            </a:r>
            <a:endParaRPr lang="zh-CN" altLang="en-US" dirty="0"/>
          </a:p>
        </p:txBody>
      </p:sp>
      <p:sp>
        <p:nvSpPr>
          <p:cNvPr id="3" name="内容占位符 2"/>
          <p:cNvSpPr>
            <a:spLocks noGrp="1"/>
          </p:cNvSpPr>
          <p:nvPr>
            <p:ph idx="1"/>
          </p:nvPr>
        </p:nvSpPr>
        <p:spPr>
          <a:xfrm>
            <a:off x="428625" y="1412776"/>
            <a:ext cx="8317161" cy="5078412"/>
          </a:xfrm>
        </p:spPr>
        <p:txBody>
          <a:bodyPr/>
          <a:lstStyle/>
          <a:p>
            <a:pPr eaLnBrk="1" hangingPunct="1"/>
            <a:r>
              <a:rPr lang="en-US" altLang="en-US" sz="3000" dirty="0"/>
              <a:t>Determine the </a:t>
            </a:r>
            <a:r>
              <a:rPr lang="en-US" altLang="en-US" sz="3000" dirty="0">
                <a:solidFill>
                  <a:srgbClr val="FF0000"/>
                </a:solidFill>
              </a:rPr>
              <a:t>optimal substructure</a:t>
            </a:r>
          </a:p>
          <a:p>
            <a:pPr eaLnBrk="1" hangingPunct="1"/>
            <a:r>
              <a:rPr lang="en-US" altLang="en-US" sz="3000" dirty="0"/>
              <a:t>Prove one of the optimal choices is the </a:t>
            </a:r>
            <a:r>
              <a:rPr lang="en-US" altLang="en-US" sz="3000" dirty="0">
                <a:solidFill>
                  <a:srgbClr val="FF0000"/>
                </a:solidFill>
              </a:rPr>
              <a:t>greedy choice </a:t>
            </a:r>
            <a:r>
              <a:rPr lang="en-US" altLang="en-US" sz="3000" dirty="0"/>
              <a:t>yet safe</a:t>
            </a:r>
          </a:p>
          <a:p>
            <a:r>
              <a:rPr lang="en-US" altLang="zh-CN" sz="2800" dirty="0" smtClean="0"/>
              <a:t>After </a:t>
            </a:r>
            <a:r>
              <a:rPr lang="en-US" altLang="zh-CN" sz="2800" dirty="0"/>
              <a:t>greedy selection, only </a:t>
            </a:r>
            <a:r>
              <a:rPr lang="en-US" altLang="zh-CN" sz="2800" dirty="0">
                <a:solidFill>
                  <a:srgbClr val="FF0000"/>
                </a:solidFill>
              </a:rPr>
              <a:t>one sub problem </a:t>
            </a:r>
            <a:r>
              <a:rPr lang="en-US" altLang="zh-CN" sz="2800" dirty="0"/>
              <a:t>should be left, and all other sub problems are empty</a:t>
            </a:r>
          </a:p>
          <a:p>
            <a:pPr eaLnBrk="1" hangingPunct="1"/>
            <a:r>
              <a:rPr lang="en-US" altLang="en-US" sz="3000" dirty="0" smtClean="0"/>
              <a:t>Develop </a:t>
            </a:r>
            <a:r>
              <a:rPr lang="en-US" altLang="en-US" sz="3000" dirty="0">
                <a:solidFill>
                  <a:srgbClr val="FF0000"/>
                </a:solidFill>
              </a:rPr>
              <a:t>a recursive algorithm </a:t>
            </a:r>
            <a:r>
              <a:rPr lang="en-US" altLang="en-US" sz="3000" dirty="0" smtClean="0"/>
              <a:t>or</a:t>
            </a:r>
            <a:r>
              <a:rPr lang="en-US" altLang="en-US" sz="3000" dirty="0" smtClean="0">
                <a:solidFill>
                  <a:srgbClr val="FF0000"/>
                </a:solidFill>
              </a:rPr>
              <a:t> an </a:t>
            </a:r>
            <a:r>
              <a:rPr lang="en-US" altLang="en-US" sz="3000" dirty="0">
                <a:solidFill>
                  <a:srgbClr val="FF0000"/>
                </a:solidFill>
              </a:rPr>
              <a:t>iterative </a:t>
            </a:r>
            <a:r>
              <a:rPr lang="en-US" altLang="en-US" sz="3000" dirty="0" smtClean="0">
                <a:solidFill>
                  <a:srgbClr val="FF0000"/>
                </a:solidFill>
              </a:rPr>
              <a:t>one </a:t>
            </a:r>
            <a:r>
              <a:rPr lang="en-US" altLang="en-US" sz="3000" dirty="0" smtClean="0"/>
              <a:t>that </a:t>
            </a:r>
            <a:r>
              <a:rPr lang="en-US" altLang="en-US" sz="3000" dirty="0"/>
              <a:t>implements the greedy </a:t>
            </a:r>
            <a:r>
              <a:rPr lang="en-US" altLang="en-US" sz="3000" dirty="0" smtClean="0"/>
              <a:t>strategy</a:t>
            </a:r>
            <a:endParaRPr lang="zh-CN" altLang="en-US" sz="3000" dirty="0"/>
          </a:p>
        </p:txBody>
      </p:sp>
      <p:sp>
        <p:nvSpPr>
          <p:cNvPr id="6" name="灯片编号占位符 5"/>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28</a:t>
            </a:fld>
            <a:endParaRPr lang="en-CA" dirty="0"/>
          </a:p>
        </p:txBody>
      </p:sp>
    </p:spTree>
    <p:extLst>
      <p:ext uri="{BB962C8B-B14F-4D97-AF65-F5344CB8AC3E}">
        <p14:creationId xmlns:p14="http://schemas.microsoft.com/office/powerpoint/2010/main" val="79814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xfrm>
            <a:off x="428625" y="357188"/>
            <a:ext cx="7772400" cy="714375"/>
          </a:xfrm>
        </p:spPr>
        <p:txBody>
          <a:bodyPr/>
          <a:lstStyle/>
          <a:p>
            <a:pPr eaLnBrk="1" hangingPunct="1">
              <a:defRPr/>
            </a:pPr>
            <a:r>
              <a:rPr lang="en-US" b="1" dirty="0" smtClean="0">
                <a:effectLst>
                  <a:outerShdw blurRad="38100" dist="38100" dir="2700000" algn="tl">
                    <a:srgbClr val="FFFFFF"/>
                  </a:outerShdw>
                </a:effectLst>
              </a:rPr>
              <a:t>The General method</a:t>
            </a:r>
          </a:p>
        </p:txBody>
      </p:sp>
      <p:sp>
        <p:nvSpPr>
          <p:cNvPr id="44035" name="Rectangle 4"/>
          <p:cNvSpPr>
            <a:spLocks noGrp="1" noChangeArrowheads="1"/>
          </p:cNvSpPr>
          <p:nvPr>
            <p:ph type="body" idx="1"/>
          </p:nvPr>
        </p:nvSpPr>
        <p:spPr>
          <a:xfrm>
            <a:off x="714375" y="1196752"/>
            <a:ext cx="7696200" cy="5040559"/>
          </a:xfrm>
          <a:solidFill>
            <a:srgbClr val="FFFF99"/>
          </a:solidFill>
          <a:ln w="28575">
            <a:solidFill>
              <a:schemeClr val="tx1"/>
            </a:solidFill>
          </a:ln>
        </p:spPr>
        <p:txBody>
          <a:bodyPr/>
          <a:lstStyle/>
          <a:p>
            <a:pPr eaLnBrk="1" hangingPunct="1">
              <a:lnSpc>
                <a:spcPct val="80000"/>
              </a:lnSpc>
              <a:buFont typeface="Wingdings" pitchFamily="2" charset="2"/>
              <a:buNone/>
            </a:pPr>
            <a:r>
              <a:rPr lang="en-US" altLang="zh-CN" sz="2400" dirty="0" smtClean="0"/>
              <a:t>Let a[ ] be an array of elements that may contribute to a solution. Let S be a solution,</a:t>
            </a:r>
          </a:p>
          <a:p>
            <a:pPr eaLnBrk="1" hangingPunct="1">
              <a:lnSpc>
                <a:spcPct val="80000"/>
              </a:lnSpc>
              <a:buFont typeface="Wingdings" pitchFamily="2" charset="2"/>
              <a:buNone/>
            </a:pPr>
            <a:r>
              <a:rPr lang="en-US" altLang="zh-CN" sz="2400" b="1" i="1" dirty="0" smtClean="0">
                <a:cs typeface="Times New Roman" pitchFamily="18" charset="0"/>
              </a:rPr>
              <a:t>Greedy</a:t>
            </a:r>
            <a:r>
              <a:rPr lang="en-US" altLang="zh-CN" sz="2400" b="1" i="1" dirty="0" smtClean="0">
                <a:latin typeface="Times New Roman" pitchFamily="18" charset="0"/>
                <a:cs typeface="Times New Roman" pitchFamily="18" charset="0"/>
              </a:rPr>
              <a:t> (a[ ],n) </a:t>
            </a:r>
          </a:p>
          <a:p>
            <a:pPr eaLnBrk="1" hangingPunct="1">
              <a:lnSpc>
                <a:spcPct val="80000"/>
              </a:lnSpc>
              <a:buFont typeface="Wingdings" pitchFamily="2" charset="2"/>
              <a:buNone/>
            </a:pPr>
            <a:r>
              <a:rPr lang="en-US" altLang="zh-CN" sz="2400" b="1" i="1" dirty="0" smtClean="0">
                <a:latin typeface="Times New Roman" pitchFamily="18" charset="0"/>
                <a:cs typeface="Times New Roman" pitchFamily="18" charset="0"/>
              </a:rPr>
              <a:t>{</a:t>
            </a:r>
          </a:p>
          <a:p>
            <a:pPr eaLnBrk="1" hangingPunct="1">
              <a:lnSpc>
                <a:spcPct val="80000"/>
              </a:lnSpc>
              <a:buFont typeface="Wingdings" pitchFamily="2" charset="2"/>
              <a:buNone/>
            </a:pPr>
            <a:r>
              <a:rPr lang="en-US" altLang="zh-CN" sz="2400" b="1" i="1" dirty="0" smtClean="0">
                <a:latin typeface="Times New Roman" pitchFamily="18" charset="0"/>
                <a:cs typeface="Times New Roman" pitchFamily="18" charset="0"/>
              </a:rPr>
              <a:t>	S = empty;</a:t>
            </a:r>
          </a:p>
          <a:p>
            <a:pPr eaLnBrk="1" hangingPunct="1">
              <a:lnSpc>
                <a:spcPct val="80000"/>
              </a:lnSpc>
              <a:buFont typeface="Wingdings" pitchFamily="2" charset="2"/>
              <a:buNone/>
            </a:pPr>
            <a:r>
              <a:rPr lang="en-US" altLang="zh-CN" sz="2400" b="1" i="1" dirty="0" smtClean="0">
                <a:latin typeface="Times New Roman" pitchFamily="18" charset="0"/>
                <a:cs typeface="Times New Roman" pitchFamily="18" charset="0"/>
              </a:rPr>
              <a:t>	for each element (</a:t>
            </a:r>
            <a:r>
              <a:rPr lang="en-US" altLang="zh-CN" sz="2400" b="1" i="1" dirty="0" err="1" smtClean="0">
                <a:latin typeface="Times New Roman" pitchFamily="18" charset="0"/>
                <a:cs typeface="Times New Roman" pitchFamily="18" charset="0"/>
              </a:rPr>
              <a:t>i</a:t>
            </a:r>
            <a:r>
              <a:rPr lang="en-US" altLang="zh-CN" sz="2400" b="1" i="1" dirty="0" smtClean="0">
                <a:latin typeface="Times New Roman" pitchFamily="18" charset="0"/>
                <a:cs typeface="Times New Roman" pitchFamily="18" charset="0"/>
              </a:rPr>
              <a:t>) from a[ ], </a:t>
            </a:r>
            <a:r>
              <a:rPr lang="en-US" altLang="zh-CN" sz="2400" b="1" i="1" dirty="0" err="1" smtClean="0">
                <a:latin typeface="Times New Roman" pitchFamily="18" charset="0"/>
                <a:cs typeface="Times New Roman" pitchFamily="18" charset="0"/>
              </a:rPr>
              <a:t>i</a:t>
            </a:r>
            <a:r>
              <a:rPr lang="en-US" altLang="zh-CN" sz="2400" b="1" i="1" dirty="0" smtClean="0">
                <a:latin typeface="Times New Roman" pitchFamily="18" charset="0"/>
                <a:cs typeface="Times New Roman" pitchFamily="18" charset="0"/>
              </a:rPr>
              <a:t> = 1:n </a:t>
            </a:r>
          </a:p>
          <a:p>
            <a:pPr eaLnBrk="1" hangingPunct="1">
              <a:lnSpc>
                <a:spcPct val="80000"/>
              </a:lnSpc>
              <a:buFont typeface="Wingdings" pitchFamily="2" charset="2"/>
              <a:buNone/>
            </a:pPr>
            <a:r>
              <a:rPr lang="en-US" altLang="zh-CN" sz="2400" b="1" i="1" dirty="0" smtClean="0">
                <a:latin typeface="Times New Roman" pitchFamily="18" charset="0"/>
                <a:cs typeface="Times New Roman" pitchFamily="18" charset="0"/>
              </a:rPr>
              <a:t>	{</a:t>
            </a:r>
          </a:p>
          <a:p>
            <a:pPr eaLnBrk="1" hangingPunct="1">
              <a:lnSpc>
                <a:spcPct val="80000"/>
              </a:lnSpc>
              <a:buNone/>
            </a:pPr>
            <a:r>
              <a:rPr lang="en-US" altLang="zh-CN" sz="2400" b="1" i="1" dirty="0" smtClean="0">
                <a:latin typeface="Times New Roman" pitchFamily="18" charset="0"/>
                <a:cs typeface="Times New Roman" pitchFamily="18" charset="0"/>
              </a:rPr>
              <a:t>		x = </a:t>
            </a:r>
            <a:r>
              <a:rPr lang="en-US" altLang="zh-CN" sz="2400" b="1" i="1" dirty="0" smtClean="0">
                <a:cs typeface="Times New Roman" pitchFamily="18" charset="0"/>
              </a:rPr>
              <a:t>Select</a:t>
            </a:r>
            <a:r>
              <a:rPr lang="en-US" altLang="zh-CN" sz="2400" b="1" i="1" dirty="0" smtClean="0">
                <a:latin typeface="Times New Roman" pitchFamily="18" charset="0"/>
                <a:cs typeface="Times New Roman" pitchFamily="18" charset="0"/>
              </a:rPr>
              <a:t> (</a:t>
            </a:r>
            <a:r>
              <a:rPr lang="en-US" altLang="zh-CN" sz="2400" b="1" i="1" dirty="0" err="1" smtClean="0">
                <a:latin typeface="Times New Roman" pitchFamily="18" charset="0"/>
                <a:cs typeface="Times New Roman" pitchFamily="18" charset="0"/>
              </a:rPr>
              <a:t>a,i</a:t>
            </a:r>
            <a:r>
              <a:rPr lang="en-US" altLang="zh-CN" sz="2000" b="1" i="1" dirty="0" smtClean="0">
                <a:latin typeface="Times New Roman" pitchFamily="18" charset="0"/>
                <a:cs typeface="Times New Roman" pitchFamily="18" charset="0"/>
              </a:rPr>
              <a:t>);</a:t>
            </a:r>
            <a:r>
              <a:rPr lang="en-US" altLang="zh-CN" sz="2000" b="1" dirty="0" smtClean="0">
                <a:solidFill>
                  <a:srgbClr val="00FF00"/>
                </a:solidFill>
                <a:cs typeface="Arial" charset="0"/>
              </a:rPr>
              <a:t>//</a:t>
            </a:r>
            <a:r>
              <a:rPr lang="zh-CN" altLang="en-US" sz="2000" b="1" dirty="0" smtClean="0">
                <a:solidFill>
                  <a:srgbClr val="00FF00"/>
                </a:solidFill>
                <a:cs typeface="Arial" charset="0"/>
              </a:rPr>
              <a:t>遵循</a:t>
            </a:r>
            <a:r>
              <a:rPr lang="zh-CN" altLang="en-US" sz="2000" b="1" dirty="0" smtClean="0">
                <a:solidFill>
                  <a:srgbClr val="FF0000"/>
                </a:solidFill>
                <a:cs typeface="Arial" charset="0"/>
              </a:rPr>
              <a:t>贪心策略</a:t>
            </a:r>
            <a:r>
              <a:rPr lang="zh-CN" altLang="en-US" sz="2000" b="1" dirty="0" smtClean="0">
                <a:solidFill>
                  <a:srgbClr val="00FF00"/>
                </a:solidFill>
                <a:cs typeface="Arial" charset="0"/>
              </a:rPr>
              <a:t>选择</a:t>
            </a:r>
            <a:r>
              <a:rPr lang="zh-CN" altLang="en-US" sz="2000" b="1" dirty="0">
                <a:solidFill>
                  <a:srgbClr val="00FF00"/>
                </a:solidFill>
                <a:cs typeface="Arial" charset="0"/>
              </a:rPr>
              <a:t>一个分量</a:t>
            </a:r>
            <a:r>
              <a:rPr lang="en-US" altLang="zh-CN" sz="2000" b="1" dirty="0" smtClean="0">
                <a:solidFill>
                  <a:srgbClr val="00FF00"/>
                </a:solidFill>
                <a:cs typeface="Arial" charset="0"/>
              </a:rPr>
              <a:t>x</a:t>
            </a:r>
            <a:endParaRPr lang="en-US" altLang="zh-CN" sz="2400" b="1" i="1" dirty="0" smtClean="0">
              <a:latin typeface="Times New Roman" pitchFamily="18" charset="0"/>
              <a:cs typeface="Times New Roman" pitchFamily="18" charset="0"/>
            </a:endParaRPr>
          </a:p>
          <a:p>
            <a:pPr eaLnBrk="1" hangingPunct="1">
              <a:lnSpc>
                <a:spcPct val="80000"/>
              </a:lnSpc>
              <a:buNone/>
            </a:pPr>
            <a:r>
              <a:rPr lang="en-US" altLang="zh-CN" sz="2400" b="1" i="1" dirty="0" smtClean="0">
                <a:latin typeface="Times New Roman" pitchFamily="18" charset="0"/>
                <a:cs typeface="Times New Roman" pitchFamily="18" charset="0"/>
              </a:rPr>
              <a:t>		if  (</a:t>
            </a:r>
            <a:r>
              <a:rPr lang="en-US" altLang="zh-CN" sz="2400" b="1" i="1" dirty="0" smtClean="0">
                <a:cs typeface="Times New Roman" pitchFamily="18" charset="0"/>
              </a:rPr>
              <a:t>Feasible</a:t>
            </a:r>
            <a:r>
              <a:rPr lang="en-US" altLang="zh-CN" sz="2400" b="1" i="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S,x</a:t>
            </a:r>
            <a:r>
              <a:rPr lang="en-US" altLang="zh-CN" sz="2400" b="1" i="1" dirty="0" smtClean="0">
                <a:latin typeface="Times New Roman" pitchFamily="18" charset="0"/>
                <a:cs typeface="Times New Roman" pitchFamily="18" charset="0"/>
              </a:rPr>
              <a:t>)) </a:t>
            </a:r>
            <a:r>
              <a:rPr lang="en-US" altLang="zh-CN" sz="2000" b="1" dirty="0">
                <a:solidFill>
                  <a:srgbClr val="00FF00"/>
                </a:solidFill>
                <a:cs typeface="Arial" charset="0"/>
              </a:rPr>
              <a:t>//</a:t>
            </a:r>
            <a:r>
              <a:rPr lang="zh-CN" altLang="en-US" sz="2000" b="1" dirty="0">
                <a:solidFill>
                  <a:srgbClr val="00FF00"/>
                </a:solidFill>
                <a:cs typeface="Arial" charset="0"/>
              </a:rPr>
              <a:t>判断加入新分量</a:t>
            </a:r>
            <a:r>
              <a:rPr lang="en-US" altLang="zh-CN" sz="2000" b="1" dirty="0">
                <a:solidFill>
                  <a:srgbClr val="00FF00"/>
                </a:solidFill>
                <a:cs typeface="Arial" charset="0"/>
              </a:rPr>
              <a:t>x</a:t>
            </a:r>
            <a:r>
              <a:rPr lang="zh-CN" altLang="en-US" sz="2000" b="1" dirty="0">
                <a:solidFill>
                  <a:srgbClr val="00FF00"/>
                </a:solidFill>
                <a:cs typeface="Arial" charset="0"/>
              </a:rPr>
              <a:t>后部分解是否</a:t>
            </a:r>
            <a:r>
              <a:rPr lang="zh-CN" altLang="en-US" sz="2000" b="1" dirty="0">
                <a:solidFill>
                  <a:srgbClr val="FF0000"/>
                </a:solidFill>
                <a:cs typeface="Arial" charset="0"/>
              </a:rPr>
              <a:t>可行</a:t>
            </a:r>
            <a:endParaRPr lang="en-US" altLang="zh-CN" sz="2000" b="1" i="1" dirty="0" smtClean="0">
              <a:solidFill>
                <a:srgbClr val="FF0000"/>
              </a:solidFill>
              <a:latin typeface="Times New Roman" pitchFamily="18" charset="0"/>
              <a:cs typeface="Times New Roman" pitchFamily="18" charset="0"/>
            </a:endParaRPr>
          </a:p>
          <a:p>
            <a:pPr eaLnBrk="1" hangingPunct="1">
              <a:lnSpc>
                <a:spcPct val="80000"/>
              </a:lnSpc>
              <a:buNone/>
            </a:pPr>
            <a:r>
              <a:rPr lang="en-US" altLang="zh-CN" sz="2400" b="1" i="1" dirty="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                     S = </a:t>
            </a:r>
            <a:r>
              <a:rPr lang="en-US" altLang="zh-CN" sz="2400" b="1" i="1" dirty="0" smtClean="0">
                <a:cs typeface="Times New Roman" pitchFamily="18" charset="0"/>
              </a:rPr>
              <a:t>Union</a:t>
            </a:r>
            <a:r>
              <a:rPr lang="en-US" altLang="zh-CN" sz="2400" b="1" i="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S,x</a:t>
            </a:r>
            <a:r>
              <a:rPr lang="en-US" altLang="zh-CN" sz="2400" b="1" i="1" dirty="0" smtClean="0">
                <a:latin typeface="Times New Roman" pitchFamily="18" charset="0"/>
                <a:cs typeface="Times New Roman" pitchFamily="18" charset="0"/>
              </a:rPr>
              <a:t>);</a:t>
            </a:r>
            <a:r>
              <a:rPr lang="en-US" altLang="zh-CN" sz="2400" b="1" dirty="0">
                <a:solidFill>
                  <a:srgbClr val="00FF00"/>
                </a:solidFill>
                <a:cs typeface="Arial" charset="0"/>
              </a:rPr>
              <a:t> </a:t>
            </a:r>
            <a:r>
              <a:rPr lang="en-US" altLang="zh-CN" sz="2000" b="1" dirty="0">
                <a:solidFill>
                  <a:srgbClr val="00FF00"/>
                </a:solidFill>
                <a:cs typeface="Arial" charset="0"/>
              </a:rPr>
              <a:t>//</a:t>
            </a:r>
            <a:r>
              <a:rPr lang="zh-CN" altLang="en-US" sz="2000" b="1" dirty="0">
                <a:solidFill>
                  <a:srgbClr val="00FF00"/>
                </a:solidFill>
                <a:cs typeface="Arial" charset="0"/>
              </a:rPr>
              <a:t>形成新的部分解</a:t>
            </a:r>
            <a:endParaRPr lang="en-US" altLang="zh-CN" sz="2000" b="1" i="1" dirty="0" smtClean="0">
              <a:latin typeface="Times New Roman" pitchFamily="18" charset="0"/>
              <a:cs typeface="Times New Roman" pitchFamily="18" charset="0"/>
            </a:endParaRPr>
          </a:p>
          <a:p>
            <a:pPr eaLnBrk="1" hangingPunct="1">
              <a:lnSpc>
                <a:spcPct val="80000"/>
              </a:lnSpc>
              <a:buFont typeface="Wingdings" pitchFamily="2" charset="2"/>
              <a:buNone/>
            </a:pPr>
            <a:r>
              <a:rPr lang="en-US" altLang="zh-CN" sz="2400" b="1" i="1" dirty="0" smtClean="0">
                <a:latin typeface="Times New Roman" pitchFamily="18" charset="0"/>
                <a:cs typeface="Times New Roman" pitchFamily="18" charset="0"/>
              </a:rPr>
              <a:t>	}</a:t>
            </a:r>
          </a:p>
          <a:p>
            <a:pPr eaLnBrk="1" hangingPunct="1">
              <a:lnSpc>
                <a:spcPct val="80000"/>
              </a:lnSpc>
              <a:buNone/>
            </a:pPr>
            <a:r>
              <a:rPr lang="en-US" altLang="zh-CN" sz="2400" b="1" i="1" dirty="0" smtClean="0">
                <a:latin typeface="Times New Roman" pitchFamily="18" charset="0"/>
                <a:cs typeface="Times New Roman" pitchFamily="18" charset="0"/>
              </a:rPr>
              <a:t>	return S;</a:t>
            </a:r>
            <a:r>
              <a:rPr lang="en-US" altLang="zh-CN" sz="2400" b="1" dirty="0">
                <a:solidFill>
                  <a:srgbClr val="00FF00"/>
                </a:solidFill>
                <a:cs typeface="Arial" charset="0"/>
              </a:rPr>
              <a:t> </a:t>
            </a:r>
            <a:r>
              <a:rPr lang="en-US" altLang="zh-CN" sz="2000" b="1" dirty="0" smtClean="0">
                <a:solidFill>
                  <a:srgbClr val="00FF00"/>
                </a:solidFill>
                <a:cs typeface="Arial" charset="0"/>
              </a:rPr>
              <a:t>//</a:t>
            </a:r>
            <a:r>
              <a:rPr lang="zh-CN" altLang="en-US" sz="2000" b="1" dirty="0" smtClean="0">
                <a:solidFill>
                  <a:srgbClr val="00FF00"/>
                </a:solidFill>
                <a:cs typeface="Arial" charset="0"/>
              </a:rPr>
              <a:t>返回生成的</a:t>
            </a:r>
            <a:r>
              <a:rPr lang="zh-CN" altLang="en-US" sz="2000" b="1" dirty="0" smtClean="0">
                <a:solidFill>
                  <a:srgbClr val="FF0000"/>
                </a:solidFill>
                <a:cs typeface="Arial" charset="0"/>
              </a:rPr>
              <a:t>（最优）解</a:t>
            </a:r>
            <a:endParaRPr lang="zh-CN" altLang="en-US" sz="2400" b="1" dirty="0">
              <a:solidFill>
                <a:srgbClr val="FF0000"/>
              </a:solidFill>
              <a:cs typeface="Arial" charset="0"/>
            </a:endParaRPr>
          </a:p>
          <a:p>
            <a:pPr eaLnBrk="1" hangingPunct="1">
              <a:lnSpc>
                <a:spcPct val="80000"/>
              </a:lnSpc>
              <a:buFont typeface="Wingdings" pitchFamily="2" charset="2"/>
              <a:buNone/>
            </a:pPr>
            <a:r>
              <a:rPr lang="en-US" altLang="zh-CN" sz="2400" b="1" i="1" dirty="0" smtClean="0">
                <a:latin typeface="Times New Roman" pitchFamily="18" charset="0"/>
                <a:cs typeface="Times New Roman" pitchFamily="18" charset="0"/>
              </a:rPr>
              <a:t>}</a:t>
            </a:r>
          </a:p>
        </p:txBody>
      </p:sp>
      <p:sp>
        <p:nvSpPr>
          <p:cNvPr id="2" name="文本框 1"/>
          <p:cNvSpPr txBox="1"/>
          <p:nvPr/>
        </p:nvSpPr>
        <p:spPr>
          <a:xfrm>
            <a:off x="4716016" y="5663975"/>
            <a:ext cx="3185487" cy="369332"/>
          </a:xfrm>
          <a:prstGeom prst="rect">
            <a:avLst/>
          </a:prstGeom>
          <a:noFill/>
        </p:spPr>
        <p:txBody>
          <a:bodyPr wrap="none" rtlCol="0">
            <a:spAutoFit/>
          </a:bodyPr>
          <a:lstStyle/>
          <a:p>
            <a:r>
              <a:rPr lang="en-US" altLang="zh-CN" b="1" dirty="0" smtClean="0">
                <a:solidFill>
                  <a:srgbClr val="0070C0"/>
                </a:solidFill>
              </a:rPr>
              <a:t>How about the complexity?</a:t>
            </a:r>
            <a:endParaRPr lang="zh-CN" altLang="en-US" b="1" dirty="0">
              <a:solidFill>
                <a:srgbClr val="0070C0"/>
              </a:solidFill>
            </a:endParaRPr>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29</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anim calcmode="lin" valueType="num">
                                      <p:cBhvr additive="base">
                                        <p:cTn id="11"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anim calcmode="lin" valueType="num">
                                      <p:cBhvr additive="base">
                                        <p:cTn id="15"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03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anim calcmode="lin" valueType="num">
                                      <p:cBhvr additive="base">
                                        <p:cTn id="19"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4035">
                                            <p:txEl>
                                              <p:pRg st="5" end="5"/>
                                            </p:txEl>
                                          </p:spTgt>
                                        </p:tgtEl>
                                        <p:attrNameLst>
                                          <p:attrName>style.visibility</p:attrName>
                                        </p:attrNameLst>
                                      </p:cBhvr>
                                      <p:to>
                                        <p:strVal val="visible"/>
                                      </p:to>
                                    </p:set>
                                    <p:anim calcmode="lin" valueType="num">
                                      <p:cBhvr additive="base">
                                        <p:cTn id="23"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03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4035">
                                            <p:txEl>
                                              <p:pRg st="6" end="6"/>
                                            </p:txEl>
                                          </p:spTgt>
                                        </p:tgtEl>
                                        <p:attrNameLst>
                                          <p:attrName>style.visibility</p:attrName>
                                        </p:attrNameLst>
                                      </p:cBhvr>
                                      <p:to>
                                        <p:strVal val="visible"/>
                                      </p:to>
                                    </p:set>
                                    <p:anim calcmode="lin" valueType="num">
                                      <p:cBhvr additive="base">
                                        <p:cTn id="27"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035">
                                            <p:txEl>
                                              <p:pRg st="7" end="7"/>
                                            </p:txEl>
                                          </p:spTgt>
                                        </p:tgtEl>
                                        <p:attrNameLst>
                                          <p:attrName>style.visibility</p:attrName>
                                        </p:attrNameLst>
                                      </p:cBhvr>
                                      <p:to>
                                        <p:strVal val="visible"/>
                                      </p:to>
                                    </p:set>
                                    <p:anim calcmode="lin" valueType="num">
                                      <p:cBhvr additive="base">
                                        <p:cTn id="31"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4035">
                                            <p:txEl>
                                              <p:pRg st="8" end="8"/>
                                            </p:txEl>
                                          </p:spTgt>
                                        </p:tgtEl>
                                        <p:attrNameLst>
                                          <p:attrName>style.visibility</p:attrName>
                                        </p:attrNameLst>
                                      </p:cBhvr>
                                      <p:to>
                                        <p:strVal val="visible"/>
                                      </p:to>
                                    </p:set>
                                    <p:anim calcmode="lin" valueType="num">
                                      <p:cBhvr additive="base">
                                        <p:cTn id="35" dur="500" fill="hold"/>
                                        <p:tgtEl>
                                          <p:spTgt spid="4403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035">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4035">
                                            <p:txEl>
                                              <p:pRg st="9" end="9"/>
                                            </p:txEl>
                                          </p:spTgt>
                                        </p:tgtEl>
                                        <p:attrNameLst>
                                          <p:attrName>style.visibility</p:attrName>
                                        </p:attrNameLst>
                                      </p:cBhvr>
                                      <p:to>
                                        <p:strVal val="visible"/>
                                      </p:to>
                                    </p:set>
                                    <p:anim calcmode="lin" valueType="num">
                                      <p:cBhvr additive="base">
                                        <p:cTn id="39" dur="500" fill="hold"/>
                                        <p:tgtEl>
                                          <p:spTgt spid="44035">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4035">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4035">
                                            <p:txEl>
                                              <p:pRg st="10" end="10"/>
                                            </p:txEl>
                                          </p:spTgt>
                                        </p:tgtEl>
                                        <p:attrNameLst>
                                          <p:attrName>style.visibility</p:attrName>
                                        </p:attrNameLst>
                                      </p:cBhvr>
                                      <p:to>
                                        <p:strVal val="visible"/>
                                      </p:to>
                                    </p:set>
                                    <p:anim calcmode="lin" valueType="num">
                                      <p:cBhvr additive="base">
                                        <p:cTn id="43" dur="500" fill="hold"/>
                                        <p:tgtEl>
                                          <p:spTgt spid="4403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4035">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4035">
                                            <p:txEl>
                                              <p:pRg st="11" end="11"/>
                                            </p:txEl>
                                          </p:spTgt>
                                        </p:tgtEl>
                                        <p:attrNameLst>
                                          <p:attrName>style.visibility</p:attrName>
                                        </p:attrNameLst>
                                      </p:cBhvr>
                                      <p:to>
                                        <p:strVal val="visible"/>
                                      </p:to>
                                    </p:set>
                                    <p:anim calcmode="lin" valueType="num">
                                      <p:cBhvr additive="base">
                                        <p:cTn id="47" dur="500" fill="hold"/>
                                        <p:tgtEl>
                                          <p:spTgt spid="44035">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403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latin typeface="Times New Roman" panose="02020603050405020304" pitchFamily="18" charset="0"/>
                <a:ea typeface="楷体_GB2312" pitchFamily="49" charset="-122"/>
              </a:rPr>
              <a:t>最优化方法</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Rectangle 30"/>
          <p:cNvSpPr>
            <a:spLocks noChangeArrowheads="1"/>
          </p:cNvSpPr>
          <p:nvPr/>
        </p:nvSpPr>
        <p:spPr bwMode="auto">
          <a:xfrm>
            <a:off x="359849" y="1883559"/>
            <a:ext cx="86423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810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b="1" dirty="0" smtClean="0">
                <a:solidFill>
                  <a:schemeClr val="bg2"/>
                </a:solidFill>
                <a:latin typeface="微软雅黑" panose="020B0503020204020204" pitchFamily="34" charset="-122"/>
                <a:ea typeface="微软雅黑" panose="020B0503020204020204" pitchFamily="34" charset="-122"/>
              </a:rPr>
              <a:t>    穷举</a:t>
            </a:r>
            <a:r>
              <a:rPr lang="zh-CN" altLang="en-US" sz="2400" b="1" dirty="0">
                <a:solidFill>
                  <a:schemeClr val="bg2"/>
                </a:solidFill>
                <a:latin typeface="微软雅黑" panose="020B0503020204020204" pitchFamily="34" charset="-122"/>
                <a:ea typeface="微软雅黑" panose="020B0503020204020204" pitchFamily="34" charset="-122"/>
              </a:rPr>
              <a:t>法：</a:t>
            </a:r>
            <a:r>
              <a:rPr lang="en-US" altLang="zh-CN" sz="2400" b="1" dirty="0">
                <a:solidFill>
                  <a:srgbClr val="00B050"/>
                </a:solidFill>
                <a:latin typeface="微软雅黑" panose="020B0503020204020204" pitchFamily="34" charset="-122"/>
                <a:ea typeface="微软雅黑" panose="020B0503020204020204" pitchFamily="34" charset="-122"/>
              </a:rPr>
              <a:t>exhausted enumeration;</a:t>
            </a:r>
          </a:p>
          <a:p>
            <a:pP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　数学规划：</a:t>
            </a:r>
            <a:r>
              <a:rPr lang="zh-CN" altLang="en-US" sz="2400" b="1" dirty="0">
                <a:solidFill>
                  <a:srgbClr val="00B050"/>
                </a:solidFill>
                <a:latin typeface="微软雅黑" panose="020B0503020204020204" pitchFamily="34" charset="-122"/>
                <a:ea typeface="微软雅黑" panose="020B0503020204020204" pitchFamily="34" charset="-122"/>
              </a:rPr>
              <a:t>线性规划，非线性规划，整数规划；</a:t>
            </a:r>
          </a:p>
          <a:p>
            <a:pP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　分级处理：</a:t>
            </a:r>
            <a:r>
              <a:rPr lang="zh-CN" altLang="en-US" sz="2400" b="1" dirty="0">
                <a:solidFill>
                  <a:srgbClr val="FF0000"/>
                </a:solidFill>
                <a:latin typeface="微软雅黑" panose="020B0503020204020204" pitchFamily="34" charset="-122"/>
                <a:ea typeface="微软雅黑" panose="020B0503020204020204" pitchFamily="34" charset="-122"/>
              </a:rPr>
              <a:t>贪心法</a:t>
            </a:r>
            <a:r>
              <a:rPr lang="zh-CN" altLang="en-US" sz="2400" b="1" dirty="0">
                <a:solidFill>
                  <a:srgbClr val="00B050"/>
                </a:solidFill>
                <a:latin typeface="微软雅黑" panose="020B0503020204020204" pitchFamily="34" charset="-122"/>
                <a:ea typeface="微软雅黑" panose="020B0503020204020204" pitchFamily="34" charset="-122"/>
              </a:rPr>
              <a:t>，动态规划；</a:t>
            </a:r>
          </a:p>
          <a:p>
            <a:pP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　确定性搜索：</a:t>
            </a:r>
            <a:r>
              <a:rPr lang="zh-CN" altLang="en-US" sz="2400" b="1" dirty="0">
                <a:solidFill>
                  <a:srgbClr val="00B050"/>
                </a:solidFill>
                <a:latin typeface="微软雅黑" panose="020B0503020204020204" pitchFamily="34" charset="-122"/>
                <a:ea typeface="微软雅黑" panose="020B0503020204020204" pitchFamily="34" charset="-122"/>
              </a:rPr>
              <a:t>回溯法，分支限界法；</a:t>
            </a:r>
          </a:p>
          <a:p>
            <a:pP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    不确定性搜索：</a:t>
            </a:r>
            <a:r>
              <a:rPr lang="zh-CN" altLang="en-US" sz="2400" b="1" dirty="0">
                <a:solidFill>
                  <a:srgbClr val="00B050"/>
                </a:solidFill>
                <a:latin typeface="微软雅黑" panose="020B0503020204020204" pitchFamily="34" charset="-122"/>
                <a:ea typeface="微软雅黑" panose="020B0503020204020204" pitchFamily="34" charset="-122"/>
              </a:rPr>
              <a:t>蒙特卡罗，随机逼近；</a:t>
            </a:r>
          </a:p>
          <a:p>
            <a:pP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　现代启发式搜索：</a:t>
            </a:r>
            <a:r>
              <a:rPr lang="zh-CN" altLang="en-US" sz="2400" b="1" dirty="0">
                <a:solidFill>
                  <a:srgbClr val="00B050"/>
                </a:solidFill>
                <a:latin typeface="微软雅黑" panose="020B0503020204020204" pitchFamily="34" charset="-122"/>
                <a:ea typeface="微软雅黑" panose="020B0503020204020204" pitchFamily="34" charset="-122"/>
              </a:rPr>
              <a:t>模拟退火，进化算法，粒子群算法。</a:t>
            </a:r>
          </a:p>
        </p:txBody>
      </p:sp>
      <p:sp>
        <p:nvSpPr>
          <p:cNvPr id="7" name="灯片编号占位符 6"/>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3</a:t>
            </a:fld>
            <a:endParaRPr lang="en-CA" dirty="0"/>
          </a:p>
        </p:txBody>
      </p:sp>
    </p:spTree>
    <p:extLst>
      <p:ext uri="{BB962C8B-B14F-4D97-AF65-F5344CB8AC3E}">
        <p14:creationId xmlns:p14="http://schemas.microsoft.com/office/powerpoint/2010/main" val="4023274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9388" y="333375"/>
            <a:ext cx="7772400" cy="768350"/>
          </a:xfrm>
        </p:spPr>
        <p:txBody>
          <a:bodyPr/>
          <a:lstStyle/>
          <a:p>
            <a:pPr eaLnBrk="1" hangingPunct="1">
              <a:defRPr/>
            </a:pPr>
            <a:r>
              <a:rPr lang="en-US" sz="3600" b="1" dirty="0" smtClean="0">
                <a:effectLst>
                  <a:outerShdw blurRad="38100" dist="38100" dir="2700000" algn="tl">
                    <a:srgbClr val="FFFFFF"/>
                  </a:outerShdw>
                </a:effectLst>
              </a:rPr>
              <a:t>The General method (continued)</a:t>
            </a:r>
          </a:p>
        </p:txBody>
      </p:sp>
      <p:sp>
        <p:nvSpPr>
          <p:cNvPr id="46083" name="Rectangle 3"/>
          <p:cNvSpPr>
            <a:spLocks noGrp="1" noChangeArrowheads="1"/>
          </p:cNvSpPr>
          <p:nvPr>
            <p:ph type="body" idx="1"/>
          </p:nvPr>
        </p:nvSpPr>
        <p:spPr>
          <a:xfrm>
            <a:off x="683568" y="1124744"/>
            <a:ext cx="7772400" cy="2448173"/>
          </a:xfrm>
          <a:solidFill>
            <a:srgbClr val="FFFF99"/>
          </a:solidFill>
          <a:ln w="28575">
            <a:solidFill>
              <a:schemeClr val="tx1"/>
            </a:solidFill>
          </a:ln>
        </p:spPr>
        <p:txBody>
          <a:bodyPr/>
          <a:lstStyle/>
          <a:p>
            <a:pPr eaLnBrk="1" hangingPunct="1">
              <a:lnSpc>
                <a:spcPct val="90000"/>
              </a:lnSpc>
            </a:pPr>
            <a:r>
              <a:rPr lang="en-US" altLang="zh-CN" sz="1800" b="1" dirty="0" smtClean="0">
                <a:solidFill>
                  <a:srgbClr val="FF0000"/>
                </a:solidFill>
              </a:rPr>
              <a:t>Select</a:t>
            </a:r>
            <a:r>
              <a:rPr lang="en-US" altLang="zh-CN" sz="1800" b="1" dirty="0" smtClean="0"/>
              <a:t>:</a:t>
            </a:r>
          </a:p>
          <a:p>
            <a:pPr eaLnBrk="1" hangingPunct="1">
              <a:lnSpc>
                <a:spcPct val="90000"/>
              </a:lnSpc>
              <a:buFont typeface="Wingdings" pitchFamily="2" charset="2"/>
              <a:buNone/>
            </a:pPr>
            <a:r>
              <a:rPr lang="en-US" altLang="zh-CN" sz="1800" b="1" dirty="0" smtClean="0"/>
              <a:t>	</a:t>
            </a:r>
            <a:r>
              <a:rPr lang="en-US" altLang="zh-CN" sz="1800" dirty="0" smtClean="0"/>
              <a:t>Selects an element from a[ ] and removes it. Selection is optimized to satisfy an objective function.</a:t>
            </a:r>
          </a:p>
          <a:p>
            <a:pPr eaLnBrk="1" hangingPunct="1">
              <a:lnSpc>
                <a:spcPct val="90000"/>
              </a:lnSpc>
            </a:pPr>
            <a:r>
              <a:rPr lang="en-US" altLang="zh-CN" sz="1800" b="1" dirty="0" smtClean="0">
                <a:solidFill>
                  <a:srgbClr val="FF0000"/>
                </a:solidFill>
              </a:rPr>
              <a:t>Feasible</a:t>
            </a:r>
            <a:r>
              <a:rPr lang="en-US" altLang="zh-CN" sz="1800" b="1" dirty="0" smtClean="0"/>
              <a:t>:</a:t>
            </a:r>
          </a:p>
          <a:p>
            <a:pPr eaLnBrk="1" hangingPunct="1">
              <a:lnSpc>
                <a:spcPct val="90000"/>
              </a:lnSpc>
              <a:buFont typeface="Wingdings" pitchFamily="2" charset="2"/>
              <a:buNone/>
            </a:pPr>
            <a:r>
              <a:rPr lang="en-US" altLang="zh-CN" sz="1800" b="1" dirty="0" smtClean="0"/>
              <a:t>	</a:t>
            </a:r>
            <a:r>
              <a:rPr lang="en-US" altLang="zh-CN" sz="1800" dirty="0" smtClean="0"/>
              <a:t>True if selected value can be included in the solution vector, False otherwise.</a:t>
            </a:r>
          </a:p>
          <a:p>
            <a:pPr eaLnBrk="1" hangingPunct="1">
              <a:lnSpc>
                <a:spcPct val="90000"/>
              </a:lnSpc>
            </a:pPr>
            <a:r>
              <a:rPr lang="en-US" altLang="zh-CN" sz="1800" b="1" dirty="0" smtClean="0">
                <a:solidFill>
                  <a:srgbClr val="FF0000"/>
                </a:solidFill>
              </a:rPr>
              <a:t>Union</a:t>
            </a:r>
            <a:r>
              <a:rPr lang="en-US" altLang="zh-CN" sz="1800" b="1" dirty="0" smtClean="0"/>
              <a:t>:</a:t>
            </a:r>
          </a:p>
          <a:p>
            <a:pPr eaLnBrk="1" hangingPunct="1">
              <a:lnSpc>
                <a:spcPct val="90000"/>
              </a:lnSpc>
              <a:buFont typeface="Wingdings" pitchFamily="2" charset="2"/>
              <a:buNone/>
            </a:pPr>
            <a:r>
              <a:rPr lang="en-US" altLang="zh-CN" sz="1800" b="1" dirty="0" smtClean="0"/>
              <a:t>	</a:t>
            </a:r>
            <a:r>
              <a:rPr lang="en-US" altLang="zh-CN" sz="1800" dirty="0" smtClean="0"/>
              <a:t>Combines value with solution and updates objective function.</a:t>
            </a:r>
            <a:r>
              <a:rPr lang="en-US" altLang="zh-CN" sz="1800" b="1" dirty="0" smtClean="0"/>
              <a:t> </a:t>
            </a:r>
            <a:endParaRPr lang="en-US" altLang="zh-CN" sz="1800" dirty="0" smtClean="0"/>
          </a:p>
        </p:txBody>
      </p:sp>
      <p:sp>
        <p:nvSpPr>
          <p:cNvPr id="5" name="Rectangle 3"/>
          <p:cNvSpPr txBox="1">
            <a:spLocks noChangeArrowheads="1"/>
          </p:cNvSpPr>
          <p:nvPr/>
        </p:nvSpPr>
        <p:spPr bwMode="auto">
          <a:xfrm>
            <a:off x="683568" y="3717033"/>
            <a:ext cx="7772400" cy="2016224"/>
          </a:xfrm>
          <a:prstGeom prst="rect">
            <a:avLst/>
          </a:prstGeom>
          <a:solidFill>
            <a:srgbClr val="FFFF99"/>
          </a:solid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marL="0" indent="0">
              <a:spcBef>
                <a:spcPct val="50000"/>
              </a:spcBef>
              <a:buNone/>
            </a:pPr>
            <a:r>
              <a:rPr lang="en-US" altLang="zh-CN" sz="2000" b="1" dirty="0">
                <a:solidFill>
                  <a:srgbClr val="FF0000"/>
                </a:solidFill>
                <a:ea typeface="楷体_GB2312" pitchFamily="49" charset="-122"/>
              </a:rPr>
              <a:t>Problems of the </a:t>
            </a:r>
            <a:r>
              <a:rPr lang="en-US" altLang="zh-CN" sz="2000" b="1" dirty="0" smtClean="0">
                <a:solidFill>
                  <a:srgbClr val="FF0000"/>
                </a:solidFill>
                <a:ea typeface="楷体_GB2312" pitchFamily="49" charset="-122"/>
              </a:rPr>
              <a:t>algorithm</a:t>
            </a:r>
          </a:p>
          <a:p>
            <a:pPr algn="just">
              <a:spcBef>
                <a:spcPct val="50000"/>
              </a:spcBef>
              <a:buFont typeface="Wingdings" panose="05000000000000000000" pitchFamily="2" charset="2"/>
              <a:buChar char="Ø"/>
            </a:pPr>
            <a:r>
              <a:rPr lang="en-US" altLang="zh-CN" sz="1800" dirty="0" smtClean="0">
                <a:ea typeface="楷体_GB2312" pitchFamily="49" charset="-122"/>
              </a:rPr>
              <a:t>It </a:t>
            </a:r>
            <a:r>
              <a:rPr lang="en-US" altLang="zh-CN" sz="1800" dirty="0">
                <a:solidFill>
                  <a:srgbClr val="FF0066"/>
                </a:solidFill>
                <a:ea typeface="楷体_GB2312" pitchFamily="49" charset="-122"/>
              </a:rPr>
              <a:t>cannot be guaranteed </a:t>
            </a:r>
            <a:r>
              <a:rPr lang="en-US" altLang="zh-CN" sz="1800" dirty="0">
                <a:ea typeface="楷体_GB2312" pitchFamily="49" charset="-122"/>
              </a:rPr>
              <a:t>that the final solution obtained is </a:t>
            </a:r>
            <a:r>
              <a:rPr lang="en-US" altLang="zh-CN" sz="1800" dirty="0" smtClean="0">
                <a:ea typeface="楷体_GB2312" pitchFamily="49" charset="-122"/>
              </a:rPr>
              <a:t>optimal;</a:t>
            </a:r>
          </a:p>
          <a:p>
            <a:pPr algn="just">
              <a:spcBef>
                <a:spcPct val="50000"/>
              </a:spcBef>
              <a:buFont typeface="Wingdings" panose="05000000000000000000" pitchFamily="2" charset="2"/>
              <a:buChar char="Ø"/>
            </a:pPr>
            <a:r>
              <a:rPr lang="en-US" altLang="zh-CN" sz="1800" dirty="0" smtClean="0">
                <a:ea typeface="楷体_GB2312" pitchFamily="49" charset="-122"/>
              </a:rPr>
              <a:t>It </a:t>
            </a:r>
            <a:r>
              <a:rPr lang="en-US" altLang="zh-CN" sz="1800" dirty="0">
                <a:ea typeface="楷体_GB2312" pitchFamily="49" charset="-122"/>
              </a:rPr>
              <a:t>cannot be used to find the </a:t>
            </a:r>
            <a:r>
              <a:rPr lang="en-US" altLang="zh-CN" sz="1800" dirty="0">
                <a:solidFill>
                  <a:srgbClr val="FF0066"/>
                </a:solidFill>
                <a:ea typeface="楷体_GB2312" pitchFamily="49" charset="-122"/>
              </a:rPr>
              <a:t>maximum or minimum </a:t>
            </a:r>
            <a:r>
              <a:rPr lang="en-US" altLang="zh-CN" sz="1800" dirty="0" smtClean="0">
                <a:ea typeface="楷体_GB2312" pitchFamily="49" charset="-122"/>
              </a:rPr>
              <a:t>solution;</a:t>
            </a:r>
          </a:p>
          <a:p>
            <a:pPr algn="just">
              <a:spcBef>
                <a:spcPct val="50000"/>
              </a:spcBef>
              <a:buFont typeface="Wingdings" panose="05000000000000000000" pitchFamily="2" charset="2"/>
              <a:buChar char="Ø"/>
            </a:pPr>
            <a:r>
              <a:rPr lang="en-US" altLang="zh-CN" sz="1800" dirty="0" smtClean="0">
                <a:ea typeface="楷体_GB2312" pitchFamily="49" charset="-122"/>
              </a:rPr>
              <a:t>Only </a:t>
            </a:r>
            <a:r>
              <a:rPr lang="en-US" altLang="zh-CN" sz="1800" dirty="0">
                <a:ea typeface="楷体_GB2312" pitchFamily="49" charset="-122"/>
              </a:rPr>
              <a:t>the range of </a:t>
            </a:r>
            <a:r>
              <a:rPr lang="en-US" altLang="zh-CN" sz="1800" dirty="0">
                <a:solidFill>
                  <a:srgbClr val="FF0066"/>
                </a:solidFill>
                <a:ea typeface="楷体_GB2312" pitchFamily="49" charset="-122"/>
              </a:rPr>
              <a:t>feasible solutions </a:t>
            </a:r>
            <a:r>
              <a:rPr lang="en-US" altLang="zh-CN" sz="1800" dirty="0">
                <a:ea typeface="楷体_GB2312" pitchFamily="49" charset="-122"/>
              </a:rPr>
              <a:t>satisfying certain constraints can be found</a:t>
            </a:r>
            <a:endParaRPr lang="zh-CN" altLang="en-US" sz="1800" dirty="0">
              <a:ea typeface="楷体_GB2312" pitchFamily="49" charset="-122"/>
            </a:endParaRPr>
          </a:p>
        </p:txBody>
      </p:sp>
      <p:sp>
        <p:nvSpPr>
          <p:cNvPr id="6" name="文本框 5"/>
          <p:cNvSpPr txBox="1"/>
          <p:nvPr/>
        </p:nvSpPr>
        <p:spPr>
          <a:xfrm>
            <a:off x="5436096" y="5795972"/>
            <a:ext cx="2565126" cy="369332"/>
          </a:xfrm>
          <a:prstGeom prst="rect">
            <a:avLst/>
          </a:prstGeom>
          <a:noFill/>
        </p:spPr>
        <p:txBody>
          <a:bodyPr wrap="none" rtlCol="0">
            <a:spAutoFit/>
          </a:bodyPr>
          <a:lstStyle/>
          <a:p>
            <a:r>
              <a:rPr lang="en-US" altLang="zh-CN" b="1" dirty="0" smtClean="0">
                <a:solidFill>
                  <a:srgbClr val="0E6BDC"/>
                </a:solidFill>
              </a:rPr>
              <a:t>=》Classic Examples </a:t>
            </a:r>
            <a:endParaRPr lang="zh-CN" altLang="en-US" b="1" dirty="0">
              <a:solidFill>
                <a:srgbClr val="0E6BDC"/>
              </a:solidFill>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30</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bg/>
                                          </p:spTgt>
                                        </p:tgtEl>
                                        <p:attrNameLst>
                                          <p:attrName>style.visibility</p:attrName>
                                        </p:attrNameLst>
                                      </p:cBhvr>
                                      <p:to>
                                        <p:strVal val="visible"/>
                                      </p:to>
                                    </p:set>
                                    <p:anim calcmode="lin" valueType="num">
                                      <p:cBhvr additive="base">
                                        <p:cTn id="7" dur="500" fill="hold"/>
                                        <p:tgtEl>
                                          <p:spTgt spid="4608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083">
                                            <p:txEl>
                                              <p:pRg st="0" end="0"/>
                                            </p:txEl>
                                          </p:spTgt>
                                        </p:tgtEl>
                                        <p:attrNameLst>
                                          <p:attrName>style.visibility</p:attrName>
                                        </p:attrNameLst>
                                      </p:cBhvr>
                                      <p:to>
                                        <p:strVal val="visible"/>
                                      </p:to>
                                    </p:set>
                                    <p:anim calcmode="lin" valueType="num">
                                      <p:cBhvr additive="base">
                                        <p:cTn id="11"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083">
                                            <p:txEl>
                                              <p:pRg st="1" end="1"/>
                                            </p:txEl>
                                          </p:spTgt>
                                        </p:tgtEl>
                                        <p:attrNameLst>
                                          <p:attrName>style.visibility</p:attrName>
                                        </p:attrNameLst>
                                      </p:cBhvr>
                                      <p:to>
                                        <p:strVal val="visible"/>
                                      </p:to>
                                    </p:set>
                                    <p:anim calcmode="lin" valueType="num">
                                      <p:cBhvr additive="base">
                                        <p:cTn id="15"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08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6083">
                                            <p:txEl>
                                              <p:pRg st="3" end="3"/>
                                            </p:txEl>
                                          </p:spTgt>
                                        </p:tgtEl>
                                        <p:attrNameLst>
                                          <p:attrName>style.visibility</p:attrName>
                                        </p:attrNameLst>
                                      </p:cBhvr>
                                      <p:to>
                                        <p:strVal val="visible"/>
                                      </p:to>
                                    </p:set>
                                    <p:anim calcmode="lin" valueType="num">
                                      <p:cBhvr additive="base">
                                        <p:cTn id="23"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08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 calcmode="lin" valueType="num">
                                      <p:cBhvr additive="base">
                                        <p:cTn id="27"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08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6083">
                                            <p:txEl>
                                              <p:pRg st="5" end="5"/>
                                            </p:txEl>
                                          </p:spTgt>
                                        </p:tgtEl>
                                        <p:attrNameLst>
                                          <p:attrName>style.visibility</p:attrName>
                                        </p:attrNameLst>
                                      </p:cBhvr>
                                      <p:to>
                                        <p:strVal val="visible"/>
                                      </p:to>
                                    </p:set>
                                    <p:anim calcmode="lin" valueType="num">
                                      <p:cBhvr additive="base">
                                        <p:cTn id="31" dur="5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nimBg="1"/>
      <p:bldP spid="5"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type="body" idx="1"/>
          </p:nvPr>
        </p:nvSpPr>
        <p:spPr>
          <a:xfrm>
            <a:off x="395536" y="1052736"/>
            <a:ext cx="8444222" cy="3382962"/>
          </a:xfrm>
        </p:spPr>
        <p:txBody>
          <a:bodyPr/>
          <a:lstStyle/>
          <a:p>
            <a:pPr algn="just"/>
            <a:r>
              <a:rPr kumimoji="1" lang="en-US" altLang="zh-CN" sz="2400" b="1" dirty="0" smtClean="0">
                <a:solidFill>
                  <a:srgbClr val="7030A0"/>
                </a:solidFill>
                <a:effectLst/>
                <a:latin typeface="微软雅黑" panose="020B0503020204020204" pitchFamily="34" charset="-122"/>
                <a:ea typeface="微软雅黑" panose="020B0503020204020204" pitchFamily="34" charset="-122"/>
              </a:rPr>
              <a:t>Problem :</a:t>
            </a:r>
            <a:r>
              <a:rPr lang="en-US" altLang="zh-CN" sz="2000" dirty="0"/>
              <a:t>In early Egypt, people only used unit fractions (fraction of the form ) to represent the fractional numbers instead of decimals, and fractions other than the unit fraction (like ) </a:t>
            </a:r>
            <a:r>
              <a:rPr lang="en-US" altLang="zh-CN" sz="2000" dirty="0" smtClean="0"/>
              <a:t>as we </a:t>
            </a:r>
            <a:r>
              <a:rPr lang="en-US" altLang="zh-CN" sz="2000" dirty="0"/>
              <a:t>use today.</a:t>
            </a:r>
            <a:r>
              <a:rPr lang="zh-CN" altLang="en-US" sz="2000" dirty="0"/>
              <a:t> </a:t>
            </a:r>
            <a:r>
              <a:rPr lang="en-US" altLang="zh-CN" sz="2000" dirty="0"/>
              <a:t>For example, 7/8=1/2+1/3+1/24</a:t>
            </a:r>
            <a:r>
              <a:rPr lang="zh-CN" altLang="en-US" sz="2000" dirty="0"/>
              <a:t>。</a:t>
            </a:r>
            <a:endParaRPr lang="en-US" altLang="zh-CN" sz="2000" dirty="0"/>
          </a:p>
          <a:p>
            <a:pPr algn="just"/>
            <a:r>
              <a:rPr lang="en-US" altLang="zh-CN" sz="2000" dirty="0"/>
              <a:t>How to get it </a:t>
            </a:r>
            <a:r>
              <a:rPr lang="zh-CN" altLang="en-US" sz="2000" dirty="0" smtClean="0"/>
              <a:t>？</a:t>
            </a:r>
            <a:r>
              <a:rPr lang="en-US" altLang="zh-CN" sz="2000" dirty="0"/>
              <a:t>(</a:t>
            </a:r>
            <a:r>
              <a:rPr lang="en-US" altLang="zh-CN" sz="2000" dirty="0">
                <a:solidFill>
                  <a:srgbClr val="FF0000"/>
                </a:solidFill>
              </a:rPr>
              <a:t>Divide 3 cakes equally among 4 </a:t>
            </a:r>
            <a:r>
              <a:rPr lang="en-US" altLang="zh-CN" sz="2000" dirty="0" smtClean="0">
                <a:solidFill>
                  <a:srgbClr val="FF0000"/>
                </a:solidFill>
              </a:rPr>
              <a:t>people</a:t>
            </a:r>
            <a:r>
              <a:rPr lang="en-US" altLang="zh-CN" sz="2000" dirty="0" smtClean="0"/>
              <a:t>)</a:t>
            </a:r>
            <a:endParaRPr lang="en-US" altLang="zh-CN" sz="2000" dirty="0"/>
          </a:p>
          <a:p>
            <a:pPr algn="just" eaLnBrk="1" hangingPunct="1">
              <a:lnSpc>
                <a:spcPts val="3300"/>
              </a:lnSpc>
              <a:spcBef>
                <a:spcPts val="0"/>
              </a:spcBef>
            </a:pPr>
            <a:r>
              <a:rPr kumimoji="1" lang="en-US" altLang="zh-CN" sz="2000" b="1" dirty="0" smtClean="0">
                <a:solidFill>
                  <a:srgbClr val="00B050"/>
                </a:solidFill>
                <a:effectLst/>
                <a:latin typeface="微软雅黑" panose="020B0503020204020204" pitchFamily="34" charset="-122"/>
                <a:ea typeface="微软雅黑" panose="020B0503020204020204" pitchFamily="34" charset="-122"/>
              </a:rPr>
              <a:t>Ideas: A </a:t>
            </a:r>
            <a:r>
              <a:rPr lang="en-US" altLang="zh-CN" sz="2000" dirty="0" smtClean="0"/>
              <a:t>fractions </a:t>
            </a:r>
            <a:r>
              <a:rPr lang="en-US" altLang="zh-CN" sz="2000" dirty="0"/>
              <a:t>less than </a:t>
            </a:r>
            <a:r>
              <a:rPr lang="en-US" altLang="zh-CN" sz="2000" dirty="0" smtClean="0"/>
              <a:t>1 can be represented by different </a:t>
            </a:r>
            <a:r>
              <a:rPr lang="en-US" altLang="zh-CN" sz="2000" dirty="0" err="1" smtClean="0"/>
              <a:t>Egyptain</a:t>
            </a:r>
            <a:r>
              <a:rPr lang="en-US" altLang="zh-CN" sz="2000" dirty="0" smtClean="0"/>
              <a:t> fractions. One object is to use the least Egyptian </a:t>
            </a:r>
            <a:r>
              <a:rPr lang="en-US" altLang="zh-CN" sz="2000" dirty="0"/>
              <a:t>fractions </a:t>
            </a:r>
            <a:r>
              <a:rPr lang="en-US" altLang="zh-CN" sz="2000" dirty="0" smtClean="0"/>
              <a:t>, then we can use greedy strategy to select </a:t>
            </a:r>
            <a:r>
              <a:rPr lang="en-US" altLang="zh-CN" sz="2000" dirty="0" smtClean="0">
                <a:solidFill>
                  <a:srgbClr val="FF0000"/>
                </a:solidFill>
              </a:rPr>
              <a:t>the maximum Egyptian fraction</a:t>
            </a:r>
            <a:r>
              <a:rPr lang="en-US" altLang="zh-CN" sz="2000" dirty="0" smtClean="0"/>
              <a:t> each iteration</a:t>
            </a:r>
            <a:r>
              <a:rPr kumimoji="1" lang="zh-CN" altLang="en-US" sz="2000" b="1" dirty="0" smtClean="0">
                <a:effectLst/>
                <a:latin typeface="微软雅黑" panose="020B0503020204020204" pitchFamily="34" charset="-122"/>
                <a:ea typeface="微软雅黑" panose="020B0503020204020204" pitchFamily="34" charset="-122"/>
              </a:rPr>
              <a:t>。</a:t>
            </a:r>
            <a:endParaRPr kumimoji="1" lang="en-US" altLang="zh-CN" sz="2000" b="1" dirty="0" smtClean="0">
              <a:effectLst/>
              <a:latin typeface="微软雅黑" panose="020B0503020204020204" pitchFamily="34" charset="-122"/>
              <a:ea typeface="微软雅黑" panose="020B0503020204020204" pitchFamily="34" charset="-122"/>
            </a:endParaRPr>
          </a:p>
          <a:p>
            <a:pPr lvl="1" algn="just" eaLnBrk="1" hangingPunct="1">
              <a:lnSpc>
                <a:spcPts val="2900"/>
              </a:lnSpc>
              <a:spcBef>
                <a:spcPts val="0"/>
              </a:spcBef>
            </a:pPr>
            <a:r>
              <a:rPr kumimoji="1" lang="en-US" altLang="zh-CN" sz="1900" b="1" dirty="0">
                <a:solidFill>
                  <a:srgbClr val="0070C0"/>
                </a:solidFill>
                <a:latin typeface="微软雅黑" panose="020B0503020204020204" pitchFamily="34" charset="-122"/>
                <a:ea typeface="微软雅黑" panose="020B0503020204020204" pitchFamily="34" charset="-122"/>
              </a:rPr>
              <a:t>Example</a:t>
            </a:r>
            <a:r>
              <a:rPr kumimoji="1" lang="en-US" altLang="zh-CN" sz="1900" b="1" dirty="0" smtClean="0">
                <a:solidFill>
                  <a:srgbClr val="0070C0"/>
                </a:solidFill>
                <a:latin typeface="微软雅黑" panose="020B0503020204020204" pitchFamily="34" charset="-122"/>
                <a:ea typeface="微软雅黑" panose="020B0503020204020204" pitchFamily="34" charset="-122"/>
              </a:rPr>
              <a:t>: 7/8</a:t>
            </a:r>
            <a:endParaRPr kumimoji="1" lang="en-US" altLang="zh-CN" sz="1900" b="1" dirty="0" smtClean="0">
              <a:solidFill>
                <a:srgbClr val="0070C0"/>
              </a:solidFill>
              <a:effectLst/>
              <a:latin typeface="微软雅黑" panose="020B0503020204020204" pitchFamily="34" charset="-122"/>
              <a:ea typeface="微软雅黑" panose="020B0503020204020204" pitchFamily="34" charset="-122"/>
            </a:endParaRPr>
          </a:p>
          <a:p>
            <a:pPr lvl="1" algn="just" eaLnBrk="1" hangingPunct="1">
              <a:lnSpc>
                <a:spcPts val="2900"/>
              </a:lnSpc>
              <a:spcBef>
                <a:spcPts val="0"/>
              </a:spcBef>
            </a:pPr>
            <a:r>
              <a:rPr kumimoji="1" lang="en-US" altLang="zh-CN" sz="1900" b="1" dirty="0" smtClean="0">
                <a:solidFill>
                  <a:srgbClr val="0070C0"/>
                </a:solidFill>
                <a:effectLst/>
                <a:latin typeface="微软雅黑" panose="020B0503020204020204" pitchFamily="34" charset="-122"/>
                <a:ea typeface="微软雅黑" panose="020B0503020204020204" pitchFamily="34" charset="-122"/>
              </a:rPr>
              <a:t>First choice: 7/8&gt;1/2,</a:t>
            </a:r>
            <a:r>
              <a:rPr kumimoji="1" lang="zh-CN" altLang="en-US" sz="1900" b="1" dirty="0" smtClean="0">
                <a:solidFill>
                  <a:srgbClr val="0070C0"/>
                </a:solidFill>
                <a:effectLst/>
                <a:latin typeface="微软雅黑" panose="020B0503020204020204" pitchFamily="34" charset="-122"/>
                <a:ea typeface="微软雅黑" panose="020B0503020204020204" pitchFamily="34" charset="-122"/>
              </a:rPr>
              <a:t> </a:t>
            </a:r>
            <a:r>
              <a:rPr kumimoji="1" lang="en-US" altLang="zh-CN" sz="1900" b="1" dirty="0">
                <a:solidFill>
                  <a:srgbClr val="0070C0"/>
                </a:solidFill>
                <a:latin typeface="微软雅黑" panose="020B0503020204020204" pitchFamily="34" charset="-122"/>
                <a:ea typeface="微软雅黑" panose="020B0503020204020204" pitchFamily="34" charset="-122"/>
              </a:rPr>
              <a:t>then </a:t>
            </a:r>
            <a:r>
              <a:rPr kumimoji="1" lang="en-US" altLang="zh-CN" sz="1900" b="1" dirty="0" smtClean="0">
                <a:solidFill>
                  <a:srgbClr val="0070C0"/>
                </a:solidFill>
                <a:latin typeface="微软雅黑" panose="020B0503020204020204" pitchFamily="34" charset="-122"/>
                <a:ea typeface="微软雅黑" panose="020B0503020204020204" pitchFamily="34" charset="-122"/>
              </a:rPr>
              <a:t>½ is selected </a:t>
            </a:r>
            <a:r>
              <a:rPr kumimoji="1" lang="zh-CN" altLang="en-US" sz="1900" b="1" dirty="0" smtClean="0">
                <a:solidFill>
                  <a:srgbClr val="0070C0"/>
                </a:solidFill>
                <a:effectLst/>
                <a:latin typeface="微软雅黑" panose="020B0503020204020204" pitchFamily="34" charset="-122"/>
                <a:ea typeface="微软雅黑" panose="020B0503020204020204" pitchFamily="34" charset="-122"/>
              </a:rPr>
              <a:t>；</a:t>
            </a:r>
            <a:endParaRPr kumimoji="1" lang="en-US" altLang="zh-CN" sz="1900" b="1" dirty="0" smtClean="0">
              <a:solidFill>
                <a:srgbClr val="0070C0"/>
              </a:solidFill>
              <a:effectLst/>
              <a:latin typeface="微软雅黑" panose="020B0503020204020204" pitchFamily="34" charset="-122"/>
              <a:ea typeface="微软雅黑" panose="020B0503020204020204" pitchFamily="34" charset="-122"/>
            </a:endParaRPr>
          </a:p>
          <a:p>
            <a:pPr lvl="1" algn="just" eaLnBrk="1" hangingPunct="1">
              <a:lnSpc>
                <a:spcPts val="2900"/>
              </a:lnSpc>
              <a:spcBef>
                <a:spcPts val="0"/>
              </a:spcBef>
            </a:pPr>
            <a:r>
              <a:rPr kumimoji="1" lang="en-US" altLang="zh-CN" sz="1900" b="1" dirty="0" smtClean="0">
                <a:solidFill>
                  <a:srgbClr val="0070C0"/>
                </a:solidFill>
                <a:latin typeface="微软雅黑" panose="020B0503020204020204" pitchFamily="34" charset="-122"/>
                <a:ea typeface="微软雅黑" panose="020B0503020204020204" pitchFamily="34" charset="-122"/>
              </a:rPr>
              <a:t>Second choice: </a:t>
            </a:r>
            <a:r>
              <a:rPr kumimoji="1" lang="en-US" altLang="zh-CN" sz="1900" b="1" dirty="0">
                <a:solidFill>
                  <a:srgbClr val="0070C0"/>
                </a:solidFill>
                <a:latin typeface="微软雅黑" panose="020B0503020204020204" pitchFamily="34" charset="-122"/>
                <a:ea typeface="微软雅黑" panose="020B0503020204020204" pitchFamily="34" charset="-122"/>
              </a:rPr>
              <a:t>7/8-1/2=3/8&gt;1/3</a:t>
            </a:r>
            <a:r>
              <a:rPr kumimoji="1" lang="zh-CN" altLang="en-US" sz="1900" b="1" dirty="0" smtClean="0">
                <a:solidFill>
                  <a:srgbClr val="0070C0"/>
                </a:solidFill>
                <a:effectLst/>
                <a:latin typeface="微软雅黑" panose="020B0503020204020204" pitchFamily="34" charset="-122"/>
                <a:ea typeface="微软雅黑" panose="020B0503020204020204" pitchFamily="34" charset="-122"/>
              </a:rPr>
              <a:t>，</a:t>
            </a:r>
            <a:r>
              <a:rPr kumimoji="1" lang="en-US" altLang="zh-CN" sz="1900" b="1" dirty="0" smtClean="0">
                <a:solidFill>
                  <a:srgbClr val="0070C0"/>
                </a:solidFill>
                <a:effectLst/>
                <a:latin typeface="微软雅黑" panose="020B0503020204020204" pitchFamily="34" charset="-122"/>
                <a:ea typeface="微软雅黑" panose="020B0503020204020204" pitchFamily="34" charset="-122"/>
              </a:rPr>
              <a:t>then 1/3</a:t>
            </a:r>
            <a:r>
              <a:rPr kumimoji="1" lang="zh-CN" altLang="en-US" sz="1900" b="1" dirty="0" smtClean="0">
                <a:solidFill>
                  <a:srgbClr val="0070C0"/>
                </a:solidFill>
                <a:effectLst/>
                <a:latin typeface="微软雅黑" panose="020B0503020204020204" pitchFamily="34" charset="-122"/>
                <a:ea typeface="微软雅黑" panose="020B0503020204020204" pitchFamily="34" charset="-122"/>
              </a:rPr>
              <a:t> </a:t>
            </a:r>
            <a:r>
              <a:rPr kumimoji="1" lang="en-US" altLang="zh-CN" sz="1900" b="1" dirty="0" smtClean="0">
                <a:solidFill>
                  <a:srgbClr val="0070C0"/>
                </a:solidFill>
                <a:effectLst/>
                <a:latin typeface="微软雅黑" panose="020B0503020204020204" pitchFamily="34" charset="-122"/>
                <a:ea typeface="微软雅黑" panose="020B0503020204020204" pitchFamily="34" charset="-122"/>
              </a:rPr>
              <a:t>is selected</a:t>
            </a:r>
            <a:r>
              <a:rPr kumimoji="1" lang="zh-CN" altLang="en-US" sz="1900" b="1" dirty="0" smtClean="0">
                <a:solidFill>
                  <a:srgbClr val="0070C0"/>
                </a:solidFill>
                <a:effectLst/>
                <a:latin typeface="微软雅黑" panose="020B0503020204020204" pitchFamily="34" charset="-122"/>
                <a:ea typeface="微软雅黑" panose="020B0503020204020204" pitchFamily="34" charset="-122"/>
              </a:rPr>
              <a:t>；</a:t>
            </a:r>
            <a:endParaRPr kumimoji="1" lang="en-US" altLang="zh-CN" sz="1900" b="1" dirty="0" smtClean="0">
              <a:solidFill>
                <a:srgbClr val="0070C0"/>
              </a:solidFill>
              <a:effectLst/>
              <a:latin typeface="微软雅黑" panose="020B0503020204020204" pitchFamily="34" charset="-122"/>
              <a:ea typeface="微软雅黑" panose="020B0503020204020204" pitchFamily="34" charset="-122"/>
            </a:endParaRPr>
          </a:p>
          <a:p>
            <a:pPr lvl="1" eaLnBrk="1" hangingPunct="1">
              <a:lnSpc>
                <a:spcPts val="2900"/>
              </a:lnSpc>
              <a:spcBef>
                <a:spcPts val="0"/>
              </a:spcBef>
            </a:pPr>
            <a:r>
              <a:rPr kumimoji="1" lang="en-US" altLang="zh-CN" sz="1900" b="1" dirty="0" smtClean="0">
                <a:solidFill>
                  <a:srgbClr val="0070C0"/>
                </a:solidFill>
                <a:latin typeface="微软雅黑" panose="020B0503020204020204" pitchFamily="34" charset="-122"/>
                <a:ea typeface="微软雅黑" panose="020B0503020204020204" pitchFamily="34" charset="-122"/>
              </a:rPr>
              <a:t>Third choice </a:t>
            </a:r>
            <a:r>
              <a:rPr kumimoji="1" lang="en-US" altLang="zh-CN" sz="1900" b="1" dirty="0">
                <a:solidFill>
                  <a:srgbClr val="0070C0"/>
                </a:solidFill>
                <a:latin typeface="微软雅黑" panose="020B0503020204020204" pitchFamily="34" charset="-122"/>
                <a:ea typeface="微软雅黑" panose="020B0503020204020204" pitchFamily="34" charset="-122"/>
              </a:rPr>
              <a:t>3/8-1/3=1/24,then </a:t>
            </a:r>
            <a:r>
              <a:rPr kumimoji="1" lang="en-US" altLang="zh-CN" sz="1900" b="1" dirty="0" smtClean="0">
                <a:solidFill>
                  <a:srgbClr val="0070C0"/>
                </a:solidFill>
                <a:effectLst/>
                <a:latin typeface="微软雅黑" panose="020B0503020204020204" pitchFamily="34" charset="-122"/>
                <a:ea typeface="微软雅黑" panose="020B0503020204020204" pitchFamily="34" charset="-122"/>
              </a:rPr>
              <a:t>1/24is selected</a:t>
            </a:r>
            <a:r>
              <a:rPr kumimoji="1" lang="zh-CN" altLang="en-US" sz="1900" b="1" dirty="0" smtClean="0">
                <a:solidFill>
                  <a:srgbClr val="0070C0"/>
                </a:solidFill>
                <a:effectLst/>
                <a:latin typeface="微软雅黑" panose="020B0503020204020204" pitchFamily="34" charset="-122"/>
                <a:ea typeface="微软雅黑" panose="020B0503020204020204" pitchFamily="34" charset="-122"/>
              </a:rPr>
              <a:t>。</a:t>
            </a:r>
            <a:endParaRPr kumimoji="1" lang="en-US" altLang="zh-CN" sz="1900" b="1" dirty="0" smtClean="0">
              <a:solidFill>
                <a:srgbClr val="0070C0"/>
              </a:solidFill>
              <a:effectLst/>
              <a:latin typeface="微软雅黑" panose="020B0503020204020204" pitchFamily="34" charset="-122"/>
              <a:ea typeface="微软雅黑" panose="020B0503020204020204" pitchFamily="34" charset="-122"/>
            </a:endParaRPr>
          </a:p>
          <a:p>
            <a:pPr lvl="1" eaLnBrk="1" hangingPunct="1">
              <a:lnSpc>
                <a:spcPts val="2900"/>
              </a:lnSpc>
              <a:spcBef>
                <a:spcPts val="0"/>
              </a:spcBef>
            </a:pPr>
            <a:r>
              <a:rPr kumimoji="1" lang="en-US" altLang="zh-CN" sz="1900" b="1" dirty="0" smtClean="0">
                <a:solidFill>
                  <a:srgbClr val="0070C0"/>
                </a:solidFill>
                <a:effectLst/>
                <a:latin typeface="微软雅黑" panose="020B0503020204020204" pitchFamily="34" charset="-122"/>
                <a:ea typeface="微软雅黑" panose="020B0503020204020204" pitchFamily="34" charset="-122"/>
              </a:rPr>
              <a:t>7/8=1/2+1/3+1/24</a:t>
            </a:r>
            <a:endParaRPr kumimoji="1" lang="zh-CN" altLang="en-US" sz="1900" b="1" dirty="0" smtClean="0">
              <a:solidFill>
                <a:srgbClr val="0070C0"/>
              </a:solidFill>
              <a:effectLst/>
              <a:latin typeface="微软雅黑" panose="020B0503020204020204" pitchFamily="34" charset="-122"/>
              <a:ea typeface="微软雅黑" panose="020B0503020204020204" pitchFamily="34" charset="-122"/>
            </a:endParaRPr>
          </a:p>
        </p:txBody>
      </p:sp>
      <p:sp>
        <p:nvSpPr>
          <p:cNvPr id="14342" name="Text Box 4"/>
          <p:cNvSpPr txBox="1">
            <a:spLocks noChangeArrowheads="1"/>
          </p:cNvSpPr>
          <p:nvPr/>
        </p:nvSpPr>
        <p:spPr bwMode="auto">
          <a:xfrm>
            <a:off x="-1188640" y="385500"/>
            <a:ext cx="85689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pPr>
            <a:r>
              <a:rPr kumimoji="1" lang="en-US" altLang="zh-CN" sz="2800" b="1" dirty="0" smtClean="0">
                <a:solidFill>
                  <a:schemeClr val="bg1"/>
                </a:solidFill>
                <a:latin typeface="Times New Roman" panose="02020603050405020304" pitchFamily="18" charset="0"/>
              </a:rPr>
              <a:t>7.2.1 </a:t>
            </a:r>
            <a:r>
              <a:rPr kumimoji="1" lang="zh-CN" altLang="en-US" sz="2800" b="1" dirty="0" smtClean="0">
                <a:solidFill>
                  <a:schemeClr val="bg1"/>
                </a:solidFill>
                <a:latin typeface="Times New Roman" panose="02020603050405020304" pitchFamily="18" charset="0"/>
              </a:rPr>
              <a:t> </a:t>
            </a:r>
            <a:r>
              <a:rPr kumimoji="1" lang="en-US" altLang="zh-CN" sz="2800" b="1" dirty="0" smtClean="0">
                <a:solidFill>
                  <a:schemeClr val="bg1"/>
                </a:solidFill>
                <a:latin typeface="Times New Roman" panose="02020603050405020304" pitchFamily="18" charset="0"/>
              </a:rPr>
              <a:t>A Simple </a:t>
            </a:r>
            <a:r>
              <a:rPr kumimoji="1" lang="en-US" altLang="zh-CN" sz="2800" b="1" dirty="0">
                <a:solidFill>
                  <a:schemeClr val="bg1"/>
                </a:solidFill>
                <a:latin typeface="Times New Roman" panose="02020603050405020304" pitchFamily="18" charset="0"/>
              </a:rPr>
              <a:t>Example :Egyptian Fraction</a:t>
            </a:r>
            <a:r>
              <a:rPr kumimoji="1" lang="zh-CN" altLang="en-US" sz="2800" b="1" dirty="0" smtClean="0">
                <a:solidFill>
                  <a:schemeClr val="bg1"/>
                </a:solidFill>
                <a:latin typeface="Times New Roman" panose="02020603050405020304" pitchFamily="18" charset="0"/>
              </a:rPr>
              <a:t> </a:t>
            </a:r>
            <a:endParaRPr kumimoji="1" lang="zh-CN" altLang="en-US" sz="2800" b="1" dirty="0">
              <a:solidFill>
                <a:schemeClr val="bg1"/>
              </a:solidFill>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31</a:t>
            </a:fld>
            <a:endParaRPr lang="en-CA" dirty="0"/>
          </a:p>
        </p:txBody>
      </p:sp>
    </p:spTree>
    <p:extLst>
      <p:ext uri="{BB962C8B-B14F-4D97-AF65-F5344CB8AC3E}">
        <p14:creationId xmlns:p14="http://schemas.microsoft.com/office/powerpoint/2010/main" val="360166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 calcmode="lin" valueType="num">
                                      <p:cBhvr additive="base">
                                        <p:cTn id="7" dur="500" fill="hold"/>
                                        <p:tgtEl>
                                          <p:spTgt spid="143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41">
                                            <p:txEl>
                                              <p:pRg st="1" end="1"/>
                                            </p:txEl>
                                          </p:spTgt>
                                        </p:tgtEl>
                                        <p:attrNameLst>
                                          <p:attrName>style.visibility</p:attrName>
                                        </p:attrNameLst>
                                      </p:cBhvr>
                                      <p:to>
                                        <p:strVal val="visible"/>
                                      </p:to>
                                    </p:set>
                                    <p:anim calcmode="lin" valueType="num">
                                      <p:cBhvr additive="base">
                                        <p:cTn id="13" dur="500" fill="hold"/>
                                        <p:tgtEl>
                                          <p:spTgt spid="1434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41">
                                            <p:txEl>
                                              <p:pRg st="2" end="2"/>
                                            </p:txEl>
                                          </p:spTgt>
                                        </p:tgtEl>
                                        <p:attrNameLst>
                                          <p:attrName>style.visibility</p:attrName>
                                        </p:attrNameLst>
                                      </p:cBhvr>
                                      <p:to>
                                        <p:strVal val="visible"/>
                                      </p:to>
                                    </p:set>
                                    <p:anim calcmode="lin" valueType="num">
                                      <p:cBhvr additive="base">
                                        <p:cTn id="19" dur="500" fill="hold"/>
                                        <p:tgtEl>
                                          <p:spTgt spid="1434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41">
                                            <p:txEl>
                                              <p:pRg st="3" end="3"/>
                                            </p:txEl>
                                          </p:spTgt>
                                        </p:tgtEl>
                                        <p:attrNameLst>
                                          <p:attrName>style.visibility</p:attrName>
                                        </p:attrNameLst>
                                      </p:cBhvr>
                                      <p:to>
                                        <p:strVal val="visible"/>
                                      </p:to>
                                    </p:set>
                                    <p:anim calcmode="lin" valueType="num">
                                      <p:cBhvr additive="base">
                                        <p:cTn id="25" dur="500" fill="hold"/>
                                        <p:tgtEl>
                                          <p:spTgt spid="1434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41">
                                            <p:txEl>
                                              <p:pRg st="4" end="4"/>
                                            </p:txEl>
                                          </p:spTgt>
                                        </p:tgtEl>
                                        <p:attrNameLst>
                                          <p:attrName>style.visibility</p:attrName>
                                        </p:attrNameLst>
                                      </p:cBhvr>
                                      <p:to>
                                        <p:strVal val="visible"/>
                                      </p:to>
                                    </p:set>
                                    <p:anim calcmode="lin" valueType="num">
                                      <p:cBhvr additive="base">
                                        <p:cTn id="31" dur="500" fill="hold"/>
                                        <p:tgtEl>
                                          <p:spTgt spid="1434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4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341">
                                            <p:txEl>
                                              <p:pRg st="5" end="5"/>
                                            </p:txEl>
                                          </p:spTgt>
                                        </p:tgtEl>
                                        <p:attrNameLst>
                                          <p:attrName>style.visibility</p:attrName>
                                        </p:attrNameLst>
                                      </p:cBhvr>
                                      <p:to>
                                        <p:strVal val="visible"/>
                                      </p:to>
                                    </p:set>
                                    <p:anim calcmode="lin" valueType="num">
                                      <p:cBhvr additive="base">
                                        <p:cTn id="35" dur="500" fill="hold"/>
                                        <p:tgtEl>
                                          <p:spTgt spid="1434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34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341">
                                            <p:txEl>
                                              <p:pRg st="6" end="6"/>
                                            </p:txEl>
                                          </p:spTgt>
                                        </p:tgtEl>
                                        <p:attrNameLst>
                                          <p:attrName>style.visibility</p:attrName>
                                        </p:attrNameLst>
                                      </p:cBhvr>
                                      <p:to>
                                        <p:strVal val="visible"/>
                                      </p:to>
                                    </p:set>
                                    <p:anim calcmode="lin" valueType="num">
                                      <p:cBhvr additive="base">
                                        <p:cTn id="39" dur="500" fill="hold"/>
                                        <p:tgtEl>
                                          <p:spTgt spid="1434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341">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341">
                                            <p:txEl>
                                              <p:pRg st="7" end="7"/>
                                            </p:txEl>
                                          </p:spTgt>
                                        </p:tgtEl>
                                        <p:attrNameLst>
                                          <p:attrName>style.visibility</p:attrName>
                                        </p:attrNameLst>
                                      </p:cBhvr>
                                      <p:to>
                                        <p:strVal val="visible"/>
                                      </p:to>
                                    </p:set>
                                    <p:anim calcmode="lin" valueType="num">
                                      <p:cBhvr additive="base">
                                        <p:cTn id="43" dur="500" fill="hold"/>
                                        <p:tgtEl>
                                          <p:spTgt spid="1434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4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type="body" idx="1"/>
          </p:nvPr>
        </p:nvSpPr>
        <p:spPr>
          <a:xfrm>
            <a:off x="161925" y="982368"/>
            <a:ext cx="8820150" cy="5166979"/>
          </a:xfrm>
        </p:spPr>
        <p:txBody>
          <a:bodyPr/>
          <a:lstStyle/>
          <a:p>
            <a:pPr marL="0" indent="0" eaLnBrk="1" hangingPunct="1">
              <a:lnSpc>
                <a:spcPct val="150000"/>
              </a:lnSpc>
              <a:buNone/>
            </a:pPr>
            <a:r>
              <a:rPr kumimoji="1" lang="en-US" altLang="zh-CN" sz="2800" dirty="0" smtClean="0">
                <a:solidFill>
                  <a:srgbClr val="FF0066"/>
                </a:solidFill>
                <a:effectLst/>
              </a:rPr>
              <a:t>Idea</a:t>
            </a:r>
          </a:p>
          <a:p>
            <a:pPr eaLnBrk="1" hangingPunct="1">
              <a:lnSpc>
                <a:spcPts val="3100"/>
              </a:lnSpc>
            </a:pPr>
            <a:r>
              <a:rPr kumimoji="1" lang="en-US" altLang="zh-CN" sz="2400" dirty="0" smtClean="0">
                <a:effectLst/>
              </a:rPr>
              <a:t>Let the fraction is A/B(</a:t>
            </a:r>
            <a:r>
              <a:rPr kumimoji="1" lang="en-US" altLang="zh-CN" sz="2400" dirty="0" smtClean="0">
                <a:solidFill>
                  <a:srgbClr val="FF0000"/>
                </a:solidFill>
                <a:effectLst/>
              </a:rPr>
              <a:t>A&lt;B</a:t>
            </a:r>
            <a:r>
              <a:rPr kumimoji="1" lang="en-US" altLang="zh-CN" sz="2400" dirty="0" smtClean="0">
                <a:effectLst/>
              </a:rPr>
              <a:t>)</a:t>
            </a:r>
            <a:r>
              <a:rPr kumimoji="1" lang="zh-CN" altLang="en-US" sz="2400" dirty="0" smtClean="0">
                <a:effectLst/>
              </a:rPr>
              <a:t>，</a:t>
            </a:r>
            <a:r>
              <a:rPr kumimoji="1" lang="en-US" altLang="zh-CN" sz="2400" dirty="0"/>
              <a:t> The integral part of B divided by A is C, and the remainder is D, then </a:t>
            </a:r>
            <a:r>
              <a:rPr kumimoji="1" lang="zh-CN" altLang="en-US" sz="2400" dirty="0" smtClean="0">
                <a:effectLst/>
              </a:rPr>
              <a:t>：</a:t>
            </a:r>
            <a:endParaRPr kumimoji="1" lang="en-US" altLang="zh-CN" sz="2400" dirty="0" smtClean="0">
              <a:effectLst/>
            </a:endParaRPr>
          </a:p>
          <a:p>
            <a:pPr eaLnBrk="1" hangingPunct="1">
              <a:lnSpc>
                <a:spcPts val="3100"/>
              </a:lnSpc>
              <a:buFont typeface="Wingdings" panose="05000000000000000000" pitchFamily="2" charset="2"/>
              <a:buNone/>
            </a:pPr>
            <a:r>
              <a:rPr kumimoji="1" lang="en-US" altLang="zh-CN" sz="2400" dirty="0" smtClean="0">
                <a:effectLst/>
              </a:rPr>
              <a:t>		B</a:t>
            </a:r>
            <a:r>
              <a:rPr kumimoji="1" lang="zh-CN" altLang="en-US" sz="2400" dirty="0" smtClean="0">
                <a:effectLst/>
              </a:rPr>
              <a:t>＝</a:t>
            </a:r>
            <a:r>
              <a:rPr kumimoji="1" lang="en-US" altLang="zh-CN" sz="2400" dirty="0" smtClean="0">
                <a:effectLst/>
              </a:rPr>
              <a:t>A*C+D	(D&lt;A)</a:t>
            </a:r>
          </a:p>
          <a:p>
            <a:pPr eaLnBrk="1" hangingPunct="1">
              <a:lnSpc>
                <a:spcPts val="3100"/>
              </a:lnSpc>
              <a:buFont typeface="Wingdings" panose="05000000000000000000" pitchFamily="2" charset="2"/>
              <a:buNone/>
            </a:pPr>
            <a:r>
              <a:rPr kumimoji="1" lang="en-US" altLang="zh-CN" sz="2400" dirty="0" smtClean="0">
                <a:effectLst/>
              </a:rPr>
              <a:t>	that is :	B/A=C+D/A</a:t>
            </a:r>
            <a:r>
              <a:rPr kumimoji="1" lang="en-US" altLang="zh-CN" sz="2400" dirty="0" smtClean="0">
                <a:solidFill>
                  <a:srgbClr val="FF0000"/>
                </a:solidFill>
                <a:effectLst/>
              </a:rPr>
              <a:t>&lt;</a:t>
            </a:r>
            <a:r>
              <a:rPr kumimoji="1" lang="en-US" altLang="zh-CN" sz="2400" dirty="0" smtClean="0">
                <a:effectLst/>
              </a:rPr>
              <a:t>C+1</a:t>
            </a:r>
          </a:p>
          <a:p>
            <a:pPr eaLnBrk="1" hangingPunct="1">
              <a:lnSpc>
                <a:spcPts val="3100"/>
              </a:lnSpc>
              <a:buFont typeface="Wingdings" panose="05000000000000000000" pitchFamily="2" charset="2"/>
              <a:buNone/>
            </a:pPr>
            <a:r>
              <a:rPr kumimoji="1" lang="en-US" altLang="zh-CN" sz="2400" dirty="0" smtClean="0">
                <a:effectLst/>
              </a:rPr>
              <a:t>	then	A/B</a:t>
            </a:r>
            <a:r>
              <a:rPr kumimoji="1" lang="en-US" altLang="zh-CN" sz="2400" dirty="0" smtClean="0">
                <a:solidFill>
                  <a:srgbClr val="FF0000"/>
                </a:solidFill>
                <a:effectLst/>
              </a:rPr>
              <a:t>&gt;</a:t>
            </a:r>
            <a:r>
              <a:rPr kumimoji="1" lang="en-US" altLang="zh-CN" sz="2400" dirty="0" smtClean="0">
                <a:effectLst/>
              </a:rPr>
              <a:t>1/(C+1)</a:t>
            </a:r>
          </a:p>
          <a:p>
            <a:pPr eaLnBrk="1" hangingPunct="1">
              <a:lnSpc>
                <a:spcPts val="3100"/>
              </a:lnSpc>
              <a:buNone/>
            </a:pPr>
            <a:r>
              <a:rPr kumimoji="1" lang="en-US" altLang="zh-CN" sz="2400" dirty="0" smtClean="0">
                <a:effectLst/>
              </a:rPr>
              <a:t>That is to say,</a:t>
            </a:r>
            <a:r>
              <a:rPr kumimoji="1" lang="en-US" altLang="zh-CN" sz="2400" dirty="0" smtClean="0">
                <a:solidFill>
                  <a:srgbClr val="FF0000"/>
                </a:solidFill>
                <a:effectLst/>
              </a:rPr>
              <a:t>1/(C+1) </a:t>
            </a:r>
            <a:r>
              <a:rPr kumimoji="1" lang="en-US" altLang="zh-CN" sz="2400" dirty="0" smtClean="0">
                <a:effectLst/>
              </a:rPr>
              <a:t>is the maximum </a:t>
            </a:r>
            <a:r>
              <a:rPr lang="en-US" altLang="zh-CN" sz="2400" dirty="0"/>
              <a:t>Egyptian </a:t>
            </a:r>
            <a:r>
              <a:rPr lang="en-US" altLang="zh-CN" sz="2400" dirty="0" smtClean="0"/>
              <a:t>fractions contained in </a:t>
            </a:r>
            <a:r>
              <a:rPr kumimoji="1" lang="en-US" altLang="zh-CN" sz="2400" dirty="0" smtClean="0">
                <a:effectLst/>
              </a:rPr>
              <a:t> A/B</a:t>
            </a:r>
            <a:r>
              <a:rPr kumimoji="1" lang="zh-CN" altLang="en-US" sz="2400" dirty="0" smtClean="0">
                <a:effectLst/>
              </a:rPr>
              <a:t>。</a:t>
            </a:r>
            <a:endParaRPr kumimoji="1" lang="en-US" altLang="zh-CN" sz="2400" dirty="0" smtClean="0">
              <a:effectLst/>
            </a:endParaRPr>
          </a:p>
          <a:p>
            <a:pPr eaLnBrk="1" hangingPunct="1">
              <a:lnSpc>
                <a:spcPts val="3100"/>
              </a:lnSpc>
              <a:buNone/>
            </a:pPr>
            <a:r>
              <a:rPr kumimoji="1" lang="en-US" altLang="zh-CN" sz="2400" dirty="0"/>
              <a:t> </a:t>
            </a:r>
            <a:r>
              <a:rPr kumimoji="1" lang="en-US" altLang="zh-CN" sz="2400" dirty="0" smtClean="0">
                <a:effectLst/>
              </a:rPr>
              <a:t>Let E</a:t>
            </a:r>
            <a:r>
              <a:rPr kumimoji="1" lang="zh-CN" altLang="en-US" sz="2400" dirty="0" smtClean="0">
                <a:effectLst/>
              </a:rPr>
              <a:t>＝</a:t>
            </a:r>
            <a:r>
              <a:rPr kumimoji="1" lang="en-US" altLang="zh-CN" sz="2400" dirty="0" smtClean="0">
                <a:effectLst/>
              </a:rPr>
              <a:t>C+1</a:t>
            </a:r>
            <a:r>
              <a:rPr kumimoji="1" lang="zh-CN" altLang="en-US" sz="2400" dirty="0" smtClean="0">
                <a:effectLst/>
              </a:rPr>
              <a:t>，</a:t>
            </a:r>
            <a:r>
              <a:rPr kumimoji="1" lang="en-US" altLang="zh-CN" sz="2400" dirty="0" smtClean="0">
                <a:effectLst/>
              </a:rPr>
              <a:t>we can find 	A/B-1/E=(</a:t>
            </a:r>
            <a:r>
              <a:rPr kumimoji="1" lang="en-US" altLang="zh-CN" sz="2400" dirty="0" smtClean="0">
                <a:solidFill>
                  <a:srgbClr val="FF0066"/>
                </a:solidFill>
                <a:effectLst/>
              </a:rPr>
              <a:t>(A*E)-B</a:t>
            </a:r>
            <a:r>
              <a:rPr kumimoji="1" lang="en-US" altLang="zh-CN" sz="2400" dirty="0" smtClean="0">
                <a:effectLst/>
              </a:rPr>
              <a:t>)/(</a:t>
            </a:r>
            <a:r>
              <a:rPr kumimoji="1" lang="en-US" altLang="zh-CN" sz="2400" dirty="0" smtClean="0">
                <a:solidFill>
                  <a:srgbClr val="FF0066"/>
                </a:solidFill>
                <a:effectLst/>
              </a:rPr>
              <a:t>B*E</a:t>
            </a:r>
            <a:r>
              <a:rPr kumimoji="1" lang="en-US" altLang="zh-CN" sz="2400" dirty="0" smtClean="0">
                <a:effectLst/>
              </a:rPr>
              <a:t>)</a:t>
            </a:r>
          </a:p>
          <a:p>
            <a:pPr eaLnBrk="1" hangingPunct="1">
              <a:lnSpc>
                <a:spcPct val="150000"/>
              </a:lnSpc>
              <a:buFont typeface="Wingdings" panose="05000000000000000000" pitchFamily="2" charset="2"/>
              <a:buNone/>
            </a:pPr>
            <a:r>
              <a:rPr kumimoji="1" lang="zh-CN" altLang="en-US" sz="2400" dirty="0" smtClean="0">
                <a:solidFill>
                  <a:srgbClr val="00B0F0"/>
                </a:solidFill>
                <a:effectLst/>
              </a:rPr>
              <a:t>这个分数可能存在</a:t>
            </a:r>
            <a:r>
              <a:rPr kumimoji="1" lang="zh-CN" altLang="en-US" sz="2400" dirty="0" smtClean="0">
                <a:solidFill>
                  <a:srgbClr val="00B050"/>
                </a:solidFill>
                <a:effectLst/>
              </a:rPr>
              <a:t>公因子</a:t>
            </a:r>
            <a:r>
              <a:rPr kumimoji="1" lang="zh-CN" altLang="en-US" sz="2400" dirty="0" smtClean="0">
                <a:solidFill>
                  <a:srgbClr val="00B0F0"/>
                </a:solidFill>
                <a:effectLst/>
              </a:rPr>
              <a:t>，可将分子和分母同时除以最大公约数。</a:t>
            </a:r>
          </a:p>
        </p:txBody>
      </p:sp>
      <p:sp>
        <p:nvSpPr>
          <p:cNvPr id="15366" name="Text Box 4"/>
          <p:cNvSpPr txBox="1">
            <a:spLocks noChangeArrowheads="1"/>
          </p:cNvSpPr>
          <p:nvPr/>
        </p:nvSpPr>
        <p:spPr bwMode="auto">
          <a:xfrm>
            <a:off x="-1332656" y="332656"/>
            <a:ext cx="8928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pPr>
            <a:r>
              <a:rPr kumimoji="1" lang="en-US" altLang="zh-CN" sz="3600" b="1" dirty="0">
                <a:solidFill>
                  <a:schemeClr val="bg1"/>
                </a:solidFill>
                <a:latin typeface="Times New Roman" panose="02020603050405020304" pitchFamily="18" charset="0"/>
              </a:rPr>
              <a:t>A Simple Example :Egyptian Fraction</a:t>
            </a:r>
            <a:endParaRPr kumimoji="1" lang="zh-CN" altLang="en-US" sz="3600" b="1" dirty="0">
              <a:solidFill>
                <a:schemeClr val="bg1"/>
              </a:solidFill>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32</a:t>
            </a:fld>
            <a:endParaRPr lang="en-CA" dirty="0"/>
          </a:p>
        </p:txBody>
      </p:sp>
    </p:spTree>
    <p:extLst>
      <p:ext uri="{BB962C8B-B14F-4D97-AF65-F5344CB8AC3E}">
        <p14:creationId xmlns:p14="http://schemas.microsoft.com/office/powerpoint/2010/main" val="78713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5">
                                            <p:txEl>
                                              <p:pRg st="1" end="1"/>
                                            </p:txEl>
                                          </p:spTgt>
                                        </p:tgtEl>
                                        <p:attrNameLst>
                                          <p:attrName>style.visibility</p:attrName>
                                        </p:attrNameLst>
                                      </p:cBhvr>
                                      <p:to>
                                        <p:strVal val="visible"/>
                                      </p:to>
                                    </p:set>
                                    <p:anim calcmode="lin" valueType="num">
                                      <p:cBhvr additive="base">
                                        <p:cTn id="7" dur="500" fill="hold"/>
                                        <p:tgtEl>
                                          <p:spTgt spid="1536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5">
                                            <p:txEl>
                                              <p:pRg st="2" end="2"/>
                                            </p:txEl>
                                          </p:spTgt>
                                        </p:tgtEl>
                                        <p:attrNameLst>
                                          <p:attrName>style.visibility</p:attrName>
                                        </p:attrNameLst>
                                      </p:cBhvr>
                                      <p:to>
                                        <p:strVal val="visible"/>
                                      </p:to>
                                    </p:set>
                                    <p:anim calcmode="lin" valueType="num">
                                      <p:cBhvr additive="base">
                                        <p:cTn id="11" dur="500" fill="hold"/>
                                        <p:tgtEl>
                                          <p:spTgt spid="1536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365">
                                            <p:txEl>
                                              <p:pRg st="3" end="3"/>
                                            </p:txEl>
                                          </p:spTgt>
                                        </p:tgtEl>
                                        <p:attrNameLst>
                                          <p:attrName>style.visibility</p:attrName>
                                        </p:attrNameLst>
                                      </p:cBhvr>
                                      <p:to>
                                        <p:strVal val="visible"/>
                                      </p:to>
                                    </p:set>
                                    <p:anim calcmode="lin" valueType="num">
                                      <p:cBhvr additive="base">
                                        <p:cTn id="17" dur="500" fill="hold"/>
                                        <p:tgtEl>
                                          <p:spTgt spid="1536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365">
                                            <p:txEl>
                                              <p:pRg st="4" end="4"/>
                                            </p:txEl>
                                          </p:spTgt>
                                        </p:tgtEl>
                                        <p:attrNameLst>
                                          <p:attrName>style.visibility</p:attrName>
                                        </p:attrNameLst>
                                      </p:cBhvr>
                                      <p:to>
                                        <p:strVal val="visible"/>
                                      </p:to>
                                    </p:set>
                                    <p:anim calcmode="lin" valueType="num">
                                      <p:cBhvr additive="base">
                                        <p:cTn id="21" dur="500" fill="hold"/>
                                        <p:tgtEl>
                                          <p:spTgt spid="1536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365">
                                            <p:txEl>
                                              <p:pRg st="5" end="5"/>
                                            </p:txEl>
                                          </p:spTgt>
                                        </p:tgtEl>
                                        <p:attrNameLst>
                                          <p:attrName>style.visibility</p:attrName>
                                        </p:attrNameLst>
                                      </p:cBhvr>
                                      <p:to>
                                        <p:strVal val="visible"/>
                                      </p:to>
                                    </p:set>
                                    <p:anim calcmode="lin" valueType="num">
                                      <p:cBhvr additive="base">
                                        <p:cTn id="25" dur="500" fill="hold"/>
                                        <p:tgtEl>
                                          <p:spTgt spid="1536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365">
                                            <p:txEl>
                                              <p:pRg st="6" end="6"/>
                                            </p:txEl>
                                          </p:spTgt>
                                        </p:tgtEl>
                                        <p:attrNameLst>
                                          <p:attrName>style.visibility</p:attrName>
                                        </p:attrNameLst>
                                      </p:cBhvr>
                                      <p:to>
                                        <p:strVal val="visible"/>
                                      </p:to>
                                    </p:set>
                                    <p:anim calcmode="lin" valueType="num">
                                      <p:cBhvr additive="base">
                                        <p:cTn id="29" dur="500" fill="hold"/>
                                        <p:tgtEl>
                                          <p:spTgt spid="1536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365">
                                            <p:txEl>
                                              <p:pRg st="7" end="7"/>
                                            </p:txEl>
                                          </p:spTgt>
                                        </p:tgtEl>
                                        <p:attrNameLst>
                                          <p:attrName>style.visibility</p:attrName>
                                        </p:attrNameLst>
                                      </p:cBhvr>
                                      <p:to>
                                        <p:strVal val="visible"/>
                                      </p:to>
                                    </p:set>
                                    <p:anim calcmode="lin" valueType="num">
                                      <p:cBhvr additive="base">
                                        <p:cTn id="35" dur="500" fill="hold"/>
                                        <p:tgtEl>
                                          <p:spTgt spid="1536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36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type="body" idx="1"/>
          </p:nvPr>
        </p:nvSpPr>
        <p:spPr>
          <a:xfrm>
            <a:off x="179388" y="1341438"/>
            <a:ext cx="8785225" cy="3382962"/>
          </a:xfrm>
        </p:spPr>
        <p:txBody>
          <a:bodyPr/>
          <a:lstStyle/>
          <a:p>
            <a:pPr eaLnBrk="1" hangingPunct="1"/>
            <a:r>
              <a:rPr kumimoji="1" lang="en-US" altLang="zh-CN" sz="2400" b="1" dirty="0" smtClean="0">
                <a:effectLst/>
              </a:rPr>
              <a:t>Algorithm: </a:t>
            </a:r>
            <a:r>
              <a:rPr lang="en-US" altLang="zh-CN" sz="2400" dirty="0" smtClean="0"/>
              <a:t>Egyptian </a:t>
            </a:r>
            <a:r>
              <a:rPr lang="en-US" altLang="zh-CN" sz="2400" dirty="0"/>
              <a:t>fractions </a:t>
            </a:r>
            <a:endParaRPr lang="en-US" altLang="zh-CN" sz="2400" dirty="0" smtClean="0"/>
          </a:p>
          <a:p>
            <a:pPr eaLnBrk="1" hangingPunct="1">
              <a:buNone/>
            </a:pPr>
            <a:r>
              <a:rPr kumimoji="1" lang="en-US" altLang="zh-CN" sz="2400" b="1" dirty="0" smtClean="0">
                <a:effectLst/>
              </a:rPr>
              <a:t>	Input</a:t>
            </a:r>
            <a:r>
              <a:rPr kumimoji="1" lang="zh-CN" altLang="en-US" sz="2400" b="1" dirty="0" smtClean="0">
                <a:effectLst/>
              </a:rPr>
              <a:t>：</a:t>
            </a:r>
            <a:r>
              <a:rPr kumimoji="1" lang="en-US" altLang="zh-CN" sz="2400" b="1" dirty="0" smtClean="0">
                <a:effectLst/>
              </a:rPr>
              <a:t>a </a:t>
            </a:r>
            <a:r>
              <a:rPr lang="en-US" altLang="zh-CN" sz="2400" dirty="0" smtClean="0"/>
              <a:t>fraction with </a:t>
            </a:r>
            <a:r>
              <a:rPr kumimoji="1" lang="en-US" altLang="zh-CN" sz="2400" b="1" dirty="0" smtClean="0">
                <a:effectLst/>
              </a:rPr>
              <a:t>A</a:t>
            </a:r>
            <a:r>
              <a:rPr kumimoji="1" lang="zh-CN" altLang="en-US" sz="2400" b="1" dirty="0" smtClean="0">
                <a:effectLst/>
              </a:rPr>
              <a:t> </a:t>
            </a:r>
            <a:r>
              <a:rPr kumimoji="1" lang="en-US" altLang="zh-CN" sz="2400" b="1" dirty="0" smtClean="0">
                <a:effectLst/>
              </a:rPr>
              <a:t>and B and A&lt;B</a:t>
            </a:r>
          </a:p>
          <a:p>
            <a:pPr eaLnBrk="1" hangingPunct="1">
              <a:buNone/>
            </a:pPr>
            <a:r>
              <a:rPr kumimoji="1" lang="en-US" altLang="zh-CN" sz="2400" b="1" dirty="0" smtClean="0">
                <a:effectLst/>
              </a:rPr>
              <a:t>	Output</a:t>
            </a:r>
            <a:r>
              <a:rPr kumimoji="1" lang="zh-CN" altLang="en-US" sz="2400" b="1" dirty="0" smtClean="0">
                <a:effectLst/>
              </a:rPr>
              <a:t>：</a:t>
            </a:r>
            <a:r>
              <a:rPr kumimoji="1" lang="en-US" altLang="zh-CN" sz="2400" b="1" dirty="0" smtClean="0">
                <a:effectLst/>
              </a:rPr>
              <a:t>the summary form of least </a:t>
            </a:r>
            <a:r>
              <a:rPr lang="en-US" altLang="zh-CN" sz="2400" dirty="0"/>
              <a:t>Egyptian fractions </a:t>
            </a:r>
            <a:endParaRPr lang="en-US" altLang="zh-CN" sz="2400" dirty="0" smtClean="0"/>
          </a:p>
          <a:p>
            <a:pPr eaLnBrk="1" hangingPunct="1">
              <a:buNone/>
            </a:pPr>
            <a:r>
              <a:rPr kumimoji="1" lang="en-US" altLang="zh-CN" sz="2400" b="1" dirty="0" smtClean="0">
                <a:effectLst/>
              </a:rPr>
              <a:t>	</a:t>
            </a:r>
            <a:r>
              <a:rPr kumimoji="1" lang="en-US" altLang="zh-CN" sz="2400" b="1" dirty="0"/>
              <a:t>1. E</a:t>
            </a:r>
            <a:r>
              <a:rPr kumimoji="1" lang="zh-CN" altLang="en-US" sz="2400" b="1" dirty="0"/>
              <a:t>＝</a:t>
            </a:r>
            <a:r>
              <a:rPr kumimoji="1" lang="en-US" altLang="zh-CN" sz="2400" b="1" dirty="0"/>
              <a:t>B/A+1; //E</a:t>
            </a:r>
            <a:r>
              <a:rPr kumimoji="1" lang="zh-CN" altLang="en-US" sz="2400" b="1" dirty="0"/>
              <a:t>＝</a:t>
            </a:r>
            <a:r>
              <a:rPr kumimoji="1" lang="en-US" altLang="zh-CN" sz="2400" b="1" dirty="0" smtClean="0"/>
              <a:t>C+1 </a:t>
            </a:r>
          </a:p>
          <a:p>
            <a:pPr eaLnBrk="1" hangingPunct="1">
              <a:buNone/>
            </a:pPr>
            <a:r>
              <a:rPr kumimoji="1" lang="en-US" altLang="zh-CN" sz="2400" b="1" dirty="0" smtClean="0"/>
              <a:t>    2</a:t>
            </a:r>
            <a:r>
              <a:rPr kumimoji="1" lang="en-US" altLang="zh-CN" sz="2400" b="1" dirty="0"/>
              <a:t>. Output 1/E</a:t>
            </a:r>
            <a:r>
              <a:rPr kumimoji="1" lang="en-US" altLang="zh-CN" sz="2400" b="1" dirty="0" smtClean="0"/>
              <a:t>;</a:t>
            </a:r>
          </a:p>
          <a:p>
            <a:pPr eaLnBrk="1" hangingPunct="1">
              <a:buNone/>
            </a:pPr>
            <a:r>
              <a:rPr kumimoji="1" lang="en-US" altLang="zh-CN" sz="2400" b="1" dirty="0"/>
              <a:t> </a:t>
            </a:r>
            <a:r>
              <a:rPr kumimoji="1" lang="en-US" altLang="zh-CN" sz="2400" b="1" dirty="0" smtClean="0"/>
              <a:t>   3</a:t>
            </a:r>
            <a:r>
              <a:rPr kumimoji="1" lang="en-US" altLang="zh-CN" sz="2400" b="1" dirty="0"/>
              <a:t>. </a:t>
            </a:r>
            <a:r>
              <a:rPr kumimoji="1" lang="en-US" altLang="zh-CN" sz="2400" b="1" dirty="0">
                <a:solidFill>
                  <a:srgbClr val="FF0000"/>
                </a:solidFill>
              </a:rPr>
              <a:t>A=A*E-B; B=B*E</a:t>
            </a:r>
            <a:r>
              <a:rPr kumimoji="1" lang="en-US" altLang="zh-CN" sz="2400" b="1" dirty="0" smtClean="0"/>
              <a:t>;</a:t>
            </a:r>
          </a:p>
          <a:p>
            <a:pPr eaLnBrk="1" hangingPunct="1">
              <a:buNone/>
            </a:pPr>
            <a:r>
              <a:rPr kumimoji="1" lang="en-US" altLang="zh-CN" sz="2400" b="1" dirty="0"/>
              <a:t> </a:t>
            </a:r>
            <a:r>
              <a:rPr kumimoji="1" lang="en-US" altLang="zh-CN" sz="2400" b="1" dirty="0" smtClean="0"/>
              <a:t>   4</a:t>
            </a:r>
            <a:r>
              <a:rPr kumimoji="1" lang="en-US" altLang="zh-CN" sz="2400" b="1" dirty="0"/>
              <a:t>. Find the maximum common divisor R of A and B. If R is not 1, divide A and B by R at the same </a:t>
            </a:r>
            <a:r>
              <a:rPr kumimoji="1" lang="en-US" altLang="zh-CN" sz="2400" b="1" dirty="0" smtClean="0"/>
              <a:t>time</a:t>
            </a:r>
          </a:p>
          <a:p>
            <a:pPr eaLnBrk="1" hangingPunct="1">
              <a:buNone/>
            </a:pPr>
            <a:r>
              <a:rPr kumimoji="1" lang="en-US" altLang="zh-CN" sz="2400" b="1" dirty="0"/>
              <a:t> </a:t>
            </a:r>
            <a:r>
              <a:rPr kumimoji="1" lang="en-US" altLang="zh-CN" sz="2400" b="1" dirty="0" smtClean="0"/>
              <a:t>   5</a:t>
            </a:r>
            <a:r>
              <a:rPr kumimoji="1" lang="en-US" altLang="zh-CN" sz="2400" b="1" dirty="0"/>
              <a:t>. If A equals 1, output 1/B, and the algorithm ends; Otherwise, go to step 1</a:t>
            </a:r>
            <a:endParaRPr kumimoji="1" lang="zh-CN" altLang="en-US" sz="2400" b="1" dirty="0" smtClean="0">
              <a:effectLst/>
            </a:endParaRPr>
          </a:p>
        </p:txBody>
      </p:sp>
      <p:sp>
        <p:nvSpPr>
          <p:cNvPr id="16390" name="Text Box 4"/>
          <p:cNvSpPr txBox="1">
            <a:spLocks noChangeArrowheads="1"/>
          </p:cNvSpPr>
          <p:nvPr/>
        </p:nvSpPr>
        <p:spPr bwMode="auto">
          <a:xfrm>
            <a:off x="179389" y="332656"/>
            <a:ext cx="684088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pPr>
            <a:r>
              <a:rPr kumimoji="1" lang="en-US" altLang="zh-CN" sz="3600" b="1" dirty="0">
                <a:solidFill>
                  <a:schemeClr val="bg1"/>
                </a:solidFill>
                <a:latin typeface="Times New Roman" panose="02020603050405020304" pitchFamily="18" charset="0"/>
              </a:rPr>
              <a:t>A Simple Example :Egyptian Fraction</a:t>
            </a:r>
            <a:endParaRPr kumimoji="1" lang="zh-CN" altLang="en-US" sz="3600" b="1" dirty="0">
              <a:solidFill>
                <a:schemeClr val="bg1"/>
              </a:solidFill>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33</a:t>
            </a:fld>
            <a:endParaRPr lang="en-CA" dirty="0"/>
          </a:p>
        </p:txBody>
      </p:sp>
    </p:spTree>
    <p:extLst>
      <p:ext uri="{BB962C8B-B14F-4D97-AF65-F5344CB8AC3E}">
        <p14:creationId xmlns:p14="http://schemas.microsoft.com/office/powerpoint/2010/main" val="3136288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2"/>
          <p:cNvSpPr txBox="1">
            <a:spLocks noChangeArrowheads="1"/>
          </p:cNvSpPr>
          <p:nvPr/>
        </p:nvSpPr>
        <p:spPr bwMode="auto">
          <a:xfrm>
            <a:off x="323850" y="1268413"/>
            <a:ext cx="8424863" cy="4824412"/>
          </a:xfrm>
          <a:prstGeom prst="rect">
            <a:avLst/>
          </a:prstGeom>
          <a:noFill/>
          <a:ln w="952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ct val="104000"/>
              </a:lnSpc>
            </a:pPr>
            <a:r>
              <a:rPr lang="en-US" altLang="zh-CN" sz="2000" b="1" dirty="0">
                <a:latin typeface="Times New Roman" panose="02020603050405020304" pitchFamily="18" charset="0"/>
              </a:rPr>
              <a:t>void </a:t>
            </a:r>
            <a:r>
              <a:rPr lang="en-US" altLang="zh-CN" sz="2000" b="1" dirty="0" err="1">
                <a:latin typeface="Times New Roman" panose="02020603050405020304" pitchFamily="18" charset="0"/>
              </a:rPr>
              <a:t>EgyptFraction</a:t>
            </a:r>
            <a:r>
              <a:rPr lang="en-US" altLang="zh-CN" sz="2000" b="1" dirty="0">
                <a:latin typeface="Times New Roman" panose="02020603050405020304" pitchFamily="18" charset="0"/>
              </a:rPr>
              <a:t>(</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 A, </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 B) {</a:t>
            </a:r>
          </a:p>
          <a:p>
            <a:pPr algn="just">
              <a:lnSpc>
                <a:spcPct val="104000"/>
              </a:lnSpc>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 E,R;  </a:t>
            </a:r>
            <a:endParaRPr lang="zh-CN" altLang="en-US" sz="2000" b="1" dirty="0">
              <a:latin typeface="Times New Roman" panose="02020603050405020304" pitchFamily="18" charset="0"/>
            </a:endParaRPr>
          </a:p>
          <a:p>
            <a:pPr algn="just">
              <a:lnSpc>
                <a:spcPct val="104000"/>
              </a:lnSpc>
            </a:pPr>
            <a:r>
              <a:rPr lang="zh-CN" altLang="en-US" sz="2000" b="1" dirty="0">
                <a:latin typeface="Times New Roman" panose="02020603050405020304" pitchFamily="18" charset="0"/>
              </a:rPr>
              <a:t>    </a:t>
            </a:r>
            <a:r>
              <a:rPr lang="en-US" altLang="zh-CN" sz="2000" b="1" dirty="0" err="1">
                <a:latin typeface="Times New Roman" panose="02020603050405020304" pitchFamily="18" charset="0"/>
              </a:rPr>
              <a:t>cout</a:t>
            </a:r>
            <a:r>
              <a:rPr lang="en-US" altLang="zh-CN" sz="2000" b="1" dirty="0">
                <a:latin typeface="Times New Roman" panose="02020603050405020304" pitchFamily="18" charset="0"/>
              </a:rPr>
              <a:t>&lt;&lt;A&lt;&lt;“/”&lt;&lt;B&lt;&lt;“=”;</a:t>
            </a:r>
          </a:p>
          <a:p>
            <a:pPr algn="just">
              <a:lnSpc>
                <a:spcPct val="104000"/>
              </a:lnSpc>
            </a:pPr>
            <a:r>
              <a:rPr lang="en-US" altLang="zh-CN" sz="2000" b="1" dirty="0">
                <a:latin typeface="Times New Roman" panose="02020603050405020304" pitchFamily="18" charset="0"/>
              </a:rPr>
              <a:t>    do{</a:t>
            </a:r>
          </a:p>
          <a:p>
            <a:pPr algn="just">
              <a:lnSpc>
                <a:spcPct val="104000"/>
              </a:lnSpc>
            </a:pPr>
            <a:r>
              <a:rPr lang="en-US" altLang="zh-CN" sz="2000" b="1" dirty="0">
                <a:latin typeface="Times New Roman" panose="02020603050405020304" pitchFamily="18" charset="0"/>
              </a:rPr>
              <a:t>	E=B/A+1;</a:t>
            </a:r>
          </a:p>
          <a:p>
            <a:pPr algn="just">
              <a:lnSpc>
                <a:spcPct val="104000"/>
              </a:lnSpc>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cout</a:t>
            </a:r>
            <a:r>
              <a:rPr lang="en-US" altLang="zh-CN" sz="2000" b="1" dirty="0">
                <a:latin typeface="Times New Roman" panose="02020603050405020304" pitchFamily="18" charset="0"/>
              </a:rPr>
              <a:t>&lt;&lt;“1/”&lt;&lt;E&lt;&lt;“+”;</a:t>
            </a:r>
          </a:p>
          <a:p>
            <a:pPr algn="just">
              <a:lnSpc>
                <a:spcPct val="104000"/>
              </a:lnSpc>
            </a:pPr>
            <a:r>
              <a:rPr lang="en-US" altLang="zh-CN" sz="2000" b="1" dirty="0">
                <a:latin typeface="Times New Roman" panose="02020603050405020304" pitchFamily="18" charset="0"/>
              </a:rPr>
              <a:t>	A=A*E-B; B=B*E;</a:t>
            </a:r>
          </a:p>
          <a:p>
            <a:pPr algn="just">
              <a:lnSpc>
                <a:spcPct val="104000"/>
              </a:lnSpc>
            </a:pPr>
            <a:r>
              <a:rPr lang="en-US" altLang="zh-CN" sz="2000" b="1" dirty="0">
                <a:latin typeface="Times New Roman" panose="02020603050405020304" pitchFamily="18" charset="0"/>
              </a:rPr>
              <a:t>	R=</a:t>
            </a:r>
            <a:r>
              <a:rPr lang="en-US" altLang="zh-CN" sz="2000" b="1" dirty="0" err="1">
                <a:latin typeface="Times New Roman" panose="02020603050405020304" pitchFamily="18" charset="0"/>
              </a:rPr>
              <a:t>CommFractor</a:t>
            </a:r>
            <a:r>
              <a:rPr lang="en-US" altLang="zh-CN" sz="2000" b="1" dirty="0">
                <a:latin typeface="Times New Roman" panose="02020603050405020304" pitchFamily="18" charset="0"/>
              </a:rPr>
              <a:t>(B,A);	//</a:t>
            </a:r>
            <a:r>
              <a:rPr lang="en-US" altLang="zh-CN" sz="2000" b="1" dirty="0" err="1">
                <a:latin typeface="Times New Roman" panose="02020603050405020304" pitchFamily="18" charset="0"/>
              </a:rPr>
              <a:t>CommFractor</a:t>
            </a:r>
            <a:r>
              <a:rPr lang="zh-CN" altLang="en-US" sz="2000" b="1" dirty="0">
                <a:latin typeface="Times New Roman" panose="02020603050405020304" pitchFamily="18" charset="0"/>
              </a:rPr>
              <a:t>为求最大公约数函数</a:t>
            </a:r>
            <a:endParaRPr lang="en-US" altLang="zh-CN" sz="2000" b="1" dirty="0">
              <a:latin typeface="Times New Roman" panose="02020603050405020304" pitchFamily="18" charset="0"/>
            </a:endParaRPr>
          </a:p>
          <a:p>
            <a:pPr algn="just">
              <a:lnSpc>
                <a:spcPct val="104000"/>
              </a:lnSpc>
            </a:pPr>
            <a:r>
              <a:rPr lang="en-US" altLang="zh-CN" sz="2000" b="1" dirty="0">
                <a:latin typeface="Times New Roman" panose="02020603050405020304" pitchFamily="18" charset="0"/>
              </a:rPr>
              <a:t>	if( R&gt;1 ){</a:t>
            </a:r>
          </a:p>
          <a:p>
            <a:pPr algn="just">
              <a:lnSpc>
                <a:spcPct val="104000"/>
              </a:lnSpc>
            </a:pPr>
            <a:r>
              <a:rPr lang="en-US" altLang="zh-CN" sz="2000" b="1" dirty="0">
                <a:latin typeface="Times New Roman" panose="02020603050405020304" pitchFamily="18" charset="0"/>
              </a:rPr>
              <a:t>		A=A/R; B=B/R;</a:t>
            </a:r>
          </a:p>
          <a:p>
            <a:pPr algn="just">
              <a:lnSpc>
                <a:spcPct val="104000"/>
              </a:lnSpc>
            </a:pPr>
            <a:r>
              <a:rPr lang="en-US" altLang="zh-CN" sz="2000" b="1" dirty="0">
                <a:latin typeface="Times New Roman" panose="02020603050405020304" pitchFamily="18" charset="0"/>
              </a:rPr>
              <a:t>	}</a:t>
            </a:r>
          </a:p>
          <a:p>
            <a:pPr algn="just">
              <a:lnSpc>
                <a:spcPct val="104000"/>
              </a:lnSpc>
            </a:pPr>
            <a:r>
              <a:rPr lang="en-US" altLang="zh-CN" sz="2000" b="1" dirty="0">
                <a:latin typeface="Times New Roman" panose="02020603050405020304" pitchFamily="18" charset="0"/>
              </a:rPr>
              <a:t>    }while( A&gt;1);</a:t>
            </a:r>
          </a:p>
          <a:p>
            <a:pPr algn="just">
              <a:lnSpc>
                <a:spcPct val="104000"/>
              </a:lnSpc>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cout</a:t>
            </a:r>
            <a:r>
              <a:rPr lang="en-US" altLang="zh-CN" sz="2000" b="1" dirty="0">
                <a:latin typeface="Times New Roman" panose="02020603050405020304" pitchFamily="18" charset="0"/>
              </a:rPr>
              <a:t>&lt;&lt;“1/”&lt;&lt;B&lt;&lt;</a:t>
            </a:r>
            <a:r>
              <a:rPr lang="en-US" altLang="zh-CN" sz="2000" b="1" dirty="0" err="1">
                <a:latin typeface="Times New Roman" panose="02020603050405020304" pitchFamily="18" charset="0"/>
              </a:rPr>
              <a:t>endl</a:t>
            </a:r>
            <a:r>
              <a:rPr lang="en-US" altLang="zh-CN" sz="2000" b="1" dirty="0">
                <a:latin typeface="Times New Roman" panose="02020603050405020304" pitchFamily="18" charset="0"/>
              </a:rPr>
              <a:t>;</a:t>
            </a:r>
          </a:p>
          <a:p>
            <a:pPr algn="just">
              <a:lnSpc>
                <a:spcPct val="104000"/>
              </a:lnSpc>
            </a:pPr>
            <a:r>
              <a:rPr lang="en-US" altLang="zh-CN" sz="2000" b="1" dirty="0">
                <a:latin typeface="Times New Roman" panose="02020603050405020304" pitchFamily="18" charset="0"/>
              </a:rPr>
              <a:t>    return;</a:t>
            </a:r>
          </a:p>
          <a:p>
            <a:pPr algn="just">
              <a:lnSpc>
                <a:spcPct val="90000"/>
              </a:lnSpc>
            </a:pPr>
            <a:r>
              <a:rPr lang="en-US" altLang="zh-CN" sz="2000" b="1" dirty="0">
                <a:latin typeface="Times New Roman" panose="02020603050405020304" pitchFamily="18" charset="0"/>
              </a:rPr>
              <a:t>}</a:t>
            </a:r>
          </a:p>
        </p:txBody>
      </p:sp>
      <p:sp>
        <p:nvSpPr>
          <p:cNvPr id="17414" name="Text Box 4"/>
          <p:cNvSpPr txBox="1">
            <a:spLocks noChangeArrowheads="1"/>
          </p:cNvSpPr>
          <p:nvPr/>
        </p:nvSpPr>
        <p:spPr bwMode="auto">
          <a:xfrm>
            <a:off x="1" y="349667"/>
            <a:ext cx="69482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pPr>
            <a:r>
              <a:rPr kumimoji="1" lang="en-US" altLang="zh-CN" sz="3600" b="1" dirty="0">
                <a:solidFill>
                  <a:schemeClr val="bg1"/>
                </a:solidFill>
                <a:latin typeface="Times New Roman" panose="02020603050405020304" pitchFamily="18" charset="0"/>
              </a:rPr>
              <a:t>A Simple Example :Egyptian Fraction</a:t>
            </a:r>
            <a:endParaRPr kumimoji="1" lang="zh-CN" altLang="en-US" sz="3600" b="1" dirty="0">
              <a:solidFill>
                <a:schemeClr val="bg1"/>
              </a:solidFill>
              <a:latin typeface="Times New Roman" panose="02020603050405020304" pitchFamily="18" charset="0"/>
            </a:endParaRPr>
          </a:p>
        </p:txBody>
      </p:sp>
      <p:sp>
        <p:nvSpPr>
          <p:cNvPr id="3" name="矩形 2"/>
          <p:cNvSpPr/>
          <p:nvPr/>
        </p:nvSpPr>
        <p:spPr>
          <a:xfrm>
            <a:off x="2771800" y="5589240"/>
            <a:ext cx="5976913" cy="369332"/>
          </a:xfrm>
          <a:prstGeom prst="rect">
            <a:avLst/>
          </a:prstGeom>
        </p:spPr>
        <p:txBody>
          <a:bodyPr wrap="square">
            <a:spAutoFit/>
          </a:bodyPr>
          <a:lstStyle/>
          <a:p>
            <a:r>
              <a:rPr lang="zh-CN" altLang="en-US" dirty="0">
                <a:solidFill>
                  <a:srgbClr val="FF0000"/>
                </a:solidFill>
              </a:rPr>
              <a:t>https://www.ics.uci.edu/~eppstein/numth/egypt/intro.html</a:t>
            </a:r>
          </a:p>
        </p:txBody>
      </p:sp>
      <p:sp>
        <p:nvSpPr>
          <p:cNvPr id="6" name="文本框 5"/>
          <p:cNvSpPr txBox="1"/>
          <p:nvPr/>
        </p:nvSpPr>
        <p:spPr>
          <a:xfrm>
            <a:off x="6300192" y="5088146"/>
            <a:ext cx="1907705" cy="369332"/>
          </a:xfrm>
          <a:prstGeom prst="rect">
            <a:avLst/>
          </a:prstGeom>
          <a:noFill/>
        </p:spPr>
        <p:txBody>
          <a:bodyPr wrap="square" rtlCol="0">
            <a:spAutoFit/>
          </a:bodyPr>
          <a:lstStyle/>
          <a:p>
            <a:r>
              <a:rPr lang="en-US" altLang="zh-CN" dirty="0" smtClean="0">
                <a:solidFill>
                  <a:srgbClr val="FF0066"/>
                </a:solidFill>
              </a:rPr>
              <a:t>Any other ideas?</a:t>
            </a:r>
            <a:endParaRPr lang="zh-CN" altLang="en-US" dirty="0">
              <a:solidFill>
                <a:srgbClr val="FF0066"/>
              </a:solidFill>
            </a:endParaRPr>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34</a:t>
            </a:fld>
            <a:endParaRPr lang="en-CA" dirty="0"/>
          </a:p>
        </p:txBody>
      </p:sp>
    </p:spTree>
    <p:extLst>
      <p:ext uri="{BB962C8B-B14F-4D97-AF65-F5344CB8AC3E}">
        <p14:creationId xmlns:p14="http://schemas.microsoft.com/office/powerpoint/2010/main" val="3890932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r>
              <a:rPr lang="en-US" altLang="zh-CN" dirty="0" smtClean="0">
                <a:ea typeface="宋体" charset="-122"/>
              </a:rPr>
              <a:t>7.2.2 Activity-selection Problem</a:t>
            </a:r>
          </a:p>
        </p:txBody>
      </p:sp>
      <p:sp>
        <p:nvSpPr>
          <p:cNvPr id="63490" name="Rectangle 3"/>
          <p:cNvSpPr>
            <a:spLocks noGrp="1" noChangeArrowheads="1"/>
          </p:cNvSpPr>
          <p:nvPr>
            <p:ph type="body" idx="1"/>
          </p:nvPr>
        </p:nvSpPr>
        <p:spPr>
          <a:xfrm>
            <a:off x="342900" y="1340768"/>
            <a:ext cx="8458200" cy="3048000"/>
          </a:xfrm>
        </p:spPr>
        <p:txBody>
          <a:bodyPr/>
          <a:lstStyle/>
          <a:p>
            <a:pPr eaLnBrk="1" hangingPunct="1">
              <a:lnSpc>
                <a:spcPct val="90000"/>
              </a:lnSpc>
            </a:pPr>
            <a:r>
              <a:rPr lang="en-US" altLang="en-US" sz="2800" dirty="0"/>
              <a:t>Suppose A set of activities S={</a:t>
            </a:r>
            <a:r>
              <a:rPr lang="en-US" altLang="en-US" sz="2800" i="1" dirty="0"/>
              <a:t>a</a:t>
            </a:r>
            <a:r>
              <a:rPr lang="en-US" altLang="en-US" sz="2800" baseline="-25000" dirty="0"/>
              <a:t>1</a:t>
            </a:r>
            <a:r>
              <a:rPr lang="en-US" altLang="en-US" sz="2800" dirty="0"/>
              <a:t>, </a:t>
            </a:r>
            <a:r>
              <a:rPr lang="en-US" altLang="en-US" sz="2800" i="1" dirty="0"/>
              <a:t>a</a:t>
            </a:r>
            <a:r>
              <a:rPr lang="en-US" altLang="en-US" sz="2800" baseline="-25000" dirty="0"/>
              <a:t>2</a:t>
            </a:r>
            <a:r>
              <a:rPr lang="en-US" altLang="en-US" sz="2800" dirty="0"/>
              <a:t>,…, </a:t>
            </a:r>
            <a:r>
              <a:rPr lang="en-US" altLang="en-US" sz="2800" i="1" dirty="0"/>
              <a:t>a</a:t>
            </a:r>
            <a:r>
              <a:rPr lang="en-US" altLang="en-US" sz="2800" i="1" baseline="-25000" dirty="0"/>
              <a:t>n</a:t>
            </a:r>
            <a:r>
              <a:rPr lang="en-US" altLang="en-US" sz="2800" dirty="0"/>
              <a:t>}</a:t>
            </a:r>
          </a:p>
          <a:p>
            <a:pPr lvl="1" eaLnBrk="1" hangingPunct="1">
              <a:lnSpc>
                <a:spcPct val="90000"/>
              </a:lnSpc>
            </a:pPr>
            <a:r>
              <a:rPr lang="en-US" altLang="en-US" sz="2400" dirty="0"/>
              <a:t>They use </a:t>
            </a:r>
            <a:r>
              <a:rPr lang="en-US" altLang="en-US" sz="2400" dirty="0">
                <a:solidFill>
                  <a:srgbClr val="FF0000"/>
                </a:solidFill>
              </a:rPr>
              <a:t>resources</a:t>
            </a:r>
            <a:r>
              <a:rPr lang="en-US" altLang="en-US" sz="2400" dirty="0"/>
              <a:t>, such as lecture hall, one lecture at a time</a:t>
            </a:r>
          </a:p>
          <a:p>
            <a:pPr lvl="1" eaLnBrk="1" hangingPunct="1">
              <a:lnSpc>
                <a:spcPct val="90000"/>
              </a:lnSpc>
            </a:pPr>
            <a:r>
              <a:rPr lang="en-US" altLang="en-US" sz="2400" dirty="0"/>
              <a:t>Each </a:t>
            </a:r>
            <a:r>
              <a:rPr lang="en-US" altLang="en-US" sz="2400" i="1" dirty="0" err="1"/>
              <a:t>a</a:t>
            </a:r>
            <a:r>
              <a:rPr lang="en-US" altLang="en-US" sz="2400" i="1" baseline="-25000" dirty="0" err="1"/>
              <a:t>i</a:t>
            </a:r>
            <a:r>
              <a:rPr lang="en-US" altLang="en-US" sz="2400" dirty="0"/>
              <a:t>, has a </a:t>
            </a:r>
            <a:r>
              <a:rPr lang="en-US" altLang="en-US" sz="2400" dirty="0">
                <a:solidFill>
                  <a:srgbClr val="FF0000"/>
                </a:solidFill>
              </a:rPr>
              <a:t>start time </a:t>
            </a:r>
            <a:r>
              <a:rPr lang="en-US" altLang="en-US" sz="2400" i="1" dirty="0" err="1">
                <a:solidFill>
                  <a:srgbClr val="FF0000"/>
                </a:solidFill>
              </a:rPr>
              <a:t>s</a:t>
            </a:r>
            <a:r>
              <a:rPr lang="en-US" altLang="en-US" sz="2400" i="1" baseline="-25000" dirty="0" err="1">
                <a:solidFill>
                  <a:srgbClr val="FF0000"/>
                </a:solidFill>
              </a:rPr>
              <a:t>i</a:t>
            </a:r>
            <a:r>
              <a:rPr lang="en-US" altLang="en-US" sz="2400" dirty="0"/>
              <a:t>, and </a:t>
            </a:r>
            <a:r>
              <a:rPr lang="en-US" altLang="en-US" sz="2400" dirty="0">
                <a:solidFill>
                  <a:srgbClr val="FF0000"/>
                </a:solidFill>
              </a:rPr>
              <a:t>finish time </a:t>
            </a:r>
            <a:r>
              <a:rPr lang="en-US" altLang="en-US" sz="2400" i="1" dirty="0">
                <a:solidFill>
                  <a:srgbClr val="FF0000"/>
                </a:solidFill>
              </a:rPr>
              <a:t>f</a:t>
            </a:r>
            <a:r>
              <a:rPr lang="en-US" altLang="en-US" sz="2400" i="1" baseline="-25000" dirty="0">
                <a:solidFill>
                  <a:srgbClr val="FF0000"/>
                </a:solidFill>
              </a:rPr>
              <a:t>i</a:t>
            </a:r>
            <a:r>
              <a:rPr lang="en-US" altLang="en-US" sz="2400" dirty="0"/>
              <a:t>, with 0</a:t>
            </a:r>
            <a:r>
              <a:rPr lang="en-US" altLang="en-US" sz="2400" dirty="0">
                <a:sym typeface="Symbol" panose="05050102010706020507" pitchFamily="18" charset="2"/>
              </a:rPr>
              <a:t> </a:t>
            </a:r>
            <a:r>
              <a:rPr lang="en-US" altLang="en-US" sz="2400" i="1" dirty="0" err="1"/>
              <a:t>s</a:t>
            </a:r>
            <a:r>
              <a:rPr lang="en-US" altLang="en-US" sz="2400" i="1" baseline="-25000" dirty="0" err="1"/>
              <a:t>i</a:t>
            </a:r>
            <a:r>
              <a:rPr lang="en-US" altLang="en-US" sz="2400" dirty="0"/>
              <a:t>&lt; </a:t>
            </a:r>
            <a:r>
              <a:rPr lang="en-US" altLang="en-US" sz="2400" i="1" dirty="0"/>
              <a:t>f</a:t>
            </a:r>
            <a:r>
              <a:rPr lang="en-US" altLang="en-US" sz="2400" i="1" baseline="-25000" dirty="0"/>
              <a:t>i</a:t>
            </a:r>
            <a:r>
              <a:rPr lang="en-US" altLang="en-US" sz="2400" dirty="0"/>
              <a:t>&lt;</a:t>
            </a:r>
            <a:r>
              <a:rPr lang="en-US" altLang="en-US" sz="2400" dirty="0">
                <a:sym typeface="Symbol" panose="05050102010706020507" pitchFamily="18" charset="2"/>
              </a:rPr>
              <a:t>.</a:t>
            </a:r>
          </a:p>
          <a:p>
            <a:pPr lvl="1" eaLnBrk="1" hangingPunct="1">
              <a:lnSpc>
                <a:spcPct val="90000"/>
              </a:lnSpc>
            </a:pPr>
            <a:r>
              <a:rPr lang="en-US" altLang="en-US" sz="2400" i="1" dirty="0" err="1"/>
              <a:t>a</a:t>
            </a:r>
            <a:r>
              <a:rPr lang="en-US" altLang="en-US" sz="2400" i="1" baseline="-25000" dirty="0" err="1"/>
              <a:t>i</a:t>
            </a:r>
            <a:r>
              <a:rPr lang="en-US" altLang="en-US" sz="2400" dirty="0"/>
              <a:t> and </a:t>
            </a:r>
            <a:r>
              <a:rPr lang="en-US" altLang="en-US" sz="2400" i="1" dirty="0" err="1"/>
              <a:t>a</a:t>
            </a:r>
            <a:r>
              <a:rPr lang="en-US" altLang="en-US" sz="2400" i="1" baseline="-25000" dirty="0" err="1"/>
              <a:t>j</a:t>
            </a:r>
            <a:r>
              <a:rPr lang="en-US" altLang="en-US" sz="2400" dirty="0"/>
              <a:t> are </a:t>
            </a:r>
            <a:r>
              <a:rPr lang="en-US" altLang="en-US" sz="2400" dirty="0">
                <a:solidFill>
                  <a:srgbClr val="FF0000"/>
                </a:solidFill>
              </a:rPr>
              <a:t>compatible</a:t>
            </a:r>
            <a:r>
              <a:rPr lang="en-US" altLang="en-US" sz="2400" dirty="0"/>
              <a:t> if [</a:t>
            </a:r>
            <a:r>
              <a:rPr lang="en-US" altLang="en-US" sz="2400" i="1" dirty="0" err="1"/>
              <a:t>s</a:t>
            </a:r>
            <a:r>
              <a:rPr lang="en-US" altLang="en-US" sz="2400" i="1" baseline="-25000" dirty="0" err="1"/>
              <a:t>i</a:t>
            </a:r>
            <a:r>
              <a:rPr lang="en-US" altLang="en-US" sz="2400" dirty="0"/>
              <a:t>, </a:t>
            </a:r>
            <a:r>
              <a:rPr lang="en-US" altLang="en-US" sz="2400" i="1" dirty="0"/>
              <a:t>f</a:t>
            </a:r>
            <a:r>
              <a:rPr lang="en-US" altLang="en-US" sz="2400" i="1" baseline="-25000" dirty="0"/>
              <a:t>i</a:t>
            </a:r>
            <a:r>
              <a:rPr lang="en-US" altLang="en-US" sz="2400" dirty="0"/>
              <a:t>) and [</a:t>
            </a:r>
            <a:r>
              <a:rPr lang="en-US" altLang="en-US" sz="2400" i="1" dirty="0" err="1"/>
              <a:t>s</a:t>
            </a:r>
            <a:r>
              <a:rPr lang="en-US" altLang="en-US" sz="2400" i="1" baseline="-25000" dirty="0" err="1"/>
              <a:t>j</a:t>
            </a:r>
            <a:r>
              <a:rPr lang="en-US" altLang="en-US" sz="2400" dirty="0"/>
              <a:t>, </a:t>
            </a:r>
            <a:r>
              <a:rPr lang="en-US" altLang="en-US" sz="2400" i="1" dirty="0" err="1"/>
              <a:t>f</a:t>
            </a:r>
            <a:r>
              <a:rPr lang="en-US" altLang="en-US" sz="2400" i="1" baseline="-25000" dirty="0" err="1"/>
              <a:t>j</a:t>
            </a:r>
            <a:r>
              <a:rPr lang="en-US" altLang="en-US" sz="2400" dirty="0"/>
              <a:t>) do not </a:t>
            </a:r>
            <a:r>
              <a:rPr lang="en-US" altLang="en-US" sz="2400" dirty="0">
                <a:solidFill>
                  <a:srgbClr val="FF0000"/>
                </a:solidFill>
              </a:rPr>
              <a:t>overlap</a:t>
            </a:r>
          </a:p>
          <a:p>
            <a:pPr eaLnBrk="1" hangingPunct="1">
              <a:lnSpc>
                <a:spcPct val="90000"/>
              </a:lnSpc>
            </a:pPr>
            <a:endParaRPr lang="en-US" altLang="en-US" sz="2800" dirty="0" smtClean="0"/>
          </a:p>
          <a:p>
            <a:pPr eaLnBrk="1" hangingPunct="1">
              <a:lnSpc>
                <a:spcPct val="90000"/>
              </a:lnSpc>
            </a:pPr>
            <a:endParaRPr lang="en-US" altLang="en-US" sz="2800" dirty="0"/>
          </a:p>
          <a:p>
            <a:pPr eaLnBrk="1" hangingPunct="1">
              <a:lnSpc>
                <a:spcPct val="90000"/>
              </a:lnSpc>
            </a:pPr>
            <a:r>
              <a:rPr lang="en-US" altLang="en-US" sz="2800" dirty="0" smtClean="0"/>
              <a:t>Goal</a:t>
            </a:r>
            <a:r>
              <a:rPr lang="en-US" altLang="en-US" sz="2800" dirty="0"/>
              <a:t>: select </a:t>
            </a:r>
            <a:r>
              <a:rPr lang="en-US" altLang="en-US" sz="2800" dirty="0">
                <a:solidFill>
                  <a:srgbClr val="FF0000"/>
                </a:solidFill>
              </a:rPr>
              <a:t>maximum-size subset </a:t>
            </a:r>
            <a:r>
              <a:rPr lang="en-US" altLang="en-US" sz="2800" dirty="0"/>
              <a:t>of mutually compatible activities.</a:t>
            </a:r>
          </a:p>
          <a:p>
            <a:endParaRPr lang="en-US" altLang="zh-CN" sz="2800" dirty="0" smtClean="0"/>
          </a:p>
        </p:txBody>
      </p:sp>
      <p:pic>
        <p:nvPicPr>
          <p:cNvPr id="3" name="图片 2"/>
          <p:cNvPicPr>
            <a:picLocks noChangeAspect="1"/>
          </p:cNvPicPr>
          <p:nvPr/>
        </p:nvPicPr>
        <p:blipFill>
          <a:blip r:embed="rId2"/>
          <a:stretch>
            <a:fillRect/>
          </a:stretch>
        </p:blipFill>
        <p:spPr>
          <a:xfrm>
            <a:off x="1236663" y="3967224"/>
            <a:ext cx="6648450" cy="942975"/>
          </a:xfrm>
          <a:prstGeom prst="rect">
            <a:avLst/>
          </a:prstGeom>
        </p:spPr>
      </p:pic>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35</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anim calcmode="lin" valueType="num">
                                      <p:cBhvr additive="base">
                                        <p:cTn id="7" dur="500" fill="hold"/>
                                        <p:tgtEl>
                                          <p:spTgt spid="634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3490">
                                            <p:txEl>
                                              <p:pRg st="1" end="1"/>
                                            </p:txEl>
                                          </p:spTgt>
                                        </p:tgtEl>
                                        <p:attrNameLst>
                                          <p:attrName>style.visibility</p:attrName>
                                        </p:attrNameLst>
                                      </p:cBhvr>
                                      <p:to>
                                        <p:strVal val="visible"/>
                                      </p:to>
                                    </p:set>
                                    <p:anim calcmode="lin" valueType="num">
                                      <p:cBhvr additive="base">
                                        <p:cTn id="11" dur="500" fill="hold"/>
                                        <p:tgtEl>
                                          <p:spTgt spid="6349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349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3490">
                                            <p:txEl>
                                              <p:pRg st="2" end="2"/>
                                            </p:txEl>
                                          </p:spTgt>
                                        </p:tgtEl>
                                        <p:attrNameLst>
                                          <p:attrName>style.visibility</p:attrName>
                                        </p:attrNameLst>
                                      </p:cBhvr>
                                      <p:to>
                                        <p:strVal val="visible"/>
                                      </p:to>
                                    </p:set>
                                    <p:anim calcmode="lin" valueType="num">
                                      <p:cBhvr additive="base">
                                        <p:cTn id="15" dur="500" fill="hold"/>
                                        <p:tgtEl>
                                          <p:spTgt spid="6349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349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3490">
                                            <p:txEl>
                                              <p:pRg st="3" end="3"/>
                                            </p:txEl>
                                          </p:spTgt>
                                        </p:tgtEl>
                                        <p:attrNameLst>
                                          <p:attrName>style.visibility</p:attrName>
                                        </p:attrNameLst>
                                      </p:cBhvr>
                                      <p:to>
                                        <p:strVal val="visible"/>
                                      </p:to>
                                    </p:set>
                                    <p:anim calcmode="lin" valueType="num">
                                      <p:cBhvr additive="base">
                                        <p:cTn id="19" dur="500" fill="hold"/>
                                        <p:tgtEl>
                                          <p:spTgt spid="6349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3490">
                                            <p:txEl>
                                              <p:pRg st="6" end="6"/>
                                            </p:txEl>
                                          </p:spTgt>
                                        </p:tgtEl>
                                        <p:attrNameLst>
                                          <p:attrName>style.visibility</p:attrName>
                                        </p:attrNameLst>
                                      </p:cBhvr>
                                      <p:to>
                                        <p:strVal val="visible"/>
                                      </p:to>
                                    </p:set>
                                    <p:anim calcmode="lin" valueType="num">
                                      <p:cBhvr additive="base">
                                        <p:cTn id="29" dur="500" fill="hold"/>
                                        <p:tgtEl>
                                          <p:spTgt spid="63490">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349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r>
              <a:rPr lang="en-US" altLang="zh-CN" dirty="0" smtClean="0">
                <a:ea typeface="宋体" charset="-122"/>
              </a:rPr>
              <a:t>7.2.2 Activity-selection Problem</a:t>
            </a:r>
          </a:p>
        </p:txBody>
      </p:sp>
      <p:sp>
        <p:nvSpPr>
          <p:cNvPr id="63490" name="Rectangle 3"/>
          <p:cNvSpPr>
            <a:spLocks noGrp="1" noChangeArrowheads="1"/>
          </p:cNvSpPr>
          <p:nvPr>
            <p:ph type="body" idx="1"/>
          </p:nvPr>
        </p:nvSpPr>
        <p:spPr>
          <a:xfrm>
            <a:off x="304800" y="990600"/>
            <a:ext cx="8458200" cy="3048000"/>
          </a:xfrm>
        </p:spPr>
        <p:txBody>
          <a:bodyPr/>
          <a:lstStyle/>
          <a:p>
            <a:r>
              <a:rPr lang="en-US" altLang="zh-CN" sz="2800" u="sng" dirty="0" smtClean="0">
                <a:solidFill>
                  <a:srgbClr val="CC3300"/>
                </a:solidFill>
              </a:rPr>
              <a:t>Input:</a:t>
            </a:r>
            <a:r>
              <a:rPr lang="en-US" altLang="zh-CN" sz="2800" dirty="0" smtClean="0"/>
              <a:t> Set </a:t>
            </a:r>
            <a:r>
              <a:rPr lang="en-US" altLang="zh-CN" sz="2800" i="1" dirty="0" smtClean="0"/>
              <a:t>S</a:t>
            </a:r>
            <a:r>
              <a:rPr lang="en-US" altLang="zh-CN" sz="2800" dirty="0" smtClean="0"/>
              <a:t> of </a:t>
            </a:r>
            <a:r>
              <a:rPr lang="en-US" altLang="zh-CN" sz="2800" i="1" dirty="0" smtClean="0"/>
              <a:t>n </a:t>
            </a:r>
            <a:r>
              <a:rPr lang="en-US" altLang="zh-CN" sz="2800" dirty="0" smtClean="0"/>
              <a:t>activities, </a:t>
            </a:r>
            <a:r>
              <a:rPr lang="en-US" altLang="zh-CN" sz="2800" i="1" dirty="0" smtClean="0"/>
              <a:t>a</a:t>
            </a:r>
            <a:r>
              <a:rPr lang="en-US" altLang="zh-CN" sz="2800" baseline="-25000" dirty="0" smtClean="0"/>
              <a:t>1</a:t>
            </a:r>
            <a:r>
              <a:rPr lang="en-US" altLang="zh-CN" sz="2800" dirty="0" smtClean="0"/>
              <a:t>, </a:t>
            </a:r>
            <a:r>
              <a:rPr lang="en-US" altLang="zh-CN" sz="2800" i="1" dirty="0" smtClean="0"/>
              <a:t>a</a:t>
            </a:r>
            <a:r>
              <a:rPr lang="en-US" altLang="zh-CN" sz="2800" baseline="-25000" dirty="0" smtClean="0"/>
              <a:t>2</a:t>
            </a:r>
            <a:r>
              <a:rPr lang="en-US" altLang="zh-CN" sz="2800" dirty="0" smtClean="0"/>
              <a:t>, …, </a:t>
            </a:r>
            <a:r>
              <a:rPr lang="en-US" altLang="zh-CN" sz="2800" i="1" dirty="0" smtClean="0"/>
              <a:t>a</a:t>
            </a:r>
            <a:r>
              <a:rPr lang="en-US" altLang="zh-CN" sz="2800" baseline="-25000" dirty="0" smtClean="0"/>
              <a:t>n</a:t>
            </a:r>
            <a:r>
              <a:rPr lang="en-US" altLang="zh-CN" sz="2800" dirty="0" smtClean="0"/>
              <a:t>.</a:t>
            </a:r>
          </a:p>
          <a:p>
            <a:pPr lvl="1"/>
            <a:r>
              <a:rPr lang="en-US" altLang="zh-CN" sz="2400" i="1" dirty="0" err="1" smtClean="0"/>
              <a:t>s</a:t>
            </a:r>
            <a:r>
              <a:rPr lang="en-US" altLang="zh-CN" sz="2400" baseline="-25000" dirty="0" err="1" smtClean="0"/>
              <a:t>i</a:t>
            </a:r>
            <a:r>
              <a:rPr lang="en-US" altLang="zh-CN" sz="2400" dirty="0" smtClean="0"/>
              <a:t> = start time of activity </a:t>
            </a:r>
            <a:r>
              <a:rPr lang="en-US" altLang="zh-CN" sz="2400" i="1" dirty="0" err="1" smtClean="0"/>
              <a:t>i</a:t>
            </a:r>
            <a:r>
              <a:rPr lang="en-US" altLang="zh-CN" sz="2400" dirty="0" smtClean="0"/>
              <a:t>.</a:t>
            </a:r>
          </a:p>
          <a:p>
            <a:pPr lvl="1"/>
            <a:r>
              <a:rPr lang="en-US" altLang="zh-CN" sz="2400" i="1" dirty="0" smtClean="0"/>
              <a:t>f</a:t>
            </a:r>
            <a:r>
              <a:rPr lang="en-US" altLang="zh-CN" sz="2400" baseline="-25000" dirty="0" smtClean="0"/>
              <a:t>i</a:t>
            </a:r>
            <a:r>
              <a:rPr lang="en-US" altLang="zh-CN" sz="2400" dirty="0" smtClean="0"/>
              <a:t> = finish time of activity </a:t>
            </a:r>
            <a:r>
              <a:rPr lang="en-US" altLang="zh-CN" sz="2400" i="1" dirty="0" err="1" smtClean="0"/>
              <a:t>i</a:t>
            </a:r>
            <a:r>
              <a:rPr lang="en-US" altLang="zh-CN" sz="2400" dirty="0" smtClean="0"/>
              <a:t>.</a:t>
            </a:r>
          </a:p>
          <a:p>
            <a:r>
              <a:rPr lang="en-US" altLang="zh-CN" sz="2800" u="sng" dirty="0" smtClean="0">
                <a:solidFill>
                  <a:srgbClr val="CC3300"/>
                </a:solidFill>
              </a:rPr>
              <a:t>Output:</a:t>
            </a:r>
            <a:r>
              <a:rPr lang="en-US" altLang="zh-CN" sz="2800" dirty="0" smtClean="0"/>
              <a:t> Subset A</a:t>
            </a:r>
            <a:r>
              <a:rPr lang="en-US" altLang="zh-CN" sz="2800" i="1" dirty="0" smtClean="0"/>
              <a:t> </a:t>
            </a:r>
            <a:r>
              <a:rPr lang="en-US" altLang="zh-CN" sz="2800" dirty="0" smtClean="0"/>
              <a:t>of maximum number of compatible activities.</a:t>
            </a:r>
          </a:p>
          <a:p>
            <a:pPr lvl="1"/>
            <a:r>
              <a:rPr lang="en-US" altLang="zh-CN" sz="2400" dirty="0" smtClean="0"/>
              <a:t>Two activities are compatible, if their intervals don’t overlap.</a:t>
            </a:r>
          </a:p>
          <a:p>
            <a:endParaRPr lang="en-US" altLang="zh-CN" sz="2800" dirty="0" smtClean="0"/>
          </a:p>
        </p:txBody>
      </p:sp>
      <p:sp>
        <p:nvSpPr>
          <p:cNvPr id="63491" name="Line 4"/>
          <p:cNvSpPr>
            <a:spLocks noChangeShapeType="1"/>
          </p:cNvSpPr>
          <p:nvPr/>
        </p:nvSpPr>
        <p:spPr bwMode="auto">
          <a:xfrm>
            <a:off x="914400" y="5791200"/>
            <a:ext cx="10668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63492" name="Line 6"/>
          <p:cNvSpPr>
            <a:spLocks noChangeShapeType="1"/>
          </p:cNvSpPr>
          <p:nvPr/>
        </p:nvSpPr>
        <p:spPr bwMode="auto">
          <a:xfrm>
            <a:off x="1676400" y="5334000"/>
            <a:ext cx="18288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63493" name="Line 7"/>
          <p:cNvSpPr>
            <a:spLocks noChangeShapeType="1"/>
          </p:cNvSpPr>
          <p:nvPr/>
        </p:nvSpPr>
        <p:spPr bwMode="auto">
          <a:xfrm>
            <a:off x="1143000" y="4876800"/>
            <a:ext cx="14478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63494" name="Line 8"/>
          <p:cNvSpPr>
            <a:spLocks noChangeShapeType="1"/>
          </p:cNvSpPr>
          <p:nvPr/>
        </p:nvSpPr>
        <p:spPr bwMode="auto">
          <a:xfrm>
            <a:off x="2362200" y="5791200"/>
            <a:ext cx="15240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63495" name="Line 9"/>
          <p:cNvSpPr>
            <a:spLocks noChangeShapeType="1"/>
          </p:cNvSpPr>
          <p:nvPr/>
        </p:nvSpPr>
        <p:spPr bwMode="auto">
          <a:xfrm>
            <a:off x="2971800" y="4876800"/>
            <a:ext cx="23622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63496" name="Line 10"/>
          <p:cNvSpPr>
            <a:spLocks noChangeShapeType="1"/>
          </p:cNvSpPr>
          <p:nvPr/>
        </p:nvSpPr>
        <p:spPr bwMode="auto">
          <a:xfrm>
            <a:off x="4953000" y="5334000"/>
            <a:ext cx="16002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63497" name="Line 11"/>
          <p:cNvSpPr>
            <a:spLocks noChangeShapeType="1"/>
          </p:cNvSpPr>
          <p:nvPr/>
        </p:nvSpPr>
        <p:spPr bwMode="auto">
          <a:xfrm>
            <a:off x="4495800" y="5791200"/>
            <a:ext cx="29718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63498" name="Text Box 12"/>
          <p:cNvSpPr txBox="1">
            <a:spLocks noChangeArrowheads="1"/>
          </p:cNvSpPr>
          <p:nvPr/>
        </p:nvSpPr>
        <p:spPr bwMode="auto">
          <a:xfrm>
            <a:off x="381000" y="4114800"/>
            <a:ext cx="1210588" cy="369332"/>
          </a:xfrm>
          <a:prstGeom prst="rect">
            <a:avLst/>
          </a:prstGeom>
          <a:noFill/>
          <a:ln w="12700">
            <a:noFill/>
            <a:miter lim="800000"/>
            <a:headEnd type="none" w="sm" len="sm"/>
            <a:tailEnd type="none" w="sm" len="sm"/>
          </a:ln>
        </p:spPr>
        <p:txBody>
          <a:bodyPr wrap="none">
            <a:spAutoFit/>
          </a:bodyPr>
          <a:lstStyle/>
          <a:p>
            <a:r>
              <a:rPr lang="en-US" altLang="zh-CN" b="1" dirty="0">
                <a:solidFill>
                  <a:schemeClr val="hlink"/>
                </a:solidFill>
              </a:rPr>
              <a:t>Example:</a:t>
            </a:r>
          </a:p>
        </p:txBody>
      </p:sp>
      <p:sp>
        <p:nvSpPr>
          <p:cNvPr id="63499" name="Text Box 13"/>
          <p:cNvSpPr txBox="1">
            <a:spLocks noChangeArrowheads="1"/>
          </p:cNvSpPr>
          <p:nvPr/>
        </p:nvSpPr>
        <p:spPr bwMode="auto">
          <a:xfrm>
            <a:off x="6231538" y="4134390"/>
            <a:ext cx="2531462" cy="646331"/>
          </a:xfrm>
          <a:prstGeom prst="rect">
            <a:avLst/>
          </a:prstGeom>
          <a:noFill/>
          <a:ln w="12700">
            <a:noFill/>
            <a:miter lim="800000"/>
            <a:headEnd type="none" w="sm" len="sm"/>
            <a:tailEnd type="none" w="sm" len="sm"/>
          </a:ln>
        </p:spPr>
        <p:txBody>
          <a:bodyPr wrap="none">
            <a:spAutoFit/>
          </a:bodyPr>
          <a:lstStyle/>
          <a:p>
            <a:r>
              <a:rPr lang="en-US" altLang="zh-CN" b="1" dirty="0">
                <a:solidFill>
                  <a:srgbClr val="CC3300"/>
                </a:solidFill>
              </a:rPr>
              <a:t>Activities in each line</a:t>
            </a:r>
          </a:p>
          <a:p>
            <a:r>
              <a:rPr lang="en-US" altLang="zh-CN" b="1" dirty="0">
                <a:solidFill>
                  <a:srgbClr val="CC3300"/>
                </a:solidFill>
              </a:rPr>
              <a:t>are compatible.</a:t>
            </a:r>
          </a:p>
        </p:txBody>
      </p:sp>
      <p:sp>
        <p:nvSpPr>
          <p:cNvPr id="63500" name="Text Box 15"/>
          <p:cNvSpPr txBox="1">
            <a:spLocks noChangeArrowheads="1"/>
          </p:cNvSpPr>
          <p:nvPr/>
        </p:nvSpPr>
        <p:spPr bwMode="auto">
          <a:xfrm>
            <a:off x="1219200" y="5435932"/>
            <a:ext cx="322524" cy="369332"/>
          </a:xfrm>
          <a:prstGeom prst="rect">
            <a:avLst/>
          </a:prstGeom>
          <a:noFill/>
          <a:ln w="28575">
            <a:noFill/>
            <a:miter lim="800000"/>
            <a:headEnd/>
            <a:tailEnd/>
          </a:ln>
        </p:spPr>
        <p:txBody>
          <a:bodyPr wrap="none">
            <a:spAutoFit/>
          </a:bodyPr>
          <a:lstStyle/>
          <a:p>
            <a:r>
              <a:rPr lang="en-US" altLang="zh-CN" b="1">
                <a:solidFill>
                  <a:srgbClr val="00B0F0"/>
                </a:solidFill>
                <a:latin typeface="Courier New" pitchFamily="49" charset="0"/>
              </a:rPr>
              <a:t>1</a:t>
            </a:r>
          </a:p>
        </p:txBody>
      </p:sp>
      <p:sp>
        <p:nvSpPr>
          <p:cNvPr id="63501" name="Text Box 15"/>
          <p:cNvSpPr txBox="1">
            <a:spLocks noChangeArrowheads="1"/>
          </p:cNvSpPr>
          <p:nvPr/>
        </p:nvSpPr>
        <p:spPr bwMode="auto">
          <a:xfrm>
            <a:off x="1905000" y="4445332"/>
            <a:ext cx="322524" cy="369332"/>
          </a:xfrm>
          <a:prstGeom prst="rect">
            <a:avLst/>
          </a:prstGeom>
          <a:noFill/>
          <a:ln w="28575">
            <a:noFill/>
            <a:miter lim="800000"/>
            <a:headEnd/>
            <a:tailEnd/>
          </a:ln>
        </p:spPr>
        <p:txBody>
          <a:bodyPr wrap="none">
            <a:spAutoFit/>
          </a:bodyPr>
          <a:lstStyle/>
          <a:p>
            <a:r>
              <a:rPr lang="en-US" altLang="zh-CN" b="1" dirty="0">
                <a:solidFill>
                  <a:srgbClr val="00B0F0"/>
                </a:solidFill>
                <a:latin typeface="Courier New" pitchFamily="49" charset="0"/>
              </a:rPr>
              <a:t>2</a:t>
            </a:r>
          </a:p>
        </p:txBody>
      </p:sp>
      <p:sp>
        <p:nvSpPr>
          <p:cNvPr id="63502" name="Text Box 15"/>
          <p:cNvSpPr txBox="1">
            <a:spLocks noChangeArrowheads="1"/>
          </p:cNvSpPr>
          <p:nvPr/>
        </p:nvSpPr>
        <p:spPr bwMode="auto">
          <a:xfrm>
            <a:off x="2438400" y="4978732"/>
            <a:ext cx="322524" cy="369332"/>
          </a:xfrm>
          <a:prstGeom prst="rect">
            <a:avLst/>
          </a:prstGeom>
          <a:noFill/>
          <a:ln w="28575">
            <a:noFill/>
            <a:miter lim="800000"/>
            <a:headEnd/>
            <a:tailEnd/>
          </a:ln>
        </p:spPr>
        <p:txBody>
          <a:bodyPr wrap="none">
            <a:spAutoFit/>
          </a:bodyPr>
          <a:lstStyle/>
          <a:p>
            <a:r>
              <a:rPr lang="en-US" altLang="zh-CN" b="1">
                <a:solidFill>
                  <a:srgbClr val="00B0F0"/>
                </a:solidFill>
                <a:latin typeface="Courier New" pitchFamily="49" charset="0"/>
              </a:rPr>
              <a:t>3</a:t>
            </a:r>
          </a:p>
        </p:txBody>
      </p:sp>
      <p:sp>
        <p:nvSpPr>
          <p:cNvPr id="63503" name="Text Box 15"/>
          <p:cNvSpPr txBox="1">
            <a:spLocks noChangeArrowheads="1"/>
          </p:cNvSpPr>
          <p:nvPr/>
        </p:nvSpPr>
        <p:spPr bwMode="auto">
          <a:xfrm>
            <a:off x="3124200" y="5435932"/>
            <a:ext cx="322524" cy="369332"/>
          </a:xfrm>
          <a:prstGeom prst="rect">
            <a:avLst/>
          </a:prstGeom>
          <a:noFill/>
          <a:ln w="28575">
            <a:noFill/>
            <a:miter lim="800000"/>
            <a:headEnd/>
            <a:tailEnd/>
          </a:ln>
        </p:spPr>
        <p:txBody>
          <a:bodyPr wrap="none">
            <a:spAutoFit/>
          </a:bodyPr>
          <a:lstStyle/>
          <a:p>
            <a:r>
              <a:rPr lang="en-US" altLang="zh-CN" b="1">
                <a:solidFill>
                  <a:srgbClr val="00B0F0"/>
                </a:solidFill>
                <a:latin typeface="Courier New" pitchFamily="49" charset="0"/>
              </a:rPr>
              <a:t>4</a:t>
            </a:r>
          </a:p>
        </p:txBody>
      </p:sp>
      <p:sp>
        <p:nvSpPr>
          <p:cNvPr id="63504" name="Text Box 15"/>
          <p:cNvSpPr txBox="1">
            <a:spLocks noChangeArrowheads="1"/>
          </p:cNvSpPr>
          <p:nvPr/>
        </p:nvSpPr>
        <p:spPr bwMode="auto">
          <a:xfrm>
            <a:off x="5715000" y="4978732"/>
            <a:ext cx="322524" cy="369332"/>
          </a:xfrm>
          <a:prstGeom prst="rect">
            <a:avLst/>
          </a:prstGeom>
          <a:noFill/>
          <a:ln w="28575">
            <a:noFill/>
            <a:miter lim="800000"/>
            <a:headEnd/>
            <a:tailEnd/>
          </a:ln>
        </p:spPr>
        <p:txBody>
          <a:bodyPr wrap="none">
            <a:spAutoFit/>
          </a:bodyPr>
          <a:lstStyle/>
          <a:p>
            <a:r>
              <a:rPr lang="en-US" altLang="zh-CN" b="1">
                <a:solidFill>
                  <a:srgbClr val="00B0F0"/>
                </a:solidFill>
                <a:latin typeface="Courier New" pitchFamily="49" charset="0"/>
              </a:rPr>
              <a:t>6</a:t>
            </a:r>
          </a:p>
        </p:txBody>
      </p:sp>
      <p:sp>
        <p:nvSpPr>
          <p:cNvPr id="63505" name="Text Box 15"/>
          <p:cNvSpPr txBox="1">
            <a:spLocks noChangeArrowheads="1"/>
          </p:cNvSpPr>
          <p:nvPr/>
        </p:nvSpPr>
        <p:spPr bwMode="auto">
          <a:xfrm>
            <a:off x="4267200" y="4445332"/>
            <a:ext cx="322524" cy="369332"/>
          </a:xfrm>
          <a:prstGeom prst="rect">
            <a:avLst/>
          </a:prstGeom>
          <a:noFill/>
          <a:ln w="28575">
            <a:noFill/>
            <a:miter lim="800000"/>
            <a:headEnd/>
            <a:tailEnd/>
          </a:ln>
        </p:spPr>
        <p:txBody>
          <a:bodyPr wrap="none">
            <a:spAutoFit/>
          </a:bodyPr>
          <a:lstStyle/>
          <a:p>
            <a:r>
              <a:rPr lang="en-US" altLang="zh-CN" b="1">
                <a:solidFill>
                  <a:srgbClr val="00B0F0"/>
                </a:solidFill>
                <a:latin typeface="Courier New" pitchFamily="49" charset="0"/>
              </a:rPr>
              <a:t>5</a:t>
            </a:r>
          </a:p>
        </p:txBody>
      </p:sp>
      <p:sp>
        <p:nvSpPr>
          <p:cNvPr id="63506" name="Text Box 15"/>
          <p:cNvSpPr txBox="1">
            <a:spLocks noChangeArrowheads="1"/>
          </p:cNvSpPr>
          <p:nvPr/>
        </p:nvSpPr>
        <p:spPr bwMode="auto">
          <a:xfrm>
            <a:off x="6781800" y="5435932"/>
            <a:ext cx="322524" cy="369332"/>
          </a:xfrm>
          <a:prstGeom prst="rect">
            <a:avLst/>
          </a:prstGeom>
          <a:noFill/>
          <a:ln w="28575">
            <a:noFill/>
            <a:miter lim="800000"/>
            <a:headEnd/>
            <a:tailEnd/>
          </a:ln>
        </p:spPr>
        <p:txBody>
          <a:bodyPr wrap="none">
            <a:spAutoFit/>
          </a:bodyPr>
          <a:lstStyle/>
          <a:p>
            <a:r>
              <a:rPr lang="en-US" altLang="zh-CN" b="1">
                <a:solidFill>
                  <a:srgbClr val="00B0F0"/>
                </a:solidFill>
                <a:latin typeface="Courier New" pitchFamily="49" charset="0"/>
              </a:rPr>
              <a:t>7</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36</a:t>
            </a:fld>
            <a:endParaRPr lang="en-CA" dirty="0"/>
          </a:p>
        </p:txBody>
      </p:sp>
    </p:spTree>
    <p:extLst>
      <p:ext uri="{BB962C8B-B14F-4D97-AF65-F5344CB8AC3E}">
        <p14:creationId xmlns:p14="http://schemas.microsoft.com/office/powerpoint/2010/main" val="49777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anim calcmode="lin" valueType="num">
                                      <p:cBhvr additive="base">
                                        <p:cTn id="7" dur="500" fill="hold"/>
                                        <p:tgtEl>
                                          <p:spTgt spid="634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3490">
                                            <p:txEl>
                                              <p:pRg st="1" end="1"/>
                                            </p:txEl>
                                          </p:spTgt>
                                        </p:tgtEl>
                                        <p:attrNameLst>
                                          <p:attrName>style.visibility</p:attrName>
                                        </p:attrNameLst>
                                      </p:cBhvr>
                                      <p:to>
                                        <p:strVal val="visible"/>
                                      </p:to>
                                    </p:set>
                                    <p:anim calcmode="lin" valueType="num">
                                      <p:cBhvr additive="base">
                                        <p:cTn id="11" dur="500" fill="hold"/>
                                        <p:tgtEl>
                                          <p:spTgt spid="6349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349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3490">
                                            <p:txEl>
                                              <p:pRg st="2" end="2"/>
                                            </p:txEl>
                                          </p:spTgt>
                                        </p:tgtEl>
                                        <p:attrNameLst>
                                          <p:attrName>style.visibility</p:attrName>
                                        </p:attrNameLst>
                                      </p:cBhvr>
                                      <p:to>
                                        <p:strVal val="visible"/>
                                      </p:to>
                                    </p:set>
                                    <p:anim calcmode="lin" valueType="num">
                                      <p:cBhvr additive="base">
                                        <p:cTn id="15" dur="500" fill="hold"/>
                                        <p:tgtEl>
                                          <p:spTgt spid="6349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34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3490">
                                            <p:txEl>
                                              <p:pRg st="3" end="3"/>
                                            </p:txEl>
                                          </p:spTgt>
                                        </p:tgtEl>
                                        <p:attrNameLst>
                                          <p:attrName>style.visibility</p:attrName>
                                        </p:attrNameLst>
                                      </p:cBhvr>
                                      <p:to>
                                        <p:strVal val="visible"/>
                                      </p:to>
                                    </p:set>
                                    <p:anim calcmode="lin" valueType="num">
                                      <p:cBhvr additive="base">
                                        <p:cTn id="21" dur="500" fill="hold"/>
                                        <p:tgtEl>
                                          <p:spTgt spid="6349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3490">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3490">
                                            <p:txEl>
                                              <p:pRg st="4" end="4"/>
                                            </p:txEl>
                                          </p:spTgt>
                                        </p:tgtEl>
                                        <p:attrNameLst>
                                          <p:attrName>style.visibility</p:attrName>
                                        </p:attrNameLst>
                                      </p:cBhvr>
                                      <p:to>
                                        <p:strVal val="visible"/>
                                      </p:to>
                                    </p:set>
                                    <p:anim calcmode="lin" valueType="num">
                                      <p:cBhvr additive="base">
                                        <p:cTn id="25" dur="500" fill="hold"/>
                                        <p:tgtEl>
                                          <p:spTgt spid="6349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4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491"/>
                                        </p:tgtEl>
                                        <p:attrNameLst>
                                          <p:attrName>style.visibility</p:attrName>
                                        </p:attrNameLst>
                                      </p:cBhvr>
                                      <p:to>
                                        <p:strVal val="visible"/>
                                      </p:to>
                                    </p:set>
                                    <p:anim calcmode="lin" valueType="num">
                                      <p:cBhvr additive="base">
                                        <p:cTn id="31" dur="500" fill="hold"/>
                                        <p:tgtEl>
                                          <p:spTgt spid="63491"/>
                                        </p:tgtEl>
                                        <p:attrNameLst>
                                          <p:attrName>ppt_x</p:attrName>
                                        </p:attrNameLst>
                                      </p:cBhvr>
                                      <p:tavLst>
                                        <p:tav tm="0">
                                          <p:val>
                                            <p:strVal val="#ppt_x"/>
                                          </p:val>
                                        </p:tav>
                                        <p:tav tm="100000">
                                          <p:val>
                                            <p:strVal val="#ppt_x"/>
                                          </p:val>
                                        </p:tav>
                                      </p:tavLst>
                                    </p:anim>
                                    <p:anim calcmode="lin" valueType="num">
                                      <p:cBhvr additive="base">
                                        <p:cTn id="32" dur="500" fill="hold"/>
                                        <p:tgtEl>
                                          <p:spTgt spid="6349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3492"/>
                                        </p:tgtEl>
                                        <p:attrNameLst>
                                          <p:attrName>style.visibility</p:attrName>
                                        </p:attrNameLst>
                                      </p:cBhvr>
                                      <p:to>
                                        <p:strVal val="visible"/>
                                      </p:to>
                                    </p:set>
                                    <p:anim calcmode="lin" valueType="num">
                                      <p:cBhvr additive="base">
                                        <p:cTn id="35" dur="500" fill="hold"/>
                                        <p:tgtEl>
                                          <p:spTgt spid="63492"/>
                                        </p:tgtEl>
                                        <p:attrNameLst>
                                          <p:attrName>ppt_x</p:attrName>
                                        </p:attrNameLst>
                                      </p:cBhvr>
                                      <p:tavLst>
                                        <p:tav tm="0">
                                          <p:val>
                                            <p:strVal val="#ppt_x"/>
                                          </p:val>
                                        </p:tav>
                                        <p:tav tm="100000">
                                          <p:val>
                                            <p:strVal val="#ppt_x"/>
                                          </p:val>
                                        </p:tav>
                                      </p:tavLst>
                                    </p:anim>
                                    <p:anim calcmode="lin" valueType="num">
                                      <p:cBhvr additive="base">
                                        <p:cTn id="36" dur="500" fill="hold"/>
                                        <p:tgtEl>
                                          <p:spTgt spid="6349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3493"/>
                                        </p:tgtEl>
                                        <p:attrNameLst>
                                          <p:attrName>style.visibility</p:attrName>
                                        </p:attrNameLst>
                                      </p:cBhvr>
                                      <p:to>
                                        <p:strVal val="visible"/>
                                      </p:to>
                                    </p:set>
                                    <p:anim calcmode="lin" valueType="num">
                                      <p:cBhvr additive="base">
                                        <p:cTn id="39" dur="500" fill="hold"/>
                                        <p:tgtEl>
                                          <p:spTgt spid="63493"/>
                                        </p:tgtEl>
                                        <p:attrNameLst>
                                          <p:attrName>ppt_x</p:attrName>
                                        </p:attrNameLst>
                                      </p:cBhvr>
                                      <p:tavLst>
                                        <p:tav tm="0">
                                          <p:val>
                                            <p:strVal val="#ppt_x"/>
                                          </p:val>
                                        </p:tav>
                                        <p:tav tm="100000">
                                          <p:val>
                                            <p:strVal val="#ppt_x"/>
                                          </p:val>
                                        </p:tav>
                                      </p:tavLst>
                                    </p:anim>
                                    <p:anim calcmode="lin" valueType="num">
                                      <p:cBhvr additive="base">
                                        <p:cTn id="40" dur="500" fill="hold"/>
                                        <p:tgtEl>
                                          <p:spTgt spid="6349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3494"/>
                                        </p:tgtEl>
                                        <p:attrNameLst>
                                          <p:attrName>style.visibility</p:attrName>
                                        </p:attrNameLst>
                                      </p:cBhvr>
                                      <p:to>
                                        <p:strVal val="visible"/>
                                      </p:to>
                                    </p:set>
                                    <p:anim calcmode="lin" valueType="num">
                                      <p:cBhvr additive="base">
                                        <p:cTn id="43" dur="500" fill="hold"/>
                                        <p:tgtEl>
                                          <p:spTgt spid="63494"/>
                                        </p:tgtEl>
                                        <p:attrNameLst>
                                          <p:attrName>ppt_x</p:attrName>
                                        </p:attrNameLst>
                                      </p:cBhvr>
                                      <p:tavLst>
                                        <p:tav tm="0">
                                          <p:val>
                                            <p:strVal val="#ppt_x"/>
                                          </p:val>
                                        </p:tav>
                                        <p:tav tm="100000">
                                          <p:val>
                                            <p:strVal val="#ppt_x"/>
                                          </p:val>
                                        </p:tav>
                                      </p:tavLst>
                                    </p:anim>
                                    <p:anim calcmode="lin" valueType="num">
                                      <p:cBhvr additive="base">
                                        <p:cTn id="44" dur="500" fill="hold"/>
                                        <p:tgtEl>
                                          <p:spTgt spid="6349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3495"/>
                                        </p:tgtEl>
                                        <p:attrNameLst>
                                          <p:attrName>style.visibility</p:attrName>
                                        </p:attrNameLst>
                                      </p:cBhvr>
                                      <p:to>
                                        <p:strVal val="visible"/>
                                      </p:to>
                                    </p:set>
                                    <p:anim calcmode="lin" valueType="num">
                                      <p:cBhvr additive="base">
                                        <p:cTn id="47" dur="500" fill="hold"/>
                                        <p:tgtEl>
                                          <p:spTgt spid="63495"/>
                                        </p:tgtEl>
                                        <p:attrNameLst>
                                          <p:attrName>ppt_x</p:attrName>
                                        </p:attrNameLst>
                                      </p:cBhvr>
                                      <p:tavLst>
                                        <p:tav tm="0">
                                          <p:val>
                                            <p:strVal val="#ppt_x"/>
                                          </p:val>
                                        </p:tav>
                                        <p:tav tm="100000">
                                          <p:val>
                                            <p:strVal val="#ppt_x"/>
                                          </p:val>
                                        </p:tav>
                                      </p:tavLst>
                                    </p:anim>
                                    <p:anim calcmode="lin" valueType="num">
                                      <p:cBhvr additive="base">
                                        <p:cTn id="48" dur="500" fill="hold"/>
                                        <p:tgtEl>
                                          <p:spTgt spid="6349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3496"/>
                                        </p:tgtEl>
                                        <p:attrNameLst>
                                          <p:attrName>style.visibility</p:attrName>
                                        </p:attrNameLst>
                                      </p:cBhvr>
                                      <p:to>
                                        <p:strVal val="visible"/>
                                      </p:to>
                                    </p:set>
                                    <p:anim calcmode="lin" valueType="num">
                                      <p:cBhvr additive="base">
                                        <p:cTn id="51" dur="500" fill="hold"/>
                                        <p:tgtEl>
                                          <p:spTgt spid="63496"/>
                                        </p:tgtEl>
                                        <p:attrNameLst>
                                          <p:attrName>ppt_x</p:attrName>
                                        </p:attrNameLst>
                                      </p:cBhvr>
                                      <p:tavLst>
                                        <p:tav tm="0">
                                          <p:val>
                                            <p:strVal val="#ppt_x"/>
                                          </p:val>
                                        </p:tav>
                                        <p:tav tm="100000">
                                          <p:val>
                                            <p:strVal val="#ppt_x"/>
                                          </p:val>
                                        </p:tav>
                                      </p:tavLst>
                                    </p:anim>
                                    <p:anim calcmode="lin" valueType="num">
                                      <p:cBhvr additive="base">
                                        <p:cTn id="52" dur="500" fill="hold"/>
                                        <p:tgtEl>
                                          <p:spTgt spid="6349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3497"/>
                                        </p:tgtEl>
                                        <p:attrNameLst>
                                          <p:attrName>style.visibility</p:attrName>
                                        </p:attrNameLst>
                                      </p:cBhvr>
                                      <p:to>
                                        <p:strVal val="visible"/>
                                      </p:to>
                                    </p:set>
                                    <p:anim calcmode="lin" valueType="num">
                                      <p:cBhvr additive="base">
                                        <p:cTn id="55" dur="500" fill="hold"/>
                                        <p:tgtEl>
                                          <p:spTgt spid="63497"/>
                                        </p:tgtEl>
                                        <p:attrNameLst>
                                          <p:attrName>ppt_x</p:attrName>
                                        </p:attrNameLst>
                                      </p:cBhvr>
                                      <p:tavLst>
                                        <p:tav tm="0">
                                          <p:val>
                                            <p:strVal val="#ppt_x"/>
                                          </p:val>
                                        </p:tav>
                                        <p:tav tm="100000">
                                          <p:val>
                                            <p:strVal val="#ppt_x"/>
                                          </p:val>
                                        </p:tav>
                                      </p:tavLst>
                                    </p:anim>
                                    <p:anim calcmode="lin" valueType="num">
                                      <p:cBhvr additive="base">
                                        <p:cTn id="56" dur="500" fill="hold"/>
                                        <p:tgtEl>
                                          <p:spTgt spid="6349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3498"/>
                                        </p:tgtEl>
                                        <p:attrNameLst>
                                          <p:attrName>style.visibility</p:attrName>
                                        </p:attrNameLst>
                                      </p:cBhvr>
                                      <p:to>
                                        <p:strVal val="visible"/>
                                      </p:to>
                                    </p:set>
                                    <p:anim calcmode="lin" valueType="num">
                                      <p:cBhvr additive="base">
                                        <p:cTn id="59" dur="500" fill="hold"/>
                                        <p:tgtEl>
                                          <p:spTgt spid="63498"/>
                                        </p:tgtEl>
                                        <p:attrNameLst>
                                          <p:attrName>ppt_x</p:attrName>
                                        </p:attrNameLst>
                                      </p:cBhvr>
                                      <p:tavLst>
                                        <p:tav tm="0">
                                          <p:val>
                                            <p:strVal val="#ppt_x"/>
                                          </p:val>
                                        </p:tav>
                                        <p:tav tm="100000">
                                          <p:val>
                                            <p:strVal val="#ppt_x"/>
                                          </p:val>
                                        </p:tav>
                                      </p:tavLst>
                                    </p:anim>
                                    <p:anim calcmode="lin" valueType="num">
                                      <p:cBhvr additive="base">
                                        <p:cTn id="60" dur="500" fill="hold"/>
                                        <p:tgtEl>
                                          <p:spTgt spid="6349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3500"/>
                                        </p:tgtEl>
                                        <p:attrNameLst>
                                          <p:attrName>style.visibility</p:attrName>
                                        </p:attrNameLst>
                                      </p:cBhvr>
                                      <p:to>
                                        <p:strVal val="visible"/>
                                      </p:to>
                                    </p:set>
                                    <p:anim calcmode="lin" valueType="num">
                                      <p:cBhvr additive="base">
                                        <p:cTn id="63" dur="500" fill="hold"/>
                                        <p:tgtEl>
                                          <p:spTgt spid="63500"/>
                                        </p:tgtEl>
                                        <p:attrNameLst>
                                          <p:attrName>ppt_x</p:attrName>
                                        </p:attrNameLst>
                                      </p:cBhvr>
                                      <p:tavLst>
                                        <p:tav tm="0">
                                          <p:val>
                                            <p:strVal val="#ppt_x"/>
                                          </p:val>
                                        </p:tav>
                                        <p:tav tm="100000">
                                          <p:val>
                                            <p:strVal val="#ppt_x"/>
                                          </p:val>
                                        </p:tav>
                                      </p:tavLst>
                                    </p:anim>
                                    <p:anim calcmode="lin" valueType="num">
                                      <p:cBhvr additive="base">
                                        <p:cTn id="64" dur="500" fill="hold"/>
                                        <p:tgtEl>
                                          <p:spTgt spid="6350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3501"/>
                                        </p:tgtEl>
                                        <p:attrNameLst>
                                          <p:attrName>style.visibility</p:attrName>
                                        </p:attrNameLst>
                                      </p:cBhvr>
                                      <p:to>
                                        <p:strVal val="visible"/>
                                      </p:to>
                                    </p:set>
                                    <p:anim calcmode="lin" valueType="num">
                                      <p:cBhvr additive="base">
                                        <p:cTn id="67" dur="500" fill="hold"/>
                                        <p:tgtEl>
                                          <p:spTgt spid="63501"/>
                                        </p:tgtEl>
                                        <p:attrNameLst>
                                          <p:attrName>ppt_x</p:attrName>
                                        </p:attrNameLst>
                                      </p:cBhvr>
                                      <p:tavLst>
                                        <p:tav tm="0">
                                          <p:val>
                                            <p:strVal val="#ppt_x"/>
                                          </p:val>
                                        </p:tav>
                                        <p:tav tm="100000">
                                          <p:val>
                                            <p:strVal val="#ppt_x"/>
                                          </p:val>
                                        </p:tav>
                                      </p:tavLst>
                                    </p:anim>
                                    <p:anim calcmode="lin" valueType="num">
                                      <p:cBhvr additive="base">
                                        <p:cTn id="68" dur="500" fill="hold"/>
                                        <p:tgtEl>
                                          <p:spTgt spid="6350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3502"/>
                                        </p:tgtEl>
                                        <p:attrNameLst>
                                          <p:attrName>style.visibility</p:attrName>
                                        </p:attrNameLst>
                                      </p:cBhvr>
                                      <p:to>
                                        <p:strVal val="visible"/>
                                      </p:to>
                                    </p:set>
                                    <p:anim calcmode="lin" valueType="num">
                                      <p:cBhvr additive="base">
                                        <p:cTn id="71" dur="500" fill="hold"/>
                                        <p:tgtEl>
                                          <p:spTgt spid="63502"/>
                                        </p:tgtEl>
                                        <p:attrNameLst>
                                          <p:attrName>ppt_x</p:attrName>
                                        </p:attrNameLst>
                                      </p:cBhvr>
                                      <p:tavLst>
                                        <p:tav tm="0">
                                          <p:val>
                                            <p:strVal val="#ppt_x"/>
                                          </p:val>
                                        </p:tav>
                                        <p:tav tm="100000">
                                          <p:val>
                                            <p:strVal val="#ppt_x"/>
                                          </p:val>
                                        </p:tav>
                                      </p:tavLst>
                                    </p:anim>
                                    <p:anim calcmode="lin" valueType="num">
                                      <p:cBhvr additive="base">
                                        <p:cTn id="72" dur="500" fill="hold"/>
                                        <p:tgtEl>
                                          <p:spTgt spid="6350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3503"/>
                                        </p:tgtEl>
                                        <p:attrNameLst>
                                          <p:attrName>style.visibility</p:attrName>
                                        </p:attrNameLst>
                                      </p:cBhvr>
                                      <p:to>
                                        <p:strVal val="visible"/>
                                      </p:to>
                                    </p:set>
                                    <p:anim calcmode="lin" valueType="num">
                                      <p:cBhvr additive="base">
                                        <p:cTn id="75" dur="500" fill="hold"/>
                                        <p:tgtEl>
                                          <p:spTgt spid="63503"/>
                                        </p:tgtEl>
                                        <p:attrNameLst>
                                          <p:attrName>ppt_x</p:attrName>
                                        </p:attrNameLst>
                                      </p:cBhvr>
                                      <p:tavLst>
                                        <p:tav tm="0">
                                          <p:val>
                                            <p:strVal val="#ppt_x"/>
                                          </p:val>
                                        </p:tav>
                                        <p:tav tm="100000">
                                          <p:val>
                                            <p:strVal val="#ppt_x"/>
                                          </p:val>
                                        </p:tav>
                                      </p:tavLst>
                                    </p:anim>
                                    <p:anim calcmode="lin" valueType="num">
                                      <p:cBhvr additive="base">
                                        <p:cTn id="76" dur="500" fill="hold"/>
                                        <p:tgtEl>
                                          <p:spTgt spid="6350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3504"/>
                                        </p:tgtEl>
                                        <p:attrNameLst>
                                          <p:attrName>style.visibility</p:attrName>
                                        </p:attrNameLst>
                                      </p:cBhvr>
                                      <p:to>
                                        <p:strVal val="visible"/>
                                      </p:to>
                                    </p:set>
                                    <p:anim calcmode="lin" valueType="num">
                                      <p:cBhvr additive="base">
                                        <p:cTn id="79" dur="500" fill="hold"/>
                                        <p:tgtEl>
                                          <p:spTgt spid="63504"/>
                                        </p:tgtEl>
                                        <p:attrNameLst>
                                          <p:attrName>ppt_x</p:attrName>
                                        </p:attrNameLst>
                                      </p:cBhvr>
                                      <p:tavLst>
                                        <p:tav tm="0">
                                          <p:val>
                                            <p:strVal val="#ppt_x"/>
                                          </p:val>
                                        </p:tav>
                                        <p:tav tm="100000">
                                          <p:val>
                                            <p:strVal val="#ppt_x"/>
                                          </p:val>
                                        </p:tav>
                                      </p:tavLst>
                                    </p:anim>
                                    <p:anim calcmode="lin" valueType="num">
                                      <p:cBhvr additive="base">
                                        <p:cTn id="80" dur="500" fill="hold"/>
                                        <p:tgtEl>
                                          <p:spTgt spid="6350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3505"/>
                                        </p:tgtEl>
                                        <p:attrNameLst>
                                          <p:attrName>style.visibility</p:attrName>
                                        </p:attrNameLst>
                                      </p:cBhvr>
                                      <p:to>
                                        <p:strVal val="visible"/>
                                      </p:to>
                                    </p:set>
                                    <p:anim calcmode="lin" valueType="num">
                                      <p:cBhvr additive="base">
                                        <p:cTn id="83" dur="500" fill="hold"/>
                                        <p:tgtEl>
                                          <p:spTgt spid="63505"/>
                                        </p:tgtEl>
                                        <p:attrNameLst>
                                          <p:attrName>ppt_x</p:attrName>
                                        </p:attrNameLst>
                                      </p:cBhvr>
                                      <p:tavLst>
                                        <p:tav tm="0">
                                          <p:val>
                                            <p:strVal val="#ppt_x"/>
                                          </p:val>
                                        </p:tav>
                                        <p:tav tm="100000">
                                          <p:val>
                                            <p:strVal val="#ppt_x"/>
                                          </p:val>
                                        </p:tav>
                                      </p:tavLst>
                                    </p:anim>
                                    <p:anim calcmode="lin" valueType="num">
                                      <p:cBhvr additive="base">
                                        <p:cTn id="84" dur="500" fill="hold"/>
                                        <p:tgtEl>
                                          <p:spTgt spid="6350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3506"/>
                                        </p:tgtEl>
                                        <p:attrNameLst>
                                          <p:attrName>style.visibility</p:attrName>
                                        </p:attrNameLst>
                                      </p:cBhvr>
                                      <p:to>
                                        <p:strVal val="visible"/>
                                      </p:to>
                                    </p:set>
                                    <p:anim calcmode="lin" valueType="num">
                                      <p:cBhvr additive="base">
                                        <p:cTn id="87" dur="500" fill="hold"/>
                                        <p:tgtEl>
                                          <p:spTgt spid="63506"/>
                                        </p:tgtEl>
                                        <p:attrNameLst>
                                          <p:attrName>ppt_x</p:attrName>
                                        </p:attrNameLst>
                                      </p:cBhvr>
                                      <p:tavLst>
                                        <p:tav tm="0">
                                          <p:val>
                                            <p:strVal val="#ppt_x"/>
                                          </p:val>
                                        </p:tav>
                                        <p:tav tm="100000">
                                          <p:val>
                                            <p:strVal val="#ppt_x"/>
                                          </p:val>
                                        </p:tav>
                                      </p:tavLst>
                                    </p:anim>
                                    <p:anim calcmode="lin" valueType="num">
                                      <p:cBhvr additive="base">
                                        <p:cTn id="88" dur="500" fill="hold"/>
                                        <p:tgtEl>
                                          <p:spTgt spid="63506"/>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63499"/>
                                        </p:tgtEl>
                                        <p:attrNameLst>
                                          <p:attrName>style.visibility</p:attrName>
                                        </p:attrNameLst>
                                      </p:cBhvr>
                                      <p:to>
                                        <p:strVal val="visible"/>
                                      </p:to>
                                    </p:set>
                                    <p:anim calcmode="lin" valueType="num">
                                      <p:cBhvr additive="base">
                                        <p:cTn id="93" dur="500" fill="hold"/>
                                        <p:tgtEl>
                                          <p:spTgt spid="63499"/>
                                        </p:tgtEl>
                                        <p:attrNameLst>
                                          <p:attrName>ppt_x</p:attrName>
                                        </p:attrNameLst>
                                      </p:cBhvr>
                                      <p:tavLst>
                                        <p:tav tm="0">
                                          <p:val>
                                            <p:strVal val="#ppt_x"/>
                                          </p:val>
                                        </p:tav>
                                        <p:tav tm="100000">
                                          <p:val>
                                            <p:strVal val="#ppt_x"/>
                                          </p:val>
                                        </p:tav>
                                      </p:tavLst>
                                    </p:anim>
                                    <p:anim calcmode="lin" valueType="num">
                                      <p:cBhvr additive="base">
                                        <p:cTn id="94" dur="500" fill="hold"/>
                                        <p:tgtEl>
                                          <p:spTgt spid="634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p:bldP spid="63492" grpId="0" animBg="1"/>
      <p:bldP spid="63493" grpId="0" animBg="1"/>
      <p:bldP spid="63494" grpId="0" animBg="1"/>
      <p:bldP spid="63495" grpId="0" animBg="1"/>
      <p:bldP spid="63496" grpId="0" animBg="1"/>
      <p:bldP spid="63497" grpId="0" animBg="1"/>
      <p:bldP spid="63498" grpId="0"/>
      <p:bldP spid="63499" grpId="0"/>
      <p:bldP spid="63500" grpId="0"/>
      <p:bldP spid="63501" grpId="0"/>
      <p:bldP spid="63502" grpId="0"/>
      <p:bldP spid="63503" grpId="0"/>
      <p:bldP spid="63504" grpId="0"/>
      <p:bldP spid="63505" grpId="0"/>
      <p:bldP spid="6350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p:txBody>
          <a:bodyPr/>
          <a:lstStyle/>
          <a:p>
            <a:r>
              <a:rPr lang="en-US" altLang="zh-CN" sz="3400" dirty="0" smtClean="0"/>
              <a:t>Activity Selection Problem Example</a:t>
            </a:r>
          </a:p>
        </p:txBody>
      </p:sp>
      <p:pic>
        <p:nvPicPr>
          <p:cNvPr id="512003" name="Picture 15" descr="j0199036"/>
          <p:cNvPicPr>
            <a:picLocks noChangeAspect="1" noChangeArrowheads="1"/>
          </p:cNvPicPr>
          <p:nvPr/>
        </p:nvPicPr>
        <p:blipFill>
          <a:blip r:embed="rId2" cstate="print"/>
          <a:srcRect/>
          <a:stretch>
            <a:fillRect/>
          </a:stretch>
        </p:blipFill>
        <p:spPr bwMode="auto">
          <a:xfrm>
            <a:off x="7135813" y="2540000"/>
            <a:ext cx="676275" cy="744538"/>
          </a:xfrm>
          <a:prstGeom prst="rect">
            <a:avLst/>
          </a:prstGeom>
          <a:noFill/>
          <a:ln w="9525">
            <a:noFill/>
            <a:miter lim="800000"/>
            <a:headEnd/>
            <a:tailEnd/>
          </a:ln>
        </p:spPr>
      </p:pic>
      <p:pic>
        <p:nvPicPr>
          <p:cNvPr id="512004" name="Picture 17" descr="j0285698"/>
          <p:cNvPicPr>
            <a:picLocks noChangeAspect="1" noChangeArrowheads="1"/>
          </p:cNvPicPr>
          <p:nvPr/>
        </p:nvPicPr>
        <p:blipFill>
          <a:blip r:embed="rId3" cstate="print"/>
          <a:srcRect/>
          <a:stretch>
            <a:fillRect/>
          </a:stretch>
        </p:blipFill>
        <p:spPr bwMode="auto">
          <a:xfrm>
            <a:off x="5651500" y="2532063"/>
            <a:ext cx="773113" cy="825500"/>
          </a:xfrm>
          <a:prstGeom prst="rect">
            <a:avLst/>
          </a:prstGeom>
          <a:noFill/>
          <a:ln w="9525">
            <a:noFill/>
            <a:miter lim="800000"/>
            <a:headEnd/>
            <a:tailEnd/>
          </a:ln>
        </p:spPr>
      </p:pic>
      <p:pic>
        <p:nvPicPr>
          <p:cNvPr id="512005" name="Picture 20" descr="j0298653"/>
          <p:cNvPicPr>
            <a:picLocks noChangeAspect="1" noChangeArrowheads="1"/>
          </p:cNvPicPr>
          <p:nvPr/>
        </p:nvPicPr>
        <p:blipFill>
          <a:blip r:embed="rId4" cstate="print"/>
          <a:srcRect/>
          <a:stretch>
            <a:fillRect/>
          </a:stretch>
        </p:blipFill>
        <p:spPr bwMode="auto">
          <a:xfrm>
            <a:off x="5003800" y="1482725"/>
            <a:ext cx="873125" cy="520700"/>
          </a:xfrm>
          <a:prstGeom prst="rect">
            <a:avLst/>
          </a:prstGeom>
          <a:noFill/>
          <a:ln w="9525">
            <a:noFill/>
            <a:miter lim="800000"/>
            <a:headEnd/>
            <a:tailEnd/>
          </a:ln>
        </p:spPr>
      </p:pic>
      <p:pic>
        <p:nvPicPr>
          <p:cNvPr id="512006" name="Picture 23" descr="j0216858"/>
          <p:cNvPicPr>
            <a:picLocks noChangeAspect="1" noChangeArrowheads="1"/>
          </p:cNvPicPr>
          <p:nvPr/>
        </p:nvPicPr>
        <p:blipFill>
          <a:blip r:embed="rId5" cstate="print"/>
          <a:srcRect/>
          <a:stretch>
            <a:fillRect/>
          </a:stretch>
        </p:blipFill>
        <p:spPr bwMode="auto">
          <a:xfrm>
            <a:off x="6462713" y="1341438"/>
            <a:ext cx="1493837" cy="636587"/>
          </a:xfrm>
          <a:prstGeom prst="rect">
            <a:avLst/>
          </a:prstGeom>
          <a:noFill/>
          <a:ln w="9525">
            <a:noFill/>
            <a:miter lim="800000"/>
            <a:headEnd/>
            <a:tailEnd/>
          </a:ln>
        </p:spPr>
      </p:pic>
      <p:pic>
        <p:nvPicPr>
          <p:cNvPr id="512007" name="Picture 26" descr="j0293844"/>
          <p:cNvPicPr>
            <a:picLocks noChangeAspect="1" noChangeArrowheads="1"/>
          </p:cNvPicPr>
          <p:nvPr/>
        </p:nvPicPr>
        <p:blipFill>
          <a:blip r:embed="rId6" cstate="print"/>
          <a:srcRect/>
          <a:stretch>
            <a:fillRect/>
          </a:stretch>
        </p:blipFill>
        <p:spPr bwMode="auto">
          <a:xfrm>
            <a:off x="3924300" y="1416050"/>
            <a:ext cx="628650" cy="660400"/>
          </a:xfrm>
          <a:prstGeom prst="rect">
            <a:avLst/>
          </a:prstGeom>
          <a:noFill/>
          <a:ln w="9525">
            <a:noFill/>
            <a:miter lim="800000"/>
            <a:headEnd/>
            <a:tailEnd/>
          </a:ln>
        </p:spPr>
      </p:pic>
      <p:pic>
        <p:nvPicPr>
          <p:cNvPr id="512008" name="Picture 27" descr="j0301480"/>
          <p:cNvPicPr>
            <a:picLocks noChangeAspect="1" noChangeArrowheads="1"/>
          </p:cNvPicPr>
          <p:nvPr/>
        </p:nvPicPr>
        <p:blipFill>
          <a:blip r:embed="rId7" cstate="print"/>
          <a:srcRect/>
          <a:stretch>
            <a:fillRect/>
          </a:stretch>
        </p:blipFill>
        <p:spPr bwMode="auto">
          <a:xfrm>
            <a:off x="3924300" y="2606675"/>
            <a:ext cx="1128713" cy="750888"/>
          </a:xfrm>
          <a:prstGeom prst="rect">
            <a:avLst/>
          </a:prstGeom>
          <a:noFill/>
          <a:ln w="9525">
            <a:noFill/>
            <a:miter lim="800000"/>
            <a:headEnd/>
            <a:tailEnd/>
          </a:ln>
        </p:spPr>
      </p:pic>
      <p:grpSp>
        <p:nvGrpSpPr>
          <p:cNvPr id="512009" name="Group 9"/>
          <p:cNvGrpSpPr>
            <a:grpSpLocks/>
          </p:cNvGrpSpPr>
          <p:nvPr/>
        </p:nvGrpSpPr>
        <p:grpSpPr bwMode="auto">
          <a:xfrm>
            <a:off x="323850" y="2060575"/>
            <a:ext cx="2376488" cy="1641475"/>
            <a:chOff x="204" y="1298"/>
            <a:chExt cx="1497" cy="1034"/>
          </a:xfrm>
        </p:grpSpPr>
        <p:pic>
          <p:nvPicPr>
            <p:cNvPr id="64556" name="Picture 29" descr="j0229385"/>
            <p:cNvPicPr>
              <a:picLocks noChangeAspect="1" noChangeArrowheads="1"/>
            </p:cNvPicPr>
            <p:nvPr/>
          </p:nvPicPr>
          <p:blipFill>
            <a:blip r:embed="rId8" cstate="print"/>
            <a:srcRect/>
            <a:stretch>
              <a:fillRect/>
            </a:stretch>
          </p:blipFill>
          <p:spPr bwMode="auto">
            <a:xfrm>
              <a:off x="204" y="1298"/>
              <a:ext cx="1497" cy="1034"/>
            </a:xfrm>
            <a:prstGeom prst="rect">
              <a:avLst/>
            </a:prstGeom>
            <a:noFill/>
            <a:ln w="9525">
              <a:noFill/>
              <a:miter lim="800000"/>
              <a:headEnd/>
              <a:tailEnd/>
            </a:ln>
          </p:spPr>
        </p:pic>
        <p:sp>
          <p:nvSpPr>
            <p:cNvPr id="64557" name="Text Box 30"/>
            <p:cNvSpPr txBox="1">
              <a:spLocks noChangeArrowheads="1"/>
            </p:cNvSpPr>
            <p:nvPr/>
          </p:nvSpPr>
          <p:spPr bwMode="auto">
            <a:xfrm>
              <a:off x="408" y="1827"/>
              <a:ext cx="1066"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playground</a:t>
              </a:r>
            </a:p>
          </p:txBody>
        </p:sp>
      </p:grpSp>
      <p:sp>
        <p:nvSpPr>
          <p:cNvPr id="512012" name="Text Box 12"/>
          <p:cNvSpPr txBox="1">
            <a:spLocks noChangeArrowheads="1"/>
          </p:cNvSpPr>
          <p:nvPr/>
        </p:nvSpPr>
        <p:spPr bwMode="auto">
          <a:xfrm>
            <a:off x="2058988" y="1398588"/>
            <a:ext cx="1720850" cy="519112"/>
          </a:xfrm>
          <a:prstGeom prst="rect">
            <a:avLst/>
          </a:prstGeom>
          <a:noFill/>
          <a:ln w="38100" algn="ctr">
            <a:noFill/>
            <a:miter lim="800000"/>
            <a:headEnd/>
            <a:tailEnd/>
          </a:ln>
        </p:spPr>
        <p:txBody>
          <a:bodyPr wrap="none" lIns="90000" tIns="46800" rIns="90000" bIns="46800">
            <a:spAutoFit/>
          </a:bodyPr>
          <a:lstStyle/>
          <a:p>
            <a:pPr algn="ctr"/>
            <a:r>
              <a:rPr lang="en-US" altLang="zh-CN" sz="2800" b="1">
                <a:solidFill>
                  <a:srgbClr val="0000FF"/>
                </a:solidFill>
                <a:latin typeface="Times New Roman" pitchFamily="18" charset="0"/>
              </a:rPr>
              <a:t>Activities:</a:t>
            </a:r>
          </a:p>
        </p:txBody>
      </p:sp>
      <p:grpSp>
        <p:nvGrpSpPr>
          <p:cNvPr id="512013" name="Group 13"/>
          <p:cNvGrpSpPr>
            <a:grpSpLocks/>
          </p:cNvGrpSpPr>
          <p:nvPr/>
        </p:nvGrpSpPr>
        <p:grpSpPr bwMode="auto">
          <a:xfrm>
            <a:off x="1493837" y="3717925"/>
            <a:ext cx="6697663" cy="2578100"/>
            <a:chOff x="884" y="1443"/>
            <a:chExt cx="4219" cy="1624"/>
          </a:xfrm>
        </p:grpSpPr>
        <p:sp>
          <p:nvSpPr>
            <p:cNvPr id="64523" name="Line 6"/>
            <p:cNvSpPr>
              <a:spLocks noChangeShapeType="1"/>
            </p:cNvSpPr>
            <p:nvPr/>
          </p:nvSpPr>
          <p:spPr bwMode="auto">
            <a:xfrm>
              <a:off x="1127" y="2754"/>
              <a:ext cx="3960" cy="1"/>
            </a:xfrm>
            <a:prstGeom prst="line">
              <a:avLst/>
            </a:prstGeom>
            <a:noFill/>
            <a:ln w="38100">
              <a:solidFill>
                <a:srgbClr val="FF0000"/>
              </a:solidFill>
              <a:round/>
              <a:headEnd/>
              <a:tailEnd type="stealth" w="lg" len="lg"/>
            </a:ln>
          </p:spPr>
          <p:txBody>
            <a:bodyPr/>
            <a:lstStyle/>
            <a:p>
              <a:endParaRPr lang="zh-CN" altLang="en-US"/>
            </a:p>
          </p:txBody>
        </p:sp>
        <p:sp>
          <p:nvSpPr>
            <p:cNvPr id="64524" name="Line 7"/>
            <p:cNvSpPr>
              <a:spLocks noChangeShapeType="1"/>
            </p:cNvSpPr>
            <p:nvPr/>
          </p:nvSpPr>
          <p:spPr bwMode="auto">
            <a:xfrm>
              <a:off x="3447" y="2068"/>
              <a:ext cx="1368" cy="0"/>
            </a:xfrm>
            <a:prstGeom prst="line">
              <a:avLst/>
            </a:prstGeom>
            <a:noFill/>
            <a:ln w="38100">
              <a:solidFill>
                <a:srgbClr val="0000FF"/>
              </a:solidFill>
              <a:round/>
              <a:headEnd type="oval" w="med" len="med"/>
              <a:tailEnd type="oval" w="med" len="med"/>
            </a:ln>
          </p:spPr>
          <p:txBody>
            <a:bodyPr/>
            <a:lstStyle/>
            <a:p>
              <a:endParaRPr lang="zh-CN" altLang="en-US"/>
            </a:p>
          </p:txBody>
        </p:sp>
        <p:sp>
          <p:nvSpPr>
            <p:cNvPr id="64525" name="Text Box 8"/>
            <p:cNvSpPr txBox="1">
              <a:spLocks noChangeArrowheads="1"/>
            </p:cNvSpPr>
            <p:nvPr/>
          </p:nvSpPr>
          <p:spPr bwMode="auto">
            <a:xfrm>
              <a:off x="1564" y="1780"/>
              <a:ext cx="1656" cy="437"/>
            </a:xfrm>
            <a:prstGeom prst="rect">
              <a:avLst/>
            </a:prstGeom>
            <a:noFill/>
            <a:ln w="9525">
              <a:noFill/>
              <a:miter lim="800000"/>
              <a:headEnd/>
              <a:tailEnd/>
            </a:ln>
          </p:spPr>
          <p:txBody>
            <a:bodyPr/>
            <a:lstStyle/>
            <a:p>
              <a:pPr algn="just"/>
              <a:r>
                <a:rPr lang="en-US" altLang="zh-CN" sz="2400" b="1" dirty="0" smtClean="0">
                  <a:solidFill>
                    <a:srgbClr val="0000FF"/>
                  </a:solidFill>
                  <a:latin typeface="Tahoma" pitchFamily="34" charset="0"/>
                </a:rPr>
                <a:t>Football </a:t>
              </a:r>
              <a:endParaRPr lang="en-US" altLang="zh-CN" sz="2400" b="1" dirty="0">
                <a:solidFill>
                  <a:srgbClr val="0000FF"/>
                </a:solidFill>
                <a:latin typeface="Tahoma" pitchFamily="34" charset="0"/>
              </a:endParaRPr>
            </a:p>
          </p:txBody>
        </p:sp>
        <p:sp>
          <p:nvSpPr>
            <p:cNvPr id="64526" name="Text Box 9"/>
            <p:cNvSpPr txBox="1">
              <a:spLocks noChangeArrowheads="1"/>
            </p:cNvSpPr>
            <p:nvPr/>
          </p:nvSpPr>
          <p:spPr bwMode="auto">
            <a:xfrm>
              <a:off x="3156" y="2037"/>
              <a:ext cx="722" cy="328"/>
            </a:xfrm>
            <a:prstGeom prst="rect">
              <a:avLst/>
            </a:prstGeom>
            <a:noFill/>
            <a:ln w="9525">
              <a:noFill/>
              <a:miter lim="800000"/>
              <a:headEnd/>
              <a:tailEnd/>
            </a:ln>
          </p:spPr>
          <p:txBody>
            <a:bodyPr/>
            <a:lstStyle/>
            <a:p>
              <a:pPr algn="just"/>
              <a:r>
                <a:rPr lang="en-US" altLang="zh-CN" sz="2200" b="1" dirty="0">
                  <a:solidFill>
                    <a:srgbClr val="0000FF"/>
                  </a:solidFill>
                  <a:latin typeface="Times New Roman" pitchFamily="18" charset="0"/>
                </a:rPr>
                <a:t>Driving</a:t>
              </a:r>
              <a:endParaRPr lang="en-US" altLang="zh-CN" sz="2400" b="1" dirty="0">
                <a:solidFill>
                  <a:srgbClr val="0000FF"/>
                </a:solidFill>
                <a:latin typeface="Tahoma" pitchFamily="34" charset="0"/>
              </a:endParaRPr>
            </a:p>
          </p:txBody>
        </p:sp>
        <p:sp>
          <p:nvSpPr>
            <p:cNvPr id="64527" name="Text Box 10"/>
            <p:cNvSpPr txBox="1">
              <a:spLocks noChangeArrowheads="1"/>
            </p:cNvSpPr>
            <p:nvPr/>
          </p:nvSpPr>
          <p:spPr bwMode="auto">
            <a:xfrm>
              <a:off x="3420" y="1783"/>
              <a:ext cx="1440" cy="312"/>
            </a:xfrm>
            <a:prstGeom prst="rect">
              <a:avLst/>
            </a:prstGeom>
            <a:noFill/>
            <a:ln w="9525">
              <a:noFill/>
              <a:miter lim="800000"/>
              <a:headEnd/>
              <a:tailEnd/>
            </a:ln>
          </p:spPr>
          <p:txBody>
            <a:bodyPr/>
            <a:lstStyle/>
            <a:p>
              <a:pPr algn="ctr"/>
              <a:r>
                <a:rPr lang="en-US" altLang="zh-CN" sz="2200" b="1" dirty="0" smtClean="0">
                  <a:solidFill>
                    <a:srgbClr val="0000FF"/>
                  </a:solidFill>
                  <a:latin typeface="Times New Roman" pitchFamily="18" charset="0"/>
                </a:rPr>
                <a:t>Fencing </a:t>
              </a:r>
              <a:endParaRPr lang="en-US" altLang="zh-CN" sz="2400" b="1" dirty="0">
                <a:solidFill>
                  <a:srgbClr val="0000FF"/>
                </a:solidFill>
                <a:latin typeface="Tahoma" pitchFamily="34" charset="0"/>
              </a:endParaRPr>
            </a:p>
          </p:txBody>
        </p:sp>
        <p:sp>
          <p:nvSpPr>
            <p:cNvPr id="64528" name="Line 11"/>
            <p:cNvSpPr>
              <a:spLocks noChangeShapeType="1"/>
            </p:cNvSpPr>
            <p:nvPr/>
          </p:nvSpPr>
          <p:spPr bwMode="auto">
            <a:xfrm>
              <a:off x="1356" y="2629"/>
              <a:ext cx="0" cy="125"/>
            </a:xfrm>
            <a:prstGeom prst="line">
              <a:avLst/>
            </a:prstGeom>
            <a:noFill/>
            <a:ln w="9525">
              <a:solidFill>
                <a:srgbClr val="000000"/>
              </a:solidFill>
              <a:round/>
              <a:headEnd/>
              <a:tailEnd type="triangle" w="med" len="med"/>
            </a:ln>
          </p:spPr>
          <p:txBody>
            <a:bodyPr/>
            <a:lstStyle/>
            <a:p>
              <a:endParaRPr lang="zh-CN" altLang="en-US"/>
            </a:p>
          </p:txBody>
        </p:sp>
        <p:sp>
          <p:nvSpPr>
            <p:cNvPr id="64529" name="Line 12"/>
            <p:cNvSpPr>
              <a:spLocks noChangeShapeType="1"/>
            </p:cNvSpPr>
            <p:nvPr/>
          </p:nvSpPr>
          <p:spPr bwMode="auto">
            <a:xfrm>
              <a:off x="2084" y="2629"/>
              <a:ext cx="0" cy="125"/>
            </a:xfrm>
            <a:prstGeom prst="line">
              <a:avLst/>
            </a:prstGeom>
            <a:noFill/>
            <a:ln w="9525">
              <a:solidFill>
                <a:srgbClr val="000000"/>
              </a:solidFill>
              <a:round/>
              <a:headEnd/>
              <a:tailEnd type="triangle" w="med" len="med"/>
            </a:ln>
          </p:spPr>
          <p:txBody>
            <a:bodyPr/>
            <a:lstStyle/>
            <a:p>
              <a:endParaRPr lang="zh-CN" altLang="en-US"/>
            </a:p>
          </p:txBody>
        </p:sp>
        <p:sp>
          <p:nvSpPr>
            <p:cNvPr id="64530" name="Line 13"/>
            <p:cNvSpPr>
              <a:spLocks noChangeShapeType="1"/>
            </p:cNvSpPr>
            <p:nvPr/>
          </p:nvSpPr>
          <p:spPr bwMode="auto">
            <a:xfrm>
              <a:off x="1604" y="2130"/>
              <a:ext cx="0" cy="624"/>
            </a:xfrm>
            <a:prstGeom prst="line">
              <a:avLst/>
            </a:prstGeom>
            <a:noFill/>
            <a:ln w="19050">
              <a:solidFill>
                <a:srgbClr val="000000"/>
              </a:solidFill>
              <a:prstDash val="dash"/>
              <a:round/>
              <a:headEnd/>
              <a:tailEnd type="stealth" w="lg" len="lg"/>
            </a:ln>
          </p:spPr>
          <p:txBody>
            <a:bodyPr/>
            <a:lstStyle/>
            <a:p>
              <a:endParaRPr lang="zh-CN" altLang="en-US"/>
            </a:p>
          </p:txBody>
        </p:sp>
        <p:sp>
          <p:nvSpPr>
            <p:cNvPr id="64531" name="Line 14"/>
            <p:cNvSpPr>
              <a:spLocks noChangeShapeType="1"/>
            </p:cNvSpPr>
            <p:nvPr/>
          </p:nvSpPr>
          <p:spPr bwMode="auto">
            <a:xfrm>
              <a:off x="3452" y="2130"/>
              <a:ext cx="0" cy="624"/>
            </a:xfrm>
            <a:prstGeom prst="line">
              <a:avLst/>
            </a:prstGeom>
            <a:noFill/>
            <a:ln w="19050">
              <a:solidFill>
                <a:srgbClr val="000000"/>
              </a:solidFill>
              <a:prstDash val="dash"/>
              <a:round/>
              <a:headEnd/>
              <a:tailEnd type="stealth" w="lg" len="lg"/>
            </a:ln>
          </p:spPr>
          <p:txBody>
            <a:bodyPr/>
            <a:lstStyle/>
            <a:p>
              <a:endParaRPr lang="zh-CN" altLang="en-US"/>
            </a:p>
          </p:txBody>
        </p:sp>
        <p:sp>
          <p:nvSpPr>
            <p:cNvPr id="64532" name="Line 15"/>
            <p:cNvSpPr>
              <a:spLocks noChangeShapeType="1"/>
            </p:cNvSpPr>
            <p:nvPr/>
          </p:nvSpPr>
          <p:spPr bwMode="auto">
            <a:xfrm>
              <a:off x="4812" y="2130"/>
              <a:ext cx="0" cy="624"/>
            </a:xfrm>
            <a:prstGeom prst="line">
              <a:avLst/>
            </a:prstGeom>
            <a:noFill/>
            <a:ln w="19050">
              <a:solidFill>
                <a:srgbClr val="000000"/>
              </a:solidFill>
              <a:prstDash val="dash"/>
              <a:round/>
              <a:headEnd/>
              <a:tailEnd type="stealth" w="lg" len="lg"/>
            </a:ln>
          </p:spPr>
          <p:txBody>
            <a:bodyPr/>
            <a:lstStyle/>
            <a:p>
              <a:endParaRPr lang="zh-CN" altLang="en-US"/>
            </a:p>
          </p:txBody>
        </p:sp>
        <p:sp>
          <p:nvSpPr>
            <p:cNvPr id="64533" name="Line 16"/>
            <p:cNvSpPr>
              <a:spLocks noChangeShapeType="1"/>
            </p:cNvSpPr>
            <p:nvPr/>
          </p:nvSpPr>
          <p:spPr bwMode="auto">
            <a:xfrm>
              <a:off x="3020" y="2130"/>
              <a:ext cx="0" cy="624"/>
            </a:xfrm>
            <a:prstGeom prst="line">
              <a:avLst/>
            </a:prstGeom>
            <a:noFill/>
            <a:ln w="19050">
              <a:solidFill>
                <a:srgbClr val="000000"/>
              </a:solidFill>
              <a:prstDash val="dash"/>
              <a:round/>
              <a:headEnd/>
              <a:tailEnd type="stealth" w="lg" len="lg"/>
            </a:ln>
          </p:spPr>
          <p:txBody>
            <a:bodyPr/>
            <a:lstStyle/>
            <a:p>
              <a:endParaRPr lang="zh-CN" altLang="en-US"/>
            </a:p>
          </p:txBody>
        </p:sp>
        <p:sp>
          <p:nvSpPr>
            <p:cNvPr id="64534" name="Line 17"/>
            <p:cNvSpPr>
              <a:spLocks noChangeShapeType="1"/>
            </p:cNvSpPr>
            <p:nvPr/>
          </p:nvSpPr>
          <p:spPr bwMode="auto">
            <a:xfrm>
              <a:off x="3660" y="2380"/>
              <a:ext cx="0" cy="374"/>
            </a:xfrm>
            <a:prstGeom prst="line">
              <a:avLst/>
            </a:prstGeom>
            <a:noFill/>
            <a:ln w="19050">
              <a:solidFill>
                <a:srgbClr val="000000"/>
              </a:solidFill>
              <a:prstDash val="dash"/>
              <a:round/>
              <a:headEnd/>
              <a:tailEnd type="stealth" w="lg" len="lg"/>
            </a:ln>
          </p:spPr>
          <p:txBody>
            <a:bodyPr/>
            <a:lstStyle/>
            <a:p>
              <a:endParaRPr lang="zh-CN" altLang="en-US"/>
            </a:p>
          </p:txBody>
        </p:sp>
        <p:sp>
          <p:nvSpPr>
            <p:cNvPr id="64535" name="Line 18"/>
            <p:cNvSpPr>
              <a:spLocks noChangeShapeType="1"/>
            </p:cNvSpPr>
            <p:nvPr/>
          </p:nvSpPr>
          <p:spPr bwMode="auto">
            <a:xfrm>
              <a:off x="3236" y="2380"/>
              <a:ext cx="0" cy="374"/>
            </a:xfrm>
            <a:prstGeom prst="line">
              <a:avLst/>
            </a:prstGeom>
            <a:noFill/>
            <a:ln w="19050">
              <a:solidFill>
                <a:srgbClr val="000000"/>
              </a:solidFill>
              <a:prstDash val="dash"/>
              <a:round/>
              <a:headEnd/>
              <a:tailEnd type="stealth" w="lg" len="lg"/>
            </a:ln>
          </p:spPr>
          <p:txBody>
            <a:bodyPr/>
            <a:lstStyle/>
            <a:p>
              <a:endParaRPr lang="zh-CN" altLang="en-US"/>
            </a:p>
          </p:txBody>
        </p:sp>
        <p:sp>
          <p:nvSpPr>
            <p:cNvPr id="64536" name="Line 19"/>
            <p:cNvSpPr>
              <a:spLocks noChangeShapeType="1"/>
            </p:cNvSpPr>
            <p:nvPr/>
          </p:nvSpPr>
          <p:spPr bwMode="auto">
            <a:xfrm>
              <a:off x="2220" y="2629"/>
              <a:ext cx="0" cy="125"/>
            </a:xfrm>
            <a:prstGeom prst="line">
              <a:avLst/>
            </a:prstGeom>
            <a:noFill/>
            <a:ln w="9525">
              <a:solidFill>
                <a:srgbClr val="000000"/>
              </a:solidFill>
              <a:round/>
              <a:headEnd/>
              <a:tailEnd type="triangle" w="med" len="med"/>
            </a:ln>
          </p:spPr>
          <p:txBody>
            <a:bodyPr/>
            <a:lstStyle/>
            <a:p>
              <a:endParaRPr lang="zh-CN" altLang="en-US"/>
            </a:p>
          </p:txBody>
        </p:sp>
        <p:sp>
          <p:nvSpPr>
            <p:cNvPr id="64537" name="Text Box 20"/>
            <p:cNvSpPr txBox="1">
              <a:spLocks noChangeArrowheads="1"/>
            </p:cNvSpPr>
            <p:nvPr/>
          </p:nvSpPr>
          <p:spPr bwMode="auto">
            <a:xfrm>
              <a:off x="1260" y="2333"/>
              <a:ext cx="1032" cy="312"/>
            </a:xfrm>
            <a:prstGeom prst="rect">
              <a:avLst/>
            </a:prstGeom>
            <a:noFill/>
            <a:ln w="9525">
              <a:noFill/>
              <a:miter lim="800000"/>
              <a:headEnd/>
              <a:tailEnd/>
            </a:ln>
          </p:spPr>
          <p:txBody>
            <a:bodyPr/>
            <a:lstStyle/>
            <a:p>
              <a:pPr algn="just"/>
              <a:r>
                <a:rPr lang="en-US" altLang="zh-CN" sz="2200" b="1" dirty="0" smtClean="0">
                  <a:solidFill>
                    <a:srgbClr val="0000FF"/>
                  </a:solidFill>
                  <a:latin typeface="Times New Roman" pitchFamily="18" charset="0"/>
                </a:rPr>
                <a:t>Baseball </a:t>
              </a:r>
              <a:endParaRPr lang="en-US" altLang="zh-CN" sz="2400" b="1" dirty="0">
                <a:solidFill>
                  <a:srgbClr val="0000FF"/>
                </a:solidFill>
                <a:latin typeface="Tahoma" pitchFamily="34" charset="0"/>
              </a:endParaRPr>
            </a:p>
          </p:txBody>
        </p:sp>
        <p:sp>
          <p:nvSpPr>
            <p:cNvPr id="64538" name="Text Box 21"/>
            <p:cNvSpPr txBox="1">
              <a:spLocks noChangeArrowheads="1"/>
            </p:cNvSpPr>
            <p:nvPr/>
          </p:nvSpPr>
          <p:spPr bwMode="auto">
            <a:xfrm>
              <a:off x="2220" y="2341"/>
              <a:ext cx="1224" cy="312"/>
            </a:xfrm>
            <a:prstGeom prst="rect">
              <a:avLst/>
            </a:prstGeom>
            <a:noFill/>
            <a:ln w="9525">
              <a:noFill/>
              <a:miter lim="800000"/>
              <a:headEnd/>
              <a:tailEnd/>
            </a:ln>
          </p:spPr>
          <p:txBody>
            <a:bodyPr/>
            <a:lstStyle/>
            <a:p>
              <a:pPr algn="ctr"/>
              <a:r>
                <a:rPr lang="en-US" altLang="zh-CN" sz="2200" b="1" dirty="0">
                  <a:solidFill>
                    <a:srgbClr val="0000FF"/>
                  </a:solidFill>
                  <a:latin typeface="Times New Roman" pitchFamily="18" charset="0"/>
                </a:rPr>
                <a:t>Golf</a:t>
              </a:r>
              <a:endParaRPr lang="en-US" altLang="zh-CN" sz="2400" b="1" dirty="0">
                <a:solidFill>
                  <a:srgbClr val="0000FF"/>
                </a:solidFill>
                <a:latin typeface="Tahoma" pitchFamily="34" charset="0"/>
              </a:endParaRPr>
            </a:p>
          </p:txBody>
        </p:sp>
        <p:sp>
          <p:nvSpPr>
            <p:cNvPr id="64539" name="Text Box 22"/>
            <p:cNvSpPr txBox="1">
              <a:spLocks noChangeArrowheads="1"/>
            </p:cNvSpPr>
            <p:nvPr/>
          </p:nvSpPr>
          <p:spPr bwMode="auto">
            <a:xfrm>
              <a:off x="1060" y="2749"/>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9</a:t>
              </a:r>
              <a:endParaRPr lang="en-US" altLang="zh-CN" sz="2400" b="1">
                <a:solidFill>
                  <a:schemeClr val="tx2"/>
                </a:solidFill>
                <a:latin typeface="Tahoma" pitchFamily="34" charset="0"/>
              </a:endParaRPr>
            </a:p>
          </p:txBody>
        </p:sp>
        <p:sp>
          <p:nvSpPr>
            <p:cNvPr id="64540" name="Text Box 24"/>
            <p:cNvSpPr txBox="1">
              <a:spLocks noChangeArrowheads="1"/>
            </p:cNvSpPr>
            <p:nvPr/>
          </p:nvSpPr>
          <p:spPr bwMode="auto">
            <a:xfrm>
              <a:off x="1476" y="2750"/>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10</a:t>
              </a:r>
              <a:endParaRPr lang="en-US" altLang="zh-CN" sz="2400" b="1">
                <a:solidFill>
                  <a:schemeClr val="tx2"/>
                </a:solidFill>
                <a:latin typeface="Tahoma" pitchFamily="34" charset="0"/>
              </a:endParaRPr>
            </a:p>
          </p:txBody>
        </p:sp>
        <p:sp>
          <p:nvSpPr>
            <p:cNvPr id="64541" name="Text Box 25"/>
            <p:cNvSpPr txBox="1">
              <a:spLocks noChangeArrowheads="1"/>
            </p:cNvSpPr>
            <p:nvPr/>
          </p:nvSpPr>
          <p:spPr bwMode="auto">
            <a:xfrm>
              <a:off x="1980"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11</a:t>
              </a:r>
              <a:endParaRPr lang="en-US" altLang="zh-CN" sz="2400" b="1">
                <a:solidFill>
                  <a:schemeClr val="tx2"/>
                </a:solidFill>
                <a:latin typeface="Tahoma" pitchFamily="34" charset="0"/>
              </a:endParaRPr>
            </a:p>
          </p:txBody>
        </p:sp>
        <p:sp>
          <p:nvSpPr>
            <p:cNvPr id="64542" name="Text Box 26"/>
            <p:cNvSpPr txBox="1">
              <a:spLocks noChangeArrowheads="1"/>
            </p:cNvSpPr>
            <p:nvPr/>
          </p:nvSpPr>
          <p:spPr bwMode="auto">
            <a:xfrm>
              <a:off x="2444"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12</a:t>
              </a:r>
              <a:endParaRPr lang="en-US" altLang="zh-CN" sz="2400" b="1">
                <a:solidFill>
                  <a:schemeClr val="tx2"/>
                </a:solidFill>
                <a:latin typeface="Tahoma" pitchFamily="34" charset="0"/>
              </a:endParaRPr>
            </a:p>
          </p:txBody>
        </p:sp>
        <p:sp>
          <p:nvSpPr>
            <p:cNvPr id="64543" name="Text Box 27"/>
            <p:cNvSpPr txBox="1">
              <a:spLocks noChangeArrowheads="1"/>
            </p:cNvSpPr>
            <p:nvPr/>
          </p:nvSpPr>
          <p:spPr bwMode="auto">
            <a:xfrm>
              <a:off x="2892"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13</a:t>
              </a:r>
              <a:endParaRPr lang="en-US" altLang="zh-CN" sz="2400" b="1">
                <a:solidFill>
                  <a:schemeClr val="tx2"/>
                </a:solidFill>
                <a:latin typeface="Tahoma" pitchFamily="34" charset="0"/>
              </a:endParaRPr>
            </a:p>
          </p:txBody>
        </p:sp>
        <p:sp>
          <p:nvSpPr>
            <p:cNvPr id="64544" name="Text Box 28"/>
            <p:cNvSpPr txBox="1">
              <a:spLocks noChangeArrowheads="1"/>
            </p:cNvSpPr>
            <p:nvPr/>
          </p:nvSpPr>
          <p:spPr bwMode="auto">
            <a:xfrm>
              <a:off x="3332"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14</a:t>
              </a:r>
              <a:endParaRPr lang="en-US" altLang="zh-CN" sz="2400" b="1">
                <a:solidFill>
                  <a:schemeClr val="tx2"/>
                </a:solidFill>
                <a:latin typeface="Tahoma" pitchFamily="34" charset="0"/>
              </a:endParaRPr>
            </a:p>
          </p:txBody>
        </p:sp>
        <p:sp>
          <p:nvSpPr>
            <p:cNvPr id="64545" name="Text Box 29"/>
            <p:cNvSpPr txBox="1">
              <a:spLocks noChangeArrowheads="1"/>
            </p:cNvSpPr>
            <p:nvPr/>
          </p:nvSpPr>
          <p:spPr bwMode="auto">
            <a:xfrm>
              <a:off x="3732"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15</a:t>
              </a:r>
              <a:endParaRPr lang="en-US" altLang="zh-CN" sz="2400" b="1">
                <a:solidFill>
                  <a:schemeClr val="tx2"/>
                </a:solidFill>
                <a:latin typeface="Tahoma" pitchFamily="34" charset="0"/>
              </a:endParaRPr>
            </a:p>
          </p:txBody>
        </p:sp>
        <p:sp>
          <p:nvSpPr>
            <p:cNvPr id="64546" name="Text Box 30"/>
            <p:cNvSpPr txBox="1">
              <a:spLocks noChangeArrowheads="1"/>
            </p:cNvSpPr>
            <p:nvPr/>
          </p:nvSpPr>
          <p:spPr bwMode="auto">
            <a:xfrm>
              <a:off x="4212"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16</a:t>
              </a:r>
              <a:endParaRPr lang="en-US" altLang="zh-CN" sz="2400" b="1">
                <a:solidFill>
                  <a:schemeClr val="tx2"/>
                </a:solidFill>
                <a:latin typeface="Tahoma" pitchFamily="34" charset="0"/>
              </a:endParaRPr>
            </a:p>
          </p:txBody>
        </p:sp>
        <p:sp>
          <p:nvSpPr>
            <p:cNvPr id="64547" name="Text Box 31"/>
            <p:cNvSpPr txBox="1">
              <a:spLocks noChangeArrowheads="1"/>
            </p:cNvSpPr>
            <p:nvPr/>
          </p:nvSpPr>
          <p:spPr bwMode="auto">
            <a:xfrm>
              <a:off x="4671"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17</a:t>
              </a:r>
              <a:endParaRPr lang="en-US" altLang="zh-CN" sz="2400" b="1">
                <a:solidFill>
                  <a:schemeClr val="tx2"/>
                </a:solidFill>
                <a:latin typeface="Tahoma" pitchFamily="34" charset="0"/>
              </a:endParaRPr>
            </a:p>
          </p:txBody>
        </p:sp>
        <p:sp>
          <p:nvSpPr>
            <p:cNvPr id="64548" name="Line 32"/>
            <p:cNvSpPr>
              <a:spLocks noChangeShapeType="1"/>
            </p:cNvSpPr>
            <p:nvPr/>
          </p:nvSpPr>
          <p:spPr bwMode="auto">
            <a:xfrm>
              <a:off x="1132" y="1756"/>
              <a:ext cx="1224" cy="0"/>
            </a:xfrm>
            <a:prstGeom prst="line">
              <a:avLst/>
            </a:prstGeom>
            <a:noFill/>
            <a:ln w="38100">
              <a:solidFill>
                <a:srgbClr val="0000FF"/>
              </a:solidFill>
              <a:round/>
              <a:headEnd type="oval" w="med" len="med"/>
              <a:tailEnd type="oval" w="med" len="med"/>
            </a:ln>
          </p:spPr>
          <p:txBody>
            <a:bodyPr/>
            <a:lstStyle/>
            <a:p>
              <a:endParaRPr lang="zh-CN" altLang="en-US"/>
            </a:p>
          </p:txBody>
        </p:sp>
        <p:sp>
          <p:nvSpPr>
            <p:cNvPr id="64549" name="Line 33"/>
            <p:cNvSpPr>
              <a:spLocks noChangeShapeType="1"/>
            </p:cNvSpPr>
            <p:nvPr/>
          </p:nvSpPr>
          <p:spPr bwMode="auto">
            <a:xfrm>
              <a:off x="1588" y="2068"/>
              <a:ext cx="1440" cy="0"/>
            </a:xfrm>
            <a:prstGeom prst="line">
              <a:avLst/>
            </a:prstGeom>
            <a:noFill/>
            <a:ln w="38100">
              <a:solidFill>
                <a:srgbClr val="0000FF"/>
              </a:solidFill>
              <a:round/>
              <a:headEnd type="oval" w="med" len="med"/>
              <a:tailEnd type="oval" w="med" len="med"/>
            </a:ln>
          </p:spPr>
          <p:txBody>
            <a:bodyPr/>
            <a:lstStyle/>
            <a:p>
              <a:endParaRPr lang="zh-CN" altLang="en-US"/>
            </a:p>
          </p:txBody>
        </p:sp>
        <p:sp>
          <p:nvSpPr>
            <p:cNvPr id="64550" name="Text Box 34"/>
            <p:cNvSpPr txBox="1">
              <a:spLocks noChangeArrowheads="1"/>
            </p:cNvSpPr>
            <p:nvPr/>
          </p:nvSpPr>
          <p:spPr bwMode="auto">
            <a:xfrm>
              <a:off x="884" y="1443"/>
              <a:ext cx="2144" cy="375"/>
            </a:xfrm>
            <a:prstGeom prst="rect">
              <a:avLst/>
            </a:prstGeom>
            <a:noFill/>
            <a:ln w="9525">
              <a:noFill/>
              <a:miter lim="800000"/>
              <a:headEnd/>
              <a:tailEnd/>
            </a:ln>
          </p:spPr>
          <p:txBody>
            <a:bodyPr/>
            <a:lstStyle/>
            <a:p>
              <a:pPr algn="just"/>
              <a:r>
                <a:rPr lang="en-US" altLang="zh-CN" sz="2200" b="1" dirty="0">
                  <a:solidFill>
                    <a:srgbClr val="0000FF"/>
                  </a:solidFill>
                  <a:latin typeface="Times New Roman" pitchFamily="18" charset="0"/>
                </a:rPr>
                <a:t>Archery</a:t>
              </a:r>
              <a:endParaRPr lang="en-US" altLang="zh-CN" sz="2400" b="1" dirty="0">
                <a:solidFill>
                  <a:srgbClr val="0000FF"/>
                </a:solidFill>
                <a:latin typeface="Tahoma" pitchFamily="34" charset="0"/>
              </a:endParaRPr>
            </a:p>
          </p:txBody>
        </p:sp>
        <p:sp>
          <p:nvSpPr>
            <p:cNvPr id="64551" name="Line 35"/>
            <p:cNvSpPr>
              <a:spLocks noChangeShapeType="1"/>
            </p:cNvSpPr>
            <p:nvPr/>
          </p:nvSpPr>
          <p:spPr bwMode="auto">
            <a:xfrm>
              <a:off x="3228" y="2317"/>
              <a:ext cx="432" cy="1"/>
            </a:xfrm>
            <a:prstGeom prst="line">
              <a:avLst/>
            </a:prstGeom>
            <a:noFill/>
            <a:ln w="38100">
              <a:solidFill>
                <a:srgbClr val="0000FF"/>
              </a:solidFill>
              <a:round/>
              <a:headEnd type="oval" w="med" len="med"/>
              <a:tailEnd type="oval" w="med" len="med"/>
            </a:ln>
          </p:spPr>
          <p:txBody>
            <a:bodyPr/>
            <a:lstStyle/>
            <a:p>
              <a:endParaRPr lang="zh-CN" altLang="en-US"/>
            </a:p>
          </p:txBody>
        </p:sp>
        <p:sp>
          <p:nvSpPr>
            <p:cNvPr id="64552" name="Line 36"/>
            <p:cNvSpPr>
              <a:spLocks noChangeShapeType="1"/>
            </p:cNvSpPr>
            <p:nvPr/>
          </p:nvSpPr>
          <p:spPr bwMode="auto">
            <a:xfrm>
              <a:off x="1356" y="2629"/>
              <a:ext cx="720" cy="0"/>
            </a:xfrm>
            <a:prstGeom prst="line">
              <a:avLst/>
            </a:prstGeom>
            <a:noFill/>
            <a:ln w="38100">
              <a:solidFill>
                <a:srgbClr val="0000FF"/>
              </a:solidFill>
              <a:round/>
              <a:headEnd type="oval" w="med" len="med"/>
              <a:tailEnd type="oval" w="med" len="med"/>
            </a:ln>
          </p:spPr>
          <p:txBody>
            <a:bodyPr/>
            <a:lstStyle/>
            <a:p>
              <a:endParaRPr lang="zh-CN" altLang="en-US"/>
            </a:p>
          </p:txBody>
        </p:sp>
        <p:sp>
          <p:nvSpPr>
            <p:cNvPr id="64553" name="Line 37"/>
            <p:cNvSpPr>
              <a:spLocks noChangeShapeType="1"/>
            </p:cNvSpPr>
            <p:nvPr/>
          </p:nvSpPr>
          <p:spPr bwMode="auto">
            <a:xfrm>
              <a:off x="1140" y="1756"/>
              <a:ext cx="0" cy="998"/>
            </a:xfrm>
            <a:prstGeom prst="line">
              <a:avLst/>
            </a:prstGeom>
            <a:noFill/>
            <a:ln w="19050">
              <a:solidFill>
                <a:srgbClr val="000000"/>
              </a:solidFill>
              <a:prstDash val="dash"/>
              <a:round/>
              <a:headEnd/>
              <a:tailEnd type="stealth" w="lg" len="lg"/>
            </a:ln>
          </p:spPr>
          <p:txBody>
            <a:bodyPr/>
            <a:lstStyle/>
            <a:p>
              <a:endParaRPr lang="zh-CN" altLang="en-US"/>
            </a:p>
          </p:txBody>
        </p:sp>
        <p:sp>
          <p:nvSpPr>
            <p:cNvPr id="64554" name="Line 38"/>
            <p:cNvSpPr>
              <a:spLocks noChangeShapeType="1"/>
            </p:cNvSpPr>
            <p:nvPr/>
          </p:nvSpPr>
          <p:spPr bwMode="auto">
            <a:xfrm>
              <a:off x="2364" y="1756"/>
              <a:ext cx="0" cy="998"/>
            </a:xfrm>
            <a:prstGeom prst="line">
              <a:avLst/>
            </a:prstGeom>
            <a:noFill/>
            <a:ln w="19050">
              <a:solidFill>
                <a:srgbClr val="000000"/>
              </a:solidFill>
              <a:prstDash val="dash"/>
              <a:round/>
              <a:headEnd/>
              <a:tailEnd type="stealth" w="lg" len="lg"/>
            </a:ln>
          </p:spPr>
          <p:txBody>
            <a:bodyPr/>
            <a:lstStyle/>
            <a:p>
              <a:endParaRPr lang="zh-CN" altLang="en-US"/>
            </a:p>
          </p:txBody>
        </p:sp>
        <p:sp>
          <p:nvSpPr>
            <p:cNvPr id="64555" name="Line 39"/>
            <p:cNvSpPr>
              <a:spLocks noChangeShapeType="1"/>
            </p:cNvSpPr>
            <p:nvPr/>
          </p:nvSpPr>
          <p:spPr bwMode="auto">
            <a:xfrm>
              <a:off x="2220" y="2629"/>
              <a:ext cx="1224" cy="0"/>
            </a:xfrm>
            <a:prstGeom prst="line">
              <a:avLst/>
            </a:prstGeom>
            <a:noFill/>
            <a:ln w="38100">
              <a:solidFill>
                <a:srgbClr val="0000FF"/>
              </a:solidFill>
              <a:round/>
              <a:headEnd type="oval" w="med" len="med"/>
              <a:tailEnd type="oval" w="med" len="med"/>
            </a:ln>
          </p:spPr>
          <p:txBody>
            <a:bodyPr/>
            <a:lstStyle/>
            <a:p>
              <a:endParaRPr lang="zh-CN" altLang="en-US"/>
            </a:p>
          </p:txBody>
        </p:sp>
      </p:gr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37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009"/>
                                        </p:tgtEl>
                                        <p:attrNameLst>
                                          <p:attrName>style.visibility</p:attrName>
                                        </p:attrNameLst>
                                      </p:cBhvr>
                                      <p:to>
                                        <p:strVal val="visible"/>
                                      </p:to>
                                    </p:set>
                                    <p:animEffect transition="in" filter="dissolve">
                                      <p:cBhvr>
                                        <p:cTn id="7" dur="500"/>
                                        <p:tgtEl>
                                          <p:spTgt spid="51200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2012"/>
                                        </p:tgtEl>
                                        <p:attrNameLst>
                                          <p:attrName>style.visibility</p:attrName>
                                        </p:attrNameLst>
                                      </p:cBhvr>
                                      <p:to>
                                        <p:strVal val="visible"/>
                                      </p:to>
                                    </p:set>
                                    <p:animEffect transition="in" filter="wipe(left)">
                                      <p:cBhvr>
                                        <p:cTn id="11" dur="500"/>
                                        <p:tgtEl>
                                          <p:spTgt spid="512012"/>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12007"/>
                                        </p:tgtEl>
                                        <p:attrNameLst>
                                          <p:attrName>style.visibility</p:attrName>
                                        </p:attrNameLst>
                                      </p:cBhvr>
                                      <p:to>
                                        <p:strVal val="visible"/>
                                      </p:to>
                                    </p:set>
                                    <p:animEffect transition="in" filter="blinds(horizontal)">
                                      <p:cBhvr>
                                        <p:cTn id="15" dur="500"/>
                                        <p:tgtEl>
                                          <p:spTgt spid="512007"/>
                                        </p:tgtEl>
                                      </p:cBhvr>
                                    </p:animEffect>
                                  </p:childTnLst>
                                </p:cTn>
                              </p:par>
                              <p:par>
                                <p:cTn id="16" presetID="3" presetClass="entr" presetSubtype="10" fill="hold" nodeType="withEffect">
                                  <p:stCondLst>
                                    <p:cond delay="0"/>
                                  </p:stCondLst>
                                  <p:childTnLst>
                                    <p:set>
                                      <p:cBhvr>
                                        <p:cTn id="17" dur="1" fill="hold">
                                          <p:stCondLst>
                                            <p:cond delay="0"/>
                                          </p:stCondLst>
                                        </p:cTn>
                                        <p:tgtEl>
                                          <p:spTgt spid="512005"/>
                                        </p:tgtEl>
                                        <p:attrNameLst>
                                          <p:attrName>style.visibility</p:attrName>
                                        </p:attrNameLst>
                                      </p:cBhvr>
                                      <p:to>
                                        <p:strVal val="visible"/>
                                      </p:to>
                                    </p:set>
                                    <p:animEffect transition="in" filter="blinds(horizontal)">
                                      <p:cBhvr>
                                        <p:cTn id="18" dur="500"/>
                                        <p:tgtEl>
                                          <p:spTgt spid="512005"/>
                                        </p:tgtEl>
                                      </p:cBhvr>
                                    </p:animEffect>
                                  </p:childTnLst>
                                </p:cTn>
                              </p:par>
                              <p:par>
                                <p:cTn id="19" presetID="3" presetClass="entr" presetSubtype="10" fill="hold" nodeType="withEffect">
                                  <p:stCondLst>
                                    <p:cond delay="0"/>
                                  </p:stCondLst>
                                  <p:childTnLst>
                                    <p:set>
                                      <p:cBhvr>
                                        <p:cTn id="20" dur="1" fill="hold">
                                          <p:stCondLst>
                                            <p:cond delay="0"/>
                                          </p:stCondLst>
                                        </p:cTn>
                                        <p:tgtEl>
                                          <p:spTgt spid="512006"/>
                                        </p:tgtEl>
                                        <p:attrNameLst>
                                          <p:attrName>style.visibility</p:attrName>
                                        </p:attrNameLst>
                                      </p:cBhvr>
                                      <p:to>
                                        <p:strVal val="visible"/>
                                      </p:to>
                                    </p:set>
                                    <p:animEffect transition="in" filter="blinds(horizontal)">
                                      <p:cBhvr>
                                        <p:cTn id="21" dur="500"/>
                                        <p:tgtEl>
                                          <p:spTgt spid="512006"/>
                                        </p:tgtEl>
                                      </p:cBhvr>
                                    </p:animEffect>
                                  </p:childTnLst>
                                </p:cTn>
                              </p:par>
                              <p:par>
                                <p:cTn id="22" presetID="3" presetClass="entr" presetSubtype="10" fill="hold" nodeType="withEffect">
                                  <p:stCondLst>
                                    <p:cond delay="0"/>
                                  </p:stCondLst>
                                  <p:childTnLst>
                                    <p:set>
                                      <p:cBhvr>
                                        <p:cTn id="23" dur="1" fill="hold">
                                          <p:stCondLst>
                                            <p:cond delay="0"/>
                                          </p:stCondLst>
                                        </p:cTn>
                                        <p:tgtEl>
                                          <p:spTgt spid="512008"/>
                                        </p:tgtEl>
                                        <p:attrNameLst>
                                          <p:attrName>style.visibility</p:attrName>
                                        </p:attrNameLst>
                                      </p:cBhvr>
                                      <p:to>
                                        <p:strVal val="visible"/>
                                      </p:to>
                                    </p:set>
                                    <p:animEffect transition="in" filter="blinds(horizontal)">
                                      <p:cBhvr>
                                        <p:cTn id="24" dur="500"/>
                                        <p:tgtEl>
                                          <p:spTgt spid="512008"/>
                                        </p:tgtEl>
                                      </p:cBhvr>
                                    </p:animEffect>
                                  </p:childTnLst>
                                </p:cTn>
                              </p:par>
                              <p:par>
                                <p:cTn id="25" presetID="3" presetClass="entr" presetSubtype="10" fill="hold" nodeType="withEffect">
                                  <p:stCondLst>
                                    <p:cond delay="0"/>
                                  </p:stCondLst>
                                  <p:childTnLst>
                                    <p:set>
                                      <p:cBhvr>
                                        <p:cTn id="26" dur="1" fill="hold">
                                          <p:stCondLst>
                                            <p:cond delay="0"/>
                                          </p:stCondLst>
                                        </p:cTn>
                                        <p:tgtEl>
                                          <p:spTgt spid="512004"/>
                                        </p:tgtEl>
                                        <p:attrNameLst>
                                          <p:attrName>style.visibility</p:attrName>
                                        </p:attrNameLst>
                                      </p:cBhvr>
                                      <p:to>
                                        <p:strVal val="visible"/>
                                      </p:to>
                                    </p:set>
                                    <p:animEffect transition="in" filter="blinds(horizontal)">
                                      <p:cBhvr>
                                        <p:cTn id="27" dur="500"/>
                                        <p:tgtEl>
                                          <p:spTgt spid="512004"/>
                                        </p:tgtEl>
                                      </p:cBhvr>
                                    </p:animEffect>
                                  </p:childTnLst>
                                </p:cTn>
                              </p:par>
                              <p:par>
                                <p:cTn id="28" presetID="3" presetClass="entr" presetSubtype="10" fill="hold" nodeType="withEffect">
                                  <p:stCondLst>
                                    <p:cond delay="0"/>
                                  </p:stCondLst>
                                  <p:childTnLst>
                                    <p:set>
                                      <p:cBhvr>
                                        <p:cTn id="29" dur="1" fill="hold">
                                          <p:stCondLst>
                                            <p:cond delay="0"/>
                                          </p:stCondLst>
                                        </p:cTn>
                                        <p:tgtEl>
                                          <p:spTgt spid="512003"/>
                                        </p:tgtEl>
                                        <p:attrNameLst>
                                          <p:attrName>style.visibility</p:attrName>
                                        </p:attrNameLst>
                                      </p:cBhvr>
                                      <p:to>
                                        <p:strVal val="visible"/>
                                      </p:to>
                                    </p:set>
                                    <p:animEffect transition="in" filter="blinds(horizontal)">
                                      <p:cBhvr>
                                        <p:cTn id="30" dur="500"/>
                                        <p:tgtEl>
                                          <p:spTgt spid="51200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12013"/>
                                        </p:tgtEl>
                                        <p:attrNameLst>
                                          <p:attrName>style.visibility</p:attrName>
                                        </p:attrNameLst>
                                      </p:cBhvr>
                                      <p:to>
                                        <p:strVal val="visible"/>
                                      </p:to>
                                    </p:set>
                                    <p:animEffect transition="in" filter="dissolve">
                                      <p:cBhvr>
                                        <p:cTn id="35" dur="500"/>
                                        <p:tgtEl>
                                          <p:spTgt spid="512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69" name="Rectangle 2"/>
          <p:cNvSpPr>
            <a:spLocks noGrp="1" noChangeArrowheads="1"/>
          </p:cNvSpPr>
          <p:nvPr>
            <p:ph type="title"/>
          </p:nvPr>
        </p:nvSpPr>
        <p:spPr/>
        <p:txBody>
          <a:bodyPr/>
          <a:lstStyle/>
          <a:p>
            <a:r>
              <a:rPr lang="en-US" altLang="zh-CN" dirty="0" smtClean="0">
                <a:ea typeface="宋体" charset="-122"/>
              </a:rPr>
              <a:t>How to solve it</a:t>
            </a:r>
          </a:p>
        </p:txBody>
      </p:sp>
      <p:sp>
        <p:nvSpPr>
          <p:cNvPr id="519170" name="Rectangle 3"/>
          <p:cNvSpPr>
            <a:spLocks noGrp="1" noChangeArrowheads="1"/>
          </p:cNvSpPr>
          <p:nvPr>
            <p:ph type="body" idx="1"/>
          </p:nvPr>
        </p:nvSpPr>
        <p:spPr>
          <a:xfrm>
            <a:off x="392559" y="1733921"/>
            <a:ext cx="8643937" cy="5078412"/>
          </a:xfrm>
        </p:spPr>
        <p:txBody>
          <a:bodyPr/>
          <a:lstStyle/>
          <a:p>
            <a:r>
              <a:rPr lang="en-US" altLang="zh-CN" sz="2800" dirty="0" smtClean="0"/>
              <a:t>Dynamic programming? </a:t>
            </a:r>
          </a:p>
          <a:p>
            <a:r>
              <a:rPr lang="en-US" altLang="zh-CN" sz="2800" dirty="0" smtClean="0"/>
              <a:t>Memorize? </a:t>
            </a:r>
          </a:p>
          <a:p>
            <a:r>
              <a:rPr lang="en-US" altLang="zh-CN" sz="2800" dirty="0" smtClean="0"/>
              <a:t>Yes, but…</a:t>
            </a:r>
          </a:p>
          <a:p>
            <a:r>
              <a:rPr lang="en-US" altLang="zh-CN" sz="2800" dirty="0" smtClean="0"/>
              <a:t>Activity selection problem also exhibits </a:t>
            </a:r>
            <a:r>
              <a:rPr lang="en-US" altLang="zh-CN" sz="2800" dirty="0" smtClean="0">
                <a:solidFill>
                  <a:srgbClr val="FF0000"/>
                </a:solidFill>
              </a:rPr>
              <a:t>the </a:t>
            </a:r>
            <a:r>
              <a:rPr lang="en-US" altLang="zh-CN" sz="2800" i="1" dirty="0" smtClean="0">
                <a:solidFill>
                  <a:srgbClr val="FF0000"/>
                </a:solidFill>
              </a:rPr>
              <a:t>greedy choice</a:t>
            </a:r>
            <a:r>
              <a:rPr lang="en-US" altLang="zh-CN" sz="2800" dirty="0" smtClean="0"/>
              <a:t> property:</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38</a:t>
            </a:fld>
            <a:endParaRPr lang="en-CA" dirty="0"/>
          </a:p>
        </p:txBody>
      </p:sp>
    </p:spTree>
    <p:extLst>
      <p:ext uri="{BB962C8B-B14F-4D97-AF65-F5344CB8AC3E}">
        <p14:creationId xmlns:p14="http://schemas.microsoft.com/office/powerpoint/2010/main" val="416230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9170">
                                            <p:txEl>
                                              <p:pRg st="0" end="0"/>
                                            </p:txEl>
                                          </p:spTgt>
                                        </p:tgtEl>
                                        <p:attrNameLst>
                                          <p:attrName>style.visibility</p:attrName>
                                        </p:attrNameLst>
                                      </p:cBhvr>
                                      <p:to>
                                        <p:strVal val="visible"/>
                                      </p:to>
                                    </p:set>
                                    <p:anim calcmode="lin" valueType="num">
                                      <p:cBhvr additive="base">
                                        <p:cTn id="7" dur="500" fill="hold"/>
                                        <p:tgtEl>
                                          <p:spTgt spid="5191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91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9170">
                                            <p:txEl>
                                              <p:pRg st="1" end="1"/>
                                            </p:txEl>
                                          </p:spTgt>
                                        </p:tgtEl>
                                        <p:attrNameLst>
                                          <p:attrName>style.visibility</p:attrName>
                                        </p:attrNameLst>
                                      </p:cBhvr>
                                      <p:to>
                                        <p:strVal val="visible"/>
                                      </p:to>
                                    </p:set>
                                    <p:anim calcmode="lin" valueType="num">
                                      <p:cBhvr additive="base">
                                        <p:cTn id="13" dur="500" fill="hold"/>
                                        <p:tgtEl>
                                          <p:spTgt spid="5191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91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9170">
                                            <p:txEl>
                                              <p:pRg st="2" end="2"/>
                                            </p:txEl>
                                          </p:spTgt>
                                        </p:tgtEl>
                                        <p:attrNameLst>
                                          <p:attrName>style.visibility</p:attrName>
                                        </p:attrNameLst>
                                      </p:cBhvr>
                                      <p:to>
                                        <p:strVal val="visible"/>
                                      </p:to>
                                    </p:set>
                                    <p:anim calcmode="lin" valueType="num">
                                      <p:cBhvr additive="base">
                                        <p:cTn id="19" dur="500" fill="hold"/>
                                        <p:tgtEl>
                                          <p:spTgt spid="5191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91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9170">
                                            <p:txEl>
                                              <p:pRg st="3" end="3"/>
                                            </p:txEl>
                                          </p:spTgt>
                                        </p:tgtEl>
                                        <p:attrNameLst>
                                          <p:attrName>style.visibility</p:attrName>
                                        </p:attrNameLst>
                                      </p:cBhvr>
                                      <p:to>
                                        <p:strVal val="visible"/>
                                      </p:to>
                                    </p:set>
                                    <p:anim calcmode="lin" valueType="num">
                                      <p:cBhvr additive="base">
                                        <p:cTn id="25" dur="500" fill="hold"/>
                                        <p:tgtEl>
                                          <p:spTgt spid="51917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917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zh-CN" altLang="en-US" smtClean="0"/>
              <a:t>应用实例</a:t>
            </a:r>
          </a:p>
        </p:txBody>
      </p:sp>
      <p:sp>
        <p:nvSpPr>
          <p:cNvPr id="455683" name="Rectangle 3"/>
          <p:cNvSpPr>
            <a:spLocks noGrp="1" noChangeArrowheads="1"/>
          </p:cNvSpPr>
          <p:nvPr>
            <p:ph type="body" idx="1"/>
          </p:nvPr>
        </p:nvSpPr>
        <p:spPr/>
        <p:txBody>
          <a:bodyPr/>
          <a:lstStyle/>
          <a:p>
            <a:r>
              <a:rPr lang="zh-CN" altLang="en-US" smtClean="0">
                <a:latin typeface="Times New Roman" pitchFamily="18" charset="0"/>
                <a:ea typeface="华文中宋" pitchFamily="2" charset="-122"/>
              </a:rPr>
              <a:t>活动安排问题</a:t>
            </a:r>
            <a:r>
              <a:rPr lang="en-US" altLang="zh-CN" smtClean="0">
                <a:latin typeface="Times New Roman" pitchFamily="18" charset="0"/>
                <a:ea typeface="华文中宋" pitchFamily="2" charset="-122"/>
              </a:rPr>
              <a:t>—</a:t>
            </a:r>
            <a:r>
              <a:rPr lang="zh-CN" altLang="en-US" smtClean="0">
                <a:latin typeface="Times New Roman" pitchFamily="18" charset="0"/>
                <a:ea typeface="华文中宋" pitchFamily="2" charset="-122"/>
              </a:rPr>
              <a:t>直觉贪心策略</a:t>
            </a:r>
          </a:p>
        </p:txBody>
      </p:sp>
      <p:sp>
        <p:nvSpPr>
          <p:cNvPr id="455684" name="Text Box 4"/>
          <p:cNvSpPr txBox="1">
            <a:spLocks noChangeArrowheads="1"/>
          </p:cNvSpPr>
          <p:nvPr/>
        </p:nvSpPr>
        <p:spPr bwMode="auto">
          <a:xfrm>
            <a:off x="60325" y="2147888"/>
            <a:ext cx="2932113" cy="4054475"/>
          </a:xfrm>
          <a:prstGeom prst="rect">
            <a:avLst/>
          </a:prstGeom>
          <a:solidFill>
            <a:srgbClr val="CCFFFF"/>
          </a:solidFill>
          <a:ln w="127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eaLnBrk="1" hangingPunct="1"/>
            <a:r>
              <a:rPr lang="zh-CN" altLang="en-US" sz="2000" dirty="0">
                <a:latin typeface="仿宋" panose="02010609060101010101" pitchFamily="49" charset="-122"/>
                <a:ea typeface="仿宋" panose="02010609060101010101" pitchFamily="49" charset="-122"/>
              </a:rPr>
              <a:t>策略</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a:t>
            </a:r>
            <a:r>
              <a:rPr lang="zh-CN" altLang="en-US" sz="2000" dirty="0">
                <a:solidFill>
                  <a:srgbClr val="CC0000"/>
                </a:solidFill>
                <a:latin typeface="仿宋" panose="02010609060101010101" pitchFamily="49" charset="-122"/>
                <a:ea typeface="仿宋" panose="02010609060101010101" pitchFamily="49" charset="-122"/>
              </a:rPr>
              <a:t>尽早占用</a:t>
            </a:r>
            <a:r>
              <a:rPr lang="zh-CN" altLang="en-US" sz="2000" dirty="0">
                <a:latin typeface="仿宋" panose="02010609060101010101" pitchFamily="49" charset="-122"/>
                <a:ea typeface="仿宋" panose="02010609060101010101" pitchFamily="49" charset="-122"/>
              </a:rPr>
              <a:t>。</a:t>
            </a:r>
          </a:p>
          <a:p>
            <a:pPr eaLnBrk="1" hangingPunct="1"/>
            <a:r>
              <a:rPr lang="zh-CN" altLang="en-US" sz="2000" dirty="0">
                <a:latin typeface="仿宋" panose="02010609060101010101" pitchFamily="49" charset="-122"/>
                <a:ea typeface="仿宋" panose="02010609060101010101" pitchFamily="49" charset="-122"/>
              </a:rPr>
              <a:t>把活动按照开始时间从小到大排序，使得</a:t>
            </a:r>
            <a:r>
              <a:rPr lang="en-US" altLang="zh-CN" sz="2000" i="1" dirty="0">
                <a:latin typeface="仿宋" panose="02010609060101010101" pitchFamily="49" charset="-122"/>
                <a:ea typeface="仿宋" panose="02010609060101010101" pitchFamily="49" charset="-122"/>
              </a:rPr>
              <a:t>s</a:t>
            </a:r>
            <a:r>
              <a:rPr lang="en-US" altLang="zh-CN" sz="2000" baseline="-25000" dirty="0">
                <a:latin typeface="仿宋" panose="02010609060101010101" pitchFamily="49" charset="-122"/>
                <a:ea typeface="仿宋" panose="02010609060101010101" pitchFamily="49" charset="-122"/>
              </a:rPr>
              <a:t>1</a:t>
            </a:r>
            <a:r>
              <a:rPr lang="en-US" altLang="zh-CN" sz="2000" dirty="0">
                <a:latin typeface="仿宋" panose="02010609060101010101" pitchFamily="49" charset="-122"/>
                <a:ea typeface="仿宋" panose="02010609060101010101" pitchFamily="49" charset="-122"/>
              </a:rPr>
              <a:t> ≤ </a:t>
            </a:r>
            <a:r>
              <a:rPr lang="en-US" altLang="zh-CN" sz="2000" i="1" dirty="0">
                <a:latin typeface="仿宋" panose="02010609060101010101" pitchFamily="49" charset="-122"/>
                <a:ea typeface="仿宋" panose="02010609060101010101" pitchFamily="49" charset="-122"/>
              </a:rPr>
              <a:t>s</a:t>
            </a:r>
            <a:r>
              <a:rPr lang="en-US" altLang="zh-CN" sz="2000" baseline="-25000" dirty="0">
                <a:latin typeface="仿宋" panose="02010609060101010101" pitchFamily="49" charset="-122"/>
                <a:ea typeface="仿宋" panose="02010609060101010101" pitchFamily="49" charset="-122"/>
              </a:rPr>
              <a:t>2</a:t>
            </a:r>
            <a:r>
              <a:rPr lang="en-US" altLang="zh-CN" sz="2000" dirty="0">
                <a:latin typeface="仿宋" panose="02010609060101010101" pitchFamily="49" charset="-122"/>
                <a:ea typeface="仿宋" panose="02010609060101010101" pitchFamily="49" charset="-122"/>
              </a:rPr>
              <a:t> ≤… ≤</a:t>
            </a:r>
            <a:r>
              <a:rPr lang="en-US" altLang="zh-CN" sz="2000" i="1" dirty="0" err="1">
                <a:latin typeface="仿宋" panose="02010609060101010101" pitchFamily="49" charset="-122"/>
                <a:ea typeface="仿宋" panose="02010609060101010101" pitchFamily="49" charset="-122"/>
              </a:rPr>
              <a:t>s</a:t>
            </a:r>
            <a:r>
              <a:rPr lang="en-US" altLang="zh-CN" sz="2000" baseline="-25000" dirty="0" err="1">
                <a:latin typeface="仿宋" panose="02010609060101010101" pitchFamily="49" charset="-122"/>
                <a:ea typeface="仿宋" panose="02010609060101010101" pitchFamily="49" charset="-122"/>
              </a:rPr>
              <a:t>n</a:t>
            </a:r>
            <a:r>
              <a:rPr lang="zh-CN" altLang="en-US" sz="2000" dirty="0">
                <a:latin typeface="仿宋" panose="02010609060101010101" pitchFamily="49" charset="-122"/>
                <a:ea typeface="仿宋" panose="02010609060101010101" pitchFamily="49" charset="-122"/>
              </a:rPr>
              <a:t>，然后从前向后挑选，只要与前面选择的活动相容，便将这项活动选入最大相容集合</a:t>
            </a:r>
            <a:r>
              <a:rPr lang="en-US" altLang="zh-CN" sz="2000" dirty="0">
                <a:latin typeface="仿宋" panose="02010609060101010101" pitchFamily="49" charset="-122"/>
                <a:ea typeface="仿宋" panose="02010609060101010101" pitchFamily="49" charset="-122"/>
              </a:rPr>
              <a:t>A</a:t>
            </a:r>
            <a:r>
              <a:rPr lang="zh-CN" altLang="en-US" sz="2000" dirty="0">
                <a:latin typeface="仿宋" panose="02010609060101010101" pitchFamily="49" charset="-122"/>
                <a:ea typeface="仿宋" panose="02010609060101010101" pitchFamily="49" charset="-122"/>
              </a:rPr>
              <a:t>。</a:t>
            </a:r>
          </a:p>
        </p:txBody>
      </p:sp>
      <p:sp>
        <p:nvSpPr>
          <p:cNvPr id="455689" name="Text Box 9"/>
          <p:cNvSpPr txBox="1">
            <a:spLocks noChangeArrowheads="1"/>
          </p:cNvSpPr>
          <p:nvPr/>
        </p:nvSpPr>
        <p:spPr bwMode="auto">
          <a:xfrm>
            <a:off x="3089275" y="2144713"/>
            <a:ext cx="2932113" cy="4057650"/>
          </a:xfrm>
          <a:prstGeom prst="rect">
            <a:avLst/>
          </a:prstGeom>
          <a:solidFill>
            <a:srgbClr val="CCFFFF"/>
          </a:solidFill>
          <a:ln w="127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defPPr>
              <a:defRPr lang="zh-CN"/>
            </a:defPPr>
            <a:lvl1pPr eaLnBrk="1" hangingPunct="1">
              <a:defRPr sz="2000">
                <a:latin typeface="仿宋" panose="02010609060101010101" pitchFamily="49" charset="-122"/>
                <a:ea typeface="仿宋" panose="02010609060101010101" pitchFamily="49" charset="-122"/>
              </a:defRPr>
            </a:lvl1pPr>
          </a:lstStyle>
          <a:p>
            <a:r>
              <a:rPr lang="zh-CN" altLang="en-US" dirty="0"/>
              <a:t>策略</a:t>
            </a:r>
            <a:r>
              <a:rPr lang="en-US" altLang="zh-CN" dirty="0"/>
              <a:t>2</a:t>
            </a:r>
            <a:r>
              <a:rPr lang="zh-CN" altLang="en-US" dirty="0"/>
              <a:t>：</a:t>
            </a:r>
            <a:r>
              <a:rPr lang="zh-CN" altLang="en-US" dirty="0">
                <a:solidFill>
                  <a:srgbClr val="CC0000"/>
                </a:solidFill>
              </a:rPr>
              <a:t>时间占用少的活动先安排。</a:t>
            </a:r>
          </a:p>
          <a:p>
            <a:r>
              <a:rPr lang="zh-CN" altLang="en-US" dirty="0"/>
              <a:t>计算每个活动占用时间</a:t>
            </a:r>
            <a:r>
              <a:rPr lang="en-US" altLang="zh-CN" dirty="0"/>
              <a:t>fi-</a:t>
            </a:r>
            <a:r>
              <a:rPr lang="en-US" altLang="zh-CN" dirty="0" err="1"/>
              <a:t>si</a:t>
            </a:r>
            <a:r>
              <a:rPr lang="zh-CN" altLang="en-US" dirty="0"/>
              <a:t>，按照占用时间从小到大对活动排序，使得</a:t>
            </a:r>
            <a:r>
              <a:rPr lang="en-US" altLang="zh-CN" dirty="0"/>
              <a:t>f1-s1 ≤ f2-s2 ≤… ≤</a:t>
            </a:r>
            <a:r>
              <a:rPr lang="en-US" altLang="zh-CN" dirty="0" err="1"/>
              <a:t>fn-sn</a:t>
            </a:r>
            <a:r>
              <a:rPr lang="zh-CN" altLang="en-US" dirty="0"/>
              <a:t>，然后从前向后挑选，只要与前面活动相容，便将这项活动选入最大相容集合</a:t>
            </a:r>
            <a:r>
              <a:rPr lang="en-US" altLang="zh-CN" dirty="0"/>
              <a:t>A</a:t>
            </a:r>
            <a:r>
              <a:rPr lang="zh-CN" altLang="en-US" dirty="0"/>
              <a:t>。</a:t>
            </a:r>
            <a:endParaRPr lang="en-US" altLang="zh-CN" dirty="0"/>
          </a:p>
        </p:txBody>
      </p:sp>
      <p:sp>
        <p:nvSpPr>
          <p:cNvPr id="455690" name="Text Box 10"/>
          <p:cNvSpPr txBox="1">
            <a:spLocks noChangeArrowheads="1"/>
          </p:cNvSpPr>
          <p:nvPr/>
        </p:nvSpPr>
        <p:spPr bwMode="auto">
          <a:xfrm>
            <a:off x="6148388" y="2133600"/>
            <a:ext cx="2932112" cy="4068763"/>
          </a:xfrm>
          <a:prstGeom prst="rect">
            <a:avLst/>
          </a:prstGeom>
          <a:solidFill>
            <a:srgbClr val="CCFFFF"/>
          </a:solidFill>
          <a:ln w="127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defPPr>
              <a:defRPr lang="zh-CN"/>
            </a:defPPr>
            <a:lvl1pPr eaLnBrk="1" hangingPunct="1">
              <a:defRPr sz="2000">
                <a:latin typeface="仿宋" panose="02010609060101010101" pitchFamily="49" charset="-122"/>
                <a:ea typeface="仿宋" panose="02010609060101010101" pitchFamily="49" charset="-122"/>
              </a:defRPr>
            </a:lvl1pPr>
          </a:lstStyle>
          <a:p>
            <a:r>
              <a:rPr lang="zh-CN" altLang="en-US" dirty="0"/>
              <a:t>策略</a:t>
            </a:r>
            <a:r>
              <a:rPr lang="en-US" altLang="zh-CN" dirty="0"/>
              <a:t>3</a:t>
            </a:r>
            <a:r>
              <a:rPr lang="zh-CN" altLang="en-US" dirty="0"/>
              <a:t>：</a:t>
            </a:r>
            <a:r>
              <a:rPr lang="zh-CN" altLang="en-US" dirty="0">
                <a:solidFill>
                  <a:srgbClr val="CC0000"/>
                </a:solidFill>
              </a:rPr>
              <a:t>早完成的活动先安排。</a:t>
            </a:r>
          </a:p>
          <a:p>
            <a:r>
              <a:rPr lang="zh-CN" altLang="en-US" dirty="0"/>
              <a:t>把活动按照截止时间从小到大排序，使得</a:t>
            </a:r>
            <a:r>
              <a:rPr lang="en-US" altLang="zh-CN" dirty="0"/>
              <a:t>f1 ≤ f2 ≤… ≤</a:t>
            </a:r>
            <a:r>
              <a:rPr lang="en-US" altLang="zh-CN" dirty="0" err="1"/>
              <a:t>fn</a:t>
            </a:r>
            <a:r>
              <a:rPr lang="en-US" altLang="zh-CN" dirty="0"/>
              <a:t> </a:t>
            </a:r>
            <a:r>
              <a:rPr lang="zh-CN" altLang="en-US" dirty="0"/>
              <a:t>，然后从前向后挑选，只要与前面选择的活动相容，便将这项活动选入最大相容集合</a:t>
            </a:r>
            <a:r>
              <a:rPr lang="en-US" altLang="zh-CN" dirty="0"/>
              <a:t>A</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39</a:t>
            </a:fld>
            <a:endParaRPr lang="en-CA" dirty="0"/>
          </a:p>
        </p:txBody>
      </p:sp>
    </p:spTree>
    <p:extLst>
      <p:ext uri="{BB962C8B-B14F-4D97-AF65-F5344CB8AC3E}">
        <p14:creationId xmlns:p14="http://schemas.microsoft.com/office/powerpoint/2010/main" val="1641999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5684"/>
                                        </p:tgtEl>
                                        <p:attrNameLst>
                                          <p:attrName>style.visibility</p:attrName>
                                        </p:attrNameLst>
                                      </p:cBhvr>
                                      <p:to>
                                        <p:strVal val="visible"/>
                                      </p:to>
                                    </p:set>
                                    <p:anim calcmode="lin" valueType="num">
                                      <p:cBhvr additive="base">
                                        <p:cTn id="7" dur="500" fill="hold"/>
                                        <p:tgtEl>
                                          <p:spTgt spid="455684"/>
                                        </p:tgtEl>
                                        <p:attrNameLst>
                                          <p:attrName>ppt_x</p:attrName>
                                        </p:attrNameLst>
                                      </p:cBhvr>
                                      <p:tavLst>
                                        <p:tav tm="0">
                                          <p:val>
                                            <p:strVal val="#ppt_x"/>
                                          </p:val>
                                        </p:tav>
                                        <p:tav tm="100000">
                                          <p:val>
                                            <p:strVal val="#ppt_x"/>
                                          </p:val>
                                        </p:tav>
                                      </p:tavLst>
                                    </p:anim>
                                    <p:anim calcmode="lin" valueType="num">
                                      <p:cBhvr additive="base">
                                        <p:cTn id="8" dur="500" fill="hold"/>
                                        <p:tgtEl>
                                          <p:spTgt spid="4556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5689"/>
                                        </p:tgtEl>
                                        <p:attrNameLst>
                                          <p:attrName>style.visibility</p:attrName>
                                        </p:attrNameLst>
                                      </p:cBhvr>
                                      <p:to>
                                        <p:strVal val="visible"/>
                                      </p:to>
                                    </p:set>
                                    <p:anim calcmode="lin" valueType="num">
                                      <p:cBhvr additive="base">
                                        <p:cTn id="13" dur="500" fill="hold"/>
                                        <p:tgtEl>
                                          <p:spTgt spid="455689"/>
                                        </p:tgtEl>
                                        <p:attrNameLst>
                                          <p:attrName>ppt_x</p:attrName>
                                        </p:attrNameLst>
                                      </p:cBhvr>
                                      <p:tavLst>
                                        <p:tav tm="0">
                                          <p:val>
                                            <p:strVal val="#ppt_x"/>
                                          </p:val>
                                        </p:tav>
                                        <p:tav tm="100000">
                                          <p:val>
                                            <p:strVal val="#ppt_x"/>
                                          </p:val>
                                        </p:tav>
                                      </p:tavLst>
                                    </p:anim>
                                    <p:anim calcmode="lin" valueType="num">
                                      <p:cBhvr additive="base">
                                        <p:cTn id="14" dur="500" fill="hold"/>
                                        <p:tgtEl>
                                          <p:spTgt spid="4556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5690"/>
                                        </p:tgtEl>
                                        <p:attrNameLst>
                                          <p:attrName>style.visibility</p:attrName>
                                        </p:attrNameLst>
                                      </p:cBhvr>
                                      <p:to>
                                        <p:strVal val="visible"/>
                                      </p:to>
                                    </p:set>
                                    <p:anim calcmode="lin" valueType="num">
                                      <p:cBhvr additive="base">
                                        <p:cTn id="19" dur="500" fill="hold"/>
                                        <p:tgtEl>
                                          <p:spTgt spid="455690"/>
                                        </p:tgtEl>
                                        <p:attrNameLst>
                                          <p:attrName>ppt_x</p:attrName>
                                        </p:attrNameLst>
                                      </p:cBhvr>
                                      <p:tavLst>
                                        <p:tav tm="0">
                                          <p:val>
                                            <p:strVal val="#ppt_x"/>
                                          </p:val>
                                        </p:tav>
                                        <p:tav tm="100000">
                                          <p:val>
                                            <p:strVal val="#ppt_x"/>
                                          </p:val>
                                        </p:tav>
                                      </p:tavLst>
                                    </p:anim>
                                    <p:anim calcmode="lin" valueType="num">
                                      <p:cBhvr additive="base">
                                        <p:cTn id="20" dur="500" fill="hold"/>
                                        <p:tgtEl>
                                          <p:spTgt spid="4556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P spid="455689" grpId="0" animBg="1"/>
      <p:bldP spid="45569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793" y="999732"/>
            <a:ext cx="8963025" cy="1302921"/>
          </a:xfrm>
          <a:prstGeom prst="rect">
            <a:avLst/>
          </a:prstGeom>
          <a:solidFill>
            <a:schemeClr val="accent5">
              <a:lumMod val="20000"/>
              <a:lumOff val="80000"/>
            </a:schemeClr>
          </a:solidFill>
          <a:ln>
            <a:noFill/>
          </a:ln>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defRPr/>
            </a:pPr>
            <a:r>
              <a:rPr kumimoji="1" lang="zh-CN" altLang="en-US" sz="3200" dirty="0" smtClean="0">
                <a:solidFill>
                  <a:srgbClr val="000090"/>
                </a:solidFill>
                <a:latin typeface="楷体" panose="02010609060101010101" pitchFamily="49" charset="-122"/>
                <a:ea typeface="楷体" panose="02010609060101010101" pitchFamily="49" charset="-122"/>
              </a:rPr>
              <a:t>填空</a:t>
            </a:r>
            <a:r>
              <a:rPr kumimoji="1" lang="zh-CN" altLang="en-US" sz="2800" dirty="0" smtClean="0">
                <a:solidFill>
                  <a:srgbClr val="000090"/>
                </a:solidFill>
                <a:latin typeface="楷体" panose="02010609060101010101" pitchFamily="49" charset="-122"/>
                <a:ea typeface="楷体" panose="02010609060101010101" pitchFamily="49" charset="-122"/>
              </a:rPr>
              <a:t>：</a:t>
            </a:r>
            <a:endParaRPr kumimoji="1" lang="en-US" altLang="zh-CN" sz="2800" dirty="0" smtClean="0">
              <a:solidFill>
                <a:srgbClr val="000090"/>
              </a:solidFill>
              <a:latin typeface="楷体" panose="02010609060101010101" pitchFamily="49" charset="-122"/>
              <a:ea typeface="楷体" panose="02010609060101010101" pitchFamily="49" charset="-122"/>
            </a:endParaRPr>
          </a:p>
          <a:p>
            <a:pPr eaLnBrk="1" hangingPunct="1">
              <a:lnSpc>
                <a:spcPts val="2800"/>
              </a:lnSpc>
              <a:defRPr/>
            </a:pPr>
            <a:r>
              <a:rPr lang="zh-CN" altLang="en-US" sz="2000" b="0" dirty="0">
                <a:latin typeface="微软雅黑" panose="020B0503020204020204" pitchFamily="34" charset="-122"/>
                <a:ea typeface="微软雅黑" panose="020B0503020204020204" pitchFamily="34" charset="-122"/>
              </a:rPr>
              <a:t>变治算法</a:t>
            </a:r>
            <a:r>
              <a:rPr lang="zh-CN" altLang="en-US" sz="2000" b="0" dirty="0" smtClean="0">
                <a:latin typeface="微软雅黑" panose="020B0503020204020204" pitchFamily="34" charset="-122"/>
                <a:ea typeface="微软雅黑" panose="020B0503020204020204" pitchFamily="34" charset="-122"/>
              </a:rPr>
              <a:t>策略有 </a:t>
            </a:r>
            <a:r>
              <a:rPr lang="zh-CN" altLang="en-US" sz="2000" u="sng" dirty="0" smtClean="0">
                <a:solidFill>
                  <a:srgbClr val="000000"/>
                </a:solidFill>
                <a:latin typeface="微软雅黑" panose="020B0503020204020204" pitchFamily="34" charset="-122"/>
                <a:ea typeface="微软雅黑" panose="020B0503020204020204" pitchFamily="34" charset="-122"/>
              </a:rPr>
              <a:t>（             </a:t>
            </a:r>
            <a:r>
              <a:rPr lang="zh-CN" altLang="en-US" sz="2000" dirty="0" smtClean="0">
                <a:solidFill>
                  <a:srgbClr val="000000"/>
                </a:solidFill>
                <a:latin typeface="微软雅黑" panose="020B0503020204020204" pitchFamily="34" charset="-122"/>
                <a:ea typeface="微软雅黑" panose="020B0503020204020204" pitchFamily="34" charset="-122"/>
              </a:rPr>
              <a:t> ） </a:t>
            </a:r>
            <a:r>
              <a:rPr lang="zh-CN" altLang="en-US" sz="2000" u="sng" dirty="0" smtClean="0">
                <a:solidFill>
                  <a:srgbClr val="000000"/>
                </a:solidFill>
                <a:latin typeface="微软雅黑" panose="020B0503020204020204" pitchFamily="34" charset="-122"/>
                <a:ea typeface="微软雅黑" panose="020B0503020204020204" pitchFamily="34" charset="-122"/>
              </a:rPr>
              <a:t>（                </a:t>
            </a:r>
            <a:r>
              <a:rPr lang="zh-CN" altLang="en-US" sz="2000" dirty="0" smtClean="0">
                <a:solidFill>
                  <a:srgbClr val="000000"/>
                </a:solidFill>
                <a:latin typeface="微软雅黑" panose="020B0503020204020204" pitchFamily="34" charset="-122"/>
                <a:ea typeface="微软雅黑" panose="020B0503020204020204" pitchFamily="34" charset="-122"/>
              </a:rPr>
              <a:t>）</a:t>
            </a:r>
            <a:r>
              <a:rPr lang="zh-CN" altLang="en-US" sz="2000" u="sng" dirty="0" smtClean="0">
                <a:solidFill>
                  <a:srgbClr val="000000"/>
                </a:solidFill>
                <a:latin typeface="微软雅黑" panose="020B0503020204020204" pitchFamily="34" charset="-122"/>
                <a:ea typeface="微软雅黑" panose="020B0503020204020204" pitchFamily="34" charset="-122"/>
              </a:rPr>
              <a:t>（               </a:t>
            </a:r>
            <a:r>
              <a:rPr lang="zh-CN" altLang="en-US" sz="2000" dirty="0" smtClean="0">
                <a:solidFill>
                  <a:srgbClr val="000000"/>
                </a:solidFill>
                <a:latin typeface="微软雅黑" panose="020B0503020204020204" pitchFamily="34" charset="-122"/>
                <a:ea typeface="微软雅黑" panose="020B0503020204020204" pitchFamily="34" charset="-122"/>
              </a:rPr>
              <a:t>） </a:t>
            </a:r>
            <a:r>
              <a:rPr lang="zh-CN" altLang="zh-CN" sz="2000" dirty="0" smtClean="0">
                <a:solidFill>
                  <a:srgbClr val="000000"/>
                </a:solidFill>
                <a:latin typeface="微软雅黑" panose="020B0503020204020204" pitchFamily="34" charset="-122"/>
                <a:ea typeface="微软雅黑" panose="020B0503020204020204" pitchFamily="34" charset="-122"/>
              </a:rPr>
              <a:t>。</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eaLnBrk="1" hangingPunct="1">
              <a:lnSpc>
                <a:spcPts val="2800"/>
              </a:lnSpc>
              <a:defRPr/>
            </a:pPr>
            <a:r>
              <a:rPr lang="zh-CN" altLang="en-US" sz="2000" dirty="0" smtClean="0">
                <a:solidFill>
                  <a:srgbClr val="000000"/>
                </a:solidFill>
                <a:latin typeface="微软雅黑" panose="020B0503020204020204" pitchFamily="34" charset="-122"/>
                <a:ea typeface="微软雅黑" panose="020B0503020204020204" pitchFamily="34" charset="-122"/>
              </a:rPr>
              <a:t>结点间长度为</a:t>
            </a:r>
            <a:r>
              <a:rPr lang="en-US" altLang="zh-CN" sz="2000" dirty="0" smtClean="0">
                <a:solidFill>
                  <a:srgbClr val="000000"/>
                </a:solidFill>
                <a:latin typeface="微软雅黑" panose="020B0503020204020204" pitchFamily="34" charset="-122"/>
                <a:ea typeface="微软雅黑" panose="020B0503020204020204" pitchFamily="34" charset="-122"/>
              </a:rPr>
              <a:t>k</a:t>
            </a:r>
            <a:r>
              <a:rPr lang="zh-CN" altLang="en-US" sz="2000" dirty="0" smtClean="0">
                <a:solidFill>
                  <a:srgbClr val="000000"/>
                </a:solidFill>
                <a:latin typeface="微软雅黑" panose="020B0503020204020204" pitchFamily="34" charset="-122"/>
                <a:ea typeface="微软雅黑" panose="020B0503020204020204" pitchFamily="34" charset="-122"/>
              </a:rPr>
              <a:t>的路径条数可以</a:t>
            </a:r>
            <a:r>
              <a:rPr lang="zh-CN" altLang="zh-CN" sz="2000" dirty="0" smtClean="0">
                <a:solidFill>
                  <a:srgbClr val="000000"/>
                </a:solidFill>
                <a:latin typeface="微软雅黑" panose="020B0503020204020204" pitchFamily="34" charset="-122"/>
                <a:ea typeface="微软雅黑" panose="020B0503020204020204" pitchFamily="34" charset="-122"/>
              </a:rPr>
              <a:t>利用</a:t>
            </a:r>
            <a:r>
              <a:rPr lang="zh-CN" altLang="en-US" sz="2000" u="sng" dirty="0" smtClean="0">
                <a:solidFill>
                  <a:srgbClr val="000000"/>
                </a:solidFill>
                <a:latin typeface="微软雅黑" panose="020B0503020204020204" pitchFamily="34" charset="-122"/>
                <a:ea typeface="微软雅黑" panose="020B0503020204020204" pitchFamily="34" charset="-122"/>
              </a:rPr>
              <a:t>        </a:t>
            </a:r>
            <a:r>
              <a:rPr lang="zh-CN" altLang="en-US" sz="2000" u="sng"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哪种算法策略）</a:t>
            </a:r>
            <a:r>
              <a:rPr lang="zh-CN" altLang="zh-CN" sz="2000" dirty="0">
                <a:solidFill>
                  <a:srgbClr val="000000"/>
                </a:solidFill>
                <a:latin typeface="微软雅黑" panose="020B0503020204020204" pitchFamily="34" charset="-122"/>
                <a:ea typeface="微软雅黑" panose="020B0503020204020204" pitchFamily="34" charset="-122"/>
              </a:rPr>
              <a:t>实现</a:t>
            </a:r>
            <a:r>
              <a:rPr lang="zh-CN" altLang="en-US" sz="2000" dirty="0">
                <a:solidFill>
                  <a:srgbClr val="000000"/>
                </a:solidFill>
                <a:latin typeface="微软雅黑" panose="020B0503020204020204" pitchFamily="34" charset="-122"/>
                <a:ea typeface="微软雅黑" panose="020B0503020204020204" pitchFamily="34" charset="-122"/>
              </a:rPr>
              <a:t>的</a:t>
            </a:r>
            <a:r>
              <a:rPr lang="zh-CN" altLang="zh-CN" sz="2000" dirty="0">
                <a:solidFill>
                  <a:srgbClr val="000000"/>
                </a:solidFill>
                <a:latin typeface="微软雅黑" panose="020B0503020204020204" pitchFamily="34" charset="-122"/>
                <a:ea typeface="微软雅黑" panose="020B0503020204020204" pitchFamily="34" charset="-122"/>
              </a:rPr>
              <a:t>。</a:t>
            </a:r>
            <a:endParaRPr lang="zh-CN" altLang="zh-CN" sz="2000" dirty="0" smtClean="0">
              <a:solidFill>
                <a:srgbClr val="000000"/>
              </a:solidFill>
              <a:latin typeface="微软雅黑" panose="020B0503020204020204" pitchFamily="34" charset="-122"/>
              <a:ea typeface="微软雅黑" panose="020B0503020204020204" pitchFamily="34" charset="-122"/>
            </a:endParaRPr>
          </a:p>
        </p:txBody>
      </p:sp>
      <p:sp>
        <p:nvSpPr>
          <p:cNvPr id="4" name="矩形 3"/>
          <p:cNvSpPr>
            <a:spLocks noChangeArrowheads="1"/>
          </p:cNvSpPr>
          <p:nvPr/>
        </p:nvSpPr>
        <p:spPr bwMode="auto">
          <a:xfrm>
            <a:off x="86741" y="2293709"/>
            <a:ext cx="9021763" cy="243143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sz="2800" dirty="0">
                <a:solidFill>
                  <a:srgbClr val="000090"/>
                </a:solidFill>
                <a:latin typeface="微软雅黑" panose="020B0503020204020204" pitchFamily="34" charset="-122"/>
                <a:ea typeface="微软雅黑" panose="020B0503020204020204" pitchFamily="34" charset="-122"/>
              </a:rPr>
              <a:t>选择</a:t>
            </a:r>
            <a:r>
              <a:rPr lang="zh-CN" altLang="en-US" dirty="0" smtClean="0">
                <a:solidFill>
                  <a:srgbClr val="000000"/>
                </a:solidFill>
                <a:latin typeface="微软雅黑" panose="020B0503020204020204" pitchFamily="34" charset="-122"/>
                <a:ea typeface="微软雅黑" panose="020B0503020204020204" pitchFamily="34" charset="-122"/>
              </a:rPr>
              <a:t>：</a:t>
            </a:r>
            <a:endParaRPr lang="en-US" altLang="zh-CN" dirty="0" smtClean="0">
              <a:solidFill>
                <a:srgbClr val="000000"/>
              </a:solidFill>
              <a:latin typeface="微软雅黑" panose="020B0503020204020204" pitchFamily="34" charset="-122"/>
              <a:ea typeface="微软雅黑" panose="020B0503020204020204" pitchFamily="34" charset="-122"/>
            </a:endParaRPr>
          </a:p>
          <a:p>
            <a:r>
              <a:rPr lang="zh-CN" altLang="en-US" sz="2000" b="0" dirty="0">
                <a:latin typeface="微软雅黑" panose="020B0503020204020204" pitchFamily="34" charset="-122"/>
                <a:ea typeface="微软雅黑" panose="020B0503020204020204" pitchFamily="34" charset="-122"/>
              </a:rPr>
              <a:t>分治法也许是使用最广泛的算法设计方法，以下关于分治法的结论中正确的是</a:t>
            </a:r>
            <a:r>
              <a:rPr lang="en-US" altLang="zh-CN" sz="2000" b="0" dirty="0" smtClean="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a:t>
            </a:r>
          </a:p>
          <a:p>
            <a:r>
              <a:rPr lang="en-US" altLang="zh-CN" sz="2000" b="0" dirty="0">
                <a:latin typeface="微软雅黑" panose="020B0503020204020204" pitchFamily="34" charset="-122"/>
                <a:ea typeface="微软雅黑" panose="020B0503020204020204" pitchFamily="34" charset="-122"/>
              </a:rPr>
              <a:t>A</a:t>
            </a:r>
            <a:r>
              <a:rPr lang="zh-CN" altLang="en-US" sz="2000" b="0" dirty="0">
                <a:latin typeface="微软雅黑" panose="020B0503020204020204" pitchFamily="34" charset="-122"/>
                <a:ea typeface="微软雅黑" panose="020B0503020204020204" pitchFamily="34" charset="-122"/>
              </a:rPr>
              <a:t>．分治法能解决动态规划方法所能解决的任何问题</a:t>
            </a:r>
          </a:p>
          <a:p>
            <a:r>
              <a:rPr lang="en-US" altLang="zh-CN" sz="2000" b="0" dirty="0">
                <a:latin typeface="微软雅黑" panose="020B0503020204020204" pitchFamily="34" charset="-122"/>
                <a:ea typeface="微软雅黑" panose="020B0503020204020204" pitchFamily="34" charset="-122"/>
              </a:rPr>
              <a:t>B</a:t>
            </a:r>
            <a:r>
              <a:rPr lang="zh-CN" altLang="en-US" sz="2000" b="0" dirty="0">
                <a:latin typeface="微软雅黑" panose="020B0503020204020204" pitchFamily="34" charset="-122"/>
                <a:ea typeface="微软雅黑" panose="020B0503020204020204" pitchFamily="34" charset="-122"/>
              </a:rPr>
              <a:t>．分治法找到的问题的解一定是最优解</a:t>
            </a:r>
          </a:p>
          <a:p>
            <a:r>
              <a:rPr lang="en-US" altLang="zh-CN" sz="2000" b="0" dirty="0">
                <a:latin typeface="微软雅黑" panose="020B0503020204020204" pitchFamily="34" charset="-122"/>
                <a:ea typeface="微软雅黑" panose="020B0503020204020204" pitchFamily="34" charset="-122"/>
              </a:rPr>
              <a:t>C</a:t>
            </a:r>
            <a:r>
              <a:rPr lang="zh-CN" altLang="en-US" sz="2000" b="0" dirty="0">
                <a:latin typeface="微软雅黑" panose="020B0503020204020204" pitchFamily="34" charset="-122"/>
                <a:ea typeface="微软雅黑" panose="020B0503020204020204" pitchFamily="34" charset="-122"/>
              </a:rPr>
              <a:t>．用分治法能求出任何问题的解</a:t>
            </a:r>
          </a:p>
          <a:p>
            <a:r>
              <a:rPr lang="en-US" altLang="zh-CN" sz="2000" b="0" dirty="0">
                <a:latin typeface="微软雅黑" panose="020B0503020204020204" pitchFamily="34" charset="-122"/>
                <a:ea typeface="微软雅黑" panose="020B0503020204020204" pitchFamily="34" charset="-122"/>
              </a:rPr>
              <a:t>D</a:t>
            </a:r>
            <a:r>
              <a:rPr lang="zh-CN" altLang="en-US" sz="2000" b="0" dirty="0">
                <a:latin typeface="微软雅黑" panose="020B0503020204020204" pitchFamily="34" charset="-122"/>
                <a:ea typeface="微软雅黑" panose="020B0503020204020204" pitchFamily="34" charset="-122"/>
              </a:rPr>
              <a:t>．分治</a:t>
            </a:r>
            <a:r>
              <a:rPr lang="zh-CN" altLang="en-US" sz="2000" b="0" dirty="0" smtClean="0">
                <a:latin typeface="微软雅黑" panose="020B0503020204020204" pitchFamily="34" charset="-122"/>
                <a:ea typeface="微软雅黑" panose="020B0503020204020204" pitchFamily="34" charset="-122"/>
              </a:rPr>
              <a:t>法把</a:t>
            </a:r>
            <a:r>
              <a:rPr lang="zh-CN" altLang="en-US" sz="2000" b="0" dirty="0">
                <a:latin typeface="微软雅黑" panose="020B0503020204020204" pitchFamily="34" charset="-122"/>
                <a:ea typeface="微软雅黑" panose="020B0503020204020204" pitchFamily="34" charset="-122"/>
              </a:rPr>
              <a:t>大问题简单分解成一些较小的问题</a:t>
            </a:r>
          </a:p>
          <a:p>
            <a:pPr eaLnBrk="1" hangingPunct="1"/>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6" name="矩形 5"/>
          <p:cNvSpPr>
            <a:spLocks noChangeArrowheads="1"/>
          </p:cNvSpPr>
          <p:nvPr/>
        </p:nvSpPr>
        <p:spPr bwMode="auto">
          <a:xfrm>
            <a:off x="35496" y="4437112"/>
            <a:ext cx="8964613" cy="523220"/>
          </a:xfrm>
          <a:prstGeom prst="rect">
            <a:avLst/>
          </a:prstGeom>
          <a:solidFill>
            <a:schemeClr val="accent3">
              <a:lumMod val="75000"/>
            </a:schemeClr>
          </a:solidFill>
          <a:ln>
            <a:noFill/>
          </a:ln>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r>
              <a:rPr lang="zh-CN" altLang="en-US" sz="2800" dirty="0"/>
              <a:t>动态规划解题思路</a:t>
            </a:r>
            <a:r>
              <a:rPr lang="zh-CN" altLang="en-US" sz="2800" b="0" dirty="0" smtClean="0"/>
              <a:t>：</a:t>
            </a:r>
            <a:endParaRPr lang="zh-CN" altLang="en-US" sz="2800" b="0" dirty="0"/>
          </a:p>
        </p:txBody>
      </p:sp>
      <p:sp>
        <p:nvSpPr>
          <p:cNvPr id="7" name="矩形 6"/>
          <p:cNvSpPr>
            <a:spLocks noChangeArrowheads="1"/>
          </p:cNvSpPr>
          <p:nvPr/>
        </p:nvSpPr>
        <p:spPr bwMode="auto">
          <a:xfrm>
            <a:off x="64070" y="5013176"/>
            <a:ext cx="8964613" cy="1200329"/>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r>
              <a:rPr lang="zh-CN" altLang="en-US" sz="1800" b="0" dirty="0">
                <a:latin typeface="微软雅黑" panose="020B0503020204020204" pitchFamily="34" charset="-122"/>
                <a:ea typeface="微软雅黑" panose="020B0503020204020204" pitchFamily="34" charset="-122"/>
              </a:rPr>
              <a:t>首先</a:t>
            </a:r>
            <a:r>
              <a:rPr lang="zh-CN" altLang="en-US" sz="1800" b="0" dirty="0" smtClean="0">
                <a:latin typeface="微软雅黑" panose="020B0503020204020204" pitchFamily="34" charset="-122"/>
                <a:ea typeface="微软雅黑" panose="020B0503020204020204" pitchFamily="34" charset="-122"/>
              </a:rPr>
              <a:t>确定</a:t>
            </a:r>
            <a:r>
              <a:rPr lang="zh-CN" altLang="en-US" sz="1800" dirty="0">
                <a:latin typeface="微软雅黑" panose="020B0503020204020204" pitchFamily="34" charset="-122"/>
                <a:ea typeface="微软雅黑" panose="020B0503020204020204" pitchFamily="34" charset="-122"/>
              </a:rPr>
              <a:t>子</a:t>
            </a:r>
            <a:r>
              <a:rPr lang="zh-CN" altLang="en-US" sz="1800" dirty="0" smtClean="0">
                <a:latin typeface="微软雅黑" panose="020B0503020204020204" pitchFamily="34" charset="-122"/>
                <a:ea typeface="微软雅黑" panose="020B0503020204020204" pitchFamily="34" charset="-122"/>
              </a:rPr>
              <a:t>问题</a:t>
            </a:r>
            <a:r>
              <a:rPr lang="zh-CN" altLang="en-US" sz="1800" b="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状态变量</a:t>
            </a:r>
            <a:r>
              <a:rPr lang="zh-CN" altLang="en-US" sz="1800" b="0" dirty="0">
                <a:latin typeface="微软雅黑" panose="020B0503020204020204" pitchFamily="34" charset="-122"/>
                <a:ea typeface="微软雅黑" panose="020B0503020204020204" pitchFamily="34" charset="-122"/>
              </a:rPr>
              <a:t>和</a:t>
            </a:r>
            <a:r>
              <a:rPr lang="zh-CN" altLang="en-US" sz="1800" dirty="0">
                <a:latin typeface="微软雅黑" panose="020B0503020204020204" pitchFamily="34" charset="-122"/>
                <a:ea typeface="微软雅黑" panose="020B0503020204020204" pitchFamily="34" charset="-122"/>
              </a:rPr>
              <a:t>决策变量</a:t>
            </a:r>
            <a:r>
              <a:rPr lang="zh-CN" altLang="en-US" sz="1800" b="0" dirty="0">
                <a:latin typeface="微软雅黑" panose="020B0503020204020204" pitchFamily="34" charset="-122"/>
                <a:ea typeface="微软雅黑" panose="020B0503020204020204" pitchFamily="34" charset="-122"/>
              </a:rPr>
              <a:t>；</a:t>
            </a:r>
          </a:p>
          <a:p>
            <a:r>
              <a:rPr lang="zh-CN" altLang="en-US" sz="1800" b="0" dirty="0">
                <a:latin typeface="微软雅黑" panose="020B0503020204020204" pitchFamily="34" charset="-122"/>
                <a:ea typeface="微软雅黑" panose="020B0503020204020204" pitchFamily="34" charset="-122"/>
              </a:rPr>
              <a:t>根据决策变量定义状态变量之间的</a:t>
            </a:r>
            <a:r>
              <a:rPr lang="zh-CN" altLang="en-US" sz="1800" dirty="0">
                <a:latin typeface="微软雅黑" panose="020B0503020204020204" pitchFamily="34" charset="-122"/>
                <a:ea typeface="微软雅黑" panose="020B0503020204020204" pitchFamily="34" charset="-122"/>
              </a:rPr>
              <a:t>状态转移方程</a:t>
            </a:r>
            <a:r>
              <a:rPr lang="zh-CN" altLang="en-US" sz="1800" b="0" dirty="0">
                <a:latin typeface="微软雅黑" panose="020B0503020204020204" pitchFamily="34" charset="-122"/>
                <a:ea typeface="微软雅黑" panose="020B0503020204020204" pitchFamily="34" charset="-122"/>
              </a:rPr>
              <a:t>；</a:t>
            </a:r>
          </a:p>
          <a:p>
            <a:r>
              <a:rPr lang="zh-CN" altLang="en-US" sz="1800" b="0" dirty="0">
                <a:latin typeface="微软雅黑" panose="020B0503020204020204" pitchFamily="34" charset="-122"/>
                <a:ea typeface="微软雅黑" panose="020B0503020204020204" pitchFamily="34" charset="-122"/>
              </a:rPr>
              <a:t>写出求解变量的</a:t>
            </a:r>
            <a:r>
              <a:rPr lang="zh-CN" altLang="en-US" sz="1800" dirty="0">
                <a:latin typeface="微软雅黑" panose="020B0503020204020204" pitchFamily="34" charset="-122"/>
                <a:ea typeface="微软雅黑" panose="020B0503020204020204" pitchFamily="34" charset="-122"/>
              </a:rPr>
              <a:t>递推关系式</a:t>
            </a:r>
            <a:r>
              <a:rPr lang="zh-CN" altLang="en-US" sz="1800" b="0" dirty="0">
                <a:latin typeface="微软雅黑" panose="020B0503020204020204" pitchFamily="34" charset="-122"/>
                <a:ea typeface="微软雅黑" panose="020B0503020204020204" pitchFamily="34" charset="-122"/>
              </a:rPr>
              <a:t>；</a:t>
            </a:r>
          </a:p>
          <a:p>
            <a:r>
              <a:rPr lang="zh-CN" altLang="en-US" sz="1800" b="0" dirty="0">
                <a:latin typeface="微软雅黑" panose="020B0503020204020204" pitchFamily="34" charset="-122"/>
                <a:ea typeface="微软雅黑" panose="020B0503020204020204" pitchFamily="34" charset="-122"/>
              </a:rPr>
              <a:t>定义表格</a:t>
            </a:r>
            <a:r>
              <a:rPr lang="zh-CN" altLang="en-US" sz="1800" b="0" dirty="0" smtClean="0">
                <a:latin typeface="微软雅黑" panose="020B0503020204020204" pitchFamily="34" charset="-122"/>
                <a:ea typeface="微软雅黑" panose="020B0503020204020204" pitchFamily="34" charset="-122"/>
              </a:rPr>
              <a:t>，根据</a:t>
            </a:r>
            <a:r>
              <a:rPr lang="zh-CN" altLang="en-US" sz="1800" b="0" dirty="0">
                <a:latin typeface="微软雅黑" panose="020B0503020204020204" pitchFamily="34" charset="-122"/>
                <a:ea typeface="微软雅黑" panose="020B0503020204020204" pitchFamily="34" charset="-122"/>
              </a:rPr>
              <a:t>递推关系式，逐步使用</a:t>
            </a:r>
            <a:r>
              <a:rPr lang="zh-CN" altLang="en-US" sz="1800" dirty="0">
                <a:latin typeface="微软雅黑" panose="020B0503020204020204" pitchFamily="34" charset="-122"/>
                <a:ea typeface="微软雅黑" panose="020B0503020204020204" pitchFamily="34" charset="-122"/>
              </a:rPr>
              <a:t>最优决策</a:t>
            </a:r>
            <a:r>
              <a:rPr lang="zh-CN" altLang="en-US" sz="1800" b="0" dirty="0">
                <a:latin typeface="微软雅黑" panose="020B0503020204020204" pitchFamily="34" charset="-122"/>
                <a:ea typeface="微软雅黑" panose="020B0503020204020204" pitchFamily="34" charset="-122"/>
              </a:rPr>
              <a:t>及其相应的</a:t>
            </a:r>
            <a:r>
              <a:rPr lang="zh-CN" altLang="en-US" sz="1800" dirty="0">
                <a:latin typeface="微软雅黑" panose="020B0503020204020204" pitchFamily="34" charset="-122"/>
                <a:ea typeface="微软雅黑" panose="020B0503020204020204" pitchFamily="34" charset="-122"/>
              </a:rPr>
              <a:t>状态</a:t>
            </a:r>
            <a:r>
              <a:rPr lang="zh-CN" altLang="en-US" sz="1800" b="0" dirty="0">
                <a:latin typeface="微软雅黑" panose="020B0503020204020204" pitchFamily="34" charset="-122"/>
                <a:ea typeface="微软雅黑" panose="020B0503020204020204" pitchFamily="34" charset="-122"/>
              </a:rPr>
              <a:t>填表</a:t>
            </a:r>
            <a:r>
              <a:rPr lang="zh-CN" altLang="en-US" sz="1800" b="0" dirty="0" smtClean="0">
                <a:latin typeface="微软雅黑" panose="020B0503020204020204" pitchFamily="34" charset="-122"/>
                <a:ea typeface="微软雅黑" panose="020B0503020204020204" pitchFamily="34" charset="-122"/>
              </a:rPr>
              <a:t>，得到</a:t>
            </a:r>
            <a:r>
              <a:rPr lang="zh-CN" altLang="en-US" sz="1800" dirty="0" smtClean="0">
                <a:latin typeface="微软雅黑" panose="020B0503020204020204" pitchFamily="34" charset="-122"/>
                <a:ea typeface="微软雅黑" panose="020B0503020204020204" pitchFamily="34" charset="-122"/>
              </a:rPr>
              <a:t>最优解</a:t>
            </a:r>
            <a:r>
              <a:rPr lang="zh-CN" altLang="en-US" sz="1800" b="0" dirty="0" smtClean="0">
                <a:latin typeface="微软雅黑" panose="020B0503020204020204" pitchFamily="34" charset="-122"/>
                <a:ea typeface="微软雅黑" panose="020B0503020204020204" pitchFamily="34" charset="-122"/>
              </a:rPr>
              <a:t>。</a:t>
            </a:r>
            <a:endParaRPr lang="zh-CN" altLang="en-US" sz="1800" b="0" dirty="0">
              <a:latin typeface="微软雅黑" panose="020B0503020204020204" pitchFamily="34" charset="-122"/>
              <a:ea typeface="微软雅黑" panose="020B0503020204020204" pitchFamily="34" charset="-122"/>
            </a:endParaRPr>
          </a:p>
        </p:txBody>
      </p:sp>
      <p:sp>
        <p:nvSpPr>
          <p:cNvPr id="11" name="文本框 10"/>
          <p:cNvSpPr txBox="1">
            <a:spLocks noChangeArrowheads="1"/>
          </p:cNvSpPr>
          <p:nvPr/>
        </p:nvSpPr>
        <p:spPr bwMode="auto">
          <a:xfrm>
            <a:off x="4238050" y="1810733"/>
            <a:ext cx="1439862"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dirty="0" smtClean="0"/>
              <a:t>变治</a:t>
            </a:r>
            <a:r>
              <a:rPr kumimoji="1" lang="zh-CN" altLang="en-US" dirty="0"/>
              <a:t>策略</a:t>
            </a:r>
          </a:p>
        </p:txBody>
      </p:sp>
      <p:sp>
        <p:nvSpPr>
          <p:cNvPr id="12" name="文本框 11"/>
          <p:cNvSpPr txBox="1"/>
          <p:nvPr/>
        </p:nvSpPr>
        <p:spPr>
          <a:xfrm>
            <a:off x="6732240" y="4093909"/>
            <a:ext cx="351378" cy="369332"/>
          </a:xfrm>
          <a:prstGeom prst="rect">
            <a:avLst/>
          </a:prstGeom>
          <a:noFill/>
        </p:spPr>
        <p:txBody>
          <a:bodyPr wrap="none" rtlCol="0">
            <a:spAutoFit/>
          </a:bodyPr>
          <a:lstStyle/>
          <a:p>
            <a:r>
              <a:rPr lang="en-US" altLang="zh-CN" dirty="0" smtClean="0">
                <a:solidFill>
                  <a:srgbClr val="FF0000"/>
                </a:solidFill>
              </a:rPr>
              <a:t>D</a:t>
            </a:r>
            <a:endParaRPr lang="zh-CN" altLang="en-US" dirty="0">
              <a:solidFill>
                <a:srgbClr val="FF0000"/>
              </a:solidFill>
            </a:endParaRPr>
          </a:p>
        </p:txBody>
      </p:sp>
      <p:sp>
        <p:nvSpPr>
          <p:cNvPr id="13" name="文本框 12"/>
          <p:cNvSpPr txBox="1">
            <a:spLocks noChangeArrowheads="1"/>
          </p:cNvSpPr>
          <p:nvPr/>
        </p:nvSpPr>
        <p:spPr bwMode="auto">
          <a:xfrm>
            <a:off x="2058054" y="1382862"/>
            <a:ext cx="1439862"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dirty="0" smtClean="0"/>
              <a:t>实例简化</a:t>
            </a:r>
            <a:endParaRPr kumimoji="1" lang="zh-CN" altLang="en-US" dirty="0"/>
          </a:p>
        </p:txBody>
      </p:sp>
      <p:sp>
        <p:nvSpPr>
          <p:cNvPr id="14" name="文本框 13"/>
          <p:cNvSpPr txBox="1">
            <a:spLocks noChangeArrowheads="1"/>
          </p:cNvSpPr>
          <p:nvPr/>
        </p:nvSpPr>
        <p:spPr bwMode="auto">
          <a:xfrm>
            <a:off x="3736287" y="1382362"/>
            <a:ext cx="1439862"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dirty="0" smtClean="0"/>
              <a:t>表示改变</a:t>
            </a:r>
            <a:endParaRPr kumimoji="1" lang="zh-CN" altLang="en-US" dirty="0"/>
          </a:p>
        </p:txBody>
      </p:sp>
      <p:sp>
        <p:nvSpPr>
          <p:cNvPr id="15" name="文本框 14"/>
          <p:cNvSpPr txBox="1">
            <a:spLocks noChangeArrowheads="1"/>
          </p:cNvSpPr>
          <p:nvPr/>
        </p:nvSpPr>
        <p:spPr bwMode="auto">
          <a:xfrm>
            <a:off x="5292378" y="1355059"/>
            <a:ext cx="1439862"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dirty="0" smtClean="0"/>
              <a:t>问题归约</a:t>
            </a:r>
            <a:endParaRPr kumimoji="1" lang="zh-CN" altLang="en-US" dirty="0"/>
          </a:p>
        </p:txBody>
      </p:sp>
      <p:sp>
        <p:nvSpPr>
          <p:cNvPr id="9" name="文本框 8"/>
          <p:cNvSpPr txBox="1"/>
          <p:nvPr/>
        </p:nvSpPr>
        <p:spPr>
          <a:xfrm>
            <a:off x="3131840" y="395953"/>
            <a:ext cx="1826141" cy="584775"/>
          </a:xfrm>
          <a:prstGeom prst="rect">
            <a:avLst/>
          </a:prstGeom>
          <a:noFill/>
        </p:spPr>
        <p:txBody>
          <a:bodyPr wrap="non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课堂练习</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4</a:t>
            </a:fld>
            <a:endParaRPr lang="en-CA" dirty="0"/>
          </a:p>
        </p:txBody>
      </p:sp>
    </p:spTree>
    <p:extLst>
      <p:ext uri="{BB962C8B-B14F-4D97-AF65-F5344CB8AC3E}">
        <p14:creationId xmlns:p14="http://schemas.microsoft.com/office/powerpoint/2010/main" val="135556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linds(horizontal)">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1" grpId="0" animBg="1"/>
      <p:bldP spid="12" grpId="0"/>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页脚占位符 3"/>
          <p:cNvSpPr txBox="1">
            <a:spLocks noGrp="1"/>
          </p:cNvSpPr>
          <p:nvPr/>
        </p:nvSpPr>
        <p:spPr bwMode="auto">
          <a:xfrm>
            <a:off x="3733800" y="6518275"/>
            <a:ext cx="1384300" cy="292100"/>
          </a:xfrm>
          <a:prstGeom prst="rect">
            <a:avLst/>
          </a:prstGeom>
          <a:noFill/>
          <a:ln w="9525">
            <a:noFill/>
            <a:miter lim="800000"/>
            <a:headEnd/>
            <a:tailEnd/>
          </a:ln>
        </p:spPr>
        <p:txBody>
          <a:bodyPr anchor="b"/>
          <a:lstStyle/>
          <a:p>
            <a:pPr algn="ctr"/>
            <a:fld id="{068875FA-ABA8-4D6C-831C-63F391FB3D9A}" type="slidenum">
              <a:rPr lang="zh-CN" altLang="en-US" sz="1100">
                <a:solidFill>
                  <a:schemeClr val="accent2"/>
                </a:solidFill>
                <a:latin typeface="Times New Roman" pitchFamily="18" charset="0"/>
              </a:rPr>
              <a:pPr algn="ctr"/>
              <a:t>40</a:t>
            </a:fld>
            <a:endParaRPr lang="en-US" altLang="zh-CN" sz="1100">
              <a:solidFill>
                <a:schemeClr val="accent2"/>
              </a:solidFill>
              <a:latin typeface="Times New Roman" pitchFamily="18" charset="0"/>
            </a:endParaRPr>
          </a:p>
        </p:txBody>
      </p:sp>
      <p:sp>
        <p:nvSpPr>
          <p:cNvPr id="513027" name="Rectangle 2" descr="Rectangle: Click to edit Master text styles&#10;Second level&#10;Third level&#10;Fourth level&#10;Fifth level"/>
          <p:cNvSpPr>
            <a:spLocks noChangeArrowheads="1"/>
          </p:cNvSpPr>
          <p:nvPr/>
        </p:nvSpPr>
        <p:spPr bwMode="auto">
          <a:xfrm>
            <a:off x="249237" y="3318847"/>
            <a:ext cx="8353425" cy="504825"/>
          </a:xfrm>
          <a:prstGeom prst="rect">
            <a:avLst/>
          </a:prstGeom>
          <a:noFill/>
          <a:ln w="9525">
            <a:noFill/>
            <a:miter lim="800000"/>
            <a:headEnd/>
            <a:tailEnd/>
          </a:ln>
        </p:spPr>
        <p:txBody>
          <a:bodyPr/>
          <a:lstStyle/>
          <a:p>
            <a:pPr marL="342900" indent="-342900" defTabSz="812800">
              <a:lnSpc>
                <a:spcPct val="110000"/>
              </a:lnSpc>
              <a:spcBef>
                <a:spcPct val="20000"/>
              </a:spcBef>
              <a:buClr>
                <a:schemeClr val="folHlink"/>
              </a:buClr>
              <a:buSzPct val="70000"/>
              <a:buFont typeface="Wingdings" pitchFamily="2" charset="2"/>
              <a:buChar char="l"/>
            </a:pPr>
            <a:r>
              <a:rPr kumimoji="1" lang="en-US" altLang="zh-CN" sz="2400" dirty="0"/>
              <a:t>How to make an arrangement to have the more activities?</a:t>
            </a:r>
            <a:endParaRPr kumimoji="1" lang="en-US" altLang="zh-CN" dirty="0">
              <a:ea typeface="黑体" pitchFamily="49" charset="-122"/>
            </a:endParaRPr>
          </a:p>
        </p:txBody>
      </p:sp>
      <p:sp>
        <p:nvSpPr>
          <p:cNvPr id="513028" name="Rectangle 40" descr="Rectangle: Click to edit Master text styles&#10;Second level&#10;Third level&#10;Fourth level&#10;Fifth level"/>
          <p:cNvSpPr>
            <a:spLocks noChangeArrowheads="1"/>
          </p:cNvSpPr>
          <p:nvPr/>
        </p:nvSpPr>
        <p:spPr bwMode="auto">
          <a:xfrm>
            <a:off x="1103313" y="4013200"/>
            <a:ext cx="7583487" cy="2232025"/>
          </a:xfrm>
          <a:prstGeom prst="rect">
            <a:avLst/>
          </a:prstGeom>
          <a:noFill/>
          <a:ln w="9525">
            <a:noFill/>
            <a:miter lim="800000"/>
            <a:headEnd/>
            <a:tailEnd/>
          </a:ln>
        </p:spPr>
        <p:txBody>
          <a:bodyPr/>
          <a:lstStyle/>
          <a:p>
            <a:pPr marL="342900" indent="-342900" defTabSz="812800">
              <a:spcBef>
                <a:spcPct val="10000"/>
              </a:spcBef>
              <a:buClr>
                <a:schemeClr val="folHlink"/>
              </a:buClr>
              <a:buSzPct val="50000"/>
              <a:buFont typeface="Wingdings" pitchFamily="2" charset="2"/>
              <a:buChar char="u"/>
            </a:pPr>
            <a:r>
              <a:rPr kumimoji="1" lang="en-US" altLang="zh-CN" sz="2000" dirty="0"/>
              <a:t>S1. First starting activity first</a:t>
            </a:r>
            <a:endParaRPr kumimoji="1" lang="zh-CN" altLang="en-US" sz="2000" b="1" dirty="0">
              <a:solidFill>
                <a:srgbClr val="FF0000"/>
              </a:solidFill>
              <a:latin typeface="Times New Roman" pitchFamily="18" charset="0"/>
              <a:ea typeface="黑体" pitchFamily="49" charset="-122"/>
            </a:endParaRPr>
          </a:p>
          <a:p>
            <a:pPr marL="342900" indent="-342900" defTabSz="812800">
              <a:spcBef>
                <a:spcPct val="10000"/>
              </a:spcBef>
              <a:buClr>
                <a:schemeClr val="folHlink"/>
              </a:buClr>
              <a:buSzPct val="50000"/>
              <a:buFont typeface="Wingdings" pitchFamily="2" charset="2"/>
              <a:buNone/>
            </a:pPr>
            <a:r>
              <a:rPr kumimoji="1" lang="zh-CN" altLang="en-US" sz="2000" b="1" dirty="0">
                <a:solidFill>
                  <a:srgbClr val="0000FF"/>
                </a:solidFill>
                <a:latin typeface="Times New Roman" pitchFamily="18" charset="0"/>
              </a:rPr>
              <a:t>	 	</a:t>
            </a:r>
            <a:r>
              <a:rPr kumimoji="1" lang="en-US" altLang="zh-CN" sz="2000" b="1" dirty="0" smtClean="0">
                <a:solidFill>
                  <a:srgbClr val="0000FF"/>
                </a:solidFill>
                <a:latin typeface="Times New Roman" pitchFamily="18" charset="0"/>
              </a:rPr>
              <a:t>Archery,  </a:t>
            </a:r>
            <a:r>
              <a:rPr kumimoji="1" lang="en-US" altLang="zh-CN" sz="2000" b="1" dirty="0">
                <a:solidFill>
                  <a:srgbClr val="0000FF"/>
                </a:solidFill>
                <a:latin typeface="Times New Roman" pitchFamily="18" charset="0"/>
              </a:rPr>
              <a:t>Driving</a:t>
            </a:r>
          </a:p>
          <a:p>
            <a:pPr marL="342900" indent="-342900" defTabSz="812800">
              <a:spcBef>
                <a:spcPct val="10000"/>
              </a:spcBef>
              <a:buClr>
                <a:schemeClr val="folHlink"/>
              </a:buClr>
              <a:buSzPct val="50000"/>
              <a:buFont typeface="Wingdings" pitchFamily="2" charset="2"/>
              <a:buChar char="u"/>
            </a:pPr>
            <a:r>
              <a:rPr kumimoji="1" lang="en-US" altLang="zh-CN" sz="2000" dirty="0"/>
              <a:t>S2. Shortest activity first</a:t>
            </a:r>
            <a:endParaRPr kumimoji="1" lang="zh-CN" altLang="en-US" sz="2000" b="1" dirty="0">
              <a:solidFill>
                <a:srgbClr val="FF0000"/>
              </a:solidFill>
              <a:latin typeface="Times New Roman" pitchFamily="18" charset="0"/>
            </a:endParaRPr>
          </a:p>
          <a:p>
            <a:pPr marL="342900" indent="-342900" defTabSz="812800">
              <a:spcBef>
                <a:spcPct val="10000"/>
              </a:spcBef>
              <a:buClr>
                <a:schemeClr val="folHlink"/>
              </a:buClr>
              <a:buSzPct val="50000"/>
              <a:buFont typeface="Wingdings" pitchFamily="2" charset="2"/>
              <a:buNone/>
            </a:pPr>
            <a:r>
              <a:rPr kumimoji="1" lang="zh-CN" altLang="en-US" sz="2000" b="1" dirty="0">
                <a:solidFill>
                  <a:srgbClr val="0000FF"/>
                </a:solidFill>
                <a:latin typeface="Times New Roman" pitchFamily="18" charset="0"/>
              </a:rPr>
              <a:t>		</a:t>
            </a:r>
            <a:r>
              <a:rPr kumimoji="1" lang="en-US" altLang="zh-CN" sz="2000" b="1" dirty="0" smtClean="0">
                <a:solidFill>
                  <a:srgbClr val="0000FF"/>
                </a:solidFill>
                <a:latin typeface="Times New Roman" pitchFamily="18" charset="0"/>
              </a:rPr>
              <a:t>Baseball,  </a:t>
            </a:r>
            <a:r>
              <a:rPr kumimoji="1" lang="en-US" altLang="zh-CN" sz="2000" b="1" dirty="0">
                <a:solidFill>
                  <a:srgbClr val="0000FF"/>
                </a:solidFill>
                <a:latin typeface="Times New Roman" pitchFamily="18" charset="0"/>
              </a:rPr>
              <a:t>Driving</a:t>
            </a:r>
          </a:p>
          <a:p>
            <a:pPr marL="342900" indent="-342900" defTabSz="812800">
              <a:spcBef>
                <a:spcPct val="10000"/>
              </a:spcBef>
              <a:buClr>
                <a:schemeClr val="folHlink"/>
              </a:buClr>
              <a:buSzPct val="50000"/>
              <a:buFont typeface="Wingdings" pitchFamily="2" charset="2"/>
              <a:buChar char="u"/>
            </a:pPr>
            <a:r>
              <a:rPr kumimoji="1" lang="en-US" altLang="zh-CN" sz="2000" dirty="0"/>
              <a:t>S3. First finishing activity first</a:t>
            </a:r>
            <a:endParaRPr kumimoji="1" lang="zh-CN" altLang="en-US" sz="2000" b="1" dirty="0">
              <a:solidFill>
                <a:srgbClr val="FF0000"/>
              </a:solidFill>
              <a:latin typeface="Times New Roman" pitchFamily="18" charset="0"/>
            </a:endParaRPr>
          </a:p>
          <a:p>
            <a:pPr marL="342900" indent="-342900" defTabSz="812800">
              <a:spcBef>
                <a:spcPct val="10000"/>
              </a:spcBef>
              <a:buClr>
                <a:schemeClr val="folHlink"/>
              </a:buClr>
              <a:buSzPct val="50000"/>
              <a:buFont typeface="Wingdings" pitchFamily="2" charset="2"/>
              <a:buNone/>
            </a:pPr>
            <a:r>
              <a:rPr kumimoji="1" lang="zh-CN" altLang="en-US" sz="2000" b="1" dirty="0">
                <a:solidFill>
                  <a:srgbClr val="0000FF"/>
                </a:solidFill>
                <a:latin typeface="Times New Roman" pitchFamily="18" charset="0"/>
              </a:rPr>
              <a:t>		</a:t>
            </a:r>
            <a:r>
              <a:rPr kumimoji="1" lang="en-US" altLang="zh-CN" sz="2000" b="1" dirty="0" smtClean="0">
                <a:solidFill>
                  <a:srgbClr val="0000FF"/>
                </a:solidFill>
                <a:latin typeface="Times New Roman" pitchFamily="18" charset="0"/>
              </a:rPr>
              <a:t>Baseball,  Golf,  Fencing</a:t>
            </a:r>
            <a:r>
              <a:rPr kumimoji="1" lang="en-US" altLang="zh-CN" sz="2000" dirty="0" smtClean="0">
                <a:solidFill>
                  <a:srgbClr val="0000FF"/>
                </a:solidFill>
                <a:latin typeface="Times New Roman" pitchFamily="18" charset="0"/>
              </a:rPr>
              <a:t> </a:t>
            </a:r>
            <a:endParaRPr kumimoji="1" lang="en-US" altLang="zh-CN" sz="2000" dirty="0">
              <a:solidFill>
                <a:srgbClr val="0000FF"/>
              </a:solidFill>
              <a:latin typeface="Times New Roman" pitchFamily="18" charset="0"/>
            </a:endParaRPr>
          </a:p>
        </p:txBody>
      </p:sp>
      <p:sp>
        <p:nvSpPr>
          <p:cNvPr id="65540" name="Rectangle 5"/>
          <p:cNvSpPr>
            <a:spLocks noChangeArrowheads="1"/>
          </p:cNvSpPr>
          <p:nvPr/>
        </p:nvSpPr>
        <p:spPr bwMode="auto">
          <a:xfrm>
            <a:off x="0" y="476250"/>
            <a:ext cx="8086725" cy="568325"/>
          </a:xfrm>
          <a:prstGeom prst="rect">
            <a:avLst/>
          </a:prstGeom>
          <a:noFill/>
          <a:ln w="9525">
            <a:noFill/>
            <a:miter lim="800000"/>
            <a:headEnd/>
            <a:tailEnd/>
          </a:ln>
        </p:spPr>
        <p:txBody>
          <a:bodyPr anchor="b"/>
          <a:lstStyle/>
          <a:p>
            <a:pPr eaLnBrk="0" hangingPunct="0"/>
            <a:r>
              <a:rPr lang="en-US" altLang="zh-CN" sz="3400">
                <a:solidFill>
                  <a:schemeClr val="bg1"/>
                </a:solidFill>
                <a:ea typeface="黑体" pitchFamily="49" charset="-122"/>
              </a:rPr>
              <a:t>Activity Selection Problem</a:t>
            </a:r>
          </a:p>
        </p:txBody>
      </p:sp>
      <p:grpSp>
        <p:nvGrpSpPr>
          <p:cNvPr id="41" name="Group 13"/>
          <p:cNvGrpSpPr>
            <a:grpSpLocks/>
          </p:cNvGrpSpPr>
          <p:nvPr/>
        </p:nvGrpSpPr>
        <p:grpSpPr bwMode="auto">
          <a:xfrm>
            <a:off x="971600" y="850900"/>
            <a:ext cx="6697663" cy="2578100"/>
            <a:chOff x="884" y="1443"/>
            <a:chExt cx="4219" cy="1624"/>
          </a:xfrm>
        </p:grpSpPr>
        <p:sp>
          <p:nvSpPr>
            <p:cNvPr id="42" name="Line 6"/>
            <p:cNvSpPr>
              <a:spLocks noChangeShapeType="1"/>
            </p:cNvSpPr>
            <p:nvPr/>
          </p:nvSpPr>
          <p:spPr bwMode="auto">
            <a:xfrm>
              <a:off x="1127" y="2754"/>
              <a:ext cx="3960" cy="1"/>
            </a:xfrm>
            <a:prstGeom prst="line">
              <a:avLst/>
            </a:prstGeom>
            <a:noFill/>
            <a:ln w="38100">
              <a:solidFill>
                <a:srgbClr val="FF0000"/>
              </a:solidFill>
              <a:round/>
              <a:headEnd/>
              <a:tailEnd type="stealth" w="lg" len="lg"/>
            </a:ln>
          </p:spPr>
          <p:txBody>
            <a:bodyPr/>
            <a:lstStyle/>
            <a:p>
              <a:endParaRPr lang="zh-CN" altLang="en-US"/>
            </a:p>
          </p:txBody>
        </p:sp>
        <p:sp>
          <p:nvSpPr>
            <p:cNvPr id="43" name="Line 7"/>
            <p:cNvSpPr>
              <a:spLocks noChangeShapeType="1"/>
            </p:cNvSpPr>
            <p:nvPr/>
          </p:nvSpPr>
          <p:spPr bwMode="auto">
            <a:xfrm>
              <a:off x="3447" y="2068"/>
              <a:ext cx="1368" cy="0"/>
            </a:xfrm>
            <a:prstGeom prst="line">
              <a:avLst/>
            </a:prstGeom>
            <a:noFill/>
            <a:ln w="38100">
              <a:solidFill>
                <a:srgbClr val="0000FF"/>
              </a:solidFill>
              <a:round/>
              <a:headEnd type="oval" w="med" len="med"/>
              <a:tailEnd type="oval" w="med" len="med"/>
            </a:ln>
          </p:spPr>
          <p:txBody>
            <a:bodyPr/>
            <a:lstStyle/>
            <a:p>
              <a:endParaRPr lang="zh-CN" altLang="en-US"/>
            </a:p>
          </p:txBody>
        </p:sp>
        <p:sp>
          <p:nvSpPr>
            <p:cNvPr id="44" name="Text Box 8"/>
            <p:cNvSpPr txBox="1">
              <a:spLocks noChangeArrowheads="1"/>
            </p:cNvSpPr>
            <p:nvPr/>
          </p:nvSpPr>
          <p:spPr bwMode="auto">
            <a:xfrm>
              <a:off x="1564" y="1780"/>
              <a:ext cx="1656" cy="437"/>
            </a:xfrm>
            <a:prstGeom prst="rect">
              <a:avLst/>
            </a:prstGeom>
            <a:noFill/>
            <a:ln w="9525">
              <a:noFill/>
              <a:miter lim="800000"/>
              <a:headEnd/>
              <a:tailEnd/>
            </a:ln>
          </p:spPr>
          <p:txBody>
            <a:bodyPr/>
            <a:lstStyle/>
            <a:p>
              <a:pPr algn="just"/>
              <a:r>
                <a:rPr lang="en-US" altLang="zh-CN" sz="2400" b="1" dirty="0" smtClean="0">
                  <a:solidFill>
                    <a:srgbClr val="0000FF"/>
                  </a:solidFill>
                  <a:latin typeface="Tahoma" pitchFamily="34" charset="0"/>
                </a:rPr>
                <a:t>Football </a:t>
              </a:r>
              <a:endParaRPr lang="en-US" altLang="zh-CN" sz="2400" b="1" dirty="0">
                <a:solidFill>
                  <a:srgbClr val="0000FF"/>
                </a:solidFill>
                <a:latin typeface="Tahoma" pitchFamily="34" charset="0"/>
              </a:endParaRPr>
            </a:p>
          </p:txBody>
        </p:sp>
        <p:sp>
          <p:nvSpPr>
            <p:cNvPr id="45" name="Text Box 9"/>
            <p:cNvSpPr txBox="1">
              <a:spLocks noChangeArrowheads="1"/>
            </p:cNvSpPr>
            <p:nvPr/>
          </p:nvSpPr>
          <p:spPr bwMode="auto">
            <a:xfrm>
              <a:off x="3156" y="2037"/>
              <a:ext cx="722" cy="328"/>
            </a:xfrm>
            <a:prstGeom prst="rect">
              <a:avLst/>
            </a:prstGeom>
            <a:noFill/>
            <a:ln w="9525">
              <a:noFill/>
              <a:miter lim="800000"/>
              <a:headEnd/>
              <a:tailEnd/>
            </a:ln>
          </p:spPr>
          <p:txBody>
            <a:bodyPr/>
            <a:lstStyle/>
            <a:p>
              <a:pPr algn="just"/>
              <a:r>
                <a:rPr lang="en-US" altLang="zh-CN" sz="2200" b="1" dirty="0">
                  <a:solidFill>
                    <a:srgbClr val="0000FF"/>
                  </a:solidFill>
                  <a:latin typeface="Times New Roman" pitchFamily="18" charset="0"/>
                </a:rPr>
                <a:t>Driving</a:t>
              </a:r>
              <a:endParaRPr lang="en-US" altLang="zh-CN" sz="2400" b="1" dirty="0">
                <a:solidFill>
                  <a:srgbClr val="0000FF"/>
                </a:solidFill>
                <a:latin typeface="Tahoma" pitchFamily="34" charset="0"/>
              </a:endParaRPr>
            </a:p>
          </p:txBody>
        </p:sp>
        <p:sp>
          <p:nvSpPr>
            <p:cNvPr id="46" name="Text Box 10"/>
            <p:cNvSpPr txBox="1">
              <a:spLocks noChangeArrowheads="1"/>
            </p:cNvSpPr>
            <p:nvPr/>
          </p:nvSpPr>
          <p:spPr bwMode="auto">
            <a:xfrm>
              <a:off x="3420" y="1783"/>
              <a:ext cx="1440" cy="312"/>
            </a:xfrm>
            <a:prstGeom prst="rect">
              <a:avLst/>
            </a:prstGeom>
            <a:noFill/>
            <a:ln w="9525">
              <a:noFill/>
              <a:miter lim="800000"/>
              <a:headEnd/>
              <a:tailEnd/>
            </a:ln>
          </p:spPr>
          <p:txBody>
            <a:bodyPr/>
            <a:lstStyle/>
            <a:p>
              <a:pPr algn="ctr"/>
              <a:r>
                <a:rPr lang="en-US" altLang="zh-CN" sz="2200" b="1" dirty="0" smtClean="0">
                  <a:solidFill>
                    <a:srgbClr val="0000FF"/>
                  </a:solidFill>
                  <a:latin typeface="Times New Roman" pitchFamily="18" charset="0"/>
                </a:rPr>
                <a:t>Fencing </a:t>
              </a:r>
              <a:endParaRPr lang="en-US" altLang="zh-CN" sz="2400" b="1" dirty="0">
                <a:solidFill>
                  <a:srgbClr val="0000FF"/>
                </a:solidFill>
                <a:latin typeface="Tahoma" pitchFamily="34" charset="0"/>
              </a:endParaRPr>
            </a:p>
          </p:txBody>
        </p:sp>
        <p:sp>
          <p:nvSpPr>
            <p:cNvPr id="47" name="Line 11"/>
            <p:cNvSpPr>
              <a:spLocks noChangeShapeType="1"/>
            </p:cNvSpPr>
            <p:nvPr/>
          </p:nvSpPr>
          <p:spPr bwMode="auto">
            <a:xfrm>
              <a:off x="1356" y="2629"/>
              <a:ext cx="0" cy="125"/>
            </a:xfrm>
            <a:prstGeom prst="line">
              <a:avLst/>
            </a:prstGeom>
            <a:noFill/>
            <a:ln w="9525">
              <a:solidFill>
                <a:srgbClr val="000000"/>
              </a:solidFill>
              <a:round/>
              <a:headEnd/>
              <a:tailEnd type="triangle" w="med" len="med"/>
            </a:ln>
          </p:spPr>
          <p:txBody>
            <a:bodyPr/>
            <a:lstStyle/>
            <a:p>
              <a:endParaRPr lang="zh-CN" altLang="en-US"/>
            </a:p>
          </p:txBody>
        </p:sp>
        <p:sp>
          <p:nvSpPr>
            <p:cNvPr id="48" name="Line 12"/>
            <p:cNvSpPr>
              <a:spLocks noChangeShapeType="1"/>
            </p:cNvSpPr>
            <p:nvPr/>
          </p:nvSpPr>
          <p:spPr bwMode="auto">
            <a:xfrm>
              <a:off x="2084" y="2629"/>
              <a:ext cx="0" cy="125"/>
            </a:xfrm>
            <a:prstGeom prst="line">
              <a:avLst/>
            </a:prstGeom>
            <a:noFill/>
            <a:ln w="9525">
              <a:solidFill>
                <a:srgbClr val="000000"/>
              </a:solidFill>
              <a:round/>
              <a:headEnd/>
              <a:tailEnd type="triangle" w="med" len="med"/>
            </a:ln>
          </p:spPr>
          <p:txBody>
            <a:bodyPr/>
            <a:lstStyle/>
            <a:p>
              <a:endParaRPr lang="zh-CN" altLang="en-US"/>
            </a:p>
          </p:txBody>
        </p:sp>
        <p:sp>
          <p:nvSpPr>
            <p:cNvPr id="49" name="Line 13"/>
            <p:cNvSpPr>
              <a:spLocks noChangeShapeType="1"/>
            </p:cNvSpPr>
            <p:nvPr/>
          </p:nvSpPr>
          <p:spPr bwMode="auto">
            <a:xfrm>
              <a:off x="1604" y="2130"/>
              <a:ext cx="0" cy="624"/>
            </a:xfrm>
            <a:prstGeom prst="line">
              <a:avLst/>
            </a:prstGeom>
            <a:noFill/>
            <a:ln w="19050">
              <a:solidFill>
                <a:srgbClr val="000000"/>
              </a:solidFill>
              <a:prstDash val="dash"/>
              <a:round/>
              <a:headEnd/>
              <a:tailEnd type="stealth" w="lg" len="lg"/>
            </a:ln>
          </p:spPr>
          <p:txBody>
            <a:bodyPr/>
            <a:lstStyle/>
            <a:p>
              <a:endParaRPr lang="zh-CN" altLang="en-US"/>
            </a:p>
          </p:txBody>
        </p:sp>
        <p:sp>
          <p:nvSpPr>
            <p:cNvPr id="50" name="Line 14"/>
            <p:cNvSpPr>
              <a:spLocks noChangeShapeType="1"/>
            </p:cNvSpPr>
            <p:nvPr/>
          </p:nvSpPr>
          <p:spPr bwMode="auto">
            <a:xfrm>
              <a:off x="3452" y="2130"/>
              <a:ext cx="0" cy="624"/>
            </a:xfrm>
            <a:prstGeom prst="line">
              <a:avLst/>
            </a:prstGeom>
            <a:noFill/>
            <a:ln w="19050">
              <a:solidFill>
                <a:srgbClr val="000000"/>
              </a:solidFill>
              <a:prstDash val="dash"/>
              <a:round/>
              <a:headEnd/>
              <a:tailEnd type="stealth" w="lg" len="lg"/>
            </a:ln>
          </p:spPr>
          <p:txBody>
            <a:bodyPr/>
            <a:lstStyle/>
            <a:p>
              <a:endParaRPr lang="zh-CN" altLang="en-US"/>
            </a:p>
          </p:txBody>
        </p:sp>
        <p:sp>
          <p:nvSpPr>
            <p:cNvPr id="51" name="Line 15"/>
            <p:cNvSpPr>
              <a:spLocks noChangeShapeType="1"/>
            </p:cNvSpPr>
            <p:nvPr/>
          </p:nvSpPr>
          <p:spPr bwMode="auto">
            <a:xfrm>
              <a:off x="4812" y="2130"/>
              <a:ext cx="0" cy="624"/>
            </a:xfrm>
            <a:prstGeom prst="line">
              <a:avLst/>
            </a:prstGeom>
            <a:noFill/>
            <a:ln w="19050">
              <a:solidFill>
                <a:srgbClr val="000000"/>
              </a:solidFill>
              <a:prstDash val="dash"/>
              <a:round/>
              <a:headEnd/>
              <a:tailEnd type="stealth" w="lg" len="lg"/>
            </a:ln>
          </p:spPr>
          <p:txBody>
            <a:bodyPr/>
            <a:lstStyle/>
            <a:p>
              <a:endParaRPr lang="zh-CN" altLang="en-US"/>
            </a:p>
          </p:txBody>
        </p:sp>
        <p:sp>
          <p:nvSpPr>
            <p:cNvPr id="52" name="Line 16"/>
            <p:cNvSpPr>
              <a:spLocks noChangeShapeType="1"/>
            </p:cNvSpPr>
            <p:nvPr/>
          </p:nvSpPr>
          <p:spPr bwMode="auto">
            <a:xfrm>
              <a:off x="3020" y="2130"/>
              <a:ext cx="0" cy="624"/>
            </a:xfrm>
            <a:prstGeom prst="line">
              <a:avLst/>
            </a:prstGeom>
            <a:noFill/>
            <a:ln w="19050">
              <a:solidFill>
                <a:srgbClr val="000000"/>
              </a:solidFill>
              <a:prstDash val="dash"/>
              <a:round/>
              <a:headEnd/>
              <a:tailEnd type="stealth" w="lg" len="lg"/>
            </a:ln>
          </p:spPr>
          <p:txBody>
            <a:bodyPr/>
            <a:lstStyle/>
            <a:p>
              <a:endParaRPr lang="zh-CN" altLang="en-US"/>
            </a:p>
          </p:txBody>
        </p:sp>
        <p:sp>
          <p:nvSpPr>
            <p:cNvPr id="53" name="Line 17"/>
            <p:cNvSpPr>
              <a:spLocks noChangeShapeType="1"/>
            </p:cNvSpPr>
            <p:nvPr/>
          </p:nvSpPr>
          <p:spPr bwMode="auto">
            <a:xfrm>
              <a:off x="3660" y="2380"/>
              <a:ext cx="0" cy="374"/>
            </a:xfrm>
            <a:prstGeom prst="line">
              <a:avLst/>
            </a:prstGeom>
            <a:noFill/>
            <a:ln w="19050">
              <a:solidFill>
                <a:srgbClr val="000000"/>
              </a:solidFill>
              <a:prstDash val="dash"/>
              <a:round/>
              <a:headEnd/>
              <a:tailEnd type="stealth" w="lg" len="lg"/>
            </a:ln>
          </p:spPr>
          <p:txBody>
            <a:bodyPr/>
            <a:lstStyle/>
            <a:p>
              <a:endParaRPr lang="zh-CN" altLang="en-US"/>
            </a:p>
          </p:txBody>
        </p:sp>
        <p:sp>
          <p:nvSpPr>
            <p:cNvPr id="54" name="Line 18"/>
            <p:cNvSpPr>
              <a:spLocks noChangeShapeType="1"/>
            </p:cNvSpPr>
            <p:nvPr/>
          </p:nvSpPr>
          <p:spPr bwMode="auto">
            <a:xfrm>
              <a:off x="3236" y="2380"/>
              <a:ext cx="0" cy="374"/>
            </a:xfrm>
            <a:prstGeom prst="line">
              <a:avLst/>
            </a:prstGeom>
            <a:noFill/>
            <a:ln w="19050">
              <a:solidFill>
                <a:srgbClr val="000000"/>
              </a:solidFill>
              <a:prstDash val="dash"/>
              <a:round/>
              <a:headEnd/>
              <a:tailEnd type="stealth" w="lg" len="lg"/>
            </a:ln>
          </p:spPr>
          <p:txBody>
            <a:bodyPr/>
            <a:lstStyle/>
            <a:p>
              <a:endParaRPr lang="zh-CN" altLang="en-US"/>
            </a:p>
          </p:txBody>
        </p:sp>
        <p:sp>
          <p:nvSpPr>
            <p:cNvPr id="55" name="Line 19"/>
            <p:cNvSpPr>
              <a:spLocks noChangeShapeType="1"/>
            </p:cNvSpPr>
            <p:nvPr/>
          </p:nvSpPr>
          <p:spPr bwMode="auto">
            <a:xfrm>
              <a:off x="2220" y="2629"/>
              <a:ext cx="0" cy="125"/>
            </a:xfrm>
            <a:prstGeom prst="line">
              <a:avLst/>
            </a:prstGeom>
            <a:noFill/>
            <a:ln w="9525">
              <a:solidFill>
                <a:srgbClr val="000000"/>
              </a:solidFill>
              <a:round/>
              <a:headEnd/>
              <a:tailEnd type="triangle" w="med" len="med"/>
            </a:ln>
          </p:spPr>
          <p:txBody>
            <a:bodyPr/>
            <a:lstStyle/>
            <a:p>
              <a:endParaRPr lang="zh-CN" altLang="en-US"/>
            </a:p>
          </p:txBody>
        </p:sp>
        <p:sp>
          <p:nvSpPr>
            <p:cNvPr id="56" name="Text Box 20"/>
            <p:cNvSpPr txBox="1">
              <a:spLocks noChangeArrowheads="1"/>
            </p:cNvSpPr>
            <p:nvPr/>
          </p:nvSpPr>
          <p:spPr bwMode="auto">
            <a:xfrm>
              <a:off x="1260" y="2333"/>
              <a:ext cx="1032" cy="312"/>
            </a:xfrm>
            <a:prstGeom prst="rect">
              <a:avLst/>
            </a:prstGeom>
            <a:noFill/>
            <a:ln w="9525">
              <a:noFill/>
              <a:miter lim="800000"/>
              <a:headEnd/>
              <a:tailEnd/>
            </a:ln>
          </p:spPr>
          <p:txBody>
            <a:bodyPr/>
            <a:lstStyle/>
            <a:p>
              <a:pPr algn="just"/>
              <a:r>
                <a:rPr lang="en-US" altLang="zh-CN" sz="2200" b="1" dirty="0" smtClean="0">
                  <a:solidFill>
                    <a:srgbClr val="0000FF"/>
                  </a:solidFill>
                  <a:latin typeface="Times New Roman" pitchFamily="18" charset="0"/>
                </a:rPr>
                <a:t>Baseball </a:t>
              </a:r>
              <a:endParaRPr lang="en-US" altLang="zh-CN" sz="2400" b="1" dirty="0">
                <a:solidFill>
                  <a:srgbClr val="0000FF"/>
                </a:solidFill>
                <a:latin typeface="Tahoma" pitchFamily="34" charset="0"/>
              </a:endParaRPr>
            </a:p>
          </p:txBody>
        </p:sp>
        <p:sp>
          <p:nvSpPr>
            <p:cNvPr id="57" name="Text Box 21"/>
            <p:cNvSpPr txBox="1">
              <a:spLocks noChangeArrowheads="1"/>
            </p:cNvSpPr>
            <p:nvPr/>
          </p:nvSpPr>
          <p:spPr bwMode="auto">
            <a:xfrm>
              <a:off x="2220" y="2341"/>
              <a:ext cx="1224" cy="312"/>
            </a:xfrm>
            <a:prstGeom prst="rect">
              <a:avLst/>
            </a:prstGeom>
            <a:noFill/>
            <a:ln w="9525">
              <a:noFill/>
              <a:miter lim="800000"/>
              <a:headEnd/>
              <a:tailEnd/>
            </a:ln>
          </p:spPr>
          <p:txBody>
            <a:bodyPr/>
            <a:lstStyle/>
            <a:p>
              <a:pPr algn="ctr"/>
              <a:r>
                <a:rPr lang="en-US" altLang="zh-CN" sz="2200" b="1" dirty="0">
                  <a:solidFill>
                    <a:srgbClr val="0000FF"/>
                  </a:solidFill>
                  <a:latin typeface="Times New Roman" pitchFamily="18" charset="0"/>
                </a:rPr>
                <a:t>Golf</a:t>
              </a:r>
              <a:endParaRPr lang="en-US" altLang="zh-CN" sz="2400" b="1" dirty="0">
                <a:solidFill>
                  <a:srgbClr val="0000FF"/>
                </a:solidFill>
                <a:latin typeface="Tahoma" pitchFamily="34" charset="0"/>
              </a:endParaRPr>
            </a:p>
          </p:txBody>
        </p:sp>
        <p:sp>
          <p:nvSpPr>
            <p:cNvPr id="58" name="Text Box 22"/>
            <p:cNvSpPr txBox="1">
              <a:spLocks noChangeArrowheads="1"/>
            </p:cNvSpPr>
            <p:nvPr/>
          </p:nvSpPr>
          <p:spPr bwMode="auto">
            <a:xfrm>
              <a:off x="1060" y="2749"/>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9</a:t>
              </a:r>
              <a:endParaRPr lang="en-US" altLang="zh-CN" sz="2400" b="1">
                <a:solidFill>
                  <a:schemeClr val="tx2"/>
                </a:solidFill>
                <a:latin typeface="Tahoma" pitchFamily="34" charset="0"/>
              </a:endParaRPr>
            </a:p>
          </p:txBody>
        </p:sp>
        <p:sp>
          <p:nvSpPr>
            <p:cNvPr id="59" name="Text Box 24"/>
            <p:cNvSpPr txBox="1">
              <a:spLocks noChangeArrowheads="1"/>
            </p:cNvSpPr>
            <p:nvPr/>
          </p:nvSpPr>
          <p:spPr bwMode="auto">
            <a:xfrm>
              <a:off x="1476" y="2750"/>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10</a:t>
              </a:r>
              <a:endParaRPr lang="en-US" altLang="zh-CN" sz="2400" b="1">
                <a:solidFill>
                  <a:schemeClr val="tx2"/>
                </a:solidFill>
                <a:latin typeface="Tahoma" pitchFamily="34" charset="0"/>
              </a:endParaRPr>
            </a:p>
          </p:txBody>
        </p:sp>
        <p:sp>
          <p:nvSpPr>
            <p:cNvPr id="60" name="Text Box 25"/>
            <p:cNvSpPr txBox="1">
              <a:spLocks noChangeArrowheads="1"/>
            </p:cNvSpPr>
            <p:nvPr/>
          </p:nvSpPr>
          <p:spPr bwMode="auto">
            <a:xfrm>
              <a:off x="1980"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11</a:t>
              </a:r>
              <a:endParaRPr lang="en-US" altLang="zh-CN" sz="2400" b="1">
                <a:solidFill>
                  <a:schemeClr val="tx2"/>
                </a:solidFill>
                <a:latin typeface="Tahoma" pitchFamily="34" charset="0"/>
              </a:endParaRPr>
            </a:p>
          </p:txBody>
        </p:sp>
        <p:sp>
          <p:nvSpPr>
            <p:cNvPr id="61" name="Text Box 26"/>
            <p:cNvSpPr txBox="1">
              <a:spLocks noChangeArrowheads="1"/>
            </p:cNvSpPr>
            <p:nvPr/>
          </p:nvSpPr>
          <p:spPr bwMode="auto">
            <a:xfrm>
              <a:off x="2444"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12</a:t>
              </a:r>
              <a:endParaRPr lang="en-US" altLang="zh-CN" sz="2400" b="1">
                <a:solidFill>
                  <a:schemeClr val="tx2"/>
                </a:solidFill>
                <a:latin typeface="Tahoma" pitchFamily="34" charset="0"/>
              </a:endParaRPr>
            </a:p>
          </p:txBody>
        </p:sp>
        <p:sp>
          <p:nvSpPr>
            <p:cNvPr id="62" name="Text Box 27"/>
            <p:cNvSpPr txBox="1">
              <a:spLocks noChangeArrowheads="1"/>
            </p:cNvSpPr>
            <p:nvPr/>
          </p:nvSpPr>
          <p:spPr bwMode="auto">
            <a:xfrm>
              <a:off x="2892"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13</a:t>
              </a:r>
              <a:endParaRPr lang="en-US" altLang="zh-CN" sz="2400" b="1">
                <a:solidFill>
                  <a:schemeClr val="tx2"/>
                </a:solidFill>
                <a:latin typeface="Tahoma" pitchFamily="34" charset="0"/>
              </a:endParaRPr>
            </a:p>
          </p:txBody>
        </p:sp>
        <p:sp>
          <p:nvSpPr>
            <p:cNvPr id="63" name="Text Box 28"/>
            <p:cNvSpPr txBox="1">
              <a:spLocks noChangeArrowheads="1"/>
            </p:cNvSpPr>
            <p:nvPr/>
          </p:nvSpPr>
          <p:spPr bwMode="auto">
            <a:xfrm>
              <a:off x="3332"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14</a:t>
              </a:r>
              <a:endParaRPr lang="en-US" altLang="zh-CN" sz="2400" b="1">
                <a:solidFill>
                  <a:schemeClr val="tx2"/>
                </a:solidFill>
                <a:latin typeface="Tahoma" pitchFamily="34" charset="0"/>
              </a:endParaRPr>
            </a:p>
          </p:txBody>
        </p:sp>
        <p:sp>
          <p:nvSpPr>
            <p:cNvPr id="64" name="Text Box 29"/>
            <p:cNvSpPr txBox="1">
              <a:spLocks noChangeArrowheads="1"/>
            </p:cNvSpPr>
            <p:nvPr/>
          </p:nvSpPr>
          <p:spPr bwMode="auto">
            <a:xfrm>
              <a:off x="3732"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15</a:t>
              </a:r>
              <a:endParaRPr lang="en-US" altLang="zh-CN" sz="2400" b="1">
                <a:solidFill>
                  <a:schemeClr val="tx2"/>
                </a:solidFill>
                <a:latin typeface="Tahoma" pitchFamily="34" charset="0"/>
              </a:endParaRPr>
            </a:p>
          </p:txBody>
        </p:sp>
        <p:sp>
          <p:nvSpPr>
            <p:cNvPr id="65" name="Text Box 30"/>
            <p:cNvSpPr txBox="1">
              <a:spLocks noChangeArrowheads="1"/>
            </p:cNvSpPr>
            <p:nvPr/>
          </p:nvSpPr>
          <p:spPr bwMode="auto">
            <a:xfrm>
              <a:off x="4212"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16</a:t>
              </a:r>
              <a:endParaRPr lang="en-US" altLang="zh-CN" sz="2400" b="1">
                <a:solidFill>
                  <a:schemeClr val="tx2"/>
                </a:solidFill>
                <a:latin typeface="Tahoma" pitchFamily="34" charset="0"/>
              </a:endParaRPr>
            </a:p>
          </p:txBody>
        </p:sp>
        <p:sp>
          <p:nvSpPr>
            <p:cNvPr id="66" name="Text Box 31"/>
            <p:cNvSpPr txBox="1">
              <a:spLocks noChangeArrowheads="1"/>
            </p:cNvSpPr>
            <p:nvPr/>
          </p:nvSpPr>
          <p:spPr bwMode="auto">
            <a:xfrm>
              <a:off x="4671" y="2755"/>
              <a:ext cx="432" cy="312"/>
            </a:xfrm>
            <a:prstGeom prst="rect">
              <a:avLst/>
            </a:prstGeom>
            <a:noFill/>
            <a:ln w="9525">
              <a:noFill/>
              <a:miter lim="800000"/>
              <a:headEnd/>
              <a:tailEnd/>
            </a:ln>
          </p:spPr>
          <p:txBody>
            <a:bodyPr/>
            <a:lstStyle/>
            <a:p>
              <a:pPr algn="just"/>
              <a:r>
                <a:rPr lang="en-US" altLang="zh-CN" b="1">
                  <a:solidFill>
                    <a:schemeClr val="tx2"/>
                  </a:solidFill>
                  <a:latin typeface="Times New Roman" pitchFamily="18" charset="0"/>
                </a:rPr>
                <a:t>17</a:t>
              </a:r>
              <a:endParaRPr lang="en-US" altLang="zh-CN" sz="2400" b="1">
                <a:solidFill>
                  <a:schemeClr val="tx2"/>
                </a:solidFill>
                <a:latin typeface="Tahoma" pitchFamily="34" charset="0"/>
              </a:endParaRPr>
            </a:p>
          </p:txBody>
        </p:sp>
        <p:sp>
          <p:nvSpPr>
            <p:cNvPr id="67" name="Line 32"/>
            <p:cNvSpPr>
              <a:spLocks noChangeShapeType="1"/>
            </p:cNvSpPr>
            <p:nvPr/>
          </p:nvSpPr>
          <p:spPr bwMode="auto">
            <a:xfrm>
              <a:off x="1132" y="1756"/>
              <a:ext cx="1224" cy="0"/>
            </a:xfrm>
            <a:prstGeom prst="line">
              <a:avLst/>
            </a:prstGeom>
            <a:noFill/>
            <a:ln w="38100">
              <a:solidFill>
                <a:srgbClr val="0000FF"/>
              </a:solidFill>
              <a:round/>
              <a:headEnd type="oval" w="med" len="med"/>
              <a:tailEnd type="oval" w="med" len="med"/>
            </a:ln>
          </p:spPr>
          <p:txBody>
            <a:bodyPr/>
            <a:lstStyle/>
            <a:p>
              <a:endParaRPr lang="zh-CN" altLang="en-US"/>
            </a:p>
          </p:txBody>
        </p:sp>
        <p:sp>
          <p:nvSpPr>
            <p:cNvPr id="68" name="Line 33"/>
            <p:cNvSpPr>
              <a:spLocks noChangeShapeType="1"/>
            </p:cNvSpPr>
            <p:nvPr/>
          </p:nvSpPr>
          <p:spPr bwMode="auto">
            <a:xfrm>
              <a:off x="1588" y="2068"/>
              <a:ext cx="1440" cy="0"/>
            </a:xfrm>
            <a:prstGeom prst="line">
              <a:avLst/>
            </a:prstGeom>
            <a:noFill/>
            <a:ln w="38100">
              <a:solidFill>
                <a:srgbClr val="0000FF"/>
              </a:solidFill>
              <a:round/>
              <a:headEnd type="oval" w="med" len="med"/>
              <a:tailEnd type="oval" w="med" len="med"/>
            </a:ln>
          </p:spPr>
          <p:txBody>
            <a:bodyPr/>
            <a:lstStyle/>
            <a:p>
              <a:endParaRPr lang="zh-CN" altLang="en-US"/>
            </a:p>
          </p:txBody>
        </p:sp>
        <p:sp>
          <p:nvSpPr>
            <p:cNvPr id="69" name="Text Box 34"/>
            <p:cNvSpPr txBox="1">
              <a:spLocks noChangeArrowheads="1"/>
            </p:cNvSpPr>
            <p:nvPr/>
          </p:nvSpPr>
          <p:spPr bwMode="auto">
            <a:xfrm>
              <a:off x="884" y="1443"/>
              <a:ext cx="2144" cy="375"/>
            </a:xfrm>
            <a:prstGeom prst="rect">
              <a:avLst/>
            </a:prstGeom>
            <a:noFill/>
            <a:ln w="9525">
              <a:noFill/>
              <a:miter lim="800000"/>
              <a:headEnd/>
              <a:tailEnd/>
            </a:ln>
          </p:spPr>
          <p:txBody>
            <a:bodyPr/>
            <a:lstStyle/>
            <a:p>
              <a:pPr algn="just"/>
              <a:r>
                <a:rPr lang="en-US" altLang="zh-CN" sz="2200" b="1" dirty="0">
                  <a:solidFill>
                    <a:srgbClr val="0000FF"/>
                  </a:solidFill>
                  <a:latin typeface="Times New Roman" pitchFamily="18" charset="0"/>
                </a:rPr>
                <a:t>Archery</a:t>
              </a:r>
              <a:endParaRPr lang="en-US" altLang="zh-CN" sz="2400" b="1" dirty="0">
                <a:solidFill>
                  <a:srgbClr val="0000FF"/>
                </a:solidFill>
                <a:latin typeface="Tahoma" pitchFamily="34" charset="0"/>
              </a:endParaRPr>
            </a:p>
          </p:txBody>
        </p:sp>
        <p:sp>
          <p:nvSpPr>
            <p:cNvPr id="70" name="Line 35"/>
            <p:cNvSpPr>
              <a:spLocks noChangeShapeType="1"/>
            </p:cNvSpPr>
            <p:nvPr/>
          </p:nvSpPr>
          <p:spPr bwMode="auto">
            <a:xfrm>
              <a:off x="3228" y="2317"/>
              <a:ext cx="432" cy="1"/>
            </a:xfrm>
            <a:prstGeom prst="line">
              <a:avLst/>
            </a:prstGeom>
            <a:noFill/>
            <a:ln w="38100">
              <a:solidFill>
                <a:srgbClr val="0000FF"/>
              </a:solidFill>
              <a:round/>
              <a:headEnd type="oval" w="med" len="med"/>
              <a:tailEnd type="oval" w="med" len="med"/>
            </a:ln>
          </p:spPr>
          <p:txBody>
            <a:bodyPr/>
            <a:lstStyle/>
            <a:p>
              <a:endParaRPr lang="zh-CN" altLang="en-US"/>
            </a:p>
          </p:txBody>
        </p:sp>
        <p:sp>
          <p:nvSpPr>
            <p:cNvPr id="71" name="Line 36"/>
            <p:cNvSpPr>
              <a:spLocks noChangeShapeType="1"/>
            </p:cNvSpPr>
            <p:nvPr/>
          </p:nvSpPr>
          <p:spPr bwMode="auto">
            <a:xfrm>
              <a:off x="1356" y="2629"/>
              <a:ext cx="720" cy="0"/>
            </a:xfrm>
            <a:prstGeom prst="line">
              <a:avLst/>
            </a:prstGeom>
            <a:noFill/>
            <a:ln w="38100">
              <a:solidFill>
                <a:srgbClr val="0000FF"/>
              </a:solidFill>
              <a:round/>
              <a:headEnd type="oval" w="med" len="med"/>
              <a:tailEnd type="oval" w="med" len="med"/>
            </a:ln>
          </p:spPr>
          <p:txBody>
            <a:bodyPr/>
            <a:lstStyle/>
            <a:p>
              <a:endParaRPr lang="zh-CN" altLang="en-US"/>
            </a:p>
          </p:txBody>
        </p:sp>
        <p:sp>
          <p:nvSpPr>
            <p:cNvPr id="72" name="Line 37"/>
            <p:cNvSpPr>
              <a:spLocks noChangeShapeType="1"/>
            </p:cNvSpPr>
            <p:nvPr/>
          </p:nvSpPr>
          <p:spPr bwMode="auto">
            <a:xfrm>
              <a:off x="1140" y="1756"/>
              <a:ext cx="0" cy="998"/>
            </a:xfrm>
            <a:prstGeom prst="line">
              <a:avLst/>
            </a:prstGeom>
            <a:noFill/>
            <a:ln w="19050">
              <a:solidFill>
                <a:srgbClr val="000000"/>
              </a:solidFill>
              <a:prstDash val="dash"/>
              <a:round/>
              <a:headEnd/>
              <a:tailEnd type="stealth" w="lg" len="lg"/>
            </a:ln>
          </p:spPr>
          <p:txBody>
            <a:bodyPr/>
            <a:lstStyle/>
            <a:p>
              <a:endParaRPr lang="zh-CN" altLang="en-US"/>
            </a:p>
          </p:txBody>
        </p:sp>
        <p:sp>
          <p:nvSpPr>
            <p:cNvPr id="73" name="Line 38"/>
            <p:cNvSpPr>
              <a:spLocks noChangeShapeType="1"/>
            </p:cNvSpPr>
            <p:nvPr/>
          </p:nvSpPr>
          <p:spPr bwMode="auto">
            <a:xfrm>
              <a:off x="2364" y="1756"/>
              <a:ext cx="0" cy="998"/>
            </a:xfrm>
            <a:prstGeom prst="line">
              <a:avLst/>
            </a:prstGeom>
            <a:noFill/>
            <a:ln w="19050">
              <a:solidFill>
                <a:srgbClr val="000000"/>
              </a:solidFill>
              <a:prstDash val="dash"/>
              <a:round/>
              <a:headEnd/>
              <a:tailEnd type="stealth" w="lg" len="lg"/>
            </a:ln>
          </p:spPr>
          <p:txBody>
            <a:bodyPr/>
            <a:lstStyle/>
            <a:p>
              <a:endParaRPr lang="zh-CN" altLang="en-US"/>
            </a:p>
          </p:txBody>
        </p:sp>
        <p:sp>
          <p:nvSpPr>
            <p:cNvPr id="74" name="Line 39"/>
            <p:cNvSpPr>
              <a:spLocks noChangeShapeType="1"/>
            </p:cNvSpPr>
            <p:nvPr/>
          </p:nvSpPr>
          <p:spPr bwMode="auto">
            <a:xfrm>
              <a:off x="2220" y="2629"/>
              <a:ext cx="1224" cy="0"/>
            </a:xfrm>
            <a:prstGeom prst="line">
              <a:avLst/>
            </a:prstGeom>
            <a:noFill/>
            <a:ln w="38100">
              <a:solidFill>
                <a:srgbClr val="0000FF"/>
              </a:solidFill>
              <a:round/>
              <a:headEnd type="oval" w="med" len="med"/>
              <a:tailEnd type="oval" w="med" len="med"/>
            </a:ln>
          </p:spPr>
          <p:txBody>
            <a:bodyPr/>
            <a:lstStyle/>
            <a:p>
              <a:endParaRPr lang="zh-CN" altLang="en-US"/>
            </a:p>
          </p:txBody>
        </p:sp>
      </p:gr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40</a:t>
            </a:fld>
            <a:endParaRPr lang="en-CA"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3027"/>
                                        </p:tgtEl>
                                        <p:attrNameLst>
                                          <p:attrName>style.visibility</p:attrName>
                                        </p:attrNameLst>
                                      </p:cBhvr>
                                      <p:to>
                                        <p:strVal val="visible"/>
                                      </p:to>
                                    </p:set>
                                    <p:anim calcmode="lin" valueType="num">
                                      <p:cBhvr additive="base">
                                        <p:cTn id="12" dur="500" fill="hold"/>
                                        <p:tgtEl>
                                          <p:spTgt spid="513027"/>
                                        </p:tgtEl>
                                        <p:attrNameLst>
                                          <p:attrName>ppt_x</p:attrName>
                                        </p:attrNameLst>
                                      </p:cBhvr>
                                      <p:tavLst>
                                        <p:tav tm="0">
                                          <p:val>
                                            <p:strVal val="#ppt_x"/>
                                          </p:val>
                                        </p:tav>
                                        <p:tav tm="100000">
                                          <p:val>
                                            <p:strVal val="#ppt_x"/>
                                          </p:val>
                                        </p:tav>
                                      </p:tavLst>
                                    </p:anim>
                                    <p:anim calcmode="lin" valueType="num">
                                      <p:cBhvr additive="base">
                                        <p:cTn id="13" dur="500" fill="hold"/>
                                        <p:tgtEl>
                                          <p:spTgt spid="513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13028"/>
                                        </p:tgtEl>
                                        <p:attrNameLst>
                                          <p:attrName>style.visibility</p:attrName>
                                        </p:attrNameLst>
                                      </p:cBhvr>
                                      <p:to>
                                        <p:strVal val="visible"/>
                                      </p:to>
                                    </p:set>
                                    <p:animEffect transition="in" filter="dissolve">
                                      <p:cBhvr>
                                        <p:cTn id="18" dur="500"/>
                                        <p:tgtEl>
                                          <p:spTgt spid="513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p:bldP spid="51302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p:txBody>
          <a:bodyPr/>
          <a:lstStyle/>
          <a:p>
            <a:r>
              <a:rPr lang="en-US" altLang="zh-CN" sz="3400" smtClean="0"/>
              <a:t>Activity Selection Problem</a:t>
            </a:r>
          </a:p>
        </p:txBody>
      </p:sp>
      <p:sp>
        <p:nvSpPr>
          <p:cNvPr id="514051" name="Rectangle 3"/>
          <p:cNvSpPr>
            <a:spLocks noGrp="1" noChangeArrowheads="1"/>
          </p:cNvSpPr>
          <p:nvPr>
            <p:ph type="body" idx="4294967295"/>
          </p:nvPr>
        </p:nvSpPr>
        <p:spPr>
          <a:xfrm>
            <a:off x="250825" y="1052736"/>
            <a:ext cx="8496300" cy="4078287"/>
          </a:xfrm>
        </p:spPr>
        <p:txBody>
          <a:bodyPr/>
          <a:lstStyle/>
          <a:p>
            <a:r>
              <a:rPr lang="en-US" altLang="zh-CN" dirty="0" smtClean="0"/>
              <a:t>Problem Definition</a:t>
            </a:r>
          </a:p>
          <a:p>
            <a:pPr lvl="1"/>
            <a:r>
              <a:rPr lang="en-US" altLang="zh-CN" b="1" i="1" dirty="0" smtClean="0">
                <a:latin typeface="Times New Roman" pitchFamily="18" charset="0"/>
              </a:rPr>
              <a:t>n</a:t>
            </a:r>
            <a:r>
              <a:rPr lang="en-US" altLang="zh-CN" dirty="0" smtClean="0"/>
              <a:t> activities require </a:t>
            </a:r>
            <a:r>
              <a:rPr lang="en-US" altLang="zh-CN" dirty="0" smtClean="0">
                <a:solidFill>
                  <a:srgbClr val="FF0000"/>
                </a:solidFill>
              </a:rPr>
              <a:t>exclusive</a:t>
            </a:r>
            <a:r>
              <a:rPr lang="en-US" altLang="zh-CN" dirty="0" smtClean="0"/>
              <a:t> use of a common resource</a:t>
            </a:r>
          </a:p>
          <a:p>
            <a:pPr lvl="2"/>
            <a:r>
              <a:rPr lang="en-US" altLang="zh-CN" dirty="0" smtClean="0"/>
              <a:t>Set of activities </a:t>
            </a:r>
            <a:r>
              <a:rPr lang="en-US" altLang="zh-CN" b="1" i="1" dirty="0" smtClean="0">
                <a:latin typeface="Times New Roman" pitchFamily="18" charset="0"/>
              </a:rPr>
              <a:t>S</a:t>
            </a:r>
            <a:r>
              <a:rPr lang="en-US" altLang="zh-CN" b="1" dirty="0" smtClean="0">
                <a:latin typeface="Times New Roman" pitchFamily="18" charset="0"/>
              </a:rPr>
              <a:t> = {</a:t>
            </a:r>
            <a:r>
              <a:rPr lang="en-US" altLang="zh-CN" b="1" i="1" dirty="0" smtClean="0">
                <a:latin typeface="Times New Roman" pitchFamily="18" charset="0"/>
              </a:rPr>
              <a:t>a</a:t>
            </a:r>
            <a:r>
              <a:rPr lang="en-US" altLang="zh-CN" sz="800" b="1" i="1" baseline="-25000" dirty="0" smtClean="0">
                <a:latin typeface="Times New Roman" pitchFamily="18" charset="0"/>
              </a:rPr>
              <a:t> </a:t>
            </a:r>
            <a:r>
              <a:rPr lang="en-US" altLang="zh-CN" b="1" baseline="-25000" dirty="0" smtClean="0">
                <a:latin typeface="Times New Roman" pitchFamily="18" charset="0"/>
              </a:rPr>
              <a:t>1</a:t>
            </a:r>
            <a:r>
              <a:rPr lang="en-US" altLang="zh-CN" b="1" dirty="0" smtClean="0">
                <a:latin typeface="Times New Roman" pitchFamily="18" charset="0"/>
              </a:rPr>
              <a:t>, </a:t>
            </a:r>
            <a:r>
              <a:rPr lang="en-US" altLang="zh-CN" b="1" i="1" dirty="0" smtClean="0">
                <a:latin typeface="Times New Roman" pitchFamily="18" charset="0"/>
              </a:rPr>
              <a:t>a</a:t>
            </a:r>
            <a:r>
              <a:rPr lang="en-US" altLang="zh-CN" sz="800" b="1" i="1" baseline="-25000" dirty="0" smtClean="0">
                <a:latin typeface="Times New Roman" pitchFamily="18" charset="0"/>
              </a:rPr>
              <a:t> </a:t>
            </a:r>
            <a:r>
              <a:rPr lang="en-US" altLang="zh-CN" b="1" baseline="-25000" dirty="0" smtClean="0">
                <a:latin typeface="Times New Roman" pitchFamily="18" charset="0"/>
              </a:rPr>
              <a:t>2</a:t>
            </a:r>
            <a:r>
              <a:rPr lang="en-US" altLang="zh-CN" b="1" dirty="0" smtClean="0">
                <a:latin typeface="Times New Roman" pitchFamily="18" charset="0"/>
              </a:rPr>
              <a:t>, … , </a:t>
            </a:r>
            <a:r>
              <a:rPr lang="en-US" altLang="zh-CN" b="1" i="1" dirty="0" smtClean="0">
                <a:latin typeface="Times New Roman" pitchFamily="18" charset="0"/>
              </a:rPr>
              <a:t>a</a:t>
            </a:r>
            <a:r>
              <a:rPr lang="en-US" altLang="zh-CN" sz="1000" b="1" i="1" baseline="-25000" dirty="0" smtClean="0">
                <a:latin typeface="Times New Roman" pitchFamily="18" charset="0"/>
              </a:rPr>
              <a:t> </a:t>
            </a:r>
            <a:r>
              <a:rPr lang="en-US" altLang="zh-CN" b="1" i="1" baseline="-25000" dirty="0" smtClean="0">
                <a:latin typeface="Times New Roman" pitchFamily="18" charset="0"/>
              </a:rPr>
              <a:t>n </a:t>
            </a:r>
            <a:r>
              <a:rPr lang="en-US" altLang="zh-CN" b="1" dirty="0" smtClean="0">
                <a:latin typeface="Times New Roman" pitchFamily="18" charset="0"/>
              </a:rPr>
              <a:t>}</a:t>
            </a:r>
          </a:p>
          <a:p>
            <a:pPr lvl="2"/>
            <a:r>
              <a:rPr lang="en-US" altLang="zh-CN" b="1" i="1" dirty="0" smtClean="0">
                <a:latin typeface="Times New Roman" pitchFamily="18" charset="0"/>
              </a:rPr>
              <a:t>a</a:t>
            </a:r>
            <a:r>
              <a:rPr lang="en-US" altLang="zh-CN" sz="800" b="1" i="1" baseline="-25000" dirty="0" smtClean="0">
                <a:latin typeface="Times New Roman" pitchFamily="18" charset="0"/>
              </a:rPr>
              <a:t> </a:t>
            </a:r>
            <a:r>
              <a:rPr lang="en-US" altLang="zh-CN" b="1" i="1" baseline="-25000" dirty="0" err="1" smtClean="0">
                <a:latin typeface="Times New Roman" pitchFamily="18" charset="0"/>
              </a:rPr>
              <a:t>i</a:t>
            </a:r>
            <a:r>
              <a:rPr lang="en-US" altLang="zh-CN" dirty="0" smtClean="0"/>
              <a:t> needs resource during period </a:t>
            </a:r>
            <a:r>
              <a:rPr lang="en-US" altLang="zh-CN" b="1" dirty="0" smtClean="0">
                <a:latin typeface="Times New Roman" pitchFamily="18" charset="0"/>
              </a:rPr>
              <a:t>[</a:t>
            </a:r>
            <a:r>
              <a:rPr lang="en-US" altLang="zh-CN" b="1" i="1" dirty="0" err="1" smtClean="0">
                <a:latin typeface="Times New Roman" pitchFamily="18" charset="0"/>
              </a:rPr>
              <a:t>s</a:t>
            </a:r>
            <a:r>
              <a:rPr lang="en-US" altLang="zh-CN" b="1" i="1" baseline="-25000" dirty="0" err="1" smtClean="0">
                <a:latin typeface="Times New Roman" pitchFamily="18" charset="0"/>
              </a:rPr>
              <a:t>i</a:t>
            </a:r>
            <a:r>
              <a:rPr lang="en-US" altLang="zh-CN" b="1" dirty="0" smtClean="0">
                <a:latin typeface="Times New Roman" pitchFamily="18" charset="0"/>
              </a:rPr>
              <a:t> , </a:t>
            </a:r>
            <a:r>
              <a:rPr lang="en-US" altLang="zh-CN" b="1" i="1" dirty="0" smtClean="0">
                <a:latin typeface="Times New Roman" pitchFamily="18" charset="0"/>
              </a:rPr>
              <a:t>f</a:t>
            </a:r>
            <a:r>
              <a:rPr lang="en-US" altLang="zh-CN" sz="800" b="1" i="1" baseline="-25000" dirty="0" smtClean="0">
                <a:latin typeface="Times New Roman" pitchFamily="18" charset="0"/>
              </a:rPr>
              <a:t> </a:t>
            </a:r>
            <a:r>
              <a:rPr lang="en-US" altLang="zh-CN" b="1" i="1" baseline="-25000" dirty="0" err="1" smtClean="0">
                <a:latin typeface="Times New Roman" pitchFamily="18" charset="0"/>
              </a:rPr>
              <a:t>i</a:t>
            </a:r>
            <a:r>
              <a:rPr lang="en-US" altLang="zh-CN" b="1" i="1" baseline="-25000" dirty="0" smtClean="0">
                <a:latin typeface="Times New Roman" pitchFamily="18" charset="0"/>
              </a:rPr>
              <a:t> </a:t>
            </a:r>
            <a:r>
              <a:rPr lang="en-US" altLang="zh-CN" b="1" dirty="0" smtClean="0">
                <a:latin typeface="Times New Roman" pitchFamily="18" charset="0"/>
              </a:rPr>
              <a:t>)</a:t>
            </a:r>
          </a:p>
          <a:p>
            <a:pPr lvl="3">
              <a:buClr>
                <a:srgbClr val="0000FF"/>
              </a:buClr>
              <a:buSzPct val="70000"/>
              <a:buFont typeface="Wingdings" pitchFamily="2" charset="2"/>
              <a:buChar char="u"/>
            </a:pPr>
            <a:r>
              <a:rPr lang="en-US" altLang="zh-CN" sz="2400" b="1" i="1" dirty="0" smtClean="0">
                <a:latin typeface="Times New Roman" pitchFamily="18" charset="0"/>
              </a:rPr>
              <a:t> </a:t>
            </a:r>
            <a:r>
              <a:rPr lang="en-US" altLang="zh-CN" sz="2400" b="1" i="1" dirty="0" err="1" smtClean="0">
                <a:latin typeface="Times New Roman" pitchFamily="18" charset="0"/>
              </a:rPr>
              <a:t>s</a:t>
            </a:r>
            <a:r>
              <a:rPr lang="en-US" altLang="zh-CN" sz="2400" i="1" baseline="-25000" dirty="0" err="1" smtClean="0">
                <a:latin typeface="Times New Roman" pitchFamily="18" charset="0"/>
              </a:rPr>
              <a:t>i</a:t>
            </a:r>
            <a:r>
              <a:rPr lang="en-US" altLang="zh-CN" sz="1000" i="1" baseline="-25000" dirty="0" smtClean="0">
                <a:latin typeface="Times New Roman" pitchFamily="18" charset="0"/>
              </a:rPr>
              <a:t> </a:t>
            </a:r>
            <a:r>
              <a:rPr lang="en-US" altLang="zh-CN" sz="2400" b="1" dirty="0" smtClean="0">
                <a:latin typeface="Times New Roman" pitchFamily="18" charset="0"/>
              </a:rPr>
              <a:t>:</a:t>
            </a:r>
            <a:r>
              <a:rPr lang="en-US" altLang="zh-CN" sz="2400" dirty="0" smtClean="0"/>
              <a:t> start time;  </a:t>
            </a:r>
            <a:r>
              <a:rPr lang="en-US" altLang="zh-CN" sz="2400" b="1" i="1" dirty="0" smtClean="0">
                <a:latin typeface="Times New Roman" pitchFamily="18" charset="0"/>
              </a:rPr>
              <a:t>f</a:t>
            </a:r>
            <a:r>
              <a:rPr lang="en-US" altLang="zh-CN" sz="800" b="1" i="1" baseline="-25000" dirty="0" smtClean="0">
                <a:latin typeface="Times New Roman" pitchFamily="18" charset="0"/>
              </a:rPr>
              <a:t> </a:t>
            </a:r>
            <a:r>
              <a:rPr lang="en-US" altLang="zh-CN" sz="2400" b="1" i="1" baseline="-25000" dirty="0" err="1" smtClean="0">
                <a:latin typeface="Times New Roman" pitchFamily="18" charset="0"/>
              </a:rPr>
              <a:t>i</a:t>
            </a:r>
            <a:r>
              <a:rPr lang="en-US" altLang="zh-CN" sz="1000" b="1" i="1" baseline="-25000" dirty="0" smtClean="0">
                <a:latin typeface="Times New Roman" pitchFamily="18" charset="0"/>
              </a:rPr>
              <a:t> </a:t>
            </a:r>
            <a:r>
              <a:rPr lang="en-US" altLang="zh-CN" sz="2400" b="1" dirty="0" smtClean="0">
                <a:latin typeface="Times New Roman" pitchFamily="18" charset="0"/>
              </a:rPr>
              <a:t>:</a:t>
            </a:r>
            <a:r>
              <a:rPr lang="en-US" altLang="zh-CN" sz="2400" dirty="0" smtClean="0"/>
              <a:t> finish time</a:t>
            </a:r>
          </a:p>
          <a:p>
            <a:pPr lvl="1"/>
            <a:r>
              <a:rPr lang="en-US" altLang="zh-CN" dirty="0" smtClean="0">
                <a:solidFill>
                  <a:srgbClr val="FF0000"/>
                </a:solidFill>
              </a:rPr>
              <a:t>Goal</a:t>
            </a:r>
          </a:p>
          <a:p>
            <a:pPr lvl="2"/>
            <a:r>
              <a:rPr lang="en-US" altLang="zh-CN" dirty="0" smtClean="0"/>
              <a:t>Select the </a:t>
            </a:r>
            <a:r>
              <a:rPr lang="en-US" altLang="zh-CN" dirty="0"/>
              <a:t>maximum number </a:t>
            </a:r>
            <a:r>
              <a:rPr lang="en-US" altLang="zh-CN" dirty="0" smtClean="0"/>
              <a:t>of non-overlapping (mutually compatible) activities. </a:t>
            </a:r>
          </a:p>
          <a:p>
            <a:pPr lvl="1">
              <a:buFont typeface="Wingdings" pitchFamily="2" charset="2"/>
              <a:buNone/>
            </a:pPr>
            <a:r>
              <a:rPr lang="en-US" altLang="zh-CN" sz="2300" b="1" dirty="0" smtClean="0">
                <a:solidFill>
                  <a:srgbClr val="008000"/>
                </a:solidFill>
              </a:rPr>
              <a:t>         </a:t>
            </a:r>
            <a:endParaRPr lang="en-US" altLang="zh-CN" sz="2300" b="1" dirty="0" smtClean="0">
              <a:latin typeface="Times New Roman" pitchFamily="18" charset="0"/>
            </a:endParaRPr>
          </a:p>
        </p:txBody>
      </p:sp>
      <p:grpSp>
        <p:nvGrpSpPr>
          <p:cNvPr id="514052" name="Group 4"/>
          <p:cNvGrpSpPr>
            <a:grpSpLocks/>
          </p:cNvGrpSpPr>
          <p:nvPr/>
        </p:nvGrpSpPr>
        <p:grpSpPr bwMode="auto">
          <a:xfrm>
            <a:off x="5219700" y="5135563"/>
            <a:ext cx="2663825" cy="1104900"/>
            <a:chOff x="1296" y="1661"/>
            <a:chExt cx="1678" cy="696"/>
          </a:xfrm>
        </p:grpSpPr>
        <p:sp>
          <p:nvSpPr>
            <p:cNvPr id="66580" name="Line 5"/>
            <p:cNvSpPr>
              <a:spLocks noChangeShapeType="1"/>
            </p:cNvSpPr>
            <p:nvPr/>
          </p:nvSpPr>
          <p:spPr bwMode="auto">
            <a:xfrm>
              <a:off x="1565" y="1888"/>
              <a:ext cx="681" cy="0"/>
            </a:xfrm>
            <a:prstGeom prst="line">
              <a:avLst/>
            </a:prstGeom>
            <a:noFill/>
            <a:ln w="38100">
              <a:solidFill>
                <a:srgbClr val="0000FF"/>
              </a:solidFill>
              <a:round/>
              <a:headEnd/>
              <a:tailEnd/>
            </a:ln>
          </p:spPr>
          <p:txBody>
            <a:bodyPr wrap="none" lIns="90000" tIns="46800" rIns="90000" bIns="46800" anchor="ctr">
              <a:spAutoFit/>
            </a:bodyPr>
            <a:lstStyle/>
            <a:p>
              <a:endParaRPr lang="zh-CN" altLang="en-US"/>
            </a:p>
          </p:txBody>
        </p:sp>
        <p:sp>
          <p:nvSpPr>
            <p:cNvPr id="66581" name="Line 6"/>
            <p:cNvSpPr>
              <a:spLocks noChangeShapeType="1"/>
            </p:cNvSpPr>
            <p:nvPr/>
          </p:nvSpPr>
          <p:spPr bwMode="auto">
            <a:xfrm>
              <a:off x="2064" y="1661"/>
              <a:ext cx="681" cy="0"/>
            </a:xfrm>
            <a:prstGeom prst="line">
              <a:avLst/>
            </a:prstGeom>
            <a:noFill/>
            <a:ln w="38100">
              <a:solidFill>
                <a:srgbClr val="FF0000"/>
              </a:solidFill>
              <a:round/>
              <a:headEnd/>
              <a:tailEnd/>
            </a:ln>
          </p:spPr>
          <p:txBody>
            <a:bodyPr wrap="none" lIns="90000" tIns="46800" rIns="90000" bIns="46800" anchor="ctr">
              <a:spAutoFit/>
            </a:bodyPr>
            <a:lstStyle/>
            <a:p>
              <a:endParaRPr lang="zh-CN" altLang="en-US"/>
            </a:p>
          </p:txBody>
        </p:sp>
        <p:sp>
          <p:nvSpPr>
            <p:cNvPr id="66582" name="Line 7"/>
            <p:cNvSpPr>
              <a:spLocks noChangeShapeType="1"/>
            </p:cNvSpPr>
            <p:nvPr/>
          </p:nvSpPr>
          <p:spPr bwMode="auto">
            <a:xfrm>
              <a:off x="2064" y="1661"/>
              <a:ext cx="0" cy="454"/>
            </a:xfrm>
            <a:prstGeom prst="line">
              <a:avLst/>
            </a:prstGeom>
            <a:noFill/>
            <a:ln w="19050">
              <a:solidFill>
                <a:schemeClr val="tx1"/>
              </a:solidFill>
              <a:prstDash val="dash"/>
              <a:round/>
              <a:headEnd/>
              <a:tailEnd/>
            </a:ln>
          </p:spPr>
          <p:txBody>
            <a:bodyPr lIns="90000" tIns="46800" rIns="90000" bIns="46800" anchor="ctr">
              <a:spAutoFit/>
            </a:bodyPr>
            <a:lstStyle/>
            <a:p>
              <a:endParaRPr lang="zh-CN" altLang="en-US"/>
            </a:p>
          </p:txBody>
        </p:sp>
        <p:sp>
          <p:nvSpPr>
            <p:cNvPr id="66583" name="Line 8"/>
            <p:cNvSpPr>
              <a:spLocks noChangeShapeType="1"/>
            </p:cNvSpPr>
            <p:nvPr/>
          </p:nvSpPr>
          <p:spPr bwMode="auto">
            <a:xfrm>
              <a:off x="2245" y="1887"/>
              <a:ext cx="0" cy="228"/>
            </a:xfrm>
            <a:prstGeom prst="line">
              <a:avLst/>
            </a:prstGeom>
            <a:noFill/>
            <a:ln w="19050">
              <a:solidFill>
                <a:schemeClr val="tx1"/>
              </a:solidFill>
              <a:prstDash val="dash"/>
              <a:round/>
              <a:headEnd/>
              <a:tailEnd/>
            </a:ln>
          </p:spPr>
          <p:txBody>
            <a:bodyPr lIns="90000" tIns="46800" rIns="90000" bIns="46800" anchor="ctr">
              <a:spAutoFit/>
            </a:bodyPr>
            <a:lstStyle/>
            <a:p>
              <a:endParaRPr lang="zh-CN" altLang="en-US"/>
            </a:p>
          </p:txBody>
        </p:sp>
        <p:sp>
          <p:nvSpPr>
            <p:cNvPr id="66584" name="Line 9"/>
            <p:cNvSpPr>
              <a:spLocks noChangeShapeType="1"/>
            </p:cNvSpPr>
            <p:nvPr/>
          </p:nvSpPr>
          <p:spPr bwMode="auto">
            <a:xfrm>
              <a:off x="1296" y="2115"/>
              <a:ext cx="1678" cy="0"/>
            </a:xfrm>
            <a:prstGeom prst="line">
              <a:avLst/>
            </a:prstGeom>
            <a:noFill/>
            <a:ln w="25400">
              <a:solidFill>
                <a:schemeClr val="tx1"/>
              </a:solidFill>
              <a:round/>
              <a:headEnd/>
              <a:tailEnd/>
            </a:ln>
          </p:spPr>
          <p:txBody>
            <a:bodyPr lIns="90000" tIns="46800" rIns="90000" bIns="46800" anchor="ctr">
              <a:spAutoFit/>
            </a:bodyPr>
            <a:lstStyle/>
            <a:p>
              <a:endParaRPr lang="zh-CN" altLang="en-US"/>
            </a:p>
          </p:txBody>
        </p:sp>
        <p:sp>
          <p:nvSpPr>
            <p:cNvPr id="66585" name="Line 10"/>
            <p:cNvSpPr>
              <a:spLocks noChangeShapeType="1"/>
            </p:cNvSpPr>
            <p:nvPr/>
          </p:nvSpPr>
          <p:spPr bwMode="auto">
            <a:xfrm>
              <a:off x="1565" y="1888"/>
              <a:ext cx="0" cy="228"/>
            </a:xfrm>
            <a:prstGeom prst="line">
              <a:avLst/>
            </a:prstGeom>
            <a:noFill/>
            <a:ln w="19050">
              <a:solidFill>
                <a:schemeClr val="tx1"/>
              </a:solidFill>
              <a:prstDash val="dash"/>
              <a:round/>
              <a:headEnd/>
              <a:tailEnd/>
            </a:ln>
          </p:spPr>
          <p:txBody>
            <a:bodyPr lIns="90000" tIns="46800" rIns="90000" bIns="46800" anchor="ctr">
              <a:spAutoFit/>
            </a:bodyPr>
            <a:lstStyle/>
            <a:p>
              <a:endParaRPr lang="zh-CN" altLang="en-US"/>
            </a:p>
          </p:txBody>
        </p:sp>
        <p:sp>
          <p:nvSpPr>
            <p:cNvPr id="66586" name="Line 11"/>
            <p:cNvSpPr>
              <a:spLocks noChangeShapeType="1"/>
            </p:cNvSpPr>
            <p:nvPr/>
          </p:nvSpPr>
          <p:spPr bwMode="auto">
            <a:xfrm>
              <a:off x="2738" y="1661"/>
              <a:ext cx="0" cy="454"/>
            </a:xfrm>
            <a:prstGeom prst="line">
              <a:avLst/>
            </a:prstGeom>
            <a:noFill/>
            <a:ln w="19050">
              <a:solidFill>
                <a:schemeClr val="tx1"/>
              </a:solidFill>
              <a:prstDash val="dash"/>
              <a:round/>
              <a:headEnd/>
              <a:tailEnd/>
            </a:ln>
          </p:spPr>
          <p:txBody>
            <a:bodyPr lIns="90000" tIns="46800" rIns="90000" bIns="46800" anchor="ctr">
              <a:spAutoFit/>
            </a:bodyPr>
            <a:lstStyle/>
            <a:p>
              <a:endParaRPr lang="zh-CN" altLang="en-US"/>
            </a:p>
          </p:txBody>
        </p:sp>
        <p:sp>
          <p:nvSpPr>
            <p:cNvPr id="66587" name="Text Box 12"/>
            <p:cNvSpPr txBox="1">
              <a:spLocks noChangeArrowheads="1"/>
            </p:cNvSpPr>
            <p:nvPr/>
          </p:nvSpPr>
          <p:spPr bwMode="auto">
            <a:xfrm>
              <a:off x="1440" y="2069"/>
              <a:ext cx="253" cy="288"/>
            </a:xfrm>
            <a:prstGeom prst="rect">
              <a:avLst/>
            </a:prstGeom>
            <a:noFill/>
            <a:ln w="38100" algn="ctr">
              <a:noFill/>
              <a:miter lim="800000"/>
              <a:headEnd/>
              <a:tailEnd/>
            </a:ln>
          </p:spPr>
          <p:txBody>
            <a:bodyPr wrap="none" lIns="90000" tIns="46800" rIns="90000" bIns="46800">
              <a:spAutoFit/>
            </a:bodyPr>
            <a:lstStyle/>
            <a:p>
              <a:pPr algn="ctr"/>
              <a:r>
                <a:rPr lang="en-US" altLang="zh-CN" sz="2400" b="1" i="1">
                  <a:solidFill>
                    <a:srgbClr val="0000FF"/>
                  </a:solidFill>
                  <a:latin typeface="Times New Roman" pitchFamily="18" charset="0"/>
                </a:rPr>
                <a:t>s</a:t>
              </a:r>
              <a:r>
                <a:rPr lang="en-US" altLang="zh-CN" sz="2400" b="1" baseline="-25000">
                  <a:solidFill>
                    <a:srgbClr val="0000FF"/>
                  </a:solidFill>
                  <a:latin typeface="Times New Roman" pitchFamily="18" charset="0"/>
                </a:rPr>
                <a:t>1</a:t>
              </a:r>
            </a:p>
          </p:txBody>
        </p:sp>
        <p:sp>
          <p:nvSpPr>
            <p:cNvPr id="66588" name="Text Box 13"/>
            <p:cNvSpPr txBox="1">
              <a:spLocks noChangeArrowheads="1"/>
            </p:cNvSpPr>
            <p:nvPr/>
          </p:nvSpPr>
          <p:spPr bwMode="auto">
            <a:xfrm>
              <a:off x="1927" y="2069"/>
              <a:ext cx="253" cy="288"/>
            </a:xfrm>
            <a:prstGeom prst="rect">
              <a:avLst/>
            </a:prstGeom>
            <a:noFill/>
            <a:ln w="38100" algn="ctr">
              <a:noFill/>
              <a:miter lim="800000"/>
              <a:headEnd/>
              <a:tailEnd/>
            </a:ln>
          </p:spPr>
          <p:txBody>
            <a:bodyPr wrap="none" lIns="90000" tIns="46800" rIns="90000" bIns="46800">
              <a:spAutoFit/>
            </a:bodyPr>
            <a:lstStyle/>
            <a:p>
              <a:pPr algn="ctr"/>
              <a:r>
                <a:rPr lang="en-US" altLang="zh-CN" sz="2400" b="1" i="1">
                  <a:solidFill>
                    <a:srgbClr val="FF0000"/>
                  </a:solidFill>
                  <a:latin typeface="Times New Roman" pitchFamily="18" charset="0"/>
                </a:rPr>
                <a:t>s</a:t>
              </a:r>
              <a:r>
                <a:rPr lang="en-US" altLang="zh-CN" sz="2400" b="1" baseline="-25000">
                  <a:solidFill>
                    <a:srgbClr val="FF0000"/>
                  </a:solidFill>
                  <a:latin typeface="Times New Roman" pitchFamily="18" charset="0"/>
                </a:rPr>
                <a:t>2</a:t>
              </a:r>
            </a:p>
          </p:txBody>
        </p:sp>
        <p:sp>
          <p:nvSpPr>
            <p:cNvPr id="66589" name="Text Box 14"/>
            <p:cNvSpPr txBox="1">
              <a:spLocks noChangeArrowheads="1"/>
            </p:cNvSpPr>
            <p:nvPr/>
          </p:nvSpPr>
          <p:spPr bwMode="auto">
            <a:xfrm>
              <a:off x="2184" y="2069"/>
              <a:ext cx="242" cy="288"/>
            </a:xfrm>
            <a:prstGeom prst="rect">
              <a:avLst/>
            </a:prstGeom>
            <a:noFill/>
            <a:ln w="38100" algn="ctr">
              <a:noFill/>
              <a:miter lim="800000"/>
              <a:headEnd/>
              <a:tailEnd/>
            </a:ln>
          </p:spPr>
          <p:txBody>
            <a:bodyPr wrap="none" lIns="90000" tIns="46800" rIns="90000" bIns="46800">
              <a:spAutoFit/>
            </a:bodyPr>
            <a:lstStyle/>
            <a:p>
              <a:pPr algn="ctr"/>
              <a:r>
                <a:rPr lang="en-US" altLang="zh-CN" sz="2400" b="1" i="1">
                  <a:solidFill>
                    <a:srgbClr val="0000FF"/>
                  </a:solidFill>
                  <a:latin typeface="Times New Roman" pitchFamily="18" charset="0"/>
                </a:rPr>
                <a:t>f</a:t>
              </a:r>
              <a:r>
                <a:rPr lang="en-US" altLang="zh-CN" sz="2400" b="1" baseline="-25000">
                  <a:solidFill>
                    <a:srgbClr val="0000FF"/>
                  </a:solidFill>
                  <a:latin typeface="Times New Roman" pitchFamily="18" charset="0"/>
                </a:rPr>
                <a:t>1</a:t>
              </a:r>
            </a:p>
          </p:txBody>
        </p:sp>
        <p:sp>
          <p:nvSpPr>
            <p:cNvPr id="66590" name="Text Box 15"/>
            <p:cNvSpPr txBox="1">
              <a:spLocks noChangeArrowheads="1"/>
            </p:cNvSpPr>
            <p:nvPr/>
          </p:nvSpPr>
          <p:spPr bwMode="auto">
            <a:xfrm>
              <a:off x="2638" y="2069"/>
              <a:ext cx="242" cy="288"/>
            </a:xfrm>
            <a:prstGeom prst="rect">
              <a:avLst/>
            </a:prstGeom>
            <a:noFill/>
            <a:ln w="38100" algn="ctr">
              <a:noFill/>
              <a:miter lim="800000"/>
              <a:headEnd/>
              <a:tailEnd/>
            </a:ln>
          </p:spPr>
          <p:txBody>
            <a:bodyPr wrap="none" lIns="90000" tIns="46800" rIns="90000" bIns="46800">
              <a:spAutoFit/>
            </a:bodyPr>
            <a:lstStyle/>
            <a:p>
              <a:pPr algn="ctr"/>
              <a:r>
                <a:rPr lang="en-US" altLang="zh-CN" sz="2400" b="1" i="1">
                  <a:solidFill>
                    <a:srgbClr val="FF0000"/>
                  </a:solidFill>
                  <a:latin typeface="Times New Roman" pitchFamily="18" charset="0"/>
                </a:rPr>
                <a:t>f</a:t>
              </a:r>
              <a:r>
                <a:rPr lang="en-US" altLang="zh-CN" sz="2400" b="1" baseline="-25000">
                  <a:solidFill>
                    <a:srgbClr val="FF0000"/>
                  </a:solidFill>
                  <a:latin typeface="Times New Roman" pitchFamily="18" charset="0"/>
                </a:rPr>
                <a:t>2</a:t>
              </a:r>
            </a:p>
          </p:txBody>
        </p:sp>
      </p:grpSp>
      <p:grpSp>
        <p:nvGrpSpPr>
          <p:cNvPr id="514064" name="Group 16"/>
          <p:cNvGrpSpPr>
            <a:grpSpLocks/>
          </p:cNvGrpSpPr>
          <p:nvPr/>
        </p:nvGrpSpPr>
        <p:grpSpPr bwMode="auto">
          <a:xfrm>
            <a:off x="1187450" y="5135563"/>
            <a:ext cx="3455988" cy="1104900"/>
            <a:chOff x="3243" y="1661"/>
            <a:chExt cx="2177" cy="696"/>
          </a:xfrm>
        </p:grpSpPr>
        <p:sp>
          <p:nvSpPr>
            <p:cNvPr id="66569" name="Line 17"/>
            <p:cNvSpPr>
              <a:spLocks noChangeShapeType="1"/>
            </p:cNvSpPr>
            <p:nvPr/>
          </p:nvSpPr>
          <p:spPr bwMode="auto">
            <a:xfrm>
              <a:off x="3512" y="1888"/>
              <a:ext cx="681" cy="0"/>
            </a:xfrm>
            <a:prstGeom prst="line">
              <a:avLst/>
            </a:prstGeom>
            <a:noFill/>
            <a:ln w="38100">
              <a:solidFill>
                <a:srgbClr val="0000FF"/>
              </a:solidFill>
              <a:round/>
              <a:headEnd/>
              <a:tailEnd/>
            </a:ln>
          </p:spPr>
          <p:txBody>
            <a:bodyPr wrap="none" lIns="90000" tIns="46800" rIns="90000" bIns="46800" anchor="ctr">
              <a:spAutoFit/>
            </a:bodyPr>
            <a:lstStyle/>
            <a:p>
              <a:endParaRPr lang="zh-CN" altLang="en-US"/>
            </a:p>
          </p:txBody>
        </p:sp>
        <p:sp>
          <p:nvSpPr>
            <p:cNvPr id="66570" name="Line 18"/>
            <p:cNvSpPr>
              <a:spLocks noChangeShapeType="1"/>
            </p:cNvSpPr>
            <p:nvPr/>
          </p:nvSpPr>
          <p:spPr bwMode="auto">
            <a:xfrm>
              <a:off x="4513" y="1661"/>
              <a:ext cx="681" cy="0"/>
            </a:xfrm>
            <a:prstGeom prst="line">
              <a:avLst/>
            </a:prstGeom>
            <a:noFill/>
            <a:ln w="38100">
              <a:solidFill>
                <a:srgbClr val="FF0000"/>
              </a:solidFill>
              <a:round/>
              <a:headEnd/>
              <a:tailEnd/>
            </a:ln>
          </p:spPr>
          <p:txBody>
            <a:bodyPr wrap="none" lIns="90000" tIns="46800" rIns="90000" bIns="46800" anchor="ctr">
              <a:spAutoFit/>
            </a:bodyPr>
            <a:lstStyle/>
            <a:p>
              <a:endParaRPr lang="zh-CN" altLang="en-US"/>
            </a:p>
          </p:txBody>
        </p:sp>
        <p:sp>
          <p:nvSpPr>
            <p:cNvPr id="66571" name="Line 19"/>
            <p:cNvSpPr>
              <a:spLocks noChangeShapeType="1"/>
            </p:cNvSpPr>
            <p:nvPr/>
          </p:nvSpPr>
          <p:spPr bwMode="auto">
            <a:xfrm>
              <a:off x="4513" y="1661"/>
              <a:ext cx="0" cy="454"/>
            </a:xfrm>
            <a:prstGeom prst="line">
              <a:avLst/>
            </a:prstGeom>
            <a:noFill/>
            <a:ln w="19050">
              <a:solidFill>
                <a:schemeClr val="tx1"/>
              </a:solidFill>
              <a:prstDash val="dash"/>
              <a:round/>
              <a:headEnd/>
              <a:tailEnd/>
            </a:ln>
          </p:spPr>
          <p:txBody>
            <a:bodyPr lIns="90000" tIns="46800" rIns="90000" bIns="46800" anchor="ctr">
              <a:spAutoFit/>
            </a:bodyPr>
            <a:lstStyle/>
            <a:p>
              <a:endParaRPr lang="zh-CN" altLang="en-US"/>
            </a:p>
          </p:txBody>
        </p:sp>
        <p:sp>
          <p:nvSpPr>
            <p:cNvPr id="66572" name="Line 20"/>
            <p:cNvSpPr>
              <a:spLocks noChangeShapeType="1"/>
            </p:cNvSpPr>
            <p:nvPr/>
          </p:nvSpPr>
          <p:spPr bwMode="auto">
            <a:xfrm>
              <a:off x="4192" y="1887"/>
              <a:ext cx="0" cy="228"/>
            </a:xfrm>
            <a:prstGeom prst="line">
              <a:avLst/>
            </a:prstGeom>
            <a:noFill/>
            <a:ln w="19050">
              <a:solidFill>
                <a:schemeClr val="tx1"/>
              </a:solidFill>
              <a:prstDash val="dash"/>
              <a:round/>
              <a:headEnd/>
              <a:tailEnd/>
            </a:ln>
          </p:spPr>
          <p:txBody>
            <a:bodyPr lIns="90000" tIns="46800" rIns="90000" bIns="46800" anchor="ctr">
              <a:spAutoFit/>
            </a:bodyPr>
            <a:lstStyle/>
            <a:p>
              <a:endParaRPr lang="zh-CN" altLang="en-US"/>
            </a:p>
          </p:txBody>
        </p:sp>
        <p:sp>
          <p:nvSpPr>
            <p:cNvPr id="66573" name="Line 21"/>
            <p:cNvSpPr>
              <a:spLocks noChangeShapeType="1"/>
            </p:cNvSpPr>
            <p:nvPr/>
          </p:nvSpPr>
          <p:spPr bwMode="auto">
            <a:xfrm>
              <a:off x="3243" y="2115"/>
              <a:ext cx="2177" cy="0"/>
            </a:xfrm>
            <a:prstGeom prst="line">
              <a:avLst/>
            </a:prstGeom>
            <a:noFill/>
            <a:ln w="25400">
              <a:solidFill>
                <a:schemeClr val="tx1"/>
              </a:solidFill>
              <a:round/>
              <a:headEnd/>
              <a:tailEnd/>
            </a:ln>
          </p:spPr>
          <p:txBody>
            <a:bodyPr lIns="90000" tIns="46800" rIns="90000" bIns="46800" anchor="ctr">
              <a:spAutoFit/>
            </a:bodyPr>
            <a:lstStyle/>
            <a:p>
              <a:endParaRPr lang="zh-CN" altLang="en-US"/>
            </a:p>
          </p:txBody>
        </p:sp>
        <p:sp>
          <p:nvSpPr>
            <p:cNvPr id="66574" name="Line 22"/>
            <p:cNvSpPr>
              <a:spLocks noChangeShapeType="1"/>
            </p:cNvSpPr>
            <p:nvPr/>
          </p:nvSpPr>
          <p:spPr bwMode="auto">
            <a:xfrm>
              <a:off x="3512" y="1888"/>
              <a:ext cx="0" cy="228"/>
            </a:xfrm>
            <a:prstGeom prst="line">
              <a:avLst/>
            </a:prstGeom>
            <a:noFill/>
            <a:ln w="19050">
              <a:solidFill>
                <a:schemeClr val="tx1"/>
              </a:solidFill>
              <a:prstDash val="dash"/>
              <a:round/>
              <a:headEnd/>
              <a:tailEnd/>
            </a:ln>
          </p:spPr>
          <p:txBody>
            <a:bodyPr lIns="90000" tIns="46800" rIns="90000" bIns="46800" anchor="ctr">
              <a:spAutoFit/>
            </a:bodyPr>
            <a:lstStyle/>
            <a:p>
              <a:endParaRPr lang="zh-CN" altLang="en-US"/>
            </a:p>
          </p:txBody>
        </p:sp>
        <p:sp>
          <p:nvSpPr>
            <p:cNvPr id="66575" name="Line 23"/>
            <p:cNvSpPr>
              <a:spLocks noChangeShapeType="1"/>
            </p:cNvSpPr>
            <p:nvPr/>
          </p:nvSpPr>
          <p:spPr bwMode="auto">
            <a:xfrm>
              <a:off x="5187" y="1661"/>
              <a:ext cx="0" cy="454"/>
            </a:xfrm>
            <a:prstGeom prst="line">
              <a:avLst/>
            </a:prstGeom>
            <a:noFill/>
            <a:ln w="19050">
              <a:solidFill>
                <a:schemeClr val="tx1"/>
              </a:solidFill>
              <a:prstDash val="dash"/>
              <a:round/>
              <a:headEnd/>
              <a:tailEnd/>
            </a:ln>
          </p:spPr>
          <p:txBody>
            <a:bodyPr lIns="90000" tIns="46800" rIns="90000" bIns="46800" anchor="ctr">
              <a:spAutoFit/>
            </a:bodyPr>
            <a:lstStyle/>
            <a:p>
              <a:endParaRPr lang="zh-CN" altLang="en-US"/>
            </a:p>
          </p:txBody>
        </p:sp>
        <p:sp>
          <p:nvSpPr>
            <p:cNvPr id="66576" name="Text Box 24"/>
            <p:cNvSpPr txBox="1">
              <a:spLocks noChangeArrowheads="1"/>
            </p:cNvSpPr>
            <p:nvPr/>
          </p:nvSpPr>
          <p:spPr bwMode="auto">
            <a:xfrm>
              <a:off x="3387" y="2069"/>
              <a:ext cx="253" cy="288"/>
            </a:xfrm>
            <a:prstGeom prst="rect">
              <a:avLst/>
            </a:prstGeom>
            <a:noFill/>
            <a:ln w="38100" algn="ctr">
              <a:noFill/>
              <a:miter lim="800000"/>
              <a:headEnd/>
              <a:tailEnd/>
            </a:ln>
          </p:spPr>
          <p:txBody>
            <a:bodyPr wrap="none" lIns="90000" tIns="46800" rIns="90000" bIns="46800">
              <a:spAutoFit/>
            </a:bodyPr>
            <a:lstStyle/>
            <a:p>
              <a:pPr algn="ctr"/>
              <a:r>
                <a:rPr lang="en-US" altLang="zh-CN" sz="2400" b="1" i="1">
                  <a:solidFill>
                    <a:srgbClr val="0000FF"/>
                  </a:solidFill>
                  <a:latin typeface="Times New Roman" pitchFamily="18" charset="0"/>
                </a:rPr>
                <a:t>s</a:t>
              </a:r>
              <a:r>
                <a:rPr lang="en-US" altLang="zh-CN" sz="2400" b="1" baseline="-25000">
                  <a:solidFill>
                    <a:srgbClr val="0000FF"/>
                  </a:solidFill>
                  <a:latin typeface="Times New Roman" pitchFamily="18" charset="0"/>
                </a:rPr>
                <a:t>1</a:t>
              </a:r>
            </a:p>
          </p:txBody>
        </p:sp>
        <p:sp>
          <p:nvSpPr>
            <p:cNvPr id="66577" name="Text Box 25"/>
            <p:cNvSpPr txBox="1">
              <a:spLocks noChangeArrowheads="1"/>
            </p:cNvSpPr>
            <p:nvPr/>
          </p:nvSpPr>
          <p:spPr bwMode="auto">
            <a:xfrm>
              <a:off x="4376" y="2069"/>
              <a:ext cx="253" cy="288"/>
            </a:xfrm>
            <a:prstGeom prst="rect">
              <a:avLst/>
            </a:prstGeom>
            <a:noFill/>
            <a:ln w="38100" algn="ctr">
              <a:noFill/>
              <a:miter lim="800000"/>
              <a:headEnd/>
              <a:tailEnd/>
            </a:ln>
          </p:spPr>
          <p:txBody>
            <a:bodyPr wrap="none" lIns="90000" tIns="46800" rIns="90000" bIns="46800">
              <a:spAutoFit/>
            </a:bodyPr>
            <a:lstStyle/>
            <a:p>
              <a:pPr algn="ctr"/>
              <a:r>
                <a:rPr lang="en-US" altLang="zh-CN" sz="2400" b="1" i="1">
                  <a:solidFill>
                    <a:srgbClr val="FF0000"/>
                  </a:solidFill>
                  <a:latin typeface="Times New Roman" pitchFamily="18" charset="0"/>
                </a:rPr>
                <a:t>s</a:t>
              </a:r>
              <a:r>
                <a:rPr lang="en-US" altLang="zh-CN" sz="2400" b="1" baseline="-25000">
                  <a:solidFill>
                    <a:srgbClr val="FF0000"/>
                  </a:solidFill>
                  <a:latin typeface="Times New Roman" pitchFamily="18" charset="0"/>
                </a:rPr>
                <a:t>2</a:t>
              </a:r>
            </a:p>
          </p:txBody>
        </p:sp>
        <p:sp>
          <p:nvSpPr>
            <p:cNvPr id="66578" name="Text Box 26"/>
            <p:cNvSpPr txBox="1">
              <a:spLocks noChangeArrowheads="1"/>
            </p:cNvSpPr>
            <p:nvPr/>
          </p:nvSpPr>
          <p:spPr bwMode="auto">
            <a:xfrm>
              <a:off x="4131" y="2069"/>
              <a:ext cx="242" cy="288"/>
            </a:xfrm>
            <a:prstGeom prst="rect">
              <a:avLst/>
            </a:prstGeom>
            <a:noFill/>
            <a:ln w="38100" algn="ctr">
              <a:noFill/>
              <a:miter lim="800000"/>
              <a:headEnd/>
              <a:tailEnd/>
            </a:ln>
          </p:spPr>
          <p:txBody>
            <a:bodyPr wrap="none" lIns="90000" tIns="46800" rIns="90000" bIns="46800">
              <a:spAutoFit/>
            </a:bodyPr>
            <a:lstStyle/>
            <a:p>
              <a:pPr algn="ctr"/>
              <a:r>
                <a:rPr lang="en-US" altLang="zh-CN" sz="2400" b="1" i="1">
                  <a:solidFill>
                    <a:srgbClr val="0000FF"/>
                  </a:solidFill>
                  <a:latin typeface="Times New Roman" pitchFamily="18" charset="0"/>
                </a:rPr>
                <a:t>f</a:t>
              </a:r>
              <a:r>
                <a:rPr lang="en-US" altLang="zh-CN" sz="2400" b="1" baseline="-25000">
                  <a:solidFill>
                    <a:srgbClr val="0000FF"/>
                  </a:solidFill>
                  <a:latin typeface="Times New Roman" pitchFamily="18" charset="0"/>
                </a:rPr>
                <a:t>1</a:t>
              </a:r>
            </a:p>
          </p:txBody>
        </p:sp>
        <p:sp>
          <p:nvSpPr>
            <p:cNvPr id="66579" name="Text Box 27"/>
            <p:cNvSpPr txBox="1">
              <a:spLocks noChangeArrowheads="1"/>
            </p:cNvSpPr>
            <p:nvPr/>
          </p:nvSpPr>
          <p:spPr bwMode="auto">
            <a:xfrm>
              <a:off x="5087" y="2069"/>
              <a:ext cx="242" cy="288"/>
            </a:xfrm>
            <a:prstGeom prst="rect">
              <a:avLst/>
            </a:prstGeom>
            <a:noFill/>
            <a:ln w="38100" algn="ctr">
              <a:noFill/>
              <a:miter lim="800000"/>
              <a:headEnd/>
              <a:tailEnd/>
            </a:ln>
          </p:spPr>
          <p:txBody>
            <a:bodyPr wrap="none" lIns="90000" tIns="46800" rIns="90000" bIns="46800">
              <a:spAutoFit/>
            </a:bodyPr>
            <a:lstStyle/>
            <a:p>
              <a:pPr algn="ctr"/>
              <a:r>
                <a:rPr lang="en-US" altLang="zh-CN" sz="2400" b="1" i="1">
                  <a:solidFill>
                    <a:srgbClr val="FF0000"/>
                  </a:solidFill>
                  <a:latin typeface="Times New Roman" pitchFamily="18" charset="0"/>
                </a:rPr>
                <a:t>f</a:t>
              </a:r>
              <a:r>
                <a:rPr lang="en-US" altLang="zh-CN" sz="2400" b="1" baseline="-25000">
                  <a:solidFill>
                    <a:srgbClr val="FF0000"/>
                  </a:solidFill>
                  <a:latin typeface="Times New Roman" pitchFamily="18" charset="0"/>
                </a:rPr>
                <a:t>2</a:t>
              </a:r>
            </a:p>
          </p:txBody>
        </p:sp>
      </p:grpSp>
      <p:sp>
        <p:nvSpPr>
          <p:cNvPr id="514076" name="Text Box 28"/>
          <p:cNvSpPr txBox="1">
            <a:spLocks noChangeArrowheads="1"/>
          </p:cNvSpPr>
          <p:nvPr/>
        </p:nvSpPr>
        <p:spPr bwMode="auto">
          <a:xfrm>
            <a:off x="2502619" y="5013325"/>
            <a:ext cx="557213" cy="914400"/>
          </a:xfrm>
          <a:prstGeom prst="rect">
            <a:avLst/>
          </a:prstGeom>
          <a:noFill/>
          <a:ln w="38100" algn="ctr">
            <a:noFill/>
            <a:miter lim="800000"/>
            <a:headEnd/>
            <a:tailEnd/>
          </a:ln>
        </p:spPr>
        <p:txBody>
          <a:bodyPr wrap="none" lIns="90000" tIns="46800" rIns="90000" bIns="46800">
            <a:spAutoFit/>
          </a:bodyPr>
          <a:lstStyle/>
          <a:p>
            <a:pPr algn="ctr"/>
            <a:r>
              <a:rPr lang="zh-CN" altLang="en-US" sz="5400" b="1" i="1">
                <a:solidFill>
                  <a:srgbClr val="FF0000"/>
                </a:solidFill>
                <a:latin typeface="Times New Roman" pitchFamily="18" charset="0"/>
                <a:sym typeface="Symbol" pitchFamily="18" charset="2"/>
              </a:rPr>
              <a:t></a:t>
            </a:r>
          </a:p>
        </p:txBody>
      </p:sp>
      <p:grpSp>
        <p:nvGrpSpPr>
          <p:cNvPr id="514077" name="Group 29"/>
          <p:cNvGrpSpPr>
            <a:grpSpLocks/>
          </p:cNvGrpSpPr>
          <p:nvPr/>
        </p:nvGrpSpPr>
        <p:grpSpPr bwMode="auto">
          <a:xfrm>
            <a:off x="5940425" y="5135563"/>
            <a:ext cx="433388" cy="649287"/>
            <a:chOff x="158" y="3475"/>
            <a:chExt cx="273" cy="409"/>
          </a:xfrm>
        </p:grpSpPr>
        <p:sp>
          <p:nvSpPr>
            <p:cNvPr id="66567" name="Line 30"/>
            <p:cNvSpPr>
              <a:spLocks noChangeShapeType="1"/>
            </p:cNvSpPr>
            <p:nvPr/>
          </p:nvSpPr>
          <p:spPr bwMode="auto">
            <a:xfrm>
              <a:off x="158" y="3475"/>
              <a:ext cx="273" cy="409"/>
            </a:xfrm>
            <a:prstGeom prst="line">
              <a:avLst/>
            </a:prstGeom>
            <a:noFill/>
            <a:ln w="38100">
              <a:solidFill>
                <a:srgbClr val="FF0000"/>
              </a:solidFill>
              <a:round/>
              <a:headEnd/>
              <a:tailEnd/>
            </a:ln>
          </p:spPr>
          <p:txBody>
            <a:bodyPr lIns="90000" tIns="46800" rIns="90000" bIns="46800" anchor="ctr">
              <a:spAutoFit/>
            </a:bodyPr>
            <a:lstStyle/>
            <a:p>
              <a:endParaRPr lang="zh-CN" altLang="en-US"/>
            </a:p>
          </p:txBody>
        </p:sp>
        <p:sp>
          <p:nvSpPr>
            <p:cNvPr id="66568" name="Line 31"/>
            <p:cNvSpPr>
              <a:spLocks noChangeShapeType="1"/>
            </p:cNvSpPr>
            <p:nvPr/>
          </p:nvSpPr>
          <p:spPr bwMode="auto">
            <a:xfrm flipV="1">
              <a:off x="158" y="3475"/>
              <a:ext cx="273" cy="409"/>
            </a:xfrm>
            <a:prstGeom prst="line">
              <a:avLst/>
            </a:prstGeom>
            <a:noFill/>
            <a:ln w="38100">
              <a:solidFill>
                <a:srgbClr val="FF0000"/>
              </a:solidFill>
              <a:round/>
              <a:headEnd/>
              <a:tailEnd/>
            </a:ln>
          </p:spPr>
          <p:txBody>
            <a:bodyPr lIns="90000" tIns="46800" rIns="90000" bIns="46800" anchor="ctr">
              <a:spAutoFit/>
            </a:bodyPr>
            <a:lstStyle/>
            <a:p>
              <a:endParaRPr lang="zh-CN" altLang="en-US"/>
            </a:p>
          </p:txBody>
        </p:sp>
      </p:gr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41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14051">
                                            <p:txEl>
                                              <p:pRg st="1" end="1"/>
                                            </p:txEl>
                                          </p:spTgt>
                                        </p:tgtEl>
                                        <p:attrNameLst>
                                          <p:attrName>style.visibility</p:attrName>
                                        </p:attrNameLst>
                                      </p:cBhvr>
                                      <p:to>
                                        <p:strVal val="visible"/>
                                      </p:to>
                                    </p:set>
                                    <p:animEffect transition="in" filter="randombar(horizontal)">
                                      <p:cBhvr>
                                        <p:cTn id="7" dur="500"/>
                                        <p:tgtEl>
                                          <p:spTgt spid="5140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4051">
                                            <p:txEl>
                                              <p:pRg st="2" end="2"/>
                                            </p:txEl>
                                          </p:spTgt>
                                        </p:tgtEl>
                                        <p:attrNameLst>
                                          <p:attrName>style.visibility</p:attrName>
                                        </p:attrNameLst>
                                      </p:cBhvr>
                                      <p:to>
                                        <p:strVal val="visible"/>
                                      </p:to>
                                    </p:set>
                                    <p:animEffect transition="in" filter="wipe(left)">
                                      <p:cBhvr>
                                        <p:cTn id="12" dur="500"/>
                                        <p:tgtEl>
                                          <p:spTgt spid="5140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4051">
                                            <p:txEl>
                                              <p:pRg st="3" end="3"/>
                                            </p:txEl>
                                          </p:spTgt>
                                        </p:tgtEl>
                                        <p:attrNameLst>
                                          <p:attrName>style.visibility</p:attrName>
                                        </p:attrNameLst>
                                      </p:cBhvr>
                                      <p:to>
                                        <p:strVal val="visible"/>
                                      </p:to>
                                    </p:set>
                                    <p:animEffect transition="in" filter="wipe(left)">
                                      <p:cBhvr>
                                        <p:cTn id="17" dur="500"/>
                                        <p:tgtEl>
                                          <p:spTgt spid="514051">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14051">
                                            <p:txEl>
                                              <p:pRg st="4" end="4"/>
                                            </p:txEl>
                                          </p:spTgt>
                                        </p:tgtEl>
                                        <p:attrNameLst>
                                          <p:attrName>style.visibility</p:attrName>
                                        </p:attrNameLst>
                                      </p:cBhvr>
                                      <p:to>
                                        <p:strVal val="visible"/>
                                      </p:to>
                                    </p:set>
                                    <p:animEffect transition="in" filter="wipe(left)">
                                      <p:cBhvr>
                                        <p:cTn id="21" dur="500"/>
                                        <p:tgtEl>
                                          <p:spTgt spid="51405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14051">
                                            <p:txEl>
                                              <p:pRg st="5" end="5"/>
                                            </p:txEl>
                                          </p:spTgt>
                                        </p:tgtEl>
                                        <p:attrNameLst>
                                          <p:attrName>style.visibility</p:attrName>
                                        </p:attrNameLst>
                                      </p:cBhvr>
                                      <p:to>
                                        <p:strVal val="visible"/>
                                      </p:to>
                                    </p:set>
                                    <p:animEffect transition="in" filter="wipe(left)">
                                      <p:cBhvr>
                                        <p:cTn id="26" dur="500"/>
                                        <p:tgtEl>
                                          <p:spTgt spid="514051">
                                            <p:txEl>
                                              <p:pRg st="5" end="5"/>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14051">
                                            <p:txEl>
                                              <p:pRg st="6" end="6"/>
                                            </p:txEl>
                                          </p:spTgt>
                                        </p:tgtEl>
                                        <p:attrNameLst>
                                          <p:attrName>style.visibility</p:attrName>
                                        </p:attrNameLst>
                                      </p:cBhvr>
                                      <p:to>
                                        <p:strVal val="visible"/>
                                      </p:to>
                                    </p:set>
                                    <p:animEffect transition="in" filter="wipe(left)">
                                      <p:cBhvr>
                                        <p:cTn id="30" dur="500"/>
                                        <p:tgtEl>
                                          <p:spTgt spid="514051">
                                            <p:txEl>
                                              <p:pRg st="6" end="6"/>
                                            </p:txEl>
                                          </p:spTgt>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14051">
                                            <p:txEl>
                                              <p:pRg st="7" end="7"/>
                                            </p:txEl>
                                          </p:spTgt>
                                        </p:tgtEl>
                                        <p:attrNameLst>
                                          <p:attrName>style.visibility</p:attrName>
                                        </p:attrNameLst>
                                      </p:cBhvr>
                                      <p:to>
                                        <p:strVal val="visible"/>
                                      </p:to>
                                    </p:set>
                                    <p:animEffect transition="in" filter="wipe(left)">
                                      <p:cBhvr>
                                        <p:cTn id="34" dur="500"/>
                                        <p:tgtEl>
                                          <p:spTgt spid="51405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514064"/>
                                        </p:tgtEl>
                                        <p:attrNameLst>
                                          <p:attrName>style.visibility</p:attrName>
                                        </p:attrNameLst>
                                      </p:cBhvr>
                                      <p:to>
                                        <p:strVal val="visible"/>
                                      </p:to>
                                    </p:set>
                                    <p:animEffect transition="in" filter="dissolve">
                                      <p:cBhvr>
                                        <p:cTn id="39" dur="500"/>
                                        <p:tgtEl>
                                          <p:spTgt spid="514064"/>
                                        </p:tgtEl>
                                      </p:cBhvr>
                                    </p:animEffec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514052"/>
                                        </p:tgtEl>
                                        <p:attrNameLst>
                                          <p:attrName>style.visibility</p:attrName>
                                        </p:attrNameLst>
                                      </p:cBhvr>
                                      <p:to>
                                        <p:strVal val="visible"/>
                                      </p:to>
                                    </p:set>
                                    <p:animEffect transition="in" filter="dissolve">
                                      <p:cBhvr>
                                        <p:cTn id="43" dur="500"/>
                                        <p:tgtEl>
                                          <p:spTgt spid="5140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14076"/>
                                        </p:tgtEl>
                                        <p:attrNameLst>
                                          <p:attrName>style.visibility</p:attrName>
                                        </p:attrNameLst>
                                      </p:cBhvr>
                                      <p:to>
                                        <p:strVal val="visible"/>
                                      </p:to>
                                    </p:set>
                                    <p:animEffect transition="in" filter="wipe(left)">
                                      <p:cBhvr>
                                        <p:cTn id="48" dur="500"/>
                                        <p:tgtEl>
                                          <p:spTgt spid="514076"/>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514077"/>
                                        </p:tgtEl>
                                        <p:attrNameLst>
                                          <p:attrName>style.visibility</p:attrName>
                                        </p:attrNameLst>
                                      </p:cBhvr>
                                      <p:to>
                                        <p:strVal val="visible"/>
                                      </p:to>
                                    </p:set>
                                    <p:animEffect transition="in" filter="wipe(left)">
                                      <p:cBhvr>
                                        <p:cTn id="52" dur="500"/>
                                        <p:tgtEl>
                                          <p:spTgt spid="514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7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70681" y="294928"/>
            <a:ext cx="8402637" cy="685800"/>
          </a:xfrm>
        </p:spPr>
        <p:txBody>
          <a:bodyPr rtlCol="0"/>
          <a:lstStyle/>
          <a:p>
            <a:pPr fontAlgn="auto">
              <a:spcAft>
                <a:spcPts val="0"/>
              </a:spcAft>
              <a:defRPr/>
            </a:pPr>
            <a:r>
              <a:rPr lang="en-US" altLang="zh-CN" dirty="0"/>
              <a:t>Representing the Problem</a:t>
            </a:r>
            <a:endParaRPr lang="en-US" altLang="zh-CN" dirty="0" smtClean="0"/>
          </a:p>
        </p:txBody>
      </p:sp>
      <p:sp>
        <p:nvSpPr>
          <p:cNvPr id="2052" name="Rectangle 3"/>
          <p:cNvSpPr>
            <a:spLocks noGrp="1" noChangeArrowheads="1"/>
          </p:cNvSpPr>
          <p:nvPr>
            <p:ph type="body" idx="1"/>
          </p:nvPr>
        </p:nvSpPr>
        <p:spPr>
          <a:xfrm>
            <a:off x="304800" y="990600"/>
            <a:ext cx="8458200" cy="3910012"/>
          </a:xfrm>
        </p:spPr>
        <p:txBody>
          <a:bodyPr rtlCol="0">
            <a:normAutofit/>
          </a:bodyPr>
          <a:lstStyle/>
          <a:p>
            <a:pPr fontAlgn="auto">
              <a:spcAft>
                <a:spcPts val="0"/>
              </a:spcAft>
              <a:buFont typeface="Arial" pitchFamily="34" charset="0"/>
              <a:buChar char="•"/>
              <a:defRPr/>
            </a:pPr>
            <a:r>
              <a:rPr lang="en-US" altLang="zh-CN" sz="2400" dirty="0" smtClean="0"/>
              <a:t>Let </a:t>
            </a:r>
            <a:r>
              <a:rPr lang="en-US" altLang="zh-CN" sz="2400" i="1" dirty="0" err="1" smtClean="0">
                <a:solidFill>
                  <a:srgbClr val="CC3300"/>
                </a:solidFill>
              </a:rPr>
              <a:t>S</a:t>
            </a:r>
            <a:r>
              <a:rPr lang="en-US" altLang="zh-CN" sz="2400" baseline="-25000" dirty="0" err="1" smtClean="0">
                <a:solidFill>
                  <a:srgbClr val="CC3300"/>
                </a:solidFill>
              </a:rPr>
              <a:t>ij</a:t>
            </a:r>
            <a:r>
              <a:rPr lang="en-US" altLang="zh-CN" sz="2400" dirty="0" smtClean="0"/>
              <a:t> = subset of activities in </a:t>
            </a:r>
            <a:r>
              <a:rPr lang="en-US" altLang="zh-CN" sz="2400" i="1" dirty="0" smtClean="0"/>
              <a:t>S</a:t>
            </a:r>
            <a:r>
              <a:rPr lang="en-US" altLang="zh-CN" sz="2400" dirty="0" smtClean="0"/>
              <a:t> that start after </a:t>
            </a:r>
            <a:r>
              <a:rPr lang="en-US" altLang="zh-CN" sz="2400" i="1" dirty="0" err="1" smtClean="0"/>
              <a:t>a</a:t>
            </a:r>
            <a:r>
              <a:rPr lang="en-US" altLang="zh-CN" sz="2400" baseline="-25000" dirty="0" err="1" smtClean="0"/>
              <a:t>i</a:t>
            </a:r>
            <a:r>
              <a:rPr lang="en-US" altLang="zh-CN" sz="2400" dirty="0" smtClean="0"/>
              <a:t> finishes and finish before </a:t>
            </a:r>
            <a:r>
              <a:rPr lang="en-US" altLang="zh-CN" sz="2400" i="1" dirty="0" err="1" smtClean="0"/>
              <a:t>a</a:t>
            </a:r>
            <a:r>
              <a:rPr lang="en-US" altLang="zh-CN" sz="2400" baseline="-25000" dirty="0" err="1" smtClean="0"/>
              <a:t>j</a:t>
            </a:r>
            <a:r>
              <a:rPr lang="en-US" altLang="zh-CN" sz="2400" dirty="0" smtClean="0"/>
              <a:t> starts.</a:t>
            </a:r>
          </a:p>
          <a:p>
            <a:pPr fontAlgn="auto">
              <a:spcAft>
                <a:spcPts val="0"/>
              </a:spcAft>
              <a:buFont typeface="Arial" pitchFamily="34" charset="0"/>
              <a:buChar char="•"/>
              <a:defRPr/>
            </a:pPr>
            <a:endParaRPr lang="en-US" altLang="zh-CN" sz="2400" dirty="0" smtClean="0"/>
          </a:p>
          <a:p>
            <a:pPr fontAlgn="auto">
              <a:spcAft>
                <a:spcPts val="0"/>
              </a:spcAft>
              <a:buFont typeface="Arial" pitchFamily="34" charset="0"/>
              <a:buChar char="•"/>
              <a:defRPr/>
            </a:pPr>
            <a:endParaRPr lang="en-US" altLang="zh-CN" sz="2400" dirty="0" smtClean="0">
              <a:solidFill>
                <a:srgbClr val="CC3300"/>
              </a:solidFill>
            </a:endParaRPr>
          </a:p>
          <a:p>
            <a:pPr fontAlgn="auto">
              <a:spcAft>
                <a:spcPts val="0"/>
              </a:spcAft>
              <a:buFont typeface="Arial" pitchFamily="34" charset="0"/>
              <a:buChar char="•"/>
              <a:defRPr/>
            </a:pPr>
            <a:r>
              <a:rPr lang="en-US" altLang="zh-CN" sz="2400" dirty="0" err="1" smtClean="0">
                <a:solidFill>
                  <a:srgbClr val="CC3300"/>
                </a:solidFill>
              </a:rPr>
              <a:t>Subproblems</a:t>
            </a:r>
            <a:r>
              <a:rPr lang="en-US" altLang="zh-CN" sz="2400" dirty="0" smtClean="0">
                <a:solidFill>
                  <a:srgbClr val="CC3300"/>
                </a:solidFill>
              </a:rPr>
              <a:t>:</a:t>
            </a:r>
            <a:r>
              <a:rPr lang="en-US" altLang="zh-CN" sz="2400" dirty="0" smtClean="0"/>
              <a:t> Selecting maximum number of mutually compatible activities from </a:t>
            </a:r>
            <a:r>
              <a:rPr lang="en-US" altLang="zh-CN" sz="2400" i="1" dirty="0" err="1" smtClean="0"/>
              <a:t>S</a:t>
            </a:r>
            <a:r>
              <a:rPr lang="en-US" altLang="zh-CN" sz="2400" baseline="-25000" dirty="0" err="1" smtClean="0"/>
              <a:t>ij</a:t>
            </a:r>
            <a:r>
              <a:rPr lang="en-US" altLang="zh-CN" sz="2400" dirty="0" smtClean="0"/>
              <a:t>.</a:t>
            </a:r>
          </a:p>
          <a:p>
            <a:pPr fontAlgn="auto">
              <a:spcAft>
                <a:spcPts val="0"/>
              </a:spcAft>
              <a:buFont typeface="Arial" pitchFamily="34" charset="0"/>
              <a:buChar char="•"/>
              <a:defRPr/>
            </a:pPr>
            <a:endParaRPr lang="en-US" altLang="zh-CN" sz="2400" dirty="0" smtClean="0"/>
          </a:p>
          <a:p>
            <a:pPr fontAlgn="auto">
              <a:spcAft>
                <a:spcPts val="0"/>
              </a:spcAft>
              <a:buFont typeface="Arial" pitchFamily="34" charset="0"/>
              <a:buChar char="•"/>
              <a:defRPr/>
            </a:pPr>
            <a:endParaRPr lang="en-US" altLang="zh-CN" sz="2400" dirty="0" smtClean="0"/>
          </a:p>
        </p:txBody>
      </p:sp>
      <p:pic>
        <p:nvPicPr>
          <p:cNvPr id="3" name="图片 2"/>
          <p:cNvPicPr>
            <a:picLocks noChangeAspect="1"/>
          </p:cNvPicPr>
          <p:nvPr/>
        </p:nvPicPr>
        <p:blipFill>
          <a:blip r:embed="rId2"/>
          <a:stretch>
            <a:fillRect/>
          </a:stretch>
        </p:blipFill>
        <p:spPr>
          <a:xfrm>
            <a:off x="2267743" y="2090391"/>
            <a:ext cx="5052283" cy="546521"/>
          </a:xfrm>
          <a:prstGeom prst="rect">
            <a:avLst/>
          </a:prstGeom>
        </p:spPr>
      </p:pic>
      <p:pic>
        <p:nvPicPr>
          <p:cNvPr id="4" name="图片 3"/>
          <p:cNvPicPr>
            <a:picLocks noChangeAspect="1"/>
          </p:cNvPicPr>
          <p:nvPr/>
        </p:nvPicPr>
        <p:blipFill>
          <a:blip r:embed="rId3"/>
          <a:stretch>
            <a:fillRect/>
          </a:stretch>
        </p:blipFill>
        <p:spPr>
          <a:xfrm>
            <a:off x="2267743" y="3736703"/>
            <a:ext cx="4567782" cy="984575"/>
          </a:xfrm>
          <a:prstGeom prst="rect">
            <a:avLst/>
          </a:prstGeom>
        </p:spPr>
      </p:pic>
      <p:pic>
        <p:nvPicPr>
          <p:cNvPr id="5" name="图片 4"/>
          <p:cNvPicPr>
            <a:picLocks noChangeAspect="1"/>
          </p:cNvPicPr>
          <p:nvPr/>
        </p:nvPicPr>
        <p:blipFill>
          <a:blip r:embed="rId4"/>
          <a:stretch>
            <a:fillRect/>
          </a:stretch>
        </p:blipFill>
        <p:spPr>
          <a:xfrm>
            <a:off x="370681" y="4703945"/>
            <a:ext cx="7201545" cy="1486771"/>
          </a:xfrm>
          <a:prstGeom prst="rect">
            <a:avLst/>
          </a:prstGeom>
        </p:spPr>
      </p:pic>
      <p:sp>
        <p:nvSpPr>
          <p:cNvPr id="7" name="灯片编号占位符 6"/>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42</a:t>
            </a:fld>
            <a:endParaRPr lang="en-CA" dirty="0"/>
          </a:p>
        </p:txBody>
      </p:sp>
    </p:spTree>
    <p:extLst>
      <p:ext uri="{BB962C8B-B14F-4D97-AF65-F5344CB8AC3E}">
        <p14:creationId xmlns:p14="http://schemas.microsoft.com/office/powerpoint/2010/main" val="34379573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 calcmode="lin" valueType="num">
                                      <p:cBhvr additive="base">
                                        <p:cTn id="7" dur="500" fill="hold"/>
                                        <p:tgtEl>
                                          <p:spTgt spid="20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2">
                                            <p:txEl>
                                              <p:pRg st="3" end="3"/>
                                            </p:txEl>
                                          </p:spTgt>
                                        </p:tgtEl>
                                        <p:attrNameLst>
                                          <p:attrName>style.visibility</p:attrName>
                                        </p:attrNameLst>
                                      </p:cBhvr>
                                      <p:to>
                                        <p:strVal val="visible"/>
                                      </p:to>
                                    </p:set>
                                    <p:anim calcmode="lin" valueType="num">
                                      <p:cBhvr additive="base">
                                        <p:cTn id="17" dur="500" fill="hold"/>
                                        <p:tgtEl>
                                          <p:spTgt spid="205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5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70681" y="294928"/>
            <a:ext cx="8402637" cy="685800"/>
          </a:xfrm>
        </p:spPr>
        <p:txBody>
          <a:bodyPr rtlCol="0"/>
          <a:lstStyle/>
          <a:p>
            <a:pPr fontAlgn="auto">
              <a:spcAft>
                <a:spcPts val="0"/>
              </a:spcAft>
              <a:defRPr/>
            </a:pPr>
            <a:r>
              <a:rPr lang="en-US" altLang="zh-CN" dirty="0"/>
              <a:t>Representing the Problem</a:t>
            </a:r>
            <a:endParaRPr lang="en-US" altLang="zh-CN" dirty="0" smtClean="0"/>
          </a:p>
        </p:txBody>
      </p:sp>
      <p:sp>
        <p:nvSpPr>
          <p:cNvPr id="2052" name="Rectangle 3"/>
          <p:cNvSpPr>
            <a:spLocks noGrp="1" noChangeArrowheads="1"/>
          </p:cNvSpPr>
          <p:nvPr>
            <p:ph type="body" idx="1"/>
          </p:nvPr>
        </p:nvSpPr>
        <p:spPr>
          <a:xfrm>
            <a:off x="304800" y="990600"/>
            <a:ext cx="8458200" cy="3910012"/>
          </a:xfrm>
        </p:spPr>
        <p:txBody>
          <a:bodyPr rtlCol="0">
            <a:normAutofit/>
          </a:bodyPr>
          <a:lstStyle/>
          <a:p>
            <a:pPr fontAlgn="auto">
              <a:lnSpc>
                <a:spcPts val="2200"/>
              </a:lnSpc>
              <a:spcBef>
                <a:spcPts val="0"/>
              </a:spcBef>
              <a:spcAft>
                <a:spcPts val="0"/>
              </a:spcAft>
              <a:buFont typeface="Arial" pitchFamily="34" charset="0"/>
              <a:buChar char="•"/>
              <a:defRPr/>
            </a:pPr>
            <a:r>
              <a:rPr lang="zh-CN" altLang="en-US" sz="24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𝑆</a:t>
            </a:r>
            <a:r>
              <a:rPr lang="en-US" altLang="zh-CN" sz="2400" b="1" baseline="-250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1n</a:t>
            </a:r>
            <a:r>
              <a:rPr lang="en-US" altLang="zh-CN" sz="24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a:t>does not cover the original problem because </a:t>
            </a:r>
            <a:r>
              <a:rPr lang="zh-CN" altLang="en-US" sz="2400" dirty="0" smtClean="0"/>
              <a:t>𝑎</a:t>
            </a:r>
            <a:r>
              <a:rPr lang="en-US" altLang="zh-CN" sz="2400" baseline="-25000" dirty="0" smtClean="0"/>
              <a:t>1</a:t>
            </a:r>
            <a:r>
              <a:rPr lang="en-US" altLang="zh-CN" sz="2400" dirty="0" smtClean="0"/>
              <a:t> </a:t>
            </a:r>
            <a:r>
              <a:rPr lang="en-US" altLang="zh-CN" sz="2400" dirty="0"/>
              <a:t>and </a:t>
            </a:r>
            <a:r>
              <a:rPr lang="zh-CN" altLang="en-US" sz="2400" dirty="0" smtClean="0"/>
              <a:t>𝑎</a:t>
            </a:r>
            <a:r>
              <a:rPr lang="en-US" altLang="zh-CN" sz="2400" baseline="-25000" dirty="0" smtClean="0"/>
              <a:t>n</a:t>
            </a:r>
            <a:r>
              <a:rPr lang="en-US" altLang="zh-CN" sz="2400" dirty="0" smtClean="0"/>
              <a:t> </a:t>
            </a:r>
            <a:r>
              <a:rPr lang="en-US" altLang="zh-CN" sz="2400" dirty="0"/>
              <a:t>are excluded</a:t>
            </a:r>
            <a:r>
              <a:rPr lang="en-US" altLang="zh-CN" sz="2400" dirty="0" smtClean="0"/>
              <a:t>. </a:t>
            </a:r>
          </a:p>
          <a:p>
            <a:pPr fontAlgn="auto">
              <a:lnSpc>
                <a:spcPts val="2200"/>
              </a:lnSpc>
              <a:spcBef>
                <a:spcPts val="0"/>
              </a:spcBef>
              <a:spcAft>
                <a:spcPts val="0"/>
              </a:spcAft>
              <a:buFont typeface="Arial" pitchFamily="34" charset="0"/>
              <a:buChar char="•"/>
              <a:defRPr/>
            </a:pPr>
            <a:r>
              <a:rPr lang="en-US" altLang="zh-CN" sz="2400" dirty="0" smtClean="0"/>
              <a:t>We </a:t>
            </a:r>
            <a:r>
              <a:rPr lang="en-US" altLang="zh-CN" sz="2400" dirty="0"/>
              <a:t>can </a:t>
            </a:r>
            <a:r>
              <a:rPr lang="en-US" altLang="zh-CN" sz="2400" dirty="0">
                <a:solidFill>
                  <a:srgbClr val="FF0000"/>
                </a:solidFill>
              </a:rPr>
              <a:t>add two fictitious </a:t>
            </a:r>
            <a:r>
              <a:rPr lang="en-US" altLang="zh-CN" sz="2400" dirty="0" smtClean="0">
                <a:solidFill>
                  <a:srgbClr val="FF0000"/>
                </a:solidFill>
              </a:rPr>
              <a:t>activities</a:t>
            </a:r>
            <a:r>
              <a:rPr lang="en-US" altLang="zh-CN" sz="2400" dirty="0"/>
              <a:t>:</a:t>
            </a:r>
            <a:endParaRPr lang="en-US" altLang="zh-CN" sz="2400" dirty="0" smtClean="0"/>
          </a:p>
          <a:p>
            <a:pPr fontAlgn="auto">
              <a:lnSpc>
                <a:spcPts val="2200"/>
              </a:lnSpc>
              <a:spcBef>
                <a:spcPts val="0"/>
              </a:spcBef>
              <a:spcAft>
                <a:spcPts val="0"/>
              </a:spcAft>
              <a:buFont typeface="Arial" pitchFamily="34" charset="0"/>
              <a:buChar char="•"/>
              <a:defRPr/>
            </a:pPr>
            <a:endParaRPr lang="en-US" altLang="zh-CN" sz="2800" dirty="0"/>
          </a:p>
          <a:p>
            <a:pPr fontAlgn="auto">
              <a:lnSpc>
                <a:spcPts val="2200"/>
              </a:lnSpc>
              <a:spcBef>
                <a:spcPts val="0"/>
              </a:spcBef>
              <a:spcAft>
                <a:spcPts val="0"/>
              </a:spcAft>
              <a:buFont typeface="Arial" pitchFamily="34" charset="0"/>
              <a:buChar char="•"/>
              <a:defRPr/>
            </a:pPr>
            <a:endParaRPr lang="en-US" altLang="zh-CN" sz="2800" dirty="0" smtClean="0"/>
          </a:p>
          <a:p>
            <a:pPr fontAlgn="auto">
              <a:lnSpc>
                <a:spcPts val="2200"/>
              </a:lnSpc>
              <a:spcBef>
                <a:spcPts val="0"/>
              </a:spcBef>
              <a:spcAft>
                <a:spcPts val="0"/>
              </a:spcAft>
              <a:buFont typeface="Arial" pitchFamily="34" charset="0"/>
              <a:buChar char="•"/>
              <a:defRPr/>
            </a:pPr>
            <a:endParaRPr lang="en-US" altLang="zh-CN" sz="2800" dirty="0" smtClean="0"/>
          </a:p>
          <a:p>
            <a:pPr fontAlgn="auto">
              <a:lnSpc>
                <a:spcPts val="2200"/>
              </a:lnSpc>
              <a:spcBef>
                <a:spcPts val="0"/>
              </a:spcBef>
              <a:spcAft>
                <a:spcPts val="0"/>
              </a:spcAft>
              <a:buFont typeface="Arial" pitchFamily="34" charset="0"/>
              <a:buChar char="•"/>
              <a:defRPr/>
            </a:pPr>
            <a:endParaRPr lang="en-US" altLang="zh-CN" sz="2800" dirty="0" smtClean="0"/>
          </a:p>
          <a:p>
            <a:pPr fontAlgn="auto">
              <a:lnSpc>
                <a:spcPts val="2200"/>
              </a:lnSpc>
              <a:spcBef>
                <a:spcPts val="0"/>
              </a:spcBef>
              <a:spcAft>
                <a:spcPts val="0"/>
              </a:spcAft>
              <a:buFont typeface="Arial" pitchFamily="34" charset="0"/>
              <a:buChar char="•"/>
              <a:defRPr/>
            </a:pPr>
            <a:endParaRPr lang="en-US" altLang="zh-CN" sz="2800" dirty="0" smtClean="0"/>
          </a:p>
          <a:p>
            <a:pPr fontAlgn="auto">
              <a:lnSpc>
                <a:spcPts val="2200"/>
              </a:lnSpc>
              <a:spcBef>
                <a:spcPts val="0"/>
              </a:spcBef>
              <a:spcAft>
                <a:spcPts val="0"/>
              </a:spcAft>
              <a:buFont typeface="Arial" pitchFamily="34" charset="0"/>
              <a:buChar char="•"/>
              <a:defRPr/>
            </a:pPr>
            <a:r>
              <a:rPr lang="en-US" altLang="zh-CN" sz="2400" dirty="0" smtClean="0"/>
              <a:t>Let </a:t>
            </a:r>
            <a:r>
              <a:rPr lang="en-US" altLang="zh-CN" sz="2400" i="1" dirty="0" smtClean="0">
                <a:solidFill>
                  <a:srgbClr val="CC3300"/>
                </a:solidFill>
              </a:rPr>
              <a:t>c</a:t>
            </a:r>
            <a:r>
              <a:rPr lang="en-US" altLang="zh-CN" sz="2400" dirty="0" smtClean="0">
                <a:solidFill>
                  <a:srgbClr val="CC3300"/>
                </a:solidFill>
              </a:rPr>
              <a:t>[</a:t>
            </a:r>
            <a:r>
              <a:rPr lang="en-US" altLang="zh-CN" sz="2400" i="1" dirty="0" err="1" smtClean="0">
                <a:solidFill>
                  <a:srgbClr val="CC3300"/>
                </a:solidFill>
              </a:rPr>
              <a:t>i</a:t>
            </a:r>
            <a:r>
              <a:rPr lang="en-US" altLang="zh-CN" sz="2400" dirty="0" smtClean="0">
                <a:solidFill>
                  <a:srgbClr val="CC3300"/>
                </a:solidFill>
              </a:rPr>
              <a:t>, </a:t>
            </a:r>
            <a:r>
              <a:rPr lang="en-US" altLang="zh-CN" sz="2400" i="1" dirty="0" smtClean="0">
                <a:solidFill>
                  <a:srgbClr val="CC3300"/>
                </a:solidFill>
              </a:rPr>
              <a:t>j</a:t>
            </a:r>
            <a:r>
              <a:rPr lang="en-US" altLang="zh-CN" sz="2400" dirty="0" smtClean="0">
                <a:solidFill>
                  <a:srgbClr val="CC3300"/>
                </a:solidFill>
              </a:rPr>
              <a:t>]</a:t>
            </a:r>
            <a:r>
              <a:rPr lang="en-US" altLang="zh-CN" sz="2400" dirty="0" smtClean="0"/>
              <a:t> </a:t>
            </a:r>
            <a:r>
              <a:rPr lang="en-US" altLang="zh-CN" sz="2400" dirty="0" smtClean="0">
                <a:solidFill>
                  <a:srgbClr val="FF0000"/>
                </a:solidFill>
              </a:rPr>
              <a:t>= |</a:t>
            </a:r>
            <a:r>
              <a:rPr lang="en-US" altLang="zh-CN" sz="2400" dirty="0" err="1" smtClean="0">
                <a:solidFill>
                  <a:srgbClr val="FF0000"/>
                </a:solidFill>
              </a:rPr>
              <a:t>A</a:t>
            </a:r>
            <a:r>
              <a:rPr lang="en-US" altLang="zh-CN" sz="2400" baseline="-25000" dirty="0" err="1" smtClean="0">
                <a:solidFill>
                  <a:srgbClr val="FF0000"/>
                </a:solidFill>
              </a:rPr>
              <a:t>ij</a:t>
            </a:r>
            <a:r>
              <a:rPr lang="en-US" altLang="zh-CN" sz="2400" dirty="0" smtClean="0">
                <a:solidFill>
                  <a:srgbClr val="FF0000"/>
                </a:solidFill>
              </a:rPr>
              <a:t>| </a:t>
            </a:r>
            <a:r>
              <a:rPr lang="en-US" altLang="zh-CN" sz="2400" dirty="0" smtClean="0"/>
              <a:t>size of maximum-size subset of mutually compatible activities in </a:t>
            </a:r>
            <a:r>
              <a:rPr lang="en-US" altLang="zh-CN" sz="2400" i="1" dirty="0" err="1" smtClean="0"/>
              <a:t>S</a:t>
            </a:r>
            <a:r>
              <a:rPr lang="en-US" altLang="zh-CN" sz="2400" baseline="-25000" dirty="0" err="1" smtClean="0"/>
              <a:t>ij</a:t>
            </a:r>
            <a:r>
              <a:rPr lang="en-US" altLang="zh-CN" sz="2400" dirty="0" smtClean="0"/>
              <a:t>.</a:t>
            </a:r>
          </a:p>
          <a:p>
            <a:pPr fontAlgn="auto">
              <a:spcAft>
                <a:spcPts val="0"/>
              </a:spcAft>
              <a:buFont typeface="Arial" pitchFamily="34" charset="0"/>
              <a:buChar char="•"/>
              <a:defRPr/>
            </a:pPr>
            <a:endParaRPr lang="en-US" altLang="zh-CN" sz="2800" dirty="0" smtClean="0"/>
          </a:p>
        </p:txBody>
      </p:sp>
      <p:graphicFrame>
        <p:nvGraphicFramePr>
          <p:cNvPr id="18481" name="Object 49"/>
          <p:cNvGraphicFramePr>
            <a:graphicFrameLocks noChangeAspect="1"/>
          </p:cNvGraphicFramePr>
          <p:nvPr>
            <p:extLst>
              <p:ext uri="{D42A27DB-BD31-4B8C-83A1-F6EECF244321}">
                <p14:modId xmlns:p14="http://schemas.microsoft.com/office/powerpoint/2010/main" val="3891240873"/>
              </p:ext>
            </p:extLst>
          </p:nvPr>
        </p:nvGraphicFramePr>
        <p:xfrm>
          <a:off x="2668869" y="5095081"/>
          <a:ext cx="5334000" cy="1066800"/>
        </p:xfrm>
        <a:graphic>
          <a:graphicData uri="http://schemas.openxmlformats.org/presentationml/2006/ole">
            <mc:AlternateContent xmlns:mc="http://schemas.openxmlformats.org/markup-compatibility/2006">
              <mc:Choice xmlns:v="urn:schemas-microsoft-com:vml" Requires="v">
                <p:oleObj spid="_x0000_s496747" name="Equation" r:id="rId3" imgW="5334000" imgH="1066800" progId="Equation.3">
                  <p:embed/>
                </p:oleObj>
              </mc:Choice>
              <mc:Fallback>
                <p:oleObj name="Equation" r:id="rId3" imgW="5334000" imgH="1066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8869" y="5095081"/>
                        <a:ext cx="533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84" name="Text Box 5"/>
          <p:cNvSpPr txBox="1">
            <a:spLocks noChangeArrowheads="1"/>
          </p:cNvSpPr>
          <p:nvPr/>
        </p:nvSpPr>
        <p:spPr bwMode="auto">
          <a:xfrm>
            <a:off x="573306" y="5291974"/>
            <a:ext cx="1546225" cy="822325"/>
          </a:xfrm>
          <a:prstGeom prst="rect">
            <a:avLst/>
          </a:prstGeom>
          <a:noFill/>
          <a:ln w="9525">
            <a:noFill/>
            <a:miter lim="800000"/>
            <a:headEnd/>
            <a:tailEnd/>
          </a:ln>
        </p:spPr>
        <p:txBody>
          <a:bodyPr wrap="none">
            <a:spAutoFit/>
          </a:bodyPr>
          <a:lstStyle/>
          <a:p>
            <a:r>
              <a:rPr lang="en-US" altLang="zh-CN" sz="2400" b="1" dirty="0">
                <a:solidFill>
                  <a:schemeClr val="hlink"/>
                </a:solidFill>
                <a:latin typeface="Times New Roman" pitchFamily="18" charset="0"/>
              </a:rPr>
              <a:t>Recursive </a:t>
            </a:r>
          </a:p>
          <a:p>
            <a:r>
              <a:rPr lang="en-US" altLang="zh-CN" sz="2400" b="1" dirty="0">
                <a:solidFill>
                  <a:schemeClr val="hlink"/>
                </a:solidFill>
                <a:latin typeface="Times New Roman" pitchFamily="18" charset="0"/>
              </a:rPr>
              <a:t>Solution:</a:t>
            </a:r>
          </a:p>
        </p:txBody>
      </p:sp>
      <p:pic>
        <p:nvPicPr>
          <p:cNvPr id="5" name="图片 4"/>
          <p:cNvPicPr>
            <a:picLocks noChangeAspect="1"/>
          </p:cNvPicPr>
          <p:nvPr/>
        </p:nvPicPr>
        <p:blipFill>
          <a:blip r:embed="rId5"/>
          <a:stretch>
            <a:fillRect/>
          </a:stretch>
        </p:blipFill>
        <p:spPr>
          <a:xfrm>
            <a:off x="2119531" y="1833846"/>
            <a:ext cx="2215371" cy="792088"/>
          </a:xfrm>
          <a:prstGeom prst="rect">
            <a:avLst/>
          </a:prstGeom>
        </p:spPr>
      </p:pic>
      <p:pic>
        <p:nvPicPr>
          <p:cNvPr id="6" name="图片 5"/>
          <p:cNvPicPr>
            <a:picLocks noChangeAspect="1"/>
          </p:cNvPicPr>
          <p:nvPr/>
        </p:nvPicPr>
        <p:blipFill>
          <a:blip r:embed="rId6"/>
          <a:stretch>
            <a:fillRect/>
          </a:stretch>
        </p:blipFill>
        <p:spPr>
          <a:xfrm>
            <a:off x="611560" y="2636912"/>
            <a:ext cx="8352928" cy="520876"/>
          </a:xfrm>
          <a:prstGeom prst="rect">
            <a:avLst/>
          </a:prstGeom>
        </p:spPr>
      </p:pic>
      <p:pic>
        <p:nvPicPr>
          <p:cNvPr id="7" name="图片 6"/>
          <p:cNvPicPr>
            <a:picLocks noChangeAspect="1"/>
          </p:cNvPicPr>
          <p:nvPr/>
        </p:nvPicPr>
        <p:blipFill>
          <a:blip r:embed="rId7"/>
          <a:stretch>
            <a:fillRect/>
          </a:stretch>
        </p:blipFill>
        <p:spPr>
          <a:xfrm>
            <a:off x="2218707" y="3847855"/>
            <a:ext cx="4232390" cy="1252365"/>
          </a:xfrm>
          <a:prstGeom prst="rect">
            <a:avLst/>
          </a:prstGeom>
        </p:spPr>
      </p:pic>
      <p:sp>
        <p:nvSpPr>
          <p:cNvPr id="9" name="矩形 8"/>
          <p:cNvSpPr/>
          <p:nvPr/>
        </p:nvSpPr>
        <p:spPr>
          <a:xfrm>
            <a:off x="6565166" y="4328240"/>
            <a:ext cx="2298578" cy="369332"/>
          </a:xfrm>
          <a:prstGeom prst="rect">
            <a:avLst/>
          </a:prstGeom>
        </p:spPr>
        <p:txBody>
          <a:bodyPr wrap="none">
            <a:spAutoFit/>
          </a:bodyPr>
          <a:lstStyle/>
          <a:p>
            <a:r>
              <a:rPr lang="en-US" altLang="zh-CN" dirty="0" smtClean="0">
                <a:solidFill>
                  <a:srgbClr val="FF0066"/>
                </a:solidFill>
                <a:latin typeface="Calibri" panose="020F0502020204030204" pitchFamily="34" charset="0"/>
              </a:rPr>
              <a:t>Dynamic Programming</a:t>
            </a:r>
            <a:endParaRPr lang="zh-CN" altLang="en-US" dirty="0">
              <a:solidFill>
                <a:srgbClr val="FF0066"/>
              </a:solidFill>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43</a:t>
            </a:fld>
            <a:endParaRPr lang="en-CA" dirty="0"/>
          </a:p>
        </p:txBody>
      </p:sp>
    </p:spTree>
    <p:extLst>
      <p:ext uri="{BB962C8B-B14F-4D97-AF65-F5344CB8AC3E}">
        <p14:creationId xmlns:p14="http://schemas.microsoft.com/office/powerpoint/2010/main" val="25334592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 calcmode="lin" valueType="num">
                                      <p:cBhvr additive="base">
                                        <p:cTn id="7" dur="500" fill="hold"/>
                                        <p:tgtEl>
                                          <p:spTgt spid="20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2">
                                            <p:txEl>
                                              <p:pRg st="1" end="1"/>
                                            </p:txEl>
                                          </p:spTgt>
                                        </p:tgtEl>
                                        <p:attrNameLst>
                                          <p:attrName>style.visibility</p:attrName>
                                        </p:attrNameLst>
                                      </p:cBhvr>
                                      <p:to>
                                        <p:strVal val="visible"/>
                                      </p:to>
                                    </p:set>
                                    <p:anim calcmode="lin" valueType="num">
                                      <p:cBhvr additive="base">
                                        <p:cTn id="13" dur="500" fill="hold"/>
                                        <p:tgtEl>
                                          <p:spTgt spid="20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52">
                                            <p:txEl>
                                              <p:pRg st="7" end="7"/>
                                            </p:txEl>
                                          </p:spTgt>
                                        </p:tgtEl>
                                        <p:attrNameLst>
                                          <p:attrName>style.visibility</p:attrName>
                                        </p:attrNameLst>
                                      </p:cBhvr>
                                      <p:to>
                                        <p:strVal val="visible"/>
                                      </p:to>
                                    </p:set>
                                    <p:anim calcmode="lin" valueType="num">
                                      <p:cBhvr additive="base">
                                        <p:cTn id="29" dur="500" fill="hold"/>
                                        <p:tgtEl>
                                          <p:spTgt spid="205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5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484"/>
                                        </p:tgtEl>
                                        <p:attrNameLst>
                                          <p:attrName>style.visibility</p:attrName>
                                        </p:attrNameLst>
                                      </p:cBhvr>
                                      <p:to>
                                        <p:strVal val="visible"/>
                                      </p:to>
                                    </p:set>
                                    <p:anim calcmode="lin" valueType="num">
                                      <p:cBhvr additive="base">
                                        <p:cTn id="41" dur="500" fill="hold"/>
                                        <p:tgtEl>
                                          <p:spTgt spid="18484"/>
                                        </p:tgtEl>
                                        <p:attrNameLst>
                                          <p:attrName>ppt_x</p:attrName>
                                        </p:attrNameLst>
                                      </p:cBhvr>
                                      <p:tavLst>
                                        <p:tav tm="0">
                                          <p:val>
                                            <p:strVal val="#ppt_x"/>
                                          </p:val>
                                        </p:tav>
                                        <p:tav tm="100000">
                                          <p:val>
                                            <p:strVal val="#ppt_x"/>
                                          </p:val>
                                        </p:tav>
                                      </p:tavLst>
                                    </p:anim>
                                    <p:anim calcmode="lin" valueType="num">
                                      <p:cBhvr additive="base">
                                        <p:cTn id="42" dur="500" fill="hold"/>
                                        <p:tgtEl>
                                          <p:spTgt spid="1848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8481"/>
                                        </p:tgtEl>
                                        <p:attrNameLst>
                                          <p:attrName>style.visibility</p:attrName>
                                        </p:attrNameLst>
                                      </p:cBhvr>
                                      <p:to>
                                        <p:strVal val="visible"/>
                                      </p:to>
                                    </p:set>
                                    <p:anim calcmode="lin" valueType="num">
                                      <p:cBhvr additive="base">
                                        <p:cTn id="45" dur="500" fill="hold"/>
                                        <p:tgtEl>
                                          <p:spTgt spid="18481"/>
                                        </p:tgtEl>
                                        <p:attrNameLst>
                                          <p:attrName>ppt_x</p:attrName>
                                        </p:attrNameLst>
                                      </p:cBhvr>
                                      <p:tavLst>
                                        <p:tav tm="0">
                                          <p:val>
                                            <p:strVal val="#ppt_x"/>
                                          </p:val>
                                        </p:tav>
                                        <p:tav tm="100000">
                                          <p:val>
                                            <p:strVal val="#ppt_x"/>
                                          </p:val>
                                        </p:tav>
                                      </p:tavLst>
                                    </p:anim>
                                    <p:anim calcmode="lin" valueType="num">
                                      <p:cBhvr additive="base">
                                        <p:cTn id="46" dur="500" fill="hold"/>
                                        <p:tgtEl>
                                          <p:spTgt spid="1848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p:bldP spid="18484"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0" y="214313"/>
            <a:ext cx="7772400" cy="928687"/>
          </a:xfrm>
        </p:spPr>
        <p:txBody>
          <a:bodyPr/>
          <a:lstStyle/>
          <a:p>
            <a:r>
              <a:rPr lang="en-US" altLang="zh-CN" sz="3600" dirty="0" smtClean="0">
                <a:ea typeface="宋体" charset="-122"/>
              </a:rPr>
              <a:t>Simple Idea with Greedy Choice</a:t>
            </a:r>
          </a:p>
        </p:txBody>
      </p:sp>
      <p:sp>
        <p:nvSpPr>
          <p:cNvPr id="67586" name="Rectangle 3"/>
          <p:cNvSpPr>
            <a:spLocks noGrp="1" noChangeArrowheads="1"/>
          </p:cNvSpPr>
          <p:nvPr>
            <p:ph type="body" idx="1"/>
          </p:nvPr>
        </p:nvSpPr>
        <p:spPr>
          <a:xfrm>
            <a:off x="152400" y="1214438"/>
            <a:ext cx="8991600" cy="4800600"/>
          </a:xfrm>
        </p:spPr>
        <p:txBody>
          <a:bodyPr/>
          <a:lstStyle/>
          <a:p>
            <a:r>
              <a:rPr lang="en-US" altLang="zh-CN" sz="2400" dirty="0"/>
              <a:t>Theorem</a:t>
            </a:r>
            <a:endParaRPr lang="en-US" altLang="zh-CN" sz="2400" dirty="0" smtClean="0"/>
          </a:p>
        </p:txBody>
      </p:sp>
      <p:pic>
        <p:nvPicPr>
          <p:cNvPr id="3" name="图片 2"/>
          <p:cNvPicPr>
            <a:picLocks noChangeAspect="1"/>
          </p:cNvPicPr>
          <p:nvPr/>
        </p:nvPicPr>
        <p:blipFill>
          <a:blip r:embed="rId2"/>
          <a:stretch>
            <a:fillRect/>
          </a:stretch>
        </p:blipFill>
        <p:spPr>
          <a:xfrm>
            <a:off x="724180" y="1916832"/>
            <a:ext cx="7695639" cy="3414688"/>
          </a:xfrm>
          <a:prstGeom prst="rect">
            <a:avLst/>
          </a:prstGeom>
        </p:spPr>
      </p:pic>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44</a:t>
            </a:fld>
            <a:endParaRPr lang="en-CA" dirty="0"/>
          </a:p>
        </p:txBody>
      </p:sp>
    </p:spTree>
    <p:extLst>
      <p:ext uri="{BB962C8B-B14F-4D97-AF65-F5344CB8AC3E}">
        <p14:creationId xmlns:p14="http://schemas.microsoft.com/office/powerpoint/2010/main" val="3990467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anim calcmode="lin" valueType="num">
                                      <p:cBhvr additive="base">
                                        <p:cTn id="7" dur="500" fill="hold"/>
                                        <p:tgtEl>
                                          <p:spTgt spid="675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 of the </a:t>
            </a:r>
            <a:r>
              <a:rPr lang="en-US" altLang="zh-CN" sz="4000" dirty="0" smtClean="0"/>
              <a:t>Theorem</a:t>
            </a:r>
            <a:endParaRPr lang="zh-CN" altLang="en-US" dirty="0"/>
          </a:p>
        </p:txBody>
      </p:sp>
      <p:sp>
        <p:nvSpPr>
          <p:cNvPr id="3" name="内容占位符 2"/>
          <p:cNvSpPr>
            <a:spLocks noGrp="1"/>
          </p:cNvSpPr>
          <p:nvPr>
            <p:ph idx="1"/>
          </p:nvPr>
        </p:nvSpPr>
        <p:spPr/>
        <p:txBody>
          <a:bodyPr/>
          <a:lstStyle/>
          <a:p>
            <a:r>
              <a:rPr lang="en-US" altLang="zh-CN" sz="2400" dirty="0"/>
              <a:t>Proof of (1) Activity </a:t>
            </a:r>
            <a:r>
              <a:rPr lang="zh-CN" altLang="en-US" sz="2400" dirty="0" smtClean="0"/>
              <a:t>𝑎</a:t>
            </a:r>
            <a:r>
              <a:rPr lang="en-US" altLang="zh-CN" sz="2400" baseline="-25000" dirty="0" smtClean="0"/>
              <a:t>m</a:t>
            </a:r>
            <a:r>
              <a:rPr lang="en-US" altLang="zh-CN" sz="2400" dirty="0" smtClean="0"/>
              <a:t> </a:t>
            </a:r>
            <a:r>
              <a:rPr lang="en-US" altLang="zh-CN" sz="2400" dirty="0"/>
              <a:t>must be in some optimal subset </a:t>
            </a:r>
            <a:r>
              <a:rPr lang="zh-CN" altLang="en-US" sz="2400" dirty="0" smtClean="0"/>
              <a:t>𝐴</a:t>
            </a:r>
            <a:r>
              <a:rPr lang="en-US" altLang="zh-CN" sz="2400" baseline="-25000" dirty="0" err="1" smtClean="0"/>
              <a:t>ij</a:t>
            </a:r>
            <a:r>
              <a:rPr lang="en-US" altLang="zh-CN" sz="2400" dirty="0" smtClean="0"/>
              <a:t>:</a:t>
            </a:r>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en-US" altLang="zh-CN" sz="2400" dirty="0"/>
              <a:t>Proof of </a:t>
            </a:r>
            <a:r>
              <a:rPr lang="en-US" altLang="zh-CN" sz="2400" dirty="0" smtClean="0"/>
              <a:t>(2) </a:t>
            </a:r>
            <a:r>
              <a:rPr lang="en-US" altLang="zh-CN" sz="2400" dirty="0"/>
              <a:t>is </a:t>
            </a:r>
            <a:r>
              <a:rPr lang="en-US" altLang="zh-CN" sz="2400" dirty="0" smtClean="0"/>
              <a:t>obviously.</a:t>
            </a:r>
            <a:endParaRPr lang="zh-CN" altLang="en-US" sz="2400" dirty="0"/>
          </a:p>
        </p:txBody>
      </p:sp>
      <p:pic>
        <p:nvPicPr>
          <p:cNvPr id="5" name="图片 4"/>
          <p:cNvPicPr>
            <a:picLocks noChangeAspect="1"/>
          </p:cNvPicPr>
          <p:nvPr/>
        </p:nvPicPr>
        <p:blipFill>
          <a:blip r:embed="rId2"/>
          <a:stretch>
            <a:fillRect/>
          </a:stretch>
        </p:blipFill>
        <p:spPr>
          <a:xfrm>
            <a:off x="448571" y="1772816"/>
            <a:ext cx="7860753" cy="3096344"/>
          </a:xfrm>
          <a:prstGeom prst="rect">
            <a:avLst/>
          </a:prstGeom>
        </p:spPr>
      </p:pic>
      <p:sp>
        <p:nvSpPr>
          <p:cNvPr id="7" name="灯片编号占位符 6"/>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45</a:t>
            </a:fld>
            <a:endParaRPr lang="en-CA" dirty="0"/>
          </a:p>
        </p:txBody>
      </p:sp>
    </p:spTree>
    <p:extLst>
      <p:ext uri="{BB962C8B-B14F-4D97-AF65-F5344CB8AC3E}">
        <p14:creationId xmlns:p14="http://schemas.microsoft.com/office/powerpoint/2010/main" val="381817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Simplify …</a:t>
            </a:r>
            <a:endParaRPr lang="zh-CN" altLang="en-US" dirty="0"/>
          </a:p>
        </p:txBody>
      </p:sp>
      <p:sp>
        <p:nvSpPr>
          <p:cNvPr id="3" name="内容占位符 2"/>
          <p:cNvSpPr>
            <a:spLocks noGrp="1"/>
          </p:cNvSpPr>
          <p:nvPr>
            <p:ph idx="1"/>
          </p:nvPr>
        </p:nvSpPr>
        <p:spPr>
          <a:xfrm>
            <a:off x="214313" y="4581127"/>
            <a:ext cx="8643937" cy="1549797"/>
          </a:xfrm>
        </p:spPr>
        <p:txBody>
          <a:bodyPr/>
          <a:lstStyle/>
          <a:p>
            <a:pPr>
              <a:lnSpc>
                <a:spcPts val="2800"/>
              </a:lnSpc>
            </a:pPr>
            <a:r>
              <a:rPr lang="en-US" altLang="zh-CN" sz="2000" dirty="0"/>
              <a:t>Making the </a:t>
            </a:r>
            <a:r>
              <a:rPr lang="en-US" altLang="zh-CN" sz="2000" dirty="0">
                <a:solidFill>
                  <a:srgbClr val="FF0000"/>
                </a:solidFill>
              </a:rPr>
              <a:t>greedy choice </a:t>
            </a:r>
            <a:r>
              <a:rPr lang="en-US" altLang="zh-CN" sz="2000" dirty="0"/>
              <a:t>(the activity with the earliest finish time in </a:t>
            </a:r>
            <a:r>
              <a:rPr lang="zh-CN" altLang="en-US" sz="2000" dirty="0" smtClean="0"/>
              <a:t>𝑆</a:t>
            </a:r>
            <a:r>
              <a:rPr lang="en-US" altLang="zh-CN" sz="2000" baseline="-25000" dirty="0" err="1" smtClean="0"/>
              <a:t>ij</a:t>
            </a:r>
            <a:r>
              <a:rPr lang="en-US" altLang="zh-CN" sz="2000" dirty="0" smtClean="0"/>
              <a:t>)</a:t>
            </a:r>
          </a:p>
          <a:p>
            <a:pPr lvl="1">
              <a:lnSpc>
                <a:spcPts val="2800"/>
              </a:lnSpc>
              <a:buFont typeface="Wingdings" panose="05000000000000000000" pitchFamily="2" charset="2"/>
              <a:buChar char="Ø"/>
            </a:pPr>
            <a:r>
              <a:rPr lang="en-US" altLang="zh-CN" sz="1600" dirty="0"/>
              <a:t>Reduce the number of </a:t>
            </a:r>
            <a:r>
              <a:rPr lang="en-US" altLang="zh-CN" sz="1600" dirty="0" err="1"/>
              <a:t>subproblems</a:t>
            </a:r>
            <a:r>
              <a:rPr lang="en-US" altLang="zh-CN" sz="1600" dirty="0"/>
              <a:t> and choices</a:t>
            </a:r>
            <a:r>
              <a:rPr lang="en-US" altLang="zh-CN" sz="1600" dirty="0" smtClean="0"/>
              <a:t>.</a:t>
            </a:r>
          </a:p>
          <a:p>
            <a:pPr lvl="1">
              <a:lnSpc>
                <a:spcPts val="2800"/>
              </a:lnSpc>
              <a:buFont typeface="Wingdings" panose="05000000000000000000" pitchFamily="2" charset="2"/>
              <a:buChar char="Ø"/>
            </a:pPr>
            <a:r>
              <a:rPr lang="en-US" altLang="zh-CN" sz="1600" dirty="0"/>
              <a:t>Solve each </a:t>
            </a:r>
            <a:r>
              <a:rPr lang="en-US" altLang="zh-CN" sz="1600" dirty="0" err="1"/>
              <a:t>subproblem</a:t>
            </a:r>
            <a:r>
              <a:rPr lang="en-US" altLang="zh-CN" sz="1600" dirty="0"/>
              <a:t> in </a:t>
            </a:r>
            <a:r>
              <a:rPr lang="en-US" altLang="zh-CN" sz="1600" dirty="0">
                <a:solidFill>
                  <a:srgbClr val="FF0000"/>
                </a:solidFill>
              </a:rPr>
              <a:t>a top-down</a:t>
            </a:r>
            <a:r>
              <a:rPr lang="en-US" altLang="zh-CN" sz="1600" dirty="0"/>
              <a:t> fashion.</a:t>
            </a:r>
            <a:endParaRPr lang="zh-CN" altLang="en-US" sz="1500" dirty="0"/>
          </a:p>
        </p:txBody>
      </p:sp>
      <p:pic>
        <p:nvPicPr>
          <p:cNvPr id="6" name="图片 5"/>
          <p:cNvPicPr>
            <a:picLocks noChangeAspect="1"/>
          </p:cNvPicPr>
          <p:nvPr/>
        </p:nvPicPr>
        <p:blipFill>
          <a:blip r:embed="rId2"/>
          <a:stretch>
            <a:fillRect/>
          </a:stretch>
        </p:blipFill>
        <p:spPr>
          <a:xfrm>
            <a:off x="554831" y="1316344"/>
            <a:ext cx="7962900" cy="2990850"/>
          </a:xfrm>
          <a:prstGeom prst="rect">
            <a:avLst/>
          </a:prstGeom>
        </p:spPr>
      </p:pic>
      <p:sp>
        <p:nvSpPr>
          <p:cNvPr id="7" name="灯片编号占位符 6"/>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46</a:t>
            </a:fld>
            <a:endParaRPr lang="en-CA" dirty="0"/>
          </a:p>
        </p:txBody>
      </p:sp>
    </p:spTree>
    <p:extLst>
      <p:ext uri="{BB962C8B-B14F-4D97-AF65-F5344CB8AC3E}">
        <p14:creationId xmlns:p14="http://schemas.microsoft.com/office/powerpoint/2010/main" val="49338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Greedy Approach</a:t>
            </a:r>
            <a:endParaRPr lang="zh-CN" altLang="en-US" dirty="0"/>
          </a:p>
        </p:txBody>
      </p:sp>
      <p:sp>
        <p:nvSpPr>
          <p:cNvPr id="3" name="内容占位符 2"/>
          <p:cNvSpPr>
            <a:spLocks noGrp="1"/>
          </p:cNvSpPr>
          <p:nvPr>
            <p:ph idx="1"/>
          </p:nvPr>
        </p:nvSpPr>
        <p:spPr/>
        <p:txBody>
          <a:bodyPr/>
          <a:lstStyle/>
          <a:p>
            <a:r>
              <a:rPr lang="en-US" altLang="zh-CN" sz="2800" dirty="0">
                <a:latin typeface="Times New Roman" panose="02020603050405020304" pitchFamily="18" charset="0"/>
                <a:cs typeface="Times New Roman" panose="02020603050405020304" pitchFamily="18" charset="0"/>
              </a:rPr>
              <a:t>To select a maximum size subset of mutually </a:t>
            </a:r>
            <a:r>
              <a:rPr lang="en-US" altLang="zh-CN" sz="2800" dirty="0" smtClean="0">
                <a:latin typeface="Times New Roman" panose="02020603050405020304" pitchFamily="18" charset="0"/>
                <a:cs typeface="Times New Roman" panose="02020603050405020304" pitchFamily="18" charset="0"/>
              </a:rPr>
              <a:t>compatible activities </a:t>
            </a:r>
            <a:r>
              <a:rPr lang="en-US" altLang="zh-CN" sz="2800" dirty="0">
                <a:latin typeface="Times New Roman" panose="02020603050405020304" pitchFamily="18" charset="0"/>
                <a:cs typeface="Times New Roman" panose="02020603050405020304" pitchFamily="18" charset="0"/>
              </a:rPr>
              <a:t>from set </a:t>
            </a:r>
            <a:r>
              <a:rPr lang="zh-CN" altLang="en-US" sz="2800" dirty="0" smtClean="0">
                <a:solidFill>
                  <a:srgbClr val="FF0066"/>
                </a:solidFill>
                <a:latin typeface="Times New Roman" panose="02020603050405020304" pitchFamily="18" charset="0"/>
                <a:cs typeface="Times New Roman" panose="02020603050405020304" pitchFamily="18" charset="0"/>
              </a:rPr>
              <a:t>𝑆</a:t>
            </a:r>
            <a:r>
              <a:rPr lang="en-US" altLang="zh-CN" sz="2800" baseline="-25000" dirty="0" err="1" smtClean="0">
                <a:solidFill>
                  <a:srgbClr val="FF0066"/>
                </a:solidFill>
                <a:latin typeface="Times New Roman" panose="02020603050405020304" pitchFamily="18" charset="0"/>
                <a:cs typeface="Times New Roman" panose="02020603050405020304" pitchFamily="18" charset="0"/>
              </a:rPr>
              <a:t>ij</a:t>
            </a:r>
            <a:r>
              <a:rPr lang="en-US" altLang="zh-CN"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Choose </a:t>
            </a:r>
            <a:r>
              <a:rPr lang="zh-CN" altLang="en-US" sz="2400" dirty="0" smtClean="0">
                <a:latin typeface="Times New Roman" panose="02020603050405020304" pitchFamily="18" charset="0"/>
                <a:cs typeface="Times New Roman" panose="02020603050405020304" pitchFamily="18" charset="0"/>
              </a:rPr>
              <a:t>𝑎</a:t>
            </a:r>
            <a:r>
              <a:rPr lang="en-US" altLang="zh-CN" sz="2400" baseline="-25000" dirty="0" smtClean="0">
                <a:latin typeface="Times New Roman" panose="02020603050405020304" pitchFamily="18" charset="0"/>
                <a:cs typeface="Times New Roman" panose="02020603050405020304" pitchFamily="18" charset="0"/>
              </a:rPr>
              <a:t>m</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𝑆</a:t>
            </a:r>
            <a:r>
              <a:rPr lang="en-US" altLang="zh-CN" sz="2400" baseline="-25000" dirty="0" err="1" smtClean="0">
                <a:latin typeface="Times New Roman" panose="02020603050405020304" pitchFamily="18" charset="0"/>
                <a:cs typeface="Times New Roman" panose="02020603050405020304" pitchFamily="18" charset="0"/>
              </a:rPr>
              <a:t>ij</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with earliest finish time (</a:t>
            </a:r>
            <a:r>
              <a:rPr lang="en-US" altLang="zh-CN" sz="2400" dirty="0">
                <a:solidFill>
                  <a:srgbClr val="FF0066"/>
                </a:solidFill>
                <a:latin typeface="Times New Roman" panose="02020603050405020304" pitchFamily="18" charset="0"/>
                <a:cs typeface="Times New Roman" panose="02020603050405020304" pitchFamily="18" charset="0"/>
              </a:rPr>
              <a:t>greedy choice</a:t>
            </a:r>
            <a:r>
              <a:rPr lang="en-US" altLang="zh-CN" sz="24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altLang="zh-CN" sz="2400" dirty="0" smtClean="0">
                <a:solidFill>
                  <a:srgbClr val="FF0066"/>
                </a:solidFill>
                <a:latin typeface="Times New Roman" panose="02020603050405020304" pitchFamily="18" charset="0"/>
                <a:cs typeface="Times New Roman" panose="02020603050405020304" pitchFamily="18" charset="0"/>
              </a:rPr>
              <a:t>Add</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𝑎</a:t>
            </a:r>
            <a:r>
              <a:rPr lang="en-US" altLang="zh-CN" sz="2400" baseline="-25000" dirty="0" smtClean="0">
                <a:latin typeface="Times New Roman" panose="02020603050405020304" pitchFamily="18" charset="0"/>
                <a:cs typeface="Times New Roman" panose="02020603050405020304" pitchFamily="18" charset="0"/>
              </a:rPr>
              <a:t>m</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to the set of activities used in the optimal solution.</a:t>
            </a:r>
          </a:p>
          <a:p>
            <a:pPr lvl="1">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Solve </a:t>
            </a:r>
            <a:r>
              <a:rPr lang="en-US" altLang="zh-CN" sz="2400" dirty="0">
                <a:latin typeface="Times New Roman" panose="02020603050405020304" pitchFamily="18" charset="0"/>
                <a:cs typeface="Times New Roman" panose="02020603050405020304" pitchFamily="18" charset="0"/>
              </a:rPr>
              <a:t>the same problem for the </a:t>
            </a:r>
            <a:r>
              <a:rPr lang="en-US" altLang="zh-CN" sz="2400" dirty="0">
                <a:solidFill>
                  <a:srgbClr val="FF0066"/>
                </a:solidFill>
                <a:latin typeface="Times New Roman" panose="02020603050405020304" pitchFamily="18" charset="0"/>
                <a:cs typeface="Times New Roman" panose="02020603050405020304" pitchFamily="18" charset="0"/>
              </a:rPr>
              <a:t>set </a:t>
            </a:r>
            <a:r>
              <a:rPr lang="zh-CN" altLang="en-US" sz="2400" dirty="0" smtClean="0">
                <a:solidFill>
                  <a:srgbClr val="FF0066"/>
                </a:solidFill>
                <a:latin typeface="Times New Roman" panose="02020603050405020304" pitchFamily="18" charset="0"/>
                <a:cs typeface="Times New Roman" panose="02020603050405020304" pitchFamily="18" charset="0"/>
              </a:rPr>
              <a:t>𝑆</a:t>
            </a:r>
            <a:r>
              <a:rPr lang="en-US" altLang="zh-CN" sz="2400" baseline="-25000" dirty="0" err="1" smtClean="0">
                <a:solidFill>
                  <a:srgbClr val="FF0066"/>
                </a:solidFill>
                <a:latin typeface="Times New Roman" panose="02020603050405020304" pitchFamily="18" charset="0"/>
                <a:cs typeface="Times New Roman" panose="02020603050405020304" pitchFamily="18" charset="0"/>
              </a:rPr>
              <a:t>mj</a:t>
            </a:r>
            <a:r>
              <a:rPr lang="en-US" altLang="zh-CN" sz="2400" dirty="0" smtClean="0">
                <a:solidFill>
                  <a:srgbClr val="FF0066"/>
                </a:solidFill>
                <a:latin typeface="Times New Roman" panose="02020603050405020304" pitchFamily="18" charset="0"/>
                <a:cs typeface="Times New Roman" panose="02020603050405020304" pitchFamily="18" charset="0"/>
              </a:rPr>
              <a:t>.</a:t>
            </a:r>
            <a:endParaRPr lang="en-US" altLang="zh-CN" sz="2400" dirty="0">
              <a:solidFill>
                <a:srgbClr val="FF0066"/>
              </a:solidFill>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From </a:t>
            </a:r>
            <a:r>
              <a:rPr lang="en-US" altLang="zh-CN" sz="2800" dirty="0">
                <a:latin typeface="Times New Roman" panose="02020603050405020304" pitchFamily="18" charset="0"/>
                <a:cs typeface="Times New Roman" panose="02020603050405020304" pitchFamily="18" charset="0"/>
              </a:rPr>
              <a:t>the theorem, it is proved that by choosing </a:t>
            </a:r>
            <a:r>
              <a:rPr lang="zh-CN" altLang="en-US" sz="2800" dirty="0" smtClean="0">
                <a:latin typeface="Times New Roman" panose="02020603050405020304" pitchFamily="18" charset="0"/>
                <a:cs typeface="Times New Roman" panose="02020603050405020304" pitchFamily="18" charset="0"/>
              </a:rPr>
              <a:t>𝑎</a:t>
            </a:r>
            <a:r>
              <a:rPr lang="en-US" altLang="zh-CN" sz="2800" baseline="-25000" dirty="0" smtClean="0">
                <a:latin typeface="Times New Roman" panose="02020603050405020304" pitchFamily="18" charset="0"/>
                <a:cs typeface="Times New Roman" panose="02020603050405020304" pitchFamily="18" charset="0"/>
              </a:rPr>
              <a:t>m</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we </a:t>
            </a:r>
            <a:r>
              <a:rPr lang="en-US" altLang="zh-CN" sz="2800" dirty="0" smtClean="0">
                <a:latin typeface="Times New Roman" panose="02020603050405020304" pitchFamily="18" charset="0"/>
                <a:cs typeface="Times New Roman" panose="02020603050405020304" pitchFamily="18" charset="0"/>
              </a:rPr>
              <a:t>are guaranteed </a:t>
            </a:r>
            <a:r>
              <a:rPr lang="en-US" altLang="zh-CN" sz="2800" dirty="0">
                <a:latin typeface="Times New Roman" panose="02020603050405020304" pitchFamily="18" charset="0"/>
                <a:cs typeface="Times New Roman" panose="02020603050405020304" pitchFamily="18" charset="0"/>
              </a:rPr>
              <a:t>to have used an activity included in an </a:t>
            </a:r>
            <a:r>
              <a:rPr lang="en-US" altLang="zh-CN" sz="2800" dirty="0" smtClean="0">
                <a:latin typeface="Times New Roman" panose="02020603050405020304" pitchFamily="18" charset="0"/>
                <a:cs typeface="Times New Roman" panose="02020603050405020304" pitchFamily="18" charset="0"/>
              </a:rPr>
              <a:t>optimal solution</a:t>
            </a:r>
          </a:p>
          <a:p>
            <a:endParaRPr lang="en-US" altLang="zh-CN" sz="2800" dirty="0">
              <a:latin typeface="Times New Roman" panose="02020603050405020304" pitchFamily="18" charset="0"/>
              <a:cs typeface="Times New Roman" panose="02020603050405020304" pitchFamily="18" charset="0"/>
            </a:endParaRPr>
          </a:p>
          <a:p>
            <a:pPr marL="0" indent="0">
              <a:buNone/>
            </a:pPr>
            <a:r>
              <a:rPr lang="en-US" altLang="zh-CN" sz="2000" dirty="0" smtClean="0">
                <a:solidFill>
                  <a:srgbClr val="FF0000"/>
                </a:solidFill>
                <a:latin typeface="Times New Roman" panose="02020603050405020304" pitchFamily="18" charset="0"/>
                <a:cs typeface="Times New Roman" panose="02020603050405020304" pitchFamily="18" charset="0"/>
              </a:rPr>
              <a:t>       We </a:t>
            </a:r>
            <a:r>
              <a:rPr lang="en-US" altLang="zh-CN" sz="2000" dirty="0">
                <a:solidFill>
                  <a:srgbClr val="FF0000"/>
                </a:solidFill>
                <a:latin typeface="Times New Roman" panose="02020603050405020304" pitchFamily="18" charset="0"/>
                <a:cs typeface="Times New Roman" panose="02020603050405020304" pitchFamily="18" charset="0"/>
              </a:rPr>
              <a:t>do not need to solve the </a:t>
            </a:r>
            <a:r>
              <a:rPr lang="en-US" altLang="zh-CN" sz="2000" dirty="0" err="1">
                <a:solidFill>
                  <a:srgbClr val="FF0000"/>
                </a:solidFill>
                <a:latin typeface="Times New Roman" panose="02020603050405020304" pitchFamily="18" charset="0"/>
                <a:cs typeface="Times New Roman" panose="02020603050405020304" pitchFamily="18" charset="0"/>
              </a:rPr>
              <a:t>subproblem</a:t>
            </a:r>
            <a:r>
              <a:rPr lang="en-US" altLang="zh-CN" sz="2000" dirty="0">
                <a:solidFill>
                  <a:srgbClr val="FF0000"/>
                </a:solidFill>
                <a:latin typeface="Times New Roman" panose="02020603050405020304" pitchFamily="18" charset="0"/>
                <a:cs typeface="Times New Roman" panose="02020603050405020304" pitchFamily="18" charset="0"/>
              </a:rPr>
              <a:t> </a:t>
            </a:r>
            <a:r>
              <a:rPr lang="zh-CN" altLang="en-US" sz="2000" dirty="0" smtClean="0">
                <a:solidFill>
                  <a:srgbClr val="FF0000"/>
                </a:solidFill>
                <a:latin typeface="Times New Roman" panose="02020603050405020304" pitchFamily="18" charset="0"/>
                <a:cs typeface="Times New Roman" panose="02020603050405020304" pitchFamily="18" charset="0"/>
              </a:rPr>
              <a:t>𝑆</a:t>
            </a:r>
            <a:r>
              <a:rPr lang="en-US" altLang="zh-CN" sz="2000" baseline="-25000" dirty="0" err="1" smtClean="0">
                <a:solidFill>
                  <a:srgbClr val="FF0000"/>
                </a:solidFill>
                <a:latin typeface="Times New Roman" panose="02020603050405020304" pitchFamily="18" charset="0"/>
                <a:cs typeface="Times New Roman" panose="02020603050405020304" pitchFamily="18" charset="0"/>
              </a:rPr>
              <a:t>mj</a:t>
            </a:r>
            <a:r>
              <a:rPr lang="en-US" altLang="zh-CN" sz="2000" dirty="0" smtClean="0">
                <a:solidFill>
                  <a:srgbClr val="FF0000"/>
                </a:solidFill>
                <a:latin typeface="Times New Roman" panose="02020603050405020304" pitchFamily="18" charset="0"/>
                <a:cs typeface="Times New Roman" panose="02020603050405020304" pitchFamily="18" charset="0"/>
              </a:rPr>
              <a:t> </a:t>
            </a:r>
            <a:r>
              <a:rPr lang="en-US" altLang="zh-CN" sz="2000" dirty="0">
                <a:solidFill>
                  <a:srgbClr val="FF0000"/>
                </a:solidFill>
                <a:latin typeface="Times New Roman" panose="02020603050405020304" pitchFamily="18" charset="0"/>
                <a:cs typeface="Times New Roman" panose="02020603050405020304" pitchFamily="18" charset="0"/>
              </a:rPr>
              <a:t>before making the choice!</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47</a:t>
            </a:fld>
            <a:endParaRPr lang="en-CA" dirty="0"/>
          </a:p>
        </p:txBody>
      </p:sp>
    </p:spTree>
    <p:extLst>
      <p:ext uri="{BB962C8B-B14F-4D97-AF65-F5344CB8AC3E}">
        <p14:creationId xmlns:p14="http://schemas.microsoft.com/office/powerpoint/2010/main" val="32579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0" y="214313"/>
            <a:ext cx="7772400" cy="928687"/>
          </a:xfrm>
        </p:spPr>
        <p:txBody>
          <a:bodyPr/>
          <a:lstStyle/>
          <a:p>
            <a:r>
              <a:rPr lang="en-US" altLang="zh-CN" sz="3600" smtClean="0">
                <a:ea typeface="宋体" charset="-122"/>
              </a:rPr>
              <a:t>Greedy-Choice Property</a:t>
            </a:r>
          </a:p>
        </p:txBody>
      </p:sp>
      <p:sp>
        <p:nvSpPr>
          <p:cNvPr id="67586" name="Rectangle 3"/>
          <p:cNvSpPr>
            <a:spLocks noGrp="1" noChangeArrowheads="1"/>
          </p:cNvSpPr>
          <p:nvPr>
            <p:ph type="body" idx="1"/>
          </p:nvPr>
        </p:nvSpPr>
        <p:spPr>
          <a:xfrm>
            <a:off x="152400" y="1214438"/>
            <a:ext cx="8991600" cy="4800600"/>
          </a:xfrm>
        </p:spPr>
        <p:txBody>
          <a:bodyPr/>
          <a:lstStyle/>
          <a:p>
            <a:r>
              <a:rPr lang="en-US" altLang="zh-TW" sz="2800" dirty="0" smtClean="0">
                <a:latin typeface="Times New Roman" panose="02020603050405020304" pitchFamily="18" charset="0"/>
                <a:ea typeface="新細明體" pitchFamily="18" charset="-120"/>
                <a:cs typeface="Times New Roman" panose="02020603050405020304" pitchFamily="18" charset="0"/>
              </a:rPr>
              <a:t>Show there is an optimal solution that begins with a greedy choice (with activity 1, which as the earliest finish time)</a:t>
            </a:r>
          </a:p>
          <a:p>
            <a:r>
              <a:rPr lang="en-US" altLang="zh-TW" sz="2800" dirty="0" smtClean="0">
                <a:latin typeface="Times New Roman" panose="02020603050405020304" pitchFamily="18" charset="0"/>
                <a:ea typeface="新細明體" pitchFamily="18" charset="-120"/>
                <a:cs typeface="Times New Roman" panose="02020603050405020304" pitchFamily="18" charset="0"/>
              </a:rPr>
              <a:t>Suppose A </a:t>
            </a:r>
            <a:r>
              <a:rPr lang="en-US" altLang="zh-TW" sz="2800" dirty="0" smtClean="0">
                <a:latin typeface="Times New Roman" panose="02020603050405020304" pitchFamily="18" charset="0"/>
                <a:ea typeface="新細明體" pitchFamily="18" charset="-120"/>
                <a:cs typeface="Times New Roman" panose="02020603050405020304" pitchFamily="18" charset="0"/>
                <a:sym typeface="Symbol" pitchFamily="18" charset="2"/>
              </a:rPr>
              <a:t> S in an optimal solution</a:t>
            </a:r>
          </a:p>
          <a:p>
            <a:pPr lvl="1"/>
            <a:r>
              <a:rPr lang="en-US" altLang="zh-TW" sz="2400" dirty="0" smtClean="0">
                <a:latin typeface="Times New Roman" panose="02020603050405020304" pitchFamily="18" charset="0"/>
                <a:ea typeface="新細明體" pitchFamily="18" charset="-120"/>
                <a:cs typeface="Times New Roman" panose="02020603050405020304" pitchFamily="18" charset="0"/>
                <a:sym typeface="Symbol" pitchFamily="18" charset="2"/>
              </a:rPr>
              <a:t>Order the activities in A by finish time. The first activity in A is k</a:t>
            </a:r>
          </a:p>
          <a:p>
            <a:pPr lvl="2"/>
            <a:r>
              <a:rPr lang="en-US" altLang="zh-TW" sz="2000" dirty="0" smtClean="0">
                <a:latin typeface="Times New Roman" panose="02020603050405020304" pitchFamily="18" charset="0"/>
                <a:ea typeface="新細明體" pitchFamily="18" charset="-120"/>
                <a:cs typeface="Times New Roman" panose="02020603050405020304" pitchFamily="18" charset="0"/>
                <a:sym typeface="Symbol" pitchFamily="18" charset="2"/>
              </a:rPr>
              <a:t>If k = 1, the schedule A begins with a greedy choice</a:t>
            </a:r>
          </a:p>
          <a:p>
            <a:pPr lvl="2"/>
            <a:r>
              <a:rPr lang="en-US" altLang="zh-TW" sz="2000" dirty="0" smtClean="0">
                <a:latin typeface="Times New Roman" panose="02020603050405020304" pitchFamily="18" charset="0"/>
                <a:ea typeface="新細明體" pitchFamily="18" charset="-120"/>
                <a:cs typeface="Times New Roman" panose="02020603050405020304" pitchFamily="18" charset="0"/>
                <a:sym typeface="Symbol" pitchFamily="18" charset="2"/>
              </a:rPr>
              <a:t>If k  1, show that there is an optimal solution B to S that begins with the greedy choice, activity 1</a:t>
            </a:r>
          </a:p>
          <a:p>
            <a:pPr lvl="2"/>
            <a:r>
              <a:rPr lang="en-US" altLang="zh-TW" sz="1800" dirty="0" smtClean="0">
                <a:latin typeface="Times New Roman" panose="02020603050405020304" pitchFamily="18" charset="0"/>
                <a:ea typeface="新細明體" pitchFamily="18" charset="-120"/>
                <a:cs typeface="Times New Roman" panose="02020603050405020304" pitchFamily="18" charset="0"/>
                <a:sym typeface="Symbol" pitchFamily="18" charset="2"/>
              </a:rPr>
              <a:t>Let B = A – {k}  {1}</a:t>
            </a:r>
          </a:p>
          <a:p>
            <a:pPr lvl="2"/>
            <a:r>
              <a:rPr lang="en-US" altLang="zh-TW" sz="2000" i="1" dirty="0" smtClean="0">
                <a:latin typeface="Times New Roman" panose="02020603050405020304" pitchFamily="18" charset="0"/>
                <a:ea typeface="新細明體" pitchFamily="18" charset="-120"/>
                <a:cs typeface="Times New Roman" panose="02020603050405020304" pitchFamily="18" charset="0"/>
              </a:rPr>
              <a:t>f</a:t>
            </a:r>
            <a:r>
              <a:rPr lang="en-US" altLang="zh-TW" sz="2000" i="1" baseline="-25000" dirty="0" smtClean="0">
                <a:latin typeface="Times New Roman" panose="02020603050405020304" pitchFamily="18" charset="0"/>
                <a:ea typeface="新細明體" pitchFamily="18" charset="-120"/>
                <a:cs typeface="Times New Roman" panose="02020603050405020304" pitchFamily="18" charset="0"/>
              </a:rPr>
              <a:t>1 </a:t>
            </a:r>
            <a:r>
              <a:rPr lang="en-US" altLang="zh-TW" sz="2000" i="1" dirty="0" smtClean="0">
                <a:latin typeface="Times New Roman" panose="02020603050405020304" pitchFamily="18" charset="0"/>
                <a:ea typeface="新細明體" pitchFamily="18" charset="-120"/>
                <a:cs typeface="Times New Roman" panose="02020603050405020304" pitchFamily="18" charset="0"/>
                <a:sym typeface="Symbol" pitchFamily="18" charset="2"/>
              </a:rPr>
              <a:t> </a:t>
            </a:r>
            <a:r>
              <a:rPr lang="en-US" altLang="zh-TW" sz="2000" i="1" dirty="0" err="1" smtClean="0">
                <a:latin typeface="Times New Roman" panose="02020603050405020304" pitchFamily="18" charset="0"/>
                <a:ea typeface="新細明體" pitchFamily="18" charset="-120"/>
                <a:cs typeface="Times New Roman" panose="02020603050405020304" pitchFamily="18" charset="0"/>
              </a:rPr>
              <a:t>f</a:t>
            </a:r>
            <a:r>
              <a:rPr lang="en-US" altLang="zh-TW" sz="2000" i="1" baseline="-25000" dirty="0" err="1" smtClean="0">
                <a:latin typeface="Times New Roman" panose="02020603050405020304" pitchFamily="18" charset="0"/>
                <a:ea typeface="新細明體" pitchFamily="18" charset="-120"/>
                <a:cs typeface="Times New Roman" panose="02020603050405020304" pitchFamily="18" charset="0"/>
              </a:rPr>
              <a:t>k</a:t>
            </a:r>
            <a:r>
              <a:rPr lang="en-US" altLang="zh-TW" sz="2000" dirty="0" smtClean="0">
                <a:latin typeface="Times New Roman" panose="02020603050405020304" pitchFamily="18" charset="0"/>
                <a:ea typeface="新細明體" pitchFamily="18" charset="-120"/>
                <a:cs typeface="Times New Roman" panose="02020603050405020304" pitchFamily="18" charset="0"/>
              </a:rPr>
              <a:t>  </a:t>
            </a:r>
            <a:r>
              <a:rPr lang="en-US" altLang="zh-TW" sz="2000" dirty="0" smtClean="0">
                <a:latin typeface="Times New Roman" panose="02020603050405020304" pitchFamily="18" charset="0"/>
                <a:ea typeface="新細明體" pitchFamily="18" charset="-120"/>
                <a:cs typeface="Times New Roman" panose="02020603050405020304" pitchFamily="18" charset="0"/>
                <a:sym typeface="Wingdings" pitchFamily="2" charset="2"/>
              </a:rPr>
              <a:t>   activities in B are disjoint (compatible)</a:t>
            </a:r>
          </a:p>
          <a:p>
            <a:pPr lvl="2"/>
            <a:r>
              <a:rPr lang="en-US" altLang="zh-TW" sz="2000" dirty="0" smtClean="0">
                <a:latin typeface="Times New Roman" panose="02020603050405020304" pitchFamily="18" charset="0"/>
                <a:ea typeface="新細明體" pitchFamily="18" charset="-120"/>
                <a:cs typeface="Times New Roman" panose="02020603050405020304" pitchFamily="18" charset="0"/>
                <a:sym typeface="Wingdings" pitchFamily="2" charset="2"/>
              </a:rPr>
              <a:t>B has the same number of activities as A</a:t>
            </a:r>
          </a:p>
          <a:p>
            <a:pPr lvl="2"/>
            <a:r>
              <a:rPr lang="en-US" altLang="zh-TW" sz="2000" dirty="0" smtClean="0">
                <a:solidFill>
                  <a:srgbClr val="FF0000"/>
                </a:solidFill>
                <a:latin typeface="Times New Roman" panose="02020603050405020304" pitchFamily="18" charset="0"/>
                <a:ea typeface="新細明體" pitchFamily="18" charset="-120"/>
                <a:cs typeface="Times New Roman" panose="02020603050405020304" pitchFamily="18" charset="0"/>
                <a:sym typeface="Wingdings" pitchFamily="2" charset="2"/>
              </a:rPr>
              <a:t>Thus, B is optimal</a:t>
            </a:r>
            <a:endParaRPr lang="en-US" altLang="zh-TW" sz="2000" dirty="0" smtClean="0">
              <a:solidFill>
                <a:srgbClr val="FF0000"/>
              </a:solidFill>
              <a:latin typeface="Times New Roman" panose="02020603050405020304" pitchFamily="18" charset="0"/>
              <a:ea typeface="新細明體" pitchFamily="18" charset="-12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48</a:t>
            </a:fld>
            <a:endParaRPr lang="en-CA"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anim calcmode="lin" valueType="num">
                                      <p:cBhvr additive="base">
                                        <p:cTn id="7" dur="500" fill="hold"/>
                                        <p:tgtEl>
                                          <p:spTgt spid="675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6">
                                            <p:txEl>
                                              <p:pRg st="1" end="1"/>
                                            </p:txEl>
                                          </p:spTgt>
                                        </p:tgtEl>
                                        <p:attrNameLst>
                                          <p:attrName>style.visibility</p:attrName>
                                        </p:attrNameLst>
                                      </p:cBhvr>
                                      <p:to>
                                        <p:strVal val="visible"/>
                                      </p:to>
                                    </p:set>
                                    <p:anim calcmode="lin" valueType="num">
                                      <p:cBhvr additive="base">
                                        <p:cTn id="13" dur="500" fill="hold"/>
                                        <p:tgtEl>
                                          <p:spTgt spid="675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586">
                                            <p:txEl>
                                              <p:pRg st="2" end="2"/>
                                            </p:txEl>
                                          </p:spTgt>
                                        </p:tgtEl>
                                        <p:attrNameLst>
                                          <p:attrName>style.visibility</p:attrName>
                                        </p:attrNameLst>
                                      </p:cBhvr>
                                      <p:to>
                                        <p:strVal val="visible"/>
                                      </p:to>
                                    </p:set>
                                    <p:anim calcmode="lin" valueType="num">
                                      <p:cBhvr additive="base">
                                        <p:cTn id="19" dur="500" fill="hold"/>
                                        <p:tgtEl>
                                          <p:spTgt spid="675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7586">
                                            <p:txEl>
                                              <p:pRg st="3" end="3"/>
                                            </p:txEl>
                                          </p:spTgt>
                                        </p:tgtEl>
                                        <p:attrNameLst>
                                          <p:attrName>style.visibility</p:attrName>
                                        </p:attrNameLst>
                                      </p:cBhvr>
                                      <p:to>
                                        <p:strVal val="visible"/>
                                      </p:to>
                                    </p:set>
                                    <p:anim calcmode="lin" valueType="num">
                                      <p:cBhvr additive="base">
                                        <p:cTn id="23" dur="500" fill="hold"/>
                                        <p:tgtEl>
                                          <p:spTgt spid="6758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758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7586">
                                            <p:txEl>
                                              <p:pRg st="4" end="4"/>
                                            </p:txEl>
                                          </p:spTgt>
                                        </p:tgtEl>
                                        <p:attrNameLst>
                                          <p:attrName>style.visibility</p:attrName>
                                        </p:attrNameLst>
                                      </p:cBhvr>
                                      <p:to>
                                        <p:strVal val="visible"/>
                                      </p:to>
                                    </p:set>
                                    <p:anim calcmode="lin" valueType="num">
                                      <p:cBhvr additive="base">
                                        <p:cTn id="27" dur="500" fill="hold"/>
                                        <p:tgtEl>
                                          <p:spTgt spid="6758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75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7586">
                                            <p:txEl>
                                              <p:pRg st="5" end="5"/>
                                            </p:txEl>
                                          </p:spTgt>
                                        </p:tgtEl>
                                        <p:attrNameLst>
                                          <p:attrName>style.visibility</p:attrName>
                                        </p:attrNameLst>
                                      </p:cBhvr>
                                      <p:to>
                                        <p:strVal val="visible"/>
                                      </p:to>
                                    </p:set>
                                    <p:anim calcmode="lin" valueType="num">
                                      <p:cBhvr additive="base">
                                        <p:cTn id="33" dur="500" fill="hold"/>
                                        <p:tgtEl>
                                          <p:spTgt spid="67586">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7586">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7586">
                                            <p:txEl>
                                              <p:pRg st="6" end="6"/>
                                            </p:txEl>
                                          </p:spTgt>
                                        </p:tgtEl>
                                        <p:attrNameLst>
                                          <p:attrName>style.visibility</p:attrName>
                                        </p:attrNameLst>
                                      </p:cBhvr>
                                      <p:to>
                                        <p:strVal val="visible"/>
                                      </p:to>
                                    </p:set>
                                    <p:anim calcmode="lin" valueType="num">
                                      <p:cBhvr additive="base">
                                        <p:cTn id="37" dur="500" fill="hold"/>
                                        <p:tgtEl>
                                          <p:spTgt spid="6758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7586">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7586">
                                            <p:txEl>
                                              <p:pRg st="7" end="7"/>
                                            </p:txEl>
                                          </p:spTgt>
                                        </p:tgtEl>
                                        <p:attrNameLst>
                                          <p:attrName>style.visibility</p:attrName>
                                        </p:attrNameLst>
                                      </p:cBhvr>
                                      <p:to>
                                        <p:strVal val="visible"/>
                                      </p:to>
                                    </p:set>
                                    <p:anim calcmode="lin" valueType="num">
                                      <p:cBhvr additive="base">
                                        <p:cTn id="41" dur="500" fill="hold"/>
                                        <p:tgtEl>
                                          <p:spTgt spid="6758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7586">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7586">
                                            <p:txEl>
                                              <p:pRg st="8" end="8"/>
                                            </p:txEl>
                                          </p:spTgt>
                                        </p:tgtEl>
                                        <p:attrNameLst>
                                          <p:attrName>style.visibility</p:attrName>
                                        </p:attrNameLst>
                                      </p:cBhvr>
                                      <p:to>
                                        <p:strVal val="visible"/>
                                      </p:to>
                                    </p:set>
                                    <p:anim calcmode="lin" valueType="num">
                                      <p:cBhvr additive="base">
                                        <p:cTn id="45" dur="500" fill="hold"/>
                                        <p:tgtEl>
                                          <p:spTgt spid="6758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758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533400" y="294928"/>
            <a:ext cx="7772400" cy="685800"/>
          </a:xfrm>
        </p:spPr>
        <p:txBody>
          <a:bodyPr/>
          <a:lstStyle/>
          <a:p>
            <a:r>
              <a:rPr lang="en-US" altLang="zh-CN" dirty="0" smtClean="0">
                <a:ea typeface="宋体" charset="-122"/>
              </a:rPr>
              <a:t>Optimal Substructures</a:t>
            </a:r>
          </a:p>
        </p:txBody>
      </p:sp>
      <p:sp>
        <p:nvSpPr>
          <p:cNvPr id="68610" name="Rectangle 3"/>
          <p:cNvSpPr>
            <a:spLocks noGrp="1" noChangeArrowheads="1"/>
          </p:cNvSpPr>
          <p:nvPr>
            <p:ph type="body" idx="1"/>
          </p:nvPr>
        </p:nvSpPr>
        <p:spPr>
          <a:xfrm>
            <a:off x="266700" y="1196752"/>
            <a:ext cx="8610600" cy="5334000"/>
          </a:xfrm>
        </p:spPr>
        <p:txBody>
          <a:bodyPr/>
          <a:lstStyle/>
          <a:p>
            <a:pPr lvl="1"/>
            <a:r>
              <a:rPr lang="en-US" altLang="zh-TW" sz="2400" dirty="0" smtClean="0">
                <a:latin typeface="Times New Roman" panose="02020603050405020304" pitchFamily="18" charset="0"/>
                <a:ea typeface="新細明體" pitchFamily="18" charset="-120"/>
                <a:cs typeface="Times New Roman" panose="02020603050405020304" pitchFamily="18" charset="0"/>
              </a:rPr>
              <a:t>Once the greedy choice of </a:t>
            </a:r>
            <a:r>
              <a:rPr lang="en-US" altLang="zh-TW" sz="2400" dirty="0" smtClean="0">
                <a:solidFill>
                  <a:srgbClr val="FF0000"/>
                </a:solidFill>
                <a:latin typeface="Times New Roman" panose="02020603050405020304" pitchFamily="18" charset="0"/>
                <a:ea typeface="新細明體" pitchFamily="18" charset="-120"/>
                <a:cs typeface="Times New Roman" panose="02020603050405020304" pitchFamily="18" charset="0"/>
              </a:rPr>
              <a:t>activity 1</a:t>
            </a:r>
            <a:r>
              <a:rPr lang="en-US" altLang="zh-TW" sz="2400" dirty="0" smtClean="0">
                <a:latin typeface="Times New Roman" panose="02020603050405020304" pitchFamily="18" charset="0"/>
                <a:ea typeface="新細明體" pitchFamily="18" charset="-120"/>
                <a:cs typeface="Times New Roman" panose="02020603050405020304" pitchFamily="18" charset="0"/>
              </a:rPr>
              <a:t> is made, the problem reduces to finding an optimal solution for the activity-selection problem over those activities in S that are compatible with activity 1</a:t>
            </a:r>
          </a:p>
          <a:p>
            <a:pPr lvl="2"/>
            <a:r>
              <a:rPr lang="en-US" altLang="zh-TW" sz="2000" dirty="0" smtClean="0">
                <a:solidFill>
                  <a:srgbClr val="FF0000"/>
                </a:solidFill>
                <a:latin typeface="Times New Roman" panose="02020603050405020304" pitchFamily="18" charset="0"/>
                <a:ea typeface="新細明體" pitchFamily="18" charset="-120"/>
                <a:cs typeface="Times New Roman" panose="02020603050405020304" pitchFamily="18" charset="0"/>
              </a:rPr>
              <a:t>Optimal Substructure</a:t>
            </a:r>
          </a:p>
          <a:p>
            <a:pPr lvl="2"/>
            <a:r>
              <a:rPr lang="en-US" altLang="zh-TW" sz="2000" dirty="0" smtClean="0">
                <a:latin typeface="Times New Roman" panose="02020603050405020304" pitchFamily="18" charset="0"/>
                <a:ea typeface="新細明體" pitchFamily="18" charset="-120"/>
                <a:cs typeface="Times New Roman" panose="02020603050405020304" pitchFamily="18" charset="0"/>
              </a:rPr>
              <a:t>If A is optimal to S, then </a:t>
            </a:r>
            <a:r>
              <a:rPr lang="en-US" altLang="zh-TW" sz="2000" i="1" dirty="0" smtClean="0">
                <a:solidFill>
                  <a:srgbClr val="FF0000"/>
                </a:solidFill>
                <a:latin typeface="Times New Roman" panose="02020603050405020304" pitchFamily="18" charset="0"/>
                <a:ea typeface="新細明體" pitchFamily="18" charset="-120"/>
                <a:cs typeface="Times New Roman" panose="02020603050405020304" pitchFamily="18" charset="0"/>
              </a:rPr>
              <a:t>A’ = A – {1}</a:t>
            </a:r>
            <a:r>
              <a:rPr lang="en-US" altLang="zh-TW" sz="2000" dirty="0" smtClean="0">
                <a:solidFill>
                  <a:srgbClr val="FF0000"/>
                </a:solidFill>
                <a:latin typeface="Times New Roman" panose="02020603050405020304" pitchFamily="18" charset="0"/>
                <a:ea typeface="新細明體" pitchFamily="18" charset="-120"/>
                <a:cs typeface="Times New Roman" panose="02020603050405020304" pitchFamily="18" charset="0"/>
              </a:rPr>
              <a:t> is optimal to </a:t>
            </a:r>
            <a:r>
              <a:rPr lang="en-US" altLang="zh-TW" sz="2000" i="1" dirty="0" smtClean="0">
                <a:solidFill>
                  <a:srgbClr val="FF0000"/>
                </a:solidFill>
                <a:latin typeface="Times New Roman" panose="02020603050405020304" pitchFamily="18" charset="0"/>
                <a:ea typeface="新細明體" pitchFamily="18" charset="-120"/>
                <a:cs typeface="Times New Roman" panose="02020603050405020304" pitchFamily="18" charset="0"/>
              </a:rPr>
              <a:t>S’={</a:t>
            </a:r>
            <a:r>
              <a:rPr lang="en-US" altLang="zh-TW" sz="2000" i="1" dirty="0" err="1" smtClean="0">
                <a:solidFill>
                  <a:srgbClr val="FF0000"/>
                </a:solidFill>
                <a:latin typeface="Times New Roman" panose="02020603050405020304" pitchFamily="18" charset="0"/>
                <a:ea typeface="新細明體" pitchFamily="18" charset="-120"/>
                <a:cs typeface="Times New Roman" panose="02020603050405020304" pitchFamily="18" charset="0"/>
              </a:rPr>
              <a:t>i</a:t>
            </a:r>
            <a:r>
              <a:rPr lang="en-US" altLang="zh-TW" sz="2000" i="1" dirty="0" smtClean="0">
                <a:solidFill>
                  <a:srgbClr val="FF0000"/>
                </a:solidFill>
                <a:latin typeface="Times New Roman" panose="02020603050405020304" pitchFamily="18" charset="0"/>
                <a:ea typeface="新細明體" pitchFamily="18" charset="-120"/>
                <a:cs typeface="Times New Roman" panose="02020603050405020304" pitchFamily="18" charset="0"/>
              </a:rPr>
              <a:t> </a:t>
            </a:r>
            <a:r>
              <a:rPr lang="en-US" altLang="zh-TW" sz="2000" i="1" dirty="0" smtClean="0">
                <a:solidFill>
                  <a:srgbClr val="FF0000"/>
                </a:solidFill>
                <a:latin typeface="Times New Roman" panose="02020603050405020304" pitchFamily="18" charset="0"/>
                <a:ea typeface="新細明體" pitchFamily="18" charset="-120"/>
                <a:cs typeface="Times New Roman" panose="02020603050405020304" pitchFamily="18" charset="0"/>
                <a:sym typeface="Symbol" pitchFamily="18" charset="2"/>
              </a:rPr>
              <a:t>S:</a:t>
            </a:r>
            <a:r>
              <a:rPr lang="en-US" altLang="zh-TW" sz="1800" i="1" dirty="0" smtClean="0">
                <a:solidFill>
                  <a:srgbClr val="FF0000"/>
                </a:solidFill>
                <a:latin typeface="Times New Roman" panose="02020603050405020304" pitchFamily="18" charset="0"/>
                <a:ea typeface="新細明體" pitchFamily="18" charset="-120"/>
                <a:cs typeface="Times New Roman" panose="02020603050405020304" pitchFamily="18" charset="0"/>
                <a:sym typeface="Symbol" pitchFamily="18" charset="2"/>
              </a:rPr>
              <a:t> </a:t>
            </a:r>
            <a:r>
              <a:rPr lang="en-US" altLang="zh-TW" sz="2000" i="1" dirty="0" err="1" smtClean="0">
                <a:solidFill>
                  <a:srgbClr val="FF0000"/>
                </a:solidFill>
                <a:latin typeface="Times New Roman" panose="02020603050405020304" pitchFamily="18" charset="0"/>
                <a:ea typeface="新細明體" pitchFamily="18" charset="-120"/>
                <a:cs typeface="Times New Roman" panose="02020603050405020304" pitchFamily="18" charset="0"/>
              </a:rPr>
              <a:t>s</a:t>
            </a:r>
            <a:r>
              <a:rPr lang="en-US" altLang="zh-TW" sz="2000" i="1" baseline="-25000" dirty="0" err="1" smtClean="0">
                <a:solidFill>
                  <a:srgbClr val="FF0000"/>
                </a:solidFill>
                <a:latin typeface="Times New Roman" panose="02020603050405020304" pitchFamily="18" charset="0"/>
                <a:ea typeface="新細明體" pitchFamily="18" charset="-120"/>
                <a:cs typeface="Times New Roman" panose="02020603050405020304" pitchFamily="18" charset="0"/>
              </a:rPr>
              <a:t>i</a:t>
            </a:r>
            <a:r>
              <a:rPr lang="en-US" altLang="zh-TW" sz="2000" i="1" dirty="0" smtClean="0">
                <a:solidFill>
                  <a:srgbClr val="FF0000"/>
                </a:solidFill>
                <a:latin typeface="Times New Roman" panose="02020603050405020304" pitchFamily="18" charset="0"/>
                <a:ea typeface="新細明體" pitchFamily="18" charset="-120"/>
                <a:cs typeface="Times New Roman" panose="02020603050405020304" pitchFamily="18" charset="0"/>
                <a:sym typeface="Symbol" pitchFamily="18" charset="2"/>
              </a:rPr>
              <a:t>  </a:t>
            </a:r>
            <a:r>
              <a:rPr lang="en-US" altLang="zh-TW" sz="2000" i="1" dirty="0" smtClean="0">
                <a:solidFill>
                  <a:srgbClr val="FF0000"/>
                </a:solidFill>
                <a:latin typeface="Times New Roman" panose="02020603050405020304" pitchFamily="18" charset="0"/>
                <a:ea typeface="新細明體" pitchFamily="18" charset="-120"/>
                <a:cs typeface="Times New Roman" panose="02020603050405020304" pitchFamily="18" charset="0"/>
              </a:rPr>
              <a:t>f</a:t>
            </a:r>
            <a:r>
              <a:rPr lang="en-US" altLang="zh-TW" sz="2000" i="1" baseline="-25000" dirty="0" smtClean="0">
                <a:solidFill>
                  <a:srgbClr val="FF0000"/>
                </a:solidFill>
                <a:latin typeface="Times New Roman" panose="02020603050405020304" pitchFamily="18" charset="0"/>
                <a:ea typeface="新細明體" pitchFamily="18" charset="-120"/>
                <a:cs typeface="Times New Roman" panose="02020603050405020304" pitchFamily="18" charset="0"/>
              </a:rPr>
              <a:t>1</a:t>
            </a:r>
            <a:r>
              <a:rPr lang="en-US" altLang="zh-TW" sz="2000" i="1" dirty="0" smtClean="0">
                <a:solidFill>
                  <a:srgbClr val="FF0000"/>
                </a:solidFill>
                <a:latin typeface="Times New Roman" panose="02020603050405020304" pitchFamily="18" charset="0"/>
                <a:ea typeface="新細明體" pitchFamily="18" charset="-120"/>
                <a:cs typeface="Times New Roman" panose="02020603050405020304" pitchFamily="18" charset="0"/>
              </a:rPr>
              <a:t>}</a:t>
            </a:r>
          </a:p>
          <a:p>
            <a:pPr lvl="2"/>
            <a:r>
              <a:rPr lang="en-US" altLang="zh-TW" sz="2000" dirty="0" smtClean="0">
                <a:latin typeface="Times New Roman" panose="02020603050405020304" pitchFamily="18" charset="0"/>
                <a:ea typeface="新細明體" pitchFamily="18" charset="-120"/>
                <a:cs typeface="Times New Roman" panose="02020603050405020304" pitchFamily="18" charset="0"/>
              </a:rPr>
              <a:t>Why?</a:t>
            </a:r>
          </a:p>
          <a:p>
            <a:pPr lvl="3"/>
            <a:r>
              <a:rPr lang="en-US" altLang="zh-TW" sz="1800" dirty="0" smtClean="0">
                <a:latin typeface="Times New Roman" panose="02020603050405020304" pitchFamily="18" charset="0"/>
                <a:ea typeface="新細明體" pitchFamily="18" charset="-120"/>
                <a:cs typeface="Times New Roman" panose="02020603050405020304" pitchFamily="18" charset="0"/>
              </a:rPr>
              <a:t>If we could find a solution B’ to S’ with more activities than A’, adding activity 1 to B’ would yield a solution B to S with more activities than A </a:t>
            </a:r>
            <a:r>
              <a:rPr lang="en-US" altLang="zh-TW" sz="1800" dirty="0" smtClean="0">
                <a:solidFill>
                  <a:schemeClr val="accent2"/>
                </a:solidFill>
                <a:latin typeface="Times New Roman" panose="02020603050405020304" pitchFamily="18" charset="0"/>
                <a:ea typeface="新細明體" pitchFamily="18" charset="-120"/>
                <a:cs typeface="Times New Roman" panose="02020603050405020304" pitchFamily="18" charset="0"/>
                <a:sym typeface="Wingdings" pitchFamily="2" charset="2"/>
              </a:rPr>
              <a:t> </a:t>
            </a:r>
            <a:r>
              <a:rPr lang="en-US" altLang="zh-TW" sz="1800" dirty="0" smtClean="0">
                <a:solidFill>
                  <a:srgbClr val="FF0000"/>
                </a:solidFill>
                <a:latin typeface="Times New Roman" panose="02020603050405020304" pitchFamily="18" charset="0"/>
                <a:ea typeface="新細明體" pitchFamily="18" charset="-120"/>
                <a:cs typeface="Times New Roman" panose="02020603050405020304" pitchFamily="18" charset="0"/>
                <a:sym typeface="Wingdings" pitchFamily="2" charset="2"/>
              </a:rPr>
              <a:t>contradicting the optimality of A</a:t>
            </a:r>
          </a:p>
          <a:p>
            <a:pPr lvl="1"/>
            <a:r>
              <a:rPr lang="en-US" altLang="zh-TW" sz="2400" dirty="0" smtClean="0">
                <a:latin typeface="Times New Roman" panose="02020603050405020304" pitchFamily="18" charset="0"/>
                <a:ea typeface="新細明體" pitchFamily="18" charset="-120"/>
                <a:cs typeface="Times New Roman" panose="02020603050405020304" pitchFamily="18" charset="0"/>
              </a:rPr>
              <a:t>After each greedy choice is made, we are left with an optimization problem of </a:t>
            </a:r>
            <a:r>
              <a:rPr lang="en-US" altLang="zh-TW" sz="2400" dirty="0" smtClean="0">
                <a:solidFill>
                  <a:srgbClr val="FF0000"/>
                </a:solidFill>
                <a:latin typeface="Times New Roman" panose="02020603050405020304" pitchFamily="18" charset="0"/>
                <a:ea typeface="新細明體" pitchFamily="18" charset="-120"/>
                <a:cs typeface="Times New Roman" panose="02020603050405020304" pitchFamily="18" charset="0"/>
              </a:rPr>
              <a:t>the same form </a:t>
            </a:r>
            <a:r>
              <a:rPr lang="en-US" altLang="zh-TW" sz="2400" dirty="0" smtClean="0">
                <a:latin typeface="Times New Roman" panose="02020603050405020304" pitchFamily="18" charset="0"/>
                <a:ea typeface="新細明體" pitchFamily="18" charset="-120"/>
                <a:cs typeface="Times New Roman" panose="02020603050405020304" pitchFamily="18" charset="0"/>
              </a:rPr>
              <a:t>as the original problem</a:t>
            </a:r>
          </a:p>
          <a:p>
            <a:pPr lvl="2"/>
            <a:r>
              <a:rPr lang="en-US" altLang="zh-TW" sz="2000" dirty="0" smtClean="0">
                <a:latin typeface="Times New Roman" panose="02020603050405020304" pitchFamily="18" charset="0"/>
                <a:ea typeface="新細明體" pitchFamily="18" charset="-120"/>
                <a:cs typeface="Times New Roman" panose="02020603050405020304" pitchFamily="18" charset="0"/>
              </a:rPr>
              <a:t>By induction on the number of choices made, making the </a:t>
            </a:r>
            <a:r>
              <a:rPr lang="en-US" altLang="zh-TW" sz="2000" dirty="0" smtClean="0">
                <a:solidFill>
                  <a:srgbClr val="FF0000"/>
                </a:solidFill>
                <a:latin typeface="Times New Roman" panose="02020603050405020304" pitchFamily="18" charset="0"/>
                <a:ea typeface="新細明體" pitchFamily="18" charset="-120"/>
                <a:cs typeface="Times New Roman" panose="02020603050405020304" pitchFamily="18" charset="0"/>
              </a:rPr>
              <a:t>greedy choice</a:t>
            </a:r>
            <a:r>
              <a:rPr lang="en-US" altLang="zh-TW" sz="2000" dirty="0" smtClean="0">
                <a:latin typeface="Times New Roman" panose="02020603050405020304" pitchFamily="18" charset="0"/>
                <a:ea typeface="新細明體" pitchFamily="18" charset="-120"/>
                <a:cs typeface="Times New Roman" panose="02020603050405020304" pitchFamily="18" charset="0"/>
              </a:rPr>
              <a:t> at every step produces </a:t>
            </a:r>
            <a:r>
              <a:rPr lang="en-US" altLang="zh-TW" sz="2000" dirty="0" smtClean="0">
                <a:solidFill>
                  <a:srgbClr val="FF0000"/>
                </a:solidFill>
                <a:latin typeface="Times New Roman" panose="02020603050405020304" pitchFamily="18" charset="0"/>
                <a:ea typeface="新細明體" pitchFamily="18" charset="-120"/>
                <a:cs typeface="Times New Roman" panose="02020603050405020304" pitchFamily="18" charset="0"/>
              </a:rPr>
              <a:t>an optimal solution</a:t>
            </a:r>
          </a:p>
          <a:p>
            <a:endParaRPr lang="en-US" altLang="zh-CN" sz="28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49</a:t>
            </a:fld>
            <a:endParaRPr lang="en-CA"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anim calcmode="lin" valueType="num">
                                      <p:cBhvr additive="base">
                                        <p:cTn id="7" dur="500" fill="hold"/>
                                        <p:tgtEl>
                                          <p:spTgt spid="686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610">
                                            <p:txEl>
                                              <p:pRg st="1" end="1"/>
                                            </p:txEl>
                                          </p:spTgt>
                                        </p:tgtEl>
                                        <p:attrNameLst>
                                          <p:attrName>style.visibility</p:attrName>
                                        </p:attrNameLst>
                                      </p:cBhvr>
                                      <p:to>
                                        <p:strVal val="visible"/>
                                      </p:to>
                                    </p:set>
                                    <p:anim calcmode="lin" valueType="num">
                                      <p:cBhvr additive="base">
                                        <p:cTn id="11" dur="500" fill="hold"/>
                                        <p:tgtEl>
                                          <p:spTgt spid="686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86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8610">
                                            <p:txEl>
                                              <p:pRg st="2" end="2"/>
                                            </p:txEl>
                                          </p:spTgt>
                                        </p:tgtEl>
                                        <p:attrNameLst>
                                          <p:attrName>style.visibility</p:attrName>
                                        </p:attrNameLst>
                                      </p:cBhvr>
                                      <p:to>
                                        <p:strVal val="visible"/>
                                      </p:to>
                                    </p:set>
                                    <p:anim calcmode="lin" valueType="num">
                                      <p:cBhvr additive="base">
                                        <p:cTn id="15" dur="500" fill="hold"/>
                                        <p:tgtEl>
                                          <p:spTgt spid="686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86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8610">
                                            <p:txEl>
                                              <p:pRg st="3" end="3"/>
                                            </p:txEl>
                                          </p:spTgt>
                                        </p:tgtEl>
                                        <p:attrNameLst>
                                          <p:attrName>style.visibility</p:attrName>
                                        </p:attrNameLst>
                                      </p:cBhvr>
                                      <p:to>
                                        <p:strVal val="visible"/>
                                      </p:to>
                                    </p:set>
                                    <p:anim calcmode="lin" valueType="num">
                                      <p:cBhvr additive="base">
                                        <p:cTn id="19" dur="500" fill="hold"/>
                                        <p:tgtEl>
                                          <p:spTgt spid="686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8610">
                                            <p:txEl>
                                              <p:pRg st="4" end="4"/>
                                            </p:txEl>
                                          </p:spTgt>
                                        </p:tgtEl>
                                        <p:attrNameLst>
                                          <p:attrName>style.visibility</p:attrName>
                                        </p:attrNameLst>
                                      </p:cBhvr>
                                      <p:to>
                                        <p:strVal val="visible"/>
                                      </p:to>
                                    </p:set>
                                    <p:anim calcmode="lin" valueType="num">
                                      <p:cBhvr additive="base">
                                        <p:cTn id="23" dur="500" fill="hold"/>
                                        <p:tgtEl>
                                          <p:spTgt spid="686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86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8610">
                                            <p:txEl>
                                              <p:pRg st="5" end="5"/>
                                            </p:txEl>
                                          </p:spTgt>
                                        </p:tgtEl>
                                        <p:attrNameLst>
                                          <p:attrName>style.visibility</p:attrName>
                                        </p:attrNameLst>
                                      </p:cBhvr>
                                      <p:to>
                                        <p:strVal val="visible"/>
                                      </p:to>
                                    </p:set>
                                    <p:anim calcmode="lin" valueType="num">
                                      <p:cBhvr additive="base">
                                        <p:cTn id="29" dur="500" fill="hold"/>
                                        <p:tgtEl>
                                          <p:spTgt spid="686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86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8610">
                                            <p:txEl>
                                              <p:pRg st="6" end="6"/>
                                            </p:txEl>
                                          </p:spTgt>
                                        </p:tgtEl>
                                        <p:attrNameLst>
                                          <p:attrName>style.visibility</p:attrName>
                                        </p:attrNameLst>
                                      </p:cBhvr>
                                      <p:to>
                                        <p:strVal val="visible"/>
                                      </p:to>
                                    </p:set>
                                    <p:anim calcmode="lin" valueType="num">
                                      <p:cBhvr additive="base">
                                        <p:cTn id="35" dur="500" fill="hold"/>
                                        <p:tgtEl>
                                          <p:spTgt spid="6861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86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43349" y="404664"/>
            <a:ext cx="5514651" cy="584775"/>
          </a:xfrm>
          <a:prstGeom prst="rect">
            <a:avLst/>
          </a:prstGeom>
          <a:noFill/>
        </p:spPr>
        <p:txBody>
          <a:bodyPr wrap="none" rtlCol="0">
            <a:spAutoFit/>
          </a:bodyPr>
          <a:lstStyle/>
          <a:p>
            <a:pPr eaLnBrk="1" hangingPunct="1"/>
            <a:r>
              <a:rPr lang="en-US" altLang="en-US" sz="3200" dirty="0" err="1" smtClean="0">
                <a:solidFill>
                  <a:schemeClr val="bg1"/>
                </a:solidFill>
              </a:rPr>
              <a:t>Recall:Optimization</a:t>
            </a:r>
            <a:r>
              <a:rPr lang="en-US" altLang="en-US" sz="3200" dirty="0" smtClean="0">
                <a:solidFill>
                  <a:schemeClr val="bg1"/>
                </a:solidFill>
              </a:rPr>
              <a:t> </a:t>
            </a:r>
            <a:r>
              <a:rPr lang="en-US" altLang="en-US" sz="3200" dirty="0">
                <a:solidFill>
                  <a:schemeClr val="bg1"/>
                </a:solidFill>
              </a:rPr>
              <a:t>problems</a:t>
            </a:r>
          </a:p>
        </p:txBody>
      </p:sp>
      <p:sp>
        <p:nvSpPr>
          <p:cNvPr id="5" name="矩形 4"/>
          <p:cNvSpPr/>
          <p:nvPr/>
        </p:nvSpPr>
        <p:spPr>
          <a:xfrm>
            <a:off x="827584" y="1268760"/>
            <a:ext cx="7319793" cy="4524315"/>
          </a:xfrm>
          <a:prstGeom prst="rect">
            <a:avLst/>
          </a:prstGeom>
        </p:spPr>
        <p:txBody>
          <a:bodyPr wrap="square">
            <a:spAutoFit/>
          </a:bodyPr>
          <a:lstStyle/>
          <a:p>
            <a:pPr eaLnBrk="1" hangingPunct="1"/>
            <a:r>
              <a:rPr lang="en-US" altLang="en-US" sz="2400" dirty="0">
                <a:solidFill>
                  <a:srgbClr val="FF0000"/>
                </a:solidFill>
              </a:rPr>
              <a:t>Some Concepts</a:t>
            </a:r>
            <a:r>
              <a:rPr lang="en-US" altLang="en-US" sz="2400" dirty="0" smtClean="0"/>
              <a:t>: </a:t>
            </a:r>
            <a:endParaRPr lang="en-US" altLang="en-US" sz="2400" dirty="0"/>
          </a:p>
          <a:p>
            <a:r>
              <a:rPr lang="en-US" altLang="en-US" sz="2400" dirty="0">
                <a:solidFill>
                  <a:srgbClr val="FF0000"/>
                </a:solidFill>
              </a:rPr>
              <a:t>Typical Methods</a:t>
            </a:r>
            <a:r>
              <a:rPr lang="en-US" altLang="en-US" sz="2400" dirty="0"/>
              <a:t>:</a:t>
            </a:r>
          </a:p>
          <a:p>
            <a:pPr lvl="1"/>
            <a:r>
              <a:rPr lang="en-US" altLang="zh-CN" sz="2400" dirty="0"/>
              <a:t>exhausted enumeration</a:t>
            </a:r>
          </a:p>
          <a:p>
            <a:pPr lvl="1"/>
            <a:r>
              <a:rPr lang="en-US" altLang="zh-CN" sz="2400" dirty="0"/>
              <a:t>Mathematical programming</a:t>
            </a:r>
          </a:p>
          <a:p>
            <a:pPr lvl="1"/>
            <a:r>
              <a:rPr lang="en-US" altLang="en-US" sz="2400" dirty="0">
                <a:solidFill>
                  <a:srgbClr val="FF0066"/>
                </a:solidFill>
              </a:rPr>
              <a:t>Phased processing</a:t>
            </a:r>
          </a:p>
          <a:p>
            <a:pPr lvl="1"/>
            <a:r>
              <a:rPr lang="en-US" altLang="en-US" sz="2400" dirty="0"/>
              <a:t>Searching </a:t>
            </a:r>
          </a:p>
          <a:p>
            <a:pPr eaLnBrk="1" hangingPunct="1"/>
            <a:r>
              <a:rPr lang="en-US" altLang="en-US" sz="2400" dirty="0" smtClean="0">
                <a:solidFill>
                  <a:srgbClr val="FF0066"/>
                </a:solidFill>
              </a:rPr>
              <a:t>Optimization </a:t>
            </a:r>
            <a:r>
              <a:rPr lang="en-US" altLang="en-US" sz="2400" dirty="0">
                <a:solidFill>
                  <a:srgbClr val="FF0066"/>
                </a:solidFill>
              </a:rPr>
              <a:t>problems</a:t>
            </a:r>
          </a:p>
          <a:p>
            <a:pPr lvl="1" eaLnBrk="1" hangingPunct="1"/>
            <a:r>
              <a:rPr lang="en-US" altLang="en-US" sz="2400" dirty="0"/>
              <a:t>Dynamic programming</a:t>
            </a:r>
            <a:r>
              <a:rPr lang="en-US" altLang="en-US" sz="2400" dirty="0">
                <a:solidFill>
                  <a:srgbClr val="FF0000"/>
                </a:solidFill>
              </a:rPr>
              <a:t>, but overkill </a:t>
            </a:r>
            <a:r>
              <a:rPr lang="en-US" altLang="en-US" sz="2400" dirty="0"/>
              <a:t>sometime.</a:t>
            </a:r>
          </a:p>
          <a:p>
            <a:pPr lvl="1" eaLnBrk="1" hangingPunct="1"/>
            <a:r>
              <a:rPr lang="en-US" altLang="en-US" sz="2400" dirty="0">
                <a:solidFill>
                  <a:srgbClr val="FF0000"/>
                </a:solidFill>
              </a:rPr>
              <a:t>Greedy algorithm</a:t>
            </a:r>
            <a:r>
              <a:rPr lang="en-US" altLang="en-US" sz="2400" dirty="0"/>
              <a:t>:</a:t>
            </a:r>
          </a:p>
          <a:p>
            <a:pPr lvl="2" eaLnBrk="1" hangingPunct="1"/>
            <a:r>
              <a:rPr lang="en-US" altLang="en-US" sz="2400" dirty="0"/>
              <a:t>Being  greedy for local optimization with the hope it will lead to a global optimal solution, </a:t>
            </a:r>
            <a:r>
              <a:rPr lang="en-US" altLang="en-US" sz="2400" dirty="0">
                <a:solidFill>
                  <a:srgbClr val="FF0066"/>
                </a:solidFill>
              </a:rPr>
              <a:t>not always</a:t>
            </a:r>
            <a:r>
              <a:rPr lang="en-US" altLang="en-US" sz="2400" dirty="0"/>
              <a:t>, but in many situations, it works.</a:t>
            </a:r>
          </a:p>
        </p:txBody>
      </p:sp>
      <p:sp>
        <p:nvSpPr>
          <p:cNvPr id="6" name="灯片编号占位符 5"/>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5</a:t>
            </a:fld>
            <a:endParaRPr lang="en-CA" dirty="0"/>
          </a:p>
        </p:txBody>
      </p:sp>
    </p:spTree>
    <p:extLst>
      <p:ext uri="{BB962C8B-B14F-4D97-AF65-F5344CB8AC3E}">
        <p14:creationId xmlns:p14="http://schemas.microsoft.com/office/powerpoint/2010/main" val="10492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 calcmode="lin" valueType="num">
                                      <p:cBhvr additive="base">
                                        <p:cTn id="5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Recall </a:t>
            </a:r>
            <a:endParaRPr lang="zh-CN" altLang="en-US" dirty="0"/>
          </a:p>
        </p:txBody>
      </p:sp>
      <p:sp>
        <p:nvSpPr>
          <p:cNvPr id="3" name="内容占位符 2"/>
          <p:cNvSpPr>
            <a:spLocks noGrp="1"/>
          </p:cNvSpPr>
          <p:nvPr>
            <p:ph idx="1"/>
          </p:nvPr>
        </p:nvSpPr>
        <p:spPr>
          <a:xfrm>
            <a:off x="827584" y="1268760"/>
            <a:ext cx="8136905" cy="4576762"/>
          </a:xfrm>
        </p:spPr>
        <p:txBody>
          <a:bodyPr/>
          <a:lstStyle/>
          <a:p>
            <a:pPr marL="0" indent="0">
              <a:buNone/>
            </a:pPr>
            <a:r>
              <a:rPr lang="en-US" altLang="zh-CN" dirty="0" smtClean="0"/>
              <a:t>1. </a:t>
            </a:r>
            <a:r>
              <a:rPr lang="en-US" altLang="zh-CN" dirty="0" smtClean="0">
                <a:solidFill>
                  <a:srgbClr val="FF0000"/>
                </a:solidFill>
              </a:rPr>
              <a:t>Elements</a:t>
            </a:r>
            <a:r>
              <a:rPr lang="en-US" altLang="zh-CN" dirty="0" smtClean="0"/>
              <a:t> of Greedy Algorithms</a:t>
            </a:r>
          </a:p>
          <a:p>
            <a:pPr marL="0" indent="0">
              <a:buNone/>
            </a:pPr>
            <a:r>
              <a:rPr lang="en-US" altLang="zh-CN" dirty="0" smtClean="0"/>
              <a:t>2. </a:t>
            </a:r>
            <a:r>
              <a:rPr lang="en-US" altLang="zh-CN" dirty="0" smtClean="0">
                <a:solidFill>
                  <a:srgbClr val="FF0000"/>
                </a:solidFill>
              </a:rPr>
              <a:t>Steps</a:t>
            </a:r>
            <a:r>
              <a:rPr lang="en-US" altLang="zh-CN" dirty="0" smtClean="0"/>
              <a:t> of </a:t>
            </a:r>
            <a:r>
              <a:rPr lang="en-US" altLang="zh-CN" dirty="0"/>
              <a:t>Greedy </a:t>
            </a:r>
            <a:r>
              <a:rPr lang="en-US" altLang="zh-CN" dirty="0" smtClean="0"/>
              <a:t>Algorithms</a:t>
            </a:r>
          </a:p>
          <a:p>
            <a:pPr marL="0" indent="0">
              <a:buNone/>
            </a:pPr>
            <a:r>
              <a:rPr lang="en-US" altLang="zh-CN" dirty="0" smtClean="0"/>
              <a:t>3. </a:t>
            </a:r>
            <a:r>
              <a:rPr lang="en-US" altLang="zh-CN" dirty="0" smtClean="0">
                <a:solidFill>
                  <a:srgbClr val="FF0000"/>
                </a:solidFill>
              </a:rPr>
              <a:t>General Methods </a:t>
            </a:r>
            <a:r>
              <a:rPr lang="en-US" altLang="zh-CN" dirty="0" smtClean="0"/>
              <a:t>of </a:t>
            </a:r>
            <a:r>
              <a:rPr lang="en-US" altLang="zh-CN" dirty="0"/>
              <a:t>Greedy </a:t>
            </a:r>
            <a:r>
              <a:rPr lang="en-US" altLang="zh-CN" dirty="0" smtClean="0"/>
              <a:t>Algorithms</a:t>
            </a:r>
          </a:p>
          <a:p>
            <a:pPr marL="0" indent="0">
              <a:buNone/>
            </a:pPr>
            <a:r>
              <a:rPr lang="en-US" altLang="zh-CN" dirty="0" smtClean="0"/>
              <a:t>4. Egyptian Fractions</a:t>
            </a:r>
          </a:p>
          <a:p>
            <a:pPr marL="0" indent="0">
              <a:buNone/>
            </a:pPr>
            <a:r>
              <a:rPr lang="en-US" altLang="zh-CN" dirty="0" smtClean="0"/>
              <a:t>5. </a:t>
            </a:r>
            <a:r>
              <a:rPr lang="en-US" altLang="zh-CN" dirty="0" smtClean="0">
                <a:solidFill>
                  <a:srgbClr val="FF0000"/>
                </a:solidFill>
              </a:rPr>
              <a:t>Activity Selection Problem</a:t>
            </a:r>
          </a:p>
          <a:p>
            <a:pPr lvl="1">
              <a:buFont typeface="Wingdings" panose="05000000000000000000" pitchFamily="2" charset="2"/>
              <a:buChar char="Ø"/>
            </a:pPr>
            <a:r>
              <a:rPr lang="en-US" altLang="zh-CN" dirty="0" smtClean="0"/>
              <a:t>Problem Representation</a:t>
            </a:r>
          </a:p>
          <a:p>
            <a:pPr lvl="1">
              <a:buFont typeface="Wingdings" panose="05000000000000000000" pitchFamily="2" charset="2"/>
              <a:buChar char="Ø"/>
            </a:pPr>
            <a:r>
              <a:rPr lang="en-US" altLang="zh-CN" dirty="0" smtClean="0"/>
              <a:t>Recursive Relation</a:t>
            </a:r>
          </a:p>
          <a:p>
            <a:pPr lvl="1">
              <a:buFont typeface="Wingdings" panose="05000000000000000000" pitchFamily="2" charset="2"/>
              <a:buChar char="Ø"/>
            </a:pPr>
            <a:r>
              <a:rPr lang="en-US" altLang="zh-CN" dirty="0" err="1" smtClean="0"/>
              <a:t>Simplication</a:t>
            </a:r>
            <a:r>
              <a:rPr lang="en-US" altLang="zh-CN" dirty="0" smtClean="0"/>
              <a:t> with Greedy</a:t>
            </a:r>
          </a:p>
          <a:p>
            <a:pPr lvl="1">
              <a:buFont typeface="Wingdings" panose="05000000000000000000" pitchFamily="2" charset="2"/>
              <a:buChar char="Ø"/>
            </a:pPr>
            <a:r>
              <a:rPr lang="en-US" altLang="zh-CN" dirty="0" smtClean="0"/>
              <a:t>Proof of correctness</a:t>
            </a:r>
          </a:p>
          <a:p>
            <a:endParaRPr lang="zh-CN" altLang="en-US" dirty="0"/>
          </a:p>
        </p:txBody>
      </p:sp>
      <p:sp>
        <p:nvSpPr>
          <p:cNvPr id="6" name="灯片编号占位符 5"/>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50</a:t>
            </a:fld>
            <a:endParaRPr lang="en-CA" dirty="0"/>
          </a:p>
        </p:txBody>
      </p:sp>
    </p:spTree>
    <p:extLst>
      <p:ext uri="{BB962C8B-B14F-4D97-AF65-F5344CB8AC3E}">
        <p14:creationId xmlns:p14="http://schemas.microsoft.com/office/powerpoint/2010/main" val="378762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1" name="Rectangle 4"/>
          <p:cNvSpPr>
            <a:spLocks noGrp="1" noChangeArrowheads="1"/>
          </p:cNvSpPr>
          <p:nvPr>
            <p:ph type="title"/>
          </p:nvPr>
        </p:nvSpPr>
        <p:spPr>
          <a:xfrm>
            <a:off x="0" y="333375"/>
            <a:ext cx="8991600" cy="615950"/>
          </a:xfrm>
        </p:spPr>
        <p:txBody>
          <a:bodyPr/>
          <a:lstStyle/>
          <a:p>
            <a:r>
              <a:rPr lang="en-US" altLang="zh-CN" sz="3200" smtClean="0">
                <a:cs typeface="Times New Roman" pitchFamily="18" charset="0"/>
              </a:rPr>
              <a:t>Example: A Recursive Greedy Algorithm</a:t>
            </a:r>
          </a:p>
        </p:txBody>
      </p:sp>
      <p:graphicFrame>
        <p:nvGraphicFramePr>
          <p:cNvPr id="575495" name="Group 7"/>
          <p:cNvGraphicFramePr>
            <a:graphicFrameLocks noGrp="1"/>
          </p:cNvGraphicFramePr>
          <p:nvPr/>
        </p:nvGraphicFramePr>
        <p:xfrm>
          <a:off x="533400" y="1600200"/>
          <a:ext cx="8172450" cy="1574800"/>
        </p:xfrm>
        <a:graphic>
          <a:graphicData uri="http://schemas.openxmlformats.org/drawingml/2006/table">
            <a:tbl>
              <a:tblPr/>
              <a:tblGrid>
                <a:gridCol w="628650"/>
                <a:gridCol w="628650"/>
                <a:gridCol w="628650"/>
                <a:gridCol w="628650"/>
                <a:gridCol w="628650"/>
                <a:gridCol w="628650"/>
                <a:gridCol w="628650"/>
                <a:gridCol w="628650"/>
                <a:gridCol w="628650"/>
                <a:gridCol w="628650"/>
                <a:gridCol w="628650"/>
                <a:gridCol w="647700"/>
                <a:gridCol w="609600"/>
              </a:tblGrid>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Times New Roman" pitchFamily="18" charset="0"/>
                        </a:rPr>
                        <a:t>i</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8</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9</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10</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11</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Times New Roman" pitchFamily="18" charset="0"/>
                        </a:rPr>
                        <a:t>s</a:t>
                      </a:r>
                      <a:r>
                        <a:rPr kumimoji="0" lang="en-US" sz="2800" b="1" i="1" u="none" strike="noStrike" cap="none" normalizeH="0" baseline="-25000" smtClean="0">
                          <a:ln>
                            <a:noFill/>
                          </a:ln>
                          <a:solidFill>
                            <a:schemeClr val="tx1"/>
                          </a:solidFill>
                          <a:effectLst/>
                          <a:latin typeface="Times New Roman" pitchFamily="18" charset="0"/>
                        </a:rPr>
                        <a:t>i</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8</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8</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12</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Times New Roman" pitchFamily="18" charset="0"/>
                        </a:rPr>
                        <a:t>f</a:t>
                      </a:r>
                      <a:r>
                        <a:rPr kumimoji="0" lang="en-US" sz="2800" b="1" i="1" u="none" strike="noStrike" cap="none" normalizeH="0" baseline="-25000" smtClean="0">
                          <a:ln>
                            <a:noFill/>
                          </a:ln>
                          <a:solidFill>
                            <a:schemeClr val="tx1"/>
                          </a:solidFill>
                          <a:effectLst/>
                          <a:latin typeface="Times New Roman" pitchFamily="18" charset="0"/>
                        </a:rPr>
                        <a:t>i</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4</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5</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6</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7</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8</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9</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10</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11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12</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13</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14</a:t>
                      </a:r>
                    </a:p>
                  </a:txBody>
                  <a:tcPr horzOverflow="overflow">
                    <a:lnL>
                      <a:noFill/>
                    </a:lnL>
                    <a:lnR cap="flat">
                      <a:noFill/>
                    </a:lnR>
                    <a:lnT>
                      <a:noFill/>
                    </a:lnT>
                    <a:lnB cap="flat">
                      <a:noFill/>
                    </a:lnB>
                    <a:lnTlToBr>
                      <a:noFill/>
                    </a:lnTlToBr>
                    <a:lnBlToTr>
                      <a:noFill/>
                    </a:lnBlToTr>
                    <a:noFill/>
                  </a:tcPr>
                </a:tc>
              </a:tr>
            </a:tbl>
          </a:graphicData>
        </a:graphic>
      </p:graphicFrame>
      <p:sp>
        <p:nvSpPr>
          <p:cNvPr id="553004" name="Rectangle 79"/>
          <p:cNvSpPr>
            <a:spLocks noChangeArrowheads="1"/>
          </p:cNvSpPr>
          <p:nvPr/>
        </p:nvSpPr>
        <p:spPr bwMode="auto">
          <a:xfrm>
            <a:off x="304800" y="3810000"/>
            <a:ext cx="8610600" cy="2133600"/>
          </a:xfrm>
          <a:prstGeom prst="rect">
            <a:avLst/>
          </a:prstGeom>
          <a:noFill/>
          <a:ln w="9525">
            <a:noFill/>
            <a:miter lim="800000"/>
            <a:headEnd/>
            <a:tailEnd/>
          </a:ln>
        </p:spPr>
        <p:txBody>
          <a:bodyPr/>
          <a:lstStyle/>
          <a:p>
            <a:pPr marL="342900" indent="-342900">
              <a:spcBef>
                <a:spcPct val="20000"/>
              </a:spcBef>
            </a:pPr>
            <a:r>
              <a:rPr lang="en-US" altLang="zh-CN" sz="3000" dirty="0">
                <a:solidFill>
                  <a:srgbClr val="00B0F0"/>
                </a:solidFill>
                <a:latin typeface="Times New Roman" pitchFamily="18" charset="0"/>
                <a:cs typeface="Times New Roman" pitchFamily="18" charset="0"/>
              </a:rPr>
              <a:t>	For the </a:t>
            </a:r>
            <a:r>
              <a:rPr lang="en-US" altLang="zh-CN" sz="3000" dirty="0" smtClean="0">
                <a:solidFill>
                  <a:srgbClr val="00B0F0"/>
                </a:solidFill>
                <a:latin typeface="Times New Roman" pitchFamily="18" charset="0"/>
                <a:cs typeface="Times New Roman" pitchFamily="18" charset="0"/>
              </a:rPr>
              <a:t>Greedy </a:t>
            </a:r>
            <a:r>
              <a:rPr lang="en-US" altLang="zh-CN" sz="3000" dirty="0">
                <a:solidFill>
                  <a:srgbClr val="00B0F0"/>
                </a:solidFill>
                <a:latin typeface="Times New Roman" pitchFamily="18" charset="0"/>
                <a:cs typeface="Times New Roman" pitchFamily="18" charset="0"/>
              </a:rPr>
              <a:t>Algorithm, the set </a:t>
            </a:r>
            <a:r>
              <a:rPr lang="en-US" altLang="zh-CN" sz="3000" i="1" dirty="0">
                <a:solidFill>
                  <a:srgbClr val="00B0F0"/>
                </a:solidFill>
                <a:latin typeface="Times New Roman" pitchFamily="18" charset="0"/>
                <a:cs typeface="Times New Roman" pitchFamily="18" charset="0"/>
              </a:rPr>
              <a:t>S</a:t>
            </a:r>
            <a:r>
              <a:rPr lang="en-US" altLang="zh-CN" sz="3000" dirty="0">
                <a:solidFill>
                  <a:srgbClr val="00B0F0"/>
                </a:solidFill>
                <a:latin typeface="Times New Roman" pitchFamily="18" charset="0"/>
                <a:cs typeface="Times New Roman" pitchFamily="18" charset="0"/>
              </a:rPr>
              <a:t> of activities is </a:t>
            </a:r>
            <a:r>
              <a:rPr lang="en-US" altLang="zh-CN" sz="3000" dirty="0">
                <a:solidFill>
                  <a:srgbClr val="FF0000"/>
                </a:solidFill>
                <a:latin typeface="Times New Roman" pitchFamily="18" charset="0"/>
                <a:cs typeface="Times New Roman" pitchFamily="18" charset="0"/>
              </a:rPr>
              <a:t>sorted</a:t>
            </a:r>
            <a:r>
              <a:rPr lang="en-US" altLang="zh-CN" sz="3000" dirty="0">
                <a:solidFill>
                  <a:srgbClr val="00B0F0"/>
                </a:solidFill>
                <a:latin typeface="Times New Roman" pitchFamily="18" charset="0"/>
                <a:cs typeface="Times New Roman" pitchFamily="18" charset="0"/>
              </a:rPr>
              <a:t> in increasing order of finish time</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51</a:t>
            </a:fld>
            <a:endParaRPr lang="en-CA"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2339975" y="6524625"/>
            <a:ext cx="7345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1" name="Line 3"/>
          <p:cNvSpPr>
            <a:spLocks noChangeShapeType="1"/>
          </p:cNvSpPr>
          <p:nvPr/>
        </p:nvSpPr>
        <p:spPr bwMode="auto">
          <a:xfrm>
            <a:off x="2339975"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2" name="Line 4"/>
          <p:cNvSpPr>
            <a:spLocks noChangeShapeType="1"/>
          </p:cNvSpPr>
          <p:nvPr/>
        </p:nvSpPr>
        <p:spPr bwMode="auto">
          <a:xfrm>
            <a:off x="2771775"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3" name="Line 5"/>
          <p:cNvSpPr>
            <a:spLocks noChangeShapeType="1"/>
          </p:cNvSpPr>
          <p:nvPr/>
        </p:nvSpPr>
        <p:spPr bwMode="auto">
          <a:xfrm>
            <a:off x="3203575"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4" name="Line 6"/>
          <p:cNvSpPr>
            <a:spLocks noChangeShapeType="1"/>
          </p:cNvSpPr>
          <p:nvPr/>
        </p:nvSpPr>
        <p:spPr bwMode="auto">
          <a:xfrm>
            <a:off x="3636963"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5" name="Line 7"/>
          <p:cNvSpPr>
            <a:spLocks noChangeShapeType="1"/>
          </p:cNvSpPr>
          <p:nvPr/>
        </p:nvSpPr>
        <p:spPr bwMode="auto">
          <a:xfrm>
            <a:off x="4068763"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6" name="Line 8"/>
          <p:cNvSpPr>
            <a:spLocks noChangeShapeType="1"/>
          </p:cNvSpPr>
          <p:nvPr/>
        </p:nvSpPr>
        <p:spPr bwMode="auto">
          <a:xfrm>
            <a:off x="4500563"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7" name="Line 9"/>
          <p:cNvSpPr>
            <a:spLocks noChangeShapeType="1"/>
          </p:cNvSpPr>
          <p:nvPr/>
        </p:nvSpPr>
        <p:spPr bwMode="auto">
          <a:xfrm>
            <a:off x="4932363"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8" name="Line 10"/>
          <p:cNvSpPr>
            <a:spLocks noChangeShapeType="1"/>
          </p:cNvSpPr>
          <p:nvPr/>
        </p:nvSpPr>
        <p:spPr bwMode="auto">
          <a:xfrm>
            <a:off x="5364163"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9" name="Line 11"/>
          <p:cNvSpPr>
            <a:spLocks noChangeShapeType="1"/>
          </p:cNvSpPr>
          <p:nvPr/>
        </p:nvSpPr>
        <p:spPr bwMode="auto">
          <a:xfrm>
            <a:off x="5795963"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0" name="Line 12"/>
          <p:cNvSpPr>
            <a:spLocks noChangeShapeType="1"/>
          </p:cNvSpPr>
          <p:nvPr/>
        </p:nvSpPr>
        <p:spPr bwMode="auto">
          <a:xfrm>
            <a:off x="6229350"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1" name="Line 13"/>
          <p:cNvSpPr>
            <a:spLocks noChangeShapeType="1"/>
          </p:cNvSpPr>
          <p:nvPr/>
        </p:nvSpPr>
        <p:spPr bwMode="auto">
          <a:xfrm>
            <a:off x="6661150"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2" name="Line 14"/>
          <p:cNvSpPr>
            <a:spLocks noChangeShapeType="1"/>
          </p:cNvSpPr>
          <p:nvPr/>
        </p:nvSpPr>
        <p:spPr bwMode="auto">
          <a:xfrm>
            <a:off x="7092950"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3" name="Line 15"/>
          <p:cNvSpPr>
            <a:spLocks noChangeShapeType="1"/>
          </p:cNvSpPr>
          <p:nvPr/>
        </p:nvSpPr>
        <p:spPr bwMode="auto">
          <a:xfrm>
            <a:off x="7524750"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4" name="Line 16"/>
          <p:cNvSpPr>
            <a:spLocks noChangeShapeType="1"/>
          </p:cNvSpPr>
          <p:nvPr/>
        </p:nvSpPr>
        <p:spPr bwMode="auto">
          <a:xfrm>
            <a:off x="7956550"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5" name="Line 17"/>
          <p:cNvSpPr>
            <a:spLocks noChangeShapeType="1"/>
          </p:cNvSpPr>
          <p:nvPr/>
        </p:nvSpPr>
        <p:spPr bwMode="auto">
          <a:xfrm>
            <a:off x="8388350" y="333375"/>
            <a:ext cx="0" cy="61912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6" name="Rectangle 18"/>
          <p:cNvSpPr>
            <a:spLocks noChangeArrowheads="1"/>
          </p:cNvSpPr>
          <p:nvPr/>
        </p:nvSpPr>
        <p:spPr bwMode="auto">
          <a:xfrm>
            <a:off x="22685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0</a:t>
            </a:r>
          </a:p>
        </p:txBody>
      </p:sp>
      <p:sp>
        <p:nvSpPr>
          <p:cNvPr id="17427" name="Rectangle 19"/>
          <p:cNvSpPr>
            <a:spLocks noChangeArrowheads="1"/>
          </p:cNvSpPr>
          <p:nvPr/>
        </p:nvSpPr>
        <p:spPr bwMode="auto">
          <a:xfrm>
            <a:off x="27003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7428" name="Rectangle 20"/>
          <p:cNvSpPr>
            <a:spLocks noChangeArrowheads="1"/>
          </p:cNvSpPr>
          <p:nvPr/>
        </p:nvSpPr>
        <p:spPr bwMode="auto">
          <a:xfrm>
            <a:off x="3059113"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sp>
        <p:nvSpPr>
          <p:cNvPr id="17429" name="Rectangle 21"/>
          <p:cNvSpPr>
            <a:spLocks noChangeArrowheads="1"/>
          </p:cNvSpPr>
          <p:nvPr/>
        </p:nvSpPr>
        <p:spPr bwMode="auto">
          <a:xfrm>
            <a:off x="35639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sp>
        <p:nvSpPr>
          <p:cNvPr id="17430" name="Rectangle 22"/>
          <p:cNvSpPr>
            <a:spLocks noChangeArrowheads="1"/>
          </p:cNvSpPr>
          <p:nvPr/>
        </p:nvSpPr>
        <p:spPr bwMode="auto">
          <a:xfrm>
            <a:off x="3924300"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sp>
        <p:nvSpPr>
          <p:cNvPr id="17431" name="Rectangle 23"/>
          <p:cNvSpPr>
            <a:spLocks noChangeArrowheads="1"/>
          </p:cNvSpPr>
          <p:nvPr/>
        </p:nvSpPr>
        <p:spPr bwMode="auto">
          <a:xfrm>
            <a:off x="44275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5</a:t>
            </a:r>
          </a:p>
        </p:txBody>
      </p:sp>
      <p:sp>
        <p:nvSpPr>
          <p:cNvPr id="17432" name="Rectangle 24"/>
          <p:cNvSpPr>
            <a:spLocks noChangeArrowheads="1"/>
          </p:cNvSpPr>
          <p:nvPr/>
        </p:nvSpPr>
        <p:spPr bwMode="auto">
          <a:xfrm>
            <a:off x="485933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6</a:t>
            </a:r>
          </a:p>
        </p:txBody>
      </p:sp>
      <p:sp>
        <p:nvSpPr>
          <p:cNvPr id="17433" name="Rectangle 25"/>
          <p:cNvSpPr>
            <a:spLocks noChangeArrowheads="1"/>
          </p:cNvSpPr>
          <p:nvPr/>
        </p:nvSpPr>
        <p:spPr bwMode="auto">
          <a:xfrm>
            <a:off x="5219700"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7</a:t>
            </a:r>
          </a:p>
        </p:txBody>
      </p:sp>
      <p:sp>
        <p:nvSpPr>
          <p:cNvPr id="17434" name="Rectangle 26"/>
          <p:cNvSpPr>
            <a:spLocks noChangeArrowheads="1"/>
          </p:cNvSpPr>
          <p:nvPr/>
        </p:nvSpPr>
        <p:spPr bwMode="auto">
          <a:xfrm>
            <a:off x="5724525"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8</a:t>
            </a:r>
          </a:p>
        </p:txBody>
      </p:sp>
      <p:sp>
        <p:nvSpPr>
          <p:cNvPr id="17435" name="Rectangle 27"/>
          <p:cNvSpPr>
            <a:spLocks noChangeArrowheads="1"/>
          </p:cNvSpPr>
          <p:nvPr/>
        </p:nvSpPr>
        <p:spPr bwMode="auto">
          <a:xfrm>
            <a:off x="6156325"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9</a:t>
            </a:r>
          </a:p>
        </p:txBody>
      </p:sp>
      <p:sp>
        <p:nvSpPr>
          <p:cNvPr id="17436" name="Rectangle 28"/>
          <p:cNvSpPr>
            <a:spLocks noChangeArrowheads="1"/>
          </p:cNvSpPr>
          <p:nvPr/>
        </p:nvSpPr>
        <p:spPr bwMode="auto">
          <a:xfrm>
            <a:off x="651668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10</a:t>
            </a:r>
          </a:p>
        </p:txBody>
      </p:sp>
      <p:sp>
        <p:nvSpPr>
          <p:cNvPr id="17437" name="Rectangle 29"/>
          <p:cNvSpPr>
            <a:spLocks noChangeArrowheads="1"/>
          </p:cNvSpPr>
          <p:nvPr/>
        </p:nvSpPr>
        <p:spPr bwMode="auto">
          <a:xfrm>
            <a:off x="6948488" y="6524625"/>
            <a:ext cx="215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11</a:t>
            </a:r>
          </a:p>
        </p:txBody>
      </p:sp>
      <p:sp>
        <p:nvSpPr>
          <p:cNvPr id="17438" name="Rectangle 30"/>
          <p:cNvSpPr>
            <a:spLocks noChangeArrowheads="1"/>
          </p:cNvSpPr>
          <p:nvPr/>
        </p:nvSpPr>
        <p:spPr bwMode="auto">
          <a:xfrm>
            <a:off x="7451725" y="6597650"/>
            <a:ext cx="2143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12</a:t>
            </a:r>
          </a:p>
        </p:txBody>
      </p:sp>
      <p:sp>
        <p:nvSpPr>
          <p:cNvPr id="17439" name="Rectangle 31"/>
          <p:cNvSpPr>
            <a:spLocks noChangeArrowheads="1"/>
          </p:cNvSpPr>
          <p:nvPr/>
        </p:nvSpPr>
        <p:spPr bwMode="auto">
          <a:xfrm>
            <a:off x="781208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13</a:t>
            </a:r>
          </a:p>
        </p:txBody>
      </p:sp>
      <p:sp>
        <p:nvSpPr>
          <p:cNvPr id="17440" name="Rectangle 32"/>
          <p:cNvSpPr>
            <a:spLocks noChangeArrowheads="1"/>
          </p:cNvSpPr>
          <p:nvPr/>
        </p:nvSpPr>
        <p:spPr bwMode="auto">
          <a:xfrm>
            <a:off x="8243888" y="6597650"/>
            <a:ext cx="215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14</a:t>
            </a:r>
          </a:p>
        </p:txBody>
      </p:sp>
      <p:sp>
        <p:nvSpPr>
          <p:cNvPr id="17441" name="Rectangle 33"/>
          <p:cNvSpPr>
            <a:spLocks noChangeArrowheads="1"/>
          </p:cNvSpPr>
          <p:nvPr/>
        </p:nvSpPr>
        <p:spPr bwMode="auto">
          <a:xfrm>
            <a:off x="2771775" y="692150"/>
            <a:ext cx="1295400" cy="2159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graphicFrame>
        <p:nvGraphicFramePr>
          <p:cNvPr id="17567" name="Group 159"/>
          <p:cNvGraphicFramePr>
            <a:graphicFrameLocks noGrp="1"/>
          </p:cNvGraphicFramePr>
          <p:nvPr>
            <p:ph/>
            <p:extLst>
              <p:ext uri="{D42A27DB-BD31-4B8C-83A1-F6EECF244321}">
                <p14:modId xmlns:p14="http://schemas.microsoft.com/office/powerpoint/2010/main" val="2584965949"/>
              </p:ext>
            </p:extLst>
          </p:nvPr>
        </p:nvGraphicFramePr>
        <p:xfrm>
          <a:off x="251618" y="1192303"/>
          <a:ext cx="1584325" cy="4754880"/>
        </p:xfrm>
        <a:graphic>
          <a:graphicData uri="http://schemas.openxmlformats.org/drawingml/2006/table">
            <a:tbl>
              <a:tblPr/>
              <a:tblGrid>
                <a:gridCol w="527050"/>
                <a:gridCol w="530225"/>
                <a:gridCol w="527050"/>
              </a:tblGrid>
              <a:tr h="3381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i</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s</a:t>
                      </a:r>
                      <a:r>
                        <a:rPr kumimoji="0" lang="en-US" altLang="zh-CN" sz="2000" b="0" i="0" u="none" strike="noStrike" cap="none" normalizeH="0" baseline="-25000" dirty="0" err="1" smtClean="0">
                          <a:ln>
                            <a:noFill/>
                          </a:ln>
                          <a:solidFill>
                            <a:schemeClr val="tx1"/>
                          </a:solidFill>
                          <a:effectLst/>
                          <a:latin typeface="Arial" panose="020B0604020202020204" pitchFamily="34" charset="0"/>
                          <a:ea typeface="宋体" panose="02010600030101010101" pitchFamily="2" charset="-122"/>
                        </a:rPr>
                        <a:t>i</a:t>
                      </a:r>
                      <a:endParaRPr kumimoji="0" lang="en-US" altLang="zh-CN" sz="20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0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96" name="Rectangle 88"/>
          <p:cNvSpPr>
            <a:spLocks noChangeArrowheads="1"/>
          </p:cNvSpPr>
          <p:nvPr/>
        </p:nvSpPr>
        <p:spPr bwMode="auto">
          <a:xfrm>
            <a:off x="396081" y="1624103"/>
            <a:ext cx="36036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a:t>
            </a:r>
          </a:p>
        </p:txBody>
      </p:sp>
      <p:grpSp>
        <p:nvGrpSpPr>
          <p:cNvPr id="17497" name="Group 89"/>
          <p:cNvGrpSpPr>
            <a:grpSpLocks/>
          </p:cNvGrpSpPr>
          <p:nvPr/>
        </p:nvGrpSpPr>
        <p:grpSpPr bwMode="auto">
          <a:xfrm>
            <a:off x="3635375" y="333375"/>
            <a:ext cx="863600" cy="574675"/>
            <a:chOff x="2018" y="210"/>
            <a:chExt cx="544" cy="499"/>
          </a:xfrm>
        </p:grpSpPr>
        <p:sp>
          <p:nvSpPr>
            <p:cNvPr id="17498" name="Line 90"/>
            <p:cNvSpPr>
              <a:spLocks noChangeShapeType="1"/>
            </p:cNvSpPr>
            <p:nvPr/>
          </p:nvSpPr>
          <p:spPr bwMode="auto">
            <a:xfrm flipH="1" flipV="1">
              <a:off x="2018" y="391"/>
              <a:ext cx="272" cy="31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99" name="Rectangle 91"/>
            <p:cNvSpPr>
              <a:spLocks noChangeArrowheads="1"/>
            </p:cNvSpPr>
            <p:nvPr/>
          </p:nvSpPr>
          <p:spPr bwMode="auto">
            <a:xfrm>
              <a:off x="2018" y="210"/>
              <a:ext cx="544" cy="18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grpSp>
      <p:sp>
        <p:nvSpPr>
          <p:cNvPr id="17500" name="Rectangle 92"/>
          <p:cNvSpPr>
            <a:spLocks noChangeArrowheads="1"/>
          </p:cNvSpPr>
          <p:nvPr/>
        </p:nvSpPr>
        <p:spPr bwMode="auto">
          <a:xfrm>
            <a:off x="2771775" y="1484313"/>
            <a:ext cx="1295400" cy="2159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grpSp>
        <p:nvGrpSpPr>
          <p:cNvPr id="17501" name="Group 93"/>
          <p:cNvGrpSpPr>
            <a:grpSpLocks/>
          </p:cNvGrpSpPr>
          <p:nvPr/>
        </p:nvGrpSpPr>
        <p:grpSpPr bwMode="auto">
          <a:xfrm>
            <a:off x="2339975" y="1052513"/>
            <a:ext cx="2592388" cy="431800"/>
            <a:chOff x="1474" y="754"/>
            <a:chExt cx="1361" cy="363"/>
          </a:xfrm>
        </p:grpSpPr>
        <p:sp>
          <p:nvSpPr>
            <p:cNvPr id="17502" name="Line 94"/>
            <p:cNvSpPr>
              <a:spLocks noChangeShapeType="1"/>
            </p:cNvSpPr>
            <p:nvPr/>
          </p:nvSpPr>
          <p:spPr bwMode="auto">
            <a:xfrm flipH="1" flipV="1">
              <a:off x="1474" y="935"/>
              <a:ext cx="590" cy="18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03" name="Rectangle 95"/>
            <p:cNvSpPr>
              <a:spLocks noChangeArrowheads="1"/>
            </p:cNvSpPr>
            <p:nvPr/>
          </p:nvSpPr>
          <p:spPr bwMode="auto">
            <a:xfrm>
              <a:off x="1474" y="754"/>
              <a:ext cx="1361" cy="18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grpSp>
      <p:sp>
        <p:nvSpPr>
          <p:cNvPr id="17504" name="Rectangle 96"/>
          <p:cNvSpPr>
            <a:spLocks noChangeArrowheads="1"/>
          </p:cNvSpPr>
          <p:nvPr/>
        </p:nvSpPr>
        <p:spPr bwMode="auto">
          <a:xfrm>
            <a:off x="2771775" y="1844675"/>
            <a:ext cx="1295400" cy="2159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grpSp>
        <p:nvGrpSpPr>
          <p:cNvPr id="17505" name="Group 97"/>
          <p:cNvGrpSpPr>
            <a:grpSpLocks/>
          </p:cNvGrpSpPr>
          <p:nvPr/>
        </p:nvGrpSpPr>
        <p:grpSpPr bwMode="auto">
          <a:xfrm>
            <a:off x="4067175" y="1700213"/>
            <a:ext cx="1296988" cy="360362"/>
            <a:chOff x="2562" y="1298"/>
            <a:chExt cx="817" cy="272"/>
          </a:xfrm>
        </p:grpSpPr>
        <p:sp>
          <p:nvSpPr>
            <p:cNvPr id="17506" name="Line 98"/>
            <p:cNvSpPr>
              <a:spLocks noChangeShapeType="1"/>
            </p:cNvSpPr>
            <p:nvPr/>
          </p:nvSpPr>
          <p:spPr bwMode="auto">
            <a:xfrm flipV="1">
              <a:off x="2562" y="1389"/>
              <a:ext cx="273"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07" name="Rectangle 99"/>
            <p:cNvSpPr>
              <a:spLocks noChangeArrowheads="1"/>
            </p:cNvSpPr>
            <p:nvPr/>
          </p:nvSpPr>
          <p:spPr bwMode="auto">
            <a:xfrm>
              <a:off x="2835" y="1298"/>
              <a:ext cx="544"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grpSp>
      <p:grpSp>
        <p:nvGrpSpPr>
          <p:cNvPr id="17508" name="Group 100"/>
          <p:cNvGrpSpPr>
            <a:grpSpLocks/>
          </p:cNvGrpSpPr>
          <p:nvPr/>
        </p:nvGrpSpPr>
        <p:grpSpPr bwMode="auto">
          <a:xfrm>
            <a:off x="2771775" y="2492375"/>
            <a:ext cx="2592388" cy="217488"/>
            <a:chOff x="1746" y="1887"/>
            <a:chExt cx="1633" cy="183"/>
          </a:xfrm>
        </p:grpSpPr>
        <p:sp>
          <p:nvSpPr>
            <p:cNvPr id="17509" name="Rectangle 101"/>
            <p:cNvSpPr>
              <a:spLocks noChangeArrowheads="1"/>
            </p:cNvSpPr>
            <p:nvPr/>
          </p:nvSpPr>
          <p:spPr bwMode="auto">
            <a:xfrm>
              <a:off x="1746" y="1887"/>
              <a:ext cx="816"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7510" name="Rectangle 102"/>
            <p:cNvSpPr>
              <a:spLocks noChangeArrowheads="1"/>
            </p:cNvSpPr>
            <p:nvPr/>
          </p:nvSpPr>
          <p:spPr bwMode="auto">
            <a:xfrm>
              <a:off x="2835" y="1888"/>
              <a:ext cx="544"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grpSp>
      <p:grpSp>
        <p:nvGrpSpPr>
          <p:cNvPr id="17514" name="Group 106"/>
          <p:cNvGrpSpPr>
            <a:grpSpLocks/>
          </p:cNvGrpSpPr>
          <p:nvPr/>
        </p:nvGrpSpPr>
        <p:grpSpPr bwMode="auto">
          <a:xfrm>
            <a:off x="2771775" y="3141663"/>
            <a:ext cx="2592388" cy="215900"/>
            <a:chOff x="1746" y="1887"/>
            <a:chExt cx="1633" cy="183"/>
          </a:xfrm>
        </p:grpSpPr>
        <p:sp>
          <p:nvSpPr>
            <p:cNvPr id="17515" name="Rectangle 107"/>
            <p:cNvSpPr>
              <a:spLocks noChangeArrowheads="1"/>
            </p:cNvSpPr>
            <p:nvPr/>
          </p:nvSpPr>
          <p:spPr bwMode="auto">
            <a:xfrm>
              <a:off x="1746" y="1887"/>
              <a:ext cx="816"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7516" name="Rectangle 108"/>
            <p:cNvSpPr>
              <a:spLocks noChangeArrowheads="1"/>
            </p:cNvSpPr>
            <p:nvPr/>
          </p:nvSpPr>
          <p:spPr bwMode="auto">
            <a:xfrm>
              <a:off x="2835" y="1888"/>
              <a:ext cx="544"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grpSp>
      <p:grpSp>
        <p:nvGrpSpPr>
          <p:cNvPr id="17517" name="Group 109"/>
          <p:cNvGrpSpPr>
            <a:grpSpLocks/>
          </p:cNvGrpSpPr>
          <p:nvPr/>
        </p:nvGrpSpPr>
        <p:grpSpPr bwMode="auto">
          <a:xfrm>
            <a:off x="4500563" y="2838450"/>
            <a:ext cx="1727200" cy="446088"/>
            <a:chOff x="2835" y="1788"/>
            <a:chExt cx="1088" cy="281"/>
          </a:xfrm>
        </p:grpSpPr>
        <p:sp>
          <p:nvSpPr>
            <p:cNvPr id="17518" name="Rectangle 110"/>
            <p:cNvSpPr>
              <a:spLocks noChangeArrowheads="1"/>
            </p:cNvSpPr>
            <p:nvPr/>
          </p:nvSpPr>
          <p:spPr bwMode="auto">
            <a:xfrm>
              <a:off x="2835" y="1788"/>
              <a:ext cx="1088" cy="1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6</a:t>
              </a:r>
            </a:p>
          </p:txBody>
        </p:sp>
        <p:sp>
          <p:nvSpPr>
            <p:cNvPr id="17519" name="Line 111"/>
            <p:cNvSpPr>
              <a:spLocks noChangeShapeType="1"/>
            </p:cNvSpPr>
            <p:nvPr/>
          </p:nvSpPr>
          <p:spPr bwMode="auto">
            <a:xfrm flipH="1" flipV="1">
              <a:off x="2835" y="1797"/>
              <a:ext cx="544"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520" name="Group 112"/>
          <p:cNvGrpSpPr>
            <a:grpSpLocks/>
          </p:cNvGrpSpPr>
          <p:nvPr/>
        </p:nvGrpSpPr>
        <p:grpSpPr bwMode="auto">
          <a:xfrm>
            <a:off x="2771775" y="3789363"/>
            <a:ext cx="2592388" cy="215900"/>
            <a:chOff x="1746" y="1887"/>
            <a:chExt cx="1633" cy="183"/>
          </a:xfrm>
        </p:grpSpPr>
        <p:sp>
          <p:nvSpPr>
            <p:cNvPr id="17521" name="Rectangle 113"/>
            <p:cNvSpPr>
              <a:spLocks noChangeArrowheads="1"/>
            </p:cNvSpPr>
            <p:nvPr/>
          </p:nvSpPr>
          <p:spPr bwMode="auto">
            <a:xfrm>
              <a:off x="1746" y="1887"/>
              <a:ext cx="816"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7522" name="Rectangle 114"/>
            <p:cNvSpPr>
              <a:spLocks noChangeArrowheads="1"/>
            </p:cNvSpPr>
            <p:nvPr/>
          </p:nvSpPr>
          <p:spPr bwMode="auto">
            <a:xfrm>
              <a:off x="2835" y="1888"/>
              <a:ext cx="544"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grpSp>
      <p:grpSp>
        <p:nvGrpSpPr>
          <p:cNvPr id="17523" name="Group 115"/>
          <p:cNvGrpSpPr>
            <a:grpSpLocks/>
          </p:cNvGrpSpPr>
          <p:nvPr/>
        </p:nvGrpSpPr>
        <p:grpSpPr bwMode="auto">
          <a:xfrm>
            <a:off x="4932363" y="3500438"/>
            <a:ext cx="1727200" cy="433387"/>
            <a:chOff x="3107" y="2205"/>
            <a:chExt cx="1088" cy="273"/>
          </a:xfrm>
        </p:grpSpPr>
        <p:sp>
          <p:nvSpPr>
            <p:cNvPr id="17524" name="Rectangle 116"/>
            <p:cNvSpPr>
              <a:spLocks noChangeArrowheads="1"/>
            </p:cNvSpPr>
            <p:nvPr/>
          </p:nvSpPr>
          <p:spPr bwMode="auto">
            <a:xfrm>
              <a:off x="3107" y="2205"/>
              <a:ext cx="1088" cy="1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7</a:t>
              </a:r>
            </a:p>
          </p:txBody>
        </p:sp>
        <p:sp>
          <p:nvSpPr>
            <p:cNvPr id="17525" name="Line 117"/>
            <p:cNvSpPr>
              <a:spLocks noChangeShapeType="1"/>
            </p:cNvSpPr>
            <p:nvPr/>
          </p:nvSpPr>
          <p:spPr bwMode="auto">
            <a:xfrm flipH="1" flipV="1">
              <a:off x="3107" y="2205"/>
              <a:ext cx="272" cy="2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526" name="Group 118"/>
          <p:cNvGrpSpPr>
            <a:grpSpLocks/>
          </p:cNvGrpSpPr>
          <p:nvPr/>
        </p:nvGrpSpPr>
        <p:grpSpPr bwMode="auto">
          <a:xfrm>
            <a:off x="2771775" y="4149725"/>
            <a:ext cx="2592388" cy="215900"/>
            <a:chOff x="1746" y="1887"/>
            <a:chExt cx="1633" cy="183"/>
          </a:xfrm>
        </p:grpSpPr>
        <p:sp>
          <p:nvSpPr>
            <p:cNvPr id="17527" name="Rectangle 119"/>
            <p:cNvSpPr>
              <a:spLocks noChangeArrowheads="1"/>
            </p:cNvSpPr>
            <p:nvPr/>
          </p:nvSpPr>
          <p:spPr bwMode="auto">
            <a:xfrm>
              <a:off x="1746" y="1887"/>
              <a:ext cx="816"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7528" name="Rectangle 120"/>
            <p:cNvSpPr>
              <a:spLocks noChangeArrowheads="1"/>
            </p:cNvSpPr>
            <p:nvPr/>
          </p:nvSpPr>
          <p:spPr bwMode="auto">
            <a:xfrm>
              <a:off x="2835" y="1888"/>
              <a:ext cx="544"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grpSp>
      <p:grpSp>
        <p:nvGrpSpPr>
          <p:cNvPr id="17529" name="Group 121"/>
          <p:cNvGrpSpPr>
            <a:grpSpLocks/>
          </p:cNvGrpSpPr>
          <p:nvPr/>
        </p:nvGrpSpPr>
        <p:grpSpPr bwMode="auto">
          <a:xfrm>
            <a:off x="5364163" y="3860800"/>
            <a:ext cx="1728787" cy="431800"/>
            <a:chOff x="3379" y="2432"/>
            <a:chExt cx="1089" cy="272"/>
          </a:xfrm>
        </p:grpSpPr>
        <p:sp>
          <p:nvSpPr>
            <p:cNvPr id="17530" name="Rectangle 122"/>
            <p:cNvSpPr>
              <a:spLocks noChangeArrowheads="1"/>
            </p:cNvSpPr>
            <p:nvPr/>
          </p:nvSpPr>
          <p:spPr bwMode="auto">
            <a:xfrm>
              <a:off x="3651" y="2432"/>
              <a:ext cx="817" cy="1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8</a:t>
              </a:r>
            </a:p>
          </p:txBody>
        </p:sp>
        <p:sp>
          <p:nvSpPr>
            <p:cNvPr id="17531" name="Line 123"/>
            <p:cNvSpPr>
              <a:spLocks noChangeShapeType="1"/>
            </p:cNvSpPr>
            <p:nvPr/>
          </p:nvSpPr>
          <p:spPr bwMode="auto">
            <a:xfrm flipV="1">
              <a:off x="3379" y="2523"/>
              <a:ext cx="272"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532" name="Group 124"/>
          <p:cNvGrpSpPr>
            <a:grpSpLocks/>
          </p:cNvGrpSpPr>
          <p:nvPr/>
        </p:nvGrpSpPr>
        <p:grpSpPr bwMode="auto">
          <a:xfrm>
            <a:off x="2771775" y="4508500"/>
            <a:ext cx="4321175" cy="217488"/>
            <a:chOff x="1746" y="2840"/>
            <a:chExt cx="2722" cy="137"/>
          </a:xfrm>
        </p:grpSpPr>
        <p:grpSp>
          <p:nvGrpSpPr>
            <p:cNvPr id="17533" name="Group 125"/>
            <p:cNvGrpSpPr>
              <a:grpSpLocks/>
            </p:cNvGrpSpPr>
            <p:nvPr/>
          </p:nvGrpSpPr>
          <p:grpSpPr bwMode="auto">
            <a:xfrm>
              <a:off x="1746" y="2840"/>
              <a:ext cx="1633" cy="136"/>
              <a:chOff x="1746" y="1887"/>
              <a:chExt cx="1633" cy="183"/>
            </a:xfrm>
          </p:grpSpPr>
          <p:sp>
            <p:nvSpPr>
              <p:cNvPr id="17534" name="Rectangle 126"/>
              <p:cNvSpPr>
                <a:spLocks noChangeArrowheads="1"/>
              </p:cNvSpPr>
              <p:nvPr/>
            </p:nvSpPr>
            <p:spPr bwMode="auto">
              <a:xfrm>
                <a:off x="1746" y="1887"/>
                <a:ext cx="816"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7535" name="Rectangle 127"/>
              <p:cNvSpPr>
                <a:spLocks noChangeArrowheads="1"/>
              </p:cNvSpPr>
              <p:nvPr/>
            </p:nvSpPr>
            <p:spPr bwMode="auto">
              <a:xfrm>
                <a:off x="2835" y="1888"/>
                <a:ext cx="544"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grpSp>
        <p:sp>
          <p:nvSpPr>
            <p:cNvPr id="17536" name="Rectangle 128"/>
            <p:cNvSpPr>
              <a:spLocks noChangeArrowheads="1"/>
            </p:cNvSpPr>
            <p:nvPr/>
          </p:nvSpPr>
          <p:spPr bwMode="auto">
            <a:xfrm>
              <a:off x="3651" y="2841"/>
              <a:ext cx="817" cy="13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8</a:t>
              </a:r>
            </a:p>
          </p:txBody>
        </p:sp>
      </p:grpSp>
      <p:grpSp>
        <p:nvGrpSpPr>
          <p:cNvPr id="17537" name="Group 129"/>
          <p:cNvGrpSpPr>
            <a:grpSpLocks/>
          </p:cNvGrpSpPr>
          <p:nvPr/>
        </p:nvGrpSpPr>
        <p:grpSpPr bwMode="auto">
          <a:xfrm>
            <a:off x="5795963" y="4206875"/>
            <a:ext cx="1728787" cy="374650"/>
            <a:chOff x="3651" y="2650"/>
            <a:chExt cx="1089" cy="236"/>
          </a:xfrm>
        </p:grpSpPr>
        <p:sp>
          <p:nvSpPr>
            <p:cNvPr id="17538" name="Rectangle 130"/>
            <p:cNvSpPr>
              <a:spLocks noChangeArrowheads="1"/>
            </p:cNvSpPr>
            <p:nvPr/>
          </p:nvSpPr>
          <p:spPr bwMode="auto">
            <a:xfrm>
              <a:off x="3651" y="2650"/>
              <a:ext cx="1089" cy="1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9</a:t>
              </a:r>
            </a:p>
          </p:txBody>
        </p:sp>
        <p:sp>
          <p:nvSpPr>
            <p:cNvPr id="17539" name="Line 131"/>
            <p:cNvSpPr>
              <a:spLocks noChangeShapeType="1"/>
            </p:cNvSpPr>
            <p:nvPr/>
          </p:nvSpPr>
          <p:spPr bwMode="auto">
            <a:xfrm flipH="1" flipV="1">
              <a:off x="3651" y="2704"/>
              <a:ext cx="817"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540" name="Group 132"/>
          <p:cNvGrpSpPr>
            <a:grpSpLocks/>
          </p:cNvGrpSpPr>
          <p:nvPr/>
        </p:nvGrpSpPr>
        <p:grpSpPr bwMode="auto">
          <a:xfrm>
            <a:off x="2771775" y="5299075"/>
            <a:ext cx="4321175" cy="217488"/>
            <a:chOff x="1746" y="2840"/>
            <a:chExt cx="2722" cy="137"/>
          </a:xfrm>
        </p:grpSpPr>
        <p:grpSp>
          <p:nvGrpSpPr>
            <p:cNvPr id="17541" name="Group 133"/>
            <p:cNvGrpSpPr>
              <a:grpSpLocks/>
            </p:cNvGrpSpPr>
            <p:nvPr/>
          </p:nvGrpSpPr>
          <p:grpSpPr bwMode="auto">
            <a:xfrm>
              <a:off x="1746" y="2840"/>
              <a:ext cx="1633" cy="136"/>
              <a:chOff x="1746" y="1887"/>
              <a:chExt cx="1633" cy="183"/>
            </a:xfrm>
          </p:grpSpPr>
          <p:sp>
            <p:nvSpPr>
              <p:cNvPr id="17542" name="Rectangle 134"/>
              <p:cNvSpPr>
                <a:spLocks noChangeArrowheads="1"/>
              </p:cNvSpPr>
              <p:nvPr/>
            </p:nvSpPr>
            <p:spPr bwMode="auto">
              <a:xfrm>
                <a:off x="1746" y="1887"/>
                <a:ext cx="816"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7543" name="Rectangle 135"/>
              <p:cNvSpPr>
                <a:spLocks noChangeArrowheads="1"/>
              </p:cNvSpPr>
              <p:nvPr/>
            </p:nvSpPr>
            <p:spPr bwMode="auto">
              <a:xfrm>
                <a:off x="2835" y="1888"/>
                <a:ext cx="544"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grpSp>
        <p:sp>
          <p:nvSpPr>
            <p:cNvPr id="17544" name="Rectangle 136"/>
            <p:cNvSpPr>
              <a:spLocks noChangeArrowheads="1"/>
            </p:cNvSpPr>
            <p:nvPr/>
          </p:nvSpPr>
          <p:spPr bwMode="auto">
            <a:xfrm>
              <a:off x="3651" y="2841"/>
              <a:ext cx="817" cy="13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8</a:t>
              </a:r>
            </a:p>
          </p:txBody>
        </p:sp>
      </p:grpSp>
      <p:grpSp>
        <p:nvGrpSpPr>
          <p:cNvPr id="17545" name="Group 137"/>
          <p:cNvGrpSpPr>
            <a:grpSpLocks/>
          </p:cNvGrpSpPr>
          <p:nvPr/>
        </p:nvGrpSpPr>
        <p:grpSpPr bwMode="auto">
          <a:xfrm>
            <a:off x="3203575" y="4941888"/>
            <a:ext cx="4752975" cy="431800"/>
            <a:chOff x="2018" y="3113"/>
            <a:chExt cx="2994" cy="272"/>
          </a:xfrm>
        </p:grpSpPr>
        <p:sp>
          <p:nvSpPr>
            <p:cNvPr id="17546" name="Rectangle 138"/>
            <p:cNvSpPr>
              <a:spLocks noChangeArrowheads="1"/>
            </p:cNvSpPr>
            <p:nvPr/>
          </p:nvSpPr>
          <p:spPr bwMode="auto">
            <a:xfrm>
              <a:off x="2018" y="3113"/>
              <a:ext cx="2994" cy="1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10</a:t>
              </a:r>
            </a:p>
          </p:txBody>
        </p:sp>
        <p:sp>
          <p:nvSpPr>
            <p:cNvPr id="17547" name="Line 139"/>
            <p:cNvSpPr>
              <a:spLocks noChangeShapeType="1"/>
            </p:cNvSpPr>
            <p:nvPr/>
          </p:nvSpPr>
          <p:spPr bwMode="auto">
            <a:xfrm flipH="1" flipV="1">
              <a:off x="2018" y="3158"/>
              <a:ext cx="245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548" name="Group 140"/>
          <p:cNvGrpSpPr>
            <a:grpSpLocks/>
          </p:cNvGrpSpPr>
          <p:nvPr/>
        </p:nvGrpSpPr>
        <p:grpSpPr bwMode="auto">
          <a:xfrm>
            <a:off x="2771775" y="5732463"/>
            <a:ext cx="4321175" cy="217487"/>
            <a:chOff x="1746" y="2840"/>
            <a:chExt cx="2722" cy="137"/>
          </a:xfrm>
        </p:grpSpPr>
        <p:grpSp>
          <p:nvGrpSpPr>
            <p:cNvPr id="17549" name="Group 141"/>
            <p:cNvGrpSpPr>
              <a:grpSpLocks/>
            </p:cNvGrpSpPr>
            <p:nvPr/>
          </p:nvGrpSpPr>
          <p:grpSpPr bwMode="auto">
            <a:xfrm>
              <a:off x="1746" y="2840"/>
              <a:ext cx="1633" cy="136"/>
              <a:chOff x="1746" y="1887"/>
              <a:chExt cx="1633" cy="183"/>
            </a:xfrm>
          </p:grpSpPr>
          <p:sp>
            <p:nvSpPr>
              <p:cNvPr id="17550" name="Rectangle 142"/>
              <p:cNvSpPr>
                <a:spLocks noChangeArrowheads="1"/>
              </p:cNvSpPr>
              <p:nvPr/>
            </p:nvSpPr>
            <p:spPr bwMode="auto">
              <a:xfrm>
                <a:off x="1746" y="1887"/>
                <a:ext cx="816"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7551" name="Rectangle 143"/>
              <p:cNvSpPr>
                <a:spLocks noChangeArrowheads="1"/>
              </p:cNvSpPr>
              <p:nvPr/>
            </p:nvSpPr>
            <p:spPr bwMode="auto">
              <a:xfrm>
                <a:off x="2835" y="1888"/>
                <a:ext cx="544"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grpSp>
        <p:sp>
          <p:nvSpPr>
            <p:cNvPr id="17552" name="Rectangle 144"/>
            <p:cNvSpPr>
              <a:spLocks noChangeArrowheads="1"/>
            </p:cNvSpPr>
            <p:nvPr/>
          </p:nvSpPr>
          <p:spPr bwMode="auto">
            <a:xfrm>
              <a:off x="3651" y="2841"/>
              <a:ext cx="817" cy="13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8</a:t>
              </a:r>
            </a:p>
          </p:txBody>
        </p:sp>
      </p:grpSp>
      <p:grpSp>
        <p:nvGrpSpPr>
          <p:cNvPr id="17553" name="Group 145"/>
          <p:cNvGrpSpPr>
            <a:grpSpLocks/>
          </p:cNvGrpSpPr>
          <p:nvPr/>
        </p:nvGrpSpPr>
        <p:grpSpPr bwMode="auto">
          <a:xfrm>
            <a:off x="7092950" y="5516563"/>
            <a:ext cx="1295400" cy="288925"/>
            <a:chOff x="4468" y="3475"/>
            <a:chExt cx="816" cy="182"/>
          </a:xfrm>
        </p:grpSpPr>
        <p:sp>
          <p:nvSpPr>
            <p:cNvPr id="17554" name="Rectangle 146"/>
            <p:cNvSpPr>
              <a:spLocks noChangeArrowheads="1"/>
            </p:cNvSpPr>
            <p:nvPr/>
          </p:nvSpPr>
          <p:spPr bwMode="auto">
            <a:xfrm>
              <a:off x="4740" y="3475"/>
              <a:ext cx="544" cy="1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11</a:t>
              </a:r>
            </a:p>
          </p:txBody>
        </p:sp>
        <p:sp>
          <p:nvSpPr>
            <p:cNvPr id="17555" name="Line 147"/>
            <p:cNvSpPr>
              <a:spLocks noChangeShapeType="1"/>
            </p:cNvSpPr>
            <p:nvPr/>
          </p:nvSpPr>
          <p:spPr bwMode="auto">
            <a:xfrm flipV="1">
              <a:off x="4468" y="3566"/>
              <a:ext cx="272"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556" name="Group 148"/>
          <p:cNvGrpSpPr>
            <a:grpSpLocks/>
          </p:cNvGrpSpPr>
          <p:nvPr/>
        </p:nvGrpSpPr>
        <p:grpSpPr bwMode="auto">
          <a:xfrm>
            <a:off x="2771775" y="6164263"/>
            <a:ext cx="5616575" cy="217487"/>
            <a:chOff x="1746" y="3883"/>
            <a:chExt cx="3538" cy="137"/>
          </a:xfrm>
        </p:grpSpPr>
        <p:grpSp>
          <p:nvGrpSpPr>
            <p:cNvPr id="17557" name="Group 149"/>
            <p:cNvGrpSpPr>
              <a:grpSpLocks/>
            </p:cNvGrpSpPr>
            <p:nvPr/>
          </p:nvGrpSpPr>
          <p:grpSpPr bwMode="auto">
            <a:xfrm>
              <a:off x="1746" y="3883"/>
              <a:ext cx="2722" cy="137"/>
              <a:chOff x="1746" y="2840"/>
              <a:chExt cx="2722" cy="137"/>
            </a:xfrm>
          </p:grpSpPr>
          <p:grpSp>
            <p:nvGrpSpPr>
              <p:cNvPr id="17558" name="Group 150"/>
              <p:cNvGrpSpPr>
                <a:grpSpLocks/>
              </p:cNvGrpSpPr>
              <p:nvPr/>
            </p:nvGrpSpPr>
            <p:grpSpPr bwMode="auto">
              <a:xfrm>
                <a:off x="1746" y="2840"/>
                <a:ext cx="1633" cy="136"/>
                <a:chOff x="1746" y="1887"/>
                <a:chExt cx="1633" cy="183"/>
              </a:xfrm>
            </p:grpSpPr>
            <p:sp>
              <p:nvSpPr>
                <p:cNvPr id="17559" name="Rectangle 151"/>
                <p:cNvSpPr>
                  <a:spLocks noChangeArrowheads="1"/>
                </p:cNvSpPr>
                <p:nvPr/>
              </p:nvSpPr>
              <p:spPr bwMode="auto">
                <a:xfrm>
                  <a:off x="1746" y="1887"/>
                  <a:ext cx="816"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7560" name="Rectangle 152"/>
                <p:cNvSpPr>
                  <a:spLocks noChangeArrowheads="1"/>
                </p:cNvSpPr>
                <p:nvPr/>
              </p:nvSpPr>
              <p:spPr bwMode="auto">
                <a:xfrm>
                  <a:off x="2835" y="1888"/>
                  <a:ext cx="544" cy="1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grpSp>
          <p:sp>
            <p:nvSpPr>
              <p:cNvPr id="17561" name="Rectangle 153"/>
              <p:cNvSpPr>
                <a:spLocks noChangeArrowheads="1"/>
              </p:cNvSpPr>
              <p:nvPr/>
            </p:nvSpPr>
            <p:spPr bwMode="auto">
              <a:xfrm>
                <a:off x="3651" y="2841"/>
                <a:ext cx="817" cy="13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8</a:t>
                </a:r>
              </a:p>
            </p:txBody>
          </p:sp>
        </p:grpSp>
        <p:sp>
          <p:nvSpPr>
            <p:cNvPr id="17562" name="Rectangle 154"/>
            <p:cNvSpPr>
              <a:spLocks noChangeArrowheads="1"/>
            </p:cNvSpPr>
            <p:nvPr/>
          </p:nvSpPr>
          <p:spPr bwMode="auto">
            <a:xfrm>
              <a:off x="4740" y="3883"/>
              <a:ext cx="544" cy="13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11</a:t>
              </a:r>
            </a:p>
          </p:txBody>
        </p:sp>
      </p:grpSp>
      <p:sp>
        <p:nvSpPr>
          <p:cNvPr id="17563" name="Rectangle 155"/>
          <p:cNvSpPr>
            <a:spLocks noChangeArrowheads="1"/>
          </p:cNvSpPr>
          <p:nvPr/>
        </p:nvSpPr>
        <p:spPr bwMode="auto">
          <a:xfrm>
            <a:off x="396081" y="5656353"/>
            <a:ext cx="360362"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a:t>
            </a:r>
          </a:p>
        </p:txBody>
      </p:sp>
      <p:sp>
        <p:nvSpPr>
          <p:cNvPr id="17564" name="Rectangle 156"/>
          <p:cNvSpPr>
            <a:spLocks noChangeArrowheads="1"/>
          </p:cNvSpPr>
          <p:nvPr/>
        </p:nvSpPr>
        <p:spPr bwMode="auto">
          <a:xfrm>
            <a:off x="396081" y="4432390"/>
            <a:ext cx="3603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a:t>
            </a:r>
          </a:p>
        </p:txBody>
      </p:sp>
      <p:sp>
        <p:nvSpPr>
          <p:cNvPr id="17565" name="Rectangle 157"/>
          <p:cNvSpPr>
            <a:spLocks noChangeArrowheads="1"/>
          </p:cNvSpPr>
          <p:nvPr/>
        </p:nvSpPr>
        <p:spPr bwMode="auto">
          <a:xfrm>
            <a:off x="396081" y="2848065"/>
            <a:ext cx="3603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a:t>
            </a:r>
          </a:p>
        </p:txBody>
      </p:sp>
      <p:sp>
        <p:nvSpPr>
          <p:cNvPr id="17566" name="Rectangle 158"/>
          <p:cNvSpPr>
            <a:spLocks noChangeArrowheads="1"/>
          </p:cNvSpPr>
          <p:nvPr/>
        </p:nvSpPr>
        <p:spPr bwMode="auto">
          <a:xfrm>
            <a:off x="161925" y="437599"/>
            <a:ext cx="1979613" cy="40481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solidFill>
                  <a:schemeClr val="tx2"/>
                </a:solidFill>
              </a:rPr>
              <a:t>活动安排计算过程</a:t>
            </a:r>
            <a:endParaRPr lang="zh-CN" altLang="en-US" b="1" dirty="0">
              <a:solidFill>
                <a:schemeClr val="tx2"/>
              </a:solidFill>
            </a:endParaRPr>
          </a:p>
        </p:txBody>
      </p:sp>
      <p:grpSp>
        <p:nvGrpSpPr>
          <p:cNvPr id="17568" name="Group 160"/>
          <p:cNvGrpSpPr>
            <a:grpSpLocks/>
          </p:cNvGrpSpPr>
          <p:nvPr/>
        </p:nvGrpSpPr>
        <p:grpSpPr bwMode="auto">
          <a:xfrm>
            <a:off x="3635375" y="2133600"/>
            <a:ext cx="1730375" cy="355600"/>
            <a:chOff x="2290" y="1344"/>
            <a:chExt cx="1090" cy="224"/>
          </a:xfrm>
        </p:grpSpPr>
        <p:sp>
          <p:nvSpPr>
            <p:cNvPr id="17512" name="Rectangle 104"/>
            <p:cNvSpPr>
              <a:spLocks noChangeArrowheads="1"/>
            </p:cNvSpPr>
            <p:nvPr/>
          </p:nvSpPr>
          <p:spPr bwMode="auto">
            <a:xfrm>
              <a:off x="2290" y="1344"/>
              <a:ext cx="1089"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5</a:t>
              </a:r>
            </a:p>
          </p:txBody>
        </p:sp>
        <p:sp>
          <p:nvSpPr>
            <p:cNvPr id="17513" name="Line 105"/>
            <p:cNvSpPr>
              <a:spLocks noChangeShapeType="1"/>
            </p:cNvSpPr>
            <p:nvPr/>
          </p:nvSpPr>
          <p:spPr bwMode="auto">
            <a:xfrm flipH="1" flipV="1">
              <a:off x="2290" y="1480"/>
              <a:ext cx="1090" cy="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灯片编号占位符 3"/>
          <p:cNvSpPr>
            <a:spLocks noGrp="1"/>
          </p:cNvSpPr>
          <p:nvPr>
            <p:ph type="sldNum" sz="quarter" idx="12"/>
          </p:nvPr>
        </p:nvSpPr>
        <p:spPr/>
        <p:txBody>
          <a:bodyPr/>
          <a:lstStyle/>
          <a:p>
            <a:r>
              <a:rPr lang="en-CA" altLang="zh-CN" smtClean="0"/>
              <a:t>Chapter 7- </a:t>
            </a:r>
            <a:fld id="{C7FA8040-93B3-4675-91A2-3219FDF37AF5}" type="slidenum">
              <a:rPr lang="en-US" altLang="zh-CN" smtClean="0"/>
              <a:pPr/>
              <a:t>52</a:t>
            </a:fld>
            <a:endParaRPr lang="en-US" altLang="zh-CN" dirty="0"/>
          </a:p>
        </p:txBody>
      </p:sp>
    </p:spTree>
    <p:extLst>
      <p:ext uri="{BB962C8B-B14F-4D97-AF65-F5344CB8AC3E}">
        <p14:creationId xmlns:p14="http://schemas.microsoft.com/office/powerpoint/2010/main" val="2346109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9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9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5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50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50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750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56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50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75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751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751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752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752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752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75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56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753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1753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17540"/>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17545"/>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17548"/>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1755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17556"/>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7563"/>
                                        </p:tgtEl>
                                        <p:attrNameLst>
                                          <p:attrName>style.visibility</p:attrName>
                                        </p:attrNameLst>
                                      </p:cBhvr>
                                      <p:to>
                                        <p:strVal val="visible"/>
                                      </p:to>
                                    </p:set>
                                    <p:animEffect transition="in" filter="blinds(horizontal)">
                                      <p:cBhvr>
                                        <p:cTn id="97" dur="500"/>
                                        <p:tgtEl>
                                          <p:spTgt spid="17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1" grpId="0" animBg="1"/>
      <p:bldP spid="17496" grpId="0"/>
      <p:bldP spid="17500" grpId="0" animBg="1"/>
      <p:bldP spid="17504" grpId="0" animBg="1"/>
      <p:bldP spid="17563" grpId="0"/>
      <p:bldP spid="17564" grpId="0"/>
      <p:bldP spid="17565"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351648" y="-26513"/>
            <a:ext cx="7793037" cy="1462087"/>
          </a:xfrm>
        </p:spPr>
        <p:txBody>
          <a:bodyPr/>
          <a:lstStyle/>
          <a:p>
            <a:r>
              <a:rPr lang="zh-CN" altLang="en-US" sz="4000" dirty="0" smtClean="0">
                <a:latin typeface="黑体" pitchFamily="49" charset="-122"/>
                <a:ea typeface="黑体" pitchFamily="49" charset="-122"/>
              </a:rPr>
              <a:t>活动</a:t>
            </a:r>
            <a:r>
              <a:rPr lang="zh-CN" altLang="en-US" sz="4000" dirty="0">
                <a:latin typeface="黑体" pitchFamily="49" charset="-122"/>
                <a:ea typeface="黑体" pitchFamily="49" charset="-122"/>
              </a:rPr>
              <a:t>安排问题</a:t>
            </a:r>
          </a:p>
        </p:txBody>
      </p:sp>
      <p:sp>
        <p:nvSpPr>
          <p:cNvPr id="310275" name="Rectangle 3"/>
          <p:cNvSpPr>
            <a:spLocks noGrp="1" noChangeArrowheads="1"/>
          </p:cNvSpPr>
          <p:nvPr>
            <p:ph type="body" sz="half" idx="1"/>
          </p:nvPr>
        </p:nvSpPr>
        <p:spPr>
          <a:xfrm>
            <a:off x="683568" y="1772816"/>
            <a:ext cx="7773988" cy="4114800"/>
          </a:xfrm>
        </p:spPr>
        <p:txBody>
          <a:bodyPr/>
          <a:lstStyle/>
          <a:p>
            <a:pPr>
              <a:lnSpc>
                <a:spcPct val="150000"/>
              </a:lnSpc>
            </a:pPr>
            <a:r>
              <a:rPr kumimoji="1" lang="en-US" altLang="zh-CN" sz="1600" dirty="0"/>
              <a:t>template&lt;class Type&gt;</a:t>
            </a:r>
          </a:p>
          <a:p>
            <a:pPr>
              <a:lnSpc>
                <a:spcPct val="150000"/>
              </a:lnSpc>
            </a:pPr>
            <a:r>
              <a:rPr kumimoji="1" lang="en-US" altLang="zh-CN" sz="1600" dirty="0"/>
              <a:t>void </a:t>
            </a:r>
            <a:r>
              <a:rPr kumimoji="1" lang="en-US" altLang="zh-CN" sz="1600" b="1" dirty="0" err="1"/>
              <a:t>GreedySelector</a:t>
            </a:r>
            <a:r>
              <a:rPr kumimoji="1" lang="en-US" altLang="zh-CN" sz="1600" dirty="0"/>
              <a:t>(</a:t>
            </a:r>
            <a:r>
              <a:rPr kumimoji="1" lang="en-US" altLang="zh-CN" sz="1600" dirty="0" err="1"/>
              <a:t>int</a:t>
            </a:r>
            <a:r>
              <a:rPr kumimoji="1" lang="en-US" altLang="zh-CN" sz="1600" dirty="0"/>
              <a:t> n, Type s[], Type f[], </a:t>
            </a:r>
            <a:r>
              <a:rPr kumimoji="1" lang="en-US" altLang="zh-CN" sz="1600" dirty="0" err="1"/>
              <a:t>bool</a:t>
            </a:r>
            <a:r>
              <a:rPr kumimoji="1" lang="en-US" altLang="zh-CN" sz="1600" dirty="0"/>
              <a:t> A[])</a:t>
            </a:r>
          </a:p>
          <a:p>
            <a:pPr>
              <a:lnSpc>
                <a:spcPct val="150000"/>
              </a:lnSpc>
            </a:pPr>
            <a:r>
              <a:rPr kumimoji="1" lang="en-US" altLang="zh-CN" sz="1600" dirty="0"/>
              <a:t>{</a:t>
            </a:r>
          </a:p>
          <a:p>
            <a:pPr>
              <a:lnSpc>
                <a:spcPct val="150000"/>
              </a:lnSpc>
            </a:pPr>
            <a:r>
              <a:rPr kumimoji="1" lang="en-US" altLang="zh-CN" sz="1600" dirty="0"/>
              <a:t>       A[1]=true;</a:t>
            </a:r>
          </a:p>
          <a:p>
            <a:pPr>
              <a:lnSpc>
                <a:spcPct val="150000"/>
              </a:lnSpc>
            </a:pPr>
            <a:r>
              <a:rPr kumimoji="1" lang="en-US" altLang="zh-CN" sz="1600" dirty="0"/>
              <a:t>       </a:t>
            </a:r>
            <a:r>
              <a:rPr kumimoji="1" lang="en-US" altLang="zh-CN" sz="1600" dirty="0" err="1"/>
              <a:t>int</a:t>
            </a:r>
            <a:r>
              <a:rPr kumimoji="1" lang="en-US" altLang="zh-CN" sz="1600" dirty="0"/>
              <a:t> j=1;</a:t>
            </a:r>
          </a:p>
          <a:p>
            <a:pPr>
              <a:lnSpc>
                <a:spcPct val="150000"/>
              </a:lnSpc>
            </a:pPr>
            <a:r>
              <a:rPr kumimoji="1" lang="en-US" altLang="zh-CN" sz="1600" dirty="0"/>
              <a:t>       for (</a:t>
            </a:r>
            <a:r>
              <a:rPr kumimoji="1" lang="en-US" altLang="zh-CN" sz="1600" dirty="0" err="1"/>
              <a:t>int</a:t>
            </a:r>
            <a:r>
              <a:rPr kumimoji="1" lang="en-US" altLang="zh-CN" sz="1600" dirty="0"/>
              <a:t> i=2;i&lt;=</a:t>
            </a:r>
            <a:r>
              <a:rPr kumimoji="1" lang="en-US" altLang="zh-CN" sz="1600" dirty="0" err="1"/>
              <a:t>n;i</a:t>
            </a:r>
            <a:r>
              <a:rPr kumimoji="1" lang="en-US" altLang="zh-CN" sz="1600" dirty="0"/>
              <a:t>++) {</a:t>
            </a:r>
          </a:p>
          <a:p>
            <a:pPr>
              <a:lnSpc>
                <a:spcPct val="150000"/>
              </a:lnSpc>
            </a:pPr>
            <a:r>
              <a:rPr kumimoji="1" lang="en-US" altLang="zh-CN" sz="1600" dirty="0"/>
              <a:t>          if (s[i]&gt;=f[j]) { A[i]=true; j=i; }</a:t>
            </a:r>
          </a:p>
          <a:p>
            <a:pPr>
              <a:lnSpc>
                <a:spcPct val="150000"/>
              </a:lnSpc>
            </a:pPr>
            <a:r>
              <a:rPr kumimoji="1" lang="en-US" altLang="zh-CN" sz="1600" dirty="0"/>
              <a:t>          else A[i]=false;</a:t>
            </a:r>
          </a:p>
          <a:p>
            <a:pPr>
              <a:lnSpc>
                <a:spcPct val="150000"/>
              </a:lnSpc>
            </a:pPr>
            <a:r>
              <a:rPr kumimoji="1" lang="en-US" altLang="zh-CN" sz="1600" dirty="0"/>
              <a:t>          }</a:t>
            </a:r>
          </a:p>
          <a:p>
            <a:pPr>
              <a:lnSpc>
                <a:spcPct val="150000"/>
              </a:lnSpc>
            </a:pPr>
            <a:r>
              <a:rPr kumimoji="1" lang="en-US" altLang="zh-CN" sz="1600" dirty="0"/>
              <a:t>}</a:t>
            </a:r>
          </a:p>
        </p:txBody>
      </p:sp>
      <p:sp>
        <p:nvSpPr>
          <p:cNvPr id="310276" name="Text Box 4"/>
          <p:cNvSpPr txBox="1">
            <a:spLocks noChangeArrowheads="1"/>
          </p:cNvSpPr>
          <p:nvPr/>
        </p:nvSpPr>
        <p:spPr bwMode="auto">
          <a:xfrm>
            <a:off x="504825" y="1296988"/>
            <a:ext cx="8675688"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80000"/>
              </a:lnSpc>
              <a:spcBef>
                <a:spcPct val="20000"/>
              </a:spcBef>
            </a:pPr>
            <a:r>
              <a:rPr kumimoji="1" lang="zh-CN" altLang="en-US" sz="2000" dirty="0" smtClean="0">
                <a:solidFill>
                  <a:srgbClr val="00B050"/>
                </a:solidFill>
                <a:latin typeface="微软雅黑" panose="020B0503020204020204" pitchFamily="34" charset="-122"/>
                <a:ea typeface="微软雅黑" panose="020B0503020204020204" pitchFamily="34" charset="-122"/>
              </a:rPr>
              <a:t>活动</a:t>
            </a:r>
            <a:r>
              <a:rPr kumimoji="1" lang="zh-CN" altLang="en-US" sz="2000" dirty="0">
                <a:solidFill>
                  <a:srgbClr val="00B050"/>
                </a:solidFill>
                <a:latin typeface="微软雅黑" panose="020B0503020204020204" pitchFamily="34" charset="-122"/>
                <a:ea typeface="微软雅黑" panose="020B0503020204020204" pitchFamily="34" charset="-122"/>
              </a:rPr>
              <a:t>安排问题的贪心算法</a:t>
            </a:r>
            <a:r>
              <a:rPr kumimoji="1" lang="en-US" altLang="zh-CN" sz="2000" b="1" dirty="0" err="1">
                <a:solidFill>
                  <a:srgbClr val="00B050"/>
                </a:solidFill>
                <a:latin typeface="微软雅黑" panose="020B0503020204020204" pitchFamily="34" charset="-122"/>
                <a:ea typeface="微软雅黑" panose="020B0503020204020204" pitchFamily="34" charset="-122"/>
              </a:rPr>
              <a:t>GreedySelector</a:t>
            </a:r>
            <a:r>
              <a:rPr kumimoji="1" lang="en-US" altLang="zh-CN" sz="2000" dirty="0">
                <a:solidFill>
                  <a:srgbClr val="00B050"/>
                </a:solidFill>
                <a:latin typeface="微软雅黑" panose="020B0503020204020204" pitchFamily="34" charset="-122"/>
                <a:ea typeface="微软雅黑" panose="020B0503020204020204" pitchFamily="34" charset="-122"/>
              </a:rPr>
              <a:t> :</a:t>
            </a:r>
          </a:p>
          <a:p>
            <a:pPr algn="ctr">
              <a:spcBef>
                <a:spcPct val="50000"/>
              </a:spcBef>
            </a:pPr>
            <a:endParaRPr lang="zh-CN" altLang="en-US" dirty="0">
              <a:solidFill>
                <a:srgbClr val="00B050"/>
              </a:solidFill>
              <a:latin typeface="微软雅黑" panose="020B0503020204020204" pitchFamily="34" charset="-122"/>
              <a:ea typeface="微软雅黑" panose="020B0503020204020204" pitchFamily="34" charset="-122"/>
            </a:endParaRPr>
          </a:p>
        </p:txBody>
      </p:sp>
      <p:sp>
        <p:nvSpPr>
          <p:cNvPr id="310281" name="AutoShape 9"/>
          <p:cNvSpPr>
            <a:spLocks noChangeArrowheads="1"/>
          </p:cNvSpPr>
          <p:nvPr/>
        </p:nvSpPr>
        <p:spPr bwMode="auto">
          <a:xfrm>
            <a:off x="4842669" y="3140968"/>
            <a:ext cx="2743200" cy="1439863"/>
          </a:xfrm>
          <a:prstGeom prst="wedgeRoundRectCallout">
            <a:avLst>
              <a:gd name="adj1" fmla="val -62153"/>
              <a:gd name="adj2" fmla="val -89912"/>
              <a:gd name="adj3" fmla="val 16667"/>
            </a:avLst>
          </a:prstGeom>
          <a:solidFill>
            <a:schemeClr val="hlink"/>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b="1">
                <a:solidFill>
                  <a:schemeClr val="accent2"/>
                </a:solidFill>
                <a:latin typeface="楷体_GB2312" pitchFamily="49" charset="-122"/>
                <a:ea typeface="楷体_GB2312" pitchFamily="49" charset="-122"/>
              </a:rPr>
              <a:t>各活动的起始时间和结束时间存储于数组</a:t>
            </a:r>
            <a:r>
              <a:rPr lang="en-US" altLang="zh-CN" b="1">
                <a:solidFill>
                  <a:schemeClr val="accent2"/>
                </a:solidFill>
                <a:latin typeface="楷体_GB2312" pitchFamily="49" charset="-122"/>
                <a:ea typeface="楷体_GB2312" pitchFamily="49" charset="-122"/>
              </a:rPr>
              <a:t>s</a:t>
            </a:r>
            <a:r>
              <a:rPr lang="zh-CN" altLang="en-US" b="1">
                <a:solidFill>
                  <a:schemeClr val="accent2"/>
                </a:solidFill>
                <a:latin typeface="楷体_GB2312" pitchFamily="49" charset="-122"/>
                <a:ea typeface="楷体_GB2312" pitchFamily="49" charset="-122"/>
              </a:rPr>
              <a:t>和</a:t>
            </a:r>
            <a:r>
              <a:rPr lang="en-US" altLang="zh-CN" b="1">
                <a:solidFill>
                  <a:schemeClr val="accent2"/>
                </a:solidFill>
                <a:latin typeface="楷体_GB2312" pitchFamily="49" charset="-122"/>
                <a:ea typeface="楷体_GB2312" pitchFamily="49" charset="-122"/>
              </a:rPr>
              <a:t>f</a:t>
            </a:r>
            <a:r>
              <a:rPr lang="zh-CN" altLang="en-US" b="1">
                <a:solidFill>
                  <a:schemeClr val="accent2"/>
                </a:solidFill>
                <a:latin typeface="楷体_GB2312" pitchFamily="49" charset="-122"/>
                <a:ea typeface="楷体_GB2312" pitchFamily="49" charset="-122"/>
              </a:rPr>
              <a:t>中且按结束时间的非减序排列</a:t>
            </a:r>
            <a:r>
              <a:rPr lang="zh-CN" altLang="en-US">
                <a:solidFill>
                  <a:schemeClr val="accent2"/>
                </a:solidFill>
                <a:latin typeface="Arial" pitchFamily="34" charset="0"/>
                <a:ea typeface="华文行楷" pitchFamily="2" charset="-122"/>
              </a:rPr>
              <a:t> </a:t>
            </a:r>
          </a:p>
        </p:txBody>
      </p:sp>
      <p:sp>
        <p:nvSpPr>
          <p:cNvPr id="3" name="文本框 2"/>
          <p:cNvSpPr txBox="1"/>
          <p:nvPr/>
        </p:nvSpPr>
        <p:spPr>
          <a:xfrm>
            <a:off x="6012160" y="5108891"/>
            <a:ext cx="1733167" cy="400110"/>
          </a:xfrm>
          <a:prstGeom prst="rect">
            <a:avLst/>
          </a:prstGeom>
          <a:noFill/>
        </p:spPr>
        <p:txBody>
          <a:bodyPr wrap="none" rtlCol="0">
            <a:spAutoFit/>
          </a:bodyPr>
          <a:lstStyle/>
          <a:p>
            <a:r>
              <a:rPr lang="zh-CN" altLang="en-US" sz="2000" b="1" dirty="0">
                <a:solidFill>
                  <a:srgbClr val="FF0000"/>
                </a:solidFill>
              </a:rPr>
              <a:t>时间复杂</a:t>
            </a:r>
            <a:r>
              <a:rPr lang="zh-CN" altLang="en-US" sz="2000" b="1" dirty="0" smtClean="0">
                <a:solidFill>
                  <a:srgbClr val="FF0000"/>
                </a:solidFill>
              </a:rPr>
              <a:t>度？</a:t>
            </a:r>
            <a:endParaRPr lang="zh-CN" altLang="en-US" sz="2000" b="1" dirty="0">
              <a:solidFill>
                <a:srgbClr val="FF0000"/>
              </a:solidFill>
            </a:endParaRPr>
          </a:p>
        </p:txBody>
      </p:sp>
      <p:sp>
        <p:nvSpPr>
          <p:cNvPr id="8" name="文本框 7"/>
          <p:cNvSpPr txBox="1"/>
          <p:nvPr/>
        </p:nvSpPr>
        <p:spPr>
          <a:xfrm>
            <a:off x="6012160" y="5593507"/>
            <a:ext cx="1770036" cy="400110"/>
          </a:xfrm>
          <a:prstGeom prst="rect">
            <a:avLst/>
          </a:prstGeom>
          <a:noFill/>
        </p:spPr>
        <p:txBody>
          <a:bodyPr wrap="none" rtlCol="0">
            <a:spAutoFit/>
          </a:bodyPr>
          <a:lstStyle/>
          <a:p>
            <a:r>
              <a:rPr lang="en-US" altLang="zh-CN" sz="2000" b="1" dirty="0" smtClean="0">
                <a:solidFill>
                  <a:srgbClr val="FF0000"/>
                </a:solidFill>
              </a:rPr>
              <a:t>O(</a:t>
            </a:r>
            <a:r>
              <a:rPr lang="en-US" altLang="zh-CN" sz="2000" b="1" dirty="0" err="1" smtClean="0">
                <a:solidFill>
                  <a:srgbClr val="FF0000"/>
                </a:solidFill>
              </a:rPr>
              <a:t>nlgn</a:t>
            </a:r>
            <a:r>
              <a:rPr lang="en-US" altLang="zh-CN" sz="2000" b="1" dirty="0" smtClean="0">
                <a:solidFill>
                  <a:srgbClr val="FF0000"/>
                </a:solidFill>
              </a:rPr>
              <a:t>)+O(n)</a:t>
            </a:r>
            <a:endParaRPr lang="zh-CN" altLang="en-US" sz="2000" b="1" dirty="0">
              <a:solidFill>
                <a:srgbClr val="FF0000"/>
              </a:solidFill>
            </a:endParaRPr>
          </a:p>
        </p:txBody>
      </p:sp>
      <p:sp>
        <p:nvSpPr>
          <p:cNvPr id="5" name="灯片编号占位符 4"/>
          <p:cNvSpPr>
            <a:spLocks noGrp="1"/>
          </p:cNvSpPr>
          <p:nvPr>
            <p:ph type="sldNum" sz="quarter" idx="12"/>
          </p:nvPr>
        </p:nvSpPr>
        <p:spPr/>
        <p:txBody>
          <a:bodyPr/>
          <a:lstStyle/>
          <a:p>
            <a:r>
              <a:rPr lang="en-CA" altLang="zh-CN" smtClean="0"/>
              <a:t>Chapter 7-</a:t>
            </a:r>
            <a:fld id="{37C81F7B-DB3C-402F-BF43-37CBB18251BE}" type="slidenum">
              <a:rPr lang="zh-CN" altLang="en-US" smtClean="0"/>
              <a:pPr/>
              <a:t>53</a:t>
            </a:fld>
            <a:endParaRPr lang="en-US" altLang="zh-CN" dirty="0"/>
          </a:p>
        </p:txBody>
      </p:sp>
    </p:spTree>
    <p:extLst>
      <p:ext uri="{BB962C8B-B14F-4D97-AF65-F5344CB8AC3E}">
        <p14:creationId xmlns:p14="http://schemas.microsoft.com/office/powerpoint/2010/main" val="261551439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0281"/>
                                        </p:tgtEl>
                                        <p:attrNameLst>
                                          <p:attrName>style.visibility</p:attrName>
                                        </p:attrNameLst>
                                      </p:cBhvr>
                                      <p:to>
                                        <p:strVal val="visible"/>
                                      </p:to>
                                    </p:set>
                                    <p:anim calcmode="lin" valueType="num">
                                      <p:cBhvr additive="base">
                                        <p:cTn id="7" dur="500" fill="hold"/>
                                        <p:tgtEl>
                                          <p:spTgt spid="310281"/>
                                        </p:tgtEl>
                                        <p:attrNameLst>
                                          <p:attrName>ppt_x</p:attrName>
                                        </p:attrNameLst>
                                      </p:cBhvr>
                                      <p:tavLst>
                                        <p:tav tm="0">
                                          <p:val>
                                            <p:strVal val="1+#ppt_w/2"/>
                                          </p:val>
                                        </p:tav>
                                        <p:tav tm="100000">
                                          <p:val>
                                            <p:strVal val="#ppt_x"/>
                                          </p:val>
                                        </p:tav>
                                      </p:tavLst>
                                    </p:anim>
                                    <p:anim calcmode="lin" valueType="num">
                                      <p:cBhvr additive="base">
                                        <p:cTn id="8" dur="500" fill="hold"/>
                                        <p:tgtEl>
                                          <p:spTgt spid="3102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1" grpId="0" animBg="1" autoUpdateAnimBg="0"/>
      <p:bldP spid="3"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3" name="Rectangle 2"/>
          <p:cNvSpPr>
            <a:spLocks noGrp="1" noChangeArrowheads="1"/>
          </p:cNvSpPr>
          <p:nvPr>
            <p:ph type="body" idx="1"/>
          </p:nvPr>
        </p:nvSpPr>
        <p:spPr>
          <a:xfrm>
            <a:off x="-211689" y="1761614"/>
            <a:ext cx="4962390" cy="3179554"/>
          </a:xfrm>
        </p:spPr>
        <p:txBody>
          <a:bodyPr/>
          <a:lstStyle/>
          <a:p>
            <a:pPr marL="533400" indent="-133350">
              <a:buFontTx/>
              <a:buNone/>
            </a:pPr>
            <a:r>
              <a:rPr lang="en-US" altLang="zh-CN" sz="1800" dirty="0" err="1" smtClean="0">
                <a:latin typeface="TimesNewRoman"/>
              </a:rPr>
              <a:t>IterativeActivitySelector</a:t>
            </a:r>
            <a:r>
              <a:rPr lang="en-US" altLang="zh-CN" sz="1800" dirty="0" smtClean="0">
                <a:latin typeface="TimesNewRoman"/>
              </a:rPr>
              <a:t> </a:t>
            </a:r>
            <a:r>
              <a:rPr lang="en-US" altLang="zh-CN" sz="1600" dirty="0" smtClean="0">
                <a:latin typeface="TimesNewRoman"/>
              </a:rPr>
              <a:t>(s, f)</a:t>
            </a:r>
            <a:endParaRPr lang="en-US" altLang="zh-CN" sz="1600" dirty="0" smtClean="0">
              <a:latin typeface="TimesNewRoman"/>
              <a:cs typeface="Times New Roman" pitchFamily="18" charset="0"/>
            </a:endParaRPr>
          </a:p>
          <a:p>
            <a:pPr marL="533400" indent="-133350">
              <a:buFontTx/>
              <a:buNone/>
            </a:pPr>
            <a:r>
              <a:rPr lang="en-US" altLang="zh-CN" sz="1600" dirty="0" smtClean="0">
                <a:latin typeface="TimesNewRoman"/>
              </a:rPr>
              <a:t>1    n ← length[s]</a:t>
            </a:r>
            <a:endParaRPr lang="en-US" altLang="zh-CN" sz="1600" dirty="0" smtClean="0">
              <a:latin typeface="TimesNewRoman"/>
              <a:cs typeface="Times New Roman" pitchFamily="18" charset="0"/>
            </a:endParaRPr>
          </a:p>
          <a:p>
            <a:pPr marL="533400" indent="-133350">
              <a:buFontTx/>
              <a:buNone/>
            </a:pPr>
            <a:r>
              <a:rPr lang="en-US" altLang="zh-CN" sz="1600" dirty="0" smtClean="0">
                <a:latin typeface="TimesNewRoman"/>
              </a:rPr>
              <a:t>2    A ← {a</a:t>
            </a:r>
            <a:r>
              <a:rPr lang="en-US" altLang="zh-CN" sz="1600" baseline="-25000" dirty="0" smtClean="0">
                <a:latin typeface="TimesNewRoman"/>
              </a:rPr>
              <a:t>1</a:t>
            </a:r>
            <a:r>
              <a:rPr lang="en-US" altLang="zh-CN" sz="1600" dirty="0" smtClean="0">
                <a:latin typeface="TimesNewRoman"/>
              </a:rPr>
              <a:t>}</a:t>
            </a:r>
            <a:endParaRPr lang="en-US" altLang="zh-CN" sz="1600" dirty="0" smtClean="0">
              <a:latin typeface="TimesNewRoman"/>
              <a:cs typeface="Times New Roman" pitchFamily="18" charset="0"/>
            </a:endParaRPr>
          </a:p>
          <a:p>
            <a:pPr marL="533400" indent="-133350">
              <a:buFontTx/>
              <a:buNone/>
            </a:pPr>
            <a:r>
              <a:rPr lang="en-US" altLang="zh-CN" sz="1600" dirty="0" smtClean="0">
                <a:latin typeface="TimesNewRoman"/>
              </a:rPr>
              <a:t>3    </a:t>
            </a:r>
            <a:r>
              <a:rPr lang="en-US" altLang="zh-CN" sz="1600" dirty="0" err="1" smtClean="0">
                <a:latin typeface="TimesNewRoman"/>
              </a:rPr>
              <a:t>i</a:t>
            </a:r>
            <a:r>
              <a:rPr lang="en-US" altLang="zh-CN" sz="1600" dirty="0" smtClean="0">
                <a:latin typeface="TimesNewRoman"/>
              </a:rPr>
              <a:t> ← 1</a:t>
            </a:r>
            <a:endParaRPr lang="en-US" altLang="zh-CN" sz="1600" dirty="0" smtClean="0">
              <a:latin typeface="TimesNewRoman"/>
              <a:cs typeface="Times New Roman" pitchFamily="18" charset="0"/>
            </a:endParaRPr>
          </a:p>
          <a:p>
            <a:pPr marL="533400" indent="-133350">
              <a:buFontTx/>
              <a:buNone/>
            </a:pPr>
            <a:r>
              <a:rPr lang="en-US" altLang="zh-CN" sz="1600" dirty="0" smtClean="0">
                <a:latin typeface="TimesNewRoman"/>
              </a:rPr>
              <a:t>4    </a:t>
            </a:r>
            <a:r>
              <a:rPr lang="en-US" altLang="zh-CN" sz="1600" b="1" dirty="0" smtClean="0">
                <a:latin typeface="TimesNewRoman"/>
              </a:rPr>
              <a:t>for </a:t>
            </a:r>
            <a:r>
              <a:rPr lang="en-US" altLang="zh-CN" sz="1600" dirty="0" smtClean="0">
                <a:latin typeface="TimesNewRoman"/>
              </a:rPr>
              <a:t>m ← 2 to n</a:t>
            </a:r>
            <a:endParaRPr lang="en-US" altLang="zh-CN" sz="1600" dirty="0" smtClean="0">
              <a:latin typeface="TimesNewRoman"/>
              <a:cs typeface="Times New Roman" pitchFamily="18" charset="0"/>
            </a:endParaRPr>
          </a:p>
          <a:p>
            <a:pPr marL="533400" indent="-133350">
              <a:buFontTx/>
              <a:buNone/>
            </a:pPr>
            <a:r>
              <a:rPr lang="en-US" altLang="zh-CN" sz="1600" dirty="0" smtClean="0">
                <a:latin typeface="TimesNewRoman"/>
              </a:rPr>
              <a:t>5           </a:t>
            </a:r>
            <a:r>
              <a:rPr lang="en-US" altLang="zh-CN" sz="1600" b="1" dirty="0" smtClean="0">
                <a:latin typeface="TimesNewRoman"/>
              </a:rPr>
              <a:t>do if </a:t>
            </a:r>
            <a:r>
              <a:rPr lang="en-US" altLang="zh-CN" sz="1600" dirty="0" err="1" smtClean="0">
                <a:latin typeface="TimesNewRoman"/>
              </a:rPr>
              <a:t>s</a:t>
            </a:r>
            <a:r>
              <a:rPr lang="en-US" altLang="zh-CN" sz="1600" baseline="-25000" dirty="0" err="1" smtClean="0">
                <a:latin typeface="TimesNewRoman"/>
              </a:rPr>
              <a:t>m</a:t>
            </a:r>
            <a:r>
              <a:rPr lang="en-US" altLang="zh-CN" sz="1600" dirty="0" smtClean="0">
                <a:latin typeface="TimesNewRoman"/>
              </a:rPr>
              <a:t> ≥ f</a:t>
            </a:r>
            <a:r>
              <a:rPr lang="en-US" altLang="zh-CN" sz="1600" baseline="-25000" dirty="0" smtClean="0">
                <a:latin typeface="TimesNewRoman"/>
              </a:rPr>
              <a:t>i</a:t>
            </a:r>
            <a:endParaRPr lang="en-US" altLang="zh-CN" sz="1600" baseline="-25000" dirty="0" smtClean="0">
              <a:latin typeface="TimesNewRoman"/>
              <a:cs typeface="Times New Roman" pitchFamily="18" charset="0"/>
            </a:endParaRPr>
          </a:p>
          <a:p>
            <a:pPr marL="533400" indent="-133350">
              <a:buFontTx/>
              <a:buNone/>
            </a:pPr>
            <a:r>
              <a:rPr lang="en-US" altLang="zh-CN" sz="1600" dirty="0" smtClean="0">
                <a:latin typeface="TimesNewRoman"/>
              </a:rPr>
              <a:t>6              </a:t>
            </a:r>
            <a:r>
              <a:rPr lang="en-US" altLang="zh-CN" sz="1600" b="1" dirty="0" smtClean="0">
                <a:latin typeface="TimesNewRoman"/>
              </a:rPr>
              <a:t>then </a:t>
            </a:r>
            <a:r>
              <a:rPr lang="en-US" altLang="zh-CN" sz="1600" dirty="0" smtClean="0">
                <a:latin typeface="TimesNewRoman"/>
              </a:rPr>
              <a:t>A ← A </a:t>
            </a:r>
            <a:r>
              <a:rPr lang="en-US" altLang="zh-CN" sz="1600" dirty="0" smtClean="0">
                <a:latin typeface="TimesNewRoman"/>
                <a:sym typeface="Symbol" pitchFamily="18" charset="2"/>
              </a:rPr>
              <a:t></a:t>
            </a:r>
            <a:r>
              <a:rPr lang="en-US" altLang="zh-CN" sz="1600" dirty="0" smtClean="0">
                <a:latin typeface="TimesNewRoman"/>
              </a:rPr>
              <a:t> {a</a:t>
            </a:r>
            <a:r>
              <a:rPr lang="en-US" altLang="zh-CN" sz="1600" baseline="-25000" dirty="0" smtClean="0">
                <a:latin typeface="TimesNewRoman"/>
              </a:rPr>
              <a:t>m</a:t>
            </a:r>
            <a:r>
              <a:rPr lang="en-US" altLang="zh-CN" sz="1600" dirty="0" smtClean="0">
                <a:latin typeface="TimesNewRoman"/>
              </a:rPr>
              <a:t>}</a:t>
            </a:r>
            <a:endParaRPr lang="en-US" altLang="zh-CN" sz="1600" dirty="0" smtClean="0">
              <a:latin typeface="TimesNewRoman"/>
              <a:cs typeface="Times New Roman" pitchFamily="18" charset="0"/>
            </a:endParaRPr>
          </a:p>
          <a:p>
            <a:pPr marL="533400" indent="-133350">
              <a:buFontTx/>
              <a:buNone/>
            </a:pPr>
            <a:r>
              <a:rPr lang="en-US" altLang="zh-CN" sz="1600" dirty="0" smtClean="0">
                <a:latin typeface="TimesNewRoman"/>
              </a:rPr>
              <a:t>7                  </a:t>
            </a:r>
            <a:r>
              <a:rPr lang="en-US" altLang="zh-CN" sz="1600" dirty="0" err="1" smtClean="0">
                <a:latin typeface="TimesNewRoman"/>
              </a:rPr>
              <a:t>i</a:t>
            </a:r>
            <a:r>
              <a:rPr lang="en-US" altLang="zh-CN" sz="1600" dirty="0" smtClean="0">
                <a:latin typeface="TimesNewRoman"/>
              </a:rPr>
              <a:t> ← m</a:t>
            </a:r>
            <a:endParaRPr lang="en-US" altLang="zh-CN" sz="1600" dirty="0" smtClean="0">
              <a:latin typeface="TimesNewRoman"/>
              <a:cs typeface="Times New Roman" pitchFamily="18" charset="0"/>
            </a:endParaRPr>
          </a:p>
          <a:p>
            <a:pPr marL="533400" indent="-133350">
              <a:buFontTx/>
              <a:buNone/>
            </a:pPr>
            <a:r>
              <a:rPr lang="en-US" altLang="zh-CN" sz="1600" dirty="0" smtClean="0">
                <a:latin typeface="TimesNewRoman"/>
              </a:rPr>
              <a:t>8    </a:t>
            </a:r>
            <a:r>
              <a:rPr lang="en-US" altLang="zh-CN" sz="1600" b="1" dirty="0" smtClean="0">
                <a:latin typeface="TimesNewRoman"/>
              </a:rPr>
              <a:t>return </a:t>
            </a:r>
            <a:r>
              <a:rPr lang="en-US" altLang="zh-CN" sz="1600" dirty="0" smtClean="0">
                <a:latin typeface="TimesNewRoman"/>
              </a:rPr>
              <a:t>A</a:t>
            </a:r>
          </a:p>
        </p:txBody>
      </p:sp>
      <p:sp>
        <p:nvSpPr>
          <p:cNvPr id="499714" name="Rectangle 5"/>
          <p:cNvSpPr>
            <a:spLocks noGrp="1" noChangeArrowheads="1"/>
          </p:cNvSpPr>
          <p:nvPr>
            <p:ph type="title"/>
          </p:nvPr>
        </p:nvSpPr>
        <p:spPr>
          <a:xfrm>
            <a:off x="0" y="333375"/>
            <a:ext cx="8991600" cy="615950"/>
          </a:xfrm>
        </p:spPr>
        <p:txBody>
          <a:bodyPr/>
          <a:lstStyle/>
          <a:p>
            <a:r>
              <a:rPr lang="en-US" altLang="zh-CN" sz="3200" dirty="0" smtClean="0">
                <a:cs typeface="Times New Roman" pitchFamily="18" charset="0"/>
              </a:rPr>
              <a:t>An Iterative/Recursive Greedy Algorithm</a:t>
            </a:r>
            <a:r>
              <a:rPr lang="en-US" altLang="zh-CN" b="1" dirty="0" smtClean="0">
                <a:solidFill>
                  <a:srgbClr val="E5E5FF"/>
                </a:solidFill>
                <a:latin typeface="Garamond" pitchFamily="18" charset="0"/>
                <a:cs typeface="Times New Roman" pitchFamily="18" charset="0"/>
              </a:rPr>
              <a:t> </a:t>
            </a:r>
          </a:p>
        </p:txBody>
      </p:sp>
      <p:sp>
        <p:nvSpPr>
          <p:cNvPr id="2" name="文本框 1"/>
          <p:cNvSpPr txBox="1"/>
          <p:nvPr/>
        </p:nvSpPr>
        <p:spPr>
          <a:xfrm>
            <a:off x="4067945" y="5239053"/>
            <a:ext cx="3291286" cy="400110"/>
          </a:xfrm>
          <a:prstGeom prst="rect">
            <a:avLst/>
          </a:prstGeom>
          <a:noFill/>
        </p:spPr>
        <p:txBody>
          <a:bodyPr wrap="none" rtlCol="0">
            <a:spAutoFit/>
          </a:bodyPr>
          <a:lstStyle/>
          <a:p>
            <a:r>
              <a:rPr lang="en-US" altLang="zh-CN" sz="2000" dirty="0" smtClean="0">
                <a:solidFill>
                  <a:srgbClr val="00B050"/>
                </a:solidFill>
              </a:rPr>
              <a:t>How about multi-</a:t>
            </a:r>
            <a:r>
              <a:rPr lang="en-US" altLang="zh-CN" sz="2000" dirty="0" err="1" smtClean="0">
                <a:solidFill>
                  <a:srgbClr val="00B050"/>
                </a:solidFill>
              </a:rPr>
              <a:t>resouces</a:t>
            </a:r>
            <a:r>
              <a:rPr lang="en-US" altLang="zh-CN" sz="2000" dirty="0" smtClean="0">
                <a:solidFill>
                  <a:srgbClr val="00B050"/>
                </a:solidFill>
              </a:rPr>
              <a:t>?</a:t>
            </a:r>
            <a:endParaRPr lang="zh-CN" altLang="en-US" sz="2000" dirty="0">
              <a:solidFill>
                <a:srgbClr val="00B050"/>
              </a:solidFill>
            </a:endParaRPr>
          </a:p>
        </p:txBody>
      </p:sp>
      <p:sp>
        <p:nvSpPr>
          <p:cNvPr id="6" name="文本框 5"/>
          <p:cNvSpPr txBox="1"/>
          <p:nvPr/>
        </p:nvSpPr>
        <p:spPr>
          <a:xfrm>
            <a:off x="4067945" y="5697674"/>
            <a:ext cx="5076056" cy="400110"/>
          </a:xfrm>
          <a:prstGeom prst="rect">
            <a:avLst/>
          </a:prstGeom>
          <a:noFill/>
        </p:spPr>
        <p:txBody>
          <a:bodyPr wrap="square" rtlCol="0">
            <a:spAutoFit/>
          </a:bodyPr>
          <a:lstStyle/>
          <a:p>
            <a:r>
              <a:rPr lang="en-US" altLang="zh-CN" sz="2000" dirty="0" smtClean="0">
                <a:solidFill>
                  <a:srgbClr val="7030A0"/>
                </a:solidFill>
              </a:rPr>
              <a:t>How many </a:t>
            </a:r>
            <a:r>
              <a:rPr lang="en-US" altLang="zh-CN" sz="2000" dirty="0" err="1" smtClean="0">
                <a:solidFill>
                  <a:srgbClr val="7030A0"/>
                </a:solidFill>
              </a:rPr>
              <a:t>resouces</a:t>
            </a:r>
            <a:r>
              <a:rPr lang="en-US" altLang="zh-CN" sz="2000" dirty="0" smtClean="0">
                <a:solidFill>
                  <a:srgbClr val="7030A0"/>
                </a:solidFill>
              </a:rPr>
              <a:t> needed to allocate all?</a:t>
            </a:r>
            <a:endParaRPr lang="zh-CN" altLang="en-US" sz="2000" dirty="0">
              <a:solidFill>
                <a:srgbClr val="7030A0"/>
              </a:solidFill>
            </a:endParaRPr>
          </a:p>
        </p:txBody>
      </p:sp>
      <p:sp>
        <p:nvSpPr>
          <p:cNvPr id="4" name="矩形 3"/>
          <p:cNvSpPr/>
          <p:nvPr/>
        </p:nvSpPr>
        <p:spPr>
          <a:xfrm>
            <a:off x="4716016" y="1905683"/>
            <a:ext cx="4572000" cy="2031325"/>
          </a:xfrm>
          <a:prstGeom prst="rect">
            <a:avLst/>
          </a:prstGeom>
        </p:spPr>
        <p:txBody>
          <a:bodyPr>
            <a:spAutoFit/>
          </a:bodyPr>
          <a:lstStyle/>
          <a:p>
            <a:r>
              <a:rPr lang="en-US" altLang="zh-CN" dirty="0" err="1">
                <a:solidFill>
                  <a:srgbClr val="3D3D3D"/>
                </a:solidFill>
                <a:latin typeface="Times-Roman"/>
              </a:rPr>
              <a:t>RecursiveTaskSelect</a:t>
            </a:r>
            <a:r>
              <a:rPr lang="en-US" altLang="zh-CN" dirty="0">
                <a:solidFill>
                  <a:srgbClr val="3D3D3D"/>
                </a:solidFill>
                <a:latin typeface="Times-Roman"/>
              </a:rPr>
              <a:t>(</a:t>
            </a:r>
            <a:r>
              <a:rPr lang="zh-CN" altLang="en-US" dirty="0">
                <a:solidFill>
                  <a:srgbClr val="3D3D3D"/>
                </a:solidFill>
                <a:latin typeface="CambriaMath"/>
              </a:rPr>
              <a:t>𝑠</a:t>
            </a:r>
            <a:r>
              <a:rPr lang="en-US" altLang="zh-CN" dirty="0">
                <a:solidFill>
                  <a:srgbClr val="3D3D3D"/>
                </a:solidFill>
                <a:latin typeface="Times-Roman"/>
              </a:rPr>
              <a:t>, </a:t>
            </a:r>
            <a:r>
              <a:rPr lang="zh-CN" altLang="en-US" dirty="0">
                <a:solidFill>
                  <a:srgbClr val="3D3D3D"/>
                </a:solidFill>
                <a:latin typeface="CambriaMath"/>
              </a:rPr>
              <a:t>𝑓</a:t>
            </a:r>
            <a:r>
              <a:rPr lang="en-US" altLang="zh-CN" dirty="0">
                <a:solidFill>
                  <a:srgbClr val="3D3D3D"/>
                </a:solidFill>
                <a:latin typeface="Times-Roman"/>
              </a:rPr>
              <a:t>, </a:t>
            </a:r>
            <a:r>
              <a:rPr lang="zh-CN" altLang="en-US" dirty="0">
                <a:solidFill>
                  <a:srgbClr val="3D3D3D"/>
                </a:solidFill>
                <a:latin typeface="CambriaMath"/>
              </a:rPr>
              <a:t>𝑖</a:t>
            </a:r>
            <a:r>
              <a:rPr lang="en-US" altLang="zh-CN" dirty="0">
                <a:solidFill>
                  <a:srgbClr val="3D3D3D"/>
                </a:solidFill>
                <a:latin typeface="Times-Roman"/>
              </a:rPr>
              <a:t>, </a:t>
            </a:r>
            <a:r>
              <a:rPr lang="zh-CN" altLang="en-US" dirty="0">
                <a:solidFill>
                  <a:srgbClr val="3D3D3D"/>
                </a:solidFill>
                <a:latin typeface="CambriaMath"/>
              </a:rPr>
              <a:t>𝑗</a:t>
            </a:r>
            <a:r>
              <a:rPr lang="en-US" altLang="zh-CN" dirty="0">
                <a:solidFill>
                  <a:srgbClr val="3D3D3D"/>
                </a:solidFill>
                <a:latin typeface="Times-Roman"/>
              </a:rPr>
              <a:t>)</a:t>
            </a:r>
          </a:p>
          <a:p>
            <a:r>
              <a:rPr lang="en-US" altLang="zh-CN" dirty="0">
                <a:solidFill>
                  <a:srgbClr val="3D3D3D"/>
                </a:solidFill>
                <a:latin typeface="Times-Roman"/>
              </a:rPr>
              <a:t>1 </a:t>
            </a:r>
            <a:r>
              <a:rPr lang="zh-CN" altLang="en-US" dirty="0">
                <a:solidFill>
                  <a:srgbClr val="3D3D3D"/>
                </a:solidFill>
                <a:latin typeface="CambriaMath"/>
              </a:rPr>
              <a:t>𝑚 ← 𝑖 </a:t>
            </a:r>
            <a:r>
              <a:rPr lang="en-US" altLang="zh-CN" dirty="0">
                <a:solidFill>
                  <a:srgbClr val="3D3D3D"/>
                </a:solidFill>
                <a:latin typeface="CambriaMath"/>
              </a:rPr>
              <a:t>+ 1</a:t>
            </a:r>
          </a:p>
          <a:p>
            <a:r>
              <a:rPr lang="en-US" altLang="zh-CN" dirty="0">
                <a:solidFill>
                  <a:srgbClr val="3D3D3D"/>
                </a:solidFill>
                <a:latin typeface="Times-Roman"/>
              </a:rPr>
              <a:t>2 </a:t>
            </a:r>
            <a:r>
              <a:rPr lang="en-US" altLang="zh-CN" b="1" dirty="0">
                <a:solidFill>
                  <a:srgbClr val="3D3D3D"/>
                </a:solidFill>
                <a:latin typeface="Times-Bold"/>
              </a:rPr>
              <a:t>while </a:t>
            </a:r>
            <a:r>
              <a:rPr lang="zh-CN" altLang="en-US" dirty="0">
                <a:solidFill>
                  <a:srgbClr val="3D3D3D"/>
                </a:solidFill>
                <a:latin typeface="CambriaMath"/>
              </a:rPr>
              <a:t>𝑚 </a:t>
            </a:r>
            <a:r>
              <a:rPr lang="en-US" altLang="zh-CN" dirty="0">
                <a:solidFill>
                  <a:srgbClr val="3D3D3D"/>
                </a:solidFill>
                <a:latin typeface="CambriaMath"/>
              </a:rPr>
              <a:t>&lt; </a:t>
            </a:r>
            <a:r>
              <a:rPr lang="zh-CN" altLang="en-US" dirty="0">
                <a:solidFill>
                  <a:srgbClr val="3D3D3D"/>
                </a:solidFill>
                <a:latin typeface="CambriaMath"/>
              </a:rPr>
              <a:t>𝑗 </a:t>
            </a:r>
            <a:r>
              <a:rPr lang="en-US" altLang="zh-CN" b="1" dirty="0">
                <a:solidFill>
                  <a:srgbClr val="3D3D3D"/>
                </a:solidFill>
                <a:latin typeface="Times-Bold"/>
              </a:rPr>
              <a:t>and </a:t>
            </a:r>
            <a:r>
              <a:rPr lang="zh-CN" altLang="en-US" dirty="0" smtClean="0">
                <a:solidFill>
                  <a:srgbClr val="3D3D3D"/>
                </a:solidFill>
                <a:latin typeface="CambriaMath"/>
              </a:rPr>
              <a:t>𝑠</a:t>
            </a:r>
            <a:r>
              <a:rPr lang="en-US" altLang="zh-CN" sz="1400" baseline="-25000" dirty="0" smtClean="0">
                <a:solidFill>
                  <a:srgbClr val="3D3D3D"/>
                </a:solidFill>
                <a:latin typeface="CambriaMath"/>
              </a:rPr>
              <a:t>m</a:t>
            </a:r>
            <a:r>
              <a:rPr lang="en-US" altLang="zh-CN" sz="1400" dirty="0" smtClean="0">
                <a:solidFill>
                  <a:srgbClr val="3D3D3D"/>
                </a:solidFill>
                <a:latin typeface="CambriaMath"/>
              </a:rPr>
              <a:t> </a:t>
            </a:r>
            <a:r>
              <a:rPr lang="en-US" altLang="zh-CN" dirty="0">
                <a:solidFill>
                  <a:srgbClr val="3D3D3D"/>
                </a:solidFill>
                <a:latin typeface="CambriaMath"/>
              </a:rPr>
              <a:t>&lt; </a:t>
            </a:r>
            <a:r>
              <a:rPr lang="zh-CN" altLang="en-US" dirty="0" smtClean="0">
                <a:solidFill>
                  <a:srgbClr val="3D3D3D"/>
                </a:solidFill>
                <a:latin typeface="CambriaMath"/>
              </a:rPr>
              <a:t>𝑓</a:t>
            </a:r>
            <a:r>
              <a:rPr lang="en-US" altLang="zh-CN" sz="1400" baseline="-25000" dirty="0" err="1" smtClean="0">
                <a:solidFill>
                  <a:srgbClr val="3D3D3D"/>
                </a:solidFill>
                <a:latin typeface="CambriaMath"/>
              </a:rPr>
              <a:t>i</a:t>
            </a:r>
            <a:r>
              <a:rPr lang="en-US" altLang="zh-CN" sz="1400" dirty="0" smtClean="0">
                <a:solidFill>
                  <a:srgbClr val="3D3D3D"/>
                </a:solidFill>
                <a:latin typeface="CambriaMath"/>
              </a:rPr>
              <a:t> </a:t>
            </a:r>
            <a:r>
              <a:rPr lang="en-US" altLang="zh-CN" b="1" dirty="0">
                <a:solidFill>
                  <a:srgbClr val="3D3D3D"/>
                </a:solidFill>
                <a:latin typeface="Times-Bold"/>
              </a:rPr>
              <a:t>do</a:t>
            </a:r>
          </a:p>
          <a:p>
            <a:r>
              <a:rPr lang="en-US" altLang="zh-CN" dirty="0">
                <a:solidFill>
                  <a:srgbClr val="3D3D3D"/>
                </a:solidFill>
                <a:latin typeface="Times-Roman"/>
              </a:rPr>
              <a:t>3 </a:t>
            </a:r>
            <a:r>
              <a:rPr lang="en-US" altLang="zh-CN" dirty="0" smtClean="0">
                <a:solidFill>
                  <a:srgbClr val="3D3D3D"/>
                </a:solidFill>
                <a:latin typeface="Times-Roman"/>
              </a:rPr>
              <a:t>  </a:t>
            </a:r>
            <a:r>
              <a:rPr lang="zh-CN" altLang="en-US" dirty="0" smtClean="0">
                <a:solidFill>
                  <a:srgbClr val="3D3D3D"/>
                </a:solidFill>
                <a:latin typeface="CambriaMath"/>
              </a:rPr>
              <a:t>𝑚 </a:t>
            </a:r>
            <a:r>
              <a:rPr lang="zh-CN" altLang="en-US" dirty="0">
                <a:solidFill>
                  <a:srgbClr val="3D3D3D"/>
                </a:solidFill>
                <a:latin typeface="CambriaMath"/>
              </a:rPr>
              <a:t>← 𝑚 </a:t>
            </a:r>
            <a:r>
              <a:rPr lang="en-US" altLang="zh-CN" dirty="0">
                <a:solidFill>
                  <a:srgbClr val="3D3D3D"/>
                </a:solidFill>
                <a:latin typeface="CambriaMath"/>
              </a:rPr>
              <a:t>+ 1</a:t>
            </a:r>
          </a:p>
          <a:p>
            <a:r>
              <a:rPr lang="en-US" altLang="zh-CN" dirty="0">
                <a:solidFill>
                  <a:srgbClr val="3D3D3D"/>
                </a:solidFill>
                <a:latin typeface="Times-Roman"/>
              </a:rPr>
              <a:t>4 </a:t>
            </a:r>
            <a:r>
              <a:rPr lang="en-US" altLang="zh-CN" b="1" dirty="0">
                <a:solidFill>
                  <a:srgbClr val="3D3D3D"/>
                </a:solidFill>
                <a:latin typeface="Times-Bold"/>
              </a:rPr>
              <a:t>if </a:t>
            </a:r>
            <a:r>
              <a:rPr lang="zh-CN" altLang="en-US" dirty="0">
                <a:solidFill>
                  <a:srgbClr val="3D3D3D"/>
                </a:solidFill>
                <a:latin typeface="CambriaMath"/>
              </a:rPr>
              <a:t>𝑚 </a:t>
            </a:r>
            <a:r>
              <a:rPr lang="en-US" altLang="zh-CN" dirty="0">
                <a:solidFill>
                  <a:srgbClr val="3D3D3D"/>
                </a:solidFill>
                <a:latin typeface="CambriaMath"/>
              </a:rPr>
              <a:t>&lt; </a:t>
            </a:r>
            <a:r>
              <a:rPr lang="zh-CN" altLang="en-US" dirty="0">
                <a:solidFill>
                  <a:srgbClr val="3D3D3D"/>
                </a:solidFill>
                <a:latin typeface="CambriaMath"/>
              </a:rPr>
              <a:t>𝑗 </a:t>
            </a:r>
            <a:r>
              <a:rPr lang="en-US" altLang="zh-CN" b="1" dirty="0">
                <a:solidFill>
                  <a:srgbClr val="3D3D3D"/>
                </a:solidFill>
                <a:latin typeface="Times-Bold"/>
              </a:rPr>
              <a:t>then return </a:t>
            </a:r>
            <a:r>
              <a:rPr lang="en-US" altLang="zh-CN" dirty="0">
                <a:solidFill>
                  <a:srgbClr val="3D3D3D"/>
                </a:solidFill>
                <a:latin typeface="CambriaMath"/>
              </a:rPr>
              <a:t>{</a:t>
            </a:r>
            <a:r>
              <a:rPr lang="zh-CN" altLang="en-US" dirty="0" smtClean="0">
                <a:solidFill>
                  <a:srgbClr val="3D3D3D"/>
                </a:solidFill>
                <a:latin typeface="CambriaMath"/>
              </a:rPr>
              <a:t>𝑎</a:t>
            </a:r>
            <a:r>
              <a:rPr lang="en-US" altLang="zh-CN" sz="1400" baseline="-25000" dirty="0" smtClean="0">
                <a:solidFill>
                  <a:srgbClr val="3D3D3D"/>
                </a:solidFill>
                <a:latin typeface="CambriaMath"/>
              </a:rPr>
              <a:t>m</a:t>
            </a:r>
            <a:r>
              <a:rPr lang="en-US" altLang="zh-CN" dirty="0" smtClean="0">
                <a:solidFill>
                  <a:srgbClr val="3D3D3D"/>
                </a:solidFill>
                <a:latin typeface="CambriaMath"/>
              </a:rPr>
              <a:t>} </a:t>
            </a:r>
            <a:r>
              <a:rPr lang="en-US" altLang="zh-CN" dirty="0">
                <a:solidFill>
                  <a:srgbClr val="3D3D3D"/>
                </a:solidFill>
                <a:latin typeface="CambriaMath"/>
              </a:rPr>
              <a:t>∪</a:t>
            </a:r>
          </a:p>
          <a:p>
            <a:r>
              <a:rPr lang="en-US" altLang="zh-CN" dirty="0" smtClean="0">
                <a:solidFill>
                  <a:srgbClr val="3D3D3D"/>
                </a:solidFill>
                <a:latin typeface="Times-Roman"/>
              </a:rPr>
              <a:t>   </a:t>
            </a:r>
            <a:r>
              <a:rPr lang="en-US" altLang="zh-CN" dirty="0" err="1" smtClean="0">
                <a:solidFill>
                  <a:srgbClr val="3D3D3D"/>
                </a:solidFill>
                <a:latin typeface="Times-Roman"/>
              </a:rPr>
              <a:t>RecursiveTaskSelect</a:t>
            </a:r>
            <a:r>
              <a:rPr lang="en-US" altLang="zh-CN" dirty="0">
                <a:solidFill>
                  <a:srgbClr val="3D3D3D"/>
                </a:solidFill>
                <a:latin typeface="Times-Roman"/>
              </a:rPr>
              <a:t>(</a:t>
            </a:r>
            <a:r>
              <a:rPr lang="zh-CN" altLang="en-US" dirty="0">
                <a:solidFill>
                  <a:srgbClr val="3D3D3D"/>
                </a:solidFill>
                <a:latin typeface="CambriaMath"/>
              </a:rPr>
              <a:t>𝑠</a:t>
            </a:r>
            <a:r>
              <a:rPr lang="en-US" altLang="zh-CN" dirty="0">
                <a:solidFill>
                  <a:srgbClr val="3D3D3D"/>
                </a:solidFill>
                <a:latin typeface="Times-Roman"/>
              </a:rPr>
              <a:t>, </a:t>
            </a:r>
            <a:r>
              <a:rPr lang="zh-CN" altLang="en-US" dirty="0">
                <a:solidFill>
                  <a:srgbClr val="3D3D3D"/>
                </a:solidFill>
                <a:latin typeface="CambriaMath"/>
              </a:rPr>
              <a:t>𝑓</a:t>
            </a:r>
            <a:r>
              <a:rPr lang="en-US" altLang="zh-CN" dirty="0">
                <a:solidFill>
                  <a:srgbClr val="3D3D3D"/>
                </a:solidFill>
                <a:latin typeface="Times-Roman"/>
              </a:rPr>
              <a:t>, </a:t>
            </a:r>
            <a:r>
              <a:rPr lang="zh-CN" altLang="en-US" dirty="0">
                <a:solidFill>
                  <a:srgbClr val="3D3D3D"/>
                </a:solidFill>
                <a:latin typeface="CambriaMath"/>
              </a:rPr>
              <a:t>𝑚</a:t>
            </a:r>
            <a:r>
              <a:rPr lang="en-US" altLang="zh-CN" dirty="0">
                <a:solidFill>
                  <a:srgbClr val="3D3D3D"/>
                </a:solidFill>
                <a:latin typeface="Times-Roman"/>
              </a:rPr>
              <a:t>, </a:t>
            </a:r>
            <a:r>
              <a:rPr lang="zh-CN" altLang="en-US" dirty="0">
                <a:solidFill>
                  <a:srgbClr val="3D3D3D"/>
                </a:solidFill>
                <a:latin typeface="CambriaMath"/>
              </a:rPr>
              <a:t>𝑗</a:t>
            </a:r>
            <a:r>
              <a:rPr lang="en-US" altLang="zh-CN" dirty="0">
                <a:solidFill>
                  <a:srgbClr val="3D3D3D"/>
                </a:solidFill>
                <a:latin typeface="Times-Roman"/>
              </a:rPr>
              <a:t>)</a:t>
            </a:r>
          </a:p>
          <a:p>
            <a:r>
              <a:rPr lang="en-US" altLang="zh-CN" dirty="0">
                <a:solidFill>
                  <a:srgbClr val="3D3D3D"/>
                </a:solidFill>
                <a:latin typeface="Times-Roman"/>
              </a:rPr>
              <a:t>5 </a:t>
            </a:r>
            <a:r>
              <a:rPr lang="en-US" altLang="zh-CN" b="1" dirty="0">
                <a:solidFill>
                  <a:srgbClr val="3D3D3D"/>
                </a:solidFill>
                <a:latin typeface="Times-Bold"/>
              </a:rPr>
              <a:t>else return </a:t>
            </a:r>
            <a:r>
              <a:rPr lang="en-US" altLang="zh-CN" dirty="0">
                <a:solidFill>
                  <a:srgbClr val="3D3D3D"/>
                </a:solidFill>
                <a:latin typeface="CambriaMath"/>
              </a:rPr>
              <a:t>∅</a:t>
            </a:r>
            <a:endParaRPr lang="zh-CN" altLang="en-US" dirty="0"/>
          </a:p>
        </p:txBody>
      </p:sp>
      <p:sp>
        <p:nvSpPr>
          <p:cNvPr id="5" name="矩形 4"/>
          <p:cNvSpPr/>
          <p:nvPr/>
        </p:nvSpPr>
        <p:spPr>
          <a:xfrm>
            <a:off x="485292" y="1053358"/>
            <a:ext cx="7903131" cy="461665"/>
          </a:xfrm>
          <a:prstGeom prst="rect">
            <a:avLst/>
          </a:prstGeom>
        </p:spPr>
        <p:txBody>
          <a:bodyPr wrap="square">
            <a:spAutoFit/>
          </a:bodyPr>
          <a:lstStyle/>
          <a:p>
            <a:r>
              <a:rPr lang="en-US" altLang="zh-CN" sz="2400" dirty="0">
                <a:solidFill>
                  <a:srgbClr val="3D3D3D"/>
                </a:solidFill>
                <a:latin typeface="Calibri" panose="020F0502020204030204" pitchFamily="34" charset="0"/>
              </a:rPr>
              <a:t>Activities are ordered </a:t>
            </a:r>
            <a:r>
              <a:rPr lang="en-US" altLang="zh-CN" sz="2400" dirty="0" smtClean="0">
                <a:solidFill>
                  <a:srgbClr val="3D3D3D"/>
                </a:solidFill>
                <a:latin typeface="Calibri" panose="020F0502020204030204" pitchFamily="34" charset="0"/>
              </a:rPr>
              <a:t>in   increasing </a:t>
            </a:r>
            <a:r>
              <a:rPr lang="en-US" altLang="zh-CN" sz="2400" dirty="0">
                <a:solidFill>
                  <a:srgbClr val="3D3D3D"/>
                </a:solidFill>
                <a:latin typeface="Calibri" panose="020F0502020204030204" pitchFamily="34" charset="0"/>
              </a:rPr>
              <a:t>order of </a:t>
            </a:r>
            <a:r>
              <a:rPr lang="en-US" altLang="zh-CN" sz="2400" dirty="0" smtClean="0">
                <a:solidFill>
                  <a:srgbClr val="3D3D3D"/>
                </a:solidFill>
                <a:latin typeface="Calibri" panose="020F0502020204030204" pitchFamily="34" charset="0"/>
              </a:rPr>
              <a:t>finish  time</a:t>
            </a:r>
            <a:r>
              <a:rPr lang="en-US" altLang="zh-CN" sz="2400" dirty="0">
                <a:solidFill>
                  <a:srgbClr val="3D3D3D"/>
                </a:solidFill>
                <a:latin typeface="Calibri" panose="020F0502020204030204" pitchFamily="34" charset="0"/>
              </a:rPr>
              <a:t>.</a:t>
            </a:r>
            <a:endParaRPr lang="zh-CN" altLang="en-US" sz="2400" dirty="0"/>
          </a:p>
        </p:txBody>
      </p:sp>
      <p:sp>
        <p:nvSpPr>
          <p:cNvPr id="9" name="文本框 8"/>
          <p:cNvSpPr txBox="1"/>
          <p:nvPr/>
        </p:nvSpPr>
        <p:spPr>
          <a:xfrm>
            <a:off x="4067945" y="4711076"/>
            <a:ext cx="1733167" cy="400110"/>
          </a:xfrm>
          <a:prstGeom prst="rect">
            <a:avLst/>
          </a:prstGeom>
          <a:noFill/>
        </p:spPr>
        <p:txBody>
          <a:bodyPr wrap="none" rtlCol="0">
            <a:spAutoFit/>
          </a:bodyPr>
          <a:lstStyle/>
          <a:p>
            <a:r>
              <a:rPr lang="zh-CN" altLang="en-US" sz="2000" b="1" dirty="0">
                <a:solidFill>
                  <a:srgbClr val="FF0000"/>
                </a:solidFill>
              </a:rPr>
              <a:t>时间复杂</a:t>
            </a:r>
            <a:r>
              <a:rPr lang="zh-CN" altLang="en-US" sz="2000" b="1" dirty="0" smtClean="0">
                <a:solidFill>
                  <a:srgbClr val="FF0000"/>
                </a:solidFill>
              </a:rPr>
              <a:t>度？</a:t>
            </a:r>
            <a:endParaRPr lang="zh-CN" altLang="en-US" sz="2000" b="1" dirty="0">
              <a:solidFill>
                <a:srgbClr val="FF0000"/>
              </a:solidFill>
            </a:endParaRPr>
          </a:p>
        </p:txBody>
      </p:sp>
      <p:sp>
        <p:nvSpPr>
          <p:cNvPr id="10" name="文本框 9"/>
          <p:cNvSpPr txBox="1"/>
          <p:nvPr/>
        </p:nvSpPr>
        <p:spPr>
          <a:xfrm>
            <a:off x="5723798" y="4711076"/>
            <a:ext cx="1770036" cy="400110"/>
          </a:xfrm>
          <a:prstGeom prst="rect">
            <a:avLst/>
          </a:prstGeom>
          <a:noFill/>
        </p:spPr>
        <p:txBody>
          <a:bodyPr wrap="none" rtlCol="0">
            <a:spAutoFit/>
          </a:bodyPr>
          <a:lstStyle/>
          <a:p>
            <a:r>
              <a:rPr lang="en-US" altLang="zh-CN" sz="2000" b="1" dirty="0" smtClean="0">
                <a:solidFill>
                  <a:srgbClr val="FF0066"/>
                </a:solidFill>
              </a:rPr>
              <a:t>O(</a:t>
            </a:r>
            <a:r>
              <a:rPr lang="en-US" altLang="zh-CN" sz="2000" b="1" dirty="0" err="1" smtClean="0">
                <a:solidFill>
                  <a:srgbClr val="FF0066"/>
                </a:solidFill>
              </a:rPr>
              <a:t>nlgn</a:t>
            </a:r>
            <a:r>
              <a:rPr lang="en-US" altLang="zh-CN" sz="2000" b="1" dirty="0" smtClean="0">
                <a:solidFill>
                  <a:srgbClr val="FF0066"/>
                </a:solidFill>
              </a:rPr>
              <a:t>)</a:t>
            </a:r>
            <a:r>
              <a:rPr lang="en-US" altLang="zh-CN" sz="2000" b="1" dirty="0" smtClean="0">
                <a:solidFill>
                  <a:srgbClr val="FF0000"/>
                </a:solidFill>
              </a:rPr>
              <a:t>+O(n)</a:t>
            </a:r>
            <a:endParaRPr lang="zh-CN" altLang="en-US" sz="2000" b="1" dirty="0">
              <a:solidFill>
                <a:srgbClr val="FF0000"/>
              </a:solidFill>
            </a:endParaRPr>
          </a:p>
        </p:txBody>
      </p:sp>
      <p:sp>
        <p:nvSpPr>
          <p:cNvPr id="8" name="灯片编号占位符 7"/>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54</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9713">
                                            <p:txEl>
                                              <p:pRg st="0" end="0"/>
                                            </p:txEl>
                                          </p:spTgt>
                                        </p:tgtEl>
                                        <p:attrNameLst>
                                          <p:attrName>style.visibility</p:attrName>
                                        </p:attrNameLst>
                                      </p:cBhvr>
                                      <p:to>
                                        <p:strVal val="visible"/>
                                      </p:to>
                                    </p:set>
                                    <p:anim calcmode="lin" valueType="num">
                                      <p:cBhvr additive="base">
                                        <p:cTn id="7" dur="500" fill="hold"/>
                                        <p:tgtEl>
                                          <p:spTgt spid="4997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971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99713">
                                            <p:txEl>
                                              <p:pRg st="1" end="1"/>
                                            </p:txEl>
                                          </p:spTgt>
                                        </p:tgtEl>
                                        <p:attrNameLst>
                                          <p:attrName>style.visibility</p:attrName>
                                        </p:attrNameLst>
                                      </p:cBhvr>
                                      <p:to>
                                        <p:strVal val="visible"/>
                                      </p:to>
                                    </p:set>
                                    <p:anim calcmode="lin" valueType="num">
                                      <p:cBhvr additive="base">
                                        <p:cTn id="11" dur="500" fill="hold"/>
                                        <p:tgtEl>
                                          <p:spTgt spid="4997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971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9713">
                                            <p:txEl>
                                              <p:pRg st="2" end="2"/>
                                            </p:txEl>
                                          </p:spTgt>
                                        </p:tgtEl>
                                        <p:attrNameLst>
                                          <p:attrName>style.visibility</p:attrName>
                                        </p:attrNameLst>
                                      </p:cBhvr>
                                      <p:to>
                                        <p:strVal val="visible"/>
                                      </p:to>
                                    </p:set>
                                    <p:anim calcmode="lin" valueType="num">
                                      <p:cBhvr additive="base">
                                        <p:cTn id="15" dur="500" fill="hold"/>
                                        <p:tgtEl>
                                          <p:spTgt spid="49971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971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9713">
                                            <p:txEl>
                                              <p:pRg st="3" end="3"/>
                                            </p:txEl>
                                          </p:spTgt>
                                        </p:tgtEl>
                                        <p:attrNameLst>
                                          <p:attrName>style.visibility</p:attrName>
                                        </p:attrNameLst>
                                      </p:cBhvr>
                                      <p:to>
                                        <p:strVal val="visible"/>
                                      </p:to>
                                    </p:set>
                                    <p:anim calcmode="lin" valueType="num">
                                      <p:cBhvr additive="base">
                                        <p:cTn id="19" dur="500" fill="hold"/>
                                        <p:tgtEl>
                                          <p:spTgt spid="4997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971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99713">
                                            <p:txEl>
                                              <p:pRg st="4" end="4"/>
                                            </p:txEl>
                                          </p:spTgt>
                                        </p:tgtEl>
                                        <p:attrNameLst>
                                          <p:attrName>style.visibility</p:attrName>
                                        </p:attrNameLst>
                                      </p:cBhvr>
                                      <p:to>
                                        <p:strVal val="visible"/>
                                      </p:to>
                                    </p:set>
                                    <p:anim calcmode="lin" valueType="num">
                                      <p:cBhvr additive="base">
                                        <p:cTn id="23" dur="500" fill="hold"/>
                                        <p:tgtEl>
                                          <p:spTgt spid="49971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9971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99713">
                                            <p:txEl>
                                              <p:pRg st="5" end="5"/>
                                            </p:txEl>
                                          </p:spTgt>
                                        </p:tgtEl>
                                        <p:attrNameLst>
                                          <p:attrName>style.visibility</p:attrName>
                                        </p:attrNameLst>
                                      </p:cBhvr>
                                      <p:to>
                                        <p:strVal val="visible"/>
                                      </p:to>
                                    </p:set>
                                    <p:anim calcmode="lin" valueType="num">
                                      <p:cBhvr additive="base">
                                        <p:cTn id="27" dur="500" fill="hold"/>
                                        <p:tgtEl>
                                          <p:spTgt spid="49971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971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99713">
                                            <p:txEl>
                                              <p:pRg st="6" end="6"/>
                                            </p:txEl>
                                          </p:spTgt>
                                        </p:tgtEl>
                                        <p:attrNameLst>
                                          <p:attrName>style.visibility</p:attrName>
                                        </p:attrNameLst>
                                      </p:cBhvr>
                                      <p:to>
                                        <p:strVal val="visible"/>
                                      </p:to>
                                    </p:set>
                                    <p:anim calcmode="lin" valueType="num">
                                      <p:cBhvr additive="base">
                                        <p:cTn id="31" dur="500" fill="hold"/>
                                        <p:tgtEl>
                                          <p:spTgt spid="49971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971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99713">
                                            <p:txEl>
                                              <p:pRg st="7" end="7"/>
                                            </p:txEl>
                                          </p:spTgt>
                                        </p:tgtEl>
                                        <p:attrNameLst>
                                          <p:attrName>style.visibility</p:attrName>
                                        </p:attrNameLst>
                                      </p:cBhvr>
                                      <p:to>
                                        <p:strVal val="visible"/>
                                      </p:to>
                                    </p:set>
                                    <p:anim calcmode="lin" valueType="num">
                                      <p:cBhvr additive="base">
                                        <p:cTn id="35" dur="500" fill="hold"/>
                                        <p:tgtEl>
                                          <p:spTgt spid="49971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9971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99713">
                                            <p:txEl>
                                              <p:pRg st="8" end="8"/>
                                            </p:txEl>
                                          </p:spTgt>
                                        </p:tgtEl>
                                        <p:attrNameLst>
                                          <p:attrName>style.visibility</p:attrName>
                                        </p:attrNameLst>
                                      </p:cBhvr>
                                      <p:to>
                                        <p:strVal val="visible"/>
                                      </p:to>
                                    </p:set>
                                    <p:anim calcmode="lin" valueType="num">
                                      <p:cBhvr additive="base">
                                        <p:cTn id="39" dur="500" fill="hold"/>
                                        <p:tgtEl>
                                          <p:spTgt spid="49971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9971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ppt_x"/>
                                          </p:val>
                                        </p:tav>
                                        <p:tav tm="100000">
                                          <p:val>
                                            <p:strVal val="#ppt_x"/>
                                          </p:val>
                                        </p:tav>
                                      </p:tavLst>
                                    </p:anim>
                                    <p:anim calcmode="lin" valueType="num">
                                      <p:cBhvr additive="base">
                                        <p:cTn id="5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fill="hold"/>
                                        <p:tgtEl>
                                          <p:spTgt spid="2"/>
                                        </p:tgtEl>
                                        <p:attrNameLst>
                                          <p:attrName>ppt_x</p:attrName>
                                        </p:attrNameLst>
                                      </p:cBhvr>
                                      <p:tavLst>
                                        <p:tav tm="0">
                                          <p:val>
                                            <p:strVal val="#ppt_x"/>
                                          </p:val>
                                        </p:tav>
                                        <p:tav tm="100000">
                                          <p:val>
                                            <p:strVal val="#ppt_x"/>
                                          </p:val>
                                        </p:tav>
                                      </p:tavLst>
                                    </p:anim>
                                    <p:anim calcmode="lin" valueType="num">
                                      <p:cBhvr additive="base">
                                        <p:cTn id="6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3" grpId="0" build="p"/>
      <p:bldP spid="2" grpId="0"/>
      <p:bldP spid="6" grpId="0"/>
      <p:bldP spid="4" grpId="0"/>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68313" y="323682"/>
            <a:ext cx="7143750" cy="623887"/>
          </a:xfrm>
        </p:spPr>
        <p:txBody>
          <a:bodyPr/>
          <a:lstStyle/>
          <a:p>
            <a:r>
              <a:rPr lang="zh-CN" altLang="en-US" sz="4400" dirty="0" smtClean="0"/>
              <a:t>练习：最小延迟调度</a:t>
            </a:r>
          </a:p>
        </p:txBody>
      </p:sp>
      <p:sp>
        <p:nvSpPr>
          <p:cNvPr id="54275" name="Rectangle 3"/>
          <p:cNvSpPr>
            <a:spLocks noGrp="1" noChangeArrowheads="1"/>
          </p:cNvSpPr>
          <p:nvPr>
            <p:ph type="body" idx="1"/>
          </p:nvPr>
        </p:nvSpPr>
        <p:spPr>
          <a:xfrm>
            <a:off x="584548" y="1318334"/>
            <a:ext cx="8218487" cy="2232025"/>
          </a:xfrm>
        </p:spPr>
        <p:txBody>
          <a:bodyPr/>
          <a:lstStyle/>
          <a:p>
            <a:pPr>
              <a:buNone/>
            </a:pPr>
            <a:r>
              <a:rPr lang="zh-CN" altLang="en-US" sz="2400" b="1" dirty="0">
                <a:solidFill>
                  <a:srgbClr val="00B050"/>
                </a:solidFill>
              </a:rPr>
              <a:t>课外</a:t>
            </a:r>
            <a:r>
              <a:rPr lang="zh-CN" altLang="en-US" sz="2400" b="1" dirty="0" smtClean="0">
                <a:solidFill>
                  <a:srgbClr val="00B050"/>
                </a:solidFill>
              </a:rPr>
              <a:t>思考题</a:t>
            </a:r>
            <a:r>
              <a:rPr lang="zh-CN" altLang="en-US" sz="2400" dirty="0" smtClean="0">
                <a:solidFill>
                  <a:srgbClr val="00B050"/>
                </a:solidFill>
                <a:latin typeface="微软雅黑" panose="020B0503020204020204" pitchFamily="34" charset="-122"/>
                <a:ea typeface="微软雅黑" panose="020B0503020204020204" pitchFamily="34" charset="-122"/>
              </a:rPr>
              <a:t>：</a:t>
            </a:r>
          </a:p>
          <a:p>
            <a:pPr>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任务集合</a:t>
            </a:r>
            <a:r>
              <a:rPr lang="en-US" altLang="zh-CN" sz="2400" dirty="0" smtClean="0">
                <a:latin typeface="微软雅黑" panose="020B0503020204020204" pitchFamily="34" charset="-122"/>
                <a:ea typeface="微软雅黑" panose="020B0503020204020204" pitchFamily="34" charset="-122"/>
              </a:rPr>
              <a:t>S</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err="1" smtClean="0">
                <a:latin typeface="微软雅黑" panose="020B0503020204020204" pitchFamily="34" charset="-122"/>
                <a:ea typeface="微软雅黑" panose="020B0503020204020204" pitchFamily="34" charset="-122"/>
                <a:sym typeface="Symbol" panose="05050102010706020507" pitchFamily="18" charset="2"/>
              </a:rPr>
              <a:t>iS</a:t>
            </a:r>
            <a:r>
              <a:rPr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smtClean="0">
                <a:latin typeface="微软雅黑" panose="020B0503020204020204" pitchFamily="34" charset="-122"/>
                <a:ea typeface="微软雅黑" panose="020B0503020204020204" pitchFamily="34" charset="-122"/>
                <a:sym typeface="Symbol" panose="05050102010706020507" pitchFamily="18" charset="2"/>
              </a:rPr>
              <a:t>d</a:t>
            </a:r>
            <a:r>
              <a:rPr lang="en-US" altLang="zh-CN" sz="2400" baseline="-25000" dirty="0" smtClean="0">
                <a:latin typeface="微软雅黑" panose="020B0503020204020204" pitchFamily="34" charset="-122"/>
                <a:ea typeface="微软雅黑" panose="020B0503020204020204" pitchFamily="34" charset="-122"/>
                <a:sym typeface="Symbol" panose="05050102010706020507" pitchFamily="18" charset="2"/>
              </a:rPr>
              <a:t>i </a:t>
            </a:r>
            <a:r>
              <a:rPr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为截止时间，</a:t>
            </a:r>
            <a:r>
              <a:rPr lang="en-US" altLang="zh-CN" sz="2400" dirty="0" smtClean="0">
                <a:latin typeface="微软雅黑" panose="020B0503020204020204" pitchFamily="34" charset="-122"/>
                <a:ea typeface="微软雅黑" panose="020B0503020204020204" pitchFamily="34" charset="-122"/>
                <a:sym typeface="Symbol" panose="05050102010706020507" pitchFamily="18" charset="2"/>
              </a:rPr>
              <a:t>t</a:t>
            </a:r>
            <a:r>
              <a:rPr lang="en-US" altLang="zh-CN" sz="2400" baseline="-25000" dirty="0" smtClean="0">
                <a:latin typeface="微软雅黑" panose="020B0503020204020204" pitchFamily="34" charset="-122"/>
                <a:ea typeface="微软雅黑" panose="020B0503020204020204" pitchFamily="34" charset="-122"/>
                <a:sym typeface="Symbol" panose="05050102010706020507" pitchFamily="18" charset="2"/>
              </a:rPr>
              <a:t>i </a:t>
            </a:r>
            <a:r>
              <a:rPr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为加工时间， </a:t>
            </a:r>
          </a:p>
          <a:p>
            <a:pPr>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        其中 </a:t>
            </a:r>
            <a:r>
              <a:rPr lang="en-US" altLang="zh-CN" sz="2400" dirty="0" smtClean="0">
                <a:latin typeface="微软雅黑" panose="020B0503020204020204" pitchFamily="34" charset="-122"/>
                <a:ea typeface="微软雅黑" panose="020B0503020204020204" pitchFamily="34" charset="-122"/>
                <a:sym typeface="Symbol" panose="05050102010706020507" pitchFamily="18" charset="2"/>
              </a:rPr>
              <a:t>d</a:t>
            </a:r>
            <a:r>
              <a:rPr lang="en-US" altLang="zh-CN" sz="2400" baseline="-25000" dirty="0" smtClean="0">
                <a:latin typeface="微软雅黑" panose="020B0503020204020204" pitchFamily="34" charset="-122"/>
                <a:ea typeface="微软雅黑" panose="020B0503020204020204" pitchFamily="34" charset="-122"/>
                <a:sym typeface="Symbol" panose="05050102010706020507" pitchFamily="18" charset="2"/>
              </a:rPr>
              <a:t>i </a:t>
            </a:r>
            <a:r>
              <a:rPr lang="en-US" altLang="zh-CN" sz="2400" dirty="0" smtClean="0">
                <a:latin typeface="微软雅黑" panose="020B0503020204020204" pitchFamily="34" charset="-122"/>
                <a:ea typeface="微软雅黑" panose="020B0503020204020204" pitchFamily="34" charset="-122"/>
                <a:sym typeface="Symbol" panose="05050102010706020507" pitchFamily="18" charset="2"/>
              </a:rPr>
              <a:t>, t</a:t>
            </a:r>
            <a:r>
              <a:rPr lang="en-US" altLang="zh-CN" sz="2400" baseline="-25000" dirty="0" smtClean="0">
                <a:latin typeface="微软雅黑" panose="020B0503020204020204" pitchFamily="34" charset="-122"/>
                <a:ea typeface="微软雅黑" panose="020B0503020204020204" pitchFamily="34" charset="-122"/>
                <a:sym typeface="Symbol" panose="05050102010706020507" pitchFamily="18" charset="2"/>
              </a:rPr>
              <a:t>i</a:t>
            </a:r>
            <a:r>
              <a:rPr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为正整数</a:t>
            </a:r>
            <a:r>
              <a:rPr lang="en-US" altLang="zh-CN" sz="2400" dirty="0" smtClean="0">
                <a:latin typeface="微软雅黑" panose="020B0503020204020204" pitchFamily="34" charset="-122"/>
                <a:ea typeface="微软雅黑" panose="020B0503020204020204" pitchFamily="34" charset="-122"/>
                <a:sym typeface="Symbol" panose="05050102010706020507" pitchFamily="18" charset="2"/>
              </a:rPr>
              <a:t>. </a:t>
            </a:r>
            <a:endParaRPr lang="zh-CN" altLang="zh-CN" sz="2400" dirty="0" smtClean="0">
              <a:latin typeface="微软雅黑" panose="020B0503020204020204" pitchFamily="34" charset="-122"/>
              <a:ea typeface="微软雅黑" panose="020B0503020204020204" pitchFamily="34" charset="-122"/>
              <a:sym typeface="Symbol" panose="05050102010706020507" pitchFamily="18" charset="2"/>
            </a:endParaRPr>
          </a:p>
          <a:p>
            <a:pPr>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一个调度 </a:t>
            </a:r>
            <a:r>
              <a:rPr lang="en-US" altLang="zh-CN" sz="2400" dirty="0" smtClean="0">
                <a:latin typeface="微软雅黑" panose="020B0503020204020204" pitchFamily="34" charset="-122"/>
                <a:ea typeface="微软雅黑" panose="020B0503020204020204" pitchFamily="34" charset="-122"/>
              </a:rPr>
              <a:t>f : S</a:t>
            </a:r>
            <a:r>
              <a:rPr lang="en-US" altLang="zh-CN" sz="2400" dirty="0" smtClean="0">
                <a:latin typeface="微软雅黑" panose="020B0503020204020204" pitchFamily="34" charset="-122"/>
                <a:ea typeface="微软雅黑" panose="020B0503020204020204" pitchFamily="34" charset="-122"/>
                <a:sym typeface="Symbol" panose="05050102010706020507" pitchFamily="18" charset="2"/>
              </a:rPr>
              <a:t>N</a:t>
            </a:r>
            <a:r>
              <a:rPr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smtClean="0">
                <a:latin typeface="微软雅黑" panose="020B0503020204020204" pitchFamily="34" charset="-122"/>
                <a:ea typeface="微软雅黑" panose="020B0503020204020204" pitchFamily="34" charset="-122"/>
                <a:sym typeface="Symbol" panose="05050102010706020507" pitchFamily="18" charset="2"/>
              </a:rPr>
              <a:t>f(</a:t>
            </a:r>
            <a:r>
              <a:rPr lang="en-US" altLang="zh-CN" sz="2400" dirty="0" err="1" smtClean="0">
                <a:latin typeface="微软雅黑" panose="020B0503020204020204" pitchFamily="34" charset="-122"/>
                <a:ea typeface="微软雅黑" panose="020B0503020204020204" pitchFamily="34" charset="-122"/>
                <a:sym typeface="Symbol" panose="05050102010706020507" pitchFamily="18" charset="2"/>
              </a:rPr>
              <a:t>i</a:t>
            </a:r>
            <a:r>
              <a:rPr lang="en-US" altLang="zh-CN" sz="2400" dirty="0" smtClean="0">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为任务 </a:t>
            </a:r>
            <a:r>
              <a:rPr lang="en-US" altLang="zh-CN" sz="2400" dirty="0" err="1" smtClean="0">
                <a:latin typeface="微软雅黑" panose="020B0503020204020204" pitchFamily="34" charset="-122"/>
                <a:ea typeface="微软雅黑" panose="020B0503020204020204" pitchFamily="34" charset="-122"/>
                <a:sym typeface="Symbol" panose="05050102010706020507" pitchFamily="18" charset="2"/>
              </a:rPr>
              <a:t>i</a:t>
            </a:r>
            <a:r>
              <a:rPr lang="en-US" altLang="zh-CN" sz="2400"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的开始时间</a:t>
            </a:r>
            <a:r>
              <a:rPr lang="en-US" altLang="zh-CN" sz="2400" dirty="0" smtClean="0">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试设计贪心算法求最大延迟达到最小的调度，即求 </a:t>
            </a:r>
            <a:r>
              <a:rPr lang="en-US" altLang="zh-CN" sz="2400" dirty="0" smtClean="0">
                <a:latin typeface="微软雅黑" panose="020B0503020204020204" pitchFamily="34" charset="-122"/>
                <a:ea typeface="微软雅黑" panose="020B0503020204020204" pitchFamily="34" charset="-122"/>
                <a:sym typeface="Symbol" panose="05050102010706020507" pitchFamily="18" charset="2"/>
              </a:rPr>
              <a:t>f </a:t>
            </a:r>
            <a:r>
              <a:rPr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使得</a:t>
            </a:r>
            <a:endParaRPr lang="en-US" altLang="zh-CN" sz="2400" dirty="0" smtClean="0">
              <a:latin typeface="微软雅黑" panose="020B0503020204020204" pitchFamily="34" charset="-122"/>
              <a:ea typeface="微软雅黑" panose="020B0503020204020204" pitchFamily="34" charset="-122"/>
              <a:sym typeface="Symbol" panose="05050102010706020507" pitchFamily="18" charset="2"/>
            </a:endParaRPr>
          </a:p>
          <a:p>
            <a:pPr>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sym typeface="Symbol" panose="05050102010706020507" pitchFamily="18" charset="2"/>
            </a:endParaRPr>
          </a:p>
          <a:p>
            <a:pPr>
              <a:buFont typeface="Wingdings" panose="05000000000000000000" pitchFamily="2" charset="2"/>
              <a:buNone/>
            </a:pPr>
            <a:endParaRPr lang="en-US" altLang="zh-CN" sz="2400" dirty="0" smtClean="0">
              <a:latin typeface="微软雅黑" panose="020B0503020204020204" pitchFamily="34" charset="-122"/>
              <a:ea typeface="微软雅黑" panose="020B0503020204020204" pitchFamily="34" charset="-122"/>
              <a:sym typeface="Symbol" panose="05050102010706020507" pitchFamily="18" charset="2"/>
            </a:endParaRPr>
          </a:p>
          <a:p>
            <a:pPr>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sym typeface="Symbol" panose="05050102010706020507" pitchFamily="18" charset="2"/>
            </a:endParaRPr>
          </a:p>
          <a:p>
            <a:pPr>
              <a:buFont typeface="Wingdings" panose="05000000000000000000" pitchFamily="2" charset="2"/>
              <a:buNone/>
            </a:pPr>
            <a:endParaRPr lang="en-US" altLang="zh-CN" sz="2400" dirty="0" smtClean="0">
              <a:latin typeface="微软雅黑" panose="020B0503020204020204" pitchFamily="34" charset="-122"/>
              <a:ea typeface="微软雅黑" panose="020B0503020204020204" pitchFamily="34" charset="-122"/>
              <a:sym typeface="Symbol" panose="05050102010706020507" pitchFamily="18" charset="2"/>
            </a:endParaRPr>
          </a:p>
          <a:p>
            <a:pPr>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sym typeface="Symbol" panose="05050102010706020507" pitchFamily="18" charset="2"/>
              </a:rPr>
              <a:t>并证明你的算法的正确性。</a:t>
            </a:r>
          </a:p>
          <a:p>
            <a:pPr>
              <a:buFont typeface="Wingdings" panose="05000000000000000000" pitchFamily="2" charset="2"/>
              <a:buNone/>
            </a:pPr>
            <a:endParaRPr lang="zh-CN" altLang="en-US" sz="2400" b="0" dirty="0" smtClean="0">
              <a:latin typeface="微软雅黑" panose="020B0503020204020204" pitchFamily="34" charset="-122"/>
              <a:ea typeface="微软雅黑" panose="020B0503020204020204" pitchFamily="34" charset="-122"/>
              <a:sym typeface="Symbol" panose="05050102010706020507" pitchFamily="18" charset="2"/>
            </a:endParaRPr>
          </a:p>
          <a:p>
            <a:pPr>
              <a:buFont typeface="Wingdings" panose="05000000000000000000" pitchFamily="2" charset="2"/>
              <a:buNone/>
            </a:pPr>
            <a:endParaRPr lang="en-US" altLang="en-US" sz="2400" b="0" dirty="0" smtClean="0">
              <a:latin typeface="微软雅黑" panose="020B0503020204020204" pitchFamily="34" charset="-122"/>
              <a:ea typeface="微软雅黑" panose="020B0503020204020204" pitchFamily="34" charset="-122"/>
              <a:sym typeface="Symbol" panose="05050102010706020507" pitchFamily="18" charset="2"/>
            </a:endParaRPr>
          </a:p>
        </p:txBody>
      </p:sp>
      <p:sp>
        <p:nvSpPr>
          <p:cNvPr id="542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77" name="Object 5"/>
          <p:cNvGraphicFramePr>
            <a:graphicFrameLocks noChangeAspect="1"/>
          </p:cNvGraphicFramePr>
          <p:nvPr>
            <p:extLst>
              <p:ext uri="{D42A27DB-BD31-4B8C-83A1-F6EECF244321}">
                <p14:modId xmlns:p14="http://schemas.microsoft.com/office/powerpoint/2010/main" val="1268250198"/>
              </p:ext>
            </p:extLst>
          </p:nvPr>
        </p:nvGraphicFramePr>
        <p:xfrm>
          <a:off x="1835150" y="3645024"/>
          <a:ext cx="4132263" cy="803275"/>
        </p:xfrm>
        <a:graphic>
          <a:graphicData uri="http://schemas.openxmlformats.org/presentationml/2006/ole">
            <mc:AlternateContent xmlns:mc="http://schemas.openxmlformats.org/markup-compatibility/2006">
              <mc:Choice xmlns:v="urn:schemas-microsoft-com:vml" Requires="v">
                <p:oleObj spid="_x0000_s484826" name="公式" r:id="rId4" imgW="1612800" imgH="317160" progId="Equation.3">
                  <p:embed/>
                </p:oleObj>
              </mc:Choice>
              <mc:Fallback>
                <p:oleObj name="公式" r:id="rId4" imgW="1612800" imgH="317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3645024"/>
                        <a:ext cx="4132263"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79" name="Object 7"/>
          <p:cNvGraphicFramePr>
            <a:graphicFrameLocks noChangeAspect="1"/>
          </p:cNvGraphicFramePr>
          <p:nvPr>
            <p:extLst>
              <p:ext uri="{D42A27DB-BD31-4B8C-83A1-F6EECF244321}">
                <p14:modId xmlns:p14="http://schemas.microsoft.com/office/powerpoint/2010/main" val="1609329148"/>
              </p:ext>
            </p:extLst>
          </p:nvPr>
        </p:nvGraphicFramePr>
        <p:xfrm>
          <a:off x="611188" y="4467349"/>
          <a:ext cx="7529512" cy="557213"/>
        </p:xfrm>
        <a:graphic>
          <a:graphicData uri="http://schemas.openxmlformats.org/presentationml/2006/ole">
            <mc:AlternateContent xmlns:mc="http://schemas.openxmlformats.org/markup-compatibility/2006">
              <mc:Choice xmlns:v="urn:schemas-microsoft-com:vml" Requires="v">
                <p:oleObj spid="_x0000_s484827" name="公式" r:id="rId6" imgW="3213000" imgH="241200" progId="Equation.3">
                  <p:embed/>
                </p:oleObj>
              </mc:Choice>
              <mc:Fallback>
                <p:oleObj name="公式" r:id="rId6" imgW="321300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4467349"/>
                        <a:ext cx="7529512"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55</a:t>
            </a:fld>
            <a:endParaRPr lang="en-CA" dirty="0"/>
          </a:p>
        </p:txBody>
      </p:sp>
    </p:spTree>
    <p:extLst>
      <p:ext uri="{BB962C8B-B14F-4D97-AF65-F5344CB8AC3E}">
        <p14:creationId xmlns:p14="http://schemas.microsoft.com/office/powerpoint/2010/main" val="152436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 calcmode="lin" valueType="num">
                                      <p:cBhvr additive="base">
                                        <p:cTn id="17"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427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4275">
                                            <p:txEl>
                                              <p:pRg st="3" end="3"/>
                                            </p:txEl>
                                          </p:spTgt>
                                        </p:tgtEl>
                                        <p:attrNameLst>
                                          <p:attrName>style.visibility</p:attrName>
                                        </p:attrNameLst>
                                      </p:cBhvr>
                                      <p:to>
                                        <p:strVal val="visible"/>
                                      </p:to>
                                    </p:set>
                                    <p:anim calcmode="lin" valueType="num">
                                      <p:cBhvr additive="base">
                                        <p:cTn id="21"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427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4275">
                                            <p:txEl>
                                              <p:pRg st="8" end="8"/>
                                            </p:txEl>
                                          </p:spTgt>
                                        </p:tgtEl>
                                        <p:attrNameLst>
                                          <p:attrName>style.visibility</p:attrName>
                                        </p:attrNameLst>
                                      </p:cBhvr>
                                      <p:to>
                                        <p:strVal val="visible"/>
                                      </p:to>
                                    </p:set>
                                    <p:anim calcmode="lin" valueType="num">
                                      <p:cBhvr additive="base">
                                        <p:cTn id="25" dur="500" fill="hold"/>
                                        <p:tgtEl>
                                          <p:spTgt spid="5427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4277"/>
                                        </p:tgtEl>
                                        <p:attrNameLst>
                                          <p:attrName>style.visibility</p:attrName>
                                        </p:attrNameLst>
                                      </p:cBhvr>
                                      <p:to>
                                        <p:strVal val="visible"/>
                                      </p:to>
                                    </p:set>
                                    <p:anim calcmode="lin" valueType="num">
                                      <p:cBhvr additive="base">
                                        <p:cTn id="29" dur="500" fill="hold"/>
                                        <p:tgtEl>
                                          <p:spTgt spid="54277"/>
                                        </p:tgtEl>
                                        <p:attrNameLst>
                                          <p:attrName>ppt_x</p:attrName>
                                        </p:attrNameLst>
                                      </p:cBhvr>
                                      <p:tavLst>
                                        <p:tav tm="0">
                                          <p:val>
                                            <p:strVal val="#ppt_x"/>
                                          </p:val>
                                        </p:tav>
                                        <p:tav tm="100000">
                                          <p:val>
                                            <p:strVal val="#ppt_x"/>
                                          </p:val>
                                        </p:tav>
                                      </p:tavLst>
                                    </p:anim>
                                    <p:anim calcmode="lin" valueType="num">
                                      <p:cBhvr additive="base">
                                        <p:cTn id="30" dur="500" fill="hold"/>
                                        <p:tgtEl>
                                          <p:spTgt spid="5427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4279"/>
                                        </p:tgtEl>
                                        <p:attrNameLst>
                                          <p:attrName>style.visibility</p:attrName>
                                        </p:attrNameLst>
                                      </p:cBhvr>
                                      <p:to>
                                        <p:strVal val="visible"/>
                                      </p:to>
                                    </p:set>
                                    <p:anim calcmode="lin" valueType="num">
                                      <p:cBhvr additive="base">
                                        <p:cTn id="33" dur="500" fill="hold"/>
                                        <p:tgtEl>
                                          <p:spTgt spid="54279"/>
                                        </p:tgtEl>
                                        <p:attrNameLst>
                                          <p:attrName>ppt_x</p:attrName>
                                        </p:attrNameLst>
                                      </p:cBhvr>
                                      <p:tavLst>
                                        <p:tav tm="0">
                                          <p:val>
                                            <p:strVal val="#ppt_x"/>
                                          </p:val>
                                        </p:tav>
                                        <p:tav tm="100000">
                                          <p:val>
                                            <p:strVal val="#ppt_x"/>
                                          </p:val>
                                        </p:tav>
                                      </p:tavLst>
                                    </p:anim>
                                    <p:anim calcmode="lin" valueType="num">
                                      <p:cBhvr additive="base">
                                        <p:cTn id="34" dur="500" fill="hold"/>
                                        <p:tgtEl>
                                          <p:spTgt spid="54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58" name="Rectangle 38"/>
          <p:cNvSpPr>
            <a:spLocks noGrp="1" noChangeArrowheads="1"/>
          </p:cNvSpPr>
          <p:nvPr>
            <p:ph type="title"/>
          </p:nvPr>
        </p:nvSpPr>
        <p:spPr/>
        <p:txBody>
          <a:bodyPr/>
          <a:lstStyle/>
          <a:p>
            <a:r>
              <a:rPr lang="zh-CN" altLang="en-US" sz="4400" smtClean="0"/>
              <a:t>实例</a:t>
            </a:r>
          </a:p>
        </p:txBody>
      </p:sp>
      <p:sp>
        <p:nvSpPr>
          <p:cNvPr id="56323" name="Rectangle 3"/>
          <p:cNvSpPr>
            <a:spLocks noGrp="1" noChangeArrowheads="1"/>
          </p:cNvSpPr>
          <p:nvPr>
            <p:ph type="body" idx="4294967295"/>
          </p:nvPr>
        </p:nvSpPr>
        <p:spPr>
          <a:xfrm>
            <a:off x="539750" y="1268760"/>
            <a:ext cx="8435975" cy="1538287"/>
          </a:xfrm>
        </p:spPr>
        <p:txBody>
          <a:bodyPr/>
          <a:lstStyle/>
          <a:p>
            <a:pPr>
              <a:buFont typeface="Wingdings" panose="05000000000000000000" pitchFamily="2" charset="2"/>
              <a:buNone/>
            </a:pPr>
            <a:r>
              <a:rPr lang="en-US" altLang="zh-CN" sz="2400" i="1" smtClean="0">
                <a:latin typeface="Times New Roman" panose="02020603050405020304" pitchFamily="18" charset="0"/>
              </a:rPr>
              <a:t>S</a:t>
            </a:r>
            <a:r>
              <a:rPr lang="en-US" altLang="zh-CN" sz="2400" smtClean="0">
                <a:latin typeface="Times New Roman" panose="02020603050405020304" pitchFamily="18" charset="0"/>
              </a:rPr>
              <a:t>={1, 2, 3, 4, 5}, </a:t>
            </a:r>
            <a:r>
              <a:rPr lang="en-US" altLang="zh-CN" sz="2400" i="1" smtClean="0">
                <a:latin typeface="Times New Roman" panose="02020603050405020304" pitchFamily="18" charset="0"/>
              </a:rPr>
              <a:t> d</a:t>
            </a:r>
            <a:r>
              <a:rPr lang="en-US" altLang="zh-CN" sz="2400" smtClean="0">
                <a:latin typeface="Times New Roman" panose="02020603050405020304" pitchFamily="18" charset="0"/>
              </a:rPr>
              <a:t>=&lt;10, 12, 15, 11, 20&gt;,  </a:t>
            </a:r>
            <a:r>
              <a:rPr lang="en-US" altLang="zh-CN" sz="2400" i="1" smtClean="0">
                <a:latin typeface="Times New Roman" panose="02020603050405020304" pitchFamily="18" charset="0"/>
              </a:rPr>
              <a:t>t</a:t>
            </a:r>
            <a:r>
              <a:rPr lang="en-US" altLang="zh-CN" sz="2400" smtClean="0">
                <a:latin typeface="Times New Roman" panose="02020603050405020304" pitchFamily="18" charset="0"/>
              </a:rPr>
              <a:t>=&lt;5, 8, 4, 10, 3&gt;</a:t>
            </a:r>
          </a:p>
          <a:p>
            <a:pPr>
              <a:spcBef>
                <a:spcPct val="50000"/>
              </a:spcBef>
              <a:buFont typeface="Wingdings" panose="05000000000000000000" pitchFamily="2" charset="2"/>
              <a:buNone/>
            </a:pPr>
            <a:r>
              <a:rPr lang="zh-CN" altLang="en-US" sz="2400" smtClean="0">
                <a:solidFill>
                  <a:srgbClr val="A50021"/>
                </a:solidFill>
                <a:latin typeface="Times New Roman" panose="02020603050405020304" pitchFamily="18" charset="0"/>
              </a:rPr>
              <a:t>调度</a:t>
            </a:r>
            <a:r>
              <a:rPr lang="en-US" altLang="zh-CN" sz="2400" smtClean="0">
                <a:solidFill>
                  <a:srgbClr val="A50021"/>
                </a:solidFill>
                <a:latin typeface="Times New Roman" panose="02020603050405020304" pitchFamily="18" charset="0"/>
              </a:rPr>
              <a:t>1</a:t>
            </a:r>
            <a:r>
              <a:rPr lang="zh-CN" altLang="en-US" sz="2400" smtClean="0">
                <a:latin typeface="Times New Roman" panose="02020603050405020304" pitchFamily="18" charset="0"/>
              </a:rPr>
              <a:t>：</a:t>
            </a:r>
            <a:r>
              <a:rPr lang="zh-CN" altLang="en-US" sz="2400" i="1" smtClean="0">
                <a:latin typeface="Times New Roman" panose="02020603050405020304" pitchFamily="18" charset="0"/>
              </a:rPr>
              <a:t> </a:t>
            </a:r>
            <a:r>
              <a:rPr lang="en-US" altLang="zh-CN" sz="2400" i="1" smtClean="0">
                <a:latin typeface="Times New Roman" panose="02020603050405020304" pitchFamily="18" charset="0"/>
              </a:rPr>
              <a:t>f</a:t>
            </a:r>
            <a:r>
              <a:rPr lang="en-US" altLang="zh-CN" sz="2400" baseline="-25000" smtClean="0">
                <a:latin typeface="Times New Roman" panose="02020603050405020304" pitchFamily="18" charset="0"/>
              </a:rPr>
              <a:t>1</a:t>
            </a:r>
            <a:r>
              <a:rPr lang="en-US" altLang="zh-CN" sz="2400" smtClean="0">
                <a:latin typeface="Times New Roman" panose="02020603050405020304" pitchFamily="18" charset="0"/>
              </a:rPr>
              <a:t>(1)=0, </a:t>
            </a:r>
            <a:r>
              <a:rPr lang="en-US" altLang="zh-CN" sz="2400" i="1" smtClean="0">
                <a:latin typeface="Times New Roman" panose="02020603050405020304" pitchFamily="18" charset="0"/>
              </a:rPr>
              <a:t>f</a:t>
            </a:r>
            <a:r>
              <a:rPr lang="en-US" altLang="zh-CN" sz="2400" baseline="-25000" smtClean="0">
                <a:latin typeface="Times New Roman" panose="02020603050405020304" pitchFamily="18" charset="0"/>
              </a:rPr>
              <a:t>1</a:t>
            </a:r>
            <a:r>
              <a:rPr lang="en-US" altLang="zh-CN" sz="2400" smtClean="0">
                <a:latin typeface="Times New Roman" panose="02020603050405020304" pitchFamily="18" charset="0"/>
              </a:rPr>
              <a:t>(2)=5, </a:t>
            </a:r>
            <a:r>
              <a:rPr lang="en-US" altLang="zh-CN" sz="2400" i="1" smtClean="0">
                <a:latin typeface="Times New Roman" panose="02020603050405020304" pitchFamily="18" charset="0"/>
              </a:rPr>
              <a:t>f</a:t>
            </a:r>
            <a:r>
              <a:rPr lang="en-US" altLang="zh-CN" sz="2400" baseline="-25000" smtClean="0">
                <a:latin typeface="Times New Roman" panose="02020603050405020304" pitchFamily="18" charset="0"/>
              </a:rPr>
              <a:t>1</a:t>
            </a:r>
            <a:r>
              <a:rPr lang="en-US" altLang="zh-CN" sz="2400" smtClean="0">
                <a:latin typeface="Times New Roman" panose="02020603050405020304" pitchFamily="18" charset="0"/>
              </a:rPr>
              <a:t>(3)=13, </a:t>
            </a:r>
            <a:r>
              <a:rPr lang="en-US" altLang="zh-CN" sz="2400" i="1" smtClean="0">
                <a:latin typeface="Times New Roman" panose="02020603050405020304" pitchFamily="18" charset="0"/>
              </a:rPr>
              <a:t>f</a:t>
            </a:r>
            <a:r>
              <a:rPr lang="en-US" altLang="zh-CN" sz="2400" baseline="-25000" smtClean="0">
                <a:latin typeface="Times New Roman" panose="02020603050405020304" pitchFamily="18" charset="0"/>
              </a:rPr>
              <a:t>1</a:t>
            </a:r>
            <a:r>
              <a:rPr lang="en-US" altLang="zh-CN" sz="2400" smtClean="0">
                <a:latin typeface="Times New Roman" panose="02020603050405020304" pitchFamily="18" charset="0"/>
              </a:rPr>
              <a:t>(4)=17, </a:t>
            </a:r>
            <a:r>
              <a:rPr lang="en-US" altLang="zh-CN" sz="2400" i="1" smtClean="0">
                <a:latin typeface="Times New Roman" panose="02020603050405020304" pitchFamily="18" charset="0"/>
              </a:rPr>
              <a:t>f</a:t>
            </a:r>
            <a:r>
              <a:rPr lang="en-US" altLang="zh-CN" sz="2400" baseline="-25000" smtClean="0">
                <a:latin typeface="Times New Roman" panose="02020603050405020304" pitchFamily="18" charset="0"/>
              </a:rPr>
              <a:t>1</a:t>
            </a:r>
            <a:r>
              <a:rPr lang="en-US" altLang="zh-CN" sz="2400" smtClean="0">
                <a:latin typeface="Times New Roman" panose="02020603050405020304" pitchFamily="18" charset="0"/>
              </a:rPr>
              <a:t>(5)=27</a:t>
            </a:r>
          </a:p>
          <a:p>
            <a:pPr>
              <a:buFont typeface="Wingdings" panose="05000000000000000000" pitchFamily="2" charset="2"/>
              <a:buNone/>
            </a:pPr>
            <a:r>
              <a:rPr lang="zh-CN" altLang="en-US" sz="2400" smtClean="0">
                <a:latin typeface="Times New Roman" panose="02020603050405020304" pitchFamily="18" charset="0"/>
              </a:rPr>
              <a:t>各任务延迟：</a:t>
            </a:r>
            <a:r>
              <a:rPr lang="en-US" altLang="zh-CN" sz="2400" smtClean="0">
                <a:latin typeface="Times New Roman" panose="02020603050405020304" pitchFamily="18" charset="0"/>
              </a:rPr>
              <a:t>0, 1, 2, 16, 10;   </a:t>
            </a:r>
            <a:r>
              <a:rPr lang="zh-CN" altLang="en-US" sz="2400" smtClean="0">
                <a:latin typeface="Times New Roman" panose="02020603050405020304" pitchFamily="18" charset="0"/>
              </a:rPr>
              <a:t>最大延迟：</a:t>
            </a:r>
            <a:r>
              <a:rPr lang="en-US" altLang="zh-CN" sz="2400" smtClean="0">
                <a:latin typeface="Times New Roman" panose="02020603050405020304" pitchFamily="18" charset="0"/>
              </a:rPr>
              <a:t>16   </a:t>
            </a:r>
          </a:p>
          <a:p>
            <a:pPr>
              <a:buFont typeface="Wingdings" panose="05000000000000000000" pitchFamily="2" charset="2"/>
              <a:buNone/>
            </a:pPr>
            <a:r>
              <a:rPr lang="en-US" altLang="zh-CN" sz="2400" b="0" i="1" smtClean="0">
                <a:solidFill>
                  <a:srgbClr val="990033"/>
                </a:solidFill>
                <a:latin typeface="Times New Roman" panose="02020603050405020304" pitchFamily="18" charset="0"/>
              </a:rPr>
              <a:t>    </a:t>
            </a:r>
            <a:endParaRPr lang="zh-CN" altLang="en-US" sz="2400" b="0" smtClean="0">
              <a:solidFill>
                <a:srgbClr val="990033"/>
              </a:solidFill>
              <a:latin typeface="Times New Roman" panose="02020603050405020304" pitchFamily="18" charset="0"/>
            </a:endParaRPr>
          </a:p>
        </p:txBody>
      </p:sp>
      <p:sp>
        <p:nvSpPr>
          <p:cNvPr id="56326" name="Text Box 6"/>
          <p:cNvSpPr txBox="1">
            <a:spLocks noChangeArrowheads="1"/>
          </p:cNvSpPr>
          <p:nvPr/>
        </p:nvSpPr>
        <p:spPr bwMode="auto">
          <a:xfrm>
            <a:off x="755650" y="5805835"/>
            <a:ext cx="676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Arial" panose="020B0604020202020204" pitchFamily="34" charset="0"/>
              </a:rPr>
              <a:t>   </a:t>
            </a:r>
            <a:r>
              <a:rPr lang="en-US" altLang="zh-CN" sz="2400">
                <a:latin typeface="Arial" panose="020B0604020202020204" pitchFamily="34" charset="0"/>
              </a:rPr>
              <a:t>1</a:t>
            </a:r>
            <a:r>
              <a:rPr lang="en-US" altLang="zh-CN" sz="2400">
                <a:solidFill>
                  <a:srgbClr val="000099"/>
                </a:solidFill>
                <a:latin typeface="Arial" panose="020B0604020202020204" pitchFamily="34" charset="0"/>
              </a:rPr>
              <a:t>                     4                   2              3       5</a:t>
            </a:r>
          </a:p>
        </p:txBody>
      </p:sp>
      <p:sp>
        <p:nvSpPr>
          <p:cNvPr id="56327" name="Rectangle 7"/>
          <p:cNvSpPr>
            <a:spLocks noChangeArrowheads="1"/>
          </p:cNvSpPr>
          <p:nvPr/>
        </p:nvSpPr>
        <p:spPr bwMode="auto">
          <a:xfrm>
            <a:off x="755650" y="5588347"/>
            <a:ext cx="1079500" cy="144463"/>
          </a:xfrm>
          <a:prstGeom prst="rect">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8" name="Rectangle 8"/>
          <p:cNvSpPr>
            <a:spLocks noChangeArrowheads="1"/>
          </p:cNvSpPr>
          <p:nvPr/>
        </p:nvSpPr>
        <p:spPr bwMode="auto">
          <a:xfrm>
            <a:off x="4067175" y="5588347"/>
            <a:ext cx="1800225" cy="14446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9" name="Rectangle 9"/>
          <p:cNvSpPr>
            <a:spLocks noChangeArrowheads="1"/>
          </p:cNvSpPr>
          <p:nvPr/>
        </p:nvSpPr>
        <p:spPr bwMode="auto">
          <a:xfrm>
            <a:off x="1835150" y="5589935"/>
            <a:ext cx="2232025" cy="14446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0" name="Rectangle 10"/>
          <p:cNvSpPr>
            <a:spLocks noChangeArrowheads="1"/>
          </p:cNvSpPr>
          <p:nvPr/>
        </p:nvSpPr>
        <p:spPr bwMode="auto">
          <a:xfrm>
            <a:off x="5868988" y="5589935"/>
            <a:ext cx="936625" cy="14446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1" name="Rectangle 11"/>
          <p:cNvSpPr>
            <a:spLocks noChangeArrowheads="1"/>
          </p:cNvSpPr>
          <p:nvPr/>
        </p:nvSpPr>
        <p:spPr bwMode="auto">
          <a:xfrm>
            <a:off x="6805613" y="5589935"/>
            <a:ext cx="719137" cy="144462"/>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2" name="Text Box 12"/>
          <p:cNvSpPr txBox="1">
            <a:spLocks noChangeArrowheads="1"/>
          </p:cNvSpPr>
          <p:nvPr/>
        </p:nvSpPr>
        <p:spPr bwMode="auto">
          <a:xfrm>
            <a:off x="395288" y="5059710"/>
            <a:ext cx="792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Arial" panose="020B0604020202020204" pitchFamily="34" charset="0"/>
              </a:rPr>
              <a:t>               </a:t>
            </a:r>
            <a:r>
              <a:rPr lang="en-US" altLang="zh-CN" sz="2400">
                <a:latin typeface="Arial" panose="020B0604020202020204" pitchFamily="34" charset="0"/>
              </a:rPr>
              <a:t>5                        15                23       27    30</a:t>
            </a:r>
          </a:p>
        </p:txBody>
      </p:sp>
      <p:sp>
        <p:nvSpPr>
          <p:cNvPr id="56334" name="Line 14"/>
          <p:cNvSpPr>
            <a:spLocks noChangeShapeType="1"/>
          </p:cNvSpPr>
          <p:nvPr/>
        </p:nvSpPr>
        <p:spPr bwMode="auto">
          <a:xfrm>
            <a:off x="755650" y="5734397"/>
            <a:ext cx="67691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5" name="Line 15"/>
          <p:cNvSpPr>
            <a:spLocks noChangeShapeType="1"/>
          </p:cNvSpPr>
          <p:nvPr/>
        </p:nvSpPr>
        <p:spPr bwMode="auto">
          <a:xfrm>
            <a:off x="755650" y="5445472"/>
            <a:ext cx="0" cy="287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6" name="Line 16"/>
          <p:cNvSpPr>
            <a:spLocks noChangeShapeType="1"/>
          </p:cNvSpPr>
          <p:nvPr/>
        </p:nvSpPr>
        <p:spPr bwMode="auto">
          <a:xfrm>
            <a:off x="4067175" y="5445472"/>
            <a:ext cx="0" cy="287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7" name="Line 17"/>
          <p:cNvSpPr>
            <a:spLocks noChangeShapeType="1"/>
          </p:cNvSpPr>
          <p:nvPr/>
        </p:nvSpPr>
        <p:spPr bwMode="auto">
          <a:xfrm>
            <a:off x="5868988" y="5445472"/>
            <a:ext cx="0" cy="287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8" name="Line 18"/>
          <p:cNvSpPr>
            <a:spLocks noChangeShapeType="1"/>
          </p:cNvSpPr>
          <p:nvPr/>
        </p:nvSpPr>
        <p:spPr bwMode="auto">
          <a:xfrm>
            <a:off x="1835150" y="5445472"/>
            <a:ext cx="0" cy="287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9" name="Line 19"/>
          <p:cNvSpPr>
            <a:spLocks noChangeShapeType="1"/>
          </p:cNvSpPr>
          <p:nvPr/>
        </p:nvSpPr>
        <p:spPr bwMode="auto">
          <a:xfrm>
            <a:off x="6805613" y="5445472"/>
            <a:ext cx="0" cy="287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0" name="Line 20"/>
          <p:cNvSpPr>
            <a:spLocks noChangeShapeType="1"/>
          </p:cNvSpPr>
          <p:nvPr/>
        </p:nvSpPr>
        <p:spPr bwMode="auto">
          <a:xfrm>
            <a:off x="7524750" y="5445472"/>
            <a:ext cx="0" cy="2873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6341" name="Group 21"/>
          <p:cNvGrpSpPr>
            <a:grpSpLocks/>
          </p:cNvGrpSpPr>
          <p:nvPr/>
        </p:nvGrpSpPr>
        <p:grpSpPr bwMode="auto">
          <a:xfrm>
            <a:off x="755650" y="2780060"/>
            <a:ext cx="7561263" cy="1249362"/>
            <a:chOff x="431" y="1661"/>
            <a:chExt cx="4763" cy="787"/>
          </a:xfrm>
        </p:grpSpPr>
        <p:grpSp>
          <p:nvGrpSpPr>
            <p:cNvPr id="56342" name="Group 22"/>
            <p:cNvGrpSpPr>
              <a:grpSpLocks/>
            </p:cNvGrpSpPr>
            <p:nvPr/>
          </p:nvGrpSpPr>
          <p:grpSpPr bwMode="auto">
            <a:xfrm>
              <a:off x="431" y="1661"/>
              <a:ext cx="4763" cy="787"/>
              <a:chOff x="657" y="1917"/>
              <a:chExt cx="4763" cy="787"/>
            </a:xfrm>
          </p:grpSpPr>
          <p:grpSp>
            <p:nvGrpSpPr>
              <p:cNvPr id="56343" name="Group 23"/>
              <p:cNvGrpSpPr>
                <a:grpSpLocks/>
              </p:cNvGrpSpPr>
              <p:nvPr/>
            </p:nvGrpSpPr>
            <p:grpSpPr bwMode="auto">
              <a:xfrm>
                <a:off x="657" y="2205"/>
                <a:ext cx="4264" cy="182"/>
                <a:chOff x="657" y="2432"/>
                <a:chExt cx="4264" cy="182"/>
              </a:xfrm>
            </p:grpSpPr>
            <p:sp>
              <p:nvSpPr>
                <p:cNvPr id="56344" name="Line 24"/>
                <p:cNvSpPr>
                  <a:spLocks noChangeShapeType="1"/>
                </p:cNvSpPr>
                <p:nvPr/>
              </p:nvSpPr>
              <p:spPr bwMode="auto">
                <a:xfrm>
                  <a:off x="657" y="2614"/>
                  <a:ext cx="42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5" name="Line 25"/>
                <p:cNvSpPr>
                  <a:spLocks noChangeShapeType="1"/>
                </p:cNvSpPr>
                <p:nvPr/>
              </p:nvSpPr>
              <p:spPr bwMode="auto">
                <a:xfrm>
                  <a:off x="657" y="2432"/>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6" name="Line 26"/>
                <p:cNvSpPr>
                  <a:spLocks noChangeShapeType="1"/>
                </p:cNvSpPr>
                <p:nvPr/>
              </p:nvSpPr>
              <p:spPr bwMode="auto">
                <a:xfrm>
                  <a:off x="1338" y="2432"/>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7" name="Line 27"/>
                <p:cNvSpPr>
                  <a:spLocks noChangeShapeType="1"/>
                </p:cNvSpPr>
                <p:nvPr/>
              </p:nvSpPr>
              <p:spPr bwMode="auto">
                <a:xfrm>
                  <a:off x="2472" y="2432"/>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8" name="Line 28"/>
                <p:cNvSpPr>
                  <a:spLocks noChangeShapeType="1"/>
                </p:cNvSpPr>
                <p:nvPr/>
              </p:nvSpPr>
              <p:spPr bwMode="auto">
                <a:xfrm>
                  <a:off x="3061" y="2432"/>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9" name="Line 29"/>
                <p:cNvSpPr>
                  <a:spLocks noChangeShapeType="1"/>
                </p:cNvSpPr>
                <p:nvPr/>
              </p:nvSpPr>
              <p:spPr bwMode="auto">
                <a:xfrm>
                  <a:off x="4468" y="2432"/>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0" name="Line 30"/>
                <p:cNvSpPr>
                  <a:spLocks noChangeShapeType="1"/>
                </p:cNvSpPr>
                <p:nvPr/>
              </p:nvSpPr>
              <p:spPr bwMode="auto">
                <a:xfrm>
                  <a:off x="4921" y="2432"/>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351" name="Text Box 31"/>
              <p:cNvSpPr txBox="1">
                <a:spLocks noChangeArrowheads="1"/>
              </p:cNvSpPr>
              <p:nvPr/>
            </p:nvSpPr>
            <p:spPr bwMode="auto">
              <a:xfrm>
                <a:off x="703" y="2416"/>
                <a:ext cx="4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Arial" panose="020B0604020202020204" pitchFamily="34" charset="0"/>
                  </a:rPr>
                  <a:t>  </a:t>
                </a:r>
                <a:r>
                  <a:rPr lang="en-US" altLang="zh-CN" sz="2400">
                    <a:solidFill>
                      <a:srgbClr val="000099"/>
                    </a:solidFill>
                    <a:latin typeface="Arial" panose="020B0604020202020204" pitchFamily="34" charset="0"/>
                  </a:rPr>
                  <a:t>1                 2               3                4               5</a:t>
                </a:r>
              </a:p>
            </p:txBody>
          </p:sp>
          <p:sp>
            <p:nvSpPr>
              <p:cNvPr id="56352" name="Text Box 32"/>
              <p:cNvSpPr txBox="1">
                <a:spLocks noChangeArrowheads="1"/>
              </p:cNvSpPr>
              <p:nvPr/>
            </p:nvSpPr>
            <p:spPr bwMode="auto">
              <a:xfrm>
                <a:off x="703" y="1917"/>
                <a:ext cx="47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Arial" panose="020B0604020202020204" pitchFamily="34" charset="0"/>
                  </a:rPr>
                  <a:t>          </a:t>
                </a:r>
                <a:r>
                  <a:rPr lang="en-US" altLang="zh-CN" sz="2400">
                    <a:latin typeface="Arial" panose="020B0604020202020204" pitchFamily="34" charset="0"/>
                  </a:rPr>
                  <a:t>5                   13       17                     27      30      </a:t>
                </a:r>
              </a:p>
            </p:txBody>
          </p:sp>
        </p:grpSp>
        <p:sp>
          <p:nvSpPr>
            <p:cNvPr id="56353" name="Rectangle 33"/>
            <p:cNvSpPr>
              <a:spLocks noChangeArrowheads="1"/>
            </p:cNvSpPr>
            <p:nvPr/>
          </p:nvSpPr>
          <p:spPr bwMode="auto">
            <a:xfrm>
              <a:off x="431" y="2024"/>
              <a:ext cx="680" cy="91"/>
            </a:xfrm>
            <a:prstGeom prst="rect">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4" name="Rectangle 34"/>
            <p:cNvSpPr>
              <a:spLocks noChangeArrowheads="1"/>
            </p:cNvSpPr>
            <p:nvPr/>
          </p:nvSpPr>
          <p:spPr bwMode="auto">
            <a:xfrm>
              <a:off x="1111" y="2024"/>
              <a:ext cx="1134" cy="91"/>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5" name="Rectangle 35"/>
            <p:cNvSpPr>
              <a:spLocks noChangeArrowheads="1"/>
            </p:cNvSpPr>
            <p:nvPr/>
          </p:nvSpPr>
          <p:spPr bwMode="auto">
            <a:xfrm>
              <a:off x="2245" y="2024"/>
              <a:ext cx="590" cy="9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6" name="Rectangle 36"/>
            <p:cNvSpPr>
              <a:spLocks noChangeArrowheads="1"/>
            </p:cNvSpPr>
            <p:nvPr/>
          </p:nvSpPr>
          <p:spPr bwMode="auto">
            <a:xfrm>
              <a:off x="2835" y="2024"/>
              <a:ext cx="1406" cy="91"/>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7" name="Rectangle 37"/>
            <p:cNvSpPr>
              <a:spLocks noChangeArrowheads="1"/>
            </p:cNvSpPr>
            <p:nvPr/>
          </p:nvSpPr>
          <p:spPr bwMode="auto">
            <a:xfrm>
              <a:off x="4241" y="2024"/>
              <a:ext cx="453" cy="91"/>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359" name="Rectangle 39"/>
          <p:cNvSpPr>
            <a:spLocks noChangeArrowheads="1"/>
          </p:cNvSpPr>
          <p:nvPr/>
        </p:nvSpPr>
        <p:spPr bwMode="auto">
          <a:xfrm>
            <a:off x="611188" y="4077047"/>
            <a:ext cx="84359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bg2"/>
              </a:buClr>
              <a:buSzPct val="75000"/>
              <a:buFont typeface="Wingdings" panose="05000000000000000000" pitchFamily="2" charset="2"/>
              <a:buChar char="p"/>
              <a:defRPr sz="2800" b="1">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buChar char="n"/>
              <a:defRPr sz="2400" b="1">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p"/>
              <a:defRPr sz="2000" b="1">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a:buFont typeface="Wingdings" panose="05000000000000000000" pitchFamily="2" charset="2"/>
              <a:buNone/>
            </a:pPr>
            <a:r>
              <a:rPr lang="zh-CN" altLang="en-US" sz="2400">
                <a:solidFill>
                  <a:srgbClr val="A50021"/>
                </a:solidFill>
                <a:latin typeface="Times New Roman" panose="02020603050405020304" pitchFamily="18" charset="0"/>
              </a:rPr>
              <a:t>调度</a:t>
            </a:r>
            <a:r>
              <a:rPr lang="en-US" altLang="zh-CN" sz="2400">
                <a:solidFill>
                  <a:srgbClr val="A50021"/>
                </a:solidFill>
                <a:latin typeface="Times New Roman" panose="02020603050405020304" pitchFamily="18" charset="0"/>
              </a:rPr>
              <a:t>2</a:t>
            </a:r>
            <a:r>
              <a:rPr lang="zh-CN" altLang="en-US" sz="2400">
                <a:latin typeface="Times New Roman" panose="02020603050405020304" pitchFamily="18" charset="0"/>
              </a:rPr>
              <a:t>：</a:t>
            </a:r>
            <a:r>
              <a:rPr lang="zh-CN" altLang="en-US" sz="2400" i="1">
                <a:latin typeface="Times New Roman" panose="02020603050405020304" pitchFamily="18" charset="0"/>
              </a:rPr>
              <a:t> </a:t>
            </a:r>
            <a:r>
              <a:rPr lang="en-US" altLang="zh-CN" sz="2400" i="1">
                <a:latin typeface="Times New Roman" panose="02020603050405020304" pitchFamily="18" charset="0"/>
              </a:rPr>
              <a:t>f</a:t>
            </a:r>
            <a:r>
              <a:rPr lang="en-US" altLang="zh-CN" sz="2400" baseline="-25000">
                <a:latin typeface="Times New Roman" panose="02020603050405020304" pitchFamily="18" charset="0"/>
              </a:rPr>
              <a:t>2</a:t>
            </a:r>
            <a:r>
              <a:rPr lang="en-US" altLang="zh-CN" sz="2400">
                <a:latin typeface="Times New Roman" panose="02020603050405020304" pitchFamily="18" charset="0"/>
              </a:rPr>
              <a:t>(1)=0,  </a:t>
            </a:r>
            <a:r>
              <a:rPr lang="en-US" altLang="zh-CN" sz="2400" i="1">
                <a:latin typeface="Times New Roman" panose="02020603050405020304" pitchFamily="18" charset="0"/>
              </a:rPr>
              <a:t>f</a:t>
            </a:r>
            <a:r>
              <a:rPr lang="en-US" altLang="zh-CN" sz="2400" baseline="-25000">
                <a:latin typeface="Times New Roman" panose="02020603050405020304" pitchFamily="18" charset="0"/>
              </a:rPr>
              <a:t>2</a:t>
            </a:r>
            <a:r>
              <a:rPr lang="en-US" altLang="zh-CN" sz="2400">
                <a:latin typeface="Times New Roman" panose="02020603050405020304" pitchFamily="18" charset="0"/>
              </a:rPr>
              <a:t>(2)=15,  </a:t>
            </a:r>
            <a:r>
              <a:rPr lang="en-US" altLang="zh-CN" sz="2400" i="1">
                <a:latin typeface="Times New Roman" panose="02020603050405020304" pitchFamily="18" charset="0"/>
              </a:rPr>
              <a:t>f</a:t>
            </a:r>
            <a:r>
              <a:rPr lang="en-US" altLang="zh-CN" sz="2400" baseline="-25000">
                <a:latin typeface="Times New Roman" panose="02020603050405020304" pitchFamily="18" charset="0"/>
              </a:rPr>
              <a:t>2</a:t>
            </a:r>
            <a:r>
              <a:rPr lang="en-US" altLang="zh-CN" sz="2400">
                <a:latin typeface="Times New Roman" panose="02020603050405020304" pitchFamily="18" charset="0"/>
              </a:rPr>
              <a:t>(3)=23,</a:t>
            </a:r>
            <a:r>
              <a:rPr lang="en-US" altLang="zh-CN" sz="2400" i="1">
                <a:latin typeface="Times New Roman" panose="02020603050405020304" pitchFamily="18" charset="0"/>
              </a:rPr>
              <a:t>  f</a:t>
            </a:r>
            <a:r>
              <a:rPr lang="en-US" altLang="zh-CN" sz="2400" baseline="-25000">
                <a:latin typeface="Times New Roman" panose="02020603050405020304" pitchFamily="18" charset="0"/>
              </a:rPr>
              <a:t>2</a:t>
            </a:r>
            <a:r>
              <a:rPr lang="en-US" altLang="zh-CN" sz="2400">
                <a:latin typeface="Times New Roman" panose="02020603050405020304" pitchFamily="18" charset="0"/>
              </a:rPr>
              <a:t>(4)=5,  </a:t>
            </a:r>
            <a:r>
              <a:rPr lang="en-US" altLang="zh-CN" sz="2400" i="1">
                <a:latin typeface="Times New Roman" panose="02020603050405020304" pitchFamily="18" charset="0"/>
              </a:rPr>
              <a:t>f</a:t>
            </a:r>
            <a:r>
              <a:rPr lang="en-US" altLang="zh-CN" sz="2400" baseline="-25000">
                <a:latin typeface="Times New Roman" panose="02020603050405020304" pitchFamily="18" charset="0"/>
              </a:rPr>
              <a:t>2</a:t>
            </a:r>
            <a:r>
              <a:rPr lang="en-US" altLang="zh-CN" sz="2400">
                <a:latin typeface="Times New Roman" panose="02020603050405020304" pitchFamily="18" charset="0"/>
              </a:rPr>
              <a:t>(5)=27  </a:t>
            </a:r>
          </a:p>
          <a:p>
            <a:pPr>
              <a:buFont typeface="Wingdings" panose="05000000000000000000" pitchFamily="2" charset="2"/>
              <a:buNone/>
            </a:pPr>
            <a:r>
              <a:rPr lang="zh-CN" altLang="en-US" sz="2400">
                <a:latin typeface="Times New Roman" panose="02020603050405020304" pitchFamily="18" charset="0"/>
              </a:rPr>
              <a:t>各任务延迟：</a:t>
            </a:r>
            <a:r>
              <a:rPr lang="en-US" altLang="zh-CN" sz="2400">
                <a:latin typeface="Times New Roman" panose="02020603050405020304" pitchFamily="18" charset="0"/>
              </a:rPr>
              <a:t>0, 11, 12, 4, 10;  </a:t>
            </a:r>
            <a:r>
              <a:rPr lang="zh-CN" altLang="en-US" sz="2400">
                <a:latin typeface="Times New Roman" panose="02020603050405020304" pitchFamily="18" charset="0"/>
              </a:rPr>
              <a:t>最大延迟：</a:t>
            </a:r>
            <a:r>
              <a:rPr lang="en-US" altLang="zh-CN" sz="2400">
                <a:latin typeface="Times New Roman" panose="02020603050405020304" pitchFamily="18" charset="0"/>
              </a:rPr>
              <a:t>12</a:t>
            </a:r>
            <a:endParaRPr lang="zh-CN" altLang="en-US" sz="240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56</a:t>
            </a:fld>
            <a:endParaRPr lang="en-US" altLang="zh-CN" dirty="0"/>
          </a:p>
        </p:txBody>
      </p:sp>
    </p:spTree>
    <p:extLst>
      <p:ext uri="{BB962C8B-B14F-4D97-AF65-F5344CB8AC3E}">
        <p14:creationId xmlns:p14="http://schemas.microsoft.com/office/powerpoint/2010/main" val="3284188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p:txBody>
          <a:bodyPr/>
          <a:lstStyle/>
          <a:p>
            <a:r>
              <a:rPr lang="zh-CN" altLang="en-US" sz="4400" smtClean="0"/>
              <a:t>贪心策略选择</a:t>
            </a:r>
          </a:p>
        </p:txBody>
      </p:sp>
      <p:sp>
        <p:nvSpPr>
          <p:cNvPr id="58371" name="Rectangle 3"/>
          <p:cNvSpPr>
            <a:spLocks noGrp="1" noChangeArrowheads="1"/>
          </p:cNvSpPr>
          <p:nvPr>
            <p:ph type="body" idx="4294967295"/>
          </p:nvPr>
        </p:nvSpPr>
        <p:spPr>
          <a:xfrm>
            <a:off x="611188" y="1600200"/>
            <a:ext cx="7653337" cy="4530725"/>
          </a:xfrm>
        </p:spPr>
        <p:txBody>
          <a:bodyPr/>
          <a:lstStyle/>
          <a:p>
            <a:pPr>
              <a:buFont typeface="Wingdings" panose="05000000000000000000" pitchFamily="2" charset="2"/>
              <a:buNone/>
            </a:pPr>
            <a:r>
              <a:rPr lang="zh-CN" altLang="en-US" sz="2400" smtClean="0"/>
              <a:t>贪心策略</a:t>
            </a:r>
            <a:r>
              <a:rPr lang="en-US" altLang="zh-CN" sz="2400" smtClean="0">
                <a:latin typeface="Times New Roman" panose="02020603050405020304" pitchFamily="18" charset="0"/>
              </a:rPr>
              <a:t>1</a:t>
            </a:r>
            <a:r>
              <a:rPr lang="zh-CN" altLang="en-US" sz="2400" smtClean="0">
                <a:latin typeface="Times New Roman" panose="02020603050405020304" pitchFamily="18" charset="0"/>
              </a:rPr>
              <a:t>：按照 </a:t>
            </a:r>
            <a:r>
              <a:rPr lang="en-US" altLang="zh-CN" sz="2400" i="1" smtClean="0">
                <a:latin typeface="Times New Roman" panose="02020603050405020304" pitchFamily="18" charset="0"/>
              </a:rPr>
              <a:t>t</a:t>
            </a:r>
            <a:r>
              <a:rPr lang="en-US" altLang="zh-CN" sz="2400" i="1" baseline="-25000" smtClean="0">
                <a:latin typeface="Times New Roman" panose="02020603050405020304" pitchFamily="18" charset="0"/>
              </a:rPr>
              <a:t>i </a:t>
            </a:r>
            <a:r>
              <a:rPr lang="zh-CN" altLang="en-US" sz="2400" smtClean="0">
                <a:latin typeface="Times New Roman" panose="02020603050405020304" pitchFamily="18" charset="0"/>
              </a:rPr>
              <a:t>从小到大安排任务</a:t>
            </a:r>
          </a:p>
          <a:p>
            <a:pPr>
              <a:buFont typeface="Wingdings" panose="05000000000000000000" pitchFamily="2" charset="2"/>
              <a:buNone/>
            </a:pPr>
            <a:r>
              <a:rPr lang="zh-CN" altLang="en-US" sz="2400" smtClean="0">
                <a:latin typeface="Times New Roman" panose="02020603050405020304" pitchFamily="18" charset="0"/>
              </a:rPr>
              <a:t>贪心策略</a:t>
            </a:r>
            <a:r>
              <a:rPr lang="en-US" altLang="zh-CN" sz="2400" smtClean="0">
                <a:latin typeface="Times New Roman" panose="02020603050405020304" pitchFamily="18" charset="0"/>
              </a:rPr>
              <a:t>2</a:t>
            </a:r>
            <a:r>
              <a:rPr lang="zh-CN" altLang="en-US" sz="2400" smtClean="0">
                <a:latin typeface="Times New Roman" panose="02020603050405020304" pitchFamily="18" charset="0"/>
              </a:rPr>
              <a:t>：按照 </a:t>
            </a:r>
            <a:r>
              <a:rPr lang="en-US" altLang="zh-CN" sz="2400" i="1" smtClean="0">
                <a:latin typeface="Times New Roman" panose="02020603050405020304" pitchFamily="18" charset="0"/>
              </a:rPr>
              <a:t>d</a:t>
            </a:r>
            <a:r>
              <a:rPr lang="en-US" altLang="zh-CN" sz="2400" i="1" baseline="-25000" smtClean="0">
                <a:latin typeface="Times New Roman" panose="02020603050405020304" pitchFamily="18" charset="0"/>
              </a:rPr>
              <a:t>i </a:t>
            </a:r>
            <a:r>
              <a:rPr lang="en-US" altLang="zh-CN" sz="2400" smtClean="0">
                <a:latin typeface="Times New Roman" panose="02020603050405020304" pitchFamily="18" charset="0"/>
                <a:sym typeface="Symbol" panose="05050102010706020507" pitchFamily="18" charset="2"/>
              </a:rPr>
              <a:t> </a:t>
            </a:r>
            <a:r>
              <a:rPr lang="en-US" altLang="zh-CN" sz="2400" i="1" smtClean="0">
                <a:latin typeface="Times New Roman" panose="02020603050405020304" pitchFamily="18" charset="0"/>
              </a:rPr>
              <a:t>t</a:t>
            </a:r>
            <a:r>
              <a:rPr lang="en-US" altLang="zh-CN" sz="2400" i="1" baseline="-25000" smtClean="0">
                <a:latin typeface="Times New Roman" panose="02020603050405020304" pitchFamily="18" charset="0"/>
              </a:rPr>
              <a:t>i </a:t>
            </a:r>
            <a:r>
              <a:rPr lang="zh-CN" altLang="en-US" sz="2400" smtClean="0">
                <a:latin typeface="Times New Roman" panose="02020603050405020304" pitchFamily="18" charset="0"/>
              </a:rPr>
              <a:t>从小到大安排任务</a:t>
            </a:r>
          </a:p>
          <a:p>
            <a:pPr>
              <a:buFont typeface="Wingdings" panose="05000000000000000000" pitchFamily="2" charset="2"/>
              <a:buNone/>
            </a:pPr>
            <a:r>
              <a:rPr lang="zh-CN" altLang="en-US" sz="2400" smtClean="0">
                <a:latin typeface="Times New Roman" panose="02020603050405020304" pitchFamily="18" charset="0"/>
              </a:rPr>
              <a:t>贪心策略</a:t>
            </a:r>
            <a:r>
              <a:rPr lang="en-US" altLang="zh-CN" sz="2400" smtClean="0">
                <a:latin typeface="Times New Roman" panose="02020603050405020304" pitchFamily="18" charset="0"/>
              </a:rPr>
              <a:t>3</a:t>
            </a:r>
            <a:r>
              <a:rPr lang="zh-CN" altLang="en-US" sz="2400" smtClean="0"/>
              <a:t>：按照 </a:t>
            </a:r>
            <a:r>
              <a:rPr lang="en-US" altLang="zh-CN" sz="2400" i="1" smtClean="0">
                <a:latin typeface="Times New Roman" panose="02020603050405020304" pitchFamily="18" charset="0"/>
              </a:rPr>
              <a:t>d</a:t>
            </a:r>
            <a:r>
              <a:rPr lang="en-US" altLang="zh-CN" sz="2400" i="1" baseline="-25000" smtClean="0">
                <a:latin typeface="Times New Roman" panose="02020603050405020304" pitchFamily="18" charset="0"/>
              </a:rPr>
              <a:t>i </a:t>
            </a:r>
            <a:r>
              <a:rPr lang="zh-CN" altLang="en-US" sz="2400" smtClean="0"/>
              <a:t>从小到大安排任务</a:t>
            </a:r>
          </a:p>
          <a:p>
            <a:pPr>
              <a:spcBef>
                <a:spcPct val="50000"/>
              </a:spcBef>
              <a:buFont typeface="Wingdings" panose="05000000000000000000" pitchFamily="2" charset="2"/>
              <a:buNone/>
            </a:pPr>
            <a:r>
              <a:rPr lang="zh-CN" altLang="en-US" sz="2400" smtClean="0"/>
              <a:t>策略</a:t>
            </a:r>
            <a:r>
              <a:rPr lang="en-US" altLang="zh-CN" sz="2400" smtClean="0">
                <a:latin typeface="Times New Roman" panose="02020603050405020304" pitchFamily="18" charset="0"/>
              </a:rPr>
              <a:t>1 </a:t>
            </a:r>
            <a:r>
              <a:rPr lang="zh-CN" altLang="en-US" sz="2400" smtClean="0"/>
              <a:t>对某些实例得不到最优解</a:t>
            </a:r>
            <a:r>
              <a:rPr lang="en-US" altLang="zh-CN" sz="2400" smtClean="0"/>
              <a:t>. </a:t>
            </a:r>
          </a:p>
          <a:p>
            <a:pPr>
              <a:buFont typeface="Wingdings" panose="05000000000000000000" pitchFamily="2" charset="2"/>
              <a:buNone/>
            </a:pPr>
            <a:r>
              <a:rPr lang="en-US" altLang="zh-CN" sz="2400" smtClean="0"/>
              <a:t>    </a:t>
            </a:r>
            <a:r>
              <a:rPr lang="zh-CN" altLang="en-US" sz="2400" smtClean="0"/>
              <a:t>反例：</a:t>
            </a:r>
            <a:r>
              <a:rPr lang="en-US" altLang="zh-CN" sz="2400" i="1" smtClean="0">
                <a:latin typeface="Times New Roman" panose="02020603050405020304" pitchFamily="18" charset="0"/>
              </a:rPr>
              <a:t>t</a:t>
            </a:r>
            <a:r>
              <a:rPr lang="en-US" altLang="zh-CN" sz="2400" baseline="-25000" smtClean="0">
                <a:latin typeface="Times New Roman" panose="02020603050405020304" pitchFamily="18" charset="0"/>
              </a:rPr>
              <a:t>1</a:t>
            </a:r>
            <a:r>
              <a:rPr lang="en-US" altLang="zh-CN" sz="2400" smtClean="0">
                <a:latin typeface="Times New Roman" panose="02020603050405020304" pitchFamily="18" charset="0"/>
              </a:rPr>
              <a:t>=1, </a:t>
            </a:r>
            <a:r>
              <a:rPr lang="en-US" altLang="zh-CN" sz="2400" i="1" smtClean="0">
                <a:latin typeface="Times New Roman" panose="02020603050405020304" pitchFamily="18" charset="0"/>
              </a:rPr>
              <a:t>d</a:t>
            </a:r>
            <a:r>
              <a:rPr lang="en-US" altLang="zh-CN" sz="2400" baseline="-25000" smtClean="0">
                <a:latin typeface="Times New Roman" panose="02020603050405020304" pitchFamily="18" charset="0"/>
              </a:rPr>
              <a:t>1</a:t>
            </a:r>
            <a:r>
              <a:rPr lang="en-US" altLang="zh-CN" sz="2400" smtClean="0">
                <a:latin typeface="Times New Roman" panose="02020603050405020304" pitchFamily="18" charset="0"/>
              </a:rPr>
              <a:t>=100, </a:t>
            </a:r>
            <a:r>
              <a:rPr lang="en-US" altLang="zh-CN" sz="2400" i="1" smtClean="0">
                <a:latin typeface="Times New Roman" panose="02020603050405020304" pitchFamily="18" charset="0"/>
              </a:rPr>
              <a:t>t</a:t>
            </a:r>
            <a:r>
              <a:rPr lang="en-US" altLang="zh-CN" sz="2400" baseline="-25000" smtClean="0">
                <a:latin typeface="Times New Roman" panose="02020603050405020304" pitchFamily="18" charset="0"/>
              </a:rPr>
              <a:t>2</a:t>
            </a:r>
            <a:r>
              <a:rPr lang="en-US" altLang="zh-CN" sz="2400" smtClean="0">
                <a:latin typeface="Times New Roman" panose="02020603050405020304" pitchFamily="18" charset="0"/>
              </a:rPr>
              <a:t>=10, </a:t>
            </a:r>
            <a:r>
              <a:rPr lang="en-US" altLang="zh-CN" sz="2400" i="1" smtClean="0">
                <a:latin typeface="Times New Roman" panose="02020603050405020304" pitchFamily="18" charset="0"/>
              </a:rPr>
              <a:t>d</a:t>
            </a:r>
            <a:r>
              <a:rPr lang="en-US" altLang="zh-CN" sz="2400" baseline="-25000" smtClean="0">
                <a:latin typeface="Times New Roman" panose="02020603050405020304" pitchFamily="18" charset="0"/>
              </a:rPr>
              <a:t>2</a:t>
            </a:r>
            <a:r>
              <a:rPr lang="en-US" altLang="zh-CN" sz="2400" smtClean="0">
                <a:latin typeface="Times New Roman" panose="02020603050405020304" pitchFamily="18" charset="0"/>
              </a:rPr>
              <a:t>=10   </a:t>
            </a:r>
          </a:p>
          <a:p>
            <a:pPr>
              <a:spcBef>
                <a:spcPct val="50000"/>
              </a:spcBef>
              <a:buFont typeface="Wingdings" panose="05000000000000000000" pitchFamily="2" charset="2"/>
              <a:buNone/>
            </a:pPr>
            <a:r>
              <a:rPr lang="zh-CN" altLang="en-US" sz="2400" smtClean="0">
                <a:latin typeface="Times New Roman" panose="02020603050405020304" pitchFamily="18" charset="0"/>
              </a:rPr>
              <a:t>策略</a:t>
            </a:r>
            <a:r>
              <a:rPr lang="en-US" altLang="zh-CN" sz="2400" smtClean="0">
                <a:latin typeface="Times New Roman" panose="02020603050405020304" pitchFamily="18" charset="0"/>
              </a:rPr>
              <a:t>2</a:t>
            </a:r>
            <a:r>
              <a:rPr lang="en-US" altLang="zh-CN" sz="2400" smtClean="0"/>
              <a:t> </a:t>
            </a:r>
            <a:r>
              <a:rPr lang="zh-CN" altLang="en-US" sz="2400" smtClean="0"/>
              <a:t>对某些实例得不到最优解</a:t>
            </a:r>
            <a:r>
              <a:rPr lang="en-US" altLang="zh-CN" sz="2400" smtClean="0"/>
              <a:t>. </a:t>
            </a:r>
          </a:p>
          <a:p>
            <a:pPr>
              <a:buFont typeface="Wingdings" panose="05000000000000000000" pitchFamily="2" charset="2"/>
              <a:buNone/>
            </a:pPr>
            <a:r>
              <a:rPr lang="en-US" altLang="zh-CN" sz="2400" smtClean="0"/>
              <a:t>    </a:t>
            </a:r>
            <a:r>
              <a:rPr lang="zh-CN" altLang="en-US" sz="2400" smtClean="0"/>
              <a:t>反例：</a:t>
            </a:r>
            <a:r>
              <a:rPr lang="en-US" altLang="zh-CN" sz="2400" i="1" smtClean="0">
                <a:latin typeface="Times New Roman" panose="02020603050405020304" pitchFamily="18" charset="0"/>
              </a:rPr>
              <a:t>t</a:t>
            </a:r>
            <a:r>
              <a:rPr lang="en-US" altLang="zh-CN" sz="2400" baseline="-25000" smtClean="0">
                <a:latin typeface="Times New Roman" panose="02020603050405020304" pitchFamily="18" charset="0"/>
              </a:rPr>
              <a:t>1</a:t>
            </a:r>
            <a:r>
              <a:rPr lang="en-US" altLang="zh-CN" sz="2400" smtClean="0">
                <a:latin typeface="Times New Roman" panose="02020603050405020304" pitchFamily="18" charset="0"/>
              </a:rPr>
              <a:t>=1, </a:t>
            </a:r>
            <a:r>
              <a:rPr lang="en-US" altLang="zh-CN" sz="2400" i="1" smtClean="0">
                <a:latin typeface="Times New Roman" panose="02020603050405020304" pitchFamily="18" charset="0"/>
              </a:rPr>
              <a:t>d</a:t>
            </a:r>
            <a:r>
              <a:rPr lang="en-US" altLang="zh-CN" sz="2400" baseline="-25000" smtClean="0">
                <a:latin typeface="Times New Roman" panose="02020603050405020304" pitchFamily="18" charset="0"/>
              </a:rPr>
              <a:t>1</a:t>
            </a:r>
            <a:r>
              <a:rPr lang="en-US" altLang="zh-CN" sz="2400" smtClean="0">
                <a:latin typeface="Times New Roman" panose="02020603050405020304" pitchFamily="18" charset="0"/>
              </a:rPr>
              <a:t>=2, </a:t>
            </a:r>
            <a:r>
              <a:rPr lang="en-US" altLang="zh-CN" sz="2400" i="1" smtClean="0">
                <a:latin typeface="Times New Roman" panose="02020603050405020304" pitchFamily="18" charset="0"/>
              </a:rPr>
              <a:t>t</a:t>
            </a:r>
            <a:r>
              <a:rPr lang="en-US" altLang="zh-CN" sz="2400" baseline="-25000" smtClean="0">
                <a:latin typeface="Times New Roman" panose="02020603050405020304" pitchFamily="18" charset="0"/>
              </a:rPr>
              <a:t>2</a:t>
            </a:r>
            <a:r>
              <a:rPr lang="en-US" altLang="zh-CN" sz="2400" smtClean="0">
                <a:latin typeface="Times New Roman" panose="02020603050405020304" pitchFamily="18" charset="0"/>
              </a:rPr>
              <a:t>=10, </a:t>
            </a:r>
            <a:r>
              <a:rPr lang="en-US" altLang="zh-CN" sz="2400" i="1" smtClean="0">
                <a:latin typeface="Times New Roman" panose="02020603050405020304" pitchFamily="18" charset="0"/>
              </a:rPr>
              <a:t>d</a:t>
            </a:r>
            <a:r>
              <a:rPr lang="en-US" altLang="zh-CN" sz="2400" baseline="-25000" smtClean="0">
                <a:latin typeface="Times New Roman" panose="02020603050405020304" pitchFamily="18" charset="0"/>
              </a:rPr>
              <a:t>2</a:t>
            </a:r>
            <a:r>
              <a:rPr lang="en-US" altLang="zh-CN" sz="2400" smtClean="0">
                <a:latin typeface="Times New Roman" panose="02020603050405020304" pitchFamily="18" charset="0"/>
              </a:rPr>
              <a:t>=10</a:t>
            </a:r>
            <a:r>
              <a:rPr lang="en-US" altLang="zh-CN" b="0" smtClean="0">
                <a:latin typeface="Times New Roman" panose="02020603050405020304" pitchFamily="18" charset="0"/>
              </a:rPr>
              <a:t>   </a:t>
            </a:r>
          </a:p>
        </p:txBody>
      </p:sp>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57</a:t>
            </a:fld>
            <a:endParaRPr lang="en-US" altLang="zh-CN" dirty="0"/>
          </a:p>
        </p:txBody>
      </p:sp>
    </p:spTree>
    <p:extLst>
      <p:ext uri="{BB962C8B-B14F-4D97-AF65-F5344CB8AC3E}">
        <p14:creationId xmlns:p14="http://schemas.microsoft.com/office/powerpoint/2010/main" val="2291044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21" name="Rectangle 5"/>
          <p:cNvSpPr>
            <a:spLocks noGrp="1" noChangeArrowheads="1"/>
          </p:cNvSpPr>
          <p:nvPr>
            <p:ph type="title"/>
          </p:nvPr>
        </p:nvSpPr>
        <p:spPr/>
        <p:txBody>
          <a:bodyPr/>
          <a:lstStyle/>
          <a:p>
            <a:r>
              <a:rPr lang="zh-CN" altLang="en-US" sz="4400" smtClean="0"/>
              <a:t>算法设计</a:t>
            </a:r>
          </a:p>
        </p:txBody>
      </p:sp>
      <p:sp>
        <p:nvSpPr>
          <p:cNvPr id="60419" name="Rectangle 3"/>
          <p:cNvSpPr>
            <a:spLocks noGrp="1" noChangeArrowheads="1"/>
          </p:cNvSpPr>
          <p:nvPr>
            <p:ph type="body" idx="4294967295"/>
          </p:nvPr>
        </p:nvSpPr>
        <p:spPr>
          <a:xfrm>
            <a:off x="684213" y="3282950"/>
            <a:ext cx="6696075" cy="2667000"/>
          </a:xfrm>
          <a:solidFill>
            <a:srgbClr val="FFFFFF"/>
          </a:solidFill>
          <a:ln>
            <a:solidFill>
              <a:srgbClr val="FFFFFF"/>
            </a:solidFill>
            <a:miter lim="800000"/>
            <a:headEnd/>
            <a:tailEnd/>
          </a:ln>
        </p:spPr>
        <p:txBody>
          <a:bodyPr/>
          <a:lstStyle/>
          <a:p>
            <a:pPr marL="609600" indent="-609600">
              <a:buFontTx/>
              <a:buNone/>
            </a:pPr>
            <a:r>
              <a:rPr lang="zh-CN" altLang="en-US" sz="2400" smtClean="0">
                <a:latin typeface="Times New Roman" panose="02020603050405020304" pitchFamily="18" charset="0"/>
              </a:rPr>
              <a:t>算法</a:t>
            </a:r>
          </a:p>
          <a:p>
            <a:pPr marL="609600" indent="-609600">
              <a:buFontTx/>
              <a:buNone/>
            </a:pPr>
            <a:r>
              <a:rPr lang="en-US" altLang="zh-CN" sz="2400" smtClean="0">
                <a:latin typeface="Times New Roman" panose="02020603050405020304" pitchFamily="18" charset="0"/>
              </a:rPr>
              <a:t>1.  Sort(</a:t>
            </a:r>
            <a:r>
              <a:rPr lang="en-US" altLang="zh-CN" sz="2400" i="1" smtClean="0">
                <a:latin typeface="Times New Roman" panose="02020603050405020304" pitchFamily="18" charset="0"/>
              </a:rPr>
              <a:t>S</a:t>
            </a:r>
            <a:r>
              <a:rPr lang="en-US" altLang="zh-CN" sz="2400" smtClean="0">
                <a:latin typeface="Times New Roman" panose="02020603050405020304" pitchFamily="18" charset="0"/>
              </a:rPr>
              <a:t>) </a:t>
            </a:r>
            <a:r>
              <a:rPr lang="zh-CN" altLang="en-US" sz="2400" smtClean="0">
                <a:latin typeface="Times New Roman" panose="02020603050405020304" pitchFamily="18" charset="0"/>
              </a:rPr>
              <a:t>使得 </a:t>
            </a:r>
            <a:r>
              <a:rPr lang="en-US" altLang="zh-CN" sz="2400" i="1" smtClean="0">
                <a:latin typeface="Times New Roman" panose="02020603050405020304" pitchFamily="18" charset="0"/>
              </a:rPr>
              <a:t>d</a:t>
            </a:r>
            <a:r>
              <a:rPr lang="en-US" altLang="zh-CN" sz="2400" baseline="-25000" smtClean="0">
                <a:latin typeface="Times New Roman" panose="02020603050405020304" pitchFamily="18" charset="0"/>
              </a:rPr>
              <a:t>1</a:t>
            </a:r>
            <a:r>
              <a:rPr lang="en-US" altLang="zh-CN" sz="2400" smtClean="0">
                <a:latin typeface="Times New Roman" panose="02020603050405020304" pitchFamily="18" charset="0"/>
                <a:sym typeface="Symbol" panose="05050102010706020507" pitchFamily="18" charset="2"/>
              </a:rPr>
              <a:t></a:t>
            </a:r>
            <a:r>
              <a:rPr lang="en-US" altLang="zh-CN" sz="2400" i="1" smtClean="0">
                <a:latin typeface="Times New Roman" panose="02020603050405020304" pitchFamily="18" charset="0"/>
              </a:rPr>
              <a:t>d</a:t>
            </a:r>
            <a:r>
              <a:rPr lang="en-US" altLang="zh-CN" sz="2400" baseline="-25000" smtClean="0">
                <a:latin typeface="Times New Roman" panose="02020603050405020304" pitchFamily="18" charset="0"/>
              </a:rPr>
              <a:t>2 </a:t>
            </a:r>
            <a:r>
              <a:rPr lang="en-US" altLang="zh-CN" sz="2400" smtClean="0">
                <a:latin typeface="Times New Roman" panose="02020603050405020304" pitchFamily="18" charset="0"/>
                <a:sym typeface="Symbol" panose="05050102010706020507" pitchFamily="18" charset="2"/>
              </a:rPr>
              <a:t></a:t>
            </a:r>
            <a:r>
              <a:rPr lang="en-US" altLang="zh-CN" sz="2400" baseline="-25000" smtClean="0">
                <a:latin typeface="Times New Roman" panose="02020603050405020304" pitchFamily="18" charset="0"/>
              </a:rPr>
              <a:t> </a:t>
            </a:r>
            <a:r>
              <a:rPr lang="en-US" altLang="zh-CN" sz="2400" smtClean="0">
                <a:latin typeface="Times New Roman" panose="02020603050405020304" pitchFamily="18" charset="0"/>
              </a:rPr>
              <a:t>…</a:t>
            </a:r>
            <a:r>
              <a:rPr lang="en-US" altLang="zh-CN" sz="2400" smtClean="0">
                <a:latin typeface="Times New Roman" panose="02020603050405020304" pitchFamily="18" charset="0"/>
                <a:sym typeface="Symbol" panose="05050102010706020507" pitchFamily="18" charset="2"/>
              </a:rPr>
              <a:t></a:t>
            </a:r>
            <a:r>
              <a:rPr lang="en-US" altLang="zh-CN" sz="2400" smtClean="0">
                <a:latin typeface="Times New Roman" panose="02020603050405020304" pitchFamily="18" charset="0"/>
              </a:rPr>
              <a:t> </a:t>
            </a:r>
            <a:r>
              <a:rPr lang="en-US" altLang="zh-CN" sz="2400" i="1" smtClean="0">
                <a:latin typeface="Times New Roman" panose="02020603050405020304" pitchFamily="18" charset="0"/>
              </a:rPr>
              <a:t>d</a:t>
            </a:r>
            <a:r>
              <a:rPr lang="en-US" altLang="zh-CN" sz="2400" i="1" baseline="-25000" smtClean="0">
                <a:latin typeface="Times New Roman" panose="02020603050405020304" pitchFamily="18" charset="0"/>
              </a:rPr>
              <a:t>n</a:t>
            </a:r>
          </a:p>
          <a:p>
            <a:pPr marL="609600" indent="-609600">
              <a:buFont typeface="Wingdings" panose="05000000000000000000" pitchFamily="2" charset="2"/>
              <a:buNone/>
            </a:pPr>
            <a:r>
              <a:rPr lang="en-US" altLang="zh-CN" sz="2400" smtClean="0">
                <a:latin typeface="Times New Roman" panose="02020603050405020304" pitchFamily="18" charset="0"/>
              </a:rPr>
              <a:t>2.   </a:t>
            </a:r>
            <a:r>
              <a:rPr lang="en-US" altLang="zh-CN" sz="2400" i="1" smtClean="0">
                <a:latin typeface="Times New Roman" panose="02020603050405020304" pitchFamily="18" charset="0"/>
              </a:rPr>
              <a:t>f</a:t>
            </a:r>
            <a:r>
              <a:rPr lang="en-US" altLang="zh-CN" sz="2400" smtClean="0">
                <a:latin typeface="Times New Roman" panose="02020603050405020304" pitchFamily="18" charset="0"/>
              </a:rPr>
              <a:t>(1)</a:t>
            </a:r>
            <a:r>
              <a:rPr lang="en-US" altLang="zh-CN" sz="2400" smtClean="0">
                <a:latin typeface="Times New Roman" panose="02020603050405020304" pitchFamily="18" charset="0"/>
                <a:sym typeface="Symbol" panose="05050102010706020507" pitchFamily="18" charset="2"/>
              </a:rPr>
              <a:t></a:t>
            </a:r>
            <a:r>
              <a:rPr lang="en-US" altLang="zh-CN" sz="2400" smtClean="0">
                <a:latin typeface="Times New Roman" panose="02020603050405020304" pitchFamily="18" charset="0"/>
              </a:rPr>
              <a:t>0</a:t>
            </a:r>
            <a:r>
              <a:rPr lang="zh-CN" altLang="en-US" sz="2400" smtClean="0">
                <a:latin typeface="Times New Roman" panose="02020603050405020304" pitchFamily="18" charset="0"/>
              </a:rPr>
              <a:t>，</a:t>
            </a:r>
            <a:r>
              <a:rPr lang="en-US" altLang="zh-CN" sz="2400" i="1" smtClean="0">
                <a:latin typeface="Times New Roman" panose="02020603050405020304" pitchFamily="18" charset="0"/>
              </a:rPr>
              <a:t>i</a:t>
            </a:r>
            <a:r>
              <a:rPr lang="en-US" altLang="zh-CN" sz="2400" smtClean="0">
                <a:latin typeface="Times New Roman" panose="02020603050405020304" pitchFamily="18" charset="0"/>
                <a:sym typeface="Symbol" panose="05050102010706020507" pitchFamily="18" charset="2"/>
              </a:rPr>
              <a:t>2</a:t>
            </a:r>
          </a:p>
          <a:p>
            <a:pPr marL="609600" indent="-609600">
              <a:buFontTx/>
              <a:buNone/>
            </a:pPr>
            <a:r>
              <a:rPr lang="en-US" altLang="zh-CN" sz="2400" smtClean="0">
                <a:latin typeface="Times New Roman" panose="02020603050405020304" pitchFamily="18" charset="0"/>
              </a:rPr>
              <a:t>3.  while </a:t>
            </a:r>
            <a:r>
              <a:rPr lang="en-US" altLang="zh-CN" sz="2400" i="1" smtClean="0">
                <a:latin typeface="Times New Roman" panose="02020603050405020304" pitchFamily="18" charset="0"/>
              </a:rPr>
              <a:t>i</a:t>
            </a:r>
            <a:r>
              <a:rPr lang="en-US" altLang="zh-CN" sz="2400" smtClean="0">
                <a:latin typeface="Times New Roman" panose="02020603050405020304" pitchFamily="18" charset="0"/>
                <a:sym typeface="Symbol" panose="05050102010706020507" pitchFamily="18" charset="2"/>
              </a:rPr>
              <a:t></a:t>
            </a:r>
            <a:r>
              <a:rPr lang="en-US" altLang="zh-CN" sz="2400" i="1" smtClean="0">
                <a:latin typeface="Times New Roman" panose="02020603050405020304" pitchFamily="18" charset="0"/>
                <a:sym typeface="Symbol" panose="05050102010706020507" pitchFamily="18" charset="2"/>
              </a:rPr>
              <a:t>n</a:t>
            </a:r>
            <a:r>
              <a:rPr lang="en-US" altLang="zh-CN" sz="2400" smtClean="0">
                <a:latin typeface="Times New Roman" panose="02020603050405020304" pitchFamily="18" charset="0"/>
                <a:sym typeface="Symbol" panose="05050102010706020507" pitchFamily="18" charset="2"/>
              </a:rPr>
              <a:t> do</a:t>
            </a:r>
          </a:p>
          <a:p>
            <a:pPr marL="609600" indent="-609600">
              <a:buFontTx/>
              <a:buNone/>
            </a:pPr>
            <a:r>
              <a:rPr lang="en-US" altLang="zh-CN" sz="2400" smtClean="0">
                <a:latin typeface="Times New Roman" panose="02020603050405020304" pitchFamily="18" charset="0"/>
                <a:sym typeface="Symbol" panose="05050102010706020507" pitchFamily="18" charset="2"/>
              </a:rPr>
              <a:t>4.      </a:t>
            </a:r>
            <a:r>
              <a:rPr lang="en-US" altLang="zh-CN" sz="2400" i="1" smtClean="0">
                <a:latin typeface="Times New Roman" panose="02020603050405020304" pitchFamily="18" charset="0"/>
                <a:sym typeface="Symbol" panose="05050102010706020507" pitchFamily="18" charset="2"/>
              </a:rPr>
              <a:t>f</a:t>
            </a:r>
            <a:r>
              <a:rPr lang="en-US" altLang="zh-CN" sz="2400" smtClean="0">
                <a:latin typeface="Times New Roman" panose="02020603050405020304" pitchFamily="18" charset="0"/>
                <a:sym typeface="Symbol" panose="05050102010706020507" pitchFamily="18" charset="2"/>
              </a:rPr>
              <a:t>(</a:t>
            </a:r>
            <a:r>
              <a:rPr lang="en-US" altLang="zh-CN" sz="2400" i="1" smtClean="0">
                <a:latin typeface="Times New Roman" panose="02020603050405020304" pitchFamily="18" charset="0"/>
                <a:sym typeface="Symbol" panose="05050102010706020507" pitchFamily="18" charset="2"/>
              </a:rPr>
              <a:t>i</a:t>
            </a:r>
            <a:r>
              <a:rPr lang="en-US" altLang="zh-CN" sz="2400" smtClean="0">
                <a:latin typeface="Times New Roman" panose="02020603050405020304" pitchFamily="18" charset="0"/>
                <a:sym typeface="Symbol" panose="05050102010706020507" pitchFamily="18" charset="2"/>
              </a:rPr>
              <a:t>)</a:t>
            </a:r>
            <a:r>
              <a:rPr lang="en-US" altLang="zh-CN" sz="2400" i="1" smtClean="0">
                <a:latin typeface="Times New Roman" panose="02020603050405020304" pitchFamily="18" charset="0"/>
                <a:sym typeface="Symbol" panose="05050102010706020507" pitchFamily="18" charset="2"/>
              </a:rPr>
              <a:t>f</a:t>
            </a:r>
            <a:r>
              <a:rPr lang="en-US" altLang="zh-CN" sz="2400" smtClean="0">
                <a:latin typeface="Times New Roman" panose="02020603050405020304" pitchFamily="18" charset="0"/>
                <a:sym typeface="Symbol" panose="05050102010706020507" pitchFamily="18" charset="2"/>
              </a:rPr>
              <a:t>(</a:t>
            </a:r>
            <a:r>
              <a:rPr lang="en-US" altLang="zh-CN" sz="2400" i="1" smtClean="0">
                <a:latin typeface="Times New Roman" panose="02020603050405020304" pitchFamily="18" charset="0"/>
                <a:sym typeface="Symbol" panose="05050102010706020507" pitchFamily="18" charset="2"/>
              </a:rPr>
              <a:t>i</a:t>
            </a:r>
            <a:r>
              <a:rPr lang="en-US" altLang="zh-CN" sz="2400" smtClean="0">
                <a:latin typeface="Times New Roman" panose="02020603050405020304" pitchFamily="18" charset="0"/>
                <a:sym typeface="Symbol" panose="05050102010706020507" pitchFamily="18" charset="2"/>
              </a:rPr>
              <a:t>1)+</a:t>
            </a:r>
            <a:r>
              <a:rPr lang="en-US" altLang="zh-CN" sz="2400" i="1" smtClean="0">
                <a:latin typeface="Times New Roman" panose="02020603050405020304" pitchFamily="18" charset="0"/>
                <a:sym typeface="Symbol" panose="05050102010706020507" pitchFamily="18" charset="2"/>
              </a:rPr>
              <a:t>t</a:t>
            </a:r>
            <a:r>
              <a:rPr lang="en-US" altLang="zh-CN" sz="2400" i="1" baseline="-25000" smtClean="0">
                <a:latin typeface="Times New Roman" panose="02020603050405020304" pitchFamily="18" charset="0"/>
                <a:sym typeface="Symbol" panose="05050102010706020507" pitchFamily="18" charset="2"/>
              </a:rPr>
              <a:t>i</a:t>
            </a:r>
            <a:r>
              <a:rPr lang="en-US" altLang="zh-CN" sz="2400" baseline="-25000" smtClean="0">
                <a:latin typeface="Times New Roman" panose="02020603050405020304" pitchFamily="18" charset="0"/>
                <a:sym typeface="Symbol" panose="05050102010706020507" pitchFamily="18" charset="2"/>
              </a:rPr>
              <a:t>1</a:t>
            </a:r>
          </a:p>
          <a:p>
            <a:pPr marL="609600" indent="-609600">
              <a:buFontTx/>
              <a:buNone/>
            </a:pPr>
            <a:r>
              <a:rPr lang="en-US" altLang="zh-CN" sz="2400" smtClean="0">
                <a:latin typeface="Times New Roman" panose="02020603050405020304" pitchFamily="18" charset="0"/>
                <a:sym typeface="Symbol" panose="05050102010706020507" pitchFamily="18" charset="2"/>
              </a:rPr>
              <a:t>5.</a:t>
            </a:r>
            <a:r>
              <a:rPr lang="en-US" altLang="zh-CN" sz="2400" baseline="-25000" smtClean="0">
                <a:latin typeface="Times New Roman" panose="02020603050405020304" pitchFamily="18" charset="0"/>
                <a:sym typeface="Symbol" panose="05050102010706020507" pitchFamily="18" charset="2"/>
              </a:rPr>
              <a:t>        </a:t>
            </a:r>
            <a:r>
              <a:rPr lang="en-US" altLang="zh-CN" sz="2400" i="1" baseline="-25000" smtClean="0">
                <a:latin typeface="Times New Roman" panose="02020603050405020304" pitchFamily="18" charset="0"/>
                <a:sym typeface="Symbol" panose="05050102010706020507" pitchFamily="18" charset="2"/>
              </a:rPr>
              <a:t> </a:t>
            </a:r>
            <a:r>
              <a:rPr lang="en-US" altLang="zh-CN" sz="2400" i="1" smtClean="0">
                <a:latin typeface="Times New Roman" panose="02020603050405020304" pitchFamily="18" charset="0"/>
                <a:sym typeface="Symbol" panose="05050102010706020507" pitchFamily="18" charset="2"/>
              </a:rPr>
              <a:t>i</a:t>
            </a:r>
            <a:r>
              <a:rPr lang="en-US" altLang="zh-CN" sz="2400" smtClean="0">
                <a:latin typeface="Times New Roman" panose="02020603050405020304" pitchFamily="18" charset="0"/>
                <a:sym typeface="Symbol" panose="05050102010706020507" pitchFamily="18" charset="2"/>
              </a:rPr>
              <a:t></a:t>
            </a:r>
            <a:r>
              <a:rPr lang="en-US" altLang="zh-CN" sz="2400" i="1" smtClean="0">
                <a:latin typeface="Times New Roman" panose="02020603050405020304" pitchFamily="18" charset="0"/>
                <a:sym typeface="Symbol" panose="05050102010706020507" pitchFamily="18" charset="2"/>
              </a:rPr>
              <a:t>i</a:t>
            </a:r>
            <a:r>
              <a:rPr lang="en-US" altLang="zh-CN" sz="2400" smtClean="0">
                <a:latin typeface="Times New Roman" panose="02020603050405020304" pitchFamily="18" charset="0"/>
                <a:sym typeface="Symbol" panose="05050102010706020507" pitchFamily="18" charset="2"/>
              </a:rPr>
              <a:t>+1</a:t>
            </a:r>
          </a:p>
        </p:txBody>
      </p:sp>
      <p:sp>
        <p:nvSpPr>
          <p:cNvPr id="60420" name="Rectangle 4"/>
          <p:cNvSpPr>
            <a:spLocks noChangeArrowheads="1"/>
          </p:cNvSpPr>
          <p:nvPr/>
        </p:nvSpPr>
        <p:spPr bwMode="auto">
          <a:xfrm>
            <a:off x="611188" y="1628775"/>
            <a:ext cx="67691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dirty="0">
                <a:latin typeface="Arial" panose="020B0604020202020204" pitchFamily="34" charset="0"/>
                <a:sym typeface="Symbol" panose="05050102010706020507" pitchFamily="18" charset="2"/>
              </a:rPr>
              <a:t>算法思想：</a:t>
            </a:r>
          </a:p>
          <a:p>
            <a:pPr>
              <a:spcBef>
                <a:spcPct val="20000"/>
              </a:spcBef>
            </a:pPr>
            <a:r>
              <a:rPr lang="zh-CN" altLang="en-US" sz="2400" b="1" dirty="0">
                <a:latin typeface="Arial" panose="020B0604020202020204" pitchFamily="34" charset="0"/>
                <a:sym typeface="Symbol" panose="05050102010706020507" pitchFamily="18" charset="2"/>
              </a:rPr>
              <a:t>按照截止时间 </a:t>
            </a:r>
            <a:r>
              <a:rPr lang="en-US" altLang="zh-CN" sz="2400" b="1" i="1" dirty="0">
                <a:latin typeface="Times New Roman" panose="02020603050405020304" pitchFamily="18" charset="0"/>
                <a:sym typeface="Symbol" panose="05050102010706020507" pitchFamily="18" charset="2"/>
              </a:rPr>
              <a:t>d</a:t>
            </a:r>
            <a:r>
              <a:rPr lang="en-US" altLang="zh-CN" sz="2400" b="1" i="1" baseline="-25000" dirty="0">
                <a:latin typeface="Times New Roman" panose="02020603050405020304" pitchFamily="18" charset="0"/>
                <a:sym typeface="Symbol" panose="05050102010706020507" pitchFamily="18" charset="2"/>
              </a:rPr>
              <a:t>i </a:t>
            </a:r>
            <a:r>
              <a:rPr lang="zh-CN" altLang="en-US" sz="2400" b="1" dirty="0">
                <a:latin typeface="Arial" panose="020B0604020202020204" pitchFamily="34" charset="0"/>
                <a:sym typeface="Symbol" panose="05050102010706020507" pitchFamily="18" charset="2"/>
              </a:rPr>
              <a:t>从小到大选择任务</a:t>
            </a:r>
          </a:p>
          <a:p>
            <a:pPr>
              <a:spcBef>
                <a:spcPct val="20000"/>
              </a:spcBef>
            </a:pPr>
            <a:r>
              <a:rPr lang="zh-CN" altLang="en-US" sz="2400" b="1" dirty="0">
                <a:latin typeface="Arial" panose="020B0604020202020204" pitchFamily="34" charset="0"/>
                <a:sym typeface="Symbol" panose="05050102010706020507" pitchFamily="18" charset="2"/>
              </a:rPr>
              <a:t>安排时不留空闲时间</a:t>
            </a:r>
            <a:r>
              <a:rPr lang="zh-CN" altLang="en-US" sz="2400" dirty="0">
                <a:latin typeface="Arial" panose="020B0604020202020204" pitchFamily="34" charset="0"/>
                <a:sym typeface="Symbol" panose="05050102010706020507" pitchFamily="18" charset="2"/>
              </a:rPr>
              <a:t> </a:t>
            </a:r>
          </a:p>
        </p:txBody>
      </p:sp>
      <p:sp>
        <p:nvSpPr>
          <p:cNvPr id="4" name="灯片编号占位符 3"/>
          <p:cNvSpPr>
            <a:spLocks noGrp="1"/>
          </p:cNvSpPr>
          <p:nvPr>
            <p:ph type="sldNum" sz="quarter" idx="12"/>
          </p:nvPr>
        </p:nvSpPr>
        <p:spPr/>
        <p:txBody>
          <a:bodyPr/>
          <a:lstStyle/>
          <a:p>
            <a:r>
              <a:rPr lang="en-CA" altLang="zh-CN" smtClean="0"/>
              <a:t>Chapter 7-</a:t>
            </a:r>
            <a:fld id="{4694509F-1307-4C85-A6BB-8192629A0FDF}" type="slidenum">
              <a:rPr lang="en-US" altLang="zh-CN" smtClean="0"/>
              <a:pPr/>
              <a:t>58</a:t>
            </a:fld>
            <a:endParaRPr lang="en-US" altLang="zh-CN" dirty="0"/>
          </a:p>
        </p:txBody>
      </p:sp>
    </p:spTree>
    <p:extLst>
      <p:ext uri="{BB962C8B-B14F-4D97-AF65-F5344CB8AC3E}">
        <p14:creationId xmlns:p14="http://schemas.microsoft.com/office/powerpoint/2010/main" val="3240292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357188"/>
            <a:ext cx="7392863" cy="623887"/>
          </a:xfrm>
        </p:spPr>
        <p:txBody>
          <a:bodyPr/>
          <a:lstStyle/>
          <a:p>
            <a:pPr algn="ctr"/>
            <a:r>
              <a:rPr lang="en-US" altLang="zh-CN" sz="2400" dirty="0"/>
              <a:t>Dynamic Programming vs. Greedy Algorithms</a:t>
            </a:r>
            <a:endParaRPr lang="zh-CN" altLang="en-US" sz="2400" dirty="0"/>
          </a:p>
        </p:txBody>
      </p:sp>
      <p:sp>
        <p:nvSpPr>
          <p:cNvPr id="4" name="矩形 3"/>
          <p:cNvSpPr/>
          <p:nvPr/>
        </p:nvSpPr>
        <p:spPr>
          <a:xfrm>
            <a:off x="791580" y="1196752"/>
            <a:ext cx="7560840" cy="4871526"/>
          </a:xfrm>
          <a:prstGeom prst="rect">
            <a:avLst/>
          </a:prstGeom>
        </p:spPr>
        <p:txBody>
          <a:bodyPr wrap="square">
            <a:spAutoFit/>
          </a:bodyPr>
          <a:lstStyle/>
          <a:p>
            <a:pPr marL="457200" indent="-457200">
              <a:lnSpc>
                <a:spcPts val="3400"/>
              </a:lnSpc>
              <a:buFont typeface="Arial" panose="020B0604020202020204" pitchFamily="34" charset="0"/>
              <a:buChar char="•"/>
            </a:pPr>
            <a:r>
              <a:rPr lang="en-US" altLang="zh-CN" sz="2800" dirty="0" smtClean="0">
                <a:solidFill>
                  <a:srgbClr val="3D3D3D"/>
                </a:solidFill>
                <a:latin typeface="Calibri" panose="020F0502020204030204" pitchFamily="34" charset="0"/>
              </a:rPr>
              <a:t>Dynamic </a:t>
            </a:r>
            <a:r>
              <a:rPr lang="en-US" altLang="zh-CN" sz="2800" dirty="0">
                <a:solidFill>
                  <a:srgbClr val="3D3D3D"/>
                </a:solidFill>
                <a:latin typeface="Calibri" panose="020F0502020204030204" pitchFamily="34" charset="0"/>
              </a:rPr>
              <a:t>programming</a:t>
            </a:r>
          </a:p>
          <a:p>
            <a:pPr marL="800100" lvl="1" indent="-342900">
              <a:lnSpc>
                <a:spcPts val="3400"/>
              </a:lnSpc>
              <a:buFont typeface="Wingdings" panose="05000000000000000000" pitchFamily="2" charset="2"/>
              <a:buChar char="Ø"/>
            </a:pPr>
            <a:r>
              <a:rPr lang="en-US" altLang="zh-CN" sz="2000" dirty="0" smtClean="0">
                <a:solidFill>
                  <a:srgbClr val="3D3D3D"/>
                </a:solidFill>
                <a:latin typeface="Calibri" panose="020F0502020204030204" pitchFamily="34" charset="0"/>
              </a:rPr>
              <a:t>Make </a:t>
            </a:r>
            <a:r>
              <a:rPr lang="en-US" altLang="zh-CN" sz="2000" dirty="0">
                <a:solidFill>
                  <a:srgbClr val="3D3D3D"/>
                </a:solidFill>
                <a:latin typeface="Calibri" panose="020F0502020204030204" pitchFamily="34" charset="0"/>
              </a:rPr>
              <a:t>a choice at each step.</a:t>
            </a:r>
          </a:p>
          <a:p>
            <a:pPr marL="800100" lvl="1" indent="-342900">
              <a:lnSpc>
                <a:spcPts val="3400"/>
              </a:lnSpc>
              <a:buFont typeface="Wingdings" panose="05000000000000000000" pitchFamily="2" charset="2"/>
              <a:buChar char="Ø"/>
            </a:pPr>
            <a:r>
              <a:rPr lang="en-US" altLang="zh-CN" sz="2000" dirty="0" smtClean="0">
                <a:solidFill>
                  <a:srgbClr val="FF0000"/>
                </a:solidFill>
                <a:latin typeface="Calibri" panose="020F0502020204030204" pitchFamily="34" charset="0"/>
              </a:rPr>
              <a:t>The </a:t>
            </a:r>
            <a:r>
              <a:rPr lang="en-US" altLang="zh-CN" sz="2000" dirty="0">
                <a:solidFill>
                  <a:srgbClr val="FF0000"/>
                </a:solidFill>
                <a:latin typeface="Calibri" panose="020F0502020204030204" pitchFamily="34" charset="0"/>
              </a:rPr>
              <a:t>choice depends on solutions to </a:t>
            </a:r>
            <a:r>
              <a:rPr lang="en-US" altLang="zh-CN" sz="2000" dirty="0" err="1">
                <a:solidFill>
                  <a:srgbClr val="FF0000"/>
                </a:solidFill>
                <a:latin typeface="Calibri" panose="020F0502020204030204" pitchFamily="34" charset="0"/>
              </a:rPr>
              <a:t>subproblems</a:t>
            </a:r>
            <a:r>
              <a:rPr lang="en-US" altLang="zh-CN" sz="2000" dirty="0">
                <a:solidFill>
                  <a:srgbClr val="FF0000"/>
                </a:solidFill>
                <a:latin typeface="Calibri" panose="020F0502020204030204" pitchFamily="34" charset="0"/>
              </a:rPr>
              <a:t>.</a:t>
            </a:r>
          </a:p>
          <a:p>
            <a:pPr marL="800100" lvl="1" indent="-342900">
              <a:lnSpc>
                <a:spcPts val="3400"/>
              </a:lnSpc>
              <a:buFont typeface="Wingdings" panose="05000000000000000000" pitchFamily="2" charset="2"/>
              <a:buChar char="Ø"/>
            </a:pPr>
            <a:r>
              <a:rPr lang="en-US" altLang="zh-CN" sz="2000" dirty="0" smtClean="0">
                <a:solidFill>
                  <a:srgbClr val="3D3D3D"/>
                </a:solidFill>
                <a:latin typeface="Calibri" panose="020F0502020204030204" pitchFamily="34" charset="0"/>
              </a:rPr>
              <a:t>Bottom </a:t>
            </a:r>
            <a:r>
              <a:rPr lang="en-US" altLang="zh-CN" sz="2000" dirty="0">
                <a:solidFill>
                  <a:srgbClr val="3D3D3D"/>
                </a:solidFill>
                <a:latin typeface="Calibri" panose="020F0502020204030204" pitchFamily="34" charset="0"/>
              </a:rPr>
              <a:t>up solution, from smaller to larger </a:t>
            </a:r>
            <a:r>
              <a:rPr lang="en-US" altLang="zh-CN" sz="2000" dirty="0" err="1">
                <a:solidFill>
                  <a:srgbClr val="3D3D3D"/>
                </a:solidFill>
                <a:latin typeface="Calibri" panose="020F0502020204030204" pitchFamily="34" charset="0"/>
              </a:rPr>
              <a:t>subproblems</a:t>
            </a:r>
            <a:r>
              <a:rPr lang="en-US" altLang="zh-CN" sz="2000" dirty="0">
                <a:solidFill>
                  <a:srgbClr val="3D3D3D"/>
                </a:solidFill>
                <a:latin typeface="Calibri" panose="020F0502020204030204" pitchFamily="34" charset="0"/>
              </a:rPr>
              <a:t>.</a:t>
            </a:r>
          </a:p>
          <a:p>
            <a:pPr marL="457200" indent="-457200">
              <a:lnSpc>
                <a:spcPts val="3400"/>
              </a:lnSpc>
              <a:buFont typeface="Arial" panose="020B0604020202020204" pitchFamily="34" charset="0"/>
              <a:buChar char="•"/>
            </a:pPr>
            <a:r>
              <a:rPr lang="en-US" altLang="zh-CN" sz="2800" dirty="0" smtClean="0">
                <a:solidFill>
                  <a:srgbClr val="3D3D3D"/>
                </a:solidFill>
                <a:latin typeface="Calibri" panose="020F0502020204030204" pitchFamily="34" charset="0"/>
              </a:rPr>
              <a:t>Greedy </a:t>
            </a:r>
            <a:r>
              <a:rPr lang="en-US" altLang="zh-CN" sz="2800" dirty="0">
                <a:solidFill>
                  <a:srgbClr val="3D3D3D"/>
                </a:solidFill>
                <a:latin typeface="Calibri" panose="020F0502020204030204" pitchFamily="34" charset="0"/>
              </a:rPr>
              <a:t>algorithm</a:t>
            </a:r>
          </a:p>
          <a:p>
            <a:pPr marL="800100" lvl="1" indent="-342900">
              <a:lnSpc>
                <a:spcPts val="3400"/>
              </a:lnSpc>
              <a:buFont typeface="Wingdings" panose="05000000000000000000" pitchFamily="2" charset="2"/>
              <a:buChar char="Ø"/>
            </a:pPr>
            <a:r>
              <a:rPr lang="en-US" altLang="zh-CN" sz="2000" dirty="0" smtClean="0">
                <a:solidFill>
                  <a:srgbClr val="3D3D3D"/>
                </a:solidFill>
                <a:latin typeface="Calibri" panose="020F0502020204030204" pitchFamily="34" charset="0"/>
              </a:rPr>
              <a:t>Make </a:t>
            </a:r>
            <a:r>
              <a:rPr lang="en-US" altLang="zh-CN" sz="2000" dirty="0">
                <a:solidFill>
                  <a:srgbClr val="3D3D3D"/>
                </a:solidFill>
                <a:latin typeface="Calibri" panose="020F0502020204030204" pitchFamily="34" charset="0"/>
              </a:rPr>
              <a:t>the greedy choice.</a:t>
            </a:r>
          </a:p>
          <a:p>
            <a:pPr marL="800100" lvl="1" indent="-342900">
              <a:lnSpc>
                <a:spcPts val="3400"/>
              </a:lnSpc>
              <a:buFont typeface="Wingdings" panose="05000000000000000000" pitchFamily="2" charset="2"/>
              <a:buChar char="Ø"/>
            </a:pPr>
            <a:r>
              <a:rPr lang="en-US" altLang="zh-CN" sz="2000" dirty="0" smtClean="0">
                <a:solidFill>
                  <a:srgbClr val="FF0000"/>
                </a:solidFill>
                <a:latin typeface="Calibri" panose="020F0502020204030204" pitchFamily="34" charset="0"/>
              </a:rPr>
              <a:t>Solve </a:t>
            </a:r>
            <a:r>
              <a:rPr lang="en-US" altLang="zh-CN" sz="2000" dirty="0">
                <a:solidFill>
                  <a:srgbClr val="FF0000"/>
                </a:solidFill>
                <a:latin typeface="Calibri" panose="020F0502020204030204" pitchFamily="34" charset="0"/>
              </a:rPr>
              <a:t>the </a:t>
            </a:r>
            <a:r>
              <a:rPr lang="en-US" altLang="zh-CN" sz="2000" dirty="0" err="1">
                <a:solidFill>
                  <a:srgbClr val="FF0000"/>
                </a:solidFill>
                <a:latin typeface="Calibri" panose="020F0502020204030204" pitchFamily="34" charset="0"/>
              </a:rPr>
              <a:t>subproblem</a:t>
            </a:r>
            <a:r>
              <a:rPr lang="en-US" altLang="zh-CN" sz="2000" dirty="0">
                <a:solidFill>
                  <a:srgbClr val="FF0000"/>
                </a:solidFill>
                <a:latin typeface="Calibri" panose="020F0502020204030204" pitchFamily="34" charset="0"/>
              </a:rPr>
              <a:t> arising after the choice is made.</a:t>
            </a:r>
          </a:p>
          <a:p>
            <a:pPr marL="800100" lvl="1" indent="-342900">
              <a:lnSpc>
                <a:spcPts val="3400"/>
              </a:lnSpc>
              <a:buFont typeface="Wingdings" panose="05000000000000000000" pitchFamily="2" charset="2"/>
              <a:buChar char="Ø"/>
            </a:pPr>
            <a:r>
              <a:rPr lang="en-US" altLang="zh-CN" sz="2000" dirty="0" smtClean="0">
                <a:solidFill>
                  <a:srgbClr val="3D3D3D"/>
                </a:solidFill>
                <a:latin typeface="Calibri" panose="020F0502020204030204" pitchFamily="34" charset="0"/>
              </a:rPr>
              <a:t>The </a:t>
            </a:r>
            <a:r>
              <a:rPr lang="en-US" altLang="zh-CN" sz="2000" dirty="0">
                <a:solidFill>
                  <a:srgbClr val="3D3D3D"/>
                </a:solidFill>
                <a:latin typeface="Calibri" panose="020F0502020204030204" pitchFamily="34" charset="0"/>
              </a:rPr>
              <a:t>choice we make may depend on previous choices, but </a:t>
            </a:r>
            <a:r>
              <a:rPr lang="en-US" altLang="zh-CN" sz="2000" dirty="0">
                <a:solidFill>
                  <a:srgbClr val="FF0000"/>
                </a:solidFill>
                <a:latin typeface="Calibri" panose="020F0502020204030204" pitchFamily="34" charset="0"/>
              </a:rPr>
              <a:t>not on solutions </a:t>
            </a:r>
            <a:r>
              <a:rPr lang="en-US" altLang="zh-CN" sz="2000" dirty="0" smtClean="0">
                <a:solidFill>
                  <a:srgbClr val="FF0000"/>
                </a:solidFill>
                <a:latin typeface="Calibri" panose="020F0502020204030204" pitchFamily="34" charset="0"/>
              </a:rPr>
              <a:t>to </a:t>
            </a:r>
            <a:r>
              <a:rPr lang="en-US" altLang="zh-CN" sz="2000" dirty="0" err="1" smtClean="0">
                <a:solidFill>
                  <a:srgbClr val="FF0000"/>
                </a:solidFill>
                <a:latin typeface="Calibri" panose="020F0502020204030204" pitchFamily="34" charset="0"/>
              </a:rPr>
              <a:t>subproblems</a:t>
            </a:r>
            <a:r>
              <a:rPr lang="en-US" altLang="zh-CN" sz="2000" dirty="0">
                <a:solidFill>
                  <a:srgbClr val="3D3D3D"/>
                </a:solidFill>
                <a:latin typeface="Calibri" panose="020F0502020204030204" pitchFamily="34" charset="0"/>
              </a:rPr>
              <a:t>.</a:t>
            </a:r>
          </a:p>
          <a:p>
            <a:pPr marL="800100" lvl="1" indent="-342900">
              <a:lnSpc>
                <a:spcPts val="3400"/>
              </a:lnSpc>
              <a:buFont typeface="Wingdings" panose="05000000000000000000" pitchFamily="2" charset="2"/>
              <a:buChar char="Ø"/>
            </a:pPr>
            <a:r>
              <a:rPr lang="en-US" altLang="zh-CN" sz="2000" dirty="0" smtClean="0">
                <a:solidFill>
                  <a:srgbClr val="3D3D3D"/>
                </a:solidFill>
                <a:latin typeface="Calibri" panose="020F0502020204030204" pitchFamily="34" charset="0"/>
              </a:rPr>
              <a:t>Top </a:t>
            </a:r>
            <a:r>
              <a:rPr lang="en-US" altLang="zh-CN" sz="2000" dirty="0">
                <a:solidFill>
                  <a:srgbClr val="3D3D3D"/>
                </a:solidFill>
                <a:latin typeface="Calibri" panose="020F0502020204030204" pitchFamily="34" charset="0"/>
              </a:rPr>
              <a:t>down solution, problems decrease in size.</a:t>
            </a:r>
          </a:p>
          <a:p>
            <a:pPr marL="457200" indent="-457200">
              <a:lnSpc>
                <a:spcPts val="3400"/>
              </a:lnSpc>
              <a:buFont typeface="Arial" panose="020B0604020202020204" pitchFamily="34" charset="0"/>
              <a:buChar char="•"/>
            </a:pPr>
            <a:r>
              <a:rPr lang="en-US" altLang="zh-CN" sz="2800" dirty="0" smtClean="0">
                <a:solidFill>
                  <a:srgbClr val="FF0000"/>
                </a:solidFill>
                <a:latin typeface="Calibri" panose="020F0502020204030204" pitchFamily="34" charset="0"/>
              </a:rPr>
              <a:t>Common</a:t>
            </a:r>
            <a:r>
              <a:rPr lang="en-US" altLang="zh-CN" sz="2800" dirty="0">
                <a:solidFill>
                  <a:srgbClr val="FF0000"/>
                </a:solidFill>
                <a:latin typeface="Calibri" panose="020F0502020204030204" pitchFamily="34" charset="0"/>
              </a:rPr>
              <a:t>: Optimal substructure</a:t>
            </a:r>
            <a:endParaRPr lang="zh-CN" altLang="en-US" sz="2000" dirty="0"/>
          </a:p>
        </p:txBody>
      </p:sp>
      <p:sp>
        <p:nvSpPr>
          <p:cNvPr id="6" name="灯片编号占位符 5"/>
          <p:cNvSpPr>
            <a:spLocks noGrp="1"/>
          </p:cNvSpPr>
          <p:nvPr>
            <p:ph type="sldNum" sz="quarter" idx="12"/>
          </p:nvPr>
        </p:nvSpPr>
        <p:spPr/>
        <p:txBody>
          <a:bodyPr/>
          <a:lstStyle/>
          <a:p>
            <a:r>
              <a:rPr lang="en-CA" altLang="zh-CN" smtClean="0"/>
              <a:t>Chapter 7-</a:t>
            </a:r>
            <a:fld id="{4694509F-1307-4C85-A6BB-8192629A0FDF}" type="slidenum">
              <a:rPr lang="en-US" altLang="zh-CN" smtClean="0"/>
              <a:pPr/>
              <a:t>59</a:t>
            </a:fld>
            <a:endParaRPr lang="en-US" altLang="zh-CN" dirty="0"/>
          </a:p>
        </p:txBody>
      </p:sp>
    </p:spTree>
    <p:extLst>
      <p:ext uri="{BB962C8B-B14F-4D97-AF65-F5344CB8AC3E}">
        <p14:creationId xmlns:p14="http://schemas.microsoft.com/office/powerpoint/2010/main" val="2587998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588" y="765175"/>
            <a:ext cx="8963025" cy="2308324"/>
          </a:xfrm>
          <a:prstGeom prst="rect">
            <a:avLst/>
          </a:prstGeom>
          <a:solidFill>
            <a:schemeClr val="accent5">
              <a:lumMod val="20000"/>
              <a:lumOff val="80000"/>
            </a:schemeClr>
          </a:solidFill>
          <a:ln>
            <a:noFill/>
          </a:ln>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defRPr/>
            </a:pPr>
            <a:r>
              <a:rPr kumimoji="1" lang="zh-CN" altLang="en-US" sz="3200" dirty="0" smtClean="0">
                <a:solidFill>
                  <a:srgbClr val="000090"/>
                </a:solidFill>
                <a:latin typeface="楷体" panose="02010609060101010101" pitchFamily="49" charset="-122"/>
                <a:ea typeface="楷体" panose="02010609060101010101" pitchFamily="49" charset="-122"/>
              </a:rPr>
              <a:t>填空</a:t>
            </a:r>
            <a:r>
              <a:rPr kumimoji="1" lang="zh-CN" altLang="en-US" sz="2800" dirty="0" smtClean="0">
                <a:solidFill>
                  <a:srgbClr val="000090"/>
                </a:solidFill>
                <a:latin typeface="楷体" panose="02010609060101010101" pitchFamily="49" charset="-122"/>
                <a:ea typeface="楷体" panose="02010609060101010101" pitchFamily="49" charset="-122"/>
              </a:rPr>
              <a:t>：</a:t>
            </a:r>
            <a:endParaRPr kumimoji="1" lang="en-US" altLang="zh-CN" sz="2800" dirty="0" smtClean="0">
              <a:solidFill>
                <a:srgbClr val="000090"/>
              </a:solidFill>
              <a:latin typeface="楷体" panose="02010609060101010101" pitchFamily="49" charset="-122"/>
              <a:ea typeface="楷体" panose="02010609060101010101" pitchFamily="49" charset="-122"/>
            </a:endParaRPr>
          </a:p>
          <a:p>
            <a:pPr eaLnBrk="1" hangingPunct="1">
              <a:defRPr/>
            </a:pPr>
            <a:r>
              <a:rPr lang="zh-CN" altLang="zh-CN" sz="2800" dirty="0" smtClean="0">
                <a:solidFill>
                  <a:srgbClr val="000000"/>
                </a:solidFill>
                <a:latin typeface="楷体" panose="02010609060101010101" pitchFamily="49" charset="-122"/>
                <a:ea typeface="楷体" panose="02010609060101010101" pitchFamily="49" charset="-122"/>
              </a:rPr>
              <a:t>二分搜索是利用</a:t>
            </a:r>
            <a:r>
              <a:rPr lang="zh-CN" altLang="en-US" sz="2800" u="sng" dirty="0" smtClean="0">
                <a:solidFill>
                  <a:srgbClr val="000000"/>
                </a:solidFill>
                <a:latin typeface="楷体" panose="02010609060101010101" pitchFamily="49" charset="-122"/>
                <a:ea typeface="楷体" panose="02010609060101010101" pitchFamily="49" charset="-122"/>
              </a:rPr>
              <a:t>        （</a:t>
            </a:r>
            <a:r>
              <a:rPr lang="zh-CN" altLang="en-US" sz="2800" dirty="0" smtClean="0">
                <a:solidFill>
                  <a:srgbClr val="000000"/>
                </a:solidFill>
                <a:latin typeface="楷体" panose="02010609060101010101" pitchFamily="49" charset="-122"/>
                <a:ea typeface="楷体" panose="02010609060101010101" pitchFamily="49" charset="-122"/>
              </a:rPr>
              <a:t>哪种算法策略）</a:t>
            </a:r>
            <a:r>
              <a:rPr lang="zh-CN" altLang="zh-CN" sz="2800" dirty="0" smtClean="0">
                <a:solidFill>
                  <a:srgbClr val="000000"/>
                </a:solidFill>
                <a:latin typeface="楷体" panose="02010609060101010101" pitchFamily="49" charset="-122"/>
                <a:ea typeface="楷体" panose="02010609060101010101" pitchFamily="49" charset="-122"/>
              </a:rPr>
              <a:t>实现</a:t>
            </a:r>
            <a:r>
              <a:rPr lang="zh-CN" altLang="en-US" sz="2800" dirty="0" smtClean="0">
                <a:solidFill>
                  <a:srgbClr val="000000"/>
                </a:solidFill>
                <a:latin typeface="楷体" panose="02010609060101010101" pitchFamily="49" charset="-122"/>
                <a:ea typeface="楷体" panose="02010609060101010101" pitchFamily="49" charset="-122"/>
              </a:rPr>
              <a:t>的</a:t>
            </a:r>
            <a:r>
              <a:rPr lang="zh-CN" altLang="zh-CN"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pPr eaLnBrk="1" hangingPunct="1">
              <a:defRPr/>
            </a:pPr>
            <a:r>
              <a:rPr lang="zh-CN" altLang="en-US" sz="2800" dirty="0" smtClean="0">
                <a:solidFill>
                  <a:srgbClr val="000000"/>
                </a:solidFill>
                <a:latin typeface="楷体" panose="02010609060101010101" pitchFamily="49" charset="-122"/>
                <a:ea typeface="楷体" panose="02010609060101010101" pitchFamily="49" charset="-122"/>
              </a:rPr>
              <a:t>归并</a:t>
            </a:r>
            <a:r>
              <a:rPr lang="zh-CN" altLang="zh-CN" sz="2800" dirty="0" smtClean="0">
                <a:solidFill>
                  <a:srgbClr val="000000"/>
                </a:solidFill>
                <a:latin typeface="楷体" panose="02010609060101010101" pitchFamily="49" charset="-122"/>
                <a:ea typeface="楷体" panose="02010609060101010101" pitchFamily="49" charset="-122"/>
              </a:rPr>
              <a:t>排序是利用</a:t>
            </a:r>
            <a:r>
              <a:rPr lang="zh-CN" altLang="en-US" sz="2800" u="sng" dirty="0" smtClean="0">
                <a:solidFill>
                  <a:srgbClr val="000000"/>
                </a:solidFill>
                <a:latin typeface="楷体" panose="02010609060101010101" pitchFamily="49" charset="-122"/>
                <a:ea typeface="楷体" panose="02010609060101010101" pitchFamily="49" charset="-122"/>
              </a:rPr>
              <a:t>        （</a:t>
            </a:r>
            <a:r>
              <a:rPr lang="zh-CN" altLang="en-US" sz="2800" dirty="0" smtClean="0">
                <a:solidFill>
                  <a:srgbClr val="000000"/>
                </a:solidFill>
                <a:latin typeface="楷体" panose="02010609060101010101" pitchFamily="49" charset="-122"/>
                <a:ea typeface="楷体" panose="02010609060101010101" pitchFamily="49" charset="-122"/>
              </a:rPr>
              <a:t>哪种算法策略）</a:t>
            </a:r>
            <a:r>
              <a:rPr lang="zh-CN" altLang="zh-CN" sz="2800" dirty="0" smtClean="0">
                <a:solidFill>
                  <a:srgbClr val="000000"/>
                </a:solidFill>
                <a:latin typeface="楷体" panose="02010609060101010101" pitchFamily="49" charset="-122"/>
                <a:ea typeface="楷体" panose="02010609060101010101" pitchFamily="49" charset="-122"/>
              </a:rPr>
              <a:t>实现</a:t>
            </a:r>
            <a:r>
              <a:rPr lang="zh-CN" altLang="en-US" sz="2800" dirty="0" smtClean="0">
                <a:solidFill>
                  <a:srgbClr val="000000"/>
                </a:solidFill>
                <a:latin typeface="楷体" panose="02010609060101010101" pitchFamily="49" charset="-122"/>
                <a:ea typeface="楷体" panose="02010609060101010101" pitchFamily="49" charset="-122"/>
              </a:rPr>
              <a:t>的</a:t>
            </a:r>
            <a:r>
              <a:rPr lang="zh-CN" altLang="zh-CN"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pPr eaLnBrk="1" hangingPunct="1">
              <a:defRPr/>
            </a:pPr>
            <a:r>
              <a:rPr lang="zh-CN" altLang="en-US" sz="2800" dirty="0" smtClean="0">
                <a:solidFill>
                  <a:srgbClr val="000000"/>
                </a:solidFill>
                <a:latin typeface="楷体" panose="02010609060101010101" pitchFamily="49" charset="-122"/>
                <a:ea typeface="楷体" panose="02010609060101010101" pitchFamily="49" charset="-122"/>
              </a:rPr>
              <a:t>基于预排序的算法是</a:t>
            </a:r>
            <a:r>
              <a:rPr lang="zh-CN" altLang="zh-CN" sz="2800" dirty="0">
                <a:solidFill>
                  <a:srgbClr val="000000"/>
                </a:solidFill>
                <a:latin typeface="楷体" panose="02010609060101010101" pitchFamily="49" charset="-122"/>
                <a:ea typeface="楷体" panose="02010609060101010101" pitchFamily="49" charset="-122"/>
              </a:rPr>
              <a:t>是利用</a:t>
            </a:r>
            <a:r>
              <a:rPr lang="zh-CN" altLang="en-US" sz="2800" u="sng" dirty="0">
                <a:solidFill>
                  <a:srgbClr val="000000"/>
                </a:solidFill>
                <a:latin typeface="楷体" panose="02010609060101010101" pitchFamily="49" charset="-122"/>
                <a:ea typeface="楷体" panose="02010609060101010101" pitchFamily="49" charset="-122"/>
              </a:rPr>
              <a:t>        （</a:t>
            </a:r>
            <a:r>
              <a:rPr lang="zh-CN" altLang="en-US" sz="2800" dirty="0">
                <a:solidFill>
                  <a:srgbClr val="000000"/>
                </a:solidFill>
                <a:latin typeface="楷体" panose="02010609060101010101" pitchFamily="49" charset="-122"/>
                <a:ea typeface="楷体" panose="02010609060101010101" pitchFamily="49" charset="-122"/>
              </a:rPr>
              <a:t>哪种算法策略）</a:t>
            </a:r>
            <a:r>
              <a:rPr lang="zh-CN" altLang="zh-CN" sz="2800" dirty="0">
                <a:solidFill>
                  <a:srgbClr val="000000"/>
                </a:solidFill>
                <a:latin typeface="楷体" panose="02010609060101010101" pitchFamily="49" charset="-122"/>
                <a:ea typeface="楷体" panose="02010609060101010101" pitchFamily="49" charset="-122"/>
              </a:rPr>
              <a:t>实现</a:t>
            </a:r>
            <a:r>
              <a:rPr lang="zh-CN" altLang="en-US" sz="2800" dirty="0">
                <a:solidFill>
                  <a:srgbClr val="000000"/>
                </a:solidFill>
                <a:latin typeface="楷体" panose="02010609060101010101" pitchFamily="49" charset="-122"/>
                <a:ea typeface="楷体" panose="02010609060101010101" pitchFamily="49" charset="-122"/>
              </a:rPr>
              <a:t>的</a:t>
            </a:r>
            <a:r>
              <a:rPr lang="zh-CN" altLang="zh-CN" sz="2800" dirty="0">
                <a:solidFill>
                  <a:srgbClr val="000000"/>
                </a:solidFill>
                <a:latin typeface="楷体" panose="02010609060101010101" pitchFamily="49" charset="-122"/>
                <a:ea typeface="楷体" panose="02010609060101010101" pitchFamily="49" charset="-122"/>
              </a:rPr>
              <a:t>。</a:t>
            </a:r>
            <a:endParaRPr lang="zh-CN" altLang="zh-CN" sz="2800" dirty="0" smtClean="0">
              <a:solidFill>
                <a:srgbClr val="000000"/>
              </a:solidFill>
              <a:latin typeface="楷体" panose="02010609060101010101" pitchFamily="49" charset="-122"/>
              <a:ea typeface="楷体" panose="02010609060101010101" pitchFamily="49" charset="-122"/>
            </a:endParaRPr>
          </a:p>
        </p:txBody>
      </p:sp>
      <p:sp>
        <p:nvSpPr>
          <p:cNvPr id="7171" name="文本框 2"/>
          <p:cNvSpPr txBox="1">
            <a:spLocks noChangeArrowheads="1"/>
          </p:cNvSpPr>
          <p:nvPr/>
        </p:nvSpPr>
        <p:spPr bwMode="auto">
          <a:xfrm>
            <a:off x="4763" y="0"/>
            <a:ext cx="2881312" cy="584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sz="3200"/>
              <a:t>课堂练习</a:t>
            </a:r>
          </a:p>
        </p:txBody>
      </p:sp>
      <p:sp>
        <p:nvSpPr>
          <p:cNvPr id="4" name="矩形 3"/>
          <p:cNvSpPr>
            <a:spLocks noChangeArrowheads="1"/>
          </p:cNvSpPr>
          <p:nvPr/>
        </p:nvSpPr>
        <p:spPr bwMode="auto">
          <a:xfrm>
            <a:off x="0" y="2560935"/>
            <a:ext cx="9021763" cy="23082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sz="3200" dirty="0">
                <a:solidFill>
                  <a:srgbClr val="000090"/>
                </a:solidFill>
                <a:latin typeface="楷体" panose="02010609060101010101" pitchFamily="49" charset="-122"/>
                <a:ea typeface="楷体" panose="02010609060101010101" pitchFamily="49" charset="-122"/>
              </a:rPr>
              <a:t>选择</a:t>
            </a:r>
            <a:r>
              <a:rPr lang="zh-CN" altLang="en-US" sz="2800" dirty="0">
                <a:solidFill>
                  <a:srgbClr val="000000"/>
                </a:solidFill>
                <a:latin typeface="楷体" panose="02010609060101010101" pitchFamily="49" charset="-122"/>
                <a:ea typeface="楷体" panose="02010609060101010101" pitchFamily="49" charset="-122"/>
              </a:rPr>
              <a:t>：</a:t>
            </a:r>
            <a:endParaRPr lang="en-US" altLang="zh-CN" sz="2800" dirty="0">
              <a:solidFill>
                <a:srgbClr val="000000"/>
              </a:solidFill>
              <a:latin typeface="楷体" panose="02010609060101010101" pitchFamily="49" charset="-122"/>
              <a:ea typeface="楷体" panose="02010609060101010101" pitchFamily="49" charset="-122"/>
            </a:endParaRPr>
          </a:p>
          <a:p>
            <a:pPr eaLnBrk="1" hangingPunct="1"/>
            <a:r>
              <a:rPr lang="zh-CN" altLang="en-US" sz="2800" dirty="0">
                <a:solidFill>
                  <a:srgbClr val="000000"/>
                </a:solidFill>
                <a:latin typeface="楷体" panose="02010609060101010101" pitchFamily="49" charset="-122"/>
                <a:ea typeface="楷体" panose="02010609060101010101" pitchFamily="49" charset="-122"/>
              </a:rPr>
              <a:t>使用分治法求解不需要满足的条件是（  ）。</a:t>
            </a:r>
            <a:endParaRPr lang="zh-CN" altLang="zh-CN" sz="2800" dirty="0">
              <a:solidFill>
                <a:srgbClr val="000000"/>
              </a:solidFill>
              <a:latin typeface="楷体" panose="02010609060101010101" pitchFamily="49" charset="-122"/>
              <a:ea typeface="楷体" panose="02010609060101010101" pitchFamily="49" charset="-122"/>
            </a:endParaRPr>
          </a:p>
          <a:p>
            <a:pPr eaLnBrk="1" hangingPunct="1"/>
            <a:r>
              <a:rPr lang="zh-CN" altLang="en-US" sz="2800" dirty="0">
                <a:solidFill>
                  <a:srgbClr val="000000"/>
                </a:solidFill>
                <a:latin typeface="楷体" panose="02010609060101010101" pitchFamily="49" charset="-122"/>
                <a:ea typeface="楷体" panose="02010609060101010101" pitchFamily="49" charset="-122"/>
              </a:rPr>
              <a:t>（</a:t>
            </a:r>
            <a:r>
              <a:rPr lang="en-US" altLang="zh-CN" sz="2800" dirty="0">
                <a:solidFill>
                  <a:srgbClr val="000000"/>
                </a:solidFill>
                <a:latin typeface="楷体" panose="02010609060101010101" pitchFamily="49" charset="-122"/>
                <a:ea typeface="楷体" panose="02010609060101010101" pitchFamily="49" charset="-122"/>
              </a:rPr>
              <a:t>A</a:t>
            </a:r>
            <a:r>
              <a:rPr lang="zh-CN" altLang="en-US" sz="2800" dirty="0">
                <a:solidFill>
                  <a:srgbClr val="000000"/>
                </a:solidFill>
                <a:latin typeface="楷体" panose="02010609060101010101" pitchFamily="49" charset="-122"/>
                <a:ea typeface="楷体" panose="02010609060101010101" pitchFamily="49" charset="-122"/>
              </a:rPr>
              <a:t>）子问题必须是一样的</a:t>
            </a:r>
            <a:r>
              <a:rPr lang="en-US" altLang="zh-CN" sz="2800" dirty="0">
                <a:solidFill>
                  <a:srgbClr val="000000"/>
                </a:solidFill>
                <a:latin typeface="楷体" panose="02010609060101010101" pitchFamily="49" charset="-122"/>
                <a:ea typeface="楷体" panose="02010609060101010101" pitchFamily="49" charset="-122"/>
              </a:rPr>
              <a:t>     </a:t>
            </a:r>
            <a:r>
              <a:rPr lang="zh-CN" altLang="en-US" sz="2800" dirty="0">
                <a:solidFill>
                  <a:srgbClr val="000000"/>
                </a:solidFill>
                <a:latin typeface="楷体" panose="02010609060101010101" pitchFamily="49" charset="-122"/>
                <a:ea typeface="楷体" panose="02010609060101010101" pitchFamily="49" charset="-122"/>
              </a:rPr>
              <a:t>（</a:t>
            </a:r>
            <a:r>
              <a:rPr lang="en-US" altLang="zh-CN" sz="2800" dirty="0">
                <a:solidFill>
                  <a:srgbClr val="000000"/>
                </a:solidFill>
                <a:latin typeface="楷体" panose="02010609060101010101" pitchFamily="49" charset="-122"/>
                <a:ea typeface="楷体" panose="02010609060101010101" pitchFamily="49" charset="-122"/>
              </a:rPr>
              <a:t>B</a:t>
            </a:r>
            <a:r>
              <a:rPr lang="zh-CN" altLang="en-US" sz="2800" dirty="0">
                <a:solidFill>
                  <a:srgbClr val="000000"/>
                </a:solidFill>
                <a:latin typeface="楷体" panose="02010609060101010101" pitchFamily="49" charset="-122"/>
                <a:ea typeface="楷体" panose="02010609060101010101" pitchFamily="49" charset="-122"/>
              </a:rPr>
              <a:t>）子问题不能够重复</a:t>
            </a:r>
            <a:endParaRPr lang="zh-CN" altLang="zh-CN" sz="2800" dirty="0">
              <a:solidFill>
                <a:srgbClr val="000000"/>
              </a:solidFill>
              <a:latin typeface="楷体" panose="02010609060101010101" pitchFamily="49" charset="-122"/>
              <a:ea typeface="楷体" panose="02010609060101010101" pitchFamily="49" charset="-122"/>
            </a:endParaRPr>
          </a:p>
          <a:p>
            <a:pPr eaLnBrk="1" hangingPunct="1"/>
            <a:r>
              <a:rPr lang="zh-CN" altLang="en-US" sz="2800" dirty="0">
                <a:solidFill>
                  <a:srgbClr val="000000"/>
                </a:solidFill>
                <a:latin typeface="楷体" panose="02010609060101010101" pitchFamily="49" charset="-122"/>
                <a:ea typeface="楷体" panose="02010609060101010101" pitchFamily="49" charset="-122"/>
              </a:rPr>
              <a:t>（</a:t>
            </a:r>
            <a:r>
              <a:rPr lang="en-US" altLang="zh-CN" sz="2800" dirty="0">
                <a:solidFill>
                  <a:srgbClr val="000000"/>
                </a:solidFill>
                <a:latin typeface="楷体" panose="02010609060101010101" pitchFamily="49" charset="-122"/>
                <a:ea typeface="楷体" panose="02010609060101010101" pitchFamily="49" charset="-122"/>
              </a:rPr>
              <a:t>C</a:t>
            </a:r>
            <a:r>
              <a:rPr lang="zh-CN" altLang="en-US" sz="2800" dirty="0">
                <a:solidFill>
                  <a:srgbClr val="000000"/>
                </a:solidFill>
                <a:latin typeface="楷体" panose="02010609060101010101" pitchFamily="49" charset="-122"/>
                <a:ea typeface="楷体" panose="02010609060101010101" pitchFamily="49" charset="-122"/>
              </a:rPr>
              <a:t>）子问题的解可以合并</a:t>
            </a:r>
            <a:endParaRPr lang="en-US" altLang="zh-CN" sz="2800" dirty="0">
              <a:solidFill>
                <a:srgbClr val="000000"/>
              </a:solidFill>
              <a:latin typeface="楷体" panose="02010609060101010101" pitchFamily="49" charset="-122"/>
              <a:ea typeface="楷体" panose="02010609060101010101" pitchFamily="49" charset="-122"/>
            </a:endParaRPr>
          </a:p>
          <a:p>
            <a:pPr eaLnBrk="1" hangingPunct="1"/>
            <a:r>
              <a:rPr lang="zh-CN" altLang="en-US" sz="2800" dirty="0">
                <a:solidFill>
                  <a:srgbClr val="000000"/>
                </a:solidFill>
                <a:latin typeface="楷体" panose="02010609060101010101" pitchFamily="49" charset="-122"/>
                <a:ea typeface="楷体" panose="02010609060101010101" pitchFamily="49" charset="-122"/>
              </a:rPr>
              <a:t>（</a:t>
            </a:r>
            <a:r>
              <a:rPr lang="en-US" altLang="zh-CN" sz="2800" dirty="0">
                <a:solidFill>
                  <a:srgbClr val="000000"/>
                </a:solidFill>
                <a:latin typeface="楷体" panose="02010609060101010101" pitchFamily="49" charset="-122"/>
                <a:ea typeface="楷体" panose="02010609060101010101" pitchFamily="49" charset="-122"/>
              </a:rPr>
              <a:t>D</a:t>
            </a:r>
            <a:r>
              <a:rPr lang="zh-CN" altLang="en-US" sz="2800" dirty="0">
                <a:solidFill>
                  <a:srgbClr val="000000"/>
                </a:solidFill>
                <a:latin typeface="楷体" panose="02010609060101010101" pitchFamily="49" charset="-122"/>
                <a:ea typeface="楷体" panose="02010609060101010101" pitchFamily="49" charset="-122"/>
              </a:rPr>
              <a:t>）原问题和子问题使用相同的方法解</a:t>
            </a:r>
            <a:endParaRPr lang="zh-CN" altLang="zh-CN" sz="2800" dirty="0">
              <a:solidFill>
                <a:srgbClr val="000000"/>
              </a:solidFill>
              <a:latin typeface="楷体" panose="02010609060101010101" pitchFamily="49" charset="-122"/>
              <a:ea typeface="楷体" panose="02010609060101010101" pitchFamily="49" charset="-122"/>
            </a:endParaRPr>
          </a:p>
        </p:txBody>
      </p:sp>
      <p:sp>
        <p:nvSpPr>
          <p:cNvPr id="6" name="矩形 5"/>
          <p:cNvSpPr>
            <a:spLocks noChangeArrowheads="1"/>
          </p:cNvSpPr>
          <p:nvPr/>
        </p:nvSpPr>
        <p:spPr bwMode="auto">
          <a:xfrm>
            <a:off x="0" y="4922663"/>
            <a:ext cx="8964613" cy="1008063"/>
          </a:xfrm>
          <a:prstGeom prst="rect">
            <a:avLst/>
          </a:prstGeom>
          <a:solidFill>
            <a:schemeClr val="accent3">
              <a:lumMod val="75000"/>
            </a:schemeClr>
          </a:solidFill>
          <a:ln>
            <a:noFill/>
          </a:ln>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fontAlgn="base">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defRPr/>
            </a:pPr>
            <a:r>
              <a:rPr kumimoji="1" lang="zh-CN" altLang="en-US" sz="3200" dirty="0" smtClean="0">
                <a:solidFill>
                  <a:srgbClr val="000090"/>
                </a:solidFill>
                <a:latin typeface="楷体" panose="02010609060101010101" pitchFamily="49" charset="-122"/>
                <a:ea typeface="楷体" panose="02010609060101010101" pitchFamily="49" charset="-122"/>
              </a:rPr>
              <a:t>简答</a:t>
            </a:r>
            <a:r>
              <a:rPr lang="zh-CN" altLang="en-US"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pPr eaLnBrk="1" hangingPunct="1">
              <a:defRPr/>
            </a:pPr>
            <a:r>
              <a:rPr lang="zh-CN" altLang="en-US" sz="2800" dirty="0" smtClean="0">
                <a:solidFill>
                  <a:srgbClr val="000000"/>
                </a:solidFill>
                <a:latin typeface="楷体" panose="02010609060101010101" pitchFamily="49" charset="-122"/>
                <a:ea typeface="楷体" panose="02010609060101010101" pitchFamily="49" charset="-122"/>
              </a:rPr>
              <a:t>为什么用分治法设计的算法一般有递归调用？</a:t>
            </a:r>
          </a:p>
        </p:txBody>
      </p:sp>
      <p:sp>
        <p:nvSpPr>
          <p:cNvPr id="7" name="矩形 6"/>
          <p:cNvSpPr>
            <a:spLocks noChangeArrowheads="1"/>
          </p:cNvSpPr>
          <p:nvPr/>
        </p:nvSpPr>
        <p:spPr bwMode="auto">
          <a:xfrm>
            <a:off x="0" y="5859288"/>
            <a:ext cx="8964613" cy="954088"/>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lang="zh-CN" altLang="en-US" sz="2800">
                <a:solidFill>
                  <a:srgbClr val="073C65"/>
                </a:solidFill>
                <a:latin typeface="楷体" panose="02010609060101010101" pitchFamily="49" charset="-122"/>
                <a:ea typeface="楷体" panose="02010609060101010101" pitchFamily="49" charset="-122"/>
              </a:rPr>
              <a:t>子问题的规模还很大时，必须继续使用分治法，反复分治，必然要用到递归。</a:t>
            </a:r>
          </a:p>
        </p:txBody>
      </p:sp>
      <p:sp>
        <p:nvSpPr>
          <p:cNvPr id="3" name="文本框 2"/>
          <p:cNvSpPr txBox="1">
            <a:spLocks noChangeArrowheads="1"/>
          </p:cNvSpPr>
          <p:nvPr/>
        </p:nvSpPr>
        <p:spPr bwMode="auto">
          <a:xfrm>
            <a:off x="2627313" y="1196975"/>
            <a:ext cx="1439862"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dirty="0"/>
              <a:t>减</a:t>
            </a:r>
            <a:r>
              <a:rPr kumimoji="1" lang="zh-CN" altLang="en-US" dirty="0" smtClean="0"/>
              <a:t>治</a:t>
            </a:r>
            <a:r>
              <a:rPr kumimoji="1" lang="zh-CN" altLang="en-US" dirty="0"/>
              <a:t>策略</a:t>
            </a:r>
          </a:p>
        </p:txBody>
      </p:sp>
      <p:sp>
        <p:nvSpPr>
          <p:cNvPr id="8" name="文本框 7"/>
          <p:cNvSpPr txBox="1">
            <a:spLocks noChangeArrowheads="1"/>
          </p:cNvSpPr>
          <p:nvPr/>
        </p:nvSpPr>
        <p:spPr bwMode="auto">
          <a:xfrm>
            <a:off x="2627313" y="1700213"/>
            <a:ext cx="1439862"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dirty="0"/>
              <a:t>分治策略</a:t>
            </a:r>
          </a:p>
        </p:txBody>
      </p:sp>
      <p:sp>
        <p:nvSpPr>
          <p:cNvPr id="9" name="文本框 8"/>
          <p:cNvSpPr txBox="1">
            <a:spLocks noChangeArrowheads="1"/>
          </p:cNvSpPr>
          <p:nvPr/>
        </p:nvSpPr>
        <p:spPr bwMode="auto">
          <a:xfrm>
            <a:off x="6732588" y="0"/>
            <a:ext cx="2411412" cy="19383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a:t>分治问题特征：</a:t>
            </a:r>
            <a:endParaRPr kumimoji="1" lang="en-US" altLang="zh-CN"/>
          </a:p>
          <a:p>
            <a:pPr eaLnBrk="1" hangingPunct="1">
              <a:buFont typeface="Trebuchet MS" panose="020B0603020202020204" pitchFamily="34" charset="0"/>
              <a:buAutoNum type="arabicPeriod"/>
            </a:pPr>
            <a:r>
              <a:rPr kumimoji="1" lang="zh-CN" altLang="en-US"/>
              <a:t>可分解</a:t>
            </a:r>
            <a:endParaRPr kumimoji="1" lang="en-US" altLang="zh-CN"/>
          </a:p>
          <a:p>
            <a:pPr eaLnBrk="1" hangingPunct="1">
              <a:buFont typeface="Trebuchet MS" panose="020B0603020202020204" pitchFamily="34" charset="0"/>
              <a:buAutoNum type="arabicPeriod"/>
            </a:pPr>
            <a:r>
              <a:rPr kumimoji="1" lang="zh-CN" altLang="en-US"/>
              <a:t>可求解</a:t>
            </a:r>
            <a:endParaRPr kumimoji="1" lang="en-US" altLang="zh-CN"/>
          </a:p>
          <a:p>
            <a:pPr eaLnBrk="1" hangingPunct="1">
              <a:buFont typeface="Trebuchet MS" panose="020B0603020202020204" pitchFamily="34" charset="0"/>
              <a:buAutoNum type="arabicPeriod"/>
            </a:pPr>
            <a:r>
              <a:rPr kumimoji="1" lang="zh-CN" altLang="en-US"/>
              <a:t>可合并</a:t>
            </a:r>
            <a:endParaRPr kumimoji="1" lang="en-US" altLang="zh-CN"/>
          </a:p>
          <a:p>
            <a:pPr eaLnBrk="1" hangingPunct="1">
              <a:buFont typeface="Trebuchet MS" panose="020B0603020202020204" pitchFamily="34" charset="0"/>
              <a:buAutoNum type="arabicPeriod"/>
            </a:pPr>
            <a:r>
              <a:rPr kumimoji="1" lang="zh-CN" altLang="en-US"/>
              <a:t>子问题独立</a:t>
            </a:r>
          </a:p>
        </p:txBody>
      </p:sp>
      <p:sp>
        <p:nvSpPr>
          <p:cNvPr id="10" name="Text Box 7"/>
          <p:cNvSpPr txBox="1">
            <a:spLocks noChangeArrowheads="1"/>
          </p:cNvSpPr>
          <p:nvPr/>
        </p:nvSpPr>
        <p:spPr bwMode="auto">
          <a:xfrm>
            <a:off x="4393466" y="3975794"/>
            <a:ext cx="3887787"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dirty="0"/>
              <a:t>治众如治寡，分数是也  </a:t>
            </a:r>
            <a:r>
              <a:rPr kumimoji="1" lang="zh-CN" altLang="en-US" dirty="0" smtClean="0"/>
              <a:t>    </a:t>
            </a:r>
            <a:r>
              <a:rPr kumimoji="1" lang="en-US" altLang="zh-CN" dirty="0" smtClean="0">
                <a:solidFill>
                  <a:srgbClr val="FF0000"/>
                </a:solidFill>
              </a:rPr>
              <a:t>A</a:t>
            </a:r>
            <a:endParaRPr lang="en-US" altLang="zh-CN" sz="3200" dirty="0">
              <a:solidFill>
                <a:srgbClr val="FF0000"/>
              </a:solidFill>
            </a:endParaRPr>
          </a:p>
        </p:txBody>
      </p:sp>
      <p:sp>
        <p:nvSpPr>
          <p:cNvPr id="11" name="文本框 10"/>
          <p:cNvSpPr txBox="1">
            <a:spLocks noChangeArrowheads="1"/>
          </p:cNvSpPr>
          <p:nvPr/>
        </p:nvSpPr>
        <p:spPr bwMode="auto">
          <a:xfrm>
            <a:off x="4462942" y="2105959"/>
            <a:ext cx="1439862"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en-US" dirty="0" smtClean="0"/>
              <a:t>变治</a:t>
            </a:r>
            <a:r>
              <a:rPr kumimoji="1" lang="zh-CN" altLang="en-US" dirty="0"/>
              <a:t>策略</a:t>
            </a:r>
          </a:p>
        </p:txBody>
      </p:sp>
      <p:sp>
        <p:nvSpPr>
          <p:cNvPr id="13" name="灯片编号占位符 12"/>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6</a:t>
            </a:fld>
            <a:endParaRPr lang="en-CA" dirty="0"/>
          </a:p>
        </p:txBody>
      </p:sp>
    </p:spTree>
    <p:extLst>
      <p:ext uri="{BB962C8B-B14F-4D97-AF65-F5344CB8AC3E}">
        <p14:creationId xmlns:p14="http://schemas.microsoft.com/office/powerpoint/2010/main" val="2664958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3" grpId="0" animBg="1"/>
      <p:bldP spid="8" grpId="0" animBg="1"/>
      <p:bldP spid="9" grpId="0"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7" name="Rectangle 2"/>
          <p:cNvSpPr>
            <a:spLocks noGrp="1" noChangeArrowheads="1"/>
          </p:cNvSpPr>
          <p:nvPr>
            <p:ph type="ctrTitle"/>
          </p:nvPr>
        </p:nvSpPr>
        <p:spPr>
          <a:xfrm>
            <a:off x="251520" y="1844824"/>
            <a:ext cx="7772400" cy="1933575"/>
          </a:xfrm>
        </p:spPr>
        <p:txBody>
          <a:bodyPr/>
          <a:lstStyle/>
          <a:p>
            <a:r>
              <a:rPr lang="en-US" altLang="zh-CN" dirty="0" smtClean="0">
                <a:ea typeface="宋体" charset="-122"/>
              </a:rPr>
              <a:t>7.2.3 Knapsack Problem</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1" name="Rectangle 2"/>
          <p:cNvSpPr>
            <a:spLocks noGrp="1" noChangeArrowheads="1"/>
          </p:cNvSpPr>
          <p:nvPr>
            <p:ph type="title"/>
          </p:nvPr>
        </p:nvSpPr>
        <p:spPr>
          <a:xfrm>
            <a:off x="0" y="285750"/>
            <a:ext cx="7143750" cy="623888"/>
          </a:xfrm>
        </p:spPr>
        <p:txBody>
          <a:bodyPr/>
          <a:lstStyle/>
          <a:p>
            <a:r>
              <a:rPr lang="en-US" altLang="zh-CN" sz="3600" dirty="0" smtClean="0">
                <a:ea typeface="宋体" charset="-122"/>
              </a:rPr>
              <a:t> 7.2.3 The Knapsack Problem</a:t>
            </a:r>
          </a:p>
        </p:txBody>
      </p:sp>
      <p:sp>
        <p:nvSpPr>
          <p:cNvPr id="506882" name="Rectangle 3"/>
          <p:cNvSpPr>
            <a:spLocks noGrp="1" noChangeArrowheads="1"/>
          </p:cNvSpPr>
          <p:nvPr>
            <p:ph type="body" idx="1"/>
          </p:nvPr>
        </p:nvSpPr>
        <p:spPr>
          <a:xfrm>
            <a:off x="179512" y="1250950"/>
            <a:ext cx="8458200" cy="5105400"/>
          </a:xfrm>
        </p:spPr>
        <p:txBody>
          <a:bodyPr/>
          <a:lstStyle/>
          <a:p>
            <a:pPr marL="0" indent="0">
              <a:buNone/>
            </a:pPr>
            <a:r>
              <a:rPr lang="en-US" altLang="zh-CN" dirty="0" smtClean="0"/>
              <a:t>The famous </a:t>
            </a:r>
            <a:r>
              <a:rPr lang="en-US" altLang="zh-CN" i="1" dirty="0" smtClean="0">
                <a:solidFill>
                  <a:schemeClr val="tx2"/>
                </a:solidFill>
              </a:rPr>
              <a:t>knapsack problem</a:t>
            </a:r>
            <a:r>
              <a:rPr lang="en-US" altLang="zh-CN" dirty="0" smtClean="0"/>
              <a:t>:</a:t>
            </a:r>
          </a:p>
          <a:p>
            <a:pPr lvl="1" algn="just"/>
            <a:r>
              <a:rPr lang="en-US" altLang="zh-CN" dirty="0" smtClean="0"/>
              <a:t>A thief breaks into a museum.  Fabulous paintings, sculptures, and jewels are everywhere.  The thief has a good eye for the value of these objects, and knows that each will fetch hundreds or thousands of dollars on the clandestine art collector’s market.  But, the thief has only </a:t>
            </a:r>
            <a:r>
              <a:rPr lang="en-US" altLang="zh-CN" dirty="0" smtClean="0">
                <a:solidFill>
                  <a:srgbClr val="FF0000"/>
                </a:solidFill>
              </a:rPr>
              <a:t>brought a single knapsack</a:t>
            </a:r>
            <a:r>
              <a:rPr lang="en-US" altLang="zh-CN" dirty="0" smtClean="0"/>
              <a:t> to the scene of the robbery, and can take away only what he can carry. </a:t>
            </a:r>
          </a:p>
          <a:p>
            <a:pPr lvl="1" algn="just"/>
            <a:r>
              <a:rPr lang="en-US" altLang="zh-CN" dirty="0" smtClean="0"/>
              <a:t> What items should the thief take to </a:t>
            </a:r>
            <a:r>
              <a:rPr lang="en-US" altLang="zh-CN" dirty="0" smtClean="0">
                <a:solidFill>
                  <a:srgbClr val="FF0000"/>
                </a:solidFill>
              </a:rPr>
              <a:t>maximize</a:t>
            </a:r>
            <a:r>
              <a:rPr lang="en-US" altLang="zh-CN" dirty="0" smtClean="0"/>
              <a:t> the haul?</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61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6882">
                                            <p:txEl>
                                              <p:pRg st="1" end="1"/>
                                            </p:txEl>
                                          </p:spTgt>
                                        </p:tgtEl>
                                        <p:attrNameLst>
                                          <p:attrName>style.visibility</p:attrName>
                                        </p:attrNameLst>
                                      </p:cBhvr>
                                      <p:to>
                                        <p:strVal val="visible"/>
                                      </p:to>
                                    </p:set>
                                    <p:anim calcmode="lin" valueType="num">
                                      <p:cBhvr additive="base">
                                        <p:cTn id="7" dur="500" fill="hold"/>
                                        <p:tgtEl>
                                          <p:spTgt spid="5068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68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6882">
                                            <p:txEl>
                                              <p:pRg st="2" end="2"/>
                                            </p:txEl>
                                          </p:spTgt>
                                        </p:tgtEl>
                                        <p:attrNameLst>
                                          <p:attrName>style.visibility</p:attrName>
                                        </p:attrNameLst>
                                      </p:cBhvr>
                                      <p:to>
                                        <p:strVal val="visible"/>
                                      </p:to>
                                    </p:set>
                                    <p:anim calcmode="lin" valueType="num">
                                      <p:cBhvr additive="base">
                                        <p:cTn id="13" dur="500" fill="hold"/>
                                        <p:tgtEl>
                                          <p:spTgt spid="50688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688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6" name="Rectangle 2"/>
          <p:cNvSpPr>
            <a:spLocks noGrp="1" noChangeArrowheads="1"/>
          </p:cNvSpPr>
          <p:nvPr>
            <p:ph type="title"/>
          </p:nvPr>
        </p:nvSpPr>
        <p:spPr>
          <a:xfrm>
            <a:off x="0" y="304800"/>
            <a:ext cx="8686800" cy="766763"/>
          </a:xfrm>
        </p:spPr>
        <p:txBody>
          <a:bodyPr/>
          <a:lstStyle/>
          <a:p>
            <a:r>
              <a:rPr lang="en-US" altLang="zh-CN" sz="3600" dirty="0" smtClean="0">
                <a:ea typeface="宋体" charset="-122"/>
              </a:rPr>
              <a:t>The Fractional Knapsack Problem</a:t>
            </a:r>
          </a:p>
        </p:txBody>
      </p:sp>
      <p:sp>
        <p:nvSpPr>
          <p:cNvPr id="471047" name="Rectangle 3" descr="Rectangle: Click to edit Master text styles&#10;Second level&#10;Third level&#10;Fourth level&#10;Fifth level"/>
          <p:cNvSpPr>
            <a:spLocks noGrp="1" noChangeArrowheads="1"/>
          </p:cNvSpPr>
          <p:nvPr>
            <p:ph type="body" idx="1"/>
          </p:nvPr>
        </p:nvSpPr>
        <p:spPr>
          <a:xfrm>
            <a:off x="395536" y="1340768"/>
            <a:ext cx="8229600" cy="4572000"/>
          </a:xfrm>
        </p:spPr>
        <p:txBody>
          <a:bodyPr/>
          <a:lstStyle/>
          <a:p>
            <a:pPr>
              <a:lnSpc>
                <a:spcPct val="90000"/>
              </a:lnSpc>
            </a:pPr>
            <a:r>
              <a:rPr lang="en-US" altLang="zh-CN" sz="2400" dirty="0" smtClean="0">
                <a:solidFill>
                  <a:srgbClr val="FF0000"/>
                </a:solidFill>
              </a:rPr>
              <a:t>Given</a:t>
            </a:r>
            <a:r>
              <a:rPr lang="en-US" altLang="zh-CN" sz="2400" dirty="0" smtClean="0"/>
              <a:t>: A set S of n items, with each item </a:t>
            </a:r>
            <a:r>
              <a:rPr lang="en-US" altLang="zh-CN" sz="2400" dirty="0" err="1" smtClean="0"/>
              <a:t>i</a:t>
            </a:r>
            <a:r>
              <a:rPr lang="en-US" altLang="zh-CN" sz="2400" dirty="0" smtClean="0"/>
              <a:t> having</a:t>
            </a:r>
          </a:p>
          <a:p>
            <a:pPr lvl="1">
              <a:lnSpc>
                <a:spcPct val="90000"/>
              </a:lnSpc>
            </a:pPr>
            <a:r>
              <a:rPr lang="en-US" altLang="zh-CN" sz="2000" dirty="0" smtClean="0"/>
              <a:t>b</a:t>
            </a:r>
            <a:r>
              <a:rPr lang="en-US" altLang="zh-CN" sz="2000" baseline="-25000" dirty="0" smtClean="0"/>
              <a:t>i</a:t>
            </a:r>
            <a:r>
              <a:rPr lang="en-US" altLang="zh-CN" sz="2000" dirty="0" smtClean="0"/>
              <a:t> - a positive benefit</a:t>
            </a:r>
          </a:p>
          <a:p>
            <a:pPr lvl="1">
              <a:lnSpc>
                <a:spcPct val="90000"/>
              </a:lnSpc>
            </a:pPr>
            <a:r>
              <a:rPr lang="en-US" altLang="zh-CN" sz="2000" dirty="0" err="1" smtClean="0"/>
              <a:t>w</a:t>
            </a:r>
            <a:r>
              <a:rPr lang="en-US" altLang="zh-CN" sz="2000" baseline="-25000" dirty="0" err="1" smtClean="0"/>
              <a:t>i</a:t>
            </a:r>
            <a:r>
              <a:rPr lang="en-US" altLang="zh-CN" sz="2000" dirty="0" smtClean="0"/>
              <a:t> - a positive weight</a:t>
            </a:r>
          </a:p>
          <a:p>
            <a:pPr>
              <a:lnSpc>
                <a:spcPct val="90000"/>
              </a:lnSpc>
            </a:pPr>
            <a:r>
              <a:rPr lang="en-US" altLang="zh-CN" sz="2400" dirty="0" smtClean="0">
                <a:solidFill>
                  <a:srgbClr val="FF0000"/>
                </a:solidFill>
              </a:rPr>
              <a:t>Goal:</a:t>
            </a:r>
            <a:r>
              <a:rPr lang="en-US" altLang="zh-CN" sz="2400" dirty="0" smtClean="0"/>
              <a:t> Choose items with </a:t>
            </a:r>
            <a:r>
              <a:rPr lang="en-US" altLang="zh-CN" sz="2400" dirty="0" smtClean="0">
                <a:solidFill>
                  <a:srgbClr val="FF0000"/>
                </a:solidFill>
              </a:rPr>
              <a:t>maximum total benefit </a:t>
            </a:r>
            <a:r>
              <a:rPr lang="en-US" altLang="zh-CN" sz="2400" dirty="0" smtClean="0"/>
              <a:t>but with weight </a:t>
            </a:r>
            <a:r>
              <a:rPr lang="en-US" altLang="zh-CN" sz="2400" dirty="0" smtClean="0">
                <a:solidFill>
                  <a:srgbClr val="FF0000"/>
                </a:solidFill>
              </a:rPr>
              <a:t>at most W</a:t>
            </a:r>
            <a:r>
              <a:rPr lang="en-US" altLang="zh-CN" sz="2400" dirty="0" smtClean="0"/>
              <a:t>.</a:t>
            </a:r>
          </a:p>
          <a:p>
            <a:pPr>
              <a:lnSpc>
                <a:spcPct val="90000"/>
              </a:lnSpc>
            </a:pPr>
            <a:r>
              <a:rPr lang="en-US" altLang="zh-CN" sz="2400" dirty="0" smtClean="0"/>
              <a:t>If we are allowed to take fractional amounts, then this is the </a:t>
            </a:r>
            <a:r>
              <a:rPr lang="en-US" altLang="zh-CN" sz="2400" b="1" dirty="0" smtClean="0">
                <a:solidFill>
                  <a:schemeClr val="tx2"/>
                </a:solidFill>
              </a:rPr>
              <a:t>fractional knapsack problem</a:t>
            </a:r>
            <a:r>
              <a:rPr lang="en-US" altLang="zh-CN" sz="2400" dirty="0" smtClean="0"/>
              <a:t>.</a:t>
            </a:r>
          </a:p>
          <a:p>
            <a:pPr lvl="1">
              <a:lnSpc>
                <a:spcPct val="90000"/>
              </a:lnSpc>
            </a:pPr>
            <a:r>
              <a:rPr lang="en-US" altLang="zh-CN" sz="2000" dirty="0" smtClean="0"/>
              <a:t>In this case, we let x</a:t>
            </a:r>
            <a:r>
              <a:rPr lang="en-US" altLang="zh-CN" sz="2000" baseline="-25000" dirty="0" smtClean="0"/>
              <a:t>i </a:t>
            </a:r>
            <a:r>
              <a:rPr lang="en-US" altLang="zh-CN" sz="2000" dirty="0" smtClean="0"/>
              <a:t>denote the amount we take of item </a:t>
            </a:r>
            <a:r>
              <a:rPr lang="en-US" altLang="zh-CN" sz="2000" dirty="0" err="1" smtClean="0"/>
              <a:t>i</a:t>
            </a:r>
            <a:endParaRPr lang="en-US" altLang="zh-CN" sz="2000" dirty="0" smtClean="0"/>
          </a:p>
          <a:p>
            <a:pPr lvl="1">
              <a:lnSpc>
                <a:spcPct val="90000"/>
              </a:lnSpc>
            </a:pPr>
            <a:endParaRPr lang="en-US" altLang="zh-CN" sz="2000" dirty="0" smtClean="0"/>
          </a:p>
          <a:p>
            <a:pPr lvl="1">
              <a:lnSpc>
                <a:spcPct val="90000"/>
              </a:lnSpc>
            </a:pPr>
            <a:r>
              <a:rPr lang="en-US" altLang="zh-CN" sz="2000" dirty="0" smtClean="0"/>
              <a:t>Objective: maximize</a:t>
            </a:r>
          </a:p>
          <a:p>
            <a:pPr lvl="1">
              <a:lnSpc>
                <a:spcPct val="90000"/>
              </a:lnSpc>
            </a:pPr>
            <a:endParaRPr lang="en-US" altLang="zh-CN" sz="2000" dirty="0" smtClean="0"/>
          </a:p>
          <a:p>
            <a:pPr lvl="1">
              <a:lnSpc>
                <a:spcPct val="90000"/>
              </a:lnSpc>
            </a:pPr>
            <a:endParaRPr lang="en-US" altLang="zh-CN" sz="2000" dirty="0" smtClean="0"/>
          </a:p>
          <a:p>
            <a:pPr lvl="1">
              <a:lnSpc>
                <a:spcPct val="90000"/>
              </a:lnSpc>
            </a:pPr>
            <a:r>
              <a:rPr lang="en-US" altLang="zh-CN" sz="2000" dirty="0" smtClean="0"/>
              <a:t>Constraint:</a:t>
            </a:r>
            <a:endParaRPr lang="en-US" altLang="zh-CN" sz="2000" b="1" dirty="0" smtClean="0">
              <a:solidFill>
                <a:schemeClr val="tx2"/>
              </a:solidFill>
            </a:endParaRPr>
          </a:p>
        </p:txBody>
      </p:sp>
      <p:graphicFrame>
        <p:nvGraphicFramePr>
          <p:cNvPr id="471042" name="Object 2"/>
          <p:cNvGraphicFramePr>
            <a:graphicFrameLocks noChangeAspect="1"/>
          </p:cNvGraphicFramePr>
          <p:nvPr>
            <p:extLst>
              <p:ext uri="{D42A27DB-BD31-4B8C-83A1-F6EECF244321}">
                <p14:modId xmlns:p14="http://schemas.microsoft.com/office/powerpoint/2010/main" val="2925714525"/>
              </p:ext>
            </p:extLst>
          </p:nvPr>
        </p:nvGraphicFramePr>
        <p:xfrm>
          <a:off x="7796435" y="922615"/>
          <a:ext cx="1328737" cy="1600200"/>
        </p:xfrm>
        <a:graphic>
          <a:graphicData uri="http://schemas.openxmlformats.org/presentationml/2006/ole">
            <mc:AlternateContent xmlns:mc="http://schemas.openxmlformats.org/markup-compatibility/2006">
              <mc:Choice xmlns:v="urn:schemas-microsoft-com:vml" Requires="v">
                <p:oleObj spid="_x0000_s472002" name="Clip" r:id="rId3" imgW="2225520" imgH="2682720" progId="">
                  <p:embed/>
                </p:oleObj>
              </mc:Choice>
              <mc:Fallback>
                <p:oleObj name="Clip" r:id="rId3" imgW="2225520" imgH="26827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6435" y="922615"/>
                        <a:ext cx="1328737"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43" name="Object 3"/>
          <p:cNvGraphicFramePr>
            <a:graphicFrameLocks noChangeAspect="1"/>
          </p:cNvGraphicFramePr>
          <p:nvPr/>
        </p:nvGraphicFramePr>
        <p:xfrm>
          <a:off x="4071938" y="4357688"/>
          <a:ext cx="1951037" cy="844550"/>
        </p:xfrm>
        <a:graphic>
          <a:graphicData uri="http://schemas.openxmlformats.org/presentationml/2006/ole">
            <mc:AlternateContent xmlns:mc="http://schemas.openxmlformats.org/markup-compatibility/2006">
              <mc:Choice xmlns:v="urn:schemas-microsoft-com:vml" Requires="v">
                <p:oleObj spid="_x0000_s472003" name="Equation" r:id="rId5" imgW="787320" imgH="342720" progId="Equation.3">
                  <p:embed/>
                </p:oleObj>
              </mc:Choice>
              <mc:Fallback>
                <p:oleObj name="Equation" r:id="rId5" imgW="787320" imgH="342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1938" y="4357688"/>
                        <a:ext cx="1951037"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44" name="Object 4"/>
          <p:cNvGraphicFramePr>
            <a:graphicFrameLocks noChangeAspect="1"/>
          </p:cNvGraphicFramePr>
          <p:nvPr/>
        </p:nvGraphicFramePr>
        <p:xfrm>
          <a:off x="3214688" y="5357813"/>
          <a:ext cx="1574800" cy="844550"/>
        </p:xfrm>
        <a:graphic>
          <a:graphicData uri="http://schemas.openxmlformats.org/presentationml/2006/ole">
            <mc:AlternateContent xmlns:mc="http://schemas.openxmlformats.org/markup-compatibility/2006">
              <mc:Choice xmlns:v="urn:schemas-microsoft-com:vml" Requires="v">
                <p:oleObj spid="_x0000_s472004" name="Equation" r:id="rId7" imgW="634680" imgH="342720" progId="Equation.3">
                  <p:embed/>
                </p:oleObj>
              </mc:Choice>
              <mc:Fallback>
                <p:oleObj name="Equation" r:id="rId7" imgW="634680" imgH="342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688" y="5357813"/>
                        <a:ext cx="157480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62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47">
                                            <p:txEl>
                                              <p:pRg st="0" end="0"/>
                                            </p:txEl>
                                          </p:spTgt>
                                        </p:tgtEl>
                                        <p:attrNameLst>
                                          <p:attrName>style.visibility</p:attrName>
                                        </p:attrNameLst>
                                      </p:cBhvr>
                                      <p:to>
                                        <p:strVal val="visible"/>
                                      </p:to>
                                    </p:set>
                                    <p:anim calcmode="lin" valueType="num">
                                      <p:cBhvr additive="base">
                                        <p:cTn id="7" dur="500" fill="hold"/>
                                        <p:tgtEl>
                                          <p:spTgt spid="4710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47">
                                            <p:txEl>
                                              <p:pRg st="1" end="1"/>
                                            </p:txEl>
                                          </p:spTgt>
                                        </p:tgtEl>
                                        <p:attrNameLst>
                                          <p:attrName>style.visibility</p:attrName>
                                        </p:attrNameLst>
                                      </p:cBhvr>
                                      <p:to>
                                        <p:strVal val="visible"/>
                                      </p:to>
                                    </p:set>
                                    <p:anim calcmode="lin" valueType="num">
                                      <p:cBhvr additive="base">
                                        <p:cTn id="11" dur="500" fill="hold"/>
                                        <p:tgtEl>
                                          <p:spTgt spid="4710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1047">
                                            <p:txEl>
                                              <p:pRg st="2" end="2"/>
                                            </p:txEl>
                                          </p:spTgt>
                                        </p:tgtEl>
                                        <p:attrNameLst>
                                          <p:attrName>style.visibility</p:attrName>
                                        </p:attrNameLst>
                                      </p:cBhvr>
                                      <p:to>
                                        <p:strVal val="visible"/>
                                      </p:to>
                                    </p:set>
                                    <p:anim calcmode="lin" valueType="num">
                                      <p:cBhvr additive="base">
                                        <p:cTn id="15" dur="500" fill="hold"/>
                                        <p:tgtEl>
                                          <p:spTgt spid="4710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10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71047">
                                            <p:txEl>
                                              <p:pRg st="3" end="3"/>
                                            </p:txEl>
                                          </p:spTgt>
                                        </p:tgtEl>
                                        <p:attrNameLst>
                                          <p:attrName>style.visibility</p:attrName>
                                        </p:attrNameLst>
                                      </p:cBhvr>
                                      <p:to>
                                        <p:strVal val="visible"/>
                                      </p:to>
                                    </p:set>
                                    <p:anim calcmode="lin" valueType="num">
                                      <p:cBhvr additive="base">
                                        <p:cTn id="21" dur="500" fill="hold"/>
                                        <p:tgtEl>
                                          <p:spTgt spid="4710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71047">
                                            <p:txEl>
                                              <p:pRg st="4" end="4"/>
                                            </p:txEl>
                                          </p:spTgt>
                                        </p:tgtEl>
                                        <p:attrNameLst>
                                          <p:attrName>style.visibility</p:attrName>
                                        </p:attrNameLst>
                                      </p:cBhvr>
                                      <p:to>
                                        <p:strVal val="visible"/>
                                      </p:to>
                                    </p:set>
                                    <p:anim calcmode="lin" valueType="num">
                                      <p:cBhvr additive="base">
                                        <p:cTn id="27" dur="500" fill="hold"/>
                                        <p:tgtEl>
                                          <p:spTgt spid="4710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10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71047">
                                            <p:txEl>
                                              <p:pRg st="5" end="5"/>
                                            </p:txEl>
                                          </p:spTgt>
                                        </p:tgtEl>
                                        <p:attrNameLst>
                                          <p:attrName>style.visibility</p:attrName>
                                        </p:attrNameLst>
                                      </p:cBhvr>
                                      <p:to>
                                        <p:strVal val="visible"/>
                                      </p:to>
                                    </p:set>
                                    <p:anim calcmode="lin" valueType="num">
                                      <p:cBhvr additive="base">
                                        <p:cTn id="33" dur="500" fill="hold"/>
                                        <p:tgtEl>
                                          <p:spTgt spid="47104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71047">
                                            <p:txEl>
                                              <p:pRg st="7" end="7"/>
                                            </p:txEl>
                                          </p:spTgt>
                                        </p:tgtEl>
                                        <p:attrNameLst>
                                          <p:attrName>style.visibility</p:attrName>
                                        </p:attrNameLst>
                                      </p:cBhvr>
                                      <p:to>
                                        <p:strVal val="visible"/>
                                      </p:to>
                                    </p:set>
                                    <p:anim calcmode="lin" valueType="num">
                                      <p:cBhvr additive="base">
                                        <p:cTn id="39" dur="500" fill="hold"/>
                                        <p:tgtEl>
                                          <p:spTgt spid="47104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710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71043"/>
                                        </p:tgtEl>
                                        <p:attrNameLst>
                                          <p:attrName>style.visibility</p:attrName>
                                        </p:attrNameLst>
                                      </p:cBhvr>
                                      <p:to>
                                        <p:strVal val="visible"/>
                                      </p:to>
                                    </p:set>
                                    <p:anim calcmode="lin" valueType="num">
                                      <p:cBhvr additive="base">
                                        <p:cTn id="45" dur="500" fill="hold"/>
                                        <p:tgtEl>
                                          <p:spTgt spid="471043"/>
                                        </p:tgtEl>
                                        <p:attrNameLst>
                                          <p:attrName>ppt_x</p:attrName>
                                        </p:attrNameLst>
                                      </p:cBhvr>
                                      <p:tavLst>
                                        <p:tav tm="0">
                                          <p:val>
                                            <p:strVal val="#ppt_x"/>
                                          </p:val>
                                        </p:tav>
                                        <p:tav tm="100000">
                                          <p:val>
                                            <p:strVal val="#ppt_x"/>
                                          </p:val>
                                        </p:tav>
                                      </p:tavLst>
                                    </p:anim>
                                    <p:anim calcmode="lin" valueType="num">
                                      <p:cBhvr additive="base">
                                        <p:cTn id="46" dur="500" fill="hold"/>
                                        <p:tgtEl>
                                          <p:spTgt spid="47104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71047">
                                            <p:txEl>
                                              <p:pRg st="10" end="10"/>
                                            </p:txEl>
                                          </p:spTgt>
                                        </p:tgtEl>
                                        <p:attrNameLst>
                                          <p:attrName>style.visibility</p:attrName>
                                        </p:attrNameLst>
                                      </p:cBhvr>
                                      <p:to>
                                        <p:strVal val="visible"/>
                                      </p:to>
                                    </p:set>
                                    <p:anim calcmode="lin" valueType="num">
                                      <p:cBhvr additive="base">
                                        <p:cTn id="51" dur="500" fill="hold"/>
                                        <p:tgtEl>
                                          <p:spTgt spid="471047">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710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71044"/>
                                        </p:tgtEl>
                                        <p:attrNameLst>
                                          <p:attrName>style.visibility</p:attrName>
                                        </p:attrNameLst>
                                      </p:cBhvr>
                                      <p:to>
                                        <p:strVal val="visible"/>
                                      </p:to>
                                    </p:set>
                                    <p:anim calcmode="lin" valueType="num">
                                      <p:cBhvr additive="base">
                                        <p:cTn id="57" dur="500" fill="hold"/>
                                        <p:tgtEl>
                                          <p:spTgt spid="471044"/>
                                        </p:tgtEl>
                                        <p:attrNameLst>
                                          <p:attrName>ppt_x</p:attrName>
                                        </p:attrNameLst>
                                      </p:cBhvr>
                                      <p:tavLst>
                                        <p:tav tm="0">
                                          <p:val>
                                            <p:strVal val="#ppt_x"/>
                                          </p:val>
                                        </p:tav>
                                        <p:tav tm="100000">
                                          <p:val>
                                            <p:strVal val="#ppt_x"/>
                                          </p:val>
                                        </p:tav>
                                      </p:tavLst>
                                    </p:anim>
                                    <p:anim calcmode="lin" valueType="num">
                                      <p:cBhvr additive="base">
                                        <p:cTn id="58" dur="500" fill="hold"/>
                                        <p:tgtEl>
                                          <p:spTgt spid="4710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5" name="Rectangle 2"/>
          <p:cNvSpPr>
            <a:spLocks noGrp="1" noChangeArrowheads="1"/>
          </p:cNvSpPr>
          <p:nvPr>
            <p:ph type="title"/>
          </p:nvPr>
        </p:nvSpPr>
        <p:spPr>
          <a:xfrm>
            <a:off x="285750" y="116632"/>
            <a:ext cx="7772400" cy="1143000"/>
          </a:xfrm>
        </p:spPr>
        <p:txBody>
          <a:bodyPr/>
          <a:lstStyle/>
          <a:p>
            <a:r>
              <a:rPr lang="en-US" altLang="zh-CN" dirty="0" smtClean="0">
                <a:ea typeface="宋体" charset="-122"/>
              </a:rPr>
              <a:t>0-1 Knapsack problem</a:t>
            </a:r>
          </a:p>
        </p:txBody>
      </p:sp>
      <p:sp>
        <p:nvSpPr>
          <p:cNvPr id="507906" name="Rectangle 3"/>
          <p:cNvSpPr>
            <a:spLocks noGrp="1" noChangeArrowheads="1"/>
          </p:cNvSpPr>
          <p:nvPr>
            <p:ph type="body" idx="1"/>
          </p:nvPr>
        </p:nvSpPr>
        <p:spPr/>
        <p:txBody>
          <a:bodyPr/>
          <a:lstStyle/>
          <a:p>
            <a:pPr>
              <a:lnSpc>
                <a:spcPct val="110000"/>
              </a:lnSpc>
            </a:pPr>
            <a:r>
              <a:rPr lang="en-US" altLang="zh-CN" dirty="0" smtClean="0"/>
              <a:t>Given a knapsack with </a:t>
            </a:r>
            <a:r>
              <a:rPr lang="en-US" altLang="zh-CN" dirty="0" smtClean="0">
                <a:solidFill>
                  <a:srgbClr val="00B0F0"/>
                </a:solidFill>
              </a:rPr>
              <a:t>maximum capacity </a:t>
            </a:r>
            <a:r>
              <a:rPr lang="en-US" altLang="zh-CN" i="1" dirty="0" smtClean="0"/>
              <a:t>W</a:t>
            </a:r>
            <a:r>
              <a:rPr lang="en-US" altLang="zh-CN" dirty="0" smtClean="0"/>
              <a:t>, and a set </a:t>
            </a:r>
            <a:r>
              <a:rPr lang="en-US" altLang="zh-CN" i="1" dirty="0" smtClean="0"/>
              <a:t>S</a:t>
            </a:r>
            <a:r>
              <a:rPr lang="en-US" altLang="zh-CN" dirty="0" smtClean="0"/>
              <a:t> consisting of </a:t>
            </a:r>
            <a:r>
              <a:rPr lang="en-US" altLang="zh-CN" i="1" dirty="0" smtClean="0">
                <a:solidFill>
                  <a:srgbClr val="00B0F0"/>
                </a:solidFill>
              </a:rPr>
              <a:t>n</a:t>
            </a:r>
            <a:r>
              <a:rPr lang="en-US" altLang="zh-CN" dirty="0" smtClean="0">
                <a:solidFill>
                  <a:srgbClr val="00B0F0"/>
                </a:solidFill>
              </a:rPr>
              <a:t> items</a:t>
            </a:r>
          </a:p>
          <a:p>
            <a:pPr>
              <a:lnSpc>
                <a:spcPct val="110000"/>
              </a:lnSpc>
            </a:pPr>
            <a:r>
              <a:rPr lang="en-US" altLang="zh-CN" dirty="0" smtClean="0"/>
              <a:t>Each item </a:t>
            </a:r>
            <a:r>
              <a:rPr lang="en-US" altLang="zh-CN" i="1" dirty="0" err="1" smtClean="0"/>
              <a:t>i</a:t>
            </a:r>
            <a:r>
              <a:rPr lang="en-US" altLang="zh-CN" dirty="0" smtClean="0"/>
              <a:t> has some weight </a:t>
            </a:r>
            <a:r>
              <a:rPr lang="en-US" altLang="zh-CN" i="1" dirty="0" err="1" smtClean="0"/>
              <a:t>w</a:t>
            </a:r>
            <a:r>
              <a:rPr lang="en-US" altLang="zh-CN" i="1" baseline="-25000" dirty="0" err="1" smtClean="0"/>
              <a:t>i</a:t>
            </a:r>
            <a:r>
              <a:rPr lang="en-US" altLang="zh-CN" dirty="0" smtClean="0"/>
              <a:t> and benefit value </a:t>
            </a:r>
            <a:r>
              <a:rPr lang="en-US" altLang="zh-CN" i="1" dirty="0" smtClean="0"/>
              <a:t>b</a:t>
            </a:r>
            <a:r>
              <a:rPr lang="en-US" altLang="zh-CN" i="1" baseline="-25000" dirty="0" smtClean="0"/>
              <a:t>i</a:t>
            </a:r>
            <a:r>
              <a:rPr lang="en-US" altLang="zh-CN" baseline="-25000" dirty="0" smtClean="0"/>
              <a:t>  </a:t>
            </a:r>
            <a:r>
              <a:rPr lang="en-US" altLang="zh-CN" dirty="0" smtClean="0"/>
              <a:t>(all </a:t>
            </a:r>
            <a:r>
              <a:rPr lang="en-US" altLang="zh-CN" i="1" dirty="0" err="1" smtClean="0"/>
              <a:t>w</a:t>
            </a:r>
            <a:r>
              <a:rPr lang="en-US" altLang="zh-CN" i="1" baseline="-25000" dirty="0" err="1" smtClean="0"/>
              <a:t>i</a:t>
            </a:r>
            <a:r>
              <a:rPr lang="en-US" altLang="zh-CN" i="1" dirty="0" smtClean="0"/>
              <a:t> , b</a:t>
            </a:r>
            <a:r>
              <a:rPr lang="en-US" altLang="zh-CN" i="1" baseline="-25000" dirty="0" smtClean="0"/>
              <a:t>i</a:t>
            </a:r>
            <a:r>
              <a:rPr lang="en-US" altLang="zh-CN" baseline="-25000" dirty="0" smtClean="0"/>
              <a:t> </a:t>
            </a:r>
            <a:r>
              <a:rPr lang="en-US" altLang="zh-CN" dirty="0" smtClean="0"/>
              <a:t>and </a:t>
            </a:r>
            <a:r>
              <a:rPr lang="en-US" altLang="zh-CN" i="1" dirty="0" smtClean="0"/>
              <a:t>W</a:t>
            </a:r>
            <a:r>
              <a:rPr lang="en-US" altLang="zh-CN" dirty="0" smtClean="0"/>
              <a:t> are </a:t>
            </a:r>
            <a:r>
              <a:rPr lang="en-US" altLang="zh-CN" dirty="0" smtClean="0">
                <a:solidFill>
                  <a:srgbClr val="FF0000"/>
                </a:solidFill>
              </a:rPr>
              <a:t>integer</a:t>
            </a:r>
            <a:r>
              <a:rPr lang="en-US" altLang="zh-CN" dirty="0" smtClean="0"/>
              <a:t> values)</a:t>
            </a:r>
          </a:p>
          <a:p>
            <a:pPr>
              <a:lnSpc>
                <a:spcPct val="110000"/>
              </a:lnSpc>
            </a:pPr>
            <a:r>
              <a:rPr lang="en-US" altLang="zh-CN" u="sng" dirty="0" smtClean="0"/>
              <a:t>Problem</a:t>
            </a:r>
            <a:r>
              <a:rPr lang="en-US" altLang="zh-CN" dirty="0" smtClean="0"/>
              <a:t>: How to pack the knapsack to achieve maximum total value of packed items?</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63</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7906">
                                            <p:txEl>
                                              <p:pRg st="0" end="0"/>
                                            </p:txEl>
                                          </p:spTgt>
                                        </p:tgtEl>
                                        <p:attrNameLst>
                                          <p:attrName>style.visibility</p:attrName>
                                        </p:attrNameLst>
                                      </p:cBhvr>
                                      <p:to>
                                        <p:strVal val="visible"/>
                                      </p:to>
                                    </p:set>
                                    <p:anim calcmode="lin" valueType="num">
                                      <p:cBhvr additive="base">
                                        <p:cTn id="7" dur="500" fill="hold"/>
                                        <p:tgtEl>
                                          <p:spTgt spid="5079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79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7906">
                                            <p:txEl>
                                              <p:pRg st="1" end="1"/>
                                            </p:txEl>
                                          </p:spTgt>
                                        </p:tgtEl>
                                        <p:attrNameLst>
                                          <p:attrName>style.visibility</p:attrName>
                                        </p:attrNameLst>
                                      </p:cBhvr>
                                      <p:to>
                                        <p:strVal val="visible"/>
                                      </p:to>
                                    </p:set>
                                    <p:anim calcmode="lin" valueType="num">
                                      <p:cBhvr additive="base">
                                        <p:cTn id="13" dur="500" fill="hold"/>
                                        <p:tgtEl>
                                          <p:spTgt spid="5079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79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7906">
                                            <p:txEl>
                                              <p:pRg st="2" end="2"/>
                                            </p:txEl>
                                          </p:spTgt>
                                        </p:tgtEl>
                                        <p:attrNameLst>
                                          <p:attrName>style.visibility</p:attrName>
                                        </p:attrNameLst>
                                      </p:cBhvr>
                                      <p:to>
                                        <p:strVal val="visible"/>
                                      </p:to>
                                    </p:set>
                                    <p:anim calcmode="lin" valueType="num">
                                      <p:cBhvr additive="base">
                                        <p:cTn id="19" dur="500" fill="hold"/>
                                        <p:tgtEl>
                                          <p:spTgt spid="50790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790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3265" name="Rectangle 2"/>
          <p:cNvSpPr>
            <a:spLocks noGrp="1" noChangeArrowheads="1"/>
          </p:cNvSpPr>
          <p:nvPr>
            <p:ph type="title"/>
          </p:nvPr>
        </p:nvSpPr>
        <p:spPr/>
        <p:txBody>
          <a:bodyPr/>
          <a:lstStyle/>
          <a:p>
            <a:r>
              <a:rPr lang="en-US" altLang="zh-CN" dirty="0" smtClean="0">
                <a:ea typeface="宋体" charset="-122"/>
              </a:rPr>
              <a:t>Solving The Knapsack Problem</a:t>
            </a:r>
          </a:p>
        </p:txBody>
      </p:sp>
      <p:sp>
        <p:nvSpPr>
          <p:cNvPr id="1585155" name="Rectangle 3"/>
          <p:cNvSpPr>
            <a:spLocks noGrp="1" noChangeArrowheads="1"/>
          </p:cNvSpPr>
          <p:nvPr>
            <p:ph type="body" idx="1"/>
          </p:nvPr>
        </p:nvSpPr>
        <p:spPr>
          <a:xfrm>
            <a:off x="574353" y="1412776"/>
            <a:ext cx="8246119" cy="4646141"/>
          </a:xfrm>
        </p:spPr>
        <p:txBody>
          <a:bodyPr/>
          <a:lstStyle/>
          <a:p>
            <a:pPr>
              <a:lnSpc>
                <a:spcPts val="3500"/>
              </a:lnSpc>
            </a:pPr>
            <a:r>
              <a:rPr lang="en-US" altLang="zh-CN" sz="2400" dirty="0"/>
              <a:t>Both variations exhibit </a:t>
            </a:r>
            <a:r>
              <a:rPr lang="en-US" altLang="zh-CN" sz="2400" dirty="0">
                <a:solidFill>
                  <a:srgbClr val="FF0000"/>
                </a:solidFill>
              </a:rPr>
              <a:t>optimal substructure</a:t>
            </a:r>
          </a:p>
          <a:p>
            <a:pPr>
              <a:lnSpc>
                <a:spcPts val="3500"/>
              </a:lnSpc>
            </a:pPr>
            <a:r>
              <a:rPr lang="en-US" altLang="zh-CN" sz="2400" dirty="0" smtClean="0"/>
              <a:t>Here discuss </a:t>
            </a:r>
            <a:r>
              <a:rPr lang="en-US" altLang="zh-CN" sz="2400" dirty="0">
                <a:solidFill>
                  <a:srgbClr val="FF0000"/>
                </a:solidFill>
              </a:rPr>
              <a:t>Fractional Knapsack </a:t>
            </a:r>
            <a:r>
              <a:rPr lang="en-US" altLang="zh-CN" sz="2400" dirty="0" smtClean="0">
                <a:solidFill>
                  <a:srgbClr val="FF0000"/>
                </a:solidFill>
              </a:rPr>
              <a:t>Problem</a:t>
            </a:r>
          </a:p>
          <a:p>
            <a:pPr>
              <a:lnSpc>
                <a:spcPts val="3500"/>
              </a:lnSpc>
            </a:pPr>
            <a:r>
              <a:rPr lang="en-US" altLang="zh-CN" sz="2400" dirty="0" smtClean="0"/>
              <a:t>The optimal solution to the fractional knapsack problem can be found with a greedy algorithm</a:t>
            </a:r>
          </a:p>
          <a:p>
            <a:pPr>
              <a:lnSpc>
                <a:spcPts val="3500"/>
              </a:lnSpc>
            </a:pPr>
            <a:r>
              <a:rPr lang="en-US" altLang="zh-CN" sz="2400" dirty="0" smtClean="0">
                <a:solidFill>
                  <a:srgbClr val="FF0000"/>
                </a:solidFill>
              </a:rPr>
              <a:t>How</a:t>
            </a:r>
            <a:r>
              <a:rPr lang="en-US" altLang="zh-CN" sz="2400" dirty="0" smtClean="0"/>
              <a:t> to make a possible greedy choice:</a:t>
            </a:r>
          </a:p>
          <a:p>
            <a:pPr lvl="1">
              <a:lnSpc>
                <a:spcPts val="3500"/>
              </a:lnSpc>
            </a:pPr>
            <a:r>
              <a:rPr lang="en-US" altLang="zh-CN" sz="1800" dirty="0"/>
              <a:t>take in order of </a:t>
            </a:r>
            <a:r>
              <a:rPr lang="en-US" altLang="zh-CN" sz="1800" dirty="0" smtClean="0"/>
              <a:t>values</a:t>
            </a:r>
          </a:p>
          <a:p>
            <a:pPr lvl="1">
              <a:lnSpc>
                <a:spcPts val="3500"/>
              </a:lnSpc>
            </a:pPr>
            <a:r>
              <a:rPr lang="en-US" altLang="zh-CN" sz="1800" dirty="0"/>
              <a:t>take in order of </a:t>
            </a:r>
            <a:r>
              <a:rPr lang="en-US" altLang="zh-CN" sz="1800" dirty="0" smtClean="0"/>
              <a:t>weight</a:t>
            </a:r>
          </a:p>
          <a:p>
            <a:pPr lvl="1">
              <a:lnSpc>
                <a:spcPts val="3500"/>
              </a:lnSpc>
            </a:pPr>
            <a:r>
              <a:rPr lang="en-US" altLang="zh-CN" sz="1800" dirty="0"/>
              <a:t>take in order of </a:t>
            </a:r>
            <a:r>
              <a:rPr lang="en-US" altLang="zh-CN" sz="1800" dirty="0" smtClean="0"/>
              <a:t>values/weight</a:t>
            </a:r>
            <a:endParaRPr lang="en-US" altLang="zh-CN" sz="2000" dirty="0" smtClean="0"/>
          </a:p>
        </p:txBody>
      </p:sp>
      <p:sp>
        <p:nvSpPr>
          <p:cNvPr id="6" name="灯片编号占位符 5"/>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64</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5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5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5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5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85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851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85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5" grpId="0" uiExpand="1"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6387" name="Rectangle 3"/>
          <p:cNvSpPr>
            <a:spLocks noGrp="1" noChangeArrowheads="1"/>
          </p:cNvSpPr>
          <p:nvPr>
            <p:ph type="body" idx="4294967295"/>
          </p:nvPr>
        </p:nvSpPr>
        <p:spPr>
          <a:xfrm>
            <a:off x="827584" y="1124744"/>
            <a:ext cx="7772400" cy="2093912"/>
          </a:xfrm>
        </p:spPr>
        <p:txBody>
          <a:bodyPr/>
          <a:lstStyle/>
          <a:p>
            <a:r>
              <a:rPr lang="en-US" altLang="zh-CN" sz="2800" dirty="0">
                <a:latin typeface="Times New Roman" panose="02020603050405020304" pitchFamily="18" charset="0"/>
                <a:ea typeface="宋体" charset="-122"/>
                <a:cs typeface="Times New Roman" panose="02020603050405020304" pitchFamily="18" charset="0"/>
              </a:rPr>
              <a:t>Considering the following fractional knapsack </a:t>
            </a:r>
            <a:r>
              <a:rPr lang="en-US" altLang="zh-CN" sz="2800" dirty="0" smtClean="0">
                <a:latin typeface="Times New Roman" panose="02020603050405020304" pitchFamily="18" charset="0"/>
                <a:cs typeface="Times New Roman" panose="02020603050405020304" pitchFamily="18" charset="0"/>
              </a:rPr>
              <a:t>n=3,M=20</a:t>
            </a:r>
            <a:r>
              <a:rPr lang="en-US" altLang="zh-CN" sz="2800"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,p</a:t>
            </a:r>
            <a:r>
              <a:rPr lang="en-US" altLang="zh-CN" sz="2800" baseline="-25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)=(25,24,15),</a:t>
            </a:r>
          </a:p>
          <a:p>
            <a:r>
              <a:rPr lang="en-US" altLang="zh-CN" sz="2800" dirty="0" smtClean="0">
                <a:latin typeface="Times New Roman" panose="02020603050405020304" pitchFamily="18" charset="0"/>
                <a:ea typeface="宋体" charset="-122"/>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(w</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,w</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,w</a:t>
            </a:r>
            <a:r>
              <a:rPr lang="en-US" altLang="zh-CN" sz="2800" baseline="-25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)=(18,15,10)</a:t>
            </a:r>
          </a:p>
          <a:p>
            <a:r>
              <a:rPr lang="en-US" altLang="zh-CN" sz="2800" dirty="0">
                <a:latin typeface="Times New Roman" panose="02020603050405020304" pitchFamily="18" charset="0"/>
                <a:cs typeface="Times New Roman" panose="02020603050405020304" pitchFamily="18" charset="0"/>
              </a:rPr>
              <a:t>List four feasible solutions here</a:t>
            </a:r>
            <a:r>
              <a:rPr lang="zh-CN" altLang="en-US" sz="2800" dirty="0">
                <a:latin typeface="Times New Roman" panose="02020603050405020304" pitchFamily="18" charset="0"/>
                <a:cs typeface="Times New Roman" panose="02020603050405020304" pitchFamily="18" charset="0"/>
              </a:rPr>
              <a:t>：</a:t>
            </a:r>
          </a:p>
        </p:txBody>
      </p:sp>
      <p:graphicFrame>
        <p:nvGraphicFramePr>
          <p:cNvPr id="54317" name="Group 45"/>
          <p:cNvGraphicFramePr>
            <a:graphicFrameLocks noGrp="1"/>
          </p:cNvGraphicFramePr>
          <p:nvPr>
            <p:extLst>
              <p:ext uri="{D42A27DB-BD31-4B8C-83A1-F6EECF244321}">
                <p14:modId xmlns:p14="http://schemas.microsoft.com/office/powerpoint/2010/main" val="3932094076"/>
              </p:ext>
            </p:extLst>
          </p:nvPr>
        </p:nvGraphicFramePr>
        <p:xfrm>
          <a:off x="609600" y="3313855"/>
          <a:ext cx="7924800" cy="2590800"/>
        </p:xfrm>
        <a:graphic>
          <a:graphicData uri="http://schemas.openxmlformats.org/drawingml/2006/table">
            <a:tbl>
              <a:tblPr/>
              <a:tblGrid>
                <a:gridCol w="1981200"/>
                <a:gridCol w="1981200"/>
                <a:gridCol w="1981200"/>
                <a:gridCol w="1981200"/>
              </a:tblGrid>
              <a:tr h="51308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2800" b="0"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(x</a:t>
                      </a:r>
                      <a:r>
                        <a:rPr kumimoji="1" lang="en-US" altLang="zh-CN" sz="2800" b="0" i="0" u="none" strike="noStrike" cap="none" normalizeH="0" baseline="-25000" smtClean="0">
                          <a:ln>
                            <a:noFill/>
                          </a:ln>
                          <a:solidFill>
                            <a:schemeClr val="tx1"/>
                          </a:solidFill>
                          <a:effectLst/>
                          <a:latin typeface="Times New Roman" pitchFamily="18" charset="0"/>
                          <a:ea typeface="黑体" pitchFamily="2" charset="-122"/>
                        </a:rPr>
                        <a:t>1</a:t>
                      </a: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,x</a:t>
                      </a:r>
                      <a:r>
                        <a:rPr kumimoji="1" lang="en-US" altLang="zh-CN" sz="2800" b="0" i="0" u="none" strike="noStrike" cap="none" normalizeH="0" baseline="-25000" smtClean="0">
                          <a:ln>
                            <a:noFill/>
                          </a:ln>
                          <a:solidFill>
                            <a:schemeClr val="tx1"/>
                          </a:solidFill>
                          <a:effectLst/>
                          <a:latin typeface="Times New Roman" pitchFamily="18" charset="0"/>
                          <a:ea typeface="黑体" pitchFamily="2" charset="-122"/>
                        </a:rPr>
                        <a:t>2</a:t>
                      </a: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,x</a:t>
                      </a:r>
                      <a:r>
                        <a:rPr kumimoji="1" lang="en-US" altLang="zh-CN" sz="2800" b="0" i="0" u="none" strike="noStrike" cap="none" normalizeH="0" baseline="-25000" smtClean="0">
                          <a:ln>
                            <a:noFill/>
                          </a:ln>
                          <a:solidFill>
                            <a:schemeClr val="tx1"/>
                          </a:solidFill>
                          <a:effectLst/>
                          <a:latin typeface="Times New Roman" pitchFamily="18" charset="0"/>
                          <a:ea typeface="黑体" pitchFamily="2" charset="-122"/>
                        </a:rPr>
                        <a:t>3</a:t>
                      </a: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宋体" charset="-122"/>
                          <a:ea typeface="黑体" pitchFamily="2" charset="-122"/>
                        </a:rPr>
                        <a:t>∑</a:t>
                      </a: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w</a:t>
                      </a:r>
                      <a:r>
                        <a:rPr kumimoji="1" lang="en-US" altLang="zh-CN" sz="2800" b="0" i="0" u="none" strike="noStrike" cap="none" normalizeH="0" baseline="-25000" smtClean="0">
                          <a:ln>
                            <a:noFill/>
                          </a:ln>
                          <a:solidFill>
                            <a:schemeClr val="tx1"/>
                          </a:solidFill>
                          <a:effectLst/>
                          <a:latin typeface="Times New Roman" pitchFamily="18" charset="0"/>
                          <a:ea typeface="黑体" pitchFamily="2" charset="-122"/>
                        </a:rPr>
                        <a:t>i </a:t>
                      </a: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x</a:t>
                      </a:r>
                      <a:r>
                        <a:rPr kumimoji="1" lang="en-US" altLang="zh-CN" sz="2800" b="0" i="0" u="none" strike="noStrike" cap="none" normalizeH="0" baseline="-25000" smtClean="0">
                          <a:ln>
                            <a:noFill/>
                          </a:ln>
                          <a:solidFill>
                            <a:schemeClr val="tx1"/>
                          </a:solidFill>
                          <a:effectLst/>
                          <a:latin typeface="Times New Roman" pitchFamily="18" charset="0"/>
                          <a:ea typeface="黑体" pitchFamily="2" charset="-122"/>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宋体" charset="-122"/>
                          <a:ea typeface="黑体" pitchFamily="2" charset="-122"/>
                        </a:rPr>
                        <a:t>∑</a:t>
                      </a: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p</a:t>
                      </a:r>
                      <a:r>
                        <a:rPr kumimoji="1" lang="en-US" altLang="zh-CN" sz="2800" b="0" i="0" u="none" strike="noStrike" cap="none" normalizeH="0" baseline="-25000" smtClean="0">
                          <a:ln>
                            <a:noFill/>
                          </a:ln>
                          <a:solidFill>
                            <a:schemeClr val="tx1"/>
                          </a:solidFill>
                          <a:effectLst/>
                          <a:latin typeface="Times New Roman" pitchFamily="18" charset="0"/>
                          <a:ea typeface="黑体" pitchFamily="2" charset="-122"/>
                        </a:rPr>
                        <a:t>i</a:t>
                      </a: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x</a:t>
                      </a:r>
                      <a:r>
                        <a:rPr kumimoji="1" lang="en-US" altLang="zh-CN" sz="2800" b="0" i="0" u="none" strike="noStrike" cap="none" normalizeH="0" baseline="-25000" smtClean="0">
                          <a:ln>
                            <a:noFill/>
                          </a:ln>
                          <a:solidFill>
                            <a:schemeClr val="tx1"/>
                          </a:solidFill>
                          <a:effectLst/>
                          <a:latin typeface="Times New Roman" pitchFamily="18" charset="0"/>
                          <a:ea typeface="黑体" pitchFamily="2" charset="-122"/>
                        </a:rPr>
                        <a:t>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5175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1" lang="en-US" altLang="zh-CN" sz="2800" b="0" i="0" u="none" strike="noStrike" kern="1200" cap="none" normalizeH="0" baseline="0" dirty="0" smtClean="0">
                          <a:ln>
                            <a:noFill/>
                          </a:ln>
                          <a:solidFill>
                            <a:schemeClr val="tx1"/>
                          </a:solidFill>
                          <a:effectLst/>
                          <a:latin typeface="宋体" charset="-122"/>
                          <a:ea typeface="黑体" pitchFamily="2" charset="-122"/>
                          <a:cs typeface="+mn-cs"/>
                        </a:rPr>
                        <a:t>Strategy 0</a:t>
                      </a:r>
                      <a:endParaRPr kumimoji="1" lang="zh-CN" altLang="zh-CN" sz="2800" b="0" i="0" u="none" strike="noStrike" cap="none" normalizeH="0" baseline="0" dirty="0" smtClean="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dirty="0" smtClean="0">
                          <a:ln>
                            <a:noFill/>
                          </a:ln>
                          <a:solidFill>
                            <a:schemeClr val="tx1"/>
                          </a:solidFill>
                          <a:effectLst/>
                          <a:latin typeface="Times New Roman" pitchFamily="18" charset="0"/>
                          <a:ea typeface="黑体" pitchFamily="2" charset="-122"/>
                        </a:rPr>
                        <a:t>(1/2,1/3,1/4)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16.5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24.25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5175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kern="1200" cap="none" normalizeH="0" baseline="0" dirty="0" smtClean="0">
                          <a:ln>
                            <a:noFill/>
                          </a:ln>
                          <a:solidFill>
                            <a:schemeClr val="tx1"/>
                          </a:solidFill>
                          <a:effectLst/>
                          <a:latin typeface="宋体" charset="-122"/>
                          <a:ea typeface="黑体" pitchFamily="2" charset="-122"/>
                          <a:cs typeface="+mn-cs"/>
                        </a:rPr>
                        <a:t>Strategy 1</a:t>
                      </a:r>
                      <a:endParaRPr kumimoji="1" lang="en-US" altLang="zh-CN" sz="2800" b="0" i="0" u="none" strike="noStrike" cap="none" normalizeH="0" baseline="0" dirty="0" smtClean="0">
                        <a:ln>
                          <a:noFill/>
                        </a:ln>
                        <a:solidFill>
                          <a:schemeClr val="tx1"/>
                        </a:solidFill>
                        <a:effectLst/>
                        <a:latin typeface="宋体" charset="-122"/>
                        <a:ea typeface="黑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(1,2/15,0)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28.2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5175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kern="1200" cap="none" normalizeH="0" baseline="0" dirty="0" smtClean="0">
                          <a:ln>
                            <a:noFill/>
                          </a:ln>
                          <a:solidFill>
                            <a:schemeClr val="tx1"/>
                          </a:solidFill>
                          <a:effectLst/>
                          <a:latin typeface="宋体" charset="-122"/>
                          <a:ea typeface="黑体" pitchFamily="2" charset="-122"/>
                          <a:cs typeface="+mn-cs"/>
                        </a:rPr>
                        <a:t>Strategy 2</a:t>
                      </a:r>
                      <a:endParaRPr kumimoji="1" lang="en-US" altLang="zh-CN" sz="2800" b="0" i="0" u="none" strike="noStrike" cap="none" normalizeH="0" baseline="0" dirty="0" smtClean="0">
                        <a:ln>
                          <a:noFill/>
                        </a:ln>
                        <a:solidFill>
                          <a:schemeClr val="tx1"/>
                        </a:solidFill>
                        <a:effectLst/>
                        <a:latin typeface="宋体" charset="-122"/>
                        <a:ea typeface="黑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(0,2/3,1)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31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5175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kern="1200" cap="none" normalizeH="0" baseline="0" dirty="0" smtClean="0">
                          <a:ln>
                            <a:noFill/>
                          </a:ln>
                          <a:solidFill>
                            <a:schemeClr val="tx1"/>
                          </a:solidFill>
                          <a:effectLst/>
                          <a:latin typeface="宋体" charset="-122"/>
                          <a:ea typeface="黑体" pitchFamily="2" charset="-122"/>
                          <a:cs typeface="+mn-cs"/>
                        </a:rPr>
                        <a:t>Strategy 3</a:t>
                      </a:r>
                      <a:endParaRPr kumimoji="1" lang="en-US" altLang="zh-CN" sz="2800" b="0" i="0" u="none" strike="noStrike" cap="none" normalizeH="0" baseline="0" dirty="0" smtClean="0">
                        <a:ln>
                          <a:noFill/>
                        </a:ln>
                        <a:solidFill>
                          <a:schemeClr val="tx1"/>
                        </a:solidFill>
                        <a:effectLst/>
                        <a:latin typeface="宋体" charset="-122"/>
                        <a:ea typeface="黑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(0,1,1/2)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dirty="0" smtClean="0">
                          <a:ln>
                            <a:noFill/>
                          </a:ln>
                          <a:solidFill>
                            <a:schemeClr val="tx1"/>
                          </a:solidFill>
                          <a:effectLst/>
                          <a:latin typeface="Times New Roman" pitchFamily="18" charset="0"/>
                          <a:ea typeface="黑体" pitchFamily="2" charset="-122"/>
                        </a:rPr>
                        <a:t>31.5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bl>
          </a:graphicData>
        </a:graphic>
      </p:graphicFrame>
      <p:sp>
        <p:nvSpPr>
          <p:cNvPr id="54319" name="Rectangle 47"/>
          <p:cNvSpPr>
            <a:spLocks noChangeArrowheads="1"/>
          </p:cNvSpPr>
          <p:nvPr/>
        </p:nvSpPr>
        <p:spPr bwMode="auto">
          <a:xfrm>
            <a:off x="179512" y="260648"/>
            <a:ext cx="817436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200" dirty="0" smtClean="0">
                <a:solidFill>
                  <a:schemeClr val="bg1"/>
                </a:solidFill>
                <a:ea typeface="黑体" pitchFamily="2" charset="-122"/>
              </a:rPr>
              <a:t>7.2.3 </a:t>
            </a:r>
            <a:r>
              <a:rPr lang="en-US" altLang="zh-CN" sz="3200" dirty="0">
                <a:solidFill>
                  <a:schemeClr val="bg1"/>
                </a:solidFill>
              </a:rPr>
              <a:t>The Fractional Knapsack </a:t>
            </a:r>
            <a:r>
              <a:rPr lang="en-US" altLang="zh-CN" sz="3200" dirty="0" smtClean="0">
                <a:solidFill>
                  <a:schemeClr val="bg1"/>
                </a:solidFill>
              </a:rPr>
              <a:t>example </a:t>
            </a:r>
            <a:endParaRPr lang="zh-CN" altLang="en-US" sz="3200" dirty="0">
              <a:solidFill>
                <a:schemeClr val="bg1"/>
              </a:solidFill>
              <a:ea typeface="黑体" pitchFamily="2" charset="-122"/>
            </a:endParaRPr>
          </a:p>
        </p:txBody>
      </p:sp>
      <p:sp>
        <p:nvSpPr>
          <p:cNvPr id="3" name="矩形标注 2"/>
          <p:cNvSpPr/>
          <p:nvPr/>
        </p:nvSpPr>
        <p:spPr>
          <a:xfrm>
            <a:off x="6315201" y="4653136"/>
            <a:ext cx="2160240" cy="612648"/>
          </a:xfrm>
          <a:prstGeom prst="wedgeRectCallout">
            <a:avLst>
              <a:gd name="adj1" fmla="val -7159"/>
              <a:gd name="adj2" fmla="val 1382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It seems ok! But how to prove?</a:t>
            </a:r>
            <a:endParaRPr lang="zh-CN" altLang="en-US">
              <a:solidFill>
                <a:srgbClr val="FF0000"/>
              </a:solidFill>
            </a:endParaRPr>
          </a:p>
        </p:txBody>
      </p:sp>
      <p:sp>
        <p:nvSpPr>
          <p:cNvPr id="5" name="灯片编号占位符 4"/>
          <p:cNvSpPr>
            <a:spLocks noGrp="1"/>
          </p:cNvSpPr>
          <p:nvPr>
            <p:ph type="sldNum" sz="quarter" idx="12"/>
          </p:nvPr>
        </p:nvSpPr>
        <p:spPr/>
        <p:txBody>
          <a:bodyPr/>
          <a:lstStyle/>
          <a:p>
            <a:pPr>
              <a:defRPr/>
            </a:pPr>
            <a:r>
              <a:rPr lang="en-CA" smtClean="0"/>
              <a:t>Chapter 7-</a:t>
            </a:r>
            <a:fld id="{3AB61424-C1DA-4D69-A7A3-C778C4B75951}" type="slidenum">
              <a:rPr lang="en-CA" smtClean="0"/>
              <a:pPr>
                <a:defRPr/>
              </a:pPr>
              <a:t>65</a:t>
            </a:fld>
            <a:endParaRPr lang="en-CA" dirty="0"/>
          </a:p>
        </p:txBody>
      </p:sp>
    </p:spTree>
    <p:extLst>
      <p:ext uri="{BB962C8B-B14F-4D97-AF65-F5344CB8AC3E}">
        <p14:creationId xmlns:p14="http://schemas.microsoft.com/office/powerpoint/2010/main" val="4277287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6387">
                                            <p:txEl>
                                              <p:pRg st="0" end="0"/>
                                            </p:txEl>
                                          </p:spTgt>
                                        </p:tgtEl>
                                        <p:attrNameLst>
                                          <p:attrName>style.visibility</p:attrName>
                                        </p:attrNameLst>
                                      </p:cBhvr>
                                      <p:to>
                                        <p:strVal val="visible"/>
                                      </p:to>
                                    </p:set>
                                    <p:animEffect transition="in" filter="dissolve">
                                      <p:cBhvr>
                                        <p:cTn id="7" dur="500"/>
                                        <p:tgtEl>
                                          <p:spTgt spid="65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6387">
                                            <p:txEl>
                                              <p:pRg st="1" end="1"/>
                                            </p:txEl>
                                          </p:spTgt>
                                        </p:tgtEl>
                                        <p:attrNameLst>
                                          <p:attrName>style.visibility</p:attrName>
                                        </p:attrNameLst>
                                      </p:cBhvr>
                                      <p:to>
                                        <p:strVal val="visible"/>
                                      </p:to>
                                    </p:set>
                                    <p:animEffect transition="in" filter="dissolve">
                                      <p:cBhvr>
                                        <p:cTn id="12" dur="500"/>
                                        <p:tgtEl>
                                          <p:spTgt spid="65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6387">
                                            <p:txEl>
                                              <p:pRg st="2" end="2"/>
                                            </p:txEl>
                                          </p:spTgt>
                                        </p:tgtEl>
                                        <p:attrNameLst>
                                          <p:attrName>style.visibility</p:attrName>
                                        </p:attrNameLst>
                                      </p:cBhvr>
                                      <p:to>
                                        <p:strVal val="visible"/>
                                      </p:to>
                                    </p:set>
                                    <p:animEffect transition="in" filter="dissolve">
                                      <p:cBhvr>
                                        <p:cTn id="17" dur="500"/>
                                        <p:tgtEl>
                                          <p:spTgt spid="656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4317"/>
                                        </p:tgtEl>
                                        <p:attrNameLst>
                                          <p:attrName>style.visibility</p:attrName>
                                        </p:attrNameLst>
                                      </p:cBhvr>
                                      <p:to>
                                        <p:strVal val="visible"/>
                                      </p:to>
                                    </p:set>
                                    <p:animEffect transition="in" filter="dissolve">
                                      <p:cBhvr>
                                        <p:cTn id="22" dur="500"/>
                                        <p:tgtEl>
                                          <p:spTgt spid="543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7" grpId="0" build="p" autoUpdateAnimBg="0"/>
      <p:bldP spid="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79712" y="334397"/>
            <a:ext cx="3903633" cy="646331"/>
          </a:xfrm>
          <a:prstGeom prst="rect">
            <a:avLst/>
          </a:prstGeom>
        </p:spPr>
        <p:txBody>
          <a:bodyPr wrap="none">
            <a:spAutoFit/>
          </a:bodyPr>
          <a:lstStyle/>
          <a:p>
            <a:r>
              <a:rPr lang="en-US" altLang="zh-CN" sz="3600" b="1" dirty="0">
                <a:solidFill>
                  <a:schemeClr val="bg1"/>
                </a:solidFill>
                <a:latin typeface="LMSans10-Bold-Identity-H"/>
              </a:rPr>
              <a:t>Greedy Algorithm</a:t>
            </a:r>
            <a:endParaRPr lang="zh-CN" altLang="en-US" sz="3600" dirty="0">
              <a:solidFill>
                <a:schemeClr val="bg1"/>
              </a:solidFill>
            </a:endParaRPr>
          </a:p>
        </p:txBody>
      </p:sp>
      <p:sp>
        <p:nvSpPr>
          <p:cNvPr id="4" name="矩形 3"/>
          <p:cNvSpPr/>
          <p:nvPr/>
        </p:nvSpPr>
        <p:spPr>
          <a:xfrm>
            <a:off x="467544" y="1340768"/>
            <a:ext cx="8010804" cy="4832092"/>
          </a:xfrm>
          <a:prstGeom prst="rect">
            <a:avLst/>
          </a:prstGeom>
        </p:spPr>
        <p:txBody>
          <a:bodyPr wrap="square">
            <a:spAutoFit/>
          </a:bodyPr>
          <a:lstStyle/>
          <a:p>
            <a:r>
              <a:rPr lang="en-US" altLang="zh-CN" sz="2800" dirty="0">
                <a:solidFill>
                  <a:srgbClr val="3333B3"/>
                </a:solidFill>
                <a:latin typeface="Times New Roman" panose="02020603050405020304" pitchFamily="18" charset="0"/>
                <a:cs typeface="Times New Roman" panose="02020603050405020304" pitchFamily="18" charset="0"/>
              </a:rPr>
              <a:t>Greedy </a:t>
            </a:r>
            <a:r>
              <a:rPr lang="en-US" altLang="zh-CN" sz="2800" dirty="0" smtClean="0">
                <a:solidFill>
                  <a:srgbClr val="3333B3"/>
                </a:solidFill>
                <a:latin typeface="Times New Roman" panose="02020603050405020304" pitchFamily="18" charset="0"/>
                <a:cs typeface="Times New Roman" panose="02020603050405020304" pitchFamily="18" charset="0"/>
              </a:rPr>
              <a:t>strategy 3: </a:t>
            </a:r>
            <a:r>
              <a:rPr lang="en-US" altLang="zh-CN" sz="2800" dirty="0">
                <a:solidFill>
                  <a:srgbClr val="000000"/>
                </a:solidFill>
                <a:latin typeface="Times New Roman" panose="02020603050405020304" pitchFamily="18" charset="0"/>
                <a:cs typeface="Times New Roman" panose="02020603050405020304" pitchFamily="18" charset="0"/>
              </a:rPr>
              <a:t>greatest </a:t>
            </a:r>
            <a:r>
              <a:rPr lang="en-US" altLang="zh-CN" sz="2800" dirty="0">
                <a:solidFill>
                  <a:srgbClr val="FF0000"/>
                </a:solidFill>
                <a:latin typeface="Times New Roman" panose="02020603050405020304" pitchFamily="18" charset="0"/>
                <a:cs typeface="Times New Roman" panose="02020603050405020304" pitchFamily="18" charset="0"/>
              </a:rPr>
              <a:t>value-per-weight ratio </a:t>
            </a:r>
            <a:r>
              <a:rPr lang="en-US" altLang="zh-CN" sz="2800" dirty="0">
                <a:solidFill>
                  <a:srgbClr val="000000"/>
                </a:solidFill>
                <a:latin typeface="Times New Roman" panose="02020603050405020304" pitchFamily="18" charset="0"/>
                <a:cs typeface="Times New Roman" panose="02020603050405020304" pitchFamily="18" charset="0"/>
              </a:rPr>
              <a:t>first</a:t>
            </a:r>
          </a:p>
          <a:p>
            <a:r>
              <a:rPr lang="en-US" altLang="zh-CN" sz="2800" dirty="0">
                <a:solidFill>
                  <a:srgbClr val="3333B3"/>
                </a:solidFill>
                <a:latin typeface="Times New Roman" panose="02020603050405020304" pitchFamily="18" charset="0"/>
                <a:cs typeface="Times New Roman" panose="02020603050405020304" pitchFamily="18" charset="0"/>
              </a:rPr>
              <a:t>Algorithm</a:t>
            </a:r>
          </a:p>
          <a:p>
            <a:pPr marL="914400" lvl="1" indent="-457200">
              <a:buFont typeface="Wingdings" panose="05000000000000000000" pitchFamily="2" charset="2"/>
              <a:buChar char="Ø"/>
            </a:pPr>
            <a:r>
              <a:rPr lang="en-US" altLang="zh-CN" sz="2800" dirty="0">
                <a:solidFill>
                  <a:srgbClr val="FF0000"/>
                </a:solidFill>
                <a:latin typeface="Times New Roman" panose="02020603050405020304" pitchFamily="18" charset="0"/>
                <a:cs typeface="Times New Roman" panose="02020603050405020304" pitchFamily="18" charset="0"/>
              </a:rPr>
              <a:t>Sort</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n </a:t>
            </a:r>
            <a:r>
              <a:rPr lang="en-US" altLang="zh-CN" sz="2800" dirty="0">
                <a:solidFill>
                  <a:srgbClr val="000000"/>
                </a:solidFill>
                <a:latin typeface="Times New Roman" panose="02020603050405020304" pitchFamily="18" charset="0"/>
                <a:cs typeface="Times New Roman" panose="02020603050405020304" pitchFamily="18" charset="0"/>
              </a:rPr>
              <a:t>items according to the </a:t>
            </a:r>
            <a:r>
              <a:rPr lang="en-US" altLang="zh-CN" sz="2800" dirty="0" err="1">
                <a:solidFill>
                  <a:srgbClr val="000000"/>
                </a:solidFill>
                <a:latin typeface="Times New Roman" panose="02020603050405020304" pitchFamily="18" charset="0"/>
                <a:cs typeface="Times New Roman" panose="02020603050405020304" pitchFamily="18" charset="0"/>
              </a:rPr>
              <a:t>decending</a:t>
            </a:r>
            <a:r>
              <a:rPr lang="en-US" altLang="zh-CN" sz="2800" dirty="0">
                <a:solidFill>
                  <a:srgbClr val="000000"/>
                </a:solidFill>
                <a:latin typeface="Times New Roman" panose="02020603050405020304" pitchFamily="18" charset="0"/>
                <a:cs typeface="Times New Roman" panose="02020603050405020304" pitchFamily="18" charset="0"/>
              </a:rPr>
              <a:t> order </a:t>
            </a:r>
            <a:r>
              <a:rPr lang="en-US" altLang="zh-CN" sz="2800" dirty="0" smtClean="0">
                <a:solidFill>
                  <a:srgbClr val="000000"/>
                </a:solidFill>
                <a:latin typeface="Times New Roman" panose="02020603050405020304" pitchFamily="18" charset="0"/>
                <a:cs typeface="Times New Roman" panose="02020603050405020304" pitchFamily="18" charset="0"/>
              </a:rPr>
              <a:t>of  value-per-weight </a:t>
            </a:r>
            <a:r>
              <a:rPr lang="en-US" altLang="zh-CN" sz="2800" dirty="0">
                <a:solidFill>
                  <a:srgbClr val="000000"/>
                </a:solidFill>
                <a:latin typeface="Times New Roman" panose="02020603050405020304" pitchFamily="18" charset="0"/>
                <a:cs typeface="Times New Roman" panose="02020603050405020304" pitchFamily="18" charset="0"/>
              </a:rPr>
              <a:t>ratio </a:t>
            </a:r>
            <a:r>
              <a:rPr lang="el-GR" altLang="zh-CN" sz="2800" i="1" dirty="0">
                <a:solidFill>
                  <a:srgbClr val="000000"/>
                </a:solidFill>
                <a:latin typeface="Times New Roman" panose="02020603050405020304" pitchFamily="18" charset="0"/>
                <a:cs typeface="Times New Roman" panose="02020603050405020304" pitchFamily="18" charset="0"/>
              </a:rPr>
              <a:t>α</a:t>
            </a:r>
            <a:r>
              <a:rPr lang="en-US" altLang="zh-CN" sz="1600" i="1" dirty="0" err="1">
                <a:solidFill>
                  <a:srgbClr val="000000"/>
                </a:solidFill>
                <a:latin typeface="Times New Roman" panose="02020603050405020304" pitchFamily="18" charset="0"/>
                <a:cs typeface="Times New Roman" panose="02020603050405020304" pitchFamily="18" charset="0"/>
              </a:rPr>
              <a:t>i</a:t>
            </a:r>
            <a:r>
              <a:rPr lang="en-US" altLang="zh-CN" sz="1600" i="1"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v</a:t>
            </a:r>
            <a:r>
              <a:rPr lang="en-US" altLang="zh-CN" sz="1600" i="1" dirty="0">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w</a:t>
            </a:r>
            <a:r>
              <a:rPr lang="en-US" altLang="zh-CN" sz="1600" i="1" dirty="0" err="1">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Iteratively </a:t>
            </a:r>
            <a:r>
              <a:rPr lang="en-US" altLang="zh-CN" sz="2800" dirty="0">
                <a:solidFill>
                  <a:srgbClr val="FF0000"/>
                </a:solidFill>
                <a:latin typeface="Times New Roman" panose="02020603050405020304" pitchFamily="18" charset="0"/>
                <a:cs typeface="Times New Roman" panose="02020603050405020304" pitchFamily="18" charset="0"/>
              </a:rPr>
              <a:t>picks the item with the greatest </a:t>
            </a:r>
            <a:r>
              <a:rPr lang="en-US" altLang="zh-CN" sz="2800" dirty="0" smtClean="0">
                <a:solidFill>
                  <a:srgbClr val="FF0000"/>
                </a:solidFill>
                <a:latin typeface="Times New Roman" panose="02020603050405020304" pitchFamily="18" charset="0"/>
                <a:cs typeface="Times New Roman" panose="02020603050405020304" pitchFamily="18" charset="0"/>
              </a:rPr>
              <a:t>value-per-weight </a:t>
            </a:r>
            <a:r>
              <a:rPr lang="en-US" altLang="zh-CN" sz="2800" dirty="0" err="1">
                <a:solidFill>
                  <a:srgbClr val="FF0000"/>
                </a:solidFill>
                <a:latin typeface="Times New Roman" panose="02020603050405020304" pitchFamily="18" charset="0"/>
                <a:cs typeface="Times New Roman" panose="02020603050405020304" pitchFamily="18" charset="0"/>
              </a:rPr>
              <a:t>ratio</a:t>
            </a:r>
            <a:r>
              <a:rPr lang="en-US" altLang="zh-CN" sz="2800" dirty="0" err="1" smtClean="0">
                <a:solidFill>
                  <a:srgbClr val="FF0000"/>
                </a:solidFill>
                <a:latin typeface="Times New Roman" panose="02020603050405020304" pitchFamily="18" charset="0"/>
                <a:cs typeface="Times New Roman" panose="02020603050405020304" pitchFamily="18" charset="0"/>
              </a:rPr>
              <a:t>（</a:t>
            </a:r>
            <a:r>
              <a:rPr lang="en-US" altLang="zh-CN" sz="2800" dirty="0" err="1">
                <a:solidFill>
                  <a:srgbClr val="FF0000"/>
                </a:solidFill>
              </a:rPr>
              <a:t>x</a:t>
            </a:r>
            <a:r>
              <a:rPr lang="en-US" altLang="zh-CN" sz="2800" baseline="-25000" dirty="0" err="1">
                <a:solidFill>
                  <a:srgbClr val="FF0000"/>
                </a:solidFill>
              </a:rPr>
              <a:t>i</a:t>
            </a:r>
            <a:r>
              <a:rPr lang="en-US" altLang="zh-CN" sz="2800" dirty="0">
                <a:solidFill>
                  <a:srgbClr val="FF0000"/>
                </a:solidFill>
              </a:rPr>
              <a:t> = 1</a:t>
            </a:r>
            <a:r>
              <a:rPr lang="en-US" altLang="zh-CN" sz="2800" dirty="0" smtClean="0">
                <a:solidFill>
                  <a:srgbClr val="FF0000"/>
                </a:solidFill>
                <a:latin typeface="Times New Roman" panose="02020603050405020304" pitchFamily="18" charset="0"/>
                <a:cs typeface="Times New Roman" panose="02020603050405020304" pitchFamily="18" charset="0"/>
              </a:rPr>
              <a:t>）</a:t>
            </a:r>
            <a:endParaRPr lang="en-US" altLang="zh-CN" sz="2800" dirty="0">
              <a:solidFill>
                <a:srgbClr val="FF0000"/>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en-US" altLang="zh-CN" sz="2800" dirty="0">
                <a:solidFill>
                  <a:srgbClr val="000000"/>
                </a:solidFill>
                <a:latin typeface="Times New Roman" panose="02020603050405020304" pitchFamily="18" charset="0"/>
                <a:cs typeface="Times New Roman" panose="02020603050405020304" pitchFamily="18" charset="0"/>
              </a:rPr>
              <a:t>if, at some step, the knapsack cannot fit the entire last </a:t>
            </a:r>
            <a:r>
              <a:rPr lang="en-US" altLang="zh-CN" sz="2800" dirty="0" smtClean="0">
                <a:solidFill>
                  <a:srgbClr val="000000"/>
                </a:solidFill>
                <a:latin typeface="Times New Roman" panose="02020603050405020304" pitchFamily="18" charset="0"/>
                <a:cs typeface="Times New Roman" panose="02020603050405020304" pitchFamily="18" charset="0"/>
              </a:rPr>
              <a:t>item with </a:t>
            </a:r>
            <a:r>
              <a:rPr lang="en-US" altLang="zh-CN" sz="2800" dirty="0">
                <a:solidFill>
                  <a:srgbClr val="000000"/>
                </a:solidFill>
                <a:latin typeface="Times New Roman" panose="02020603050405020304" pitchFamily="18" charset="0"/>
                <a:cs typeface="Times New Roman" panose="02020603050405020304" pitchFamily="18" charset="0"/>
              </a:rPr>
              <a:t>current greatest value-per-weight ratio items, we </a:t>
            </a:r>
            <a:r>
              <a:rPr lang="en-US" altLang="zh-CN" sz="2800" dirty="0" smtClean="0">
                <a:solidFill>
                  <a:srgbClr val="000000"/>
                </a:solidFill>
                <a:latin typeface="Times New Roman" panose="02020603050405020304" pitchFamily="18" charset="0"/>
                <a:cs typeface="Times New Roman" panose="02020603050405020304" pitchFamily="18" charset="0"/>
              </a:rPr>
              <a:t>will </a:t>
            </a:r>
            <a:r>
              <a:rPr lang="en-US" altLang="zh-CN" sz="2800" dirty="0" smtClean="0">
                <a:solidFill>
                  <a:srgbClr val="FF0000"/>
                </a:solidFill>
                <a:latin typeface="Times New Roman" panose="02020603050405020304" pitchFamily="18" charset="0"/>
                <a:cs typeface="Times New Roman" panose="02020603050405020304" pitchFamily="18" charset="0"/>
              </a:rPr>
              <a:t>take </a:t>
            </a:r>
            <a:r>
              <a:rPr lang="en-US" altLang="zh-CN" sz="2800" dirty="0">
                <a:solidFill>
                  <a:srgbClr val="FF0000"/>
                </a:solidFill>
                <a:latin typeface="Times New Roman" panose="02020603050405020304" pitchFamily="18" charset="0"/>
                <a:cs typeface="Times New Roman" panose="02020603050405020304" pitchFamily="18" charset="0"/>
              </a:rPr>
              <a:t>a fraction </a:t>
            </a:r>
            <a:r>
              <a:rPr lang="en-US" altLang="zh-CN" sz="2800" dirty="0">
                <a:solidFill>
                  <a:srgbClr val="000000"/>
                </a:solidFill>
                <a:latin typeface="Times New Roman" panose="02020603050405020304" pitchFamily="18" charset="0"/>
                <a:cs typeface="Times New Roman" panose="02020603050405020304" pitchFamily="18" charset="0"/>
              </a:rPr>
              <a:t>of it to fill the </a:t>
            </a:r>
            <a:r>
              <a:rPr lang="en-US" altLang="zh-CN" sz="2800" dirty="0" err="1">
                <a:solidFill>
                  <a:srgbClr val="000000"/>
                </a:solidFill>
                <a:latin typeface="Times New Roman" panose="02020603050405020304" pitchFamily="18" charset="0"/>
                <a:cs typeface="Times New Roman" panose="02020603050405020304" pitchFamily="18" charset="0"/>
              </a:rPr>
              <a:t>knapsack</a:t>
            </a:r>
            <a:r>
              <a:rPr lang="en-US" altLang="zh-CN" sz="2800" dirty="0" err="1" smtClean="0">
                <a:solidFill>
                  <a:srgbClr val="FF0000"/>
                </a:solidFill>
                <a:latin typeface="Times New Roman" panose="02020603050405020304" pitchFamily="18" charset="0"/>
                <a:cs typeface="Times New Roman" panose="02020603050405020304" pitchFamily="18" charset="0"/>
              </a:rPr>
              <a:t>.（</a:t>
            </a:r>
            <a:r>
              <a:rPr lang="en-US" altLang="zh-CN" sz="2800" dirty="0" err="1">
                <a:solidFill>
                  <a:srgbClr val="FF0000"/>
                </a:solidFill>
                <a:latin typeface="Times New Roman" panose="02020603050405020304" pitchFamily="18" charset="0"/>
                <a:cs typeface="Times New Roman" panose="02020603050405020304" pitchFamily="18" charset="0"/>
              </a:rPr>
              <a:t>x</a:t>
            </a:r>
            <a:r>
              <a:rPr lang="en-US" altLang="zh-CN" sz="2800" baseline="-25000" dirty="0" err="1">
                <a:solidFill>
                  <a:srgbClr val="FF0000"/>
                </a:solidFill>
                <a:latin typeface="Times New Roman" panose="02020603050405020304" pitchFamily="18" charset="0"/>
                <a:cs typeface="Times New Roman" panose="02020603050405020304" pitchFamily="18" charset="0"/>
              </a:rPr>
              <a:t>i</a:t>
            </a:r>
            <a:r>
              <a:rPr lang="en-US" altLang="zh-CN" sz="2800" dirty="0">
                <a:solidFill>
                  <a:srgbClr val="FF0000"/>
                </a:solidFill>
                <a:latin typeface="Times New Roman" panose="02020603050405020304" pitchFamily="18" charset="0"/>
                <a:cs typeface="Times New Roman" panose="02020603050405020304" pitchFamily="18" charset="0"/>
              </a:rPr>
              <a:t> = the current weight </a:t>
            </a:r>
            <a:r>
              <a:rPr lang="en-US" altLang="zh-CN" sz="2800" dirty="0" smtClean="0">
                <a:solidFill>
                  <a:srgbClr val="FF0000"/>
                </a:solidFill>
                <a:latin typeface="Times New Roman" panose="02020603050405020304" pitchFamily="18" charset="0"/>
                <a:cs typeface="Times New Roman" panose="02020603050405020304" pitchFamily="18" charset="0"/>
              </a:rPr>
              <a:t>limit k/</a:t>
            </a:r>
            <a:r>
              <a:rPr lang="en-US" altLang="zh-CN" sz="2800" dirty="0" err="1" smtClean="0">
                <a:solidFill>
                  <a:srgbClr val="FF0000"/>
                </a:solidFill>
                <a:latin typeface="Times New Roman" panose="02020603050405020304" pitchFamily="18" charset="0"/>
                <a:cs typeface="Times New Roman" panose="02020603050405020304" pitchFamily="18" charset="0"/>
              </a:rPr>
              <a:t>wi</a:t>
            </a:r>
            <a:r>
              <a:rPr lang="en-US" altLang="zh-CN" sz="2800" dirty="0" smtClean="0">
                <a:solidFill>
                  <a:srgbClr val="FF0000"/>
                </a:solidFill>
                <a:latin typeface="Times New Roman" panose="02020603050405020304" pitchFamily="18" charset="0"/>
                <a:cs typeface="Times New Roman" panose="02020603050405020304" pitchFamily="18" charset="0"/>
              </a:rPr>
              <a:t>）</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lstStyle/>
          <a:p>
            <a:pPr>
              <a:defRPr/>
            </a:pPr>
            <a:r>
              <a:rPr lang="en-CA" dirty="0" smtClean="0"/>
              <a:t>Chapter 7-</a:t>
            </a:r>
            <a:fld id="{3AB61424-C1DA-4D69-A7A3-C778C4B75951}" type="slidenum">
              <a:rPr lang="en-CA" smtClean="0"/>
              <a:pPr>
                <a:defRPr/>
              </a:pPr>
              <a:t>66</a:t>
            </a:fld>
            <a:endParaRPr lang="en-CA" dirty="0"/>
          </a:p>
        </p:txBody>
      </p:sp>
    </p:spTree>
    <p:extLst>
      <p:ext uri="{BB962C8B-B14F-4D97-AF65-F5344CB8AC3E}">
        <p14:creationId xmlns:p14="http://schemas.microsoft.com/office/powerpoint/2010/main" val="2328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23095" y="1013632"/>
            <a:ext cx="8665938" cy="430759"/>
          </a:xfrm>
          <a:prstGeom prst="rect">
            <a:avLst/>
          </a:prstGeom>
        </p:spPr>
        <p:txBody>
          <a:bodyPr vert="horz" wrap="square" lIns="0" tIns="0" rIns="0" bIns="0" rtlCol="0">
            <a:spAutoFit/>
          </a:bodyPr>
          <a:lstStyle/>
          <a:p>
            <a:pPr>
              <a:lnSpc>
                <a:spcPts val="3756"/>
              </a:lnSpc>
              <a:spcBef>
                <a:spcPts val="0"/>
              </a:spcBef>
              <a:spcAft>
                <a:spcPts val="0"/>
              </a:spcAft>
            </a:pPr>
            <a:r>
              <a:rPr sz="2000" dirty="0">
                <a:solidFill>
                  <a:srgbClr val="3333B3"/>
                </a:solidFill>
                <a:latin typeface="Times New Roman" panose="02020603050405020304" pitchFamily="18" charset="0"/>
                <a:cs typeface="Times New Roman" panose="02020603050405020304" pitchFamily="18" charset="0"/>
              </a:rPr>
              <a:t>Lemma.</a:t>
            </a:r>
            <a:r>
              <a:rPr sz="2000" spc="419" dirty="0">
                <a:solidFill>
                  <a:srgbClr val="3333B3"/>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t>
            </a:r>
            <a:r>
              <a:rPr sz="2000" spc="165"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input</a:t>
            </a:r>
            <a:r>
              <a:rPr sz="2000" spc="175"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size</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n,</a:t>
            </a:r>
            <a:r>
              <a:rPr sz="2000" spc="169"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the</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algorithm</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yields</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the</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optimal</a:t>
            </a:r>
            <a:r>
              <a:rPr sz="2000" spc="177"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solution.</a:t>
            </a:r>
          </a:p>
        </p:txBody>
      </p:sp>
      <p:sp>
        <p:nvSpPr>
          <p:cNvPr id="5" name="object 5"/>
          <p:cNvSpPr txBox="1"/>
          <p:nvPr/>
        </p:nvSpPr>
        <p:spPr>
          <a:xfrm>
            <a:off x="723094" y="1628800"/>
            <a:ext cx="8876667" cy="2026196"/>
          </a:xfrm>
          <a:prstGeom prst="rect">
            <a:avLst/>
          </a:prstGeom>
        </p:spPr>
        <p:txBody>
          <a:bodyPr vert="horz" wrap="square" lIns="0" tIns="0" rIns="0" bIns="0" rtlCol="0">
            <a:spAutoFit/>
          </a:bodyPr>
          <a:lstStyle/>
          <a:p>
            <a:pPr>
              <a:lnSpc>
                <a:spcPts val="3169"/>
              </a:lnSpc>
              <a:spcBef>
                <a:spcPts val="0"/>
              </a:spcBef>
              <a:spcAft>
                <a:spcPts val="0"/>
              </a:spcAft>
            </a:pPr>
            <a:r>
              <a:rPr sz="2000" dirty="0">
                <a:solidFill>
                  <a:srgbClr val="3333B3"/>
                </a:solidFill>
                <a:latin typeface="Times New Roman" panose="02020603050405020304" pitchFamily="18" charset="0"/>
                <a:cs typeface="Times New Roman" panose="02020603050405020304" pitchFamily="18" charset="0"/>
              </a:rPr>
              <a:t>Proof</a:t>
            </a:r>
            <a:r>
              <a:rPr sz="2000" spc="161" dirty="0">
                <a:solidFill>
                  <a:srgbClr val="3333B3"/>
                </a:solidFill>
                <a:latin typeface="Times New Roman" panose="02020603050405020304" pitchFamily="18" charset="0"/>
                <a:cs typeface="Times New Roman" panose="02020603050405020304" pitchFamily="18" charset="0"/>
              </a:rPr>
              <a:t> </a:t>
            </a:r>
            <a:r>
              <a:rPr sz="2000" dirty="0">
                <a:solidFill>
                  <a:srgbClr val="3333B3"/>
                </a:solidFill>
                <a:latin typeface="Times New Roman" panose="02020603050405020304" pitchFamily="18" charset="0"/>
                <a:cs typeface="Times New Roman" panose="02020603050405020304" pitchFamily="18" charset="0"/>
              </a:rPr>
              <a:t>idea.</a:t>
            </a:r>
            <a:r>
              <a:rPr sz="2000" spc="417" dirty="0">
                <a:solidFill>
                  <a:srgbClr val="3333B3"/>
                </a:solidFill>
                <a:latin typeface="Times New Roman" panose="02020603050405020304" pitchFamily="18" charset="0"/>
                <a:cs typeface="Times New Roman" panose="02020603050405020304" pitchFamily="18" charset="0"/>
              </a:rPr>
              <a:t> </a:t>
            </a:r>
            <a:r>
              <a:rPr sz="2000" dirty="0">
                <a:solidFill>
                  <a:srgbClr val="FF0066"/>
                </a:solidFill>
                <a:latin typeface="Times New Roman" panose="02020603050405020304" pitchFamily="18" charset="0"/>
                <a:cs typeface="Times New Roman" panose="02020603050405020304" pitchFamily="18" charset="0"/>
              </a:rPr>
              <a:t>Mathematical</a:t>
            </a:r>
            <a:r>
              <a:rPr sz="2000" spc="181" dirty="0">
                <a:solidFill>
                  <a:srgbClr val="FF0066"/>
                </a:solidFill>
                <a:latin typeface="Times New Roman" panose="02020603050405020304" pitchFamily="18" charset="0"/>
                <a:cs typeface="Times New Roman" panose="02020603050405020304" pitchFamily="18" charset="0"/>
              </a:rPr>
              <a:t> </a:t>
            </a:r>
            <a:r>
              <a:rPr sz="2000" dirty="0">
                <a:solidFill>
                  <a:srgbClr val="FF0066"/>
                </a:solidFill>
                <a:latin typeface="Times New Roman" panose="02020603050405020304" pitchFamily="18" charset="0"/>
                <a:cs typeface="Times New Roman" panose="02020603050405020304" pitchFamily="18" charset="0"/>
              </a:rPr>
              <a:t>reduction</a:t>
            </a:r>
            <a:r>
              <a:rPr sz="2000" spc="173" dirty="0">
                <a:solidFill>
                  <a:srgbClr val="FF0066"/>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on</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input</a:t>
            </a:r>
            <a:r>
              <a:rPr sz="2000" spc="175"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size.</a:t>
            </a:r>
          </a:p>
          <a:p>
            <a:pPr>
              <a:lnSpc>
                <a:spcPts val="3169"/>
              </a:lnSpc>
              <a:spcBef>
                <a:spcPts val="411"/>
              </a:spcBef>
              <a:spcAft>
                <a:spcPts val="0"/>
              </a:spcAft>
            </a:pPr>
            <a:r>
              <a:rPr sz="2000" dirty="0">
                <a:solidFill>
                  <a:srgbClr val="3333B3"/>
                </a:solidFill>
                <a:latin typeface="Times New Roman" panose="02020603050405020304" pitchFamily="18" charset="0"/>
                <a:cs typeface="Times New Roman" panose="02020603050405020304" pitchFamily="18" charset="0"/>
              </a:rPr>
              <a:t>Induction</a:t>
            </a:r>
            <a:r>
              <a:rPr sz="2000" spc="149" dirty="0">
                <a:solidFill>
                  <a:srgbClr val="3333B3"/>
                </a:solidFill>
                <a:latin typeface="Times New Roman" panose="02020603050405020304" pitchFamily="18" charset="0"/>
                <a:cs typeface="Times New Roman" panose="02020603050405020304" pitchFamily="18" charset="0"/>
              </a:rPr>
              <a:t> </a:t>
            </a:r>
            <a:r>
              <a:rPr sz="2000" dirty="0">
                <a:solidFill>
                  <a:srgbClr val="3333B3"/>
                </a:solidFill>
                <a:latin typeface="Times New Roman" panose="02020603050405020304" pitchFamily="18" charset="0"/>
                <a:cs typeface="Times New Roman" panose="02020603050405020304" pitchFamily="18" charset="0"/>
              </a:rPr>
              <a:t>basis.</a:t>
            </a:r>
            <a:r>
              <a:rPr sz="2000" spc="409" dirty="0">
                <a:solidFill>
                  <a:srgbClr val="3333B3"/>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When</a:t>
            </a:r>
            <a:r>
              <a:rPr sz="2000" spc="15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n</a:t>
            </a:r>
            <a:r>
              <a:rPr sz="2000" spc="46"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t>
            </a:r>
            <a:r>
              <a:rPr sz="2000" spc="40"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1,</a:t>
            </a:r>
            <a:r>
              <a:rPr sz="2000" spc="149"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the</a:t>
            </a:r>
            <a:r>
              <a:rPr sz="2000" spc="151"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greedy</a:t>
            </a:r>
            <a:r>
              <a:rPr sz="2000" spc="149"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algorithm</a:t>
            </a:r>
            <a:r>
              <a:rPr sz="2000" spc="149"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is</a:t>
            </a:r>
            <a:r>
              <a:rPr sz="2000" spc="149"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obviously</a:t>
            </a:r>
            <a:r>
              <a:rPr sz="2000" spc="149"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the</a:t>
            </a:r>
          </a:p>
          <a:p>
            <a:pPr>
              <a:lnSpc>
                <a:spcPts val="2688"/>
              </a:lnSpc>
              <a:spcBef>
                <a:spcPts val="0"/>
              </a:spcBef>
              <a:spcAft>
                <a:spcPts val="0"/>
              </a:spcAft>
            </a:pPr>
            <a:r>
              <a:rPr sz="2000" dirty="0">
                <a:solidFill>
                  <a:srgbClr val="000000"/>
                </a:solidFill>
                <a:latin typeface="Times New Roman" panose="02020603050405020304" pitchFamily="18" charset="0"/>
                <a:cs typeface="Times New Roman" panose="02020603050405020304" pitchFamily="18" charset="0"/>
              </a:rPr>
              <a:t>optimal</a:t>
            </a:r>
            <a:r>
              <a:rPr sz="2000" spc="177"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solution.</a:t>
            </a:r>
          </a:p>
          <a:p>
            <a:pPr>
              <a:lnSpc>
                <a:spcPts val="3169"/>
              </a:lnSpc>
              <a:spcBef>
                <a:spcPts val="411"/>
              </a:spcBef>
              <a:spcAft>
                <a:spcPts val="0"/>
              </a:spcAft>
            </a:pPr>
            <a:r>
              <a:rPr sz="2000" dirty="0">
                <a:solidFill>
                  <a:srgbClr val="3333B3"/>
                </a:solidFill>
                <a:latin typeface="Times New Roman" panose="02020603050405020304" pitchFamily="18" charset="0"/>
                <a:cs typeface="Times New Roman" panose="02020603050405020304" pitchFamily="18" charset="0"/>
              </a:rPr>
              <a:t>Induction</a:t>
            </a:r>
            <a:r>
              <a:rPr sz="2000" spc="159" dirty="0">
                <a:solidFill>
                  <a:srgbClr val="3333B3"/>
                </a:solidFill>
                <a:latin typeface="Times New Roman" panose="02020603050405020304" pitchFamily="18" charset="0"/>
                <a:cs typeface="Times New Roman" panose="02020603050405020304" pitchFamily="18" charset="0"/>
              </a:rPr>
              <a:t> </a:t>
            </a:r>
            <a:r>
              <a:rPr sz="2000" dirty="0">
                <a:solidFill>
                  <a:srgbClr val="3333B3"/>
                </a:solidFill>
                <a:latin typeface="Times New Roman" panose="02020603050405020304" pitchFamily="18" charset="0"/>
                <a:cs typeface="Times New Roman" panose="02020603050405020304" pitchFamily="18" charset="0"/>
              </a:rPr>
              <a:t>step.</a:t>
            </a:r>
            <a:r>
              <a:rPr sz="2000" spc="413" dirty="0">
                <a:solidFill>
                  <a:srgbClr val="3333B3"/>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Suppose</a:t>
            </a:r>
            <a:r>
              <a:rPr sz="2000" spc="149"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the</a:t>
            </a:r>
            <a:r>
              <a:rPr sz="2000" spc="161"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algorithm</a:t>
            </a:r>
            <a:r>
              <a:rPr sz="2000" spc="161"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is</a:t>
            </a:r>
            <a:r>
              <a:rPr sz="2000" spc="159"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optimal</a:t>
            </a:r>
            <a:r>
              <a:rPr sz="2000" spc="165" dirty="0">
                <a:solidFill>
                  <a:srgbClr val="000000"/>
                </a:solidFill>
                <a:latin typeface="Times New Roman" panose="02020603050405020304" pitchFamily="18" charset="0"/>
                <a:cs typeface="Times New Roman" panose="02020603050405020304" pitchFamily="18" charset="0"/>
              </a:rPr>
              <a:t> </a:t>
            </a:r>
            <a:r>
              <a:rPr sz="2000" spc="-36" dirty="0">
                <a:solidFill>
                  <a:srgbClr val="000000"/>
                </a:solidFill>
                <a:latin typeface="Times New Roman" panose="02020603050405020304" pitchFamily="18" charset="0"/>
                <a:cs typeface="Times New Roman" panose="02020603050405020304" pitchFamily="18" charset="0"/>
              </a:rPr>
              <a:t>for</a:t>
            </a:r>
            <a:r>
              <a:rPr sz="2000" spc="189"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n</a:t>
            </a:r>
            <a:r>
              <a:rPr sz="2000" spc="46"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t>
            </a:r>
            <a:r>
              <a:rPr sz="2000" spc="42" dirty="0">
                <a:solidFill>
                  <a:srgbClr val="000000"/>
                </a:solidFill>
                <a:latin typeface="Times New Roman" panose="02020603050405020304" pitchFamily="18" charset="0"/>
                <a:cs typeface="Times New Roman" panose="02020603050405020304" pitchFamily="18" charset="0"/>
              </a:rPr>
              <a:t> </a:t>
            </a:r>
            <a:r>
              <a:rPr sz="2000" spc="60" dirty="0">
                <a:solidFill>
                  <a:srgbClr val="000000"/>
                </a:solidFill>
                <a:latin typeface="Times New Roman" panose="02020603050405020304" pitchFamily="18" charset="0"/>
                <a:cs typeface="Times New Roman" panose="02020603050405020304" pitchFamily="18" charset="0"/>
              </a:rPr>
              <a:t>k</a:t>
            </a:r>
            <a:r>
              <a:rPr sz="2000" dirty="0">
                <a:solidFill>
                  <a:srgbClr val="000000"/>
                </a:solidFill>
                <a:latin typeface="Times New Roman" panose="02020603050405020304" pitchFamily="18" charset="0"/>
                <a:cs typeface="Times New Roman" panose="02020603050405020304" pitchFamily="18" charset="0"/>
              </a:rPr>
              <a:t>,</a:t>
            </a:r>
            <a:r>
              <a:rPr sz="2000" spc="159"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then</a:t>
            </a:r>
            <a:r>
              <a:rPr sz="2000" spc="161"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it</a:t>
            </a:r>
          </a:p>
          <a:p>
            <a:pPr>
              <a:lnSpc>
                <a:spcPts val="2688"/>
              </a:lnSpc>
              <a:spcBef>
                <a:spcPts val="0"/>
              </a:spcBef>
              <a:spcAft>
                <a:spcPts val="0"/>
              </a:spcAft>
            </a:pPr>
            <a:r>
              <a:rPr sz="2000" dirty="0">
                <a:solidFill>
                  <a:srgbClr val="000000"/>
                </a:solidFill>
                <a:latin typeface="Times New Roman" panose="02020603050405020304" pitchFamily="18" charset="0"/>
                <a:cs typeface="Times New Roman" panose="02020603050405020304" pitchFamily="18" charset="0"/>
              </a:rPr>
              <a:t>is</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also</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optimal</a:t>
            </a:r>
            <a:r>
              <a:rPr sz="2000" spc="177" dirty="0">
                <a:solidFill>
                  <a:srgbClr val="000000"/>
                </a:solidFill>
                <a:latin typeface="Times New Roman" panose="02020603050405020304" pitchFamily="18" charset="0"/>
                <a:cs typeface="Times New Roman" panose="02020603050405020304" pitchFamily="18" charset="0"/>
              </a:rPr>
              <a:t> </a:t>
            </a:r>
            <a:r>
              <a:rPr sz="2000" spc="-36" dirty="0">
                <a:solidFill>
                  <a:srgbClr val="000000"/>
                </a:solidFill>
                <a:latin typeface="Times New Roman" panose="02020603050405020304" pitchFamily="18" charset="0"/>
                <a:cs typeface="Times New Roman" panose="02020603050405020304" pitchFamily="18" charset="0"/>
              </a:rPr>
              <a:t>for</a:t>
            </a:r>
            <a:r>
              <a:rPr sz="2000" spc="20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n</a:t>
            </a:r>
            <a:r>
              <a:rPr sz="2000" spc="46"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t>
            </a:r>
            <a:r>
              <a:rPr sz="2000" spc="42"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k +</a:t>
            </a:r>
            <a:r>
              <a:rPr sz="2000" spc="-75"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1</a:t>
            </a:r>
            <a:r>
              <a:rPr sz="2000" dirty="0" smtClean="0">
                <a:solidFill>
                  <a:srgbClr val="000000"/>
                </a:solidFill>
                <a:latin typeface="Times New Roman" panose="02020603050405020304" pitchFamily="18" charset="0"/>
                <a:cs typeface="Times New Roman" panose="02020603050405020304" pitchFamily="18" charset="0"/>
              </a:rPr>
              <a:t>.</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How?</a:t>
            </a:r>
            <a:endParaRPr sz="2000" dirty="0">
              <a:solidFill>
                <a:srgbClr val="FF0000"/>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1273221" y="3669635"/>
            <a:ext cx="6689969" cy="1641475"/>
          </a:xfrm>
          <a:prstGeom prst="rect">
            <a:avLst/>
          </a:prstGeom>
        </p:spPr>
        <p:txBody>
          <a:bodyPr vert="horz" wrap="square" lIns="0" tIns="0" rIns="0" bIns="0" rtlCol="0">
            <a:spAutoFit/>
          </a:bodyPr>
          <a:lstStyle/>
          <a:p>
            <a:pPr marL="342900" indent="-342900">
              <a:lnSpc>
                <a:spcPts val="3169"/>
              </a:lnSpc>
              <a:spcBef>
                <a:spcPts val="0"/>
              </a:spcBef>
              <a:spcAft>
                <a:spcPts val="0"/>
              </a:spcAft>
              <a:buFont typeface="Wingdings" panose="05000000000000000000" pitchFamily="2" charset="2"/>
              <a:buChar char="Ø"/>
            </a:pPr>
            <a:r>
              <a:rPr sz="2000" dirty="0">
                <a:solidFill>
                  <a:srgbClr val="000000"/>
                </a:solidFill>
                <a:latin typeface="Times New Roman" panose="02020603050405020304" pitchFamily="18" charset="0"/>
                <a:cs typeface="Times New Roman" panose="02020603050405020304" pitchFamily="18" charset="0"/>
              </a:rPr>
              <a:t>Let</a:t>
            </a:r>
            <a:r>
              <a:rPr sz="2000" spc="175"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x</a:t>
            </a:r>
            <a:r>
              <a:rPr lang="en-US" sz="2000" baseline="-25000" dirty="0" smtClean="0">
                <a:solidFill>
                  <a:srgbClr val="000000"/>
                </a:solidFill>
                <a:latin typeface="Times New Roman" panose="02020603050405020304" pitchFamily="18" charset="0"/>
                <a:cs typeface="Times New Roman" panose="02020603050405020304" pitchFamily="18" charset="0"/>
              </a:rPr>
              <a:t>1</a:t>
            </a:r>
            <a:r>
              <a:rPr sz="2000" spc="1106" dirty="0" smtClean="0">
                <a:solidFill>
                  <a:srgbClr val="000000"/>
                </a:solidFill>
                <a:latin typeface="Times New Roman" panose="02020603050405020304" pitchFamily="18" charset="0"/>
                <a:cs typeface="Times New Roman" panose="02020603050405020304" pitchFamily="18" charset="0"/>
              </a:rPr>
              <a:t> </a:t>
            </a:r>
            <a:r>
              <a:rPr sz="2000" spc="50" dirty="0">
                <a:solidFill>
                  <a:srgbClr val="000000"/>
                </a:solidFill>
                <a:latin typeface="Times New Roman" panose="02020603050405020304" pitchFamily="18" charset="0"/>
                <a:cs typeface="Times New Roman" panose="02020603050405020304" pitchFamily="18" charset="0"/>
              </a:rPr>
              <a:t>be</a:t>
            </a:r>
            <a:r>
              <a:rPr sz="2000" spc="115"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the</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algorithm’s</a:t>
            </a:r>
            <a:r>
              <a:rPr sz="2000" spc="181"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output</a:t>
            </a:r>
            <a:r>
              <a:rPr sz="2000" spc="175" dirty="0">
                <a:solidFill>
                  <a:srgbClr val="000000"/>
                </a:solidFill>
                <a:latin typeface="Times New Roman" panose="02020603050405020304" pitchFamily="18" charset="0"/>
                <a:cs typeface="Times New Roman" panose="02020603050405020304" pitchFamily="18" charset="0"/>
              </a:rPr>
              <a:t> </a:t>
            </a:r>
            <a:r>
              <a:rPr sz="2000" spc="-36" dirty="0">
                <a:solidFill>
                  <a:srgbClr val="000000"/>
                </a:solidFill>
                <a:latin typeface="Times New Roman" panose="02020603050405020304" pitchFamily="18" charset="0"/>
                <a:cs typeface="Times New Roman" panose="02020603050405020304" pitchFamily="18" charset="0"/>
              </a:rPr>
              <a:t>for</a:t>
            </a:r>
            <a:r>
              <a:rPr sz="2000" spc="201"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the</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ﬁrst</a:t>
            </a:r>
            <a:r>
              <a:rPr sz="2000" spc="175"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item</a:t>
            </a:r>
            <a:r>
              <a:rPr sz="2000" dirty="0" smtClean="0">
                <a:solidFill>
                  <a:srgbClr val="000000"/>
                </a:solidFill>
                <a:latin typeface="Times New Roman" panose="02020603050405020304" pitchFamily="18" charset="0"/>
                <a:cs typeface="Times New Roman" panose="02020603050405020304" pitchFamily="18" charset="0"/>
              </a:rPr>
              <a:t>,</a:t>
            </a:r>
            <a:r>
              <a:rPr lang="en-US" sz="2000" dirty="0" smtClean="0">
                <a:solidFill>
                  <a:srgbClr val="000000"/>
                </a:solidFill>
                <a:latin typeface="Times New Roman" panose="02020603050405020304" pitchFamily="18" charset="0"/>
                <a:cs typeface="Times New Roman" panose="02020603050405020304" pitchFamily="18" charset="0"/>
              </a:rPr>
              <a:t> </a:t>
            </a:r>
          </a:p>
          <a:p>
            <a:pPr>
              <a:lnSpc>
                <a:spcPts val="3169"/>
              </a:lnSpc>
              <a:spcBef>
                <a:spcPts val="0"/>
              </a:spcBef>
              <a:spcAft>
                <a:spcPts val="0"/>
              </a:spcAft>
            </a:pPr>
            <a:r>
              <a:rPr lang="en-US" altLang="zh-CN" sz="2000" dirty="0" smtClean="0">
                <a:solidFill>
                  <a:srgbClr val="000000"/>
                </a:solidFill>
                <a:latin typeface="Times New Roman" panose="02020603050405020304" pitchFamily="18" charset="0"/>
                <a:cs typeface="Times New Roman" panose="02020603050405020304" pitchFamily="18" charset="0"/>
              </a:rPr>
              <a:t>I</a:t>
            </a:r>
            <a:r>
              <a:rPr lang="en-US" altLang="zh-CN" sz="2000" spc="774"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4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(x</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000" spc="385"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189"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18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189"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18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185"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x</a:t>
            </a:r>
            <a:r>
              <a:rPr lang="en-US" altLang="zh-CN" sz="2000" spc="40" baseline="-25000" dirty="0" smtClean="0">
                <a:solidFill>
                  <a:srgbClr val="000000"/>
                </a:solidFill>
                <a:latin typeface="Times New Roman" panose="02020603050405020304" pitchFamily="18" charset="0"/>
                <a:cs typeface="Times New Roman" panose="02020603050405020304" pitchFamily="18" charset="0"/>
              </a:rPr>
              <a:t>k</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+1</a:t>
            </a:r>
            <a:r>
              <a:rPr lang="en-US" sz="2000" dirty="0" smtClean="0">
                <a:solidFill>
                  <a:srgbClr val="000000"/>
                </a:solidFill>
                <a:latin typeface="Times New Roman" panose="02020603050405020304" pitchFamily="18" charset="0"/>
                <a:cs typeface="Times New Roman" panose="02020603050405020304" pitchFamily="18" charset="0"/>
              </a:rPr>
              <a:t>)</a:t>
            </a:r>
            <a:r>
              <a:rPr lang="en-US" altLang="zh-CN" sz="2000" spc="25" dirty="0">
                <a:solidFill>
                  <a:srgbClr val="000000"/>
                </a:solidFill>
                <a:latin typeface="Times New Roman" panose="02020603050405020304" pitchFamily="18" charset="0"/>
                <a:cs typeface="Times New Roman" panose="02020603050405020304" pitchFamily="18" charset="0"/>
              </a:rPr>
              <a:t> be</a:t>
            </a:r>
            <a:r>
              <a:rPr lang="en-US" altLang="zh-CN" sz="2000" spc="54"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the</a:t>
            </a:r>
            <a:r>
              <a:rPr lang="en-US" altLang="zh-CN" sz="2000" spc="8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output</a:t>
            </a:r>
            <a:r>
              <a:rPr lang="en-US" altLang="zh-CN" sz="2000" spc="82"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on</a:t>
            </a:r>
            <a:r>
              <a:rPr lang="en-US" altLang="zh-CN" sz="2000" spc="8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instance</a:t>
            </a:r>
            <a:r>
              <a:rPr lang="en-US" altLang="zh-CN" sz="2000" spc="8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smtClean="0">
                <a:solidFill>
                  <a:srgbClr val="000000"/>
                </a:solidFill>
                <a:latin typeface="Times New Roman" panose="02020603050405020304" pitchFamily="18" charset="0"/>
                <a:cs typeface="Times New Roman" panose="02020603050405020304" pitchFamily="18" charset="0"/>
              </a:rPr>
              <a:t>w</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000" spc="192"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9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9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9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9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9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w</a:t>
            </a:r>
            <a:r>
              <a:rPr lang="en-US" altLang="zh-CN" sz="2000" spc="20" baseline="-25000" dirty="0">
                <a:solidFill>
                  <a:srgbClr val="000000"/>
                </a:solidFill>
                <a:latin typeface="Times New Roman" panose="02020603050405020304" pitchFamily="18" charset="0"/>
                <a:cs typeface="Times New Roman" panose="02020603050405020304" pitchFamily="18" charset="0"/>
              </a:rPr>
              <a:t>k</a:t>
            </a:r>
            <a:r>
              <a:rPr lang="en-US" altLang="zh-CN" sz="2000" spc="23" baseline="-25000" dirty="0">
                <a:solidFill>
                  <a:srgbClr val="000000"/>
                </a:solidFill>
                <a:latin typeface="Times New Roman" panose="02020603050405020304" pitchFamily="18" charset="0"/>
                <a:cs typeface="Times New Roman" panose="02020603050405020304" pitchFamily="18" charset="0"/>
              </a:rPr>
              <a:t>+1</a:t>
            </a:r>
            <a:r>
              <a:rPr lang="en-US" altLang="zh-CN" sz="2000" dirty="0" smtClean="0">
                <a:solidFill>
                  <a:srgbClr val="000000"/>
                </a:solidFill>
                <a:latin typeface="Times New Roman" panose="02020603050405020304" pitchFamily="18" charset="0"/>
                <a:cs typeface="Times New Roman" panose="02020603050405020304" pitchFamily="18" charset="0"/>
              </a:rPr>
              <a:t>),</a:t>
            </a:r>
          </a:p>
          <a:p>
            <a:pPr>
              <a:lnSpc>
                <a:spcPts val="3169"/>
              </a:lnSpc>
              <a:spcBef>
                <a:spcPts val="0"/>
              </a:spcBef>
              <a:spcAft>
                <a:spcPts val="0"/>
              </a:spcAft>
            </a:pPr>
            <a:r>
              <a:rPr lang="pl-PL" altLang="zh-CN" sz="2000" dirty="0">
                <a:solidFill>
                  <a:srgbClr val="000000"/>
                </a:solidFill>
                <a:latin typeface="Times New Roman" panose="02020603050405020304" pitchFamily="18" charset="0"/>
                <a:cs typeface="Times New Roman" panose="02020603050405020304" pitchFamily="18" charset="0"/>
              </a:rPr>
              <a:t>(</a:t>
            </a:r>
            <a:r>
              <a:rPr lang="pl-PL" altLang="zh-CN" sz="2000" dirty="0" smtClean="0">
                <a:solidFill>
                  <a:srgbClr val="000000"/>
                </a:solidFill>
                <a:latin typeface="Times New Roman" panose="02020603050405020304" pitchFamily="18" charset="0"/>
                <a:cs typeface="Times New Roman" panose="02020603050405020304" pitchFamily="18" charset="0"/>
              </a:rPr>
              <a:t>v</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2</a:t>
            </a:r>
            <a:r>
              <a:rPr lang="pl-PL" altLang="zh-CN" sz="2000" spc="387" dirty="0" smtClean="0">
                <a:solidFill>
                  <a:srgbClr val="000000"/>
                </a:solidFill>
                <a:latin typeface="Times New Roman" panose="02020603050405020304" pitchFamily="18" charset="0"/>
                <a:cs typeface="Times New Roman" panose="02020603050405020304" pitchFamily="18" charset="0"/>
              </a:rPr>
              <a:t> </a:t>
            </a:r>
            <a:r>
              <a:rPr lang="pl-PL" altLang="zh-CN" sz="2000" dirty="0">
                <a:solidFill>
                  <a:srgbClr val="000000"/>
                </a:solidFill>
                <a:latin typeface="Times New Roman" panose="02020603050405020304" pitchFamily="18" charset="0"/>
                <a:cs typeface="Times New Roman" panose="02020603050405020304" pitchFamily="18" charset="0"/>
              </a:rPr>
              <a:t>,</a:t>
            </a:r>
            <a:r>
              <a:rPr lang="pl-PL" altLang="zh-CN" sz="2000" spc="-189" dirty="0">
                <a:solidFill>
                  <a:srgbClr val="000000"/>
                </a:solidFill>
                <a:latin typeface="Times New Roman" panose="02020603050405020304" pitchFamily="18" charset="0"/>
                <a:cs typeface="Times New Roman" panose="02020603050405020304" pitchFamily="18" charset="0"/>
              </a:rPr>
              <a:t> </a:t>
            </a:r>
            <a:r>
              <a:rPr lang="pl-PL" altLang="zh-CN" sz="2000" dirty="0">
                <a:solidFill>
                  <a:srgbClr val="000000"/>
                </a:solidFill>
                <a:latin typeface="Times New Roman" panose="02020603050405020304" pitchFamily="18" charset="0"/>
                <a:cs typeface="Times New Roman" panose="02020603050405020304" pitchFamily="18" charset="0"/>
              </a:rPr>
              <a:t>.</a:t>
            </a:r>
            <a:r>
              <a:rPr lang="pl-PL" altLang="zh-CN" sz="2000" spc="-185" dirty="0">
                <a:solidFill>
                  <a:srgbClr val="000000"/>
                </a:solidFill>
                <a:latin typeface="Times New Roman" panose="02020603050405020304" pitchFamily="18" charset="0"/>
                <a:cs typeface="Times New Roman" panose="02020603050405020304" pitchFamily="18" charset="0"/>
              </a:rPr>
              <a:t> </a:t>
            </a:r>
            <a:r>
              <a:rPr lang="pl-PL" altLang="zh-CN" sz="2000" dirty="0">
                <a:solidFill>
                  <a:srgbClr val="000000"/>
                </a:solidFill>
                <a:latin typeface="Times New Roman" panose="02020603050405020304" pitchFamily="18" charset="0"/>
                <a:cs typeface="Times New Roman" panose="02020603050405020304" pitchFamily="18" charset="0"/>
              </a:rPr>
              <a:t>.</a:t>
            </a:r>
            <a:r>
              <a:rPr lang="pl-PL" altLang="zh-CN" sz="2000" spc="-185" dirty="0">
                <a:solidFill>
                  <a:srgbClr val="000000"/>
                </a:solidFill>
                <a:latin typeface="Times New Roman" panose="02020603050405020304" pitchFamily="18" charset="0"/>
                <a:cs typeface="Times New Roman" panose="02020603050405020304" pitchFamily="18" charset="0"/>
              </a:rPr>
              <a:t> </a:t>
            </a:r>
            <a:r>
              <a:rPr lang="pl-PL" altLang="zh-CN" sz="2000" dirty="0">
                <a:solidFill>
                  <a:srgbClr val="000000"/>
                </a:solidFill>
                <a:latin typeface="Times New Roman" panose="02020603050405020304" pitchFamily="18" charset="0"/>
                <a:cs typeface="Times New Roman" panose="02020603050405020304" pitchFamily="18" charset="0"/>
              </a:rPr>
              <a:t>.</a:t>
            </a:r>
            <a:r>
              <a:rPr lang="pl-PL" altLang="zh-CN" sz="2000" spc="-189" dirty="0">
                <a:solidFill>
                  <a:srgbClr val="000000"/>
                </a:solidFill>
                <a:latin typeface="Times New Roman" panose="02020603050405020304" pitchFamily="18" charset="0"/>
                <a:cs typeface="Times New Roman" panose="02020603050405020304" pitchFamily="18" charset="0"/>
              </a:rPr>
              <a:t> </a:t>
            </a:r>
            <a:r>
              <a:rPr lang="pl-PL" altLang="zh-CN" sz="2000" dirty="0">
                <a:solidFill>
                  <a:srgbClr val="000000"/>
                </a:solidFill>
                <a:latin typeface="Times New Roman" panose="02020603050405020304" pitchFamily="18" charset="0"/>
                <a:cs typeface="Times New Roman" panose="02020603050405020304" pitchFamily="18" charset="0"/>
              </a:rPr>
              <a:t>,</a:t>
            </a:r>
            <a:r>
              <a:rPr lang="pl-PL" altLang="zh-CN" sz="2000" spc="-185" dirty="0">
                <a:solidFill>
                  <a:srgbClr val="000000"/>
                </a:solidFill>
                <a:latin typeface="Times New Roman" panose="02020603050405020304" pitchFamily="18" charset="0"/>
                <a:cs typeface="Times New Roman" panose="02020603050405020304" pitchFamily="18" charset="0"/>
              </a:rPr>
              <a:t> </a:t>
            </a:r>
            <a:r>
              <a:rPr lang="pl-PL" altLang="zh-CN" sz="2000" dirty="0" smtClean="0">
                <a:solidFill>
                  <a:srgbClr val="000000"/>
                </a:solidFill>
                <a:latin typeface="Times New Roman" panose="02020603050405020304" pitchFamily="18" charset="0"/>
                <a:cs typeface="Times New Roman" panose="02020603050405020304" pitchFamily="18" charset="0"/>
              </a:rPr>
              <a:t>v</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k+1</a:t>
            </a:r>
            <a:r>
              <a:rPr lang="pl-PL" altLang="zh-CN" sz="2000" dirty="0" smtClean="0">
                <a:solidFill>
                  <a:srgbClr val="000000"/>
                </a:solidFill>
                <a:latin typeface="Times New Roman" panose="02020603050405020304" pitchFamily="18" charset="0"/>
                <a:cs typeface="Times New Roman" panose="02020603050405020304" pitchFamily="18" charset="0"/>
              </a:rPr>
              <a:t>),</a:t>
            </a:r>
            <a:r>
              <a:rPr lang="pl-PL" altLang="zh-CN" sz="2000" spc="171" dirty="0" smtClean="0">
                <a:solidFill>
                  <a:srgbClr val="000000"/>
                </a:solidFill>
                <a:latin typeface="Times New Roman" panose="02020603050405020304" pitchFamily="18" charset="0"/>
                <a:cs typeface="Times New Roman" panose="02020603050405020304" pitchFamily="18" charset="0"/>
              </a:rPr>
              <a:t> </a:t>
            </a:r>
            <a:r>
              <a:rPr lang="pl-PL" altLang="zh-CN" sz="2000" dirty="0">
                <a:solidFill>
                  <a:srgbClr val="000000"/>
                </a:solidFill>
                <a:latin typeface="Times New Roman" panose="02020603050405020304" pitchFamily="18" charset="0"/>
                <a:cs typeface="Times New Roman" panose="02020603050405020304" pitchFamily="18" charset="0"/>
              </a:rPr>
              <a:t>and</a:t>
            </a:r>
            <a:r>
              <a:rPr lang="pl-PL" altLang="zh-CN" sz="2000" spc="173" dirty="0">
                <a:solidFill>
                  <a:srgbClr val="000000"/>
                </a:solidFill>
                <a:latin typeface="Times New Roman" panose="02020603050405020304" pitchFamily="18" charset="0"/>
                <a:cs typeface="Times New Roman" panose="02020603050405020304" pitchFamily="18" charset="0"/>
              </a:rPr>
              <a:t> </a:t>
            </a:r>
            <a:r>
              <a:rPr lang="pl-PL" altLang="zh-CN" sz="2000" dirty="0" smtClean="0">
                <a:solidFill>
                  <a:srgbClr val="000000"/>
                </a:solidFill>
                <a:latin typeface="Times New Roman" panose="02020603050405020304" pitchFamily="18" charset="0"/>
                <a:cs typeface="Times New Roman" panose="02020603050405020304" pitchFamily="18" charset="0"/>
              </a:rPr>
              <a:t>W</a:t>
            </a:r>
            <a:r>
              <a:rPr lang="en-US" altLang="zh-CN" sz="2000" dirty="0" smtClean="0">
                <a:solidFill>
                  <a:srgbClr val="000000"/>
                </a:solidFill>
                <a:latin typeface="Times New Roman" panose="02020603050405020304" pitchFamily="18" charset="0"/>
                <a:cs typeface="Times New Roman" panose="02020603050405020304" pitchFamily="18" charset="0"/>
              </a:rPr>
              <a:t>-</a:t>
            </a:r>
            <a:r>
              <a:rPr lang="pl-PL" altLang="zh-CN" sz="2000" spc="-75" dirty="0" smtClean="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x</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1</a:t>
            </a:r>
            <a:r>
              <a:rPr lang="pl-PL" altLang="zh-CN" sz="2000" dirty="0" smtClean="0">
                <a:solidFill>
                  <a:srgbClr val="000000"/>
                </a:solidFill>
                <a:latin typeface="Times New Roman" panose="02020603050405020304" pitchFamily="18" charset="0"/>
                <a:cs typeface="Times New Roman" panose="02020603050405020304" pitchFamily="18" charset="0"/>
              </a:rPr>
              <a:t>w</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1</a:t>
            </a:r>
            <a:endParaRPr lang="en-US" altLang="zh-CN" sz="2000" dirty="0">
              <a:solidFill>
                <a:srgbClr val="000000"/>
              </a:solidFill>
              <a:latin typeface="Times New Roman" panose="02020603050405020304" pitchFamily="18" charset="0"/>
              <a:cs typeface="Times New Roman" panose="02020603050405020304" pitchFamily="18" charset="0"/>
            </a:endParaRPr>
          </a:p>
          <a:p>
            <a:pPr>
              <a:lnSpc>
                <a:spcPts val="3169"/>
              </a:lnSpc>
              <a:spcBef>
                <a:spcPts val="0"/>
              </a:spcBef>
              <a:spcAft>
                <a:spcPts val="0"/>
              </a:spcAft>
            </a:pPr>
            <a:endParaRPr sz="2000" dirty="0">
              <a:solidFill>
                <a:srgbClr val="000000"/>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1331640" y="4072302"/>
            <a:ext cx="360432" cy="346249"/>
          </a:xfrm>
          <a:prstGeom prst="rect">
            <a:avLst/>
          </a:prstGeom>
        </p:spPr>
        <p:txBody>
          <a:bodyPr vert="horz" wrap="square" lIns="0" tIns="0" rIns="0" bIns="0" rtlCol="0">
            <a:spAutoFit/>
          </a:bodyPr>
          <a:lstStyle/>
          <a:p>
            <a:pPr>
              <a:lnSpc>
                <a:spcPts val="2744"/>
              </a:lnSpc>
              <a:spcBef>
                <a:spcPts val="0"/>
              </a:spcBef>
              <a:spcAft>
                <a:spcPts val="0"/>
              </a:spcAft>
            </a:pPr>
            <a:r>
              <a:rPr sz="1588" dirty="0">
                <a:solidFill>
                  <a:srgbClr val="000000"/>
                </a:solidFill>
                <a:latin typeface="RHRMBD+CMSY8"/>
                <a:cs typeface="RHRMBD+CMSY8"/>
              </a:rPr>
              <a:t>′</a:t>
            </a:r>
          </a:p>
        </p:txBody>
      </p:sp>
      <p:sp>
        <p:nvSpPr>
          <p:cNvPr id="18" name="object 18"/>
          <p:cNvSpPr txBox="1"/>
          <p:nvPr/>
        </p:nvSpPr>
        <p:spPr>
          <a:xfrm>
            <a:off x="1273221" y="4769840"/>
            <a:ext cx="8117268" cy="410369"/>
          </a:xfrm>
          <a:prstGeom prst="rect">
            <a:avLst/>
          </a:prstGeom>
        </p:spPr>
        <p:txBody>
          <a:bodyPr vert="horz" wrap="square" lIns="0" tIns="0" rIns="0" bIns="0" rtlCol="0">
            <a:spAutoFit/>
          </a:bodyPr>
          <a:lstStyle/>
          <a:p>
            <a:pPr marL="342900" indent="-342900">
              <a:lnSpc>
                <a:spcPts val="3169"/>
              </a:lnSpc>
              <a:spcBef>
                <a:spcPts val="0"/>
              </a:spcBef>
              <a:spcAft>
                <a:spcPts val="0"/>
              </a:spcAft>
              <a:buFont typeface="Wingdings" panose="05000000000000000000" pitchFamily="2" charset="2"/>
              <a:buChar char="Ø"/>
            </a:pPr>
            <a:r>
              <a:rPr sz="2000" spc="-22" dirty="0">
                <a:solidFill>
                  <a:srgbClr val="000000"/>
                </a:solidFill>
                <a:latin typeface="Times New Roman" panose="02020603050405020304" pitchFamily="18" charset="0"/>
                <a:cs typeface="Times New Roman" panose="02020603050405020304" pitchFamily="18" charset="0"/>
              </a:rPr>
              <a:t>According</a:t>
            </a:r>
            <a:r>
              <a:rPr sz="2000" spc="185"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to</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the</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induction</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premise,</a:t>
            </a:r>
            <a:r>
              <a:rPr sz="2000" spc="185" dirty="0">
                <a:solidFill>
                  <a:srgbClr val="000000"/>
                </a:solidFill>
                <a:latin typeface="Times New Roman" panose="02020603050405020304" pitchFamily="18" charset="0"/>
                <a:cs typeface="Times New Roman" panose="02020603050405020304" pitchFamily="18" charset="0"/>
              </a:rPr>
              <a:t> </a:t>
            </a:r>
            <a:r>
              <a:rPr sz="2000" dirty="0" smtClean="0">
                <a:solidFill>
                  <a:srgbClr val="000000"/>
                </a:solidFill>
                <a:latin typeface="Times New Roman" panose="02020603050405020304" pitchFamily="18" charset="0"/>
                <a:cs typeface="Times New Roman" panose="02020603050405020304" pitchFamily="18" charset="0"/>
              </a:rPr>
              <a:t>I</a:t>
            </a:r>
            <a:r>
              <a:rPr lang="en-US" sz="2000" dirty="0" smtClean="0">
                <a:solidFill>
                  <a:srgbClr val="000000"/>
                </a:solidFill>
                <a:latin typeface="Times New Roman" panose="02020603050405020304" pitchFamily="18" charset="0"/>
                <a:cs typeface="Times New Roman" panose="02020603050405020304" pitchFamily="18" charset="0"/>
              </a:rPr>
              <a:t>   </a:t>
            </a:r>
            <a:r>
              <a:rPr sz="2000" dirty="0" smtClean="0">
                <a:solidFill>
                  <a:srgbClr val="000000"/>
                </a:solidFill>
                <a:latin typeface="Times New Roman" panose="02020603050405020304" pitchFamily="18" charset="0"/>
                <a:cs typeface="Times New Roman" panose="02020603050405020304" pitchFamily="18" charset="0"/>
              </a:rPr>
              <a:t>is</a:t>
            </a:r>
            <a:r>
              <a:rPr sz="2000" spc="171" dirty="0" smtClean="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the</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optimal</a:t>
            </a:r>
            <a:r>
              <a:rPr sz="2000" spc="177"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solution</a:t>
            </a:r>
          </a:p>
        </p:txBody>
      </p:sp>
      <p:sp>
        <p:nvSpPr>
          <p:cNvPr id="19" name="object 19"/>
          <p:cNvSpPr txBox="1"/>
          <p:nvPr/>
        </p:nvSpPr>
        <p:spPr>
          <a:xfrm>
            <a:off x="5508104" y="4830893"/>
            <a:ext cx="360432" cy="346249"/>
          </a:xfrm>
          <a:prstGeom prst="rect">
            <a:avLst/>
          </a:prstGeom>
        </p:spPr>
        <p:txBody>
          <a:bodyPr vert="horz" wrap="square" lIns="0" tIns="0" rIns="0" bIns="0" rtlCol="0">
            <a:spAutoFit/>
          </a:bodyPr>
          <a:lstStyle/>
          <a:p>
            <a:pPr>
              <a:lnSpc>
                <a:spcPts val="2744"/>
              </a:lnSpc>
              <a:spcBef>
                <a:spcPts val="0"/>
              </a:spcBef>
              <a:spcAft>
                <a:spcPts val="0"/>
              </a:spcAft>
            </a:pPr>
            <a:r>
              <a:rPr sz="1588" dirty="0">
                <a:solidFill>
                  <a:srgbClr val="000000"/>
                </a:solidFill>
                <a:latin typeface="RHRMBD+CMSY8"/>
                <a:cs typeface="RHRMBD+CMSY8"/>
              </a:rPr>
              <a:t>′</a:t>
            </a:r>
          </a:p>
        </p:txBody>
      </p:sp>
      <p:sp>
        <p:nvSpPr>
          <p:cNvPr id="20" name="object 20"/>
          <p:cNvSpPr txBox="1"/>
          <p:nvPr/>
        </p:nvSpPr>
        <p:spPr>
          <a:xfrm>
            <a:off x="1273222" y="5111454"/>
            <a:ext cx="7540631" cy="487313"/>
          </a:xfrm>
          <a:prstGeom prst="rect">
            <a:avLst/>
          </a:prstGeom>
        </p:spPr>
        <p:txBody>
          <a:bodyPr vert="horz" wrap="square" lIns="0" tIns="0" rIns="0" bIns="0" rtlCol="0">
            <a:spAutoFit/>
          </a:bodyPr>
          <a:lstStyle/>
          <a:p>
            <a:pPr>
              <a:lnSpc>
                <a:spcPts val="3756"/>
              </a:lnSpc>
              <a:spcBef>
                <a:spcPts val="0"/>
              </a:spcBef>
              <a:spcAft>
                <a:spcPts val="0"/>
              </a:spcAft>
            </a:pPr>
            <a:r>
              <a:rPr sz="2000" dirty="0">
                <a:solidFill>
                  <a:srgbClr val="000000"/>
                </a:solidFill>
                <a:latin typeface="Times New Roman" panose="02020603050405020304" pitchFamily="18" charset="0"/>
                <a:cs typeface="Times New Roman" panose="02020603050405020304" pitchFamily="18" charset="0"/>
              </a:rPr>
              <a:t>of</a:t>
            </a:r>
            <a:r>
              <a:rPr sz="2000" spc="175"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the</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above</a:t>
            </a:r>
            <a:r>
              <a:rPr sz="2000" spc="161"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sub-instance</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of</a:t>
            </a:r>
            <a:r>
              <a:rPr sz="2000" spc="177"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size</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n</a:t>
            </a:r>
            <a:r>
              <a:rPr sz="2000" spc="46"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t>
            </a:r>
            <a:r>
              <a:rPr sz="2000" spc="42" dirty="0">
                <a:solidFill>
                  <a:srgbClr val="000000"/>
                </a:solidFill>
                <a:latin typeface="Times New Roman" panose="02020603050405020304" pitchFamily="18" charset="0"/>
                <a:cs typeface="Times New Roman" panose="02020603050405020304" pitchFamily="18" charset="0"/>
              </a:rPr>
              <a:t> </a:t>
            </a:r>
            <a:r>
              <a:rPr sz="2000" spc="60" dirty="0">
                <a:solidFill>
                  <a:srgbClr val="000000"/>
                </a:solidFill>
                <a:latin typeface="Times New Roman" panose="02020603050405020304" pitchFamily="18" charset="0"/>
                <a:cs typeface="Times New Roman" panose="02020603050405020304" pitchFamily="18" charset="0"/>
              </a:rPr>
              <a:t>k</a:t>
            </a:r>
            <a:r>
              <a:rPr sz="2000" dirty="0">
                <a:solidFill>
                  <a:srgbClr val="000000"/>
                </a:solidFill>
                <a:latin typeface="Times New Roman" panose="02020603050405020304" pitchFamily="18" charset="0"/>
                <a:cs typeface="Times New Roman" panose="02020603050405020304" pitchFamily="18" charset="0"/>
              </a:rPr>
              <a:t>.</a:t>
            </a:r>
            <a:r>
              <a:rPr sz="2000" spc="407"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Let</a:t>
            </a:r>
            <a:r>
              <a:rPr sz="2000" spc="181"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I</a:t>
            </a:r>
            <a:r>
              <a:rPr sz="2000" spc="218"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t>
            </a:r>
            <a:r>
              <a:rPr sz="2000" spc="42"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x</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1 </a:t>
            </a:r>
            <a:r>
              <a:rPr sz="2000" dirty="0" smtClean="0">
                <a:solidFill>
                  <a:srgbClr val="000000"/>
                </a:solidFill>
                <a:latin typeface="Times New Roman" panose="02020603050405020304" pitchFamily="18" charset="0"/>
                <a:cs typeface="Times New Roman" panose="02020603050405020304" pitchFamily="18" charset="0"/>
              </a:rPr>
              <a:t>∪</a:t>
            </a:r>
            <a:r>
              <a:rPr sz="2000" spc="-73" dirty="0" smtClean="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I</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t>
            </a:r>
          </a:p>
        </p:txBody>
      </p:sp>
      <p:sp>
        <p:nvSpPr>
          <p:cNvPr id="21" name="object 21"/>
          <p:cNvSpPr txBox="1"/>
          <p:nvPr/>
        </p:nvSpPr>
        <p:spPr>
          <a:xfrm>
            <a:off x="6948264" y="5157192"/>
            <a:ext cx="360432" cy="346249"/>
          </a:xfrm>
          <a:prstGeom prst="rect">
            <a:avLst/>
          </a:prstGeom>
        </p:spPr>
        <p:txBody>
          <a:bodyPr vert="horz" wrap="square" lIns="0" tIns="0" rIns="0" bIns="0" rtlCol="0">
            <a:spAutoFit/>
          </a:bodyPr>
          <a:lstStyle/>
          <a:p>
            <a:pPr>
              <a:lnSpc>
                <a:spcPts val="2744"/>
              </a:lnSpc>
              <a:spcBef>
                <a:spcPts val="0"/>
              </a:spcBef>
              <a:spcAft>
                <a:spcPts val="0"/>
              </a:spcAft>
            </a:pPr>
            <a:r>
              <a:rPr sz="1588" dirty="0">
                <a:solidFill>
                  <a:srgbClr val="000000"/>
                </a:solidFill>
                <a:latin typeface="RHRMBD+CMSY8"/>
                <a:cs typeface="RHRMBD+CMSY8"/>
              </a:rPr>
              <a:t>′</a:t>
            </a:r>
          </a:p>
        </p:txBody>
      </p:sp>
      <p:sp>
        <p:nvSpPr>
          <p:cNvPr id="23" name="object 23"/>
          <p:cNvSpPr txBox="1"/>
          <p:nvPr/>
        </p:nvSpPr>
        <p:spPr>
          <a:xfrm>
            <a:off x="723096" y="5610919"/>
            <a:ext cx="8318662" cy="410369"/>
          </a:xfrm>
          <a:prstGeom prst="rect">
            <a:avLst/>
          </a:prstGeom>
        </p:spPr>
        <p:txBody>
          <a:bodyPr vert="horz" wrap="square" lIns="0" tIns="0" rIns="0" bIns="0" rtlCol="0">
            <a:spAutoFit/>
          </a:bodyPr>
          <a:lstStyle/>
          <a:p>
            <a:pPr>
              <a:lnSpc>
                <a:spcPts val="3169"/>
              </a:lnSpc>
              <a:spcBef>
                <a:spcPts val="0"/>
              </a:spcBef>
              <a:spcAft>
                <a:spcPts val="0"/>
              </a:spcAft>
            </a:pPr>
            <a:r>
              <a:rPr sz="2000" dirty="0" smtClean="0">
                <a:solidFill>
                  <a:srgbClr val="FF0000"/>
                </a:solidFill>
                <a:latin typeface="Times New Roman" panose="02020603050405020304" pitchFamily="18" charset="0"/>
                <a:cs typeface="Times New Roman" panose="02020603050405020304" pitchFamily="18" charset="0"/>
              </a:rPr>
              <a:t>Then</a:t>
            </a:r>
            <a:r>
              <a:rPr sz="2000" dirty="0">
                <a:solidFill>
                  <a:srgbClr val="FF0000"/>
                </a:solidFill>
                <a:latin typeface="Times New Roman" panose="02020603050405020304" pitchFamily="18" charset="0"/>
                <a:cs typeface="Times New Roman" panose="02020603050405020304" pitchFamily="18" charset="0"/>
              </a:rPr>
              <a:t>,</a:t>
            </a:r>
            <a:r>
              <a:rPr sz="2000" spc="181" dirty="0">
                <a:solidFill>
                  <a:srgbClr val="FF0000"/>
                </a:solidFill>
                <a:latin typeface="Times New Roman" panose="02020603050405020304" pitchFamily="18" charset="0"/>
                <a:cs typeface="Times New Roman" panose="02020603050405020304" pitchFamily="18" charset="0"/>
              </a:rPr>
              <a:t> </a:t>
            </a:r>
            <a:r>
              <a:rPr sz="2000" spc="-71" dirty="0">
                <a:solidFill>
                  <a:srgbClr val="000000"/>
                </a:solidFill>
                <a:latin typeface="Times New Roman" panose="02020603050405020304" pitchFamily="18" charset="0"/>
                <a:cs typeface="Times New Roman" panose="02020603050405020304" pitchFamily="18" charset="0"/>
              </a:rPr>
              <a:t>we</a:t>
            </a:r>
            <a:r>
              <a:rPr sz="2000" spc="236" dirty="0">
                <a:solidFill>
                  <a:srgbClr val="000000"/>
                </a:solidFill>
                <a:latin typeface="Times New Roman" panose="02020603050405020304" pitchFamily="18" charset="0"/>
                <a:cs typeface="Times New Roman" panose="02020603050405020304" pitchFamily="18" charset="0"/>
              </a:rPr>
              <a:t> </a:t>
            </a:r>
            <a:r>
              <a:rPr lang="en-US" sz="2000" spc="236" dirty="0" smtClean="0">
                <a:solidFill>
                  <a:srgbClr val="000000"/>
                </a:solidFill>
                <a:latin typeface="Times New Roman" panose="02020603050405020304" pitchFamily="18" charset="0"/>
                <a:cs typeface="Times New Roman" panose="02020603050405020304" pitchFamily="18" charset="0"/>
              </a:rPr>
              <a:t>want to </a:t>
            </a:r>
            <a:r>
              <a:rPr sz="2000" dirty="0" smtClean="0">
                <a:solidFill>
                  <a:srgbClr val="000000"/>
                </a:solidFill>
                <a:latin typeface="Times New Roman" panose="02020603050405020304" pitchFamily="18" charset="0"/>
                <a:cs typeface="Times New Roman" panose="02020603050405020304" pitchFamily="18" charset="0"/>
              </a:rPr>
              <a:t>claim</a:t>
            </a:r>
            <a:r>
              <a:rPr sz="2000" spc="165" dirty="0" smtClean="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I</a:t>
            </a:r>
            <a:r>
              <a:rPr sz="2000" spc="339"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is</a:t>
            </a:r>
            <a:r>
              <a:rPr sz="2000" spc="171"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the</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optimal</a:t>
            </a:r>
            <a:r>
              <a:rPr sz="2000" spc="177"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solution</a:t>
            </a:r>
            <a:r>
              <a:rPr sz="2000" spc="173" dirty="0">
                <a:solidFill>
                  <a:srgbClr val="000000"/>
                </a:solidFill>
                <a:latin typeface="Times New Roman" panose="02020603050405020304" pitchFamily="18" charset="0"/>
                <a:cs typeface="Times New Roman" panose="02020603050405020304" pitchFamily="18" charset="0"/>
              </a:rPr>
              <a:t> </a:t>
            </a:r>
            <a:r>
              <a:rPr sz="2000" spc="-36" dirty="0">
                <a:solidFill>
                  <a:srgbClr val="000000"/>
                </a:solidFill>
                <a:latin typeface="Times New Roman" panose="02020603050405020304" pitchFamily="18" charset="0"/>
                <a:cs typeface="Times New Roman" panose="02020603050405020304" pitchFamily="18" charset="0"/>
              </a:rPr>
              <a:t>for</a:t>
            </a:r>
            <a:r>
              <a:rPr sz="2000" spc="204"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n</a:t>
            </a:r>
            <a:r>
              <a:rPr sz="2000" spc="46"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t>
            </a:r>
            <a:r>
              <a:rPr sz="2000" spc="42"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k +</a:t>
            </a:r>
            <a:r>
              <a:rPr sz="2000" spc="-75"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1.</a:t>
            </a:r>
          </a:p>
        </p:txBody>
      </p:sp>
      <p:sp>
        <p:nvSpPr>
          <p:cNvPr id="25" name="矩形 24"/>
          <p:cNvSpPr/>
          <p:nvPr/>
        </p:nvSpPr>
        <p:spPr>
          <a:xfrm>
            <a:off x="1259632" y="404664"/>
            <a:ext cx="4572000" cy="523220"/>
          </a:xfrm>
          <a:prstGeom prst="rect">
            <a:avLst/>
          </a:prstGeom>
        </p:spPr>
        <p:txBody>
          <a:bodyPr>
            <a:spAutoFit/>
          </a:bodyPr>
          <a:lstStyle/>
          <a:p>
            <a:r>
              <a:rPr lang="en-US" altLang="zh-CN" sz="2800" b="1" dirty="0">
                <a:solidFill>
                  <a:schemeClr val="bg1"/>
                </a:solidFill>
                <a:latin typeface="LMSans10-Bold-Identity-H"/>
              </a:rPr>
              <a:t>Correctness Proof (1/3</a:t>
            </a:r>
            <a:r>
              <a:rPr lang="en-US" altLang="zh-CN" sz="2800" b="1" dirty="0" smtClean="0">
                <a:solidFill>
                  <a:schemeClr val="bg1"/>
                </a:solidFill>
                <a:latin typeface="LMSans10-Bold-Identity-H"/>
              </a:rPr>
              <a:t>)</a:t>
            </a:r>
            <a:endParaRPr lang="en-US" altLang="zh-CN" sz="2800" b="1" dirty="0">
              <a:solidFill>
                <a:schemeClr val="bg1"/>
              </a:solidFill>
              <a:latin typeface="LMSans10-Bold-Identity-H"/>
            </a:endParaRPr>
          </a:p>
        </p:txBody>
      </p:sp>
      <p:sp>
        <p:nvSpPr>
          <p:cNvPr id="28" name="灯片编号占位符 27"/>
          <p:cNvSpPr>
            <a:spLocks noGrp="1"/>
          </p:cNvSpPr>
          <p:nvPr>
            <p:ph type="sldNum" sz="quarter" idx="12"/>
          </p:nvPr>
        </p:nvSpPr>
        <p:spPr/>
        <p:txBody>
          <a:bodyPr/>
          <a:lstStyle/>
          <a:p>
            <a:r>
              <a:rPr lang="en-CA" altLang="zh-CN" dirty="0"/>
              <a:t>Chapter </a:t>
            </a:r>
            <a:r>
              <a:rPr lang="en-CA" altLang="zh-CN" dirty="0" smtClean="0"/>
              <a:t>7-</a:t>
            </a:r>
            <a:fld id="{80F073CC-40D5-4B23-8DF0-9BD0A0C12F2C}" type="slidenum">
              <a:rPr lang="en-US" smtClean="0"/>
              <a:t>67</a:t>
            </a:fld>
            <a:endParaRPr lang="en-US" dirty="0"/>
          </a:p>
        </p:txBody>
      </p:sp>
    </p:spTree>
    <p:extLst>
      <p:ext uri="{BB962C8B-B14F-4D97-AF65-F5344CB8AC3E}">
        <p14:creationId xmlns:p14="http://schemas.microsoft.com/office/powerpoint/2010/main" val="173608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p:bldP spid="19" grpId="0"/>
      <p:bldP spid="20" grpId="0"/>
      <p:bldP spid="21" grpId="0"/>
      <p:bldP spid="2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95537" y="1035428"/>
            <a:ext cx="8862436" cy="410369"/>
          </a:xfrm>
          <a:prstGeom prst="rect">
            <a:avLst/>
          </a:prstGeom>
        </p:spPr>
        <p:txBody>
          <a:bodyPr vert="horz" wrap="square" lIns="0" tIns="0" rIns="0" bIns="0" rtlCol="0">
            <a:spAutoFit/>
          </a:bodyPr>
          <a:lstStyle/>
          <a:p>
            <a:pPr>
              <a:lnSpc>
                <a:spcPts val="3169"/>
              </a:lnSpc>
              <a:spcBef>
                <a:spcPts val="0"/>
              </a:spcBef>
              <a:spcAft>
                <a:spcPts val="0"/>
              </a:spcAft>
            </a:pPr>
            <a:r>
              <a:rPr sz="2000" dirty="0">
                <a:solidFill>
                  <a:srgbClr val="3333B3"/>
                </a:solidFill>
                <a:latin typeface="Times New Roman" panose="02020603050405020304" pitchFamily="18" charset="0"/>
                <a:cs typeface="Times New Roman" panose="02020603050405020304" pitchFamily="18" charset="0"/>
              </a:rPr>
              <a:t>Proof</a:t>
            </a:r>
            <a:r>
              <a:rPr sz="2000" spc="161" dirty="0">
                <a:solidFill>
                  <a:srgbClr val="3333B3"/>
                </a:solidFill>
                <a:latin typeface="Times New Roman" panose="02020603050405020304" pitchFamily="18" charset="0"/>
                <a:cs typeface="Times New Roman" panose="02020603050405020304" pitchFamily="18" charset="0"/>
              </a:rPr>
              <a:t> </a:t>
            </a:r>
            <a:r>
              <a:rPr sz="2000" spc="-68" dirty="0">
                <a:solidFill>
                  <a:srgbClr val="3333B3"/>
                </a:solidFill>
                <a:latin typeface="Times New Roman" panose="02020603050405020304" pitchFamily="18" charset="0"/>
                <a:cs typeface="Times New Roman" panose="02020603050405020304" pitchFamily="18" charset="0"/>
              </a:rPr>
              <a:t>by</a:t>
            </a:r>
            <a:r>
              <a:rPr sz="2000" spc="230" dirty="0">
                <a:solidFill>
                  <a:srgbClr val="3333B3"/>
                </a:solidFill>
                <a:latin typeface="Times New Roman" panose="02020603050405020304" pitchFamily="18" charset="0"/>
                <a:cs typeface="Times New Roman" panose="02020603050405020304" pitchFamily="18" charset="0"/>
              </a:rPr>
              <a:t> </a:t>
            </a:r>
            <a:r>
              <a:rPr sz="2000" dirty="0">
                <a:solidFill>
                  <a:srgbClr val="3333B3"/>
                </a:solidFill>
                <a:latin typeface="Times New Roman" panose="02020603050405020304" pitchFamily="18" charset="0"/>
                <a:cs typeface="Times New Roman" panose="02020603050405020304" pitchFamily="18" charset="0"/>
              </a:rPr>
              <a:t>contradiction.</a:t>
            </a:r>
            <a:r>
              <a:rPr sz="2000" spc="417" dirty="0">
                <a:solidFill>
                  <a:srgbClr val="3333B3"/>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If</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not,</a:t>
            </a:r>
            <a:r>
              <a:rPr sz="2000" spc="177"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suppose</a:t>
            </a:r>
            <a:r>
              <a:rPr sz="2000" spc="16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there</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exists</a:t>
            </a:r>
            <a:r>
              <a:rPr sz="2000" spc="173"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a:t>
            </a:r>
            <a:r>
              <a:rPr sz="2000" spc="165" dirty="0">
                <a:solidFill>
                  <a:srgbClr val="000000"/>
                </a:solidFill>
                <a:latin typeface="Times New Roman" panose="02020603050405020304" pitchFamily="18" charset="0"/>
                <a:cs typeface="Times New Roman" panose="02020603050405020304" pitchFamily="18" charset="0"/>
              </a:rPr>
              <a:t> </a:t>
            </a:r>
            <a:r>
              <a:rPr sz="2000" spc="-30" dirty="0">
                <a:solidFill>
                  <a:srgbClr val="000000"/>
                </a:solidFill>
                <a:latin typeface="Times New Roman" panose="02020603050405020304" pitchFamily="18" charset="0"/>
                <a:cs typeface="Times New Roman" panose="02020603050405020304" pitchFamily="18" charset="0"/>
              </a:rPr>
              <a:t>more</a:t>
            </a:r>
            <a:r>
              <a:rPr sz="2000" spc="195"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optimal</a:t>
            </a:r>
          </a:p>
        </p:txBody>
      </p:sp>
      <p:sp>
        <p:nvSpPr>
          <p:cNvPr id="5" name="object 5"/>
          <p:cNvSpPr txBox="1"/>
          <p:nvPr/>
        </p:nvSpPr>
        <p:spPr>
          <a:xfrm>
            <a:off x="395536" y="1377042"/>
            <a:ext cx="4688141" cy="410369"/>
          </a:xfrm>
          <a:prstGeom prst="rect">
            <a:avLst/>
          </a:prstGeom>
        </p:spPr>
        <p:txBody>
          <a:bodyPr vert="horz" wrap="square" lIns="0" tIns="0" rIns="0" bIns="0" rtlCol="0">
            <a:spAutoFit/>
          </a:bodyPr>
          <a:lstStyle/>
          <a:p>
            <a:pPr>
              <a:lnSpc>
                <a:spcPts val="3169"/>
              </a:lnSpc>
              <a:spcBef>
                <a:spcPts val="0"/>
              </a:spcBef>
              <a:spcAft>
                <a:spcPts val="0"/>
              </a:spcAft>
            </a:pPr>
            <a:r>
              <a:rPr sz="2000" dirty="0">
                <a:solidFill>
                  <a:srgbClr val="000000"/>
                </a:solidFill>
                <a:latin typeface="Times New Roman" panose="02020603050405020304" pitchFamily="18" charset="0"/>
                <a:cs typeface="Times New Roman" panose="02020603050405020304" pitchFamily="18" charset="0"/>
              </a:rPr>
              <a:t>solution</a:t>
            </a:r>
            <a:r>
              <a:rPr sz="2000" spc="173" dirty="0">
                <a:solidFill>
                  <a:srgbClr val="000000"/>
                </a:solidFill>
                <a:latin typeface="Times New Roman" panose="02020603050405020304" pitchFamily="18" charset="0"/>
                <a:cs typeface="Times New Roman" panose="02020603050405020304" pitchFamily="18" charset="0"/>
              </a:rPr>
              <a:t> </a:t>
            </a:r>
            <a:r>
              <a:rPr sz="2000" dirty="0" smtClean="0">
                <a:solidFill>
                  <a:srgbClr val="000000"/>
                </a:solidFill>
                <a:latin typeface="Times New Roman" panose="02020603050405020304" pitchFamily="18" charset="0"/>
                <a:cs typeface="Times New Roman" panose="02020603050405020304" pitchFamily="18" charset="0"/>
              </a:rPr>
              <a:t>I</a:t>
            </a:r>
            <a:r>
              <a:rPr lang="en-US" sz="2000" baseline="30000" dirty="0" smtClean="0">
                <a:solidFill>
                  <a:srgbClr val="000000"/>
                </a:solidFill>
                <a:latin typeface="Times New Roman" panose="02020603050405020304" pitchFamily="18" charset="0"/>
                <a:cs typeface="Times New Roman" panose="02020603050405020304" pitchFamily="18" charset="0"/>
              </a:rPr>
              <a:t>*</a:t>
            </a:r>
            <a:r>
              <a:rPr sz="2000" spc="1279" dirty="0" smtClean="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with</a:t>
            </a:r>
            <a:r>
              <a:rPr sz="2000" spc="171"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maximal</a:t>
            </a:r>
            <a:r>
              <a:rPr sz="2000" spc="181" dirty="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value</a:t>
            </a:r>
            <a:r>
              <a:rPr sz="2000" spc="175" dirty="0">
                <a:solidFill>
                  <a:srgbClr val="000000"/>
                </a:solidFill>
                <a:latin typeface="Times New Roman" panose="02020603050405020304" pitchFamily="18" charset="0"/>
                <a:cs typeface="Times New Roman" panose="02020603050405020304" pitchFamily="18" charset="0"/>
              </a:rPr>
              <a:t> </a:t>
            </a:r>
            <a:r>
              <a:rPr sz="2000" dirty="0" smtClean="0">
                <a:solidFill>
                  <a:srgbClr val="000000"/>
                </a:solidFill>
                <a:latin typeface="Times New Roman" panose="02020603050405020304" pitchFamily="18" charset="0"/>
                <a:cs typeface="Times New Roman" panose="02020603050405020304" pitchFamily="18" charset="0"/>
              </a:rPr>
              <a:t>V</a:t>
            </a:r>
            <a:r>
              <a:rPr lang="en-US" sz="2000" baseline="30000" dirty="0" smtClean="0">
                <a:solidFill>
                  <a:srgbClr val="000000"/>
                </a:solidFill>
                <a:latin typeface="Times New Roman" panose="02020603050405020304" pitchFamily="18" charset="0"/>
                <a:cs typeface="Times New Roman" panose="02020603050405020304" pitchFamily="18" charset="0"/>
              </a:rPr>
              <a:t>*</a:t>
            </a:r>
            <a:r>
              <a:rPr sz="2000" spc="866" dirty="0" smtClean="0">
                <a:solidFill>
                  <a:srgbClr val="000000"/>
                </a:solidFill>
                <a:latin typeface="Times New Roman" panose="02020603050405020304" pitchFamily="18" charset="0"/>
                <a:cs typeface="Times New Roman" panose="02020603050405020304" pitchFamily="18" charset="0"/>
              </a:rPr>
              <a:t> </a:t>
            </a:r>
            <a:r>
              <a:rPr sz="2000" dirty="0">
                <a:solidFill>
                  <a:srgbClr val="000000"/>
                </a:solidFill>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8" name="object 8"/>
              <p:cNvSpPr txBox="1"/>
              <p:nvPr/>
            </p:nvSpPr>
            <p:spPr>
              <a:xfrm>
                <a:off x="395537" y="1700808"/>
                <a:ext cx="7666995" cy="410369"/>
              </a:xfrm>
              <a:prstGeom prst="rect">
                <a:avLst/>
              </a:prstGeom>
            </p:spPr>
            <p:txBody>
              <a:bodyPr vert="horz" wrap="square" lIns="0" tIns="0" rIns="0" bIns="0" rtlCol="0">
                <a:spAutoFit/>
              </a:bodyPr>
              <a:lstStyle/>
              <a:p>
                <a:pPr>
                  <a:lnSpc>
                    <a:spcPts val="3169"/>
                  </a:lnSpc>
                  <a:spcBef>
                    <a:spcPts val="0"/>
                  </a:spcBef>
                  <a:spcAft>
                    <a:spcPts val="0"/>
                  </a:spcAft>
                </a:pPr>
                <a:r>
                  <a:rPr lang="en-US" sz="2000" dirty="0" smtClean="0">
                    <a:solidFill>
                      <a:srgbClr val="000000"/>
                    </a:solidFill>
                    <a:latin typeface="Times New Roman" panose="02020603050405020304" pitchFamily="18" charset="0"/>
                    <a:cs typeface="Times New Roman" panose="02020603050405020304" pitchFamily="18" charset="0"/>
                  </a:rPr>
                  <a:t>Prove</a:t>
                </a:r>
                <a:r>
                  <a:rPr lang="en-US" sz="2000" spc="175"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a:t>
                </a:r>
                <a:r>
                  <a:rPr lang="en-US" sz="2000" spc="173"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ﬁrst</a:t>
                </a:r>
                <a:r>
                  <a:rPr lang="en-US" sz="2000" spc="175"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element</a:t>
                </a:r>
                <a:r>
                  <a:rPr lang="en-US" sz="2000" spc="175"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ar-AE" altLang="zh-CN" sz="2000" i="1" dirty="0" smtClean="0">
                            <a:solidFill>
                              <a:srgbClr val="000000"/>
                            </a:solidFill>
                            <a:latin typeface="Cambria Math" panose="02040503050406030204" pitchFamily="18" charset="0"/>
                            <a:cs typeface="Times New Roman" panose="02020603050405020304" pitchFamily="18" charset="0"/>
                          </a:rPr>
                        </m:ctrlPr>
                      </m:sSubSupPr>
                      <m:e>
                        <m:r>
                          <a:rPr lang="en-US" altLang="zh-CN" sz="2000" b="0" i="1" dirty="0" smtClean="0">
                            <a:solidFill>
                              <a:srgbClr val="000000"/>
                            </a:solidFill>
                            <a:latin typeface="Cambria Math" panose="02040503050406030204" pitchFamily="18" charset="0"/>
                            <a:cs typeface="Times New Roman" panose="02020603050405020304" pitchFamily="18" charset="0"/>
                          </a:rPr>
                          <m:t>𝑥</m:t>
                        </m:r>
                      </m:e>
                      <m:sub>
                        <m:r>
                          <a:rPr lang="en-US" altLang="zh-CN" sz="2000" b="0" i="1" dirty="0" smtClean="0">
                            <a:solidFill>
                              <a:srgbClr val="000000"/>
                            </a:solidFill>
                            <a:latin typeface="Cambria Math" panose="02040503050406030204" pitchFamily="18" charset="0"/>
                            <a:cs typeface="Times New Roman" panose="02020603050405020304" pitchFamily="18" charset="0"/>
                          </a:rPr>
                          <m:t>1</m:t>
                        </m:r>
                      </m:sub>
                      <m:sup>
                        <m:r>
                          <a:rPr lang="en-US" altLang="zh-CN" sz="2000" b="0" i="1" dirty="0" smtClean="0">
                            <a:solidFill>
                              <a:srgbClr val="000000"/>
                            </a:solidFill>
                            <a:latin typeface="Cambria Math" panose="02040503050406030204" pitchFamily="18" charset="0"/>
                            <a:cs typeface="Times New Roman" panose="02020603050405020304" pitchFamily="18" charset="0"/>
                          </a:rPr>
                          <m:t>∗</m:t>
                        </m:r>
                      </m:sup>
                    </m:sSubSup>
                  </m:oMath>
                </a14:m>
                <a:r>
                  <a:rPr lang="ar-AE" sz="2000" spc="1106"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of</a:t>
                </a:r>
                <a:r>
                  <a:rPr lang="en-US" sz="2000" spc="177" dirty="0" smtClean="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I</a:t>
                </a:r>
                <a:r>
                  <a:rPr lang="en-US" sz="2000" baseline="30000" dirty="0" smtClean="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must</a:t>
                </a:r>
                <a:r>
                  <a:rPr lang="en-US" sz="2000" spc="175" dirty="0" smtClean="0">
                    <a:solidFill>
                      <a:srgbClr val="000000"/>
                    </a:solidFill>
                    <a:latin typeface="Times New Roman" panose="02020603050405020304" pitchFamily="18" charset="0"/>
                    <a:cs typeface="Times New Roman" panose="02020603050405020304" pitchFamily="18" charset="0"/>
                  </a:rPr>
                  <a:t> </a:t>
                </a:r>
                <a:r>
                  <a:rPr lang="en-US" sz="2000" spc="50" dirty="0">
                    <a:solidFill>
                      <a:srgbClr val="000000"/>
                    </a:solidFill>
                    <a:latin typeface="Times New Roman" panose="02020603050405020304" pitchFamily="18" charset="0"/>
                    <a:cs typeface="Times New Roman" panose="02020603050405020304" pitchFamily="18" charset="0"/>
                  </a:rPr>
                  <a:t>be</a:t>
                </a:r>
                <a:r>
                  <a:rPr lang="en-US" sz="2000" spc="113"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equal</a:t>
                </a:r>
                <a:r>
                  <a:rPr lang="en-US" sz="2000" spc="181"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to</a:t>
                </a:r>
                <a:r>
                  <a:rPr lang="en-US" sz="2000" spc="173"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x</a:t>
                </a:r>
                <a:r>
                  <a:rPr lang="en-US" sz="2000" baseline="-25000" dirty="0" smtClean="0">
                    <a:solidFill>
                      <a:srgbClr val="000000"/>
                    </a:solidFill>
                    <a:latin typeface="Times New Roman" panose="02020603050405020304" pitchFamily="18" charset="0"/>
                    <a:cs typeface="Times New Roman" panose="02020603050405020304" pitchFamily="18" charset="0"/>
                  </a:rPr>
                  <a:t>1  </a:t>
                </a:r>
                <a:r>
                  <a:rPr lang="en-US" sz="2000" dirty="0" smtClean="0">
                    <a:solidFill>
                      <a:srgbClr val="000000"/>
                    </a:solidFill>
                    <a:latin typeface="Times New Roman" panose="02020603050405020304" pitchFamily="18" charset="0"/>
                    <a:cs typeface="Times New Roman" panose="02020603050405020304" pitchFamily="18" charset="0"/>
                  </a:rPr>
                  <a:t>of </a:t>
                </a:r>
                <a:r>
                  <a:rPr lang="en-US" sz="2000" spc="177" dirty="0" smtClean="0">
                    <a:solidFill>
                      <a:srgbClr val="000000"/>
                    </a:solidFill>
                    <a:latin typeface="Times New Roman" panose="02020603050405020304" pitchFamily="18" charset="0"/>
                    <a:cs typeface="Times New Roman" panose="02020603050405020304" pitchFamily="18" charset="0"/>
                  </a:rPr>
                  <a:t> </a:t>
                </a:r>
                <a:r>
                  <a:rPr lang="en-US" sz="2000" spc="161" dirty="0">
                    <a:solidFill>
                      <a:srgbClr val="000000"/>
                    </a:solidFill>
                    <a:latin typeface="Times New Roman" panose="02020603050405020304" pitchFamily="18" charset="0"/>
                    <a:cs typeface="Times New Roman" panose="02020603050405020304" pitchFamily="18" charset="0"/>
                  </a:rPr>
                  <a:t>I</a:t>
                </a:r>
                <a:r>
                  <a:rPr lang="en-US" sz="2000" dirty="0">
                    <a:solidFill>
                      <a:srgbClr val="000000"/>
                    </a:solidFill>
                    <a:latin typeface="Times New Roman" panose="02020603050405020304" pitchFamily="18" charset="0"/>
                    <a:cs typeface="Times New Roman" panose="02020603050405020304" pitchFamily="18" charset="0"/>
                  </a:rPr>
                  <a:t>.</a:t>
                </a:r>
                <a:endParaRPr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8" name="object 8"/>
              <p:cNvSpPr txBox="1">
                <a:spLocks noRot="1" noChangeAspect="1" noMove="1" noResize="1" noEditPoints="1" noAdjustHandles="1" noChangeArrowheads="1" noChangeShapeType="1" noTextEdit="1"/>
              </p:cNvSpPr>
              <p:nvPr/>
            </p:nvSpPr>
            <p:spPr>
              <a:xfrm>
                <a:off x="395537" y="1700808"/>
                <a:ext cx="7666995" cy="410369"/>
              </a:xfrm>
              <a:prstGeom prst="rect">
                <a:avLst/>
              </a:prstGeom>
              <a:blipFill rotWithShape="0">
                <a:blip r:embed="rId2"/>
                <a:stretch>
                  <a:fillRect l="-2067" t="-4478" b="-283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object 14"/>
              <p:cNvSpPr txBox="1"/>
              <p:nvPr/>
            </p:nvSpPr>
            <p:spPr>
              <a:xfrm>
                <a:off x="960587" y="2213162"/>
                <a:ext cx="7816889" cy="6463308"/>
              </a:xfrm>
              <a:prstGeom prst="rect">
                <a:avLst/>
              </a:prstGeom>
            </p:spPr>
            <p:txBody>
              <a:bodyPr vert="horz" wrap="square" lIns="0" tIns="0" rIns="0" bIns="0" rtlCol="0">
                <a:spAutoFit/>
              </a:bodyPr>
              <a:lstStyle/>
              <a:p>
                <a:pPr marL="457200" indent="-457200">
                  <a:lnSpc>
                    <a:spcPts val="2400"/>
                  </a:lnSpc>
                  <a:spcBef>
                    <a:spcPts val="0"/>
                  </a:spcBef>
                  <a:spcAft>
                    <a:spcPts val="0"/>
                  </a:spcAft>
                  <a:buFont typeface="Wingdings" panose="05000000000000000000" pitchFamily="2" charset="2"/>
                  <a:buChar char="Ø"/>
                </a:pPr>
                <a14:m>
                  <m:oMath xmlns:m="http://schemas.openxmlformats.org/officeDocument/2006/math">
                    <m:sSubSup>
                      <m:sSubSupPr>
                        <m:ctrlPr>
                          <a:rPr lang="ar-AE" altLang="zh-CN" sz="2000" i="1" dirty="0" smtClean="0">
                            <a:solidFill>
                              <a:srgbClr val="FF0066"/>
                            </a:solidFill>
                            <a:latin typeface="Cambria Math" panose="02040503050406030204" pitchFamily="18" charset="0"/>
                            <a:cs typeface="Times New Roman" panose="02020603050405020304" pitchFamily="18" charset="0"/>
                          </a:rPr>
                        </m:ctrlPr>
                      </m:sSubSupPr>
                      <m:e>
                        <m:r>
                          <a:rPr lang="zh-CN" altLang="ar-AE" sz="2000" b="0" i="1" dirty="0" smtClean="0">
                            <a:solidFill>
                              <a:srgbClr val="FF0066"/>
                            </a:solidFill>
                            <a:latin typeface="Cambria Math" panose="02040503050406030204" pitchFamily="18" charset="0"/>
                            <a:cs typeface="Times New Roman" panose="02020603050405020304" pitchFamily="18" charset="0"/>
                          </a:rPr>
                          <m:t>𝑥</m:t>
                        </m:r>
                      </m:e>
                      <m:sub>
                        <m:r>
                          <a:rPr lang="ar-AE" altLang="zh-CN" sz="2000" i="1" dirty="0">
                            <a:solidFill>
                              <a:srgbClr val="FF0066"/>
                            </a:solidFill>
                            <a:latin typeface="Cambria Math" panose="02040503050406030204" pitchFamily="18" charset="0"/>
                            <a:cs typeface="Times New Roman" panose="02020603050405020304" pitchFamily="18" charset="0"/>
                          </a:rPr>
                          <m:t>1</m:t>
                        </m:r>
                      </m:sub>
                      <m:sup>
                        <m:r>
                          <a:rPr lang="ar-AE" altLang="zh-CN" sz="2000" i="1" dirty="0">
                            <a:solidFill>
                              <a:srgbClr val="FF0066"/>
                            </a:solidFill>
                            <a:latin typeface="Cambria Math" panose="02040503050406030204" pitchFamily="18" charset="0"/>
                            <a:cs typeface="Times New Roman" panose="02020603050405020304" pitchFamily="18" charset="0"/>
                          </a:rPr>
                          <m:t>∗</m:t>
                        </m:r>
                      </m:sup>
                    </m:sSubSup>
                  </m:oMath>
                </a14:m>
                <a:r>
                  <a:rPr lang="ar-AE" sz="2000" dirty="0" smtClean="0">
                    <a:solidFill>
                      <a:srgbClr val="FF0066"/>
                    </a:solidFill>
                    <a:latin typeface="Times New Roman" panose="02020603050405020304" pitchFamily="18" charset="0"/>
                    <a:cs typeface="Times New Roman" panose="02020603050405020304" pitchFamily="18" charset="0"/>
                  </a:rPr>
                  <a:t>=</a:t>
                </a:r>
                <a14:m>
                  <m:oMath xmlns:m="http://schemas.openxmlformats.org/officeDocument/2006/math">
                    <m:sSubSup>
                      <m:sSubSupPr>
                        <m:ctrlPr>
                          <a:rPr lang="ar-AE" altLang="zh-CN" sz="2000" i="1" dirty="0">
                            <a:solidFill>
                              <a:srgbClr val="FF0066"/>
                            </a:solidFill>
                            <a:latin typeface="Cambria Math" panose="02040503050406030204" pitchFamily="18" charset="0"/>
                            <a:cs typeface="Times New Roman" panose="02020603050405020304" pitchFamily="18" charset="0"/>
                          </a:rPr>
                        </m:ctrlPr>
                      </m:sSubSupPr>
                      <m:e>
                        <m:r>
                          <a:rPr lang="en-US" altLang="zh-CN" sz="2000" b="0" i="1" dirty="0" smtClean="0">
                            <a:solidFill>
                              <a:srgbClr val="FF0066"/>
                            </a:solidFill>
                            <a:latin typeface="Cambria Math" panose="02040503050406030204" pitchFamily="18" charset="0"/>
                            <a:cs typeface="Times New Roman" panose="02020603050405020304" pitchFamily="18" charset="0"/>
                          </a:rPr>
                          <m:t>𝑥</m:t>
                        </m:r>
                      </m:e>
                      <m:sub>
                        <m:r>
                          <a:rPr lang="ar-AE" altLang="zh-CN" sz="2000" i="1" dirty="0">
                            <a:solidFill>
                              <a:srgbClr val="FF0066"/>
                            </a:solidFill>
                            <a:latin typeface="Cambria Math" panose="02040503050406030204" pitchFamily="18" charset="0"/>
                            <a:cs typeface="Times New Roman" panose="02020603050405020304" pitchFamily="18" charset="0"/>
                          </a:rPr>
                          <m:t>1</m:t>
                        </m:r>
                      </m:sub>
                      <m:sup/>
                    </m:sSubSup>
                  </m:oMath>
                </a14:m>
                <a:r>
                  <a:rPr lang="ar-AE" sz="2000" dirty="0" smtClean="0">
                    <a:solidFill>
                      <a:srgbClr val="000000"/>
                    </a:solidFill>
                    <a:latin typeface="Times New Roman" panose="02020603050405020304" pitchFamily="18" charset="0"/>
                    <a:cs typeface="Times New Roman" panose="02020603050405020304" pitchFamily="18" charset="0"/>
                  </a:rPr>
                  <a:t>:</a:t>
                </a:r>
                <a:r>
                  <a:rPr lang="ar-AE" sz="2000" spc="407" dirty="0" smtClean="0">
                    <a:solidFill>
                      <a:srgbClr val="000000"/>
                    </a:solidFill>
                    <a:latin typeface="Times New Roman" panose="02020603050405020304" pitchFamily="18" charset="0"/>
                    <a:cs typeface="Times New Roman" panose="02020603050405020304" pitchFamily="18" charset="0"/>
                  </a:rPr>
                  <a:t> </a:t>
                </a:r>
                <a:r>
                  <a:rPr lang="en-US" sz="2000" spc="-71" dirty="0">
                    <a:solidFill>
                      <a:srgbClr val="000000"/>
                    </a:solidFill>
                    <a:latin typeface="Times New Roman" panose="02020603050405020304" pitchFamily="18" charset="0"/>
                    <a:cs typeface="Times New Roman" panose="02020603050405020304" pitchFamily="18" charset="0"/>
                  </a:rPr>
                  <a:t>we</a:t>
                </a:r>
                <a:r>
                  <a:rPr lang="en-US" sz="2000" spc="236"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have</a:t>
                </a:r>
                <a:r>
                  <a:rPr lang="en-US" sz="2000" spc="175"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nothing</a:t>
                </a:r>
                <a:r>
                  <a:rPr lang="en-US" sz="2000" spc="173"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to</a:t>
                </a:r>
                <a:r>
                  <a:rPr lang="en-US" sz="2000" spc="173" dirty="0">
                    <a:solidFill>
                      <a:srgbClr val="000000"/>
                    </a:solidFill>
                    <a:latin typeface="Times New Roman" panose="02020603050405020304" pitchFamily="18" charset="0"/>
                    <a:cs typeface="Times New Roman" panose="02020603050405020304" pitchFamily="18" charset="0"/>
                  </a:rPr>
                  <a:t> </a:t>
                </a:r>
                <a:r>
                  <a:rPr lang="en-US" sz="2000" spc="-20" dirty="0">
                    <a:solidFill>
                      <a:srgbClr val="000000"/>
                    </a:solidFill>
                    <a:latin typeface="Times New Roman" panose="02020603050405020304" pitchFamily="18" charset="0"/>
                    <a:cs typeface="Times New Roman" panose="02020603050405020304" pitchFamily="18" charset="0"/>
                  </a:rPr>
                  <a:t>prove</a:t>
                </a:r>
                <a:r>
                  <a:rPr lang="en-US" sz="2000" spc="-20" dirty="0" smtClean="0">
                    <a:solidFill>
                      <a:srgbClr val="000000"/>
                    </a:solidFill>
                    <a:latin typeface="Times New Roman" panose="02020603050405020304" pitchFamily="18" charset="0"/>
                    <a:cs typeface="Times New Roman" panose="02020603050405020304" pitchFamily="18" charset="0"/>
                  </a:rPr>
                  <a:t>.</a:t>
                </a:r>
              </a:p>
              <a:p>
                <a:pPr marL="457200" indent="-457200">
                  <a:lnSpc>
                    <a:spcPts val="2400"/>
                  </a:lnSpc>
                  <a:spcBef>
                    <a:spcPts val="0"/>
                  </a:spcBef>
                  <a:spcAft>
                    <a:spcPts val="0"/>
                  </a:spcAft>
                  <a:buFont typeface="Wingdings" panose="05000000000000000000" pitchFamily="2" charset="2"/>
                  <a:buChar char="Ø"/>
                </a:pPr>
                <a14:m>
                  <m:oMath xmlns:m="http://schemas.openxmlformats.org/officeDocument/2006/math">
                    <m:sSubSup>
                      <m:sSubSupPr>
                        <m:ctrlPr>
                          <a:rPr lang="ar-AE" altLang="zh-CN" sz="2000" i="1" dirty="0" smtClean="0">
                            <a:solidFill>
                              <a:srgbClr val="FF0066"/>
                            </a:solidFill>
                            <a:latin typeface="Cambria Math" panose="02040503050406030204" pitchFamily="18" charset="0"/>
                            <a:cs typeface="Times New Roman" panose="02020603050405020304" pitchFamily="18" charset="0"/>
                          </a:rPr>
                        </m:ctrlPr>
                      </m:sSubSupPr>
                      <m:e>
                        <m:r>
                          <a:rPr lang="en-US" altLang="zh-CN" sz="2000" b="0" i="1" dirty="0" smtClean="0">
                            <a:solidFill>
                              <a:srgbClr val="FF0066"/>
                            </a:solidFill>
                            <a:latin typeface="Cambria Math" panose="02040503050406030204" pitchFamily="18" charset="0"/>
                            <a:cs typeface="Times New Roman" panose="02020603050405020304" pitchFamily="18" charset="0"/>
                          </a:rPr>
                          <m:t>𝑥</m:t>
                        </m:r>
                      </m:e>
                      <m:sub>
                        <m:r>
                          <a:rPr lang="ar-AE" altLang="zh-CN" sz="2000" i="1" dirty="0">
                            <a:solidFill>
                              <a:srgbClr val="FF0066"/>
                            </a:solidFill>
                            <a:latin typeface="Cambria Math" panose="02040503050406030204" pitchFamily="18" charset="0"/>
                            <a:cs typeface="Times New Roman" panose="02020603050405020304" pitchFamily="18" charset="0"/>
                          </a:rPr>
                          <m:t>1</m:t>
                        </m:r>
                      </m:sub>
                      <m:sup>
                        <m:r>
                          <a:rPr lang="ar-AE" altLang="zh-CN" sz="2000" i="1" dirty="0">
                            <a:solidFill>
                              <a:srgbClr val="FF0066"/>
                            </a:solidFill>
                            <a:latin typeface="Cambria Math" panose="02040503050406030204" pitchFamily="18" charset="0"/>
                            <a:cs typeface="Times New Roman" panose="02020603050405020304" pitchFamily="18" charset="0"/>
                          </a:rPr>
                          <m:t>∗</m:t>
                        </m:r>
                      </m:sup>
                    </m:sSubSup>
                    <m:r>
                      <a:rPr lang="en-US" altLang="zh-CN" sz="2000" b="0" i="0" dirty="0" smtClean="0">
                        <a:solidFill>
                          <a:srgbClr val="FF0066"/>
                        </a:solidFill>
                        <a:latin typeface="Cambria Math" panose="02040503050406030204" pitchFamily="18" charset="0"/>
                        <a:cs typeface="Times New Roman" panose="02020603050405020304" pitchFamily="18" charset="0"/>
                      </a:rPr>
                      <m:t>&gt;</m:t>
                    </m:r>
                    <m:sSubSup>
                      <m:sSubSupPr>
                        <m:ctrlPr>
                          <a:rPr lang="ar-AE" altLang="zh-CN" sz="2000" i="1" dirty="0">
                            <a:solidFill>
                              <a:srgbClr val="FF0066"/>
                            </a:solidFill>
                            <a:latin typeface="Cambria Math" panose="02040503050406030204" pitchFamily="18" charset="0"/>
                            <a:cs typeface="Times New Roman" panose="02020603050405020304" pitchFamily="18" charset="0"/>
                          </a:rPr>
                        </m:ctrlPr>
                      </m:sSubSupPr>
                      <m:e>
                        <m:r>
                          <a:rPr lang="en-US" altLang="zh-CN" sz="2000" b="0" i="1" dirty="0" smtClean="0">
                            <a:solidFill>
                              <a:srgbClr val="FF0066"/>
                            </a:solidFill>
                            <a:latin typeface="Cambria Math" panose="02040503050406030204" pitchFamily="18" charset="0"/>
                            <a:cs typeface="Times New Roman" panose="02020603050405020304" pitchFamily="18" charset="0"/>
                          </a:rPr>
                          <m:t>𝑥</m:t>
                        </m:r>
                      </m:e>
                      <m:sub>
                        <m:r>
                          <a:rPr lang="ar-AE" altLang="zh-CN" sz="2000" i="1" dirty="0">
                            <a:solidFill>
                              <a:srgbClr val="FF0066"/>
                            </a:solidFill>
                            <a:latin typeface="Cambria Math" panose="02040503050406030204" pitchFamily="18" charset="0"/>
                            <a:cs typeface="Times New Roman" panose="02020603050405020304" pitchFamily="18" charset="0"/>
                          </a:rPr>
                          <m:t>1</m:t>
                        </m:r>
                      </m:sub>
                      <m:sup/>
                    </m:sSubSup>
                  </m:oMath>
                </a14:m>
                <a:r>
                  <a:rPr lang="ar-AE"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is</a:t>
                </a:r>
                <a:r>
                  <a:rPr lang="en-US" altLang="zh-CN" sz="2000" spc="17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impossible,</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because</a:t>
                </a:r>
                <a:r>
                  <a:rPr lang="en-US" altLang="zh-CN" sz="2000" spc="16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the</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greedy</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strategy</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guarantees that</a:t>
                </a:r>
                <a:r>
                  <a:rPr lang="en-US" altLang="zh-CN" sz="2000" spc="175"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x</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000" spc="1106"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of</a:t>
                </a:r>
                <a:r>
                  <a:rPr lang="en-US" altLang="zh-CN" sz="2000" spc="177"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a:t>
                </a:r>
                <a:r>
                  <a:rPr lang="en-US" altLang="zh-CN" sz="2000" spc="339"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is</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as</a:t>
                </a:r>
                <a:r>
                  <a:rPr lang="en-US" altLang="zh-CN" sz="2000" spc="175" dirty="0">
                    <a:solidFill>
                      <a:srgbClr val="000000"/>
                    </a:solidFill>
                    <a:latin typeface="Times New Roman" panose="02020603050405020304" pitchFamily="18" charset="0"/>
                    <a:cs typeface="Times New Roman" panose="02020603050405020304" pitchFamily="18" charset="0"/>
                  </a:rPr>
                  <a:t> </a:t>
                </a:r>
                <a:r>
                  <a:rPr lang="en-US" altLang="zh-CN" sz="2000" spc="-20" dirty="0">
                    <a:solidFill>
                      <a:srgbClr val="000000"/>
                    </a:solidFill>
                    <a:latin typeface="Times New Roman" panose="02020603050405020304" pitchFamily="18" charset="0"/>
                    <a:cs typeface="Times New Roman" panose="02020603050405020304" pitchFamily="18" charset="0"/>
                  </a:rPr>
                  <a:t>large</a:t>
                </a:r>
                <a:r>
                  <a:rPr lang="en-US" altLang="zh-CN" sz="2000" spc="18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as</a:t>
                </a:r>
                <a:r>
                  <a:rPr lang="en-US" altLang="zh-CN" sz="2000" spc="17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possible</a:t>
                </a:r>
                <a:r>
                  <a:rPr lang="en-US" altLang="zh-CN" sz="2000" dirty="0" smtClean="0">
                    <a:solidFill>
                      <a:srgbClr val="000000"/>
                    </a:solidFill>
                    <a:latin typeface="Times New Roman" panose="02020603050405020304" pitchFamily="18" charset="0"/>
                    <a:cs typeface="Times New Roman" panose="02020603050405020304" pitchFamily="18" charset="0"/>
                  </a:rPr>
                  <a:t>.</a:t>
                </a:r>
              </a:p>
              <a:p>
                <a:pPr marL="342900" indent="-342900">
                  <a:lnSpc>
                    <a:spcPts val="2400"/>
                  </a:lnSpc>
                  <a:spcBef>
                    <a:spcPts val="0"/>
                  </a:spcBef>
                  <a:spcAft>
                    <a:spcPts val="0"/>
                  </a:spcAft>
                  <a:buFont typeface="Wingdings" panose="05000000000000000000" pitchFamily="2" charset="2"/>
                  <a:buChar char="Ø"/>
                </a:pPr>
                <a:r>
                  <a:rPr lang="en-US" altLang="zh-CN" sz="2000" spc="173" dirty="0" smtClean="0">
                    <a:solidFill>
                      <a:srgbClr val="FF0066"/>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ar-AE" altLang="zh-CN" sz="2000" i="1" dirty="0" smtClean="0">
                            <a:solidFill>
                              <a:srgbClr val="FF0066"/>
                            </a:solidFill>
                            <a:latin typeface="Cambria Math" panose="02040503050406030204" pitchFamily="18" charset="0"/>
                            <a:cs typeface="Times New Roman" panose="02020603050405020304" pitchFamily="18" charset="0"/>
                          </a:rPr>
                        </m:ctrlPr>
                      </m:sSubSupPr>
                      <m:e>
                        <m:r>
                          <a:rPr lang="en-US" altLang="zh-CN" sz="2000" b="0" i="1" dirty="0" smtClean="0">
                            <a:solidFill>
                              <a:srgbClr val="FF0066"/>
                            </a:solidFill>
                            <a:latin typeface="Cambria Math" panose="02040503050406030204" pitchFamily="18" charset="0"/>
                            <a:cs typeface="Times New Roman" panose="02020603050405020304" pitchFamily="18" charset="0"/>
                          </a:rPr>
                          <m:t>𝑥</m:t>
                        </m:r>
                      </m:e>
                      <m:sub>
                        <m:r>
                          <a:rPr lang="ar-AE" altLang="zh-CN" sz="2000" i="1" dirty="0">
                            <a:solidFill>
                              <a:srgbClr val="FF0066"/>
                            </a:solidFill>
                            <a:latin typeface="Cambria Math" panose="02040503050406030204" pitchFamily="18" charset="0"/>
                            <a:cs typeface="Times New Roman" panose="02020603050405020304" pitchFamily="18" charset="0"/>
                          </a:rPr>
                          <m:t>1</m:t>
                        </m:r>
                      </m:sub>
                      <m:sup>
                        <m:r>
                          <a:rPr lang="ar-AE" altLang="zh-CN" sz="2000" i="1" dirty="0">
                            <a:solidFill>
                              <a:srgbClr val="FF0066"/>
                            </a:solidFill>
                            <a:latin typeface="Cambria Math" panose="02040503050406030204" pitchFamily="18" charset="0"/>
                            <a:cs typeface="Times New Roman" panose="02020603050405020304" pitchFamily="18" charset="0"/>
                          </a:rPr>
                          <m:t>∗</m:t>
                        </m:r>
                      </m:sup>
                    </m:sSubSup>
                    <m:r>
                      <a:rPr lang="en-US" altLang="zh-CN" sz="2000" b="0" i="0" dirty="0" smtClean="0">
                        <a:solidFill>
                          <a:srgbClr val="FF0066"/>
                        </a:solidFill>
                        <a:latin typeface="Cambria Math" panose="02040503050406030204" pitchFamily="18" charset="0"/>
                        <a:cs typeface="Times New Roman" panose="02020603050405020304" pitchFamily="18" charset="0"/>
                      </a:rPr>
                      <m:t>&lt;</m:t>
                    </m:r>
                    <m:sSubSup>
                      <m:sSubSupPr>
                        <m:ctrlPr>
                          <a:rPr lang="ar-AE" altLang="zh-CN" sz="2000" i="1" dirty="0">
                            <a:solidFill>
                              <a:srgbClr val="FF0066"/>
                            </a:solidFill>
                            <a:latin typeface="Cambria Math" panose="02040503050406030204" pitchFamily="18" charset="0"/>
                            <a:cs typeface="Times New Roman" panose="02020603050405020304" pitchFamily="18" charset="0"/>
                          </a:rPr>
                        </m:ctrlPr>
                      </m:sSubSupPr>
                      <m:e>
                        <m:r>
                          <a:rPr lang="en-US" altLang="zh-CN" sz="2000" b="0" i="1" dirty="0" smtClean="0">
                            <a:solidFill>
                              <a:srgbClr val="FF0066"/>
                            </a:solidFill>
                            <a:latin typeface="Cambria Math" panose="02040503050406030204" pitchFamily="18" charset="0"/>
                            <a:cs typeface="Times New Roman" panose="02020603050405020304" pitchFamily="18" charset="0"/>
                          </a:rPr>
                          <m:t>𝑥</m:t>
                        </m:r>
                      </m:e>
                      <m:sub>
                        <m:r>
                          <a:rPr lang="ar-AE" altLang="zh-CN" sz="2000" i="1" dirty="0">
                            <a:solidFill>
                              <a:srgbClr val="FF0066"/>
                            </a:solidFill>
                            <a:latin typeface="Cambria Math" panose="02040503050406030204" pitchFamily="18" charset="0"/>
                            <a:cs typeface="Times New Roman" panose="02020603050405020304" pitchFamily="18" charset="0"/>
                          </a:rPr>
                          <m:t>1</m:t>
                        </m:r>
                      </m:sub>
                      <m:sup/>
                    </m:sSubSup>
                  </m:oMath>
                </a14:m>
                <a:r>
                  <a:rPr lang="ar-AE" altLang="zh-CN" sz="2000" dirty="0">
                    <a:solidFill>
                      <a:srgbClr val="000000"/>
                    </a:solidFill>
                    <a:latin typeface="Times New Roman" panose="02020603050405020304" pitchFamily="18" charset="0"/>
                    <a:cs typeface="Times New Roman" panose="02020603050405020304" pitchFamily="18" charset="0"/>
                  </a:rPr>
                  <a:t>,</a:t>
                </a:r>
                <a:r>
                  <a:rPr lang="ar-AE" altLang="zh-CN" sz="2000" spc="169" dirty="0">
                    <a:solidFill>
                      <a:srgbClr val="000000"/>
                    </a:solidFill>
                    <a:latin typeface="Times New Roman" panose="02020603050405020304" pitchFamily="18" charset="0"/>
                    <a:cs typeface="Times New Roman" panose="02020603050405020304" pitchFamily="18" charset="0"/>
                  </a:rPr>
                  <a:t> </a:t>
                </a:r>
                <a:r>
                  <a:rPr lang="en-US" altLang="zh-CN" sz="2000" spc="-71" dirty="0">
                    <a:solidFill>
                      <a:srgbClr val="000000"/>
                    </a:solidFill>
                    <a:latin typeface="Times New Roman" panose="02020603050405020304" pitchFamily="18" charset="0"/>
                    <a:cs typeface="Times New Roman" panose="02020603050405020304" pitchFamily="18" charset="0"/>
                  </a:rPr>
                  <a:t>we</a:t>
                </a:r>
                <a:r>
                  <a:rPr lang="en-US" altLang="zh-CN" sz="2000" spc="236"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can</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spc="-30" dirty="0">
                    <a:solidFill>
                      <a:srgbClr val="000000"/>
                    </a:solidFill>
                    <a:latin typeface="Times New Roman" panose="02020603050405020304" pitchFamily="18" charset="0"/>
                    <a:cs typeface="Times New Roman" panose="02020603050405020304" pitchFamily="18" charset="0"/>
                  </a:rPr>
                  <a:t>always</a:t>
                </a:r>
                <a:r>
                  <a:rPr lang="en-US" altLang="zh-CN" sz="2000" spc="199"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increase</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it</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to</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x</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000" spc="1106" dirty="0" smtClean="0">
                    <a:solidFill>
                      <a:srgbClr val="000000"/>
                    </a:solidFill>
                    <a:latin typeface="Times New Roman" panose="02020603050405020304" pitchFamily="18" charset="0"/>
                    <a:cs typeface="Times New Roman" panose="02020603050405020304" pitchFamily="18" charset="0"/>
                  </a:rPr>
                  <a:t> </a:t>
                </a:r>
                <a:r>
                  <a:rPr lang="en-US" altLang="zh-CN" sz="2000" spc="-68" dirty="0">
                    <a:solidFill>
                      <a:srgbClr val="000000"/>
                    </a:solidFill>
                    <a:latin typeface="Times New Roman" panose="02020603050405020304" pitchFamily="18" charset="0"/>
                    <a:cs typeface="Times New Roman" panose="02020603050405020304" pitchFamily="18" charset="0"/>
                  </a:rPr>
                  <a:t>by</a:t>
                </a:r>
                <a:r>
                  <a:rPr lang="en-US" altLang="zh-CN" sz="2000" spc="232"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decreasing</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total </a:t>
                </a:r>
                <a:r>
                  <a:rPr lang="en-US" altLang="zh-CN" sz="2000" spc="-20" dirty="0">
                    <a:solidFill>
                      <a:srgbClr val="000000"/>
                    </a:solidFill>
                    <a:latin typeface="Times New Roman" panose="02020603050405020304" pitchFamily="18" charset="0"/>
                    <a:cs typeface="Times New Roman" panose="02020603050405020304" pitchFamily="18" charset="0"/>
                  </a:rPr>
                  <a:t>weight</a:t>
                </a:r>
                <a:r>
                  <a:rPr lang="en-US" altLang="zh-CN" sz="2000" spc="18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of</a:t>
                </a:r>
                <a:r>
                  <a:rPr lang="en-US" altLang="zh-CN" sz="2000" spc="177"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its</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remaining</a:t>
                </a:r>
                <a:r>
                  <a:rPr lang="en-US" altLang="zh-CN" sz="2000" spc="17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k</a:t>
                </a:r>
                <a:r>
                  <a:rPr lang="en-US" altLang="zh-CN" sz="2000" spc="232"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items</a:t>
                </a:r>
                <a:r>
                  <a:rPr lang="en-US" altLang="zh-CN" sz="2000" spc="175" dirty="0">
                    <a:solidFill>
                      <a:srgbClr val="000000"/>
                    </a:solidFill>
                    <a:latin typeface="Times New Roman" panose="02020603050405020304" pitchFamily="18" charset="0"/>
                    <a:cs typeface="Times New Roman" panose="02020603050405020304" pitchFamily="18" charset="0"/>
                  </a:rPr>
                  <a:t> </a:t>
                </a:r>
                <a:r>
                  <a:rPr lang="en-US" altLang="zh-CN" sz="2000" spc="-68" dirty="0">
                    <a:solidFill>
                      <a:srgbClr val="000000"/>
                    </a:solidFill>
                    <a:latin typeface="Times New Roman" panose="02020603050405020304" pitchFamily="18" charset="0"/>
                    <a:cs typeface="Times New Roman" panose="02020603050405020304" pitchFamily="18" charset="0"/>
                  </a:rPr>
                  <a:t>by</a:t>
                </a:r>
                <a:r>
                  <a:rPr lang="en-US" altLang="zh-CN" sz="2000" spc="23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4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42"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(x</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1 </a:t>
                </a:r>
                <a:r>
                  <a:rPr lang="en-US" altLang="zh-CN" sz="2000" dirty="0" smtClean="0">
                    <a:solidFill>
                      <a:srgbClr val="000000"/>
                    </a:solidFill>
                    <a:latin typeface="Times New Roman" panose="02020603050405020304" pitchFamily="18" charset="0"/>
                    <a:cs typeface="Times New Roman" panose="02020603050405020304" pitchFamily="18" charset="0"/>
                  </a:rPr>
                  <a:t>−</a:t>
                </a:r>
                <a:r>
                  <a:rPr lang="en-US" altLang="zh-CN" sz="2000" spc="-75" dirty="0" smtClean="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ar-AE" altLang="zh-CN" sz="2000" i="1" dirty="0">
                            <a:solidFill>
                              <a:srgbClr val="000000"/>
                            </a:solidFill>
                            <a:latin typeface="Cambria Math" panose="02040503050406030204" pitchFamily="18" charset="0"/>
                            <a:cs typeface="Times New Roman" panose="02020603050405020304" pitchFamily="18" charset="0"/>
                          </a:rPr>
                        </m:ctrlPr>
                      </m:sSubSupPr>
                      <m:e>
                        <m:r>
                          <a:rPr lang="en-US" altLang="zh-CN" sz="2000" b="0" i="1" dirty="0" smtClean="0">
                            <a:solidFill>
                              <a:srgbClr val="000000"/>
                            </a:solidFill>
                            <a:latin typeface="Cambria Math" panose="02040503050406030204" pitchFamily="18" charset="0"/>
                            <a:cs typeface="Times New Roman" panose="02020603050405020304" pitchFamily="18" charset="0"/>
                          </a:rPr>
                          <m:t>𝑥</m:t>
                        </m:r>
                      </m:e>
                      <m:sub>
                        <m:r>
                          <a:rPr lang="ar-AE" altLang="zh-CN" sz="2000" i="1" dirty="0">
                            <a:solidFill>
                              <a:srgbClr val="000000"/>
                            </a:solidFill>
                            <a:latin typeface="Cambria Math" panose="02040503050406030204" pitchFamily="18" charset="0"/>
                            <a:cs typeface="Times New Roman" panose="02020603050405020304" pitchFamily="18" charset="0"/>
                          </a:rPr>
                          <m:t>1</m:t>
                        </m:r>
                      </m:sub>
                      <m:sup>
                        <m:r>
                          <a:rPr lang="ar-AE" altLang="zh-CN" sz="2000" i="1" dirty="0">
                            <a:solidFill>
                              <a:srgbClr val="000000"/>
                            </a:solidFill>
                            <a:latin typeface="Cambria Math" panose="02040503050406030204" pitchFamily="18" charset="0"/>
                            <a:cs typeface="Times New Roman" panose="02020603050405020304" pitchFamily="18" charset="0"/>
                          </a:rPr>
                          <m:t>∗</m:t>
                        </m:r>
                      </m:sup>
                    </m:sSubSup>
                  </m:oMath>
                </a14:m>
                <a:r>
                  <a:rPr lang="ar-AE" altLang="zh-CN" sz="2000" spc="385"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)w</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000" dirty="0" smtClean="0">
                    <a:solidFill>
                      <a:srgbClr val="000000"/>
                    </a:solidFill>
                    <a:latin typeface="Times New Roman" panose="02020603050405020304" pitchFamily="18" charset="0"/>
                    <a:cs typeface="Times New Roman" panose="02020603050405020304" pitchFamily="18" charset="0"/>
                  </a:rPr>
                  <a:t>.</a:t>
                </a:r>
                <a:r>
                  <a:rPr lang="en-US" altLang="zh-CN" sz="2000" spc="409" dirty="0" smtClean="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Note </a:t>
                </a:r>
                <a:r>
                  <a:rPr lang="en-US" altLang="zh-CN" sz="2000" dirty="0">
                    <a:solidFill>
                      <a:srgbClr val="000000"/>
                    </a:solidFill>
                    <a:latin typeface="Times New Roman" panose="02020603050405020304" pitchFamily="18" charset="0"/>
                    <a:cs typeface="Times New Roman" panose="02020603050405020304" pitchFamily="18" charset="0"/>
                  </a:rPr>
                  <a:t>that</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such</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adjustment</a:t>
                </a:r>
                <a:r>
                  <a:rPr lang="en-US" altLang="zh-CN" sz="2000" spc="175" dirty="0">
                    <a:solidFill>
                      <a:srgbClr val="000000"/>
                    </a:solidFill>
                    <a:latin typeface="Times New Roman" panose="02020603050405020304" pitchFamily="18" charset="0"/>
                    <a:cs typeface="Times New Roman" panose="02020603050405020304" pitchFamily="18" charset="0"/>
                  </a:rPr>
                  <a:t> </a:t>
                </a:r>
                <a:r>
                  <a:rPr lang="en-US" altLang="zh-CN" sz="2000" spc="-22" dirty="0">
                    <a:solidFill>
                      <a:srgbClr val="000000"/>
                    </a:solidFill>
                    <a:latin typeface="Times New Roman" panose="02020603050405020304" pitchFamily="18" charset="0"/>
                    <a:cs typeface="Times New Roman" panose="02020603050405020304" pitchFamily="18" charset="0"/>
                  </a:rPr>
                  <a:t>makes</a:t>
                </a:r>
                <a:r>
                  <a:rPr lang="en-US" altLang="zh-CN" sz="2000" spc="189"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sense</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since</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the</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total</a:t>
                </a:r>
                <a:r>
                  <a:rPr lang="en-US" altLang="zh-CN" sz="2000" spc="177" dirty="0">
                    <a:solidFill>
                      <a:srgbClr val="000000"/>
                    </a:solidFill>
                    <a:latin typeface="Times New Roman" panose="02020603050405020304" pitchFamily="18" charset="0"/>
                    <a:cs typeface="Times New Roman" panose="02020603050405020304" pitchFamily="18" charset="0"/>
                  </a:rPr>
                  <a:t> </a:t>
                </a:r>
                <a:r>
                  <a:rPr lang="en-US" altLang="zh-CN" sz="2000" spc="-20" dirty="0">
                    <a:solidFill>
                      <a:srgbClr val="000000"/>
                    </a:solidFill>
                    <a:latin typeface="Times New Roman" panose="02020603050405020304" pitchFamily="18" charset="0"/>
                    <a:cs typeface="Times New Roman" panose="02020603050405020304" pitchFamily="18" charset="0"/>
                  </a:rPr>
                  <a:t>weight</a:t>
                </a:r>
                <a:r>
                  <a:rPr lang="en-US" altLang="zh-CN" sz="2000" spc="185"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of </a:t>
                </a:r>
                <a:r>
                  <a:rPr lang="en-US" altLang="zh-CN" sz="2000" dirty="0">
                    <a:solidFill>
                      <a:srgbClr val="000000"/>
                    </a:solidFill>
                    <a:latin typeface="Times New Roman" panose="02020603050405020304" pitchFamily="18" charset="0"/>
                    <a:cs typeface="Times New Roman" panose="02020603050405020304" pitchFamily="18" charset="0"/>
                  </a:rPr>
                  <a:t>the</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remaining</a:t>
                </a:r>
                <a:r>
                  <a:rPr lang="en-US" altLang="zh-CN" sz="2000" spc="17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k</a:t>
                </a:r>
                <a:r>
                  <a:rPr lang="en-US" altLang="zh-CN" sz="2000" spc="232"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items</a:t>
                </a:r>
                <a:r>
                  <a:rPr lang="en-US" altLang="zh-CN" sz="2000" spc="17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must</a:t>
                </a:r>
                <a:r>
                  <a:rPr lang="en-US" altLang="zh-CN" sz="2000" spc="177" dirty="0">
                    <a:solidFill>
                      <a:srgbClr val="000000"/>
                    </a:solidFill>
                    <a:latin typeface="Times New Roman" panose="02020603050405020304" pitchFamily="18" charset="0"/>
                    <a:cs typeface="Times New Roman" panose="02020603050405020304" pitchFamily="18" charset="0"/>
                  </a:rPr>
                  <a:t> </a:t>
                </a:r>
                <a:r>
                  <a:rPr lang="en-US" altLang="zh-CN" sz="2000" spc="50" dirty="0">
                    <a:solidFill>
                      <a:srgbClr val="000000"/>
                    </a:solidFill>
                    <a:latin typeface="Times New Roman" panose="02020603050405020304" pitchFamily="18" charset="0"/>
                    <a:cs typeface="Times New Roman" panose="02020603050405020304" pitchFamily="18" charset="0"/>
                  </a:rPr>
                  <a:t>be</a:t>
                </a:r>
                <a:r>
                  <a:rPr lang="en-US" altLang="zh-CN" sz="2000" spc="113" dirty="0">
                    <a:solidFill>
                      <a:srgbClr val="000000"/>
                    </a:solidFill>
                    <a:latin typeface="Times New Roman" panose="02020603050405020304" pitchFamily="18" charset="0"/>
                    <a:cs typeface="Times New Roman" panose="02020603050405020304" pitchFamily="18" charset="0"/>
                  </a:rPr>
                  <a:t> </a:t>
                </a:r>
                <a:r>
                  <a:rPr lang="en-US" altLang="zh-CN" sz="2000" spc="-20" dirty="0">
                    <a:solidFill>
                      <a:srgbClr val="000000"/>
                    </a:solidFill>
                    <a:latin typeface="Times New Roman" panose="02020603050405020304" pitchFamily="18" charset="0"/>
                    <a:cs typeface="Times New Roman" panose="02020603050405020304" pitchFamily="18" charset="0"/>
                  </a:rPr>
                  <a:t>larger</a:t>
                </a:r>
                <a:r>
                  <a:rPr lang="en-US" altLang="zh-CN" sz="2000" spc="18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than</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407"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Otherwise,</a:t>
                </a:r>
                <a:r>
                  <a:rPr lang="en-US" altLang="zh-CN" sz="2000" spc="177" dirty="0">
                    <a:solidFill>
                      <a:srgbClr val="000000"/>
                    </a:solidFill>
                    <a:latin typeface="Times New Roman" panose="02020603050405020304" pitchFamily="18" charset="0"/>
                    <a:cs typeface="Times New Roman" panose="02020603050405020304" pitchFamily="18" charset="0"/>
                  </a:rPr>
                  <a:t> </a:t>
                </a:r>
                <a:r>
                  <a:rPr lang="en-US" altLang="zh-CN" sz="2000" spc="-71" dirty="0" smtClean="0">
                    <a:solidFill>
                      <a:srgbClr val="000000"/>
                    </a:solidFill>
                    <a:latin typeface="Times New Roman" panose="02020603050405020304" pitchFamily="18" charset="0"/>
                    <a:cs typeface="Times New Roman" panose="02020603050405020304" pitchFamily="18" charset="0"/>
                  </a:rPr>
                  <a:t>we </a:t>
                </a:r>
                <a:r>
                  <a:rPr lang="en-US" altLang="zh-CN" sz="2000" dirty="0">
                    <a:solidFill>
                      <a:srgbClr val="000000"/>
                    </a:solidFill>
                    <a:latin typeface="Times New Roman" panose="02020603050405020304" pitchFamily="18" charset="0"/>
                    <a:cs typeface="Times New Roman" panose="02020603050405020304" pitchFamily="18" charset="0"/>
                  </a:rPr>
                  <a:t>must</a:t>
                </a:r>
                <a:r>
                  <a:rPr lang="en-US" altLang="zh-CN" sz="2000" spc="17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have</a:t>
                </a:r>
                <a:r>
                  <a:rPr lang="en-US" altLang="zh-CN" sz="2000" spc="177"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V</a:t>
                </a:r>
                <a:r>
                  <a:rPr lang="en-US" altLang="zh-CN" sz="2000" spc="1465" baseline="30000" dirty="0" smtClean="0">
                    <a:solidFill>
                      <a:srgbClr val="000000"/>
                    </a:solidFill>
                    <a:latin typeface="Times New Roman" panose="02020603050405020304" pitchFamily="18" charset="0"/>
                    <a:cs typeface="Times New Roman" panose="02020603050405020304" pitchFamily="18" charset="0"/>
                  </a:rPr>
                  <a:t>*</a:t>
                </a:r>
                <a:r>
                  <a:rPr lang="en-US" altLang="zh-CN" sz="2000" dirty="0" smtClean="0">
                    <a:solidFill>
                      <a:srgbClr val="000000"/>
                    </a:solidFill>
                    <a:latin typeface="Times New Roman" panose="02020603050405020304" pitchFamily="18" charset="0"/>
                    <a:cs typeface="Times New Roman" panose="02020603050405020304" pitchFamily="18" charset="0"/>
                  </a:rPr>
                  <a:t>&lt;</a:t>
                </a:r>
                <a:r>
                  <a:rPr lang="en-US" altLang="zh-CN" sz="2000" spc="40"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V</a:t>
                </a:r>
                <a:r>
                  <a:rPr lang="en-US" altLang="zh-CN" sz="2000" spc="-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169"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which</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is</a:t>
                </a:r>
                <a:r>
                  <a:rPr lang="en-US" altLang="zh-CN" sz="2000" spc="17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not</a:t>
                </a:r>
                <a:r>
                  <a:rPr lang="en-US" altLang="zh-CN" sz="2000" spc="177"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possible</a:t>
                </a:r>
                <a:r>
                  <a:rPr lang="en-US" altLang="zh-CN" sz="2000" spc="163" dirty="0">
                    <a:solidFill>
                      <a:srgbClr val="000000"/>
                    </a:solidFill>
                    <a:latin typeface="Times New Roman" panose="02020603050405020304" pitchFamily="18" charset="0"/>
                    <a:cs typeface="Times New Roman" panose="02020603050405020304" pitchFamily="18" charset="0"/>
                  </a:rPr>
                  <a:t> </a:t>
                </a:r>
                <a:r>
                  <a:rPr lang="en-US" altLang="zh-CN" sz="2000" spc="-68" dirty="0">
                    <a:solidFill>
                      <a:srgbClr val="000000"/>
                    </a:solidFill>
                    <a:latin typeface="Times New Roman" panose="02020603050405020304" pitchFamily="18" charset="0"/>
                    <a:cs typeface="Times New Roman" panose="02020603050405020304" pitchFamily="18" charset="0"/>
                  </a:rPr>
                  <a:t>by</a:t>
                </a:r>
                <a:r>
                  <a:rPr lang="en-US" altLang="zh-CN" sz="2000" spc="23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premise.</a:t>
                </a:r>
                <a:r>
                  <a:rPr lang="en-US" altLang="zh-CN" sz="2000" spc="425" dirty="0">
                    <a:solidFill>
                      <a:srgbClr val="000000"/>
                    </a:solidFill>
                    <a:latin typeface="Times New Roman" panose="02020603050405020304" pitchFamily="18" charset="0"/>
                    <a:cs typeface="Times New Roman" panose="02020603050405020304" pitchFamily="18" charset="0"/>
                  </a:rPr>
                  <a:t> </a:t>
                </a:r>
                <a:r>
                  <a:rPr lang="en-US" altLang="zh-CN" sz="2000" spc="-73" dirty="0" smtClean="0">
                    <a:solidFill>
                      <a:srgbClr val="000000"/>
                    </a:solidFill>
                    <a:latin typeface="Times New Roman" panose="02020603050405020304" pitchFamily="18" charset="0"/>
                    <a:cs typeface="Times New Roman" panose="02020603050405020304" pitchFamily="18" charset="0"/>
                  </a:rPr>
                  <a:t>We </a:t>
                </a:r>
                <a:r>
                  <a:rPr lang="en-US" altLang="zh-CN" sz="2000" dirty="0">
                    <a:solidFill>
                      <a:srgbClr val="000000"/>
                    </a:solidFill>
                    <a:latin typeface="Times New Roman" panose="02020603050405020304" pitchFamily="18" charset="0"/>
                    <a:cs typeface="Times New Roman" panose="02020603050405020304" pitchFamily="18" charset="0"/>
                  </a:rPr>
                  <a:t>then</a:t>
                </a:r>
                <a:r>
                  <a:rPr lang="en-US" altLang="zh-CN" sz="2000" spc="17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consider</a:t>
                </a:r>
                <a:r>
                  <a:rPr lang="en-US" altLang="zh-CN" sz="2000" spc="175" dirty="0">
                    <a:solidFill>
                      <a:srgbClr val="000000"/>
                    </a:solidFill>
                    <a:latin typeface="Times New Roman" panose="02020603050405020304" pitchFamily="18" charset="0"/>
                    <a:cs typeface="Times New Roman" panose="02020603050405020304" pitchFamily="18" charset="0"/>
                  </a:rPr>
                  <a:t> </a:t>
                </a:r>
                <a:r>
                  <a:rPr lang="en-US" altLang="zh-CN" sz="2000" spc="-68" dirty="0">
                    <a:solidFill>
                      <a:srgbClr val="000000"/>
                    </a:solidFill>
                    <a:latin typeface="Times New Roman" panose="02020603050405020304" pitchFamily="18" charset="0"/>
                    <a:cs typeface="Times New Roman" panose="02020603050405020304" pitchFamily="18" charset="0"/>
                  </a:rPr>
                  <a:t>two</a:t>
                </a:r>
                <a:r>
                  <a:rPr lang="en-US" altLang="zh-CN" sz="2000" spc="23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sub-cases</a:t>
                </a:r>
                <a:r>
                  <a:rPr lang="en-US" altLang="zh-CN" sz="2000" spc="17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after</a:t>
                </a:r>
                <a:r>
                  <a:rPr lang="en-US" altLang="zh-CN" sz="2000" spc="17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adjustment:</a:t>
                </a:r>
              </a:p>
              <a:p>
                <a:pPr marL="893003" indent="-342900">
                  <a:lnSpc>
                    <a:spcPts val="2400"/>
                  </a:lnSpc>
                  <a:spcBef>
                    <a:spcPts val="0"/>
                  </a:spcBef>
                  <a:spcAft>
                    <a:spcPts val="0"/>
                  </a:spcAft>
                  <a:buFont typeface="Arial" panose="020B0604020202020204" pitchFamily="34" charset="0"/>
                  <a:buChar char="•"/>
                </a:pPr>
                <a:r>
                  <a:rPr lang="en-US" altLang="zh-CN" sz="2000" dirty="0">
                    <a:solidFill>
                      <a:srgbClr val="000000"/>
                    </a:solidFill>
                    <a:latin typeface="Times New Roman" panose="02020603050405020304" pitchFamily="18" charset="0"/>
                    <a:cs typeface="Times New Roman" panose="02020603050405020304" pitchFamily="18" charset="0"/>
                  </a:rPr>
                  <a:t>The</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total</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value</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is</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FF0066"/>
                    </a:solidFill>
                    <a:latin typeface="Times New Roman" panose="02020603050405020304" pitchFamily="18" charset="0"/>
                    <a:cs typeface="Times New Roman" panose="02020603050405020304" pitchFamily="18" charset="0"/>
                  </a:rPr>
                  <a:t>unchanged</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38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This</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is</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only</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possible</a:t>
                </a:r>
                <a:r>
                  <a:rPr lang="en-US" altLang="zh-CN" sz="2000" spc="15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when</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there exists</a:t>
                </a:r>
                <a:r>
                  <a:rPr lang="en-US" altLang="zh-CN" sz="2000" spc="161"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least</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one</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spc="-20" dirty="0">
                    <a:solidFill>
                      <a:srgbClr val="000000"/>
                    </a:solidFill>
                    <a:latin typeface="Times New Roman" panose="02020603050405020304" pitchFamily="18" charset="0"/>
                    <a:cs typeface="Times New Roman" panose="02020603050405020304" pitchFamily="18" charset="0"/>
                  </a:rPr>
                  <a:t>more</a:t>
                </a:r>
                <a:r>
                  <a:rPr lang="en-US" altLang="zh-CN" sz="2000" spc="177"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item</a:t>
                </a:r>
                <a:r>
                  <a:rPr lang="en-US" altLang="zh-CN" sz="2000" spc="159"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j</a:t>
                </a:r>
                <a:r>
                  <a:rPr lang="en-US" altLang="zh-CN" sz="2000" spc="272"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such</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that </a:t>
                </a:r>
                <a:r>
                  <a:rPr lang="el-GR" altLang="zh-CN" sz="2000" dirty="0" smtClean="0">
                    <a:solidFill>
                      <a:srgbClr val="000000"/>
                    </a:solidFill>
                    <a:latin typeface="Times New Roman" panose="02020603050405020304" pitchFamily="18" charset="0"/>
                    <a:cs typeface="Times New Roman" panose="02020603050405020304" pitchFamily="18" charset="0"/>
                  </a:rPr>
                  <a:t>α</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j</a:t>
                </a:r>
                <a:r>
                  <a:rPr lang="en-US" altLang="zh-CN" sz="2000" spc="881"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50" dirty="0">
                    <a:solidFill>
                      <a:srgbClr val="000000"/>
                    </a:solidFill>
                    <a:latin typeface="Times New Roman" panose="02020603050405020304" pitchFamily="18" charset="0"/>
                    <a:cs typeface="Times New Roman" panose="02020603050405020304" pitchFamily="18" charset="0"/>
                  </a:rPr>
                  <a:t> </a:t>
                </a:r>
                <a:r>
                  <a:rPr lang="el-GR" altLang="zh-CN" sz="2000" dirty="0" smtClean="0">
                    <a:solidFill>
                      <a:srgbClr val="000000"/>
                    </a:solidFill>
                    <a:latin typeface="Times New Roman" panose="02020603050405020304" pitchFamily="18" charset="0"/>
                    <a:cs typeface="Times New Roman" panose="02020603050405020304" pitchFamily="18" charset="0"/>
                  </a:rPr>
                  <a:t>α</a:t>
                </a:r>
                <a:r>
                  <a:rPr lang="en-US" altLang="zh-CN" sz="2000"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000" spc="387" dirty="0" smtClean="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a:t>
                </a:r>
              </a:p>
              <a:p>
                <a:pPr marL="893003" indent="-342900">
                  <a:lnSpc>
                    <a:spcPts val="2400"/>
                  </a:lnSpc>
                  <a:spcBef>
                    <a:spcPts val="0"/>
                  </a:spcBef>
                  <a:spcAft>
                    <a:spcPts val="0"/>
                  </a:spcAft>
                  <a:buFont typeface="Arial" panose="020B0604020202020204" pitchFamily="34" charset="0"/>
                  <a:buChar char="•"/>
                </a:pPr>
                <a:r>
                  <a:rPr lang="en-US" altLang="zh-CN" sz="2000" dirty="0">
                    <a:solidFill>
                      <a:srgbClr val="000000"/>
                    </a:solidFill>
                    <a:latin typeface="Times New Roman" panose="02020603050405020304" pitchFamily="18" charset="0"/>
                    <a:cs typeface="Times New Roman" panose="02020603050405020304" pitchFamily="18" charset="0"/>
                  </a:rPr>
                  <a:t>The</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total</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value</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is</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FF0066"/>
                    </a:solidFill>
                    <a:latin typeface="Times New Roman" panose="02020603050405020304" pitchFamily="18" charset="0"/>
                    <a:cs typeface="Times New Roman" panose="02020603050405020304" pitchFamily="18" charset="0"/>
                  </a:rPr>
                  <a:t>higher</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38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In</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this</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case,</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spc="-56" dirty="0">
                    <a:solidFill>
                      <a:srgbClr val="000000"/>
                    </a:solidFill>
                    <a:latin typeface="Times New Roman" panose="02020603050405020304" pitchFamily="18" charset="0"/>
                    <a:cs typeface="Times New Roman" panose="02020603050405020304" pitchFamily="18" charset="0"/>
                  </a:rPr>
                  <a:t>we</a:t>
                </a:r>
                <a:r>
                  <a:rPr lang="en-US" altLang="zh-CN" sz="2000" spc="216"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must</a:t>
                </a:r>
                <a:r>
                  <a:rPr lang="en-US" altLang="zh-CN" sz="2000" spc="16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have</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there</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is </a:t>
                </a:r>
                <a:r>
                  <a:rPr lang="en-US" altLang="zh-CN" sz="2000" dirty="0">
                    <a:solidFill>
                      <a:srgbClr val="000000"/>
                    </a:solidFill>
                    <a:latin typeface="Times New Roman" panose="02020603050405020304" pitchFamily="18" charset="0"/>
                    <a:cs typeface="Times New Roman" panose="02020603050405020304" pitchFamily="18" charset="0"/>
                  </a:rPr>
                  <a:t>no</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j</a:t>
                </a:r>
                <a:r>
                  <a:rPr lang="en-US" altLang="zh-CN" sz="2000" spc="272"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such</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that </a:t>
                </a:r>
                <a:r>
                  <a:rPr lang="el-GR" altLang="zh-CN" sz="2000" dirty="0">
                    <a:solidFill>
                      <a:srgbClr val="000000"/>
                    </a:solidFill>
                    <a:latin typeface="Times New Roman" panose="02020603050405020304" pitchFamily="18" charset="0"/>
                    <a:cs typeface="Times New Roman" panose="02020603050405020304" pitchFamily="18" charset="0"/>
                  </a:rPr>
                  <a:t>α</a:t>
                </a:r>
                <a:r>
                  <a:rPr lang="en-US" altLang="zh-CN" sz="2000" baseline="-25000" dirty="0">
                    <a:solidFill>
                      <a:srgbClr val="000000"/>
                    </a:solidFill>
                    <a:latin typeface="Times New Roman" panose="02020603050405020304" pitchFamily="18" charset="0"/>
                    <a:cs typeface="Times New Roman" panose="02020603050405020304" pitchFamily="18" charset="0"/>
                  </a:rPr>
                  <a:t>j</a:t>
                </a:r>
                <a:r>
                  <a:rPr lang="en-US" altLang="zh-CN" sz="2000" spc="88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spc="50" dirty="0">
                    <a:solidFill>
                      <a:srgbClr val="000000"/>
                    </a:solidFill>
                    <a:latin typeface="Times New Roman" panose="02020603050405020304" pitchFamily="18" charset="0"/>
                    <a:cs typeface="Times New Roman" panose="02020603050405020304" pitchFamily="18" charset="0"/>
                  </a:rPr>
                  <a:t> </a:t>
                </a:r>
                <a:r>
                  <a:rPr lang="el-GR" altLang="zh-CN" sz="2000" dirty="0">
                    <a:solidFill>
                      <a:srgbClr val="000000"/>
                    </a:solidFill>
                    <a:latin typeface="Times New Roman" panose="02020603050405020304" pitchFamily="18" charset="0"/>
                    <a:cs typeface="Times New Roman" panose="02020603050405020304" pitchFamily="18" charset="0"/>
                  </a:rPr>
                  <a:t>α</a:t>
                </a:r>
                <a:r>
                  <a:rPr lang="en-US" altLang="zh-CN" sz="2000" baseline="-25000" dirty="0" err="1">
                    <a:solidFill>
                      <a:srgbClr val="000000"/>
                    </a:solidFill>
                    <a:latin typeface="Times New Roman" panose="02020603050405020304" pitchFamily="18" charset="0"/>
                    <a:cs typeface="Times New Roman" panose="02020603050405020304" pitchFamily="18" charset="0"/>
                  </a:rPr>
                  <a:t>i</a:t>
                </a:r>
                <a:r>
                  <a:rPr lang="en-US" altLang="zh-CN" sz="2000" spc="163" dirty="0" smtClean="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a:t>
                </a:r>
                <a:r>
                  <a:rPr lang="en-US" altLang="zh-CN" sz="2000" spc="377" dirty="0" smtClean="0">
                    <a:solidFill>
                      <a:srgbClr val="000000"/>
                    </a:solidFill>
                    <a:latin typeface="Times New Roman" panose="02020603050405020304" pitchFamily="18" charset="0"/>
                    <a:cs typeface="Times New Roman" panose="02020603050405020304" pitchFamily="18" charset="0"/>
                  </a:rPr>
                  <a:t> </a:t>
                </a:r>
                <a:r>
                  <a:rPr lang="en-US" altLang="zh-CN" sz="2000" spc="-20" dirty="0">
                    <a:solidFill>
                      <a:srgbClr val="000000"/>
                    </a:solidFill>
                    <a:latin typeface="Times New Roman" panose="02020603050405020304" pitchFamily="18" charset="0"/>
                    <a:cs typeface="Times New Roman" panose="02020603050405020304" pitchFamily="18" charset="0"/>
                  </a:rPr>
                  <a:t>However,</a:t>
                </a:r>
                <a:r>
                  <a:rPr lang="en-US" altLang="zh-CN" sz="2000" spc="17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this</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case</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will</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never</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occur </a:t>
                </a:r>
                <a:r>
                  <a:rPr lang="en-US" altLang="zh-CN" sz="2000" dirty="0">
                    <a:solidFill>
                      <a:srgbClr val="000000"/>
                    </a:solidFill>
                    <a:latin typeface="Times New Roman" panose="02020603050405020304" pitchFamily="18" charset="0"/>
                    <a:cs typeface="Times New Roman" panose="02020603050405020304" pitchFamily="18" charset="0"/>
                  </a:rPr>
                  <a:t>since</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it</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goes</a:t>
                </a:r>
                <a:r>
                  <a:rPr lang="en-US" altLang="zh-CN" sz="2000" spc="14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against</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the</a:t>
                </a:r>
                <a:r>
                  <a:rPr lang="en-US" altLang="zh-CN" sz="2000" spc="163"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assumed</a:t>
                </a:r>
                <a:r>
                  <a:rPr lang="en-US" altLang="zh-CN" sz="2000" spc="16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optimality</a:t>
                </a:r>
                <a:r>
                  <a:rPr lang="en-US" altLang="zh-CN" sz="2000" spc="165"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of</a:t>
                </a:r>
                <a:r>
                  <a:rPr lang="en-US" altLang="zh-CN" sz="2000" spc="163"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I</a:t>
                </a:r>
                <a:r>
                  <a:rPr lang="en-US" altLang="zh-CN" sz="2000" baseline="30000" dirty="0" smtClean="0">
                    <a:solidFill>
                      <a:srgbClr val="000000"/>
                    </a:solidFill>
                    <a:latin typeface="Times New Roman" panose="02020603050405020304" pitchFamily="18" charset="0"/>
                    <a:cs typeface="Times New Roman" panose="02020603050405020304" pitchFamily="18" charset="0"/>
                  </a:rPr>
                  <a:t>*</a:t>
                </a:r>
                <a:r>
                  <a:rPr lang="en-US" altLang="zh-CN" sz="2000" spc="564"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t>
                </a:r>
              </a:p>
              <a:p>
                <a:pPr marL="893003" indent="-342900">
                  <a:lnSpc>
                    <a:spcPts val="2400"/>
                  </a:lnSpc>
                  <a:spcBef>
                    <a:spcPts val="0"/>
                  </a:spcBef>
                  <a:spcAft>
                    <a:spcPts val="0"/>
                  </a:spcAft>
                  <a:buFont typeface="Arial" panose="020B0604020202020204" pitchFamily="34" charset="0"/>
                  <a:buChar char="•"/>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893003" indent="-342900">
                  <a:lnSpc>
                    <a:spcPts val="2400"/>
                  </a:lnSpc>
                  <a:spcBef>
                    <a:spcPts val="0"/>
                  </a:spcBef>
                  <a:spcAft>
                    <a:spcPts val="0"/>
                  </a:spcAft>
                  <a:buFont typeface="Arial" panose="020B0604020202020204" pitchFamily="34" charset="0"/>
                  <a:buChar char="•"/>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457200" indent="-457200">
                  <a:lnSpc>
                    <a:spcPts val="2400"/>
                  </a:lnSpc>
                  <a:spcBef>
                    <a:spcPts val="0"/>
                  </a:spcBef>
                  <a:spcAft>
                    <a:spcPts val="0"/>
                  </a:spcAft>
                  <a:buFont typeface="Arial" panose="020B0604020202020204" pitchFamily="34" charset="0"/>
                  <a:buChar char="•"/>
                </a:pPr>
                <a:endParaRPr lang="en-US" altLang="zh-CN" sz="2000" spc="-73" dirty="0">
                  <a:solidFill>
                    <a:srgbClr val="000000"/>
                  </a:solidFill>
                  <a:latin typeface="Times New Roman" panose="02020603050405020304" pitchFamily="18" charset="0"/>
                  <a:cs typeface="Times New Roman" panose="02020603050405020304" pitchFamily="18" charset="0"/>
                </a:endParaRPr>
              </a:p>
              <a:p>
                <a:pPr marL="457200" indent="-457200">
                  <a:lnSpc>
                    <a:spcPts val="2400"/>
                  </a:lnSpc>
                  <a:spcBef>
                    <a:spcPts val="0"/>
                  </a:spcBef>
                  <a:spcAft>
                    <a:spcPts val="0"/>
                  </a:spcAft>
                  <a:buFont typeface="Arial" panose="020B0604020202020204" pitchFamily="34" charset="0"/>
                  <a:buChar char="•"/>
                </a:pPr>
                <a:endParaRPr lang="en-US" altLang="zh-CN" sz="2000" spc="-71" dirty="0">
                  <a:solidFill>
                    <a:srgbClr val="000000"/>
                  </a:solidFill>
                  <a:latin typeface="Times New Roman" panose="02020603050405020304" pitchFamily="18" charset="0"/>
                  <a:cs typeface="Times New Roman" panose="02020603050405020304" pitchFamily="18" charset="0"/>
                </a:endParaRPr>
              </a:p>
              <a:p>
                <a:pPr marL="457200" indent="-457200">
                  <a:lnSpc>
                    <a:spcPts val="2400"/>
                  </a:lnSpc>
                  <a:spcBef>
                    <a:spcPts val="0"/>
                  </a:spcBef>
                  <a:spcAft>
                    <a:spcPts val="0"/>
                  </a:spcAft>
                  <a:buFont typeface="Arial" panose="020B0604020202020204" pitchFamily="34" charset="0"/>
                  <a:buChar char="•"/>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457200" indent="-457200">
                  <a:lnSpc>
                    <a:spcPts val="2400"/>
                  </a:lnSpc>
                  <a:spcBef>
                    <a:spcPts val="0"/>
                  </a:spcBef>
                  <a:spcAft>
                    <a:spcPts val="0"/>
                  </a:spcAft>
                  <a:buFont typeface="Wingdings" panose="05000000000000000000" pitchFamily="2" charset="2"/>
                  <a:buChar char="Ø"/>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457200" indent="-457200">
                  <a:lnSpc>
                    <a:spcPts val="2400"/>
                  </a:lnSpc>
                  <a:spcBef>
                    <a:spcPts val="0"/>
                  </a:spcBef>
                  <a:spcAft>
                    <a:spcPts val="0"/>
                  </a:spcAft>
                  <a:buFont typeface="Wingdings" panose="05000000000000000000" pitchFamily="2" charset="2"/>
                  <a:buChar char="Ø"/>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457200" indent="-457200">
                  <a:lnSpc>
                    <a:spcPts val="2400"/>
                  </a:lnSpc>
                  <a:spcBef>
                    <a:spcPts val="0"/>
                  </a:spcBef>
                  <a:spcAft>
                    <a:spcPts val="0"/>
                  </a:spcAft>
                  <a:buFont typeface="Wingdings" panose="05000000000000000000" pitchFamily="2" charset="2"/>
                  <a:buChar char="Ø"/>
                </a:pPr>
                <a:endParaRPr sz="2000" spc="-2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4" name="object 14"/>
              <p:cNvSpPr txBox="1">
                <a:spLocks noRot="1" noChangeAspect="1" noMove="1" noResize="1" noEditPoints="1" noAdjustHandles="1" noChangeArrowheads="1" noChangeShapeType="1" noTextEdit="1"/>
              </p:cNvSpPr>
              <p:nvPr/>
            </p:nvSpPr>
            <p:spPr>
              <a:xfrm>
                <a:off x="960587" y="2213162"/>
                <a:ext cx="7816889" cy="6463308"/>
              </a:xfrm>
              <a:prstGeom prst="rect">
                <a:avLst/>
              </a:prstGeom>
              <a:blipFill rotWithShape="0">
                <a:blip r:embed="rId3"/>
                <a:stretch>
                  <a:fillRect l="-1872" t="-1226" r="-1950"/>
                </a:stretch>
              </a:blipFill>
            </p:spPr>
            <p:txBody>
              <a:bodyPr/>
              <a:lstStyle/>
              <a:p>
                <a:r>
                  <a:rPr lang="zh-CN" altLang="en-US">
                    <a:noFill/>
                  </a:rPr>
                  <a:t> </a:t>
                </a:r>
              </a:p>
            </p:txBody>
          </p:sp>
        </mc:Fallback>
      </mc:AlternateContent>
      <p:sp>
        <p:nvSpPr>
          <p:cNvPr id="35" name="object 35"/>
          <p:cNvSpPr txBox="1"/>
          <p:nvPr/>
        </p:nvSpPr>
        <p:spPr>
          <a:xfrm>
            <a:off x="2439070" y="4562719"/>
            <a:ext cx="409262" cy="346249"/>
          </a:xfrm>
          <a:prstGeom prst="rect">
            <a:avLst/>
          </a:prstGeom>
        </p:spPr>
        <p:txBody>
          <a:bodyPr vert="horz" wrap="square" lIns="0" tIns="0" rIns="0" bIns="0" rtlCol="0">
            <a:spAutoFit/>
          </a:bodyPr>
          <a:lstStyle/>
          <a:p>
            <a:pPr>
              <a:lnSpc>
                <a:spcPts val="2744"/>
              </a:lnSpc>
              <a:spcBef>
                <a:spcPts val="0"/>
              </a:spcBef>
              <a:spcAft>
                <a:spcPts val="0"/>
              </a:spcAft>
            </a:pPr>
            <a:r>
              <a:rPr sz="2000" dirty="0">
                <a:solidFill>
                  <a:srgbClr val="000000"/>
                </a:solidFill>
                <a:latin typeface="Times New Roman" panose="02020603050405020304" pitchFamily="18" charset="0"/>
                <a:cs typeface="Times New Roman" panose="02020603050405020304" pitchFamily="18" charset="0"/>
              </a:rPr>
              <a:t>∗</a:t>
            </a:r>
          </a:p>
        </p:txBody>
      </p:sp>
      <p:sp>
        <p:nvSpPr>
          <p:cNvPr id="46" name="矩形 45"/>
          <p:cNvSpPr/>
          <p:nvPr/>
        </p:nvSpPr>
        <p:spPr>
          <a:xfrm>
            <a:off x="1259632" y="404664"/>
            <a:ext cx="4572000" cy="523220"/>
          </a:xfrm>
          <a:prstGeom prst="rect">
            <a:avLst/>
          </a:prstGeom>
        </p:spPr>
        <p:txBody>
          <a:bodyPr>
            <a:spAutoFit/>
          </a:bodyPr>
          <a:lstStyle/>
          <a:p>
            <a:r>
              <a:rPr lang="en-US" altLang="zh-CN" sz="2800" b="1" dirty="0">
                <a:solidFill>
                  <a:schemeClr val="bg1"/>
                </a:solidFill>
                <a:latin typeface="LMSans10-Bold-Identity-H"/>
              </a:rPr>
              <a:t>Correctness Proof </a:t>
            </a:r>
            <a:r>
              <a:rPr lang="en-US" altLang="zh-CN" sz="2800" b="1" dirty="0" smtClean="0">
                <a:solidFill>
                  <a:schemeClr val="bg1"/>
                </a:solidFill>
                <a:latin typeface="LMSans10-Bold-Identity-H"/>
              </a:rPr>
              <a:t>(2/3)</a:t>
            </a:r>
            <a:endParaRPr lang="en-US" altLang="zh-CN" sz="2800" b="1" dirty="0">
              <a:solidFill>
                <a:schemeClr val="bg1"/>
              </a:solidFill>
              <a:latin typeface="LMSans10-Bold-Identity-H"/>
            </a:endParaRPr>
          </a:p>
        </p:txBody>
      </p:sp>
      <p:sp>
        <p:nvSpPr>
          <p:cNvPr id="48" name="灯片编号占位符 47"/>
          <p:cNvSpPr>
            <a:spLocks noGrp="1"/>
          </p:cNvSpPr>
          <p:nvPr>
            <p:ph type="sldNum" sz="quarter" idx="12"/>
          </p:nvPr>
        </p:nvSpPr>
        <p:spPr/>
        <p:txBody>
          <a:bodyPr/>
          <a:lstStyle/>
          <a:p>
            <a:r>
              <a:rPr lang="en-CA" altLang="zh-CN" dirty="0"/>
              <a:t>Chapter </a:t>
            </a:r>
            <a:r>
              <a:rPr lang="en-CA" altLang="zh-CN" dirty="0" smtClean="0"/>
              <a:t>7-</a:t>
            </a:r>
            <a:fld id="{80F073CC-40D5-4B23-8DF0-9BD0A0C12F2C}" type="slidenum">
              <a:rPr lang="en-US" smtClean="0"/>
              <a:t>68</a:t>
            </a:fld>
            <a:endParaRPr lang="en-US" dirty="0"/>
          </a:p>
        </p:txBody>
      </p:sp>
    </p:spTree>
    <p:extLst>
      <p:ext uri="{BB962C8B-B14F-4D97-AF65-F5344CB8AC3E}">
        <p14:creationId xmlns:p14="http://schemas.microsoft.com/office/powerpoint/2010/main" val="95656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4"/>
              <p:cNvSpPr txBox="1"/>
              <p:nvPr/>
            </p:nvSpPr>
            <p:spPr>
              <a:xfrm>
                <a:off x="723100" y="1441227"/>
                <a:ext cx="8491458" cy="1231106"/>
              </a:xfrm>
              <a:prstGeom prst="rect">
                <a:avLst/>
              </a:prstGeom>
            </p:spPr>
            <p:txBody>
              <a:bodyPr vert="horz" wrap="square" lIns="0" tIns="0" rIns="0" bIns="0" rtlCol="0">
                <a:spAutoFit/>
              </a:bodyPr>
              <a:lstStyle/>
              <a:p>
                <a:pPr>
                  <a:lnSpc>
                    <a:spcPts val="3169"/>
                  </a:lnSpc>
                  <a:spcBef>
                    <a:spcPts val="0"/>
                  </a:spcBef>
                  <a:spcAft>
                    <a:spcPts val="0"/>
                  </a:spcAft>
                </a:pPr>
                <a:r>
                  <a:rPr lang="en-US" sz="2184" spc="-73" dirty="0" smtClean="0">
                    <a:solidFill>
                      <a:srgbClr val="000000"/>
                    </a:solidFill>
                    <a:latin typeface="Times New Roman" panose="02020603050405020304" pitchFamily="18" charset="0"/>
                    <a:cs typeface="Times New Roman" panose="02020603050405020304" pitchFamily="18" charset="0"/>
                  </a:rPr>
                  <a:t>We</a:t>
                </a:r>
                <a:r>
                  <a:rPr lang="en-US" sz="2184" spc="240" dirty="0">
                    <a:solidFill>
                      <a:srgbClr val="000000"/>
                    </a:solidFill>
                    <a:latin typeface="Times New Roman" panose="02020603050405020304" pitchFamily="18" charset="0"/>
                    <a:cs typeface="Times New Roman" panose="02020603050405020304" pitchFamily="18" charset="0"/>
                  </a:rPr>
                  <a:t> </a:t>
                </a:r>
                <a:r>
                  <a:rPr lang="en-US" sz="2184" dirty="0">
                    <a:solidFill>
                      <a:srgbClr val="000000"/>
                    </a:solidFill>
                    <a:latin typeface="Times New Roman" panose="02020603050405020304" pitchFamily="18" charset="0"/>
                    <a:cs typeface="Times New Roman" panose="02020603050405020304" pitchFamily="18" charset="0"/>
                  </a:rPr>
                  <a:t>conclude</a:t>
                </a:r>
                <a:r>
                  <a:rPr lang="en-US" sz="2184" spc="173" dirty="0">
                    <a:solidFill>
                      <a:srgbClr val="000000"/>
                    </a:solidFill>
                    <a:latin typeface="Times New Roman" panose="02020603050405020304" pitchFamily="18" charset="0"/>
                    <a:cs typeface="Times New Roman" panose="02020603050405020304" pitchFamily="18" charset="0"/>
                  </a:rPr>
                  <a:t> </a:t>
                </a:r>
                <a:r>
                  <a:rPr lang="en-US" sz="2184" dirty="0">
                    <a:solidFill>
                      <a:srgbClr val="000000"/>
                    </a:solidFill>
                    <a:latin typeface="Times New Roman" panose="02020603050405020304" pitchFamily="18" charset="0"/>
                    <a:cs typeface="Times New Roman" panose="02020603050405020304" pitchFamily="18" charset="0"/>
                  </a:rPr>
                  <a:t>that</a:t>
                </a:r>
                <a:r>
                  <a:rPr lang="en-US" sz="2184" spc="175" dirty="0">
                    <a:solidFill>
                      <a:srgbClr val="000000"/>
                    </a:solidFill>
                    <a:latin typeface="Times New Roman" panose="02020603050405020304" pitchFamily="18" charset="0"/>
                    <a:cs typeface="Times New Roman" panose="02020603050405020304" pitchFamily="18" charset="0"/>
                  </a:rPr>
                  <a:t> </a:t>
                </a:r>
                <a:r>
                  <a:rPr lang="en-US" sz="2184" dirty="0" smtClean="0">
                    <a:solidFill>
                      <a:srgbClr val="000000"/>
                    </a:solidFill>
                    <a:latin typeface="Times New Roman" panose="02020603050405020304" pitchFamily="18" charset="0"/>
                    <a:cs typeface="Times New Roman" panose="02020603050405020304" pitchFamily="18" charset="0"/>
                  </a:rPr>
                  <a:t>either </a:t>
                </a:r>
                <a14:m>
                  <m:oMath xmlns:m="http://schemas.openxmlformats.org/officeDocument/2006/math">
                    <m:sSubSup>
                      <m:sSubSupPr>
                        <m:ctrlPr>
                          <a:rPr lang="ar-AE" altLang="zh-CN" sz="2400" i="1" dirty="0">
                            <a:solidFill>
                              <a:srgbClr val="FF0066"/>
                            </a:solidFill>
                            <a:latin typeface="Cambria Math" panose="02040503050406030204" pitchFamily="18" charset="0"/>
                            <a:cs typeface="Times New Roman" panose="02020603050405020304" pitchFamily="18" charset="0"/>
                          </a:rPr>
                        </m:ctrlPr>
                      </m:sSubSupPr>
                      <m:e>
                        <m:r>
                          <a:rPr lang="zh-CN" altLang="ar-AE" sz="2400" b="0" i="1" dirty="0" smtClean="0">
                            <a:solidFill>
                              <a:srgbClr val="FF0066"/>
                            </a:solidFill>
                            <a:latin typeface="Cambria Math" panose="02040503050406030204" pitchFamily="18" charset="0"/>
                            <a:cs typeface="Times New Roman" panose="02020603050405020304" pitchFamily="18" charset="0"/>
                          </a:rPr>
                          <m:t>𝑥</m:t>
                        </m:r>
                      </m:e>
                      <m:sub>
                        <m:r>
                          <a:rPr lang="ar-AE" altLang="zh-CN" sz="2400" i="1" dirty="0">
                            <a:solidFill>
                              <a:srgbClr val="FF0066"/>
                            </a:solidFill>
                            <a:latin typeface="Cambria Math" panose="02040503050406030204" pitchFamily="18" charset="0"/>
                            <a:cs typeface="Times New Roman" panose="02020603050405020304" pitchFamily="18" charset="0"/>
                          </a:rPr>
                          <m:t>1</m:t>
                        </m:r>
                      </m:sub>
                      <m:sup>
                        <m:r>
                          <a:rPr lang="ar-AE" altLang="zh-CN" sz="2400" i="1" dirty="0">
                            <a:solidFill>
                              <a:srgbClr val="FF0066"/>
                            </a:solidFill>
                            <a:latin typeface="Cambria Math" panose="02040503050406030204" pitchFamily="18" charset="0"/>
                            <a:cs typeface="Times New Roman" panose="02020603050405020304" pitchFamily="18" charset="0"/>
                          </a:rPr>
                          <m:t>∗</m:t>
                        </m:r>
                      </m:sup>
                    </m:sSubSup>
                  </m:oMath>
                </a14:m>
                <a:r>
                  <a:rPr lang="ar-AE" altLang="zh-CN" sz="2400" dirty="0">
                    <a:solidFill>
                      <a:srgbClr val="FF0066"/>
                    </a:solidFill>
                    <a:latin typeface="Times New Roman" panose="02020603050405020304" pitchFamily="18" charset="0"/>
                    <a:cs typeface="Times New Roman" panose="02020603050405020304" pitchFamily="18" charset="0"/>
                  </a:rPr>
                  <a:t>=</a:t>
                </a:r>
                <a14:m>
                  <m:oMath xmlns:m="http://schemas.openxmlformats.org/officeDocument/2006/math">
                    <m:sSubSup>
                      <m:sSubSupPr>
                        <m:ctrlPr>
                          <a:rPr lang="ar-AE" altLang="zh-CN" sz="2400" i="1" dirty="0">
                            <a:solidFill>
                              <a:srgbClr val="FF0066"/>
                            </a:solidFill>
                            <a:latin typeface="Cambria Math" panose="02040503050406030204" pitchFamily="18" charset="0"/>
                            <a:cs typeface="Times New Roman" panose="02020603050405020304" pitchFamily="18" charset="0"/>
                          </a:rPr>
                        </m:ctrlPr>
                      </m:sSubSupPr>
                      <m:e>
                        <m:r>
                          <a:rPr lang="en-US" altLang="zh-CN" sz="2400" b="0" i="1" dirty="0" smtClean="0">
                            <a:solidFill>
                              <a:srgbClr val="FF0066"/>
                            </a:solidFill>
                            <a:latin typeface="Cambria Math" panose="02040503050406030204" pitchFamily="18" charset="0"/>
                            <a:cs typeface="Times New Roman" panose="02020603050405020304" pitchFamily="18" charset="0"/>
                          </a:rPr>
                          <m:t>𝑥</m:t>
                        </m:r>
                      </m:e>
                      <m:sub>
                        <m:r>
                          <a:rPr lang="ar-AE" altLang="zh-CN" sz="2400" i="1" dirty="0">
                            <a:solidFill>
                              <a:srgbClr val="FF0066"/>
                            </a:solidFill>
                            <a:latin typeface="Cambria Math" panose="02040503050406030204" pitchFamily="18" charset="0"/>
                            <a:cs typeface="Times New Roman" panose="02020603050405020304" pitchFamily="18" charset="0"/>
                          </a:rPr>
                          <m:t>1</m:t>
                        </m:r>
                      </m:sub>
                      <m:sup/>
                    </m:sSubSup>
                  </m:oMath>
                </a14:m>
                <a:r>
                  <a:rPr lang="en-US" sz="2184" spc="-68" dirty="0">
                    <a:solidFill>
                      <a:srgbClr val="000000"/>
                    </a:solidFill>
                    <a:latin typeface="Times New Roman" panose="02020603050405020304" pitchFamily="18" charset="0"/>
                    <a:cs typeface="Times New Roman" panose="02020603050405020304" pitchFamily="18" charset="0"/>
                  </a:rPr>
                  <a:t>or</a:t>
                </a:r>
                <a:r>
                  <a:rPr lang="en-US" sz="2184" spc="236" dirty="0">
                    <a:solidFill>
                      <a:srgbClr val="000000"/>
                    </a:solidFill>
                    <a:latin typeface="Times New Roman" panose="02020603050405020304" pitchFamily="18" charset="0"/>
                    <a:cs typeface="Times New Roman" panose="02020603050405020304" pitchFamily="18" charset="0"/>
                  </a:rPr>
                  <a:t> </a:t>
                </a:r>
                <a:r>
                  <a:rPr lang="en-US" sz="2184" spc="-71" dirty="0">
                    <a:solidFill>
                      <a:srgbClr val="000000"/>
                    </a:solidFill>
                    <a:latin typeface="Times New Roman" panose="02020603050405020304" pitchFamily="18" charset="0"/>
                    <a:cs typeface="Times New Roman" panose="02020603050405020304" pitchFamily="18" charset="0"/>
                  </a:rPr>
                  <a:t>we</a:t>
                </a:r>
                <a:r>
                  <a:rPr lang="en-US" sz="2184" spc="236" dirty="0">
                    <a:solidFill>
                      <a:srgbClr val="000000"/>
                    </a:solidFill>
                    <a:latin typeface="Times New Roman" panose="02020603050405020304" pitchFamily="18" charset="0"/>
                    <a:cs typeface="Times New Roman" panose="02020603050405020304" pitchFamily="18" charset="0"/>
                  </a:rPr>
                  <a:t> </a:t>
                </a:r>
                <a:r>
                  <a:rPr lang="en-US" sz="2184" dirty="0">
                    <a:solidFill>
                      <a:srgbClr val="000000"/>
                    </a:solidFill>
                    <a:latin typeface="Times New Roman" panose="02020603050405020304" pitchFamily="18" charset="0"/>
                    <a:cs typeface="Times New Roman" panose="02020603050405020304" pitchFamily="18" charset="0"/>
                  </a:rPr>
                  <a:t>can</a:t>
                </a:r>
                <a:r>
                  <a:rPr lang="en-US" sz="2184" spc="173" dirty="0">
                    <a:solidFill>
                      <a:srgbClr val="000000"/>
                    </a:solidFill>
                    <a:latin typeface="Times New Roman" panose="02020603050405020304" pitchFamily="18" charset="0"/>
                    <a:cs typeface="Times New Roman" panose="02020603050405020304" pitchFamily="18" charset="0"/>
                  </a:rPr>
                  <a:t> </a:t>
                </a:r>
                <a:r>
                  <a:rPr lang="en-US" sz="2184" dirty="0">
                    <a:solidFill>
                      <a:srgbClr val="FF0066"/>
                    </a:solidFill>
                    <a:latin typeface="Times New Roman" panose="02020603050405020304" pitchFamily="18" charset="0"/>
                    <a:cs typeface="Times New Roman" panose="02020603050405020304" pitchFamily="18" charset="0"/>
                  </a:rPr>
                  <a:t>adjust</a:t>
                </a:r>
                <a:r>
                  <a:rPr lang="en-US" sz="2184" spc="175" dirty="0">
                    <a:solidFill>
                      <a:srgbClr val="FF0066"/>
                    </a:solidFill>
                    <a:latin typeface="Times New Roman" panose="02020603050405020304" pitchFamily="18" charset="0"/>
                    <a:cs typeface="Times New Roman" panose="02020603050405020304" pitchFamily="18" charset="0"/>
                  </a:rPr>
                  <a:t> </a:t>
                </a:r>
                <a:r>
                  <a:rPr lang="en-US" sz="2184" dirty="0">
                    <a:solidFill>
                      <a:srgbClr val="FF0066"/>
                    </a:solidFill>
                    <a:latin typeface="Times New Roman" panose="02020603050405020304" pitchFamily="18" charset="0"/>
                    <a:cs typeface="Times New Roman" panose="02020603050405020304" pitchFamily="18" charset="0"/>
                  </a:rPr>
                  <a:t>it</a:t>
                </a:r>
                <a:r>
                  <a:rPr lang="en-US" sz="2184" spc="173" dirty="0">
                    <a:solidFill>
                      <a:srgbClr val="FF0066"/>
                    </a:solidFill>
                    <a:latin typeface="Times New Roman" panose="02020603050405020304" pitchFamily="18" charset="0"/>
                    <a:cs typeface="Times New Roman" panose="02020603050405020304" pitchFamily="18" charset="0"/>
                  </a:rPr>
                  <a:t> </a:t>
                </a:r>
                <a:r>
                  <a:rPr lang="en-US" sz="2184" dirty="0">
                    <a:solidFill>
                      <a:srgbClr val="FF0066"/>
                    </a:solidFill>
                    <a:latin typeface="Times New Roman" panose="02020603050405020304" pitchFamily="18" charset="0"/>
                    <a:cs typeface="Times New Roman" panose="02020603050405020304" pitchFamily="18" charset="0"/>
                  </a:rPr>
                  <a:t>to</a:t>
                </a:r>
                <a:r>
                  <a:rPr lang="en-US" sz="2184" spc="173" dirty="0">
                    <a:solidFill>
                      <a:srgbClr val="FF0066"/>
                    </a:solidFill>
                    <a:latin typeface="Times New Roman" panose="02020603050405020304" pitchFamily="18" charset="0"/>
                    <a:cs typeface="Times New Roman" panose="02020603050405020304" pitchFamily="18" charset="0"/>
                  </a:rPr>
                  <a:t> </a:t>
                </a:r>
                <a:r>
                  <a:rPr lang="en-US" sz="2184" dirty="0">
                    <a:solidFill>
                      <a:srgbClr val="FF0066"/>
                    </a:solidFill>
                    <a:latin typeface="Times New Roman" panose="02020603050405020304" pitchFamily="18" charset="0"/>
                    <a:cs typeface="Times New Roman" panose="02020603050405020304" pitchFamily="18" charset="0"/>
                  </a:rPr>
                  <a:t>this</a:t>
                </a:r>
                <a:r>
                  <a:rPr lang="en-US" sz="2184" spc="173" dirty="0">
                    <a:solidFill>
                      <a:srgbClr val="FF0066"/>
                    </a:solidFill>
                    <a:latin typeface="Times New Roman" panose="02020603050405020304" pitchFamily="18" charset="0"/>
                    <a:cs typeface="Times New Roman" panose="02020603050405020304" pitchFamily="18" charset="0"/>
                  </a:rPr>
                  <a:t> </a:t>
                </a:r>
                <a:r>
                  <a:rPr lang="en-US" sz="2184" dirty="0" smtClean="0">
                    <a:solidFill>
                      <a:srgbClr val="FF0066"/>
                    </a:solidFill>
                    <a:latin typeface="Times New Roman" panose="02020603050405020304" pitchFamily="18" charset="0"/>
                    <a:cs typeface="Times New Roman" panose="02020603050405020304" pitchFamily="18" charset="0"/>
                  </a:rPr>
                  <a:t>case </a:t>
                </a:r>
                <a:r>
                  <a:rPr lang="en-US" altLang="zh-CN" sz="2184" dirty="0">
                    <a:solidFill>
                      <a:srgbClr val="000000"/>
                    </a:solidFill>
                    <a:latin typeface="Times New Roman" panose="02020603050405020304" pitchFamily="18" charset="0"/>
                    <a:cs typeface="Times New Roman" panose="02020603050405020304" pitchFamily="18" charset="0"/>
                  </a:rPr>
                  <a:t>without</a:t>
                </a:r>
                <a:r>
                  <a:rPr lang="en-US" altLang="zh-CN" sz="2184" spc="175"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compromising</a:t>
                </a:r>
                <a:r>
                  <a:rPr lang="en-US" altLang="zh-CN" sz="2184" spc="177" dirty="0">
                    <a:solidFill>
                      <a:srgbClr val="000000"/>
                    </a:solidFill>
                    <a:latin typeface="Times New Roman" panose="02020603050405020304" pitchFamily="18" charset="0"/>
                    <a:cs typeface="Times New Roman" panose="02020603050405020304" pitchFamily="18" charset="0"/>
                  </a:rPr>
                  <a:t> </a:t>
                </a:r>
                <a:r>
                  <a:rPr lang="en-US" altLang="zh-CN" sz="2184" spc="177" dirty="0" smtClean="0">
                    <a:solidFill>
                      <a:srgbClr val="000000"/>
                    </a:solidFill>
                    <a:latin typeface="Times New Roman" panose="02020603050405020304" pitchFamily="18" charset="0"/>
                    <a:cs typeface="Times New Roman" panose="02020603050405020304" pitchFamily="18" charset="0"/>
                  </a:rPr>
                  <a:t> </a:t>
                </a:r>
                <a:r>
                  <a:rPr lang="en-US" altLang="zh-CN" sz="2184" spc="-30" dirty="0" smtClean="0">
                    <a:solidFill>
                      <a:srgbClr val="000000"/>
                    </a:solidFill>
                    <a:latin typeface="Times New Roman" panose="02020603050405020304" pitchFamily="18" charset="0"/>
                    <a:cs typeface="Times New Roman" panose="02020603050405020304" pitchFamily="18" charset="0"/>
                  </a:rPr>
                  <a:t>optimality</a:t>
                </a:r>
                <a:r>
                  <a:rPr lang="en-US" altLang="zh-CN" sz="2184" spc="-30" dirty="0">
                    <a:solidFill>
                      <a:srgbClr val="000000"/>
                    </a:solidFill>
                    <a:latin typeface="Times New Roman" panose="02020603050405020304" pitchFamily="18" charset="0"/>
                    <a:cs typeface="Times New Roman" panose="02020603050405020304" pitchFamily="18" charset="0"/>
                  </a:rPr>
                  <a:t>.</a:t>
                </a:r>
              </a:p>
              <a:p>
                <a:pPr>
                  <a:lnSpc>
                    <a:spcPts val="3169"/>
                  </a:lnSpc>
                  <a:spcBef>
                    <a:spcPts val="0"/>
                  </a:spcBef>
                  <a:spcAft>
                    <a:spcPts val="0"/>
                  </a:spcAft>
                </a:pPr>
                <a:endParaRPr sz="2184"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4" name="object 4"/>
              <p:cNvSpPr txBox="1">
                <a:spLocks noRot="1" noChangeAspect="1" noMove="1" noResize="1" noEditPoints="1" noAdjustHandles="1" noChangeArrowheads="1" noChangeShapeType="1" noTextEdit="1"/>
              </p:cNvSpPr>
              <p:nvPr/>
            </p:nvSpPr>
            <p:spPr>
              <a:xfrm>
                <a:off x="723100" y="1441227"/>
                <a:ext cx="8491458" cy="1231106"/>
              </a:xfrm>
              <a:prstGeom prst="rect">
                <a:avLst/>
              </a:prstGeom>
              <a:blipFill rotWithShape="0">
                <a:blip r:embed="rId2"/>
                <a:stretch>
                  <a:fillRect l="-2010" t="-64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bject 10"/>
              <p:cNvSpPr txBox="1"/>
              <p:nvPr/>
            </p:nvSpPr>
            <p:spPr>
              <a:xfrm>
                <a:off x="1043608" y="2708920"/>
                <a:ext cx="7365545" cy="2923877"/>
              </a:xfrm>
              <a:prstGeom prst="rect">
                <a:avLst/>
              </a:prstGeom>
            </p:spPr>
            <p:txBody>
              <a:bodyPr vert="horz" wrap="square" lIns="0" tIns="0" rIns="0" bIns="0" rtlCol="0">
                <a:spAutoFit/>
              </a:bodyPr>
              <a:lstStyle/>
              <a:p>
                <a:pPr>
                  <a:lnSpc>
                    <a:spcPts val="3756"/>
                  </a:lnSpc>
                  <a:spcBef>
                    <a:spcPts val="0"/>
                  </a:spcBef>
                  <a:spcAft>
                    <a:spcPts val="0"/>
                  </a:spcAft>
                </a:pPr>
                <a:r>
                  <a:rPr lang="en-US" sz="2184" dirty="0" smtClean="0">
                    <a:solidFill>
                      <a:srgbClr val="000000"/>
                    </a:solidFill>
                    <a:latin typeface="Times New Roman" panose="02020603050405020304" pitchFamily="18" charset="0"/>
                    <a:cs typeface="Times New Roman" panose="02020603050405020304" pitchFamily="18" charset="0"/>
                  </a:rPr>
                  <a:t>I</a:t>
                </a:r>
                <a:r>
                  <a:rPr lang="en-US" sz="2184" baseline="30000" dirty="0" smtClean="0">
                    <a:solidFill>
                      <a:srgbClr val="000000"/>
                    </a:solidFill>
                    <a:latin typeface="Times New Roman" panose="02020603050405020304" pitchFamily="18" charset="0"/>
                    <a:cs typeface="Times New Roman" panose="02020603050405020304" pitchFamily="18" charset="0"/>
                  </a:rPr>
                  <a:t>*</a:t>
                </a:r>
                <a:r>
                  <a:rPr lang="en-US" sz="2184" dirty="0" smtClean="0">
                    <a:solidFill>
                      <a:srgbClr val="000000"/>
                    </a:solidFill>
                    <a:latin typeface="Times New Roman" panose="02020603050405020304" pitchFamily="18" charset="0"/>
                    <a:cs typeface="Times New Roman" panose="02020603050405020304" pitchFamily="18" charset="0"/>
                  </a:rPr>
                  <a:t>−</a:t>
                </a:r>
                <a:r>
                  <a:rPr lang="en-US" sz="2184" spc="-20" dirty="0" smtClean="0">
                    <a:solidFill>
                      <a:srgbClr val="000000"/>
                    </a:solidFill>
                    <a:latin typeface="Times New Roman" panose="02020603050405020304" pitchFamily="18" charset="0"/>
                    <a:cs typeface="Times New Roman" panose="02020603050405020304" pitchFamily="18" charset="0"/>
                  </a:rPr>
                  <a:t> </a:t>
                </a:r>
                <a:r>
                  <a:rPr lang="en-US" sz="2184" dirty="0" smtClean="0">
                    <a:solidFill>
                      <a:srgbClr val="000000"/>
                    </a:solidFill>
                    <a:latin typeface="Times New Roman" panose="02020603050405020304" pitchFamily="18" charset="0"/>
                    <a:cs typeface="Times New Roman" panose="02020603050405020304" pitchFamily="18" charset="0"/>
                  </a:rPr>
                  <a:t>{x</a:t>
                </a:r>
                <a:r>
                  <a:rPr lang="en-US" sz="2184" baseline="-25000" dirty="0" smtClean="0">
                    <a:solidFill>
                      <a:srgbClr val="000000"/>
                    </a:solidFill>
                    <a:latin typeface="Times New Roman" panose="02020603050405020304" pitchFamily="18" charset="0"/>
                    <a:cs typeface="Times New Roman" panose="02020603050405020304" pitchFamily="18" charset="0"/>
                  </a:rPr>
                  <a:t>1</a:t>
                </a:r>
                <a:r>
                  <a:rPr lang="en-US" sz="2184" spc="385" dirty="0" smtClean="0">
                    <a:solidFill>
                      <a:srgbClr val="000000"/>
                    </a:solidFill>
                    <a:latin typeface="Times New Roman" panose="02020603050405020304" pitchFamily="18" charset="0"/>
                    <a:cs typeface="Times New Roman" panose="02020603050405020304" pitchFamily="18" charset="0"/>
                  </a:rPr>
                  <a:t> </a:t>
                </a:r>
                <a:r>
                  <a:rPr lang="en-US" sz="2184" dirty="0" smtClean="0">
                    <a:solidFill>
                      <a:srgbClr val="000000"/>
                    </a:solidFill>
                    <a:latin typeface="Times New Roman" panose="02020603050405020304" pitchFamily="18" charset="0"/>
                    <a:cs typeface="Times New Roman" panose="02020603050405020304" pitchFamily="18" charset="0"/>
                  </a:rPr>
                  <a:t>}</a:t>
                </a:r>
                <a:r>
                  <a:rPr lang="en-US" altLang="zh-CN" sz="2184" spc="-22" dirty="0">
                    <a:solidFill>
                      <a:srgbClr val="000000"/>
                    </a:solidFill>
                    <a:latin typeface="Times New Roman" panose="02020603050405020304" pitchFamily="18" charset="0"/>
                    <a:cs typeface="Times New Roman" panose="02020603050405020304" pitchFamily="18" charset="0"/>
                  </a:rPr>
                  <a:t> forms</a:t>
                </a:r>
                <a:r>
                  <a:rPr lang="en-US" altLang="zh-CN" sz="2184" spc="274"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a</a:t>
                </a:r>
                <a:r>
                  <a:rPr lang="en-US" altLang="zh-CN" sz="2184" spc="254"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solution</a:t>
                </a:r>
                <a:r>
                  <a:rPr lang="en-US" altLang="zh-CN" sz="2184" spc="262" dirty="0">
                    <a:solidFill>
                      <a:srgbClr val="000000"/>
                    </a:solidFill>
                    <a:latin typeface="Times New Roman" panose="02020603050405020304" pitchFamily="18" charset="0"/>
                    <a:cs typeface="Times New Roman" panose="02020603050405020304" pitchFamily="18" charset="0"/>
                  </a:rPr>
                  <a:t> </a:t>
                </a:r>
                <a:r>
                  <a:rPr lang="en-US" altLang="zh-CN" sz="2184" spc="-36" dirty="0">
                    <a:solidFill>
                      <a:srgbClr val="000000"/>
                    </a:solidFill>
                    <a:latin typeface="Times New Roman" panose="02020603050405020304" pitchFamily="18" charset="0"/>
                    <a:cs typeface="Times New Roman" panose="02020603050405020304" pitchFamily="18" charset="0"/>
                  </a:rPr>
                  <a:t>for</a:t>
                </a:r>
                <a:r>
                  <a:rPr lang="en-US" altLang="zh-CN" sz="2184" spc="292" dirty="0">
                    <a:solidFill>
                      <a:srgbClr val="000000"/>
                    </a:solidFill>
                    <a:latin typeface="Times New Roman" panose="02020603050405020304" pitchFamily="18" charset="0"/>
                    <a:cs typeface="Times New Roman" panose="02020603050405020304" pitchFamily="18" charset="0"/>
                  </a:rPr>
                  <a:t> </a:t>
                </a:r>
                <a:r>
                  <a:rPr lang="en-US" altLang="zh-CN" sz="2184" dirty="0" smtClean="0">
                    <a:solidFill>
                      <a:srgbClr val="000000"/>
                    </a:solidFill>
                    <a:latin typeface="Times New Roman" panose="02020603050405020304" pitchFamily="18" charset="0"/>
                    <a:cs typeface="Times New Roman" panose="02020603050405020304" pitchFamily="18" charset="0"/>
                  </a:rPr>
                  <a:t>W− </a:t>
                </a:r>
                <a14:m>
                  <m:oMath xmlns:m="http://schemas.openxmlformats.org/officeDocument/2006/math">
                    <m:sSubSup>
                      <m:sSubSupPr>
                        <m:ctrlPr>
                          <a:rPr lang="ar-AE" altLang="zh-CN" sz="2000" i="1" dirty="0" smtClean="0">
                            <a:solidFill>
                              <a:schemeClr val="tx1"/>
                            </a:solidFill>
                            <a:latin typeface="Cambria Math" panose="02040503050406030204" pitchFamily="18" charset="0"/>
                            <a:cs typeface="Times New Roman" panose="02020603050405020304" pitchFamily="18" charset="0"/>
                          </a:rPr>
                        </m:ctrlPr>
                      </m:sSubSupPr>
                      <m:e>
                        <m:r>
                          <a:rPr lang="zh-CN" altLang="ar-AE" sz="2000" b="0" i="1" dirty="0" smtClean="0">
                            <a:solidFill>
                              <a:schemeClr val="tx1"/>
                            </a:solidFill>
                            <a:latin typeface="Cambria Math" panose="02040503050406030204" pitchFamily="18" charset="0"/>
                            <a:cs typeface="Times New Roman" panose="02020603050405020304" pitchFamily="18" charset="0"/>
                          </a:rPr>
                          <m:t>𝑥</m:t>
                        </m:r>
                      </m:e>
                      <m:sub>
                        <m:r>
                          <a:rPr lang="ar-AE" altLang="zh-CN" sz="2000" i="1" dirty="0">
                            <a:solidFill>
                              <a:schemeClr val="tx1"/>
                            </a:solidFill>
                            <a:latin typeface="Cambria Math" panose="02040503050406030204" pitchFamily="18" charset="0"/>
                            <a:cs typeface="Times New Roman" panose="02020603050405020304" pitchFamily="18" charset="0"/>
                          </a:rPr>
                          <m:t>1</m:t>
                        </m:r>
                      </m:sub>
                      <m:sup>
                        <m:r>
                          <a:rPr lang="ar-AE" altLang="zh-CN" sz="2000" i="1" dirty="0">
                            <a:solidFill>
                              <a:schemeClr val="tx1"/>
                            </a:solidFill>
                            <a:latin typeface="Cambria Math" panose="02040503050406030204" pitchFamily="18" charset="0"/>
                            <a:cs typeface="Times New Roman" panose="02020603050405020304" pitchFamily="18" charset="0"/>
                          </a:rPr>
                          <m:t>∗</m:t>
                        </m:r>
                      </m:sup>
                    </m:sSubSup>
                  </m:oMath>
                </a14:m>
                <a:r>
                  <a:rPr lang="ar-AE" altLang="zh-CN" sz="2184" spc="385" dirty="0">
                    <a:solidFill>
                      <a:srgbClr val="000000"/>
                    </a:solidFill>
                    <a:latin typeface="Times New Roman" panose="02020603050405020304" pitchFamily="18" charset="0"/>
                    <a:cs typeface="Times New Roman" panose="02020603050405020304" pitchFamily="18" charset="0"/>
                  </a:rPr>
                  <a:t> </a:t>
                </a:r>
                <a:r>
                  <a:rPr lang="en-US" altLang="zh-CN" sz="2184" dirty="0" smtClean="0">
                    <a:solidFill>
                      <a:srgbClr val="000000"/>
                    </a:solidFill>
                    <a:latin typeface="Times New Roman" panose="02020603050405020304" pitchFamily="18" charset="0"/>
                    <a:cs typeface="Times New Roman" panose="02020603050405020304" pitchFamily="18" charset="0"/>
                  </a:rPr>
                  <a:t>w</a:t>
                </a:r>
                <a:r>
                  <a:rPr lang="en-US" altLang="zh-CN" sz="2184" baseline="-25000" dirty="0" smtClean="0">
                    <a:solidFill>
                      <a:srgbClr val="000000"/>
                    </a:solidFill>
                    <a:latin typeface="Times New Roman" panose="02020603050405020304" pitchFamily="18" charset="0"/>
                    <a:cs typeface="Times New Roman" panose="02020603050405020304" pitchFamily="18" charset="0"/>
                  </a:rPr>
                  <a:t>1</a:t>
                </a:r>
                <a:r>
                  <a:rPr lang="en-US" altLang="zh-CN" sz="2184" dirty="0" smtClean="0">
                    <a:solidFill>
                      <a:srgbClr val="000000"/>
                    </a:solidFill>
                    <a:latin typeface="Times New Roman" panose="02020603050405020304" pitchFamily="18" charset="0"/>
                    <a:cs typeface="Times New Roman" panose="02020603050405020304" pitchFamily="18" charset="0"/>
                  </a:rPr>
                  <a:t>=</a:t>
                </a:r>
                <a:r>
                  <a:rPr lang="en-US" altLang="zh-CN" sz="2184" spc="189" dirty="0" smtClean="0">
                    <a:solidFill>
                      <a:srgbClr val="000000"/>
                    </a:solidFill>
                    <a:latin typeface="Times New Roman" panose="02020603050405020304" pitchFamily="18" charset="0"/>
                    <a:cs typeface="Times New Roman" panose="02020603050405020304" pitchFamily="18" charset="0"/>
                  </a:rPr>
                  <a:t> </a:t>
                </a:r>
                <a:r>
                  <a:rPr lang="en-US" altLang="zh-CN" sz="2184" dirty="0" smtClean="0">
                    <a:solidFill>
                      <a:srgbClr val="000000"/>
                    </a:solidFill>
                    <a:latin typeface="Times New Roman" panose="02020603050405020304" pitchFamily="18" charset="0"/>
                    <a:cs typeface="Times New Roman" panose="02020603050405020304" pitchFamily="18" charset="0"/>
                  </a:rPr>
                  <a:t>W− x</a:t>
                </a:r>
                <a:r>
                  <a:rPr lang="en-US" altLang="zh-CN" sz="2184" spc="385" baseline="-25000" dirty="0" smtClean="0">
                    <a:solidFill>
                      <a:srgbClr val="000000"/>
                    </a:solidFill>
                    <a:latin typeface="Times New Roman" panose="02020603050405020304" pitchFamily="18" charset="0"/>
                    <a:cs typeface="Times New Roman" panose="02020603050405020304" pitchFamily="18" charset="0"/>
                  </a:rPr>
                  <a:t>1</a:t>
                </a:r>
                <a:r>
                  <a:rPr lang="en-US" altLang="zh-CN" sz="2184" dirty="0" smtClean="0">
                    <a:solidFill>
                      <a:srgbClr val="000000"/>
                    </a:solidFill>
                    <a:latin typeface="Times New Roman" panose="02020603050405020304" pitchFamily="18" charset="0"/>
                    <a:cs typeface="Times New Roman" panose="02020603050405020304" pitchFamily="18" charset="0"/>
                  </a:rPr>
                  <a:t>w</a:t>
                </a:r>
                <a:r>
                  <a:rPr lang="en-US" altLang="zh-CN" sz="2184" spc="1191" baseline="-25000" dirty="0" smtClean="0">
                    <a:solidFill>
                      <a:srgbClr val="000000"/>
                    </a:solidFill>
                    <a:latin typeface="Times New Roman" panose="02020603050405020304" pitchFamily="18" charset="0"/>
                    <a:cs typeface="Times New Roman" panose="02020603050405020304" pitchFamily="18" charset="0"/>
                  </a:rPr>
                  <a:t>1</a:t>
                </a:r>
                <a:r>
                  <a:rPr lang="en-US" altLang="zh-CN" sz="2184" dirty="0" smtClean="0">
                    <a:solidFill>
                      <a:srgbClr val="000000"/>
                    </a:solidFill>
                    <a:latin typeface="Times New Roman" panose="02020603050405020304" pitchFamily="18" charset="0"/>
                    <a:cs typeface="Times New Roman" panose="02020603050405020304" pitchFamily="18" charset="0"/>
                  </a:rPr>
                  <a:t>with</a:t>
                </a:r>
                <a:endParaRPr lang="en-US" altLang="zh-CN" sz="2184" dirty="0">
                  <a:solidFill>
                    <a:srgbClr val="000000"/>
                  </a:solidFill>
                  <a:latin typeface="Times New Roman" panose="02020603050405020304" pitchFamily="18" charset="0"/>
                  <a:cs typeface="Times New Roman" panose="02020603050405020304" pitchFamily="18" charset="0"/>
                </a:endParaRPr>
              </a:p>
              <a:p>
                <a:pPr>
                  <a:lnSpc>
                    <a:spcPts val="3756"/>
                  </a:lnSpc>
                  <a:spcBef>
                    <a:spcPts val="0"/>
                  </a:spcBef>
                  <a:spcAft>
                    <a:spcPts val="0"/>
                  </a:spcAft>
                </a:pPr>
                <a:r>
                  <a:rPr lang="en-US" sz="2184" dirty="0" smtClean="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items</a:t>
                </a:r>
                <a:r>
                  <a:rPr lang="en-US" altLang="zh-CN" sz="2184" spc="224"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(2,</a:t>
                </a:r>
                <a:r>
                  <a:rPr lang="en-US" altLang="zh-CN" sz="2184" spc="-189"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a:t>
                </a:r>
                <a:r>
                  <a:rPr lang="en-US" altLang="zh-CN" sz="2184" spc="-185"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a:t>
                </a:r>
                <a:r>
                  <a:rPr lang="en-US" altLang="zh-CN" sz="2184" spc="-185"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a:t>
                </a:r>
                <a:r>
                  <a:rPr lang="en-US" altLang="zh-CN" sz="2184" spc="-189"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a:t>
                </a:r>
                <a:r>
                  <a:rPr lang="en-US" altLang="zh-CN" sz="2184" spc="-185"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n</a:t>
                </a:r>
                <a:r>
                  <a:rPr lang="en-US" altLang="zh-CN" sz="2184" spc="-40"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a:t>
                </a:r>
                <a:r>
                  <a:rPr lang="en-US" altLang="zh-CN" sz="2184" spc="-46"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1)</a:t>
                </a:r>
                <a:r>
                  <a:rPr lang="en-US" altLang="zh-CN" sz="2184" spc="230"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with</a:t>
                </a:r>
                <a:r>
                  <a:rPr lang="en-US" altLang="zh-CN" sz="2184" spc="222"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total</a:t>
                </a:r>
                <a:r>
                  <a:rPr lang="en-US" altLang="zh-CN" sz="2184" spc="226" dirty="0">
                    <a:solidFill>
                      <a:srgbClr val="000000"/>
                    </a:solidFill>
                    <a:latin typeface="Times New Roman" panose="02020603050405020304" pitchFamily="18" charset="0"/>
                    <a:cs typeface="Times New Roman" panose="02020603050405020304" pitchFamily="18" charset="0"/>
                  </a:rPr>
                  <a:t> </a:t>
                </a:r>
                <a:r>
                  <a:rPr lang="en-US" altLang="zh-CN" sz="2184" dirty="0" smtClean="0">
                    <a:solidFill>
                      <a:srgbClr val="000000"/>
                    </a:solidFill>
                    <a:latin typeface="Times New Roman" panose="02020603050405020304" pitchFamily="18" charset="0"/>
                    <a:cs typeface="Times New Roman" panose="02020603050405020304" pitchFamily="18" charset="0"/>
                  </a:rPr>
                  <a:t>value V</a:t>
                </a:r>
                <a:r>
                  <a:rPr lang="en-US" altLang="zh-CN" sz="2184" baseline="30000" dirty="0" smtClean="0">
                    <a:solidFill>
                      <a:srgbClr val="000000"/>
                    </a:solidFill>
                    <a:latin typeface="Times New Roman" panose="02020603050405020304" pitchFamily="18" charset="0"/>
                    <a:cs typeface="Times New Roman" panose="02020603050405020304" pitchFamily="18" charset="0"/>
                  </a:rPr>
                  <a:t>*</a:t>
                </a:r>
                <a:r>
                  <a:rPr lang="en-US" altLang="zh-CN" sz="2184" dirty="0" smtClean="0">
                    <a:solidFill>
                      <a:srgbClr val="000000"/>
                    </a:solidFill>
                    <a:latin typeface="Times New Roman" panose="02020603050405020304" pitchFamily="18" charset="0"/>
                    <a:cs typeface="Times New Roman" panose="02020603050405020304" pitchFamily="18" charset="0"/>
                  </a:rPr>
                  <a:t>−</a:t>
                </a:r>
                <a:r>
                  <a:rPr lang="en-US" altLang="zh-CN" sz="2184" spc="-42" dirty="0" smtClean="0">
                    <a:solidFill>
                      <a:srgbClr val="000000"/>
                    </a:solidFill>
                    <a:latin typeface="Times New Roman" panose="02020603050405020304" pitchFamily="18" charset="0"/>
                    <a:cs typeface="Times New Roman" panose="02020603050405020304" pitchFamily="18" charset="0"/>
                  </a:rPr>
                  <a:t> </a:t>
                </a:r>
                <a:r>
                  <a:rPr lang="el-GR" altLang="zh-CN" sz="2184" dirty="0" smtClean="0">
                    <a:solidFill>
                      <a:srgbClr val="000000"/>
                    </a:solidFill>
                    <a:latin typeface="Times New Roman" panose="02020603050405020304" pitchFamily="18" charset="0"/>
                    <a:cs typeface="Times New Roman" panose="02020603050405020304" pitchFamily="18" charset="0"/>
                  </a:rPr>
                  <a:t>α</a:t>
                </a:r>
                <a:r>
                  <a:rPr lang="en-US" altLang="zh-CN" sz="2184" baseline="-25000" dirty="0" smtClean="0">
                    <a:solidFill>
                      <a:srgbClr val="000000"/>
                    </a:solidFill>
                    <a:latin typeface="Times New Roman" panose="02020603050405020304" pitchFamily="18" charset="0"/>
                    <a:cs typeface="Times New Roman" panose="02020603050405020304" pitchFamily="18" charset="0"/>
                  </a:rPr>
                  <a:t>1</a:t>
                </a:r>
                <a:r>
                  <a:rPr lang="en-US" altLang="zh-CN" sz="2184" dirty="0" smtClean="0">
                    <a:solidFill>
                      <a:srgbClr val="000000"/>
                    </a:solidFill>
                    <a:latin typeface="Times New Roman" panose="02020603050405020304" pitchFamily="18" charset="0"/>
                    <a:cs typeface="Times New Roman" panose="02020603050405020304" pitchFamily="18" charset="0"/>
                  </a:rPr>
                  <a:t>x</a:t>
                </a:r>
                <a:r>
                  <a:rPr lang="en-US" altLang="zh-CN" sz="2184" baseline="-25000" dirty="0" smtClean="0">
                    <a:solidFill>
                      <a:srgbClr val="000000"/>
                    </a:solidFill>
                    <a:latin typeface="Times New Roman" panose="02020603050405020304" pitchFamily="18" charset="0"/>
                    <a:cs typeface="Times New Roman" panose="02020603050405020304" pitchFamily="18" charset="0"/>
                  </a:rPr>
                  <a:t>1</a:t>
                </a:r>
                <a:r>
                  <a:rPr lang="en-US" altLang="zh-CN" sz="2184" spc="1068" dirty="0" smtClean="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&gt;</a:t>
                </a:r>
                <a:r>
                  <a:rPr lang="en-US" altLang="zh-CN" sz="2184" spc="125"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V</a:t>
                </a:r>
                <a:r>
                  <a:rPr lang="en-US" altLang="zh-CN" sz="2184" spc="443"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a:t>
                </a:r>
                <a:r>
                  <a:rPr lang="en-US" altLang="zh-CN" sz="2184" spc="-42" dirty="0">
                    <a:solidFill>
                      <a:srgbClr val="000000"/>
                    </a:solidFill>
                    <a:latin typeface="Times New Roman" panose="02020603050405020304" pitchFamily="18" charset="0"/>
                    <a:cs typeface="Times New Roman" panose="02020603050405020304" pitchFamily="18" charset="0"/>
                  </a:rPr>
                  <a:t> </a:t>
                </a:r>
                <a:r>
                  <a:rPr lang="el-GR" altLang="zh-CN" sz="2184" dirty="0">
                    <a:solidFill>
                      <a:srgbClr val="000000"/>
                    </a:solidFill>
                    <a:latin typeface="Times New Roman" panose="02020603050405020304" pitchFamily="18" charset="0"/>
                    <a:cs typeface="Times New Roman" panose="02020603050405020304" pitchFamily="18" charset="0"/>
                  </a:rPr>
                  <a:t>α</a:t>
                </a:r>
                <a:r>
                  <a:rPr lang="en-US" altLang="zh-CN" sz="2184" baseline="-25000" dirty="0" smtClean="0">
                    <a:solidFill>
                      <a:srgbClr val="000000"/>
                    </a:solidFill>
                    <a:latin typeface="Times New Roman" panose="02020603050405020304" pitchFamily="18" charset="0"/>
                    <a:cs typeface="Times New Roman" panose="02020603050405020304" pitchFamily="18" charset="0"/>
                  </a:rPr>
                  <a:t>1</a:t>
                </a:r>
                <a:r>
                  <a:rPr lang="en-US" altLang="zh-CN" sz="2184" dirty="0" smtClean="0">
                    <a:solidFill>
                      <a:srgbClr val="000000"/>
                    </a:solidFill>
                    <a:latin typeface="Times New Roman" panose="02020603050405020304" pitchFamily="18" charset="0"/>
                    <a:cs typeface="Times New Roman" panose="02020603050405020304" pitchFamily="18" charset="0"/>
                  </a:rPr>
                  <a:t>x</a:t>
                </a:r>
                <a:r>
                  <a:rPr lang="en-US" altLang="zh-CN" sz="2184" baseline="-25000" dirty="0" smtClean="0">
                    <a:solidFill>
                      <a:srgbClr val="000000"/>
                    </a:solidFill>
                    <a:latin typeface="Times New Roman" panose="02020603050405020304" pitchFamily="18" charset="0"/>
                    <a:cs typeface="Times New Roman" panose="02020603050405020304" pitchFamily="18" charset="0"/>
                  </a:rPr>
                  <a:t>1</a:t>
                </a:r>
                <a:r>
                  <a:rPr lang="en-US" altLang="zh-CN" sz="2184" dirty="0" smtClean="0">
                    <a:solidFill>
                      <a:srgbClr val="000000"/>
                    </a:solidFill>
                    <a:latin typeface="Times New Roman" panose="02020603050405020304" pitchFamily="18" charset="0"/>
                    <a:cs typeface="Times New Roman" panose="02020603050405020304" pitchFamily="18" charset="0"/>
                  </a:rPr>
                  <a:t>;</a:t>
                </a:r>
                <a:r>
                  <a:rPr lang="en-US" altLang="zh-CN" sz="2184" spc="157" dirty="0" smtClean="0">
                    <a:solidFill>
                      <a:srgbClr val="000000"/>
                    </a:solidFill>
                    <a:latin typeface="Times New Roman" panose="02020603050405020304" pitchFamily="18" charset="0"/>
                    <a:cs typeface="Times New Roman" panose="02020603050405020304" pitchFamily="18" charset="0"/>
                  </a:rPr>
                  <a:t>   which </a:t>
                </a:r>
                <a:r>
                  <a:rPr lang="en-US" altLang="zh-CN" sz="2184" dirty="0" smtClean="0">
                    <a:solidFill>
                      <a:srgbClr val="000000"/>
                    </a:solidFill>
                    <a:latin typeface="Times New Roman" panose="02020603050405020304" pitchFamily="18" charset="0"/>
                    <a:cs typeface="Times New Roman" panose="02020603050405020304" pitchFamily="18" charset="0"/>
                  </a:rPr>
                  <a:t>contradicts</a:t>
                </a:r>
                <a:r>
                  <a:rPr lang="en-US" altLang="zh-CN" sz="2184" spc="175" dirty="0" smtClean="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the</a:t>
                </a:r>
                <a:r>
                  <a:rPr lang="en-US" altLang="zh-CN" sz="2184" spc="173"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optimality</a:t>
                </a:r>
                <a:r>
                  <a:rPr lang="en-US" altLang="zh-CN" sz="2184" spc="177"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of</a:t>
                </a:r>
                <a:r>
                  <a:rPr lang="en-US" altLang="zh-CN" sz="2184" spc="177" dirty="0">
                    <a:solidFill>
                      <a:srgbClr val="000000"/>
                    </a:solidFill>
                    <a:latin typeface="Times New Roman" panose="02020603050405020304" pitchFamily="18" charset="0"/>
                    <a:cs typeface="Times New Roman" panose="02020603050405020304" pitchFamily="18" charset="0"/>
                  </a:rPr>
                  <a:t> </a:t>
                </a:r>
                <a:r>
                  <a:rPr lang="en-US" altLang="zh-CN" sz="2184" dirty="0" smtClean="0">
                    <a:solidFill>
                      <a:srgbClr val="000000"/>
                    </a:solidFill>
                    <a:latin typeface="Times New Roman" panose="02020603050405020304" pitchFamily="18" charset="0"/>
                    <a:cs typeface="Times New Roman" panose="02020603050405020304" pitchFamily="18" charset="0"/>
                  </a:rPr>
                  <a:t>I</a:t>
                </a:r>
              </a:p>
              <a:p>
                <a:pPr>
                  <a:lnSpc>
                    <a:spcPts val="3756"/>
                  </a:lnSpc>
                  <a:spcBef>
                    <a:spcPts val="0"/>
                  </a:spcBef>
                  <a:spcAft>
                    <a:spcPts val="0"/>
                  </a:spcAft>
                </a:pPr>
                <a:endParaRPr lang="en-US" altLang="zh-CN" sz="2184" dirty="0">
                  <a:solidFill>
                    <a:srgbClr val="000000"/>
                  </a:solidFill>
                  <a:latin typeface="Times New Roman" panose="02020603050405020304" pitchFamily="18" charset="0"/>
                  <a:cs typeface="Times New Roman" panose="02020603050405020304" pitchFamily="18" charset="0"/>
                </a:endParaRPr>
              </a:p>
              <a:p>
                <a:pPr>
                  <a:lnSpc>
                    <a:spcPts val="3756"/>
                  </a:lnSpc>
                  <a:spcBef>
                    <a:spcPts val="0"/>
                  </a:spcBef>
                  <a:spcAft>
                    <a:spcPts val="0"/>
                  </a:spcAft>
                </a:pPr>
                <a:r>
                  <a:rPr lang="en-US" altLang="zh-CN" sz="2184" dirty="0">
                    <a:solidFill>
                      <a:srgbClr val="000000"/>
                    </a:solidFill>
                    <a:latin typeface="Times New Roman" panose="02020603050405020304" pitchFamily="18" charset="0"/>
                    <a:cs typeface="Times New Roman" panose="02020603050405020304" pitchFamily="18" charset="0"/>
                  </a:rPr>
                  <a:t>This</a:t>
                </a:r>
                <a:r>
                  <a:rPr lang="en-US" altLang="zh-CN" sz="2184" spc="175" dirty="0">
                    <a:solidFill>
                      <a:srgbClr val="000000"/>
                    </a:solidFill>
                    <a:latin typeface="Times New Roman" panose="02020603050405020304" pitchFamily="18" charset="0"/>
                    <a:cs typeface="Times New Roman" panose="02020603050405020304" pitchFamily="18" charset="0"/>
                  </a:rPr>
                  <a:t> </a:t>
                </a:r>
                <a:r>
                  <a:rPr lang="en-US" altLang="zh-CN" sz="2184" spc="-20" dirty="0">
                    <a:solidFill>
                      <a:srgbClr val="000000"/>
                    </a:solidFill>
                    <a:latin typeface="Times New Roman" panose="02020603050405020304" pitchFamily="18" charset="0"/>
                    <a:cs typeface="Times New Roman" panose="02020603050405020304" pitchFamily="18" charset="0"/>
                  </a:rPr>
                  <a:t>proves</a:t>
                </a:r>
                <a:r>
                  <a:rPr lang="en-US" altLang="zh-CN" sz="2184" spc="185"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I</a:t>
                </a:r>
                <a:r>
                  <a:rPr lang="en-US" altLang="zh-CN" sz="2184" spc="339"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is</a:t>
                </a:r>
                <a:r>
                  <a:rPr lang="en-US" altLang="zh-CN" sz="2184" spc="171"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the</a:t>
                </a:r>
                <a:r>
                  <a:rPr lang="en-US" altLang="zh-CN" sz="2184" spc="173"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optimal</a:t>
                </a:r>
                <a:r>
                  <a:rPr lang="en-US" altLang="zh-CN" sz="2184" spc="177"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solution</a:t>
                </a:r>
                <a:r>
                  <a:rPr lang="en-US" altLang="zh-CN" sz="2184" spc="173" dirty="0">
                    <a:solidFill>
                      <a:srgbClr val="000000"/>
                    </a:solidFill>
                    <a:latin typeface="Times New Roman" panose="02020603050405020304" pitchFamily="18" charset="0"/>
                    <a:cs typeface="Times New Roman" panose="02020603050405020304" pitchFamily="18" charset="0"/>
                  </a:rPr>
                  <a:t> </a:t>
                </a:r>
                <a:r>
                  <a:rPr lang="en-US" altLang="zh-CN" sz="2184" spc="-36" dirty="0">
                    <a:solidFill>
                      <a:srgbClr val="000000"/>
                    </a:solidFill>
                    <a:latin typeface="Times New Roman" panose="02020603050405020304" pitchFamily="18" charset="0"/>
                    <a:cs typeface="Times New Roman" panose="02020603050405020304" pitchFamily="18" charset="0"/>
                  </a:rPr>
                  <a:t>for</a:t>
                </a:r>
                <a:r>
                  <a:rPr lang="en-US" altLang="zh-CN" sz="2184" spc="201"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input</a:t>
                </a:r>
                <a:r>
                  <a:rPr lang="en-US" altLang="zh-CN" sz="2184" spc="175"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size</a:t>
                </a:r>
                <a:r>
                  <a:rPr lang="en-US" altLang="zh-CN" sz="2184" spc="173"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n</a:t>
                </a:r>
                <a:r>
                  <a:rPr lang="en-US" altLang="zh-CN" sz="2184" spc="46"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a:t>
                </a:r>
                <a:r>
                  <a:rPr lang="en-US" altLang="zh-CN" sz="2184" spc="42"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k +</a:t>
                </a:r>
                <a:r>
                  <a:rPr lang="en-US" altLang="zh-CN" sz="2184" spc="-75" dirty="0">
                    <a:solidFill>
                      <a:srgbClr val="000000"/>
                    </a:solidFill>
                    <a:latin typeface="Times New Roman" panose="02020603050405020304" pitchFamily="18" charset="0"/>
                    <a:cs typeface="Times New Roman" panose="02020603050405020304" pitchFamily="18" charset="0"/>
                  </a:rPr>
                  <a:t> </a:t>
                </a:r>
                <a:r>
                  <a:rPr lang="en-US" altLang="zh-CN" sz="2184" dirty="0">
                    <a:solidFill>
                      <a:srgbClr val="000000"/>
                    </a:solidFill>
                    <a:latin typeface="Times New Roman" panose="02020603050405020304" pitchFamily="18" charset="0"/>
                    <a:cs typeface="Times New Roman" panose="02020603050405020304" pitchFamily="18" charset="0"/>
                  </a:rPr>
                  <a:t>1.</a:t>
                </a:r>
              </a:p>
              <a:p>
                <a:pPr>
                  <a:lnSpc>
                    <a:spcPts val="3756"/>
                  </a:lnSpc>
                  <a:spcBef>
                    <a:spcPts val="0"/>
                  </a:spcBef>
                  <a:spcAft>
                    <a:spcPts val="0"/>
                  </a:spcAft>
                </a:pPr>
                <a:endParaRPr sz="2184"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0" name="object 10"/>
              <p:cNvSpPr txBox="1">
                <a:spLocks noRot="1" noChangeAspect="1" noMove="1" noResize="1" noEditPoints="1" noAdjustHandles="1" noChangeArrowheads="1" noChangeShapeType="1" noTextEdit="1"/>
              </p:cNvSpPr>
              <p:nvPr/>
            </p:nvSpPr>
            <p:spPr>
              <a:xfrm>
                <a:off x="1043608" y="2708920"/>
                <a:ext cx="7365545" cy="2923877"/>
              </a:xfrm>
              <a:prstGeom prst="rect">
                <a:avLst/>
              </a:prstGeom>
              <a:blipFill rotWithShape="0">
                <a:blip r:embed="rId3"/>
                <a:stretch>
                  <a:fillRect l="-2318"/>
                </a:stretch>
              </a:blipFill>
            </p:spPr>
            <p:txBody>
              <a:bodyPr/>
              <a:lstStyle/>
              <a:p>
                <a:r>
                  <a:rPr lang="zh-CN" altLang="en-US">
                    <a:noFill/>
                  </a:rPr>
                  <a:t> </a:t>
                </a:r>
              </a:p>
            </p:txBody>
          </p:sp>
        </mc:Fallback>
      </mc:AlternateContent>
      <p:sp>
        <p:nvSpPr>
          <p:cNvPr id="26" name="矩形 25"/>
          <p:cNvSpPr/>
          <p:nvPr/>
        </p:nvSpPr>
        <p:spPr>
          <a:xfrm>
            <a:off x="1259632" y="404664"/>
            <a:ext cx="4572000" cy="523220"/>
          </a:xfrm>
          <a:prstGeom prst="rect">
            <a:avLst/>
          </a:prstGeom>
        </p:spPr>
        <p:txBody>
          <a:bodyPr>
            <a:spAutoFit/>
          </a:bodyPr>
          <a:lstStyle/>
          <a:p>
            <a:r>
              <a:rPr lang="en-US" altLang="zh-CN" sz="2800" b="1" dirty="0">
                <a:solidFill>
                  <a:schemeClr val="bg1"/>
                </a:solidFill>
                <a:latin typeface="LMSans10-Bold-Identity-H"/>
              </a:rPr>
              <a:t>Correctness Proof </a:t>
            </a:r>
            <a:r>
              <a:rPr lang="en-US" altLang="zh-CN" sz="2800" b="1" dirty="0" smtClean="0">
                <a:solidFill>
                  <a:schemeClr val="bg1"/>
                </a:solidFill>
                <a:latin typeface="LMSans10-Bold-Identity-H"/>
              </a:rPr>
              <a:t>(3/3)</a:t>
            </a:r>
            <a:endParaRPr lang="en-US" altLang="zh-CN" sz="2800" b="1" dirty="0">
              <a:solidFill>
                <a:schemeClr val="bg1"/>
              </a:solidFill>
              <a:latin typeface="LMSans10-Bold-Identity-H"/>
            </a:endParaRPr>
          </a:p>
        </p:txBody>
      </p:sp>
      <p:sp>
        <p:nvSpPr>
          <p:cNvPr id="27" name="圆角矩形 26"/>
          <p:cNvSpPr/>
          <p:nvPr/>
        </p:nvSpPr>
        <p:spPr>
          <a:xfrm>
            <a:off x="795108" y="2636912"/>
            <a:ext cx="7233276" cy="165618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灯片编号占位符 28"/>
          <p:cNvSpPr>
            <a:spLocks noGrp="1"/>
          </p:cNvSpPr>
          <p:nvPr>
            <p:ph type="sldNum" sz="quarter" idx="12"/>
          </p:nvPr>
        </p:nvSpPr>
        <p:spPr/>
        <p:txBody>
          <a:bodyPr/>
          <a:lstStyle/>
          <a:p>
            <a:r>
              <a:rPr lang="en-CA" altLang="zh-CN" dirty="0"/>
              <a:t>Chapter </a:t>
            </a:r>
            <a:r>
              <a:rPr lang="en-CA" altLang="zh-CN" dirty="0" smtClean="0"/>
              <a:t>7-</a:t>
            </a:r>
            <a:fld id="{80F073CC-40D5-4B23-8DF0-9BD0A0C12F2C}" type="slidenum">
              <a:rPr lang="en-US" smtClean="0"/>
              <a:t>69</a:t>
            </a:fld>
            <a:endParaRPr lang="en-US" dirty="0"/>
          </a:p>
        </p:txBody>
      </p:sp>
    </p:spTree>
    <p:extLst>
      <p:ext uri="{BB962C8B-B14F-4D97-AF65-F5344CB8AC3E}">
        <p14:creationId xmlns:p14="http://schemas.microsoft.com/office/powerpoint/2010/main" val="26521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calcmode="lin" valueType="num">
                                      <p:cBhvr additive="base">
                                        <p:cTn id="1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 calcmode="lin" valueType="num">
                                      <p:cBhvr additive="base">
                                        <p:cTn id="2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323528" y="2492896"/>
            <a:ext cx="7086600" cy="1295400"/>
          </a:xfrm>
        </p:spPr>
        <p:txBody>
          <a:bodyPr/>
          <a:lstStyle/>
          <a:p>
            <a:pPr eaLnBrk="1" hangingPunct="1"/>
            <a:r>
              <a:rPr lang="en-US" altLang="zh-CN" dirty="0" smtClean="0"/>
              <a:t>Greedy Algorithms</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3093" name="Rectangle 2"/>
          <p:cNvSpPr>
            <a:spLocks noGrp="1" noChangeArrowheads="1"/>
          </p:cNvSpPr>
          <p:nvPr>
            <p:ph type="title"/>
          </p:nvPr>
        </p:nvSpPr>
        <p:spPr>
          <a:xfrm>
            <a:off x="0" y="285750"/>
            <a:ext cx="8077200" cy="785813"/>
          </a:xfrm>
        </p:spPr>
        <p:txBody>
          <a:bodyPr/>
          <a:lstStyle/>
          <a:p>
            <a:r>
              <a:rPr lang="en-US" altLang="zh-CN" sz="3600" dirty="0" smtClean="0">
                <a:ea typeface="宋体" charset="-122"/>
              </a:rPr>
              <a:t>The Fractional Knapsack Algorithm</a:t>
            </a:r>
          </a:p>
        </p:txBody>
      </p:sp>
      <p:sp>
        <p:nvSpPr>
          <p:cNvPr id="473094" name="Rectangle 3" descr="Rectangle: Click to edit Master text styles&#10;Second level&#10;Third level&#10;Fourth level&#10;Fifth level"/>
          <p:cNvSpPr>
            <a:spLocks noGrp="1" noChangeArrowheads="1"/>
          </p:cNvSpPr>
          <p:nvPr>
            <p:ph type="body" idx="1"/>
          </p:nvPr>
        </p:nvSpPr>
        <p:spPr>
          <a:xfrm>
            <a:off x="0" y="1204913"/>
            <a:ext cx="3635896" cy="5029200"/>
          </a:xfrm>
        </p:spPr>
        <p:txBody>
          <a:bodyPr/>
          <a:lstStyle/>
          <a:p>
            <a:pPr>
              <a:lnSpc>
                <a:spcPct val="90000"/>
              </a:lnSpc>
            </a:pPr>
            <a:r>
              <a:rPr lang="en-US" altLang="zh-CN" sz="2800" dirty="0" smtClean="0"/>
              <a:t>Greedy choice: </a:t>
            </a:r>
            <a:r>
              <a:rPr lang="en-US" altLang="zh-CN" sz="2400" dirty="0" smtClean="0"/>
              <a:t>Keep taking item with highest </a:t>
            </a:r>
            <a:r>
              <a:rPr lang="en-US" altLang="zh-CN" sz="2400" b="1" dirty="0" smtClean="0">
                <a:solidFill>
                  <a:schemeClr val="tx2"/>
                </a:solidFill>
              </a:rPr>
              <a:t>value</a:t>
            </a:r>
            <a:r>
              <a:rPr lang="en-US" altLang="zh-CN" sz="2400" dirty="0" smtClean="0"/>
              <a:t> (benefit to weight ratio)</a:t>
            </a:r>
          </a:p>
          <a:p>
            <a:pPr lvl="1">
              <a:lnSpc>
                <a:spcPct val="90000"/>
              </a:lnSpc>
            </a:pPr>
            <a:r>
              <a:rPr lang="en-US" altLang="zh-CN" sz="2400" dirty="0" smtClean="0"/>
              <a:t>Since </a:t>
            </a:r>
          </a:p>
          <a:p>
            <a:pPr lvl="1">
              <a:lnSpc>
                <a:spcPct val="90000"/>
              </a:lnSpc>
            </a:pPr>
            <a:endParaRPr lang="en-US" altLang="zh-CN" sz="2000" dirty="0" smtClean="0"/>
          </a:p>
          <a:p>
            <a:pPr lvl="1">
              <a:lnSpc>
                <a:spcPct val="90000"/>
              </a:lnSpc>
            </a:pPr>
            <a:endParaRPr lang="en-US" altLang="zh-CN" sz="2000" dirty="0" smtClean="0"/>
          </a:p>
          <a:p>
            <a:pPr lvl="1">
              <a:lnSpc>
                <a:spcPct val="90000"/>
              </a:lnSpc>
            </a:pPr>
            <a:r>
              <a:rPr lang="en-US" altLang="zh-CN" sz="2000" dirty="0" smtClean="0"/>
              <a:t>Run time: O(n log n). </a:t>
            </a:r>
          </a:p>
          <a:p>
            <a:pPr lvl="1">
              <a:lnSpc>
                <a:spcPct val="90000"/>
              </a:lnSpc>
            </a:pPr>
            <a:r>
              <a:rPr lang="en-US" altLang="zh-CN" sz="2000" dirty="0" smtClean="0">
                <a:solidFill>
                  <a:srgbClr val="FF0000"/>
                </a:solidFill>
              </a:rPr>
              <a:t>Why?</a:t>
            </a:r>
          </a:p>
        </p:txBody>
      </p:sp>
      <p:sp>
        <p:nvSpPr>
          <p:cNvPr id="473095" name="Text Box 6"/>
          <p:cNvSpPr txBox="1">
            <a:spLocks noChangeArrowheads="1"/>
          </p:cNvSpPr>
          <p:nvPr/>
        </p:nvSpPr>
        <p:spPr bwMode="auto">
          <a:xfrm>
            <a:off x="4907894" y="2048668"/>
            <a:ext cx="3810000" cy="4068763"/>
          </a:xfrm>
          <a:prstGeom prst="rect">
            <a:avLst/>
          </a:prstGeom>
          <a:noFill/>
          <a:ln w="9525">
            <a:solidFill>
              <a:srgbClr val="000000"/>
            </a:solidFill>
            <a:miter lim="800000"/>
            <a:headEnd/>
            <a:tailEnd/>
          </a:ln>
        </p:spPr>
        <p:txBody>
          <a:bodyPr>
            <a:spAutoFit/>
          </a:bodyPr>
          <a:lstStyle/>
          <a:p>
            <a:pPr defTabSz="342900">
              <a:lnSpc>
                <a:spcPct val="90000"/>
              </a:lnSpc>
              <a:spcBef>
                <a:spcPct val="20000"/>
              </a:spcBef>
              <a:buClr>
                <a:schemeClr val="hlink"/>
              </a:buClr>
              <a:buSzPct val="110000"/>
              <a:buFont typeface="Wingdings" pitchFamily="2" charset="2"/>
              <a:buNone/>
            </a:pPr>
            <a:r>
              <a:rPr lang="en-US" altLang="zh-CN" b="1">
                <a:solidFill>
                  <a:srgbClr val="000000"/>
                </a:solidFill>
                <a:latin typeface="Times New Roman" pitchFamily="18" charset="0"/>
              </a:rPr>
              <a:t>Algorithm</a:t>
            </a:r>
            <a:r>
              <a:rPr lang="en-US" altLang="zh-CN">
                <a:latin typeface="Times New Roman" pitchFamily="18" charset="0"/>
              </a:rPr>
              <a:t> </a:t>
            </a:r>
            <a:r>
              <a:rPr lang="en-US" altLang="zh-CN" b="1" i="1">
                <a:solidFill>
                  <a:schemeClr val="tx2"/>
                </a:solidFill>
                <a:latin typeface="Times New Roman" pitchFamily="18" charset="0"/>
              </a:rPr>
              <a:t>fractionalKnapsack</a:t>
            </a:r>
            <a:r>
              <a:rPr lang="en-US" altLang="zh-CN">
                <a:solidFill>
                  <a:schemeClr val="tx2"/>
                </a:solidFill>
                <a:latin typeface="Times New Roman" pitchFamily="18" charset="0"/>
              </a:rPr>
              <a:t>(</a:t>
            </a:r>
            <a:r>
              <a:rPr lang="en-US" altLang="zh-CN" b="1" i="1">
                <a:solidFill>
                  <a:schemeClr val="tx2"/>
                </a:solidFill>
                <a:latin typeface="Times New Roman" pitchFamily="18" charset="0"/>
              </a:rPr>
              <a:t>S,</a:t>
            </a:r>
            <a:r>
              <a:rPr lang="en-US" altLang="zh-CN">
                <a:solidFill>
                  <a:schemeClr val="tx2"/>
                </a:solidFill>
                <a:latin typeface="Times New Roman" pitchFamily="18" charset="0"/>
              </a:rPr>
              <a:t> </a:t>
            </a:r>
            <a:r>
              <a:rPr lang="en-US" altLang="zh-CN" b="1" i="1">
                <a:solidFill>
                  <a:schemeClr val="tx2"/>
                </a:solidFill>
                <a:latin typeface="Times New Roman" pitchFamily="18" charset="0"/>
              </a:rPr>
              <a:t>W</a:t>
            </a:r>
            <a:r>
              <a:rPr lang="en-US" altLang="zh-CN">
                <a:solidFill>
                  <a:schemeClr val="tx2"/>
                </a:solidFill>
                <a:latin typeface="Times New Roman" pitchFamily="18" charset="0"/>
              </a:rPr>
              <a:t>)</a:t>
            </a:r>
          </a:p>
          <a:p>
            <a:pPr defTabSz="342900">
              <a:lnSpc>
                <a:spcPct val="90000"/>
              </a:lnSpc>
              <a:spcBef>
                <a:spcPct val="20000"/>
              </a:spcBef>
              <a:buClr>
                <a:schemeClr val="hlink"/>
              </a:buClr>
              <a:buSzPct val="110000"/>
              <a:buFont typeface="Wingdings" pitchFamily="2" charset="2"/>
              <a:buNone/>
            </a:pPr>
            <a:r>
              <a:rPr lang="en-US" altLang="zh-CN">
                <a:solidFill>
                  <a:schemeClr val="tx2"/>
                </a:solidFill>
                <a:latin typeface="Times New Roman" pitchFamily="18" charset="0"/>
              </a:rPr>
              <a:t>	</a:t>
            </a:r>
            <a:r>
              <a:rPr lang="en-US" altLang="zh-CN" b="1">
                <a:solidFill>
                  <a:srgbClr val="000000"/>
                </a:solidFill>
                <a:latin typeface="Times New Roman" pitchFamily="18" charset="0"/>
              </a:rPr>
              <a:t>Input:</a:t>
            </a:r>
            <a:r>
              <a:rPr lang="en-US" altLang="zh-CN">
                <a:latin typeface="Times New Roman" pitchFamily="18" charset="0"/>
              </a:rPr>
              <a:t> </a:t>
            </a:r>
            <a:r>
              <a:rPr lang="en-US" altLang="zh-CN">
                <a:solidFill>
                  <a:srgbClr val="00B050"/>
                </a:solidFill>
                <a:latin typeface="Times New Roman" pitchFamily="18" charset="0"/>
              </a:rPr>
              <a:t>set </a:t>
            </a:r>
            <a:r>
              <a:rPr lang="en-US" altLang="zh-CN" b="1" i="1">
                <a:solidFill>
                  <a:srgbClr val="00B050"/>
                </a:solidFill>
                <a:latin typeface="Times New Roman" pitchFamily="18" charset="0"/>
              </a:rPr>
              <a:t>S</a:t>
            </a:r>
            <a:r>
              <a:rPr lang="en-US" altLang="zh-CN">
                <a:solidFill>
                  <a:srgbClr val="00B050"/>
                </a:solidFill>
                <a:latin typeface="Times New Roman" pitchFamily="18" charset="0"/>
              </a:rPr>
              <a:t> of items w/ benefit </a:t>
            </a:r>
            <a:r>
              <a:rPr lang="en-US" altLang="zh-CN" i="1">
                <a:solidFill>
                  <a:srgbClr val="00B050"/>
                </a:solidFill>
                <a:latin typeface="Times New Roman" pitchFamily="18" charset="0"/>
              </a:rPr>
              <a:t>b</a:t>
            </a:r>
            <a:r>
              <a:rPr lang="en-US" altLang="zh-CN" i="1" baseline="-25000">
                <a:solidFill>
                  <a:srgbClr val="00B050"/>
                </a:solidFill>
                <a:latin typeface="Times New Roman" pitchFamily="18" charset="0"/>
              </a:rPr>
              <a:t>i</a:t>
            </a:r>
            <a:r>
              <a:rPr lang="en-US" altLang="zh-CN" i="1">
                <a:solidFill>
                  <a:srgbClr val="00B050"/>
                </a:solidFill>
                <a:latin typeface="Times New Roman" pitchFamily="18" charset="0"/>
              </a:rPr>
              <a:t> 		</a:t>
            </a:r>
            <a:r>
              <a:rPr lang="en-US" altLang="zh-CN">
                <a:solidFill>
                  <a:srgbClr val="00B050"/>
                </a:solidFill>
                <a:latin typeface="Times New Roman" pitchFamily="18" charset="0"/>
              </a:rPr>
              <a:t>and weight </a:t>
            </a:r>
            <a:r>
              <a:rPr lang="en-US" altLang="zh-CN" i="1">
                <a:solidFill>
                  <a:srgbClr val="00B050"/>
                </a:solidFill>
                <a:latin typeface="Times New Roman" pitchFamily="18" charset="0"/>
              </a:rPr>
              <a:t>w</a:t>
            </a:r>
            <a:r>
              <a:rPr lang="en-US" altLang="zh-CN" i="1" baseline="-25000">
                <a:solidFill>
                  <a:srgbClr val="00B050"/>
                </a:solidFill>
                <a:latin typeface="Times New Roman" pitchFamily="18" charset="0"/>
              </a:rPr>
              <a:t>i</a:t>
            </a:r>
            <a:r>
              <a:rPr lang="en-US" altLang="zh-CN">
                <a:solidFill>
                  <a:srgbClr val="00B050"/>
                </a:solidFill>
                <a:latin typeface="Times New Roman" pitchFamily="18" charset="0"/>
              </a:rPr>
              <a:t>; max. weight </a:t>
            </a:r>
            <a:r>
              <a:rPr lang="en-US" altLang="zh-CN" i="1">
                <a:solidFill>
                  <a:srgbClr val="00B050"/>
                </a:solidFill>
                <a:latin typeface="Times New Roman" pitchFamily="18" charset="0"/>
              </a:rPr>
              <a:t>W</a:t>
            </a:r>
            <a:r>
              <a:rPr lang="en-US" altLang="zh-CN">
                <a:solidFill>
                  <a:schemeClr val="accent2"/>
                </a:solidFill>
                <a:latin typeface="Times New Roman" pitchFamily="18" charset="0"/>
              </a:rPr>
              <a:t>	</a:t>
            </a:r>
            <a:r>
              <a:rPr lang="en-US" altLang="zh-CN" b="1">
                <a:solidFill>
                  <a:srgbClr val="000000"/>
                </a:solidFill>
                <a:latin typeface="Times New Roman" pitchFamily="18" charset="0"/>
              </a:rPr>
              <a:t>Output:</a:t>
            </a:r>
            <a:r>
              <a:rPr lang="en-US" altLang="zh-CN">
                <a:latin typeface="Times New Roman" pitchFamily="18" charset="0"/>
              </a:rPr>
              <a:t> </a:t>
            </a:r>
            <a:r>
              <a:rPr lang="en-US" altLang="zh-CN">
                <a:solidFill>
                  <a:srgbClr val="00B050"/>
                </a:solidFill>
                <a:latin typeface="Times New Roman" pitchFamily="18" charset="0"/>
              </a:rPr>
              <a:t>amount </a:t>
            </a:r>
            <a:r>
              <a:rPr lang="en-US" altLang="zh-CN" i="1">
                <a:solidFill>
                  <a:srgbClr val="00B050"/>
                </a:solidFill>
                <a:latin typeface="Times New Roman" pitchFamily="18" charset="0"/>
              </a:rPr>
              <a:t>x</a:t>
            </a:r>
            <a:r>
              <a:rPr lang="en-US" altLang="zh-CN" i="1" baseline="-25000">
                <a:solidFill>
                  <a:srgbClr val="00B050"/>
                </a:solidFill>
                <a:latin typeface="Times New Roman" pitchFamily="18" charset="0"/>
              </a:rPr>
              <a:t>i</a:t>
            </a:r>
            <a:r>
              <a:rPr lang="en-US" altLang="zh-CN">
                <a:solidFill>
                  <a:srgbClr val="00B050"/>
                </a:solidFill>
                <a:latin typeface="Times New Roman" pitchFamily="18" charset="0"/>
              </a:rPr>
              <a:t> of each item </a:t>
            </a:r>
            <a:r>
              <a:rPr lang="en-US" altLang="zh-CN" i="1">
                <a:solidFill>
                  <a:srgbClr val="00B050"/>
                </a:solidFill>
                <a:latin typeface="Times New Roman" pitchFamily="18" charset="0"/>
              </a:rPr>
              <a:t>i 		</a:t>
            </a:r>
            <a:r>
              <a:rPr lang="en-US" altLang="zh-CN">
                <a:solidFill>
                  <a:srgbClr val="00B050"/>
                </a:solidFill>
                <a:latin typeface="Times New Roman" pitchFamily="18" charset="0"/>
              </a:rPr>
              <a:t>to maximize benefit w/ weight 		at most </a:t>
            </a:r>
            <a:r>
              <a:rPr lang="en-US" altLang="zh-CN" i="1">
                <a:solidFill>
                  <a:srgbClr val="00B050"/>
                </a:solidFill>
                <a:latin typeface="Times New Roman" pitchFamily="18" charset="0"/>
              </a:rPr>
              <a:t>W</a:t>
            </a:r>
            <a:endParaRPr lang="en-US" altLang="zh-CN">
              <a:solidFill>
                <a:srgbClr val="00B050"/>
              </a:solidFill>
              <a:latin typeface="Times New Roman" pitchFamily="18" charset="0"/>
            </a:endParaRPr>
          </a:p>
          <a:p>
            <a:pPr defTabSz="342900">
              <a:lnSpc>
                <a:spcPct val="90000"/>
              </a:lnSpc>
              <a:spcBef>
                <a:spcPct val="20000"/>
              </a:spcBef>
              <a:buClr>
                <a:schemeClr val="hlink"/>
              </a:buClr>
              <a:buSzPct val="110000"/>
              <a:buFont typeface="Wingdings" pitchFamily="2" charset="2"/>
              <a:buNone/>
            </a:pPr>
            <a:r>
              <a:rPr lang="en-US" altLang="zh-CN">
                <a:solidFill>
                  <a:schemeClr val="accent2"/>
                </a:solidFill>
                <a:latin typeface="Times New Roman" pitchFamily="18" charset="0"/>
              </a:rPr>
              <a:t>	</a:t>
            </a:r>
            <a:r>
              <a:rPr lang="en-US" altLang="zh-CN" b="1">
                <a:solidFill>
                  <a:srgbClr val="000000"/>
                </a:solidFill>
                <a:latin typeface="Times New Roman" pitchFamily="18" charset="0"/>
              </a:rPr>
              <a:t>for </a:t>
            </a:r>
            <a:r>
              <a:rPr lang="en-US" altLang="zh-CN" b="1" i="1">
                <a:solidFill>
                  <a:srgbClr val="00B050"/>
                </a:solidFill>
                <a:latin typeface="Times New Roman" pitchFamily="18" charset="0"/>
              </a:rPr>
              <a:t>each item i in S</a:t>
            </a:r>
            <a:endParaRPr lang="en-US" altLang="zh-CN">
              <a:solidFill>
                <a:srgbClr val="00B050"/>
              </a:solidFill>
              <a:latin typeface="Times New Roman" pitchFamily="18" charset="0"/>
            </a:endParaRPr>
          </a:p>
          <a:p>
            <a:pPr marL="342900" lvl="1" defTabSz="342900">
              <a:lnSpc>
                <a:spcPct val="90000"/>
              </a:lnSpc>
              <a:spcBef>
                <a:spcPct val="20000"/>
              </a:spcBef>
              <a:buClr>
                <a:schemeClr val="hlink"/>
              </a:buClr>
              <a:buSzPct val="110000"/>
              <a:buFont typeface="Wingdings" pitchFamily="2" charset="2"/>
              <a:buNone/>
            </a:pPr>
            <a:r>
              <a:rPr lang="en-US" altLang="zh-CN">
                <a:solidFill>
                  <a:schemeClr val="accent2"/>
                </a:solidFill>
                <a:latin typeface="Times New Roman" pitchFamily="18" charset="0"/>
              </a:rPr>
              <a:t>	</a:t>
            </a:r>
            <a:r>
              <a:rPr lang="en-US" altLang="zh-CN" b="1" i="1">
                <a:solidFill>
                  <a:srgbClr val="00B050"/>
                </a:solidFill>
                <a:latin typeface="Times New Roman" pitchFamily="18" charset="0"/>
              </a:rPr>
              <a:t>x</a:t>
            </a:r>
            <a:r>
              <a:rPr lang="en-US" altLang="zh-CN" b="1" i="1" baseline="-25000">
                <a:solidFill>
                  <a:srgbClr val="00B050"/>
                </a:solidFill>
                <a:latin typeface="Times New Roman" pitchFamily="18" charset="0"/>
              </a:rPr>
              <a:t>i</a:t>
            </a:r>
            <a:r>
              <a:rPr lang="en-US" altLang="zh-CN" b="1" i="1">
                <a:solidFill>
                  <a:srgbClr val="00B050"/>
                </a:solidFill>
                <a:latin typeface="Times New Roman" pitchFamily="18" charset="0"/>
              </a:rPr>
              <a:t> </a:t>
            </a:r>
            <a:r>
              <a:rPr lang="en-US" altLang="zh-CN">
                <a:solidFill>
                  <a:srgbClr val="00B050"/>
                </a:solidFill>
                <a:latin typeface="Times New Roman" pitchFamily="18" charset="0"/>
                <a:sym typeface="Symbol" pitchFamily="18" charset="2"/>
              </a:rPr>
              <a:t> </a:t>
            </a:r>
            <a:r>
              <a:rPr lang="en-US" altLang="zh-CN" b="1" i="1">
                <a:solidFill>
                  <a:srgbClr val="00B050"/>
                </a:solidFill>
                <a:latin typeface="Times New Roman" pitchFamily="18" charset="0"/>
              </a:rPr>
              <a:t>0</a:t>
            </a:r>
          </a:p>
          <a:p>
            <a:pPr marL="342900" lvl="1" defTabSz="342900">
              <a:lnSpc>
                <a:spcPct val="90000"/>
              </a:lnSpc>
              <a:spcBef>
                <a:spcPct val="20000"/>
              </a:spcBef>
              <a:buClr>
                <a:schemeClr val="hlink"/>
              </a:buClr>
              <a:buSzPct val="110000"/>
              <a:buFont typeface="Wingdings" pitchFamily="2" charset="2"/>
              <a:buNone/>
            </a:pPr>
            <a:r>
              <a:rPr lang="en-US" altLang="zh-CN" b="1" i="1">
                <a:solidFill>
                  <a:srgbClr val="00B050"/>
                </a:solidFill>
                <a:latin typeface="Times New Roman" pitchFamily="18" charset="0"/>
              </a:rPr>
              <a:t>	v</a:t>
            </a:r>
            <a:r>
              <a:rPr lang="en-US" altLang="zh-CN" b="1" i="1" baseline="-25000">
                <a:solidFill>
                  <a:srgbClr val="00B050"/>
                </a:solidFill>
                <a:latin typeface="Times New Roman" pitchFamily="18" charset="0"/>
              </a:rPr>
              <a:t>i</a:t>
            </a:r>
            <a:r>
              <a:rPr lang="en-US" altLang="zh-CN" b="1" i="1">
                <a:solidFill>
                  <a:srgbClr val="00B050"/>
                </a:solidFill>
                <a:latin typeface="Times New Roman" pitchFamily="18" charset="0"/>
              </a:rPr>
              <a:t> </a:t>
            </a:r>
            <a:r>
              <a:rPr lang="en-US" altLang="zh-CN">
                <a:solidFill>
                  <a:srgbClr val="00B050"/>
                </a:solidFill>
                <a:latin typeface="Times New Roman" pitchFamily="18" charset="0"/>
                <a:sym typeface="Symbol" pitchFamily="18" charset="2"/>
              </a:rPr>
              <a:t> </a:t>
            </a:r>
            <a:r>
              <a:rPr lang="en-US" altLang="zh-CN" b="1" i="1">
                <a:solidFill>
                  <a:srgbClr val="00B050"/>
                </a:solidFill>
                <a:latin typeface="Times New Roman" pitchFamily="18" charset="0"/>
              </a:rPr>
              <a:t>b</a:t>
            </a:r>
            <a:r>
              <a:rPr lang="en-US" altLang="zh-CN" b="1" i="1" baseline="-25000">
                <a:solidFill>
                  <a:srgbClr val="00B050"/>
                </a:solidFill>
                <a:latin typeface="Times New Roman" pitchFamily="18" charset="0"/>
              </a:rPr>
              <a:t>i  </a:t>
            </a:r>
            <a:r>
              <a:rPr lang="en-US" altLang="zh-CN" b="1" i="1">
                <a:solidFill>
                  <a:srgbClr val="00B050"/>
                </a:solidFill>
                <a:latin typeface="Times New Roman" pitchFamily="18" charset="0"/>
              </a:rPr>
              <a:t>/ w</a:t>
            </a:r>
            <a:r>
              <a:rPr lang="en-US" altLang="zh-CN" b="1" i="1" baseline="-25000">
                <a:solidFill>
                  <a:srgbClr val="00B050"/>
                </a:solidFill>
                <a:latin typeface="Times New Roman" pitchFamily="18" charset="0"/>
              </a:rPr>
              <a:t>i</a:t>
            </a:r>
            <a:r>
              <a:rPr lang="en-US" altLang="zh-CN" b="1">
                <a:solidFill>
                  <a:srgbClr val="00B050"/>
                </a:solidFill>
                <a:latin typeface="Times New Roman" pitchFamily="18" charset="0"/>
              </a:rPr>
              <a:t> </a:t>
            </a:r>
            <a:r>
              <a:rPr lang="en-US" altLang="zh-CN" b="1">
                <a:solidFill>
                  <a:schemeClr val="accent2"/>
                </a:solidFill>
                <a:latin typeface="Times New Roman" pitchFamily="18" charset="0"/>
              </a:rPr>
              <a:t>		</a:t>
            </a:r>
            <a:r>
              <a:rPr lang="en-US" altLang="zh-CN">
                <a:latin typeface="Times New Roman" pitchFamily="18" charset="0"/>
              </a:rPr>
              <a:t>{value}</a:t>
            </a:r>
            <a:endParaRPr lang="en-US" altLang="zh-CN" baseline="-25000">
              <a:latin typeface="Times New Roman" pitchFamily="18" charset="0"/>
            </a:endParaRPr>
          </a:p>
          <a:p>
            <a:pPr marL="342900" lvl="1" defTabSz="342900">
              <a:lnSpc>
                <a:spcPct val="90000"/>
              </a:lnSpc>
              <a:spcBef>
                <a:spcPct val="20000"/>
              </a:spcBef>
              <a:buClr>
                <a:schemeClr val="hlink"/>
              </a:buClr>
              <a:buSzPct val="110000"/>
              <a:buFont typeface="Wingdings" pitchFamily="2" charset="2"/>
              <a:buNone/>
            </a:pPr>
            <a:r>
              <a:rPr lang="en-US" altLang="zh-CN" b="1" i="1">
                <a:solidFill>
                  <a:srgbClr val="00B050"/>
                </a:solidFill>
                <a:latin typeface="Times New Roman" pitchFamily="18" charset="0"/>
              </a:rPr>
              <a:t>w</a:t>
            </a:r>
            <a:r>
              <a:rPr lang="en-US" altLang="zh-CN" i="1">
                <a:solidFill>
                  <a:srgbClr val="00B050"/>
                </a:solidFill>
                <a:latin typeface="Times New Roman" pitchFamily="18" charset="0"/>
              </a:rPr>
              <a:t> </a:t>
            </a:r>
            <a:r>
              <a:rPr lang="en-US" altLang="zh-CN">
                <a:solidFill>
                  <a:srgbClr val="00B050"/>
                </a:solidFill>
                <a:latin typeface="Times New Roman" pitchFamily="18" charset="0"/>
                <a:sym typeface="Symbol" pitchFamily="18" charset="2"/>
              </a:rPr>
              <a:t> </a:t>
            </a:r>
            <a:r>
              <a:rPr lang="en-US" altLang="zh-CN" b="1" i="1">
                <a:solidFill>
                  <a:srgbClr val="00B050"/>
                </a:solidFill>
                <a:latin typeface="Times New Roman" pitchFamily="18" charset="0"/>
              </a:rPr>
              <a:t>0</a:t>
            </a:r>
            <a:r>
              <a:rPr lang="en-US" altLang="zh-CN" b="1" i="1">
                <a:solidFill>
                  <a:schemeClr val="accent2"/>
                </a:solidFill>
                <a:latin typeface="Times New Roman" pitchFamily="18" charset="0"/>
              </a:rPr>
              <a:t>				</a:t>
            </a:r>
            <a:r>
              <a:rPr lang="en-US" altLang="zh-CN" sz="1600">
                <a:latin typeface="Times New Roman" pitchFamily="18" charset="0"/>
              </a:rPr>
              <a:t>{total weight}</a:t>
            </a:r>
            <a:endParaRPr lang="en-US" altLang="zh-CN" i="1">
              <a:latin typeface="Times New Roman" pitchFamily="18" charset="0"/>
            </a:endParaRPr>
          </a:p>
          <a:p>
            <a:pPr marL="342900" lvl="1" defTabSz="342900">
              <a:lnSpc>
                <a:spcPct val="90000"/>
              </a:lnSpc>
              <a:spcBef>
                <a:spcPct val="20000"/>
              </a:spcBef>
              <a:buClr>
                <a:schemeClr val="hlink"/>
              </a:buClr>
              <a:buSzPct val="110000"/>
              <a:buFont typeface="Wingdings" pitchFamily="2" charset="2"/>
              <a:buNone/>
            </a:pPr>
            <a:r>
              <a:rPr lang="en-US" altLang="zh-CN" b="1">
                <a:solidFill>
                  <a:srgbClr val="000000"/>
                </a:solidFill>
                <a:latin typeface="Times New Roman" pitchFamily="18" charset="0"/>
              </a:rPr>
              <a:t>while</a:t>
            </a:r>
            <a:r>
              <a:rPr lang="en-US" altLang="zh-CN">
                <a:solidFill>
                  <a:schemeClr val="tx2"/>
                </a:solidFill>
                <a:latin typeface="Times New Roman" pitchFamily="18" charset="0"/>
              </a:rPr>
              <a:t> </a:t>
            </a:r>
            <a:r>
              <a:rPr lang="en-US" altLang="zh-CN" b="1" i="1">
                <a:solidFill>
                  <a:srgbClr val="00B050"/>
                </a:solidFill>
                <a:latin typeface="Times New Roman" pitchFamily="18" charset="0"/>
              </a:rPr>
              <a:t>w &lt; W </a:t>
            </a:r>
          </a:p>
          <a:p>
            <a:pPr marL="342900" lvl="1" defTabSz="342900">
              <a:lnSpc>
                <a:spcPct val="90000"/>
              </a:lnSpc>
              <a:spcBef>
                <a:spcPct val="20000"/>
              </a:spcBef>
              <a:buClr>
                <a:schemeClr val="hlink"/>
              </a:buClr>
              <a:buSzPct val="110000"/>
              <a:buFont typeface="Wingdings" pitchFamily="2" charset="2"/>
              <a:buNone/>
            </a:pPr>
            <a:r>
              <a:rPr lang="en-US" altLang="zh-CN" b="1" i="1">
                <a:solidFill>
                  <a:srgbClr val="00B050"/>
                </a:solidFill>
                <a:latin typeface="Times New Roman" pitchFamily="18" charset="0"/>
              </a:rPr>
              <a:t>	remove item i w/ highest v</a:t>
            </a:r>
            <a:r>
              <a:rPr lang="en-US" altLang="zh-CN" b="1" i="1" baseline="-25000">
                <a:solidFill>
                  <a:srgbClr val="00B050"/>
                </a:solidFill>
                <a:latin typeface="Times New Roman" pitchFamily="18" charset="0"/>
              </a:rPr>
              <a:t>i</a:t>
            </a:r>
            <a:endParaRPr lang="en-US" altLang="zh-CN" baseline="-25000">
              <a:solidFill>
                <a:srgbClr val="00B050"/>
              </a:solidFill>
              <a:latin typeface="Times New Roman" pitchFamily="18" charset="0"/>
            </a:endParaRPr>
          </a:p>
          <a:p>
            <a:pPr marL="342900" lvl="1" defTabSz="342900">
              <a:lnSpc>
                <a:spcPct val="90000"/>
              </a:lnSpc>
              <a:spcBef>
                <a:spcPct val="20000"/>
              </a:spcBef>
              <a:buClr>
                <a:schemeClr val="hlink"/>
              </a:buClr>
              <a:buSzPct val="110000"/>
              <a:buFont typeface="Wingdings" pitchFamily="2" charset="2"/>
              <a:buNone/>
            </a:pPr>
            <a:r>
              <a:rPr lang="en-US" altLang="zh-CN">
                <a:solidFill>
                  <a:srgbClr val="00B050"/>
                </a:solidFill>
                <a:latin typeface="Times New Roman" pitchFamily="18" charset="0"/>
              </a:rPr>
              <a:t>	</a:t>
            </a:r>
            <a:r>
              <a:rPr lang="en-US" altLang="zh-CN" b="1" i="1">
                <a:solidFill>
                  <a:srgbClr val="00B050"/>
                </a:solidFill>
                <a:latin typeface="Times New Roman" pitchFamily="18" charset="0"/>
              </a:rPr>
              <a:t>x</a:t>
            </a:r>
            <a:r>
              <a:rPr lang="en-US" altLang="zh-CN" b="1" i="1" baseline="-25000">
                <a:solidFill>
                  <a:srgbClr val="00B050"/>
                </a:solidFill>
                <a:latin typeface="Times New Roman" pitchFamily="18" charset="0"/>
              </a:rPr>
              <a:t>i</a:t>
            </a:r>
            <a:r>
              <a:rPr lang="en-US" altLang="zh-CN" b="1" i="1">
                <a:solidFill>
                  <a:schemeClr val="accent2"/>
                </a:solidFill>
                <a:latin typeface="Times New Roman" pitchFamily="18" charset="0"/>
              </a:rPr>
              <a:t> </a:t>
            </a:r>
            <a:r>
              <a:rPr lang="en-US" altLang="zh-CN">
                <a:solidFill>
                  <a:srgbClr val="000000"/>
                </a:solidFill>
                <a:latin typeface="Times New Roman" pitchFamily="18" charset="0"/>
                <a:sym typeface="Symbol" pitchFamily="18" charset="2"/>
              </a:rPr>
              <a:t> min{</a:t>
            </a:r>
            <a:r>
              <a:rPr lang="en-US" altLang="zh-CN" b="1" i="1">
                <a:solidFill>
                  <a:srgbClr val="00B050"/>
                </a:solidFill>
                <a:latin typeface="Times New Roman" pitchFamily="18" charset="0"/>
              </a:rPr>
              <a:t>w</a:t>
            </a:r>
            <a:r>
              <a:rPr lang="en-US" altLang="zh-CN" b="1" i="1" baseline="-25000">
                <a:solidFill>
                  <a:srgbClr val="00B050"/>
                </a:solidFill>
                <a:latin typeface="Times New Roman" pitchFamily="18" charset="0"/>
              </a:rPr>
              <a:t>i</a:t>
            </a:r>
            <a:r>
              <a:rPr lang="en-US" altLang="zh-CN" b="1" i="1">
                <a:solidFill>
                  <a:srgbClr val="00B050"/>
                </a:solidFill>
                <a:latin typeface="Times New Roman" pitchFamily="18" charset="0"/>
              </a:rPr>
              <a:t> , W - w</a:t>
            </a:r>
            <a:r>
              <a:rPr lang="en-US" altLang="zh-CN">
                <a:solidFill>
                  <a:srgbClr val="000000"/>
                </a:solidFill>
                <a:latin typeface="Times New Roman" pitchFamily="18" charset="0"/>
              </a:rPr>
              <a:t>}</a:t>
            </a:r>
          </a:p>
          <a:p>
            <a:pPr marL="342900" lvl="1" defTabSz="342900">
              <a:lnSpc>
                <a:spcPct val="90000"/>
              </a:lnSpc>
              <a:spcBef>
                <a:spcPct val="20000"/>
              </a:spcBef>
              <a:buClr>
                <a:schemeClr val="hlink"/>
              </a:buClr>
              <a:buSzPct val="110000"/>
              <a:buFont typeface="Wingdings" pitchFamily="2" charset="2"/>
              <a:buNone/>
            </a:pPr>
            <a:r>
              <a:rPr lang="en-US" altLang="zh-CN">
                <a:solidFill>
                  <a:schemeClr val="accent2"/>
                </a:solidFill>
                <a:latin typeface="Times New Roman" pitchFamily="18" charset="0"/>
              </a:rPr>
              <a:t>	 </a:t>
            </a:r>
            <a:r>
              <a:rPr lang="en-US" altLang="zh-CN" b="1" i="1">
                <a:solidFill>
                  <a:srgbClr val="00B050"/>
                </a:solidFill>
                <a:latin typeface="Times New Roman" pitchFamily="18" charset="0"/>
              </a:rPr>
              <a:t>w </a:t>
            </a:r>
            <a:r>
              <a:rPr lang="en-US" altLang="zh-CN">
                <a:solidFill>
                  <a:srgbClr val="00B050"/>
                </a:solidFill>
                <a:latin typeface="Times New Roman" pitchFamily="18" charset="0"/>
                <a:sym typeface="Symbol" pitchFamily="18" charset="2"/>
              </a:rPr>
              <a:t> </a:t>
            </a:r>
            <a:r>
              <a:rPr lang="en-US" altLang="zh-CN" b="1" i="1">
                <a:solidFill>
                  <a:srgbClr val="00B050"/>
                </a:solidFill>
                <a:latin typeface="Times New Roman" pitchFamily="18" charset="0"/>
              </a:rPr>
              <a:t>w</a:t>
            </a:r>
            <a:r>
              <a:rPr lang="en-US" altLang="zh-CN">
                <a:solidFill>
                  <a:srgbClr val="00B050"/>
                </a:solidFill>
                <a:latin typeface="Times New Roman" pitchFamily="18" charset="0"/>
                <a:sym typeface="Symbol" pitchFamily="18" charset="2"/>
              </a:rPr>
              <a:t>  </a:t>
            </a:r>
            <a:r>
              <a:rPr lang="en-US" altLang="zh-CN">
                <a:solidFill>
                  <a:srgbClr val="000000"/>
                </a:solidFill>
                <a:latin typeface="Times New Roman" pitchFamily="18" charset="0"/>
                <a:sym typeface="Symbol" pitchFamily="18" charset="2"/>
              </a:rPr>
              <a:t>+ min{</a:t>
            </a:r>
            <a:r>
              <a:rPr lang="en-US" altLang="zh-CN" b="1" i="1">
                <a:solidFill>
                  <a:srgbClr val="00B050"/>
                </a:solidFill>
                <a:latin typeface="Times New Roman" pitchFamily="18" charset="0"/>
              </a:rPr>
              <a:t>w</a:t>
            </a:r>
            <a:r>
              <a:rPr lang="en-US" altLang="zh-CN" b="1" i="1" baseline="-25000">
                <a:solidFill>
                  <a:srgbClr val="00B050"/>
                </a:solidFill>
                <a:latin typeface="Times New Roman" pitchFamily="18" charset="0"/>
              </a:rPr>
              <a:t>i</a:t>
            </a:r>
            <a:r>
              <a:rPr lang="en-US" altLang="zh-CN" b="1" i="1">
                <a:solidFill>
                  <a:srgbClr val="00B050"/>
                </a:solidFill>
                <a:latin typeface="Times New Roman" pitchFamily="18" charset="0"/>
              </a:rPr>
              <a:t> , W - w</a:t>
            </a:r>
            <a:r>
              <a:rPr lang="en-US" altLang="zh-CN">
                <a:solidFill>
                  <a:srgbClr val="000000"/>
                </a:solidFill>
                <a:latin typeface="Times New Roman" pitchFamily="18" charset="0"/>
              </a:rPr>
              <a:t>}</a:t>
            </a:r>
          </a:p>
        </p:txBody>
      </p:sp>
      <p:graphicFrame>
        <p:nvGraphicFramePr>
          <p:cNvPr id="473090" name="Object 2"/>
          <p:cNvGraphicFramePr>
            <a:graphicFrameLocks noChangeAspect="1"/>
          </p:cNvGraphicFramePr>
          <p:nvPr>
            <p:extLst>
              <p:ext uri="{D42A27DB-BD31-4B8C-83A1-F6EECF244321}">
                <p14:modId xmlns:p14="http://schemas.microsoft.com/office/powerpoint/2010/main" val="4035997168"/>
              </p:ext>
            </p:extLst>
          </p:nvPr>
        </p:nvGraphicFramePr>
        <p:xfrm>
          <a:off x="3688905" y="1028167"/>
          <a:ext cx="1363919" cy="1244525"/>
        </p:xfrm>
        <a:graphic>
          <a:graphicData uri="http://schemas.openxmlformats.org/presentationml/2006/ole">
            <mc:AlternateContent xmlns:mc="http://schemas.openxmlformats.org/markup-compatibility/2006">
              <mc:Choice xmlns:v="urn:schemas-microsoft-com:vml" Requires="v">
                <p:oleObj spid="_x0000_s473738" name="Clip" r:id="rId3" imgW="2225520" imgH="2682720" progId="">
                  <p:embed/>
                </p:oleObj>
              </mc:Choice>
              <mc:Fallback>
                <p:oleObj name="Clip" r:id="rId3" imgW="2225520" imgH="26827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8905" y="1028167"/>
                        <a:ext cx="1363919" cy="1244525"/>
                      </a:xfrm>
                      <a:prstGeom prst="rect">
                        <a:avLst/>
                      </a:prstGeom>
                      <a:noFill/>
                      <a:extLst/>
                    </p:spPr>
                  </p:pic>
                </p:oleObj>
              </mc:Fallback>
            </mc:AlternateContent>
          </a:graphicData>
        </a:graphic>
      </p:graphicFrame>
      <p:graphicFrame>
        <p:nvGraphicFramePr>
          <p:cNvPr id="473091" name="Object 3"/>
          <p:cNvGraphicFramePr>
            <a:graphicFrameLocks noChangeAspect="1"/>
          </p:cNvGraphicFramePr>
          <p:nvPr>
            <p:extLst>
              <p:ext uri="{D42A27DB-BD31-4B8C-83A1-F6EECF244321}">
                <p14:modId xmlns:p14="http://schemas.microsoft.com/office/powerpoint/2010/main" val="702593935"/>
              </p:ext>
            </p:extLst>
          </p:nvPr>
        </p:nvGraphicFramePr>
        <p:xfrm>
          <a:off x="1227728" y="3136382"/>
          <a:ext cx="3070671" cy="562577"/>
        </p:xfrm>
        <a:graphic>
          <a:graphicData uri="http://schemas.openxmlformats.org/presentationml/2006/ole">
            <mc:AlternateContent xmlns:mc="http://schemas.openxmlformats.org/markup-compatibility/2006">
              <mc:Choice xmlns:v="urn:schemas-microsoft-com:vml" Requires="v">
                <p:oleObj spid="_x0000_s473739" name="Equation" r:id="rId5" imgW="1688760" imgH="342720" progId="Equation.3">
                  <p:embed/>
                </p:oleObj>
              </mc:Choice>
              <mc:Fallback>
                <p:oleObj name="Equation" r:id="rId5" imgW="1688760" imgH="342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7728" y="3136382"/>
                        <a:ext cx="3070671" cy="562577"/>
                      </a:xfrm>
                      <a:prstGeom prst="rect">
                        <a:avLst/>
                      </a:prstGeom>
                      <a:noFill/>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70</a:t>
            </a:fld>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3094">
                                            <p:txEl>
                                              <p:pRg st="0" end="0"/>
                                            </p:txEl>
                                          </p:spTgt>
                                        </p:tgtEl>
                                        <p:attrNameLst>
                                          <p:attrName>style.visibility</p:attrName>
                                        </p:attrNameLst>
                                      </p:cBhvr>
                                      <p:to>
                                        <p:strVal val="visible"/>
                                      </p:to>
                                    </p:set>
                                    <p:anim calcmode="lin" valueType="num">
                                      <p:cBhvr additive="base">
                                        <p:cTn id="7" dur="500" fill="hold"/>
                                        <p:tgtEl>
                                          <p:spTgt spid="4730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309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3094">
                                            <p:txEl>
                                              <p:pRg st="1" end="1"/>
                                            </p:txEl>
                                          </p:spTgt>
                                        </p:tgtEl>
                                        <p:attrNameLst>
                                          <p:attrName>style.visibility</p:attrName>
                                        </p:attrNameLst>
                                      </p:cBhvr>
                                      <p:to>
                                        <p:strVal val="visible"/>
                                      </p:to>
                                    </p:set>
                                    <p:anim calcmode="lin" valueType="num">
                                      <p:cBhvr additive="base">
                                        <p:cTn id="11" dur="500" fill="hold"/>
                                        <p:tgtEl>
                                          <p:spTgt spid="47309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309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3091"/>
                                        </p:tgtEl>
                                        <p:attrNameLst>
                                          <p:attrName>style.visibility</p:attrName>
                                        </p:attrNameLst>
                                      </p:cBhvr>
                                      <p:to>
                                        <p:strVal val="visible"/>
                                      </p:to>
                                    </p:set>
                                    <p:anim calcmode="lin" valueType="num">
                                      <p:cBhvr additive="base">
                                        <p:cTn id="15" dur="500" fill="hold"/>
                                        <p:tgtEl>
                                          <p:spTgt spid="473091"/>
                                        </p:tgtEl>
                                        <p:attrNameLst>
                                          <p:attrName>ppt_x</p:attrName>
                                        </p:attrNameLst>
                                      </p:cBhvr>
                                      <p:tavLst>
                                        <p:tav tm="0">
                                          <p:val>
                                            <p:strVal val="#ppt_x"/>
                                          </p:val>
                                        </p:tav>
                                        <p:tav tm="100000">
                                          <p:val>
                                            <p:strVal val="#ppt_x"/>
                                          </p:val>
                                        </p:tav>
                                      </p:tavLst>
                                    </p:anim>
                                    <p:anim calcmode="lin" valueType="num">
                                      <p:cBhvr additive="base">
                                        <p:cTn id="16" dur="500" fill="hold"/>
                                        <p:tgtEl>
                                          <p:spTgt spid="47309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73095"/>
                                        </p:tgtEl>
                                        <p:attrNameLst>
                                          <p:attrName>style.visibility</p:attrName>
                                        </p:attrNameLst>
                                      </p:cBhvr>
                                      <p:to>
                                        <p:strVal val="visible"/>
                                      </p:to>
                                    </p:set>
                                    <p:anim calcmode="lin" valueType="num">
                                      <p:cBhvr additive="base">
                                        <p:cTn id="21" dur="500" fill="hold"/>
                                        <p:tgtEl>
                                          <p:spTgt spid="473095"/>
                                        </p:tgtEl>
                                        <p:attrNameLst>
                                          <p:attrName>ppt_x</p:attrName>
                                        </p:attrNameLst>
                                      </p:cBhvr>
                                      <p:tavLst>
                                        <p:tav tm="0">
                                          <p:val>
                                            <p:strVal val="#ppt_x"/>
                                          </p:val>
                                        </p:tav>
                                        <p:tav tm="100000">
                                          <p:val>
                                            <p:strVal val="#ppt_x"/>
                                          </p:val>
                                        </p:tav>
                                      </p:tavLst>
                                    </p:anim>
                                    <p:anim calcmode="lin" valueType="num">
                                      <p:cBhvr additive="base">
                                        <p:cTn id="22" dur="500" fill="hold"/>
                                        <p:tgtEl>
                                          <p:spTgt spid="47309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73094">
                                            <p:txEl>
                                              <p:pRg st="4" end="4"/>
                                            </p:txEl>
                                          </p:spTgt>
                                        </p:tgtEl>
                                        <p:attrNameLst>
                                          <p:attrName>style.visibility</p:attrName>
                                        </p:attrNameLst>
                                      </p:cBhvr>
                                      <p:to>
                                        <p:strVal val="visible"/>
                                      </p:to>
                                    </p:set>
                                    <p:anim calcmode="lin" valueType="num">
                                      <p:cBhvr additive="base">
                                        <p:cTn id="27" dur="500" fill="hold"/>
                                        <p:tgtEl>
                                          <p:spTgt spid="47309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30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73094">
                                            <p:txEl>
                                              <p:pRg st="5" end="5"/>
                                            </p:txEl>
                                          </p:spTgt>
                                        </p:tgtEl>
                                        <p:attrNameLst>
                                          <p:attrName>style.visibility</p:attrName>
                                        </p:attrNameLst>
                                      </p:cBhvr>
                                      <p:to>
                                        <p:strVal val="visible"/>
                                      </p:to>
                                    </p:set>
                                    <p:anim calcmode="lin" valueType="num">
                                      <p:cBhvr additive="base">
                                        <p:cTn id="33" dur="500" fill="hold"/>
                                        <p:tgtEl>
                                          <p:spTgt spid="47309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309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4" grpId="0" uiExpand="1" build="p"/>
      <p:bldP spid="47309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4"/>
          <p:cNvSpPr>
            <a:spLocks noGrp="1" noChangeArrowheads="1"/>
          </p:cNvSpPr>
          <p:nvPr>
            <p:ph type="body" sz="half" idx="2"/>
          </p:nvPr>
        </p:nvSpPr>
        <p:spPr>
          <a:xfrm>
            <a:off x="395536" y="908720"/>
            <a:ext cx="8447087" cy="5543897"/>
          </a:xfrm>
        </p:spPr>
        <p:txBody>
          <a:bodyPr/>
          <a:lstStyle/>
          <a:p>
            <a:pPr>
              <a:lnSpc>
                <a:spcPct val="110000"/>
              </a:lnSpc>
              <a:spcBef>
                <a:spcPct val="0"/>
              </a:spcBef>
              <a:buFont typeface="Wingdings" pitchFamily="2" charset="2"/>
              <a:buNone/>
            </a:pPr>
            <a:r>
              <a:rPr lang="en-US" altLang="zh-CN" sz="2400" b="1" dirty="0"/>
              <a:t>void Knapsack(</a:t>
            </a:r>
            <a:r>
              <a:rPr lang="en-US" altLang="zh-CN" sz="2400" b="1" dirty="0" err="1"/>
              <a:t>int</a:t>
            </a:r>
            <a:r>
              <a:rPr lang="en-US" altLang="zh-CN" sz="2400" b="1" dirty="0"/>
              <a:t> </a:t>
            </a:r>
            <a:r>
              <a:rPr lang="en-US" altLang="zh-CN" sz="2400" b="1" dirty="0" err="1"/>
              <a:t>n,float</a:t>
            </a:r>
            <a:r>
              <a:rPr lang="en-US" altLang="zh-CN" sz="2400" b="1" dirty="0"/>
              <a:t> </a:t>
            </a:r>
            <a:r>
              <a:rPr lang="en-US" altLang="zh-CN" sz="2400" b="1" dirty="0" err="1"/>
              <a:t>M,float</a:t>
            </a:r>
            <a:r>
              <a:rPr lang="en-US" altLang="zh-CN" sz="2400" b="1" dirty="0"/>
              <a:t> v[],float w[],float x[])</a:t>
            </a:r>
          </a:p>
          <a:p>
            <a:pPr>
              <a:lnSpc>
                <a:spcPct val="110000"/>
              </a:lnSpc>
              <a:spcBef>
                <a:spcPct val="0"/>
              </a:spcBef>
              <a:buFont typeface="Wingdings" pitchFamily="2" charset="2"/>
              <a:buNone/>
            </a:pPr>
            <a:r>
              <a:rPr lang="en-US" altLang="zh-CN" sz="2400" b="1" dirty="0"/>
              <a:t>{  </a:t>
            </a:r>
            <a:r>
              <a:rPr lang="en-US" altLang="zh-CN" sz="2400" b="1" dirty="0" smtClean="0"/>
              <a:t>  </a:t>
            </a:r>
          </a:p>
          <a:p>
            <a:pPr>
              <a:lnSpc>
                <a:spcPct val="110000"/>
              </a:lnSpc>
              <a:spcBef>
                <a:spcPct val="0"/>
              </a:spcBef>
              <a:buFont typeface="Wingdings" pitchFamily="2" charset="2"/>
              <a:buNone/>
            </a:pPr>
            <a:r>
              <a:rPr lang="en-US" altLang="zh-CN" sz="2400" b="1" dirty="0"/>
              <a:t> </a:t>
            </a:r>
            <a:r>
              <a:rPr lang="en-US" altLang="zh-CN" sz="2400" b="1" dirty="0" smtClean="0"/>
              <a:t>    Sort(</a:t>
            </a:r>
            <a:r>
              <a:rPr lang="en-US" altLang="zh-CN" sz="2400" b="1" dirty="0" err="1" smtClean="0"/>
              <a:t>n,v,w</a:t>
            </a:r>
            <a:r>
              <a:rPr lang="en-US" altLang="zh-CN" sz="2400" b="1" dirty="0"/>
              <a:t>); </a:t>
            </a:r>
            <a:r>
              <a:rPr lang="en-US" altLang="zh-CN" sz="2400" b="1" dirty="0" smtClean="0">
                <a:solidFill>
                  <a:srgbClr val="0E6BDC"/>
                </a:solidFill>
              </a:rPr>
              <a:t>//</a:t>
            </a:r>
            <a:r>
              <a:rPr lang="en-US" altLang="zh-CN" sz="2400" dirty="0" smtClean="0">
                <a:solidFill>
                  <a:srgbClr val="0E6BDC"/>
                </a:solidFill>
              </a:rPr>
              <a:t>Sort by V</a:t>
            </a:r>
            <a:r>
              <a:rPr lang="en-US" altLang="zh-CN" sz="2400" baseline="-25000" dirty="0" smtClean="0">
                <a:solidFill>
                  <a:srgbClr val="0E6BDC"/>
                </a:solidFill>
              </a:rPr>
              <a:t>i</a:t>
            </a:r>
            <a:r>
              <a:rPr lang="en-US" altLang="zh-CN" sz="2400" dirty="0" smtClean="0">
                <a:solidFill>
                  <a:srgbClr val="0E6BDC"/>
                </a:solidFill>
              </a:rPr>
              <a:t>/W</a:t>
            </a:r>
            <a:r>
              <a:rPr lang="en-US" altLang="zh-CN" sz="2400" baseline="-25000" dirty="0" smtClean="0">
                <a:solidFill>
                  <a:srgbClr val="0E6BDC"/>
                </a:solidFill>
              </a:rPr>
              <a:t>i</a:t>
            </a:r>
            <a:endParaRPr lang="en-US" altLang="zh-CN" sz="2400" b="1" baseline="-25000" dirty="0">
              <a:solidFill>
                <a:srgbClr val="0E6BDC"/>
              </a:solidFill>
            </a:endParaRPr>
          </a:p>
          <a:p>
            <a:pPr lvl="1">
              <a:lnSpc>
                <a:spcPct val="110000"/>
              </a:lnSpc>
              <a:spcBef>
                <a:spcPct val="0"/>
              </a:spcBef>
              <a:buFont typeface="Wingdings" pitchFamily="2" charset="2"/>
              <a:buNone/>
            </a:pPr>
            <a:r>
              <a:rPr lang="en-US" altLang="zh-CN" b="1" dirty="0" err="1"/>
              <a:t>int</a:t>
            </a:r>
            <a:r>
              <a:rPr lang="en-US" altLang="zh-CN" b="1" dirty="0"/>
              <a:t> i;</a:t>
            </a:r>
          </a:p>
          <a:p>
            <a:pPr lvl="1">
              <a:lnSpc>
                <a:spcPct val="110000"/>
              </a:lnSpc>
              <a:spcBef>
                <a:spcPct val="0"/>
              </a:spcBef>
              <a:buFont typeface="Wingdings" pitchFamily="2" charset="2"/>
              <a:buNone/>
            </a:pPr>
            <a:r>
              <a:rPr lang="en-US" altLang="zh-CN" b="1" dirty="0"/>
              <a:t>for (i=1;i&lt;=</a:t>
            </a:r>
            <a:r>
              <a:rPr lang="en-US" altLang="zh-CN" b="1" dirty="0" err="1"/>
              <a:t>n;i</a:t>
            </a:r>
            <a:r>
              <a:rPr lang="en-US" altLang="zh-CN" b="1" dirty="0"/>
              <a:t>++)   x[i]=0;</a:t>
            </a:r>
          </a:p>
          <a:p>
            <a:pPr lvl="1">
              <a:lnSpc>
                <a:spcPct val="110000"/>
              </a:lnSpc>
              <a:spcBef>
                <a:spcPct val="0"/>
              </a:spcBef>
              <a:buFont typeface="Wingdings" pitchFamily="2" charset="2"/>
              <a:buNone/>
            </a:pPr>
            <a:r>
              <a:rPr lang="en-US" altLang="zh-CN" b="1" dirty="0"/>
              <a:t>float c=M;</a:t>
            </a:r>
          </a:p>
          <a:p>
            <a:pPr lvl="1">
              <a:lnSpc>
                <a:spcPct val="110000"/>
              </a:lnSpc>
              <a:spcBef>
                <a:spcPct val="0"/>
              </a:spcBef>
              <a:buFont typeface="Wingdings" pitchFamily="2" charset="2"/>
              <a:buNone/>
            </a:pPr>
            <a:r>
              <a:rPr lang="en-US" altLang="zh-CN" b="1" dirty="0"/>
              <a:t>for (i=1;i&lt;=</a:t>
            </a:r>
            <a:r>
              <a:rPr lang="en-US" altLang="zh-CN" b="1" dirty="0" err="1"/>
              <a:t>n;i</a:t>
            </a:r>
            <a:r>
              <a:rPr lang="en-US" altLang="zh-CN" b="1" dirty="0"/>
              <a:t>++) </a:t>
            </a:r>
          </a:p>
          <a:p>
            <a:pPr lvl="1">
              <a:lnSpc>
                <a:spcPct val="110000"/>
              </a:lnSpc>
              <a:spcBef>
                <a:spcPct val="0"/>
              </a:spcBef>
              <a:buFont typeface="Wingdings" pitchFamily="2" charset="2"/>
              <a:buNone/>
            </a:pPr>
            <a:r>
              <a:rPr lang="en-US" altLang="zh-CN" b="1" dirty="0"/>
              <a:t>{   </a:t>
            </a:r>
            <a:r>
              <a:rPr lang="en-US" altLang="zh-CN" sz="2800" b="1" dirty="0"/>
              <a:t>if (w[i]&gt;c)  break;</a:t>
            </a:r>
          </a:p>
          <a:p>
            <a:pPr lvl="2">
              <a:lnSpc>
                <a:spcPct val="110000"/>
              </a:lnSpc>
              <a:spcBef>
                <a:spcPct val="0"/>
              </a:spcBef>
              <a:buFontTx/>
              <a:buNone/>
            </a:pPr>
            <a:r>
              <a:rPr lang="en-US" altLang="zh-CN" sz="2400" b="1" dirty="0"/>
              <a:t>x[i]=1;</a:t>
            </a:r>
          </a:p>
          <a:p>
            <a:pPr lvl="2">
              <a:lnSpc>
                <a:spcPct val="110000"/>
              </a:lnSpc>
              <a:spcBef>
                <a:spcPct val="0"/>
              </a:spcBef>
              <a:buFontTx/>
              <a:buNone/>
            </a:pPr>
            <a:r>
              <a:rPr lang="en-US" altLang="zh-CN" sz="2400" b="1" dirty="0"/>
              <a:t>c-=w[i];</a:t>
            </a:r>
          </a:p>
          <a:p>
            <a:pPr lvl="1">
              <a:lnSpc>
                <a:spcPct val="110000"/>
              </a:lnSpc>
              <a:spcBef>
                <a:spcPct val="0"/>
              </a:spcBef>
              <a:buFont typeface="Wingdings" pitchFamily="2" charset="2"/>
              <a:buNone/>
            </a:pPr>
            <a:r>
              <a:rPr lang="en-US" altLang="zh-CN" b="1" dirty="0"/>
              <a:t>}</a:t>
            </a:r>
          </a:p>
          <a:p>
            <a:pPr lvl="1">
              <a:lnSpc>
                <a:spcPct val="110000"/>
              </a:lnSpc>
              <a:spcBef>
                <a:spcPct val="0"/>
              </a:spcBef>
              <a:buFont typeface="Wingdings" pitchFamily="2" charset="2"/>
              <a:buNone/>
            </a:pPr>
            <a:r>
              <a:rPr lang="en-US" altLang="zh-CN" b="1" dirty="0"/>
              <a:t>if (i&lt;=n)   x[i]=c/w[i];  </a:t>
            </a:r>
            <a:r>
              <a:rPr lang="en-US" altLang="zh-CN" sz="2000" dirty="0">
                <a:solidFill>
                  <a:schemeClr val="accent2"/>
                </a:solidFill>
              </a:rPr>
              <a:t>//</a:t>
            </a:r>
            <a:r>
              <a:rPr lang="zh-CN" altLang="en-US" sz="2000" dirty="0">
                <a:solidFill>
                  <a:schemeClr val="accent2"/>
                </a:solidFill>
              </a:rPr>
              <a:t>允许放入一个物品的一部分</a:t>
            </a:r>
          </a:p>
          <a:p>
            <a:pPr>
              <a:lnSpc>
                <a:spcPct val="110000"/>
              </a:lnSpc>
              <a:spcBef>
                <a:spcPct val="0"/>
              </a:spcBef>
              <a:buFont typeface="Wingdings" pitchFamily="2" charset="2"/>
              <a:buNone/>
            </a:pPr>
            <a:r>
              <a:rPr lang="en-US" altLang="zh-CN" sz="2400" b="1" dirty="0"/>
              <a:t>}</a:t>
            </a:r>
          </a:p>
        </p:txBody>
      </p:sp>
      <p:sp>
        <p:nvSpPr>
          <p:cNvPr id="6" name="Rectangle 3"/>
          <p:cNvSpPr txBox="1">
            <a:spLocks noChangeArrowheads="1"/>
          </p:cNvSpPr>
          <p:nvPr/>
        </p:nvSpPr>
        <p:spPr bwMode="auto">
          <a:xfrm>
            <a:off x="5098852" y="4869160"/>
            <a:ext cx="3743771" cy="840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18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18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18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18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18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1800">
                <a:solidFill>
                  <a:schemeClr val="tx1"/>
                </a:solidFill>
                <a:latin typeface="+mn-lt"/>
                <a:ea typeface="+mn-ea"/>
              </a:defRPr>
            </a:lvl9pPr>
          </a:lstStyle>
          <a:p>
            <a:pPr marL="0" indent="0">
              <a:buFont typeface="Wingdings" pitchFamily="2" charset="2"/>
              <a:buNone/>
            </a:pPr>
            <a:r>
              <a:rPr lang="en-US" altLang="zh-CN" sz="2400" b="1" kern="0" dirty="0" smtClean="0">
                <a:solidFill>
                  <a:srgbClr val="0E6BDC"/>
                </a:solidFill>
              </a:rPr>
              <a:t>How about 0-1</a:t>
            </a:r>
            <a:r>
              <a:rPr lang="zh-CN" altLang="en-US" sz="2400" b="1" kern="0" dirty="0" smtClean="0">
                <a:solidFill>
                  <a:srgbClr val="0E6BDC"/>
                </a:solidFill>
              </a:rPr>
              <a:t>背包问题</a:t>
            </a:r>
            <a:r>
              <a:rPr lang="en-US" altLang="zh-CN" sz="2400" b="1" kern="0" dirty="0" smtClean="0">
                <a:solidFill>
                  <a:srgbClr val="0E6BDC"/>
                </a:solidFill>
              </a:rPr>
              <a:t>?</a:t>
            </a:r>
            <a:endParaRPr lang="zh-CN" altLang="en-US" sz="2400" b="1" kern="0" dirty="0">
              <a:solidFill>
                <a:srgbClr val="0E6BDC"/>
              </a:solidFill>
            </a:endParaRPr>
          </a:p>
        </p:txBody>
      </p:sp>
      <p:sp>
        <p:nvSpPr>
          <p:cNvPr id="3" name="矩形 2"/>
          <p:cNvSpPr/>
          <p:nvPr/>
        </p:nvSpPr>
        <p:spPr>
          <a:xfrm>
            <a:off x="4536504" y="3335489"/>
            <a:ext cx="4572000" cy="1089529"/>
          </a:xfrm>
          <a:prstGeom prst="rect">
            <a:avLst/>
          </a:prstGeom>
        </p:spPr>
        <p:txBody>
          <a:bodyPr>
            <a:spAutoFit/>
          </a:bodyPr>
          <a:lstStyle/>
          <a:p>
            <a:pPr lvl="1">
              <a:lnSpc>
                <a:spcPct val="90000"/>
              </a:lnSpc>
            </a:pPr>
            <a:r>
              <a:rPr lang="en-US" altLang="zh-CN" sz="2400" dirty="0" smtClean="0"/>
              <a:t>How about the Run time?</a:t>
            </a:r>
          </a:p>
          <a:p>
            <a:pPr lvl="1">
              <a:lnSpc>
                <a:spcPct val="90000"/>
              </a:lnSpc>
            </a:pPr>
            <a:endParaRPr lang="en-US" altLang="zh-CN" sz="2400" dirty="0" smtClean="0"/>
          </a:p>
          <a:p>
            <a:pPr lvl="1">
              <a:lnSpc>
                <a:spcPct val="90000"/>
              </a:lnSpc>
            </a:pPr>
            <a:r>
              <a:rPr lang="en-US" altLang="zh-CN" sz="2400" dirty="0" smtClean="0"/>
              <a:t> </a:t>
            </a:r>
            <a:r>
              <a:rPr lang="en-US" altLang="zh-CN" sz="2400" dirty="0"/>
              <a:t>O(n log n). </a:t>
            </a:r>
          </a:p>
        </p:txBody>
      </p:sp>
      <p:sp>
        <p:nvSpPr>
          <p:cNvPr id="9" name="Rectangle 2"/>
          <p:cNvSpPr>
            <a:spLocks noGrp="1" noChangeArrowheads="1"/>
          </p:cNvSpPr>
          <p:nvPr>
            <p:ph type="title"/>
          </p:nvPr>
        </p:nvSpPr>
        <p:spPr>
          <a:xfrm>
            <a:off x="0" y="285750"/>
            <a:ext cx="8077200" cy="785813"/>
          </a:xfrm>
        </p:spPr>
        <p:txBody>
          <a:bodyPr/>
          <a:lstStyle/>
          <a:p>
            <a:r>
              <a:rPr lang="en-US" altLang="zh-CN" sz="3600" dirty="0" smtClean="0">
                <a:ea typeface="宋体" charset="-122"/>
              </a:rPr>
              <a:t>The Fractional Knapsack Algorithm</a:t>
            </a:r>
          </a:p>
        </p:txBody>
      </p:sp>
      <p:sp>
        <p:nvSpPr>
          <p:cNvPr id="7" name="灯片编号占位符 6"/>
          <p:cNvSpPr>
            <a:spLocks noGrp="1"/>
          </p:cNvSpPr>
          <p:nvPr>
            <p:ph type="sldNum" sz="quarter" idx="12"/>
          </p:nvPr>
        </p:nvSpPr>
        <p:spPr/>
        <p:txBody>
          <a:bodyPr/>
          <a:lstStyle/>
          <a:p>
            <a:pPr>
              <a:defRPr/>
            </a:pPr>
            <a:r>
              <a:rPr lang="en-CA" altLang="zh-CN" smtClean="0"/>
              <a:t>Chapter 7</a:t>
            </a:r>
            <a:r>
              <a:rPr lang="en-US" altLang="zh-TW" smtClean="0"/>
              <a:t>-</a:t>
            </a:r>
            <a:fld id="{9C891D15-7220-44AB-BB4E-FA7BDB92202F}" type="slidenum">
              <a:rPr lang="en-US" altLang="zh-TW" smtClean="0"/>
              <a:pPr>
                <a:defRPr/>
              </a:pPr>
              <a:t>71</a:t>
            </a:fld>
            <a:endParaRPr lang="en-US" altLang="zh-TW" dirty="0"/>
          </a:p>
        </p:txBody>
      </p:sp>
    </p:spTree>
    <p:extLst>
      <p:ext uri="{BB962C8B-B14F-4D97-AF65-F5344CB8AC3E}">
        <p14:creationId xmlns:p14="http://schemas.microsoft.com/office/powerpoint/2010/main" val="3664624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6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66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6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6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660">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660">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660">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60">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660">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 calcmode="lin" valueType="num">
                                      <p:cBhvr additive="base">
                                        <p:cTn id="3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3265" name="Rectangle 2"/>
          <p:cNvSpPr>
            <a:spLocks noGrp="1" noChangeArrowheads="1"/>
          </p:cNvSpPr>
          <p:nvPr>
            <p:ph type="title"/>
          </p:nvPr>
        </p:nvSpPr>
        <p:spPr>
          <a:xfrm>
            <a:off x="0" y="357188"/>
            <a:ext cx="7572375" cy="623887"/>
          </a:xfrm>
        </p:spPr>
        <p:txBody>
          <a:bodyPr/>
          <a:lstStyle/>
          <a:p>
            <a:r>
              <a:rPr lang="en-US" altLang="zh-CN" dirty="0" smtClean="0">
                <a:ea typeface="宋体" charset="-122"/>
              </a:rPr>
              <a:t>About The 0-1 Knapsack Problem</a:t>
            </a:r>
          </a:p>
        </p:txBody>
      </p:sp>
      <p:sp>
        <p:nvSpPr>
          <p:cNvPr id="1585155" name="Rectangle 3"/>
          <p:cNvSpPr>
            <a:spLocks noGrp="1" noChangeArrowheads="1"/>
          </p:cNvSpPr>
          <p:nvPr>
            <p:ph type="body" idx="1"/>
          </p:nvPr>
        </p:nvSpPr>
        <p:spPr/>
        <p:txBody>
          <a:bodyPr/>
          <a:lstStyle/>
          <a:p>
            <a:r>
              <a:rPr lang="en-US" altLang="zh-CN" sz="2400" dirty="0" smtClean="0"/>
              <a:t>The optimal solution to the 0-1 problem cannot be found with the same greedy strategy</a:t>
            </a:r>
          </a:p>
          <a:p>
            <a:pPr lvl="1"/>
            <a:r>
              <a:rPr lang="en-US" altLang="zh-CN" sz="2000" dirty="0" smtClean="0"/>
              <a:t>Greedy strategy: take in order of dollars/pound</a:t>
            </a:r>
          </a:p>
          <a:p>
            <a:pPr lvl="1"/>
            <a:r>
              <a:rPr lang="en-US" altLang="zh-CN" sz="2000" dirty="0" smtClean="0"/>
              <a:t>Example: 3 items weighing 10, 20, and 30 pounds, knapsack can hold 50 pounds</a:t>
            </a:r>
          </a:p>
          <a:p>
            <a:pPr lvl="2"/>
            <a:r>
              <a:rPr lang="en-US" altLang="zh-CN" sz="1800" dirty="0" smtClean="0">
                <a:solidFill>
                  <a:srgbClr val="FF0066"/>
                </a:solidFill>
              </a:rPr>
              <a:t>Suppose item 2 is worth $100.  Assign values to the other items so that the greedy strategy will fail </a:t>
            </a:r>
          </a:p>
        </p:txBody>
      </p:sp>
      <p:sp>
        <p:nvSpPr>
          <p:cNvPr id="3" name="文本框 2"/>
          <p:cNvSpPr txBox="1"/>
          <p:nvPr/>
        </p:nvSpPr>
        <p:spPr>
          <a:xfrm>
            <a:off x="2699792" y="3933056"/>
            <a:ext cx="1210588" cy="369332"/>
          </a:xfrm>
          <a:prstGeom prst="rect">
            <a:avLst/>
          </a:prstGeom>
          <a:noFill/>
        </p:spPr>
        <p:txBody>
          <a:bodyPr wrap="none" rtlCol="0">
            <a:spAutoFit/>
          </a:bodyPr>
          <a:lstStyle/>
          <a:p>
            <a:r>
              <a:rPr lang="en-US" altLang="zh-CN" b="1" dirty="0" smtClean="0">
                <a:solidFill>
                  <a:srgbClr val="0E6BDC"/>
                </a:solidFill>
              </a:rPr>
              <a:t>60,100,90</a:t>
            </a:r>
            <a:endParaRPr lang="zh-CN" altLang="en-US" b="1" dirty="0">
              <a:solidFill>
                <a:srgbClr val="0E6BDC"/>
              </a:solidFill>
            </a:endParaRPr>
          </a:p>
        </p:txBody>
      </p:sp>
      <p:sp>
        <p:nvSpPr>
          <p:cNvPr id="6" name="灯片编号占位符 5"/>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72</a:t>
            </a:fld>
            <a:endParaRPr lang="en-CA" dirty="0"/>
          </a:p>
        </p:txBody>
      </p:sp>
      <p:sp>
        <p:nvSpPr>
          <p:cNvPr id="11" name="文本框 10"/>
          <p:cNvSpPr txBox="1"/>
          <p:nvPr/>
        </p:nvSpPr>
        <p:spPr>
          <a:xfrm>
            <a:off x="5133651" y="3933056"/>
            <a:ext cx="1250663" cy="369332"/>
          </a:xfrm>
          <a:prstGeom prst="rect">
            <a:avLst/>
          </a:prstGeom>
          <a:noFill/>
        </p:spPr>
        <p:txBody>
          <a:bodyPr wrap="none" rtlCol="0">
            <a:spAutoFit/>
          </a:bodyPr>
          <a:lstStyle/>
          <a:p>
            <a:r>
              <a:rPr lang="en-US" altLang="zh-CN" b="1" dirty="0" smtClean="0">
                <a:solidFill>
                  <a:srgbClr val="FF0066"/>
                </a:solidFill>
              </a:rPr>
              <a:t>Reason？</a:t>
            </a:r>
            <a:endParaRPr lang="zh-CN" altLang="en-US" b="1" dirty="0">
              <a:solidFill>
                <a:srgbClr val="FF0066"/>
              </a:solidFill>
            </a:endParaRPr>
          </a:p>
        </p:txBody>
      </p:sp>
      <p:sp>
        <p:nvSpPr>
          <p:cNvPr id="2" name="矩形 1"/>
          <p:cNvSpPr/>
          <p:nvPr/>
        </p:nvSpPr>
        <p:spPr>
          <a:xfrm>
            <a:off x="1907704" y="4797152"/>
            <a:ext cx="5520655" cy="1200329"/>
          </a:xfrm>
          <a:prstGeom prst="rect">
            <a:avLst/>
          </a:prstGeom>
        </p:spPr>
        <p:txBody>
          <a:bodyPr wrap="square">
            <a:spAutoFit/>
          </a:bodyPr>
          <a:lstStyle/>
          <a:p>
            <a:pPr lvl="0" eaLnBrk="0" hangingPunct="0">
              <a:spcBef>
                <a:spcPct val="30000"/>
              </a:spcBef>
              <a:defRPr/>
            </a:pPr>
            <a:r>
              <a:rPr lang="en-US" altLang="zh-CN" b="1" kern="0" dirty="0">
                <a:solidFill>
                  <a:srgbClr val="00B0F0"/>
                </a:solidFill>
              </a:rPr>
              <a:t>0-1</a:t>
            </a:r>
            <a:r>
              <a:rPr lang="zh-CN" altLang="en-US" b="1" kern="0" dirty="0">
                <a:solidFill>
                  <a:srgbClr val="00B0F0"/>
                </a:solidFill>
              </a:rPr>
              <a:t>背包问题贪心选择之所以不能得到最优解：因为无法保证最终能将背包装满，部分闲置的背包空间使总价值降低了。</a:t>
            </a:r>
          </a:p>
          <a:p>
            <a:endParaRPr lang="zh-CN" altLang="en-US" dirty="0"/>
          </a:p>
        </p:txBody>
      </p:sp>
    </p:spTree>
    <p:extLst>
      <p:ext uri="{BB962C8B-B14F-4D97-AF65-F5344CB8AC3E}">
        <p14:creationId xmlns:p14="http://schemas.microsoft.com/office/powerpoint/2010/main" val="120368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85155">
                                            <p:txEl>
                                              <p:pRg st="0" end="0"/>
                                            </p:txEl>
                                          </p:spTgt>
                                        </p:tgtEl>
                                        <p:attrNameLst>
                                          <p:attrName>style.visibility</p:attrName>
                                        </p:attrNameLst>
                                      </p:cBhvr>
                                      <p:to>
                                        <p:strVal val="visible"/>
                                      </p:to>
                                    </p:set>
                                    <p:anim calcmode="lin" valueType="num">
                                      <p:cBhvr additive="base">
                                        <p:cTn id="7" dur="500" fill="hold"/>
                                        <p:tgtEl>
                                          <p:spTgt spid="1585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85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8515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8515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8515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5" grpId="0" build="p" autoUpdateAnimBg="0"/>
      <p:bldP spid="3" grpId="0"/>
      <p:bldP spid="11"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sz="4000" dirty="0"/>
              <a:t>课堂练习（分组</a:t>
            </a:r>
            <a:r>
              <a:rPr kumimoji="1" lang="zh-CN" altLang="en-US" sz="4000" dirty="0" smtClean="0"/>
              <a:t>）</a:t>
            </a:r>
            <a:endParaRPr lang="zh-CN" altLang="en-US"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73</a:t>
            </a:fld>
            <a:endParaRPr lang="en-CA" dirty="0"/>
          </a:p>
        </p:txBody>
      </p:sp>
      <p:sp>
        <p:nvSpPr>
          <p:cNvPr id="5" name="矩形 4"/>
          <p:cNvSpPr>
            <a:spLocks noChangeArrowheads="1"/>
          </p:cNvSpPr>
          <p:nvPr/>
        </p:nvSpPr>
        <p:spPr bwMode="auto">
          <a:xfrm>
            <a:off x="71312" y="1034752"/>
            <a:ext cx="8893176" cy="9540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lang="en-US" altLang="zh-CN" sz="2800" dirty="0">
                <a:solidFill>
                  <a:schemeClr val="tx1"/>
                </a:solidFill>
                <a:latin typeface="楷体" panose="02010609060101010101" pitchFamily="49" charset="-122"/>
                <a:ea typeface="楷体" panose="02010609060101010101" pitchFamily="49" charset="-122"/>
              </a:rPr>
              <a:t>1</a:t>
            </a:r>
            <a:r>
              <a:rPr lang="zh-CN" altLang="en-US" sz="2800" dirty="0">
                <a:solidFill>
                  <a:schemeClr val="tx1"/>
                </a:solidFill>
                <a:latin typeface="楷体" panose="02010609060101010101" pitchFamily="49" charset="-122"/>
                <a:ea typeface="楷体" panose="02010609060101010101" pitchFamily="49" charset="-122"/>
              </a:rPr>
              <a:t>、</a:t>
            </a:r>
            <a:r>
              <a:rPr lang="en-US" altLang="zh-CN" sz="2800" dirty="0">
                <a:solidFill>
                  <a:schemeClr val="tx1"/>
                </a:solidFill>
                <a:latin typeface="楷体" panose="02010609060101010101" pitchFamily="49" charset="-122"/>
                <a:ea typeface="楷体" panose="02010609060101010101" pitchFamily="49" charset="-122"/>
              </a:rPr>
              <a:t>10</a:t>
            </a:r>
            <a:r>
              <a:rPr lang="zh-CN" altLang="en-US" sz="2800" dirty="0">
                <a:solidFill>
                  <a:schemeClr val="tx1"/>
                </a:solidFill>
                <a:latin typeface="楷体" panose="02010609060101010101" pitchFamily="49" charset="-122"/>
                <a:ea typeface="楷体" panose="02010609060101010101" pitchFamily="49" charset="-122"/>
              </a:rPr>
              <a:t>个活动争用一个活动室，占用时间如下图所示，求一个相容的活动子集，且安排活动数目最多。</a:t>
            </a:r>
            <a:endParaRPr lang="zh-CN" altLang="en-US" sz="2800" dirty="0">
              <a:solidFill>
                <a:schemeClr val="tx1"/>
              </a:solidFill>
            </a:endParaRPr>
          </a:p>
        </p:txBody>
      </p:sp>
      <p:graphicFrame>
        <p:nvGraphicFramePr>
          <p:cNvPr id="6" name="Group 253"/>
          <p:cNvGraphicFramePr>
            <a:graphicFrameLocks noGrp="1"/>
          </p:cNvGraphicFramePr>
          <p:nvPr>
            <p:extLst>
              <p:ext uri="{D42A27DB-BD31-4B8C-83A1-F6EECF244321}">
                <p14:modId xmlns:p14="http://schemas.microsoft.com/office/powerpoint/2010/main" val="1440595032"/>
              </p:ext>
            </p:extLst>
          </p:nvPr>
        </p:nvGraphicFramePr>
        <p:xfrm>
          <a:off x="539552" y="1954559"/>
          <a:ext cx="7448763" cy="2410545"/>
        </p:xfrm>
        <a:graphic>
          <a:graphicData uri="http://schemas.openxmlformats.org/drawingml/2006/table">
            <a:tbl>
              <a:tblPr>
                <a:tableStyleId>{284E427A-3D55-4303-BF80-6455036E1DE7}</a:tableStyleId>
              </a:tblPr>
              <a:tblGrid>
                <a:gridCol w="1207188"/>
                <a:gridCol w="603594"/>
                <a:gridCol w="605074"/>
                <a:gridCol w="603594"/>
                <a:gridCol w="537020"/>
                <a:gridCol w="603594"/>
                <a:gridCol w="603594"/>
                <a:gridCol w="603594"/>
                <a:gridCol w="671646"/>
                <a:gridCol w="671646"/>
                <a:gridCol w="738219"/>
              </a:tblGrid>
              <a:tr h="482109">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err="1" smtClean="0">
                          <a:ln>
                            <a:noFill/>
                          </a:ln>
                          <a:effectLst/>
                        </a:rPr>
                        <a:t>i</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a</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b</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c</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d</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e</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f</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g</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h</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err="1" smtClean="0">
                          <a:ln>
                            <a:noFill/>
                          </a:ln>
                          <a:effectLst/>
                        </a:rPr>
                        <a:t>i</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j</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r>
              <a:tr h="96421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rPr>
                        <a:t>开始时间</a:t>
                      </a:r>
                      <a:endParaRPr kumimoji="0" lang="zh-CN" altLang="en-US"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3</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2</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1</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5</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4</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3</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2</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9</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7</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6</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96421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rPr>
                        <a:t>结束时间</a:t>
                      </a:r>
                      <a:endParaRPr kumimoji="0" lang="zh-CN" altLang="en-US"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6</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5</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4</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7</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9</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7</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3</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11</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u="none" strike="noStrike" cap="none" normalizeH="0" baseline="0" dirty="0" smtClean="0">
                          <a:ln>
                            <a:noFill/>
                          </a:ln>
                          <a:effectLst/>
                        </a:rPr>
                        <a:t>10</a:t>
                      </a:r>
                      <a:endPar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9</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矩形 7"/>
          <p:cNvSpPr>
            <a:spLocks noChangeArrowheads="1"/>
          </p:cNvSpPr>
          <p:nvPr/>
        </p:nvSpPr>
        <p:spPr bwMode="auto">
          <a:xfrm>
            <a:off x="33337" y="4437112"/>
            <a:ext cx="9110663" cy="18161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lang="en-US" altLang="zh-CN" sz="2800" dirty="0">
                <a:solidFill>
                  <a:srgbClr val="031828"/>
                </a:solidFill>
                <a:latin typeface="楷体" panose="02010609060101010101" pitchFamily="49" charset="-122"/>
                <a:ea typeface="楷体" panose="02010609060101010101" pitchFamily="49" charset="-122"/>
              </a:rPr>
              <a:t>2</a:t>
            </a:r>
            <a:r>
              <a:rPr lang="zh-CN" altLang="en-US" sz="2800" dirty="0">
                <a:solidFill>
                  <a:srgbClr val="031828"/>
                </a:solidFill>
                <a:latin typeface="楷体" panose="02010609060101010101" pitchFamily="49" charset="-122"/>
                <a:ea typeface="楷体" panose="02010609060101010101" pitchFamily="49" charset="-122"/>
              </a:rPr>
              <a:t>、已知有</a:t>
            </a:r>
            <a:r>
              <a:rPr lang="en-US" altLang="zh-CN" sz="2800" dirty="0">
                <a:solidFill>
                  <a:srgbClr val="031828"/>
                </a:solidFill>
                <a:latin typeface="楷体" panose="02010609060101010101" pitchFamily="49" charset="-122"/>
                <a:ea typeface="楷体" panose="02010609060101010101" pitchFamily="49" charset="-122"/>
              </a:rPr>
              <a:t>3</a:t>
            </a:r>
            <a:r>
              <a:rPr lang="zh-CN" altLang="en-US" sz="2800" dirty="0">
                <a:solidFill>
                  <a:srgbClr val="031828"/>
                </a:solidFill>
                <a:latin typeface="楷体" panose="02010609060101010101" pitchFamily="49" charset="-122"/>
                <a:ea typeface="楷体" panose="02010609060101010101" pitchFamily="49" charset="-122"/>
              </a:rPr>
              <a:t>个物品，物品可拆分，</a:t>
            </a:r>
            <a:r>
              <a:rPr lang="pl-PL" altLang="zh-CN" sz="2800" dirty="0">
                <a:solidFill>
                  <a:srgbClr val="031828"/>
                </a:solidFill>
                <a:latin typeface="楷体" panose="02010609060101010101" pitchFamily="49" charset="-122"/>
                <a:ea typeface="楷体" panose="02010609060101010101" pitchFamily="49" charset="-122"/>
              </a:rPr>
              <a:t>(w</a:t>
            </a:r>
            <a:r>
              <a:rPr lang="pl-PL" altLang="zh-CN" sz="2800" baseline="-25000" dirty="0">
                <a:solidFill>
                  <a:srgbClr val="031828"/>
                </a:solidFill>
                <a:latin typeface="楷体" panose="02010609060101010101" pitchFamily="49" charset="-122"/>
                <a:ea typeface="楷体" panose="02010609060101010101" pitchFamily="49" charset="-122"/>
              </a:rPr>
              <a:t>1</a:t>
            </a:r>
            <a:r>
              <a:rPr lang="pl-PL" altLang="zh-CN" sz="2800" dirty="0">
                <a:solidFill>
                  <a:srgbClr val="031828"/>
                </a:solidFill>
                <a:latin typeface="楷体" panose="02010609060101010101" pitchFamily="49" charset="-122"/>
                <a:ea typeface="楷体" panose="02010609060101010101" pitchFamily="49" charset="-122"/>
              </a:rPr>
              <a:t>,w</a:t>
            </a:r>
            <a:r>
              <a:rPr lang="pl-PL" altLang="zh-CN" sz="2800" baseline="-25000" dirty="0">
                <a:solidFill>
                  <a:srgbClr val="031828"/>
                </a:solidFill>
                <a:latin typeface="楷体" panose="02010609060101010101" pitchFamily="49" charset="-122"/>
                <a:ea typeface="楷体" panose="02010609060101010101" pitchFamily="49" charset="-122"/>
              </a:rPr>
              <a:t>2</a:t>
            </a:r>
            <a:r>
              <a:rPr lang="pl-PL" altLang="zh-CN" sz="2800" dirty="0">
                <a:solidFill>
                  <a:srgbClr val="031828"/>
                </a:solidFill>
                <a:latin typeface="楷体" panose="02010609060101010101" pitchFamily="49" charset="-122"/>
                <a:ea typeface="楷体" panose="02010609060101010101" pitchFamily="49" charset="-122"/>
              </a:rPr>
              <a:t>,w</a:t>
            </a:r>
            <a:r>
              <a:rPr lang="pl-PL" altLang="zh-CN" sz="2800" baseline="-25000" dirty="0">
                <a:solidFill>
                  <a:srgbClr val="031828"/>
                </a:solidFill>
                <a:latin typeface="楷体" panose="02010609060101010101" pitchFamily="49" charset="-122"/>
                <a:ea typeface="楷体" panose="02010609060101010101" pitchFamily="49" charset="-122"/>
              </a:rPr>
              <a:t>3</a:t>
            </a:r>
            <a:r>
              <a:rPr lang="pl-PL" altLang="zh-CN" sz="2800" dirty="0">
                <a:solidFill>
                  <a:srgbClr val="031828"/>
                </a:solidFill>
                <a:latin typeface="楷体" panose="02010609060101010101" pitchFamily="49" charset="-122"/>
                <a:ea typeface="楷体" panose="02010609060101010101" pitchFamily="49" charset="-122"/>
              </a:rPr>
              <a:t>)=(12,10,6), (p</a:t>
            </a:r>
            <a:r>
              <a:rPr lang="pl-PL" altLang="zh-CN" sz="2800" baseline="-25000" dirty="0">
                <a:solidFill>
                  <a:srgbClr val="031828"/>
                </a:solidFill>
                <a:latin typeface="楷体" panose="02010609060101010101" pitchFamily="49" charset="-122"/>
                <a:ea typeface="楷体" panose="02010609060101010101" pitchFamily="49" charset="-122"/>
              </a:rPr>
              <a:t>1</a:t>
            </a:r>
            <a:r>
              <a:rPr lang="pl-PL" altLang="zh-CN" sz="2800" dirty="0">
                <a:solidFill>
                  <a:srgbClr val="031828"/>
                </a:solidFill>
                <a:latin typeface="楷体" panose="02010609060101010101" pitchFamily="49" charset="-122"/>
                <a:ea typeface="楷体" panose="02010609060101010101" pitchFamily="49" charset="-122"/>
              </a:rPr>
              <a:t>,p</a:t>
            </a:r>
            <a:r>
              <a:rPr lang="pl-PL" altLang="zh-CN" sz="2800" baseline="-25000" dirty="0">
                <a:solidFill>
                  <a:srgbClr val="031828"/>
                </a:solidFill>
                <a:latin typeface="楷体" panose="02010609060101010101" pitchFamily="49" charset="-122"/>
                <a:ea typeface="楷体" panose="02010609060101010101" pitchFamily="49" charset="-122"/>
              </a:rPr>
              <a:t>2</a:t>
            </a:r>
            <a:r>
              <a:rPr lang="pl-PL" altLang="zh-CN" sz="2800" dirty="0">
                <a:solidFill>
                  <a:srgbClr val="031828"/>
                </a:solidFill>
                <a:latin typeface="楷体" panose="02010609060101010101" pitchFamily="49" charset="-122"/>
                <a:ea typeface="楷体" panose="02010609060101010101" pitchFamily="49" charset="-122"/>
              </a:rPr>
              <a:t>,p</a:t>
            </a:r>
            <a:r>
              <a:rPr lang="pl-PL" altLang="zh-CN" sz="2800" baseline="-25000" dirty="0">
                <a:solidFill>
                  <a:srgbClr val="031828"/>
                </a:solidFill>
                <a:latin typeface="楷体" panose="02010609060101010101" pitchFamily="49" charset="-122"/>
                <a:ea typeface="楷体" panose="02010609060101010101" pitchFamily="49" charset="-122"/>
              </a:rPr>
              <a:t>3</a:t>
            </a:r>
            <a:r>
              <a:rPr lang="pl-PL" altLang="zh-CN" sz="2800" dirty="0">
                <a:solidFill>
                  <a:srgbClr val="031828"/>
                </a:solidFill>
                <a:latin typeface="楷体" panose="02010609060101010101" pitchFamily="49" charset="-122"/>
                <a:ea typeface="楷体" panose="02010609060101010101" pitchFamily="49" charset="-122"/>
              </a:rPr>
              <a:t>)=(</a:t>
            </a:r>
            <a:r>
              <a:rPr lang="en-US" altLang="zh-CN" sz="2800" dirty="0">
                <a:solidFill>
                  <a:srgbClr val="031828"/>
                </a:solidFill>
                <a:latin typeface="楷体" panose="02010609060101010101" pitchFamily="49" charset="-122"/>
                <a:ea typeface="楷体" panose="02010609060101010101" pitchFamily="49" charset="-122"/>
              </a:rPr>
              <a:t>16</a:t>
            </a:r>
            <a:r>
              <a:rPr lang="pl-PL" altLang="zh-CN" sz="2800" dirty="0">
                <a:solidFill>
                  <a:srgbClr val="031828"/>
                </a:solidFill>
                <a:latin typeface="楷体" panose="02010609060101010101" pitchFamily="49" charset="-122"/>
                <a:ea typeface="楷体" panose="02010609060101010101" pitchFamily="49" charset="-122"/>
              </a:rPr>
              <a:t>,1</a:t>
            </a:r>
            <a:r>
              <a:rPr lang="en-US" altLang="zh-CN" sz="2800" dirty="0">
                <a:solidFill>
                  <a:srgbClr val="031828"/>
                </a:solidFill>
                <a:latin typeface="楷体" panose="02010609060101010101" pitchFamily="49" charset="-122"/>
                <a:ea typeface="楷体" panose="02010609060101010101" pitchFamily="49" charset="-122"/>
              </a:rPr>
              <a:t>5</a:t>
            </a:r>
            <a:r>
              <a:rPr lang="pl-PL" altLang="zh-CN" sz="2800" dirty="0">
                <a:solidFill>
                  <a:srgbClr val="031828"/>
                </a:solidFill>
                <a:latin typeface="楷体" panose="02010609060101010101" pitchFamily="49" charset="-122"/>
                <a:ea typeface="楷体" panose="02010609060101010101" pitchFamily="49" charset="-122"/>
              </a:rPr>
              <a:t>,1</a:t>
            </a:r>
            <a:r>
              <a:rPr lang="en-US" altLang="zh-CN" sz="2800" dirty="0">
                <a:solidFill>
                  <a:srgbClr val="031828"/>
                </a:solidFill>
                <a:latin typeface="楷体" panose="02010609060101010101" pitchFamily="49" charset="-122"/>
                <a:ea typeface="楷体" panose="02010609060101010101" pitchFamily="49" charset="-122"/>
              </a:rPr>
              <a:t>2</a:t>
            </a:r>
            <a:r>
              <a:rPr lang="pl-PL" altLang="zh-CN" sz="2800" dirty="0">
                <a:solidFill>
                  <a:srgbClr val="031828"/>
                </a:solidFill>
                <a:latin typeface="楷体" panose="02010609060101010101" pitchFamily="49" charset="-122"/>
                <a:ea typeface="楷体" panose="02010609060101010101" pitchFamily="49" charset="-122"/>
              </a:rPr>
              <a:t>), </a:t>
            </a:r>
            <a:r>
              <a:rPr lang="zh-CN" altLang="en-US" sz="2800" dirty="0">
                <a:solidFill>
                  <a:srgbClr val="031828"/>
                </a:solidFill>
                <a:latin typeface="楷体" panose="02010609060101010101" pitchFamily="49" charset="-122"/>
                <a:ea typeface="楷体" panose="02010609060101010101" pitchFamily="49" charset="-122"/>
              </a:rPr>
              <a:t>背包的容积</a:t>
            </a:r>
            <a:r>
              <a:rPr lang="en-US" altLang="zh-CN" sz="2800" dirty="0">
                <a:solidFill>
                  <a:srgbClr val="031828"/>
                </a:solidFill>
                <a:latin typeface="楷体" panose="02010609060101010101" pitchFamily="49" charset="-122"/>
                <a:ea typeface="楷体" panose="02010609060101010101" pitchFamily="49" charset="-122"/>
              </a:rPr>
              <a:t>M=15</a:t>
            </a:r>
            <a:r>
              <a:rPr lang="zh-CN" altLang="en-US" sz="2800" dirty="0">
                <a:solidFill>
                  <a:srgbClr val="031828"/>
                </a:solidFill>
                <a:latin typeface="楷体" panose="02010609060101010101" pitchFamily="49" charset="-122"/>
                <a:ea typeface="楷体" panose="02010609060101010101" pitchFamily="49" charset="-122"/>
              </a:rPr>
              <a:t>，利用贪婪算法求解背包价值最高的解，要求对求解过程进行简单的算法描述。</a:t>
            </a:r>
          </a:p>
        </p:txBody>
      </p:sp>
    </p:spTree>
    <p:extLst>
      <p:ext uri="{BB962C8B-B14F-4D97-AF65-F5344CB8AC3E}">
        <p14:creationId xmlns:p14="http://schemas.microsoft.com/office/powerpoint/2010/main" val="357216266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sz="3600" dirty="0"/>
              <a:t>课堂练习（分组）</a:t>
            </a:r>
            <a:endParaRPr lang="zh-CN" altLang="en-US"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74</a:t>
            </a:fld>
            <a:endParaRPr lang="en-CA" dirty="0"/>
          </a:p>
        </p:txBody>
      </p:sp>
      <p:sp>
        <p:nvSpPr>
          <p:cNvPr id="5" name="矩形 4"/>
          <p:cNvSpPr>
            <a:spLocks noChangeArrowheads="1"/>
          </p:cNvSpPr>
          <p:nvPr/>
        </p:nvSpPr>
        <p:spPr bwMode="auto">
          <a:xfrm>
            <a:off x="-4763" y="962744"/>
            <a:ext cx="8893176" cy="9540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lang="en-US" altLang="zh-CN" sz="2800" dirty="0">
                <a:solidFill>
                  <a:schemeClr val="tx1"/>
                </a:solidFill>
                <a:latin typeface="楷体" panose="02010609060101010101" pitchFamily="49" charset="-122"/>
                <a:ea typeface="楷体" panose="02010609060101010101" pitchFamily="49" charset="-122"/>
              </a:rPr>
              <a:t>1</a:t>
            </a:r>
            <a:r>
              <a:rPr lang="zh-CN" altLang="en-US" sz="2800" dirty="0">
                <a:solidFill>
                  <a:schemeClr val="tx1"/>
                </a:solidFill>
                <a:latin typeface="楷体" panose="02010609060101010101" pitchFamily="49" charset="-122"/>
                <a:ea typeface="楷体" panose="02010609060101010101" pitchFamily="49" charset="-122"/>
              </a:rPr>
              <a:t>、</a:t>
            </a:r>
            <a:r>
              <a:rPr lang="en-US" altLang="zh-CN" sz="2800" dirty="0">
                <a:solidFill>
                  <a:schemeClr val="tx1"/>
                </a:solidFill>
                <a:latin typeface="楷体" panose="02010609060101010101" pitchFamily="49" charset="-122"/>
                <a:ea typeface="楷体" panose="02010609060101010101" pitchFamily="49" charset="-122"/>
              </a:rPr>
              <a:t>10</a:t>
            </a:r>
            <a:r>
              <a:rPr lang="zh-CN" altLang="en-US" sz="2800" dirty="0">
                <a:solidFill>
                  <a:schemeClr val="tx1"/>
                </a:solidFill>
                <a:latin typeface="楷体" panose="02010609060101010101" pitchFamily="49" charset="-122"/>
                <a:ea typeface="楷体" panose="02010609060101010101" pitchFamily="49" charset="-122"/>
              </a:rPr>
              <a:t>个活动争用一个活动室，占用时间如下图所示，求一个相容的活动子集，且安排活动数目最多。</a:t>
            </a:r>
            <a:endParaRPr lang="zh-CN" altLang="en-US" sz="2800" dirty="0">
              <a:solidFill>
                <a:schemeClr val="tx1"/>
              </a:solidFill>
            </a:endParaRPr>
          </a:p>
        </p:txBody>
      </p:sp>
      <p:graphicFrame>
        <p:nvGraphicFramePr>
          <p:cNvPr id="6" name="Group 253"/>
          <p:cNvGraphicFramePr>
            <a:graphicFrameLocks noGrp="1"/>
          </p:cNvGraphicFramePr>
          <p:nvPr>
            <p:extLst>
              <p:ext uri="{D42A27DB-BD31-4B8C-83A1-F6EECF244321}">
                <p14:modId xmlns:p14="http://schemas.microsoft.com/office/powerpoint/2010/main" val="1283046624"/>
              </p:ext>
            </p:extLst>
          </p:nvPr>
        </p:nvGraphicFramePr>
        <p:xfrm>
          <a:off x="323528" y="1927096"/>
          <a:ext cx="7993063" cy="1645920"/>
        </p:xfrm>
        <a:graphic>
          <a:graphicData uri="http://schemas.openxmlformats.org/drawingml/2006/table">
            <a:tbl>
              <a:tblPr>
                <a:tableStyleId>{284E427A-3D55-4303-BF80-6455036E1DE7}</a:tableStyleId>
              </a:tblPr>
              <a:tblGrid>
                <a:gridCol w="1295400"/>
                <a:gridCol w="647700"/>
                <a:gridCol w="649288"/>
                <a:gridCol w="647700"/>
                <a:gridCol w="576262"/>
                <a:gridCol w="647700"/>
                <a:gridCol w="647700"/>
                <a:gridCol w="647700"/>
                <a:gridCol w="720725"/>
                <a:gridCol w="720725"/>
                <a:gridCol w="792163"/>
              </a:tblGrid>
              <a:tr h="5486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err="1" smtClean="0">
                          <a:ln>
                            <a:noFill/>
                          </a:ln>
                          <a:effectLst/>
                        </a:rPr>
                        <a:t>i</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a</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b</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c</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d</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e</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f</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g</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h</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err="1" smtClean="0">
                          <a:ln>
                            <a:noFill/>
                          </a:ln>
                          <a:effectLst/>
                        </a:rPr>
                        <a:t>i</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j</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r>
              <a:tr h="5486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s</a:t>
                      </a:r>
                      <a:endParaRPr kumimoji="0" lang="zh-CN" altLang="en-US"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3</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2</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1</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5</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4</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3</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2</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9</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7</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6</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486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f</a:t>
                      </a:r>
                      <a:endParaRPr kumimoji="0" lang="zh-CN" altLang="en-US"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6</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5</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4</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7</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9</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7</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3</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11</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u="none" strike="noStrike" cap="none" normalizeH="0" baseline="0" dirty="0" smtClean="0">
                          <a:ln>
                            <a:noFill/>
                          </a:ln>
                          <a:effectLst/>
                        </a:rPr>
                        <a:t>10</a:t>
                      </a:r>
                      <a:endPar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9</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7" name="Group 253"/>
          <p:cNvGraphicFramePr>
            <a:graphicFrameLocks noGrp="1"/>
          </p:cNvGraphicFramePr>
          <p:nvPr>
            <p:extLst>
              <p:ext uri="{D42A27DB-BD31-4B8C-83A1-F6EECF244321}">
                <p14:modId xmlns:p14="http://schemas.microsoft.com/office/powerpoint/2010/main" val="42724778"/>
              </p:ext>
            </p:extLst>
          </p:nvPr>
        </p:nvGraphicFramePr>
        <p:xfrm>
          <a:off x="323528" y="4077072"/>
          <a:ext cx="7993063" cy="1645920"/>
        </p:xfrm>
        <a:graphic>
          <a:graphicData uri="http://schemas.openxmlformats.org/drawingml/2006/table">
            <a:tbl>
              <a:tblPr>
                <a:tableStyleId>{284E427A-3D55-4303-BF80-6455036E1DE7}</a:tableStyleId>
              </a:tblPr>
              <a:tblGrid>
                <a:gridCol w="1295400"/>
                <a:gridCol w="647700"/>
                <a:gridCol w="649288"/>
                <a:gridCol w="647700"/>
                <a:gridCol w="576262"/>
                <a:gridCol w="647700"/>
                <a:gridCol w="647700"/>
                <a:gridCol w="647700"/>
                <a:gridCol w="720725"/>
                <a:gridCol w="720725"/>
                <a:gridCol w="792163"/>
              </a:tblGrid>
              <a:tr h="5486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u="none" strike="noStrike" cap="none" normalizeH="0" baseline="0" dirty="0" err="1" smtClean="0">
                          <a:ln>
                            <a:noFill/>
                          </a:ln>
                          <a:effectLst/>
                        </a:rPr>
                        <a:t>i</a:t>
                      </a:r>
                      <a:endPar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g</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u="none" strike="noStrike" cap="none" normalizeH="0" baseline="0" dirty="0" smtClean="0">
                          <a:ln>
                            <a:noFill/>
                          </a:ln>
                          <a:effectLst/>
                        </a:rPr>
                        <a:t>c</a:t>
                      </a:r>
                      <a:endPar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u="none" strike="noStrike" cap="none" normalizeH="0" baseline="0" dirty="0" smtClean="0">
                          <a:ln>
                            <a:noFill/>
                          </a:ln>
                          <a:effectLst/>
                        </a:rPr>
                        <a:t>b</a:t>
                      </a:r>
                      <a:endPar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u="none" strike="noStrike" cap="none" normalizeH="0" baseline="0" dirty="0" smtClean="0">
                          <a:ln>
                            <a:noFill/>
                          </a:ln>
                          <a:effectLst/>
                        </a:rPr>
                        <a:t>a</a:t>
                      </a:r>
                      <a:endPar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u="none" strike="noStrike" cap="none" normalizeH="0" baseline="0" dirty="0" smtClean="0">
                          <a:ln>
                            <a:noFill/>
                          </a:ln>
                          <a:effectLst/>
                        </a:rPr>
                        <a:t>d</a:t>
                      </a:r>
                      <a:endPar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u="none" strike="noStrike" cap="none" normalizeH="0" baseline="0" dirty="0" smtClean="0">
                          <a:ln>
                            <a:noFill/>
                          </a:ln>
                          <a:effectLst/>
                        </a:rPr>
                        <a:t>f</a:t>
                      </a:r>
                      <a:endPar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u="none" strike="noStrike" cap="none" normalizeH="0" baseline="0" dirty="0" smtClean="0">
                          <a:ln>
                            <a:noFill/>
                          </a:ln>
                          <a:effectLst/>
                        </a:rPr>
                        <a:t>e</a:t>
                      </a:r>
                      <a:endPar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u="none" strike="noStrike" cap="none" normalizeH="0" baseline="0" dirty="0" smtClean="0">
                          <a:ln>
                            <a:noFill/>
                          </a:ln>
                          <a:effectLst/>
                        </a:rPr>
                        <a:t>j</a:t>
                      </a:r>
                      <a:endPar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u="none" strike="noStrike" cap="none" normalizeH="0" baseline="0" dirty="0" err="1" smtClean="0">
                          <a:ln>
                            <a:noFill/>
                          </a:ln>
                          <a:effectLst/>
                        </a:rPr>
                        <a:t>i</a:t>
                      </a:r>
                      <a:endPar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u="none" strike="noStrike" cap="none" normalizeH="0" baseline="0" dirty="0" smtClean="0">
                          <a:ln>
                            <a:noFill/>
                          </a:ln>
                          <a:effectLst/>
                        </a:rPr>
                        <a:t>h</a:t>
                      </a:r>
                      <a:endPar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lumMod val="20000"/>
                        <a:lumOff val="80000"/>
                      </a:schemeClr>
                    </a:solidFill>
                  </a:tcPr>
                </a:tc>
              </a:tr>
              <a:tr h="5486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s</a:t>
                      </a:r>
                      <a:endParaRPr kumimoji="0" lang="zh-CN" altLang="en-US"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2</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1</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2</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3</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5</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3</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4</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6</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7</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9</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486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u="none" strike="noStrike" cap="none" normalizeH="0" baseline="0" dirty="0" smtClean="0">
                          <a:ln>
                            <a:noFill/>
                          </a:ln>
                          <a:effectLst/>
                        </a:rPr>
                        <a:t>f</a:t>
                      </a:r>
                      <a:endParaRPr kumimoji="0" lang="zh-CN" altLang="en-US"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FFC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3</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4</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5</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6</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7</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7</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9</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9</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u="none" strike="noStrike" cap="none" normalizeH="0" baseline="0" dirty="0" smtClean="0">
                          <a:ln>
                            <a:noFill/>
                          </a:ln>
                          <a:effectLst/>
                        </a:rPr>
                        <a:t>10</a:t>
                      </a:r>
                      <a:endPar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rPr>
                        <a:t>11</a:t>
                      </a:r>
                    </a:p>
                  </a:txBody>
                  <a:tcPr marL="0" marR="0" marT="0" marB="0"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文本框 7"/>
          <p:cNvSpPr txBox="1">
            <a:spLocks noChangeArrowheads="1"/>
          </p:cNvSpPr>
          <p:nvPr/>
        </p:nvSpPr>
        <p:spPr bwMode="auto">
          <a:xfrm>
            <a:off x="1116013" y="3543102"/>
            <a:ext cx="1439862"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en-US" altLang="zh-CN" dirty="0"/>
              <a:t>1</a:t>
            </a:r>
            <a:r>
              <a:rPr kumimoji="1" lang="zh-CN" altLang="en-US" dirty="0"/>
              <a:t>、排序</a:t>
            </a:r>
          </a:p>
        </p:txBody>
      </p:sp>
      <p:sp>
        <p:nvSpPr>
          <p:cNvPr id="9" name="矩形 8"/>
          <p:cNvSpPr/>
          <p:nvPr/>
        </p:nvSpPr>
        <p:spPr>
          <a:xfrm>
            <a:off x="1619672" y="4005064"/>
            <a:ext cx="648072" cy="1728192"/>
          </a:xfrm>
          <a:prstGeom prst="rect">
            <a:avLst/>
          </a:prstGeom>
          <a:noFill/>
          <a:ln w="57150" cmpd="sng">
            <a:solidFill>
              <a:schemeClr val="accent6"/>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kumimoji="1" lang="zh-CN" altLang="en-US"/>
          </a:p>
        </p:txBody>
      </p:sp>
      <p:sp>
        <p:nvSpPr>
          <p:cNvPr id="10" name="矩形 9"/>
          <p:cNvSpPr/>
          <p:nvPr/>
        </p:nvSpPr>
        <p:spPr>
          <a:xfrm>
            <a:off x="3563888" y="4005064"/>
            <a:ext cx="576064" cy="1728192"/>
          </a:xfrm>
          <a:prstGeom prst="rect">
            <a:avLst/>
          </a:prstGeom>
          <a:noFill/>
          <a:ln w="57150" cmpd="sng">
            <a:solidFill>
              <a:schemeClr val="accent6"/>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kumimoji="1" lang="zh-CN" altLang="en-US"/>
          </a:p>
        </p:txBody>
      </p:sp>
      <p:sp>
        <p:nvSpPr>
          <p:cNvPr id="11" name="矩形 10"/>
          <p:cNvSpPr/>
          <p:nvPr/>
        </p:nvSpPr>
        <p:spPr>
          <a:xfrm>
            <a:off x="6084168" y="4005064"/>
            <a:ext cx="648072" cy="1728192"/>
          </a:xfrm>
          <a:prstGeom prst="rect">
            <a:avLst/>
          </a:prstGeom>
          <a:noFill/>
          <a:ln w="57150" cmpd="sng">
            <a:solidFill>
              <a:schemeClr val="accent6"/>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kumimoji="1" lang="zh-CN" altLang="en-US"/>
          </a:p>
        </p:txBody>
      </p:sp>
      <p:sp>
        <p:nvSpPr>
          <p:cNvPr id="12" name="矩形 11"/>
          <p:cNvSpPr/>
          <p:nvPr/>
        </p:nvSpPr>
        <p:spPr>
          <a:xfrm>
            <a:off x="7596336" y="4005064"/>
            <a:ext cx="648072" cy="1728192"/>
          </a:xfrm>
          <a:prstGeom prst="rect">
            <a:avLst/>
          </a:prstGeom>
          <a:noFill/>
          <a:ln w="57150" cmpd="sng">
            <a:solidFill>
              <a:schemeClr val="accent6"/>
            </a:solid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kumimoji="1" lang="zh-CN" altLang="en-US"/>
          </a:p>
        </p:txBody>
      </p:sp>
      <p:sp>
        <p:nvSpPr>
          <p:cNvPr id="13" name="文本框 12"/>
          <p:cNvSpPr txBox="1">
            <a:spLocks noChangeArrowheads="1"/>
          </p:cNvSpPr>
          <p:nvPr/>
        </p:nvSpPr>
        <p:spPr bwMode="auto">
          <a:xfrm>
            <a:off x="2987675" y="3543102"/>
            <a:ext cx="2232025"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zh-CN"/>
              <a:t>2</a:t>
            </a:r>
            <a:r>
              <a:rPr kumimoji="1" lang="zh-CN" altLang="en-US"/>
              <a:t>、选择比较</a:t>
            </a:r>
          </a:p>
        </p:txBody>
      </p:sp>
      <p:sp>
        <p:nvSpPr>
          <p:cNvPr id="14" name="文本框 13"/>
          <p:cNvSpPr txBox="1">
            <a:spLocks noChangeArrowheads="1"/>
          </p:cNvSpPr>
          <p:nvPr/>
        </p:nvSpPr>
        <p:spPr bwMode="auto">
          <a:xfrm>
            <a:off x="5867400" y="3543102"/>
            <a:ext cx="1800225"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zh-CN" altLang="zh-CN"/>
              <a:t>3</a:t>
            </a:r>
            <a:r>
              <a:rPr kumimoji="1" lang="zh-CN" altLang="en-US"/>
              <a:t>、整理解</a:t>
            </a:r>
          </a:p>
        </p:txBody>
      </p:sp>
      <p:sp>
        <p:nvSpPr>
          <p:cNvPr id="15" name="文本框 14"/>
          <p:cNvSpPr txBox="1">
            <a:spLocks noChangeArrowheads="1"/>
          </p:cNvSpPr>
          <p:nvPr/>
        </p:nvSpPr>
        <p:spPr bwMode="auto">
          <a:xfrm>
            <a:off x="2555875" y="5710237"/>
            <a:ext cx="2663825"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kumimoji="1" lang="en-US" altLang="zh-CN" sz="2800" dirty="0"/>
              <a:t>{</a:t>
            </a:r>
            <a:r>
              <a:rPr kumimoji="1" lang="zh-CN" altLang="en-US" sz="2800" dirty="0"/>
              <a:t> </a:t>
            </a:r>
            <a:r>
              <a:rPr kumimoji="1" lang="en-US" altLang="zh-CN" sz="2800" dirty="0"/>
              <a:t>g,</a:t>
            </a:r>
            <a:r>
              <a:rPr kumimoji="1" lang="zh-CN" altLang="en-US" sz="2800" dirty="0"/>
              <a:t> </a:t>
            </a:r>
            <a:r>
              <a:rPr kumimoji="1" lang="en-US" altLang="zh-CN" sz="2800" dirty="0"/>
              <a:t>a,</a:t>
            </a:r>
            <a:r>
              <a:rPr kumimoji="1" lang="zh-CN" altLang="en-US" sz="2800" dirty="0"/>
              <a:t> </a:t>
            </a:r>
            <a:r>
              <a:rPr kumimoji="1" lang="en-US" altLang="zh-CN" sz="2800" dirty="0"/>
              <a:t>j,</a:t>
            </a:r>
            <a:r>
              <a:rPr kumimoji="1" lang="zh-CN" altLang="en-US" sz="2800" dirty="0"/>
              <a:t> </a:t>
            </a:r>
            <a:r>
              <a:rPr kumimoji="1" lang="en-US" altLang="zh-CN" sz="2800" dirty="0"/>
              <a:t>h</a:t>
            </a:r>
            <a:r>
              <a:rPr kumimoji="1" lang="zh-CN" altLang="en-US" sz="2800" dirty="0"/>
              <a:t> </a:t>
            </a:r>
            <a:r>
              <a:rPr kumimoji="1" lang="en-US" altLang="zh-CN" sz="2800" dirty="0"/>
              <a:t>}</a:t>
            </a:r>
            <a:endParaRPr kumimoji="1" lang="zh-CN" altLang="en-US" sz="2800" dirty="0"/>
          </a:p>
        </p:txBody>
      </p:sp>
    </p:spTree>
    <p:extLst>
      <p:ext uri="{BB962C8B-B14F-4D97-AF65-F5344CB8AC3E}">
        <p14:creationId xmlns:p14="http://schemas.microsoft.com/office/powerpoint/2010/main" val="118854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2"/>
          <p:cNvSpPr>
            <a:spLocks noChangeArrowheads="1"/>
          </p:cNvSpPr>
          <p:nvPr/>
        </p:nvSpPr>
        <p:spPr bwMode="auto">
          <a:xfrm>
            <a:off x="0" y="974860"/>
            <a:ext cx="9251950" cy="18161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lang="en-US" altLang="zh-CN" sz="2800" dirty="0">
                <a:solidFill>
                  <a:srgbClr val="031828"/>
                </a:solidFill>
                <a:latin typeface="楷体" panose="02010609060101010101" pitchFamily="49" charset="-122"/>
                <a:ea typeface="楷体" panose="02010609060101010101" pitchFamily="49" charset="-122"/>
              </a:rPr>
              <a:t>2</a:t>
            </a:r>
            <a:r>
              <a:rPr lang="zh-CN" altLang="en-US" sz="2800" dirty="0">
                <a:solidFill>
                  <a:srgbClr val="031828"/>
                </a:solidFill>
                <a:latin typeface="楷体" panose="02010609060101010101" pitchFamily="49" charset="-122"/>
                <a:ea typeface="楷体" panose="02010609060101010101" pitchFamily="49" charset="-122"/>
              </a:rPr>
              <a:t>.已知有</a:t>
            </a:r>
            <a:r>
              <a:rPr lang="en-US" altLang="zh-CN" sz="2800" dirty="0">
                <a:solidFill>
                  <a:srgbClr val="031828"/>
                </a:solidFill>
                <a:latin typeface="楷体" panose="02010609060101010101" pitchFamily="49" charset="-122"/>
                <a:ea typeface="楷体" panose="02010609060101010101" pitchFamily="49" charset="-122"/>
              </a:rPr>
              <a:t>3</a:t>
            </a:r>
            <a:r>
              <a:rPr lang="zh-CN" altLang="en-US" sz="2800" dirty="0">
                <a:solidFill>
                  <a:srgbClr val="031828"/>
                </a:solidFill>
                <a:latin typeface="楷体" panose="02010609060101010101" pitchFamily="49" charset="-122"/>
                <a:ea typeface="楷体" panose="02010609060101010101" pitchFamily="49" charset="-122"/>
              </a:rPr>
              <a:t>个物品，物品可分割，</a:t>
            </a:r>
            <a:r>
              <a:rPr lang="pl-PL" altLang="zh-CN" sz="2800" dirty="0">
                <a:solidFill>
                  <a:srgbClr val="031828"/>
                </a:solidFill>
                <a:latin typeface="楷体" panose="02010609060101010101" pitchFamily="49" charset="-122"/>
                <a:ea typeface="楷体" panose="02010609060101010101" pitchFamily="49" charset="-122"/>
              </a:rPr>
              <a:t>(w</a:t>
            </a:r>
            <a:r>
              <a:rPr lang="pl-PL" altLang="zh-CN" sz="2800" baseline="-25000" dirty="0">
                <a:solidFill>
                  <a:srgbClr val="031828"/>
                </a:solidFill>
                <a:latin typeface="楷体" panose="02010609060101010101" pitchFamily="49" charset="-122"/>
                <a:ea typeface="楷体" panose="02010609060101010101" pitchFamily="49" charset="-122"/>
              </a:rPr>
              <a:t>1</a:t>
            </a:r>
            <a:r>
              <a:rPr lang="pl-PL" altLang="zh-CN" sz="2800" dirty="0">
                <a:solidFill>
                  <a:srgbClr val="031828"/>
                </a:solidFill>
                <a:latin typeface="楷体" panose="02010609060101010101" pitchFamily="49" charset="-122"/>
                <a:ea typeface="楷体" panose="02010609060101010101" pitchFamily="49" charset="-122"/>
              </a:rPr>
              <a:t>,w</a:t>
            </a:r>
            <a:r>
              <a:rPr lang="pl-PL" altLang="zh-CN" sz="2800" baseline="-25000" dirty="0">
                <a:solidFill>
                  <a:srgbClr val="031828"/>
                </a:solidFill>
                <a:latin typeface="楷体" panose="02010609060101010101" pitchFamily="49" charset="-122"/>
                <a:ea typeface="楷体" panose="02010609060101010101" pitchFamily="49" charset="-122"/>
              </a:rPr>
              <a:t>2</a:t>
            </a:r>
            <a:r>
              <a:rPr lang="pl-PL" altLang="zh-CN" sz="2800" dirty="0">
                <a:solidFill>
                  <a:srgbClr val="031828"/>
                </a:solidFill>
                <a:latin typeface="楷体" panose="02010609060101010101" pitchFamily="49" charset="-122"/>
                <a:ea typeface="楷体" panose="02010609060101010101" pitchFamily="49" charset="-122"/>
              </a:rPr>
              <a:t>,w</a:t>
            </a:r>
            <a:r>
              <a:rPr lang="pl-PL" altLang="zh-CN" sz="2800" baseline="-25000" dirty="0">
                <a:solidFill>
                  <a:srgbClr val="031828"/>
                </a:solidFill>
                <a:latin typeface="楷体" panose="02010609060101010101" pitchFamily="49" charset="-122"/>
                <a:ea typeface="楷体" panose="02010609060101010101" pitchFamily="49" charset="-122"/>
              </a:rPr>
              <a:t>3</a:t>
            </a:r>
            <a:r>
              <a:rPr lang="pl-PL" altLang="zh-CN" sz="2800" dirty="0">
                <a:solidFill>
                  <a:srgbClr val="031828"/>
                </a:solidFill>
                <a:latin typeface="楷体" panose="02010609060101010101" pitchFamily="49" charset="-122"/>
                <a:ea typeface="楷体" panose="02010609060101010101" pitchFamily="49" charset="-122"/>
              </a:rPr>
              <a:t>)=(12,10,6), </a:t>
            </a:r>
          </a:p>
          <a:p>
            <a:pPr eaLnBrk="1" hangingPunct="1"/>
            <a:r>
              <a:rPr lang="pl-PL" altLang="zh-CN" sz="2800" dirty="0">
                <a:solidFill>
                  <a:srgbClr val="031828"/>
                </a:solidFill>
                <a:latin typeface="楷体" panose="02010609060101010101" pitchFamily="49" charset="-122"/>
                <a:ea typeface="楷体" panose="02010609060101010101" pitchFamily="49" charset="-122"/>
              </a:rPr>
              <a:t>(p</a:t>
            </a:r>
            <a:r>
              <a:rPr lang="pl-PL" altLang="zh-CN" sz="2800" baseline="-25000" dirty="0">
                <a:solidFill>
                  <a:srgbClr val="031828"/>
                </a:solidFill>
                <a:latin typeface="楷体" panose="02010609060101010101" pitchFamily="49" charset="-122"/>
                <a:ea typeface="楷体" panose="02010609060101010101" pitchFamily="49" charset="-122"/>
              </a:rPr>
              <a:t>1</a:t>
            </a:r>
            <a:r>
              <a:rPr lang="pl-PL" altLang="zh-CN" sz="2800" dirty="0">
                <a:solidFill>
                  <a:srgbClr val="031828"/>
                </a:solidFill>
                <a:latin typeface="楷体" panose="02010609060101010101" pitchFamily="49" charset="-122"/>
                <a:ea typeface="楷体" panose="02010609060101010101" pitchFamily="49" charset="-122"/>
              </a:rPr>
              <a:t>,p</a:t>
            </a:r>
            <a:r>
              <a:rPr lang="pl-PL" altLang="zh-CN" sz="2800" baseline="-25000" dirty="0">
                <a:solidFill>
                  <a:srgbClr val="031828"/>
                </a:solidFill>
                <a:latin typeface="楷体" panose="02010609060101010101" pitchFamily="49" charset="-122"/>
                <a:ea typeface="楷体" panose="02010609060101010101" pitchFamily="49" charset="-122"/>
              </a:rPr>
              <a:t>2</a:t>
            </a:r>
            <a:r>
              <a:rPr lang="pl-PL" altLang="zh-CN" sz="2800" dirty="0">
                <a:solidFill>
                  <a:srgbClr val="031828"/>
                </a:solidFill>
                <a:latin typeface="楷体" panose="02010609060101010101" pitchFamily="49" charset="-122"/>
                <a:ea typeface="楷体" panose="02010609060101010101" pitchFamily="49" charset="-122"/>
              </a:rPr>
              <a:t>,p</a:t>
            </a:r>
            <a:r>
              <a:rPr lang="pl-PL" altLang="zh-CN" sz="2800" baseline="-25000" dirty="0">
                <a:solidFill>
                  <a:srgbClr val="031828"/>
                </a:solidFill>
                <a:latin typeface="楷体" panose="02010609060101010101" pitchFamily="49" charset="-122"/>
                <a:ea typeface="楷体" panose="02010609060101010101" pitchFamily="49" charset="-122"/>
              </a:rPr>
              <a:t>3</a:t>
            </a:r>
            <a:r>
              <a:rPr lang="pl-PL" altLang="zh-CN" sz="2800" dirty="0">
                <a:solidFill>
                  <a:srgbClr val="031828"/>
                </a:solidFill>
                <a:latin typeface="楷体" panose="02010609060101010101" pitchFamily="49" charset="-122"/>
                <a:ea typeface="楷体" panose="02010609060101010101" pitchFamily="49" charset="-122"/>
              </a:rPr>
              <a:t>)=(</a:t>
            </a:r>
            <a:r>
              <a:rPr lang="en-US" altLang="zh-CN" sz="2800" dirty="0">
                <a:solidFill>
                  <a:srgbClr val="031828"/>
                </a:solidFill>
                <a:latin typeface="楷体" panose="02010609060101010101" pitchFamily="49" charset="-122"/>
                <a:ea typeface="楷体" panose="02010609060101010101" pitchFamily="49" charset="-122"/>
              </a:rPr>
              <a:t>16</a:t>
            </a:r>
            <a:r>
              <a:rPr lang="pl-PL" altLang="zh-CN" sz="2800" dirty="0">
                <a:solidFill>
                  <a:srgbClr val="031828"/>
                </a:solidFill>
                <a:latin typeface="楷体" panose="02010609060101010101" pitchFamily="49" charset="-122"/>
                <a:ea typeface="楷体" panose="02010609060101010101" pitchFamily="49" charset="-122"/>
              </a:rPr>
              <a:t>,1</a:t>
            </a:r>
            <a:r>
              <a:rPr lang="en-US" altLang="zh-CN" sz="2800" dirty="0">
                <a:solidFill>
                  <a:srgbClr val="031828"/>
                </a:solidFill>
                <a:latin typeface="楷体" panose="02010609060101010101" pitchFamily="49" charset="-122"/>
                <a:ea typeface="楷体" panose="02010609060101010101" pitchFamily="49" charset="-122"/>
              </a:rPr>
              <a:t>5</a:t>
            </a:r>
            <a:r>
              <a:rPr lang="pl-PL" altLang="zh-CN" sz="2800" dirty="0">
                <a:solidFill>
                  <a:srgbClr val="031828"/>
                </a:solidFill>
                <a:latin typeface="楷体" panose="02010609060101010101" pitchFamily="49" charset="-122"/>
                <a:ea typeface="楷体" panose="02010609060101010101" pitchFamily="49" charset="-122"/>
              </a:rPr>
              <a:t>,1</a:t>
            </a:r>
            <a:r>
              <a:rPr lang="en-US" altLang="zh-CN" sz="2800" dirty="0">
                <a:solidFill>
                  <a:srgbClr val="031828"/>
                </a:solidFill>
                <a:latin typeface="楷体" panose="02010609060101010101" pitchFamily="49" charset="-122"/>
                <a:ea typeface="楷体" panose="02010609060101010101" pitchFamily="49" charset="-122"/>
              </a:rPr>
              <a:t>2</a:t>
            </a:r>
            <a:r>
              <a:rPr lang="pl-PL" altLang="zh-CN" sz="2800" dirty="0">
                <a:solidFill>
                  <a:srgbClr val="031828"/>
                </a:solidFill>
                <a:latin typeface="楷体" panose="02010609060101010101" pitchFamily="49" charset="-122"/>
                <a:ea typeface="楷体" panose="02010609060101010101" pitchFamily="49" charset="-122"/>
              </a:rPr>
              <a:t>), </a:t>
            </a:r>
            <a:r>
              <a:rPr lang="zh-CN" altLang="en-US" sz="2800" dirty="0">
                <a:solidFill>
                  <a:srgbClr val="031828"/>
                </a:solidFill>
                <a:latin typeface="楷体" panose="02010609060101010101" pitchFamily="49" charset="-122"/>
                <a:ea typeface="楷体" panose="02010609060101010101" pitchFamily="49" charset="-122"/>
              </a:rPr>
              <a:t>背包的容积</a:t>
            </a:r>
            <a:r>
              <a:rPr lang="en-US" altLang="zh-CN" sz="2800" dirty="0">
                <a:solidFill>
                  <a:srgbClr val="031828"/>
                </a:solidFill>
                <a:latin typeface="楷体" panose="02010609060101010101" pitchFamily="49" charset="-122"/>
                <a:ea typeface="楷体" panose="02010609060101010101" pitchFamily="49" charset="-122"/>
              </a:rPr>
              <a:t>M=15</a:t>
            </a:r>
            <a:r>
              <a:rPr lang="zh-CN" altLang="en-US" sz="2800" dirty="0">
                <a:solidFill>
                  <a:srgbClr val="031828"/>
                </a:solidFill>
                <a:latin typeface="楷体" panose="02010609060101010101" pitchFamily="49" charset="-122"/>
                <a:ea typeface="楷体" panose="02010609060101010101" pitchFamily="49" charset="-122"/>
              </a:rPr>
              <a:t>，利用</a:t>
            </a:r>
            <a:r>
              <a:rPr lang="zh-CN" altLang="en-US" sz="2800" dirty="0" smtClean="0">
                <a:solidFill>
                  <a:srgbClr val="031828"/>
                </a:solidFill>
                <a:latin typeface="楷体" panose="02010609060101010101" pitchFamily="49" charset="-122"/>
                <a:ea typeface="楷体" panose="02010609060101010101" pitchFamily="49" charset="-122"/>
              </a:rPr>
              <a:t>贪心算法</a:t>
            </a:r>
            <a:r>
              <a:rPr lang="zh-CN" altLang="en-US" sz="2800" dirty="0">
                <a:solidFill>
                  <a:srgbClr val="031828"/>
                </a:solidFill>
                <a:latin typeface="楷体" panose="02010609060101010101" pitchFamily="49" charset="-122"/>
                <a:ea typeface="楷体" panose="02010609060101010101" pitchFamily="49" charset="-122"/>
              </a:rPr>
              <a:t>求解背包价值最高的解，要求对求解过程进行简单的算法描述。</a:t>
            </a:r>
          </a:p>
        </p:txBody>
      </p:sp>
      <p:sp>
        <p:nvSpPr>
          <p:cNvPr id="4" name="Text Box 2"/>
          <p:cNvSpPr txBox="1">
            <a:spLocks noChangeArrowheads="1"/>
          </p:cNvSpPr>
          <p:nvPr/>
        </p:nvSpPr>
        <p:spPr bwMode="auto">
          <a:xfrm>
            <a:off x="251520" y="2818811"/>
            <a:ext cx="8887718" cy="341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1">
            <a:spAutoFit/>
          </a:bodyPr>
          <a:lstStyle>
            <a:lvl1pPr marL="457200" indent="-457200">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a:spcBef>
                <a:spcPct val="50000"/>
              </a:spcBef>
              <a:buFont typeface="+mj-ea"/>
              <a:buAutoNum type="circleNumDbPlain"/>
            </a:pPr>
            <a:r>
              <a:rPr kumimoji="1" lang="zh-CN" altLang="en-US" dirty="0">
                <a:solidFill>
                  <a:schemeClr val="tx1"/>
                </a:solidFill>
                <a:latin typeface="微软雅黑" panose="020B0503020204020204" pitchFamily="34" charset="-122"/>
                <a:ea typeface="微软雅黑" panose="020B0503020204020204" pitchFamily="34" charset="-122"/>
              </a:rPr>
              <a:t>将各物体按单位价值由高到低排序，物品</a:t>
            </a:r>
            <a:r>
              <a:rPr kumimoji="1" lang="en-US" altLang="zh-CN" dirty="0">
                <a:solidFill>
                  <a:schemeClr val="tx1"/>
                </a:solidFill>
                <a:latin typeface="微软雅黑" panose="020B0503020204020204" pitchFamily="34" charset="-122"/>
                <a:ea typeface="微软雅黑" panose="020B0503020204020204" pitchFamily="34" charset="-122"/>
              </a:rPr>
              <a:t>3</a:t>
            </a:r>
            <a:r>
              <a:rPr kumimoji="1" lang="zh-CN" altLang="en-US" dirty="0">
                <a:solidFill>
                  <a:schemeClr val="tx1"/>
                </a:solidFill>
                <a:latin typeface="微软雅黑" panose="020B0503020204020204" pitchFamily="34" charset="-122"/>
                <a:ea typeface="微软雅黑" panose="020B0503020204020204" pitchFamily="34" charset="-122"/>
              </a:rPr>
              <a:t>（</a:t>
            </a:r>
            <a:r>
              <a:rPr kumimoji="1" lang="en-US" altLang="zh-CN" dirty="0">
                <a:solidFill>
                  <a:schemeClr val="tx1"/>
                </a:solidFill>
                <a:latin typeface="微软雅黑" panose="020B0503020204020204" pitchFamily="34" charset="-122"/>
                <a:ea typeface="微软雅黑" panose="020B0503020204020204" pitchFamily="34" charset="-122"/>
              </a:rPr>
              <a:t>12/6</a:t>
            </a:r>
            <a:r>
              <a:rPr kumimoji="1" lang="zh-CN" altLang="en-US" dirty="0">
                <a:solidFill>
                  <a:schemeClr val="tx1"/>
                </a:solidFill>
                <a:latin typeface="微软雅黑" panose="020B0503020204020204" pitchFamily="34" charset="-122"/>
                <a:ea typeface="微软雅黑" panose="020B0503020204020204" pitchFamily="34" charset="-122"/>
              </a:rPr>
              <a:t>）&gt;物品</a:t>
            </a:r>
            <a:r>
              <a:rPr kumimoji="1" lang="en-US" altLang="zh-CN" dirty="0">
                <a:solidFill>
                  <a:schemeClr val="tx1"/>
                </a:solidFill>
                <a:latin typeface="微软雅黑" panose="020B0503020204020204" pitchFamily="34" charset="-122"/>
                <a:ea typeface="微软雅黑" panose="020B0503020204020204" pitchFamily="34" charset="-122"/>
              </a:rPr>
              <a:t>2</a:t>
            </a:r>
            <a:r>
              <a:rPr kumimoji="1" lang="zh-CN" altLang="en-US" dirty="0">
                <a:solidFill>
                  <a:schemeClr val="tx1"/>
                </a:solidFill>
                <a:latin typeface="微软雅黑" panose="020B0503020204020204" pitchFamily="34" charset="-122"/>
                <a:ea typeface="微软雅黑" panose="020B0503020204020204" pitchFamily="34" charset="-122"/>
              </a:rPr>
              <a:t>（</a:t>
            </a:r>
            <a:r>
              <a:rPr kumimoji="1" lang="en-US" altLang="zh-CN" dirty="0">
                <a:solidFill>
                  <a:schemeClr val="tx1"/>
                </a:solidFill>
                <a:latin typeface="微软雅黑" panose="020B0503020204020204" pitchFamily="34" charset="-122"/>
                <a:ea typeface="微软雅黑" panose="020B0503020204020204" pitchFamily="34" charset="-122"/>
              </a:rPr>
              <a:t>15</a:t>
            </a:r>
            <a:r>
              <a:rPr kumimoji="1" lang="zh-CN" altLang="en-US" dirty="0">
                <a:solidFill>
                  <a:schemeClr val="tx1"/>
                </a:solidFill>
                <a:latin typeface="微软雅黑" panose="020B0503020204020204" pitchFamily="34" charset="-122"/>
                <a:ea typeface="微软雅黑" panose="020B0503020204020204" pitchFamily="34" charset="-122"/>
              </a:rPr>
              <a:t>/</a:t>
            </a:r>
            <a:r>
              <a:rPr kumimoji="1" lang="en-US" altLang="zh-CN" dirty="0">
                <a:solidFill>
                  <a:schemeClr val="tx1"/>
                </a:solidFill>
                <a:latin typeface="微软雅黑" panose="020B0503020204020204" pitchFamily="34" charset="-122"/>
                <a:ea typeface="微软雅黑" panose="020B0503020204020204" pitchFamily="34" charset="-122"/>
              </a:rPr>
              <a:t>10</a:t>
            </a:r>
            <a:r>
              <a:rPr kumimoji="1" lang="zh-CN" altLang="en-US" dirty="0">
                <a:solidFill>
                  <a:schemeClr val="tx1"/>
                </a:solidFill>
                <a:latin typeface="微软雅黑" panose="020B0503020204020204" pitchFamily="34" charset="-122"/>
                <a:ea typeface="微软雅黑" panose="020B0503020204020204" pitchFamily="34" charset="-122"/>
              </a:rPr>
              <a:t>）&gt;物品</a:t>
            </a:r>
            <a:r>
              <a:rPr kumimoji="1" lang="en-US" altLang="zh-CN" dirty="0">
                <a:solidFill>
                  <a:schemeClr val="tx1"/>
                </a:solidFill>
                <a:latin typeface="微软雅黑" panose="020B0503020204020204" pitchFamily="34" charset="-122"/>
                <a:ea typeface="微软雅黑" panose="020B0503020204020204" pitchFamily="34" charset="-122"/>
              </a:rPr>
              <a:t>1</a:t>
            </a:r>
            <a:r>
              <a:rPr kumimoji="1" lang="zh-CN" altLang="en-US" dirty="0">
                <a:solidFill>
                  <a:schemeClr val="tx1"/>
                </a:solidFill>
                <a:latin typeface="微软雅黑" panose="020B0503020204020204" pitchFamily="34" charset="-122"/>
                <a:ea typeface="微软雅黑" panose="020B0503020204020204" pitchFamily="34" charset="-122"/>
              </a:rPr>
              <a:t>（</a:t>
            </a:r>
            <a:r>
              <a:rPr kumimoji="1" lang="en-US" altLang="zh-CN" dirty="0">
                <a:solidFill>
                  <a:schemeClr val="tx1"/>
                </a:solidFill>
                <a:latin typeface="微软雅黑" panose="020B0503020204020204" pitchFamily="34" charset="-122"/>
                <a:ea typeface="微软雅黑" panose="020B0503020204020204" pitchFamily="34" charset="-122"/>
              </a:rPr>
              <a:t>16/12</a:t>
            </a:r>
            <a:r>
              <a:rPr kumimoji="1" lang="zh-CN" altLang="en-US" dirty="0">
                <a:solidFill>
                  <a:schemeClr val="tx1"/>
                </a:solidFill>
                <a:latin typeface="微软雅黑" panose="020B0503020204020204" pitchFamily="34" charset="-122"/>
                <a:ea typeface="微软雅黑" panose="020B0503020204020204" pitchFamily="34" charset="-122"/>
              </a:rPr>
              <a:t>）</a:t>
            </a:r>
            <a:r>
              <a:rPr kumimoji="1" lang="en-US" altLang="zh-CN" dirty="0">
                <a:solidFill>
                  <a:schemeClr val="tx1"/>
                </a:solidFill>
                <a:latin typeface="微软雅黑" panose="020B0503020204020204" pitchFamily="34" charset="-122"/>
                <a:ea typeface="微软雅黑" panose="020B0503020204020204" pitchFamily="34" charset="-122"/>
              </a:rPr>
              <a:t>. </a:t>
            </a:r>
          </a:p>
          <a:p>
            <a:pPr>
              <a:buFont typeface="+mj-ea"/>
              <a:buAutoNum type="circleNumDbPlain"/>
            </a:pPr>
            <a:r>
              <a:rPr kumimoji="1" lang="zh-CN" altLang="en-US" dirty="0">
                <a:solidFill>
                  <a:schemeClr val="tx1"/>
                </a:solidFill>
                <a:latin typeface="微软雅黑" panose="020B0503020204020204" pitchFamily="34" charset="-122"/>
                <a:ea typeface="微软雅黑" panose="020B0503020204020204" pitchFamily="34" charset="-122"/>
              </a:rPr>
              <a:t>取价值最高者物品</a:t>
            </a:r>
            <a:r>
              <a:rPr kumimoji="1" lang="en-US" altLang="zh-CN" dirty="0">
                <a:solidFill>
                  <a:schemeClr val="tx1"/>
                </a:solidFill>
                <a:latin typeface="微软雅黑" panose="020B0503020204020204" pitchFamily="34" charset="-122"/>
                <a:ea typeface="微软雅黑" panose="020B0503020204020204" pitchFamily="34" charset="-122"/>
              </a:rPr>
              <a:t>3</a:t>
            </a:r>
            <a:r>
              <a:rPr kumimoji="1" lang="zh-CN" altLang="en-US" dirty="0">
                <a:solidFill>
                  <a:schemeClr val="tx1"/>
                </a:solidFill>
                <a:latin typeface="微软雅黑" panose="020B0503020204020204" pitchFamily="34" charset="-122"/>
                <a:ea typeface="微软雅黑" panose="020B0503020204020204" pitchFamily="34" charset="-122"/>
              </a:rPr>
              <a:t>放入背包</a:t>
            </a:r>
            <a:r>
              <a:rPr kumimoji="1" lang="en-US" altLang="zh-CN" dirty="0">
                <a:solidFill>
                  <a:schemeClr val="tx1"/>
                </a:solidFill>
                <a:latin typeface="微软雅黑" panose="020B0503020204020204" pitchFamily="34" charset="-122"/>
                <a:ea typeface="微软雅黑" panose="020B0503020204020204" pitchFamily="34" charset="-122"/>
              </a:rPr>
              <a:t>. </a:t>
            </a:r>
            <a:r>
              <a:rPr kumimoji="1" lang="zh-CN" altLang="en-US" dirty="0">
                <a:solidFill>
                  <a:schemeClr val="tx1"/>
                </a:solidFill>
                <a:latin typeface="微软雅黑" panose="020B0503020204020204" pitchFamily="34" charset="-122"/>
                <a:ea typeface="微软雅黑" panose="020B0503020204020204" pitchFamily="34" charset="-122"/>
              </a:rPr>
              <a:t>计算背包剩余空间</a:t>
            </a:r>
            <a:r>
              <a:rPr kumimoji="1" lang="en-US" altLang="zh-CN" dirty="0">
                <a:solidFill>
                  <a:schemeClr val="tx1"/>
                </a:solidFill>
                <a:latin typeface="微软雅黑" panose="020B0503020204020204" pitchFamily="34" charset="-122"/>
                <a:ea typeface="微软雅黑" panose="020B0503020204020204" pitchFamily="34" charset="-122"/>
              </a:rPr>
              <a:t>15-6=9.</a:t>
            </a:r>
          </a:p>
          <a:p>
            <a:pPr>
              <a:buFont typeface="+mj-ea"/>
              <a:buAutoNum type="circleNumDbPlain"/>
            </a:pPr>
            <a:r>
              <a:rPr kumimoji="1" lang="zh-CN" altLang="en-US" dirty="0">
                <a:solidFill>
                  <a:schemeClr val="tx1"/>
                </a:solidFill>
                <a:latin typeface="微软雅黑" panose="020B0503020204020204" pitchFamily="34" charset="-122"/>
                <a:ea typeface="微软雅黑" panose="020B0503020204020204" pitchFamily="34" charset="-122"/>
              </a:rPr>
              <a:t>在剩余物体中取价值最高者放入背包，取物品</a:t>
            </a:r>
            <a:r>
              <a:rPr kumimoji="1" lang="en-US" altLang="zh-CN" dirty="0">
                <a:solidFill>
                  <a:schemeClr val="tx1"/>
                </a:solidFill>
                <a:latin typeface="微软雅黑" panose="020B0503020204020204" pitchFamily="34" charset="-122"/>
                <a:ea typeface="微软雅黑" panose="020B0503020204020204" pitchFamily="34" charset="-122"/>
              </a:rPr>
              <a:t>2</a:t>
            </a:r>
            <a:r>
              <a:rPr kumimoji="1" lang="zh-CN" altLang="en-US" dirty="0">
                <a:solidFill>
                  <a:schemeClr val="tx1"/>
                </a:solidFill>
                <a:latin typeface="微软雅黑" panose="020B0503020204020204" pitchFamily="34" charset="-122"/>
                <a:ea typeface="微软雅黑" panose="020B0503020204020204" pitchFamily="34" charset="-122"/>
              </a:rPr>
              <a:t>的</a:t>
            </a:r>
            <a:r>
              <a:rPr kumimoji="1" lang="en-US" altLang="zh-CN" dirty="0">
                <a:solidFill>
                  <a:schemeClr val="tx1"/>
                </a:solidFill>
                <a:latin typeface="微软雅黑" panose="020B0503020204020204" pitchFamily="34" charset="-122"/>
                <a:ea typeface="微软雅黑" panose="020B0503020204020204" pitchFamily="34" charset="-122"/>
              </a:rPr>
              <a:t>9/10</a:t>
            </a:r>
            <a:r>
              <a:rPr kumimoji="1" lang="zh-CN" altLang="en-US" dirty="0">
                <a:solidFill>
                  <a:schemeClr val="tx1"/>
                </a:solidFill>
                <a:latin typeface="微软雅黑" panose="020B0503020204020204" pitchFamily="34" charset="-122"/>
                <a:ea typeface="微软雅黑" panose="020B0503020204020204" pitchFamily="34" charset="-122"/>
              </a:rPr>
              <a:t>放入背包，此时背包剩余容量为</a:t>
            </a:r>
            <a:r>
              <a:rPr kumimoji="1" lang="en-US" altLang="zh-CN" dirty="0">
                <a:solidFill>
                  <a:schemeClr val="tx1"/>
                </a:solidFill>
                <a:latin typeface="微软雅黑" panose="020B0503020204020204" pitchFamily="34" charset="-122"/>
                <a:ea typeface="微软雅黑" panose="020B0503020204020204" pitchFamily="34" charset="-122"/>
              </a:rPr>
              <a:t>0.</a:t>
            </a:r>
          </a:p>
          <a:p>
            <a:pPr>
              <a:buFont typeface="+mj-ea"/>
              <a:buAutoNum type="circleNumDbPlain"/>
            </a:pPr>
            <a:r>
              <a:rPr kumimoji="1" lang="zh-CN" altLang="en-US" dirty="0">
                <a:solidFill>
                  <a:schemeClr val="tx1"/>
                </a:solidFill>
                <a:latin typeface="微软雅黑" panose="020B0503020204020204" pitchFamily="34" charset="-122"/>
                <a:ea typeface="微软雅黑" panose="020B0503020204020204" pitchFamily="34" charset="-122"/>
              </a:rPr>
              <a:t>背包内最高价值：</a:t>
            </a:r>
            <a:r>
              <a:rPr kumimoji="1" lang="en-US" altLang="zh-CN" dirty="0">
                <a:solidFill>
                  <a:schemeClr val="tx1"/>
                </a:solidFill>
                <a:latin typeface="微软雅黑" panose="020B0503020204020204" pitchFamily="34" charset="-122"/>
                <a:ea typeface="微软雅黑" panose="020B0503020204020204" pitchFamily="34" charset="-122"/>
              </a:rPr>
              <a:t>12+9/10</a:t>
            </a:r>
            <a:r>
              <a:rPr kumimoji="1" lang="zh-CN" altLang="en-US" dirty="0">
                <a:solidFill>
                  <a:schemeClr val="tx1"/>
                </a:solidFill>
                <a:latin typeface="微软雅黑" panose="020B0503020204020204" pitchFamily="34" charset="-122"/>
                <a:ea typeface="微软雅黑" panose="020B0503020204020204" pitchFamily="34" charset="-122"/>
              </a:rPr>
              <a:t>*</a:t>
            </a:r>
            <a:r>
              <a:rPr kumimoji="1" lang="en-US" altLang="zh-CN" dirty="0">
                <a:solidFill>
                  <a:schemeClr val="tx1"/>
                </a:solidFill>
                <a:latin typeface="微软雅黑" panose="020B0503020204020204" pitchFamily="34" charset="-122"/>
                <a:ea typeface="微软雅黑" panose="020B0503020204020204" pitchFamily="34" charset="-122"/>
              </a:rPr>
              <a:t>15=25.5</a:t>
            </a:r>
          </a:p>
          <a:p>
            <a:endParaRPr kumimoji="1" lang="en-US" altLang="zh-CN" dirty="0" smtClean="0">
              <a:solidFill>
                <a:schemeClr val="tx1"/>
              </a:solidFill>
              <a:latin typeface="微软雅黑" panose="020B0503020204020204" pitchFamily="34" charset="-122"/>
              <a:ea typeface="微软雅黑" panose="020B0503020204020204" pitchFamily="34" charset="-122"/>
            </a:endParaRPr>
          </a:p>
          <a:p>
            <a:r>
              <a:rPr kumimoji="1" lang="zh-CN" altLang="en-US" dirty="0" smtClean="0">
                <a:solidFill>
                  <a:schemeClr val="tx1"/>
                </a:solidFill>
                <a:latin typeface="微软雅黑" panose="020B0503020204020204" pitchFamily="34" charset="-122"/>
                <a:ea typeface="微软雅黑" panose="020B0503020204020204" pitchFamily="34" charset="-122"/>
              </a:rPr>
              <a:t>即</a:t>
            </a:r>
            <a:r>
              <a:rPr kumimoji="1" lang="zh-CN" altLang="en-US" dirty="0">
                <a:solidFill>
                  <a:schemeClr val="tx1"/>
                </a:solidFill>
                <a:latin typeface="微软雅黑" panose="020B0503020204020204" pitchFamily="34" charset="-122"/>
                <a:ea typeface="微软雅黑" panose="020B0503020204020204" pitchFamily="34" charset="-122"/>
              </a:rPr>
              <a:t>放入物品</a:t>
            </a:r>
            <a:r>
              <a:rPr kumimoji="1" lang="en-US" altLang="zh-CN" dirty="0">
                <a:solidFill>
                  <a:schemeClr val="tx1"/>
                </a:solidFill>
                <a:latin typeface="微软雅黑" panose="020B0503020204020204" pitchFamily="34" charset="-122"/>
                <a:ea typeface="微软雅黑" panose="020B0503020204020204" pitchFamily="34" charset="-122"/>
              </a:rPr>
              <a:t>2</a:t>
            </a:r>
            <a:r>
              <a:rPr kumimoji="1" lang="zh-CN" altLang="en-US" dirty="0">
                <a:solidFill>
                  <a:schemeClr val="tx1"/>
                </a:solidFill>
                <a:latin typeface="微软雅黑" panose="020B0503020204020204" pitchFamily="34" charset="-122"/>
                <a:ea typeface="微软雅黑" panose="020B0503020204020204" pitchFamily="34" charset="-122"/>
              </a:rPr>
              <a:t>的</a:t>
            </a:r>
            <a:r>
              <a:rPr kumimoji="1" lang="en-US" altLang="zh-CN" dirty="0">
                <a:solidFill>
                  <a:schemeClr val="tx1"/>
                </a:solidFill>
                <a:latin typeface="微软雅黑" panose="020B0503020204020204" pitchFamily="34" charset="-122"/>
                <a:ea typeface="微软雅黑" panose="020B0503020204020204" pitchFamily="34" charset="-122"/>
              </a:rPr>
              <a:t>9</a:t>
            </a:r>
            <a:r>
              <a:rPr kumimoji="1" lang="zh-CN" altLang="en-US" dirty="0">
                <a:solidFill>
                  <a:schemeClr val="tx1"/>
                </a:solidFill>
                <a:latin typeface="微软雅黑" panose="020B0503020204020204" pitchFamily="34" charset="-122"/>
                <a:ea typeface="微软雅黑" panose="020B0503020204020204" pitchFamily="34" charset="-122"/>
              </a:rPr>
              <a:t>/</a:t>
            </a:r>
            <a:r>
              <a:rPr kumimoji="1" lang="en-US" altLang="zh-CN" dirty="0">
                <a:solidFill>
                  <a:schemeClr val="tx1"/>
                </a:solidFill>
                <a:latin typeface="微软雅黑" panose="020B0503020204020204" pitchFamily="34" charset="-122"/>
                <a:ea typeface="微软雅黑" panose="020B0503020204020204" pitchFamily="34" charset="-122"/>
              </a:rPr>
              <a:t>10,</a:t>
            </a:r>
            <a:r>
              <a:rPr kumimoji="1" lang="zh-CN" altLang="en-US" dirty="0">
                <a:solidFill>
                  <a:schemeClr val="tx1"/>
                </a:solidFill>
                <a:latin typeface="微软雅黑" panose="020B0503020204020204" pitchFamily="34" charset="-122"/>
                <a:ea typeface="微软雅黑" panose="020B0503020204020204" pitchFamily="34" charset="-122"/>
              </a:rPr>
              <a:t>放入物品</a:t>
            </a:r>
            <a:r>
              <a:rPr kumimoji="1" lang="zh-CN" altLang="zh-CN" dirty="0">
                <a:solidFill>
                  <a:schemeClr val="tx1"/>
                </a:solidFill>
                <a:latin typeface="微软雅黑" panose="020B0503020204020204" pitchFamily="34" charset="-122"/>
                <a:ea typeface="微软雅黑" panose="020B0503020204020204" pitchFamily="34" charset="-122"/>
              </a:rPr>
              <a:t>3</a:t>
            </a:r>
            <a:r>
              <a:rPr kumimoji="1" lang="zh-CN" altLang="en-US" dirty="0">
                <a:solidFill>
                  <a:schemeClr val="tx1"/>
                </a:solidFill>
                <a:latin typeface="微软雅黑" panose="020B0503020204020204" pitchFamily="34" charset="-122"/>
                <a:ea typeface="微软雅黑" panose="020B0503020204020204" pitchFamily="34" charset="-122"/>
              </a:rPr>
              <a:t>的全部，背包价值达到最高，为</a:t>
            </a:r>
            <a:r>
              <a:rPr kumimoji="1" lang="en-US" altLang="zh-CN" dirty="0">
                <a:solidFill>
                  <a:schemeClr val="tx1"/>
                </a:solidFill>
                <a:latin typeface="微软雅黑" panose="020B0503020204020204" pitchFamily="34" charset="-122"/>
                <a:ea typeface="微软雅黑" panose="020B0503020204020204" pitchFamily="34" charset="-122"/>
              </a:rPr>
              <a:t>25.5.</a:t>
            </a:r>
            <a:endParaRPr kumimoji="1" lang="zh-CN" altLang="en-US" dirty="0">
              <a:solidFill>
                <a:schemeClr val="tx1"/>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75</a:t>
            </a:fld>
            <a:endParaRPr lang="en-CA" dirty="0"/>
          </a:p>
        </p:txBody>
      </p:sp>
      <p:sp>
        <p:nvSpPr>
          <p:cNvPr id="7" name="标题 1"/>
          <p:cNvSpPr>
            <a:spLocks noGrp="1"/>
          </p:cNvSpPr>
          <p:nvPr>
            <p:ph type="title"/>
          </p:nvPr>
        </p:nvSpPr>
        <p:spPr>
          <a:xfrm>
            <a:off x="428625" y="357188"/>
            <a:ext cx="7143750" cy="623887"/>
          </a:xfrm>
        </p:spPr>
        <p:txBody>
          <a:bodyPr/>
          <a:lstStyle/>
          <a:p>
            <a:pPr algn="ctr"/>
            <a:r>
              <a:rPr kumimoji="1" lang="zh-CN" altLang="en-US" sz="3600" dirty="0"/>
              <a:t>课堂练习（分组）</a:t>
            </a:r>
            <a:endParaRPr lang="zh-CN" altLang="en-US" dirty="0"/>
          </a:p>
        </p:txBody>
      </p:sp>
    </p:spTree>
    <p:extLst>
      <p:ext uri="{BB962C8B-B14F-4D97-AF65-F5344CB8AC3E}">
        <p14:creationId xmlns:p14="http://schemas.microsoft.com/office/powerpoint/2010/main" val="325300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smtClean="0"/>
              <a:t>扩展：</a:t>
            </a:r>
            <a:r>
              <a:rPr lang="zh-CN" dirty="0" smtClean="0"/>
              <a:t>最</a:t>
            </a:r>
            <a:r>
              <a:rPr lang="zh-CN" dirty="0"/>
              <a:t>优</a:t>
            </a:r>
            <a:r>
              <a:rPr lang="zh-CN" dirty="0" smtClean="0"/>
              <a:t>装载</a:t>
            </a:r>
            <a:r>
              <a:rPr lang="zh-CN" altLang="en-US" dirty="0" smtClean="0"/>
              <a:t>（自学）</a:t>
            </a:r>
            <a:endParaRPr lang="zh-CN" dirty="0"/>
          </a:p>
        </p:txBody>
      </p:sp>
      <p:sp>
        <p:nvSpPr>
          <p:cNvPr id="29699" name="Rectangle 3"/>
          <p:cNvSpPr>
            <a:spLocks noGrp="1" noChangeArrowheads="1"/>
          </p:cNvSpPr>
          <p:nvPr>
            <p:ph type="body" idx="1"/>
          </p:nvPr>
        </p:nvSpPr>
        <p:spPr>
          <a:xfrm>
            <a:off x="214313" y="1052513"/>
            <a:ext cx="8534151" cy="5078412"/>
          </a:xfrm>
        </p:spPr>
        <p:txBody>
          <a:bodyPr/>
          <a:lstStyle/>
          <a:p>
            <a:r>
              <a:rPr lang="zh-CN" sz="2800" dirty="0"/>
              <a:t>有一批集装箱要装上一艘</a:t>
            </a:r>
            <a:r>
              <a:rPr lang="zh-CN" sz="2800" dirty="0">
                <a:solidFill>
                  <a:srgbClr val="FF0000"/>
                </a:solidFill>
              </a:rPr>
              <a:t>载重量为</a:t>
            </a:r>
            <a:r>
              <a:rPr lang="zh-CN" altLang="zh-CN" sz="2800" dirty="0">
                <a:solidFill>
                  <a:srgbClr val="FF0000"/>
                </a:solidFill>
              </a:rPr>
              <a:t>C</a:t>
            </a:r>
            <a:r>
              <a:rPr lang="zh-CN" sz="2800" dirty="0"/>
              <a:t>的轮船。其中</a:t>
            </a:r>
            <a:r>
              <a:rPr lang="zh-CN" sz="2800" dirty="0">
                <a:solidFill>
                  <a:srgbClr val="FF0000"/>
                </a:solidFill>
              </a:rPr>
              <a:t>集装箱</a:t>
            </a:r>
            <a:r>
              <a:rPr lang="zh-CN" altLang="zh-CN" sz="2800" dirty="0">
                <a:solidFill>
                  <a:srgbClr val="FF0000"/>
                </a:solidFill>
              </a:rPr>
              <a:t>i</a:t>
            </a:r>
            <a:r>
              <a:rPr lang="zh-CN" sz="2800" dirty="0">
                <a:solidFill>
                  <a:srgbClr val="FF0000"/>
                </a:solidFill>
              </a:rPr>
              <a:t>的重量为</a:t>
            </a:r>
            <a:r>
              <a:rPr lang="zh-CN" altLang="zh-CN" sz="2800" dirty="0">
                <a:solidFill>
                  <a:srgbClr val="FF0000"/>
                </a:solidFill>
              </a:rPr>
              <a:t>Wi</a:t>
            </a:r>
            <a:r>
              <a:rPr lang="zh-CN" sz="2800" dirty="0"/>
              <a:t>。最优装载问题要求</a:t>
            </a:r>
            <a:r>
              <a:rPr lang="zh-CN" sz="2800" dirty="0">
                <a:solidFill>
                  <a:schemeClr val="tx1"/>
                </a:solidFill>
              </a:rPr>
              <a:t>确定在装载体积不受限制的情况下，</a:t>
            </a:r>
            <a:r>
              <a:rPr lang="zh-CN" sz="2800" dirty="0">
                <a:solidFill>
                  <a:srgbClr val="FF0000"/>
                </a:solidFill>
              </a:rPr>
              <a:t>将尽可能多的集装箱装上轮船</a:t>
            </a:r>
            <a:r>
              <a:rPr lang="zh-CN" sz="2800" dirty="0">
                <a:solidFill>
                  <a:schemeClr val="tx1"/>
                </a:solidFill>
              </a:rPr>
              <a:t>。</a:t>
            </a:r>
          </a:p>
          <a:p>
            <a:pPr>
              <a:spcAft>
                <a:spcPct val="400000"/>
              </a:spcAft>
            </a:pPr>
            <a:r>
              <a:rPr lang="zh-CN" sz="2800" dirty="0"/>
              <a:t>问题可形式化描述为</a:t>
            </a:r>
            <a:endParaRPr lang="zh-CN" sz="2800" dirty="0">
              <a:solidFill>
                <a:schemeClr val="tx1"/>
              </a:solidFill>
            </a:endParaRPr>
          </a:p>
          <a:p>
            <a:r>
              <a:rPr lang="zh-CN" sz="2800" dirty="0"/>
              <a:t>其中变量</a:t>
            </a:r>
            <a:r>
              <a:rPr lang="zh-CN" altLang="zh-CN" sz="2800" i="1" dirty="0"/>
              <a:t>x</a:t>
            </a:r>
            <a:r>
              <a:rPr lang="zh-CN" altLang="zh-CN" sz="2800" i="1" baseline="-25000" dirty="0"/>
              <a:t>i</a:t>
            </a:r>
            <a:r>
              <a:rPr lang="zh-CN" altLang="zh-CN" sz="2800" dirty="0"/>
              <a:t>=</a:t>
            </a:r>
            <a:r>
              <a:rPr lang="zh-CN" altLang="zh-CN" sz="2800" i="1" dirty="0"/>
              <a:t>0</a:t>
            </a:r>
            <a:r>
              <a:rPr lang="zh-CN" sz="2800" dirty="0"/>
              <a:t>表示不装入集装箱</a:t>
            </a:r>
            <a:r>
              <a:rPr lang="zh-CN" altLang="zh-CN" sz="2800" dirty="0"/>
              <a:t>i</a:t>
            </a:r>
            <a:r>
              <a:rPr lang="zh-CN" sz="2800" dirty="0"/>
              <a:t>，</a:t>
            </a:r>
            <a:r>
              <a:rPr lang="zh-CN" altLang="zh-CN" sz="2800" i="1" dirty="0"/>
              <a:t>x</a:t>
            </a:r>
            <a:r>
              <a:rPr lang="zh-CN" altLang="zh-CN" sz="2800" i="1" baseline="-25000" dirty="0"/>
              <a:t>i</a:t>
            </a:r>
            <a:r>
              <a:rPr lang="zh-CN" altLang="zh-CN" sz="2800" dirty="0"/>
              <a:t>=</a:t>
            </a:r>
            <a:r>
              <a:rPr lang="zh-CN" altLang="zh-CN" sz="2800" i="1" dirty="0"/>
              <a:t>1</a:t>
            </a:r>
            <a:r>
              <a:rPr lang="zh-CN" sz="2800" dirty="0"/>
              <a:t>表示装入集装箱</a:t>
            </a:r>
            <a:r>
              <a:rPr lang="zh-CN" altLang="zh-CN" sz="2800" i="1" dirty="0"/>
              <a:t>i</a:t>
            </a:r>
            <a:r>
              <a:rPr lang="zh-CN" sz="2800" dirty="0"/>
              <a:t>。</a:t>
            </a:r>
          </a:p>
        </p:txBody>
      </p:sp>
      <p:graphicFrame>
        <p:nvGraphicFramePr>
          <p:cNvPr id="29700" name="Object 4"/>
          <p:cNvGraphicFramePr>
            <a:graphicFrameLocks noChangeAspect="1"/>
          </p:cNvGraphicFramePr>
          <p:nvPr>
            <p:extLst>
              <p:ext uri="{D42A27DB-BD31-4B8C-83A1-F6EECF244321}">
                <p14:modId xmlns:p14="http://schemas.microsoft.com/office/powerpoint/2010/main" val="896248443"/>
              </p:ext>
            </p:extLst>
          </p:nvPr>
        </p:nvGraphicFramePr>
        <p:xfrm>
          <a:off x="4589884" y="2382466"/>
          <a:ext cx="2560638" cy="2590800"/>
        </p:xfrm>
        <a:graphic>
          <a:graphicData uri="http://schemas.openxmlformats.org/presentationml/2006/ole">
            <mc:AlternateContent xmlns:mc="http://schemas.openxmlformats.org/markup-compatibility/2006">
              <mc:Choice xmlns:v="urn:schemas-microsoft-com:vml" Requires="v">
                <p:oleObj spid="_x0000_s490718" r:id="rId3" imgW="1092043" imgH="1104738" progId="Equation.3">
                  <p:embed/>
                </p:oleObj>
              </mc:Choice>
              <mc:Fallback>
                <p:oleObj r:id="rId3" imgW="1092043" imgH="110473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9884" y="2382466"/>
                        <a:ext cx="2560638" cy="2590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76</a:t>
            </a:fld>
            <a:endParaRPr lang="en-CA" dirty="0"/>
          </a:p>
        </p:txBody>
      </p:sp>
      <p:sp>
        <p:nvSpPr>
          <p:cNvPr id="5" name="矩形 4"/>
          <p:cNvSpPr/>
          <p:nvPr/>
        </p:nvSpPr>
        <p:spPr>
          <a:xfrm>
            <a:off x="3694390" y="5795377"/>
            <a:ext cx="3877985" cy="369332"/>
          </a:xfrm>
          <a:prstGeom prst="rect">
            <a:avLst/>
          </a:prstGeom>
        </p:spPr>
        <p:txBody>
          <a:bodyPr wrap="none">
            <a:spAutoFit/>
          </a:bodyPr>
          <a:lstStyle/>
          <a:p>
            <a:r>
              <a:rPr lang="zh-CN" altLang="zh-CN" b="1" dirty="0">
                <a:solidFill>
                  <a:srgbClr val="FF0066"/>
                </a:solidFill>
              </a:rPr>
              <a:t>采用重量最轻者先装的贪心选择策略</a:t>
            </a:r>
            <a:endParaRPr lang="zh-CN" altLang="en-US" b="1" dirty="0">
              <a:solidFill>
                <a:srgbClr val="FF0066"/>
              </a:solidFill>
            </a:endParaRPr>
          </a:p>
        </p:txBody>
      </p:sp>
    </p:spTree>
    <p:extLst>
      <p:ext uri="{BB962C8B-B14F-4D97-AF65-F5344CB8AC3E}">
        <p14:creationId xmlns:p14="http://schemas.microsoft.com/office/powerpoint/2010/main" val="3261931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dirty="0" smtClean="0"/>
              <a:t>最</a:t>
            </a:r>
            <a:r>
              <a:rPr lang="zh-CN" dirty="0"/>
              <a:t>优装载</a:t>
            </a:r>
          </a:p>
        </p:txBody>
      </p:sp>
      <p:sp>
        <p:nvSpPr>
          <p:cNvPr id="30723" name="Rectangle 17"/>
          <p:cNvSpPr>
            <a:spLocks noChangeArrowheads="1"/>
          </p:cNvSpPr>
          <p:nvPr/>
        </p:nvSpPr>
        <p:spPr bwMode="auto">
          <a:xfrm>
            <a:off x="367505" y="3606483"/>
            <a:ext cx="8640763" cy="2465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30000"/>
              </a:lnSpc>
            </a:pPr>
            <a:r>
              <a:rPr lang="zh-CN" altLang="zh-CN" b="1" dirty="0"/>
              <a:t>[</a:t>
            </a:r>
            <a:r>
              <a:rPr lang="zh-CN" b="1" dirty="0"/>
              <a:t>例</a:t>
            </a:r>
            <a:r>
              <a:rPr lang="zh-CN" altLang="zh-CN" b="1" dirty="0"/>
              <a:t>]</a:t>
            </a:r>
            <a:endParaRPr lang="zh-CN" altLang="zh-CN" b="1" dirty="0">
              <a:ea typeface="楷体_GB2312" pitchFamily="1" charset="-122"/>
            </a:endParaRPr>
          </a:p>
          <a:p>
            <a:pPr eaLnBrk="0" hangingPunct="0">
              <a:lnSpc>
                <a:spcPct val="130000"/>
              </a:lnSpc>
            </a:pPr>
            <a:r>
              <a:rPr lang="zh-CN" b="1" dirty="0">
                <a:ea typeface="楷体_GB2312" pitchFamily="1" charset="-122"/>
              </a:rPr>
              <a:t>设</a:t>
            </a:r>
            <a:r>
              <a:rPr lang="zh-CN" altLang="zh-CN" b="1" dirty="0">
                <a:ea typeface="楷体_GB2312" pitchFamily="1" charset="-122"/>
              </a:rPr>
              <a:t>N=8,[w1</a:t>
            </a:r>
            <a:r>
              <a:rPr lang="zh-CN" b="1" dirty="0">
                <a:ea typeface="楷体_GB2312" pitchFamily="1" charset="-122"/>
              </a:rPr>
              <a:t>，</a:t>
            </a:r>
            <a:r>
              <a:rPr lang="zh-CN" altLang="zh-CN" b="1" dirty="0">
                <a:ea typeface="楷体_GB2312" pitchFamily="1" charset="-122"/>
              </a:rPr>
              <a:t>…w8]=[100, 200, 50, 90, 150, 50, 20, 80]</a:t>
            </a:r>
            <a:r>
              <a:rPr lang="zh-CN" b="1" dirty="0">
                <a:ea typeface="楷体_GB2312" pitchFamily="1" charset="-122"/>
              </a:rPr>
              <a:t>，</a:t>
            </a:r>
            <a:r>
              <a:rPr lang="zh-CN" altLang="zh-CN" b="1" dirty="0">
                <a:ea typeface="楷体_GB2312" pitchFamily="1" charset="-122"/>
              </a:rPr>
              <a:t>C=400</a:t>
            </a:r>
            <a:r>
              <a:rPr lang="zh-CN" b="1" dirty="0">
                <a:ea typeface="楷体_GB2312" pitchFamily="1" charset="-122"/>
              </a:rPr>
              <a:t>。</a:t>
            </a:r>
          </a:p>
          <a:p>
            <a:pPr eaLnBrk="0" hangingPunct="0">
              <a:lnSpc>
                <a:spcPct val="130000"/>
              </a:lnSpc>
            </a:pPr>
            <a:r>
              <a:rPr lang="zh-CN" b="1" dirty="0">
                <a:ea typeface="楷体_GB2312" pitchFamily="1" charset="-122"/>
              </a:rPr>
              <a:t>所考察货箱的次序为 </a:t>
            </a:r>
            <a:r>
              <a:rPr lang="zh-CN" altLang="zh-CN" b="1" dirty="0">
                <a:ea typeface="楷体_GB2312" pitchFamily="1" charset="-122"/>
              </a:rPr>
              <a:t>t[1..8]={7, 3,  6,  8, 4, 1, 5,  2}</a:t>
            </a:r>
            <a:r>
              <a:rPr lang="zh-CN" b="1" dirty="0">
                <a:ea typeface="楷体_GB2312" pitchFamily="1" charset="-122"/>
              </a:rPr>
              <a:t>。货箱</a:t>
            </a:r>
            <a:r>
              <a:rPr lang="zh-CN" altLang="zh-CN" b="1" dirty="0">
                <a:ea typeface="楷体_GB2312" pitchFamily="1" charset="-122"/>
              </a:rPr>
              <a:t>7, 3, 6, 8, 4, 1</a:t>
            </a:r>
            <a:r>
              <a:rPr lang="zh-CN" b="1" dirty="0">
                <a:ea typeface="楷体_GB2312" pitchFamily="1" charset="-122"/>
              </a:rPr>
              <a:t>的总重量为</a:t>
            </a:r>
            <a:r>
              <a:rPr lang="zh-CN" altLang="zh-CN" b="1" dirty="0">
                <a:ea typeface="楷体_GB2312" pitchFamily="1" charset="-122"/>
              </a:rPr>
              <a:t>390</a:t>
            </a:r>
            <a:r>
              <a:rPr lang="zh-CN" b="1" dirty="0">
                <a:ea typeface="楷体_GB2312" pitchFamily="1" charset="-122"/>
              </a:rPr>
              <a:t>个单位且已被装载</a:t>
            </a:r>
            <a:r>
              <a:rPr lang="zh-CN" altLang="zh-CN" b="1" dirty="0">
                <a:ea typeface="楷体_GB2312" pitchFamily="1" charset="-122"/>
              </a:rPr>
              <a:t>, </a:t>
            </a:r>
            <a:r>
              <a:rPr lang="zh-CN" b="1" dirty="0">
                <a:ea typeface="楷体_GB2312" pitchFamily="1" charset="-122"/>
              </a:rPr>
              <a:t>剩下的装载能力为</a:t>
            </a:r>
            <a:r>
              <a:rPr lang="zh-CN" altLang="zh-CN" b="1" dirty="0">
                <a:ea typeface="楷体_GB2312" pitchFamily="1" charset="-122"/>
              </a:rPr>
              <a:t>10 ,</a:t>
            </a:r>
            <a:r>
              <a:rPr lang="zh-CN" b="1" dirty="0">
                <a:ea typeface="楷体_GB2312" pitchFamily="1" charset="-122"/>
              </a:rPr>
              <a:t>小于任意货箱</a:t>
            </a:r>
            <a:r>
              <a:rPr lang="zh-CN" altLang="zh-CN" b="1" dirty="0">
                <a:ea typeface="楷体_GB2312" pitchFamily="1" charset="-122"/>
              </a:rPr>
              <a:t>.</a:t>
            </a:r>
            <a:r>
              <a:rPr lang="zh-CN" b="1" dirty="0">
                <a:ea typeface="楷体_GB2312" pitchFamily="1" charset="-122"/>
              </a:rPr>
              <a:t>所以得到解</a:t>
            </a:r>
            <a:r>
              <a:rPr lang="zh-CN" altLang="zh-CN" b="1" dirty="0">
                <a:ea typeface="楷体_GB2312" pitchFamily="1" charset="-122"/>
              </a:rPr>
              <a:t>[x1,...x8]=[ 1, 0, 1, 1,  0, 1, 1, 1]</a:t>
            </a:r>
          </a:p>
        </p:txBody>
      </p:sp>
      <p:sp>
        <p:nvSpPr>
          <p:cNvPr id="30724" name="Rectangle 18"/>
          <p:cNvSpPr>
            <a:spLocks noChangeArrowheads="1"/>
          </p:cNvSpPr>
          <p:nvPr/>
        </p:nvSpPr>
        <p:spPr bwMode="auto">
          <a:xfrm>
            <a:off x="611187" y="1337628"/>
            <a:ext cx="8153400" cy="1984375"/>
          </a:xfrm>
          <a:prstGeom prst="rect">
            <a:avLst/>
          </a:prstGeom>
          <a:solidFill>
            <a:schemeClr val="bg1"/>
          </a:solidFill>
          <a:ln w="12700" cmpd="sng">
            <a:solidFill>
              <a:srgbClr val="990000"/>
            </a:solidFill>
            <a:miter lim="800000"/>
            <a:headEnd/>
            <a:tailEnd/>
          </a:ln>
        </p:spPr>
        <p:txBody>
          <a:bodyPr lIns="90000" tIns="46800" rIns="90000" bIns="46800" anchor="ctr" anchorCtr="1">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110000"/>
              </a:lnSpc>
            </a:pPr>
            <a:r>
              <a:rPr lang="zh-CN" altLang="zh-CN" sz="2800" b="1" dirty="0"/>
              <a:t>[</a:t>
            </a:r>
            <a:r>
              <a:rPr lang="zh-CN" sz="2800" b="1" dirty="0"/>
              <a:t>算法思路</a:t>
            </a:r>
            <a:r>
              <a:rPr lang="zh-CN" altLang="zh-CN" sz="2800" b="1" dirty="0">
                <a:solidFill>
                  <a:srgbClr val="0070C0"/>
                </a:solidFill>
              </a:rPr>
              <a:t>]  </a:t>
            </a:r>
            <a:r>
              <a:rPr lang="zh-CN" sz="2800" b="1" dirty="0">
                <a:solidFill>
                  <a:srgbClr val="0070C0"/>
                </a:solidFill>
              </a:rPr>
              <a:t>将装船过程划为多步选择，每步装一个货箱，每次</a:t>
            </a:r>
            <a:r>
              <a:rPr lang="zh-CN" sz="2800" b="1" dirty="0">
                <a:solidFill>
                  <a:srgbClr val="FF0000"/>
                </a:solidFill>
              </a:rPr>
              <a:t>从剩下的货箱中选择重量最轻的货箱</a:t>
            </a:r>
            <a:r>
              <a:rPr lang="zh-CN" altLang="zh-CN" sz="2800" b="1" dirty="0">
                <a:solidFill>
                  <a:srgbClr val="FF0000"/>
                </a:solidFill>
              </a:rPr>
              <a:t>.</a:t>
            </a:r>
            <a:r>
              <a:rPr lang="zh-CN" sz="2800" b="1" dirty="0">
                <a:solidFill>
                  <a:srgbClr val="0070C0"/>
                </a:solidFill>
              </a:rPr>
              <a:t>如此下去直到所有货箱均装上船或船上不能再容纳其他任何一个货箱。</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77</a:t>
            </a:fld>
            <a:endParaRPr lang="en-CA" dirty="0"/>
          </a:p>
        </p:txBody>
      </p:sp>
    </p:spTree>
    <p:extLst>
      <p:ext uri="{BB962C8B-B14F-4D97-AF65-F5344CB8AC3E}">
        <p14:creationId xmlns:p14="http://schemas.microsoft.com/office/powerpoint/2010/main" val="1686302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dirty="0" smtClean="0"/>
              <a:t>最</a:t>
            </a:r>
            <a:r>
              <a:rPr lang="zh-CN" dirty="0"/>
              <a:t>优装载算法描述</a:t>
            </a:r>
          </a:p>
        </p:txBody>
      </p:sp>
      <p:sp>
        <p:nvSpPr>
          <p:cNvPr id="31747" name="Rectangle 3"/>
          <p:cNvSpPr>
            <a:spLocks noGrp="1" noChangeArrowheads="1"/>
          </p:cNvSpPr>
          <p:nvPr>
            <p:ph type="body" idx="1"/>
          </p:nvPr>
        </p:nvSpPr>
        <p:spPr>
          <a:xfrm>
            <a:off x="395288" y="1268413"/>
            <a:ext cx="8534400" cy="5105400"/>
          </a:xfrm>
        </p:spPr>
        <p:txBody>
          <a:bodyPr/>
          <a:lstStyle/>
          <a:p>
            <a:r>
              <a:rPr lang="zh-CN" sz="2800" dirty="0">
                <a:solidFill>
                  <a:schemeClr val="tx1"/>
                </a:solidFill>
              </a:rPr>
              <a:t>最优装载问题可用贪心算法求解。采用</a:t>
            </a:r>
            <a:r>
              <a:rPr lang="zh-CN" sz="2800" dirty="0">
                <a:solidFill>
                  <a:srgbClr val="FF0000"/>
                </a:solidFill>
              </a:rPr>
              <a:t>重量最轻者先装</a:t>
            </a:r>
            <a:r>
              <a:rPr lang="zh-CN" sz="2800" dirty="0">
                <a:solidFill>
                  <a:schemeClr val="tx1"/>
                </a:solidFill>
              </a:rPr>
              <a:t>的贪心选择策略，可产生最优装载问题的最优解。</a:t>
            </a:r>
          </a:p>
          <a:p>
            <a:pPr>
              <a:buFont typeface="Wingdings" panose="05000000000000000000" pitchFamily="2" charset="2"/>
              <a:buNone/>
            </a:pPr>
            <a:r>
              <a:rPr lang="zh-CN" altLang="zh-CN" sz="2800" b="1" dirty="0">
                <a:solidFill>
                  <a:schemeClr val="tx1"/>
                </a:solidFill>
              </a:rPr>
              <a:t>void Loading(int x[],  Type w[], Type c, int n)</a:t>
            </a:r>
          </a:p>
          <a:p>
            <a:pPr lvl="1">
              <a:buFont typeface="Wingdings" panose="05000000000000000000" pitchFamily="2" charset="2"/>
              <a:buNone/>
            </a:pPr>
            <a:r>
              <a:rPr lang="zh-CN" altLang="zh-CN" sz="2400" b="1" dirty="0">
                <a:solidFill>
                  <a:schemeClr val="tx1"/>
                </a:solidFill>
              </a:rPr>
              <a:t>{   </a:t>
            </a:r>
            <a:r>
              <a:rPr lang="zh-CN" altLang="zh-CN" sz="2800" b="1" dirty="0">
                <a:solidFill>
                  <a:schemeClr val="tx1"/>
                </a:solidFill>
              </a:rPr>
              <a:t>int *t = new int [n+1];</a:t>
            </a:r>
          </a:p>
          <a:p>
            <a:pPr lvl="2">
              <a:buFont typeface="Wingdings" panose="05000000000000000000" pitchFamily="2" charset="2"/>
              <a:buNone/>
            </a:pPr>
            <a:r>
              <a:rPr lang="zh-CN" altLang="zh-CN" sz="2400" b="1" dirty="0">
                <a:solidFill>
                  <a:schemeClr val="tx1"/>
                </a:solidFill>
              </a:rPr>
              <a:t>Sort(w, t, n);       //</a:t>
            </a:r>
            <a:r>
              <a:rPr lang="zh-CN" sz="2400" b="1" dirty="0">
                <a:solidFill>
                  <a:schemeClr val="tx1"/>
                </a:solidFill>
              </a:rPr>
              <a:t>按货箱重量排序</a:t>
            </a:r>
            <a:r>
              <a:rPr lang="zh-CN" altLang="zh-CN" sz="2400" b="1" dirty="0">
                <a:solidFill>
                  <a:schemeClr val="tx1"/>
                </a:solidFill>
              </a:rPr>
              <a:t>O(nlogn)</a:t>
            </a:r>
          </a:p>
          <a:p>
            <a:pPr lvl="2">
              <a:buFont typeface="Wingdings" panose="05000000000000000000" pitchFamily="2" charset="2"/>
              <a:buNone/>
            </a:pPr>
            <a:r>
              <a:rPr lang="zh-CN" altLang="zh-CN" sz="2400" b="1" dirty="0">
                <a:solidFill>
                  <a:schemeClr val="tx1"/>
                </a:solidFill>
              </a:rPr>
              <a:t>for (int i = 1; i &lt;= n; i++) x[i] = 0;    //O(n)</a:t>
            </a:r>
          </a:p>
          <a:p>
            <a:pPr lvl="2">
              <a:buFont typeface="Wingdings" panose="05000000000000000000" pitchFamily="2" charset="2"/>
              <a:buNone/>
            </a:pPr>
            <a:r>
              <a:rPr lang="zh-CN" altLang="zh-CN" sz="2400" b="1" dirty="0">
                <a:solidFill>
                  <a:schemeClr val="tx1"/>
                </a:solidFill>
              </a:rPr>
              <a:t>for (int i = 1; i &lt;= n &amp;&amp; w[t[i]] &lt;= c; i++) </a:t>
            </a:r>
          </a:p>
          <a:p>
            <a:pPr lvl="2">
              <a:buFont typeface="Wingdings" panose="05000000000000000000" pitchFamily="2" charset="2"/>
              <a:buNone/>
            </a:pPr>
            <a:r>
              <a:rPr lang="en-US" altLang="zh-CN" sz="2400" b="1" dirty="0" smtClean="0">
                <a:solidFill>
                  <a:schemeClr val="tx1"/>
                </a:solidFill>
              </a:rPr>
              <a:t>    </a:t>
            </a:r>
            <a:r>
              <a:rPr lang="zh-CN" altLang="zh-CN" sz="2400" b="1" dirty="0" smtClean="0">
                <a:solidFill>
                  <a:schemeClr val="tx1"/>
                </a:solidFill>
              </a:rPr>
              <a:t>{</a:t>
            </a:r>
            <a:r>
              <a:rPr lang="zh-CN" altLang="zh-CN" sz="2400" b="1" dirty="0">
                <a:solidFill>
                  <a:schemeClr val="tx1"/>
                </a:solidFill>
              </a:rPr>
              <a:t>x[t[i]] = 1; c -= w[t[i]];}     //</a:t>
            </a:r>
            <a:r>
              <a:rPr lang="zh-CN" sz="2400" b="1" dirty="0">
                <a:solidFill>
                  <a:schemeClr val="tx1"/>
                </a:solidFill>
              </a:rPr>
              <a:t>调整剩余空间</a:t>
            </a:r>
          </a:p>
          <a:p>
            <a:pPr lvl="1">
              <a:buFont typeface="Wingdings" panose="05000000000000000000" pitchFamily="2" charset="2"/>
              <a:buNone/>
            </a:pPr>
            <a:r>
              <a:rPr lang="zh-CN" altLang="zh-CN" sz="2400" b="1" dirty="0">
                <a:solidFill>
                  <a:schemeClr val="tx1"/>
                </a:solidFill>
              </a:rPr>
              <a:t>}</a:t>
            </a:r>
          </a:p>
        </p:txBody>
      </p:sp>
      <p:sp>
        <p:nvSpPr>
          <p:cNvPr id="2" name="文本框 1"/>
          <p:cNvSpPr txBox="1"/>
          <p:nvPr/>
        </p:nvSpPr>
        <p:spPr>
          <a:xfrm>
            <a:off x="5220072" y="5733256"/>
            <a:ext cx="3897221" cy="461665"/>
          </a:xfrm>
          <a:prstGeom prst="rect">
            <a:avLst/>
          </a:prstGeom>
          <a:noFill/>
        </p:spPr>
        <p:txBody>
          <a:bodyPr wrap="none" rtlCol="0">
            <a:spAutoFit/>
          </a:bodyPr>
          <a:lstStyle/>
          <a:p>
            <a:r>
              <a:rPr lang="zh-CN" altLang="en-US" sz="2400" b="1" dirty="0" smtClean="0">
                <a:solidFill>
                  <a:srgbClr val="92D050"/>
                </a:solidFill>
              </a:rPr>
              <a:t>课外思考题：证明其正确性</a:t>
            </a:r>
            <a:endParaRPr lang="zh-CN" altLang="en-US" sz="2400" b="1" dirty="0">
              <a:solidFill>
                <a:srgbClr val="92D050"/>
              </a:solidFill>
            </a:endParaRPr>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78</a:t>
            </a:fld>
            <a:endParaRPr lang="en-CA" dirty="0"/>
          </a:p>
        </p:txBody>
      </p:sp>
    </p:spTree>
    <p:extLst>
      <p:ext uri="{BB962C8B-B14F-4D97-AF65-F5344CB8AC3E}">
        <p14:creationId xmlns:p14="http://schemas.microsoft.com/office/powerpoint/2010/main" val="416985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smtClean="0"/>
              <a:t>课堂练习题</a:t>
            </a:r>
            <a:endParaRPr lang="zh-CN" dirty="0"/>
          </a:p>
        </p:txBody>
      </p:sp>
      <p:sp>
        <p:nvSpPr>
          <p:cNvPr id="32771" name="Rectangle 3"/>
          <p:cNvSpPr>
            <a:spLocks noGrp="1" noChangeArrowheads="1"/>
          </p:cNvSpPr>
          <p:nvPr>
            <p:ph type="body" idx="1"/>
          </p:nvPr>
        </p:nvSpPr>
        <p:spPr/>
        <p:txBody>
          <a:bodyPr/>
          <a:lstStyle/>
          <a:p>
            <a:pPr marL="0" indent="0">
              <a:buFont typeface="Wingdings" panose="05000000000000000000" pitchFamily="2" charset="2"/>
              <a:buNone/>
            </a:pPr>
            <a:r>
              <a:rPr lang="zh-CN" b="1">
                <a:solidFill>
                  <a:schemeClr val="tx1"/>
                </a:solidFill>
              </a:rPr>
              <a:t>设</a:t>
            </a:r>
            <a:r>
              <a:rPr lang="zh-CN" altLang="zh-CN" b="1">
                <a:solidFill>
                  <a:schemeClr val="tx1"/>
                </a:solidFill>
              </a:rPr>
              <a:t>N=8,[w1</a:t>
            </a:r>
            <a:r>
              <a:rPr lang="zh-CN" b="1">
                <a:solidFill>
                  <a:schemeClr val="tx1"/>
                </a:solidFill>
              </a:rPr>
              <a:t>，</a:t>
            </a:r>
            <a:r>
              <a:rPr lang="zh-CN" altLang="zh-CN" b="1">
                <a:solidFill>
                  <a:schemeClr val="tx1"/>
                </a:solidFill>
              </a:rPr>
              <a:t>…w8]=[100, 200, 50, 90, 150, 50, 20, 80]</a:t>
            </a:r>
            <a:r>
              <a:rPr lang="zh-CN" b="1">
                <a:solidFill>
                  <a:schemeClr val="tx1"/>
                </a:solidFill>
              </a:rPr>
              <a:t>，</a:t>
            </a:r>
            <a:r>
              <a:rPr lang="zh-CN" altLang="zh-CN" b="1">
                <a:solidFill>
                  <a:schemeClr val="tx1"/>
                </a:solidFill>
              </a:rPr>
              <a:t>C=400</a:t>
            </a:r>
            <a:r>
              <a:rPr lang="zh-CN" b="1">
                <a:solidFill>
                  <a:schemeClr val="tx1"/>
                </a:solidFill>
              </a:rPr>
              <a:t>。</a:t>
            </a:r>
          </a:p>
          <a:p>
            <a:pPr marL="0" indent="0">
              <a:buFont typeface="Wingdings" panose="05000000000000000000" pitchFamily="2" charset="2"/>
              <a:buNone/>
            </a:pPr>
            <a:r>
              <a:rPr lang="zh-CN"/>
              <a:t>编程求</a:t>
            </a:r>
            <a:r>
              <a:rPr lang="zh-CN" altLang="zh-CN"/>
              <a:t>t[1..8].</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79</a:t>
            </a:fld>
            <a:endParaRPr lang="en-CA" dirty="0"/>
          </a:p>
        </p:txBody>
      </p:sp>
    </p:spTree>
    <p:extLst>
      <p:ext uri="{BB962C8B-B14F-4D97-AF65-F5344CB8AC3E}">
        <p14:creationId xmlns:p14="http://schemas.microsoft.com/office/powerpoint/2010/main" val="123047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b="1" dirty="0">
                <a:latin typeface="微软雅黑" panose="020B0503020204020204" pitchFamily="34" charset="-122"/>
                <a:ea typeface="微软雅黑" panose="020B0503020204020204" pitchFamily="34" charset="-122"/>
              </a:rPr>
              <a:t>Learning </a:t>
            </a:r>
            <a:r>
              <a:rPr lang="en-US" altLang="zh-CN" sz="4000" b="1" dirty="0" smtClean="0">
                <a:latin typeface="微软雅黑" panose="020B0503020204020204" pitchFamily="34" charset="-122"/>
                <a:ea typeface="微软雅黑" panose="020B0503020204020204" pitchFamily="34" charset="-122"/>
              </a:rPr>
              <a:t>objectives</a:t>
            </a:r>
            <a:endParaRPr lang="zh-CN" altLang="en-US" dirty="0"/>
          </a:p>
        </p:txBody>
      </p:sp>
      <p:sp>
        <p:nvSpPr>
          <p:cNvPr id="3" name="内容占位符 2"/>
          <p:cNvSpPr>
            <a:spLocks noGrp="1"/>
          </p:cNvSpPr>
          <p:nvPr>
            <p:ph idx="1"/>
          </p:nvPr>
        </p:nvSpPr>
        <p:spPr>
          <a:xfrm>
            <a:off x="458510" y="1503089"/>
            <a:ext cx="8643937" cy="5078412"/>
          </a:xfrm>
        </p:spPr>
        <p:txBody>
          <a:bodyPr/>
          <a:lstStyle/>
          <a:p>
            <a:pPr>
              <a:lnSpc>
                <a:spcPts val="3600"/>
              </a:lnSpc>
              <a:spcBef>
                <a:spcPts val="0"/>
              </a:spcBef>
            </a:pPr>
            <a:r>
              <a:rPr lang="en-US" altLang="zh-CN" sz="2600" b="1" dirty="0">
                <a:latin typeface="微软雅黑" panose="020B0503020204020204" pitchFamily="34" charset="-122"/>
                <a:ea typeface="微软雅黑" panose="020B0503020204020204" pitchFamily="34" charset="-122"/>
              </a:rPr>
              <a:t>Understand the concept of greedy </a:t>
            </a:r>
            <a:r>
              <a:rPr lang="en-US" altLang="zh-CN" sz="2600" b="1" dirty="0" smtClean="0">
                <a:latin typeface="微软雅黑" panose="020B0503020204020204" pitchFamily="34" charset="-122"/>
                <a:ea typeface="微软雅黑" panose="020B0503020204020204" pitchFamily="34" charset="-122"/>
              </a:rPr>
              <a:t>algorithm</a:t>
            </a:r>
          </a:p>
          <a:p>
            <a:pPr>
              <a:lnSpc>
                <a:spcPts val="3600"/>
              </a:lnSpc>
              <a:spcBef>
                <a:spcPts val="0"/>
              </a:spcBef>
            </a:pPr>
            <a:r>
              <a:rPr lang="en-US" altLang="zh-CN" sz="2600" b="1" dirty="0" smtClean="0">
                <a:latin typeface="微软雅黑" panose="020B0503020204020204" pitchFamily="34" charset="-122"/>
                <a:ea typeface="微软雅黑" panose="020B0503020204020204" pitchFamily="34" charset="-122"/>
              </a:rPr>
              <a:t>Master </a:t>
            </a:r>
            <a:r>
              <a:rPr lang="en-US" altLang="zh-CN" sz="2600" b="1" dirty="0">
                <a:latin typeface="微软雅黑" panose="020B0503020204020204" pitchFamily="34" charset="-122"/>
                <a:ea typeface="微软雅黑" panose="020B0503020204020204" pitchFamily="34" charset="-122"/>
              </a:rPr>
              <a:t>the </a:t>
            </a:r>
            <a:r>
              <a:rPr lang="en-US" altLang="zh-CN" sz="2600" b="1" dirty="0">
                <a:solidFill>
                  <a:srgbClr val="FF0000"/>
                </a:solidFill>
                <a:latin typeface="微软雅黑" panose="020B0503020204020204" pitchFamily="34" charset="-122"/>
                <a:ea typeface="微软雅黑" panose="020B0503020204020204" pitchFamily="34" charset="-122"/>
              </a:rPr>
              <a:t>basic elements </a:t>
            </a:r>
            <a:r>
              <a:rPr lang="en-US" altLang="zh-CN" sz="2600" b="1" dirty="0">
                <a:latin typeface="微软雅黑" panose="020B0503020204020204" pitchFamily="34" charset="-122"/>
                <a:ea typeface="微软雅黑" panose="020B0503020204020204" pitchFamily="34" charset="-122"/>
              </a:rPr>
              <a:t>of greedy </a:t>
            </a:r>
            <a:r>
              <a:rPr lang="en-US" altLang="zh-CN" sz="2600" b="1" dirty="0" smtClean="0">
                <a:latin typeface="微软雅黑" panose="020B0503020204020204" pitchFamily="34" charset="-122"/>
                <a:ea typeface="微软雅黑" panose="020B0503020204020204" pitchFamily="34" charset="-122"/>
              </a:rPr>
              <a:t>algorithm</a:t>
            </a:r>
          </a:p>
          <a:p>
            <a:pPr marL="457200" lvl="1" indent="0">
              <a:lnSpc>
                <a:spcPts val="3600"/>
              </a:lnSpc>
              <a:spcBef>
                <a:spcPts val="0"/>
              </a:spcBef>
              <a:buNone/>
            </a:pPr>
            <a:r>
              <a:rPr lang="en-US" altLang="zh-CN" sz="2600" b="1" dirty="0" smtClean="0">
                <a:latin typeface="微软雅黑" panose="020B0503020204020204" pitchFamily="34" charset="-122"/>
                <a:ea typeface="微软雅黑" panose="020B0503020204020204" pitchFamily="34" charset="-122"/>
              </a:rPr>
              <a:t>(1) Optimal Substructure property </a:t>
            </a:r>
          </a:p>
          <a:p>
            <a:pPr marL="457200" lvl="1" indent="0">
              <a:lnSpc>
                <a:spcPts val="3600"/>
              </a:lnSpc>
              <a:spcBef>
                <a:spcPts val="0"/>
              </a:spcBef>
              <a:buNone/>
            </a:pPr>
            <a:r>
              <a:rPr lang="en-US" altLang="zh-CN" sz="2600" b="1" dirty="0" smtClean="0">
                <a:latin typeface="微软雅黑" panose="020B0503020204020204" pitchFamily="34" charset="-122"/>
                <a:ea typeface="微软雅黑" panose="020B0503020204020204" pitchFamily="34" charset="-122"/>
              </a:rPr>
              <a:t>(2) Greedy Choice property</a:t>
            </a:r>
          </a:p>
          <a:p>
            <a:pPr>
              <a:lnSpc>
                <a:spcPts val="3600"/>
              </a:lnSpc>
              <a:spcBef>
                <a:spcPts val="0"/>
              </a:spcBef>
            </a:pPr>
            <a:r>
              <a:rPr lang="en-US" altLang="zh-CN" sz="2600" b="1" dirty="0" smtClean="0">
                <a:latin typeface="微软雅黑" panose="020B0503020204020204" pitchFamily="34" charset="-122"/>
                <a:ea typeface="微软雅黑" panose="020B0503020204020204" pitchFamily="34" charset="-122"/>
              </a:rPr>
              <a:t>Understand the </a:t>
            </a:r>
            <a:r>
              <a:rPr lang="en-US" altLang="zh-CN" sz="2600" b="1" dirty="0" smtClean="0">
                <a:solidFill>
                  <a:srgbClr val="FF0000"/>
                </a:solidFill>
                <a:latin typeface="微软雅黑" panose="020B0503020204020204" pitchFamily="34" charset="-122"/>
                <a:ea typeface="微软雅黑" panose="020B0503020204020204" pitchFamily="34" charset="-122"/>
              </a:rPr>
              <a:t>general </a:t>
            </a:r>
            <a:r>
              <a:rPr lang="en-US" altLang="zh-CN" sz="2600" b="1" dirty="0">
                <a:solidFill>
                  <a:srgbClr val="FF0000"/>
                </a:solidFill>
                <a:latin typeface="微软雅黑" panose="020B0503020204020204" pitchFamily="34" charset="-122"/>
                <a:ea typeface="微软雅黑" panose="020B0503020204020204" pitchFamily="34" charset="-122"/>
              </a:rPr>
              <a:t>methods </a:t>
            </a:r>
            <a:r>
              <a:rPr lang="en-US" altLang="zh-CN" sz="2600" b="1" dirty="0">
                <a:latin typeface="微软雅黑" panose="020B0503020204020204" pitchFamily="34" charset="-122"/>
                <a:ea typeface="微软雅黑" panose="020B0503020204020204" pitchFamily="34" charset="-122"/>
              </a:rPr>
              <a:t>for </a:t>
            </a:r>
            <a:r>
              <a:rPr lang="en-US" altLang="zh-CN" sz="2600" b="1" dirty="0" smtClean="0">
                <a:latin typeface="微软雅黑" panose="020B0503020204020204" pitchFamily="34" charset="-122"/>
                <a:ea typeface="微软雅黑" panose="020B0503020204020204" pitchFamily="34" charset="-122"/>
              </a:rPr>
              <a:t>greedy algorithms</a:t>
            </a:r>
          </a:p>
          <a:p>
            <a:pPr>
              <a:lnSpc>
                <a:spcPts val="3600"/>
              </a:lnSpc>
              <a:spcBef>
                <a:spcPts val="0"/>
              </a:spcBef>
            </a:pPr>
            <a:r>
              <a:rPr lang="en-US" altLang="zh-CN" sz="2600" b="1" dirty="0" smtClean="0">
                <a:latin typeface="微软雅黑" panose="020B0503020204020204" pitchFamily="34" charset="-122"/>
                <a:ea typeface="微软雅黑" panose="020B0503020204020204" pitchFamily="34" charset="-122"/>
              </a:rPr>
              <a:t>Learn </a:t>
            </a:r>
            <a:r>
              <a:rPr lang="en-US" altLang="zh-CN" sz="2600" b="1" dirty="0" smtClean="0">
                <a:solidFill>
                  <a:srgbClr val="FF0000"/>
                </a:solidFill>
                <a:latin typeface="微软雅黑" panose="020B0503020204020204" pitchFamily="34" charset="-122"/>
                <a:ea typeface="微软雅黑" panose="020B0503020204020204" pitchFamily="34" charset="-122"/>
              </a:rPr>
              <a:t>greedy design strategies </a:t>
            </a:r>
            <a:r>
              <a:rPr lang="en-US" altLang="zh-CN" sz="2600" b="1" dirty="0" smtClean="0">
                <a:latin typeface="微软雅黑" panose="020B0503020204020204" pitchFamily="34" charset="-122"/>
                <a:ea typeface="微软雅黑" panose="020B0503020204020204" pitchFamily="34" charset="-122"/>
              </a:rPr>
              <a:t>by </a:t>
            </a:r>
            <a:r>
              <a:rPr lang="en-US" altLang="zh-CN" sz="2600" b="1" dirty="0">
                <a:latin typeface="微软雅黑" panose="020B0503020204020204" pitchFamily="34" charset="-122"/>
                <a:ea typeface="微软雅黑" panose="020B0503020204020204" pitchFamily="34" charset="-122"/>
              </a:rPr>
              <a:t>applying examples</a:t>
            </a:r>
            <a:endParaRPr lang="zh-CN" altLang="en-US" sz="2600" dirty="0">
              <a:latin typeface="微软雅黑" panose="020B0503020204020204" pitchFamily="34" charset="-122"/>
              <a:ea typeface="微软雅黑" panose="020B0503020204020204" pitchFamily="34" charset="-122"/>
            </a:endParaRPr>
          </a:p>
          <a:p>
            <a:pPr>
              <a:lnSpc>
                <a:spcPts val="3600"/>
              </a:lnSpc>
              <a:spcBef>
                <a:spcPts val="0"/>
              </a:spcBef>
            </a:pPr>
            <a:endParaRPr lang="zh-CN" altLang="en-US" sz="2600" dirty="0"/>
          </a:p>
        </p:txBody>
      </p:sp>
      <p:sp>
        <p:nvSpPr>
          <p:cNvPr id="6" name="灯片编号占位符 5"/>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8</a:t>
            </a:fld>
            <a:endParaRPr lang="en-CA" dirty="0"/>
          </a:p>
        </p:txBody>
      </p:sp>
    </p:spTree>
    <p:extLst>
      <p:ext uri="{BB962C8B-B14F-4D97-AF65-F5344CB8AC3E}">
        <p14:creationId xmlns:p14="http://schemas.microsoft.com/office/powerpoint/2010/main" val="34611137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0" y="404664"/>
            <a:ext cx="7772400" cy="1143000"/>
          </a:xfrm>
        </p:spPr>
        <p:txBody>
          <a:bodyPr/>
          <a:lstStyle/>
          <a:p>
            <a:pPr eaLnBrk="1" hangingPunct="1"/>
            <a:r>
              <a:rPr lang="en-US" altLang="zh-CN" sz="3200" b="1" dirty="0" smtClean="0">
                <a:effectLst>
                  <a:outerShdw blurRad="38100" dist="38100" dir="2700000" algn="tl">
                    <a:srgbClr val="C0C0C0"/>
                  </a:outerShdw>
                </a:effectLst>
              </a:rPr>
              <a:t>7.2.4 Optimal Merge Patterns</a:t>
            </a:r>
            <a:br>
              <a:rPr lang="en-US" altLang="zh-CN" sz="3200" b="1" dirty="0" smtClean="0">
                <a:effectLst>
                  <a:outerShdw blurRad="38100" dist="38100" dir="2700000" algn="tl">
                    <a:srgbClr val="C0C0C0"/>
                  </a:outerShdw>
                </a:effectLst>
              </a:rPr>
            </a:br>
            <a:r>
              <a:rPr lang="en-US" altLang="zh-CN" sz="3200" b="1" dirty="0" smtClean="0">
                <a:solidFill>
                  <a:srgbClr val="0E6BDC"/>
                </a:solidFill>
                <a:effectLst>
                  <a:outerShdw blurRad="38100" dist="38100" dir="2700000" algn="tl">
                    <a:srgbClr val="C0C0C0"/>
                  </a:outerShdw>
                </a:effectLst>
              </a:rPr>
              <a:t> </a:t>
            </a:r>
          </a:p>
        </p:txBody>
      </p:sp>
      <p:sp>
        <p:nvSpPr>
          <p:cNvPr id="240645" name="Rectangle 3"/>
          <p:cNvSpPr>
            <a:spLocks noGrp="1" noChangeArrowheads="1"/>
          </p:cNvSpPr>
          <p:nvPr>
            <p:ph type="body" sz="half" idx="1"/>
          </p:nvPr>
        </p:nvSpPr>
        <p:spPr>
          <a:xfrm>
            <a:off x="742950" y="1628800"/>
            <a:ext cx="7658100" cy="4343400"/>
          </a:xfrm>
          <a:noFill/>
          <a:ln w="28575">
            <a:noFill/>
          </a:ln>
        </p:spPr>
        <p:txBody>
          <a:bodyPr/>
          <a:lstStyle/>
          <a:p>
            <a:pPr eaLnBrk="1" hangingPunct="1">
              <a:lnSpc>
                <a:spcPts val="2600"/>
              </a:lnSpc>
            </a:pPr>
            <a:r>
              <a:rPr lang="en-US" altLang="zh-CN" sz="2000" b="1" u="sng" dirty="0" smtClean="0"/>
              <a:t>Binary Merge Tree:</a:t>
            </a:r>
          </a:p>
          <a:p>
            <a:pPr eaLnBrk="1" hangingPunct="1">
              <a:lnSpc>
                <a:spcPts val="2600"/>
              </a:lnSpc>
              <a:buFont typeface="Wingdings" pitchFamily="2" charset="2"/>
              <a:buNone/>
            </a:pPr>
            <a:r>
              <a:rPr lang="en-US" altLang="zh-CN" sz="2000" b="1" dirty="0" smtClean="0"/>
              <a:t>	A binary tree with </a:t>
            </a:r>
            <a:r>
              <a:rPr lang="en-US" altLang="zh-CN" sz="2000" b="1" dirty="0" smtClean="0">
                <a:solidFill>
                  <a:srgbClr val="FF0000"/>
                </a:solidFill>
              </a:rPr>
              <a:t>external nodes </a:t>
            </a:r>
            <a:r>
              <a:rPr lang="en-US" altLang="zh-CN" sz="2000" b="1" dirty="0" smtClean="0"/>
              <a:t>representing entities and </a:t>
            </a:r>
            <a:r>
              <a:rPr lang="en-US" altLang="zh-CN" sz="2000" b="1" dirty="0" smtClean="0">
                <a:solidFill>
                  <a:srgbClr val="FF0000"/>
                </a:solidFill>
              </a:rPr>
              <a:t>internal nodes </a:t>
            </a:r>
            <a:r>
              <a:rPr lang="en-US" altLang="zh-CN" sz="2000" b="1" dirty="0" smtClean="0"/>
              <a:t>representing merges of these entities.</a:t>
            </a:r>
          </a:p>
          <a:p>
            <a:pPr eaLnBrk="1" hangingPunct="1">
              <a:lnSpc>
                <a:spcPts val="2600"/>
              </a:lnSpc>
            </a:pPr>
            <a:r>
              <a:rPr lang="en-US" altLang="zh-CN" sz="2000" b="1" u="sng" dirty="0" smtClean="0"/>
              <a:t>Optimal Binary Merge Tree:</a:t>
            </a:r>
          </a:p>
          <a:p>
            <a:pPr eaLnBrk="1" hangingPunct="1">
              <a:lnSpc>
                <a:spcPts val="2600"/>
              </a:lnSpc>
              <a:buFont typeface="Wingdings" pitchFamily="2" charset="2"/>
              <a:buNone/>
            </a:pPr>
            <a:r>
              <a:rPr lang="en-US" altLang="zh-CN" sz="2000" b="1" dirty="0" smtClean="0"/>
              <a:t>	The sum of paths from root to external nodes is </a:t>
            </a:r>
            <a:r>
              <a:rPr lang="en-US" altLang="zh-CN" sz="2000" b="1" dirty="0" smtClean="0">
                <a:solidFill>
                  <a:srgbClr val="FF0000"/>
                </a:solidFill>
              </a:rPr>
              <a:t>optimal</a:t>
            </a:r>
            <a:r>
              <a:rPr lang="en-US" altLang="zh-CN" sz="2000" b="1" dirty="0" smtClean="0"/>
              <a:t> (e.g. minimum). Assuming that the node (</a:t>
            </a:r>
            <a:r>
              <a:rPr lang="en-US" altLang="zh-CN" sz="2000" b="1" dirty="0" err="1" smtClean="0"/>
              <a:t>i</a:t>
            </a:r>
            <a:r>
              <a:rPr lang="en-US" altLang="zh-CN" sz="2000" b="1" dirty="0" smtClean="0"/>
              <a:t>) contributes to the cost by p</a:t>
            </a:r>
            <a:r>
              <a:rPr lang="en-US" altLang="zh-CN" sz="2000" b="1" baseline="-25000" dirty="0" smtClean="0"/>
              <a:t>i</a:t>
            </a:r>
            <a:r>
              <a:rPr lang="en-US" altLang="zh-CN" sz="2000" b="1" dirty="0" smtClean="0"/>
              <a:t> and the path from root to such node has length L</a:t>
            </a:r>
            <a:r>
              <a:rPr lang="en-US" altLang="zh-CN" sz="2000" b="1" baseline="-25000" dirty="0" smtClean="0"/>
              <a:t>i</a:t>
            </a:r>
            <a:r>
              <a:rPr lang="en-US" altLang="zh-CN" sz="2000" b="1" dirty="0" smtClean="0"/>
              <a:t>,  then optimality requires a pattern that </a:t>
            </a:r>
            <a:r>
              <a:rPr lang="en-US" altLang="zh-CN" sz="2000" b="1" dirty="0" smtClean="0">
                <a:solidFill>
                  <a:srgbClr val="FF0000"/>
                </a:solidFill>
              </a:rPr>
              <a:t>minimizes</a:t>
            </a:r>
            <a:r>
              <a:rPr lang="en-US" altLang="zh-CN" sz="2000" b="1" dirty="0" smtClean="0"/>
              <a:t> </a:t>
            </a:r>
          </a:p>
          <a:p>
            <a:pPr eaLnBrk="1" hangingPunct="1">
              <a:lnSpc>
                <a:spcPts val="2600"/>
              </a:lnSpc>
              <a:buFont typeface="Wingdings" pitchFamily="2" charset="2"/>
              <a:buNone/>
            </a:pPr>
            <a:r>
              <a:rPr lang="en-US" altLang="zh-CN" sz="2000" b="1" dirty="0" smtClean="0"/>
              <a:t>	</a:t>
            </a:r>
          </a:p>
          <a:p>
            <a:pPr eaLnBrk="1" hangingPunct="1">
              <a:lnSpc>
                <a:spcPts val="2600"/>
              </a:lnSpc>
              <a:buFont typeface="Wingdings" pitchFamily="2" charset="2"/>
              <a:buNone/>
            </a:pPr>
            <a:endParaRPr lang="en-US" altLang="zh-CN" sz="2000" b="1" dirty="0" smtClean="0"/>
          </a:p>
        </p:txBody>
      </p:sp>
      <p:graphicFrame>
        <p:nvGraphicFramePr>
          <p:cNvPr id="240642" name="Object 7"/>
          <p:cNvGraphicFramePr>
            <a:graphicFrameLocks noGrp="1" noChangeAspect="1"/>
          </p:cNvGraphicFramePr>
          <p:nvPr>
            <p:ph sz="half" idx="2"/>
          </p:nvPr>
        </p:nvGraphicFramePr>
        <p:xfrm>
          <a:off x="3505200" y="4724400"/>
          <a:ext cx="1676400" cy="1000125"/>
        </p:xfrm>
        <a:graphic>
          <a:graphicData uri="http://schemas.openxmlformats.org/presentationml/2006/ole">
            <mc:AlternateContent xmlns:mc="http://schemas.openxmlformats.org/markup-compatibility/2006">
              <mc:Choice xmlns:v="urn:schemas-microsoft-com:vml" Requires="v">
                <p:oleObj spid="_x0000_s240962" name="Equation" r:id="rId4" imgW="723600" imgH="431640" progId="Equation.3">
                  <p:embed/>
                </p:oleObj>
              </mc:Choice>
              <mc:Fallback>
                <p:oleObj name="Equation" r:id="rId4" imgW="723600" imgH="4316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4724400"/>
                        <a:ext cx="1676400"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CA" smtClean="0"/>
              <a:t>Chapter 7-</a:t>
            </a:r>
            <a:fld id="{59DDF3E1-92F9-4899-BF57-F3C558624086}" type="slidenum">
              <a:rPr lang="en-CA" smtClean="0"/>
              <a:pPr>
                <a:defRPr/>
              </a:pPr>
              <a:t>80</a:t>
            </a:fld>
            <a:endParaRPr lang="en-CA" dirty="0"/>
          </a:p>
        </p:txBody>
      </p:sp>
      <p:sp>
        <p:nvSpPr>
          <p:cNvPr id="2" name="矩形 1"/>
          <p:cNvSpPr/>
          <p:nvPr/>
        </p:nvSpPr>
        <p:spPr>
          <a:xfrm>
            <a:off x="323528" y="1052736"/>
            <a:ext cx="2300630" cy="584775"/>
          </a:xfrm>
          <a:prstGeom prst="rect">
            <a:avLst/>
          </a:prstGeom>
        </p:spPr>
        <p:txBody>
          <a:bodyPr wrap="none">
            <a:spAutoFit/>
          </a:bodyPr>
          <a:lstStyle/>
          <a:p>
            <a:r>
              <a:rPr lang="en-US" altLang="zh-CN" sz="3200" b="1" dirty="0">
                <a:solidFill>
                  <a:srgbClr val="0E6BDC"/>
                </a:solidFill>
                <a:effectLst>
                  <a:outerShdw blurRad="38100" dist="38100" dir="2700000" algn="tl">
                    <a:srgbClr val="C0C0C0"/>
                  </a:outerShdw>
                </a:effectLst>
              </a:rPr>
              <a:t>Definitions</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0645">
                                            <p:txEl>
                                              <p:pRg st="0" end="0"/>
                                            </p:txEl>
                                          </p:spTgt>
                                        </p:tgtEl>
                                        <p:attrNameLst>
                                          <p:attrName>style.visibility</p:attrName>
                                        </p:attrNameLst>
                                      </p:cBhvr>
                                      <p:to>
                                        <p:strVal val="visible"/>
                                      </p:to>
                                    </p:set>
                                    <p:anim calcmode="lin" valueType="num">
                                      <p:cBhvr additive="base">
                                        <p:cTn id="7" dur="500" fill="hold"/>
                                        <p:tgtEl>
                                          <p:spTgt spid="2406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06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0645">
                                            <p:txEl>
                                              <p:pRg st="1" end="1"/>
                                            </p:txEl>
                                          </p:spTgt>
                                        </p:tgtEl>
                                        <p:attrNameLst>
                                          <p:attrName>style.visibility</p:attrName>
                                        </p:attrNameLst>
                                      </p:cBhvr>
                                      <p:to>
                                        <p:strVal val="visible"/>
                                      </p:to>
                                    </p:set>
                                    <p:anim calcmode="lin" valueType="num">
                                      <p:cBhvr additive="base">
                                        <p:cTn id="13" dur="500" fill="hold"/>
                                        <p:tgtEl>
                                          <p:spTgt spid="24064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06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0645">
                                            <p:txEl>
                                              <p:pRg st="2" end="2"/>
                                            </p:txEl>
                                          </p:spTgt>
                                        </p:tgtEl>
                                        <p:attrNameLst>
                                          <p:attrName>style.visibility</p:attrName>
                                        </p:attrNameLst>
                                      </p:cBhvr>
                                      <p:to>
                                        <p:strVal val="visible"/>
                                      </p:to>
                                    </p:set>
                                    <p:anim calcmode="lin" valueType="num">
                                      <p:cBhvr additive="base">
                                        <p:cTn id="19" dur="500" fill="hold"/>
                                        <p:tgtEl>
                                          <p:spTgt spid="24064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064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0645">
                                            <p:txEl>
                                              <p:pRg st="3" end="3"/>
                                            </p:txEl>
                                          </p:spTgt>
                                        </p:tgtEl>
                                        <p:attrNameLst>
                                          <p:attrName>style.visibility</p:attrName>
                                        </p:attrNameLst>
                                      </p:cBhvr>
                                      <p:to>
                                        <p:strVal val="visible"/>
                                      </p:to>
                                    </p:set>
                                    <p:anim calcmode="lin" valueType="num">
                                      <p:cBhvr additive="base">
                                        <p:cTn id="25" dur="500" fill="hold"/>
                                        <p:tgtEl>
                                          <p:spTgt spid="24064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064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0642"/>
                                        </p:tgtEl>
                                        <p:attrNameLst>
                                          <p:attrName>style.visibility</p:attrName>
                                        </p:attrNameLst>
                                      </p:cBhvr>
                                      <p:to>
                                        <p:strVal val="visible"/>
                                      </p:to>
                                    </p:set>
                                    <p:anim calcmode="lin" valueType="num">
                                      <p:cBhvr additive="base">
                                        <p:cTn id="31" dur="500" fill="hold"/>
                                        <p:tgtEl>
                                          <p:spTgt spid="240642"/>
                                        </p:tgtEl>
                                        <p:attrNameLst>
                                          <p:attrName>ppt_x</p:attrName>
                                        </p:attrNameLst>
                                      </p:cBhvr>
                                      <p:tavLst>
                                        <p:tav tm="0">
                                          <p:val>
                                            <p:strVal val="#ppt_x"/>
                                          </p:val>
                                        </p:tav>
                                        <p:tav tm="100000">
                                          <p:val>
                                            <p:strVal val="#ppt_x"/>
                                          </p:val>
                                        </p:tav>
                                      </p:tavLst>
                                    </p:anim>
                                    <p:anim calcmode="lin" valueType="num">
                                      <p:cBhvr additive="base">
                                        <p:cTn id="32" dur="500" fill="hold"/>
                                        <p:tgtEl>
                                          <p:spTgt spid="2406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5"/>
          <p:cNvSpPr>
            <a:spLocks noGrp="1" noChangeArrowheads="1"/>
          </p:cNvSpPr>
          <p:nvPr>
            <p:ph type="title"/>
          </p:nvPr>
        </p:nvSpPr>
        <p:spPr>
          <a:xfrm>
            <a:off x="0" y="152400"/>
            <a:ext cx="8458200" cy="1143000"/>
          </a:xfrm>
        </p:spPr>
        <p:txBody>
          <a:bodyPr/>
          <a:lstStyle/>
          <a:p>
            <a:pPr eaLnBrk="1" hangingPunct="1">
              <a:defRPr/>
            </a:pPr>
            <a:r>
              <a:rPr lang="en-US" sz="3600" b="1" dirty="0" smtClean="0">
                <a:effectLst>
                  <a:outerShdw blurRad="38100" dist="38100" dir="2700000" algn="tl">
                    <a:srgbClr val="FFFFFF"/>
                  </a:outerShdw>
                </a:effectLst>
              </a:rPr>
              <a:t>7.2.4 Optimal Binary Merge Tree</a:t>
            </a:r>
          </a:p>
        </p:txBody>
      </p:sp>
      <p:sp>
        <p:nvSpPr>
          <p:cNvPr id="241669" name="Rectangle 3"/>
          <p:cNvSpPr>
            <a:spLocks noGrp="1" noChangeArrowheads="1"/>
          </p:cNvSpPr>
          <p:nvPr>
            <p:ph type="body" sz="half" idx="1"/>
          </p:nvPr>
        </p:nvSpPr>
        <p:spPr>
          <a:xfrm>
            <a:off x="573088" y="1484313"/>
            <a:ext cx="7886700" cy="4114800"/>
          </a:xfrm>
          <a:noFill/>
          <a:ln w="28575">
            <a:noFill/>
          </a:ln>
        </p:spPr>
        <p:txBody>
          <a:bodyPr/>
          <a:lstStyle/>
          <a:p>
            <a:pPr eaLnBrk="1" hangingPunct="1">
              <a:buFont typeface="Wingdings" pitchFamily="2" charset="2"/>
              <a:buNone/>
            </a:pPr>
            <a:r>
              <a:rPr lang="en-US" altLang="zh-CN" sz="2400" dirty="0" smtClean="0"/>
              <a:t>	</a:t>
            </a:r>
            <a:r>
              <a:rPr lang="en-US" altLang="zh-CN" sz="1800" b="1" dirty="0" smtClean="0"/>
              <a:t>If the items {A,B,C} contribute to the merge cost by P</a:t>
            </a:r>
            <a:r>
              <a:rPr lang="en-US" altLang="zh-CN" sz="1800" b="1" baseline="-25000" dirty="0" smtClean="0"/>
              <a:t>A</a:t>
            </a:r>
            <a:r>
              <a:rPr lang="en-US" altLang="zh-CN" sz="1800" b="1" dirty="0" smtClean="0"/>
              <a:t> , P</a:t>
            </a:r>
            <a:r>
              <a:rPr lang="en-US" altLang="zh-CN" sz="1800" b="1" baseline="-25000" dirty="0" smtClean="0"/>
              <a:t>B</a:t>
            </a:r>
            <a:r>
              <a:rPr lang="en-US" altLang="zh-CN" sz="1800" b="1" dirty="0" smtClean="0"/>
              <a:t> , P</a:t>
            </a:r>
            <a:r>
              <a:rPr lang="en-US" altLang="zh-CN" sz="1800" b="1" baseline="-25000" dirty="0" smtClean="0"/>
              <a:t>C</a:t>
            </a:r>
            <a:r>
              <a:rPr lang="en-US" altLang="zh-CN" sz="1800" b="1" dirty="0" smtClean="0"/>
              <a:t>, respectively, then the following 3 different patterns will cost:</a:t>
            </a:r>
          </a:p>
          <a:p>
            <a:pPr eaLnBrk="1" hangingPunct="1">
              <a:buFont typeface="Wingdings" pitchFamily="2" charset="2"/>
              <a:buNone/>
            </a:pPr>
            <a:r>
              <a:rPr lang="en-US" altLang="zh-CN" sz="2400" dirty="0" smtClean="0"/>
              <a:t> </a:t>
            </a:r>
          </a:p>
          <a:p>
            <a:pPr eaLnBrk="1" hangingPunct="1">
              <a:buFont typeface="Wingdings" pitchFamily="2" charset="2"/>
              <a:buNone/>
            </a:pPr>
            <a:endParaRPr lang="en-US" altLang="zh-CN" sz="2400" dirty="0" smtClean="0"/>
          </a:p>
          <a:p>
            <a:pPr eaLnBrk="1" hangingPunct="1">
              <a:buFont typeface="Wingdings" pitchFamily="2" charset="2"/>
              <a:buNone/>
            </a:pPr>
            <a:endParaRPr lang="en-US" altLang="zh-CN" sz="2400" dirty="0" smtClean="0"/>
          </a:p>
          <a:p>
            <a:pPr eaLnBrk="1" hangingPunct="1">
              <a:buFont typeface="Wingdings" pitchFamily="2" charset="2"/>
              <a:buNone/>
            </a:pPr>
            <a:endParaRPr lang="en-US" altLang="zh-CN" sz="2400" dirty="0" smtClean="0"/>
          </a:p>
          <a:p>
            <a:pPr eaLnBrk="1" hangingPunct="1">
              <a:buFont typeface="Wingdings" pitchFamily="2" charset="2"/>
              <a:buNone/>
            </a:pPr>
            <a:endParaRPr lang="en-US" altLang="zh-CN" sz="1800" b="1" dirty="0" smtClean="0"/>
          </a:p>
          <a:p>
            <a:pPr eaLnBrk="1" hangingPunct="1">
              <a:buFont typeface="Wingdings" pitchFamily="2" charset="2"/>
              <a:buNone/>
            </a:pPr>
            <a:endParaRPr lang="en-US" altLang="zh-CN" sz="1800" b="1" dirty="0" smtClean="0"/>
          </a:p>
          <a:p>
            <a:pPr eaLnBrk="1" hangingPunct="1">
              <a:buFont typeface="Wingdings" pitchFamily="2" charset="2"/>
              <a:buNone/>
            </a:pPr>
            <a:r>
              <a:rPr lang="en-US" altLang="zh-CN" sz="1800" b="1" dirty="0" smtClean="0"/>
              <a:t>P</a:t>
            </a:r>
            <a:r>
              <a:rPr lang="en-US" altLang="zh-CN" sz="1800" b="1" baseline="-25000" dirty="0" smtClean="0"/>
              <a:t>1</a:t>
            </a:r>
            <a:r>
              <a:rPr lang="en-US" altLang="zh-CN" sz="1800" b="1" dirty="0" smtClean="0"/>
              <a:t>= 2(P</a:t>
            </a:r>
            <a:r>
              <a:rPr lang="en-US" altLang="zh-CN" sz="1800" b="1" baseline="-25000" dirty="0" smtClean="0"/>
              <a:t>A</a:t>
            </a:r>
            <a:r>
              <a:rPr lang="en-US" altLang="zh-CN" sz="1800" b="1" dirty="0" smtClean="0"/>
              <a:t>+P</a:t>
            </a:r>
            <a:r>
              <a:rPr lang="en-US" altLang="zh-CN" sz="1800" b="1" baseline="-25000" dirty="0" smtClean="0"/>
              <a:t>B</a:t>
            </a:r>
            <a:r>
              <a:rPr lang="en-US" altLang="zh-CN" sz="1800" b="1" dirty="0" smtClean="0"/>
              <a:t>)+P</a:t>
            </a:r>
            <a:r>
              <a:rPr lang="en-US" altLang="zh-CN" sz="1800" b="1" baseline="-25000" dirty="0" smtClean="0"/>
              <a:t>C</a:t>
            </a:r>
            <a:r>
              <a:rPr lang="en-US" altLang="zh-CN" sz="1800" b="1" dirty="0" smtClean="0"/>
              <a:t>		P</a:t>
            </a:r>
            <a:r>
              <a:rPr lang="en-US" altLang="zh-CN" sz="1800" b="1" baseline="-25000" dirty="0" smtClean="0"/>
              <a:t>2</a:t>
            </a:r>
            <a:r>
              <a:rPr lang="en-US" altLang="zh-CN" sz="1800" b="1" dirty="0" smtClean="0"/>
              <a:t> = P</a:t>
            </a:r>
            <a:r>
              <a:rPr lang="en-US" altLang="zh-CN" sz="1800" b="1" baseline="-25000" dirty="0" smtClean="0"/>
              <a:t>A</a:t>
            </a:r>
            <a:r>
              <a:rPr lang="en-US" altLang="zh-CN" sz="1800" b="1" dirty="0" smtClean="0"/>
              <a:t>+2(P</a:t>
            </a:r>
            <a:r>
              <a:rPr lang="en-US" altLang="zh-CN" sz="1800" b="1" baseline="-25000" dirty="0" smtClean="0"/>
              <a:t>B</a:t>
            </a:r>
            <a:r>
              <a:rPr lang="en-US" altLang="zh-CN" sz="1800" b="1" dirty="0" smtClean="0"/>
              <a:t>+P</a:t>
            </a:r>
            <a:r>
              <a:rPr lang="en-US" altLang="zh-CN" sz="1800" b="1" baseline="-25000" dirty="0" smtClean="0"/>
              <a:t>C</a:t>
            </a:r>
            <a:r>
              <a:rPr lang="en-US" altLang="zh-CN" sz="1800" b="1" dirty="0" smtClean="0"/>
              <a:t>)	P</a:t>
            </a:r>
            <a:r>
              <a:rPr lang="en-US" altLang="zh-CN" sz="1800" b="1" baseline="-25000" dirty="0" smtClean="0"/>
              <a:t>3</a:t>
            </a:r>
            <a:r>
              <a:rPr lang="en-US" altLang="zh-CN" sz="1800" b="1" dirty="0" smtClean="0"/>
              <a:t> = 2P</a:t>
            </a:r>
            <a:r>
              <a:rPr lang="en-US" altLang="zh-CN" sz="1800" b="1" baseline="-25000" dirty="0" smtClean="0"/>
              <a:t>A</a:t>
            </a:r>
            <a:r>
              <a:rPr lang="en-US" altLang="zh-CN" sz="1800" b="1" dirty="0" smtClean="0"/>
              <a:t>+P</a:t>
            </a:r>
            <a:r>
              <a:rPr lang="en-US" altLang="zh-CN" sz="1800" b="1" baseline="-25000" dirty="0" smtClean="0"/>
              <a:t>B</a:t>
            </a:r>
            <a:r>
              <a:rPr lang="en-US" altLang="zh-CN" sz="1800" b="1" dirty="0" smtClean="0"/>
              <a:t>+2P</a:t>
            </a:r>
            <a:r>
              <a:rPr lang="en-US" altLang="zh-CN" sz="1800" b="1" baseline="-25000" dirty="0" smtClean="0"/>
              <a:t>C</a:t>
            </a:r>
          </a:p>
          <a:p>
            <a:pPr eaLnBrk="1" hangingPunct="1">
              <a:buFont typeface="Wingdings" pitchFamily="2" charset="2"/>
              <a:buNone/>
            </a:pPr>
            <a:endParaRPr lang="en-US" altLang="zh-CN" sz="1800" b="1" baseline="-25000" dirty="0" smtClean="0"/>
          </a:p>
          <a:p>
            <a:pPr eaLnBrk="1" hangingPunct="1">
              <a:buFont typeface="Wingdings" pitchFamily="2" charset="2"/>
              <a:buNone/>
            </a:pPr>
            <a:r>
              <a:rPr lang="en-US" altLang="zh-CN" sz="1800" b="1" dirty="0" smtClean="0"/>
              <a:t>Which of these merge patterns is optimal?</a:t>
            </a:r>
            <a:endParaRPr lang="en-US" altLang="zh-CN" sz="2400" dirty="0" smtClean="0"/>
          </a:p>
        </p:txBody>
      </p:sp>
      <p:graphicFrame>
        <p:nvGraphicFramePr>
          <p:cNvPr id="241666" name="Object 8"/>
          <p:cNvGraphicFramePr>
            <a:graphicFrameLocks noGrp="1" noChangeAspect="1"/>
          </p:cNvGraphicFramePr>
          <p:nvPr>
            <p:ph sz="half" idx="2"/>
          </p:nvPr>
        </p:nvGraphicFramePr>
        <p:xfrm>
          <a:off x="1403350" y="2133600"/>
          <a:ext cx="5029200" cy="2362200"/>
        </p:xfrm>
        <a:graphic>
          <a:graphicData uri="http://schemas.openxmlformats.org/presentationml/2006/ole">
            <mc:AlternateContent xmlns:mc="http://schemas.openxmlformats.org/markup-compatibility/2006">
              <mc:Choice xmlns:v="urn:schemas-microsoft-com:vml" Requires="v">
                <p:oleObj spid="_x0000_s241986" name="Document" r:id="rId5" imgW="6063688" imgH="2976754" progId="Word.Document.8">
                  <p:embed/>
                </p:oleObj>
              </mc:Choice>
              <mc:Fallback>
                <p:oleObj name="Document" r:id="rId5" imgW="6063688" imgH="2976754" progId="Word.Document.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133600"/>
                        <a:ext cx="502920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CA" smtClean="0"/>
              <a:t>Chapter 7-</a:t>
            </a:r>
            <a:fld id="{59DDF3E1-92F9-4899-BF57-F3C558624086}" type="slidenum">
              <a:rPr lang="en-CA" smtClean="0"/>
              <a:pPr>
                <a:defRPr/>
              </a:pPr>
              <a:t>81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669">
                                            <p:txEl>
                                              <p:pRg st="0" end="0"/>
                                            </p:txEl>
                                          </p:spTgt>
                                        </p:tgtEl>
                                        <p:attrNameLst>
                                          <p:attrName>style.visibility</p:attrName>
                                        </p:attrNameLst>
                                      </p:cBhvr>
                                      <p:to>
                                        <p:strVal val="visible"/>
                                      </p:to>
                                    </p:set>
                                    <p:anim calcmode="lin" valueType="num">
                                      <p:cBhvr additive="base">
                                        <p:cTn id="7" dur="500" fill="hold"/>
                                        <p:tgtEl>
                                          <p:spTgt spid="2416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16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1666"/>
                                        </p:tgtEl>
                                        <p:attrNameLst>
                                          <p:attrName>style.visibility</p:attrName>
                                        </p:attrNameLst>
                                      </p:cBhvr>
                                      <p:to>
                                        <p:strVal val="visible"/>
                                      </p:to>
                                    </p:set>
                                    <p:anim calcmode="lin" valueType="num">
                                      <p:cBhvr additive="base">
                                        <p:cTn id="13" dur="500" fill="hold"/>
                                        <p:tgtEl>
                                          <p:spTgt spid="241666"/>
                                        </p:tgtEl>
                                        <p:attrNameLst>
                                          <p:attrName>ppt_x</p:attrName>
                                        </p:attrNameLst>
                                      </p:cBhvr>
                                      <p:tavLst>
                                        <p:tav tm="0">
                                          <p:val>
                                            <p:strVal val="#ppt_x"/>
                                          </p:val>
                                        </p:tav>
                                        <p:tav tm="100000">
                                          <p:val>
                                            <p:strVal val="#ppt_x"/>
                                          </p:val>
                                        </p:tav>
                                      </p:tavLst>
                                    </p:anim>
                                    <p:anim calcmode="lin" valueType="num">
                                      <p:cBhvr additive="base">
                                        <p:cTn id="14" dur="500" fill="hold"/>
                                        <p:tgtEl>
                                          <p:spTgt spid="24166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1669">
                                            <p:txEl>
                                              <p:pRg st="7" end="7"/>
                                            </p:txEl>
                                          </p:spTgt>
                                        </p:tgtEl>
                                        <p:attrNameLst>
                                          <p:attrName>style.visibility</p:attrName>
                                        </p:attrNameLst>
                                      </p:cBhvr>
                                      <p:to>
                                        <p:strVal val="visible"/>
                                      </p:to>
                                    </p:set>
                                    <p:anim calcmode="lin" valueType="num">
                                      <p:cBhvr additive="base">
                                        <p:cTn id="19" dur="500" fill="hold"/>
                                        <p:tgtEl>
                                          <p:spTgt spid="24166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1669">
                                            <p:txEl>
                                              <p:pRg st="9" end="9"/>
                                            </p:txEl>
                                          </p:spTgt>
                                        </p:tgtEl>
                                        <p:attrNameLst>
                                          <p:attrName>style.visibility</p:attrName>
                                        </p:attrNameLst>
                                      </p:cBhvr>
                                      <p:to>
                                        <p:strVal val="visible"/>
                                      </p:to>
                                    </p:set>
                                    <p:anim calcmode="lin" valueType="num">
                                      <p:cBhvr additive="base">
                                        <p:cTn id="25" dur="500" fill="hold"/>
                                        <p:tgtEl>
                                          <p:spTgt spid="241669">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US" sz="4000" b="1" dirty="0" smtClean="0">
                <a:effectLst>
                  <a:outerShdw blurRad="38100" dist="38100" dir="2700000" algn="tl">
                    <a:srgbClr val="FFFFFF"/>
                  </a:outerShdw>
                </a:effectLst>
              </a:rPr>
              <a:t>Optimal Merging of Lists</a:t>
            </a:r>
          </a:p>
        </p:txBody>
      </p:sp>
      <p:sp>
        <p:nvSpPr>
          <p:cNvPr id="242693" name="Rectangle 3"/>
          <p:cNvSpPr>
            <a:spLocks noGrp="1" noChangeArrowheads="1"/>
          </p:cNvSpPr>
          <p:nvPr>
            <p:ph type="body" sz="half" idx="1"/>
          </p:nvPr>
        </p:nvSpPr>
        <p:spPr>
          <a:xfrm>
            <a:off x="696821" y="1509713"/>
            <a:ext cx="7886700" cy="4114800"/>
          </a:xfrm>
          <a:noFill/>
          <a:ln w="28575">
            <a:noFill/>
          </a:ln>
        </p:spPr>
        <p:txBody>
          <a:bodyPr/>
          <a:lstStyle/>
          <a:p>
            <a:pPr eaLnBrk="1" hangingPunct="1">
              <a:buFont typeface="Wingdings" pitchFamily="2" charset="2"/>
              <a:buNone/>
            </a:pPr>
            <a:r>
              <a:rPr lang="en-US" altLang="zh-CN" sz="2400" dirty="0"/>
              <a:t> </a:t>
            </a:r>
            <a:r>
              <a:rPr lang="en-US" altLang="zh-CN" sz="2400" dirty="0" smtClean="0"/>
              <a:t>   </a:t>
            </a:r>
            <a:r>
              <a:rPr lang="en-US" altLang="zh-CN" sz="1800" b="1" dirty="0" smtClean="0"/>
              <a:t>Lists</a:t>
            </a:r>
            <a:r>
              <a:rPr lang="en-US" altLang="zh-CN" sz="1800" dirty="0" smtClean="0"/>
              <a:t> </a:t>
            </a:r>
            <a:r>
              <a:rPr lang="en-US" altLang="zh-CN" sz="1800" b="1" dirty="0" smtClean="0"/>
              <a:t>{A,B,C} have lengths 30,25,10, respectively. The cost of merging two lists of lengths </a:t>
            </a:r>
            <a:r>
              <a:rPr lang="en-US" altLang="zh-CN" sz="1800" b="1" dirty="0" err="1" smtClean="0"/>
              <a:t>n,m</a:t>
            </a:r>
            <a:r>
              <a:rPr lang="en-US" altLang="zh-CN" sz="1800" b="1" dirty="0" smtClean="0"/>
              <a:t> is </a:t>
            </a:r>
            <a:r>
              <a:rPr lang="en-US" altLang="zh-CN" sz="1800" b="1" dirty="0" err="1" smtClean="0"/>
              <a:t>n+m</a:t>
            </a:r>
            <a:r>
              <a:rPr lang="en-US" altLang="zh-CN" sz="1800" b="1" dirty="0" smtClean="0"/>
              <a:t>. The following 3 different merge patterns will cost:</a:t>
            </a:r>
          </a:p>
          <a:p>
            <a:pPr eaLnBrk="1" hangingPunct="1">
              <a:buFont typeface="Wingdings" pitchFamily="2" charset="2"/>
              <a:buNone/>
            </a:pPr>
            <a:r>
              <a:rPr lang="en-US" altLang="zh-CN" sz="2400" dirty="0" smtClean="0"/>
              <a:t> </a:t>
            </a:r>
          </a:p>
          <a:p>
            <a:pPr eaLnBrk="1" hangingPunct="1">
              <a:buFont typeface="Wingdings" pitchFamily="2" charset="2"/>
              <a:buNone/>
            </a:pPr>
            <a:endParaRPr lang="en-US" altLang="zh-CN" sz="2400" dirty="0" smtClean="0"/>
          </a:p>
          <a:p>
            <a:pPr eaLnBrk="1" hangingPunct="1">
              <a:buFont typeface="Wingdings" pitchFamily="2" charset="2"/>
              <a:buNone/>
            </a:pPr>
            <a:endParaRPr lang="en-US" altLang="zh-CN" sz="2400" dirty="0" smtClean="0"/>
          </a:p>
          <a:p>
            <a:pPr eaLnBrk="1" hangingPunct="1">
              <a:buFont typeface="Wingdings" pitchFamily="2" charset="2"/>
              <a:buNone/>
            </a:pPr>
            <a:endParaRPr lang="en-US" altLang="zh-CN" sz="2400" dirty="0" smtClean="0"/>
          </a:p>
          <a:p>
            <a:pPr eaLnBrk="1" hangingPunct="1">
              <a:buFont typeface="Wingdings" pitchFamily="2" charset="2"/>
              <a:buNone/>
            </a:pPr>
            <a:endParaRPr lang="en-US" altLang="zh-CN" sz="2400" dirty="0"/>
          </a:p>
          <a:p>
            <a:pPr eaLnBrk="1" hangingPunct="1">
              <a:buFont typeface="Wingdings" pitchFamily="2" charset="2"/>
              <a:buNone/>
            </a:pPr>
            <a:endParaRPr lang="en-US" altLang="zh-CN" sz="1800" b="1" dirty="0" smtClean="0"/>
          </a:p>
          <a:p>
            <a:pPr eaLnBrk="1" hangingPunct="1">
              <a:buFont typeface="Wingdings" pitchFamily="2" charset="2"/>
              <a:buNone/>
            </a:pPr>
            <a:r>
              <a:rPr lang="en-US" altLang="zh-CN" sz="1800" b="1" dirty="0" smtClean="0"/>
              <a:t>P</a:t>
            </a:r>
            <a:r>
              <a:rPr lang="en-US" altLang="zh-CN" sz="1800" b="1" baseline="-25000" dirty="0" smtClean="0"/>
              <a:t>1</a:t>
            </a:r>
            <a:r>
              <a:rPr lang="en-US" altLang="zh-CN" sz="1800" b="1" dirty="0" smtClean="0"/>
              <a:t>= 2(30+25)+10 = 120  P</a:t>
            </a:r>
            <a:r>
              <a:rPr lang="en-US" altLang="zh-CN" sz="1800" b="1" baseline="-25000" dirty="0" smtClean="0"/>
              <a:t>2</a:t>
            </a:r>
            <a:r>
              <a:rPr lang="en-US" altLang="zh-CN" sz="1800" b="1" dirty="0" smtClean="0"/>
              <a:t> = 30+2(25+10) = 100  P</a:t>
            </a:r>
            <a:r>
              <a:rPr lang="en-US" altLang="zh-CN" sz="1800" b="1" baseline="-25000" dirty="0" smtClean="0"/>
              <a:t>3</a:t>
            </a:r>
            <a:r>
              <a:rPr lang="en-US" altLang="zh-CN" sz="1800" b="1" dirty="0" smtClean="0"/>
              <a:t> = 25+2(30+10) = 105</a:t>
            </a:r>
            <a:endParaRPr lang="en-US" altLang="zh-CN" sz="1800" b="1" baseline="-25000" dirty="0" smtClean="0"/>
          </a:p>
          <a:p>
            <a:pPr eaLnBrk="1" hangingPunct="1">
              <a:buFont typeface="Wingdings" pitchFamily="2" charset="2"/>
              <a:buNone/>
            </a:pPr>
            <a:endParaRPr lang="en-US" altLang="zh-CN" sz="1800" b="1" baseline="-25000" dirty="0" smtClean="0"/>
          </a:p>
          <a:p>
            <a:pPr eaLnBrk="1" hangingPunct="1">
              <a:buFont typeface="Wingdings" pitchFamily="2" charset="2"/>
              <a:buNone/>
            </a:pPr>
            <a:r>
              <a:rPr lang="en-US" altLang="zh-CN" sz="1800" b="1" dirty="0" smtClean="0"/>
              <a:t>P</a:t>
            </a:r>
            <a:r>
              <a:rPr lang="en-US" altLang="zh-CN" sz="1800" b="1" baseline="-25000" dirty="0" smtClean="0"/>
              <a:t>2</a:t>
            </a:r>
            <a:r>
              <a:rPr lang="en-US" altLang="zh-CN" sz="1800" b="1" dirty="0" smtClean="0"/>
              <a:t> is optimal so that the merge order is {{B,C},A}. </a:t>
            </a:r>
            <a:endParaRPr lang="en-US" altLang="zh-CN" sz="2400" dirty="0" smtClean="0"/>
          </a:p>
        </p:txBody>
      </p:sp>
      <p:graphicFrame>
        <p:nvGraphicFramePr>
          <p:cNvPr id="242690" name="Object 4"/>
          <p:cNvGraphicFramePr>
            <a:graphicFrameLocks noGrp="1" noChangeAspect="1"/>
          </p:cNvGraphicFramePr>
          <p:nvPr>
            <p:ph sz="half" idx="2"/>
          </p:nvPr>
        </p:nvGraphicFramePr>
        <p:xfrm>
          <a:off x="2093913" y="2386013"/>
          <a:ext cx="5029200" cy="2362200"/>
        </p:xfrm>
        <a:graphic>
          <a:graphicData uri="http://schemas.openxmlformats.org/presentationml/2006/ole">
            <mc:AlternateContent xmlns:mc="http://schemas.openxmlformats.org/markup-compatibility/2006">
              <mc:Choice xmlns:v="urn:schemas-microsoft-com:vml" Requires="v">
                <p:oleObj spid="_x0000_s243008" name="Document" r:id="rId5" imgW="6063688" imgH="2976754" progId="Word.Document.8">
                  <p:embed/>
                </p:oleObj>
              </mc:Choice>
              <mc:Fallback>
                <p:oleObj name="Document" r:id="rId5" imgW="6063688" imgH="2976754"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3913" y="2386013"/>
                        <a:ext cx="502920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CA" smtClean="0"/>
              <a:t>Chapter 7-</a:t>
            </a:r>
            <a:fld id="{59DDF3E1-92F9-4899-BF57-F3C558624086}" type="slidenum">
              <a:rPr lang="en-CA" smtClean="0"/>
              <a:pPr>
                <a:defRPr/>
              </a:pPr>
              <a:t>82</a:t>
            </a:fld>
            <a:endParaRPr lang="en-CA" dirty="0"/>
          </a:p>
        </p:txBody>
      </p:sp>
      <p:sp>
        <p:nvSpPr>
          <p:cNvPr id="2" name="文本框 1"/>
          <p:cNvSpPr txBox="1"/>
          <p:nvPr/>
        </p:nvSpPr>
        <p:spPr>
          <a:xfrm>
            <a:off x="7149617" y="5636819"/>
            <a:ext cx="1793504" cy="369332"/>
          </a:xfrm>
          <a:prstGeom prst="rect">
            <a:avLst/>
          </a:prstGeom>
          <a:noFill/>
        </p:spPr>
        <p:txBody>
          <a:bodyPr wrap="none" rtlCol="0">
            <a:spAutoFit/>
          </a:bodyPr>
          <a:lstStyle/>
          <a:p>
            <a:r>
              <a:rPr lang="en-US" altLang="zh-CN" b="1" dirty="0" smtClean="0">
                <a:solidFill>
                  <a:srgbClr val="FF33CC"/>
                </a:solidFill>
              </a:rPr>
              <a:t>So, Any Idea</a:t>
            </a:r>
            <a:r>
              <a:rPr lang="zh-CN" altLang="en-US" b="1" dirty="0" smtClean="0">
                <a:solidFill>
                  <a:srgbClr val="FF33CC"/>
                </a:solidFill>
              </a:rPr>
              <a:t>？</a:t>
            </a:r>
            <a:endParaRPr lang="zh-CN" altLang="en-US" b="1" dirty="0">
              <a:solidFill>
                <a:srgbClr val="FF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2693">
                                            <p:txEl>
                                              <p:pRg st="7" end="7"/>
                                            </p:txEl>
                                          </p:spTgt>
                                        </p:tgtEl>
                                        <p:attrNameLst>
                                          <p:attrName>style.visibility</p:attrName>
                                        </p:attrNameLst>
                                      </p:cBhvr>
                                      <p:to>
                                        <p:strVal val="visible"/>
                                      </p:to>
                                    </p:set>
                                    <p:anim calcmode="lin" valueType="num">
                                      <p:cBhvr additive="base">
                                        <p:cTn id="7" dur="500" fill="hold"/>
                                        <p:tgtEl>
                                          <p:spTgt spid="24269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269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2693">
                                            <p:txEl>
                                              <p:pRg st="9" end="9"/>
                                            </p:txEl>
                                          </p:spTgt>
                                        </p:tgtEl>
                                        <p:attrNameLst>
                                          <p:attrName>style.visibility</p:attrName>
                                        </p:attrNameLst>
                                      </p:cBhvr>
                                      <p:to>
                                        <p:strVal val="visible"/>
                                      </p:to>
                                    </p:set>
                                    <p:anim calcmode="lin" valueType="num">
                                      <p:cBhvr additive="base">
                                        <p:cTn id="13" dur="500" fill="hold"/>
                                        <p:tgtEl>
                                          <p:spTgt spid="24269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269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88913" y="249703"/>
            <a:ext cx="7772400" cy="935038"/>
          </a:xfrm>
        </p:spPr>
        <p:txBody>
          <a:bodyPr/>
          <a:lstStyle/>
          <a:p>
            <a:pPr eaLnBrk="1" hangingPunct="1">
              <a:defRPr/>
            </a:pPr>
            <a:r>
              <a:rPr lang="en-US" b="1" dirty="0" smtClean="0">
                <a:effectLst>
                  <a:outerShdw blurRad="38100" dist="38100" dir="2700000" algn="tl">
                    <a:srgbClr val="FFFFFF"/>
                  </a:outerShdw>
                </a:effectLst>
              </a:rPr>
              <a:t>The Greedy Method</a:t>
            </a:r>
          </a:p>
        </p:txBody>
      </p:sp>
      <p:sp>
        <p:nvSpPr>
          <p:cNvPr id="560131" name="Rectangle 3"/>
          <p:cNvSpPr>
            <a:spLocks noGrp="1" noChangeArrowheads="1"/>
          </p:cNvSpPr>
          <p:nvPr>
            <p:ph type="body" sz="half" idx="1"/>
          </p:nvPr>
        </p:nvSpPr>
        <p:spPr>
          <a:xfrm>
            <a:off x="684213" y="1184740"/>
            <a:ext cx="7581900" cy="4908555"/>
          </a:xfrm>
          <a:noFill/>
          <a:ln w="28575">
            <a:noFill/>
          </a:ln>
        </p:spPr>
        <p:txBody>
          <a:bodyPr/>
          <a:lstStyle/>
          <a:p>
            <a:pPr eaLnBrk="1" hangingPunct="1">
              <a:lnSpc>
                <a:spcPct val="90000"/>
              </a:lnSpc>
            </a:pPr>
            <a:r>
              <a:rPr lang="en-US" altLang="zh-CN" sz="2000" b="1" i="1" dirty="0" smtClean="0">
                <a:latin typeface="Times New Roman" pitchFamily="18" charset="0"/>
                <a:cs typeface="Times New Roman" pitchFamily="18" charset="0"/>
              </a:rPr>
              <a:t>Insert lists and their lengths in a minimum heap of lengths.</a:t>
            </a:r>
          </a:p>
          <a:p>
            <a:pPr eaLnBrk="1" hangingPunct="1">
              <a:lnSpc>
                <a:spcPct val="90000"/>
              </a:lnSpc>
            </a:pPr>
            <a:r>
              <a:rPr lang="en-US" altLang="zh-CN" sz="2000" b="1" i="1" dirty="0" smtClean="0">
                <a:latin typeface="Times New Roman" pitchFamily="18" charset="0"/>
                <a:cs typeface="Times New Roman" pitchFamily="18" charset="0"/>
              </a:rPr>
              <a:t>Repeat</a:t>
            </a:r>
          </a:p>
          <a:p>
            <a:pPr lvl="1" eaLnBrk="1" hangingPunct="1">
              <a:lnSpc>
                <a:spcPct val="90000"/>
              </a:lnSpc>
            </a:pPr>
            <a:r>
              <a:rPr lang="en-US" altLang="zh-CN" sz="1600" b="1" i="1" dirty="0" smtClean="0">
                <a:latin typeface="Times New Roman" pitchFamily="18" charset="0"/>
                <a:cs typeface="Times New Roman" pitchFamily="18" charset="0"/>
              </a:rPr>
              <a:t>Remove the two lowest length lists (p</a:t>
            </a:r>
            <a:r>
              <a:rPr lang="en-US" altLang="zh-CN" sz="1600" b="1" i="1" baseline="-25000" dirty="0" smtClean="0">
                <a:latin typeface="Times New Roman" pitchFamily="18" charset="0"/>
                <a:cs typeface="Times New Roman" pitchFamily="18" charset="0"/>
              </a:rPr>
              <a:t>i </a:t>
            </a:r>
            <a:r>
              <a:rPr lang="en-US" altLang="zh-CN" sz="1600" b="1" i="1" dirty="0" smtClean="0">
                <a:latin typeface="Times New Roman" pitchFamily="18" charset="0"/>
                <a:cs typeface="Times New Roman" pitchFamily="18" charset="0"/>
              </a:rPr>
              <a:t>,</a:t>
            </a:r>
            <a:r>
              <a:rPr lang="en-US" altLang="zh-CN" sz="1600" b="1" i="1" dirty="0" err="1" smtClean="0">
                <a:latin typeface="Times New Roman" pitchFamily="18" charset="0"/>
                <a:cs typeface="Times New Roman" pitchFamily="18" charset="0"/>
              </a:rPr>
              <a:t>p</a:t>
            </a:r>
            <a:r>
              <a:rPr lang="en-US" altLang="zh-CN" sz="1600" b="1" i="1" baseline="-25000" dirty="0" err="1" smtClean="0">
                <a:latin typeface="Times New Roman" pitchFamily="18" charset="0"/>
                <a:cs typeface="Times New Roman" pitchFamily="18" charset="0"/>
              </a:rPr>
              <a:t>j</a:t>
            </a:r>
            <a:r>
              <a:rPr lang="en-US" altLang="zh-CN" sz="1600" b="1" i="1" dirty="0" smtClean="0">
                <a:latin typeface="Times New Roman" pitchFamily="18" charset="0"/>
                <a:cs typeface="Times New Roman" pitchFamily="18" charset="0"/>
              </a:rPr>
              <a:t>) from heap.</a:t>
            </a:r>
          </a:p>
          <a:p>
            <a:pPr lvl="1" eaLnBrk="1" hangingPunct="1">
              <a:lnSpc>
                <a:spcPct val="90000"/>
              </a:lnSpc>
            </a:pPr>
            <a:r>
              <a:rPr lang="en-US" altLang="zh-CN" sz="1600" b="1" i="1" dirty="0" smtClean="0">
                <a:latin typeface="Times New Roman" pitchFamily="18" charset="0"/>
                <a:cs typeface="Times New Roman" pitchFamily="18" charset="0"/>
              </a:rPr>
              <a:t>Merge lists with lengths (</a:t>
            </a:r>
            <a:r>
              <a:rPr lang="en-US" altLang="zh-CN" sz="1600" b="1" i="1" dirty="0" err="1" smtClean="0">
                <a:latin typeface="Times New Roman" pitchFamily="18" charset="0"/>
                <a:cs typeface="Times New Roman" pitchFamily="18" charset="0"/>
              </a:rPr>
              <a:t>p</a:t>
            </a:r>
            <a:r>
              <a:rPr lang="en-US" altLang="zh-CN" sz="1600" b="1" i="1" baseline="-25000" dirty="0" err="1" smtClean="0">
                <a:latin typeface="Times New Roman" pitchFamily="18" charset="0"/>
                <a:cs typeface="Times New Roman" pitchFamily="18" charset="0"/>
              </a:rPr>
              <a:t>i</a:t>
            </a:r>
            <a:r>
              <a:rPr lang="en-US" altLang="zh-CN" sz="1600" b="1" i="1" dirty="0" err="1" smtClean="0">
                <a:latin typeface="Times New Roman" pitchFamily="18" charset="0"/>
                <a:cs typeface="Times New Roman" pitchFamily="18" charset="0"/>
              </a:rPr>
              <a:t>,p</a:t>
            </a:r>
            <a:r>
              <a:rPr lang="en-US" altLang="zh-CN" sz="1600" b="1" i="1" baseline="-25000" dirty="0" err="1" smtClean="0">
                <a:latin typeface="Times New Roman" pitchFamily="18" charset="0"/>
                <a:cs typeface="Times New Roman" pitchFamily="18" charset="0"/>
              </a:rPr>
              <a:t>j</a:t>
            </a:r>
            <a:r>
              <a:rPr lang="en-US" altLang="zh-CN" sz="1600" b="1" i="1" dirty="0" smtClean="0">
                <a:latin typeface="Times New Roman" pitchFamily="18" charset="0"/>
                <a:cs typeface="Times New Roman" pitchFamily="18" charset="0"/>
              </a:rPr>
              <a:t>) to form a new list with length </a:t>
            </a:r>
            <a:r>
              <a:rPr lang="en-US" altLang="zh-CN" sz="1600" b="1" i="1" dirty="0" err="1" smtClean="0">
                <a:latin typeface="Times New Roman" pitchFamily="18" charset="0"/>
                <a:cs typeface="Times New Roman" pitchFamily="18" charset="0"/>
              </a:rPr>
              <a:t>p</a:t>
            </a:r>
            <a:r>
              <a:rPr lang="en-US" altLang="zh-CN" sz="1600" b="1" i="1" baseline="-25000" dirty="0" err="1" smtClean="0">
                <a:latin typeface="Times New Roman" pitchFamily="18" charset="0"/>
                <a:cs typeface="Times New Roman" pitchFamily="18" charset="0"/>
              </a:rPr>
              <a:t>ij</a:t>
            </a:r>
            <a:r>
              <a:rPr lang="en-US" altLang="zh-CN" sz="1600" b="1" i="1" baseline="-25000" dirty="0" smtClean="0">
                <a:latin typeface="Times New Roman" pitchFamily="18" charset="0"/>
                <a:cs typeface="Times New Roman" pitchFamily="18" charset="0"/>
              </a:rPr>
              <a:t> </a:t>
            </a:r>
            <a:r>
              <a:rPr lang="en-US" altLang="zh-CN" sz="1600" b="1" i="1" dirty="0" smtClean="0">
                <a:latin typeface="Times New Roman" pitchFamily="18" charset="0"/>
                <a:cs typeface="Times New Roman" pitchFamily="18" charset="0"/>
              </a:rPr>
              <a:t>= p</a:t>
            </a:r>
            <a:r>
              <a:rPr lang="en-US" altLang="zh-CN" sz="1600" b="1" i="1" baseline="-25000" dirty="0" smtClean="0">
                <a:latin typeface="Times New Roman" pitchFamily="18" charset="0"/>
                <a:cs typeface="Times New Roman" pitchFamily="18" charset="0"/>
              </a:rPr>
              <a:t>i</a:t>
            </a:r>
            <a:r>
              <a:rPr lang="en-US" altLang="zh-CN" sz="1600" b="1" i="1" dirty="0" smtClean="0">
                <a:latin typeface="Times New Roman" pitchFamily="18" charset="0"/>
                <a:cs typeface="Times New Roman" pitchFamily="18" charset="0"/>
              </a:rPr>
              <a:t>+ </a:t>
            </a:r>
            <a:r>
              <a:rPr lang="en-US" altLang="zh-CN" sz="1600" b="1" i="1" dirty="0" err="1" smtClean="0">
                <a:latin typeface="Times New Roman" pitchFamily="18" charset="0"/>
                <a:cs typeface="Times New Roman" pitchFamily="18" charset="0"/>
              </a:rPr>
              <a:t>p</a:t>
            </a:r>
            <a:r>
              <a:rPr lang="en-US" altLang="zh-CN" sz="1600" b="1" i="1" baseline="-25000" dirty="0" err="1" smtClean="0">
                <a:latin typeface="Times New Roman" pitchFamily="18" charset="0"/>
                <a:cs typeface="Times New Roman" pitchFamily="18" charset="0"/>
              </a:rPr>
              <a:t>j</a:t>
            </a:r>
            <a:endParaRPr lang="en-US" altLang="zh-CN" sz="1600" b="1" i="1" baseline="-25000" dirty="0" smtClean="0">
              <a:latin typeface="Times New Roman" pitchFamily="18" charset="0"/>
              <a:cs typeface="Times New Roman" pitchFamily="18" charset="0"/>
            </a:endParaRPr>
          </a:p>
          <a:p>
            <a:pPr lvl="1" eaLnBrk="1" hangingPunct="1">
              <a:lnSpc>
                <a:spcPct val="90000"/>
              </a:lnSpc>
            </a:pPr>
            <a:r>
              <a:rPr lang="en-US" altLang="zh-CN" sz="1600" b="1" i="1" dirty="0" smtClean="0">
                <a:latin typeface="Times New Roman" pitchFamily="18" charset="0"/>
                <a:cs typeface="Times New Roman" pitchFamily="18" charset="0"/>
              </a:rPr>
              <a:t>Insert </a:t>
            </a:r>
            <a:r>
              <a:rPr lang="en-US" altLang="zh-CN" sz="1600" b="1" i="1" dirty="0" err="1" smtClean="0">
                <a:latin typeface="Times New Roman" pitchFamily="18" charset="0"/>
                <a:cs typeface="Times New Roman" pitchFamily="18" charset="0"/>
              </a:rPr>
              <a:t>p</a:t>
            </a:r>
            <a:r>
              <a:rPr lang="en-US" altLang="zh-CN" sz="1600" b="1" i="1" baseline="-25000" dirty="0" err="1" smtClean="0">
                <a:latin typeface="Times New Roman" pitchFamily="18" charset="0"/>
                <a:cs typeface="Times New Roman" pitchFamily="18" charset="0"/>
              </a:rPr>
              <a:t>ij</a:t>
            </a:r>
            <a:r>
              <a:rPr lang="en-US" altLang="zh-CN" sz="1600" b="1" i="1" baseline="-25000" dirty="0" smtClean="0">
                <a:latin typeface="Times New Roman" pitchFamily="18" charset="0"/>
                <a:cs typeface="Times New Roman" pitchFamily="18" charset="0"/>
              </a:rPr>
              <a:t> </a:t>
            </a:r>
            <a:r>
              <a:rPr lang="en-US" altLang="zh-CN" sz="1600" b="1" i="1" dirty="0" smtClean="0">
                <a:latin typeface="Times New Roman" pitchFamily="18" charset="0"/>
                <a:cs typeface="Times New Roman" pitchFamily="18" charset="0"/>
              </a:rPr>
              <a:t>and its into the heap</a:t>
            </a:r>
          </a:p>
          <a:p>
            <a:pPr eaLnBrk="1" hangingPunct="1">
              <a:lnSpc>
                <a:spcPct val="90000"/>
              </a:lnSpc>
              <a:buFont typeface="Wingdings" pitchFamily="2" charset="2"/>
              <a:buNone/>
            </a:pPr>
            <a:r>
              <a:rPr lang="en-US" altLang="zh-CN" sz="2000" b="1" i="1" dirty="0" smtClean="0">
                <a:latin typeface="Times New Roman" pitchFamily="18" charset="0"/>
                <a:cs typeface="Times New Roman" pitchFamily="18" charset="0"/>
              </a:rPr>
              <a:t>until all symbols are merged into one final list</a:t>
            </a:r>
          </a:p>
          <a:p>
            <a:pPr eaLnBrk="1" hangingPunct="1">
              <a:lnSpc>
                <a:spcPct val="90000"/>
              </a:lnSpc>
              <a:buFont typeface="Wingdings" pitchFamily="2" charset="2"/>
              <a:buNone/>
            </a:pPr>
            <a:endParaRPr lang="en-US" altLang="zh-CN" sz="2000" b="1" i="1" dirty="0">
              <a:latin typeface="Times New Roman" pitchFamily="18" charset="0"/>
              <a:cs typeface="Times New Roman" pitchFamily="18" charset="0"/>
            </a:endParaRPr>
          </a:p>
          <a:p>
            <a:pPr eaLnBrk="1" hangingPunct="1">
              <a:lnSpc>
                <a:spcPct val="90000"/>
              </a:lnSpc>
              <a:buFont typeface="Wingdings" pitchFamily="2" charset="2"/>
              <a:buNone/>
            </a:pPr>
            <a:endParaRPr lang="en-US" altLang="zh-CN" sz="2000" b="1" i="1" dirty="0" smtClean="0">
              <a:latin typeface="Times New Roman" pitchFamily="18" charset="0"/>
              <a:cs typeface="Times New Roman" pitchFamily="18" charset="0"/>
            </a:endParaRPr>
          </a:p>
          <a:p>
            <a:pPr eaLnBrk="1" hangingPunct="1">
              <a:lnSpc>
                <a:spcPct val="90000"/>
              </a:lnSpc>
              <a:buFont typeface="Wingdings" pitchFamily="2" charset="2"/>
              <a:buNone/>
            </a:pPr>
            <a:endParaRPr lang="en-US" altLang="zh-CN" sz="2000" b="1" i="1" dirty="0">
              <a:latin typeface="Times New Roman" pitchFamily="18" charset="0"/>
              <a:cs typeface="Times New Roman" pitchFamily="18" charset="0"/>
            </a:endParaRPr>
          </a:p>
          <a:p>
            <a:pPr eaLnBrk="1" hangingPunct="1">
              <a:lnSpc>
                <a:spcPct val="90000"/>
              </a:lnSpc>
              <a:buFont typeface="Wingdings" pitchFamily="2" charset="2"/>
              <a:buNone/>
            </a:pPr>
            <a:endParaRPr lang="en-US" altLang="zh-CN" sz="2000" b="1" i="1" dirty="0" smtClean="0">
              <a:latin typeface="Times New Roman" pitchFamily="18" charset="0"/>
              <a:cs typeface="Times New Roman" pitchFamily="18" charset="0"/>
            </a:endParaRPr>
          </a:p>
          <a:p>
            <a:pPr eaLnBrk="1" hangingPunct="1">
              <a:lnSpc>
                <a:spcPct val="90000"/>
              </a:lnSpc>
              <a:buFont typeface="Wingdings" pitchFamily="2" charset="2"/>
              <a:buNone/>
            </a:pPr>
            <a:endParaRPr lang="en-US" altLang="zh-CN" sz="2000" b="1" i="1" dirty="0">
              <a:latin typeface="Times New Roman" pitchFamily="18" charset="0"/>
              <a:cs typeface="Times New Roman" pitchFamily="18" charset="0"/>
            </a:endParaRPr>
          </a:p>
          <a:p>
            <a:pPr algn="just" eaLnBrk="1" hangingPunct="1">
              <a:lnSpc>
                <a:spcPct val="90000"/>
              </a:lnSpc>
            </a:pPr>
            <a:r>
              <a:rPr lang="en-US" altLang="zh-CN" sz="1600" dirty="0"/>
              <a:t>Notice that both Lists (B : 25 elements) and (C : 10 elements) have been merged (moved) twice</a:t>
            </a:r>
          </a:p>
          <a:p>
            <a:pPr algn="just" eaLnBrk="1" hangingPunct="1">
              <a:lnSpc>
                <a:spcPct val="90000"/>
              </a:lnSpc>
            </a:pPr>
            <a:r>
              <a:rPr lang="en-US" altLang="zh-CN" sz="1600" dirty="0"/>
              <a:t>List (A : 30 elements) has been merged (moved) only once.</a:t>
            </a:r>
          </a:p>
          <a:p>
            <a:pPr algn="just" eaLnBrk="1" hangingPunct="1">
              <a:lnSpc>
                <a:spcPct val="90000"/>
              </a:lnSpc>
            </a:pPr>
            <a:r>
              <a:rPr lang="en-US" altLang="zh-CN" sz="1600" dirty="0"/>
              <a:t>Hence the total number of element moves is 100. </a:t>
            </a:r>
          </a:p>
          <a:p>
            <a:pPr algn="just" eaLnBrk="1" hangingPunct="1">
              <a:lnSpc>
                <a:spcPct val="90000"/>
              </a:lnSpc>
            </a:pPr>
            <a:r>
              <a:rPr lang="en-US" altLang="zh-CN" sz="1600" dirty="0"/>
              <a:t>This is </a:t>
            </a:r>
            <a:r>
              <a:rPr lang="en-US" altLang="zh-CN" sz="1600" dirty="0">
                <a:solidFill>
                  <a:srgbClr val="FF0066"/>
                </a:solidFill>
              </a:rPr>
              <a:t>optimal </a:t>
            </a:r>
            <a:r>
              <a:rPr lang="en-US" altLang="zh-CN" sz="1600" dirty="0"/>
              <a:t>among the other merge patterns.</a:t>
            </a:r>
          </a:p>
          <a:p>
            <a:pPr eaLnBrk="1" hangingPunct="1">
              <a:lnSpc>
                <a:spcPct val="90000"/>
              </a:lnSpc>
              <a:buFont typeface="Wingdings" pitchFamily="2" charset="2"/>
              <a:buNone/>
            </a:pPr>
            <a:endParaRPr lang="en-US" altLang="zh-CN" sz="2000" b="1" i="1" dirty="0" smtClean="0">
              <a:latin typeface="Times New Roman" pitchFamily="18" charset="0"/>
              <a:cs typeface="Times New Roman" pitchFamily="18" charset="0"/>
            </a:endParaRPr>
          </a:p>
          <a:p>
            <a:pPr eaLnBrk="1" hangingPunct="1">
              <a:lnSpc>
                <a:spcPct val="90000"/>
              </a:lnSpc>
              <a:buFont typeface="Wingdings" pitchFamily="2" charset="2"/>
              <a:buNone/>
            </a:pPr>
            <a:endParaRPr lang="en-US" altLang="zh-CN" sz="2000" b="1" i="1" dirty="0" smtClean="0">
              <a:latin typeface="Times New Roman" pitchFamily="18" charset="0"/>
              <a:cs typeface="Times New Roman" pitchFamily="18" charset="0"/>
            </a:endParaRPr>
          </a:p>
          <a:p>
            <a:pPr eaLnBrk="1" hangingPunct="1">
              <a:buFont typeface="Wingdings" pitchFamily="2" charset="2"/>
              <a:buNone/>
            </a:pPr>
            <a:endParaRPr lang="en-US" altLang="zh-CN" sz="2000" dirty="0" smtClean="0"/>
          </a:p>
          <a:p>
            <a:pPr eaLnBrk="1" hangingPunct="1">
              <a:buFont typeface="Wingdings" pitchFamily="2" charset="2"/>
              <a:buNone/>
            </a:pPr>
            <a:r>
              <a:rPr lang="en-US" altLang="zh-CN" sz="2000" dirty="0" smtClean="0"/>
              <a:t>	</a:t>
            </a:r>
          </a:p>
          <a:p>
            <a:pPr eaLnBrk="1" hangingPunct="1">
              <a:buFont typeface="Wingdings" pitchFamily="2" charset="2"/>
              <a:buNone/>
            </a:pPr>
            <a:r>
              <a:rPr lang="en-US" altLang="zh-CN" sz="2000" dirty="0" smtClean="0"/>
              <a:t>	</a:t>
            </a:r>
          </a:p>
        </p:txBody>
      </p:sp>
      <p:graphicFrame>
        <p:nvGraphicFramePr>
          <p:cNvPr id="108611" name="Group 67"/>
          <p:cNvGraphicFramePr>
            <a:graphicFrameLocks noGrp="1"/>
          </p:cNvGraphicFramePr>
          <p:nvPr>
            <p:ph sz="half" idx="2"/>
            <p:extLst>
              <p:ext uri="{D42A27DB-BD31-4B8C-83A1-F6EECF244321}">
                <p14:modId xmlns:p14="http://schemas.microsoft.com/office/powerpoint/2010/main" val="1148620768"/>
              </p:ext>
            </p:extLst>
          </p:nvPr>
        </p:nvGraphicFramePr>
        <p:xfrm>
          <a:off x="1907704" y="3248392"/>
          <a:ext cx="4267200" cy="1188720"/>
        </p:xfrm>
        <a:graphic>
          <a:graphicData uri="http://schemas.openxmlformats.org/drawingml/2006/table">
            <a:tbl>
              <a:tblPr/>
              <a:tblGrid>
                <a:gridCol w="685800"/>
                <a:gridCol w="609600"/>
                <a:gridCol w="762000"/>
                <a:gridCol w="609600"/>
                <a:gridCol w="914400"/>
                <a:gridCol w="685800"/>
              </a:tblGrid>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endParaRPr kumimoji="0" lang="en-US"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charset="-122"/>
                        </a:rPr>
                        <a:t>BCA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charset="-122"/>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0162" name="Line 68"/>
          <p:cNvSpPr>
            <a:spLocks noChangeShapeType="1"/>
          </p:cNvSpPr>
          <p:nvPr/>
        </p:nvSpPr>
        <p:spPr bwMode="auto">
          <a:xfrm>
            <a:off x="2364904" y="3369568"/>
            <a:ext cx="1054968" cy="779512"/>
          </a:xfrm>
          <a:prstGeom prst="line">
            <a:avLst/>
          </a:prstGeom>
          <a:noFill/>
          <a:ln w="9525">
            <a:solidFill>
              <a:schemeClr val="tx1"/>
            </a:solidFill>
            <a:round/>
            <a:headEnd/>
            <a:tailEnd type="triangle" w="med" len="med"/>
          </a:ln>
        </p:spPr>
        <p:txBody>
          <a:bodyPr wrap="none"/>
          <a:lstStyle/>
          <a:p>
            <a:endParaRPr lang="zh-CN" altLang="en-US"/>
          </a:p>
        </p:txBody>
      </p:sp>
      <p:sp>
        <p:nvSpPr>
          <p:cNvPr id="560163" name="Line 69"/>
          <p:cNvSpPr>
            <a:spLocks noChangeShapeType="1"/>
          </p:cNvSpPr>
          <p:nvPr/>
        </p:nvSpPr>
        <p:spPr bwMode="auto">
          <a:xfrm>
            <a:off x="2364904" y="3717032"/>
            <a:ext cx="1054968" cy="432048"/>
          </a:xfrm>
          <a:prstGeom prst="line">
            <a:avLst/>
          </a:prstGeom>
          <a:noFill/>
          <a:ln w="9525">
            <a:solidFill>
              <a:schemeClr val="tx1"/>
            </a:solidFill>
            <a:round/>
            <a:headEnd/>
            <a:tailEnd type="triangle" w="med" len="med"/>
          </a:ln>
        </p:spPr>
        <p:txBody>
          <a:bodyPr wrap="none"/>
          <a:lstStyle/>
          <a:p>
            <a:endParaRPr lang="zh-CN" altLang="en-US"/>
          </a:p>
        </p:txBody>
      </p:sp>
      <p:sp>
        <p:nvSpPr>
          <p:cNvPr id="560164" name="Line 70"/>
          <p:cNvSpPr>
            <a:spLocks noChangeShapeType="1"/>
          </p:cNvSpPr>
          <p:nvPr/>
        </p:nvSpPr>
        <p:spPr bwMode="auto">
          <a:xfrm>
            <a:off x="3669634" y="3768080"/>
            <a:ext cx="1066800" cy="381000"/>
          </a:xfrm>
          <a:prstGeom prst="line">
            <a:avLst/>
          </a:prstGeom>
          <a:noFill/>
          <a:ln w="9525">
            <a:solidFill>
              <a:schemeClr val="tx1"/>
            </a:solidFill>
            <a:round/>
            <a:headEnd/>
            <a:tailEnd type="triangle" w="med" len="med"/>
          </a:ln>
        </p:spPr>
        <p:txBody>
          <a:bodyPr wrap="none"/>
          <a:lstStyle/>
          <a:p>
            <a:endParaRPr lang="zh-CN" altLang="en-US"/>
          </a:p>
        </p:txBody>
      </p:sp>
      <p:sp>
        <p:nvSpPr>
          <p:cNvPr id="560165" name="Line 71"/>
          <p:cNvSpPr>
            <a:spLocks noChangeShapeType="1"/>
          </p:cNvSpPr>
          <p:nvPr/>
        </p:nvSpPr>
        <p:spPr bwMode="auto">
          <a:xfrm flipV="1">
            <a:off x="3788973" y="4211552"/>
            <a:ext cx="914400" cy="46037"/>
          </a:xfrm>
          <a:prstGeom prst="line">
            <a:avLst/>
          </a:prstGeom>
          <a:noFill/>
          <a:ln w="9525">
            <a:solidFill>
              <a:schemeClr val="tx1"/>
            </a:solidFill>
            <a:round/>
            <a:headEnd/>
            <a:tailEnd type="triangle" w="med" len="med"/>
          </a:ln>
        </p:spPr>
        <p:txBody>
          <a:bodyPr wrap="none"/>
          <a:lstStyle/>
          <a:p>
            <a:endParaRPr lang="zh-CN" altLang="en-US"/>
          </a:p>
        </p:txBody>
      </p:sp>
      <p:sp>
        <p:nvSpPr>
          <p:cNvPr id="4" name="灯片编号占位符 3"/>
          <p:cNvSpPr>
            <a:spLocks noGrp="1"/>
          </p:cNvSpPr>
          <p:nvPr>
            <p:ph type="sldNum" sz="quarter" idx="12"/>
          </p:nvPr>
        </p:nvSpPr>
        <p:spPr/>
        <p:txBody>
          <a:bodyPr/>
          <a:lstStyle/>
          <a:p>
            <a:pPr>
              <a:defRPr/>
            </a:pPr>
            <a:r>
              <a:rPr lang="en-CA" smtClean="0"/>
              <a:t>Chapter 7-</a:t>
            </a:r>
            <a:fld id="{59DDF3E1-92F9-4899-BF57-F3C558624086}" type="slidenum">
              <a:rPr lang="en-CA" smtClean="0"/>
              <a:pPr>
                <a:defRPr/>
              </a:pPr>
              <a:t>83</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 calcmode="lin" valueType="num">
                                      <p:cBhvr additive="base">
                                        <p:cTn id="7" dur="500" fill="hold"/>
                                        <p:tgtEl>
                                          <p:spTgt spid="560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01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0131">
                                            <p:txEl>
                                              <p:pRg st="1" end="1"/>
                                            </p:txEl>
                                          </p:spTgt>
                                        </p:tgtEl>
                                        <p:attrNameLst>
                                          <p:attrName>style.visibility</p:attrName>
                                        </p:attrNameLst>
                                      </p:cBhvr>
                                      <p:to>
                                        <p:strVal val="visible"/>
                                      </p:to>
                                    </p:set>
                                    <p:anim calcmode="lin" valueType="num">
                                      <p:cBhvr additive="base">
                                        <p:cTn id="11" dur="500" fill="hold"/>
                                        <p:tgtEl>
                                          <p:spTgt spid="5601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01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0131">
                                            <p:txEl>
                                              <p:pRg st="2" end="2"/>
                                            </p:txEl>
                                          </p:spTgt>
                                        </p:tgtEl>
                                        <p:attrNameLst>
                                          <p:attrName>style.visibility</p:attrName>
                                        </p:attrNameLst>
                                      </p:cBhvr>
                                      <p:to>
                                        <p:strVal val="visible"/>
                                      </p:to>
                                    </p:set>
                                    <p:anim calcmode="lin" valueType="num">
                                      <p:cBhvr additive="base">
                                        <p:cTn id="15" dur="500" fill="hold"/>
                                        <p:tgtEl>
                                          <p:spTgt spid="5601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601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60131">
                                            <p:txEl>
                                              <p:pRg st="3" end="3"/>
                                            </p:txEl>
                                          </p:spTgt>
                                        </p:tgtEl>
                                        <p:attrNameLst>
                                          <p:attrName>style.visibility</p:attrName>
                                        </p:attrNameLst>
                                      </p:cBhvr>
                                      <p:to>
                                        <p:strVal val="visible"/>
                                      </p:to>
                                    </p:set>
                                    <p:anim calcmode="lin" valueType="num">
                                      <p:cBhvr additive="base">
                                        <p:cTn id="19" dur="500" fill="hold"/>
                                        <p:tgtEl>
                                          <p:spTgt spid="5601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013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60131">
                                            <p:txEl>
                                              <p:pRg st="4" end="4"/>
                                            </p:txEl>
                                          </p:spTgt>
                                        </p:tgtEl>
                                        <p:attrNameLst>
                                          <p:attrName>style.visibility</p:attrName>
                                        </p:attrNameLst>
                                      </p:cBhvr>
                                      <p:to>
                                        <p:strVal val="visible"/>
                                      </p:to>
                                    </p:set>
                                    <p:anim calcmode="lin" valueType="num">
                                      <p:cBhvr additive="base">
                                        <p:cTn id="23" dur="500" fill="hold"/>
                                        <p:tgtEl>
                                          <p:spTgt spid="56013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6013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60131">
                                            <p:txEl>
                                              <p:pRg st="5" end="5"/>
                                            </p:txEl>
                                          </p:spTgt>
                                        </p:tgtEl>
                                        <p:attrNameLst>
                                          <p:attrName>style.visibility</p:attrName>
                                        </p:attrNameLst>
                                      </p:cBhvr>
                                      <p:to>
                                        <p:strVal val="visible"/>
                                      </p:to>
                                    </p:set>
                                    <p:anim calcmode="lin" valueType="num">
                                      <p:cBhvr additive="base">
                                        <p:cTn id="27" dur="500" fill="hold"/>
                                        <p:tgtEl>
                                          <p:spTgt spid="56013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01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8611"/>
                                        </p:tgtEl>
                                        <p:attrNameLst>
                                          <p:attrName>style.visibility</p:attrName>
                                        </p:attrNameLst>
                                      </p:cBhvr>
                                      <p:to>
                                        <p:strVal val="visible"/>
                                      </p:to>
                                    </p:set>
                                    <p:anim calcmode="lin" valueType="num">
                                      <p:cBhvr additive="base">
                                        <p:cTn id="33" dur="500" fill="hold"/>
                                        <p:tgtEl>
                                          <p:spTgt spid="108611"/>
                                        </p:tgtEl>
                                        <p:attrNameLst>
                                          <p:attrName>ppt_x</p:attrName>
                                        </p:attrNameLst>
                                      </p:cBhvr>
                                      <p:tavLst>
                                        <p:tav tm="0">
                                          <p:val>
                                            <p:strVal val="#ppt_x"/>
                                          </p:val>
                                        </p:tav>
                                        <p:tav tm="100000">
                                          <p:val>
                                            <p:strVal val="#ppt_x"/>
                                          </p:val>
                                        </p:tav>
                                      </p:tavLst>
                                    </p:anim>
                                    <p:anim calcmode="lin" valueType="num">
                                      <p:cBhvr additive="base">
                                        <p:cTn id="34" dur="500" fill="hold"/>
                                        <p:tgtEl>
                                          <p:spTgt spid="1086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60162"/>
                                        </p:tgtEl>
                                        <p:attrNameLst>
                                          <p:attrName>style.visibility</p:attrName>
                                        </p:attrNameLst>
                                      </p:cBhvr>
                                      <p:to>
                                        <p:strVal val="visible"/>
                                      </p:to>
                                    </p:set>
                                    <p:anim calcmode="lin" valueType="num">
                                      <p:cBhvr additive="base">
                                        <p:cTn id="37" dur="500" fill="hold"/>
                                        <p:tgtEl>
                                          <p:spTgt spid="560162"/>
                                        </p:tgtEl>
                                        <p:attrNameLst>
                                          <p:attrName>ppt_x</p:attrName>
                                        </p:attrNameLst>
                                      </p:cBhvr>
                                      <p:tavLst>
                                        <p:tav tm="0">
                                          <p:val>
                                            <p:strVal val="#ppt_x"/>
                                          </p:val>
                                        </p:tav>
                                        <p:tav tm="100000">
                                          <p:val>
                                            <p:strVal val="#ppt_x"/>
                                          </p:val>
                                        </p:tav>
                                      </p:tavLst>
                                    </p:anim>
                                    <p:anim calcmode="lin" valueType="num">
                                      <p:cBhvr additive="base">
                                        <p:cTn id="38" dur="500" fill="hold"/>
                                        <p:tgtEl>
                                          <p:spTgt spid="56016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60163"/>
                                        </p:tgtEl>
                                        <p:attrNameLst>
                                          <p:attrName>style.visibility</p:attrName>
                                        </p:attrNameLst>
                                      </p:cBhvr>
                                      <p:to>
                                        <p:strVal val="visible"/>
                                      </p:to>
                                    </p:set>
                                    <p:anim calcmode="lin" valueType="num">
                                      <p:cBhvr additive="base">
                                        <p:cTn id="41" dur="500" fill="hold"/>
                                        <p:tgtEl>
                                          <p:spTgt spid="560163"/>
                                        </p:tgtEl>
                                        <p:attrNameLst>
                                          <p:attrName>ppt_x</p:attrName>
                                        </p:attrNameLst>
                                      </p:cBhvr>
                                      <p:tavLst>
                                        <p:tav tm="0">
                                          <p:val>
                                            <p:strVal val="#ppt_x"/>
                                          </p:val>
                                        </p:tav>
                                        <p:tav tm="100000">
                                          <p:val>
                                            <p:strVal val="#ppt_x"/>
                                          </p:val>
                                        </p:tav>
                                      </p:tavLst>
                                    </p:anim>
                                    <p:anim calcmode="lin" valueType="num">
                                      <p:cBhvr additive="base">
                                        <p:cTn id="42" dur="500" fill="hold"/>
                                        <p:tgtEl>
                                          <p:spTgt spid="56016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60164"/>
                                        </p:tgtEl>
                                        <p:attrNameLst>
                                          <p:attrName>style.visibility</p:attrName>
                                        </p:attrNameLst>
                                      </p:cBhvr>
                                      <p:to>
                                        <p:strVal val="visible"/>
                                      </p:to>
                                    </p:set>
                                    <p:anim calcmode="lin" valueType="num">
                                      <p:cBhvr additive="base">
                                        <p:cTn id="45" dur="500" fill="hold"/>
                                        <p:tgtEl>
                                          <p:spTgt spid="560164"/>
                                        </p:tgtEl>
                                        <p:attrNameLst>
                                          <p:attrName>ppt_x</p:attrName>
                                        </p:attrNameLst>
                                      </p:cBhvr>
                                      <p:tavLst>
                                        <p:tav tm="0">
                                          <p:val>
                                            <p:strVal val="#ppt_x"/>
                                          </p:val>
                                        </p:tav>
                                        <p:tav tm="100000">
                                          <p:val>
                                            <p:strVal val="#ppt_x"/>
                                          </p:val>
                                        </p:tav>
                                      </p:tavLst>
                                    </p:anim>
                                    <p:anim calcmode="lin" valueType="num">
                                      <p:cBhvr additive="base">
                                        <p:cTn id="46" dur="500" fill="hold"/>
                                        <p:tgtEl>
                                          <p:spTgt spid="56016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60165"/>
                                        </p:tgtEl>
                                        <p:attrNameLst>
                                          <p:attrName>style.visibility</p:attrName>
                                        </p:attrNameLst>
                                      </p:cBhvr>
                                      <p:to>
                                        <p:strVal val="visible"/>
                                      </p:to>
                                    </p:set>
                                    <p:anim calcmode="lin" valueType="num">
                                      <p:cBhvr additive="base">
                                        <p:cTn id="49" dur="500" fill="hold"/>
                                        <p:tgtEl>
                                          <p:spTgt spid="560165"/>
                                        </p:tgtEl>
                                        <p:attrNameLst>
                                          <p:attrName>ppt_x</p:attrName>
                                        </p:attrNameLst>
                                      </p:cBhvr>
                                      <p:tavLst>
                                        <p:tav tm="0">
                                          <p:val>
                                            <p:strVal val="#ppt_x"/>
                                          </p:val>
                                        </p:tav>
                                        <p:tav tm="100000">
                                          <p:val>
                                            <p:strVal val="#ppt_x"/>
                                          </p:val>
                                        </p:tav>
                                      </p:tavLst>
                                    </p:anim>
                                    <p:anim calcmode="lin" valueType="num">
                                      <p:cBhvr additive="base">
                                        <p:cTn id="50" dur="500" fill="hold"/>
                                        <p:tgtEl>
                                          <p:spTgt spid="56016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60131">
                                            <p:txEl>
                                              <p:pRg st="11" end="11"/>
                                            </p:txEl>
                                          </p:spTgt>
                                        </p:tgtEl>
                                        <p:attrNameLst>
                                          <p:attrName>style.visibility</p:attrName>
                                        </p:attrNameLst>
                                      </p:cBhvr>
                                      <p:to>
                                        <p:strVal val="visible"/>
                                      </p:to>
                                    </p:set>
                                    <p:anim calcmode="lin" valueType="num">
                                      <p:cBhvr additive="base">
                                        <p:cTn id="55" dur="500" fill="hold"/>
                                        <p:tgtEl>
                                          <p:spTgt spid="56013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60131">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60131">
                                            <p:txEl>
                                              <p:pRg st="12" end="12"/>
                                            </p:txEl>
                                          </p:spTgt>
                                        </p:tgtEl>
                                        <p:attrNameLst>
                                          <p:attrName>style.visibility</p:attrName>
                                        </p:attrNameLst>
                                      </p:cBhvr>
                                      <p:to>
                                        <p:strVal val="visible"/>
                                      </p:to>
                                    </p:set>
                                    <p:anim calcmode="lin" valueType="num">
                                      <p:cBhvr additive="base">
                                        <p:cTn id="59" dur="500" fill="hold"/>
                                        <p:tgtEl>
                                          <p:spTgt spid="56013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60131">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60131">
                                            <p:txEl>
                                              <p:pRg st="13" end="13"/>
                                            </p:txEl>
                                          </p:spTgt>
                                        </p:tgtEl>
                                        <p:attrNameLst>
                                          <p:attrName>style.visibility</p:attrName>
                                        </p:attrNameLst>
                                      </p:cBhvr>
                                      <p:to>
                                        <p:strVal val="visible"/>
                                      </p:to>
                                    </p:set>
                                    <p:anim calcmode="lin" valueType="num">
                                      <p:cBhvr additive="base">
                                        <p:cTn id="63" dur="500" fill="hold"/>
                                        <p:tgtEl>
                                          <p:spTgt spid="560131">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60131">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60131">
                                            <p:txEl>
                                              <p:pRg st="14" end="14"/>
                                            </p:txEl>
                                          </p:spTgt>
                                        </p:tgtEl>
                                        <p:attrNameLst>
                                          <p:attrName>style.visibility</p:attrName>
                                        </p:attrNameLst>
                                      </p:cBhvr>
                                      <p:to>
                                        <p:strVal val="visible"/>
                                      </p:to>
                                    </p:set>
                                    <p:anim calcmode="lin" valueType="num">
                                      <p:cBhvr additive="base">
                                        <p:cTn id="67" dur="500" fill="hold"/>
                                        <p:tgtEl>
                                          <p:spTgt spid="560131">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60131">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62" grpId="0" animBg="1"/>
      <p:bldP spid="560163" grpId="0" animBg="1"/>
      <p:bldP spid="560164" grpId="0" animBg="1"/>
      <p:bldP spid="560165"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0" y="290736"/>
            <a:ext cx="8077200" cy="762000"/>
          </a:xfrm>
        </p:spPr>
        <p:txBody>
          <a:bodyPr/>
          <a:lstStyle/>
          <a:p>
            <a:r>
              <a:rPr lang="en-US" altLang="zh-CN" dirty="0" smtClean="0"/>
              <a:t>7.2.4 Application</a:t>
            </a:r>
            <a:r>
              <a:rPr lang="zh-CN" altLang="en-US" dirty="0" smtClean="0"/>
              <a:t> </a:t>
            </a:r>
            <a:r>
              <a:rPr lang="en-US" altLang="zh-CN" dirty="0" smtClean="0"/>
              <a:t>–Huffman Coding</a:t>
            </a:r>
            <a:endParaRPr lang="zh-CN" altLang="en-US" dirty="0"/>
          </a:p>
        </p:txBody>
      </p:sp>
      <p:sp>
        <p:nvSpPr>
          <p:cNvPr id="291843" name="Rectangle 3"/>
          <p:cNvSpPr>
            <a:spLocks noGrp="1" noChangeArrowheads="1"/>
          </p:cNvSpPr>
          <p:nvPr>
            <p:ph type="body" idx="1"/>
          </p:nvPr>
        </p:nvSpPr>
        <p:spPr>
          <a:xfrm>
            <a:off x="411510" y="1403350"/>
            <a:ext cx="8320980" cy="5181600"/>
          </a:xfrm>
        </p:spPr>
        <p:txBody>
          <a:bodyPr/>
          <a:lstStyle/>
          <a:p>
            <a:pPr>
              <a:lnSpc>
                <a:spcPct val="120000"/>
              </a:lnSpc>
            </a:pPr>
            <a:r>
              <a:rPr lang="en-US" altLang="zh-CN" sz="2400" dirty="0">
                <a:solidFill>
                  <a:srgbClr val="FF0066"/>
                </a:solidFill>
                <a:latin typeface="Times New Roman" panose="02020603050405020304" pitchFamily="18" charset="0"/>
                <a:ea typeface="楷体_GB2312" pitchFamily="49" charset="-122"/>
                <a:cs typeface="Times New Roman" panose="02020603050405020304" pitchFamily="18" charset="0"/>
              </a:rPr>
              <a:t>Huffman coding </a:t>
            </a:r>
            <a:r>
              <a:rPr lang="en-US" altLang="zh-CN" sz="2400" dirty="0">
                <a:solidFill>
                  <a:schemeClr val="hlink"/>
                </a:solidFill>
                <a:latin typeface="Times New Roman" panose="02020603050405020304" pitchFamily="18" charset="0"/>
                <a:ea typeface="楷体_GB2312" pitchFamily="49" charset="-122"/>
                <a:cs typeface="Times New Roman" panose="02020603050405020304" pitchFamily="18" charset="0"/>
              </a:rPr>
              <a:t>is a very effective coding method widely used in data file compression. The compression ratio is usually between 20% and 90</a:t>
            </a:r>
            <a:r>
              <a:rPr lang="en-US" altLang="zh-CN" sz="2400" dirty="0" smtClean="0">
                <a:solidFill>
                  <a:schemeClr val="hlink"/>
                </a:solidFill>
                <a:latin typeface="Times New Roman" panose="02020603050405020304" pitchFamily="18" charset="0"/>
                <a:ea typeface="楷体_GB2312" pitchFamily="49" charset="-122"/>
                <a:cs typeface="Times New Roman" panose="02020603050405020304" pitchFamily="18" charset="0"/>
              </a:rPr>
              <a:t>%</a:t>
            </a:r>
          </a:p>
          <a:p>
            <a:pPr>
              <a:lnSpc>
                <a:spcPct val="120000"/>
              </a:lnSpc>
            </a:pPr>
            <a:endParaRPr lang="en-US" altLang="zh-CN" sz="2400" dirty="0" smtClean="0">
              <a:solidFill>
                <a:schemeClr val="hlink"/>
              </a:solidFill>
              <a:latin typeface="Times New Roman" panose="02020603050405020304" pitchFamily="18" charset="0"/>
              <a:ea typeface="楷体_GB2312" pitchFamily="49" charset="-122"/>
              <a:cs typeface="Times New Roman" panose="02020603050405020304" pitchFamily="18" charset="0"/>
            </a:endParaRPr>
          </a:p>
          <a:p>
            <a:pPr>
              <a:lnSpc>
                <a:spcPct val="120000"/>
              </a:lnSpc>
            </a:pPr>
            <a:r>
              <a:rPr lang="en-US" altLang="zh-CN" sz="2400" dirty="0" smtClean="0">
                <a:solidFill>
                  <a:schemeClr val="hlink"/>
                </a:solidFill>
                <a:latin typeface="Times New Roman" panose="02020603050405020304" pitchFamily="18" charset="0"/>
                <a:ea typeface="楷体_GB2312" pitchFamily="49" charset="-122"/>
                <a:cs typeface="Times New Roman" panose="02020603050405020304" pitchFamily="18" charset="0"/>
              </a:rPr>
              <a:t>Huffman </a:t>
            </a:r>
            <a:r>
              <a:rPr lang="en-US" altLang="zh-CN" sz="2400" dirty="0">
                <a:solidFill>
                  <a:schemeClr val="hlink"/>
                </a:solidFill>
                <a:latin typeface="Times New Roman" panose="02020603050405020304" pitchFamily="18" charset="0"/>
                <a:ea typeface="楷体_GB2312" pitchFamily="49" charset="-122"/>
                <a:cs typeface="Times New Roman" panose="02020603050405020304" pitchFamily="18" charset="0"/>
              </a:rPr>
              <a:t>coding algorithm uses the frequency table of characters in the file to establish an optimal representation of characters with 0,1 </a:t>
            </a:r>
            <a:r>
              <a:rPr lang="en-US" altLang="zh-CN" sz="2400" dirty="0" smtClean="0">
                <a:solidFill>
                  <a:schemeClr val="hlink"/>
                </a:solidFill>
                <a:latin typeface="Times New Roman" panose="02020603050405020304" pitchFamily="18" charset="0"/>
                <a:ea typeface="楷体_GB2312" pitchFamily="49" charset="-122"/>
                <a:cs typeface="Times New Roman" panose="02020603050405020304" pitchFamily="18" charset="0"/>
              </a:rPr>
              <a:t>strings</a:t>
            </a:r>
          </a:p>
          <a:p>
            <a:pPr>
              <a:lnSpc>
                <a:spcPct val="120000"/>
              </a:lnSpc>
            </a:pPr>
            <a:r>
              <a:rPr lang="en-US" altLang="zh-CN" sz="2400" dirty="0" smtClean="0">
                <a:solidFill>
                  <a:schemeClr val="hlink"/>
                </a:solidFill>
                <a:latin typeface="Times New Roman" panose="02020603050405020304" pitchFamily="18" charset="0"/>
                <a:ea typeface="楷体_GB2312" pitchFamily="49" charset="-122"/>
                <a:cs typeface="Times New Roman" panose="02020603050405020304" pitchFamily="18" charset="0"/>
              </a:rPr>
              <a:t>Coding </a:t>
            </a:r>
            <a:r>
              <a:rPr lang="en-US" altLang="zh-CN" sz="2400" dirty="0">
                <a:solidFill>
                  <a:schemeClr val="hlink"/>
                </a:solidFill>
                <a:latin typeface="Times New Roman" panose="02020603050405020304" pitchFamily="18" charset="0"/>
                <a:ea typeface="楷体_GB2312" pitchFamily="49" charset="-122"/>
                <a:cs typeface="Times New Roman" panose="02020603050405020304" pitchFamily="18" charset="0"/>
              </a:rPr>
              <a:t>objective: to </a:t>
            </a:r>
            <a:r>
              <a:rPr lang="en-US" altLang="zh-CN" sz="2400" dirty="0">
                <a:solidFill>
                  <a:srgbClr val="FF0066"/>
                </a:solidFill>
                <a:latin typeface="Times New Roman" panose="02020603050405020304" pitchFamily="18" charset="0"/>
                <a:ea typeface="楷体_GB2312" pitchFamily="49" charset="-122"/>
                <a:cs typeface="Times New Roman" panose="02020603050405020304" pitchFamily="18" charset="0"/>
              </a:rPr>
              <a:t>encode shorter characters with higher frequency</a:t>
            </a:r>
            <a:r>
              <a:rPr lang="en-US" altLang="zh-CN" sz="2400" dirty="0">
                <a:solidFill>
                  <a:schemeClr val="hlink"/>
                </a:solidFill>
                <a:latin typeface="Times New Roman" panose="02020603050405020304" pitchFamily="18" charset="0"/>
                <a:ea typeface="楷体_GB2312" pitchFamily="49" charset="-122"/>
                <a:cs typeface="Times New Roman" panose="02020603050405020304" pitchFamily="18" charset="0"/>
              </a:rPr>
              <a:t> and </a:t>
            </a:r>
            <a:r>
              <a:rPr lang="en-US" altLang="zh-CN" sz="2400" dirty="0">
                <a:solidFill>
                  <a:srgbClr val="FF0066"/>
                </a:solidFill>
                <a:latin typeface="Times New Roman" panose="02020603050405020304" pitchFamily="18" charset="0"/>
                <a:ea typeface="楷体_GB2312" pitchFamily="49" charset="-122"/>
                <a:cs typeface="Times New Roman" panose="02020603050405020304" pitchFamily="18" charset="0"/>
              </a:rPr>
              <a:t>longer characters with lower frequency</a:t>
            </a:r>
            <a:r>
              <a:rPr lang="en-US" altLang="zh-CN" sz="2400" dirty="0">
                <a:solidFill>
                  <a:schemeClr val="hlink"/>
                </a:solidFill>
                <a:latin typeface="Times New Roman" panose="02020603050405020304" pitchFamily="18" charset="0"/>
                <a:ea typeface="楷体_GB2312" pitchFamily="49" charset="-122"/>
                <a:cs typeface="Times New Roman" panose="02020603050405020304" pitchFamily="18" charset="0"/>
              </a:rPr>
              <a:t>, which can greatly reduce the total code length.</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84</a:t>
            </a:fld>
            <a:endParaRPr lang="en-CA" dirty="0"/>
          </a:p>
        </p:txBody>
      </p:sp>
      <p:pic>
        <p:nvPicPr>
          <p:cNvPr id="2" name="图片 1"/>
          <p:cNvPicPr>
            <a:picLocks noChangeAspect="1"/>
          </p:cNvPicPr>
          <p:nvPr/>
        </p:nvPicPr>
        <p:blipFill>
          <a:blip r:embed="rId2"/>
          <a:stretch>
            <a:fillRect/>
          </a:stretch>
        </p:blipFill>
        <p:spPr>
          <a:xfrm>
            <a:off x="1475656" y="2688202"/>
            <a:ext cx="6621363" cy="790494"/>
          </a:xfrm>
          <a:prstGeom prst="rect">
            <a:avLst/>
          </a:prstGeom>
        </p:spPr>
      </p:pic>
    </p:spTree>
    <p:extLst>
      <p:ext uri="{BB962C8B-B14F-4D97-AF65-F5344CB8AC3E}">
        <p14:creationId xmlns:p14="http://schemas.microsoft.com/office/powerpoint/2010/main" val="398702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dissolve">
                                      <p:cBhvr>
                                        <p:cTn id="7" dur="500"/>
                                        <p:tgtEl>
                                          <p:spTgt spid="29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91843">
                                            <p:txEl>
                                              <p:pRg st="2" end="2"/>
                                            </p:txEl>
                                          </p:spTgt>
                                        </p:tgtEl>
                                        <p:attrNameLst>
                                          <p:attrName>style.visibility</p:attrName>
                                        </p:attrNameLst>
                                      </p:cBhvr>
                                      <p:to>
                                        <p:strVal val="visible"/>
                                      </p:to>
                                    </p:set>
                                    <p:anim calcmode="lin" valueType="num">
                                      <p:cBhvr additive="base">
                                        <p:cTn id="18" dur="5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91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91843">
                                            <p:txEl>
                                              <p:pRg st="3" end="3"/>
                                            </p:txEl>
                                          </p:spTgt>
                                        </p:tgtEl>
                                        <p:attrNameLst>
                                          <p:attrName>style.visibility</p:attrName>
                                        </p:attrNameLst>
                                      </p:cBhvr>
                                      <p:to>
                                        <p:strVal val="visible"/>
                                      </p:to>
                                    </p:set>
                                    <p:anim calcmode="lin" valueType="num">
                                      <p:cBhvr additive="base">
                                        <p:cTn id="24" dur="500" fill="hold"/>
                                        <p:tgtEl>
                                          <p:spTgt spid="29184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91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Discussion</a:t>
            </a:r>
            <a:endParaRPr lang="zh-CN" altLang="en-US" dirty="0"/>
          </a:p>
        </p:txBody>
      </p:sp>
      <p:sp>
        <p:nvSpPr>
          <p:cNvPr id="3" name="内容占位符 2"/>
          <p:cNvSpPr>
            <a:spLocks noGrp="1"/>
          </p:cNvSpPr>
          <p:nvPr>
            <p:ph idx="1"/>
          </p:nvPr>
        </p:nvSpPr>
        <p:spPr>
          <a:xfrm>
            <a:off x="214313" y="1052513"/>
            <a:ext cx="8822183" cy="5078412"/>
          </a:xfrm>
        </p:spPr>
        <p:txBody>
          <a:bodyPr/>
          <a:lstStyle/>
          <a:p>
            <a:pPr marL="514350" indent="-457200">
              <a:lnSpc>
                <a:spcPts val="3200"/>
              </a:lnSpc>
              <a:spcBef>
                <a:spcPts val="0"/>
              </a:spcBef>
            </a:pPr>
            <a:r>
              <a:rPr lang="en-US" altLang="zh-CN" sz="2800" b="1" dirty="0">
                <a:effectLst>
                  <a:outerShdw blurRad="38100" dist="38100" dir="2700000" algn="tl">
                    <a:srgbClr val="FFFFFF"/>
                  </a:outerShdw>
                </a:effectLst>
              </a:rPr>
              <a:t>Some Concepts:</a:t>
            </a:r>
          </a:p>
          <a:p>
            <a:pPr lvl="1" eaLnBrk="1" hangingPunct="1">
              <a:lnSpc>
                <a:spcPts val="3200"/>
              </a:lnSpc>
              <a:spcBef>
                <a:spcPts val="0"/>
              </a:spcBef>
              <a:buFont typeface="Wingdings" panose="05000000000000000000" pitchFamily="2" charset="2"/>
              <a:buChar char="Ø"/>
            </a:pPr>
            <a:r>
              <a:rPr lang="en-US" altLang="zh-CN" sz="1900" b="1" dirty="0"/>
              <a:t> WPL</a:t>
            </a:r>
          </a:p>
          <a:p>
            <a:pPr lvl="1" eaLnBrk="1" hangingPunct="1">
              <a:lnSpc>
                <a:spcPts val="3200"/>
              </a:lnSpc>
              <a:spcBef>
                <a:spcPts val="0"/>
              </a:spcBef>
              <a:buFont typeface="Wingdings" panose="05000000000000000000" pitchFamily="2" charset="2"/>
              <a:buChar char="Ø"/>
            </a:pPr>
            <a:r>
              <a:rPr lang="en-US" altLang="zh-CN" sz="1900" b="1" dirty="0"/>
              <a:t>Entropy: The absolute minimum &lt; L &gt; in a message </a:t>
            </a:r>
            <a:r>
              <a:rPr lang="en-US" altLang="zh-CN" sz="1900" b="1" dirty="0" smtClean="0"/>
              <a:t>(</a:t>
            </a:r>
            <a:r>
              <a:rPr lang="en-US" altLang="zh-CN" sz="2000" dirty="0" smtClean="0">
                <a:solidFill>
                  <a:srgbClr val="FF0000"/>
                </a:solidFill>
              </a:rPr>
              <a:t>Shannon</a:t>
            </a:r>
            <a:r>
              <a:rPr lang="en-US" altLang="zh-CN" sz="1900" b="1" dirty="0" smtClean="0"/>
              <a:t>)</a:t>
            </a:r>
          </a:p>
          <a:p>
            <a:pPr marL="457200" lvl="1" indent="0" eaLnBrk="1" hangingPunct="1">
              <a:lnSpc>
                <a:spcPts val="3200"/>
              </a:lnSpc>
              <a:spcBef>
                <a:spcPts val="0"/>
              </a:spcBef>
              <a:buNone/>
            </a:pPr>
            <a:r>
              <a:rPr lang="en-US" altLang="zh-CN" sz="1900" b="1" dirty="0"/>
              <a:t> </a:t>
            </a:r>
            <a:r>
              <a:rPr lang="en-US" altLang="zh-CN" sz="1900" b="1" dirty="0" smtClean="0"/>
              <a:t>         H </a:t>
            </a:r>
            <a:r>
              <a:rPr lang="en-US" altLang="zh-CN" sz="1900" b="1" dirty="0"/>
              <a:t>= </a:t>
            </a:r>
            <a:r>
              <a:rPr lang="en-US" altLang="zh-CN" sz="1900" b="1" dirty="0">
                <a:sym typeface="Symbol" pitchFamily="18" charset="2"/>
              </a:rPr>
              <a:t>1 </a:t>
            </a:r>
            <a:r>
              <a:rPr lang="en-US" altLang="zh-CN" sz="1900" b="1" dirty="0" err="1">
                <a:sym typeface="Symbol" pitchFamily="18" charset="2"/>
              </a:rPr>
              <a:t>i</a:t>
            </a:r>
            <a:r>
              <a:rPr lang="en-US" altLang="zh-CN" sz="1900" b="1" dirty="0">
                <a:sym typeface="Symbol" pitchFamily="18" charset="2"/>
              </a:rPr>
              <a:t>  n </a:t>
            </a:r>
            <a:r>
              <a:rPr lang="en-US" altLang="zh-CN" sz="1900" b="1" dirty="0"/>
              <a:t>Pi log (1/ Pi) = - </a:t>
            </a:r>
            <a:r>
              <a:rPr lang="en-US" altLang="zh-CN" sz="1900" b="1" dirty="0">
                <a:sym typeface="Symbol" pitchFamily="18" charset="2"/>
              </a:rPr>
              <a:t>1 </a:t>
            </a:r>
            <a:r>
              <a:rPr lang="en-US" altLang="zh-CN" sz="1900" b="1" dirty="0" err="1">
                <a:sym typeface="Symbol" pitchFamily="18" charset="2"/>
              </a:rPr>
              <a:t>i</a:t>
            </a:r>
            <a:r>
              <a:rPr lang="en-US" altLang="zh-CN" sz="1900" b="1" dirty="0">
                <a:sym typeface="Symbol" pitchFamily="18" charset="2"/>
              </a:rPr>
              <a:t>  n </a:t>
            </a:r>
            <a:r>
              <a:rPr lang="en-US" altLang="zh-CN" sz="1900" b="1" dirty="0"/>
              <a:t>Pi log Pi</a:t>
            </a:r>
          </a:p>
          <a:p>
            <a:pPr lvl="1" eaLnBrk="1" hangingPunct="1">
              <a:lnSpc>
                <a:spcPts val="3200"/>
              </a:lnSpc>
              <a:spcBef>
                <a:spcPts val="0"/>
              </a:spcBef>
              <a:buFont typeface="Wingdings" panose="05000000000000000000" pitchFamily="2" charset="2"/>
              <a:buChar char="Ø"/>
            </a:pPr>
            <a:r>
              <a:rPr lang="en-US" altLang="zh-CN" sz="1900" b="1" dirty="0"/>
              <a:t>Coding Efficiency:        </a:t>
            </a:r>
            <a:r>
              <a:rPr lang="en-US" altLang="zh-CN" sz="1900" b="1" dirty="0">
                <a:sym typeface="Symbol" pitchFamily="18" charset="2"/>
              </a:rPr>
              <a:t> =  H / </a:t>
            </a:r>
            <a:r>
              <a:rPr lang="en-US" altLang="zh-CN" sz="1900" b="1" dirty="0"/>
              <a:t>&lt; L &gt;            0 </a:t>
            </a:r>
            <a:r>
              <a:rPr lang="en-US" altLang="zh-CN" sz="1900" b="1" dirty="0">
                <a:sym typeface="Symbol" pitchFamily="18" charset="2"/>
              </a:rPr>
              <a:t>   1</a:t>
            </a:r>
          </a:p>
          <a:p>
            <a:pPr lvl="1" eaLnBrk="1" hangingPunct="1">
              <a:lnSpc>
                <a:spcPts val="3200"/>
              </a:lnSpc>
              <a:spcBef>
                <a:spcPts val="0"/>
              </a:spcBef>
              <a:buFont typeface="Wingdings" panose="05000000000000000000" pitchFamily="2" charset="2"/>
              <a:buChar char="Ø"/>
            </a:pPr>
            <a:r>
              <a:rPr lang="en-US" altLang="zh-CN" sz="1900" b="1" dirty="0">
                <a:sym typeface="Symbol" pitchFamily="18" charset="2"/>
              </a:rPr>
              <a:t>Coding Redundancy:   R = 1 -                     </a:t>
            </a:r>
            <a:r>
              <a:rPr lang="en-US" altLang="zh-CN" sz="1900" b="1" dirty="0"/>
              <a:t>0 </a:t>
            </a:r>
            <a:r>
              <a:rPr lang="en-US" altLang="zh-CN" sz="1900" b="1" dirty="0">
                <a:sym typeface="Symbol" pitchFamily="18" charset="2"/>
              </a:rPr>
              <a:t> R  </a:t>
            </a:r>
            <a:r>
              <a:rPr lang="en-US" altLang="zh-CN" sz="1900" b="1" dirty="0" smtClean="0">
                <a:sym typeface="Symbol" pitchFamily="18" charset="2"/>
              </a:rPr>
              <a:t>1</a:t>
            </a:r>
          </a:p>
          <a:p>
            <a:pPr marL="514350" indent="-457200">
              <a:lnSpc>
                <a:spcPts val="3200"/>
              </a:lnSpc>
              <a:spcBef>
                <a:spcPts val="0"/>
              </a:spcBef>
            </a:pPr>
            <a:r>
              <a:rPr lang="en-US" altLang="zh-CN" sz="2800" b="1" dirty="0">
                <a:effectLst>
                  <a:outerShdw blurRad="38100" dist="38100" dir="2700000" algn="tl">
                    <a:srgbClr val="FFFFFF"/>
                  </a:outerShdw>
                </a:effectLst>
              </a:rPr>
              <a:t>Fixed Length </a:t>
            </a:r>
            <a:r>
              <a:rPr lang="en-US" altLang="zh-CN" sz="2800" b="1" dirty="0" smtClean="0">
                <a:effectLst>
                  <a:outerShdw blurRad="38100" dist="38100" dir="2700000" algn="tl">
                    <a:srgbClr val="FFFFFF"/>
                  </a:outerShdw>
                </a:effectLst>
              </a:rPr>
              <a:t>Coding </a:t>
            </a:r>
          </a:p>
          <a:p>
            <a:pPr lvl="1" eaLnBrk="1" hangingPunct="1">
              <a:lnSpc>
                <a:spcPts val="3200"/>
              </a:lnSpc>
              <a:spcBef>
                <a:spcPts val="0"/>
              </a:spcBef>
              <a:buFont typeface="Wingdings" panose="05000000000000000000" pitchFamily="2" charset="2"/>
              <a:buChar char="Ø"/>
            </a:pPr>
            <a:r>
              <a:rPr lang="en-US" altLang="zh-CN" sz="1900" b="1" dirty="0"/>
              <a:t>Fixed length coding is optimal (perfect) only when all symbol </a:t>
            </a:r>
            <a:r>
              <a:rPr lang="en-US" altLang="zh-CN" sz="1900" b="1" dirty="0">
                <a:solidFill>
                  <a:srgbClr val="FF0000"/>
                </a:solidFill>
              </a:rPr>
              <a:t>probabilities are equal</a:t>
            </a:r>
            <a:r>
              <a:rPr lang="en-US" altLang="zh-CN" sz="1900" b="1" dirty="0"/>
              <a:t>.</a:t>
            </a:r>
          </a:p>
          <a:p>
            <a:pPr marL="514350" indent="-457200">
              <a:lnSpc>
                <a:spcPts val="3200"/>
              </a:lnSpc>
              <a:spcBef>
                <a:spcPts val="0"/>
              </a:spcBef>
            </a:pPr>
            <a:r>
              <a:rPr lang="en-US" altLang="zh-CN" sz="2800" b="1" dirty="0" smtClean="0">
                <a:effectLst>
                  <a:outerShdw blurRad="38100" dist="38100" dir="2700000" algn="tl">
                    <a:srgbClr val="FFFFFF"/>
                  </a:outerShdw>
                </a:effectLst>
              </a:rPr>
              <a:t> </a:t>
            </a:r>
            <a:r>
              <a:rPr lang="en-US" altLang="zh-CN" sz="2800" b="1" dirty="0">
                <a:effectLst>
                  <a:outerShdw blurRad="38100" dist="38100" dir="2700000" algn="tl">
                    <a:srgbClr val="FFFFFF"/>
                  </a:outerShdw>
                </a:effectLst>
              </a:rPr>
              <a:t>Variable Length </a:t>
            </a:r>
            <a:r>
              <a:rPr lang="en-US" altLang="zh-CN" sz="2800" b="1" dirty="0" smtClean="0">
                <a:effectLst>
                  <a:outerShdw blurRad="38100" dist="38100" dir="2700000" algn="tl">
                    <a:srgbClr val="FFFFFF"/>
                  </a:outerShdw>
                </a:effectLst>
              </a:rPr>
              <a:t>Coding</a:t>
            </a:r>
          </a:p>
          <a:p>
            <a:pPr marL="914400" lvl="1" indent="-457200">
              <a:lnSpc>
                <a:spcPts val="3200"/>
              </a:lnSpc>
              <a:spcBef>
                <a:spcPts val="0"/>
              </a:spcBef>
              <a:buFont typeface="Wingdings" panose="05000000000000000000" pitchFamily="2" charset="2"/>
              <a:buChar char="Ø"/>
            </a:pPr>
            <a:r>
              <a:rPr lang="en-US" altLang="zh-CN" sz="2300" b="1" dirty="0"/>
              <a:t>Huffman </a:t>
            </a:r>
            <a:r>
              <a:rPr lang="en-US" altLang="zh-CN" sz="2300" b="1" dirty="0" smtClean="0"/>
              <a:t>Coding/</a:t>
            </a:r>
            <a:r>
              <a:rPr lang="en-US" altLang="zh-CN" sz="2400" dirty="0">
                <a:solidFill>
                  <a:srgbClr val="FF0000"/>
                </a:solidFill>
              </a:rPr>
              <a:t> prefix </a:t>
            </a:r>
            <a:r>
              <a:rPr lang="en-US" altLang="zh-CN" sz="2400" dirty="0" smtClean="0">
                <a:solidFill>
                  <a:srgbClr val="FF0000"/>
                </a:solidFill>
              </a:rPr>
              <a:t>coding</a:t>
            </a:r>
          </a:p>
          <a:p>
            <a:pPr marL="514350" indent="-457200">
              <a:lnSpc>
                <a:spcPts val="3200"/>
              </a:lnSpc>
              <a:spcBef>
                <a:spcPts val="0"/>
              </a:spcBef>
            </a:pPr>
            <a:r>
              <a:rPr lang="en-US" altLang="zh-CN" sz="2800" b="1" dirty="0">
                <a:solidFill>
                  <a:srgbClr val="00B0F0"/>
                </a:solidFill>
              </a:rPr>
              <a:t>Huffman tree algorithm</a:t>
            </a:r>
            <a:endParaRPr lang="en-US" altLang="zh-CN" sz="2900" b="1" baseline="-25000" dirty="0"/>
          </a:p>
          <a:p>
            <a:pPr lvl="1">
              <a:lnSpc>
                <a:spcPts val="3200"/>
              </a:lnSpc>
              <a:spcBef>
                <a:spcPts val="0"/>
              </a:spcBef>
              <a:buFont typeface="Wingdings" panose="05000000000000000000" pitchFamily="2" charset="2"/>
              <a:buChar char="Ø"/>
            </a:pPr>
            <a:endParaRPr lang="en-US" altLang="zh-CN" dirty="0" smtClean="0"/>
          </a:p>
          <a:p>
            <a:pPr>
              <a:lnSpc>
                <a:spcPts val="3200"/>
              </a:lnSpc>
              <a:spcBef>
                <a:spcPts val="0"/>
              </a:spcBef>
              <a:buFont typeface="Wingdings" panose="05000000000000000000" pitchFamily="2" charset="2"/>
              <a:buChar char="Ø"/>
            </a:pPr>
            <a:endParaRPr lang="zh-CN" altLang="en-US"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85</a:t>
            </a:fld>
            <a:endParaRPr lang="en-CA" dirty="0"/>
          </a:p>
        </p:txBody>
      </p:sp>
      <p:sp>
        <p:nvSpPr>
          <p:cNvPr id="5" name="文本框 4"/>
          <p:cNvSpPr txBox="1"/>
          <p:nvPr/>
        </p:nvSpPr>
        <p:spPr>
          <a:xfrm>
            <a:off x="7721107" y="4437112"/>
            <a:ext cx="1133644" cy="369332"/>
          </a:xfrm>
          <a:prstGeom prst="rect">
            <a:avLst/>
          </a:prstGeom>
          <a:noFill/>
        </p:spPr>
        <p:txBody>
          <a:bodyPr wrap="none" rtlCol="0">
            <a:spAutoFit/>
          </a:bodyPr>
          <a:lstStyle/>
          <a:p>
            <a:r>
              <a:rPr lang="en-US" altLang="zh-CN" b="1" dirty="0" smtClean="0">
                <a:solidFill>
                  <a:srgbClr val="FF33CC"/>
                </a:solidFill>
                <a:hlinkClick r:id="rId2" action="ppaction://hlinksldjump"/>
              </a:rPr>
              <a:t>Example</a:t>
            </a:r>
            <a:endParaRPr lang="zh-CN" altLang="en-US" b="1" dirty="0">
              <a:solidFill>
                <a:srgbClr val="FF33CC"/>
              </a:solidFill>
            </a:endParaRPr>
          </a:p>
        </p:txBody>
      </p:sp>
      <p:sp>
        <p:nvSpPr>
          <p:cNvPr id="6" name="动作按钮: 前进或下一项 5">
            <a:hlinkClick r:id="rId3" action="ppaction://hlinksldjump" highlightClick="1"/>
          </p:cNvPr>
          <p:cNvSpPr/>
          <p:nvPr/>
        </p:nvSpPr>
        <p:spPr>
          <a:xfrm>
            <a:off x="8287929" y="5589810"/>
            <a:ext cx="682376" cy="54111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191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357188"/>
            <a:ext cx="7572375" cy="623887"/>
          </a:xfrm>
        </p:spPr>
        <p:txBody>
          <a:bodyPr/>
          <a:lstStyle/>
          <a:p>
            <a:pPr eaLnBrk="1" hangingPunct="1">
              <a:defRPr/>
            </a:pPr>
            <a:r>
              <a:rPr lang="en-US" sz="3600" b="1" dirty="0" smtClean="0">
                <a:effectLst>
                  <a:outerShdw blurRad="38100" dist="38100" dir="2700000" algn="tl">
                    <a:srgbClr val="FFFFFF"/>
                  </a:outerShdw>
                </a:effectLst>
              </a:rPr>
              <a:t>Coding Efficiency &amp; Redundancy</a:t>
            </a:r>
            <a:endParaRPr lang="en-US" sz="4800" dirty="0" smtClean="0">
              <a:effectLst>
                <a:outerShdw blurRad="38100" dist="38100" dir="2700000" algn="tl">
                  <a:srgbClr val="FFFFFF"/>
                </a:outerShdw>
              </a:effectLst>
            </a:endParaRPr>
          </a:p>
        </p:txBody>
      </p:sp>
      <p:sp>
        <p:nvSpPr>
          <p:cNvPr id="568323" name="Rectangle 3"/>
          <p:cNvSpPr>
            <a:spLocks noGrp="1" noChangeArrowheads="1"/>
          </p:cNvSpPr>
          <p:nvPr>
            <p:ph type="body" idx="1"/>
          </p:nvPr>
        </p:nvSpPr>
        <p:spPr>
          <a:solidFill>
            <a:srgbClr val="FFFF99"/>
          </a:solidFill>
          <a:ln w="28575">
            <a:solidFill>
              <a:schemeClr val="tx1"/>
            </a:solidFill>
          </a:ln>
        </p:spPr>
        <p:txBody>
          <a:bodyPr/>
          <a:lstStyle/>
          <a:p>
            <a:pPr eaLnBrk="1" hangingPunct="1">
              <a:lnSpc>
                <a:spcPct val="90000"/>
              </a:lnSpc>
            </a:pPr>
            <a:r>
              <a:rPr lang="en-US" altLang="zh-CN" sz="2400" b="1" dirty="0" smtClean="0"/>
              <a:t>L</a:t>
            </a:r>
            <a:r>
              <a:rPr lang="en-US" altLang="zh-CN" sz="2400" b="1" baseline="-25000" dirty="0" smtClean="0"/>
              <a:t>i</a:t>
            </a:r>
            <a:r>
              <a:rPr lang="en-US" altLang="zh-CN" sz="2400" dirty="0" smtClean="0"/>
              <a:t> =</a:t>
            </a:r>
            <a:r>
              <a:rPr lang="en-US" altLang="zh-CN" sz="2400" dirty="0" smtClean="0">
                <a:solidFill>
                  <a:srgbClr val="00B0F0"/>
                </a:solidFill>
              </a:rPr>
              <a:t>Length of path </a:t>
            </a:r>
            <a:r>
              <a:rPr lang="en-US" altLang="zh-CN" sz="2400" dirty="0" smtClean="0"/>
              <a:t>from root to symbol (</a:t>
            </a:r>
            <a:r>
              <a:rPr lang="en-US" altLang="zh-CN" sz="2400" dirty="0" err="1" smtClean="0"/>
              <a:t>i</a:t>
            </a:r>
            <a:r>
              <a:rPr lang="en-US" altLang="zh-CN" sz="2400" dirty="0" smtClean="0"/>
              <a:t>) = no. of bits representing that symbol.</a:t>
            </a:r>
          </a:p>
          <a:p>
            <a:pPr eaLnBrk="1" hangingPunct="1">
              <a:lnSpc>
                <a:spcPct val="90000"/>
              </a:lnSpc>
            </a:pPr>
            <a:r>
              <a:rPr lang="en-US" altLang="zh-CN" sz="2400" b="1" dirty="0" smtClean="0"/>
              <a:t>P</a:t>
            </a:r>
            <a:r>
              <a:rPr lang="en-US" altLang="zh-CN" sz="2400" b="1" baseline="-25000" dirty="0" smtClean="0"/>
              <a:t>i</a:t>
            </a:r>
            <a:r>
              <a:rPr lang="en-US" altLang="zh-CN" sz="2400" dirty="0" smtClean="0"/>
              <a:t> = </a:t>
            </a:r>
            <a:r>
              <a:rPr lang="en-US" altLang="zh-CN" sz="2400" dirty="0" smtClean="0">
                <a:solidFill>
                  <a:srgbClr val="00B0F0"/>
                </a:solidFill>
              </a:rPr>
              <a:t>probability of occurrence </a:t>
            </a:r>
            <a:r>
              <a:rPr lang="en-US" altLang="zh-CN" sz="2400" dirty="0" smtClean="0"/>
              <a:t>of symbol (</a:t>
            </a:r>
            <a:r>
              <a:rPr lang="en-US" altLang="zh-CN" sz="2400" dirty="0" err="1" smtClean="0"/>
              <a:t>i</a:t>
            </a:r>
            <a:r>
              <a:rPr lang="en-US" altLang="zh-CN" sz="2400" dirty="0" smtClean="0"/>
              <a:t>) in message.</a:t>
            </a:r>
          </a:p>
          <a:p>
            <a:pPr eaLnBrk="1" hangingPunct="1">
              <a:lnSpc>
                <a:spcPct val="90000"/>
              </a:lnSpc>
            </a:pPr>
            <a:r>
              <a:rPr lang="en-US" altLang="zh-CN" sz="2400" b="1" dirty="0" smtClean="0"/>
              <a:t>n</a:t>
            </a:r>
            <a:r>
              <a:rPr lang="en-US" altLang="zh-CN" sz="2400" dirty="0" smtClean="0"/>
              <a:t> = size of alphabet.</a:t>
            </a:r>
          </a:p>
          <a:p>
            <a:pPr eaLnBrk="1" hangingPunct="1">
              <a:lnSpc>
                <a:spcPct val="90000"/>
              </a:lnSpc>
            </a:pPr>
            <a:r>
              <a:rPr lang="en-US" altLang="zh-CN" sz="2400" b="1" dirty="0" smtClean="0"/>
              <a:t>&lt; L &gt;</a:t>
            </a:r>
            <a:r>
              <a:rPr lang="en-US" altLang="zh-CN" sz="2400" dirty="0" smtClean="0"/>
              <a:t> = </a:t>
            </a:r>
            <a:r>
              <a:rPr lang="en-US" altLang="zh-CN" sz="2400" dirty="0" smtClean="0">
                <a:solidFill>
                  <a:srgbClr val="00B0F0"/>
                </a:solidFill>
              </a:rPr>
              <a:t>Average Symbol Length</a:t>
            </a:r>
            <a:r>
              <a:rPr lang="en-US" altLang="zh-CN" sz="2400" dirty="0" smtClean="0"/>
              <a:t>/</a:t>
            </a:r>
            <a:r>
              <a:rPr lang="en-US" altLang="zh-CN" sz="2400" dirty="0" smtClean="0">
                <a:solidFill>
                  <a:srgbClr val="0070C0"/>
                </a:solidFill>
              </a:rPr>
              <a:t>weighted path length</a:t>
            </a:r>
          </a:p>
          <a:p>
            <a:pPr marL="0" indent="0" eaLnBrk="1" hangingPunct="1">
              <a:lnSpc>
                <a:spcPct val="90000"/>
              </a:lnSpc>
              <a:buNone/>
            </a:pPr>
            <a:r>
              <a:rPr lang="en-US" altLang="zh-CN" sz="2400" dirty="0"/>
              <a:t> </a:t>
            </a:r>
            <a:r>
              <a:rPr lang="en-US" altLang="zh-CN" sz="2400" dirty="0" smtClean="0"/>
              <a:t>        = </a:t>
            </a:r>
            <a:r>
              <a:rPr lang="en-US" altLang="zh-CN" sz="2400" b="1" dirty="0" smtClean="0">
                <a:sym typeface="Symbol" pitchFamily="18" charset="2"/>
              </a:rPr>
              <a:t></a:t>
            </a:r>
            <a:r>
              <a:rPr lang="en-US" altLang="zh-CN" sz="2400" b="1" baseline="-25000" dirty="0" smtClean="0">
                <a:sym typeface="Symbol" pitchFamily="18" charset="2"/>
              </a:rPr>
              <a:t>1 </a:t>
            </a:r>
            <a:r>
              <a:rPr lang="en-US" altLang="zh-CN" sz="2400" b="1" baseline="-25000" dirty="0" err="1" smtClean="0">
                <a:sym typeface="Symbol" pitchFamily="18" charset="2"/>
              </a:rPr>
              <a:t>i</a:t>
            </a:r>
            <a:r>
              <a:rPr lang="en-US" altLang="zh-CN" sz="2400" b="1" baseline="-25000" dirty="0" smtClean="0">
                <a:sym typeface="Symbol" pitchFamily="18" charset="2"/>
              </a:rPr>
              <a:t>  n </a:t>
            </a:r>
            <a:r>
              <a:rPr lang="en-US" altLang="zh-CN" sz="2400" b="1" dirty="0" smtClean="0"/>
              <a:t>P</a:t>
            </a:r>
            <a:r>
              <a:rPr lang="en-US" altLang="zh-CN" sz="2400" b="1" baseline="-25000" dirty="0" smtClean="0"/>
              <a:t>i </a:t>
            </a:r>
            <a:r>
              <a:rPr lang="en-US" altLang="zh-CN" sz="2400" b="1" dirty="0" smtClean="0"/>
              <a:t>L</a:t>
            </a:r>
            <a:r>
              <a:rPr lang="en-US" altLang="zh-CN" sz="2400" b="1" baseline="-25000" dirty="0" smtClean="0"/>
              <a:t>i     </a:t>
            </a:r>
            <a:r>
              <a:rPr lang="en-US" altLang="zh-CN" sz="2400" b="1" dirty="0" smtClean="0"/>
              <a:t> bits/symbol (bps)</a:t>
            </a:r>
            <a:endParaRPr lang="en-US" altLang="zh-CN" sz="2400" dirty="0" smtClean="0"/>
          </a:p>
          <a:p>
            <a:pPr eaLnBrk="1" hangingPunct="1">
              <a:lnSpc>
                <a:spcPct val="90000"/>
              </a:lnSpc>
            </a:pPr>
            <a:r>
              <a:rPr lang="en-US" altLang="zh-CN" sz="2400" dirty="0" smtClean="0"/>
              <a:t>For </a:t>
            </a:r>
            <a:r>
              <a:rPr lang="en-US" altLang="zh-CN" sz="2400" b="1" dirty="0" smtClean="0"/>
              <a:t>fixed length</a:t>
            </a:r>
            <a:r>
              <a:rPr lang="en-US" altLang="zh-CN" sz="2400" dirty="0" smtClean="0"/>
              <a:t> coding, </a:t>
            </a:r>
            <a:r>
              <a:rPr lang="en-US" altLang="zh-CN" sz="2400" b="1" dirty="0" smtClean="0"/>
              <a:t>L</a:t>
            </a:r>
            <a:r>
              <a:rPr lang="en-US" altLang="zh-CN" sz="2400" b="1" baseline="-25000" dirty="0" smtClean="0"/>
              <a:t>i </a:t>
            </a:r>
            <a:r>
              <a:rPr lang="en-US" altLang="zh-CN" sz="2400" b="1" dirty="0" smtClean="0"/>
              <a:t>= L = constant, &lt; L &gt; = L (bps)</a:t>
            </a:r>
          </a:p>
          <a:p>
            <a:pPr eaLnBrk="1" hangingPunct="1">
              <a:lnSpc>
                <a:spcPct val="90000"/>
              </a:lnSpc>
            </a:pPr>
            <a:r>
              <a:rPr lang="en-US" altLang="zh-CN" sz="2400" dirty="0" smtClean="0"/>
              <a:t>Is this optimal (minimum) ?   Not necessarily.</a:t>
            </a:r>
          </a:p>
          <a:p>
            <a:pPr eaLnBrk="1" hangingPunct="1">
              <a:lnSpc>
                <a:spcPct val="90000"/>
              </a:lnSpc>
            </a:pPr>
            <a:r>
              <a:rPr lang="en-US" altLang="zh-CN" sz="2400" dirty="0"/>
              <a:t>The absolute minimum </a:t>
            </a:r>
            <a:r>
              <a:rPr lang="en-US" altLang="zh-CN" sz="2400" b="1" dirty="0"/>
              <a:t>&lt; L &gt;</a:t>
            </a:r>
            <a:r>
              <a:rPr lang="en-US" altLang="zh-CN" sz="2400" dirty="0"/>
              <a:t> in a message is called the </a:t>
            </a:r>
            <a:r>
              <a:rPr lang="en-US" altLang="zh-CN" sz="2400" b="1" dirty="0"/>
              <a:t>Entropy:</a:t>
            </a:r>
          </a:p>
          <a:p>
            <a:pPr eaLnBrk="1" hangingPunct="1">
              <a:lnSpc>
                <a:spcPct val="90000"/>
              </a:lnSpc>
              <a:buNone/>
            </a:pPr>
            <a:r>
              <a:rPr lang="en-US" altLang="zh-CN" sz="2400" dirty="0"/>
              <a:t>	</a:t>
            </a:r>
            <a:r>
              <a:rPr lang="en-US" altLang="zh-CN" sz="2400" b="1" dirty="0"/>
              <a:t>H = </a:t>
            </a:r>
            <a:r>
              <a:rPr lang="en-US" altLang="zh-CN" sz="2400" b="1" dirty="0">
                <a:sym typeface="Symbol" pitchFamily="18" charset="2"/>
              </a:rPr>
              <a:t></a:t>
            </a:r>
            <a:r>
              <a:rPr lang="en-US" altLang="zh-CN" sz="2400" b="1" baseline="-25000" dirty="0">
                <a:sym typeface="Symbol" pitchFamily="18" charset="2"/>
              </a:rPr>
              <a:t>1 </a:t>
            </a:r>
            <a:r>
              <a:rPr lang="en-US" altLang="zh-CN" sz="2400" b="1" baseline="-25000" dirty="0" err="1">
                <a:sym typeface="Symbol" pitchFamily="18" charset="2"/>
              </a:rPr>
              <a:t>i</a:t>
            </a:r>
            <a:r>
              <a:rPr lang="en-US" altLang="zh-CN" sz="2400" b="1" baseline="-25000" dirty="0">
                <a:sym typeface="Symbol" pitchFamily="18" charset="2"/>
              </a:rPr>
              <a:t>  n </a:t>
            </a:r>
            <a:r>
              <a:rPr lang="en-US" altLang="zh-CN" sz="2400" b="1" dirty="0"/>
              <a:t>P</a:t>
            </a:r>
            <a:r>
              <a:rPr lang="en-US" altLang="zh-CN" sz="2400" b="1" baseline="-25000" dirty="0"/>
              <a:t>i </a:t>
            </a:r>
            <a:r>
              <a:rPr lang="en-US" altLang="zh-CN" sz="2400" b="1" dirty="0"/>
              <a:t>log (1/ P</a:t>
            </a:r>
            <a:r>
              <a:rPr lang="en-US" altLang="zh-CN" sz="2400" b="1" baseline="-25000" dirty="0"/>
              <a:t>i</a:t>
            </a:r>
            <a:r>
              <a:rPr lang="en-US" altLang="zh-CN" sz="2400" b="1" dirty="0"/>
              <a:t>) = - </a:t>
            </a:r>
            <a:r>
              <a:rPr lang="en-US" altLang="zh-CN" sz="2400" b="1" dirty="0">
                <a:sym typeface="Symbol" pitchFamily="18" charset="2"/>
              </a:rPr>
              <a:t></a:t>
            </a:r>
            <a:r>
              <a:rPr lang="en-US" altLang="zh-CN" sz="2400" b="1" baseline="-25000" dirty="0">
                <a:sym typeface="Symbol" pitchFamily="18" charset="2"/>
              </a:rPr>
              <a:t>1 </a:t>
            </a:r>
            <a:r>
              <a:rPr lang="en-US" altLang="zh-CN" sz="2400" b="1" baseline="-25000" dirty="0" err="1">
                <a:sym typeface="Symbol" pitchFamily="18" charset="2"/>
              </a:rPr>
              <a:t>i</a:t>
            </a:r>
            <a:r>
              <a:rPr lang="en-US" altLang="zh-CN" sz="2400" b="1" baseline="-25000" dirty="0">
                <a:sym typeface="Symbol" pitchFamily="18" charset="2"/>
              </a:rPr>
              <a:t>  n </a:t>
            </a:r>
            <a:r>
              <a:rPr lang="en-US" altLang="zh-CN" sz="2400" b="1" dirty="0"/>
              <a:t>P</a:t>
            </a:r>
            <a:r>
              <a:rPr lang="en-US" altLang="zh-CN" sz="2400" b="1" baseline="-25000" dirty="0"/>
              <a:t>i </a:t>
            </a:r>
            <a:r>
              <a:rPr lang="en-US" altLang="zh-CN" sz="2400" b="1" dirty="0"/>
              <a:t>log P</a:t>
            </a:r>
            <a:r>
              <a:rPr lang="en-US" altLang="zh-CN" sz="2400" b="1" baseline="-25000" dirty="0"/>
              <a:t>i</a:t>
            </a:r>
          </a:p>
          <a:p>
            <a:pPr eaLnBrk="1" hangingPunct="1">
              <a:lnSpc>
                <a:spcPct val="90000"/>
              </a:lnSpc>
            </a:pPr>
            <a:r>
              <a:rPr lang="en-US" altLang="zh-CN" sz="2400" b="1" dirty="0"/>
              <a:t>Coding Efficiency:        </a:t>
            </a:r>
            <a:r>
              <a:rPr lang="en-US" altLang="zh-CN" sz="2400" b="1" dirty="0">
                <a:sym typeface="Symbol" pitchFamily="18" charset="2"/>
              </a:rPr>
              <a:t> =  H / </a:t>
            </a:r>
            <a:r>
              <a:rPr lang="en-US" altLang="zh-CN" sz="2400" b="1" dirty="0"/>
              <a:t>&lt; L &gt;            0 </a:t>
            </a:r>
            <a:r>
              <a:rPr lang="en-US" altLang="zh-CN" sz="2400" b="1" dirty="0">
                <a:sym typeface="Symbol" pitchFamily="18" charset="2"/>
              </a:rPr>
              <a:t>   1</a:t>
            </a:r>
          </a:p>
          <a:p>
            <a:pPr eaLnBrk="1" hangingPunct="1">
              <a:lnSpc>
                <a:spcPct val="90000"/>
              </a:lnSpc>
            </a:pPr>
            <a:r>
              <a:rPr lang="en-US" altLang="zh-CN" sz="2400" b="1" dirty="0">
                <a:sym typeface="Symbol" pitchFamily="18" charset="2"/>
              </a:rPr>
              <a:t>Coding Redundancy:   R = 1 -                     </a:t>
            </a:r>
            <a:r>
              <a:rPr lang="en-US" altLang="zh-CN" sz="2400" b="1" dirty="0"/>
              <a:t>0 </a:t>
            </a:r>
            <a:r>
              <a:rPr lang="en-US" altLang="zh-CN" sz="2400" b="1" dirty="0">
                <a:sym typeface="Symbol" pitchFamily="18" charset="2"/>
              </a:rPr>
              <a:t> R  1</a:t>
            </a:r>
            <a:endParaRPr lang="en-US" altLang="zh-CN" sz="2400" dirty="0">
              <a:sym typeface="Symbol" pitchFamily="18" charset="2"/>
            </a:endParaRPr>
          </a:p>
          <a:p>
            <a:pPr eaLnBrk="1" hangingPunct="1">
              <a:lnSpc>
                <a:spcPct val="90000"/>
              </a:lnSpc>
            </a:pPr>
            <a:endParaRPr lang="en-US" altLang="zh-CN" sz="2400" dirty="0" smtClean="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86</a:t>
            </a:fld>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8323">
                                            <p:txEl>
                                              <p:pRg st="0" end="0"/>
                                            </p:txEl>
                                          </p:spTgt>
                                        </p:tgtEl>
                                        <p:attrNameLst>
                                          <p:attrName>style.visibility</p:attrName>
                                        </p:attrNameLst>
                                      </p:cBhvr>
                                      <p:to>
                                        <p:strVal val="visible"/>
                                      </p:to>
                                    </p:set>
                                    <p:anim calcmode="lin" valueType="num">
                                      <p:cBhvr additive="base">
                                        <p:cTn id="7" dur="500" fill="hold"/>
                                        <p:tgtEl>
                                          <p:spTgt spid="568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83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8323">
                                            <p:txEl>
                                              <p:pRg st="1" end="1"/>
                                            </p:txEl>
                                          </p:spTgt>
                                        </p:tgtEl>
                                        <p:attrNameLst>
                                          <p:attrName>style.visibility</p:attrName>
                                        </p:attrNameLst>
                                      </p:cBhvr>
                                      <p:to>
                                        <p:strVal val="visible"/>
                                      </p:to>
                                    </p:set>
                                    <p:anim calcmode="lin" valueType="num">
                                      <p:cBhvr additive="base">
                                        <p:cTn id="11" dur="500" fill="hold"/>
                                        <p:tgtEl>
                                          <p:spTgt spid="5683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83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8323">
                                            <p:txEl>
                                              <p:pRg st="2" end="2"/>
                                            </p:txEl>
                                          </p:spTgt>
                                        </p:tgtEl>
                                        <p:attrNameLst>
                                          <p:attrName>style.visibility</p:attrName>
                                        </p:attrNameLst>
                                      </p:cBhvr>
                                      <p:to>
                                        <p:strVal val="visible"/>
                                      </p:to>
                                    </p:set>
                                    <p:anim calcmode="lin" valueType="num">
                                      <p:cBhvr additive="base">
                                        <p:cTn id="15" dur="500" fill="hold"/>
                                        <p:tgtEl>
                                          <p:spTgt spid="5683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6832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68323">
                                            <p:txEl>
                                              <p:pRg st="3" end="3"/>
                                            </p:txEl>
                                          </p:spTgt>
                                        </p:tgtEl>
                                        <p:attrNameLst>
                                          <p:attrName>style.visibility</p:attrName>
                                        </p:attrNameLst>
                                      </p:cBhvr>
                                      <p:to>
                                        <p:strVal val="visible"/>
                                      </p:to>
                                    </p:set>
                                    <p:anim calcmode="lin" valueType="num">
                                      <p:cBhvr additive="base">
                                        <p:cTn id="19" dur="500" fill="hold"/>
                                        <p:tgtEl>
                                          <p:spTgt spid="5683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832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68323">
                                            <p:txEl>
                                              <p:pRg st="4" end="4"/>
                                            </p:txEl>
                                          </p:spTgt>
                                        </p:tgtEl>
                                        <p:attrNameLst>
                                          <p:attrName>style.visibility</p:attrName>
                                        </p:attrNameLst>
                                      </p:cBhvr>
                                      <p:to>
                                        <p:strVal val="visible"/>
                                      </p:to>
                                    </p:set>
                                    <p:anim calcmode="lin" valueType="num">
                                      <p:cBhvr additive="base">
                                        <p:cTn id="23" dur="500" fill="hold"/>
                                        <p:tgtEl>
                                          <p:spTgt spid="56832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683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68323">
                                            <p:txEl>
                                              <p:pRg st="5" end="5"/>
                                            </p:txEl>
                                          </p:spTgt>
                                        </p:tgtEl>
                                        <p:attrNameLst>
                                          <p:attrName>style.visibility</p:attrName>
                                        </p:attrNameLst>
                                      </p:cBhvr>
                                      <p:to>
                                        <p:strVal val="visible"/>
                                      </p:to>
                                    </p:set>
                                    <p:anim calcmode="lin" valueType="num">
                                      <p:cBhvr additive="base">
                                        <p:cTn id="29" dur="500" fill="hold"/>
                                        <p:tgtEl>
                                          <p:spTgt spid="5683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683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68323">
                                            <p:txEl>
                                              <p:pRg st="6" end="6"/>
                                            </p:txEl>
                                          </p:spTgt>
                                        </p:tgtEl>
                                        <p:attrNameLst>
                                          <p:attrName>style.visibility</p:attrName>
                                        </p:attrNameLst>
                                      </p:cBhvr>
                                      <p:to>
                                        <p:strVal val="visible"/>
                                      </p:to>
                                    </p:set>
                                    <p:anim calcmode="lin" valueType="num">
                                      <p:cBhvr additive="base">
                                        <p:cTn id="35" dur="500" fill="hold"/>
                                        <p:tgtEl>
                                          <p:spTgt spid="56832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683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68323">
                                            <p:txEl>
                                              <p:pRg st="7" end="7"/>
                                            </p:txEl>
                                          </p:spTgt>
                                        </p:tgtEl>
                                        <p:attrNameLst>
                                          <p:attrName>style.visibility</p:attrName>
                                        </p:attrNameLst>
                                      </p:cBhvr>
                                      <p:to>
                                        <p:strVal val="visible"/>
                                      </p:to>
                                    </p:set>
                                    <p:anim calcmode="lin" valueType="num">
                                      <p:cBhvr additive="base">
                                        <p:cTn id="41" dur="500" fill="hold"/>
                                        <p:tgtEl>
                                          <p:spTgt spid="56832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683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68323">
                                            <p:txEl>
                                              <p:pRg st="8" end="8"/>
                                            </p:txEl>
                                          </p:spTgt>
                                        </p:tgtEl>
                                        <p:attrNameLst>
                                          <p:attrName>style.visibility</p:attrName>
                                        </p:attrNameLst>
                                      </p:cBhvr>
                                      <p:to>
                                        <p:strVal val="visible"/>
                                      </p:to>
                                    </p:set>
                                    <p:anim calcmode="lin" valueType="num">
                                      <p:cBhvr additive="base">
                                        <p:cTn id="47" dur="500" fill="hold"/>
                                        <p:tgtEl>
                                          <p:spTgt spid="56832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683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68323">
                                            <p:txEl>
                                              <p:pRg st="9" end="9"/>
                                            </p:txEl>
                                          </p:spTgt>
                                        </p:tgtEl>
                                        <p:attrNameLst>
                                          <p:attrName>style.visibility</p:attrName>
                                        </p:attrNameLst>
                                      </p:cBhvr>
                                      <p:to>
                                        <p:strVal val="visible"/>
                                      </p:to>
                                    </p:set>
                                    <p:anim calcmode="lin" valueType="num">
                                      <p:cBhvr additive="base">
                                        <p:cTn id="53" dur="500" fill="hold"/>
                                        <p:tgtEl>
                                          <p:spTgt spid="56832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683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68323">
                                            <p:txEl>
                                              <p:pRg st="10" end="10"/>
                                            </p:txEl>
                                          </p:spTgt>
                                        </p:tgtEl>
                                        <p:attrNameLst>
                                          <p:attrName>style.visibility</p:attrName>
                                        </p:attrNameLst>
                                      </p:cBhvr>
                                      <p:to>
                                        <p:strVal val="visible"/>
                                      </p:to>
                                    </p:set>
                                    <p:anim calcmode="lin" valueType="num">
                                      <p:cBhvr additive="base">
                                        <p:cTn id="59" dur="500" fill="hold"/>
                                        <p:tgtEl>
                                          <p:spTgt spid="56832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683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79388" y="152400"/>
            <a:ext cx="8278812" cy="1143000"/>
          </a:xfrm>
        </p:spPr>
        <p:txBody>
          <a:bodyPr/>
          <a:lstStyle/>
          <a:p>
            <a:pPr eaLnBrk="1" hangingPunct="1">
              <a:defRPr/>
            </a:pPr>
            <a:r>
              <a:rPr lang="en-US" sz="4000" b="1" dirty="0" smtClean="0">
                <a:effectLst>
                  <a:outerShdw blurRad="38100" dist="38100" dir="2700000" algn="tl">
                    <a:srgbClr val="FFFFFF"/>
                  </a:outerShdw>
                </a:effectLst>
              </a:rPr>
              <a:t>Example: Fixed Length Coding</a:t>
            </a:r>
            <a:endParaRPr lang="en-US" sz="4000" dirty="0" smtClean="0">
              <a:effectLst>
                <a:outerShdw blurRad="38100" dist="38100" dir="2700000" algn="tl">
                  <a:srgbClr val="FFFFFF"/>
                </a:outerShdw>
              </a:effectLst>
            </a:endParaRPr>
          </a:p>
        </p:txBody>
      </p:sp>
      <p:sp>
        <p:nvSpPr>
          <p:cNvPr id="572419" name="Rectangle 3"/>
          <p:cNvSpPr>
            <a:spLocks noGrp="1" noChangeArrowheads="1"/>
          </p:cNvSpPr>
          <p:nvPr>
            <p:ph type="body" sz="half" idx="1"/>
          </p:nvPr>
        </p:nvSpPr>
        <p:spPr>
          <a:xfrm>
            <a:off x="900113" y="1196752"/>
            <a:ext cx="7658100" cy="4968552"/>
          </a:xfrm>
          <a:noFill/>
          <a:ln w="28575">
            <a:noFill/>
          </a:ln>
        </p:spPr>
        <p:txBody>
          <a:bodyPr/>
          <a:lstStyle/>
          <a:p>
            <a:pPr eaLnBrk="1" hangingPunct="1"/>
            <a:r>
              <a:rPr lang="en-US" altLang="zh-CN" sz="2000" b="1" dirty="0" smtClean="0"/>
              <a:t>4- Symbol Alphabet (</a:t>
            </a:r>
            <a:r>
              <a:rPr lang="en-US" altLang="zh-CN" sz="2000" b="1" dirty="0" err="1" smtClean="0"/>
              <a:t>a,b,c,d</a:t>
            </a:r>
            <a:r>
              <a:rPr lang="en-US" altLang="zh-CN" sz="2000" b="1" dirty="0" smtClean="0"/>
              <a:t>). All symbols have the same length L = 2 bits</a:t>
            </a:r>
          </a:p>
          <a:p>
            <a:pPr eaLnBrk="1" hangingPunct="1"/>
            <a:r>
              <a:rPr lang="en-US" altLang="zh-CN" sz="2000" b="1" dirty="0" smtClean="0"/>
              <a:t>Message :  </a:t>
            </a:r>
            <a:r>
              <a:rPr lang="en-US" altLang="zh-CN" sz="2000" b="1" dirty="0" err="1" smtClean="0"/>
              <a:t>abbcaada</a:t>
            </a:r>
            <a:endParaRPr lang="en-US" altLang="zh-CN" sz="2000" b="1" dirty="0" smtClean="0"/>
          </a:p>
          <a:p>
            <a:pPr eaLnBrk="1" hangingPunct="1"/>
            <a:endParaRPr lang="en-US" altLang="zh-CN" sz="2000" b="1" dirty="0" smtClean="0"/>
          </a:p>
          <a:p>
            <a:pPr eaLnBrk="1" hangingPunct="1"/>
            <a:endParaRPr lang="en-US" altLang="zh-CN" sz="2000" dirty="0" smtClean="0"/>
          </a:p>
          <a:p>
            <a:pPr eaLnBrk="1" hangingPunct="1"/>
            <a:endParaRPr lang="en-US" altLang="zh-CN" sz="2000" dirty="0" smtClean="0"/>
          </a:p>
          <a:p>
            <a:pPr eaLnBrk="1" hangingPunct="1"/>
            <a:endParaRPr lang="en-US" altLang="zh-CN" sz="2000" dirty="0" smtClean="0"/>
          </a:p>
          <a:p>
            <a:pPr eaLnBrk="1" hangingPunct="1"/>
            <a:endParaRPr lang="en-US" altLang="zh-CN" sz="2000" dirty="0" smtClean="0"/>
          </a:p>
          <a:p>
            <a:pPr eaLnBrk="1" hangingPunct="1"/>
            <a:endParaRPr lang="en-US" altLang="zh-CN" sz="2000" dirty="0" smtClean="0"/>
          </a:p>
          <a:p>
            <a:pPr eaLnBrk="1" hangingPunct="1"/>
            <a:endParaRPr lang="en-US" altLang="zh-CN" sz="2000" dirty="0" smtClean="0"/>
          </a:p>
          <a:p>
            <a:pPr eaLnBrk="1" hangingPunct="1"/>
            <a:r>
              <a:rPr lang="en-US" altLang="zh-CN" sz="1800" b="1" dirty="0" smtClean="0"/>
              <a:t>&lt; L &gt; = 2 (bps)</a:t>
            </a:r>
          </a:p>
          <a:p>
            <a:pPr eaLnBrk="1" hangingPunct="1"/>
            <a:r>
              <a:rPr lang="en-US" altLang="zh-CN" sz="1800" b="1" dirty="0">
                <a:sym typeface="Symbol" pitchFamily="18" charset="2"/>
              </a:rPr>
              <a:t>Coding </a:t>
            </a:r>
            <a:r>
              <a:rPr lang="en-US" altLang="zh-CN" sz="1800" b="1" dirty="0" smtClean="0">
                <a:sym typeface="Symbol" pitchFamily="18" charset="2"/>
              </a:rPr>
              <a:t>Efficiency  </a:t>
            </a:r>
            <a:r>
              <a:rPr lang="en-US" altLang="zh-CN" sz="1800" b="1" dirty="0">
                <a:sym typeface="Symbol" pitchFamily="18" charset="2"/>
              </a:rPr>
              <a:t>	 =  H / </a:t>
            </a:r>
            <a:r>
              <a:rPr lang="en-US" altLang="zh-CN" sz="1800" b="1" dirty="0"/>
              <a:t>&lt; L &gt; = 1.75 / 2 = 0.875,</a:t>
            </a:r>
          </a:p>
          <a:p>
            <a:pPr eaLnBrk="1" hangingPunct="1"/>
            <a:r>
              <a:rPr lang="en-US" altLang="zh-CN" sz="1800" b="1" dirty="0"/>
              <a:t>Coding </a:t>
            </a:r>
            <a:r>
              <a:rPr lang="en-US" altLang="zh-CN" sz="1800" b="1" dirty="0" smtClean="0"/>
              <a:t>Redundancy</a:t>
            </a:r>
            <a:r>
              <a:rPr lang="en-US" altLang="zh-CN" sz="1800" b="1" dirty="0"/>
              <a:t>	R = 1 – 0.875 = 0.125</a:t>
            </a:r>
          </a:p>
          <a:p>
            <a:pPr eaLnBrk="1" hangingPunct="1"/>
            <a:r>
              <a:rPr lang="en-US" altLang="zh-CN" sz="1800" b="1" dirty="0"/>
              <a:t>This is </a:t>
            </a:r>
            <a:r>
              <a:rPr lang="en-US" altLang="zh-CN" sz="1800" b="1" dirty="0">
                <a:solidFill>
                  <a:srgbClr val="FF0000"/>
                </a:solidFill>
              </a:rPr>
              <a:t>not optimal</a:t>
            </a:r>
            <a:endParaRPr lang="en-US" altLang="zh-CN" sz="1800" b="1" baseline="-25000" dirty="0">
              <a:solidFill>
                <a:srgbClr val="FF0000"/>
              </a:solidFill>
            </a:endParaRPr>
          </a:p>
          <a:p>
            <a:pPr eaLnBrk="1" hangingPunct="1"/>
            <a:endParaRPr lang="en-US" altLang="zh-CN" sz="1800" b="1" dirty="0" smtClean="0"/>
          </a:p>
        </p:txBody>
      </p:sp>
      <p:graphicFrame>
        <p:nvGraphicFramePr>
          <p:cNvPr id="62529" name="Group 65"/>
          <p:cNvGraphicFramePr>
            <a:graphicFrameLocks noGrp="1"/>
          </p:cNvGraphicFramePr>
          <p:nvPr>
            <p:ph sz="half" idx="2"/>
            <p:extLst>
              <p:ext uri="{D42A27DB-BD31-4B8C-83A1-F6EECF244321}">
                <p14:modId xmlns:p14="http://schemas.microsoft.com/office/powerpoint/2010/main" val="4180813104"/>
              </p:ext>
            </p:extLst>
          </p:nvPr>
        </p:nvGraphicFramePr>
        <p:xfrm>
          <a:off x="1509713" y="2344736"/>
          <a:ext cx="6629400" cy="2209801"/>
        </p:xfrm>
        <a:graphic>
          <a:graphicData uri="http://schemas.openxmlformats.org/drawingml/2006/table">
            <a:tbl>
              <a:tblPr/>
              <a:tblGrid>
                <a:gridCol w="1295400"/>
                <a:gridCol w="914400"/>
                <a:gridCol w="1104900"/>
                <a:gridCol w="1104900"/>
                <a:gridCol w="1104900"/>
                <a:gridCol w="1104900"/>
              </a:tblGrid>
              <a:tr h="4413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charset="-122"/>
                        </a:rPr>
                        <a:t>Symbol (</a:t>
                      </a:r>
                      <a:r>
                        <a:rPr kumimoji="0" lang="en-US" altLang="zh-CN" sz="1800" b="1" i="0" u="none" strike="noStrike" cap="none" normalizeH="0" baseline="0" dirty="0" err="1" smtClean="0">
                          <a:ln>
                            <a:noFill/>
                          </a:ln>
                          <a:solidFill>
                            <a:schemeClr val="tx1"/>
                          </a:solidFill>
                          <a:effectLst/>
                          <a:latin typeface="Arial" charset="0"/>
                          <a:ea typeface="宋体" charset="-122"/>
                        </a:rPr>
                        <a:t>i</a:t>
                      </a:r>
                      <a:r>
                        <a:rPr kumimoji="0" lang="en-US" altLang="zh-CN" sz="1800" b="1" i="0" u="none" strike="noStrike" cap="none" normalizeH="0" baseline="0" dirty="0" smtClean="0">
                          <a:ln>
                            <a:noFill/>
                          </a:ln>
                          <a:solidFill>
                            <a:schemeClr val="tx1"/>
                          </a:solidFill>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p</a:t>
                      </a:r>
                      <a:r>
                        <a:rPr kumimoji="0" lang="en-US" altLang="zh-CN" sz="1800" b="1" i="0" u="none" strike="noStrike" cap="none" normalizeH="0" baseline="-25000" smtClean="0">
                          <a:ln>
                            <a:noFill/>
                          </a:ln>
                          <a:solidFill>
                            <a:schemeClr val="tx1"/>
                          </a:solidFill>
                          <a:effectLst/>
                          <a:latin typeface="Arial" charset="0"/>
                          <a:ea typeface="宋体"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-log p</a:t>
                      </a:r>
                      <a:r>
                        <a:rPr kumimoji="0" lang="en-US" altLang="zh-CN" sz="1800" b="1" i="0" u="none" strike="noStrike" cap="none" normalizeH="0" baseline="-25000" smtClean="0">
                          <a:ln>
                            <a:noFill/>
                          </a:ln>
                          <a:solidFill>
                            <a:schemeClr val="tx1"/>
                          </a:solidFill>
                          <a:effectLst/>
                          <a:latin typeface="Arial" charset="0"/>
                          <a:ea typeface="宋体"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-p</a:t>
                      </a:r>
                      <a:r>
                        <a:rPr kumimoji="0" lang="en-US" altLang="zh-CN" sz="1800" b="1" i="0" u="none" strike="noStrike" cap="none" normalizeH="0" baseline="-25000" smtClean="0">
                          <a:ln>
                            <a:noFill/>
                          </a:ln>
                          <a:solidFill>
                            <a:schemeClr val="tx1"/>
                          </a:solidFill>
                          <a:effectLst/>
                          <a:latin typeface="Arial" charset="0"/>
                          <a:ea typeface="宋体" charset="-122"/>
                        </a:rPr>
                        <a:t>i</a:t>
                      </a:r>
                      <a:r>
                        <a:rPr kumimoji="0" lang="en-US" altLang="zh-CN" sz="1800" b="1" i="0" u="none" strike="noStrike" cap="none" normalizeH="0" baseline="0" smtClean="0">
                          <a:ln>
                            <a:noFill/>
                          </a:ln>
                          <a:solidFill>
                            <a:schemeClr val="tx1"/>
                          </a:solidFill>
                          <a:effectLst/>
                          <a:latin typeface="Arial" charset="0"/>
                          <a:ea typeface="宋体" charset="-122"/>
                        </a:rPr>
                        <a:t> log p</a:t>
                      </a:r>
                      <a:r>
                        <a:rPr kumimoji="0" lang="en-US" altLang="zh-CN" sz="1800" b="1" i="0" u="none" strike="noStrike" cap="none" normalizeH="0" baseline="-25000" smtClean="0">
                          <a:ln>
                            <a:noFill/>
                          </a:ln>
                          <a:solidFill>
                            <a:schemeClr val="tx1"/>
                          </a:solidFill>
                          <a:effectLst/>
                          <a:latin typeface="Arial" charset="0"/>
                          <a:ea typeface="宋体"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charset="-122"/>
                        </a:rPr>
                        <a:t>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charset="-122"/>
                        </a:rPr>
                        <a:t>L</a:t>
                      </a:r>
                      <a:r>
                        <a:rPr kumimoji="0" lang="en-US" altLang="zh-CN" sz="1800" b="1" i="0" u="none" strike="noStrike" cap="none" normalizeH="0" baseline="-25000" smtClean="0">
                          <a:ln>
                            <a:noFill/>
                          </a:ln>
                          <a:solidFill>
                            <a:schemeClr val="tx1"/>
                          </a:solidFill>
                          <a:effectLst/>
                          <a:latin typeface="Arial" charset="0"/>
                          <a:ea typeface="宋体" charset="-122"/>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2464" name="Text Box 66"/>
          <p:cNvSpPr txBox="1">
            <a:spLocks noChangeArrowheads="1"/>
          </p:cNvSpPr>
          <p:nvPr/>
        </p:nvSpPr>
        <p:spPr bwMode="auto">
          <a:xfrm>
            <a:off x="7170738" y="4873625"/>
            <a:ext cx="184150" cy="457200"/>
          </a:xfrm>
          <a:prstGeom prst="rect">
            <a:avLst/>
          </a:prstGeom>
          <a:noFill/>
          <a:ln w="9525">
            <a:noFill/>
            <a:miter lim="800000"/>
            <a:headEnd/>
            <a:tailEnd/>
          </a:ln>
        </p:spPr>
        <p:txBody>
          <a:bodyPr wrap="none">
            <a:spAutoFit/>
          </a:bodyPr>
          <a:lstStyle/>
          <a:p>
            <a:endParaRPr lang="en-US" altLang="zh-CN"/>
          </a:p>
        </p:txBody>
      </p:sp>
      <p:sp>
        <p:nvSpPr>
          <p:cNvPr id="572465" name="Text Box 68"/>
          <p:cNvSpPr txBox="1">
            <a:spLocks noChangeArrowheads="1"/>
          </p:cNvSpPr>
          <p:nvPr/>
        </p:nvSpPr>
        <p:spPr bwMode="auto">
          <a:xfrm>
            <a:off x="4737141" y="4763640"/>
            <a:ext cx="1371600" cy="366712"/>
          </a:xfrm>
          <a:prstGeom prst="rect">
            <a:avLst/>
          </a:prstGeom>
          <a:noFill/>
          <a:ln w="9525">
            <a:noFill/>
            <a:miter lim="800000"/>
            <a:headEnd/>
            <a:tailEnd/>
          </a:ln>
        </p:spPr>
        <p:txBody>
          <a:bodyPr>
            <a:spAutoFit/>
          </a:bodyPr>
          <a:lstStyle/>
          <a:p>
            <a:pPr>
              <a:spcBef>
                <a:spcPct val="50000"/>
              </a:spcBef>
            </a:pPr>
            <a:r>
              <a:rPr lang="en-US" altLang="zh-CN" b="1" dirty="0">
                <a:solidFill>
                  <a:srgbClr val="FF0000"/>
                </a:solidFill>
              </a:rPr>
              <a:t>H = 1.75</a:t>
            </a:r>
          </a:p>
        </p:txBody>
      </p:sp>
      <p:sp>
        <p:nvSpPr>
          <p:cNvPr id="4" name="灯片编号占位符 3"/>
          <p:cNvSpPr>
            <a:spLocks noGrp="1"/>
          </p:cNvSpPr>
          <p:nvPr>
            <p:ph type="sldNum" sz="quarter" idx="12"/>
          </p:nvPr>
        </p:nvSpPr>
        <p:spPr/>
        <p:txBody>
          <a:bodyPr/>
          <a:lstStyle/>
          <a:p>
            <a:pPr>
              <a:defRPr/>
            </a:pPr>
            <a:r>
              <a:rPr lang="en-CA" smtClean="0"/>
              <a:t>Chapter 7-</a:t>
            </a:r>
            <a:fld id="{59DDF3E1-92F9-4899-BF57-F3C558624086}" type="slidenum">
              <a:rPr lang="en-CA" smtClean="0"/>
              <a:pPr>
                <a:defRPr/>
              </a:pPr>
              <a:t>87</a:t>
            </a:fld>
            <a:endParaRPr lang="en-CA" dirty="0"/>
          </a:p>
        </p:txBody>
      </p:sp>
      <p:sp>
        <p:nvSpPr>
          <p:cNvPr id="2" name="动作按钮: 后退或前一项 1">
            <a:hlinkClick r:id="rId3" action="ppaction://hlinksldjump" highlightClick="1"/>
          </p:cNvPr>
          <p:cNvSpPr/>
          <p:nvPr/>
        </p:nvSpPr>
        <p:spPr>
          <a:xfrm>
            <a:off x="8244408" y="5661248"/>
            <a:ext cx="899592" cy="504056"/>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2419">
                                            <p:txEl>
                                              <p:pRg st="9" end="9"/>
                                            </p:txEl>
                                          </p:spTgt>
                                        </p:tgtEl>
                                        <p:attrNameLst>
                                          <p:attrName>style.visibility</p:attrName>
                                        </p:attrNameLst>
                                      </p:cBhvr>
                                      <p:to>
                                        <p:strVal val="visible"/>
                                      </p:to>
                                    </p:set>
                                    <p:anim calcmode="lin" valueType="num">
                                      <p:cBhvr additive="base">
                                        <p:cTn id="7" dur="500" fill="hold"/>
                                        <p:tgtEl>
                                          <p:spTgt spid="572419">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241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2465"/>
                                        </p:tgtEl>
                                        <p:attrNameLst>
                                          <p:attrName>style.visibility</p:attrName>
                                        </p:attrNameLst>
                                      </p:cBhvr>
                                      <p:to>
                                        <p:strVal val="visible"/>
                                      </p:to>
                                    </p:set>
                                    <p:anim calcmode="lin" valueType="num">
                                      <p:cBhvr additive="base">
                                        <p:cTn id="13" dur="500" fill="hold"/>
                                        <p:tgtEl>
                                          <p:spTgt spid="572465"/>
                                        </p:tgtEl>
                                        <p:attrNameLst>
                                          <p:attrName>ppt_x</p:attrName>
                                        </p:attrNameLst>
                                      </p:cBhvr>
                                      <p:tavLst>
                                        <p:tav tm="0">
                                          <p:val>
                                            <p:strVal val="#ppt_x"/>
                                          </p:val>
                                        </p:tav>
                                        <p:tav tm="100000">
                                          <p:val>
                                            <p:strVal val="#ppt_x"/>
                                          </p:val>
                                        </p:tav>
                                      </p:tavLst>
                                    </p:anim>
                                    <p:anim calcmode="lin" valueType="num">
                                      <p:cBhvr additive="base">
                                        <p:cTn id="14" dur="500" fill="hold"/>
                                        <p:tgtEl>
                                          <p:spTgt spid="5724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2419">
                                            <p:txEl>
                                              <p:pRg st="10" end="10"/>
                                            </p:txEl>
                                          </p:spTgt>
                                        </p:tgtEl>
                                        <p:attrNameLst>
                                          <p:attrName>style.visibility</p:attrName>
                                        </p:attrNameLst>
                                      </p:cBhvr>
                                      <p:to>
                                        <p:strVal val="visible"/>
                                      </p:to>
                                    </p:set>
                                    <p:anim calcmode="lin" valueType="num">
                                      <p:cBhvr additive="base">
                                        <p:cTn id="19" dur="500" fill="hold"/>
                                        <p:tgtEl>
                                          <p:spTgt spid="572419">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2419">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72419">
                                            <p:txEl>
                                              <p:pRg st="11" end="11"/>
                                            </p:txEl>
                                          </p:spTgt>
                                        </p:tgtEl>
                                        <p:attrNameLst>
                                          <p:attrName>style.visibility</p:attrName>
                                        </p:attrNameLst>
                                      </p:cBhvr>
                                      <p:to>
                                        <p:strVal val="visible"/>
                                      </p:to>
                                    </p:set>
                                    <p:anim calcmode="lin" valueType="num">
                                      <p:cBhvr additive="base">
                                        <p:cTn id="23" dur="500" fill="hold"/>
                                        <p:tgtEl>
                                          <p:spTgt spid="572419">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2419">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2419">
                                            <p:txEl>
                                              <p:pRg st="12" end="12"/>
                                            </p:txEl>
                                          </p:spTgt>
                                        </p:tgtEl>
                                        <p:attrNameLst>
                                          <p:attrName>style.visibility</p:attrName>
                                        </p:attrNameLst>
                                      </p:cBhvr>
                                      <p:to>
                                        <p:strVal val="visible"/>
                                      </p:to>
                                    </p:set>
                                    <p:anim calcmode="lin" valueType="num">
                                      <p:cBhvr additive="base">
                                        <p:cTn id="27" dur="500" fill="hold"/>
                                        <p:tgtEl>
                                          <p:spTgt spid="572419">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7241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65" grpId="0"/>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FFFFFF"/>
                  </a:outerShdw>
                </a:effectLst>
              </a:rPr>
              <a:t>Result</a:t>
            </a:r>
          </a:p>
        </p:txBody>
      </p:sp>
      <p:sp>
        <p:nvSpPr>
          <p:cNvPr id="243717" name="Rectangle 3"/>
          <p:cNvSpPr>
            <a:spLocks noGrp="1" noChangeArrowheads="1"/>
          </p:cNvSpPr>
          <p:nvPr>
            <p:ph type="body" sz="half" idx="1"/>
          </p:nvPr>
        </p:nvSpPr>
        <p:spPr>
          <a:xfrm>
            <a:off x="742950" y="1295400"/>
            <a:ext cx="7658100" cy="4724400"/>
          </a:xfrm>
          <a:solidFill>
            <a:srgbClr val="FFFF99"/>
          </a:solidFill>
          <a:ln w="28575">
            <a:solidFill>
              <a:schemeClr val="tx1"/>
            </a:solidFill>
          </a:ln>
        </p:spPr>
        <p:txBody>
          <a:bodyPr/>
          <a:lstStyle/>
          <a:p>
            <a:pPr eaLnBrk="1" hangingPunct="1">
              <a:buFont typeface="Wingdings" pitchFamily="2" charset="2"/>
              <a:buNone/>
            </a:pPr>
            <a:r>
              <a:rPr lang="en-US" altLang="zh-CN" sz="2800" dirty="0" smtClean="0"/>
              <a:t> 	</a:t>
            </a:r>
            <a:r>
              <a:rPr lang="en-US" altLang="zh-CN" sz="2000" b="1" dirty="0" smtClean="0"/>
              <a:t>Fixed length coding is </a:t>
            </a:r>
            <a:r>
              <a:rPr lang="en-US" altLang="zh-CN" sz="2000" b="1" dirty="0" smtClean="0">
                <a:solidFill>
                  <a:srgbClr val="FF0000"/>
                </a:solidFill>
              </a:rPr>
              <a:t>optimal (perfect) </a:t>
            </a:r>
            <a:r>
              <a:rPr lang="en-US" altLang="zh-CN" sz="2000" b="1" dirty="0" smtClean="0"/>
              <a:t>only when all symbol probabilities are equal.</a:t>
            </a:r>
          </a:p>
          <a:p>
            <a:pPr eaLnBrk="1" hangingPunct="1">
              <a:buFont typeface="Wingdings" pitchFamily="2" charset="2"/>
              <a:buNone/>
            </a:pPr>
            <a:r>
              <a:rPr lang="en-US" altLang="zh-CN" sz="2000" b="1" dirty="0" smtClean="0"/>
              <a:t>	</a:t>
            </a:r>
            <a:r>
              <a:rPr lang="en-US" altLang="zh-CN" sz="2000" b="1" u="sng" dirty="0" smtClean="0"/>
              <a:t>To prove this:</a:t>
            </a:r>
          </a:p>
          <a:p>
            <a:pPr eaLnBrk="1" hangingPunct="1">
              <a:buFont typeface="Wingdings" pitchFamily="2" charset="2"/>
              <a:buNone/>
            </a:pPr>
            <a:r>
              <a:rPr lang="en-US" altLang="zh-CN" sz="2000" b="1" dirty="0" smtClean="0"/>
              <a:t>	With n = 2</a:t>
            </a:r>
            <a:r>
              <a:rPr lang="en-US" altLang="zh-CN" sz="2000" b="1" baseline="30000" dirty="0" smtClean="0"/>
              <a:t>m</a:t>
            </a:r>
            <a:r>
              <a:rPr lang="en-US" altLang="zh-CN" sz="2000" b="1" dirty="0" smtClean="0"/>
              <a:t> symbols, L = m bits and &lt;L&gt; = m (bps).</a:t>
            </a:r>
          </a:p>
          <a:p>
            <a:pPr eaLnBrk="1" hangingPunct="1">
              <a:buFont typeface="Wingdings" pitchFamily="2" charset="2"/>
              <a:buNone/>
            </a:pPr>
            <a:r>
              <a:rPr lang="en-US" altLang="zh-CN" sz="2000" b="1" dirty="0" smtClean="0"/>
              <a:t>	If all probabilities are equal, </a:t>
            </a:r>
          </a:p>
          <a:p>
            <a:pPr eaLnBrk="1" hangingPunct="1">
              <a:buFont typeface="Wingdings" pitchFamily="2" charset="2"/>
              <a:buNone/>
            </a:pPr>
            <a:endParaRPr lang="en-US" altLang="zh-CN" sz="1600" b="1" dirty="0" smtClean="0"/>
          </a:p>
        </p:txBody>
      </p:sp>
      <p:graphicFrame>
        <p:nvGraphicFramePr>
          <p:cNvPr id="243714" name="Object 4"/>
          <p:cNvGraphicFramePr>
            <a:graphicFrameLocks noGrp="1" noChangeAspect="1"/>
          </p:cNvGraphicFramePr>
          <p:nvPr>
            <p:ph sz="half" idx="2"/>
          </p:nvPr>
        </p:nvGraphicFramePr>
        <p:xfrm>
          <a:off x="1320800" y="3305175"/>
          <a:ext cx="4959350" cy="2684463"/>
        </p:xfrm>
        <a:graphic>
          <a:graphicData uri="http://schemas.openxmlformats.org/presentationml/2006/ole">
            <mc:AlternateContent xmlns:mc="http://schemas.openxmlformats.org/markup-compatibility/2006">
              <mc:Choice xmlns:v="urn:schemas-microsoft-com:vml" Requires="v">
                <p:oleObj spid="_x0000_s244035" name="Equation" r:id="rId4" imgW="2298600" imgH="1244520" progId="Equation.3">
                  <p:embed/>
                </p:oleObj>
              </mc:Choice>
              <mc:Fallback>
                <p:oleObj name="Equation" r:id="rId4" imgW="2298600" imgH="12445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3305175"/>
                        <a:ext cx="4959350" cy="268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CA" smtClean="0"/>
              <a:t>Chapter 7-</a:t>
            </a:r>
            <a:fld id="{59DDF3E1-92F9-4899-BF57-F3C558624086}" type="slidenum">
              <a:rPr lang="en-CA" smtClean="0"/>
              <a:pPr>
                <a:defRPr/>
              </a:pPr>
              <a:t>88</a:t>
            </a:fld>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333375"/>
            <a:ext cx="7772400" cy="1143000"/>
          </a:xfrm>
        </p:spPr>
        <p:txBody>
          <a:bodyPr/>
          <a:lstStyle/>
          <a:p>
            <a:pPr eaLnBrk="1" hangingPunct="1">
              <a:defRPr/>
            </a:pPr>
            <a:r>
              <a:rPr lang="en-US" sz="3200" b="1" dirty="0" smtClean="0">
                <a:effectLst>
                  <a:outerShdw blurRad="38100" dist="38100" dir="2700000" algn="tl">
                    <a:srgbClr val="FFFFFF"/>
                  </a:outerShdw>
                </a:effectLst>
              </a:rPr>
              <a:t>Variable Length Coding</a:t>
            </a:r>
            <a:r>
              <a:rPr lang="en-US" sz="3200" dirty="0" smtClean="0">
                <a:effectLst>
                  <a:outerShdw blurRad="38100" dist="38100" dir="2700000" algn="tl">
                    <a:srgbClr val="FFFFFF"/>
                  </a:outerShdw>
                </a:effectLst>
              </a:rPr>
              <a:t> </a:t>
            </a:r>
            <a:br>
              <a:rPr lang="en-US" sz="3200" dirty="0" smtClean="0">
                <a:effectLst>
                  <a:outerShdw blurRad="38100" dist="38100" dir="2700000" algn="tl">
                    <a:srgbClr val="FFFFFF"/>
                  </a:outerShdw>
                </a:effectLst>
              </a:rPr>
            </a:br>
            <a:r>
              <a:rPr lang="en-US" sz="3200" dirty="0" smtClean="0">
                <a:effectLst>
                  <a:outerShdw blurRad="38100" dist="38100" dir="2700000" algn="tl">
                    <a:srgbClr val="FFFFFF"/>
                  </a:outerShdw>
                </a:effectLst>
              </a:rPr>
              <a:t>(</a:t>
            </a:r>
            <a:r>
              <a:rPr lang="en-US" sz="3200" b="1" dirty="0" smtClean="0">
                <a:effectLst>
                  <a:outerShdw blurRad="38100" dist="38100" dir="2700000" algn="tl">
                    <a:srgbClr val="FFFFFF"/>
                  </a:outerShdw>
                </a:effectLst>
              </a:rPr>
              <a:t>Huffman Coding)</a:t>
            </a:r>
            <a:endParaRPr lang="en-US" sz="3600" b="1" dirty="0" smtClean="0">
              <a:effectLst>
                <a:outerShdw blurRad="38100" dist="38100" dir="2700000" algn="tl">
                  <a:srgbClr val="FFFFFF"/>
                </a:outerShdw>
              </a:effectLst>
            </a:endParaRPr>
          </a:p>
        </p:txBody>
      </p:sp>
      <p:sp>
        <p:nvSpPr>
          <p:cNvPr id="582659" name="Rectangle 3"/>
          <p:cNvSpPr>
            <a:spLocks noGrp="1" noChangeArrowheads="1"/>
          </p:cNvSpPr>
          <p:nvPr>
            <p:ph type="body" idx="1"/>
          </p:nvPr>
        </p:nvSpPr>
        <p:spPr>
          <a:xfrm>
            <a:off x="214313" y="1196751"/>
            <a:ext cx="8643937" cy="4934173"/>
          </a:xfrm>
          <a:solidFill>
            <a:srgbClr val="FFFF99"/>
          </a:solidFill>
          <a:ln w="28575">
            <a:solidFill>
              <a:schemeClr val="tx1"/>
            </a:solidFill>
          </a:ln>
        </p:spPr>
        <p:txBody>
          <a:bodyPr/>
          <a:lstStyle/>
          <a:p>
            <a:pPr eaLnBrk="1" hangingPunct="1">
              <a:lnSpc>
                <a:spcPct val="90000"/>
              </a:lnSpc>
            </a:pPr>
            <a:r>
              <a:rPr lang="en-US" altLang="zh-CN" sz="2800" dirty="0" smtClean="0"/>
              <a:t>To achieve optimality, we use optimal binary merge trees to code symbols of unequal probabilities.</a:t>
            </a:r>
          </a:p>
          <a:p>
            <a:pPr eaLnBrk="1" hangingPunct="1">
              <a:lnSpc>
                <a:spcPct val="90000"/>
              </a:lnSpc>
            </a:pPr>
            <a:r>
              <a:rPr lang="en-US" altLang="zh-CN" sz="2800" b="1" dirty="0" smtClean="0"/>
              <a:t>Huffman Coding</a:t>
            </a:r>
            <a:r>
              <a:rPr lang="en-US" altLang="zh-CN" sz="2800" dirty="0" smtClean="0"/>
              <a:t>: </a:t>
            </a:r>
          </a:p>
          <a:p>
            <a:pPr eaLnBrk="1" hangingPunct="1">
              <a:lnSpc>
                <a:spcPct val="90000"/>
              </a:lnSpc>
              <a:buFont typeface="Wingdings" pitchFamily="2" charset="2"/>
              <a:buNone/>
            </a:pPr>
            <a:r>
              <a:rPr lang="en-US" altLang="zh-CN" sz="2800" dirty="0" smtClean="0"/>
              <a:t>	More frequent symbols occur nearer to the root ( shorter code lengths), less frequent symbols occur at deeper levels (longer code lengths).</a:t>
            </a:r>
          </a:p>
          <a:p>
            <a:pPr eaLnBrk="1" hangingPunct="1">
              <a:lnSpc>
                <a:spcPct val="90000"/>
              </a:lnSpc>
              <a:buNone/>
            </a:pPr>
            <a:r>
              <a:rPr lang="en-US" altLang="zh-CN" sz="2800" dirty="0" smtClean="0"/>
              <a:t>   Symbols </a:t>
            </a:r>
            <a:r>
              <a:rPr lang="en-US" altLang="zh-CN" sz="2800" dirty="0"/>
              <a:t>exist at leaves, i.e., no symbol code is the prefix of another symbol code.</a:t>
            </a:r>
          </a:p>
          <a:p>
            <a:pPr eaLnBrk="1" hangingPunct="1">
              <a:lnSpc>
                <a:spcPct val="90000"/>
              </a:lnSpc>
              <a:buNone/>
            </a:pPr>
            <a:r>
              <a:rPr lang="en-US" altLang="zh-CN" sz="2800" dirty="0"/>
              <a:t>	This is why the method is also called </a:t>
            </a:r>
            <a:r>
              <a:rPr lang="en-US" altLang="zh-CN" sz="2800" dirty="0" smtClean="0"/>
              <a:t>“</a:t>
            </a:r>
            <a:r>
              <a:rPr lang="en-US" altLang="zh-CN" sz="2800" dirty="0">
                <a:solidFill>
                  <a:srgbClr val="FF0000"/>
                </a:solidFill>
              </a:rPr>
              <a:t>prefix coding</a:t>
            </a:r>
            <a:r>
              <a:rPr lang="en-US" altLang="zh-CN" sz="2800" dirty="0"/>
              <a:t>”</a:t>
            </a:r>
          </a:p>
          <a:p>
            <a:pPr eaLnBrk="1" hangingPunct="1">
              <a:lnSpc>
                <a:spcPct val="90000"/>
              </a:lnSpc>
              <a:buFont typeface="Wingdings" pitchFamily="2" charset="2"/>
              <a:buNone/>
            </a:pPr>
            <a:endParaRPr lang="en-US" altLang="zh-CN" sz="2800" dirty="0" smtClean="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89</a:t>
            </a:fld>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anim calcmode="lin" valueType="num">
                                      <p:cBhvr additive="base">
                                        <p:cTn id="7" dur="500" fill="hold"/>
                                        <p:tgtEl>
                                          <p:spTgt spid="582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2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2659">
                                            <p:txEl>
                                              <p:pRg st="1" end="1"/>
                                            </p:txEl>
                                          </p:spTgt>
                                        </p:tgtEl>
                                        <p:attrNameLst>
                                          <p:attrName>style.visibility</p:attrName>
                                        </p:attrNameLst>
                                      </p:cBhvr>
                                      <p:to>
                                        <p:strVal val="visible"/>
                                      </p:to>
                                    </p:set>
                                    <p:anim calcmode="lin" valueType="num">
                                      <p:cBhvr additive="base">
                                        <p:cTn id="13" dur="500" fill="hold"/>
                                        <p:tgtEl>
                                          <p:spTgt spid="5826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26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82659">
                                            <p:txEl>
                                              <p:pRg st="2" end="2"/>
                                            </p:txEl>
                                          </p:spTgt>
                                        </p:tgtEl>
                                        <p:attrNameLst>
                                          <p:attrName>style.visibility</p:attrName>
                                        </p:attrNameLst>
                                      </p:cBhvr>
                                      <p:to>
                                        <p:strVal val="visible"/>
                                      </p:to>
                                    </p:set>
                                    <p:anim calcmode="lin" valueType="num">
                                      <p:cBhvr additive="base">
                                        <p:cTn id="17" dur="500" fill="hold"/>
                                        <p:tgtEl>
                                          <p:spTgt spid="5826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2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82659">
                                            <p:txEl>
                                              <p:pRg st="3" end="3"/>
                                            </p:txEl>
                                          </p:spTgt>
                                        </p:tgtEl>
                                        <p:attrNameLst>
                                          <p:attrName>style.visibility</p:attrName>
                                        </p:attrNameLst>
                                      </p:cBhvr>
                                      <p:to>
                                        <p:strVal val="visible"/>
                                      </p:to>
                                    </p:set>
                                    <p:anim calcmode="lin" valueType="num">
                                      <p:cBhvr additive="base">
                                        <p:cTn id="23" dur="500" fill="hold"/>
                                        <p:tgtEl>
                                          <p:spTgt spid="58265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2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82659">
                                            <p:txEl>
                                              <p:pRg st="4" end="4"/>
                                            </p:txEl>
                                          </p:spTgt>
                                        </p:tgtEl>
                                        <p:attrNameLst>
                                          <p:attrName>style.visibility</p:attrName>
                                        </p:attrNameLst>
                                      </p:cBhvr>
                                      <p:to>
                                        <p:strVal val="visible"/>
                                      </p:to>
                                    </p:set>
                                    <p:anim calcmode="lin" valueType="num">
                                      <p:cBhvr additive="base">
                                        <p:cTn id="29" dur="500" fill="hold"/>
                                        <p:tgtEl>
                                          <p:spTgt spid="58265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26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b="1" dirty="0">
                <a:effectLst>
                  <a:outerShdw blurRad="38100" dist="38100" dir="2700000" algn="tl">
                    <a:srgbClr val="FFFFFF"/>
                  </a:outerShdw>
                </a:effectLst>
              </a:rPr>
              <a:t>7</a:t>
            </a:r>
            <a:r>
              <a:rPr lang="en-US" b="1" dirty="0" smtClean="0">
                <a:effectLst>
                  <a:outerShdw blurRad="38100" dist="38100" dir="2700000" algn="tl">
                    <a:srgbClr val="FFFFFF"/>
                  </a:outerShdw>
                </a:effectLst>
              </a:rPr>
              <a:t>.1 Greedy Algorithms</a:t>
            </a:r>
          </a:p>
        </p:txBody>
      </p:sp>
      <p:sp>
        <p:nvSpPr>
          <p:cNvPr id="15363" name="Rectangle 3"/>
          <p:cNvSpPr>
            <a:spLocks noGrp="1" noChangeArrowheads="1"/>
          </p:cNvSpPr>
          <p:nvPr>
            <p:ph type="body" idx="1"/>
          </p:nvPr>
        </p:nvSpPr>
        <p:spPr>
          <a:solidFill>
            <a:srgbClr val="FFFF99"/>
          </a:solidFill>
          <a:ln w="28575">
            <a:solidFill>
              <a:schemeClr val="tx1"/>
            </a:solidFill>
          </a:ln>
        </p:spPr>
        <p:txBody>
          <a:bodyPr/>
          <a:lstStyle/>
          <a:p>
            <a:pPr algn="ctr" eaLnBrk="1" hangingPunct="1">
              <a:buFont typeface="Wingdings" pitchFamily="2" charset="2"/>
              <a:buNone/>
            </a:pPr>
            <a:r>
              <a:rPr lang="en-GB" altLang="zh-CN" smtClean="0"/>
              <a:t>Microsoft Interview</a:t>
            </a:r>
          </a:p>
          <a:p>
            <a:pPr algn="ctr" eaLnBrk="1" hangingPunct="1">
              <a:buFont typeface="Wingdings" pitchFamily="2" charset="2"/>
              <a:buNone/>
            </a:pPr>
            <a:endParaRPr lang="en-GB" altLang="zh-CN" smtClean="0"/>
          </a:p>
          <a:p>
            <a:pPr algn="ctr" eaLnBrk="1" hangingPunct="1">
              <a:buFont typeface="Wingdings" pitchFamily="2" charset="2"/>
              <a:buNone/>
            </a:pPr>
            <a:endParaRPr lang="en-GB" altLang="zh-CN" smtClean="0"/>
          </a:p>
          <a:p>
            <a:pPr algn="ctr" eaLnBrk="1" hangingPunct="1">
              <a:buFont typeface="Wingdings" pitchFamily="2" charset="2"/>
              <a:buNone/>
            </a:pPr>
            <a:endParaRPr lang="en-GB" altLang="zh-CN" smtClean="0"/>
          </a:p>
          <a:p>
            <a:pPr algn="ctr" eaLnBrk="1" hangingPunct="1">
              <a:buFont typeface="Wingdings" pitchFamily="2" charset="2"/>
              <a:buNone/>
            </a:pPr>
            <a:endParaRPr lang="en-GB" altLang="zh-CN" smtClean="0"/>
          </a:p>
          <a:p>
            <a:pPr eaLnBrk="1" hangingPunct="1">
              <a:buFont typeface="Wingdings" pitchFamily="2" charset="2"/>
              <a:buNone/>
            </a:pPr>
            <a:endParaRPr lang="en-GB" altLang="zh-CN" sz="2400" smtClean="0"/>
          </a:p>
        </p:txBody>
      </p:sp>
      <p:pic>
        <p:nvPicPr>
          <p:cNvPr id="15364" name="Picture 5" descr="dilbertMSinterview"/>
          <p:cNvPicPr>
            <a:picLocks noChangeAspect="1" noChangeArrowheads="1"/>
          </p:cNvPicPr>
          <p:nvPr/>
        </p:nvPicPr>
        <p:blipFill>
          <a:blip r:embed="rId3" cstate="print"/>
          <a:srcRect/>
          <a:stretch>
            <a:fillRect/>
          </a:stretch>
        </p:blipFill>
        <p:spPr bwMode="auto">
          <a:xfrm>
            <a:off x="323850" y="2027238"/>
            <a:ext cx="8496300" cy="2903537"/>
          </a:xfrm>
          <a:prstGeom prst="rect">
            <a:avLst/>
          </a:prstGeom>
          <a:noFill/>
          <a:ln w="9525">
            <a:noFill/>
            <a:miter lim="800000"/>
            <a:headEnd/>
            <a:tailEnd/>
          </a:ln>
        </p:spPr>
      </p:pic>
      <p:sp>
        <p:nvSpPr>
          <p:cNvPr id="3" name="文本框 2"/>
          <p:cNvSpPr txBox="1"/>
          <p:nvPr/>
        </p:nvSpPr>
        <p:spPr>
          <a:xfrm>
            <a:off x="5868144" y="5517232"/>
            <a:ext cx="1800493"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贪之可爱与有效</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9</a:t>
            </a:fld>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FFFFFF"/>
                  </a:outerShdw>
                </a:effectLst>
              </a:rPr>
              <a:t>The Greedy Method</a:t>
            </a:r>
          </a:p>
        </p:txBody>
      </p:sp>
      <p:sp>
        <p:nvSpPr>
          <p:cNvPr id="584707" name="Rectangle 3"/>
          <p:cNvSpPr>
            <a:spLocks noGrp="1" noChangeArrowheads="1"/>
          </p:cNvSpPr>
          <p:nvPr>
            <p:ph type="body" sz="half" idx="1"/>
          </p:nvPr>
        </p:nvSpPr>
        <p:spPr>
          <a:xfrm>
            <a:off x="316995" y="1690464"/>
            <a:ext cx="7581900" cy="4114800"/>
          </a:xfrm>
          <a:noFill/>
          <a:ln w="28575">
            <a:noFill/>
          </a:ln>
        </p:spPr>
        <p:txBody>
          <a:bodyPr/>
          <a:lstStyle/>
          <a:p>
            <a:pPr eaLnBrk="1" hangingPunct="1">
              <a:lnSpc>
                <a:spcPct val="90000"/>
              </a:lnSpc>
            </a:pPr>
            <a:r>
              <a:rPr lang="en-US" altLang="zh-CN" sz="2000" b="1" i="1" dirty="0" smtClean="0">
                <a:latin typeface="Times New Roman" pitchFamily="18" charset="0"/>
                <a:cs typeface="Times New Roman" pitchFamily="18" charset="0"/>
              </a:rPr>
              <a:t>Store each symbol in a parentless node of a binary tree.</a:t>
            </a:r>
          </a:p>
          <a:p>
            <a:pPr eaLnBrk="1" hangingPunct="1">
              <a:lnSpc>
                <a:spcPct val="90000"/>
              </a:lnSpc>
            </a:pPr>
            <a:r>
              <a:rPr lang="en-US" altLang="zh-CN" sz="2000" b="1" i="1" dirty="0" smtClean="0">
                <a:latin typeface="Times New Roman" pitchFamily="18" charset="0"/>
                <a:cs typeface="Times New Roman" pitchFamily="18" charset="0"/>
              </a:rPr>
              <a:t>Insert symbols and their probabilities in a </a:t>
            </a:r>
            <a:r>
              <a:rPr lang="en-US" altLang="zh-CN" sz="2000" b="1" i="1" dirty="0" smtClean="0">
                <a:solidFill>
                  <a:srgbClr val="FF0000"/>
                </a:solidFill>
                <a:latin typeface="Times New Roman" pitchFamily="18" charset="0"/>
                <a:cs typeface="Times New Roman" pitchFamily="18" charset="0"/>
              </a:rPr>
              <a:t>minimum heap</a:t>
            </a:r>
          </a:p>
          <a:p>
            <a:pPr eaLnBrk="1" hangingPunct="1">
              <a:lnSpc>
                <a:spcPct val="90000"/>
              </a:lnSpc>
              <a:buFont typeface="Wingdings" pitchFamily="2" charset="2"/>
              <a:buNone/>
            </a:pPr>
            <a:r>
              <a:rPr lang="en-US" altLang="zh-CN" sz="2000" b="1" i="1" dirty="0" smtClean="0">
                <a:latin typeface="Times New Roman" pitchFamily="18" charset="0"/>
                <a:cs typeface="Times New Roman" pitchFamily="18" charset="0"/>
              </a:rPr>
              <a:t>of probabilities.</a:t>
            </a:r>
          </a:p>
          <a:p>
            <a:pPr eaLnBrk="1" hangingPunct="1">
              <a:lnSpc>
                <a:spcPct val="90000"/>
              </a:lnSpc>
            </a:pPr>
            <a:r>
              <a:rPr lang="en-US" altLang="zh-CN" sz="2000" b="1" i="1" dirty="0" smtClean="0">
                <a:latin typeface="Times New Roman" pitchFamily="18" charset="0"/>
                <a:cs typeface="Times New Roman" pitchFamily="18" charset="0"/>
              </a:rPr>
              <a:t>Repeat</a:t>
            </a:r>
          </a:p>
          <a:p>
            <a:pPr lvl="1" eaLnBrk="1" hangingPunct="1">
              <a:lnSpc>
                <a:spcPct val="90000"/>
              </a:lnSpc>
            </a:pPr>
            <a:r>
              <a:rPr lang="en-US" altLang="zh-CN" sz="1600" b="1" i="1" dirty="0" smtClean="0">
                <a:solidFill>
                  <a:srgbClr val="FF0000"/>
                </a:solidFill>
                <a:latin typeface="Times New Roman" pitchFamily="18" charset="0"/>
                <a:cs typeface="Times New Roman" pitchFamily="18" charset="0"/>
              </a:rPr>
              <a:t>Remove</a:t>
            </a:r>
            <a:r>
              <a:rPr lang="en-US" altLang="zh-CN" sz="1600" b="1" i="1" dirty="0" smtClean="0">
                <a:latin typeface="Times New Roman" pitchFamily="18" charset="0"/>
                <a:cs typeface="Times New Roman" pitchFamily="18" charset="0"/>
              </a:rPr>
              <a:t> lowest two probabilities (p</a:t>
            </a:r>
            <a:r>
              <a:rPr lang="en-US" altLang="zh-CN" sz="1600" b="1" i="1" baseline="-25000" dirty="0" smtClean="0">
                <a:latin typeface="Times New Roman" pitchFamily="18" charset="0"/>
                <a:cs typeface="Times New Roman" pitchFamily="18" charset="0"/>
              </a:rPr>
              <a:t>i </a:t>
            </a:r>
            <a:r>
              <a:rPr lang="en-US" altLang="zh-CN" sz="1600" b="1" i="1" dirty="0" smtClean="0">
                <a:latin typeface="Times New Roman" pitchFamily="18" charset="0"/>
                <a:cs typeface="Times New Roman" pitchFamily="18" charset="0"/>
              </a:rPr>
              <a:t>,</a:t>
            </a:r>
            <a:r>
              <a:rPr lang="en-US" altLang="zh-CN" sz="1600" b="1" i="1" dirty="0" err="1" smtClean="0">
                <a:latin typeface="Times New Roman" pitchFamily="18" charset="0"/>
                <a:cs typeface="Times New Roman" pitchFamily="18" charset="0"/>
              </a:rPr>
              <a:t>p</a:t>
            </a:r>
            <a:r>
              <a:rPr lang="en-US" altLang="zh-CN" sz="1600" b="1" i="1" baseline="-25000" dirty="0" err="1" smtClean="0">
                <a:latin typeface="Times New Roman" pitchFamily="18" charset="0"/>
                <a:cs typeface="Times New Roman" pitchFamily="18" charset="0"/>
              </a:rPr>
              <a:t>j</a:t>
            </a:r>
            <a:r>
              <a:rPr lang="en-US" altLang="zh-CN" sz="1600" b="1" i="1" dirty="0" smtClean="0">
                <a:latin typeface="Times New Roman" pitchFamily="18" charset="0"/>
                <a:cs typeface="Times New Roman" pitchFamily="18" charset="0"/>
              </a:rPr>
              <a:t>) from heap.</a:t>
            </a:r>
          </a:p>
          <a:p>
            <a:pPr lvl="1" eaLnBrk="1" hangingPunct="1">
              <a:lnSpc>
                <a:spcPct val="90000"/>
              </a:lnSpc>
            </a:pPr>
            <a:r>
              <a:rPr lang="en-US" altLang="zh-CN" sz="1600" b="1" i="1" dirty="0" smtClean="0">
                <a:solidFill>
                  <a:srgbClr val="FF0000"/>
                </a:solidFill>
                <a:latin typeface="Times New Roman" pitchFamily="18" charset="0"/>
                <a:cs typeface="Times New Roman" pitchFamily="18" charset="0"/>
              </a:rPr>
              <a:t>Merge </a:t>
            </a:r>
            <a:r>
              <a:rPr lang="en-US" altLang="zh-CN" sz="1600" b="1" i="1" dirty="0" smtClean="0">
                <a:latin typeface="Times New Roman" pitchFamily="18" charset="0"/>
                <a:cs typeface="Times New Roman" pitchFamily="18" charset="0"/>
              </a:rPr>
              <a:t>symbols with (</a:t>
            </a:r>
            <a:r>
              <a:rPr lang="en-US" altLang="zh-CN" sz="1600" b="1" i="1" dirty="0" err="1" smtClean="0">
                <a:latin typeface="Times New Roman" pitchFamily="18" charset="0"/>
                <a:cs typeface="Times New Roman" pitchFamily="18" charset="0"/>
              </a:rPr>
              <a:t>p</a:t>
            </a:r>
            <a:r>
              <a:rPr lang="en-US" altLang="zh-CN" sz="1600" b="1" i="1" baseline="-25000" dirty="0" err="1" smtClean="0">
                <a:latin typeface="Times New Roman" pitchFamily="18" charset="0"/>
                <a:cs typeface="Times New Roman" pitchFamily="18" charset="0"/>
              </a:rPr>
              <a:t>i</a:t>
            </a:r>
            <a:r>
              <a:rPr lang="en-US" altLang="zh-CN" sz="1600" b="1" i="1" dirty="0" err="1" smtClean="0">
                <a:latin typeface="Times New Roman" pitchFamily="18" charset="0"/>
                <a:cs typeface="Times New Roman" pitchFamily="18" charset="0"/>
              </a:rPr>
              <a:t>,p</a:t>
            </a:r>
            <a:r>
              <a:rPr lang="en-US" altLang="zh-CN" sz="1600" b="1" i="1" baseline="-25000" dirty="0" err="1" smtClean="0">
                <a:latin typeface="Times New Roman" pitchFamily="18" charset="0"/>
                <a:cs typeface="Times New Roman" pitchFamily="18" charset="0"/>
              </a:rPr>
              <a:t>j</a:t>
            </a:r>
            <a:r>
              <a:rPr lang="en-US" altLang="zh-CN" sz="1600" b="1" i="1" dirty="0" smtClean="0">
                <a:latin typeface="Times New Roman" pitchFamily="18" charset="0"/>
                <a:cs typeface="Times New Roman" pitchFamily="18" charset="0"/>
              </a:rPr>
              <a:t>) to form a new symbol (</a:t>
            </a:r>
            <a:r>
              <a:rPr lang="en-US" altLang="zh-CN" sz="1600" b="1" i="1" dirty="0" err="1" smtClean="0">
                <a:latin typeface="Times New Roman" pitchFamily="18" charset="0"/>
                <a:cs typeface="Times New Roman" pitchFamily="18" charset="0"/>
              </a:rPr>
              <a:t>a</a:t>
            </a:r>
            <a:r>
              <a:rPr lang="en-US" altLang="zh-CN" sz="1600" b="1" i="1" baseline="-25000" dirty="0" err="1" smtClean="0">
                <a:latin typeface="Times New Roman" pitchFamily="18" charset="0"/>
                <a:cs typeface="Times New Roman" pitchFamily="18" charset="0"/>
              </a:rPr>
              <a:t>i</a:t>
            </a:r>
            <a:r>
              <a:rPr lang="en-US" altLang="zh-CN" sz="1600" b="1" i="1" dirty="0" err="1" smtClean="0">
                <a:latin typeface="Times New Roman" pitchFamily="18" charset="0"/>
                <a:cs typeface="Times New Roman" pitchFamily="18" charset="0"/>
              </a:rPr>
              <a:t>a</a:t>
            </a:r>
            <a:r>
              <a:rPr lang="en-US" altLang="zh-CN" sz="1600" b="1" i="1" baseline="-25000" dirty="0" err="1" smtClean="0">
                <a:latin typeface="Times New Roman" pitchFamily="18" charset="0"/>
                <a:cs typeface="Times New Roman" pitchFamily="18" charset="0"/>
              </a:rPr>
              <a:t>j</a:t>
            </a:r>
            <a:r>
              <a:rPr lang="en-US" altLang="zh-CN" sz="1600" b="1" i="1" dirty="0" smtClean="0">
                <a:latin typeface="Times New Roman" pitchFamily="18" charset="0"/>
                <a:cs typeface="Times New Roman" pitchFamily="18" charset="0"/>
              </a:rPr>
              <a:t>) with </a:t>
            </a:r>
          </a:p>
          <a:p>
            <a:pPr lvl="1" eaLnBrk="1" hangingPunct="1">
              <a:lnSpc>
                <a:spcPct val="90000"/>
              </a:lnSpc>
              <a:buFont typeface="Wingdings" pitchFamily="2" charset="2"/>
              <a:buNone/>
            </a:pPr>
            <a:r>
              <a:rPr lang="en-US" altLang="zh-CN" sz="1600" b="1" i="1" dirty="0" smtClean="0">
                <a:latin typeface="Times New Roman" pitchFamily="18" charset="0"/>
                <a:cs typeface="Times New Roman" pitchFamily="18" charset="0"/>
              </a:rPr>
              <a:t>	probability </a:t>
            </a:r>
            <a:r>
              <a:rPr lang="en-US" altLang="zh-CN" sz="1600" b="1" i="1" dirty="0" err="1" smtClean="0">
                <a:latin typeface="Times New Roman" pitchFamily="18" charset="0"/>
                <a:cs typeface="Times New Roman" pitchFamily="18" charset="0"/>
              </a:rPr>
              <a:t>p</a:t>
            </a:r>
            <a:r>
              <a:rPr lang="en-US" altLang="zh-CN" sz="1600" b="1" i="1" baseline="-25000" dirty="0" err="1" smtClean="0">
                <a:latin typeface="Times New Roman" pitchFamily="18" charset="0"/>
                <a:cs typeface="Times New Roman" pitchFamily="18" charset="0"/>
              </a:rPr>
              <a:t>ij</a:t>
            </a:r>
            <a:r>
              <a:rPr lang="en-US" altLang="zh-CN" sz="1600" b="1" i="1" baseline="-25000" dirty="0" smtClean="0">
                <a:latin typeface="Times New Roman" pitchFamily="18" charset="0"/>
                <a:cs typeface="Times New Roman" pitchFamily="18" charset="0"/>
              </a:rPr>
              <a:t> </a:t>
            </a:r>
            <a:r>
              <a:rPr lang="en-US" altLang="zh-CN" sz="1600" b="1" i="1" dirty="0" smtClean="0">
                <a:latin typeface="Times New Roman" pitchFamily="18" charset="0"/>
                <a:cs typeface="Times New Roman" pitchFamily="18" charset="0"/>
              </a:rPr>
              <a:t>= p</a:t>
            </a:r>
            <a:r>
              <a:rPr lang="en-US" altLang="zh-CN" sz="1600" b="1" i="1" baseline="-25000" dirty="0" smtClean="0">
                <a:latin typeface="Times New Roman" pitchFamily="18" charset="0"/>
                <a:cs typeface="Times New Roman" pitchFamily="18" charset="0"/>
              </a:rPr>
              <a:t>i</a:t>
            </a:r>
            <a:r>
              <a:rPr lang="en-US" altLang="zh-CN" sz="1600" b="1" i="1" dirty="0" smtClean="0">
                <a:latin typeface="Times New Roman" pitchFamily="18" charset="0"/>
                <a:cs typeface="Times New Roman" pitchFamily="18" charset="0"/>
              </a:rPr>
              <a:t>+ </a:t>
            </a:r>
            <a:r>
              <a:rPr lang="en-US" altLang="zh-CN" sz="1600" b="1" i="1" dirty="0" err="1" smtClean="0">
                <a:latin typeface="Times New Roman" pitchFamily="18" charset="0"/>
                <a:cs typeface="Times New Roman" pitchFamily="18" charset="0"/>
              </a:rPr>
              <a:t>p</a:t>
            </a:r>
            <a:r>
              <a:rPr lang="en-US" altLang="zh-CN" sz="1600" b="1" i="1" baseline="-25000" dirty="0" err="1" smtClean="0">
                <a:latin typeface="Times New Roman" pitchFamily="18" charset="0"/>
                <a:cs typeface="Times New Roman" pitchFamily="18" charset="0"/>
              </a:rPr>
              <a:t>j</a:t>
            </a:r>
            <a:endParaRPr lang="en-US" altLang="zh-CN" sz="1600" b="1" i="1" baseline="-25000" dirty="0" smtClean="0">
              <a:latin typeface="Times New Roman" pitchFamily="18" charset="0"/>
              <a:cs typeface="Times New Roman" pitchFamily="18" charset="0"/>
            </a:endParaRPr>
          </a:p>
          <a:p>
            <a:pPr lvl="1" eaLnBrk="1" hangingPunct="1">
              <a:lnSpc>
                <a:spcPct val="90000"/>
              </a:lnSpc>
            </a:pPr>
            <a:r>
              <a:rPr lang="en-US" altLang="zh-CN" sz="1600" b="1" i="1" dirty="0" smtClean="0">
                <a:solidFill>
                  <a:srgbClr val="FF0000"/>
                </a:solidFill>
                <a:latin typeface="Times New Roman" pitchFamily="18" charset="0"/>
                <a:cs typeface="Times New Roman" pitchFamily="18" charset="0"/>
              </a:rPr>
              <a:t>Store</a:t>
            </a:r>
            <a:r>
              <a:rPr lang="en-US" altLang="zh-CN" sz="1600" b="1" i="1" dirty="0" smtClean="0">
                <a:latin typeface="Times New Roman" pitchFamily="18" charset="0"/>
                <a:cs typeface="Times New Roman" pitchFamily="18" charset="0"/>
              </a:rPr>
              <a:t> symbol (</a:t>
            </a:r>
            <a:r>
              <a:rPr lang="en-US" altLang="zh-CN" sz="1600" b="1" i="1" dirty="0" err="1" smtClean="0">
                <a:latin typeface="Times New Roman" pitchFamily="18" charset="0"/>
                <a:cs typeface="Times New Roman" pitchFamily="18" charset="0"/>
              </a:rPr>
              <a:t>a</a:t>
            </a:r>
            <a:r>
              <a:rPr lang="en-US" altLang="zh-CN" sz="1600" b="1" i="1" baseline="-25000" dirty="0" err="1" smtClean="0">
                <a:latin typeface="Times New Roman" pitchFamily="18" charset="0"/>
                <a:cs typeface="Times New Roman" pitchFamily="18" charset="0"/>
              </a:rPr>
              <a:t>i</a:t>
            </a:r>
            <a:r>
              <a:rPr lang="en-US" altLang="zh-CN" sz="1600" b="1" i="1" dirty="0" err="1" smtClean="0">
                <a:latin typeface="Times New Roman" pitchFamily="18" charset="0"/>
                <a:cs typeface="Times New Roman" pitchFamily="18" charset="0"/>
              </a:rPr>
              <a:t>a</a:t>
            </a:r>
            <a:r>
              <a:rPr lang="en-US" altLang="zh-CN" sz="1600" b="1" i="1" baseline="-25000" dirty="0" err="1" smtClean="0">
                <a:latin typeface="Times New Roman" pitchFamily="18" charset="0"/>
                <a:cs typeface="Times New Roman" pitchFamily="18" charset="0"/>
              </a:rPr>
              <a:t>j</a:t>
            </a:r>
            <a:r>
              <a:rPr lang="en-US" altLang="zh-CN" sz="1600" b="1" i="1" dirty="0" smtClean="0">
                <a:latin typeface="Times New Roman" pitchFamily="18" charset="0"/>
                <a:cs typeface="Times New Roman" pitchFamily="18" charset="0"/>
              </a:rPr>
              <a:t>) in a parentless node with two children </a:t>
            </a:r>
            <a:r>
              <a:rPr lang="en-US" altLang="zh-CN" sz="1600" b="1" i="1" dirty="0" err="1" smtClean="0">
                <a:latin typeface="Times New Roman" pitchFamily="18" charset="0"/>
                <a:cs typeface="Times New Roman" pitchFamily="18" charset="0"/>
              </a:rPr>
              <a:t>a</a:t>
            </a:r>
            <a:r>
              <a:rPr lang="en-US" altLang="zh-CN" sz="1600" b="1" i="1" baseline="-25000" dirty="0" err="1" smtClean="0">
                <a:latin typeface="Times New Roman" pitchFamily="18" charset="0"/>
                <a:cs typeface="Times New Roman" pitchFamily="18" charset="0"/>
              </a:rPr>
              <a:t>i</a:t>
            </a:r>
            <a:r>
              <a:rPr lang="en-US" altLang="zh-CN" sz="1600" b="1" i="1" dirty="0" smtClean="0">
                <a:latin typeface="Times New Roman" pitchFamily="18" charset="0"/>
                <a:cs typeface="Times New Roman" pitchFamily="18" charset="0"/>
              </a:rPr>
              <a:t> and </a:t>
            </a:r>
            <a:r>
              <a:rPr lang="en-US" altLang="zh-CN" sz="1600" b="1" i="1" dirty="0" err="1" smtClean="0">
                <a:latin typeface="Times New Roman" pitchFamily="18" charset="0"/>
                <a:cs typeface="Times New Roman" pitchFamily="18" charset="0"/>
              </a:rPr>
              <a:t>a</a:t>
            </a:r>
            <a:r>
              <a:rPr lang="en-US" altLang="zh-CN" sz="1600" b="1" i="1" baseline="-25000" dirty="0" err="1" smtClean="0">
                <a:latin typeface="Times New Roman" pitchFamily="18" charset="0"/>
                <a:cs typeface="Times New Roman" pitchFamily="18" charset="0"/>
              </a:rPr>
              <a:t>j</a:t>
            </a:r>
            <a:endParaRPr lang="en-US" altLang="zh-CN" sz="1600" b="1" i="1" baseline="-25000" dirty="0" smtClean="0">
              <a:latin typeface="Times New Roman" pitchFamily="18" charset="0"/>
              <a:cs typeface="Times New Roman" pitchFamily="18" charset="0"/>
            </a:endParaRPr>
          </a:p>
          <a:p>
            <a:pPr lvl="1" eaLnBrk="1" hangingPunct="1">
              <a:lnSpc>
                <a:spcPct val="90000"/>
              </a:lnSpc>
            </a:pPr>
            <a:r>
              <a:rPr lang="en-US" altLang="zh-CN" sz="1600" b="1" i="1" dirty="0" smtClean="0">
                <a:solidFill>
                  <a:srgbClr val="FF0000"/>
                </a:solidFill>
                <a:latin typeface="Times New Roman" pitchFamily="18" charset="0"/>
                <a:cs typeface="Times New Roman" pitchFamily="18" charset="0"/>
              </a:rPr>
              <a:t>Insert</a:t>
            </a:r>
            <a:r>
              <a:rPr lang="en-US" altLang="zh-CN" sz="1600" b="1" i="1" dirty="0" smtClean="0">
                <a:latin typeface="Times New Roman" pitchFamily="18" charset="0"/>
                <a:cs typeface="Times New Roman" pitchFamily="18" charset="0"/>
              </a:rPr>
              <a:t> </a:t>
            </a:r>
            <a:r>
              <a:rPr lang="en-US" altLang="zh-CN" sz="1600" b="1" i="1" dirty="0" err="1" smtClean="0">
                <a:latin typeface="Times New Roman" pitchFamily="18" charset="0"/>
                <a:cs typeface="Times New Roman" pitchFamily="18" charset="0"/>
              </a:rPr>
              <a:t>p</a:t>
            </a:r>
            <a:r>
              <a:rPr lang="en-US" altLang="zh-CN" sz="1600" b="1" i="1" baseline="-25000" dirty="0" err="1" smtClean="0">
                <a:latin typeface="Times New Roman" pitchFamily="18" charset="0"/>
                <a:cs typeface="Times New Roman" pitchFamily="18" charset="0"/>
              </a:rPr>
              <a:t>ij</a:t>
            </a:r>
            <a:r>
              <a:rPr lang="en-US" altLang="zh-CN" sz="1600" b="1" i="1" baseline="-25000" dirty="0" smtClean="0">
                <a:latin typeface="Times New Roman" pitchFamily="18" charset="0"/>
                <a:cs typeface="Times New Roman" pitchFamily="18" charset="0"/>
              </a:rPr>
              <a:t> </a:t>
            </a:r>
            <a:r>
              <a:rPr lang="en-US" altLang="zh-CN" sz="1600" b="1" i="1" dirty="0" smtClean="0">
                <a:latin typeface="Times New Roman" pitchFamily="18" charset="0"/>
                <a:cs typeface="Times New Roman" pitchFamily="18" charset="0"/>
              </a:rPr>
              <a:t>and its symbols into the heap</a:t>
            </a:r>
          </a:p>
          <a:p>
            <a:pPr eaLnBrk="1" hangingPunct="1">
              <a:lnSpc>
                <a:spcPct val="90000"/>
              </a:lnSpc>
              <a:buFont typeface="Wingdings" pitchFamily="2" charset="2"/>
              <a:buNone/>
            </a:pPr>
            <a:r>
              <a:rPr lang="en-US" altLang="zh-CN" sz="2000" b="1" i="1" dirty="0" smtClean="0">
                <a:latin typeface="Times New Roman" pitchFamily="18" charset="0"/>
                <a:cs typeface="Times New Roman" pitchFamily="18" charset="0"/>
              </a:rPr>
              <a:t>until all symbols are merged into one final alphabet (root)</a:t>
            </a:r>
          </a:p>
          <a:p>
            <a:pPr eaLnBrk="1" hangingPunct="1">
              <a:lnSpc>
                <a:spcPct val="90000"/>
              </a:lnSpc>
            </a:pPr>
            <a:endParaRPr lang="en-US" altLang="zh-CN" sz="2000" b="1" i="1" dirty="0" smtClean="0">
              <a:latin typeface="Times New Roman" pitchFamily="18" charset="0"/>
              <a:cs typeface="Times New Roman" pitchFamily="18" charset="0"/>
            </a:endParaRPr>
          </a:p>
          <a:p>
            <a:pPr eaLnBrk="1" hangingPunct="1">
              <a:lnSpc>
                <a:spcPct val="90000"/>
              </a:lnSpc>
            </a:pPr>
            <a:r>
              <a:rPr lang="en-US" altLang="zh-CN" sz="2000" b="1" i="1" dirty="0" smtClean="0">
                <a:solidFill>
                  <a:srgbClr val="FF0000"/>
                </a:solidFill>
                <a:latin typeface="Times New Roman" pitchFamily="18" charset="0"/>
                <a:cs typeface="Times New Roman" pitchFamily="18" charset="0"/>
              </a:rPr>
              <a:t>Trace path from root to each leaf (symbol) </a:t>
            </a:r>
            <a:r>
              <a:rPr lang="en-US" altLang="zh-CN" sz="2000" b="1" i="1" dirty="0" smtClean="0">
                <a:latin typeface="Times New Roman" pitchFamily="18" charset="0"/>
                <a:cs typeface="Times New Roman" pitchFamily="18" charset="0"/>
              </a:rPr>
              <a:t>to form the bit string for that symbol. Concatenate “0” for a left branch, and “1” for a right branch.	</a:t>
            </a:r>
          </a:p>
          <a:p>
            <a:pPr eaLnBrk="1" hangingPunct="1">
              <a:lnSpc>
                <a:spcPct val="90000"/>
              </a:lnSpc>
              <a:buFont typeface="Wingdings" pitchFamily="2" charset="2"/>
              <a:buNone/>
            </a:pPr>
            <a:r>
              <a:rPr lang="en-US" altLang="zh-CN" sz="2000" dirty="0" smtClean="0"/>
              <a:t>	</a:t>
            </a:r>
          </a:p>
        </p:txBody>
      </p:sp>
      <p:pic>
        <p:nvPicPr>
          <p:cNvPr id="10" name="Picture 1" descr="C:\Users\hp\AppData\Roaming\Tencent\Users\648774553\QQ\WinTemp\RichOle\TRA@6V5N$[F1[3U$`M(7GBK.jpg"/>
          <p:cNvPicPr>
            <a:picLocks noChangeAspect="1" noChangeArrowheads="1"/>
          </p:cNvPicPr>
          <p:nvPr/>
        </p:nvPicPr>
        <p:blipFill>
          <a:blip r:embed="rId3" cstate="print"/>
          <a:srcRect/>
          <a:stretch>
            <a:fillRect/>
          </a:stretch>
        </p:blipFill>
        <p:spPr bwMode="auto">
          <a:xfrm>
            <a:off x="7885113" y="1598131"/>
            <a:ext cx="1243077" cy="1683643"/>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pPr>
              <a:defRPr/>
            </a:pPr>
            <a:r>
              <a:rPr lang="en-CA" smtClean="0"/>
              <a:t>Chapter 7-</a:t>
            </a:r>
            <a:fld id="{59DDF3E1-92F9-4899-BF57-F3C558624086}" type="slidenum">
              <a:rPr lang="en-CA" smtClean="0"/>
              <a:pPr>
                <a:defRPr/>
              </a:pPr>
              <a:t>90</a:t>
            </a:fld>
            <a:endParaRPr lang="en-CA" dirty="0"/>
          </a:p>
        </p:txBody>
      </p:sp>
      <p:sp>
        <p:nvSpPr>
          <p:cNvPr id="3" name="矩形 2"/>
          <p:cNvSpPr/>
          <p:nvPr/>
        </p:nvSpPr>
        <p:spPr>
          <a:xfrm>
            <a:off x="267330" y="1075725"/>
            <a:ext cx="8876670" cy="430887"/>
          </a:xfrm>
          <a:prstGeom prst="rect">
            <a:avLst/>
          </a:prstGeom>
        </p:spPr>
        <p:txBody>
          <a:bodyPr wrap="square">
            <a:spAutoFit/>
          </a:bodyPr>
          <a:lstStyle/>
          <a:p>
            <a:r>
              <a:rPr lang="en-US" altLang="zh-CN" sz="2200" dirty="0">
                <a:solidFill>
                  <a:srgbClr val="3333B3"/>
                </a:solidFill>
                <a:latin typeface="Times New Roman" panose="02020603050405020304" pitchFamily="18" charset="0"/>
                <a:cs typeface="Times New Roman" panose="02020603050405020304" pitchFamily="18" charset="0"/>
              </a:rPr>
              <a:t>[David A. Huffman, 1952] </a:t>
            </a:r>
            <a:r>
              <a:rPr lang="en-US" altLang="zh-CN" sz="2200" dirty="0">
                <a:solidFill>
                  <a:srgbClr val="000000"/>
                </a:solidFill>
                <a:latin typeface="Times New Roman" panose="02020603050405020304" pitchFamily="18" charset="0"/>
                <a:cs typeface="Times New Roman" panose="02020603050405020304" pitchFamily="18" charset="0"/>
              </a:rPr>
              <a:t>A Minimum-Redundancy </a:t>
            </a:r>
            <a:r>
              <a:rPr lang="en-US" altLang="zh-CN" sz="2200" dirty="0" smtClean="0">
                <a:solidFill>
                  <a:srgbClr val="000000"/>
                </a:solidFill>
                <a:latin typeface="Times New Roman" panose="02020603050405020304" pitchFamily="18" charset="0"/>
                <a:cs typeface="Times New Roman" panose="02020603050405020304" pitchFamily="18" charset="0"/>
              </a:rPr>
              <a:t>Coding Method</a:t>
            </a:r>
            <a:endParaRPr lang="zh-CN" alt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84707">
                                            <p:txEl>
                                              <p:pRg st="0" end="0"/>
                                            </p:txEl>
                                          </p:spTgt>
                                        </p:tgtEl>
                                        <p:attrNameLst>
                                          <p:attrName>style.visibility</p:attrName>
                                        </p:attrNameLst>
                                      </p:cBhvr>
                                      <p:to>
                                        <p:strVal val="visible"/>
                                      </p:to>
                                    </p:set>
                                    <p:anim calcmode="lin" valueType="num">
                                      <p:cBhvr additive="base">
                                        <p:cTn id="17" dur="500" fill="hold"/>
                                        <p:tgtEl>
                                          <p:spTgt spid="58470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470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84707">
                                            <p:txEl>
                                              <p:pRg st="1" end="1"/>
                                            </p:txEl>
                                          </p:spTgt>
                                        </p:tgtEl>
                                        <p:attrNameLst>
                                          <p:attrName>style.visibility</p:attrName>
                                        </p:attrNameLst>
                                      </p:cBhvr>
                                      <p:to>
                                        <p:strVal val="visible"/>
                                      </p:to>
                                    </p:set>
                                    <p:anim calcmode="lin" valueType="num">
                                      <p:cBhvr additive="base">
                                        <p:cTn id="21" dur="500" fill="hold"/>
                                        <p:tgtEl>
                                          <p:spTgt spid="58470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8470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84707">
                                            <p:txEl>
                                              <p:pRg st="2" end="2"/>
                                            </p:txEl>
                                          </p:spTgt>
                                        </p:tgtEl>
                                        <p:attrNameLst>
                                          <p:attrName>style.visibility</p:attrName>
                                        </p:attrNameLst>
                                      </p:cBhvr>
                                      <p:to>
                                        <p:strVal val="visible"/>
                                      </p:to>
                                    </p:set>
                                    <p:anim calcmode="lin" valueType="num">
                                      <p:cBhvr additive="base">
                                        <p:cTn id="25" dur="500" fill="hold"/>
                                        <p:tgtEl>
                                          <p:spTgt spid="58470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470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84707">
                                            <p:txEl>
                                              <p:pRg st="3" end="3"/>
                                            </p:txEl>
                                          </p:spTgt>
                                        </p:tgtEl>
                                        <p:attrNameLst>
                                          <p:attrName>style.visibility</p:attrName>
                                        </p:attrNameLst>
                                      </p:cBhvr>
                                      <p:to>
                                        <p:strVal val="visible"/>
                                      </p:to>
                                    </p:set>
                                    <p:anim calcmode="lin" valueType="num">
                                      <p:cBhvr additive="base">
                                        <p:cTn id="29" dur="500" fill="hold"/>
                                        <p:tgtEl>
                                          <p:spTgt spid="58470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470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84707">
                                            <p:txEl>
                                              <p:pRg st="4" end="4"/>
                                            </p:txEl>
                                          </p:spTgt>
                                        </p:tgtEl>
                                        <p:attrNameLst>
                                          <p:attrName>style.visibility</p:attrName>
                                        </p:attrNameLst>
                                      </p:cBhvr>
                                      <p:to>
                                        <p:strVal val="visible"/>
                                      </p:to>
                                    </p:set>
                                    <p:anim calcmode="lin" valueType="num">
                                      <p:cBhvr additive="base">
                                        <p:cTn id="33" dur="500" fill="hold"/>
                                        <p:tgtEl>
                                          <p:spTgt spid="58470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8470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84707">
                                            <p:txEl>
                                              <p:pRg st="5" end="5"/>
                                            </p:txEl>
                                          </p:spTgt>
                                        </p:tgtEl>
                                        <p:attrNameLst>
                                          <p:attrName>style.visibility</p:attrName>
                                        </p:attrNameLst>
                                      </p:cBhvr>
                                      <p:to>
                                        <p:strVal val="visible"/>
                                      </p:to>
                                    </p:set>
                                    <p:anim calcmode="lin" valueType="num">
                                      <p:cBhvr additive="base">
                                        <p:cTn id="37" dur="500" fill="hold"/>
                                        <p:tgtEl>
                                          <p:spTgt spid="5847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470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84707">
                                            <p:txEl>
                                              <p:pRg st="6" end="6"/>
                                            </p:txEl>
                                          </p:spTgt>
                                        </p:tgtEl>
                                        <p:attrNameLst>
                                          <p:attrName>style.visibility</p:attrName>
                                        </p:attrNameLst>
                                      </p:cBhvr>
                                      <p:to>
                                        <p:strVal val="visible"/>
                                      </p:to>
                                    </p:set>
                                    <p:anim calcmode="lin" valueType="num">
                                      <p:cBhvr additive="base">
                                        <p:cTn id="41" dur="500" fill="hold"/>
                                        <p:tgtEl>
                                          <p:spTgt spid="58470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8470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84707">
                                            <p:txEl>
                                              <p:pRg st="7" end="7"/>
                                            </p:txEl>
                                          </p:spTgt>
                                        </p:tgtEl>
                                        <p:attrNameLst>
                                          <p:attrName>style.visibility</p:attrName>
                                        </p:attrNameLst>
                                      </p:cBhvr>
                                      <p:to>
                                        <p:strVal val="visible"/>
                                      </p:to>
                                    </p:set>
                                    <p:anim calcmode="lin" valueType="num">
                                      <p:cBhvr additive="base">
                                        <p:cTn id="45" dur="500" fill="hold"/>
                                        <p:tgtEl>
                                          <p:spTgt spid="58470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8470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84707">
                                            <p:txEl>
                                              <p:pRg st="8" end="8"/>
                                            </p:txEl>
                                          </p:spTgt>
                                        </p:tgtEl>
                                        <p:attrNameLst>
                                          <p:attrName>style.visibility</p:attrName>
                                        </p:attrNameLst>
                                      </p:cBhvr>
                                      <p:to>
                                        <p:strVal val="visible"/>
                                      </p:to>
                                    </p:set>
                                    <p:anim calcmode="lin" valueType="num">
                                      <p:cBhvr additive="base">
                                        <p:cTn id="49" dur="500" fill="hold"/>
                                        <p:tgtEl>
                                          <p:spTgt spid="58470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470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84707">
                                            <p:txEl>
                                              <p:pRg st="9" end="9"/>
                                            </p:txEl>
                                          </p:spTgt>
                                        </p:tgtEl>
                                        <p:attrNameLst>
                                          <p:attrName>style.visibility</p:attrName>
                                        </p:attrNameLst>
                                      </p:cBhvr>
                                      <p:to>
                                        <p:strVal val="visible"/>
                                      </p:to>
                                    </p:set>
                                    <p:anim calcmode="lin" valueType="num">
                                      <p:cBhvr additive="base">
                                        <p:cTn id="53" dur="500" fill="hold"/>
                                        <p:tgtEl>
                                          <p:spTgt spid="58470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8470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84707">
                                            <p:txEl>
                                              <p:pRg st="11" end="11"/>
                                            </p:txEl>
                                          </p:spTgt>
                                        </p:tgtEl>
                                        <p:attrNameLst>
                                          <p:attrName>style.visibility</p:attrName>
                                        </p:attrNameLst>
                                      </p:cBhvr>
                                      <p:to>
                                        <p:strVal val="visible"/>
                                      </p:to>
                                    </p:set>
                                    <p:anim calcmode="lin" valueType="num">
                                      <p:cBhvr additive="base">
                                        <p:cTn id="57" dur="500" fill="hold"/>
                                        <p:tgtEl>
                                          <p:spTgt spid="58470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8470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7" grpId="0" uiExpand="1" build="p"/>
      <p:bldP spid="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spc="-60" dirty="0"/>
              <a:t>Correctness </a:t>
            </a:r>
            <a:r>
              <a:rPr lang="en-US" altLang="zh-CN" sz="2800" spc="-25" dirty="0"/>
              <a:t>Proof </a:t>
            </a:r>
            <a:r>
              <a:rPr lang="en-US" altLang="zh-CN" sz="2800" spc="-40" dirty="0"/>
              <a:t>of </a:t>
            </a:r>
            <a:r>
              <a:rPr lang="en-US" altLang="zh-CN" sz="2800" spc="-25" dirty="0"/>
              <a:t>Huffman</a:t>
            </a:r>
            <a:r>
              <a:rPr lang="en-US" altLang="zh-CN" sz="2800" spc="-60" dirty="0"/>
              <a:t> </a:t>
            </a:r>
            <a:r>
              <a:rPr lang="en-US" altLang="zh-CN" sz="2800" spc="-55" dirty="0"/>
              <a:t>Encoding</a:t>
            </a:r>
            <a:endParaRPr lang="zh-CN" altLang="en-US" sz="2800" dirty="0"/>
          </a:p>
        </p:txBody>
      </p:sp>
      <p:sp>
        <p:nvSpPr>
          <p:cNvPr id="3" name="内容占位符 2"/>
          <p:cNvSpPr>
            <a:spLocks noGrp="1"/>
          </p:cNvSpPr>
          <p:nvPr>
            <p:ph idx="1"/>
          </p:nvPr>
        </p:nvSpPr>
        <p:spPr>
          <a:xfrm>
            <a:off x="214313" y="1302916"/>
            <a:ext cx="8643937" cy="5078412"/>
          </a:xfrm>
        </p:spPr>
        <p:txBody>
          <a:bodyPr/>
          <a:lstStyle/>
          <a:p>
            <a:pPr marL="12700" marR="167640" algn="just">
              <a:lnSpc>
                <a:spcPct val="102600"/>
              </a:lnSpc>
              <a:spcBef>
                <a:spcPts val="55"/>
              </a:spcBef>
            </a:pPr>
            <a:r>
              <a:rPr lang="en-US" altLang="zh-CN" sz="2400" spc="-45" dirty="0">
                <a:solidFill>
                  <a:srgbClr val="3333B2"/>
                </a:solidFill>
                <a:latin typeface="Tahoma"/>
                <a:cs typeface="Tahoma"/>
              </a:rPr>
              <a:t>Theorem. </a:t>
            </a:r>
            <a:r>
              <a:rPr lang="en-US" altLang="zh-CN" sz="2400" spc="-35" dirty="0">
                <a:latin typeface="Tahoma"/>
                <a:cs typeface="Tahoma"/>
              </a:rPr>
              <a:t>Huffman algorithm </a:t>
            </a:r>
            <a:r>
              <a:rPr lang="en-US" altLang="zh-CN" sz="2400" spc="-40" dirty="0">
                <a:latin typeface="Tahoma"/>
                <a:cs typeface="Tahoma"/>
              </a:rPr>
              <a:t>yields </a:t>
            </a:r>
            <a:r>
              <a:rPr lang="en-US" altLang="zh-CN" sz="2400" spc="-25" dirty="0">
                <a:latin typeface="Tahoma"/>
                <a:cs typeface="Tahoma"/>
              </a:rPr>
              <a:t>optimal </a:t>
            </a:r>
            <a:r>
              <a:rPr lang="en-US" altLang="zh-CN" sz="2400" spc="-50" dirty="0">
                <a:latin typeface="Tahoma"/>
                <a:cs typeface="Tahoma"/>
              </a:rPr>
              <a:t>prefix-free </a:t>
            </a:r>
            <a:r>
              <a:rPr lang="en-US" altLang="zh-CN" sz="2400" spc="-45" dirty="0">
                <a:latin typeface="Tahoma"/>
                <a:cs typeface="Tahoma"/>
              </a:rPr>
              <a:t>encoding  </a:t>
            </a:r>
            <a:r>
              <a:rPr lang="en-US" altLang="zh-CN" sz="2400" spc="-40" dirty="0">
                <a:latin typeface="Tahoma"/>
                <a:cs typeface="Tahoma"/>
              </a:rPr>
              <a:t>binary </a:t>
            </a:r>
            <a:r>
              <a:rPr lang="en-US" altLang="zh-CN" sz="2400" spc="-50" dirty="0">
                <a:latin typeface="Tahoma"/>
                <a:cs typeface="Tahoma"/>
              </a:rPr>
              <a:t>tree </a:t>
            </a:r>
            <a:r>
              <a:rPr lang="en-US" altLang="zh-CN" sz="2400" spc="-45" dirty="0">
                <a:latin typeface="Tahoma"/>
                <a:cs typeface="Tahoma"/>
              </a:rPr>
              <a:t>for </a:t>
            </a:r>
            <a:r>
              <a:rPr lang="en-US" altLang="zh-CN" sz="2400" spc="-15" dirty="0">
                <a:latin typeface="Tahoma"/>
                <a:cs typeface="Tahoma"/>
              </a:rPr>
              <a:t>all </a:t>
            </a:r>
            <a:r>
              <a:rPr lang="en-US" altLang="zh-CN" sz="2400" spc="-170" dirty="0">
                <a:latin typeface="Cambria"/>
                <a:cs typeface="Cambria"/>
              </a:rPr>
              <a:t>|</a:t>
            </a:r>
            <a:r>
              <a:rPr lang="el-GR" altLang="zh-CN" sz="2400" spc="-170" dirty="0">
                <a:latin typeface="PMingLiU"/>
                <a:cs typeface="PMingLiU"/>
              </a:rPr>
              <a:t>Γ</a:t>
            </a:r>
            <a:r>
              <a:rPr lang="el-GR" altLang="zh-CN" sz="2400" spc="-170" dirty="0">
                <a:latin typeface="Cambria"/>
                <a:cs typeface="Cambria"/>
              </a:rPr>
              <a:t>| </a:t>
            </a:r>
            <a:r>
              <a:rPr lang="el-GR" altLang="zh-CN" sz="2400" spc="235" dirty="0">
                <a:latin typeface="Cambria"/>
                <a:cs typeface="Cambria"/>
              </a:rPr>
              <a:t>≥</a:t>
            </a:r>
            <a:r>
              <a:rPr lang="el-GR" altLang="zh-CN" sz="2400" spc="275" dirty="0">
                <a:latin typeface="Cambria"/>
                <a:cs typeface="Cambria"/>
              </a:rPr>
              <a:t> </a:t>
            </a:r>
            <a:r>
              <a:rPr lang="el-GR" altLang="zh-CN" sz="2400" spc="-5" dirty="0">
                <a:latin typeface="PMingLiU"/>
                <a:cs typeface="PMingLiU"/>
              </a:rPr>
              <a:t>2</a:t>
            </a:r>
            <a:r>
              <a:rPr lang="el-GR" altLang="zh-CN" sz="2400" spc="-5" dirty="0">
                <a:latin typeface="Tahoma"/>
                <a:cs typeface="Tahoma"/>
              </a:rPr>
              <a:t>.</a:t>
            </a:r>
            <a:endParaRPr lang="el-GR" altLang="zh-CN" sz="2400" dirty="0">
              <a:latin typeface="Tahoma"/>
              <a:cs typeface="Tahoma"/>
            </a:endParaRPr>
          </a:p>
          <a:p>
            <a:pPr marL="12700" algn="just">
              <a:lnSpc>
                <a:spcPct val="100000"/>
              </a:lnSpc>
              <a:spcBef>
                <a:spcPts val="1455"/>
              </a:spcBef>
            </a:pPr>
            <a:r>
              <a:rPr lang="en-US" altLang="zh-CN" sz="2400" spc="-10" dirty="0">
                <a:solidFill>
                  <a:srgbClr val="3333B2"/>
                </a:solidFill>
                <a:latin typeface="Tahoma"/>
                <a:cs typeface="Tahoma"/>
              </a:rPr>
              <a:t>Proof. </a:t>
            </a:r>
            <a:r>
              <a:rPr lang="en-US" altLang="zh-CN" sz="2400" spc="-20" dirty="0">
                <a:latin typeface="Tahoma"/>
                <a:cs typeface="Tahoma"/>
              </a:rPr>
              <a:t>Mathematic</a:t>
            </a:r>
            <a:r>
              <a:rPr lang="en-US" altLang="zh-CN" sz="2400" spc="-175" dirty="0">
                <a:latin typeface="Tahoma"/>
                <a:cs typeface="Tahoma"/>
              </a:rPr>
              <a:t> </a:t>
            </a:r>
            <a:r>
              <a:rPr lang="en-US" altLang="zh-CN" sz="2400" spc="-25" dirty="0">
                <a:latin typeface="Tahoma"/>
                <a:cs typeface="Tahoma"/>
              </a:rPr>
              <a:t>induction</a:t>
            </a:r>
            <a:endParaRPr lang="en-US" altLang="zh-CN" sz="2400" dirty="0">
              <a:latin typeface="Tahoma"/>
              <a:cs typeface="Tahoma"/>
            </a:endParaRPr>
          </a:p>
          <a:p>
            <a:pPr>
              <a:lnSpc>
                <a:spcPct val="100000"/>
              </a:lnSpc>
              <a:spcBef>
                <a:spcPts val="30"/>
              </a:spcBef>
            </a:pPr>
            <a:endParaRPr lang="en-US" altLang="zh-CN" dirty="0">
              <a:latin typeface="Tahoma"/>
              <a:cs typeface="Tahoma"/>
            </a:endParaRPr>
          </a:p>
          <a:p>
            <a:pPr marL="12700" marR="260350" algn="just">
              <a:lnSpc>
                <a:spcPct val="102600"/>
              </a:lnSpc>
            </a:pPr>
            <a:r>
              <a:rPr lang="en-US" altLang="zh-CN" sz="2400" spc="-40" dirty="0">
                <a:solidFill>
                  <a:srgbClr val="3333B2"/>
                </a:solidFill>
                <a:latin typeface="Tahoma"/>
                <a:cs typeface="Tahoma"/>
              </a:rPr>
              <a:t>Induction </a:t>
            </a:r>
            <a:r>
              <a:rPr lang="en-US" altLang="zh-CN" sz="2400" spc="-45" dirty="0">
                <a:solidFill>
                  <a:srgbClr val="3333B2"/>
                </a:solidFill>
                <a:latin typeface="Tahoma"/>
                <a:cs typeface="Tahoma"/>
              </a:rPr>
              <a:t>basis. </a:t>
            </a:r>
            <a:r>
              <a:rPr lang="en-US" altLang="zh-CN" sz="2400" spc="-35" dirty="0">
                <a:latin typeface="Tahoma"/>
                <a:cs typeface="Tahoma"/>
              </a:rPr>
              <a:t>For </a:t>
            </a:r>
            <a:r>
              <a:rPr lang="en-US" altLang="zh-CN" sz="2400" spc="-170" dirty="0">
                <a:latin typeface="Cambria"/>
                <a:cs typeface="Cambria"/>
              </a:rPr>
              <a:t>|</a:t>
            </a:r>
            <a:r>
              <a:rPr lang="el-GR" altLang="zh-CN" sz="2400" spc="-170" dirty="0">
                <a:latin typeface="PMingLiU"/>
                <a:cs typeface="PMingLiU"/>
              </a:rPr>
              <a:t>Γ</a:t>
            </a:r>
            <a:r>
              <a:rPr lang="el-GR" altLang="zh-CN" sz="2400" spc="-170" dirty="0">
                <a:latin typeface="Cambria"/>
                <a:cs typeface="Cambria"/>
              </a:rPr>
              <a:t>| </a:t>
            </a:r>
            <a:r>
              <a:rPr lang="el-GR" altLang="zh-CN" sz="2400" spc="260" dirty="0">
                <a:latin typeface="PMingLiU"/>
                <a:cs typeface="PMingLiU"/>
              </a:rPr>
              <a:t>= </a:t>
            </a:r>
            <a:r>
              <a:rPr lang="el-GR" altLang="zh-CN" sz="2400" spc="-5" dirty="0">
                <a:latin typeface="PMingLiU"/>
                <a:cs typeface="PMingLiU"/>
              </a:rPr>
              <a:t>2</a:t>
            </a:r>
            <a:r>
              <a:rPr lang="el-GR" altLang="zh-CN" sz="2400" spc="-5" dirty="0">
                <a:latin typeface="Tahoma"/>
                <a:cs typeface="Tahoma"/>
              </a:rPr>
              <a:t>, </a:t>
            </a:r>
            <a:r>
              <a:rPr lang="en-US" altLang="zh-CN" sz="2400" spc="-35" dirty="0">
                <a:latin typeface="Tahoma"/>
                <a:cs typeface="Tahoma"/>
              </a:rPr>
              <a:t>Huffman algorithm </a:t>
            </a:r>
            <a:r>
              <a:rPr lang="en-US" altLang="zh-CN" sz="2400" spc="-40" dirty="0">
                <a:latin typeface="Tahoma"/>
                <a:cs typeface="Tahoma"/>
              </a:rPr>
              <a:t>yields </a:t>
            </a:r>
            <a:r>
              <a:rPr lang="en-US" altLang="zh-CN" sz="2400" spc="-25" dirty="0">
                <a:latin typeface="Tahoma"/>
                <a:cs typeface="Tahoma"/>
              </a:rPr>
              <a:t>optimal  </a:t>
            </a:r>
            <a:r>
              <a:rPr lang="en-US" altLang="zh-CN" sz="2400" spc="-50" dirty="0">
                <a:latin typeface="Tahoma"/>
                <a:cs typeface="Tahoma"/>
              </a:rPr>
              <a:t>prefix-free</a:t>
            </a:r>
            <a:r>
              <a:rPr lang="en-US" altLang="zh-CN" sz="2400" spc="10" dirty="0">
                <a:latin typeface="Tahoma"/>
                <a:cs typeface="Tahoma"/>
              </a:rPr>
              <a:t> </a:t>
            </a:r>
            <a:r>
              <a:rPr lang="en-US" altLang="zh-CN" sz="2400" spc="-45" dirty="0">
                <a:latin typeface="Tahoma"/>
                <a:cs typeface="Tahoma"/>
              </a:rPr>
              <a:t>encoding.</a:t>
            </a:r>
            <a:endParaRPr lang="en-US" altLang="zh-CN" sz="2400" dirty="0">
              <a:latin typeface="Tahoma"/>
              <a:cs typeface="Tahoma"/>
            </a:endParaRPr>
          </a:p>
          <a:p>
            <a:pPr>
              <a:lnSpc>
                <a:spcPct val="100000"/>
              </a:lnSpc>
              <a:spcBef>
                <a:spcPts val="30"/>
              </a:spcBef>
            </a:pPr>
            <a:endParaRPr lang="en-US" altLang="zh-CN" dirty="0">
              <a:latin typeface="Tahoma"/>
              <a:cs typeface="Tahoma"/>
            </a:endParaRPr>
          </a:p>
          <a:p>
            <a:pPr marL="12700" marR="5080" algn="just">
              <a:lnSpc>
                <a:spcPct val="102600"/>
              </a:lnSpc>
            </a:pPr>
            <a:r>
              <a:rPr lang="en-US" altLang="zh-CN" sz="2400" spc="-40" dirty="0">
                <a:solidFill>
                  <a:srgbClr val="3333B2"/>
                </a:solidFill>
                <a:latin typeface="Tahoma"/>
                <a:cs typeface="Tahoma"/>
              </a:rPr>
              <a:t>Induction </a:t>
            </a:r>
            <a:r>
              <a:rPr lang="en-US" altLang="zh-CN" sz="2400" spc="-45" dirty="0">
                <a:solidFill>
                  <a:srgbClr val="3333B2"/>
                </a:solidFill>
                <a:latin typeface="Tahoma"/>
                <a:cs typeface="Tahoma"/>
              </a:rPr>
              <a:t>step. </a:t>
            </a:r>
            <a:r>
              <a:rPr lang="en-US" altLang="zh-CN" sz="2400" spc="-50" dirty="0">
                <a:latin typeface="Tahoma"/>
                <a:cs typeface="Tahoma"/>
              </a:rPr>
              <a:t>Assume </a:t>
            </a:r>
            <a:r>
              <a:rPr lang="en-US" altLang="zh-CN" sz="2400" spc="-35" dirty="0">
                <a:latin typeface="Tahoma"/>
                <a:cs typeface="Tahoma"/>
              </a:rPr>
              <a:t>Huffman algorithm </a:t>
            </a:r>
            <a:r>
              <a:rPr lang="en-US" altLang="zh-CN" sz="2400" spc="-45" dirty="0">
                <a:latin typeface="Tahoma"/>
                <a:cs typeface="Tahoma"/>
              </a:rPr>
              <a:t>encoding </a:t>
            </a:r>
            <a:r>
              <a:rPr lang="en-US" altLang="zh-CN" sz="2400" spc="-40" dirty="0">
                <a:latin typeface="Tahoma"/>
                <a:cs typeface="Tahoma"/>
              </a:rPr>
              <a:t>yields </a:t>
            </a:r>
            <a:r>
              <a:rPr lang="en-US" altLang="zh-CN" sz="2400" spc="-25" dirty="0">
                <a:latin typeface="Tahoma"/>
                <a:cs typeface="Tahoma"/>
              </a:rPr>
              <a:t>optimal  </a:t>
            </a:r>
            <a:r>
              <a:rPr lang="en-US" altLang="zh-CN" sz="2400" spc="-50" dirty="0">
                <a:latin typeface="Tahoma"/>
                <a:cs typeface="Tahoma"/>
              </a:rPr>
              <a:t>prefix-free </a:t>
            </a:r>
            <a:r>
              <a:rPr lang="en-US" altLang="zh-CN" sz="2400" spc="-45" dirty="0">
                <a:latin typeface="Tahoma"/>
                <a:cs typeface="Tahoma"/>
              </a:rPr>
              <a:t>encoding for size </a:t>
            </a:r>
            <a:r>
              <a:rPr lang="en-US" altLang="zh-CN" sz="2400" i="1" spc="40" dirty="0">
                <a:latin typeface="Times New Roman"/>
                <a:cs typeface="Times New Roman"/>
              </a:rPr>
              <a:t>k</a:t>
            </a:r>
            <a:r>
              <a:rPr lang="en-US" altLang="zh-CN" sz="2400" spc="40" dirty="0">
                <a:latin typeface="Tahoma"/>
                <a:cs typeface="Tahoma"/>
              </a:rPr>
              <a:t>, </a:t>
            </a:r>
            <a:r>
              <a:rPr lang="en-US" altLang="zh-CN" sz="2400" spc="-45" dirty="0">
                <a:latin typeface="Tahoma"/>
                <a:cs typeface="Tahoma"/>
              </a:rPr>
              <a:t>then </a:t>
            </a:r>
            <a:r>
              <a:rPr lang="en-US" altLang="zh-CN" sz="2400" spc="15" dirty="0">
                <a:latin typeface="Tahoma"/>
                <a:cs typeface="Tahoma"/>
              </a:rPr>
              <a:t>it </a:t>
            </a:r>
            <a:r>
              <a:rPr lang="en-US" altLang="zh-CN" sz="2400" spc="-45" dirty="0">
                <a:latin typeface="Tahoma"/>
                <a:cs typeface="Tahoma"/>
              </a:rPr>
              <a:t>also </a:t>
            </a:r>
            <a:r>
              <a:rPr lang="en-US" altLang="zh-CN" sz="2400" spc="-40" dirty="0">
                <a:latin typeface="Tahoma"/>
                <a:cs typeface="Tahoma"/>
              </a:rPr>
              <a:t>yields </a:t>
            </a:r>
            <a:r>
              <a:rPr lang="en-US" altLang="zh-CN" sz="2400" spc="-25" dirty="0">
                <a:latin typeface="Tahoma"/>
                <a:cs typeface="Tahoma"/>
              </a:rPr>
              <a:t>optimal </a:t>
            </a:r>
            <a:r>
              <a:rPr lang="en-US" altLang="zh-CN" sz="2400" spc="-50" dirty="0">
                <a:latin typeface="Tahoma"/>
                <a:cs typeface="Tahoma"/>
              </a:rPr>
              <a:t>prefix-free  </a:t>
            </a:r>
            <a:r>
              <a:rPr lang="en-US" altLang="zh-CN" sz="2400" spc="-45" dirty="0">
                <a:latin typeface="Tahoma"/>
                <a:cs typeface="Tahoma"/>
              </a:rPr>
              <a:t>encoding for size </a:t>
            </a:r>
            <a:r>
              <a:rPr lang="en-US" altLang="zh-CN" sz="2400" i="1" spc="75" dirty="0">
                <a:latin typeface="Times New Roman"/>
                <a:cs typeface="Times New Roman"/>
              </a:rPr>
              <a:t>k </a:t>
            </a:r>
            <a:r>
              <a:rPr lang="en-US" altLang="zh-CN" sz="2400" spc="260" dirty="0">
                <a:latin typeface="PMingLiU"/>
                <a:cs typeface="PMingLiU"/>
              </a:rPr>
              <a:t>+</a:t>
            </a:r>
            <a:r>
              <a:rPr lang="en-US" altLang="zh-CN" sz="2400" spc="55" dirty="0">
                <a:latin typeface="PMingLiU"/>
                <a:cs typeface="PMingLiU"/>
              </a:rPr>
              <a:t> </a:t>
            </a:r>
            <a:r>
              <a:rPr lang="en-US" altLang="zh-CN" sz="2400" spc="-5" dirty="0">
                <a:latin typeface="PMingLiU"/>
                <a:cs typeface="PMingLiU"/>
              </a:rPr>
              <a:t>1</a:t>
            </a:r>
            <a:r>
              <a:rPr lang="en-US" altLang="zh-CN" sz="2400" spc="-5" dirty="0">
                <a:latin typeface="Tahoma"/>
                <a:cs typeface="Tahoma"/>
              </a:rPr>
              <a:t>.</a:t>
            </a:r>
            <a:endParaRPr lang="en-US" altLang="zh-CN" sz="2400" dirty="0">
              <a:latin typeface="Tahoma"/>
              <a:cs typeface="Tahoma"/>
            </a:endParaRPr>
          </a:p>
          <a:p>
            <a:endParaRPr lang="zh-CN" altLang="en-US" sz="2400"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91</a:t>
            </a:fld>
            <a:endParaRPr lang="en-CA" dirty="0"/>
          </a:p>
        </p:txBody>
      </p:sp>
    </p:spTree>
    <p:extLst>
      <p:ext uri="{BB962C8B-B14F-4D97-AF65-F5344CB8AC3E}">
        <p14:creationId xmlns:p14="http://schemas.microsoft.com/office/powerpoint/2010/main" val="23053507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pc="-35" dirty="0"/>
              <a:t>Induction</a:t>
            </a:r>
            <a:r>
              <a:rPr lang="en-US" altLang="zh-CN" spc="40" dirty="0"/>
              <a:t> </a:t>
            </a:r>
            <a:r>
              <a:rPr lang="en-US" altLang="zh-CN" spc="-75" dirty="0"/>
              <a:t>Basis</a:t>
            </a:r>
            <a:endParaRPr lang="zh-CN" altLang="en-US"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92</a:t>
            </a:fld>
            <a:endParaRPr lang="en-CA" dirty="0"/>
          </a:p>
        </p:txBody>
      </p:sp>
      <p:sp>
        <p:nvSpPr>
          <p:cNvPr id="11" name="object 3"/>
          <p:cNvSpPr txBox="1"/>
          <p:nvPr/>
        </p:nvSpPr>
        <p:spPr>
          <a:xfrm>
            <a:off x="899592" y="1412776"/>
            <a:ext cx="6480720" cy="1080937"/>
          </a:xfrm>
          <a:prstGeom prst="rect">
            <a:avLst/>
          </a:prstGeom>
        </p:spPr>
        <p:txBody>
          <a:bodyPr vert="horz" wrap="square" lIns="0" tIns="74295" rIns="0" bIns="0" rtlCol="0">
            <a:spAutoFit/>
          </a:bodyPr>
          <a:lstStyle/>
          <a:p>
            <a:pPr marL="50800">
              <a:lnSpc>
                <a:spcPct val="100000"/>
              </a:lnSpc>
              <a:spcBef>
                <a:spcPts val="585"/>
              </a:spcBef>
            </a:pPr>
            <a:r>
              <a:rPr sz="2000" i="1" spc="75" dirty="0">
                <a:solidFill>
                  <a:srgbClr val="FF0000"/>
                </a:solidFill>
                <a:latin typeface="Times New Roman" panose="02020603050405020304" pitchFamily="18" charset="0"/>
                <a:cs typeface="Times New Roman" panose="02020603050405020304" pitchFamily="18" charset="0"/>
              </a:rPr>
              <a:t>k</a:t>
            </a:r>
            <a:r>
              <a:rPr sz="2000" i="1" spc="55" dirty="0">
                <a:solidFill>
                  <a:srgbClr val="FF0000"/>
                </a:solidFill>
                <a:latin typeface="Times New Roman" panose="02020603050405020304" pitchFamily="18" charset="0"/>
                <a:cs typeface="Times New Roman" panose="02020603050405020304" pitchFamily="18" charset="0"/>
              </a:rPr>
              <a:t> </a:t>
            </a:r>
            <a:r>
              <a:rPr sz="2000" spc="260" dirty="0">
                <a:solidFill>
                  <a:srgbClr val="FF0000"/>
                </a:solidFill>
                <a:latin typeface="Times New Roman" panose="02020603050405020304" pitchFamily="18" charset="0"/>
                <a:cs typeface="Times New Roman" panose="02020603050405020304" pitchFamily="18" charset="0"/>
              </a:rPr>
              <a:t>=</a:t>
            </a:r>
            <a:r>
              <a:rPr sz="2000" spc="15"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2,</a:t>
            </a:r>
            <a:r>
              <a:rPr sz="2000" spc="15" dirty="0">
                <a:solidFill>
                  <a:srgbClr val="FF0000"/>
                </a:solidFill>
                <a:latin typeface="Times New Roman" panose="02020603050405020304" pitchFamily="18" charset="0"/>
                <a:cs typeface="Times New Roman" panose="02020603050405020304" pitchFamily="18" charset="0"/>
              </a:rPr>
              <a:t> </a:t>
            </a:r>
            <a:r>
              <a:rPr sz="2000" spc="-420" dirty="0">
                <a:solidFill>
                  <a:srgbClr val="FF0000"/>
                </a:solidFill>
                <a:latin typeface="Times New Roman" panose="02020603050405020304" pitchFamily="18" charset="0"/>
                <a:cs typeface="Times New Roman" panose="02020603050405020304" pitchFamily="18" charset="0"/>
              </a:rPr>
              <a:t>Γ</a:t>
            </a:r>
            <a:r>
              <a:rPr sz="2000" spc="15" dirty="0">
                <a:solidFill>
                  <a:srgbClr val="FF0000"/>
                </a:solidFill>
                <a:latin typeface="Times New Roman" panose="02020603050405020304" pitchFamily="18" charset="0"/>
                <a:cs typeface="Times New Roman" panose="02020603050405020304" pitchFamily="18" charset="0"/>
              </a:rPr>
              <a:t> </a:t>
            </a:r>
            <a:r>
              <a:rPr sz="2000" spc="260" dirty="0">
                <a:solidFill>
                  <a:srgbClr val="FF0000"/>
                </a:solidFill>
                <a:latin typeface="Times New Roman" panose="02020603050405020304" pitchFamily="18" charset="0"/>
                <a:cs typeface="Times New Roman" panose="02020603050405020304" pitchFamily="18" charset="0"/>
              </a:rPr>
              <a:t>=</a:t>
            </a:r>
            <a:r>
              <a:rPr sz="2000" spc="15" dirty="0">
                <a:solidFill>
                  <a:srgbClr val="FF0000"/>
                </a:solidFill>
                <a:latin typeface="Times New Roman" panose="02020603050405020304" pitchFamily="18" charset="0"/>
                <a:cs typeface="Times New Roman" panose="02020603050405020304" pitchFamily="18" charset="0"/>
              </a:rPr>
              <a:t> </a:t>
            </a:r>
            <a:r>
              <a:rPr sz="2000" spc="90" dirty="0">
                <a:solidFill>
                  <a:srgbClr val="FF0000"/>
                </a:solidFill>
                <a:latin typeface="Times New Roman" panose="02020603050405020304" pitchFamily="18" charset="0"/>
                <a:cs typeface="Times New Roman" panose="02020603050405020304" pitchFamily="18" charset="0"/>
              </a:rPr>
              <a:t>{</a:t>
            </a:r>
            <a:r>
              <a:rPr sz="2000" i="1" spc="90" dirty="0">
                <a:solidFill>
                  <a:srgbClr val="FF0000"/>
                </a:solidFill>
                <a:latin typeface="Times New Roman" panose="02020603050405020304" pitchFamily="18" charset="0"/>
                <a:cs typeface="Times New Roman" panose="02020603050405020304" pitchFamily="18" charset="0"/>
              </a:rPr>
              <a:t>x</a:t>
            </a:r>
            <a:r>
              <a:rPr sz="2400" spc="135" baseline="-10416" dirty="0">
                <a:solidFill>
                  <a:srgbClr val="FF0000"/>
                </a:solidFill>
                <a:latin typeface="Times New Roman" panose="02020603050405020304" pitchFamily="18" charset="0"/>
                <a:cs typeface="Times New Roman" panose="02020603050405020304" pitchFamily="18" charset="0"/>
              </a:rPr>
              <a:t>1</a:t>
            </a:r>
            <a:r>
              <a:rPr sz="2000" i="1" spc="90" dirty="0">
                <a:solidFill>
                  <a:srgbClr val="FF0000"/>
                </a:solidFill>
                <a:latin typeface="Times New Roman" panose="02020603050405020304" pitchFamily="18" charset="0"/>
                <a:cs typeface="Times New Roman" panose="02020603050405020304" pitchFamily="18" charset="0"/>
              </a:rPr>
              <a:t>,</a:t>
            </a:r>
            <a:r>
              <a:rPr sz="2000" i="1" spc="-95" dirty="0">
                <a:solidFill>
                  <a:srgbClr val="FF0000"/>
                </a:solidFill>
                <a:latin typeface="Times New Roman" panose="02020603050405020304" pitchFamily="18" charset="0"/>
                <a:cs typeface="Times New Roman" panose="02020603050405020304" pitchFamily="18" charset="0"/>
              </a:rPr>
              <a:t> </a:t>
            </a:r>
            <a:r>
              <a:rPr sz="2000" i="1" spc="114" dirty="0">
                <a:solidFill>
                  <a:srgbClr val="FF0000"/>
                </a:solidFill>
                <a:latin typeface="Times New Roman" panose="02020603050405020304" pitchFamily="18" charset="0"/>
                <a:cs typeface="Times New Roman" panose="02020603050405020304" pitchFamily="18" charset="0"/>
              </a:rPr>
              <a:t>x</a:t>
            </a:r>
            <a:r>
              <a:rPr sz="2400" spc="172" baseline="-10416" dirty="0">
                <a:solidFill>
                  <a:srgbClr val="FF0000"/>
                </a:solidFill>
                <a:latin typeface="Times New Roman" panose="02020603050405020304" pitchFamily="18" charset="0"/>
                <a:cs typeface="Times New Roman" panose="02020603050405020304" pitchFamily="18" charset="0"/>
              </a:rPr>
              <a:t>2</a:t>
            </a:r>
            <a:r>
              <a:rPr sz="2000" spc="114" dirty="0">
                <a:solidFill>
                  <a:srgbClr val="FF0000"/>
                </a:solidFill>
                <a:latin typeface="Times New Roman" panose="02020603050405020304" pitchFamily="18" charset="0"/>
                <a:cs typeface="Times New Roman" panose="02020603050405020304" pitchFamily="18" charset="0"/>
              </a:rPr>
              <a:t>}</a:t>
            </a:r>
            <a:endParaRPr sz="2000" dirty="0">
              <a:solidFill>
                <a:srgbClr val="FF0000"/>
              </a:solidFill>
              <a:latin typeface="Times New Roman" panose="02020603050405020304" pitchFamily="18" charset="0"/>
              <a:cs typeface="Times New Roman" panose="02020603050405020304" pitchFamily="18" charset="0"/>
            </a:endParaRPr>
          </a:p>
          <a:p>
            <a:pPr marL="50800" marR="17780">
              <a:lnSpc>
                <a:spcPct val="102600"/>
              </a:lnSpc>
              <a:spcBef>
                <a:spcPts val="450"/>
              </a:spcBef>
            </a:pPr>
            <a:r>
              <a:rPr sz="2000" spc="-10" dirty="0">
                <a:latin typeface="Times New Roman" panose="02020603050405020304" pitchFamily="18" charset="0"/>
                <a:cs typeface="Times New Roman" panose="02020603050405020304" pitchFamily="18" charset="0"/>
              </a:rPr>
              <a:t>Any </a:t>
            </a:r>
            <a:r>
              <a:rPr sz="2000" spc="-55" dirty="0">
                <a:latin typeface="Times New Roman" panose="02020603050405020304" pitchFamily="18" charset="0"/>
                <a:cs typeface="Times New Roman" panose="02020603050405020304" pitchFamily="18" charset="0"/>
              </a:rPr>
              <a:t>codeword </a:t>
            </a:r>
            <a:r>
              <a:rPr sz="2000" spc="-15" dirty="0">
                <a:latin typeface="Times New Roman" panose="02020603050405020304" pitchFamily="18" charset="0"/>
                <a:cs typeface="Times New Roman" panose="02020603050405020304" pitchFamily="18" charset="0"/>
              </a:rPr>
              <a:t>at </a:t>
            </a:r>
            <a:r>
              <a:rPr sz="2000" spc="-40" dirty="0">
                <a:latin typeface="Times New Roman" panose="02020603050405020304" pitchFamily="18" charset="0"/>
                <a:cs typeface="Times New Roman" panose="02020603050405020304" pitchFamily="18" charset="0"/>
              </a:rPr>
              <a:t>least </a:t>
            </a:r>
            <a:r>
              <a:rPr sz="2000" spc="-50" dirty="0">
                <a:latin typeface="Times New Roman" panose="02020603050405020304" pitchFamily="18" charset="0"/>
                <a:cs typeface="Times New Roman" panose="02020603050405020304" pitchFamily="18" charset="0"/>
              </a:rPr>
              <a:t>require </a:t>
            </a:r>
            <a:r>
              <a:rPr sz="2000" spc="-15" dirty="0">
                <a:latin typeface="Times New Roman" panose="02020603050405020304" pitchFamily="18" charset="0"/>
                <a:cs typeface="Times New Roman" panose="02020603050405020304" pitchFamily="18" charset="0"/>
              </a:rPr>
              <a:t>at </a:t>
            </a:r>
            <a:r>
              <a:rPr sz="2000" spc="-40" dirty="0">
                <a:latin typeface="Times New Roman" panose="02020603050405020304" pitchFamily="18" charset="0"/>
                <a:cs typeface="Times New Roman" panose="02020603050405020304" pitchFamily="18" charset="0"/>
              </a:rPr>
              <a:t>least </a:t>
            </a:r>
            <a:r>
              <a:rPr sz="2000" spc="-70" dirty="0">
                <a:latin typeface="Times New Roman" panose="02020603050405020304" pitchFamily="18" charset="0"/>
                <a:cs typeface="Times New Roman" panose="02020603050405020304" pitchFamily="18" charset="0"/>
              </a:rPr>
              <a:t>one </a:t>
            </a:r>
            <a:r>
              <a:rPr sz="2000" spc="-10" dirty="0">
                <a:latin typeface="Times New Roman" panose="02020603050405020304" pitchFamily="18" charset="0"/>
                <a:cs typeface="Times New Roman" panose="02020603050405020304" pitchFamily="18" charset="0"/>
              </a:rPr>
              <a:t>bit. </a:t>
            </a:r>
            <a:r>
              <a:rPr sz="2000" spc="-35" dirty="0">
                <a:latin typeface="Times New Roman" panose="02020603050405020304" pitchFamily="18" charset="0"/>
                <a:cs typeface="Times New Roman" panose="02020603050405020304" pitchFamily="18" charset="0"/>
              </a:rPr>
              <a:t>Huffman algorithm  </a:t>
            </a:r>
            <a:r>
              <a:rPr sz="2000" spc="-40" dirty="0">
                <a:latin typeface="Times New Roman" panose="02020603050405020304" pitchFamily="18" charset="0"/>
                <a:cs typeface="Times New Roman" panose="02020603050405020304" pitchFamily="18" charset="0"/>
              </a:rPr>
              <a:t>yields</a:t>
            </a:r>
            <a:r>
              <a:rPr sz="2000" spc="15" dirty="0">
                <a:latin typeface="Times New Roman" panose="02020603050405020304" pitchFamily="18" charset="0"/>
                <a:cs typeface="Times New Roman" panose="02020603050405020304" pitchFamily="18" charset="0"/>
              </a:rPr>
              <a:t> </a:t>
            </a:r>
            <a:r>
              <a:rPr sz="2000" spc="-50" dirty="0">
                <a:latin typeface="Times New Roman" panose="02020603050405020304" pitchFamily="18" charset="0"/>
                <a:cs typeface="Times New Roman" panose="02020603050405020304" pitchFamily="18" charset="0"/>
              </a:rPr>
              <a:t>code</a:t>
            </a:r>
            <a:r>
              <a:rPr sz="2000" spc="20" dirty="0">
                <a:latin typeface="Times New Roman" panose="02020603050405020304" pitchFamily="18" charset="0"/>
                <a:cs typeface="Times New Roman" panose="02020603050405020304" pitchFamily="18" charset="0"/>
              </a:rPr>
              <a:t> </a:t>
            </a:r>
            <a:r>
              <a:rPr sz="2000" spc="-65" dirty="0">
                <a:latin typeface="Times New Roman" panose="02020603050405020304" pitchFamily="18" charset="0"/>
                <a:cs typeface="Times New Roman" panose="02020603050405020304" pitchFamily="18" charset="0"/>
              </a:rPr>
              <a:t>word</a:t>
            </a:r>
            <a:r>
              <a:rPr sz="2000" spc="2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0</a:t>
            </a:r>
            <a:r>
              <a:rPr sz="2000" spc="75" dirty="0">
                <a:latin typeface="Times New Roman" panose="02020603050405020304" pitchFamily="18" charset="0"/>
                <a:cs typeface="Times New Roman" panose="02020603050405020304" pitchFamily="18" charset="0"/>
              </a:rPr>
              <a:t> </a:t>
            </a:r>
            <a:r>
              <a:rPr sz="2000" spc="-50" dirty="0">
                <a:latin typeface="Times New Roman" panose="02020603050405020304" pitchFamily="18" charset="0"/>
                <a:cs typeface="Times New Roman" panose="02020603050405020304" pitchFamily="18" charset="0"/>
              </a:rPr>
              <a:t>and</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1,</a:t>
            </a:r>
            <a:r>
              <a:rPr sz="2000" spc="20" dirty="0">
                <a:latin typeface="Times New Roman" panose="02020603050405020304" pitchFamily="18" charset="0"/>
                <a:cs typeface="Times New Roman" panose="02020603050405020304" pitchFamily="18" charset="0"/>
              </a:rPr>
              <a:t> </a:t>
            </a:r>
            <a:r>
              <a:rPr sz="2000" spc="-40" dirty="0">
                <a:latin typeface="Times New Roman" panose="02020603050405020304" pitchFamily="18" charset="0"/>
                <a:cs typeface="Times New Roman" panose="02020603050405020304" pitchFamily="18" charset="0"/>
              </a:rPr>
              <a:t>which</a:t>
            </a:r>
            <a:r>
              <a:rPr sz="2000" spc="20" dirty="0">
                <a:latin typeface="Times New Roman" panose="02020603050405020304" pitchFamily="18" charset="0"/>
                <a:cs typeface="Times New Roman" panose="02020603050405020304" pitchFamily="18" charset="0"/>
              </a:rPr>
              <a:t> </a:t>
            </a:r>
            <a:r>
              <a:rPr sz="2000" spc="-35" dirty="0">
                <a:latin typeface="Times New Roman" panose="02020603050405020304" pitchFamily="18" charset="0"/>
                <a:cs typeface="Times New Roman" panose="02020603050405020304" pitchFamily="18" charset="0"/>
              </a:rPr>
              <a:t>is</a:t>
            </a:r>
            <a:r>
              <a:rPr sz="2000" spc="15"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optimal</a:t>
            </a:r>
            <a:r>
              <a:rPr sz="2000" spc="20" dirty="0">
                <a:latin typeface="Times New Roman" panose="02020603050405020304" pitchFamily="18" charset="0"/>
                <a:cs typeface="Times New Roman" panose="02020603050405020304" pitchFamily="18" charset="0"/>
              </a:rPr>
              <a:t> </a:t>
            </a:r>
            <a:r>
              <a:rPr sz="2000" spc="-50" dirty="0">
                <a:latin typeface="Times New Roman" panose="02020603050405020304" pitchFamily="18" charset="0"/>
                <a:cs typeface="Times New Roman" panose="02020603050405020304" pitchFamily="18" charset="0"/>
              </a:rPr>
              <a:t>prefix-free</a:t>
            </a:r>
            <a:r>
              <a:rPr sz="2000" spc="20"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encoding.</a:t>
            </a:r>
            <a:endParaRPr sz="2000" dirty="0">
              <a:latin typeface="Times New Roman" panose="02020603050405020304" pitchFamily="18" charset="0"/>
              <a:cs typeface="Times New Roman" panose="02020603050405020304" pitchFamily="18" charset="0"/>
            </a:endParaRPr>
          </a:p>
        </p:txBody>
      </p:sp>
      <p:pic>
        <p:nvPicPr>
          <p:cNvPr id="20" name="图片 19"/>
          <p:cNvPicPr>
            <a:picLocks noChangeAspect="1"/>
          </p:cNvPicPr>
          <p:nvPr/>
        </p:nvPicPr>
        <p:blipFill>
          <a:blip r:embed="rId3"/>
          <a:stretch>
            <a:fillRect/>
          </a:stretch>
        </p:blipFill>
        <p:spPr>
          <a:xfrm>
            <a:off x="2699792" y="2720937"/>
            <a:ext cx="2502336" cy="1747441"/>
          </a:xfrm>
          <a:prstGeom prst="rect">
            <a:avLst/>
          </a:prstGeom>
        </p:spPr>
      </p:pic>
    </p:spTree>
    <p:extLst>
      <p:ext uri="{BB962C8B-B14F-4D97-AF65-F5344CB8AC3E}">
        <p14:creationId xmlns:p14="http://schemas.microsoft.com/office/powerpoint/2010/main" val="322583495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pc="-35" dirty="0"/>
              <a:t>Induction </a:t>
            </a:r>
            <a:r>
              <a:rPr lang="en-US" altLang="zh-CN" spc="-30" dirty="0"/>
              <a:t>Step</a:t>
            </a:r>
            <a:r>
              <a:rPr lang="en-US" altLang="zh-CN" spc="-90" dirty="0"/>
              <a:t> </a:t>
            </a:r>
            <a:r>
              <a:rPr lang="en-US" altLang="zh-CN" spc="90" dirty="0"/>
              <a:t>(1/3)</a:t>
            </a:r>
            <a:endParaRPr lang="zh-CN" altLang="en-US"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93</a:t>
            </a:fld>
            <a:endParaRPr lang="en-CA" dirty="0"/>
          </a:p>
        </p:txBody>
      </p:sp>
      <p:sp>
        <p:nvSpPr>
          <p:cNvPr id="5" name="矩形 4"/>
          <p:cNvSpPr/>
          <p:nvPr/>
        </p:nvSpPr>
        <p:spPr>
          <a:xfrm>
            <a:off x="899592" y="1556792"/>
            <a:ext cx="7344815" cy="4137864"/>
          </a:xfrm>
          <a:prstGeom prst="rect">
            <a:avLst/>
          </a:prstGeom>
        </p:spPr>
        <p:txBody>
          <a:bodyPr wrap="square">
            <a:spAutoFit/>
          </a:bodyPr>
          <a:lstStyle/>
          <a:p>
            <a:pPr marL="63500" marR="55880">
              <a:lnSpc>
                <a:spcPct val="102600"/>
              </a:lnSpc>
              <a:spcBef>
                <a:spcPts val="55"/>
              </a:spcBef>
            </a:pPr>
            <a:r>
              <a:rPr lang="en-US" altLang="zh-CN" sz="2400" spc="-50" dirty="0">
                <a:latin typeface="Times New Roman" panose="02020603050405020304" pitchFamily="18" charset="0"/>
                <a:cs typeface="Times New Roman" panose="02020603050405020304" pitchFamily="18" charset="0"/>
              </a:rPr>
              <a:t>Assume </a:t>
            </a:r>
            <a:r>
              <a:rPr lang="en-US" altLang="zh-CN" sz="2400" spc="-35" dirty="0">
                <a:latin typeface="Times New Roman" panose="02020603050405020304" pitchFamily="18" charset="0"/>
                <a:cs typeface="Times New Roman" panose="02020603050405020304" pitchFamily="18" charset="0"/>
              </a:rPr>
              <a:t>Huffman algorithm </a:t>
            </a:r>
            <a:r>
              <a:rPr lang="en-US" altLang="zh-CN" sz="2400" spc="-40" dirty="0">
                <a:latin typeface="Times New Roman" panose="02020603050405020304" pitchFamily="18" charset="0"/>
                <a:cs typeface="Times New Roman" panose="02020603050405020304" pitchFamily="18" charset="0"/>
              </a:rPr>
              <a:t>yields </a:t>
            </a:r>
            <a:r>
              <a:rPr lang="en-US" altLang="zh-CN" sz="2400" spc="-25" dirty="0">
                <a:latin typeface="Times New Roman" panose="02020603050405020304" pitchFamily="18" charset="0"/>
                <a:cs typeface="Times New Roman" panose="02020603050405020304" pitchFamily="18" charset="0"/>
              </a:rPr>
              <a:t>optimal </a:t>
            </a:r>
            <a:r>
              <a:rPr lang="en-US" altLang="zh-CN" sz="2400" spc="-50" dirty="0">
                <a:latin typeface="Times New Roman" panose="02020603050405020304" pitchFamily="18" charset="0"/>
                <a:cs typeface="Times New Roman" panose="02020603050405020304" pitchFamily="18" charset="0"/>
              </a:rPr>
              <a:t>prefix-free </a:t>
            </a:r>
            <a:r>
              <a:rPr lang="en-US" altLang="zh-CN" sz="2400" spc="-45" dirty="0">
                <a:latin typeface="Times New Roman" panose="02020603050405020304" pitchFamily="18" charset="0"/>
                <a:cs typeface="Times New Roman" panose="02020603050405020304" pitchFamily="18" charset="0"/>
              </a:rPr>
              <a:t>encoding for  </a:t>
            </a:r>
            <a:r>
              <a:rPr lang="en-US" altLang="zh-CN" sz="2400" spc="-25" dirty="0">
                <a:solidFill>
                  <a:srgbClr val="FF0000"/>
                </a:solidFill>
                <a:latin typeface="Times New Roman" panose="02020603050405020304" pitchFamily="18" charset="0"/>
                <a:cs typeface="Times New Roman" panose="02020603050405020304" pitchFamily="18" charset="0"/>
              </a:rPr>
              <a:t>input </a:t>
            </a:r>
            <a:r>
              <a:rPr lang="en-US" altLang="zh-CN" sz="2400" spc="-45" dirty="0">
                <a:solidFill>
                  <a:srgbClr val="FF0000"/>
                </a:solidFill>
                <a:latin typeface="Times New Roman" panose="02020603050405020304" pitchFamily="18" charset="0"/>
                <a:cs typeface="Times New Roman" panose="02020603050405020304" pitchFamily="18" charset="0"/>
              </a:rPr>
              <a:t>size </a:t>
            </a:r>
            <a:r>
              <a:rPr lang="en-US" altLang="zh-CN" sz="2400" i="1" spc="40" dirty="0">
                <a:solidFill>
                  <a:srgbClr val="FF0000"/>
                </a:solidFill>
                <a:latin typeface="Times New Roman" panose="02020603050405020304" pitchFamily="18" charset="0"/>
                <a:cs typeface="Times New Roman" panose="02020603050405020304" pitchFamily="18" charset="0"/>
              </a:rPr>
              <a:t>k</a:t>
            </a:r>
            <a:r>
              <a:rPr lang="en-US" altLang="zh-CN" sz="2400" spc="40" dirty="0">
                <a:latin typeface="Times New Roman" panose="02020603050405020304" pitchFamily="18" charset="0"/>
                <a:cs typeface="Times New Roman" panose="02020603050405020304" pitchFamily="18" charset="0"/>
              </a:rPr>
              <a:t>. </a:t>
            </a:r>
            <a:r>
              <a:rPr lang="en-US" altLang="zh-CN" sz="2400" spc="-40" dirty="0">
                <a:latin typeface="Times New Roman" panose="02020603050405020304" pitchFamily="18" charset="0"/>
                <a:cs typeface="Times New Roman" panose="02020603050405020304" pitchFamily="18" charset="0"/>
              </a:rPr>
              <a:t>Now, </a:t>
            </a:r>
            <a:r>
              <a:rPr lang="en-US" altLang="zh-CN" sz="2400" spc="-45" dirty="0">
                <a:latin typeface="Times New Roman" panose="02020603050405020304" pitchFamily="18" charset="0"/>
                <a:cs typeface="Times New Roman" panose="02020603050405020304" pitchFamily="18" charset="0"/>
              </a:rPr>
              <a:t>consider </a:t>
            </a:r>
            <a:r>
              <a:rPr lang="en-US" altLang="zh-CN" sz="2400" spc="-25" dirty="0">
                <a:latin typeface="Times New Roman" panose="02020603050405020304" pitchFamily="18" charset="0"/>
                <a:cs typeface="Times New Roman" panose="02020603050405020304" pitchFamily="18" charset="0"/>
              </a:rPr>
              <a:t>input </a:t>
            </a:r>
            <a:r>
              <a:rPr lang="en-US" altLang="zh-CN" sz="2400" spc="-45" dirty="0">
                <a:latin typeface="Times New Roman" panose="02020603050405020304" pitchFamily="18" charset="0"/>
                <a:cs typeface="Times New Roman" panose="02020603050405020304" pitchFamily="18" charset="0"/>
              </a:rPr>
              <a:t>size </a:t>
            </a:r>
            <a:r>
              <a:rPr lang="en-US" altLang="zh-CN" sz="2400" i="1" spc="75" dirty="0">
                <a:latin typeface="Times New Roman" panose="02020603050405020304" pitchFamily="18" charset="0"/>
                <a:cs typeface="Times New Roman" panose="02020603050405020304" pitchFamily="18" charset="0"/>
              </a:rPr>
              <a:t>k </a:t>
            </a:r>
            <a:r>
              <a:rPr lang="en-US" altLang="zh-CN" sz="2400" spc="260" dirty="0">
                <a:latin typeface="Times New Roman" panose="02020603050405020304" pitchFamily="18" charset="0"/>
                <a:cs typeface="Times New Roman" panose="02020603050405020304" pitchFamily="18" charset="0"/>
              </a:rPr>
              <a:t>+ </a:t>
            </a:r>
            <a:r>
              <a:rPr lang="en-US" altLang="zh-CN" sz="2400" spc="-5" dirty="0">
                <a:latin typeface="Times New Roman" panose="02020603050405020304" pitchFamily="18" charset="0"/>
                <a:cs typeface="Times New Roman" panose="02020603050405020304" pitchFamily="18" charset="0"/>
              </a:rPr>
              <a:t>1, </a:t>
            </a:r>
            <a:r>
              <a:rPr lang="en-US" altLang="zh-CN" sz="2400" spc="-35" dirty="0">
                <a:latin typeface="Times New Roman" panose="02020603050405020304" pitchFamily="18" charset="0"/>
                <a:cs typeface="Times New Roman" panose="02020603050405020304" pitchFamily="18" charset="0"/>
              </a:rPr>
              <a:t>a.k.a. </a:t>
            </a:r>
            <a:r>
              <a:rPr lang="en-US" altLang="zh-CN" sz="2400" spc="-170" dirty="0">
                <a:latin typeface="Times New Roman" panose="02020603050405020304" pitchFamily="18" charset="0"/>
                <a:cs typeface="Times New Roman" panose="02020603050405020304" pitchFamily="18" charset="0"/>
              </a:rPr>
              <a:t>|</a:t>
            </a:r>
            <a:r>
              <a:rPr lang="el-GR" altLang="zh-CN" sz="2400" spc="-170" dirty="0">
                <a:latin typeface="Times New Roman" panose="02020603050405020304" pitchFamily="18" charset="0"/>
                <a:cs typeface="Times New Roman" panose="02020603050405020304" pitchFamily="18" charset="0"/>
              </a:rPr>
              <a:t>Γ| </a:t>
            </a:r>
            <a:r>
              <a:rPr lang="el-GR" altLang="zh-CN" sz="2400" spc="260" dirty="0">
                <a:latin typeface="Times New Roman" panose="02020603050405020304" pitchFamily="18" charset="0"/>
                <a:cs typeface="Times New Roman" panose="02020603050405020304" pitchFamily="18" charset="0"/>
              </a:rPr>
              <a:t>= </a:t>
            </a:r>
            <a:r>
              <a:rPr lang="en-US" altLang="zh-CN" sz="2400" i="1" spc="75" dirty="0">
                <a:latin typeface="Times New Roman" panose="02020603050405020304" pitchFamily="18" charset="0"/>
                <a:cs typeface="Times New Roman" panose="02020603050405020304" pitchFamily="18" charset="0"/>
              </a:rPr>
              <a:t>k </a:t>
            </a:r>
            <a:r>
              <a:rPr lang="en-US" altLang="zh-CN" sz="2400" spc="260" dirty="0">
                <a:latin typeface="Times New Roman" panose="02020603050405020304" pitchFamily="18" charset="0"/>
                <a:cs typeface="Times New Roman" panose="02020603050405020304" pitchFamily="18" charset="0"/>
              </a:rPr>
              <a:t>+</a:t>
            </a:r>
            <a:r>
              <a:rPr lang="en-US" altLang="zh-CN" sz="2400" spc="-110" dirty="0">
                <a:latin typeface="Times New Roman" panose="02020603050405020304" pitchFamily="18" charset="0"/>
                <a:cs typeface="Times New Roman" panose="02020603050405020304" pitchFamily="18" charset="0"/>
              </a:rPr>
              <a:t> </a:t>
            </a:r>
            <a:r>
              <a:rPr lang="en-US" altLang="zh-CN" sz="2400" spc="25" dirty="0">
                <a:latin typeface="Times New Roman" panose="02020603050405020304" pitchFamily="18" charset="0"/>
                <a:cs typeface="Times New Roman" panose="02020603050405020304" pitchFamily="18" charset="0"/>
              </a:rPr>
              <a:t>1</a:t>
            </a:r>
            <a:endParaRPr lang="en-US" altLang="zh-CN" sz="2400" dirty="0">
              <a:latin typeface="Times New Roman" panose="02020603050405020304" pitchFamily="18" charset="0"/>
              <a:cs typeface="Times New Roman" panose="02020603050405020304" pitchFamily="18" charset="0"/>
            </a:endParaRPr>
          </a:p>
          <a:p>
            <a:pPr marL="85090" algn="ctr">
              <a:lnSpc>
                <a:spcPct val="100000"/>
              </a:lnSpc>
              <a:spcBef>
                <a:spcPts val="1130"/>
              </a:spcBef>
            </a:pPr>
            <a:r>
              <a:rPr lang="el-GR" altLang="zh-CN" sz="2400" spc="-420" dirty="0">
                <a:latin typeface="Times New Roman" panose="02020603050405020304" pitchFamily="18" charset="0"/>
                <a:cs typeface="Times New Roman" panose="02020603050405020304" pitchFamily="18" charset="0"/>
              </a:rPr>
              <a:t>Γ</a:t>
            </a:r>
            <a:r>
              <a:rPr lang="el-GR" altLang="zh-CN" sz="2400" spc="5" dirty="0">
                <a:latin typeface="Times New Roman" panose="02020603050405020304" pitchFamily="18" charset="0"/>
                <a:cs typeface="Times New Roman" panose="02020603050405020304" pitchFamily="18" charset="0"/>
              </a:rPr>
              <a:t> </a:t>
            </a:r>
            <a:r>
              <a:rPr lang="el-GR" altLang="zh-CN" sz="2400" spc="260" dirty="0">
                <a:latin typeface="Times New Roman" panose="02020603050405020304" pitchFamily="18" charset="0"/>
                <a:cs typeface="Times New Roman" panose="02020603050405020304" pitchFamily="18" charset="0"/>
              </a:rPr>
              <a:t>=</a:t>
            </a:r>
            <a:r>
              <a:rPr lang="el-GR" altLang="zh-CN" sz="2400" spc="5" dirty="0">
                <a:latin typeface="Times New Roman" panose="02020603050405020304" pitchFamily="18" charset="0"/>
                <a:cs typeface="Times New Roman" panose="02020603050405020304" pitchFamily="18" charset="0"/>
              </a:rPr>
              <a:t> </a:t>
            </a:r>
            <a:r>
              <a:rPr lang="el-GR" altLang="zh-CN" sz="2400" spc="90" dirty="0">
                <a:latin typeface="Times New Roman" panose="02020603050405020304" pitchFamily="18" charset="0"/>
                <a:cs typeface="Times New Roman" panose="02020603050405020304" pitchFamily="18" charset="0"/>
              </a:rPr>
              <a:t>{</a:t>
            </a:r>
            <a:r>
              <a:rPr lang="en-US" altLang="zh-CN" sz="2400" i="1" spc="90" dirty="0">
                <a:latin typeface="Times New Roman" panose="02020603050405020304" pitchFamily="18" charset="0"/>
                <a:cs typeface="Times New Roman" panose="02020603050405020304" pitchFamily="18" charset="0"/>
              </a:rPr>
              <a:t>x</a:t>
            </a:r>
            <a:r>
              <a:rPr lang="en-US" altLang="zh-CN" sz="2400" spc="135" baseline="-10416" dirty="0">
                <a:latin typeface="Times New Roman" panose="02020603050405020304" pitchFamily="18" charset="0"/>
                <a:cs typeface="Times New Roman" panose="02020603050405020304" pitchFamily="18" charset="0"/>
              </a:rPr>
              <a:t>1</a:t>
            </a:r>
            <a:r>
              <a:rPr lang="en-US" altLang="zh-CN" sz="2400" i="1" spc="90" dirty="0">
                <a:latin typeface="Times New Roman" panose="02020603050405020304" pitchFamily="18" charset="0"/>
                <a:cs typeface="Times New Roman" panose="02020603050405020304" pitchFamily="18" charset="0"/>
              </a:rPr>
              <a:t>,</a:t>
            </a:r>
            <a:r>
              <a:rPr lang="en-US" altLang="zh-CN" sz="2400" i="1" spc="-95" dirty="0">
                <a:latin typeface="Times New Roman" panose="02020603050405020304" pitchFamily="18" charset="0"/>
                <a:cs typeface="Times New Roman" panose="02020603050405020304" pitchFamily="18" charset="0"/>
              </a:rPr>
              <a:t> </a:t>
            </a:r>
            <a:r>
              <a:rPr lang="en-US" altLang="zh-CN" sz="2400" i="1" spc="85" dirty="0">
                <a:latin typeface="Times New Roman" panose="02020603050405020304" pitchFamily="18" charset="0"/>
                <a:cs typeface="Times New Roman" panose="02020603050405020304" pitchFamily="18" charset="0"/>
              </a:rPr>
              <a:t>x</a:t>
            </a:r>
            <a:r>
              <a:rPr lang="en-US" altLang="zh-CN" sz="2400" spc="127" baseline="-10416" dirty="0">
                <a:latin typeface="Times New Roman" panose="02020603050405020304" pitchFamily="18" charset="0"/>
                <a:cs typeface="Times New Roman" panose="02020603050405020304" pitchFamily="18" charset="0"/>
              </a:rPr>
              <a:t>2</a:t>
            </a:r>
            <a:r>
              <a:rPr lang="en-US" altLang="zh-CN" sz="2400" i="1" spc="85" dirty="0">
                <a:latin typeface="Times New Roman" panose="02020603050405020304" pitchFamily="18" charset="0"/>
                <a:cs typeface="Times New Roman" panose="02020603050405020304" pitchFamily="18" charset="0"/>
              </a:rPr>
              <a:t>,</a:t>
            </a:r>
            <a:r>
              <a:rPr lang="en-US" altLang="zh-CN" sz="2400" i="1" spc="-100" dirty="0">
                <a:latin typeface="Times New Roman" panose="02020603050405020304" pitchFamily="18" charset="0"/>
                <a:cs typeface="Times New Roman" panose="02020603050405020304" pitchFamily="18" charset="0"/>
              </a:rPr>
              <a:t> </a:t>
            </a:r>
            <a:r>
              <a:rPr lang="en-US" altLang="zh-CN" sz="2400" i="1" spc="25" dirty="0">
                <a:latin typeface="Times New Roman" panose="02020603050405020304" pitchFamily="18" charset="0"/>
                <a:cs typeface="Times New Roman" panose="02020603050405020304" pitchFamily="18" charset="0"/>
              </a:rPr>
              <a:t>.</a:t>
            </a:r>
            <a:r>
              <a:rPr lang="en-US" altLang="zh-CN" sz="2400" i="1" spc="-100" dirty="0">
                <a:latin typeface="Times New Roman" panose="02020603050405020304" pitchFamily="18" charset="0"/>
                <a:cs typeface="Times New Roman" panose="02020603050405020304" pitchFamily="18" charset="0"/>
              </a:rPr>
              <a:t> </a:t>
            </a:r>
            <a:r>
              <a:rPr lang="en-US" altLang="zh-CN" sz="2400" i="1" spc="25" dirty="0">
                <a:latin typeface="Times New Roman" panose="02020603050405020304" pitchFamily="18" charset="0"/>
                <a:cs typeface="Times New Roman" panose="02020603050405020304" pitchFamily="18" charset="0"/>
              </a:rPr>
              <a:t>.</a:t>
            </a:r>
            <a:r>
              <a:rPr lang="en-US" altLang="zh-CN" sz="2400" i="1" spc="-100" dirty="0">
                <a:latin typeface="Times New Roman" panose="02020603050405020304" pitchFamily="18" charset="0"/>
                <a:cs typeface="Times New Roman" panose="02020603050405020304" pitchFamily="18" charset="0"/>
              </a:rPr>
              <a:t> </a:t>
            </a:r>
            <a:r>
              <a:rPr lang="en-US" altLang="zh-CN" sz="2400" i="1" spc="25" dirty="0">
                <a:latin typeface="Times New Roman" panose="02020603050405020304" pitchFamily="18" charset="0"/>
                <a:cs typeface="Times New Roman" panose="02020603050405020304" pitchFamily="18" charset="0"/>
              </a:rPr>
              <a:t>.</a:t>
            </a:r>
            <a:r>
              <a:rPr lang="en-US" altLang="zh-CN" sz="2400" i="1" spc="-100" dirty="0">
                <a:latin typeface="Times New Roman" panose="02020603050405020304" pitchFamily="18" charset="0"/>
                <a:cs typeface="Times New Roman" panose="02020603050405020304" pitchFamily="18" charset="0"/>
              </a:rPr>
              <a:t> </a:t>
            </a:r>
            <a:r>
              <a:rPr lang="en-US" altLang="zh-CN" sz="2400" i="1" spc="25" dirty="0">
                <a:latin typeface="Times New Roman" panose="02020603050405020304" pitchFamily="18" charset="0"/>
                <a:cs typeface="Times New Roman" panose="02020603050405020304" pitchFamily="18" charset="0"/>
              </a:rPr>
              <a:t>,</a:t>
            </a:r>
            <a:r>
              <a:rPr lang="en-US" altLang="zh-CN" sz="2400" i="1" spc="-100" dirty="0">
                <a:latin typeface="Times New Roman" panose="02020603050405020304" pitchFamily="18" charset="0"/>
                <a:cs typeface="Times New Roman" panose="02020603050405020304" pitchFamily="18" charset="0"/>
              </a:rPr>
              <a:t> </a:t>
            </a:r>
            <a:r>
              <a:rPr lang="en-US" altLang="zh-CN" sz="2400" i="1" spc="120" dirty="0">
                <a:latin typeface="Times New Roman" panose="02020603050405020304" pitchFamily="18" charset="0"/>
                <a:cs typeface="Times New Roman" panose="02020603050405020304" pitchFamily="18" charset="0"/>
              </a:rPr>
              <a:t>x</a:t>
            </a:r>
            <a:r>
              <a:rPr lang="en-US" altLang="zh-CN" sz="2400" i="1" spc="179" baseline="-13888" dirty="0">
                <a:latin typeface="Times New Roman" panose="02020603050405020304" pitchFamily="18" charset="0"/>
                <a:cs typeface="Times New Roman" panose="02020603050405020304" pitchFamily="18" charset="0"/>
              </a:rPr>
              <a:t>k</a:t>
            </a:r>
            <a:r>
              <a:rPr lang="en-US" altLang="zh-CN" sz="2400" spc="179" baseline="-13888" dirty="0">
                <a:latin typeface="Times New Roman" panose="02020603050405020304" pitchFamily="18" charset="0"/>
                <a:cs typeface="Times New Roman" panose="02020603050405020304" pitchFamily="18" charset="0"/>
              </a:rPr>
              <a:t>+1</a:t>
            </a:r>
            <a:r>
              <a:rPr lang="en-US" altLang="zh-CN" sz="2400" spc="12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63500">
              <a:lnSpc>
                <a:spcPct val="100000"/>
              </a:lnSpc>
              <a:spcBef>
                <a:spcPts val="1130"/>
              </a:spcBef>
            </a:pPr>
            <a:r>
              <a:rPr lang="en-US" altLang="zh-CN" sz="2400" spc="-10" dirty="0">
                <a:latin typeface="Times New Roman" panose="02020603050405020304" pitchFamily="18" charset="0"/>
                <a:cs typeface="Times New Roman" panose="02020603050405020304" pitchFamily="18" charset="0"/>
              </a:rPr>
              <a:t>Let</a:t>
            </a:r>
            <a:r>
              <a:rPr lang="en-US" altLang="zh-CN" sz="2400" spc="10" dirty="0">
                <a:latin typeface="Times New Roman" panose="02020603050405020304" pitchFamily="18" charset="0"/>
                <a:cs typeface="Times New Roman" panose="02020603050405020304" pitchFamily="18" charset="0"/>
              </a:rPr>
              <a:t> </a:t>
            </a:r>
            <a:r>
              <a:rPr lang="el-GR" altLang="zh-CN" sz="2400" spc="-200" dirty="0">
                <a:latin typeface="Times New Roman" panose="02020603050405020304" pitchFamily="18" charset="0"/>
                <a:cs typeface="Times New Roman" panose="02020603050405020304" pitchFamily="18" charset="0"/>
              </a:rPr>
              <a:t>Γ</a:t>
            </a:r>
            <a:r>
              <a:rPr lang="el-GR" altLang="zh-CN" sz="2400" spc="-300" baseline="27777" dirty="0">
                <a:latin typeface="Times New Roman" panose="02020603050405020304" pitchFamily="18" charset="0"/>
                <a:cs typeface="Times New Roman" panose="02020603050405020304" pitchFamily="18" charset="0"/>
              </a:rPr>
              <a:t>′</a:t>
            </a:r>
            <a:r>
              <a:rPr lang="el-GR" altLang="zh-CN" sz="2400" spc="262" baseline="27777" dirty="0">
                <a:latin typeface="Times New Roman" panose="02020603050405020304" pitchFamily="18" charset="0"/>
                <a:cs typeface="Times New Roman" panose="02020603050405020304" pitchFamily="18" charset="0"/>
              </a:rPr>
              <a:t> </a:t>
            </a:r>
            <a:r>
              <a:rPr lang="el-GR" altLang="zh-CN" sz="2400" spc="260" dirty="0">
                <a:latin typeface="Times New Roman" panose="02020603050405020304" pitchFamily="18" charset="0"/>
                <a:cs typeface="Times New Roman" panose="02020603050405020304" pitchFamily="18" charset="0"/>
              </a:rPr>
              <a:t>=</a:t>
            </a:r>
            <a:r>
              <a:rPr lang="el-GR" altLang="zh-CN" sz="2400" spc="15" dirty="0">
                <a:latin typeface="Times New Roman" panose="02020603050405020304" pitchFamily="18" charset="0"/>
                <a:cs typeface="Times New Roman" panose="02020603050405020304" pitchFamily="18" charset="0"/>
              </a:rPr>
              <a:t> </a:t>
            </a:r>
            <a:r>
              <a:rPr lang="el-GR" altLang="zh-CN" sz="2400" spc="-170" dirty="0">
                <a:latin typeface="Times New Roman" panose="02020603050405020304" pitchFamily="18" charset="0"/>
                <a:cs typeface="Times New Roman" panose="02020603050405020304" pitchFamily="18" charset="0"/>
              </a:rPr>
              <a:t>(Γ </a:t>
            </a:r>
            <a:r>
              <a:rPr lang="el-GR" altLang="zh-CN" sz="2400" spc="-160" dirty="0">
                <a:latin typeface="Times New Roman" panose="02020603050405020304" pitchFamily="18" charset="0"/>
                <a:cs typeface="Times New Roman" panose="02020603050405020304" pitchFamily="18" charset="0"/>
              </a:rPr>
              <a:t> </a:t>
            </a:r>
            <a:r>
              <a:rPr lang="el-GR" altLang="zh-CN" sz="2400" spc="235" dirty="0">
                <a:latin typeface="Times New Roman" panose="02020603050405020304" pitchFamily="18" charset="0"/>
                <a:cs typeface="Times New Roman" panose="02020603050405020304" pitchFamily="18" charset="0"/>
              </a:rPr>
              <a:t>−</a:t>
            </a:r>
            <a:r>
              <a:rPr lang="el-GR" altLang="zh-CN" sz="2400" dirty="0">
                <a:latin typeface="Times New Roman" panose="02020603050405020304" pitchFamily="18" charset="0"/>
                <a:cs typeface="Times New Roman" panose="02020603050405020304" pitchFamily="18" charset="0"/>
              </a:rPr>
              <a:t> </a:t>
            </a:r>
            <a:r>
              <a:rPr lang="el-GR" altLang="zh-CN" sz="2400" spc="90" dirty="0">
                <a:latin typeface="Times New Roman" panose="02020603050405020304" pitchFamily="18" charset="0"/>
                <a:cs typeface="Times New Roman" panose="02020603050405020304" pitchFamily="18" charset="0"/>
              </a:rPr>
              <a:t>{</a:t>
            </a:r>
            <a:r>
              <a:rPr lang="en-US" altLang="zh-CN" sz="2400" i="1" spc="90" dirty="0">
                <a:latin typeface="Times New Roman" panose="02020603050405020304" pitchFamily="18" charset="0"/>
                <a:cs typeface="Times New Roman" panose="02020603050405020304" pitchFamily="18" charset="0"/>
              </a:rPr>
              <a:t>x</a:t>
            </a:r>
            <a:r>
              <a:rPr lang="en-US" altLang="zh-CN" sz="2400" spc="135" baseline="-10416" dirty="0">
                <a:latin typeface="Times New Roman" panose="02020603050405020304" pitchFamily="18" charset="0"/>
                <a:cs typeface="Times New Roman" panose="02020603050405020304" pitchFamily="18" charset="0"/>
              </a:rPr>
              <a:t>1</a:t>
            </a:r>
            <a:r>
              <a:rPr lang="en-US" altLang="zh-CN" sz="2400" i="1" spc="90" dirty="0">
                <a:latin typeface="Times New Roman" panose="02020603050405020304" pitchFamily="18" charset="0"/>
                <a:cs typeface="Times New Roman" panose="02020603050405020304" pitchFamily="18" charset="0"/>
              </a:rPr>
              <a:t>,</a:t>
            </a:r>
            <a:r>
              <a:rPr lang="en-US" altLang="zh-CN" sz="2400" i="1" spc="-100" dirty="0">
                <a:latin typeface="Times New Roman" panose="02020603050405020304" pitchFamily="18" charset="0"/>
                <a:cs typeface="Times New Roman" panose="02020603050405020304" pitchFamily="18" charset="0"/>
              </a:rPr>
              <a:t> </a:t>
            </a:r>
            <a:r>
              <a:rPr lang="en-US" altLang="zh-CN" sz="2400" i="1" spc="105" dirty="0">
                <a:latin typeface="Times New Roman" panose="02020603050405020304" pitchFamily="18" charset="0"/>
                <a:cs typeface="Times New Roman" panose="02020603050405020304" pitchFamily="18" charset="0"/>
              </a:rPr>
              <a:t>x</a:t>
            </a:r>
            <a:r>
              <a:rPr lang="en-US" altLang="zh-CN" sz="2400" spc="157" baseline="-10416" dirty="0">
                <a:latin typeface="Times New Roman" panose="02020603050405020304" pitchFamily="18" charset="0"/>
                <a:cs typeface="Times New Roman" panose="02020603050405020304" pitchFamily="18" charset="0"/>
              </a:rPr>
              <a:t>2</a:t>
            </a:r>
            <a:r>
              <a:rPr lang="en-US" altLang="zh-CN" sz="2400" spc="105" dirty="0">
                <a:latin typeface="Times New Roman" panose="02020603050405020304" pitchFamily="18" charset="0"/>
                <a:cs typeface="Times New Roman" panose="02020603050405020304" pitchFamily="18" charset="0"/>
              </a:rPr>
              <a:t>})</a:t>
            </a:r>
            <a:r>
              <a:rPr lang="en-US" altLang="zh-CN" sz="2400" spc="-45" dirty="0">
                <a:latin typeface="Times New Roman" panose="02020603050405020304" pitchFamily="18" charset="0"/>
                <a:cs typeface="Times New Roman" panose="02020603050405020304" pitchFamily="18" charset="0"/>
              </a:rPr>
              <a:t> </a:t>
            </a:r>
            <a:r>
              <a:rPr lang="en-US" altLang="zh-CN" sz="2400" spc="-25"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spc="80" dirty="0">
                <a:latin typeface="Times New Roman" panose="02020603050405020304" pitchFamily="18" charset="0"/>
                <a:cs typeface="Times New Roman" panose="02020603050405020304" pitchFamily="18" charset="0"/>
              </a:rPr>
              <a:t>{</a:t>
            </a:r>
            <a:r>
              <a:rPr lang="en-US" altLang="zh-CN" sz="2400" i="1" spc="80" dirty="0">
                <a:latin typeface="Times New Roman" panose="02020603050405020304" pitchFamily="18" charset="0"/>
                <a:cs typeface="Times New Roman" panose="02020603050405020304" pitchFamily="18" charset="0"/>
              </a:rPr>
              <a:t>z</a:t>
            </a:r>
            <a:r>
              <a:rPr lang="en-US" altLang="zh-CN" sz="2400" spc="80" dirty="0" smtClean="0">
                <a:latin typeface="Times New Roman" panose="02020603050405020304" pitchFamily="18" charset="0"/>
                <a:cs typeface="Times New Roman" panose="02020603050405020304" pitchFamily="18" charset="0"/>
              </a:rPr>
              <a:t>}, </a:t>
            </a:r>
            <a:r>
              <a:rPr lang="en-US" altLang="zh-CN" sz="2400" spc="15" dirty="0" smtClean="0">
                <a:latin typeface="Times New Roman" panose="02020603050405020304" pitchFamily="18" charset="0"/>
                <a:cs typeface="Times New Roman" panose="02020603050405020304" pitchFamily="18" charset="0"/>
              </a:rPr>
              <a:t> </a:t>
            </a:r>
            <a:r>
              <a:rPr lang="en-US" altLang="zh-CN" sz="2400" i="1" spc="130" dirty="0" err="1">
                <a:latin typeface="Times New Roman" panose="02020603050405020304" pitchFamily="18" charset="0"/>
                <a:cs typeface="Times New Roman" panose="02020603050405020304" pitchFamily="18" charset="0"/>
              </a:rPr>
              <a:t>f</a:t>
            </a:r>
            <a:r>
              <a:rPr lang="en-US" altLang="zh-CN" sz="2400" i="1" spc="195" baseline="-10416" dirty="0" err="1">
                <a:latin typeface="Times New Roman" panose="02020603050405020304" pitchFamily="18" charset="0"/>
                <a:cs typeface="Times New Roman" panose="02020603050405020304" pitchFamily="18" charset="0"/>
              </a:rPr>
              <a:t>z</a:t>
            </a:r>
            <a:r>
              <a:rPr lang="en-US" altLang="zh-CN" sz="2400" i="1" spc="284" baseline="-10416" dirty="0">
                <a:latin typeface="Times New Roman" panose="02020603050405020304" pitchFamily="18" charset="0"/>
                <a:cs typeface="Times New Roman" panose="02020603050405020304" pitchFamily="18" charset="0"/>
              </a:rPr>
              <a:t> </a:t>
            </a:r>
            <a:r>
              <a:rPr lang="en-US" altLang="zh-CN" sz="2400" spc="260" dirty="0">
                <a:latin typeface="Times New Roman" panose="02020603050405020304" pitchFamily="18" charset="0"/>
                <a:cs typeface="Times New Roman" panose="02020603050405020304" pitchFamily="18" charset="0"/>
              </a:rPr>
              <a:t>=</a:t>
            </a:r>
            <a:r>
              <a:rPr lang="en-US" altLang="zh-CN" sz="2400" spc="15" dirty="0">
                <a:latin typeface="Times New Roman" panose="02020603050405020304" pitchFamily="18" charset="0"/>
                <a:cs typeface="Times New Roman" panose="02020603050405020304" pitchFamily="18" charset="0"/>
              </a:rPr>
              <a:t> </a:t>
            </a:r>
            <a:r>
              <a:rPr lang="en-US" altLang="zh-CN" sz="2400" i="1" spc="110" dirty="0">
                <a:latin typeface="Times New Roman" panose="02020603050405020304" pitchFamily="18" charset="0"/>
                <a:cs typeface="Times New Roman" panose="02020603050405020304" pitchFamily="18" charset="0"/>
              </a:rPr>
              <a:t>f</a:t>
            </a:r>
            <a:r>
              <a:rPr lang="en-US" altLang="zh-CN" sz="2400" i="1" spc="165" baseline="-10416" dirty="0">
                <a:latin typeface="Times New Roman" panose="02020603050405020304" pitchFamily="18" charset="0"/>
                <a:cs typeface="Times New Roman" panose="02020603050405020304" pitchFamily="18" charset="0"/>
              </a:rPr>
              <a:t>x</a:t>
            </a:r>
            <a:r>
              <a:rPr lang="en-US" altLang="zh-CN" sz="2400" spc="165" baseline="-23148" dirty="0">
                <a:latin typeface="Times New Roman" panose="02020603050405020304" pitchFamily="18" charset="0"/>
                <a:cs typeface="Times New Roman" panose="02020603050405020304" pitchFamily="18" charset="0"/>
              </a:rPr>
              <a:t>1</a:t>
            </a:r>
            <a:r>
              <a:rPr lang="en-US" altLang="zh-CN" sz="2400" spc="307" baseline="-23148" dirty="0">
                <a:latin typeface="Times New Roman" panose="02020603050405020304" pitchFamily="18" charset="0"/>
                <a:cs typeface="Times New Roman" panose="02020603050405020304" pitchFamily="18" charset="0"/>
              </a:rPr>
              <a:t> </a:t>
            </a:r>
            <a:r>
              <a:rPr lang="en-US" altLang="zh-CN" sz="2400" spc="260" dirty="0">
                <a:latin typeface="Times New Roman" panose="02020603050405020304" pitchFamily="18" charset="0"/>
                <a:cs typeface="Times New Roman" panose="02020603050405020304" pitchFamily="18" charset="0"/>
              </a:rPr>
              <a:t>+</a:t>
            </a:r>
            <a:r>
              <a:rPr lang="en-US" altLang="zh-CN" sz="2400" spc="-45" dirty="0">
                <a:latin typeface="Times New Roman" panose="02020603050405020304" pitchFamily="18" charset="0"/>
                <a:cs typeface="Times New Roman" panose="02020603050405020304" pitchFamily="18" charset="0"/>
              </a:rPr>
              <a:t> </a:t>
            </a:r>
            <a:r>
              <a:rPr lang="en-US" altLang="zh-CN" sz="2400" i="1" spc="110" dirty="0">
                <a:latin typeface="Times New Roman" panose="02020603050405020304" pitchFamily="18" charset="0"/>
                <a:cs typeface="Times New Roman" panose="02020603050405020304" pitchFamily="18" charset="0"/>
              </a:rPr>
              <a:t>f</a:t>
            </a:r>
            <a:r>
              <a:rPr lang="en-US" altLang="zh-CN" sz="2400" i="1" spc="165" baseline="-10416" dirty="0">
                <a:latin typeface="Times New Roman" panose="02020603050405020304" pitchFamily="18" charset="0"/>
                <a:cs typeface="Times New Roman" panose="02020603050405020304" pitchFamily="18" charset="0"/>
              </a:rPr>
              <a:t>x</a:t>
            </a:r>
            <a:r>
              <a:rPr lang="en-US" altLang="zh-CN" sz="2400" spc="165" baseline="-23148" dirty="0">
                <a:latin typeface="Times New Roman" panose="02020603050405020304" pitchFamily="18" charset="0"/>
                <a:cs typeface="Times New Roman" panose="02020603050405020304" pitchFamily="18" charset="0"/>
              </a:rPr>
              <a:t>2</a:t>
            </a:r>
            <a:endParaRPr lang="en-US" altLang="zh-CN" sz="2400" baseline="-23148" dirty="0">
              <a:latin typeface="Times New Roman" panose="02020603050405020304" pitchFamily="18" charset="0"/>
              <a:cs typeface="Times New Roman" panose="02020603050405020304" pitchFamily="18" charset="0"/>
            </a:endParaRPr>
          </a:p>
          <a:p>
            <a:pPr marL="63500" marR="154305">
              <a:lnSpc>
                <a:spcPct val="102600"/>
              </a:lnSpc>
              <a:spcBef>
                <a:spcPts val="1540"/>
              </a:spcBef>
            </a:pPr>
            <a:r>
              <a:rPr lang="en-US" altLang="zh-CN" sz="2400" spc="-40" dirty="0">
                <a:latin typeface="Times New Roman" panose="02020603050405020304" pitchFamily="18" charset="0"/>
                <a:cs typeface="Times New Roman" panose="02020603050405020304" pitchFamily="18" charset="0"/>
              </a:rPr>
              <a:t>Induction </a:t>
            </a:r>
            <a:r>
              <a:rPr lang="en-US" altLang="zh-CN" sz="2400" spc="-60" dirty="0">
                <a:latin typeface="Times New Roman" panose="02020603050405020304" pitchFamily="18" charset="0"/>
                <a:cs typeface="Times New Roman" panose="02020603050405020304" pitchFamily="18" charset="0"/>
              </a:rPr>
              <a:t>premise </a:t>
            </a:r>
            <a:r>
              <a:rPr lang="en-US" altLang="zh-CN" sz="2400" spc="135" dirty="0">
                <a:latin typeface="Times New Roman" panose="02020603050405020304" pitchFamily="18" charset="0"/>
                <a:cs typeface="Times New Roman" panose="02020603050405020304" pitchFamily="18" charset="0"/>
              </a:rPr>
              <a:t>⇒ </a:t>
            </a:r>
            <a:r>
              <a:rPr lang="en-US" altLang="zh-CN" sz="2400" spc="-35" dirty="0">
                <a:latin typeface="Times New Roman" panose="02020603050405020304" pitchFamily="18" charset="0"/>
                <a:cs typeface="Times New Roman" panose="02020603050405020304" pitchFamily="18" charset="0"/>
              </a:rPr>
              <a:t>Huffman algorithm </a:t>
            </a:r>
            <a:r>
              <a:rPr lang="en-US" altLang="zh-CN" sz="2400" spc="-60" dirty="0">
                <a:solidFill>
                  <a:srgbClr val="FF0000"/>
                </a:solidFill>
                <a:latin typeface="Times New Roman" panose="02020603050405020304" pitchFamily="18" charset="0"/>
                <a:cs typeface="Times New Roman" panose="02020603050405020304" pitchFamily="18" charset="0"/>
              </a:rPr>
              <a:t>generates</a:t>
            </a:r>
            <a:r>
              <a:rPr lang="en-US" altLang="zh-CN" sz="2400" spc="-60" dirty="0">
                <a:latin typeface="Times New Roman" panose="02020603050405020304" pitchFamily="18" charset="0"/>
                <a:cs typeface="Times New Roman" panose="02020603050405020304" pitchFamily="18" charset="0"/>
              </a:rPr>
              <a:t> </a:t>
            </a:r>
            <a:r>
              <a:rPr lang="en-US" altLang="zh-CN" sz="2400" spc="-55" dirty="0">
                <a:latin typeface="Times New Roman" panose="02020603050405020304" pitchFamily="18" charset="0"/>
                <a:cs typeface="Times New Roman" panose="02020603050405020304" pitchFamily="18" charset="0"/>
              </a:rPr>
              <a:t>an </a:t>
            </a:r>
            <a:r>
              <a:rPr lang="en-US" altLang="zh-CN" sz="2400" spc="-25" dirty="0">
                <a:latin typeface="Times New Roman" panose="02020603050405020304" pitchFamily="18" charset="0"/>
                <a:cs typeface="Times New Roman" panose="02020603050405020304" pitchFamily="18" charset="0"/>
              </a:rPr>
              <a:t>optimal  </a:t>
            </a:r>
            <a:r>
              <a:rPr lang="en-US" altLang="zh-CN" sz="2400" spc="-50" dirty="0">
                <a:latin typeface="Times New Roman" panose="02020603050405020304" pitchFamily="18" charset="0"/>
                <a:cs typeface="Times New Roman" panose="02020603050405020304" pitchFamily="18" charset="0"/>
              </a:rPr>
              <a:t>prefix-free </a:t>
            </a:r>
            <a:r>
              <a:rPr lang="en-US" altLang="zh-CN" sz="2400" spc="-45" dirty="0">
                <a:latin typeface="Times New Roman" panose="02020603050405020304" pitchFamily="18" charset="0"/>
                <a:cs typeface="Times New Roman" panose="02020603050405020304" pitchFamily="18" charset="0"/>
              </a:rPr>
              <a:t>encoding </a:t>
            </a:r>
            <a:r>
              <a:rPr lang="en-US" altLang="zh-CN" sz="2400" spc="-50" dirty="0">
                <a:latin typeface="Times New Roman" panose="02020603050405020304" pitchFamily="18" charset="0"/>
                <a:cs typeface="Times New Roman" panose="02020603050405020304" pitchFamily="18" charset="0"/>
              </a:rPr>
              <a:t>tree </a:t>
            </a:r>
            <a:r>
              <a:rPr lang="en-US" altLang="zh-CN" sz="2400" i="1" spc="25" dirty="0">
                <a:latin typeface="Times New Roman" panose="02020603050405020304" pitchFamily="18" charset="0"/>
                <a:cs typeface="Times New Roman" panose="02020603050405020304" pitchFamily="18" charset="0"/>
              </a:rPr>
              <a:t>T </a:t>
            </a:r>
            <a:r>
              <a:rPr lang="en-US" altLang="zh-CN" sz="2400" spc="30" baseline="27777" dirty="0">
                <a:latin typeface="Times New Roman" panose="02020603050405020304" pitchFamily="18" charset="0"/>
                <a:cs typeface="Times New Roman" panose="02020603050405020304" pitchFamily="18" charset="0"/>
              </a:rPr>
              <a:t>′ </a:t>
            </a:r>
            <a:r>
              <a:rPr lang="en-US" altLang="zh-CN" sz="2400" spc="-45" dirty="0">
                <a:latin typeface="Times New Roman" panose="02020603050405020304" pitchFamily="18" charset="0"/>
                <a:cs typeface="Times New Roman" panose="02020603050405020304" pitchFamily="18" charset="0"/>
              </a:rPr>
              <a:t>for </a:t>
            </a:r>
            <a:r>
              <a:rPr lang="el-GR" altLang="zh-CN" sz="2400" spc="-125" dirty="0">
                <a:latin typeface="Times New Roman" panose="02020603050405020304" pitchFamily="18" charset="0"/>
                <a:cs typeface="Times New Roman" panose="02020603050405020304" pitchFamily="18" charset="0"/>
              </a:rPr>
              <a:t>Γ</a:t>
            </a:r>
            <a:r>
              <a:rPr lang="el-GR" altLang="zh-CN" sz="2400" spc="-187" baseline="27777" dirty="0">
                <a:latin typeface="Times New Roman" panose="02020603050405020304" pitchFamily="18" charset="0"/>
                <a:cs typeface="Times New Roman" panose="02020603050405020304" pitchFamily="18" charset="0"/>
              </a:rPr>
              <a:t>′</a:t>
            </a:r>
            <a:r>
              <a:rPr lang="el-GR" altLang="zh-CN" sz="2400" spc="-125" dirty="0">
                <a:latin typeface="Times New Roman" panose="02020603050405020304" pitchFamily="18" charset="0"/>
                <a:cs typeface="Times New Roman" panose="02020603050405020304" pitchFamily="18" charset="0"/>
              </a:rPr>
              <a:t>, </a:t>
            </a:r>
            <a:r>
              <a:rPr lang="en-US" altLang="zh-CN" sz="2400" spc="-70" dirty="0">
                <a:latin typeface="Times New Roman" panose="02020603050405020304" pitchFamily="18" charset="0"/>
                <a:cs typeface="Times New Roman" panose="02020603050405020304" pitchFamily="18" charset="0"/>
              </a:rPr>
              <a:t>where </a:t>
            </a:r>
            <a:r>
              <a:rPr lang="en-US" altLang="zh-CN" sz="2400" spc="-55" dirty="0">
                <a:latin typeface="Times New Roman" panose="02020603050405020304" pitchFamily="18" charset="0"/>
                <a:cs typeface="Times New Roman" panose="02020603050405020304" pitchFamily="18" charset="0"/>
              </a:rPr>
              <a:t>frequencies </a:t>
            </a:r>
            <a:r>
              <a:rPr lang="en-US" altLang="zh-CN" sz="2400" spc="-70" dirty="0">
                <a:latin typeface="Times New Roman" panose="02020603050405020304" pitchFamily="18" charset="0"/>
                <a:cs typeface="Times New Roman" panose="02020603050405020304" pitchFamily="18" charset="0"/>
              </a:rPr>
              <a:t>are </a:t>
            </a:r>
            <a:r>
              <a:rPr lang="en-US" altLang="zh-CN" sz="2400" i="1" spc="130" dirty="0" err="1">
                <a:latin typeface="Times New Roman" panose="02020603050405020304" pitchFamily="18" charset="0"/>
                <a:cs typeface="Times New Roman" panose="02020603050405020304" pitchFamily="18" charset="0"/>
              </a:rPr>
              <a:t>f</a:t>
            </a:r>
            <a:r>
              <a:rPr lang="en-US" altLang="zh-CN" sz="2400" i="1" spc="195" baseline="-10416" dirty="0" err="1">
                <a:latin typeface="Times New Roman" panose="02020603050405020304" pitchFamily="18" charset="0"/>
                <a:cs typeface="Times New Roman" panose="02020603050405020304" pitchFamily="18" charset="0"/>
              </a:rPr>
              <a:t>z</a:t>
            </a:r>
            <a:r>
              <a:rPr lang="en-US" altLang="zh-CN" sz="2400" i="1" spc="419" baseline="-10416" dirty="0">
                <a:latin typeface="Times New Roman" panose="02020603050405020304" pitchFamily="18" charset="0"/>
                <a:cs typeface="Times New Roman" panose="02020603050405020304" pitchFamily="18" charset="0"/>
              </a:rPr>
              <a:t> </a:t>
            </a:r>
            <a:r>
              <a:rPr lang="en-US" altLang="zh-CN" sz="2400" spc="-50" dirty="0" smtClean="0">
                <a:latin typeface="Times New Roman" panose="02020603050405020304" pitchFamily="18" charset="0"/>
                <a:cs typeface="Times New Roman" panose="02020603050405020304" pitchFamily="18" charset="0"/>
              </a:rPr>
              <a:t>and </a:t>
            </a:r>
            <a:r>
              <a:rPr lang="nn-NO" altLang="zh-CN" sz="2400" i="1" spc="150" dirty="0" smtClean="0">
                <a:latin typeface="Times New Roman" panose="02020603050405020304" pitchFamily="18" charset="0"/>
                <a:cs typeface="Times New Roman" panose="02020603050405020304" pitchFamily="18" charset="0"/>
              </a:rPr>
              <a:t>f</a:t>
            </a:r>
            <a:r>
              <a:rPr lang="nn-NO" altLang="zh-CN" sz="2400" i="1" spc="225" baseline="-10416" dirty="0" smtClean="0">
                <a:latin typeface="Times New Roman" panose="02020603050405020304" pitchFamily="18" charset="0"/>
                <a:cs typeface="Times New Roman" panose="02020603050405020304" pitchFamily="18" charset="0"/>
              </a:rPr>
              <a:t>x</a:t>
            </a:r>
            <a:r>
              <a:rPr lang="nn-NO" altLang="zh-CN" sz="2400" i="1" spc="225" baseline="-16000" dirty="0" smtClean="0">
                <a:latin typeface="Times New Roman" panose="02020603050405020304" pitchFamily="18" charset="0"/>
                <a:cs typeface="Times New Roman" panose="02020603050405020304" pitchFamily="18" charset="0"/>
              </a:rPr>
              <a:t>i</a:t>
            </a:r>
            <a:r>
              <a:rPr lang="nn-NO" altLang="zh-CN" sz="2400" i="1" spc="262" baseline="-10416" dirty="0" smtClean="0">
                <a:latin typeface="Times New Roman" panose="02020603050405020304" pitchFamily="18" charset="0"/>
                <a:cs typeface="Times New Roman" panose="02020603050405020304" pitchFamily="18" charset="0"/>
              </a:rPr>
              <a:t> </a:t>
            </a:r>
            <a:r>
              <a:rPr lang="nn-NO" altLang="zh-CN" sz="2400" spc="35" dirty="0">
                <a:latin typeface="Times New Roman" panose="02020603050405020304" pitchFamily="18" charset="0"/>
                <a:cs typeface="Times New Roman" panose="02020603050405020304" pitchFamily="18" charset="0"/>
              </a:rPr>
              <a:t>(</a:t>
            </a:r>
            <a:r>
              <a:rPr lang="nn-NO" altLang="zh-CN" sz="2400" i="1" spc="35" dirty="0">
                <a:latin typeface="Times New Roman" panose="02020603050405020304" pitchFamily="18" charset="0"/>
                <a:cs typeface="Times New Roman" panose="02020603050405020304" pitchFamily="18" charset="0"/>
              </a:rPr>
              <a:t>i</a:t>
            </a:r>
            <a:r>
              <a:rPr lang="nn-NO" altLang="zh-CN" sz="2400" i="1" spc="20" dirty="0">
                <a:latin typeface="Times New Roman" panose="02020603050405020304" pitchFamily="18" charset="0"/>
                <a:cs typeface="Times New Roman" panose="02020603050405020304" pitchFamily="18" charset="0"/>
              </a:rPr>
              <a:t> </a:t>
            </a:r>
            <a:r>
              <a:rPr lang="nn-NO" altLang="zh-CN" sz="2400" spc="260" dirty="0">
                <a:latin typeface="Times New Roman" panose="02020603050405020304" pitchFamily="18" charset="0"/>
                <a:cs typeface="Times New Roman" panose="02020603050405020304" pitchFamily="18" charset="0"/>
              </a:rPr>
              <a:t>=</a:t>
            </a:r>
            <a:r>
              <a:rPr lang="nn-NO" altLang="zh-CN" sz="2400" spc="10" dirty="0">
                <a:latin typeface="Times New Roman" panose="02020603050405020304" pitchFamily="18" charset="0"/>
                <a:cs typeface="Times New Roman" panose="02020603050405020304" pitchFamily="18" charset="0"/>
              </a:rPr>
              <a:t> </a:t>
            </a:r>
            <a:r>
              <a:rPr lang="nn-NO" altLang="zh-CN" sz="2400" spc="25" dirty="0">
                <a:latin typeface="Times New Roman" panose="02020603050405020304" pitchFamily="18" charset="0"/>
                <a:cs typeface="Times New Roman" panose="02020603050405020304" pitchFamily="18" charset="0"/>
              </a:rPr>
              <a:t>3</a:t>
            </a:r>
            <a:r>
              <a:rPr lang="nn-NO" altLang="zh-CN" sz="2400" i="1" spc="25" dirty="0">
                <a:latin typeface="Times New Roman" panose="02020603050405020304" pitchFamily="18" charset="0"/>
                <a:cs typeface="Times New Roman" panose="02020603050405020304" pitchFamily="18" charset="0"/>
              </a:rPr>
              <a:t>,</a:t>
            </a:r>
            <a:r>
              <a:rPr lang="nn-NO" altLang="zh-CN" sz="2400" i="1" spc="-100" dirty="0">
                <a:latin typeface="Times New Roman" panose="02020603050405020304" pitchFamily="18" charset="0"/>
                <a:cs typeface="Times New Roman" panose="02020603050405020304" pitchFamily="18" charset="0"/>
              </a:rPr>
              <a:t> </a:t>
            </a:r>
            <a:r>
              <a:rPr lang="nn-NO" altLang="zh-CN" sz="2400" spc="25" dirty="0">
                <a:latin typeface="Times New Roman" panose="02020603050405020304" pitchFamily="18" charset="0"/>
                <a:cs typeface="Times New Roman" panose="02020603050405020304" pitchFamily="18" charset="0"/>
              </a:rPr>
              <a:t>4</a:t>
            </a:r>
            <a:r>
              <a:rPr lang="nn-NO" altLang="zh-CN" sz="2400" i="1" spc="25" dirty="0">
                <a:latin typeface="Times New Roman" panose="02020603050405020304" pitchFamily="18" charset="0"/>
                <a:cs typeface="Times New Roman" panose="02020603050405020304" pitchFamily="18" charset="0"/>
              </a:rPr>
              <a:t>,</a:t>
            </a:r>
            <a:r>
              <a:rPr lang="nn-NO" altLang="zh-CN" sz="2400" i="1" spc="-95" dirty="0">
                <a:latin typeface="Times New Roman" panose="02020603050405020304" pitchFamily="18" charset="0"/>
                <a:cs typeface="Times New Roman" panose="02020603050405020304" pitchFamily="18" charset="0"/>
              </a:rPr>
              <a:t> </a:t>
            </a:r>
            <a:r>
              <a:rPr lang="nn-NO" altLang="zh-CN" sz="2400" i="1" spc="25" dirty="0">
                <a:latin typeface="Times New Roman" panose="02020603050405020304" pitchFamily="18" charset="0"/>
                <a:cs typeface="Times New Roman" panose="02020603050405020304" pitchFamily="18" charset="0"/>
              </a:rPr>
              <a:t>.</a:t>
            </a:r>
            <a:r>
              <a:rPr lang="nn-NO" altLang="zh-CN" sz="2400" i="1" spc="-100" dirty="0">
                <a:latin typeface="Times New Roman" panose="02020603050405020304" pitchFamily="18" charset="0"/>
                <a:cs typeface="Times New Roman" panose="02020603050405020304" pitchFamily="18" charset="0"/>
              </a:rPr>
              <a:t> </a:t>
            </a:r>
            <a:r>
              <a:rPr lang="nn-NO" altLang="zh-CN" sz="2400" i="1" spc="25" dirty="0">
                <a:latin typeface="Times New Roman" panose="02020603050405020304" pitchFamily="18" charset="0"/>
                <a:cs typeface="Times New Roman" panose="02020603050405020304" pitchFamily="18" charset="0"/>
              </a:rPr>
              <a:t>.</a:t>
            </a:r>
            <a:r>
              <a:rPr lang="nn-NO" altLang="zh-CN" sz="2400" i="1" spc="-100" dirty="0">
                <a:latin typeface="Times New Roman" panose="02020603050405020304" pitchFamily="18" charset="0"/>
                <a:cs typeface="Times New Roman" panose="02020603050405020304" pitchFamily="18" charset="0"/>
              </a:rPr>
              <a:t> </a:t>
            </a:r>
            <a:r>
              <a:rPr lang="nn-NO" altLang="zh-CN" sz="2400" i="1" spc="25" dirty="0">
                <a:latin typeface="Times New Roman" panose="02020603050405020304" pitchFamily="18" charset="0"/>
                <a:cs typeface="Times New Roman" panose="02020603050405020304" pitchFamily="18" charset="0"/>
              </a:rPr>
              <a:t>.</a:t>
            </a:r>
            <a:r>
              <a:rPr lang="nn-NO" altLang="zh-CN" sz="2400" i="1" spc="-95" dirty="0">
                <a:latin typeface="Times New Roman" panose="02020603050405020304" pitchFamily="18" charset="0"/>
                <a:cs typeface="Times New Roman" panose="02020603050405020304" pitchFamily="18" charset="0"/>
              </a:rPr>
              <a:t> </a:t>
            </a:r>
            <a:r>
              <a:rPr lang="nn-NO" altLang="zh-CN" sz="2400" i="1" spc="25" dirty="0">
                <a:latin typeface="Times New Roman" panose="02020603050405020304" pitchFamily="18" charset="0"/>
                <a:cs typeface="Times New Roman" panose="02020603050405020304" pitchFamily="18" charset="0"/>
              </a:rPr>
              <a:t>,</a:t>
            </a:r>
            <a:r>
              <a:rPr lang="nn-NO" altLang="zh-CN" sz="2400" i="1" spc="-100" dirty="0">
                <a:latin typeface="Times New Roman" panose="02020603050405020304" pitchFamily="18" charset="0"/>
                <a:cs typeface="Times New Roman" panose="02020603050405020304" pitchFamily="18" charset="0"/>
              </a:rPr>
              <a:t> </a:t>
            </a:r>
            <a:r>
              <a:rPr lang="nn-NO" altLang="zh-CN" sz="2400" i="1" spc="75" dirty="0">
                <a:latin typeface="Times New Roman" panose="02020603050405020304" pitchFamily="18" charset="0"/>
                <a:cs typeface="Times New Roman" panose="02020603050405020304" pitchFamily="18" charset="0"/>
              </a:rPr>
              <a:t>k</a:t>
            </a:r>
            <a:r>
              <a:rPr lang="nn-NO" altLang="zh-CN" sz="2400" i="1" spc="-5" dirty="0">
                <a:latin typeface="Times New Roman" panose="02020603050405020304" pitchFamily="18" charset="0"/>
                <a:cs typeface="Times New Roman" panose="02020603050405020304" pitchFamily="18" charset="0"/>
              </a:rPr>
              <a:t> </a:t>
            </a:r>
            <a:r>
              <a:rPr lang="nn-NO" altLang="zh-CN" sz="2400" spc="260" dirty="0">
                <a:latin typeface="Times New Roman" panose="02020603050405020304" pitchFamily="18" charset="0"/>
                <a:cs typeface="Times New Roman" panose="02020603050405020304" pitchFamily="18" charset="0"/>
              </a:rPr>
              <a:t>+</a:t>
            </a:r>
            <a:r>
              <a:rPr lang="nn-NO" altLang="zh-CN" sz="2400" spc="-50" dirty="0">
                <a:latin typeface="Times New Roman" panose="02020603050405020304" pitchFamily="18" charset="0"/>
                <a:cs typeface="Times New Roman" panose="02020603050405020304" pitchFamily="18" charset="0"/>
              </a:rPr>
              <a:t> </a:t>
            </a:r>
            <a:r>
              <a:rPr lang="nn-NO" altLang="zh-CN" sz="2400" dirty="0">
                <a:latin typeface="Times New Roman" panose="02020603050405020304" pitchFamily="18" charset="0"/>
                <a:cs typeface="Times New Roman" panose="02020603050405020304" pitchFamily="18" charset="0"/>
              </a:rPr>
              <a:t>1).</a:t>
            </a:r>
          </a:p>
          <a:p>
            <a:pPr marL="63500" marR="154305">
              <a:lnSpc>
                <a:spcPct val="102600"/>
              </a:lnSpc>
              <a:spcBef>
                <a:spcPts val="1540"/>
              </a:spcBef>
            </a:pP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7867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b="1" spc="-35" dirty="0">
                <a:cs typeface="Arial"/>
              </a:rPr>
              <a:t>Induction </a:t>
            </a:r>
            <a:r>
              <a:rPr lang="en-US" altLang="zh-CN" sz="4000" b="1" spc="-30" dirty="0">
                <a:cs typeface="Arial"/>
              </a:rPr>
              <a:t>Step</a:t>
            </a:r>
            <a:r>
              <a:rPr lang="en-US" altLang="zh-CN" sz="4000" b="1" spc="-60" dirty="0">
                <a:cs typeface="Arial"/>
              </a:rPr>
              <a:t> </a:t>
            </a:r>
            <a:r>
              <a:rPr lang="en-US" altLang="zh-CN" sz="4000" b="1" spc="90" dirty="0">
                <a:cs typeface="Arial"/>
              </a:rPr>
              <a:t>(2/3</a:t>
            </a:r>
            <a:r>
              <a:rPr lang="en-US" altLang="zh-CN" sz="4000" b="1" spc="90" dirty="0" smtClean="0">
                <a:cs typeface="Arial"/>
              </a:rPr>
              <a:t>)</a:t>
            </a:r>
            <a:endParaRPr lang="zh-CN" altLang="en-US"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94</a:t>
            </a:fld>
            <a:endParaRPr lang="en-CA" dirty="0"/>
          </a:p>
        </p:txBody>
      </p:sp>
      <p:sp>
        <p:nvSpPr>
          <p:cNvPr id="5" name="矩形 4"/>
          <p:cNvSpPr/>
          <p:nvPr/>
        </p:nvSpPr>
        <p:spPr>
          <a:xfrm>
            <a:off x="323528" y="1124744"/>
            <a:ext cx="7416824" cy="1138389"/>
          </a:xfrm>
          <a:prstGeom prst="rect">
            <a:avLst/>
          </a:prstGeom>
        </p:spPr>
        <p:txBody>
          <a:bodyPr wrap="square">
            <a:spAutoFit/>
          </a:bodyPr>
          <a:lstStyle/>
          <a:p>
            <a:pPr marL="289560" marR="30480">
              <a:lnSpc>
                <a:spcPct val="102600"/>
              </a:lnSpc>
              <a:spcBef>
                <a:spcPts val="810"/>
              </a:spcBef>
            </a:pPr>
            <a:r>
              <a:rPr lang="en-US" altLang="zh-CN" sz="2200" spc="-15" dirty="0">
                <a:solidFill>
                  <a:srgbClr val="3333B2"/>
                </a:solidFill>
                <a:latin typeface="Times New Roman" panose="02020603050405020304" pitchFamily="18" charset="0"/>
                <a:cs typeface="Times New Roman" panose="02020603050405020304" pitchFamily="18" charset="0"/>
              </a:rPr>
              <a:t>Claim. </a:t>
            </a:r>
            <a:r>
              <a:rPr lang="en-US" altLang="zh-CN" sz="2200" spc="-30" dirty="0">
                <a:latin typeface="Times New Roman" panose="02020603050405020304" pitchFamily="18" charset="0"/>
                <a:cs typeface="Times New Roman" panose="02020603050405020304" pitchFamily="18" charset="0"/>
              </a:rPr>
              <a:t>Append </a:t>
            </a:r>
            <a:r>
              <a:rPr lang="en-US" altLang="zh-CN" sz="2200" spc="80" dirty="0">
                <a:latin typeface="Times New Roman" panose="02020603050405020304" pitchFamily="18" charset="0"/>
                <a:cs typeface="Times New Roman" panose="02020603050405020304" pitchFamily="18" charset="0"/>
              </a:rPr>
              <a:t>(</a:t>
            </a:r>
            <a:r>
              <a:rPr lang="en-US" altLang="zh-CN" sz="2200" i="1" spc="80" dirty="0">
                <a:latin typeface="Times New Roman" panose="02020603050405020304" pitchFamily="18" charset="0"/>
                <a:cs typeface="Times New Roman" panose="02020603050405020304" pitchFamily="18" charset="0"/>
              </a:rPr>
              <a:t>x</a:t>
            </a:r>
            <a:r>
              <a:rPr lang="en-US" altLang="zh-CN" sz="2200" spc="120" baseline="-10416" dirty="0">
                <a:latin typeface="Times New Roman" panose="02020603050405020304" pitchFamily="18" charset="0"/>
                <a:cs typeface="Times New Roman" panose="02020603050405020304" pitchFamily="18" charset="0"/>
              </a:rPr>
              <a:t>1</a:t>
            </a:r>
            <a:r>
              <a:rPr lang="en-US" altLang="zh-CN" sz="2200" i="1" spc="80" dirty="0">
                <a:latin typeface="Times New Roman" panose="02020603050405020304" pitchFamily="18" charset="0"/>
                <a:cs typeface="Times New Roman" panose="02020603050405020304" pitchFamily="18" charset="0"/>
              </a:rPr>
              <a:t>, </a:t>
            </a:r>
            <a:r>
              <a:rPr lang="en-US" altLang="zh-CN" sz="2200" i="1" spc="100" dirty="0">
                <a:latin typeface="Times New Roman" panose="02020603050405020304" pitchFamily="18" charset="0"/>
                <a:cs typeface="Times New Roman" panose="02020603050405020304" pitchFamily="18" charset="0"/>
              </a:rPr>
              <a:t>x</a:t>
            </a:r>
            <a:r>
              <a:rPr lang="en-US" altLang="zh-CN" sz="2200" spc="150" baseline="-10416" dirty="0">
                <a:latin typeface="Times New Roman" panose="02020603050405020304" pitchFamily="18" charset="0"/>
                <a:cs typeface="Times New Roman" panose="02020603050405020304" pitchFamily="18" charset="0"/>
              </a:rPr>
              <a:t>2</a:t>
            </a:r>
            <a:r>
              <a:rPr lang="en-US" altLang="zh-CN" sz="2200" spc="100" dirty="0">
                <a:latin typeface="Times New Roman" panose="02020603050405020304" pitchFamily="18" charset="0"/>
                <a:cs typeface="Times New Roman" panose="02020603050405020304" pitchFamily="18" charset="0"/>
              </a:rPr>
              <a:t>) </a:t>
            </a:r>
            <a:r>
              <a:rPr lang="en-US" altLang="zh-CN" sz="2200" spc="-65" dirty="0">
                <a:latin typeface="Times New Roman" panose="02020603050405020304" pitchFamily="18" charset="0"/>
                <a:cs typeface="Times New Roman" panose="02020603050405020304" pitchFamily="18" charset="0"/>
              </a:rPr>
              <a:t>as </a:t>
            </a:r>
            <a:r>
              <a:rPr lang="en-US" altLang="zh-CN" sz="2200" i="1" spc="40" dirty="0">
                <a:latin typeface="Times New Roman" panose="02020603050405020304" pitchFamily="18" charset="0"/>
                <a:cs typeface="Times New Roman" panose="02020603050405020304" pitchFamily="18" charset="0"/>
              </a:rPr>
              <a:t>z</a:t>
            </a:r>
            <a:r>
              <a:rPr lang="en-US" altLang="zh-CN" sz="2200" spc="40" dirty="0">
                <a:latin typeface="Times New Roman" panose="02020603050405020304" pitchFamily="18" charset="0"/>
                <a:cs typeface="Times New Roman" panose="02020603050405020304" pitchFamily="18" charset="0"/>
              </a:rPr>
              <a:t>’s </a:t>
            </a:r>
            <a:r>
              <a:rPr lang="en-US" altLang="zh-CN" sz="2200" spc="-35" dirty="0">
                <a:latin typeface="Times New Roman" panose="02020603050405020304" pitchFamily="18" charset="0"/>
                <a:cs typeface="Times New Roman" panose="02020603050405020304" pitchFamily="18" charset="0"/>
              </a:rPr>
              <a:t>children </a:t>
            </a:r>
            <a:r>
              <a:rPr lang="en-US" altLang="zh-CN" sz="2200" spc="-15" dirty="0">
                <a:latin typeface="Times New Roman" panose="02020603050405020304" pitchFamily="18" charset="0"/>
                <a:cs typeface="Times New Roman" panose="02020603050405020304" pitchFamily="18" charset="0"/>
              </a:rPr>
              <a:t>to </a:t>
            </a:r>
            <a:r>
              <a:rPr lang="en-US" altLang="zh-CN" sz="2200" i="1" spc="25" dirty="0">
                <a:latin typeface="Times New Roman" panose="02020603050405020304" pitchFamily="18" charset="0"/>
                <a:cs typeface="Times New Roman" panose="02020603050405020304" pitchFamily="18" charset="0"/>
              </a:rPr>
              <a:t>T </a:t>
            </a:r>
            <a:r>
              <a:rPr lang="en-US" altLang="zh-CN" sz="2200" spc="30" baseline="27777" dirty="0">
                <a:latin typeface="Times New Roman" panose="02020603050405020304" pitchFamily="18" charset="0"/>
                <a:cs typeface="Times New Roman" panose="02020603050405020304" pitchFamily="18" charset="0"/>
              </a:rPr>
              <a:t>′</a:t>
            </a:r>
            <a:r>
              <a:rPr lang="en-US" altLang="zh-CN" sz="2200" spc="20" dirty="0">
                <a:latin typeface="Times New Roman" panose="02020603050405020304" pitchFamily="18" charset="0"/>
                <a:cs typeface="Times New Roman" panose="02020603050405020304" pitchFamily="18" charset="0"/>
              </a:rPr>
              <a:t>, </a:t>
            </a:r>
            <a:r>
              <a:rPr lang="en-US" altLang="zh-CN" sz="2200" spc="-30" dirty="0">
                <a:latin typeface="Times New Roman" panose="02020603050405020304" pitchFamily="18" charset="0"/>
                <a:cs typeface="Times New Roman" panose="02020603050405020304" pitchFamily="18" charset="0"/>
              </a:rPr>
              <a:t>obtaining </a:t>
            </a:r>
            <a:r>
              <a:rPr lang="en-US" altLang="zh-CN" sz="2200" i="1" spc="25" dirty="0">
                <a:latin typeface="Times New Roman" panose="02020603050405020304" pitchFamily="18" charset="0"/>
                <a:cs typeface="Times New Roman" panose="02020603050405020304" pitchFamily="18" charset="0"/>
              </a:rPr>
              <a:t>T </a:t>
            </a:r>
            <a:r>
              <a:rPr lang="en-US" altLang="zh-CN" sz="2200" spc="-55" dirty="0">
                <a:latin typeface="Times New Roman" panose="02020603050405020304" pitchFamily="18" charset="0"/>
                <a:cs typeface="Times New Roman" panose="02020603050405020304" pitchFamily="18" charset="0"/>
              </a:rPr>
              <a:t>(greedy  </a:t>
            </a:r>
            <a:r>
              <a:rPr lang="en-US" altLang="zh-CN" sz="2200" spc="-30" dirty="0">
                <a:latin typeface="Times New Roman" panose="02020603050405020304" pitchFamily="18" charset="0"/>
                <a:cs typeface="Times New Roman" panose="02020603050405020304" pitchFamily="18" charset="0"/>
              </a:rPr>
              <a:t>algorithm’s </a:t>
            </a:r>
            <a:r>
              <a:rPr lang="en-US" altLang="zh-CN" sz="2200" spc="-25" dirty="0">
                <a:latin typeface="Times New Roman" panose="02020603050405020304" pitchFamily="18" charset="0"/>
                <a:cs typeface="Times New Roman" panose="02020603050405020304" pitchFamily="18" charset="0"/>
              </a:rPr>
              <a:t>output), </a:t>
            </a:r>
            <a:r>
              <a:rPr lang="en-US" altLang="zh-CN" sz="2200" spc="-40" dirty="0">
                <a:latin typeface="Times New Roman" panose="02020603050405020304" pitchFamily="18" charset="0"/>
                <a:cs typeface="Times New Roman" panose="02020603050405020304" pitchFamily="18" charset="0"/>
              </a:rPr>
              <a:t>which </a:t>
            </a:r>
            <a:r>
              <a:rPr lang="en-US" altLang="zh-CN" sz="2200" spc="-35" dirty="0">
                <a:latin typeface="Times New Roman" panose="02020603050405020304" pitchFamily="18" charset="0"/>
                <a:cs typeface="Times New Roman" panose="02020603050405020304" pitchFamily="18" charset="0"/>
              </a:rPr>
              <a:t>is </a:t>
            </a:r>
            <a:r>
              <a:rPr lang="en-US" altLang="zh-CN" sz="2200" spc="-55" dirty="0">
                <a:latin typeface="Times New Roman" panose="02020603050405020304" pitchFamily="18" charset="0"/>
                <a:cs typeface="Times New Roman" panose="02020603050405020304" pitchFamily="18" charset="0"/>
              </a:rPr>
              <a:t>an </a:t>
            </a:r>
            <a:r>
              <a:rPr lang="en-US" altLang="zh-CN" sz="2200" spc="-25" dirty="0">
                <a:latin typeface="Times New Roman" panose="02020603050405020304" pitchFamily="18" charset="0"/>
                <a:cs typeface="Times New Roman" panose="02020603050405020304" pitchFamily="18" charset="0"/>
              </a:rPr>
              <a:t>optimal </a:t>
            </a:r>
            <a:r>
              <a:rPr lang="en-US" altLang="zh-CN" sz="2200" spc="-50" dirty="0">
                <a:latin typeface="Times New Roman" panose="02020603050405020304" pitchFamily="18" charset="0"/>
                <a:cs typeface="Times New Roman" panose="02020603050405020304" pitchFamily="18" charset="0"/>
              </a:rPr>
              <a:t>prefix-free </a:t>
            </a:r>
            <a:r>
              <a:rPr lang="en-US" altLang="zh-CN" sz="2200" spc="-45" dirty="0">
                <a:latin typeface="Times New Roman" panose="02020603050405020304" pitchFamily="18" charset="0"/>
                <a:cs typeface="Times New Roman" panose="02020603050405020304" pitchFamily="18" charset="0"/>
              </a:rPr>
              <a:t>encoding </a:t>
            </a:r>
            <a:r>
              <a:rPr lang="en-US" altLang="zh-CN" sz="2200" spc="-50" dirty="0">
                <a:latin typeface="Times New Roman" panose="02020603050405020304" pitchFamily="18" charset="0"/>
                <a:cs typeface="Times New Roman" panose="02020603050405020304" pitchFamily="18" charset="0"/>
              </a:rPr>
              <a:t>tree  </a:t>
            </a:r>
            <a:r>
              <a:rPr lang="en-US" altLang="zh-CN" sz="2200" spc="-45" dirty="0">
                <a:latin typeface="Times New Roman" panose="02020603050405020304" pitchFamily="18" charset="0"/>
                <a:cs typeface="Times New Roman" panose="02020603050405020304" pitchFamily="18" charset="0"/>
              </a:rPr>
              <a:t>for</a:t>
            </a:r>
            <a:r>
              <a:rPr lang="en-US" altLang="zh-CN" sz="2200" spc="10" dirty="0">
                <a:latin typeface="Times New Roman" panose="02020603050405020304" pitchFamily="18" charset="0"/>
                <a:cs typeface="Times New Roman" panose="02020603050405020304" pitchFamily="18" charset="0"/>
              </a:rPr>
              <a:t> </a:t>
            </a:r>
            <a:r>
              <a:rPr lang="en-US" altLang="zh-CN" sz="2200" spc="-420" dirty="0">
                <a:latin typeface="Times New Roman" panose="02020603050405020304" pitchFamily="18" charset="0"/>
                <a:cs typeface="Times New Roman" panose="02020603050405020304" pitchFamily="18" charset="0"/>
              </a:rPr>
              <a:t>Γ</a:t>
            </a:r>
            <a:r>
              <a:rPr lang="en-US" altLang="zh-CN" sz="2200" spc="15" dirty="0">
                <a:latin typeface="Times New Roman" panose="02020603050405020304" pitchFamily="18" charset="0"/>
                <a:cs typeface="Times New Roman" panose="02020603050405020304" pitchFamily="18" charset="0"/>
              </a:rPr>
              <a:t> </a:t>
            </a:r>
            <a:r>
              <a:rPr lang="en-US" altLang="zh-CN" sz="2200" spc="260" dirty="0">
                <a:latin typeface="Times New Roman" panose="02020603050405020304" pitchFamily="18" charset="0"/>
                <a:cs typeface="Times New Roman" panose="02020603050405020304" pitchFamily="18" charset="0"/>
              </a:rPr>
              <a:t>=</a:t>
            </a:r>
            <a:r>
              <a:rPr lang="en-US" altLang="zh-CN" sz="2200" spc="15" dirty="0">
                <a:latin typeface="Times New Roman" panose="02020603050405020304" pitchFamily="18" charset="0"/>
                <a:cs typeface="Times New Roman" panose="02020603050405020304" pitchFamily="18" charset="0"/>
              </a:rPr>
              <a:t> </a:t>
            </a:r>
            <a:r>
              <a:rPr lang="en-US" altLang="zh-CN" sz="2200" spc="-110" dirty="0">
                <a:latin typeface="Times New Roman" panose="02020603050405020304" pitchFamily="18" charset="0"/>
                <a:cs typeface="Times New Roman" panose="02020603050405020304" pitchFamily="18" charset="0"/>
              </a:rPr>
              <a:t>(Γ</a:t>
            </a:r>
            <a:r>
              <a:rPr lang="en-US" altLang="zh-CN" sz="2200" spc="-165" baseline="27777" dirty="0">
                <a:latin typeface="Times New Roman" panose="02020603050405020304" pitchFamily="18" charset="0"/>
                <a:cs typeface="Times New Roman" panose="02020603050405020304" pitchFamily="18" charset="0"/>
              </a:rPr>
              <a:t>′</a:t>
            </a:r>
            <a:r>
              <a:rPr lang="en-US" altLang="zh-CN" sz="2200" spc="-120" baseline="27777" dirty="0">
                <a:latin typeface="Times New Roman" panose="02020603050405020304" pitchFamily="18" charset="0"/>
                <a:cs typeface="Times New Roman" panose="02020603050405020304" pitchFamily="18" charset="0"/>
              </a:rPr>
              <a:t> </a:t>
            </a:r>
            <a:r>
              <a:rPr lang="en-US" altLang="zh-CN" sz="2200" spc="235"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r>
              <a:rPr lang="en-US" altLang="zh-CN" sz="2200" spc="105" dirty="0">
                <a:latin typeface="Times New Roman" panose="02020603050405020304" pitchFamily="18" charset="0"/>
                <a:cs typeface="Times New Roman" panose="02020603050405020304" pitchFamily="18" charset="0"/>
              </a:rPr>
              <a:t>{</a:t>
            </a:r>
            <a:r>
              <a:rPr lang="en-US" altLang="zh-CN" sz="2200" i="1" spc="105" dirty="0">
                <a:latin typeface="Times New Roman" panose="02020603050405020304" pitchFamily="18" charset="0"/>
                <a:cs typeface="Times New Roman" panose="02020603050405020304" pitchFamily="18" charset="0"/>
              </a:rPr>
              <a:t>z</a:t>
            </a:r>
            <a:r>
              <a:rPr lang="en-US" altLang="zh-CN" sz="2200" spc="105" dirty="0">
                <a:latin typeface="Times New Roman" panose="02020603050405020304" pitchFamily="18" charset="0"/>
                <a:cs typeface="Times New Roman" panose="02020603050405020304" pitchFamily="18" charset="0"/>
              </a:rPr>
              <a:t>})</a:t>
            </a:r>
            <a:r>
              <a:rPr lang="en-US" altLang="zh-CN" sz="2200" spc="-45" dirty="0">
                <a:latin typeface="Times New Roman" panose="02020603050405020304" pitchFamily="18" charset="0"/>
                <a:cs typeface="Times New Roman" panose="02020603050405020304" pitchFamily="18" charset="0"/>
              </a:rPr>
              <a:t> </a:t>
            </a:r>
            <a:r>
              <a:rPr lang="en-US" altLang="zh-CN" sz="2200" spc="-25"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r>
              <a:rPr lang="en-US" altLang="zh-CN" sz="2200" spc="90" dirty="0">
                <a:latin typeface="Times New Roman" panose="02020603050405020304" pitchFamily="18" charset="0"/>
                <a:cs typeface="Times New Roman" panose="02020603050405020304" pitchFamily="18" charset="0"/>
              </a:rPr>
              <a:t>{</a:t>
            </a:r>
            <a:r>
              <a:rPr lang="en-US" altLang="zh-CN" sz="2200" i="1" spc="90" dirty="0">
                <a:latin typeface="Times New Roman" panose="02020603050405020304" pitchFamily="18" charset="0"/>
                <a:cs typeface="Times New Roman" panose="02020603050405020304" pitchFamily="18" charset="0"/>
              </a:rPr>
              <a:t>x</a:t>
            </a:r>
            <a:r>
              <a:rPr lang="en-US" altLang="zh-CN" sz="2200" spc="135" baseline="-10416" dirty="0">
                <a:latin typeface="Times New Roman" panose="02020603050405020304" pitchFamily="18" charset="0"/>
                <a:cs typeface="Times New Roman" panose="02020603050405020304" pitchFamily="18" charset="0"/>
              </a:rPr>
              <a:t>1</a:t>
            </a:r>
            <a:r>
              <a:rPr lang="en-US" altLang="zh-CN" sz="2200" i="1" spc="90" dirty="0">
                <a:latin typeface="Times New Roman" panose="02020603050405020304" pitchFamily="18" charset="0"/>
                <a:cs typeface="Times New Roman" panose="02020603050405020304" pitchFamily="18" charset="0"/>
              </a:rPr>
              <a:t>,</a:t>
            </a:r>
            <a:r>
              <a:rPr lang="en-US" altLang="zh-CN" sz="2200" i="1" spc="-100" dirty="0">
                <a:latin typeface="Times New Roman" panose="02020603050405020304" pitchFamily="18" charset="0"/>
                <a:cs typeface="Times New Roman" panose="02020603050405020304" pitchFamily="18" charset="0"/>
              </a:rPr>
              <a:t> </a:t>
            </a:r>
            <a:r>
              <a:rPr lang="en-US" altLang="zh-CN" sz="2200" i="1" spc="80" dirty="0">
                <a:latin typeface="Times New Roman" panose="02020603050405020304" pitchFamily="18" charset="0"/>
                <a:cs typeface="Times New Roman" panose="02020603050405020304" pitchFamily="18" charset="0"/>
              </a:rPr>
              <a:t>x</a:t>
            </a:r>
            <a:r>
              <a:rPr lang="en-US" altLang="zh-CN" sz="2200" spc="120" baseline="-10416" dirty="0">
                <a:latin typeface="Times New Roman" panose="02020603050405020304" pitchFamily="18" charset="0"/>
                <a:cs typeface="Times New Roman" panose="02020603050405020304" pitchFamily="18" charset="0"/>
              </a:rPr>
              <a:t>2</a:t>
            </a:r>
            <a:r>
              <a:rPr lang="en-US" altLang="zh-CN" sz="2200" spc="8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p:txBody>
      </p:sp>
      <p:pic>
        <p:nvPicPr>
          <p:cNvPr id="59" name="图片 58"/>
          <p:cNvPicPr>
            <a:picLocks noChangeAspect="1"/>
          </p:cNvPicPr>
          <p:nvPr/>
        </p:nvPicPr>
        <p:blipFill>
          <a:blip r:embed="rId2"/>
          <a:stretch>
            <a:fillRect/>
          </a:stretch>
        </p:blipFill>
        <p:spPr>
          <a:xfrm>
            <a:off x="1403648" y="2276872"/>
            <a:ext cx="6134100" cy="3933825"/>
          </a:xfrm>
          <a:prstGeom prst="rect">
            <a:avLst/>
          </a:prstGeom>
        </p:spPr>
      </p:pic>
      <p:sp>
        <p:nvSpPr>
          <p:cNvPr id="61" name="矩形标注 60"/>
          <p:cNvSpPr/>
          <p:nvPr/>
        </p:nvSpPr>
        <p:spPr>
          <a:xfrm>
            <a:off x="3851920" y="5445224"/>
            <a:ext cx="1800200" cy="612648"/>
          </a:xfrm>
          <a:prstGeom prst="wedgeRectCallout">
            <a:avLst>
              <a:gd name="adj1" fmla="val -71662"/>
              <a:gd name="adj2" fmla="val -7810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FF0000"/>
                </a:solidFill>
              </a:rPr>
              <a:t>Full Binary Tree</a:t>
            </a:r>
            <a:endParaRPr lang="zh-CN" altLang="en-US" dirty="0">
              <a:solidFill>
                <a:srgbClr val="FF0000"/>
              </a:solidFill>
            </a:endParaRPr>
          </a:p>
        </p:txBody>
      </p:sp>
    </p:spTree>
    <p:extLst>
      <p:ext uri="{BB962C8B-B14F-4D97-AF65-F5344CB8AC3E}">
        <p14:creationId xmlns:p14="http://schemas.microsoft.com/office/powerpoint/2010/main" val="128434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fill="hold"/>
                                        <p:tgtEl>
                                          <p:spTgt spid="61"/>
                                        </p:tgtEl>
                                        <p:attrNameLst>
                                          <p:attrName>ppt_x</p:attrName>
                                        </p:attrNameLst>
                                      </p:cBhvr>
                                      <p:tavLst>
                                        <p:tav tm="0">
                                          <p:val>
                                            <p:strVal val="#ppt_x"/>
                                          </p:val>
                                        </p:tav>
                                        <p:tav tm="100000">
                                          <p:val>
                                            <p:strVal val="#ppt_x"/>
                                          </p:val>
                                        </p:tav>
                                      </p:tavLst>
                                    </p:anim>
                                    <p:anim calcmode="lin" valueType="num">
                                      <p:cBhvr additive="base">
                                        <p:cTn id="1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pc="-35" dirty="0"/>
              <a:t>Induction </a:t>
            </a:r>
            <a:r>
              <a:rPr lang="en-US" altLang="zh-CN" spc="-30" dirty="0"/>
              <a:t>Step</a:t>
            </a:r>
            <a:r>
              <a:rPr lang="en-US" altLang="zh-CN" spc="-90" dirty="0"/>
              <a:t> </a:t>
            </a:r>
            <a:r>
              <a:rPr lang="en-US" altLang="zh-CN" spc="90" dirty="0"/>
              <a:t>(3/3)</a:t>
            </a:r>
            <a:endParaRPr lang="zh-CN" altLang="en-US" dirty="0"/>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95</a:t>
            </a:fld>
            <a:endParaRPr lang="en-CA" dirty="0"/>
          </a:p>
        </p:txBody>
      </p:sp>
      <p:sp>
        <p:nvSpPr>
          <p:cNvPr id="5" name="object 3"/>
          <p:cNvSpPr txBox="1"/>
          <p:nvPr/>
        </p:nvSpPr>
        <p:spPr>
          <a:xfrm>
            <a:off x="608330" y="1340768"/>
            <a:ext cx="7492062" cy="688650"/>
          </a:xfrm>
          <a:prstGeom prst="rect">
            <a:avLst/>
          </a:prstGeom>
        </p:spPr>
        <p:txBody>
          <a:bodyPr vert="horz" wrap="square" lIns="0" tIns="11430" rIns="0" bIns="0" rtlCol="0">
            <a:spAutoFit/>
          </a:bodyPr>
          <a:lstStyle/>
          <a:p>
            <a:pPr marL="38100">
              <a:lnSpc>
                <a:spcPct val="100000"/>
              </a:lnSpc>
              <a:spcBef>
                <a:spcPts val="90"/>
              </a:spcBef>
            </a:pPr>
            <a:r>
              <a:rPr sz="2200" spc="-10" dirty="0">
                <a:solidFill>
                  <a:srgbClr val="3333B2"/>
                </a:solidFill>
                <a:latin typeface="Times New Roman" panose="02020603050405020304" pitchFamily="18" charset="0"/>
                <a:cs typeface="Times New Roman" panose="02020603050405020304" pitchFamily="18" charset="0"/>
              </a:rPr>
              <a:t>Proof. </a:t>
            </a:r>
            <a:r>
              <a:rPr sz="2200" spc="-65" dirty="0">
                <a:latin typeface="Times New Roman" panose="02020603050405020304" pitchFamily="18" charset="0"/>
                <a:cs typeface="Times New Roman" panose="02020603050405020304" pitchFamily="18" charset="0"/>
              </a:rPr>
              <a:t>If </a:t>
            </a:r>
            <a:r>
              <a:rPr sz="2200" spc="-30" dirty="0">
                <a:latin typeface="Times New Roman" panose="02020603050405020304" pitchFamily="18" charset="0"/>
                <a:cs typeface="Times New Roman" panose="02020603050405020304" pitchFamily="18" charset="0"/>
              </a:rPr>
              <a:t>not, </a:t>
            </a:r>
            <a:r>
              <a:rPr sz="2200" spc="-45" dirty="0">
                <a:latin typeface="Times New Roman" panose="02020603050405020304" pitchFamily="18" charset="0"/>
                <a:cs typeface="Times New Roman" panose="02020603050405020304" pitchFamily="18" charset="0"/>
              </a:rPr>
              <a:t>then </a:t>
            </a:r>
            <a:r>
              <a:rPr sz="2200" spc="-50" dirty="0">
                <a:latin typeface="Times New Roman" panose="02020603050405020304" pitchFamily="18" charset="0"/>
                <a:cs typeface="Times New Roman" panose="02020603050405020304" pitchFamily="18" charset="0"/>
              </a:rPr>
              <a:t>there </a:t>
            </a:r>
            <a:r>
              <a:rPr sz="2200" spc="-45" dirty="0">
                <a:latin typeface="Times New Roman" panose="02020603050405020304" pitchFamily="18" charset="0"/>
                <a:cs typeface="Times New Roman" panose="02020603050405020304" pitchFamily="18" charset="0"/>
              </a:rPr>
              <a:t>exists </a:t>
            </a:r>
            <a:r>
              <a:rPr sz="2200" spc="-55" dirty="0">
                <a:latin typeface="Times New Roman" panose="02020603050405020304" pitchFamily="18" charset="0"/>
                <a:cs typeface="Times New Roman" panose="02020603050405020304" pitchFamily="18" charset="0"/>
              </a:rPr>
              <a:t>an </a:t>
            </a:r>
            <a:r>
              <a:rPr sz="2200" spc="-25" dirty="0">
                <a:latin typeface="Times New Roman" panose="02020603050405020304" pitchFamily="18" charset="0"/>
                <a:cs typeface="Times New Roman" panose="02020603050405020304" pitchFamily="18" charset="0"/>
              </a:rPr>
              <a:t>optimal </a:t>
            </a:r>
            <a:r>
              <a:rPr sz="2200" spc="-45" dirty="0">
                <a:latin typeface="Times New Roman" panose="02020603050405020304" pitchFamily="18" charset="0"/>
                <a:cs typeface="Times New Roman" panose="02020603050405020304" pitchFamily="18" charset="0"/>
              </a:rPr>
              <a:t>prefix-encoding </a:t>
            </a:r>
            <a:r>
              <a:rPr sz="2200" spc="-60" dirty="0">
                <a:latin typeface="Times New Roman" panose="02020603050405020304" pitchFamily="18" charset="0"/>
                <a:cs typeface="Times New Roman" panose="02020603050405020304" pitchFamily="18" charset="0"/>
              </a:rPr>
              <a:t>free</a:t>
            </a:r>
            <a:r>
              <a:rPr sz="2200" spc="90" dirty="0">
                <a:latin typeface="Times New Roman" panose="02020603050405020304" pitchFamily="18" charset="0"/>
                <a:cs typeface="Times New Roman" panose="02020603050405020304" pitchFamily="18" charset="0"/>
              </a:rPr>
              <a:t> </a:t>
            </a:r>
            <a:r>
              <a:rPr sz="2200" spc="-50" dirty="0">
                <a:latin typeface="Times New Roman" panose="02020603050405020304" pitchFamily="18" charset="0"/>
                <a:cs typeface="Times New Roman" panose="02020603050405020304" pitchFamily="18" charset="0"/>
              </a:rPr>
              <a:t>tree</a:t>
            </a:r>
            <a:endParaRPr sz="2200" dirty="0">
              <a:latin typeface="Times New Roman" panose="02020603050405020304" pitchFamily="18" charset="0"/>
              <a:cs typeface="Times New Roman" panose="02020603050405020304" pitchFamily="18" charset="0"/>
            </a:endParaRPr>
          </a:p>
          <a:p>
            <a:pPr marL="38100">
              <a:lnSpc>
                <a:spcPct val="100000"/>
              </a:lnSpc>
              <a:spcBef>
                <a:spcPts val="35"/>
              </a:spcBef>
            </a:pPr>
            <a:r>
              <a:rPr sz="2200" i="1" spc="25" dirty="0">
                <a:latin typeface="Times New Roman" panose="02020603050405020304" pitchFamily="18" charset="0"/>
                <a:cs typeface="Times New Roman" panose="02020603050405020304" pitchFamily="18" charset="0"/>
              </a:rPr>
              <a:t>T</a:t>
            </a:r>
            <a:r>
              <a:rPr sz="2200" i="1" spc="-130" dirty="0">
                <a:latin typeface="Times New Roman" panose="02020603050405020304" pitchFamily="18" charset="0"/>
                <a:cs typeface="Times New Roman" panose="02020603050405020304" pitchFamily="18" charset="0"/>
              </a:rPr>
              <a:t> </a:t>
            </a:r>
            <a:r>
              <a:rPr sz="2200" spc="37" baseline="27777" dirty="0">
                <a:latin typeface="Times New Roman" panose="02020603050405020304" pitchFamily="18" charset="0"/>
                <a:cs typeface="Times New Roman" panose="02020603050405020304" pitchFamily="18" charset="0"/>
              </a:rPr>
              <a:t>∗</a:t>
            </a:r>
            <a:r>
              <a:rPr sz="2200" spc="25" dirty="0">
                <a:latin typeface="Times New Roman" panose="02020603050405020304" pitchFamily="18" charset="0"/>
                <a:cs typeface="Times New Roman" panose="02020603050405020304" pitchFamily="18" charset="0"/>
              </a:rPr>
              <a:t>,</a:t>
            </a:r>
            <a:r>
              <a:rPr sz="2200" spc="15" dirty="0">
                <a:latin typeface="Times New Roman" panose="02020603050405020304" pitchFamily="18" charset="0"/>
                <a:cs typeface="Times New Roman" panose="02020603050405020304" pitchFamily="18" charset="0"/>
              </a:rPr>
              <a:t> </a:t>
            </a:r>
            <a:r>
              <a:rPr sz="2200" i="1" spc="75" dirty="0">
                <a:latin typeface="Times New Roman" panose="02020603050405020304" pitchFamily="18" charset="0"/>
                <a:cs typeface="Times New Roman" panose="02020603050405020304" pitchFamily="18" charset="0"/>
              </a:rPr>
              <a:t>L</a:t>
            </a:r>
            <a:r>
              <a:rPr sz="2200" spc="75" dirty="0">
                <a:latin typeface="Times New Roman" panose="02020603050405020304" pitchFamily="18" charset="0"/>
                <a:cs typeface="Times New Roman" panose="02020603050405020304" pitchFamily="18" charset="0"/>
              </a:rPr>
              <a:t>(</a:t>
            </a:r>
            <a:r>
              <a:rPr sz="2200" i="1" spc="75" dirty="0">
                <a:latin typeface="Times New Roman" panose="02020603050405020304" pitchFamily="18" charset="0"/>
                <a:cs typeface="Times New Roman" panose="02020603050405020304" pitchFamily="18" charset="0"/>
              </a:rPr>
              <a:t>T</a:t>
            </a:r>
            <a:r>
              <a:rPr sz="2200" i="1" spc="-125" dirty="0">
                <a:latin typeface="Times New Roman" panose="02020603050405020304" pitchFamily="18" charset="0"/>
                <a:cs typeface="Times New Roman" panose="02020603050405020304" pitchFamily="18" charset="0"/>
              </a:rPr>
              <a:t> </a:t>
            </a:r>
            <a:r>
              <a:rPr sz="2200" spc="120" baseline="27777" dirty="0">
                <a:latin typeface="Times New Roman" panose="02020603050405020304" pitchFamily="18" charset="0"/>
                <a:cs typeface="Times New Roman" panose="02020603050405020304" pitchFamily="18" charset="0"/>
              </a:rPr>
              <a:t>∗</a:t>
            </a:r>
            <a:r>
              <a:rPr sz="2200" spc="80" dirty="0">
                <a:latin typeface="Times New Roman" panose="02020603050405020304" pitchFamily="18" charset="0"/>
                <a:cs typeface="Times New Roman" panose="02020603050405020304" pitchFamily="18" charset="0"/>
              </a:rPr>
              <a:t>)</a:t>
            </a:r>
            <a:r>
              <a:rPr sz="2200" spc="15" dirty="0">
                <a:latin typeface="Times New Roman" panose="02020603050405020304" pitchFamily="18" charset="0"/>
                <a:cs typeface="Times New Roman" panose="02020603050405020304" pitchFamily="18" charset="0"/>
              </a:rPr>
              <a:t> </a:t>
            </a:r>
            <a:r>
              <a:rPr sz="2200" i="1" spc="105" dirty="0">
                <a:latin typeface="Times New Roman" panose="02020603050405020304" pitchFamily="18" charset="0"/>
                <a:cs typeface="Times New Roman" panose="02020603050405020304" pitchFamily="18" charset="0"/>
              </a:rPr>
              <a:t>&lt;</a:t>
            </a:r>
            <a:r>
              <a:rPr sz="2200" i="1" spc="25" dirty="0">
                <a:latin typeface="Times New Roman" panose="02020603050405020304" pitchFamily="18" charset="0"/>
                <a:cs typeface="Times New Roman" panose="02020603050405020304" pitchFamily="18" charset="0"/>
              </a:rPr>
              <a:t> </a:t>
            </a:r>
            <a:r>
              <a:rPr sz="2200" i="1" spc="75" dirty="0">
                <a:latin typeface="Times New Roman" panose="02020603050405020304" pitchFamily="18" charset="0"/>
                <a:cs typeface="Times New Roman" panose="02020603050405020304" pitchFamily="18" charset="0"/>
              </a:rPr>
              <a:t>L</a:t>
            </a:r>
            <a:r>
              <a:rPr sz="2200" spc="75" dirty="0">
                <a:latin typeface="Times New Roman" panose="02020603050405020304" pitchFamily="18" charset="0"/>
                <a:cs typeface="Times New Roman" panose="02020603050405020304" pitchFamily="18" charset="0"/>
              </a:rPr>
              <a:t>(</a:t>
            </a:r>
            <a:r>
              <a:rPr sz="2200" i="1" spc="75" dirty="0">
                <a:latin typeface="Times New Roman" panose="02020603050405020304" pitchFamily="18" charset="0"/>
                <a:cs typeface="Times New Roman" panose="02020603050405020304" pitchFamily="18" charset="0"/>
              </a:rPr>
              <a:t>T</a:t>
            </a:r>
            <a:r>
              <a:rPr sz="2200" i="1" spc="-12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p:txBody>
      </p:sp>
      <p:sp>
        <p:nvSpPr>
          <p:cNvPr id="6" name="矩形 5"/>
          <p:cNvSpPr/>
          <p:nvPr/>
        </p:nvSpPr>
        <p:spPr>
          <a:xfrm>
            <a:off x="573941" y="2144266"/>
            <a:ext cx="7560839" cy="430887"/>
          </a:xfrm>
          <a:prstGeom prst="rect">
            <a:avLst/>
          </a:prstGeom>
        </p:spPr>
        <p:txBody>
          <a:bodyPr wrap="square">
            <a:spAutoFit/>
          </a:bodyPr>
          <a:lstStyle/>
          <a:p>
            <a:pPr marL="12700">
              <a:lnSpc>
                <a:spcPct val="100000"/>
              </a:lnSpc>
              <a:spcBef>
                <a:spcPts val="90"/>
              </a:spcBef>
            </a:pPr>
            <a:r>
              <a:rPr lang="en-US" altLang="zh-CN" sz="2200" i="1" u="sng" spc="130" dirty="0" smtClean="0">
                <a:uFill>
                  <a:solidFill>
                    <a:srgbClr val="FF0000"/>
                  </a:solidFill>
                </a:uFill>
                <a:latin typeface="Times New Roman" panose="02020603050405020304" pitchFamily="18" charset="0"/>
                <a:cs typeface="Times New Roman" panose="02020603050405020304" pitchFamily="18" charset="0"/>
              </a:rPr>
              <a:t>Note that :x</a:t>
            </a:r>
            <a:r>
              <a:rPr lang="en-US" altLang="zh-CN" sz="2200" i="1" u="sng" spc="130" baseline="-25000" dirty="0" smtClean="0">
                <a:uFill>
                  <a:solidFill>
                    <a:srgbClr val="FF0000"/>
                  </a:solidFill>
                </a:uFill>
                <a:latin typeface="Times New Roman" panose="02020603050405020304" pitchFamily="18" charset="0"/>
                <a:cs typeface="Times New Roman" panose="02020603050405020304" pitchFamily="18" charset="0"/>
              </a:rPr>
              <a:t>1</a:t>
            </a:r>
            <a:r>
              <a:rPr lang="en-US" altLang="zh-CN" sz="2200" i="1" u="sng" spc="240" dirty="0" smtClean="0">
                <a:uFill>
                  <a:solidFill>
                    <a:srgbClr val="FF0000"/>
                  </a:solidFill>
                </a:uFill>
                <a:latin typeface="Times New Roman" panose="02020603050405020304" pitchFamily="18" charset="0"/>
                <a:cs typeface="Times New Roman" panose="02020603050405020304" pitchFamily="18" charset="0"/>
              </a:rPr>
              <a:t> </a:t>
            </a:r>
            <a:r>
              <a:rPr lang="en-US" altLang="zh-CN" sz="2200" u="sng" spc="-50" dirty="0">
                <a:uFill>
                  <a:solidFill>
                    <a:srgbClr val="FF0000"/>
                  </a:solidFill>
                </a:uFill>
                <a:latin typeface="Times New Roman" panose="02020603050405020304" pitchFamily="18" charset="0"/>
                <a:cs typeface="Times New Roman" panose="02020603050405020304" pitchFamily="18" charset="0"/>
              </a:rPr>
              <a:t>and </a:t>
            </a:r>
            <a:r>
              <a:rPr lang="en-US" altLang="zh-CN" sz="2200" i="1" u="sng" spc="45" dirty="0" smtClean="0">
                <a:uFill>
                  <a:solidFill>
                    <a:srgbClr val="FF0000"/>
                  </a:solidFill>
                </a:uFill>
                <a:latin typeface="Times New Roman" panose="02020603050405020304" pitchFamily="18" charset="0"/>
                <a:cs typeface="Times New Roman" panose="02020603050405020304" pitchFamily="18" charset="0"/>
              </a:rPr>
              <a:t>x</a:t>
            </a:r>
            <a:r>
              <a:rPr lang="en-US" altLang="zh-CN" sz="2200" i="1" u="sng" spc="45" baseline="-25000" dirty="0" smtClean="0">
                <a:uFill>
                  <a:solidFill>
                    <a:srgbClr val="FF0000"/>
                  </a:solidFill>
                </a:uFill>
                <a:latin typeface="Times New Roman" panose="02020603050405020304" pitchFamily="18" charset="0"/>
                <a:cs typeface="Times New Roman" panose="02020603050405020304" pitchFamily="18" charset="0"/>
              </a:rPr>
              <a:t>2</a:t>
            </a:r>
            <a:r>
              <a:rPr lang="en-US" altLang="zh-CN" sz="2200" i="1" u="sng" spc="45" dirty="0" smtClean="0">
                <a:uFill>
                  <a:solidFill>
                    <a:srgbClr val="FF0000"/>
                  </a:solidFill>
                </a:uFill>
                <a:latin typeface="Times New Roman" panose="02020603050405020304" pitchFamily="18" charset="0"/>
                <a:cs typeface="Times New Roman" panose="02020603050405020304" pitchFamily="18" charset="0"/>
              </a:rPr>
              <a:t> </a:t>
            </a:r>
            <a:r>
              <a:rPr lang="en-US" altLang="zh-CN" sz="2200" u="sng" spc="-40" dirty="0">
                <a:uFill>
                  <a:solidFill>
                    <a:srgbClr val="FF0000"/>
                  </a:solidFill>
                </a:uFill>
                <a:latin typeface="Times New Roman" panose="02020603050405020304" pitchFamily="18" charset="0"/>
                <a:cs typeface="Times New Roman" panose="02020603050405020304" pitchFamily="18" charset="0"/>
              </a:rPr>
              <a:t>must </a:t>
            </a:r>
            <a:r>
              <a:rPr lang="en-US" altLang="zh-CN" sz="2200" u="sng" spc="-60" dirty="0">
                <a:uFill>
                  <a:solidFill>
                    <a:srgbClr val="FF0000"/>
                  </a:solidFill>
                </a:uFill>
                <a:latin typeface="Times New Roman" panose="02020603050405020304" pitchFamily="18" charset="0"/>
                <a:cs typeface="Times New Roman" panose="02020603050405020304" pitchFamily="18" charset="0"/>
              </a:rPr>
              <a:t>be </a:t>
            </a:r>
            <a:r>
              <a:rPr lang="en-US" altLang="zh-CN" sz="2200" u="sng" spc="-40" dirty="0">
                <a:uFill>
                  <a:solidFill>
                    <a:srgbClr val="FF0000"/>
                  </a:solidFill>
                </a:uFill>
                <a:latin typeface="Times New Roman" panose="02020603050405020304" pitchFamily="18" charset="0"/>
                <a:cs typeface="Times New Roman" panose="02020603050405020304" pitchFamily="18" charset="0"/>
              </a:rPr>
              <a:t>the </a:t>
            </a:r>
            <a:r>
              <a:rPr lang="en-US" altLang="zh-CN" sz="2200" u="sng" spc="-30" dirty="0">
                <a:uFill>
                  <a:solidFill>
                    <a:srgbClr val="FF0000"/>
                  </a:solidFill>
                </a:uFill>
                <a:latin typeface="Times New Roman" panose="02020603050405020304" pitchFamily="18" charset="0"/>
                <a:cs typeface="Times New Roman" panose="02020603050405020304" pitchFamily="18" charset="0"/>
              </a:rPr>
              <a:t>sibling </a:t>
            </a:r>
            <a:r>
              <a:rPr lang="en-US" altLang="zh-CN" sz="2200" u="sng" spc="-60" dirty="0">
                <a:uFill>
                  <a:solidFill>
                    <a:srgbClr val="FF0000"/>
                  </a:solidFill>
                </a:uFill>
                <a:latin typeface="Times New Roman" panose="02020603050405020304" pitchFamily="18" charset="0"/>
                <a:cs typeface="Times New Roman" panose="02020603050405020304" pitchFamily="18" charset="0"/>
              </a:rPr>
              <a:t>leaves </a:t>
            </a:r>
            <a:r>
              <a:rPr lang="en-US" altLang="zh-CN" sz="2200" u="sng" spc="-20" dirty="0">
                <a:uFill>
                  <a:solidFill>
                    <a:srgbClr val="FF0000"/>
                  </a:solidFill>
                </a:uFill>
                <a:latin typeface="Times New Roman" panose="02020603050405020304" pitchFamily="18" charset="0"/>
                <a:cs typeface="Times New Roman" panose="02020603050405020304" pitchFamily="18" charset="0"/>
              </a:rPr>
              <a:t>in </a:t>
            </a:r>
            <a:r>
              <a:rPr lang="en-US" altLang="zh-CN" sz="2200" u="sng" spc="-40" dirty="0">
                <a:uFill>
                  <a:solidFill>
                    <a:srgbClr val="FF0000"/>
                  </a:solidFill>
                </a:uFill>
                <a:latin typeface="Times New Roman" panose="02020603050405020304" pitchFamily="18" charset="0"/>
                <a:cs typeface="Times New Roman" panose="02020603050405020304" pitchFamily="18" charset="0"/>
              </a:rPr>
              <a:t>the </a:t>
            </a:r>
            <a:r>
              <a:rPr lang="en-US" altLang="zh-CN" sz="2200" u="sng" spc="-60" dirty="0" smtClean="0">
                <a:uFill>
                  <a:solidFill>
                    <a:srgbClr val="FF0000"/>
                  </a:solidFill>
                </a:uFill>
                <a:latin typeface="Times New Roman" panose="02020603050405020304" pitchFamily="18" charset="0"/>
                <a:cs typeface="Times New Roman" panose="02020603050405020304" pitchFamily="18" charset="0"/>
              </a:rPr>
              <a:t>deepest level.</a:t>
            </a:r>
            <a:endParaRPr lang="en-US" altLang="zh-CN" sz="2200" dirty="0">
              <a:latin typeface="Times New Roman" panose="02020603050405020304" pitchFamily="18" charset="0"/>
              <a:cs typeface="Times New Roman" panose="02020603050405020304" pitchFamily="18" charset="0"/>
            </a:endParaRPr>
          </a:p>
        </p:txBody>
      </p:sp>
      <p:sp>
        <p:nvSpPr>
          <p:cNvPr id="7" name="矩形 6"/>
          <p:cNvSpPr/>
          <p:nvPr/>
        </p:nvSpPr>
        <p:spPr>
          <a:xfrm>
            <a:off x="608330" y="2690002"/>
            <a:ext cx="7025898" cy="833562"/>
          </a:xfrm>
          <a:prstGeom prst="rect">
            <a:avLst/>
          </a:prstGeom>
        </p:spPr>
        <p:txBody>
          <a:bodyPr wrap="none">
            <a:spAutoFit/>
          </a:bodyPr>
          <a:lstStyle/>
          <a:p>
            <a:pPr marL="38100">
              <a:lnSpc>
                <a:spcPct val="100000"/>
              </a:lnSpc>
              <a:spcBef>
                <a:spcPts val="480"/>
              </a:spcBef>
            </a:pPr>
            <a:r>
              <a:rPr lang="en-US" altLang="zh-CN" sz="2200" spc="-70" dirty="0" smtClean="0">
                <a:solidFill>
                  <a:srgbClr val="3333B2"/>
                </a:solidFill>
                <a:latin typeface="Times New Roman" panose="02020603050405020304" pitchFamily="18" charset="0"/>
                <a:cs typeface="Times New Roman" panose="02020603050405020304" pitchFamily="18" charset="0"/>
              </a:rPr>
              <a:t>Idea</a:t>
            </a:r>
            <a:r>
              <a:rPr lang="en-US" altLang="zh-CN" sz="2200" spc="-70" dirty="0">
                <a:solidFill>
                  <a:srgbClr val="3333B2"/>
                </a:solidFill>
                <a:latin typeface="Times New Roman" panose="02020603050405020304" pitchFamily="18" charset="0"/>
                <a:cs typeface="Times New Roman" panose="02020603050405020304" pitchFamily="18" charset="0"/>
              </a:rPr>
              <a:t>. </a:t>
            </a:r>
            <a:r>
              <a:rPr lang="en-US" altLang="zh-CN" sz="2200" spc="-50" dirty="0">
                <a:latin typeface="Times New Roman" panose="02020603050405020304" pitchFamily="18" charset="0"/>
                <a:cs typeface="Times New Roman" panose="02020603050405020304" pitchFamily="18" charset="0"/>
              </a:rPr>
              <a:t>Reduce </a:t>
            </a:r>
            <a:r>
              <a:rPr lang="en-US" altLang="zh-CN" sz="2200" spc="-15" dirty="0">
                <a:latin typeface="Times New Roman" panose="02020603050405020304" pitchFamily="18" charset="0"/>
                <a:cs typeface="Times New Roman" panose="02020603050405020304" pitchFamily="18" charset="0"/>
              </a:rPr>
              <a:t>to </a:t>
            </a:r>
            <a:r>
              <a:rPr lang="en-US" altLang="zh-CN" sz="2200" spc="-40" dirty="0">
                <a:latin typeface="Times New Roman" panose="02020603050405020304" pitchFamily="18" charset="0"/>
                <a:cs typeface="Times New Roman" panose="02020603050405020304" pitchFamily="18" charset="0"/>
              </a:rPr>
              <a:t>the </a:t>
            </a:r>
            <a:r>
              <a:rPr lang="en-US" altLang="zh-CN" sz="2200" spc="-25" dirty="0">
                <a:latin typeface="Times New Roman" panose="02020603050405020304" pitchFamily="18" charset="0"/>
                <a:cs typeface="Times New Roman" panose="02020603050405020304" pitchFamily="18" charset="0"/>
              </a:rPr>
              <a:t>optimality </a:t>
            </a:r>
            <a:r>
              <a:rPr lang="en-US" altLang="zh-CN" sz="2200" spc="-35" dirty="0">
                <a:latin typeface="Times New Roman" panose="02020603050405020304" pitchFamily="18" charset="0"/>
                <a:cs typeface="Times New Roman" panose="02020603050405020304" pitchFamily="18" charset="0"/>
              </a:rPr>
              <a:t>of </a:t>
            </a:r>
            <a:r>
              <a:rPr lang="en-US" altLang="zh-CN" sz="2200" i="1" spc="25" dirty="0">
                <a:latin typeface="Times New Roman" panose="02020603050405020304" pitchFamily="18" charset="0"/>
                <a:cs typeface="Times New Roman" panose="02020603050405020304" pitchFamily="18" charset="0"/>
              </a:rPr>
              <a:t>T </a:t>
            </a:r>
            <a:r>
              <a:rPr lang="en-US" altLang="zh-CN" sz="2200" spc="30" baseline="27777" dirty="0">
                <a:latin typeface="Times New Roman" panose="02020603050405020304" pitchFamily="18" charset="0"/>
                <a:cs typeface="Times New Roman" panose="02020603050405020304" pitchFamily="18" charset="0"/>
              </a:rPr>
              <a:t>′ </a:t>
            </a:r>
            <a:r>
              <a:rPr lang="en-US" altLang="zh-CN" sz="2200" spc="-45" dirty="0">
                <a:latin typeface="Times New Roman" panose="02020603050405020304" pitchFamily="18" charset="0"/>
                <a:cs typeface="Times New Roman" panose="02020603050405020304" pitchFamily="18" charset="0"/>
              </a:rPr>
              <a:t>for</a:t>
            </a:r>
            <a:r>
              <a:rPr lang="en-US" altLang="zh-CN" sz="2200" spc="60" dirty="0">
                <a:latin typeface="Times New Roman" panose="02020603050405020304" pitchFamily="18" charset="0"/>
                <a:cs typeface="Times New Roman" panose="02020603050405020304" pitchFamily="18" charset="0"/>
              </a:rPr>
              <a:t> </a:t>
            </a:r>
            <a:r>
              <a:rPr lang="en-US" altLang="zh-CN" sz="2200" spc="-200" dirty="0">
                <a:latin typeface="Times New Roman" panose="02020603050405020304" pitchFamily="18" charset="0"/>
                <a:cs typeface="Times New Roman" panose="02020603050405020304" pitchFamily="18" charset="0"/>
              </a:rPr>
              <a:t>Γ</a:t>
            </a:r>
            <a:r>
              <a:rPr lang="en-US" altLang="zh-CN" sz="2200" spc="-300" baseline="27777" dirty="0" smtClean="0">
                <a:latin typeface="Times New Roman" panose="02020603050405020304" pitchFamily="18" charset="0"/>
                <a:cs typeface="Times New Roman" panose="02020603050405020304" pitchFamily="18" charset="0"/>
              </a:rPr>
              <a:t>′</a:t>
            </a:r>
          </a:p>
          <a:p>
            <a:pPr marL="38100">
              <a:lnSpc>
                <a:spcPct val="100000"/>
              </a:lnSpc>
              <a:spcBef>
                <a:spcPts val="480"/>
              </a:spcBef>
            </a:pPr>
            <a:r>
              <a:rPr lang="en-US" altLang="zh-CN" sz="2200" spc="-55" dirty="0">
                <a:latin typeface="Times New Roman" panose="02020603050405020304" pitchFamily="18" charset="0"/>
                <a:cs typeface="Times New Roman" panose="02020603050405020304" pitchFamily="18" charset="0"/>
              </a:rPr>
              <a:t>Remove </a:t>
            </a:r>
            <a:r>
              <a:rPr lang="en-US" altLang="zh-CN" sz="2200" i="1" u="sng" spc="130" dirty="0">
                <a:uFill>
                  <a:solidFill>
                    <a:srgbClr val="FF0000"/>
                  </a:solidFill>
                </a:uFill>
                <a:latin typeface="Times New Roman" panose="02020603050405020304" pitchFamily="18" charset="0"/>
                <a:cs typeface="Times New Roman" panose="02020603050405020304" pitchFamily="18" charset="0"/>
              </a:rPr>
              <a:t>x</a:t>
            </a:r>
            <a:r>
              <a:rPr lang="en-US" altLang="zh-CN" sz="2200" i="1" u="sng" spc="130" baseline="-25000" dirty="0">
                <a:uFill>
                  <a:solidFill>
                    <a:srgbClr val="FF0000"/>
                  </a:solidFill>
                </a:uFill>
                <a:latin typeface="Times New Roman" panose="02020603050405020304" pitchFamily="18" charset="0"/>
                <a:cs typeface="Times New Roman" panose="02020603050405020304" pitchFamily="18" charset="0"/>
              </a:rPr>
              <a:t>1</a:t>
            </a:r>
            <a:r>
              <a:rPr lang="en-US" altLang="zh-CN" sz="2200" i="1" u="sng" spc="240" dirty="0">
                <a:uFill>
                  <a:solidFill>
                    <a:srgbClr val="FF0000"/>
                  </a:solidFill>
                </a:uFill>
                <a:latin typeface="Times New Roman" panose="02020603050405020304" pitchFamily="18" charset="0"/>
                <a:cs typeface="Times New Roman" panose="02020603050405020304" pitchFamily="18" charset="0"/>
              </a:rPr>
              <a:t> </a:t>
            </a:r>
            <a:r>
              <a:rPr lang="en-US" altLang="zh-CN" sz="2200" u="sng" spc="-50" dirty="0">
                <a:uFill>
                  <a:solidFill>
                    <a:srgbClr val="FF0000"/>
                  </a:solidFill>
                </a:uFill>
                <a:latin typeface="Times New Roman" panose="02020603050405020304" pitchFamily="18" charset="0"/>
                <a:cs typeface="Times New Roman" panose="02020603050405020304" pitchFamily="18" charset="0"/>
              </a:rPr>
              <a:t>and </a:t>
            </a:r>
            <a:r>
              <a:rPr lang="en-US" altLang="zh-CN" sz="2200" i="1" u="sng" spc="45" dirty="0">
                <a:uFill>
                  <a:solidFill>
                    <a:srgbClr val="FF0000"/>
                  </a:solidFill>
                </a:uFill>
                <a:latin typeface="Times New Roman" panose="02020603050405020304" pitchFamily="18" charset="0"/>
                <a:cs typeface="Times New Roman" panose="02020603050405020304" pitchFamily="18" charset="0"/>
              </a:rPr>
              <a:t>x</a:t>
            </a:r>
            <a:r>
              <a:rPr lang="en-US" altLang="zh-CN" sz="2200" i="1" u="sng" spc="45" baseline="-25000" dirty="0">
                <a:uFill>
                  <a:solidFill>
                    <a:srgbClr val="FF0000"/>
                  </a:solidFill>
                </a:uFill>
                <a:latin typeface="Times New Roman" panose="02020603050405020304" pitchFamily="18" charset="0"/>
                <a:cs typeface="Times New Roman" panose="02020603050405020304" pitchFamily="18" charset="0"/>
              </a:rPr>
              <a:t>2</a:t>
            </a:r>
            <a:r>
              <a:rPr lang="en-US" altLang="zh-CN" sz="2200" i="1" u="sng" spc="45" dirty="0">
                <a:uFill>
                  <a:solidFill>
                    <a:srgbClr val="FF0000"/>
                  </a:solidFill>
                </a:uFill>
                <a:latin typeface="Times New Roman" panose="02020603050405020304" pitchFamily="18" charset="0"/>
                <a:cs typeface="Times New Roman" panose="02020603050405020304" pitchFamily="18" charset="0"/>
              </a:rPr>
              <a:t> </a:t>
            </a:r>
            <a:r>
              <a:rPr lang="en-US" altLang="zh-CN" sz="2200" spc="-40" dirty="0" smtClean="0">
                <a:latin typeface="Times New Roman" panose="02020603050405020304" pitchFamily="18" charset="0"/>
                <a:cs typeface="Times New Roman" panose="02020603050405020304" pitchFamily="18" charset="0"/>
              </a:rPr>
              <a:t>from </a:t>
            </a:r>
            <a:r>
              <a:rPr lang="en-US" altLang="zh-CN" sz="2200" i="1" spc="25" dirty="0">
                <a:latin typeface="Times New Roman" panose="02020603050405020304" pitchFamily="18" charset="0"/>
                <a:cs typeface="Times New Roman" panose="02020603050405020304" pitchFamily="18" charset="0"/>
              </a:rPr>
              <a:t>T </a:t>
            </a:r>
            <a:r>
              <a:rPr lang="en-US" altLang="zh-CN" sz="2200" spc="37" baseline="27777" dirty="0">
                <a:latin typeface="Times New Roman" panose="02020603050405020304" pitchFamily="18" charset="0"/>
                <a:cs typeface="Times New Roman" panose="02020603050405020304" pitchFamily="18" charset="0"/>
              </a:rPr>
              <a:t>∗</a:t>
            </a:r>
            <a:r>
              <a:rPr lang="en-US" altLang="zh-CN" sz="2200" spc="25" dirty="0">
                <a:latin typeface="Times New Roman" panose="02020603050405020304" pitchFamily="18" charset="0"/>
                <a:cs typeface="Times New Roman" panose="02020603050405020304" pitchFamily="18" charset="0"/>
              </a:rPr>
              <a:t>, </a:t>
            </a:r>
            <a:r>
              <a:rPr lang="en-US" altLang="zh-CN" sz="2200" spc="-30" dirty="0">
                <a:latin typeface="Times New Roman" panose="02020603050405020304" pitchFamily="18" charset="0"/>
                <a:cs typeface="Times New Roman" panose="02020603050405020304" pitchFamily="18" charset="0"/>
              </a:rPr>
              <a:t>obtaining </a:t>
            </a:r>
            <a:r>
              <a:rPr lang="en-US" altLang="zh-CN" sz="2200" spc="-55" dirty="0">
                <a:latin typeface="Times New Roman" panose="02020603050405020304" pitchFamily="18" charset="0"/>
                <a:cs typeface="Times New Roman" panose="02020603050405020304" pitchFamily="18" charset="0"/>
              </a:rPr>
              <a:t>a </a:t>
            </a:r>
            <a:r>
              <a:rPr lang="en-US" altLang="zh-CN" sz="2200" spc="-75" dirty="0">
                <a:latin typeface="Times New Roman" panose="02020603050405020304" pitchFamily="18" charset="0"/>
                <a:cs typeface="Times New Roman" panose="02020603050405020304" pitchFamily="18" charset="0"/>
              </a:rPr>
              <a:t>new </a:t>
            </a:r>
            <a:r>
              <a:rPr lang="en-US" altLang="zh-CN" sz="2200" spc="-45" dirty="0">
                <a:latin typeface="Times New Roman" panose="02020603050405020304" pitchFamily="18" charset="0"/>
                <a:cs typeface="Times New Roman" panose="02020603050405020304" pitchFamily="18" charset="0"/>
              </a:rPr>
              <a:t>encoding </a:t>
            </a:r>
            <a:r>
              <a:rPr lang="en-US" altLang="zh-CN" sz="2200" spc="-50" dirty="0">
                <a:latin typeface="Times New Roman" panose="02020603050405020304" pitchFamily="18" charset="0"/>
                <a:cs typeface="Times New Roman" panose="02020603050405020304" pitchFamily="18" charset="0"/>
              </a:rPr>
              <a:t>tree </a:t>
            </a:r>
            <a:r>
              <a:rPr lang="en-US" altLang="zh-CN" sz="2200" i="1" spc="25" dirty="0">
                <a:latin typeface="Times New Roman" panose="02020603050405020304" pitchFamily="18" charset="0"/>
                <a:cs typeface="Times New Roman" panose="02020603050405020304" pitchFamily="18" charset="0"/>
              </a:rPr>
              <a:t>T </a:t>
            </a:r>
            <a:r>
              <a:rPr lang="en-US" altLang="zh-CN" sz="2200" spc="75" baseline="27777" dirty="0">
                <a:latin typeface="Times New Roman" panose="02020603050405020304" pitchFamily="18" charset="0"/>
                <a:cs typeface="Times New Roman" panose="02020603050405020304" pitchFamily="18" charset="0"/>
              </a:rPr>
              <a:t>∗</a:t>
            </a:r>
            <a:r>
              <a:rPr lang="en-US" altLang="zh-CN" sz="2200" spc="75" baseline="31250" dirty="0">
                <a:latin typeface="Times New Roman" panose="02020603050405020304" pitchFamily="18" charset="0"/>
                <a:cs typeface="Times New Roman" panose="02020603050405020304" pitchFamily="18" charset="0"/>
              </a:rPr>
              <a:t>′</a:t>
            </a:r>
            <a:endParaRPr lang="en-US" altLang="zh-CN" sz="2200" baseline="27777" dirty="0">
              <a:latin typeface="Times New Roman" panose="02020603050405020304" pitchFamily="18" charset="0"/>
              <a:cs typeface="Times New Roman" panose="02020603050405020304" pitchFamily="18" charset="0"/>
            </a:endParaRPr>
          </a:p>
        </p:txBody>
      </p:sp>
      <p:sp>
        <p:nvSpPr>
          <p:cNvPr id="9" name="矩形 8"/>
          <p:cNvSpPr/>
          <p:nvPr/>
        </p:nvSpPr>
        <p:spPr>
          <a:xfrm>
            <a:off x="1331640" y="3638413"/>
            <a:ext cx="4240905" cy="1554272"/>
          </a:xfrm>
          <a:prstGeom prst="rect">
            <a:avLst/>
          </a:prstGeom>
        </p:spPr>
        <p:txBody>
          <a:bodyPr wrap="none">
            <a:spAutoFit/>
          </a:bodyPr>
          <a:lstStyle/>
          <a:p>
            <a:pPr marL="1118235">
              <a:lnSpc>
                <a:spcPct val="100000"/>
              </a:lnSpc>
              <a:spcBef>
                <a:spcPts val="1130"/>
              </a:spcBef>
            </a:pPr>
            <a:r>
              <a:rPr lang="en-US" altLang="zh-CN" sz="2000" i="1" spc="75" dirty="0">
                <a:latin typeface="Times New Roman" panose="02020603050405020304" pitchFamily="18" charset="0"/>
                <a:cs typeface="Times New Roman" panose="02020603050405020304" pitchFamily="18" charset="0"/>
              </a:rPr>
              <a:t>L</a:t>
            </a:r>
            <a:r>
              <a:rPr lang="en-US" altLang="zh-CN" sz="2000" spc="75" dirty="0">
                <a:latin typeface="Times New Roman" panose="02020603050405020304" pitchFamily="18" charset="0"/>
                <a:cs typeface="Times New Roman" panose="02020603050405020304" pitchFamily="18" charset="0"/>
              </a:rPr>
              <a:t>(</a:t>
            </a:r>
            <a:r>
              <a:rPr lang="en-US" altLang="zh-CN" sz="2000" i="1" spc="75" dirty="0">
                <a:latin typeface="Times New Roman" panose="02020603050405020304" pitchFamily="18" charset="0"/>
                <a:cs typeface="Times New Roman" panose="02020603050405020304" pitchFamily="18" charset="0"/>
              </a:rPr>
              <a:t>T</a:t>
            </a:r>
            <a:r>
              <a:rPr lang="en-US" altLang="zh-CN" sz="2000" i="1" spc="-130" dirty="0">
                <a:latin typeface="Times New Roman" panose="02020603050405020304" pitchFamily="18" charset="0"/>
                <a:cs typeface="Times New Roman" panose="02020603050405020304" pitchFamily="18" charset="0"/>
              </a:rPr>
              <a:t> </a:t>
            </a:r>
            <a:r>
              <a:rPr lang="en-US" altLang="zh-CN" sz="2000" spc="112" baseline="31250" dirty="0">
                <a:latin typeface="Times New Roman" panose="02020603050405020304" pitchFamily="18" charset="0"/>
                <a:cs typeface="Times New Roman" panose="02020603050405020304" pitchFamily="18" charset="0"/>
              </a:rPr>
              <a:t>∗</a:t>
            </a:r>
            <a:r>
              <a:rPr lang="en-US" altLang="zh-CN" sz="2000" spc="112" baseline="34722" dirty="0">
                <a:latin typeface="Times New Roman" panose="02020603050405020304" pitchFamily="18" charset="0"/>
                <a:cs typeface="Times New Roman" panose="02020603050405020304" pitchFamily="18" charset="0"/>
              </a:rPr>
              <a:t>′</a:t>
            </a:r>
            <a:r>
              <a:rPr lang="en-US" altLang="zh-CN" sz="2000" spc="75" dirty="0">
                <a:latin typeface="Times New Roman" panose="02020603050405020304" pitchFamily="18" charset="0"/>
                <a:cs typeface="Times New Roman" panose="02020603050405020304" pitchFamily="18" charset="0"/>
              </a:rPr>
              <a:t>)</a:t>
            </a:r>
            <a:r>
              <a:rPr lang="en-US" altLang="zh-CN" sz="2000" spc="15" dirty="0">
                <a:latin typeface="Times New Roman" panose="02020603050405020304" pitchFamily="18" charset="0"/>
                <a:cs typeface="Times New Roman" panose="02020603050405020304" pitchFamily="18" charset="0"/>
              </a:rPr>
              <a:t> </a:t>
            </a:r>
            <a:r>
              <a:rPr lang="en-US" altLang="zh-CN" sz="2000" spc="120" dirty="0">
                <a:latin typeface="Times New Roman" panose="02020603050405020304" pitchFamily="18" charset="0"/>
                <a:cs typeface="Times New Roman" panose="02020603050405020304" pitchFamily="18" charset="0"/>
              </a:rPr>
              <a:t>=</a:t>
            </a:r>
            <a:r>
              <a:rPr lang="en-US" altLang="zh-CN" sz="2000" i="1" spc="120" dirty="0">
                <a:latin typeface="Times New Roman" panose="02020603050405020304" pitchFamily="18" charset="0"/>
                <a:cs typeface="Times New Roman" panose="02020603050405020304" pitchFamily="18" charset="0"/>
              </a:rPr>
              <a:t>L</a:t>
            </a:r>
            <a:r>
              <a:rPr lang="en-US" altLang="zh-CN" sz="2000" spc="120" dirty="0">
                <a:latin typeface="Times New Roman" panose="02020603050405020304" pitchFamily="18" charset="0"/>
                <a:cs typeface="Times New Roman" panose="02020603050405020304" pitchFamily="18" charset="0"/>
              </a:rPr>
              <a:t>(</a:t>
            </a:r>
            <a:r>
              <a:rPr lang="en-US" altLang="zh-CN" sz="2000" i="1" spc="120" dirty="0">
                <a:latin typeface="Times New Roman" panose="02020603050405020304" pitchFamily="18" charset="0"/>
                <a:cs typeface="Times New Roman" panose="02020603050405020304" pitchFamily="18" charset="0"/>
              </a:rPr>
              <a:t>T</a:t>
            </a:r>
            <a:r>
              <a:rPr lang="en-US" altLang="zh-CN" sz="2000" i="1" spc="-125" dirty="0">
                <a:latin typeface="Times New Roman" panose="02020603050405020304" pitchFamily="18" charset="0"/>
                <a:cs typeface="Times New Roman" panose="02020603050405020304" pitchFamily="18" charset="0"/>
              </a:rPr>
              <a:t> </a:t>
            </a:r>
            <a:r>
              <a:rPr lang="en-US" altLang="zh-CN" sz="2000" spc="120" baseline="31250" dirty="0">
                <a:latin typeface="Times New Roman" panose="02020603050405020304" pitchFamily="18" charset="0"/>
                <a:cs typeface="Times New Roman" panose="02020603050405020304" pitchFamily="18" charset="0"/>
              </a:rPr>
              <a:t>∗</a:t>
            </a:r>
            <a:r>
              <a:rPr lang="en-US" altLang="zh-CN" sz="2000" spc="80" dirty="0">
                <a:latin typeface="Times New Roman" panose="02020603050405020304" pitchFamily="18" charset="0"/>
                <a:cs typeface="Times New Roman" panose="02020603050405020304" pitchFamily="18" charset="0"/>
              </a:rPr>
              <a:t>)</a:t>
            </a:r>
            <a:r>
              <a:rPr lang="en-US" altLang="zh-CN" sz="2000" spc="-45" dirty="0">
                <a:latin typeface="Times New Roman" panose="02020603050405020304" pitchFamily="18" charset="0"/>
                <a:cs typeface="Times New Roman" panose="02020603050405020304" pitchFamily="18" charset="0"/>
              </a:rPr>
              <a:t> </a:t>
            </a:r>
            <a:r>
              <a:rPr lang="en-US" altLang="zh-CN" sz="2000" spc="235"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spc="100" dirty="0">
                <a:latin typeface="Times New Roman" panose="02020603050405020304" pitchFamily="18" charset="0"/>
                <a:cs typeface="Times New Roman" panose="02020603050405020304" pitchFamily="18" charset="0"/>
              </a:rPr>
              <a:t>(</a:t>
            </a:r>
            <a:r>
              <a:rPr lang="en-US" altLang="zh-CN" sz="2000" i="1" spc="100" dirty="0">
                <a:latin typeface="Times New Roman" panose="02020603050405020304" pitchFamily="18" charset="0"/>
                <a:cs typeface="Times New Roman" panose="02020603050405020304" pitchFamily="18" charset="0"/>
              </a:rPr>
              <a:t>f</a:t>
            </a:r>
            <a:r>
              <a:rPr lang="en-US" altLang="zh-CN" sz="2000" i="1" spc="150" baseline="-10416" dirty="0">
                <a:latin typeface="Times New Roman" panose="02020603050405020304" pitchFamily="18" charset="0"/>
                <a:cs typeface="Times New Roman" panose="02020603050405020304" pitchFamily="18" charset="0"/>
              </a:rPr>
              <a:t>x</a:t>
            </a:r>
            <a:r>
              <a:rPr lang="en-US" altLang="zh-CN" sz="2000" spc="150" baseline="-23148" dirty="0">
                <a:latin typeface="Times New Roman" panose="02020603050405020304" pitchFamily="18" charset="0"/>
                <a:cs typeface="Times New Roman" panose="02020603050405020304" pitchFamily="18" charset="0"/>
              </a:rPr>
              <a:t>1</a:t>
            </a:r>
            <a:r>
              <a:rPr lang="en-US" altLang="zh-CN" sz="2000" spc="315" baseline="-23148" dirty="0">
                <a:latin typeface="Times New Roman" panose="02020603050405020304" pitchFamily="18" charset="0"/>
                <a:cs typeface="Times New Roman" panose="02020603050405020304" pitchFamily="18" charset="0"/>
              </a:rPr>
              <a:t> </a:t>
            </a:r>
            <a:r>
              <a:rPr lang="en-US" altLang="zh-CN" sz="2000" spc="260" dirty="0">
                <a:latin typeface="Times New Roman" panose="02020603050405020304" pitchFamily="18" charset="0"/>
                <a:cs typeface="Times New Roman" panose="02020603050405020304" pitchFamily="18" charset="0"/>
              </a:rPr>
              <a:t>+</a:t>
            </a:r>
            <a:r>
              <a:rPr lang="en-US" altLang="zh-CN" sz="2000" spc="-45" dirty="0">
                <a:latin typeface="Times New Roman" panose="02020603050405020304" pitchFamily="18" charset="0"/>
                <a:cs typeface="Times New Roman" panose="02020603050405020304" pitchFamily="18" charset="0"/>
              </a:rPr>
              <a:t> </a:t>
            </a:r>
            <a:r>
              <a:rPr lang="en-US" altLang="zh-CN" sz="2000" i="1" spc="110" dirty="0">
                <a:latin typeface="Times New Roman" panose="02020603050405020304" pitchFamily="18" charset="0"/>
                <a:cs typeface="Times New Roman" panose="02020603050405020304" pitchFamily="18" charset="0"/>
              </a:rPr>
              <a:t>f</a:t>
            </a:r>
            <a:r>
              <a:rPr lang="en-US" altLang="zh-CN" sz="2000" i="1" spc="165" baseline="-10416" dirty="0">
                <a:latin typeface="Times New Roman" panose="02020603050405020304" pitchFamily="18" charset="0"/>
                <a:cs typeface="Times New Roman" panose="02020603050405020304" pitchFamily="18" charset="0"/>
              </a:rPr>
              <a:t>x</a:t>
            </a:r>
            <a:r>
              <a:rPr lang="en-US" altLang="zh-CN" sz="2000" spc="165" baseline="-23148" dirty="0">
                <a:latin typeface="Times New Roman" panose="02020603050405020304" pitchFamily="18" charset="0"/>
                <a:cs typeface="Times New Roman" panose="02020603050405020304" pitchFamily="18" charset="0"/>
              </a:rPr>
              <a:t>2</a:t>
            </a:r>
            <a:r>
              <a:rPr lang="en-US" altLang="zh-CN" sz="2000" spc="-52" baseline="-23148" dirty="0">
                <a:latin typeface="Times New Roman" panose="02020603050405020304" pitchFamily="18" charset="0"/>
                <a:cs typeface="Times New Roman" panose="02020603050405020304" pitchFamily="18" charset="0"/>
              </a:rPr>
              <a:t> </a:t>
            </a:r>
            <a:r>
              <a:rPr lang="en-US" altLang="zh-CN" sz="2000" spc="75" dirty="0" smtClean="0">
                <a:latin typeface="Times New Roman" panose="02020603050405020304" pitchFamily="18" charset="0"/>
                <a:cs typeface="Times New Roman" panose="02020603050405020304" pitchFamily="18" charset="0"/>
              </a:rPr>
              <a:t>)</a:t>
            </a:r>
          </a:p>
          <a:p>
            <a:pPr marL="1567180">
              <a:lnSpc>
                <a:spcPct val="100000"/>
              </a:lnSpc>
              <a:spcBef>
                <a:spcPts val="434"/>
              </a:spcBef>
            </a:pPr>
            <a:r>
              <a:rPr lang="en-US" altLang="zh-CN" sz="2000" i="1" spc="80" dirty="0" smtClean="0">
                <a:latin typeface="Times New Roman" panose="02020603050405020304" pitchFamily="18" charset="0"/>
                <a:cs typeface="Times New Roman" panose="02020603050405020304" pitchFamily="18" charset="0"/>
              </a:rPr>
              <a:t>  &lt;</a:t>
            </a:r>
            <a:r>
              <a:rPr lang="en-US" altLang="zh-CN" sz="2000" i="1" spc="80" dirty="0">
                <a:latin typeface="Times New Roman" panose="02020603050405020304" pitchFamily="18" charset="0"/>
                <a:cs typeface="Times New Roman" panose="02020603050405020304" pitchFamily="18" charset="0"/>
              </a:rPr>
              <a:t>L</a:t>
            </a:r>
            <a:r>
              <a:rPr lang="en-US" altLang="zh-CN" sz="2000" spc="80" dirty="0">
                <a:latin typeface="Times New Roman" panose="02020603050405020304" pitchFamily="18" charset="0"/>
                <a:cs typeface="Times New Roman" panose="02020603050405020304" pitchFamily="18" charset="0"/>
              </a:rPr>
              <a:t>(</a:t>
            </a:r>
            <a:r>
              <a:rPr lang="en-US" altLang="zh-CN" sz="2000" i="1" spc="80" dirty="0">
                <a:latin typeface="Times New Roman" panose="02020603050405020304" pitchFamily="18" charset="0"/>
                <a:cs typeface="Times New Roman" panose="02020603050405020304" pitchFamily="18" charset="0"/>
              </a:rPr>
              <a:t>T</a:t>
            </a:r>
            <a:r>
              <a:rPr lang="en-US" altLang="zh-CN" sz="2000" i="1" spc="-130" dirty="0">
                <a:latin typeface="Times New Roman" panose="02020603050405020304" pitchFamily="18" charset="0"/>
                <a:cs typeface="Times New Roman" panose="02020603050405020304" pitchFamily="18" charset="0"/>
              </a:rPr>
              <a:t> </a:t>
            </a:r>
            <a:r>
              <a:rPr lang="en-US" altLang="zh-CN" sz="2000" spc="75" dirty="0">
                <a:latin typeface="Times New Roman" panose="02020603050405020304" pitchFamily="18" charset="0"/>
                <a:cs typeface="Times New Roman" panose="02020603050405020304" pitchFamily="18" charset="0"/>
              </a:rPr>
              <a:t>)</a:t>
            </a:r>
            <a:r>
              <a:rPr lang="en-US" altLang="zh-CN" sz="2000" spc="-45" dirty="0">
                <a:latin typeface="Times New Roman" panose="02020603050405020304" pitchFamily="18" charset="0"/>
                <a:cs typeface="Times New Roman" panose="02020603050405020304" pitchFamily="18" charset="0"/>
              </a:rPr>
              <a:t> </a:t>
            </a:r>
            <a:r>
              <a:rPr lang="en-US" altLang="zh-CN" sz="2000" spc="235"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spc="100" dirty="0">
                <a:latin typeface="Times New Roman" panose="02020603050405020304" pitchFamily="18" charset="0"/>
                <a:cs typeface="Times New Roman" panose="02020603050405020304" pitchFamily="18" charset="0"/>
              </a:rPr>
              <a:t>(</a:t>
            </a:r>
            <a:r>
              <a:rPr lang="en-US" altLang="zh-CN" sz="2000" i="1" spc="100" dirty="0">
                <a:latin typeface="Times New Roman" panose="02020603050405020304" pitchFamily="18" charset="0"/>
                <a:cs typeface="Times New Roman" panose="02020603050405020304" pitchFamily="18" charset="0"/>
              </a:rPr>
              <a:t>f</a:t>
            </a:r>
            <a:r>
              <a:rPr lang="en-US" altLang="zh-CN" sz="2000" i="1" spc="150" baseline="-10416" dirty="0">
                <a:latin typeface="Times New Roman" panose="02020603050405020304" pitchFamily="18" charset="0"/>
                <a:cs typeface="Times New Roman" panose="02020603050405020304" pitchFamily="18" charset="0"/>
              </a:rPr>
              <a:t>x</a:t>
            </a:r>
            <a:r>
              <a:rPr lang="en-US" altLang="zh-CN" sz="2000" spc="150" baseline="-23148" dirty="0">
                <a:latin typeface="Times New Roman" panose="02020603050405020304" pitchFamily="18" charset="0"/>
                <a:cs typeface="Times New Roman" panose="02020603050405020304" pitchFamily="18" charset="0"/>
              </a:rPr>
              <a:t>1</a:t>
            </a:r>
            <a:r>
              <a:rPr lang="en-US" altLang="zh-CN" sz="2000" spc="307" baseline="-23148" dirty="0">
                <a:latin typeface="Times New Roman" panose="02020603050405020304" pitchFamily="18" charset="0"/>
                <a:cs typeface="Times New Roman" panose="02020603050405020304" pitchFamily="18" charset="0"/>
              </a:rPr>
              <a:t> </a:t>
            </a:r>
            <a:r>
              <a:rPr lang="en-US" altLang="zh-CN" sz="2000" spc="260" dirty="0">
                <a:latin typeface="Times New Roman" panose="02020603050405020304" pitchFamily="18" charset="0"/>
                <a:cs typeface="Times New Roman" panose="02020603050405020304" pitchFamily="18" charset="0"/>
              </a:rPr>
              <a:t>+</a:t>
            </a:r>
            <a:r>
              <a:rPr lang="en-US" altLang="zh-CN" sz="2000" spc="-45" dirty="0">
                <a:latin typeface="Times New Roman" panose="02020603050405020304" pitchFamily="18" charset="0"/>
                <a:cs typeface="Times New Roman" panose="02020603050405020304" pitchFamily="18" charset="0"/>
              </a:rPr>
              <a:t> </a:t>
            </a:r>
            <a:r>
              <a:rPr lang="en-US" altLang="zh-CN" sz="2000" i="1" spc="110" dirty="0">
                <a:latin typeface="Times New Roman" panose="02020603050405020304" pitchFamily="18" charset="0"/>
                <a:cs typeface="Times New Roman" panose="02020603050405020304" pitchFamily="18" charset="0"/>
              </a:rPr>
              <a:t>f</a:t>
            </a:r>
            <a:r>
              <a:rPr lang="en-US" altLang="zh-CN" sz="2000" i="1" spc="165" baseline="-10416" dirty="0">
                <a:latin typeface="Times New Roman" panose="02020603050405020304" pitchFamily="18" charset="0"/>
                <a:cs typeface="Times New Roman" panose="02020603050405020304" pitchFamily="18" charset="0"/>
              </a:rPr>
              <a:t>x</a:t>
            </a:r>
            <a:r>
              <a:rPr lang="en-US" altLang="zh-CN" sz="2000" spc="165" baseline="-23148" dirty="0">
                <a:latin typeface="Times New Roman" panose="02020603050405020304" pitchFamily="18" charset="0"/>
                <a:cs typeface="Times New Roman" panose="02020603050405020304" pitchFamily="18" charset="0"/>
              </a:rPr>
              <a:t>2</a:t>
            </a:r>
            <a:r>
              <a:rPr lang="en-US" altLang="zh-CN" sz="2000" spc="-52" baseline="-23148" dirty="0">
                <a:latin typeface="Times New Roman" panose="02020603050405020304" pitchFamily="18" charset="0"/>
                <a:cs typeface="Times New Roman" panose="02020603050405020304" pitchFamily="18" charset="0"/>
              </a:rPr>
              <a:t> </a:t>
            </a:r>
            <a:r>
              <a:rPr lang="en-US" altLang="zh-CN" sz="2000" spc="75"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1567180">
              <a:lnSpc>
                <a:spcPct val="100000"/>
              </a:lnSpc>
              <a:spcBef>
                <a:spcPts val="334"/>
              </a:spcBef>
            </a:pPr>
            <a:r>
              <a:rPr lang="en-US" altLang="zh-CN" sz="2000" spc="120" dirty="0" smtClean="0">
                <a:latin typeface="Times New Roman" panose="02020603050405020304" pitchFamily="18" charset="0"/>
                <a:cs typeface="Times New Roman" panose="02020603050405020304" pitchFamily="18" charset="0"/>
              </a:rPr>
              <a:t>  =</a:t>
            </a:r>
            <a:r>
              <a:rPr lang="en-US" altLang="zh-CN" sz="2000" i="1" spc="120" dirty="0">
                <a:latin typeface="Times New Roman" panose="02020603050405020304" pitchFamily="18" charset="0"/>
                <a:cs typeface="Times New Roman" panose="02020603050405020304" pitchFamily="18" charset="0"/>
              </a:rPr>
              <a:t>L</a:t>
            </a:r>
            <a:r>
              <a:rPr lang="en-US" altLang="zh-CN" sz="2000" spc="120" dirty="0">
                <a:latin typeface="Times New Roman" panose="02020603050405020304" pitchFamily="18" charset="0"/>
                <a:cs typeface="Times New Roman" panose="02020603050405020304" pitchFamily="18" charset="0"/>
              </a:rPr>
              <a:t>(</a:t>
            </a:r>
            <a:r>
              <a:rPr lang="en-US" altLang="zh-CN" sz="2000" i="1" spc="120" dirty="0">
                <a:latin typeface="Times New Roman" panose="02020603050405020304" pitchFamily="18" charset="0"/>
                <a:cs typeface="Times New Roman" panose="02020603050405020304" pitchFamily="18" charset="0"/>
              </a:rPr>
              <a:t>T</a:t>
            </a:r>
            <a:r>
              <a:rPr lang="en-US" altLang="zh-CN" sz="2000" i="1" spc="-130" dirty="0">
                <a:latin typeface="Times New Roman" panose="02020603050405020304" pitchFamily="18" charset="0"/>
                <a:cs typeface="Times New Roman" panose="02020603050405020304" pitchFamily="18" charset="0"/>
              </a:rPr>
              <a:t> </a:t>
            </a:r>
            <a:r>
              <a:rPr lang="en-US" altLang="zh-CN" sz="2000" spc="112" baseline="31250" dirty="0">
                <a:latin typeface="Times New Roman" panose="02020603050405020304" pitchFamily="18" charset="0"/>
                <a:cs typeface="Times New Roman" panose="02020603050405020304" pitchFamily="18" charset="0"/>
              </a:rPr>
              <a:t>′</a:t>
            </a:r>
            <a:r>
              <a:rPr lang="en-US" altLang="zh-CN" sz="2000" spc="75"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1118235">
              <a:lnSpc>
                <a:spcPct val="100000"/>
              </a:lnSpc>
              <a:spcBef>
                <a:spcPts val="1130"/>
              </a:spcBef>
            </a:pPr>
            <a:endParaRPr lang="en-US" altLang="zh-CN" sz="2000" dirty="0">
              <a:latin typeface="Times New Roman" panose="02020603050405020304" pitchFamily="18" charset="0"/>
              <a:cs typeface="Times New Roman" panose="02020603050405020304" pitchFamily="18" charset="0"/>
            </a:endParaRPr>
          </a:p>
        </p:txBody>
      </p:sp>
      <p:sp>
        <p:nvSpPr>
          <p:cNvPr id="10" name="矩形 9"/>
          <p:cNvSpPr/>
          <p:nvPr/>
        </p:nvSpPr>
        <p:spPr>
          <a:xfrm>
            <a:off x="755576" y="5085184"/>
            <a:ext cx="7344816" cy="789703"/>
          </a:xfrm>
          <a:prstGeom prst="rect">
            <a:avLst/>
          </a:prstGeom>
        </p:spPr>
        <p:txBody>
          <a:bodyPr wrap="square">
            <a:spAutoFit/>
          </a:bodyPr>
          <a:lstStyle/>
          <a:p>
            <a:pPr marL="50800" marR="43180">
              <a:lnSpc>
                <a:spcPct val="102699"/>
              </a:lnSpc>
              <a:spcBef>
                <a:spcPts val="1095"/>
              </a:spcBef>
            </a:pPr>
            <a:r>
              <a:rPr lang="en-US" altLang="zh-CN" sz="2200" spc="-5" dirty="0">
                <a:latin typeface="Times New Roman" panose="02020603050405020304" pitchFamily="18" charset="0"/>
                <a:cs typeface="Times New Roman" panose="02020603050405020304" pitchFamily="18" charset="0"/>
              </a:rPr>
              <a:t>This </a:t>
            </a:r>
            <a:r>
              <a:rPr lang="en-US" altLang="zh-CN" sz="2200" spc="-30" dirty="0">
                <a:solidFill>
                  <a:srgbClr val="FF0000"/>
                </a:solidFill>
                <a:latin typeface="Times New Roman" panose="02020603050405020304" pitchFamily="18" charset="0"/>
                <a:cs typeface="Times New Roman" panose="02020603050405020304" pitchFamily="18" charset="0"/>
              </a:rPr>
              <a:t>contradicts</a:t>
            </a:r>
            <a:r>
              <a:rPr lang="en-US" altLang="zh-CN" sz="2200" spc="-30" dirty="0">
                <a:latin typeface="Times New Roman" panose="02020603050405020304" pitchFamily="18" charset="0"/>
                <a:cs typeface="Times New Roman" panose="02020603050405020304" pitchFamily="18" charset="0"/>
              </a:rPr>
              <a:t> </a:t>
            </a:r>
            <a:r>
              <a:rPr lang="en-US" altLang="zh-CN" sz="2200" spc="-15" dirty="0">
                <a:latin typeface="Times New Roman" panose="02020603050405020304" pitchFamily="18" charset="0"/>
                <a:cs typeface="Times New Roman" panose="02020603050405020304" pitchFamily="18" charset="0"/>
              </a:rPr>
              <a:t>to </a:t>
            </a:r>
            <a:r>
              <a:rPr lang="en-US" altLang="zh-CN" sz="2200" spc="-40" dirty="0">
                <a:latin typeface="Times New Roman" panose="02020603050405020304" pitchFamily="18" charset="0"/>
                <a:cs typeface="Times New Roman" panose="02020603050405020304" pitchFamily="18" charset="0"/>
              </a:rPr>
              <a:t>the </a:t>
            </a:r>
            <a:r>
              <a:rPr lang="en-US" altLang="zh-CN" sz="2200" spc="-60" dirty="0">
                <a:latin typeface="Times New Roman" panose="02020603050405020304" pitchFamily="18" charset="0"/>
                <a:cs typeface="Times New Roman" panose="02020603050405020304" pitchFamily="18" charset="0"/>
              </a:rPr>
              <a:t>premise </a:t>
            </a:r>
            <a:r>
              <a:rPr lang="en-US" altLang="zh-CN" sz="2200" spc="-15" dirty="0">
                <a:latin typeface="Times New Roman" panose="02020603050405020304" pitchFamily="18" charset="0"/>
                <a:cs typeface="Times New Roman" panose="02020603050405020304" pitchFamily="18" charset="0"/>
              </a:rPr>
              <a:t>that </a:t>
            </a:r>
            <a:r>
              <a:rPr lang="en-US" altLang="zh-CN" sz="2200" i="1" spc="25" dirty="0">
                <a:latin typeface="Times New Roman" panose="02020603050405020304" pitchFamily="18" charset="0"/>
                <a:cs typeface="Times New Roman" panose="02020603050405020304" pitchFamily="18" charset="0"/>
              </a:rPr>
              <a:t>T </a:t>
            </a:r>
            <a:r>
              <a:rPr lang="en-US" altLang="zh-CN" sz="2200" spc="30" baseline="27777" dirty="0">
                <a:latin typeface="Times New Roman" panose="02020603050405020304" pitchFamily="18" charset="0"/>
                <a:cs typeface="Times New Roman" panose="02020603050405020304" pitchFamily="18" charset="0"/>
              </a:rPr>
              <a:t>′ </a:t>
            </a:r>
            <a:r>
              <a:rPr lang="en-US" altLang="zh-CN" sz="2200" spc="-35" dirty="0">
                <a:latin typeface="Times New Roman" panose="02020603050405020304" pitchFamily="18" charset="0"/>
                <a:cs typeface="Times New Roman" panose="02020603050405020304" pitchFamily="18" charset="0"/>
              </a:rPr>
              <a:t>is </a:t>
            </a:r>
            <a:r>
              <a:rPr lang="en-US" altLang="zh-CN" sz="2200" spc="-55" dirty="0">
                <a:latin typeface="Times New Roman" panose="02020603050405020304" pitchFamily="18" charset="0"/>
                <a:cs typeface="Times New Roman" panose="02020603050405020304" pitchFamily="18" charset="0"/>
              </a:rPr>
              <a:t>an </a:t>
            </a:r>
            <a:r>
              <a:rPr lang="en-US" altLang="zh-CN" sz="2200" spc="-25" dirty="0">
                <a:latin typeface="Times New Roman" panose="02020603050405020304" pitchFamily="18" charset="0"/>
                <a:cs typeface="Times New Roman" panose="02020603050405020304" pitchFamily="18" charset="0"/>
              </a:rPr>
              <a:t>optimal </a:t>
            </a:r>
            <a:r>
              <a:rPr lang="en-US" altLang="zh-CN" sz="2200" spc="-50" dirty="0">
                <a:latin typeface="Times New Roman" panose="02020603050405020304" pitchFamily="18" charset="0"/>
                <a:cs typeface="Times New Roman" panose="02020603050405020304" pitchFamily="18" charset="0"/>
              </a:rPr>
              <a:t>prefix-free  </a:t>
            </a:r>
            <a:r>
              <a:rPr lang="en-US" altLang="zh-CN" sz="2200" spc="-45" dirty="0">
                <a:latin typeface="Times New Roman" panose="02020603050405020304" pitchFamily="18" charset="0"/>
                <a:cs typeface="Times New Roman" panose="02020603050405020304" pitchFamily="18" charset="0"/>
              </a:rPr>
              <a:t>encoding </a:t>
            </a:r>
            <a:r>
              <a:rPr lang="en-US" altLang="zh-CN" sz="2200" spc="-50" dirty="0">
                <a:latin typeface="Times New Roman" panose="02020603050405020304" pitchFamily="18" charset="0"/>
                <a:cs typeface="Times New Roman" panose="02020603050405020304" pitchFamily="18" charset="0"/>
              </a:rPr>
              <a:t>tree </a:t>
            </a:r>
            <a:r>
              <a:rPr lang="en-US" altLang="zh-CN" sz="2200" spc="-45" dirty="0">
                <a:latin typeface="Times New Roman" panose="02020603050405020304" pitchFamily="18" charset="0"/>
                <a:cs typeface="Times New Roman" panose="02020603050405020304" pitchFamily="18" charset="0"/>
              </a:rPr>
              <a:t>for</a:t>
            </a:r>
            <a:r>
              <a:rPr lang="en-US" altLang="zh-CN" sz="2200" spc="135" dirty="0">
                <a:latin typeface="Times New Roman" panose="02020603050405020304" pitchFamily="18" charset="0"/>
                <a:cs typeface="Times New Roman" panose="02020603050405020304" pitchFamily="18" charset="0"/>
              </a:rPr>
              <a:t> </a:t>
            </a:r>
            <a:r>
              <a:rPr lang="en-US" altLang="zh-CN" sz="2200" spc="-125" dirty="0">
                <a:latin typeface="Times New Roman" panose="02020603050405020304" pitchFamily="18" charset="0"/>
                <a:cs typeface="Times New Roman" panose="02020603050405020304" pitchFamily="18" charset="0"/>
              </a:rPr>
              <a:t>Γ</a:t>
            </a:r>
            <a:r>
              <a:rPr lang="en-US" altLang="zh-CN" sz="2200" spc="-187" baseline="27777" dirty="0">
                <a:latin typeface="Times New Roman" panose="02020603050405020304" pitchFamily="18" charset="0"/>
                <a:cs typeface="Times New Roman" panose="02020603050405020304" pitchFamily="18" charset="0"/>
              </a:rPr>
              <a:t>′</a:t>
            </a:r>
            <a:r>
              <a:rPr lang="en-US" altLang="zh-CN" sz="2200" spc="-125"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82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defRPr/>
            </a:pPr>
            <a:r>
              <a:rPr lang="en-US" sz="3600" b="1" dirty="0" smtClean="0">
                <a:effectLst>
                  <a:outerShdw blurRad="38100" dist="38100" dir="2700000" algn="tl">
                    <a:srgbClr val="FFFFFF"/>
                  </a:outerShdw>
                </a:effectLst>
              </a:rPr>
              <a:t>Analysis</a:t>
            </a:r>
          </a:p>
        </p:txBody>
      </p:sp>
      <p:sp>
        <p:nvSpPr>
          <p:cNvPr id="601091" name="Rectangle 3"/>
          <p:cNvSpPr>
            <a:spLocks noGrp="1" noChangeArrowheads="1"/>
          </p:cNvSpPr>
          <p:nvPr>
            <p:ph type="body" idx="1"/>
          </p:nvPr>
        </p:nvSpPr>
        <p:spPr>
          <a:xfrm>
            <a:off x="520092" y="1423088"/>
            <a:ext cx="8103815" cy="5078412"/>
          </a:xfrm>
          <a:noFill/>
          <a:ln w="28575">
            <a:noFill/>
          </a:ln>
        </p:spPr>
        <p:txBody>
          <a:bodyPr/>
          <a:lstStyle/>
          <a:p>
            <a:pPr eaLnBrk="1" hangingPunct="1">
              <a:buFont typeface="Wingdings" pitchFamily="2" charset="2"/>
              <a:buNone/>
            </a:pPr>
            <a:r>
              <a:rPr lang="en-US" altLang="zh-CN" sz="2400" dirty="0" smtClean="0"/>
              <a:t>The cost of insertion in a minimum heap is </a:t>
            </a:r>
            <a:r>
              <a:rPr lang="en-US" altLang="zh-CN" sz="2400" b="1" i="1" dirty="0" smtClean="0"/>
              <a:t>O</a:t>
            </a:r>
            <a:r>
              <a:rPr lang="en-US" altLang="zh-CN" sz="2400" b="1" dirty="0" smtClean="0"/>
              <a:t>(n </a:t>
            </a:r>
            <a:r>
              <a:rPr lang="en-US" altLang="zh-CN" sz="2400" b="1" dirty="0" err="1" smtClean="0"/>
              <a:t>logn</a:t>
            </a:r>
            <a:r>
              <a:rPr lang="en-US" altLang="zh-CN" sz="2400" b="1" dirty="0" smtClean="0"/>
              <a:t>)</a:t>
            </a:r>
          </a:p>
          <a:p>
            <a:pPr eaLnBrk="1" hangingPunct="1">
              <a:buFont typeface="Wingdings" pitchFamily="2" charset="2"/>
              <a:buNone/>
            </a:pPr>
            <a:r>
              <a:rPr lang="en-US" altLang="zh-CN" sz="2400" dirty="0" smtClean="0"/>
              <a:t>The repeat loop is done (n-1) times. </a:t>
            </a:r>
          </a:p>
          <a:p>
            <a:pPr algn="just" eaLnBrk="1" hangingPunct="1">
              <a:buFont typeface="Wingdings" pitchFamily="2" charset="2"/>
              <a:buNone/>
            </a:pPr>
            <a:r>
              <a:rPr lang="en-US" altLang="zh-CN" sz="2400" dirty="0" smtClean="0"/>
              <a:t>In </a:t>
            </a:r>
            <a:r>
              <a:rPr lang="en-US" altLang="zh-CN" sz="2400" dirty="0" smtClean="0">
                <a:solidFill>
                  <a:srgbClr val="C00000"/>
                </a:solidFill>
              </a:rPr>
              <a:t>each iteration</a:t>
            </a:r>
            <a:r>
              <a:rPr lang="en-US" altLang="zh-CN" sz="2400" dirty="0" smtClean="0"/>
              <a:t>, the worst case removal of the least two elements is 2 </a:t>
            </a:r>
            <a:r>
              <a:rPr lang="en-US" altLang="zh-CN" sz="2400" dirty="0" err="1" smtClean="0"/>
              <a:t>logn</a:t>
            </a:r>
            <a:r>
              <a:rPr lang="en-US" altLang="zh-CN" sz="2400" dirty="0" smtClean="0"/>
              <a:t> and the insertion of the merged element is </a:t>
            </a:r>
            <a:r>
              <a:rPr lang="en-US" altLang="zh-CN" sz="2400" dirty="0" err="1" smtClean="0"/>
              <a:t>logn</a:t>
            </a:r>
            <a:endParaRPr lang="en-US" altLang="zh-CN" sz="2400" dirty="0" smtClean="0"/>
          </a:p>
          <a:p>
            <a:pPr algn="just" eaLnBrk="1" hangingPunct="1">
              <a:buFont typeface="Wingdings" pitchFamily="2" charset="2"/>
              <a:buNone/>
            </a:pPr>
            <a:r>
              <a:rPr lang="en-US" altLang="zh-CN" sz="2400" dirty="0" smtClean="0"/>
              <a:t>Hence, the complexity of the Huffman algorithm is </a:t>
            </a:r>
          </a:p>
          <a:p>
            <a:pPr algn="just" eaLnBrk="1" hangingPunct="1">
              <a:buFont typeface="Wingdings" pitchFamily="2" charset="2"/>
              <a:buNone/>
            </a:pPr>
            <a:r>
              <a:rPr lang="en-US" altLang="zh-CN" sz="2400" b="1" i="1" dirty="0" smtClean="0">
                <a:solidFill>
                  <a:srgbClr val="0000FF"/>
                </a:solidFill>
              </a:rPr>
              <a:t>        O</a:t>
            </a:r>
            <a:r>
              <a:rPr lang="en-US" altLang="zh-CN" sz="2400" b="1" dirty="0" smtClean="0">
                <a:solidFill>
                  <a:srgbClr val="0000FF"/>
                </a:solidFill>
              </a:rPr>
              <a:t>(n </a:t>
            </a:r>
            <a:r>
              <a:rPr lang="en-US" altLang="zh-CN" sz="2400" b="1" dirty="0" err="1" smtClean="0">
                <a:solidFill>
                  <a:srgbClr val="0000FF"/>
                </a:solidFill>
              </a:rPr>
              <a:t>logn</a:t>
            </a:r>
            <a:r>
              <a:rPr lang="en-US" altLang="zh-CN" sz="2400" b="1" dirty="0" smtClean="0">
                <a:solidFill>
                  <a:srgbClr val="0000FF"/>
                </a:solidFill>
              </a:rPr>
              <a:t>)</a:t>
            </a:r>
            <a:endParaRPr lang="en-US" altLang="zh-CN" sz="2400" dirty="0" smtClean="0">
              <a:solidFill>
                <a:srgbClr val="0000FF"/>
              </a:solidFill>
            </a:endParaRPr>
          </a:p>
        </p:txBody>
      </p:sp>
      <p:sp>
        <p:nvSpPr>
          <p:cNvPr id="2" name="矩形 1"/>
          <p:cNvSpPr/>
          <p:nvPr/>
        </p:nvSpPr>
        <p:spPr>
          <a:xfrm>
            <a:off x="1043607" y="4692687"/>
            <a:ext cx="6841505" cy="1015663"/>
          </a:xfrm>
          <a:prstGeom prst="rect">
            <a:avLst/>
          </a:prstGeom>
        </p:spPr>
        <p:txBody>
          <a:bodyPr wrap="square">
            <a:spAutoFit/>
          </a:bodyPr>
          <a:lstStyle/>
          <a:p>
            <a:pPr eaLnBrk="1" hangingPunct="1">
              <a:buFont typeface="Wingdings" pitchFamily="2" charset="2"/>
              <a:buNone/>
            </a:pPr>
            <a:r>
              <a:rPr lang="en-US" altLang="zh-CN" sz="2000" b="1" u="sng" dirty="0">
                <a:solidFill>
                  <a:srgbClr val="FF33CC"/>
                </a:solidFill>
              </a:rPr>
              <a:t>Important Result:</a:t>
            </a:r>
            <a:r>
              <a:rPr lang="en-US" altLang="zh-CN" sz="2000" dirty="0">
                <a:solidFill>
                  <a:srgbClr val="FF33CC"/>
                </a:solidFill>
              </a:rPr>
              <a:t>	</a:t>
            </a:r>
          </a:p>
          <a:p>
            <a:pPr eaLnBrk="1" hangingPunct="1">
              <a:buFont typeface="Wingdings" pitchFamily="2" charset="2"/>
              <a:buNone/>
            </a:pPr>
            <a:r>
              <a:rPr lang="en-US" altLang="zh-CN" sz="2000" b="1" dirty="0">
                <a:solidFill>
                  <a:srgbClr val="FF33CC"/>
                </a:solidFill>
              </a:rPr>
              <a:t>Perfect coding</a:t>
            </a:r>
            <a:r>
              <a:rPr lang="en-US" altLang="zh-CN" sz="2000" dirty="0">
                <a:solidFill>
                  <a:srgbClr val="FF33CC"/>
                </a:solidFill>
              </a:rPr>
              <a:t> (</a:t>
            </a:r>
            <a:r>
              <a:rPr lang="en-US" altLang="zh-CN" sz="2000" b="1" dirty="0">
                <a:solidFill>
                  <a:srgbClr val="FF33CC"/>
                </a:solidFill>
                <a:sym typeface="Symbol" pitchFamily="18" charset="2"/>
              </a:rPr>
              <a:t></a:t>
            </a:r>
            <a:r>
              <a:rPr lang="en-US" altLang="zh-CN" sz="2000" b="1" dirty="0">
                <a:solidFill>
                  <a:srgbClr val="FF33CC"/>
                </a:solidFill>
              </a:rPr>
              <a:t> =  100 %) can be achieved only for</a:t>
            </a:r>
          </a:p>
          <a:p>
            <a:pPr eaLnBrk="1" hangingPunct="1">
              <a:buFont typeface="Wingdings" pitchFamily="2" charset="2"/>
              <a:buNone/>
            </a:pPr>
            <a:r>
              <a:rPr lang="en-US" altLang="zh-CN" sz="2000" b="1" dirty="0">
                <a:solidFill>
                  <a:srgbClr val="FF33CC"/>
                </a:solidFill>
              </a:rPr>
              <a:t>probability values of the form 2</a:t>
            </a:r>
            <a:r>
              <a:rPr lang="en-US" altLang="zh-CN" sz="2000" b="1" baseline="30000" dirty="0">
                <a:solidFill>
                  <a:srgbClr val="FF33CC"/>
                </a:solidFill>
              </a:rPr>
              <a:t>- m</a:t>
            </a:r>
            <a:r>
              <a:rPr lang="en-US" altLang="zh-CN" sz="2000" b="1" dirty="0">
                <a:solidFill>
                  <a:srgbClr val="FF33CC"/>
                </a:solidFill>
              </a:rPr>
              <a:t> (1/2, ¼, 1/8,…</a:t>
            </a:r>
            <a:r>
              <a:rPr lang="en-US" altLang="zh-CN" sz="2000" b="1" dirty="0" err="1">
                <a:solidFill>
                  <a:srgbClr val="FF33CC"/>
                </a:solidFill>
              </a:rPr>
              <a:t>etc</a:t>
            </a:r>
            <a:r>
              <a:rPr lang="en-US" altLang="zh-CN" sz="2000" dirty="0">
                <a:solidFill>
                  <a:srgbClr val="FF33CC"/>
                </a:solidFill>
              </a:rPr>
              <a:t>	</a:t>
            </a:r>
            <a:r>
              <a:rPr lang="en-US" altLang="zh-CN" sz="2000" b="1" dirty="0">
                <a:solidFill>
                  <a:srgbClr val="FF33CC"/>
                </a:solidFill>
              </a:rPr>
              <a:t>)</a:t>
            </a:r>
            <a:endParaRPr lang="en-US" altLang="zh-CN" sz="2000" b="1" baseline="30000" dirty="0">
              <a:solidFill>
                <a:srgbClr val="FF33CC"/>
              </a:solidFill>
            </a:endParaRPr>
          </a:p>
        </p:txBody>
      </p:sp>
      <p:sp>
        <p:nvSpPr>
          <p:cNvPr id="5" name="灯片编号占位符 4"/>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96</a:t>
            </a:fld>
            <a:endParaRPr lang="en-CA" dirty="0"/>
          </a:p>
        </p:txBody>
      </p:sp>
    </p:spTree>
    <p:extLst>
      <p:ext uri="{BB962C8B-B14F-4D97-AF65-F5344CB8AC3E}">
        <p14:creationId xmlns:p14="http://schemas.microsoft.com/office/powerpoint/2010/main" val="10456136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Time Complexity</a:t>
            </a:r>
            <a:endParaRPr lang="zh-CN" altLang="en-US" dirty="0"/>
          </a:p>
        </p:txBody>
      </p:sp>
      <p:sp>
        <p:nvSpPr>
          <p:cNvPr id="6" name="矩形 5"/>
          <p:cNvSpPr/>
          <p:nvPr/>
        </p:nvSpPr>
        <p:spPr>
          <a:xfrm>
            <a:off x="1087800" y="1720840"/>
            <a:ext cx="7660663" cy="3416320"/>
          </a:xfrm>
          <a:prstGeom prst="rect">
            <a:avLst/>
          </a:prstGeom>
        </p:spPr>
        <p:txBody>
          <a:bodyPr wrap="square">
            <a:spAutoFit/>
          </a:bodyPr>
          <a:lstStyle/>
          <a:p>
            <a:pPr>
              <a:lnSpc>
                <a:spcPct val="150000"/>
              </a:lnSpc>
            </a:pPr>
            <a:r>
              <a:rPr lang="en-US" altLang="zh-CN" sz="2400" dirty="0">
                <a:solidFill>
                  <a:srgbClr val="0070C0"/>
                </a:solidFill>
                <a:latin typeface="Calibri" pitchFamily="34" charset="0"/>
              </a:rPr>
              <a:t>Q. What is the time complexity?</a:t>
            </a:r>
          </a:p>
          <a:p>
            <a:pPr>
              <a:lnSpc>
                <a:spcPct val="150000"/>
              </a:lnSpc>
            </a:pPr>
            <a:r>
              <a:rPr lang="en-US" altLang="zh-CN" sz="2400" dirty="0">
                <a:solidFill>
                  <a:srgbClr val="0070C0"/>
                </a:solidFill>
                <a:latin typeface="Calibri" pitchFamily="34" charset="0"/>
              </a:rPr>
              <a:t>A. T(n) = T(n-1) + O(n) so O(n</a:t>
            </a:r>
            <a:r>
              <a:rPr lang="en-US" altLang="zh-CN" sz="2400" baseline="30000" dirty="0">
                <a:solidFill>
                  <a:srgbClr val="0070C0"/>
                </a:solidFill>
                <a:latin typeface="Calibri" pitchFamily="34" charset="0"/>
              </a:rPr>
              <a:t>2</a:t>
            </a:r>
            <a:r>
              <a:rPr lang="en-US" altLang="zh-CN" sz="2400" dirty="0">
                <a:solidFill>
                  <a:srgbClr val="0070C0"/>
                </a:solidFill>
                <a:latin typeface="Calibri" pitchFamily="34" charset="0"/>
              </a:rPr>
              <a:t>)</a:t>
            </a:r>
          </a:p>
          <a:p>
            <a:pPr>
              <a:lnSpc>
                <a:spcPct val="150000"/>
              </a:lnSpc>
            </a:pPr>
            <a:r>
              <a:rPr lang="en-US" altLang="zh-CN" sz="2400" dirty="0">
                <a:solidFill>
                  <a:srgbClr val="00B0F0"/>
                </a:solidFill>
                <a:latin typeface="Calibri" pitchFamily="34" charset="0"/>
              </a:rPr>
              <a:t>Q. How to implement finding lowest-frequency letters efficiently?</a:t>
            </a:r>
          </a:p>
          <a:p>
            <a:pPr>
              <a:lnSpc>
                <a:spcPct val="150000"/>
              </a:lnSpc>
            </a:pPr>
            <a:r>
              <a:rPr lang="pt-BR" altLang="zh-CN" sz="2400" dirty="0">
                <a:solidFill>
                  <a:srgbClr val="00B0F0"/>
                </a:solidFill>
                <a:latin typeface="Calibri" pitchFamily="34" charset="0"/>
              </a:rPr>
              <a:t>A. Use priority queue for S: T(n) = T(n-1) + O(log n) so O(n log n)</a:t>
            </a:r>
            <a:endParaRPr lang="zh-CN" altLang="en-US" sz="2400" dirty="0">
              <a:solidFill>
                <a:srgbClr val="00B0F0"/>
              </a:solidFill>
              <a:latin typeface="Calibri" pitchFamily="34" charset="0"/>
            </a:endParaRPr>
          </a:p>
        </p:txBody>
      </p:sp>
      <p:sp>
        <p:nvSpPr>
          <p:cNvPr id="5" name="灯片编号占位符 4"/>
          <p:cNvSpPr>
            <a:spLocks noGrp="1"/>
          </p:cNvSpPr>
          <p:nvPr>
            <p:ph type="sldNum" sz="quarter" idx="12"/>
          </p:nvPr>
        </p:nvSpPr>
        <p:spPr/>
        <p:txBody>
          <a:bodyPr/>
          <a:lstStyle/>
          <a:p>
            <a:pPr>
              <a:defRPr/>
            </a:pPr>
            <a:r>
              <a:rPr lang="en-CA" smtClean="0"/>
              <a:t>Chapter 7-</a:t>
            </a:r>
            <a:fld id="{59DDF3E1-92F9-4899-BF57-F3C558624086}" type="slidenum">
              <a:rPr lang="en-CA" smtClean="0"/>
              <a:pPr>
                <a:defRPr/>
              </a:pPr>
              <a:t>97</a:t>
            </a:fld>
            <a:endParaRPr lang="en-CA" dirty="0"/>
          </a:p>
        </p:txBody>
      </p:sp>
    </p:spTree>
    <p:extLst>
      <p:ext uri="{BB962C8B-B14F-4D97-AF65-F5344CB8AC3E}">
        <p14:creationId xmlns:p14="http://schemas.microsoft.com/office/powerpoint/2010/main" val="784891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4274" name="图片 3"/>
          <p:cNvPicPr>
            <a:picLocks noChangeAspect="1"/>
          </p:cNvPicPr>
          <p:nvPr/>
        </p:nvPicPr>
        <p:blipFill>
          <a:blip r:embed="rId2">
            <a:extLst>
              <a:ext uri="{28A0092B-C50C-407E-A947-70E740481C1C}">
                <a14:useLocalDpi xmlns:a14="http://schemas.microsoft.com/office/drawing/2010/main" val="0"/>
              </a:ext>
            </a:extLst>
          </a:blip>
          <a:srcRect t="7234" r="47522" b="13264"/>
          <a:stretch>
            <a:fillRect/>
          </a:stretch>
        </p:blipFill>
        <p:spPr bwMode="auto">
          <a:xfrm>
            <a:off x="323528" y="960698"/>
            <a:ext cx="5060331" cy="3548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图片 4"/>
          <p:cNvPicPr>
            <a:picLocks noChangeAspect="1"/>
          </p:cNvPicPr>
          <p:nvPr/>
        </p:nvPicPr>
        <p:blipFill>
          <a:blip r:embed="rId2">
            <a:extLst>
              <a:ext uri="{28A0092B-C50C-407E-A947-70E740481C1C}">
                <a14:useLocalDpi xmlns:a14="http://schemas.microsoft.com/office/drawing/2010/main" val="0"/>
              </a:ext>
            </a:extLst>
          </a:blip>
          <a:srcRect l="56110" t="356" r="562" b="9290"/>
          <a:stretch>
            <a:fillRect/>
          </a:stretch>
        </p:blipFill>
        <p:spPr bwMode="auto">
          <a:xfrm>
            <a:off x="5490707" y="960698"/>
            <a:ext cx="3564010" cy="3439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descr="纸莎草纸"/>
          <p:cNvSpPr txBox="1">
            <a:spLocks noChangeArrowheads="1"/>
          </p:cNvSpPr>
          <p:nvPr/>
        </p:nvSpPr>
        <p:spPr bwMode="auto">
          <a:xfrm>
            <a:off x="192734" y="1085795"/>
            <a:ext cx="1403648" cy="461665"/>
          </a:xfrm>
          <a:prstGeom prst="rect">
            <a:avLst/>
          </a:prstGeom>
          <a:solidFill>
            <a:srgbClr val="9900FF"/>
          </a:solidFill>
          <a:ln w="9525">
            <a:noFill/>
            <a:miter lim="800000"/>
            <a:headEnd/>
            <a:tailEnd/>
          </a:ln>
          <a:effectLst/>
        </p:spPr>
        <p:txBody>
          <a:bodyPr>
            <a:spAutoFit/>
          </a:bodyPr>
          <a:lstStyle/>
          <a:p>
            <a:pPr eaLnBrk="1" hangingPunct="1">
              <a:spcBef>
                <a:spcPct val="50000"/>
              </a:spcBef>
              <a:defRPr/>
            </a:pPr>
            <a:r>
              <a:rPr lang="zh-CN" altLang="en-US" dirty="0">
                <a:solidFill>
                  <a:schemeClr val="bg1"/>
                </a:solidFill>
                <a:ea typeface="隶书" pitchFamily="49" charset="-122"/>
              </a:rPr>
              <a:t>定长码</a:t>
            </a:r>
            <a:r>
              <a:rPr lang="en-US" altLang="zh-CN" dirty="0">
                <a:ln w="18000">
                  <a:solidFill>
                    <a:schemeClr val="accent2">
                      <a:satMod val="140000"/>
                    </a:schemeClr>
                  </a:solidFill>
                  <a:prstDash val="solid"/>
                  <a:miter lim="800000"/>
                </a:ln>
                <a:solidFill>
                  <a:schemeClr val="bg2"/>
                </a:solidFill>
                <a:ea typeface="隶书" pitchFamily="49" charset="-122"/>
              </a:rPr>
              <a:t> </a:t>
            </a:r>
            <a:endParaRPr lang="zh-CN" altLang="en-US" dirty="0">
              <a:solidFill>
                <a:schemeClr val="bg2"/>
              </a:solidFill>
              <a:ea typeface="隶书" pitchFamily="49" charset="-122"/>
            </a:endParaRPr>
          </a:p>
        </p:txBody>
      </p:sp>
      <p:sp>
        <p:nvSpPr>
          <p:cNvPr id="7" name="Text Box 5" descr="纸莎草纸"/>
          <p:cNvSpPr txBox="1">
            <a:spLocks noChangeArrowheads="1"/>
          </p:cNvSpPr>
          <p:nvPr/>
        </p:nvSpPr>
        <p:spPr bwMode="auto">
          <a:xfrm>
            <a:off x="7686552" y="1085796"/>
            <a:ext cx="1403648" cy="461665"/>
          </a:xfrm>
          <a:prstGeom prst="rect">
            <a:avLst/>
          </a:prstGeom>
          <a:solidFill>
            <a:srgbClr val="9900FF"/>
          </a:solidFill>
          <a:ln w="9525">
            <a:noFill/>
            <a:miter lim="800000"/>
            <a:headEnd/>
            <a:tailEnd/>
          </a:ln>
          <a:effectLst/>
        </p:spPr>
        <p:txBody>
          <a:bodyPr>
            <a:spAutoFit/>
          </a:bodyPr>
          <a:lstStyle/>
          <a:p>
            <a:pPr eaLnBrk="1" hangingPunct="1">
              <a:spcBef>
                <a:spcPct val="50000"/>
              </a:spcBef>
              <a:defRPr/>
            </a:pPr>
            <a:r>
              <a:rPr lang="zh-CN" altLang="en-US" dirty="0">
                <a:solidFill>
                  <a:schemeClr val="bg1"/>
                </a:solidFill>
                <a:ea typeface="隶书" pitchFamily="49" charset="-122"/>
              </a:rPr>
              <a:t>变长码</a:t>
            </a:r>
            <a:r>
              <a:rPr lang="en-US" altLang="zh-CN" dirty="0">
                <a:ln w="18000">
                  <a:solidFill>
                    <a:schemeClr val="accent2">
                      <a:satMod val="140000"/>
                    </a:schemeClr>
                  </a:solidFill>
                  <a:prstDash val="solid"/>
                  <a:miter lim="800000"/>
                </a:ln>
                <a:solidFill>
                  <a:schemeClr val="bg2"/>
                </a:solidFill>
                <a:ea typeface="隶书" pitchFamily="49" charset="-122"/>
              </a:rPr>
              <a:t> </a:t>
            </a:r>
            <a:endParaRPr lang="zh-CN" altLang="en-US" dirty="0">
              <a:solidFill>
                <a:schemeClr val="bg2"/>
              </a:solidFill>
              <a:ea typeface="隶书" pitchFamily="49" charset="-122"/>
            </a:endParaRPr>
          </a:p>
        </p:txBody>
      </p:sp>
      <p:sp>
        <p:nvSpPr>
          <p:cNvPr id="61445" name="矩形 7"/>
          <p:cNvSpPr>
            <a:spLocks noChangeArrowheads="1"/>
          </p:cNvSpPr>
          <p:nvPr/>
        </p:nvSpPr>
        <p:spPr bwMode="auto">
          <a:xfrm>
            <a:off x="250825" y="4437063"/>
            <a:ext cx="860583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Times New Roman" panose="02020603050405020304" pitchFamily="18" charset="0"/>
                <a:ea typeface="楷体_GB2312" pitchFamily="49" charset="-122"/>
              </a:defRPr>
            </a:lvl1pPr>
            <a:lvl2pPr marL="742950" indent="-285750">
              <a:defRPr sz="2400" b="1">
                <a:solidFill>
                  <a:srgbClr val="0033CC"/>
                </a:solidFill>
                <a:latin typeface="Times New Roman" panose="02020603050405020304" pitchFamily="18" charset="0"/>
                <a:ea typeface="楷体_GB2312" pitchFamily="49" charset="-122"/>
              </a:defRPr>
            </a:lvl2pPr>
            <a:lvl3pPr marL="1143000" indent="-228600">
              <a:defRPr sz="2400" b="1">
                <a:solidFill>
                  <a:srgbClr val="0033CC"/>
                </a:solidFill>
                <a:latin typeface="Times New Roman" panose="02020603050405020304" pitchFamily="18" charset="0"/>
                <a:ea typeface="楷体_GB2312" pitchFamily="49" charset="-122"/>
              </a:defRPr>
            </a:lvl3pPr>
            <a:lvl4pPr marL="1600200" indent="-228600">
              <a:defRPr sz="2400" b="1">
                <a:solidFill>
                  <a:srgbClr val="0033CC"/>
                </a:solidFill>
                <a:latin typeface="Times New Roman" panose="02020603050405020304" pitchFamily="18" charset="0"/>
                <a:ea typeface="楷体_GB2312" pitchFamily="49" charset="-122"/>
              </a:defRPr>
            </a:lvl4pPr>
            <a:lvl5pPr marL="2057400" indent="-228600">
              <a:defRPr sz="2400" b="1">
                <a:solidFill>
                  <a:srgbClr val="0033CC"/>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anose="02020603050405020304" pitchFamily="18" charset="0"/>
                <a:ea typeface="楷体_GB2312" pitchFamily="49" charset="-122"/>
              </a:defRPr>
            </a:lvl9pPr>
          </a:lstStyle>
          <a:p>
            <a:pPr eaLnBrk="1" hangingPunct="1"/>
            <a:r>
              <a:rPr lang="zh-CN" altLang="en-US" dirty="0">
                <a:latin typeface="楷体" panose="02010609060101010101" pitchFamily="49" charset="-122"/>
                <a:ea typeface="楷体" panose="02010609060101010101" pitchFamily="49" charset="-122"/>
              </a:rPr>
              <a:t>表示最优前缀码的</a:t>
            </a:r>
            <a:r>
              <a:rPr lang="zh-CN" altLang="en-US" dirty="0" smtClean="0">
                <a:latin typeface="楷体" panose="02010609060101010101" pitchFamily="49" charset="-122"/>
                <a:ea typeface="楷体" panose="02010609060101010101" pitchFamily="49" charset="-122"/>
              </a:rPr>
              <a:t>二叉树是</a:t>
            </a:r>
            <a:r>
              <a:rPr lang="zh-CN" altLang="en-US" dirty="0">
                <a:latin typeface="楷体" panose="02010609060101010101" pitchFamily="49" charset="-122"/>
                <a:ea typeface="楷体" panose="02010609060101010101" pitchFamily="49" charset="-122"/>
              </a:rPr>
              <a:t>一</a:t>
            </a:r>
            <a:r>
              <a:rPr lang="zh-CN" altLang="en-US" dirty="0" smtClean="0">
                <a:latin typeface="楷体" panose="02010609060101010101" pitchFamily="49" charset="-122"/>
                <a:ea typeface="楷体" panose="02010609060101010101" pitchFamily="49" charset="-122"/>
              </a:rPr>
              <a:t>棵</a:t>
            </a:r>
            <a:r>
              <a:rPr lang="zh-CN" altLang="en-US" dirty="0">
                <a:solidFill>
                  <a:srgbClr val="F14124"/>
                </a:solidFill>
                <a:latin typeface="楷体" panose="02010609060101010101" pitchFamily="49" charset="-122"/>
                <a:ea typeface="楷体" panose="02010609060101010101" pitchFamily="49" charset="-122"/>
              </a:rPr>
              <a:t>严格</a:t>
            </a:r>
            <a:r>
              <a:rPr lang="zh-CN" altLang="en-US" dirty="0" smtClean="0">
                <a:solidFill>
                  <a:srgbClr val="F14124"/>
                </a:solidFill>
                <a:latin typeface="楷体" panose="02010609060101010101" pitchFamily="49" charset="-122"/>
                <a:ea typeface="楷体" panose="02010609060101010101" pitchFamily="49" charset="-122"/>
              </a:rPr>
              <a:t>二叉树</a:t>
            </a:r>
            <a:r>
              <a:rPr lang="zh-CN" altLang="en-US" dirty="0">
                <a:latin typeface="楷体" panose="02010609060101010101" pitchFamily="49" charset="-122"/>
                <a:ea typeface="楷体" panose="02010609060101010101" pitchFamily="49" charset="-122"/>
              </a:rPr>
              <a:t>，即</a:t>
            </a:r>
            <a:r>
              <a:rPr lang="zh-CN" altLang="en-US" dirty="0">
                <a:solidFill>
                  <a:srgbClr val="F14124"/>
                </a:solidFill>
                <a:latin typeface="楷体" panose="02010609060101010101" pitchFamily="49" charset="-122"/>
                <a:ea typeface="楷体" panose="02010609060101010101" pitchFamily="49" charset="-122"/>
              </a:rPr>
              <a:t>树中</a:t>
            </a:r>
            <a:r>
              <a:rPr lang="zh-CN" altLang="en-US" dirty="0" smtClean="0">
                <a:solidFill>
                  <a:srgbClr val="F14124"/>
                </a:solidFill>
                <a:latin typeface="楷体" panose="02010609060101010101" pitchFamily="49" charset="-122"/>
                <a:ea typeface="楷体" panose="02010609060101010101" pitchFamily="49" charset="-122"/>
              </a:rPr>
              <a:t>任意非叶节点</a:t>
            </a:r>
            <a:r>
              <a:rPr lang="zh-CN" altLang="en-US" dirty="0">
                <a:solidFill>
                  <a:srgbClr val="F14124"/>
                </a:solidFill>
                <a:latin typeface="楷体" panose="02010609060101010101" pitchFamily="49" charset="-122"/>
                <a:ea typeface="楷体" panose="02010609060101010101" pitchFamily="49" charset="-122"/>
              </a:rPr>
              <a:t>都有</a:t>
            </a:r>
            <a:r>
              <a:rPr lang="en-US" altLang="zh-CN" dirty="0">
                <a:solidFill>
                  <a:srgbClr val="F14124"/>
                </a:solidFill>
                <a:latin typeface="楷体" panose="02010609060101010101" pitchFamily="49" charset="-122"/>
                <a:ea typeface="楷体" panose="02010609060101010101" pitchFamily="49" charset="-122"/>
              </a:rPr>
              <a:t>2</a:t>
            </a:r>
            <a:r>
              <a:rPr lang="zh-CN" altLang="en-US" dirty="0">
                <a:solidFill>
                  <a:srgbClr val="F14124"/>
                </a:solidFill>
                <a:latin typeface="楷体" panose="02010609060101010101" pitchFamily="49" charset="-122"/>
                <a:ea typeface="楷体" panose="02010609060101010101" pitchFamily="49" charset="-122"/>
              </a:rPr>
              <a:t>个儿子</a:t>
            </a:r>
            <a:r>
              <a:rPr lang="zh-CN" altLang="en-US" dirty="0">
                <a:latin typeface="楷体" panose="02010609060101010101" pitchFamily="49" charset="-122"/>
                <a:ea typeface="楷体" panose="02010609060101010101" pitchFamily="49" charset="-122"/>
              </a:rPr>
              <a:t>。左图表示定长编码方案不是最优</a:t>
            </a:r>
            <a:r>
              <a:rPr lang="zh-CN" altLang="en-US" dirty="0" smtClean="0">
                <a:latin typeface="楷体" panose="02010609060101010101" pitchFamily="49" charset="-122"/>
                <a:ea typeface="楷体" panose="02010609060101010101" pitchFamily="49" charset="-122"/>
              </a:rPr>
              <a:t>的。一般</a:t>
            </a:r>
            <a:r>
              <a:rPr lang="zh-CN" altLang="en-US" dirty="0">
                <a:latin typeface="楷体" panose="02010609060101010101" pitchFamily="49" charset="-122"/>
                <a:ea typeface="楷体" panose="02010609060101010101" pitchFamily="49" charset="-122"/>
              </a:rPr>
              <a:t>情况下，若</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是编码字符集，表示其最优前缀码的二叉树中恰有</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个叶子。每个叶子对应于字符集中的一个字符，该二叉树有</a:t>
            </a:r>
            <a:r>
              <a:rPr lang="en-US" altLang="zh-CN" dirty="0">
                <a:latin typeface="楷体" panose="02010609060101010101" pitchFamily="49" charset="-122"/>
                <a:ea typeface="楷体" panose="02010609060101010101" pitchFamily="49" charset="-122"/>
              </a:rPr>
              <a:t>|C|-1</a:t>
            </a:r>
            <a:r>
              <a:rPr lang="zh-CN" altLang="en-US" dirty="0">
                <a:latin typeface="楷体" panose="02010609060101010101" pitchFamily="49" charset="-122"/>
                <a:ea typeface="楷体" panose="02010609060101010101" pitchFamily="49" charset="-122"/>
              </a:rPr>
              <a:t>个内部节点。</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98</a:t>
            </a:fld>
            <a:endParaRPr lang="en-CA" dirty="0"/>
          </a:p>
        </p:txBody>
      </p:sp>
    </p:spTree>
    <p:extLst>
      <p:ext uri="{BB962C8B-B14F-4D97-AF65-F5344CB8AC3E}">
        <p14:creationId xmlns:p14="http://schemas.microsoft.com/office/powerpoint/2010/main" val="2098607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blinds(horizontal)">
                                      <p:cBhvr>
                                        <p:cTn id="7"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09251" name="Rectangle 3"/>
          <p:cNvSpPr>
            <a:spLocks noGrp="1" noChangeArrowheads="1"/>
          </p:cNvSpPr>
          <p:nvPr>
            <p:ph type="body" idx="1"/>
          </p:nvPr>
        </p:nvSpPr>
        <p:spPr>
          <a:xfrm>
            <a:off x="53280" y="1062608"/>
            <a:ext cx="8839200" cy="2438400"/>
          </a:xfrm>
        </p:spPr>
        <p:txBody>
          <a:bodyPr/>
          <a:lstStyle/>
          <a:p>
            <a:pPr>
              <a:lnSpc>
                <a:spcPct val="120000"/>
              </a:lnSpc>
            </a:pPr>
            <a:r>
              <a:rPr lang="zh-CN" altLang="en-US" sz="2400" dirty="0">
                <a:solidFill>
                  <a:srgbClr val="D60093"/>
                </a:solidFill>
                <a:latin typeface="微软雅黑" panose="020B0503020204020204" pitchFamily="34" charset="-122"/>
                <a:ea typeface="微软雅黑" panose="020B0503020204020204" pitchFamily="34" charset="-122"/>
              </a:rPr>
              <a:t>引理：</a:t>
            </a:r>
            <a:r>
              <a:rPr lang="zh-CN" altLang="en-US" sz="2400" dirty="0">
                <a:latin typeface="微软雅黑" panose="020B0503020204020204" pitchFamily="34" charset="-122"/>
                <a:ea typeface="微软雅黑" panose="020B0503020204020204" pitchFamily="34" charset="-122"/>
              </a:rPr>
              <a:t>设</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为表示字母表</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上一种最优前缀代码的完全二叉树。对</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中每个字符定义有频度</a:t>
            </a:r>
            <a:r>
              <a:rPr lang="en-US" altLang="zh-CN" sz="2400" dirty="0">
                <a:latin typeface="微软雅黑" panose="020B0503020204020204" pitchFamily="34" charset="-122"/>
                <a:ea typeface="微软雅黑" panose="020B0503020204020204" pitchFamily="34" charset="-122"/>
              </a:rPr>
              <a:t>f[c]</a:t>
            </a:r>
            <a:r>
              <a:rPr lang="zh-CN" altLang="en-US" sz="2400" dirty="0">
                <a:latin typeface="微软雅黑" panose="020B0503020204020204" pitchFamily="34" charset="-122"/>
                <a:ea typeface="微软雅黑" panose="020B0503020204020204" pitchFamily="34" charset="-122"/>
              </a:rPr>
              <a:t>。考虑</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中任意两个为兄弟叶节点的字符</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，并设</a:t>
            </a:r>
            <a:r>
              <a:rPr lang="en-US" altLang="zh-CN" sz="2400" dirty="0">
                <a:latin typeface="微软雅黑" panose="020B0503020204020204" pitchFamily="34" charset="-122"/>
                <a:ea typeface="微软雅黑" panose="020B0503020204020204" pitchFamily="34" charset="-122"/>
              </a:rPr>
              <a:t>z</a:t>
            </a:r>
            <a:r>
              <a:rPr lang="zh-CN" altLang="en-US" sz="2400" dirty="0">
                <a:latin typeface="微软雅黑" panose="020B0503020204020204" pitchFamily="34" charset="-122"/>
                <a:ea typeface="微软雅黑" panose="020B0503020204020204" pitchFamily="34" charset="-122"/>
              </a:rPr>
              <a:t>为它们的父节点。那么，若认为</a:t>
            </a:r>
            <a:r>
              <a:rPr lang="en-US" altLang="zh-CN" sz="2400" dirty="0">
                <a:latin typeface="微软雅黑" panose="020B0503020204020204" pitchFamily="34" charset="-122"/>
                <a:ea typeface="微软雅黑" panose="020B0503020204020204" pitchFamily="34" charset="-122"/>
              </a:rPr>
              <a:t>z</a:t>
            </a:r>
            <a:r>
              <a:rPr lang="zh-CN" altLang="en-US" sz="2400" dirty="0">
                <a:latin typeface="微软雅黑" panose="020B0503020204020204" pitchFamily="34" charset="-122"/>
                <a:ea typeface="微软雅黑" panose="020B0503020204020204" pitchFamily="34" charset="-122"/>
              </a:rPr>
              <a:t>是一个频度为</a:t>
            </a:r>
            <a:r>
              <a:rPr lang="en-US" altLang="zh-CN" sz="2400" dirty="0">
                <a:latin typeface="微软雅黑" panose="020B0503020204020204" pitchFamily="34" charset="-122"/>
                <a:ea typeface="微软雅黑" panose="020B0503020204020204" pitchFamily="34" charset="-122"/>
              </a:rPr>
              <a:t>f[z]=f[x]+f[y]</a:t>
            </a:r>
            <a:r>
              <a:rPr lang="zh-CN" altLang="en-US" sz="2400" dirty="0">
                <a:latin typeface="微软雅黑" panose="020B0503020204020204" pitchFamily="34" charset="-122"/>
                <a:ea typeface="微软雅黑" panose="020B0503020204020204" pitchFamily="34" charset="-122"/>
              </a:rPr>
              <a:t>的字符的话，树</a:t>
            </a:r>
            <a:r>
              <a:rPr lang="en-US" altLang="zh-CN" sz="2400" dirty="0">
                <a:latin typeface="微软雅黑" panose="020B0503020204020204" pitchFamily="34" charset="-122"/>
                <a:ea typeface="微软雅黑" panose="020B0503020204020204" pitchFamily="34" charset="-122"/>
              </a:rPr>
              <a:t>T‘=T-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x,y</a:t>
            </a:r>
            <a:r>
              <a:rPr lang="zh-CN" altLang="en-US" sz="2400" dirty="0">
                <a:latin typeface="微软雅黑" panose="020B0503020204020204" pitchFamily="34" charset="-122"/>
                <a:ea typeface="微软雅黑" panose="020B0503020204020204" pitchFamily="34" charset="-122"/>
              </a:rPr>
              <a:t>｝就表示了字母表</a:t>
            </a:r>
            <a:r>
              <a:rPr lang="en-US" altLang="zh-CN" sz="2400" dirty="0">
                <a:latin typeface="微软雅黑" panose="020B0503020204020204" pitchFamily="34" charset="-122"/>
                <a:ea typeface="微软雅黑" panose="020B0503020204020204" pitchFamily="34" charset="-122"/>
              </a:rPr>
              <a:t>C’=C-{</a:t>
            </a:r>
            <a:r>
              <a:rPr lang="en-US" altLang="zh-CN" sz="2400" dirty="0" err="1">
                <a:latin typeface="微软雅黑" panose="020B0503020204020204" pitchFamily="34" charset="-122"/>
                <a:ea typeface="微软雅黑" panose="020B0503020204020204" pitchFamily="34" charset="-122"/>
              </a:rPr>
              <a:t>x,y</a:t>
            </a:r>
            <a:r>
              <a:rPr lang="en-US" altLang="zh-CN" sz="2400" dirty="0">
                <a:latin typeface="微软雅黑" panose="020B0503020204020204" pitchFamily="34" charset="-122"/>
                <a:ea typeface="微软雅黑" panose="020B0503020204020204" pitchFamily="34" charset="-122"/>
              </a:rPr>
              <a:t>}∪{z}</a:t>
            </a:r>
            <a:r>
              <a:rPr lang="zh-CN" altLang="en-US" sz="2400" dirty="0">
                <a:latin typeface="微软雅黑" panose="020B0503020204020204" pitchFamily="34" charset="-122"/>
                <a:ea typeface="微软雅黑" panose="020B0503020204020204" pitchFamily="34" charset="-122"/>
              </a:rPr>
              <a:t>上的一种最优前缀编码。</a:t>
            </a:r>
          </a:p>
        </p:txBody>
      </p:sp>
      <p:sp>
        <p:nvSpPr>
          <p:cNvPr id="309252" name="Rectangle 4"/>
          <p:cNvSpPr>
            <a:spLocks noChangeArrowheads="1"/>
          </p:cNvSpPr>
          <p:nvPr/>
        </p:nvSpPr>
        <p:spPr bwMode="auto">
          <a:xfrm>
            <a:off x="381000" y="371128"/>
            <a:ext cx="3048000" cy="6096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pPr>
            <a:r>
              <a:rPr lang="en-US" altLang="zh-CN" b="1">
                <a:solidFill>
                  <a:schemeClr val="bg1"/>
                </a:solidFill>
                <a:ea typeface="楷体_GB2312" pitchFamily="49" charset="-122"/>
              </a:rPr>
              <a:t>(2)  </a:t>
            </a:r>
            <a:r>
              <a:rPr lang="zh-CN" altLang="en-US" b="1">
                <a:solidFill>
                  <a:schemeClr val="bg1"/>
                </a:solidFill>
                <a:ea typeface="楷体_GB2312" pitchFamily="49" charset="-122"/>
              </a:rPr>
              <a:t>最优子结构性质</a:t>
            </a:r>
          </a:p>
        </p:txBody>
      </p:sp>
      <p:sp>
        <p:nvSpPr>
          <p:cNvPr id="309254" name="Text Box 6"/>
          <p:cNvSpPr txBox="1">
            <a:spLocks noChangeArrowheads="1"/>
          </p:cNvSpPr>
          <p:nvPr/>
        </p:nvSpPr>
        <p:spPr bwMode="auto">
          <a:xfrm>
            <a:off x="304800" y="3573016"/>
            <a:ext cx="8839200" cy="255454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spcBef>
                <a:spcPct val="50000"/>
              </a:spcBef>
            </a:pPr>
            <a:r>
              <a:rPr kumimoji="0" lang="zh-CN" altLang="en-US" sz="2000" b="1" dirty="0">
                <a:solidFill>
                  <a:srgbClr val="000099"/>
                </a:solidFill>
                <a:latin typeface="微软雅黑" panose="020B0503020204020204" pitchFamily="34" charset="-122"/>
                <a:ea typeface="微软雅黑" panose="020B0503020204020204" pitchFamily="34" charset="-122"/>
              </a:rPr>
              <a:t>去掉</a:t>
            </a:r>
            <a:r>
              <a:rPr kumimoji="0" lang="en-US" altLang="zh-CN" sz="2000" b="1" dirty="0" err="1">
                <a:solidFill>
                  <a:srgbClr val="000099"/>
                </a:solidFill>
                <a:latin typeface="微软雅黑" panose="020B0503020204020204" pitchFamily="34" charset="-122"/>
                <a:ea typeface="微软雅黑" panose="020B0503020204020204" pitchFamily="34" charset="-122"/>
              </a:rPr>
              <a:t>x,y</a:t>
            </a:r>
            <a:r>
              <a:rPr kumimoji="0" lang="zh-CN" altLang="en-US" sz="2000" b="1" dirty="0">
                <a:solidFill>
                  <a:srgbClr val="000099"/>
                </a:solidFill>
                <a:latin typeface="微软雅黑" panose="020B0503020204020204" pitchFamily="34" charset="-122"/>
                <a:ea typeface="微软雅黑" panose="020B0503020204020204" pitchFamily="34" charset="-122"/>
              </a:rPr>
              <a:t>后计算各部分</a:t>
            </a:r>
            <a:r>
              <a:rPr kumimoji="0" lang="zh-CN" altLang="en-US" sz="2000" b="1" u="sng" dirty="0">
                <a:solidFill>
                  <a:srgbClr val="000099"/>
                </a:solidFill>
                <a:latin typeface="微软雅黑" panose="020B0503020204020204" pitchFamily="34" charset="-122"/>
                <a:ea typeface="微软雅黑" panose="020B0503020204020204" pitchFamily="34" charset="-122"/>
              </a:rPr>
              <a:t>代价</a:t>
            </a:r>
            <a:r>
              <a:rPr kumimoji="0" lang="zh-CN" altLang="en-US" sz="2000" b="1" dirty="0">
                <a:solidFill>
                  <a:srgbClr val="000099"/>
                </a:solidFill>
                <a:latin typeface="微软雅黑" panose="020B0503020204020204" pitchFamily="34" charset="-122"/>
                <a:ea typeface="微软雅黑" panose="020B0503020204020204" pitchFamily="34" charset="-122"/>
              </a:rPr>
              <a:t>：</a:t>
            </a:r>
            <a:r>
              <a:rPr kumimoji="0" lang="zh-CN" altLang="en-US" sz="2000" b="1" dirty="0">
                <a:latin typeface="微软雅黑" panose="020B0503020204020204" pitchFamily="34" charset="-122"/>
                <a:ea typeface="微软雅黑" panose="020B0503020204020204" pitchFamily="34" charset="-122"/>
              </a:rPr>
              <a:t/>
            </a:r>
            <a:br>
              <a:rPr kumimoji="0" lang="zh-CN" altLang="en-US" sz="2000" b="1" dirty="0">
                <a:latin typeface="微软雅黑" panose="020B0503020204020204" pitchFamily="34" charset="-122"/>
                <a:ea typeface="微软雅黑" panose="020B0503020204020204" pitchFamily="34" charset="-122"/>
              </a:rPr>
            </a:br>
            <a:r>
              <a:rPr kumimoji="0" lang="en-US" altLang="zh-CN" sz="2000" b="1" dirty="0">
                <a:latin typeface="微软雅黑" panose="020B0503020204020204" pitchFamily="34" charset="-122"/>
                <a:ea typeface="微软雅黑" panose="020B0503020204020204" pitchFamily="34" charset="-122"/>
              </a:rPr>
              <a:t>f[x]</a:t>
            </a:r>
            <a:r>
              <a:rPr kumimoji="0" lang="en-US" altLang="zh-CN" sz="2000" b="1" dirty="0" err="1">
                <a:latin typeface="微软雅黑" panose="020B0503020204020204" pitchFamily="34" charset="-122"/>
                <a:ea typeface="微软雅黑" panose="020B0503020204020204" pitchFamily="34" charset="-122"/>
              </a:rPr>
              <a:t>d</a:t>
            </a:r>
            <a:r>
              <a:rPr kumimoji="0" lang="en-US" altLang="zh-CN" sz="2000" b="1" baseline="-25000" dirty="0" err="1">
                <a:latin typeface="微软雅黑" panose="020B0503020204020204" pitchFamily="34" charset="-122"/>
                <a:ea typeface="微软雅黑" panose="020B0503020204020204" pitchFamily="34" charset="-122"/>
              </a:rPr>
              <a:t>T</a:t>
            </a:r>
            <a:r>
              <a:rPr kumimoji="0" lang="en-US" altLang="zh-CN" sz="2000" b="1" dirty="0">
                <a:latin typeface="微软雅黑" panose="020B0503020204020204" pitchFamily="34" charset="-122"/>
                <a:ea typeface="微软雅黑" panose="020B0503020204020204" pitchFamily="34" charset="-122"/>
              </a:rPr>
              <a:t>(x) + f[y]</a:t>
            </a:r>
            <a:r>
              <a:rPr kumimoji="0" lang="en-US" altLang="zh-CN" sz="2000" b="1" dirty="0" err="1">
                <a:latin typeface="微软雅黑" panose="020B0503020204020204" pitchFamily="34" charset="-122"/>
                <a:ea typeface="微软雅黑" panose="020B0503020204020204" pitchFamily="34" charset="-122"/>
              </a:rPr>
              <a:t>d</a:t>
            </a:r>
            <a:r>
              <a:rPr kumimoji="0" lang="en-US" altLang="zh-CN" sz="2000" b="1" baseline="-25000" dirty="0" err="1">
                <a:latin typeface="微软雅黑" panose="020B0503020204020204" pitchFamily="34" charset="-122"/>
                <a:ea typeface="微软雅黑" panose="020B0503020204020204" pitchFamily="34" charset="-122"/>
              </a:rPr>
              <a:t>T</a:t>
            </a:r>
            <a:r>
              <a:rPr kumimoji="0" lang="en-US" altLang="zh-CN" sz="2000" b="1" dirty="0">
                <a:latin typeface="微软雅黑" panose="020B0503020204020204" pitchFamily="34" charset="-122"/>
                <a:ea typeface="微软雅黑" panose="020B0503020204020204" pitchFamily="34" charset="-122"/>
              </a:rPr>
              <a:t>(y) = (f[x]+f[y])(</a:t>
            </a:r>
            <a:r>
              <a:rPr kumimoji="0" lang="en-US" altLang="zh-CN" sz="2000" b="1" dirty="0" err="1">
                <a:latin typeface="微软雅黑" panose="020B0503020204020204" pitchFamily="34" charset="-122"/>
                <a:ea typeface="微软雅黑" panose="020B0503020204020204" pitchFamily="34" charset="-122"/>
              </a:rPr>
              <a:t>d</a:t>
            </a:r>
            <a:r>
              <a:rPr kumimoji="0" lang="en-US" altLang="zh-CN" sz="2000" b="1" baseline="-25000" dirty="0" err="1">
                <a:latin typeface="微软雅黑" panose="020B0503020204020204" pitchFamily="34" charset="-122"/>
                <a:ea typeface="微软雅黑" panose="020B0503020204020204" pitchFamily="34" charset="-122"/>
              </a:rPr>
              <a:t>T</a:t>
            </a:r>
            <a:r>
              <a:rPr kumimoji="0" lang="en-US" altLang="zh-CN" sz="2000" b="1" baseline="-25000" dirty="0">
                <a:latin typeface="微软雅黑" panose="020B0503020204020204" pitchFamily="34" charset="-122"/>
                <a:ea typeface="微软雅黑" panose="020B0503020204020204" pitchFamily="34" charset="-122"/>
              </a:rPr>
              <a:t>’</a:t>
            </a:r>
            <a:r>
              <a:rPr kumimoji="0" lang="en-US" altLang="zh-CN" sz="2000" b="1" dirty="0">
                <a:latin typeface="微软雅黑" panose="020B0503020204020204" pitchFamily="34" charset="-122"/>
                <a:ea typeface="微软雅黑" panose="020B0503020204020204" pitchFamily="34" charset="-122"/>
              </a:rPr>
              <a:t>(z)+1) = f[z]</a:t>
            </a:r>
            <a:r>
              <a:rPr kumimoji="0" lang="en-US" altLang="zh-CN" sz="2000" b="1" dirty="0" err="1">
                <a:latin typeface="微软雅黑" panose="020B0503020204020204" pitchFamily="34" charset="-122"/>
                <a:ea typeface="微软雅黑" panose="020B0503020204020204" pitchFamily="34" charset="-122"/>
              </a:rPr>
              <a:t>d</a:t>
            </a:r>
            <a:r>
              <a:rPr kumimoji="0" lang="en-US" altLang="zh-CN" sz="2000" b="1" baseline="-25000" dirty="0" err="1">
                <a:latin typeface="微软雅黑" panose="020B0503020204020204" pitchFamily="34" charset="-122"/>
                <a:ea typeface="微软雅黑" panose="020B0503020204020204" pitchFamily="34" charset="-122"/>
              </a:rPr>
              <a:t>T</a:t>
            </a:r>
            <a:r>
              <a:rPr kumimoji="0" lang="en-US" altLang="zh-CN" sz="2000" b="1" baseline="-25000" dirty="0">
                <a:latin typeface="微软雅黑" panose="020B0503020204020204" pitchFamily="34" charset="-122"/>
                <a:ea typeface="微软雅黑" panose="020B0503020204020204" pitchFamily="34" charset="-122"/>
              </a:rPr>
              <a:t>’</a:t>
            </a:r>
            <a:r>
              <a:rPr kumimoji="0" lang="en-US" altLang="zh-CN" sz="2000" b="1" dirty="0">
                <a:latin typeface="微软雅黑" panose="020B0503020204020204" pitchFamily="34" charset="-122"/>
                <a:ea typeface="微软雅黑" panose="020B0503020204020204" pitchFamily="34" charset="-122"/>
              </a:rPr>
              <a:t>(z) + (f[x]+f[y])</a:t>
            </a:r>
            <a:br>
              <a:rPr kumimoji="0" lang="en-US" altLang="zh-CN" sz="2000" b="1" dirty="0">
                <a:latin typeface="微软雅黑" panose="020B0503020204020204" pitchFamily="34" charset="-122"/>
                <a:ea typeface="微软雅黑" panose="020B0503020204020204" pitchFamily="34" charset="-122"/>
              </a:rPr>
            </a:br>
            <a:r>
              <a:rPr kumimoji="0" lang="zh-CN" altLang="en-US" sz="2000" b="1" dirty="0">
                <a:latin typeface="微软雅黑" panose="020B0503020204020204" pitchFamily="34" charset="-122"/>
                <a:ea typeface="微软雅黑" panose="020B0503020204020204" pitchFamily="34" charset="-122"/>
              </a:rPr>
              <a:t>所以根据此式：</a:t>
            </a:r>
            <a:r>
              <a:rPr kumimoji="0" lang="en-US" altLang="zh-CN" sz="2000" b="1" dirty="0">
                <a:latin typeface="微软雅黑" panose="020B0503020204020204" pitchFamily="34" charset="-122"/>
                <a:ea typeface="微软雅黑" panose="020B0503020204020204" pitchFamily="34" charset="-122"/>
              </a:rPr>
              <a:t>B(T)=B(T’) + f[x] + f[y</a:t>
            </a:r>
            <a:r>
              <a:rPr kumimoji="0" lang="en-US" altLang="zh-CN" sz="2000" b="1" dirty="0" smtClean="0">
                <a:latin typeface="微软雅黑" panose="020B0503020204020204" pitchFamily="34" charset="-122"/>
                <a:ea typeface="微软雅黑" panose="020B0503020204020204" pitchFamily="34" charset="-122"/>
              </a:rPr>
              <a:t>]</a:t>
            </a:r>
          </a:p>
          <a:p>
            <a:pPr>
              <a:lnSpc>
                <a:spcPts val="3000"/>
              </a:lnSpc>
              <a:spcBef>
                <a:spcPct val="50000"/>
              </a:spcBef>
            </a:pPr>
            <a:r>
              <a:rPr kumimoji="0" lang="zh-CN" altLang="en-US" sz="2000" b="1" dirty="0" smtClean="0">
                <a:latin typeface="微软雅黑" panose="020B0503020204020204" pitchFamily="34" charset="-122"/>
                <a:ea typeface="微软雅黑" panose="020B0503020204020204" pitchFamily="34" charset="-122"/>
              </a:rPr>
              <a:t>如果</a:t>
            </a:r>
            <a:r>
              <a:rPr kumimoji="0" lang="en-US" altLang="zh-CN" sz="2000" b="1" dirty="0">
                <a:latin typeface="微软雅黑" panose="020B0503020204020204" pitchFamily="34" charset="-122"/>
                <a:ea typeface="微软雅黑" panose="020B0503020204020204" pitchFamily="34" charset="-122"/>
              </a:rPr>
              <a:t>T’</a:t>
            </a:r>
            <a:r>
              <a:rPr kumimoji="0" lang="zh-CN" altLang="en-US" sz="2000" b="1" dirty="0">
                <a:latin typeface="微软雅黑" panose="020B0503020204020204" pitchFamily="34" charset="-122"/>
                <a:ea typeface="微软雅黑" panose="020B0503020204020204" pitchFamily="34" charset="-122"/>
              </a:rPr>
              <a:t>代表</a:t>
            </a:r>
            <a:r>
              <a:rPr kumimoji="0" lang="en-US" altLang="zh-CN" sz="2000" b="1" dirty="0">
                <a:latin typeface="微软雅黑" panose="020B0503020204020204" pitchFamily="34" charset="-122"/>
                <a:ea typeface="微软雅黑" panose="020B0503020204020204" pitchFamily="34" charset="-122"/>
              </a:rPr>
              <a:t>C’</a:t>
            </a:r>
            <a:r>
              <a:rPr kumimoji="0" lang="zh-CN" altLang="en-US" sz="2000" b="1" dirty="0">
                <a:latin typeface="微软雅黑" panose="020B0503020204020204" pitchFamily="34" charset="-122"/>
                <a:ea typeface="微软雅黑" panose="020B0503020204020204" pitchFamily="34" charset="-122"/>
              </a:rPr>
              <a:t>上一种</a:t>
            </a:r>
            <a:r>
              <a:rPr kumimoji="0" lang="zh-CN" altLang="en-US" sz="2000" b="1" u="sng" dirty="0">
                <a:solidFill>
                  <a:srgbClr val="FF0000"/>
                </a:solidFill>
                <a:latin typeface="微软雅黑" panose="020B0503020204020204" pitchFamily="34" charset="-122"/>
                <a:ea typeface="微软雅黑" panose="020B0503020204020204" pitchFamily="34" charset="-122"/>
              </a:rPr>
              <a:t>非最优</a:t>
            </a:r>
            <a:r>
              <a:rPr kumimoji="0" lang="zh-CN" altLang="en-US" sz="2000" b="1" dirty="0">
                <a:solidFill>
                  <a:srgbClr val="FF0000"/>
                </a:solidFill>
                <a:latin typeface="微软雅黑" panose="020B0503020204020204" pitchFamily="34" charset="-122"/>
                <a:ea typeface="微软雅黑" panose="020B0503020204020204" pitchFamily="34" charset="-122"/>
              </a:rPr>
              <a:t>前缀代码</a:t>
            </a:r>
            <a:r>
              <a:rPr kumimoji="0" lang="zh-CN" altLang="en-US" sz="2000" b="1" dirty="0">
                <a:latin typeface="微软雅黑" panose="020B0503020204020204" pitchFamily="34" charset="-122"/>
                <a:ea typeface="微软雅黑" panose="020B0503020204020204" pitchFamily="34" charset="-122"/>
              </a:rPr>
              <a:t>，则存在叶节点为</a:t>
            </a:r>
            <a:r>
              <a:rPr kumimoji="0" lang="en-US" altLang="zh-CN" sz="2000" b="1" dirty="0">
                <a:latin typeface="微软雅黑" panose="020B0503020204020204" pitchFamily="34" charset="-122"/>
                <a:ea typeface="微软雅黑" panose="020B0503020204020204" pitchFamily="34" charset="-122"/>
              </a:rPr>
              <a:t>C’</a:t>
            </a:r>
            <a:r>
              <a:rPr kumimoji="0" lang="zh-CN" altLang="en-US" sz="2000" b="1" dirty="0">
                <a:latin typeface="微软雅黑" panose="020B0503020204020204" pitchFamily="34" charset="-122"/>
                <a:ea typeface="微软雅黑" panose="020B0503020204020204" pitchFamily="34" charset="-122"/>
              </a:rPr>
              <a:t>中的字符的树</a:t>
            </a:r>
            <a:r>
              <a:rPr kumimoji="0" lang="en-US" altLang="zh-CN" sz="2000" b="1" dirty="0">
                <a:latin typeface="微软雅黑" panose="020B0503020204020204" pitchFamily="34" charset="-122"/>
                <a:ea typeface="微软雅黑" panose="020B0503020204020204" pitchFamily="34" charset="-122"/>
              </a:rPr>
              <a:t>T’’</a:t>
            </a:r>
            <a:r>
              <a:rPr kumimoji="0" lang="zh-CN" altLang="en-US" sz="2000" b="1" dirty="0">
                <a:latin typeface="微软雅黑" panose="020B0503020204020204" pitchFamily="34" charset="-122"/>
                <a:ea typeface="微软雅黑" panose="020B0503020204020204" pitchFamily="34" charset="-122"/>
              </a:rPr>
              <a:t>，将</a:t>
            </a:r>
            <a:r>
              <a:rPr kumimoji="0" lang="en-US" altLang="zh-CN" sz="2000" b="1" dirty="0">
                <a:latin typeface="微软雅黑" panose="020B0503020204020204" pitchFamily="34" charset="-122"/>
                <a:ea typeface="微软雅黑" panose="020B0503020204020204" pitchFamily="34" charset="-122"/>
              </a:rPr>
              <a:t>x</a:t>
            </a:r>
            <a:r>
              <a:rPr kumimoji="0" lang="zh-CN" altLang="en-US" sz="2000" b="1" dirty="0">
                <a:latin typeface="微软雅黑" panose="020B0503020204020204" pitchFamily="34" charset="-122"/>
                <a:ea typeface="微软雅黑" panose="020B0503020204020204" pitchFamily="34" charset="-122"/>
              </a:rPr>
              <a:t>和</a:t>
            </a:r>
            <a:r>
              <a:rPr kumimoji="0" lang="en-US" altLang="zh-CN" sz="2000" b="1" dirty="0">
                <a:latin typeface="微软雅黑" panose="020B0503020204020204" pitchFamily="34" charset="-122"/>
                <a:ea typeface="微软雅黑" panose="020B0503020204020204" pitchFamily="34" charset="-122"/>
              </a:rPr>
              <a:t>y</a:t>
            </a:r>
            <a:r>
              <a:rPr kumimoji="0" lang="zh-CN" altLang="en-US" sz="2000" b="1" dirty="0">
                <a:latin typeface="微软雅黑" panose="020B0503020204020204" pitchFamily="34" charset="-122"/>
                <a:ea typeface="微软雅黑" panose="020B0503020204020204" pitchFamily="34" charset="-122"/>
              </a:rPr>
              <a:t>插入</a:t>
            </a:r>
            <a:r>
              <a:rPr kumimoji="0" lang="en-US" altLang="zh-CN" sz="2000" b="1" dirty="0">
                <a:latin typeface="微软雅黑" panose="020B0503020204020204" pitchFamily="34" charset="-122"/>
                <a:ea typeface="微软雅黑" panose="020B0503020204020204" pitchFamily="34" charset="-122"/>
              </a:rPr>
              <a:t>T’’</a:t>
            </a:r>
            <a:r>
              <a:rPr kumimoji="0" lang="zh-CN" altLang="en-US" sz="2000" b="1" dirty="0">
                <a:latin typeface="微软雅黑" panose="020B0503020204020204" pitchFamily="34" charset="-122"/>
                <a:ea typeface="微软雅黑" panose="020B0503020204020204" pitchFamily="34" charset="-122"/>
              </a:rPr>
              <a:t>中使它们成为</a:t>
            </a:r>
            <a:r>
              <a:rPr kumimoji="0" lang="en-US" altLang="zh-CN" sz="2000" b="1" dirty="0">
                <a:latin typeface="微软雅黑" panose="020B0503020204020204" pitchFamily="34" charset="-122"/>
                <a:ea typeface="微软雅黑" panose="020B0503020204020204" pitchFamily="34" charset="-122"/>
              </a:rPr>
              <a:t>z</a:t>
            </a:r>
            <a:r>
              <a:rPr kumimoji="0" lang="zh-CN" altLang="en-US" sz="2000" b="1" dirty="0">
                <a:latin typeface="微软雅黑" panose="020B0503020204020204" pitchFamily="34" charset="-122"/>
                <a:ea typeface="微软雅黑" panose="020B0503020204020204" pitchFamily="34" charset="-122"/>
              </a:rPr>
              <a:t>的子结点，可以得到</a:t>
            </a:r>
            <a:r>
              <a:rPr kumimoji="0" lang="en-US" altLang="zh-CN" sz="2000" b="1" dirty="0">
                <a:latin typeface="微软雅黑" panose="020B0503020204020204" pitchFamily="34" charset="-122"/>
                <a:ea typeface="微软雅黑" panose="020B0503020204020204" pitchFamily="34" charset="-122"/>
              </a:rPr>
              <a:t>C</a:t>
            </a:r>
            <a:r>
              <a:rPr kumimoji="0" lang="zh-CN" altLang="en-US" sz="2000" b="1" dirty="0">
                <a:latin typeface="微软雅黑" panose="020B0503020204020204" pitchFamily="34" charset="-122"/>
                <a:ea typeface="微软雅黑" panose="020B0503020204020204" pitchFamily="34" charset="-122"/>
              </a:rPr>
              <a:t>的一种前缀代码，使得</a:t>
            </a:r>
            <a:r>
              <a:rPr kumimoji="0" lang="en-US" altLang="zh-CN" sz="2000" b="1" dirty="0">
                <a:latin typeface="微软雅黑" panose="020B0503020204020204" pitchFamily="34" charset="-122"/>
                <a:ea typeface="微软雅黑" panose="020B0503020204020204" pitchFamily="34" charset="-122"/>
              </a:rPr>
              <a:t>B(T'') + f[x] + f[y] &lt; B(T)</a:t>
            </a:r>
            <a:r>
              <a:rPr kumimoji="0" lang="zh-CN" altLang="en-US" sz="2000" b="1" dirty="0">
                <a:latin typeface="微软雅黑" panose="020B0503020204020204" pitchFamily="34" charset="-122"/>
                <a:ea typeface="微软雅黑" panose="020B0503020204020204" pitchFamily="34" charset="-122"/>
              </a:rPr>
              <a:t>，</a:t>
            </a:r>
            <a:r>
              <a:rPr kumimoji="0" lang="zh-CN" altLang="en-US" sz="2000" b="1" dirty="0">
                <a:solidFill>
                  <a:srgbClr val="D60093"/>
                </a:solidFill>
                <a:latin typeface="微软雅黑" panose="020B0503020204020204" pitchFamily="34" charset="-122"/>
                <a:ea typeface="微软雅黑" panose="020B0503020204020204" pitchFamily="34" charset="-122"/>
              </a:rPr>
              <a:t>和</a:t>
            </a:r>
            <a:r>
              <a:rPr kumimoji="0" lang="en-US" altLang="zh-CN" sz="2000" b="1" dirty="0">
                <a:solidFill>
                  <a:srgbClr val="D60093"/>
                </a:solidFill>
                <a:latin typeface="微软雅黑" panose="020B0503020204020204" pitchFamily="34" charset="-122"/>
                <a:ea typeface="微软雅黑" panose="020B0503020204020204" pitchFamily="34" charset="-122"/>
              </a:rPr>
              <a:t>T</a:t>
            </a:r>
            <a:r>
              <a:rPr kumimoji="0" lang="zh-CN" altLang="en-US" sz="2000" b="1" dirty="0">
                <a:solidFill>
                  <a:srgbClr val="D60093"/>
                </a:solidFill>
                <a:latin typeface="微软雅黑" panose="020B0503020204020204" pitchFamily="34" charset="-122"/>
                <a:ea typeface="微软雅黑" panose="020B0503020204020204" pitchFamily="34" charset="-122"/>
              </a:rPr>
              <a:t>的最优性</a:t>
            </a:r>
            <a:r>
              <a:rPr kumimoji="0" lang="zh-CN" altLang="en-US" sz="2000" b="1" u="sng" dirty="0">
                <a:solidFill>
                  <a:srgbClr val="D60093"/>
                </a:solidFill>
                <a:latin typeface="微软雅黑" panose="020B0503020204020204" pitchFamily="34" charset="-122"/>
                <a:ea typeface="微软雅黑" panose="020B0503020204020204" pitchFamily="34" charset="-122"/>
              </a:rPr>
              <a:t>矛盾</a:t>
            </a:r>
            <a:r>
              <a:rPr kumimoji="0" lang="zh-CN" altLang="en-US" sz="2000" b="1" dirty="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2"/>
          </p:nvPr>
        </p:nvSpPr>
        <p:spPr/>
        <p:txBody>
          <a:bodyPr/>
          <a:lstStyle/>
          <a:p>
            <a:pPr>
              <a:defRPr/>
            </a:pPr>
            <a:r>
              <a:rPr lang="en-CA" smtClean="0"/>
              <a:t>Chapter  7 -</a:t>
            </a:r>
            <a:fld id="{CBC00C42-DCB8-4F15-B1ED-0ED3D46709F2}" type="slidenum">
              <a:rPr lang="en-CA" smtClean="0"/>
              <a:pPr>
                <a:defRPr/>
              </a:pPr>
              <a:t>99</a:t>
            </a:fld>
            <a:endParaRPr lang="en-CA" dirty="0"/>
          </a:p>
        </p:txBody>
      </p:sp>
    </p:spTree>
    <p:extLst>
      <p:ext uri="{BB962C8B-B14F-4D97-AF65-F5344CB8AC3E}">
        <p14:creationId xmlns:p14="http://schemas.microsoft.com/office/powerpoint/2010/main" val="2184018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9252"/>
                                        </p:tgtEl>
                                        <p:attrNameLst>
                                          <p:attrName>style.visibility</p:attrName>
                                        </p:attrNameLst>
                                      </p:cBhvr>
                                      <p:to>
                                        <p:strVal val="visible"/>
                                      </p:to>
                                    </p:set>
                                    <p:animEffect transition="in" filter="dissolve">
                                      <p:cBhvr>
                                        <p:cTn id="7" dur="500"/>
                                        <p:tgtEl>
                                          <p:spTgt spid="309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9251">
                                            <p:txEl>
                                              <p:pRg st="0" end="0"/>
                                            </p:txEl>
                                          </p:spTgt>
                                        </p:tgtEl>
                                        <p:attrNameLst>
                                          <p:attrName>style.visibility</p:attrName>
                                        </p:attrNameLst>
                                      </p:cBhvr>
                                      <p:to>
                                        <p:strVal val="visible"/>
                                      </p:to>
                                    </p:set>
                                    <p:animEffect transition="in" filter="dissolve">
                                      <p:cBhvr>
                                        <p:cTn id="12" dur="500"/>
                                        <p:tgtEl>
                                          <p:spTgt spid="3092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9254">
                                            <p:txEl>
                                              <p:pRg st="0" end="0"/>
                                            </p:txEl>
                                          </p:spTgt>
                                        </p:tgtEl>
                                        <p:attrNameLst>
                                          <p:attrName>style.visibility</p:attrName>
                                        </p:attrNameLst>
                                      </p:cBhvr>
                                      <p:to>
                                        <p:strVal val="visible"/>
                                      </p:to>
                                    </p:set>
                                    <p:anim calcmode="lin" valueType="num">
                                      <p:cBhvr additive="base">
                                        <p:cTn id="17" dur="500" fill="hold"/>
                                        <p:tgtEl>
                                          <p:spTgt spid="30925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92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9254">
                                            <p:txEl>
                                              <p:pRg st="1" end="1"/>
                                            </p:txEl>
                                          </p:spTgt>
                                        </p:tgtEl>
                                        <p:attrNameLst>
                                          <p:attrName>style.visibility</p:attrName>
                                        </p:attrNameLst>
                                      </p:cBhvr>
                                      <p:to>
                                        <p:strVal val="visible"/>
                                      </p:to>
                                    </p:set>
                                    <p:anim calcmode="lin" valueType="num">
                                      <p:cBhvr additive="base">
                                        <p:cTn id="23" dur="500" fill="hold"/>
                                        <p:tgtEl>
                                          <p:spTgt spid="30925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925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P spid="309252" grpId="0" animBg="1" autoUpdateAnimBg="0"/>
    </p:bld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4623</TotalTime>
  <Words>18330</Words>
  <Application>Microsoft Office PowerPoint</Application>
  <PresentationFormat>全屏显示(4:3)</PresentationFormat>
  <Paragraphs>3410</Paragraphs>
  <Slides>222</Slides>
  <Notes>83</Notes>
  <HiddenSlides>62</HiddenSlides>
  <MMClips>0</MMClips>
  <ScaleCrop>false</ScaleCrop>
  <HeadingPairs>
    <vt:vector size="8" baseType="variant">
      <vt:variant>
        <vt:lpstr>已用的字体</vt:lpstr>
      </vt:variant>
      <vt:variant>
        <vt:i4>35</vt:i4>
      </vt:variant>
      <vt:variant>
        <vt:lpstr>主题</vt:lpstr>
      </vt:variant>
      <vt:variant>
        <vt:i4>1</vt:i4>
      </vt:variant>
      <vt:variant>
        <vt:lpstr>嵌入 OLE 服务器</vt:lpstr>
      </vt:variant>
      <vt:variant>
        <vt:i4>8</vt:i4>
      </vt:variant>
      <vt:variant>
        <vt:lpstr>幻灯片标题</vt:lpstr>
      </vt:variant>
      <vt:variant>
        <vt:i4>222</vt:i4>
      </vt:variant>
    </vt:vector>
  </HeadingPairs>
  <TitlesOfParts>
    <vt:vector size="266" baseType="lpstr">
      <vt:lpstr>Arial Unicode MS</vt:lpstr>
      <vt:lpstr>CambriaMath</vt:lpstr>
      <vt:lpstr>LMSans10-Bold-Identity-H</vt:lpstr>
      <vt:lpstr>ＭＳ Ｐゴシック</vt:lpstr>
      <vt:lpstr>PMingLiU</vt:lpstr>
      <vt:lpstr>PMingLiU</vt:lpstr>
      <vt:lpstr>RHRMBD+CMSY8</vt:lpstr>
      <vt:lpstr>Times-Bold</vt:lpstr>
      <vt:lpstr>TimesNewRoman</vt:lpstr>
      <vt:lpstr>Times-Roman</vt:lpstr>
      <vt:lpstr>仿宋</vt:lpstr>
      <vt:lpstr>黑体</vt:lpstr>
      <vt:lpstr>华文行楷</vt:lpstr>
      <vt:lpstr>华文新魏</vt:lpstr>
      <vt:lpstr>华文中宋</vt:lpstr>
      <vt:lpstr>楷体</vt:lpstr>
      <vt:lpstr>楷体_GB2312</vt:lpstr>
      <vt:lpstr>隶书</vt:lpstr>
      <vt:lpstr>宋体</vt:lpstr>
      <vt:lpstr>Microsoft YaHei</vt:lpstr>
      <vt:lpstr>Microsoft YaHei</vt:lpstr>
      <vt:lpstr>幼圆</vt:lpstr>
      <vt:lpstr>Arial</vt:lpstr>
      <vt:lpstr>Calibri</vt:lpstr>
      <vt:lpstr>Cambria</vt:lpstr>
      <vt:lpstr>Cambria Math</vt:lpstr>
      <vt:lpstr>Century Schoolbook</vt:lpstr>
      <vt:lpstr>Courier New</vt:lpstr>
      <vt:lpstr>Garamond</vt:lpstr>
      <vt:lpstr>Georgia</vt:lpstr>
      <vt:lpstr>Symbol</vt:lpstr>
      <vt:lpstr>Tahoma</vt:lpstr>
      <vt:lpstr>Times New Roman</vt:lpstr>
      <vt:lpstr>Trebuchet MS</vt:lpstr>
      <vt:lpstr>Wingdings</vt:lpstr>
      <vt:lpstr>Watermark</vt:lpstr>
      <vt:lpstr>Equation</vt:lpstr>
      <vt:lpstr>公式</vt:lpstr>
      <vt:lpstr>Clip</vt:lpstr>
      <vt:lpstr>Microsoft 公式 3.0</vt:lpstr>
      <vt:lpstr>Document</vt:lpstr>
      <vt:lpstr>Photo Editor 照片</vt:lpstr>
      <vt:lpstr>文档</vt:lpstr>
      <vt:lpstr>文件</vt:lpstr>
      <vt:lpstr>PowerPoint 演示文稿</vt:lpstr>
      <vt:lpstr>Questions About 最优化问题</vt:lpstr>
      <vt:lpstr>最优化方法</vt:lpstr>
      <vt:lpstr>PowerPoint 演示文稿</vt:lpstr>
      <vt:lpstr>PowerPoint 演示文稿</vt:lpstr>
      <vt:lpstr>PowerPoint 演示文稿</vt:lpstr>
      <vt:lpstr>Greedy Algorithms</vt:lpstr>
      <vt:lpstr>Learning objectives</vt:lpstr>
      <vt:lpstr>7.1 Greedy Algorithms</vt:lpstr>
      <vt:lpstr>PowerPoint 演示文稿</vt:lpstr>
      <vt:lpstr>Greedy Algorithms</vt:lpstr>
      <vt:lpstr>PowerPoint 演示文稿</vt:lpstr>
      <vt:lpstr>The Brute Force Algorithm</vt:lpstr>
      <vt:lpstr>The Greedy Choice</vt:lpstr>
      <vt:lpstr>PowerPoint 演示文稿</vt:lpstr>
      <vt:lpstr>1. Greedy Algorithms</vt:lpstr>
      <vt:lpstr>PowerPoint 演示文稿</vt:lpstr>
      <vt:lpstr>The Brute Force Algorithm</vt:lpstr>
      <vt:lpstr>The Greedy Choice</vt:lpstr>
      <vt:lpstr>PowerPoint 演示文稿</vt:lpstr>
      <vt:lpstr>Hard Making Change Example</vt:lpstr>
      <vt:lpstr>Implement the  Change  Example</vt:lpstr>
      <vt:lpstr>Greedy Algorithms</vt:lpstr>
      <vt:lpstr>When Does It Work?</vt:lpstr>
      <vt:lpstr>Elements of Greedy Strategy</vt:lpstr>
      <vt:lpstr>Greedy-Choice Property</vt:lpstr>
      <vt:lpstr>Optimal Substructures</vt:lpstr>
      <vt:lpstr>Steps of Greedy Strategy</vt:lpstr>
      <vt:lpstr>The General method</vt:lpstr>
      <vt:lpstr>The General method (continued)</vt:lpstr>
      <vt:lpstr>PowerPoint 演示文稿</vt:lpstr>
      <vt:lpstr>PowerPoint 演示文稿</vt:lpstr>
      <vt:lpstr>PowerPoint 演示文稿</vt:lpstr>
      <vt:lpstr>PowerPoint 演示文稿</vt:lpstr>
      <vt:lpstr>7.2.2 Activity-selection Problem</vt:lpstr>
      <vt:lpstr>7.2.2 Activity-selection Problem</vt:lpstr>
      <vt:lpstr>Activity Selection Problem Example</vt:lpstr>
      <vt:lpstr>How to solve it</vt:lpstr>
      <vt:lpstr>应用实例</vt:lpstr>
      <vt:lpstr>PowerPoint 演示文稿</vt:lpstr>
      <vt:lpstr>Activity Selection Problem</vt:lpstr>
      <vt:lpstr>Representing the Problem</vt:lpstr>
      <vt:lpstr>Representing the Problem</vt:lpstr>
      <vt:lpstr>Simple Idea with Greedy Choice</vt:lpstr>
      <vt:lpstr>Proof of the Theorem</vt:lpstr>
      <vt:lpstr>How to Simplify …</vt:lpstr>
      <vt:lpstr>Greedy Approach</vt:lpstr>
      <vt:lpstr>Greedy-Choice Property</vt:lpstr>
      <vt:lpstr>Optimal Substructures</vt:lpstr>
      <vt:lpstr>Recall </vt:lpstr>
      <vt:lpstr>Example: A Recursive Greedy Algorithm</vt:lpstr>
      <vt:lpstr>PowerPoint 演示文稿</vt:lpstr>
      <vt:lpstr>活动安排问题</vt:lpstr>
      <vt:lpstr>An Iterative/Recursive Greedy Algorithm </vt:lpstr>
      <vt:lpstr>练习：最小延迟调度</vt:lpstr>
      <vt:lpstr>实例</vt:lpstr>
      <vt:lpstr>贪心策略选择</vt:lpstr>
      <vt:lpstr>算法设计</vt:lpstr>
      <vt:lpstr>Dynamic Programming vs. Greedy Algorithms</vt:lpstr>
      <vt:lpstr>7.2.3 Knapsack Problem</vt:lpstr>
      <vt:lpstr> 7.2.3 The Knapsack Problem</vt:lpstr>
      <vt:lpstr>The Fractional Knapsack Problem</vt:lpstr>
      <vt:lpstr>0-1 Knapsack problem</vt:lpstr>
      <vt:lpstr>Solving The Knapsack Problem</vt:lpstr>
      <vt:lpstr>PowerPoint 演示文稿</vt:lpstr>
      <vt:lpstr>PowerPoint 演示文稿</vt:lpstr>
      <vt:lpstr>PowerPoint 演示文稿</vt:lpstr>
      <vt:lpstr>PowerPoint 演示文稿</vt:lpstr>
      <vt:lpstr>PowerPoint 演示文稿</vt:lpstr>
      <vt:lpstr>The Fractional Knapsack Algorithm</vt:lpstr>
      <vt:lpstr>The Fractional Knapsack Algorithm</vt:lpstr>
      <vt:lpstr>About The 0-1 Knapsack Problem</vt:lpstr>
      <vt:lpstr>课堂练习（分组）</vt:lpstr>
      <vt:lpstr>课堂练习（分组）</vt:lpstr>
      <vt:lpstr>课堂练习（分组）</vt:lpstr>
      <vt:lpstr>扩展：最优装载（自学）</vt:lpstr>
      <vt:lpstr>最优装载</vt:lpstr>
      <vt:lpstr>最优装载算法描述</vt:lpstr>
      <vt:lpstr>课堂练习题</vt:lpstr>
      <vt:lpstr>7.2.4 Optimal Merge Patterns  </vt:lpstr>
      <vt:lpstr>7.2.4 Optimal Binary Merge Tree</vt:lpstr>
      <vt:lpstr>Optimal Merging of Lists</vt:lpstr>
      <vt:lpstr>The Greedy Method</vt:lpstr>
      <vt:lpstr>7.2.4 Application –Huffman Coding</vt:lpstr>
      <vt:lpstr>Discussion</vt:lpstr>
      <vt:lpstr>Coding Efficiency &amp; Redundancy</vt:lpstr>
      <vt:lpstr>Example: Fixed Length Coding</vt:lpstr>
      <vt:lpstr>Result</vt:lpstr>
      <vt:lpstr>Variable Length Coding  (Huffman Coding)</vt:lpstr>
      <vt:lpstr>The Greedy Method</vt:lpstr>
      <vt:lpstr>Correctness Proof of Huffman Encoding</vt:lpstr>
      <vt:lpstr>Induction Basis</vt:lpstr>
      <vt:lpstr>Induction Step (1/3)</vt:lpstr>
      <vt:lpstr>Induction Step (2/3)</vt:lpstr>
      <vt:lpstr>Induction Step (3/3)</vt:lpstr>
      <vt:lpstr>Analysis</vt:lpstr>
      <vt:lpstr>Time Complexity</vt:lpstr>
      <vt:lpstr>PowerPoint 演示文稿</vt:lpstr>
      <vt:lpstr>PowerPoint 演示文稿</vt:lpstr>
      <vt:lpstr>Huffman Encoding: Greedy Analysis</vt:lpstr>
      <vt:lpstr>Huffman Encoding: Greedy Analysis</vt:lpstr>
      <vt:lpstr>Huffman Encoding: Greedy Analysis</vt:lpstr>
      <vt:lpstr>PowerPoint 演示文稿</vt:lpstr>
      <vt:lpstr>PowerPoint 演示文稿</vt:lpstr>
      <vt:lpstr>Huffman Coding Discussion </vt:lpstr>
      <vt:lpstr>7.2.5 Minimum Spanning Trees (MST) </vt:lpstr>
      <vt:lpstr>7.2.5 Minimum Spanning Trees (MST) </vt:lpstr>
      <vt:lpstr>Applications of MST</vt:lpstr>
      <vt:lpstr>Minimum Spanning Tree Property</vt:lpstr>
      <vt:lpstr>Minimum Spanning Tree Property</vt:lpstr>
      <vt:lpstr>Minimum Spanning Tree Property</vt:lpstr>
      <vt:lpstr>Minimum Spanning Tree Property</vt:lpstr>
      <vt:lpstr>Prim’s Algorithm (node-by-node)</vt:lpstr>
      <vt:lpstr>Prim’s Algorithm for Finding an MST</vt:lpstr>
      <vt:lpstr>Prim（普里姆）算法</vt:lpstr>
      <vt:lpstr>Prim（普里姆）算法</vt:lpstr>
      <vt:lpstr>Prim Algorithm Example</vt:lpstr>
      <vt:lpstr>Discuss on Prim’s Algorithm </vt:lpstr>
      <vt:lpstr>Pseudocode of Prim Algorithms</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Prim算法是否能产生一个最优解</vt:lpstr>
      <vt:lpstr>Prim算法是否总能产生一棵最小生成树？</vt:lpstr>
      <vt:lpstr>Prim算法是否总能产生一棵最小生成树？</vt:lpstr>
      <vt:lpstr>Prim算法的效率</vt:lpstr>
      <vt:lpstr>Kruskal’s Algorithm (edge-by-edge)</vt:lpstr>
      <vt:lpstr>Kruskal’s Algorithm for Finding MST</vt:lpstr>
      <vt:lpstr>Kruskal Algorithm Example</vt:lpstr>
      <vt:lpstr>Kruskal Algorithm Implementation Details</vt:lpstr>
      <vt:lpstr>Kruskal Algorithm Implementation Details</vt:lpstr>
      <vt:lpstr>Pseudocode of Kruskal’s Algorithm</vt:lpstr>
      <vt:lpstr>Kruskal Algorithm Complexity</vt:lpstr>
      <vt:lpstr>Kruskal’s Algorithm Example</vt:lpstr>
      <vt:lpstr>Kruskal’s Algorithm Example</vt:lpstr>
      <vt:lpstr>Kruskal’s Algorithm Example</vt:lpstr>
      <vt:lpstr>Kruskal’s Algorithm Example</vt:lpstr>
      <vt:lpstr>Kruskal’s Algorithm Example</vt:lpstr>
      <vt:lpstr>Kruskal’s Algorithm Example</vt:lpstr>
      <vt:lpstr>Kruskal’s Algorithm Example</vt:lpstr>
      <vt:lpstr>Kruskal’s Algorithm Example</vt:lpstr>
      <vt:lpstr>Kruskal’s Algorithm Example</vt:lpstr>
      <vt:lpstr>Kruskal’s Algorithm Example</vt:lpstr>
      <vt:lpstr>Union-Find Algorithm Implementation </vt:lpstr>
      <vt:lpstr>Union-Find Algorithm Assignment</vt:lpstr>
      <vt:lpstr>Kruskal算法的正确性证明</vt:lpstr>
      <vt:lpstr>Time complexity</vt:lpstr>
      <vt:lpstr>Ackermann’s function</vt:lpstr>
      <vt:lpstr>Inverse of Ackermann’s function </vt:lpstr>
      <vt:lpstr>Time Complexity of Kruskal’s Algorithm </vt:lpstr>
      <vt:lpstr>7.2.6 Shortest Paths on a Special Graph</vt:lpstr>
      <vt:lpstr>Shortest Paths on a Multi-stage Graph</vt:lpstr>
      <vt:lpstr>The Single-Source Shortest Path Problem </vt:lpstr>
      <vt:lpstr>Applications of SSSP</vt:lpstr>
      <vt:lpstr>Dijkstra’s Algorithm</vt:lpstr>
      <vt:lpstr>Dijkstra’s Algorithm</vt:lpstr>
      <vt:lpstr>Implement Details</vt:lpstr>
      <vt:lpstr>Dijkstra’s Algorithm to SSSP</vt:lpstr>
      <vt:lpstr>Dijkstra’s algorithm: Which priority queue?</vt:lpstr>
      <vt:lpstr>PowerPoint 演示文稿</vt:lpstr>
      <vt:lpstr>PowerPoint 演示文稿</vt:lpstr>
      <vt:lpstr>Dijkstra算法正确性证明</vt:lpstr>
      <vt:lpstr>PowerPoint 演示文稿</vt:lpstr>
      <vt:lpstr>课堂练习题：选址问题 </vt:lpstr>
      <vt:lpstr>课堂练习题：选址问题 </vt:lpstr>
      <vt:lpstr>7.2.6 The minimal cycle basis problem</vt:lpstr>
      <vt:lpstr>7.2.6 The minimal cycle basis problem</vt:lpstr>
      <vt:lpstr>7.2.6 The minimal cycle basis problem</vt:lpstr>
      <vt:lpstr>7.2.6 The minimal cycle basis problem</vt:lpstr>
      <vt:lpstr>Detailed Steps for the Minimal Cycle Basis Problem</vt:lpstr>
      <vt:lpstr>PowerPoint 演示文稿</vt:lpstr>
      <vt:lpstr>Gaussian elimination</vt:lpstr>
      <vt:lpstr>7.2.7 The 2-terminal One to Any Special Channel Routing Problem</vt:lpstr>
      <vt:lpstr>Two Feasible Solutions</vt:lpstr>
      <vt:lpstr>Redrawing Solutions</vt:lpstr>
      <vt:lpstr>7.2.7 The 2-terminal One to Any Special Channel Routing Problem</vt:lpstr>
      <vt:lpstr>7.2.7 The 2-terminal One to Any Special Channel Routing Problem</vt:lpstr>
      <vt:lpstr>PowerPoint 演示文稿</vt:lpstr>
      <vt:lpstr>PowerPoint 演示文稿</vt:lpstr>
      <vt:lpstr> Road Trip Problem(课外思考题）</vt:lpstr>
      <vt:lpstr> Road Trip Problem</vt:lpstr>
      <vt:lpstr>PowerPoint 演示文稿</vt:lpstr>
      <vt:lpstr> Road Trip Problem</vt:lpstr>
      <vt:lpstr>7.2.8 多机调度问题</vt:lpstr>
      <vt:lpstr>多机调度问题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思考题-旅行商问题(货郎担问题)</vt:lpstr>
      <vt:lpstr>PowerPoint 演示文稿</vt:lpstr>
      <vt:lpstr>      Planning of schools</vt:lpstr>
      <vt:lpstr>Set cover</vt:lpstr>
      <vt:lpstr>Greedy </vt:lpstr>
      <vt:lpstr>PowerPoint 演示文稿</vt:lpstr>
      <vt:lpstr>PowerPoint 演示文稿</vt:lpstr>
      <vt:lpstr>PowerPoint 演示文稿</vt:lpstr>
      <vt:lpstr>练习</vt:lpstr>
      <vt:lpstr>练习</vt:lpstr>
      <vt:lpstr>练习分析</vt:lpstr>
      <vt:lpstr>练习分析</vt:lpstr>
      <vt:lpstr>A Simple Example</vt:lpstr>
      <vt:lpstr>Done Greedy</vt:lpstr>
    </vt:vector>
  </TitlesOfParts>
  <Company>CS of SWUST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算法分析与设计 The Analysis and Design of Algorithms</dc:title>
  <dc:creator>YU Lasheng</dc:creator>
  <cp:lastModifiedBy>余腊生</cp:lastModifiedBy>
  <cp:revision>588</cp:revision>
  <dcterms:created xsi:type="dcterms:W3CDTF">2005-08-20T01:59:54Z</dcterms:created>
  <dcterms:modified xsi:type="dcterms:W3CDTF">2022-11-15T08:02:03Z</dcterms:modified>
</cp:coreProperties>
</file>