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6" r:id="rId2"/>
    <p:sldId id="307" r:id="rId3"/>
    <p:sldId id="308" r:id="rId4"/>
    <p:sldId id="309" r:id="rId5"/>
    <p:sldId id="310" r:id="rId6"/>
    <p:sldId id="311" r:id="rId7"/>
    <p:sldId id="31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72359-4E20-464F-8C9D-4BC6716FFA3F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E8BE-6F69-4D03-8C63-A985865C7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言下之意就是，给你一组乱序的序列，当你查找到</a:t>
            </a:r>
            <a:r>
              <a:rPr lang="en-US" altLang="zh-CN" dirty="0"/>
              <a:t>10</a:t>
            </a:r>
            <a:r>
              <a:rPr lang="zh-CN" altLang="en-US" dirty="0"/>
              <a:t>次？</a:t>
            </a:r>
            <a:r>
              <a:rPr lang="en-US" altLang="zh-CN" dirty="0"/>
              <a:t>20</a:t>
            </a:r>
            <a:r>
              <a:rPr lang="zh-CN" altLang="en-US" dirty="0"/>
              <a:t>次？之后，二分查找所花费的平均时间要小于顺序查找。</a:t>
            </a:r>
            <a:endParaRPr lang="en-US" altLang="zh-CN" dirty="0"/>
          </a:p>
          <a:p>
            <a:r>
              <a:rPr lang="zh-CN" altLang="en-US" dirty="0"/>
              <a:t>（因为我们知道，第一次二分查找会在序列排序上花费部分时间，这部分时间会均摊在之后的每次查找上）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7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1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7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7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2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9D6A3-AEBD-DFBD-AB05-3B2D983ED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5FF34-158F-6837-899B-CA9B34486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2D2F0-3036-103A-2F77-5F76CD76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384DA-8E7E-AF97-C9B9-8C72DDCF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68086-7408-6346-9CB0-C6B1315F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0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9E68D-4F7B-1A0B-41B6-5BD9659C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1D6501-333C-F5A1-6A3F-043F38AD5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33B1-B861-7CC2-8F46-12EC2909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C2F9B-9CBD-DD0D-524F-CE0836C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14571-CEA5-F7FA-91E8-D023EB5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AAE19-665C-A5AC-0407-C51201AA8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2CC06-2E8C-F517-516D-86AE6A4E7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C6A87-4E73-36AD-EEE9-8219611F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3B44E-C85A-5983-2A9A-FCF81D2F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C76B4-67A4-0EC5-40FD-0A52242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6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" y="0"/>
            <a:ext cx="12187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E10B1-81A1-0EE4-4FE3-65370C3D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F46F5-B0F4-0E83-828F-FD5D8CBE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FC82E-EB95-4F49-EC95-0D9784E5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3AABC-D7F8-6817-DB27-51345D6E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2766E-AF8A-D24A-207C-6FC21E5C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6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460E-C438-AEC9-CBCB-A154E695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FCD98-4FAA-DFFC-F47F-45ED7D81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CAE16-A997-357D-783E-B2E80422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9F78F-65A5-DA22-CEA3-2423CFF8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55222-49E8-9EC2-FB5E-61BBF22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83D0-9200-AE9D-8309-6B275E0D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0950E-B392-D3BE-1BEA-AAAB3E431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D33BE-83A4-8604-5C19-28860190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A4E3D-92F1-B8DF-CBF4-D5CE15D9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6D526-A986-2F08-71B3-CF5BFD67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9F5C-5C12-3D71-5094-4C21EB91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0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694C-6762-383B-A8C9-D038EEB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7D2AE-72C1-26AA-B715-D40C4B74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02277-A3D2-E099-8FD3-E80538DA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2241C8-E64F-0A17-6C37-024ED33BA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C6828-35A6-7DAD-9E00-A256EA4B4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EC55E-DB63-E856-C25D-90289F26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F96CD2-5FB2-149F-0463-9DC4DE7F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28714-485A-5803-0076-A47EDA37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5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434C-4824-7E40-73D6-CB394601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FB9DF-A4B0-16F1-A3C7-186A8C58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C145B7-1721-CB7B-063F-F3163DF3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FBD7B-CA9E-C218-1228-971C01EA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48565D-EDE3-951A-1AF9-D90F97DB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85B61-9525-D251-80BE-9B41D1D4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1E09E-9B30-6490-8F1B-1259906F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3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0272B-26DF-D6C9-9EE4-29BC22E3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FD65F-5CDF-910F-6821-261A93D2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C96E6-3E38-92E0-8228-28B175DCC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7BA01-5DC4-B1B2-155E-32D3BC7C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463BA-CDB5-CCC9-177A-BB611D68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A53BF-B8CA-2C1A-AB5E-5ADB48D6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9EA85-AF92-74FA-AC90-4717BE67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A8A850-42B5-F07B-0FA0-335A675E7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A3FBBA-0653-3514-D69D-4C8362EF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E56A9-1B83-215C-3FA4-BA45B918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A5591-5FF4-58CE-2C16-EE175688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77259-0E83-3EEA-7A0B-595A134F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7A2788-11C7-B797-560D-6D30508A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8B778-B524-D276-733E-3A1C5C62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DA8FC-DEC1-4733-7321-190A280EA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E1D1-5F32-489E-88A1-AACAECCF1799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4D019-1303-1186-BFBE-97B99AEDF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95C7E-C7AC-6744-C5FB-BCCE4EA57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66A7-84A0-4812-A25E-ACB3DA287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huanlan.zhihu.com/p/341201904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../../Desktop/demo.mp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9B30E86-6E86-3A09-C9A0-2006E9931DF8}"/>
              </a:ext>
            </a:extLst>
          </p:cNvPr>
          <p:cNvSpPr txBox="1"/>
          <p:nvPr/>
        </p:nvSpPr>
        <p:spPr>
          <a:xfrm>
            <a:off x="448236" y="2140721"/>
            <a:ext cx="11174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ea typeface="Adobe 黑体 Std R" panose="020B0400000000000000" pitchFamily="34" charset="-122"/>
              </a:rPr>
              <a:t>课外思考题</a:t>
            </a:r>
            <a:r>
              <a:rPr lang="en-US" altLang="zh-CN" sz="7200" dirty="0">
                <a:ea typeface="Adobe 黑体 Std R" panose="020B0400000000000000" pitchFamily="34" charset="-122"/>
              </a:rPr>
              <a:t>1007(1)</a:t>
            </a:r>
            <a:endParaRPr lang="zh-CN" altLang="en-US" sz="7200" dirty="0">
              <a:ea typeface="Adobe 黑体 Std R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37288-ED2E-0559-6A77-6F5406C39EAA}"/>
              </a:ext>
            </a:extLst>
          </p:cNvPr>
          <p:cNvSpPr txBox="1"/>
          <p:nvPr/>
        </p:nvSpPr>
        <p:spPr>
          <a:xfrm>
            <a:off x="6617616" y="4072379"/>
            <a:ext cx="4402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计科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T2101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班 刘志鹏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2022-10-21</a:t>
            </a:r>
            <a:endParaRPr lang="zh-CN" altLang="en-US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C3C7FD-4A95-877C-A18E-504045659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B5436F-D711-9EAF-0144-5DD8A4B7B436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EB6CC-4652-1A8C-AB77-F58DB50D54BE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6A01ED-1BFE-A87A-1C24-DE0A5FDBC001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A32173-E979-E1F2-C7D7-48A2D10CEE38}"/>
              </a:ext>
            </a:extLst>
          </p:cNvPr>
          <p:cNvCxnSpPr>
            <a:cxnSpLocks/>
          </p:cNvCxnSpPr>
          <p:nvPr/>
        </p:nvCxnSpPr>
        <p:spPr>
          <a:xfrm>
            <a:off x="301658" y="162487"/>
            <a:ext cx="0" cy="534848"/>
          </a:xfrm>
          <a:prstGeom prst="line">
            <a:avLst/>
          </a:prstGeom>
          <a:ln w="57150">
            <a:solidFill>
              <a:srgbClr val="087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5C92B8E-53BF-678D-FB5C-A428C28BB435}"/>
              </a:ext>
            </a:extLst>
          </p:cNvPr>
          <p:cNvSpPr txBox="1"/>
          <p:nvPr/>
        </p:nvSpPr>
        <p:spPr>
          <a:xfrm>
            <a:off x="358219" y="199078"/>
            <a:ext cx="236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2A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问题描述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63F147-35E4-3696-370B-703661A948B0}"/>
              </a:ext>
            </a:extLst>
          </p:cNvPr>
          <p:cNvSpPr txBox="1"/>
          <p:nvPr/>
        </p:nvSpPr>
        <p:spPr>
          <a:xfrm>
            <a:off x="1392028" y="1932500"/>
            <a:ext cx="9147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当</a:t>
            </a:r>
            <a:r>
              <a:rPr lang="zh-CN" altLang="zh-CN" sz="4400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二分查找</a:t>
            </a:r>
            <a:r>
              <a:rPr lang="zh-CN" altLang="zh-CN" sz="4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算法至少执行多少次查找，相对于</a:t>
            </a:r>
            <a:r>
              <a:rPr lang="zh-CN" altLang="zh-CN" sz="4400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顺序查找</a:t>
            </a:r>
            <a:r>
              <a:rPr lang="zh-CN" altLang="zh-CN" sz="4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才是有效的？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4F5008-202F-68EB-7CAD-36976B32B9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DAA5E57-05BF-3D35-1FAC-0E4472CAA88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DA3F48-8542-C9F1-A18D-49E1F43B42FE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7F1360-6AB4-FD1B-6B19-FC93B8C0D892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F6EE56A-8A04-0E78-32E6-07EC0ED1BC28}"/>
              </a:ext>
            </a:extLst>
          </p:cNvPr>
          <p:cNvCxnSpPr>
            <a:cxnSpLocks/>
          </p:cNvCxnSpPr>
          <p:nvPr/>
        </p:nvCxnSpPr>
        <p:spPr>
          <a:xfrm>
            <a:off x="301658" y="162487"/>
            <a:ext cx="0" cy="534848"/>
          </a:xfrm>
          <a:prstGeom prst="line">
            <a:avLst/>
          </a:prstGeom>
          <a:ln w="57150">
            <a:solidFill>
              <a:srgbClr val="087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7C5A7C5-6D16-9ADB-882B-107FF5AE1F57}"/>
              </a:ext>
            </a:extLst>
          </p:cNvPr>
          <p:cNvSpPr txBox="1"/>
          <p:nvPr/>
        </p:nvSpPr>
        <p:spPr>
          <a:xfrm>
            <a:off x="358219" y="199078"/>
            <a:ext cx="236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2A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F293B5-1D4C-EAE0-EE99-8395FEA19F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E89CAB-B90B-3941-0F7A-7CCDAC4D6657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DD2589-1E73-533C-75F4-1B8DD1BA5C3F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2FC5C3-FFFC-7256-7DF7-263912869004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D94835-2F4B-01B9-CCE2-D4FAB9520A95}"/>
              </a:ext>
            </a:extLst>
          </p:cNvPr>
          <p:cNvSpPr txBox="1"/>
          <p:nvPr/>
        </p:nvSpPr>
        <p:spPr>
          <a:xfrm>
            <a:off x="594089" y="1272738"/>
            <a:ext cx="1102867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Adobe 黑体 Std R" panose="020B0400000000000000" pitchFamily="34" charset="-122"/>
              </a:rPr>
              <a:t>       </a:t>
            </a:r>
            <a:r>
              <a:rPr lang="zh-CN" altLang="zh-CN" sz="2800" dirty="0">
                <a:ea typeface="Adobe 黑体 Std R" panose="020B0400000000000000" pitchFamily="34" charset="-122"/>
              </a:rPr>
              <a:t>由于二分查找先需要花费</a:t>
            </a:r>
            <a:r>
              <a:rPr lang="en-US" altLang="zh-CN" sz="2800" dirty="0">
                <a:ea typeface="Adobe 黑体 Std R" panose="020B0400000000000000" pitchFamily="34" charset="-122"/>
              </a:rPr>
              <a:t>O(nlogn)</a:t>
            </a:r>
            <a:r>
              <a:rPr lang="zh-CN" altLang="zh-CN" sz="2800" dirty="0">
                <a:ea typeface="Adobe 黑体 Std R" panose="020B0400000000000000" pitchFamily="34" charset="-122"/>
              </a:rPr>
              <a:t>的时间进行排序，以便后面每一次二分查找能在</a:t>
            </a:r>
            <a:r>
              <a:rPr lang="en-US" altLang="zh-CN" sz="2800" dirty="0">
                <a:ea typeface="Adobe 黑体 Std R" panose="020B0400000000000000" pitchFamily="34" charset="-122"/>
              </a:rPr>
              <a:t>O(logn)</a:t>
            </a:r>
            <a:r>
              <a:rPr lang="zh-CN" altLang="zh-CN" sz="2800" dirty="0">
                <a:ea typeface="Adobe 黑体 Std R" panose="020B0400000000000000" pitchFamily="34" charset="-122"/>
              </a:rPr>
              <a:t>的时间内完成。</a:t>
            </a:r>
            <a:endParaRPr lang="en-US" altLang="zh-CN" sz="2800" dirty="0">
              <a:ea typeface="Adobe 黑体 Std R" panose="020B0400000000000000" pitchFamily="34" charset="-122"/>
            </a:endParaRPr>
          </a:p>
          <a:p>
            <a:r>
              <a:rPr lang="en-US" altLang="zh-CN" sz="2800" dirty="0">
                <a:ea typeface="Adobe 黑体 Std R" panose="020B0400000000000000" pitchFamily="34" charset="-122"/>
              </a:rPr>
              <a:t>       </a:t>
            </a:r>
            <a:r>
              <a:rPr lang="zh-CN" altLang="zh-CN" sz="2800" dirty="0">
                <a:ea typeface="Adobe 黑体 Std R" panose="020B0400000000000000" pitchFamily="34" charset="-122"/>
              </a:rPr>
              <a:t>设查找次数为</a:t>
            </a:r>
            <a:r>
              <a:rPr lang="en-US" altLang="zh-CN" sz="2800" dirty="0">
                <a:ea typeface="Adobe 黑体 Std R" panose="020B0400000000000000" pitchFamily="34" charset="-122"/>
              </a:rPr>
              <a:t>k</a:t>
            </a:r>
            <a:r>
              <a:rPr lang="zh-CN" altLang="zh-CN" sz="2800" dirty="0">
                <a:ea typeface="Adobe 黑体 Std R" panose="020B0400000000000000" pitchFamily="34" charset="-122"/>
              </a:rPr>
              <a:t>，则均摊到每一次的查找时间为</a:t>
            </a:r>
          </a:p>
          <a:p>
            <a:pPr algn="r"/>
            <a:r>
              <a:rPr lang="en-US" altLang="zh-CN" sz="2800" dirty="0">
                <a:ea typeface="Adobe 黑体 Std R" panose="020B0400000000000000" pitchFamily="34" charset="-122"/>
              </a:rPr>
              <a:t>t1 = O(nlogn) / k + O(logn)-----------------(*)</a:t>
            </a:r>
            <a:endParaRPr lang="zh-CN" altLang="zh-CN" sz="2800" dirty="0">
              <a:ea typeface="Adobe 黑体 Std R" panose="020B0400000000000000" pitchFamily="34" charset="-122"/>
            </a:endParaRPr>
          </a:p>
          <a:p>
            <a:r>
              <a:rPr lang="en-US" altLang="zh-CN" sz="2800" dirty="0">
                <a:ea typeface="Adobe 黑体 Std R" panose="020B0400000000000000" pitchFamily="34" charset="-122"/>
              </a:rPr>
              <a:t>       </a:t>
            </a:r>
            <a:r>
              <a:rPr lang="zh-CN" altLang="zh-CN" sz="2800" dirty="0">
                <a:ea typeface="Adobe 黑体 Std R" panose="020B0400000000000000" pitchFamily="34" charset="-122"/>
              </a:rPr>
              <a:t>而线性查找每一次的查找时间为</a:t>
            </a:r>
          </a:p>
          <a:p>
            <a:pPr algn="ctr"/>
            <a:r>
              <a:rPr lang="en-US" altLang="zh-CN" sz="2800" dirty="0">
                <a:ea typeface="Adobe 黑体 Std R" panose="020B0400000000000000" pitchFamily="34" charset="-122"/>
              </a:rPr>
              <a:t>t2 = O(n)</a:t>
            </a:r>
            <a:endParaRPr lang="zh-CN" altLang="zh-CN" sz="2800" dirty="0">
              <a:ea typeface="Adobe 黑体 Std R" panose="020B0400000000000000" pitchFamily="34" charset="-122"/>
            </a:endParaRPr>
          </a:p>
          <a:p>
            <a:r>
              <a:rPr lang="en-US" altLang="zh-CN" sz="2800" dirty="0">
                <a:ea typeface="Adobe 黑体 Std R" panose="020B0400000000000000" pitchFamily="34" charset="-122"/>
              </a:rPr>
              <a:t>       </a:t>
            </a:r>
            <a:r>
              <a:rPr lang="zh-CN" altLang="zh-CN" sz="2800" dirty="0">
                <a:ea typeface="Adobe 黑体 Std R" panose="020B0400000000000000" pitchFamily="34" charset="-122"/>
              </a:rPr>
              <a:t>显然，本题</a:t>
            </a:r>
            <a:r>
              <a:rPr lang="zh-CN" altLang="en-US" sz="2800" dirty="0">
                <a:ea typeface="Adobe 黑体 Std R" panose="020B0400000000000000" pitchFamily="34" charset="-122"/>
              </a:rPr>
              <a:t>对于给定的</a:t>
            </a:r>
            <a:r>
              <a:rPr lang="en-US" altLang="zh-CN" sz="2800" dirty="0">
                <a:ea typeface="Adobe 黑体 Std R" panose="020B0400000000000000" pitchFamily="34" charset="-122"/>
              </a:rPr>
              <a:t>n</a:t>
            </a:r>
            <a:r>
              <a:rPr lang="zh-CN" altLang="en-US" sz="2800" dirty="0">
                <a:ea typeface="Adobe 黑体 Std R" panose="020B0400000000000000" pitchFamily="34" charset="-122"/>
              </a:rPr>
              <a:t>值，</a:t>
            </a:r>
            <a:r>
              <a:rPr lang="zh-CN" altLang="zh-CN" sz="2800" dirty="0">
                <a:ea typeface="Adobe 黑体 Std R" panose="020B0400000000000000" pitchFamily="34" charset="-122"/>
              </a:rPr>
              <a:t>要求最小的</a:t>
            </a:r>
            <a:r>
              <a:rPr lang="en-US" altLang="zh-CN" sz="2800" dirty="0">
                <a:ea typeface="Adobe 黑体 Std R" panose="020B0400000000000000" pitchFamily="34" charset="-122"/>
              </a:rPr>
              <a:t>k</a:t>
            </a:r>
            <a:r>
              <a:rPr lang="zh-CN" altLang="zh-CN" sz="2800" dirty="0">
                <a:ea typeface="Adobe 黑体 Std R" panose="020B0400000000000000" pitchFamily="34" charset="-122"/>
              </a:rPr>
              <a:t>，使得</a:t>
            </a:r>
            <a:r>
              <a:rPr lang="en-US" altLang="zh-CN" sz="2800" dirty="0">
                <a:ea typeface="Adobe 黑体 Std R" panose="020B0400000000000000" pitchFamily="34" charset="-122"/>
              </a:rPr>
              <a:t>t1 </a:t>
            </a:r>
            <a:r>
              <a:rPr lang="zh-CN" altLang="zh-CN" sz="2800" dirty="0">
                <a:ea typeface="Adobe 黑体 Std R" panose="020B0400000000000000" pitchFamily="34" charset="-122"/>
              </a:rPr>
              <a:t>≤ </a:t>
            </a:r>
            <a:r>
              <a:rPr lang="en-US" altLang="zh-CN" sz="2800" dirty="0">
                <a:ea typeface="Adobe 黑体 Std R" panose="020B0400000000000000" pitchFamily="34" charset="-122"/>
              </a:rPr>
              <a:t>t2</a:t>
            </a:r>
            <a:r>
              <a:rPr lang="zh-CN" altLang="zh-CN" sz="2800" dirty="0">
                <a:ea typeface="Adobe 黑体 Std R" panose="020B0400000000000000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4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A32173-E979-E1F2-C7D7-48A2D10CEE38}"/>
              </a:ext>
            </a:extLst>
          </p:cNvPr>
          <p:cNvCxnSpPr>
            <a:cxnSpLocks/>
          </p:cNvCxnSpPr>
          <p:nvPr/>
        </p:nvCxnSpPr>
        <p:spPr>
          <a:xfrm>
            <a:off x="301658" y="162487"/>
            <a:ext cx="0" cy="534848"/>
          </a:xfrm>
          <a:prstGeom prst="line">
            <a:avLst/>
          </a:prstGeom>
          <a:ln w="57150">
            <a:solidFill>
              <a:srgbClr val="087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5C92B8E-53BF-678D-FB5C-A428C28BB435}"/>
              </a:ext>
            </a:extLst>
          </p:cNvPr>
          <p:cNvSpPr txBox="1"/>
          <p:nvPr/>
        </p:nvSpPr>
        <p:spPr>
          <a:xfrm>
            <a:off x="358219" y="199078"/>
            <a:ext cx="236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2A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24F528-2B53-F202-CEE7-964349010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80D4F5-36F5-E34D-8EE0-7EFFCDED1C7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D3516-A41F-5608-92D7-A14923B26A93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5D4968-3378-86B3-2113-6FE2BB5B17E3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C70963-8819-0AC3-067D-B791A983423A}"/>
              </a:ext>
            </a:extLst>
          </p:cNvPr>
          <p:cNvSpPr txBox="1"/>
          <p:nvPr/>
        </p:nvSpPr>
        <p:spPr>
          <a:xfrm>
            <a:off x="301658" y="745932"/>
            <a:ext cx="6436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dirty="0">
                <a:ea typeface="Adobe 黑体 Std R" panose="020B0400000000000000" pitchFamily="34" charset="-122"/>
              </a:rPr>
              <a:t>已知快速的平均时间复杂度为：</a:t>
            </a:r>
          </a:p>
          <a:p>
            <a:pPr algn="just"/>
            <a:endParaRPr lang="en-US" altLang="zh-CN" sz="2400" dirty="0">
              <a:ea typeface="Adobe 黑体 Std R" panose="020B0400000000000000" pitchFamily="34" charset="-122"/>
            </a:endParaRPr>
          </a:p>
          <a:p>
            <a:pPr algn="just"/>
            <a:endParaRPr lang="en-US" altLang="zh-CN" sz="2400" dirty="0">
              <a:ea typeface="Adobe 黑体 Std R" panose="020B0400000000000000" pitchFamily="34" charset="-122"/>
            </a:endParaRPr>
          </a:p>
          <a:p>
            <a:pPr algn="just"/>
            <a:r>
              <a:rPr lang="en-US" altLang="zh-CN" sz="2400" dirty="0">
                <a:ea typeface="Adobe 黑体 Std R" panose="020B0400000000000000" pitchFamily="34" charset="-122"/>
              </a:rPr>
              <a:t>(</a:t>
            </a:r>
            <a:r>
              <a:rPr lang="zh-CN" altLang="zh-CN" sz="2400" dirty="0">
                <a:ea typeface="Adobe 黑体 Std R" panose="020B0400000000000000" pitchFamily="34" charset="-122"/>
              </a:rPr>
              <a:t>参考：</a:t>
            </a:r>
            <a:r>
              <a:rPr lang="en-US" altLang="zh-CN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dobe 黑体 Std R" panose="020B0400000000000000"/>
                <a:hlinkClick r:id="rId4"/>
              </a:rPr>
              <a:t>https://zhuanlan.zhihu.com/p/341201904</a:t>
            </a:r>
            <a:r>
              <a:rPr lang="en-US" altLang="zh-CN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dobe 黑体 Std R" panose="020B0400000000000000"/>
              </a:rPr>
              <a:t> )</a:t>
            </a:r>
            <a:endParaRPr lang="zh-CN" altLang="zh-CN" sz="2400" dirty="0">
              <a:ea typeface="Adobe 黑体 Std R" panose="020B0400000000000000" pitchFamily="34" charset="-122"/>
            </a:endParaRPr>
          </a:p>
          <a:p>
            <a:pPr algn="just"/>
            <a:r>
              <a:rPr lang="zh-CN" altLang="en-US" sz="2400" dirty="0">
                <a:ea typeface="Adobe 黑体 Std R" panose="020B0400000000000000" pitchFamily="34" charset="-122"/>
              </a:rPr>
              <a:t>带入</a:t>
            </a:r>
            <a:r>
              <a:rPr lang="en-US" altLang="zh-CN" sz="2400" dirty="0">
                <a:ea typeface="Adobe 黑体 Std R" panose="020B0400000000000000" pitchFamily="34" charset="-122"/>
              </a:rPr>
              <a:t>(*)</a:t>
            </a:r>
            <a:r>
              <a:rPr lang="zh-CN" altLang="en-US" sz="2400" dirty="0">
                <a:ea typeface="Adobe 黑体 Std R" panose="020B0400000000000000" pitchFamily="34" charset="-122"/>
              </a:rPr>
              <a:t>式得：</a:t>
            </a:r>
            <a:endParaRPr lang="zh-CN" altLang="zh-CN" sz="2400" dirty="0">
              <a:ea typeface="Adobe 黑体 Std R" panose="020B0400000000000000" pitchFamily="34" charset="-122"/>
            </a:endParaRPr>
          </a:p>
          <a:p>
            <a:pPr algn="ctr"/>
            <a:endParaRPr lang="en-US" altLang="zh-CN" sz="2400" dirty="0">
              <a:ea typeface="Adobe 黑体 Std R" panose="020B0400000000000000" pitchFamily="34" charset="-122"/>
            </a:endParaRPr>
          </a:p>
          <a:p>
            <a:pPr algn="ctr"/>
            <a:r>
              <a:rPr lang="en-US" altLang="zh-CN" sz="2400" dirty="0">
                <a:ea typeface="Adobe 黑体 Std R" panose="020B0400000000000000" pitchFamily="34" charset="-122"/>
              </a:rPr>
              <a:t> </a:t>
            </a:r>
          </a:p>
          <a:p>
            <a:pPr algn="just"/>
            <a:r>
              <a:rPr lang="zh-CN" altLang="en-US" sz="2400" dirty="0">
                <a:ea typeface="Adobe 黑体 Std R" panose="020B0400000000000000" pitchFamily="34" charset="-122"/>
              </a:rPr>
              <a:t>又∵</a:t>
            </a:r>
            <a:endParaRPr lang="en-US" altLang="zh-CN" sz="2400" dirty="0">
              <a:ea typeface="Adobe 黑体 Std R" panose="020B0400000000000000" pitchFamily="34" charset="-122"/>
            </a:endParaRPr>
          </a:p>
          <a:p>
            <a:pPr algn="just"/>
            <a:endParaRPr lang="zh-CN" altLang="zh-CN" sz="2400" dirty="0">
              <a:ea typeface="Adobe 黑体 Std R" panose="020B0400000000000000" pitchFamily="34" charset="-122"/>
            </a:endParaRPr>
          </a:p>
          <a:p>
            <a:pPr algn="just"/>
            <a:r>
              <a:rPr lang="zh-CN" altLang="en-US" sz="2400" dirty="0">
                <a:ea typeface="Adobe 黑体 Std R" panose="020B0400000000000000" pitchFamily="34" charset="-122"/>
              </a:rPr>
              <a:t>令</a:t>
            </a:r>
            <a:r>
              <a:rPr lang="en-US" altLang="zh-CN" sz="2400" dirty="0">
                <a:ea typeface="Adobe 黑体 Std R" panose="020B0400000000000000" pitchFamily="34" charset="-122"/>
              </a:rPr>
              <a:t>t1 </a:t>
            </a:r>
            <a:r>
              <a:rPr lang="zh-CN" altLang="zh-CN" sz="2400" dirty="0">
                <a:ea typeface="Adobe 黑体 Std R" panose="020B0400000000000000" pitchFamily="34" charset="-122"/>
              </a:rPr>
              <a:t>≤ </a:t>
            </a:r>
            <a:r>
              <a:rPr lang="en-US" altLang="zh-CN" sz="2400" dirty="0">
                <a:ea typeface="Adobe 黑体 Std R" panose="020B0400000000000000" pitchFamily="34" charset="-122"/>
              </a:rPr>
              <a:t>t2</a:t>
            </a:r>
            <a:r>
              <a:rPr lang="zh-CN" altLang="en-US" sz="2400" dirty="0">
                <a:ea typeface="Adobe 黑体 Std R" panose="020B0400000000000000" pitchFamily="34" charset="-122"/>
              </a:rPr>
              <a:t>得</a:t>
            </a:r>
            <a:r>
              <a:rPr lang="zh-CN" altLang="zh-CN" sz="2400" dirty="0">
                <a:ea typeface="Adobe 黑体 Std R" panose="020B0400000000000000" pitchFamily="34" charset="-122"/>
              </a:rPr>
              <a:t>：</a:t>
            </a:r>
            <a:endParaRPr lang="en-US" altLang="zh-CN" sz="2400" dirty="0">
              <a:ea typeface="Adobe 黑体 Std R" panose="020B0400000000000000" pitchFamily="34" charset="-122"/>
            </a:endParaRPr>
          </a:p>
          <a:p>
            <a:pPr algn="just"/>
            <a:endParaRPr lang="zh-CN" altLang="zh-CN" sz="2400" dirty="0">
              <a:ea typeface="Adobe 黑体 Std R" panose="020B04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E6C9CA1-795B-FE09-85BF-A21DD665A8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28"/>
          <a:stretch/>
        </p:blipFill>
        <p:spPr>
          <a:xfrm>
            <a:off x="6905361" y="745932"/>
            <a:ext cx="5161905" cy="5225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EBE2FEF-67D2-FA3D-907E-DAAAF8CBD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442" y="4637691"/>
            <a:ext cx="4018800" cy="9683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06AF1CA-70A4-B5F5-3226-30A50DF12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5054" y="1251923"/>
            <a:ext cx="4117354" cy="4769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22BE5F5-49F7-811D-487E-4E0AA91B48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5054" y="2657733"/>
            <a:ext cx="4204408" cy="63410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3AAA787-5142-A890-BA17-CE76EA11D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8336" y="3666388"/>
            <a:ext cx="766524" cy="53383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560784C-79E3-CEA6-AE66-FE7EFD9F383C}"/>
              </a:ext>
            </a:extLst>
          </p:cNvPr>
          <p:cNvSpPr txBox="1"/>
          <p:nvPr/>
        </p:nvSpPr>
        <p:spPr>
          <a:xfrm rot="19743096">
            <a:off x="5967223" y="481187"/>
            <a:ext cx="125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Proof:</a:t>
            </a:r>
            <a:endParaRPr lang="zh-CN" altLang="en-US" sz="32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DCB640-36A9-16A1-3EBC-7D08779A5FEC}"/>
              </a:ext>
            </a:extLst>
          </p:cNvPr>
          <p:cNvSpPr/>
          <p:nvPr/>
        </p:nvSpPr>
        <p:spPr>
          <a:xfrm>
            <a:off x="7218026" y="5500467"/>
            <a:ext cx="4404741" cy="281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9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55AE0B-905F-0632-03E7-BCC816C3E322}"/>
              </a:ext>
            </a:extLst>
          </p:cNvPr>
          <p:cNvCxnSpPr>
            <a:cxnSpLocks/>
          </p:cNvCxnSpPr>
          <p:nvPr/>
        </p:nvCxnSpPr>
        <p:spPr>
          <a:xfrm>
            <a:off x="301658" y="162487"/>
            <a:ext cx="0" cy="534848"/>
          </a:xfrm>
          <a:prstGeom prst="line">
            <a:avLst/>
          </a:prstGeom>
          <a:ln w="57150">
            <a:solidFill>
              <a:srgbClr val="087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56394F8-E649-9153-594E-B12584DB18A7}"/>
              </a:ext>
            </a:extLst>
          </p:cNvPr>
          <p:cNvSpPr txBox="1"/>
          <p:nvPr/>
        </p:nvSpPr>
        <p:spPr>
          <a:xfrm>
            <a:off x="358219" y="199078"/>
            <a:ext cx="236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2A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问题求解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5397AC-BE31-6608-29CE-822773A83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BBEFEB-A802-06FB-174E-317279CEF83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B1AC8B-C362-C334-8B87-6C97CCDFFB66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261FD7-5311-3D42-1200-70D2C63502A4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DC178A-D585-E248-D77E-E4E5A6463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58" y="1049237"/>
            <a:ext cx="6493955" cy="16910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57F4DD-B7AF-08BE-0B3C-6CEFDA974B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4" r="-1"/>
          <a:stretch/>
        </p:blipFill>
        <p:spPr>
          <a:xfrm>
            <a:off x="6795613" y="813391"/>
            <a:ext cx="5230300" cy="474091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71983BA-71FD-DD4F-03C0-DA0BBEF8DF72}"/>
              </a:ext>
            </a:extLst>
          </p:cNvPr>
          <p:cNvSpPr txBox="1"/>
          <p:nvPr/>
        </p:nvSpPr>
        <p:spPr>
          <a:xfrm>
            <a:off x="3365063" y="4117734"/>
            <a:ext cx="203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ea typeface="Adobe 黑体 Std R" panose="020B0400000000000000"/>
                <a:hlinkClick r:id="rId6" action="ppaction://hlinkfile"/>
              </a:rPr>
              <a:t>demo.mp4</a:t>
            </a:r>
            <a:endParaRPr lang="zh-CN" altLang="en-US" sz="2800" dirty="0">
              <a:ea typeface="Adobe 黑体 Std R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849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F4CEC1E-9E99-A6C4-961E-B0E424A1CC4C}"/>
              </a:ext>
            </a:extLst>
          </p:cNvPr>
          <p:cNvCxnSpPr>
            <a:cxnSpLocks/>
          </p:cNvCxnSpPr>
          <p:nvPr/>
        </p:nvCxnSpPr>
        <p:spPr>
          <a:xfrm>
            <a:off x="301658" y="162487"/>
            <a:ext cx="0" cy="534848"/>
          </a:xfrm>
          <a:prstGeom prst="line">
            <a:avLst/>
          </a:prstGeom>
          <a:ln w="57150">
            <a:solidFill>
              <a:srgbClr val="087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4057961-32B2-0D71-48E0-98607A3A2707}"/>
              </a:ext>
            </a:extLst>
          </p:cNvPr>
          <p:cNvSpPr txBox="1"/>
          <p:nvPr/>
        </p:nvSpPr>
        <p:spPr>
          <a:xfrm>
            <a:off x="358219" y="199078"/>
            <a:ext cx="236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2A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941515-85FB-12FD-32D5-2AC55D1A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97" y="1127476"/>
            <a:ext cx="10581427" cy="2227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C26EFF-B93E-1347-3D7D-69D9A2D276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640BB5-5054-69B9-E5F2-A0EF184CEE1D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8CCDE6-3B6A-CDEB-C297-B6D39B741FEE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E1AD60-C035-B2B9-6DBF-07E708F57244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143EC5C-246D-1995-6A81-95F780A3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979" y="3530563"/>
            <a:ext cx="5480337" cy="222766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4720FFA-2381-F897-03C5-2F7ED3670BB9}"/>
              </a:ext>
            </a:extLst>
          </p:cNvPr>
          <p:cNvSpPr/>
          <p:nvPr/>
        </p:nvSpPr>
        <p:spPr>
          <a:xfrm>
            <a:off x="9724913" y="4951828"/>
            <a:ext cx="1214732" cy="689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5A9201-AE0D-F368-4C70-870DDE1040C2}"/>
              </a:ext>
            </a:extLst>
          </p:cNvPr>
          <p:cNvSpPr txBox="1"/>
          <p:nvPr/>
        </p:nvSpPr>
        <p:spPr>
          <a:xfrm>
            <a:off x="11047316" y="5000678"/>
            <a:ext cx="82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Adobe 黑体 Std R" panose="020B0400000000000000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a typeface="Adobe 黑体 Std R" panose="020B0400000000000000" pitchFamily="34" charset="-122"/>
              </a:rPr>
              <a:t>亿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CC648C-E134-541A-0C17-6538E2103710}"/>
              </a:ext>
            </a:extLst>
          </p:cNvPr>
          <p:cNvSpPr txBox="1"/>
          <p:nvPr/>
        </p:nvSpPr>
        <p:spPr>
          <a:xfrm>
            <a:off x="358218" y="3552093"/>
            <a:ext cx="5101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Adobe 黑体 Std R" panose="020B0400000000000000" pitchFamily="34" charset="-122"/>
              </a:rPr>
              <a:t>       </a:t>
            </a:r>
            <a:r>
              <a:rPr lang="zh-CN" altLang="zh-CN" sz="2400" dirty="0">
                <a:ea typeface="Adobe 黑体 Std R" panose="020B0400000000000000" pitchFamily="34" charset="-122"/>
              </a:rPr>
              <a:t>显然，</a:t>
            </a:r>
            <a:r>
              <a:rPr lang="en-US" altLang="zh-CN" sz="2400" dirty="0">
                <a:ea typeface="Adobe 黑体 Std R" panose="020B0400000000000000" pitchFamily="34" charset="-122"/>
              </a:rPr>
              <a:t>k</a:t>
            </a:r>
            <a:r>
              <a:rPr lang="zh-CN" altLang="zh-CN" sz="2400" dirty="0">
                <a:ea typeface="Adobe 黑体 Std R" panose="020B0400000000000000" pitchFamily="34" charset="-122"/>
              </a:rPr>
              <a:t>与数据量</a:t>
            </a:r>
            <a:r>
              <a:rPr lang="en-US" altLang="zh-CN" sz="2400" dirty="0">
                <a:ea typeface="Adobe 黑体 Std R" panose="020B0400000000000000" pitchFamily="34" charset="-122"/>
              </a:rPr>
              <a:t>n</a:t>
            </a:r>
            <a:r>
              <a:rPr lang="zh-CN" altLang="en-US" sz="2400" dirty="0">
                <a:ea typeface="Adobe 黑体 Std R" panose="020B0400000000000000" pitchFamily="34" charset="-122"/>
              </a:rPr>
              <a:t>近似</a:t>
            </a:r>
            <a:r>
              <a:rPr lang="zh-CN" altLang="zh-CN" sz="2400" dirty="0">
                <a:ea typeface="Adobe 黑体 Std R" panose="020B0400000000000000" pitchFamily="34" charset="-122"/>
              </a:rPr>
              <a:t>成</a:t>
            </a:r>
            <a:r>
              <a:rPr lang="zh-CN" altLang="zh-CN" sz="2400" dirty="0">
                <a:solidFill>
                  <a:srgbClr val="FF0000"/>
                </a:solidFill>
                <a:ea typeface="Adobe 黑体 Std R" panose="020B0400000000000000" pitchFamily="34" charset="-122"/>
              </a:rPr>
              <a:t>对数关系</a:t>
            </a:r>
            <a:r>
              <a:rPr lang="zh-CN" altLang="zh-CN" sz="2400" dirty="0">
                <a:ea typeface="Adobe 黑体 Std R" panose="020B0400000000000000" pitchFamily="34" charset="-122"/>
              </a:rPr>
              <a:t>。且及时数据量达到</a:t>
            </a:r>
            <a:r>
              <a:rPr lang="en-US" altLang="zh-CN" sz="2400" dirty="0">
                <a:solidFill>
                  <a:srgbClr val="FF0000"/>
                </a:solidFill>
                <a:ea typeface="Adobe 黑体 Std R" panose="020B0400000000000000" pitchFamily="34" charset="-122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ea typeface="Adobe 黑体 Std R" panose="020B0400000000000000" pitchFamily="34" charset="-122"/>
              </a:rPr>
              <a:t>亿</a:t>
            </a:r>
            <a:r>
              <a:rPr lang="zh-CN" altLang="zh-CN" sz="2400" dirty="0">
                <a:ea typeface="Adobe 黑体 Std R" panose="020B0400000000000000" pitchFamily="34" charset="-122"/>
              </a:rPr>
              <a:t>时，只要查询次数大于等于</a:t>
            </a:r>
            <a:r>
              <a:rPr lang="en-US" altLang="zh-CN" sz="2400" dirty="0">
                <a:solidFill>
                  <a:srgbClr val="FF0000"/>
                </a:solidFill>
                <a:ea typeface="Adobe 黑体 Std R" panose="020B0400000000000000" pitchFamily="34" charset="-122"/>
              </a:rPr>
              <a:t>30</a:t>
            </a:r>
            <a:r>
              <a:rPr lang="zh-CN" altLang="zh-CN" sz="2400" dirty="0">
                <a:solidFill>
                  <a:srgbClr val="FF0000"/>
                </a:solidFill>
                <a:ea typeface="Adobe 黑体 Std R" panose="020B0400000000000000" pitchFamily="34" charset="-122"/>
              </a:rPr>
              <a:t>次</a:t>
            </a:r>
            <a:r>
              <a:rPr lang="zh-CN" altLang="zh-CN" sz="2400" dirty="0">
                <a:ea typeface="Adobe 黑体 Std R" panose="020B0400000000000000" pitchFamily="34" charset="-122"/>
              </a:rPr>
              <a:t>，二分查找的时间性能就会优于线性查找。</a:t>
            </a:r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44D7E7-A115-3A7A-EE73-6220E2CD562A}"/>
              </a:ext>
            </a:extLst>
          </p:cNvPr>
          <p:cNvSpPr txBox="1"/>
          <p:nvPr/>
        </p:nvSpPr>
        <p:spPr>
          <a:xfrm>
            <a:off x="500349" y="2497631"/>
            <a:ext cx="27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Adobe 黑体 Std R" panose="020B0400000000000000" pitchFamily="34" charset="-122"/>
              </a:rPr>
              <a:t>n</a:t>
            </a:r>
            <a:endParaRPr lang="zh-CN" altLang="en-US" sz="2400" dirty="0">
              <a:solidFill>
                <a:srgbClr val="FF0000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331BAB-82EC-C6A2-6827-0E0C98CA3F1F}"/>
              </a:ext>
            </a:extLst>
          </p:cNvPr>
          <p:cNvSpPr txBox="1"/>
          <p:nvPr/>
        </p:nvSpPr>
        <p:spPr>
          <a:xfrm>
            <a:off x="500861" y="2782585"/>
            <a:ext cx="27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a typeface="Adobe 黑体 Std R" panose="020B0400000000000000" pitchFamily="34" charset="-122"/>
              </a:rPr>
              <a:t>k</a:t>
            </a:r>
            <a:endParaRPr lang="zh-CN" altLang="en-US" sz="2400" dirty="0">
              <a:solidFill>
                <a:srgbClr val="0070C0"/>
              </a:solidFill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5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s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805" y="115353"/>
            <a:ext cx="1451403" cy="14514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94D6B9-1081-6CB8-2FF2-90278431B770}"/>
              </a:ext>
            </a:extLst>
          </p:cNvPr>
          <p:cNvSpPr txBox="1"/>
          <p:nvPr/>
        </p:nvSpPr>
        <p:spPr>
          <a:xfrm>
            <a:off x="1406769" y="2299444"/>
            <a:ext cx="10213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Thank you for watching!</a:t>
            </a:r>
          </a:p>
          <a:p>
            <a:endParaRPr lang="en-US" altLang="zh-CN" sz="6000" b="1" dirty="0">
              <a:ea typeface="Adobe 黑体 Std R" panose="020B0400000000000000" pitchFamily="34" charset="-122"/>
            </a:endParaRPr>
          </a:p>
          <a:p>
            <a:pPr algn="r"/>
            <a:r>
              <a:rPr lang="en-US" altLang="zh-CN" sz="6000" b="1" dirty="0">
                <a:ea typeface="Adobe 黑体 Std R" panose="020B0400000000000000" pitchFamily="34" charset="-122"/>
              </a:rPr>
              <a:t>^_^~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2093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356</Words>
  <Application>Microsoft Office PowerPoint</Application>
  <PresentationFormat>宽屏</PresentationFormat>
  <Paragraphs>56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黑体 Std R</vt:lpstr>
      <vt:lpstr>等线</vt:lpstr>
      <vt:lpstr>等线 Light</vt:lpstr>
      <vt:lpstr>华文隶书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羽昕 王</dc:creator>
  <cp:lastModifiedBy>Administrator</cp:lastModifiedBy>
  <cp:revision>21</cp:revision>
  <dcterms:created xsi:type="dcterms:W3CDTF">2022-10-06T02:06:22Z</dcterms:created>
  <dcterms:modified xsi:type="dcterms:W3CDTF">2022-10-19T09:44:11Z</dcterms:modified>
</cp:coreProperties>
</file>