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816" r:id="rId2"/>
  </p:sldMasterIdLst>
  <p:notesMasterIdLst>
    <p:notesMasterId r:id="rId41"/>
  </p:notesMasterIdLst>
  <p:sldIdLst>
    <p:sldId id="557" r:id="rId3"/>
    <p:sldId id="607" r:id="rId4"/>
    <p:sldId id="611" r:id="rId5"/>
    <p:sldId id="503" r:id="rId6"/>
    <p:sldId id="610" r:id="rId7"/>
    <p:sldId id="570" r:id="rId8"/>
    <p:sldId id="584" r:id="rId9"/>
    <p:sldId id="588" r:id="rId10"/>
    <p:sldId id="594" r:id="rId11"/>
    <p:sldId id="642" r:id="rId12"/>
    <p:sldId id="598" r:id="rId13"/>
    <p:sldId id="627" r:id="rId14"/>
    <p:sldId id="648" r:id="rId15"/>
    <p:sldId id="641" r:id="rId16"/>
    <p:sldId id="639" r:id="rId17"/>
    <p:sldId id="506" r:id="rId18"/>
    <p:sldId id="577" r:id="rId19"/>
    <p:sldId id="644" r:id="rId20"/>
    <p:sldId id="637" r:id="rId21"/>
    <p:sldId id="638" r:id="rId22"/>
    <p:sldId id="508" r:id="rId23"/>
    <p:sldId id="507" r:id="rId24"/>
    <p:sldId id="649" r:id="rId25"/>
    <p:sldId id="609" r:id="rId26"/>
    <p:sldId id="511" r:id="rId27"/>
    <p:sldId id="512" r:id="rId28"/>
    <p:sldId id="646" r:id="rId29"/>
    <p:sldId id="608" r:id="rId30"/>
    <p:sldId id="555" r:id="rId31"/>
    <p:sldId id="542" r:id="rId32"/>
    <p:sldId id="605" r:id="rId33"/>
    <p:sldId id="619" r:id="rId34"/>
    <p:sldId id="613" r:id="rId35"/>
    <p:sldId id="651" r:id="rId36"/>
    <p:sldId id="647" r:id="rId37"/>
    <p:sldId id="650" r:id="rId38"/>
    <p:sldId id="715" r:id="rId39"/>
    <p:sldId id="620" r:id="rId4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CC0099"/>
    <a:srgbClr val="D09E00"/>
    <a:srgbClr val="1E1CE3"/>
    <a:srgbClr val="FF0066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388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0E27339-CC70-4CEB-9EF5-D1A8AA395DC8}" type="datetimeFigureOut">
              <a:rPr lang="zh-CN" altLang="en-US"/>
              <a:pPr>
                <a:defRPr/>
              </a:pPr>
              <a:t>2022/2/21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B6E1A9FF-B5B8-49D9-A3E9-7FD7D22336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E8796-9D73-4DA7-A7C4-D9DA55D28565}" type="datetime1">
              <a:rPr lang="zh-CN" altLang="en-US"/>
              <a:pPr>
                <a:defRPr/>
              </a:pPr>
              <a:t>2022/2/21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0877B-0DBD-4397-84CB-4F80C50448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57855-C764-493A-AEFD-E3C4E23F19D8}" type="datetime1">
              <a:rPr lang="zh-CN" altLang="en-US"/>
              <a:pPr>
                <a:defRPr/>
              </a:pPr>
              <a:t>2022/2/21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709BA-A276-4B40-8119-09DCB1EA3C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91B46-38CC-448C-8293-D2C7673B10B8}" type="datetime1">
              <a:rPr lang="zh-CN" altLang="en-US"/>
              <a:pPr>
                <a:defRPr/>
              </a:pPr>
              <a:t>2022/2/21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24395-F1E3-4F7E-8307-01B390D575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AE8796-9D73-4DA7-A7C4-D9DA55D28565}" type="datetime1">
              <a:rPr lang="zh-CN" altLang="en-US" smtClean="0"/>
              <a:pPr>
                <a:defRPr/>
              </a:pPr>
              <a:t>2022/2/21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877B-0DBD-4397-84CB-4F80C504481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4B45D7-257E-429E-9BC8-00D9C319FCA8}" type="datetime1">
              <a:rPr lang="zh-CN" altLang="en-US" smtClean="0"/>
              <a:pPr>
                <a:defRPr/>
              </a:pPr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A3E1D-8E3D-45F4-9BB6-F1C7BEE39EF1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03135E-B847-4DBE-BB9F-80281A0842AB}" type="datetime1">
              <a:rPr lang="zh-CN" altLang="en-US" smtClean="0"/>
              <a:pPr>
                <a:defRPr/>
              </a:pPr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F67E62-4AA6-4EC5-97A4-5362724FA24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ED10A8-3BFE-434E-8364-791F67EF832B}" type="datetime1">
              <a:rPr lang="zh-CN" altLang="en-US" smtClean="0"/>
              <a:pPr>
                <a:defRPr/>
              </a:pPr>
              <a:t>2022/2/21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43F8B6-CE8F-4656-9623-F150F156DFD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8FE44A-4028-45A2-B974-F634063F7892}" type="datetime1">
              <a:rPr lang="zh-CN" altLang="en-US" smtClean="0"/>
              <a:pPr>
                <a:defRPr/>
              </a:pPr>
              <a:t>2022/2/21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1D9839-06A4-446B-9EF2-C634586B63B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954EBB-633C-4283-8279-704A9020F769}" type="datetime1">
              <a:rPr lang="zh-CN" altLang="en-US" smtClean="0"/>
              <a:pPr>
                <a:defRPr/>
              </a:pPr>
              <a:t>2022/2/21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C7F1D6-FE1B-489E-B376-DF043089F00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FB7D5A-DD79-43B3-A945-E9E3D5B8753E}" type="datetime1">
              <a:rPr lang="zh-CN" altLang="en-US" smtClean="0"/>
              <a:pPr>
                <a:defRPr/>
              </a:pPr>
              <a:t>2022/2/21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593805-4277-4D39-B3D5-4B8BBA1DC89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DE43B2-61F4-4C5B-B722-6D9D7CACFE50}" type="datetime1">
              <a:rPr lang="zh-CN" altLang="en-US" smtClean="0"/>
              <a:pPr>
                <a:defRPr/>
              </a:pPr>
              <a:t>2022/2/21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33243-0AE8-4613-A520-E92F67147BB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1200"/>
              </a:spcAft>
              <a:buSzPct val="50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1pPr>
            <a:lvl2pPr>
              <a:spcBef>
                <a:spcPts val="1200"/>
              </a:spcBef>
              <a:spcAft>
                <a:spcPts val="1200"/>
              </a:spcAft>
              <a:buSzPct val="50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2pPr>
            <a:lvl3pPr>
              <a:spcBef>
                <a:spcPts val="1200"/>
              </a:spcBef>
              <a:spcAft>
                <a:spcPts val="1200"/>
              </a:spcAft>
              <a:buSzPct val="50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3pPr>
            <a:lvl4pPr>
              <a:spcBef>
                <a:spcPts val="1200"/>
              </a:spcBef>
              <a:spcAft>
                <a:spcPts val="1200"/>
              </a:spcAft>
              <a:buSzPct val="50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4pPr>
            <a:lvl5pPr>
              <a:spcBef>
                <a:spcPts val="1200"/>
              </a:spcBef>
              <a:spcAft>
                <a:spcPts val="1200"/>
              </a:spcAft>
              <a:buSzPct val="50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B45D7-257E-429E-9BC8-00D9C319FCA8}" type="datetime1">
              <a:rPr lang="zh-CN" altLang="en-US"/>
              <a:pPr>
                <a:defRPr/>
              </a:pPr>
              <a:t>2022/2/21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fld id="{CCAA3E1D-8E3D-45F4-9BB6-F1C7BEE39EF1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8449A4-01F0-496E-B214-FE0753DA110B}" type="datetime1">
              <a:rPr lang="zh-CN" altLang="en-US" smtClean="0"/>
              <a:pPr>
                <a:defRPr/>
              </a:pPr>
              <a:t>2022/2/21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0A90C73D-EA8D-4202-A87D-FC4515D1C76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257855-C764-493A-AEFD-E3C4E23F19D8}" type="datetime1">
              <a:rPr lang="zh-CN" altLang="en-US" smtClean="0"/>
              <a:pPr>
                <a:defRPr/>
              </a:pPr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0709BA-A276-4B40-8119-09DCB1EA3C3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25C0BC-F784-4EF0-A667-163FCA5A8D57}" type="datetime1">
              <a:rPr lang="zh-CN" altLang="en-US" smtClean="0"/>
              <a:pPr>
                <a:defRPr/>
              </a:pPr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05EAD5-A4C6-4307-9430-456FD615A2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03135E-B847-4DBE-BB9F-80281A0842AB}" type="datetime1">
              <a:rPr lang="zh-CN" altLang="en-US"/>
              <a:pPr>
                <a:defRPr/>
              </a:pPr>
              <a:t>2022/2/21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67E62-4AA6-4EC5-97A4-5362724FA2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D10A8-3BFE-434E-8364-791F67EF832B}" type="datetime1">
              <a:rPr lang="zh-CN" altLang="en-US"/>
              <a:pPr>
                <a:defRPr/>
              </a:pPr>
              <a:t>2022/2/21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3F8B6-CE8F-4656-9623-F150F156DF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FE44A-4028-45A2-B974-F634063F7892}" type="datetime1">
              <a:rPr lang="zh-CN" altLang="en-US"/>
              <a:pPr>
                <a:defRPr/>
              </a:pPr>
              <a:t>2022/2/21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D9839-06A4-446B-9EF2-C634586B63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954EBB-633C-4283-8279-704A9020F769}" type="datetime1">
              <a:rPr lang="zh-CN" altLang="en-US"/>
              <a:pPr>
                <a:defRPr/>
              </a:pPr>
              <a:t>2022/2/21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7F1D6-FE1B-489E-B376-DF043089F0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B7D5A-DD79-43B3-A945-E9E3D5B8753E}" type="datetime1">
              <a:rPr lang="zh-CN" altLang="en-US"/>
              <a:pPr>
                <a:defRPr/>
              </a:pPr>
              <a:t>2022/2/21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93805-4277-4D39-B3D5-4B8BBA1DC8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E43B2-61F4-4C5B-B722-6D9D7CACFE50}" type="datetime1">
              <a:rPr lang="zh-CN" altLang="en-US"/>
              <a:pPr>
                <a:defRPr/>
              </a:pPr>
              <a:t>2022/2/21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33243-0AE8-4613-A520-E92F67147B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449A4-01F0-496E-B214-FE0753DA110B}" type="datetime1">
              <a:rPr lang="zh-CN" altLang="en-US"/>
              <a:pPr>
                <a:defRPr/>
              </a:pPr>
              <a:t>2022/2/21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0C73D-EA8D-4202-A87D-FC4515D1C7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325C0BC-F784-4EF0-A667-163FCA5A8D57}" type="datetime1">
              <a:rPr lang="zh-CN" altLang="en-US"/>
              <a:pPr>
                <a:defRPr/>
              </a:pPr>
              <a:t>2022/2/21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905EAD5-A4C6-4307-9430-456FD615A2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1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8325C0BC-F784-4EF0-A667-163FCA5A8D57}" type="datetime1">
              <a:rPr lang="zh-CN" altLang="en-US" smtClean="0"/>
              <a:pPr>
                <a:defRPr/>
              </a:pPr>
              <a:t>2022/2/21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4905EAD5-A4C6-4307-9430-456FD615A2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1290638" y="1112838"/>
            <a:ext cx="6858000" cy="1790700"/>
          </a:xfrm>
        </p:spPr>
        <p:txBody>
          <a:bodyPr/>
          <a:lstStyle/>
          <a:p>
            <a:pPr eaLnBrk="1" hangingPunct="1"/>
            <a:r>
              <a:rPr lang="zh-CN" altLang="en-US" sz="4400" b="1" dirty="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编译原理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498851"/>
            <a:ext cx="6858000" cy="820902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1E1CE3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第四章</a:t>
            </a:r>
            <a:r>
              <a:rPr lang="en-US" altLang="zh-CN" sz="3200" b="1" dirty="0">
                <a:solidFill>
                  <a:srgbClr val="1E1CE3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 </a:t>
            </a:r>
            <a:r>
              <a:rPr lang="zh-CN" altLang="en-US" sz="3200" b="1" dirty="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语法分析</a:t>
            </a:r>
            <a:r>
              <a:rPr lang="en-US" altLang="zh-CN" sz="3200" b="1" dirty="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-</a:t>
            </a:r>
            <a:r>
              <a:rPr lang="zh-CN" altLang="en-US" sz="3200" b="1" dirty="0">
                <a:solidFill>
                  <a:srgbClr val="1E1CE3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自上而下分析法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179574" y="4573588"/>
            <a:ext cx="2050026" cy="1395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1800"/>
              </a:spcAft>
              <a:defRPr/>
            </a:pPr>
            <a:r>
              <a:rPr lang="zh-CN" altLang="en-US" sz="2400" b="1" dirty="0">
                <a:solidFill>
                  <a:srgbClr val="1E1CE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徐  德  智</a:t>
            </a:r>
            <a:endParaRPr lang="en-US" altLang="zh-CN" sz="2400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200"/>
              </a:spcAft>
              <a:defRPr/>
            </a:pPr>
            <a:r>
              <a:rPr lang="zh-CN" altLang="en-US" sz="22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中南大学</a:t>
            </a:r>
            <a:endParaRPr lang="en-US" altLang="zh-CN" sz="220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2022</a:t>
            </a:r>
            <a:r>
              <a:rPr lang="zh-CN" altLang="en-US" sz="2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年</a:t>
            </a:r>
            <a:endParaRPr lang="zh-CN" altLang="en-US" sz="220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3077" name="图片 7" descr="屏幕剪辑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488" y="3149600"/>
            <a:ext cx="8234362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028950" y="6312106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altLang="zh-CN" sz="1800" dirty="0">
                <a:solidFill>
                  <a:srgbClr val="1E1CE3"/>
                </a:solidFill>
              </a:rPr>
              <a:t>copyright </a:t>
            </a:r>
            <a:r>
              <a:rPr lang="en-US" altLang="zh-CN" sz="1800">
                <a:solidFill>
                  <a:srgbClr val="1E1CE3"/>
                </a:solidFill>
              </a:rPr>
              <a:t>© 2022 </a:t>
            </a:r>
            <a:r>
              <a:rPr lang="en-US" altLang="zh-CN" sz="1800" dirty="0">
                <a:solidFill>
                  <a:srgbClr val="1E1CE3"/>
                </a:solidFill>
              </a:rPr>
              <a:t>by Xu Dezhi</a:t>
            </a:r>
            <a:endParaRPr lang="zh-CN" altLang="en-US" sz="1800" dirty="0">
              <a:solidFill>
                <a:srgbClr val="1E1CE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45515"/>
          </a:xfrm>
        </p:spPr>
        <p:txBody>
          <a:bodyPr/>
          <a:lstStyle/>
          <a:p>
            <a:pPr algn="ctr"/>
            <a:r>
              <a:rPr lang="zh-CN" altLang="en-US" dirty="0"/>
              <a:t>构造</a:t>
            </a:r>
            <a:r>
              <a:rPr lang="en-US" altLang="zh-CN" dirty="0"/>
              <a:t>LL(1)</a:t>
            </a:r>
            <a:r>
              <a:rPr lang="zh-CN" altLang="en-US" dirty="0"/>
              <a:t>分析表前的准备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08760"/>
            <a:ext cx="7886700" cy="473964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构造文法的</a:t>
            </a:r>
            <a:r>
              <a:rPr lang="en-US" altLang="zh-CN" dirty="0"/>
              <a:t>LL(1)</a:t>
            </a:r>
            <a:r>
              <a:rPr lang="zh-CN" altLang="en-US" dirty="0"/>
              <a:t>分析表需要的做的准备：</a:t>
            </a:r>
            <a:endParaRPr lang="en-US" altLang="zh-CN" dirty="0"/>
          </a:p>
          <a:p>
            <a:pPr marL="971550" lvl="1" indent="-51435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 sz="2400" dirty="0">
                <a:solidFill>
                  <a:srgbClr val="C00000"/>
                </a:solidFill>
              </a:rPr>
              <a:t>利用不动点算法求出文法非终结符的</a:t>
            </a:r>
            <a:r>
              <a:rPr lang="en-US" altLang="zh-CN" sz="2400" dirty="0">
                <a:solidFill>
                  <a:srgbClr val="C00000"/>
                </a:solidFill>
              </a:rPr>
              <a:t>First</a:t>
            </a:r>
            <a:r>
              <a:rPr lang="zh-CN" altLang="en-US" sz="2400" dirty="0">
                <a:solidFill>
                  <a:srgbClr val="C00000"/>
                </a:solidFill>
              </a:rPr>
              <a:t>集；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971550" lvl="1" indent="-51435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 sz="2400" dirty="0">
                <a:solidFill>
                  <a:srgbClr val="C00000"/>
                </a:solidFill>
              </a:rPr>
              <a:t>利用</a:t>
            </a:r>
            <a:r>
              <a:rPr lang="en-US" altLang="zh-CN" sz="2400" dirty="0">
                <a:solidFill>
                  <a:srgbClr val="C00000"/>
                </a:solidFill>
              </a:rPr>
              <a:t>First</a:t>
            </a:r>
            <a:r>
              <a:rPr lang="zh-CN" altLang="en-US" sz="2400" dirty="0">
                <a:solidFill>
                  <a:srgbClr val="C00000"/>
                </a:solidFill>
              </a:rPr>
              <a:t>集求出串的</a:t>
            </a:r>
            <a:r>
              <a:rPr lang="en-US" altLang="zh-CN" sz="2400" dirty="0">
                <a:solidFill>
                  <a:srgbClr val="C00000"/>
                </a:solidFill>
              </a:rPr>
              <a:t>First</a:t>
            </a:r>
            <a:r>
              <a:rPr lang="zh-CN" altLang="en-US" sz="2400" dirty="0">
                <a:solidFill>
                  <a:srgbClr val="C00000"/>
                </a:solidFill>
              </a:rPr>
              <a:t>集；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971550" lvl="1" indent="-51435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 sz="2400" dirty="0">
                <a:solidFill>
                  <a:srgbClr val="C00000"/>
                </a:solidFill>
              </a:rPr>
              <a:t>利用串的</a:t>
            </a:r>
            <a:r>
              <a:rPr lang="en-US" altLang="zh-CN" sz="2400" dirty="0">
                <a:solidFill>
                  <a:srgbClr val="C00000"/>
                </a:solidFill>
              </a:rPr>
              <a:t>First</a:t>
            </a:r>
            <a:r>
              <a:rPr lang="zh-CN" altLang="en-US" sz="2400" dirty="0">
                <a:solidFill>
                  <a:srgbClr val="C00000"/>
                </a:solidFill>
              </a:rPr>
              <a:t>集求出文法非终结符的</a:t>
            </a:r>
            <a:r>
              <a:rPr lang="en-US" altLang="zh-CN" sz="2400" dirty="0">
                <a:solidFill>
                  <a:srgbClr val="C00000"/>
                </a:solidFill>
              </a:rPr>
              <a:t>Follow</a:t>
            </a:r>
            <a:r>
              <a:rPr lang="zh-CN" altLang="en-US" sz="2400" dirty="0">
                <a:solidFill>
                  <a:srgbClr val="C00000"/>
                </a:solidFill>
              </a:rPr>
              <a:t>集；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dirty="0"/>
              <a:t>有了这些准备，是否就可以求出文法的</a:t>
            </a:r>
            <a:r>
              <a:rPr lang="en-US" altLang="zh-CN" dirty="0"/>
              <a:t>LL</a:t>
            </a:r>
            <a:r>
              <a:rPr lang="zh-CN" altLang="en-US" dirty="0"/>
              <a:t>分析表呢？</a:t>
            </a:r>
            <a:endParaRPr lang="en-US" altLang="zh-CN" dirty="0"/>
          </a:p>
          <a:p>
            <a:pPr marL="898525" indent="0">
              <a:lnSpc>
                <a:spcPct val="11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还不一定！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A3E1D-8E3D-45F4-9BB6-F1C7BEE39EF1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0651"/>
            <a:ext cx="7886700" cy="801523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例：</a:t>
            </a:r>
            <a:r>
              <a:rPr lang="zh-CN" altLang="en-US" dirty="0">
                <a:solidFill>
                  <a:srgbClr val="0033CC"/>
                </a:solidFill>
              </a:rPr>
              <a:t>试着</a:t>
            </a:r>
            <a:r>
              <a:rPr lang="zh-CN" altLang="en-US" dirty="0"/>
              <a:t>构造</a:t>
            </a:r>
            <a:r>
              <a:rPr lang="en-US" altLang="zh-CN" dirty="0"/>
              <a:t>LL(1)</a:t>
            </a:r>
            <a:r>
              <a:rPr lang="zh-CN" altLang="en-US" dirty="0"/>
              <a:t>分析表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53863" y="2276701"/>
            <a:ext cx="1585338" cy="2437895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 dirty="0"/>
              <a:t>0</a:t>
            </a:r>
            <a:r>
              <a:rPr lang="zh-CN" altLang="en-US" sz="2400"/>
              <a:t>：</a:t>
            </a:r>
            <a:r>
              <a:rPr lang="en-US" altLang="zh-CN" sz="2400"/>
              <a:t>Z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400"/>
              <a:t>d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 dirty="0"/>
              <a:t>1</a:t>
            </a:r>
            <a:r>
              <a:rPr lang="zh-CN" altLang="en-US" sz="2400"/>
              <a:t>：</a:t>
            </a:r>
            <a:r>
              <a:rPr lang="en-US" altLang="zh-CN" sz="2400"/>
              <a:t>Z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400"/>
              <a:t>XYZ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 dirty="0"/>
              <a:t>2</a:t>
            </a:r>
            <a:r>
              <a:rPr lang="zh-CN" altLang="en-US" sz="2400"/>
              <a:t>：</a:t>
            </a:r>
            <a:r>
              <a:rPr lang="en-US" altLang="zh-CN" sz="2400"/>
              <a:t>Y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400"/>
              <a:t>c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 dirty="0"/>
              <a:t>3</a:t>
            </a:r>
            <a:r>
              <a:rPr lang="zh-CN" altLang="en-US" sz="2400"/>
              <a:t>：</a:t>
            </a:r>
            <a:r>
              <a:rPr lang="en-US" altLang="zh-CN" sz="2400"/>
              <a:t>Y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400"/>
              <a:t>ε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 dirty="0"/>
              <a:t>4</a:t>
            </a:r>
            <a:r>
              <a:rPr lang="zh-CN" altLang="en-US" sz="2400"/>
              <a:t>：</a:t>
            </a:r>
            <a:r>
              <a:rPr lang="en-US" altLang="zh-CN" sz="2400"/>
              <a:t>X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400"/>
              <a:t>Y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 dirty="0"/>
              <a:t>5</a:t>
            </a:r>
            <a:r>
              <a:rPr lang="zh-CN" altLang="en-US" sz="2400"/>
              <a:t>：</a:t>
            </a:r>
            <a:r>
              <a:rPr lang="en-US" altLang="zh-CN" sz="2400"/>
              <a:t>X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400"/>
              <a:t>a</a:t>
            </a:r>
            <a:endParaRPr lang="zh-CN" altLang="en-US" sz="2400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09106" y="2064780"/>
          <a:ext cx="5445116" cy="1584000"/>
        </p:xfrm>
        <a:graphic>
          <a:graphicData uri="http://schemas.openxmlformats.org/drawingml/2006/table">
            <a:tbl>
              <a:tblPr/>
              <a:tblGrid>
                <a:gridCol w="1361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1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Z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0,1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Y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2,3</a:t>
                      </a:r>
                      <a:endParaRPr lang="zh-CN" altLang="en-US" sz="24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solidFill>
                            <a:srgbClr val="FFC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4,5</a:t>
                      </a:r>
                      <a:endParaRPr lang="zh-CN" altLang="en-US" sz="2400" dirty="0">
                        <a:solidFill>
                          <a:srgbClr val="FFC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490517" y="2048721"/>
            <a:ext cx="1681179" cy="412728"/>
            <a:chOff x="3325205" y="1600198"/>
            <a:chExt cx="832644" cy="412728"/>
          </a:xfrm>
        </p:grpSpPr>
        <p:sp>
          <p:nvSpPr>
            <p:cNvPr id="15" name="流程图: 过程 14"/>
            <p:cNvSpPr/>
            <p:nvPr/>
          </p:nvSpPr>
          <p:spPr>
            <a:xfrm>
              <a:off x="3325205" y="1690680"/>
              <a:ext cx="404813" cy="27622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V</a:t>
              </a:r>
              <a:r>
                <a:rPr lang="en-US" altLang="zh-CN" sz="2000" baseline="-25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endParaRPr lang="zh-CN" altLang="en-US" sz="20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流程图: 过程 15"/>
            <p:cNvSpPr/>
            <p:nvPr/>
          </p:nvSpPr>
          <p:spPr>
            <a:xfrm>
              <a:off x="3757798" y="1600198"/>
              <a:ext cx="400051" cy="271461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V</a:t>
              </a:r>
              <a:r>
                <a:rPr lang="en-US" altLang="zh-CN" sz="2000" baseline="-25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t</a:t>
              </a:r>
              <a:endParaRPr lang="zh-CN" altLang="en-US" sz="20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387487" y="1619250"/>
              <a:ext cx="674418" cy="3936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608139" y="3751961"/>
          <a:ext cx="5445116" cy="1368213"/>
        </p:xfrm>
        <a:graphic>
          <a:graphicData uri="http://schemas.openxmlformats.org/drawingml/2006/table">
            <a:tbl>
              <a:tblPr/>
              <a:tblGrid>
                <a:gridCol w="1361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1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0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非终结符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Y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Z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7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FIRST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{</a:t>
                      </a:r>
                      <a:r>
                        <a:rPr lang="en-US" altLang="zh-CN" sz="2400" kern="1200" dirty="0" err="1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a,c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,</a:t>
                      </a:r>
                      <a:r>
                        <a:rPr lang="en-US" altLang="zh-CN" sz="2400" kern="1200" noProof="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ε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}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{c,</a:t>
                      </a:r>
                      <a:r>
                        <a:rPr lang="en-US" altLang="zh-CN" sz="2400" kern="1200" noProof="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ε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}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{</a:t>
                      </a:r>
                      <a:r>
                        <a:rPr lang="en-US" altLang="zh-CN" sz="2400" kern="1200" dirty="0" err="1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a,c,d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}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FOLLOW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</a:t>
                      </a:r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a,c,d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</a:t>
                      </a:r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a,c,d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{$}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7258287" y="4886168"/>
            <a:ext cx="1204338" cy="16223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lvl="0" indent="-228600" defTabSz="914400" ea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50000"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Z</a:t>
            </a: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d</a:t>
            </a:r>
            <a:endParaRPr lang="en-US" altLang="zh-CN" sz="24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50000"/>
              <a:defRPr/>
            </a:pP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Z</a:t>
            </a: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XYZ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50000"/>
            </a:pPr>
            <a:r>
              <a:rPr lang="el-GR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α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d</a:t>
            </a: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50000"/>
            </a:pPr>
            <a:r>
              <a:rPr lang="el-GR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β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XYZ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E1CE3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19429" y="5211551"/>
          <a:ext cx="5445114" cy="912142"/>
        </p:xfrm>
        <a:graphic>
          <a:graphicData uri="http://schemas.openxmlformats.org/drawingml/2006/table">
            <a:tbl>
              <a:tblPr/>
              <a:tblGrid>
                <a:gridCol w="907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1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8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9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60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串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XYZ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kumimoji="0" lang="en-US" altLang="zh-CN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ε</a:t>
                      </a:r>
                      <a:endParaRPr lang="zh-CN" altLang="en-US" sz="2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FIRST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{d}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{</a:t>
                      </a:r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</a:rPr>
                        <a:t>a,c,d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{c}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{ε}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{a}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2" name="组合 21"/>
          <p:cNvGrpSpPr/>
          <p:nvPr/>
        </p:nvGrpSpPr>
        <p:grpSpPr>
          <a:xfrm>
            <a:off x="378371" y="2708920"/>
            <a:ext cx="6432004" cy="3859520"/>
            <a:chOff x="378371" y="2312680"/>
            <a:chExt cx="6432004" cy="385952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 bwMode="auto">
            <a:xfrm>
              <a:off x="378371" y="5760004"/>
              <a:ext cx="6205309" cy="412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28600" lvl="0" indent="-228600" defTabSz="914400" eaLnBrk="0" hangingPunc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/>
              </a:pPr>
              <a:r>
                <a:rPr lang="zh-CN" altLang="en-US" sz="22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问题</a:t>
              </a:r>
              <a:r>
                <a:rPr lang="en-US" altLang="zh-CN" sz="22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zh-CN" altLang="en-US" sz="22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的原因之一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</a:rPr>
                <a:t>：</a:t>
              </a:r>
              <a:r>
                <a:rPr lang="en-US" altLang="zh-CN" sz="22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 First(α)</a:t>
              </a:r>
              <a:r>
                <a:rPr lang="zh-CN" altLang="en-US" sz="22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∩</a:t>
              </a:r>
              <a:r>
                <a:rPr lang="en-US" altLang="zh-CN" sz="22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First(β)</a:t>
              </a:r>
              <a:r>
                <a:rPr lang="en-US" altLang="zh-CN" sz="2200" dirty="0">
                  <a:solidFill>
                    <a:srgbClr val="FF0000"/>
                  </a:solidFill>
                  <a:sym typeface="Symbol" pitchFamily="18" charset="2"/>
                </a:rPr>
                <a:t></a:t>
              </a:r>
              <a:r>
                <a:rPr lang="en-US" altLang="zh-CN" sz="22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φ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5819775" y="2312680"/>
              <a:ext cx="990600" cy="3659495"/>
            </a:xfrm>
            <a:custGeom>
              <a:avLst/>
              <a:gdLst>
                <a:gd name="connsiteX0" fmla="*/ 628650 w 990600"/>
                <a:gd name="connsiteY0" fmla="*/ 3305175 h 3305175"/>
                <a:gd name="connsiteX1" fmla="*/ 990600 w 990600"/>
                <a:gd name="connsiteY1" fmla="*/ 3305175 h 3305175"/>
                <a:gd name="connsiteX2" fmla="*/ 990600 w 990600"/>
                <a:gd name="connsiteY2" fmla="*/ 0 h 3305175"/>
                <a:gd name="connsiteX3" fmla="*/ 0 w 990600"/>
                <a:gd name="connsiteY3" fmla="*/ 0 h 3305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3305175">
                  <a:moveTo>
                    <a:pt x="628650" y="3305175"/>
                  </a:moveTo>
                  <a:lnTo>
                    <a:pt x="990600" y="3305175"/>
                  </a:lnTo>
                  <a:lnTo>
                    <a:pt x="990600" y="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CC00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39358" y="1593037"/>
            <a:ext cx="4938482" cy="1790243"/>
            <a:chOff x="639358" y="1593037"/>
            <a:chExt cx="4938482" cy="1790243"/>
          </a:xfrm>
        </p:grpSpPr>
        <p:sp>
          <p:nvSpPr>
            <p:cNvPr id="11" name="内容占位符 2"/>
            <p:cNvSpPr txBox="1">
              <a:spLocks/>
            </p:cNvSpPr>
            <p:nvPr/>
          </p:nvSpPr>
          <p:spPr bwMode="auto">
            <a:xfrm>
              <a:off x="639358" y="1593037"/>
              <a:ext cx="4938482" cy="483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28600" lvl="0" indent="-228600" defTabSz="914400" eaLnBrk="0" hangingPunc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</a:pPr>
              <a:r>
                <a:rPr lang="zh-CN" altLang="en-US" sz="2000" dirty="0">
                  <a:solidFill>
                    <a:srgbClr val="D09E00"/>
                  </a:solidFill>
                  <a:latin typeface="楷体" pitchFamily="49" charset="-122"/>
                  <a:ea typeface="楷体" pitchFamily="49" charset="-122"/>
                </a:rPr>
                <a:t>原因之二：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D09E00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</a:rPr>
                <a:t>First(X)</a:t>
              </a:r>
              <a:r>
                <a:rPr lang="zh-CN" altLang="en-US" sz="2000" dirty="0">
                  <a:solidFill>
                    <a:srgbClr val="D09E00"/>
                  </a:solidFill>
                  <a:latin typeface="楷体" pitchFamily="49" charset="-122"/>
                  <a:ea typeface="楷体" pitchFamily="49" charset="-122"/>
                </a:rPr>
                <a:t>∩</a:t>
              </a:r>
              <a:r>
                <a:rPr lang="en-US" altLang="zh-CN" sz="2000" dirty="0">
                  <a:solidFill>
                    <a:srgbClr val="D09E00"/>
                  </a:solidFill>
                  <a:latin typeface="楷体" pitchFamily="49" charset="-122"/>
                  <a:ea typeface="楷体" pitchFamily="49" charset="-122"/>
                </a:rPr>
                <a:t>Follow(X)</a:t>
              </a:r>
              <a:r>
                <a:rPr lang="zh-CN" altLang="en-US" sz="2000" dirty="0">
                  <a:solidFill>
                    <a:srgbClr val="D09E00"/>
                  </a:solidFill>
                  <a:latin typeface="楷体" pitchFamily="49" charset="-122"/>
                  <a:ea typeface="楷体" pitchFamily="49" charset="-122"/>
                </a:rPr>
                <a:t>≠</a:t>
              </a:r>
              <a:r>
                <a:rPr lang="en-US" altLang="zh-CN" sz="2000" dirty="0">
                  <a:solidFill>
                    <a:srgbClr val="D09E00"/>
                  </a:solidFill>
                  <a:latin typeface="楷体" pitchFamily="49" charset="-122"/>
                  <a:ea typeface="楷体" pitchFamily="49" charset="-122"/>
                </a:rPr>
                <a:t>φ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09E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H="1">
              <a:off x="3002280" y="1935480"/>
              <a:ext cx="1127760" cy="1447800"/>
            </a:xfrm>
            <a:prstGeom prst="straightConnector1">
              <a:avLst/>
            </a:prstGeom>
            <a:ln w="12700">
              <a:solidFill>
                <a:srgbClr val="CC00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644496" y="779002"/>
            <a:ext cx="6564023" cy="2284238"/>
            <a:chOff x="644496" y="779002"/>
            <a:chExt cx="6564023" cy="2284238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 bwMode="auto">
            <a:xfrm>
              <a:off x="644496" y="779002"/>
              <a:ext cx="6564023" cy="805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28600" marR="0" lvl="0" indent="-228600" algn="l" defTabSz="914400" rtl="0" eaLnBrk="0" fontAlgn="base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Pct val="50000"/>
                <a:buFont typeface="Wingdings" pitchFamily="2" charset="2"/>
                <a:buChar char="n"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</a:rPr>
                <a:t>注意：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</a:rPr>
                <a:t>第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</a:rPr>
                <a:t>3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</a:rPr>
                <a:t>个产生式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</a:rPr>
                <a:t>Y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</a:rPr>
                <a:t>的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</a:rPr>
                <a:t>First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</a:rPr>
                <a:t>实际上就是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</a:rPr>
                <a:t>Y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</a:rPr>
                <a:t>的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</a:rPr>
                <a:t>Follow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</a:rPr>
                <a:t>。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endParaRPr>
            </a:p>
            <a:p>
              <a:pPr marL="228600" lvl="0" indent="-228600" defTabSz="914400" eaLnBrk="0" hangingPunc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</a:pPr>
              <a:r>
                <a:rPr lang="zh-CN" altLang="en-US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问题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zh-CN" altLang="en-US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的原因之二：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First(Y)</a:t>
              </a:r>
              <a:r>
                <a:rPr lang="zh-CN" altLang="en-US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∩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Follow(Y)</a:t>
              </a:r>
              <a:r>
                <a:rPr lang="zh-CN" altLang="en-US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≠</a:t>
              </a:r>
              <a:r>
                <a:rPr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φ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flipH="1">
              <a:off x="4389120" y="1615440"/>
              <a:ext cx="1127760" cy="1447800"/>
            </a:xfrm>
            <a:prstGeom prst="straightConnector1">
              <a:avLst/>
            </a:prstGeom>
            <a:ln w="12700">
              <a:solidFill>
                <a:srgbClr val="CC00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3410" y="136525"/>
            <a:ext cx="7886700" cy="823595"/>
          </a:xfrm>
        </p:spPr>
        <p:txBody>
          <a:bodyPr/>
          <a:lstStyle/>
          <a:p>
            <a:pPr algn="ctr"/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990600"/>
            <a:ext cx="7886700" cy="5013960"/>
          </a:xfrm>
        </p:spPr>
        <p:txBody>
          <a:bodyPr/>
          <a:lstStyle/>
          <a:p>
            <a:pPr marL="514350" indent="-5143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zh-CN" altLang="en-US" sz="2400" dirty="0"/>
              <a:t>先求出</a:t>
            </a:r>
            <a:r>
              <a:rPr lang="zh-CN" altLang="en-US" sz="2400" u="sng" dirty="0"/>
              <a:t>非终结符的</a:t>
            </a:r>
            <a:r>
              <a:rPr lang="en-US" altLang="zh-CN" sz="2400" u="sng" dirty="0"/>
              <a:t>First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zh-CN" altLang="en-US" sz="2400" dirty="0"/>
              <a:t>再根据</a:t>
            </a:r>
            <a:r>
              <a:rPr lang="zh-CN" altLang="en-US" sz="2400" u="sng" dirty="0"/>
              <a:t>非终结符的</a:t>
            </a:r>
            <a:r>
              <a:rPr lang="en-US" altLang="zh-CN" sz="2400" u="sng" dirty="0"/>
              <a:t>First</a:t>
            </a:r>
            <a:r>
              <a:rPr lang="zh-CN" altLang="en-US" sz="2400" dirty="0"/>
              <a:t>而求出</a:t>
            </a:r>
            <a:r>
              <a:rPr lang="zh-CN" altLang="en-US" sz="2400" dirty="0">
                <a:solidFill>
                  <a:srgbClr val="FF0000"/>
                </a:solidFill>
              </a:rPr>
              <a:t>串的</a:t>
            </a:r>
            <a:r>
              <a:rPr lang="en-US" altLang="zh-CN" sz="2400" dirty="0">
                <a:solidFill>
                  <a:srgbClr val="FF0000"/>
                </a:solidFill>
              </a:rPr>
              <a:t>First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zh-CN" altLang="en-US" sz="2400" dirty="0"/>
              <a:t>最后求出</a:t>
            </a:r>
            <a:r>
              <a:rPr lang="en-US" altLang="zh-CN" sz="2400" dirty="0"/>
              <a:t>Follow</a:t>
            </a:r>
            <a:r>
              <a:rPr lang="zh-CN" altLang="en-US" sz="2400" dirty="0"/>
              <a:t>集；</a:t>
            </a:r>
            <a:endParaRPr lang="en-US" altLang="zh-CN" sz="2400" dirty="0"/>
          </a:p>
          <a:p>
            <a:pPr marL="365125" indent="-365125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5000"/>
            </a:pPr>
            <a:r>
              <a:rPr lang="zh-CN" altLang="en-US" sz="2400" dirty="0"/>
              <a:t>分析表是根据候选式</a:t>
            </a:r>
            <a:r>
              <a:rPr lang="zh-CN" altLang="en-US" sz="2400" u="sng" dirty="0"/>
              <a:t>串的</a:t>
            </a:r>
            <a:r>
              <a:rPr lang="en-US" altLang="zh-CN" sz="2400" u="sng" dirty="0"/>
              <a:t>First</a:t>
            </a:r>
            <a:r>
              <a:rPr lang="zh-CN" altLang="en-US" sz="2400" dirty="0"/>
              <a:t>来构造的；</a:t>
            </a:r>
            <a:endParaRPr lang="en-US" altLang="zh-CN" sz="2400" dirty="0"/>
          </a:p>
          <a:p>
            <a:pPr marL="365125" indent="-365125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5000"/>
            </a:pPr>
            <a:r>
              <a:rPr lang="zh-CN" altLang="en-US" sz="2400" dirty="0"/>
              <a:t>构造分析表对文法有要求：</a:t>
            </a:r>
            <a:endParaRPr lang="en-US" altLang="zh-CN" sz="2400" dirty="0"/>
          </a:p>
          <a:p>
            <a:pPr marL="971550" lvl="1" indent="-5143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+mj-ea"/>
              <a:buAutoNum type="circleNumDbPlain"/>
            </a:pP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First(α)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∩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First(β)=φ</a:t>
            </a:r>
            <a:r>
              <a:rPr lang="zh-CN" altLang="en-US" sz="2400" dirty="0">
                <a:solidFill>
                  <a:srgbClr val="0033CC"/>
                </a:solidFill>
              </a:rPr>
              <a:t>（此条件也叫作“无左公因子”）</a:t>
            </a:r>
            <a:endParaRPr lang="en-US" altLang="zh-CN" sz="2400" dirty="0">
              <a:solidFill>
                <a:srgbClr val="0033CC"/>
              </a:solidFill>
            </a:endParaRPr>
          </a:p>
          <a:p>
            <a:pPr marL="971550" lvl="1" indent="-5143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+mj-ea"/>
              <a:buAutoNum type="circleNumDbPlain"/>
            </a:pP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First(Y)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∩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Follow(Y)=φ</a:t>
            </a:r>
          </a:p>
          <a:p>
            <a:pPr marL="365125" indent="-365125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5000"/>
            </a:pPr>
            <a:r>
              <a:rPr lang="zh-CN" altLang="en-US" sz="2400" dirty="0">
                <a:solidFill>
                  <a:srgbClr val="FF0000"/>
                </a:solidFill>
              </a:rPr>
              <a:t>但还有更多要求！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61960" y="6370320"/>
            <a:ext cx="712470" cy="351155"/>
          </a:xfrm>
        </p:spPr>
        <p:txBody>
          <a:bodyPr/>
          <a:lstStyle/>
          <a:p>
            <a:pPr>
              <a:defRPr/>
            </a:pPr>
            <a:fld id="{CCAA3E1D-8E3D-45F4-9BB6-F1C7BEE39EF1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7119" y="365125"/>
            <a:ext cx="7886700" cy="927647"/>
          </a:xfrm>
        </p:spPr>
        <p:txBody>
          <a:bodyPr/>
          <a:lstStyle/>
          <a:p>
            <a:pPr algn="ctr"/>
            <a:r>
              <a:rPr lang="zh-CN" altLang="en-US" sz="3600" dirty="0"/>
              <a:t>第三个问题：左递归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3165" y="1453056"/>
            <a:ext cx="2577188" cy="3225624"/>
          </a:xfrm>
        </p:spPr>
        <p:txBody>
          <a:bodyPr/>
          <a:lstStyle/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/>
              <a:t>E</a:t>
            </a:r>
            <a:r>
              <a:rPr lang="zh-CN" altLang="en-US" sz="2400">
                <a:sym typeface="Symbol" pitchFamily="18" charset="2"/>
              </a:rPr>
              <a:t></a:t>
            </a:r>
            <a:r>
              <a:rPr lang="en-US" altLang="zh-CN" sz="2400"/>
              <a:t>E</a:t>
            </a:r>
            <a:r>
              <a:rPr lang="en-US" altLang="zh-CN" sz="2400" dirty="0"/>
              <a:t>+T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/>
              <a:t>E</a:t>
            </a:r>
            <a:r>
              <a:rPr lang="zh-CN" altLang="en-US" sz="2400">
                <a:sym typeface="Symbol" pitchFamily="18" charset="2"/>
              </a:rPr>
              <a:t></a:t>
            </a:r>
            <a:r>
              <a:rPr lang="en-US" altLang="zh-CN" sz="2400"/>
              <a:t>T</a:t>
            </a:r>
            <a:endParaRPr lang="en-US" altLang="zh-CN" sz="2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/>
              <a:t>T</a:t>
            </a:r>
            <a:r>
              <a:rPr lang="zh-CN" altLang="en-US" sz="2400">
                <a:sym typeface="Symbol" pitchFamily="18" charset="2"/>
              </a:rPr>
              <a:t></a:t>
            </a:r>
            <a:r>
              <a:rPr lang="en-US" altLang="zh-CN" sz="2400"/>
              <a:t>T</a:t>
            </a:r>
            <a:r>
              <a:rPr lang="en-US" altLang="zh-CN" sz="2400" dirty="0"/>
              <a:t>*F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/>
              <a:t>T</a:t>
            </a:r>
            <a:r>
              <a:rPr lang="zh-CN" altLang="en-US" sz="2400">
                <a:sym typeface="Symbol" pitchFamily="18" charset="2"/>
              </a:rPr>
              <a:t></a:t>
            </a:r>
            <a:r>
              <a:rPr lang="en-US" altLang="zh-CN" sz="2400"/>
              <a:t>F</a:t>
            </a:r>
            <a:endParaRPr lang="en-US" altLang="zh-CN" sz="2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/>
              <a:t>F</a:t>
            </a:r>
            <a:r>
              <a:rPr lang="zh-CN" altLang="en-US" sz="2400">
                <a:sym typeface="Symbol" pitchFamily="18" charset="2"/>
              </a:rPr>
              <a:t></a:t>
            </a:r>
            <a:r>
              <a:rPr lang="en-US" altLang="zh-CN" sz="2400"/>
              <a:t>i</a:t>
            </a:r>
            <a:endParaRPr lang="en-US" altLang="zh-CN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zh-CN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分析</a:t>
            </a:r>
            <a:r>
              <a:rPr lang="en-US" altLang="zh-CN" sz="2400" dirty="0"/>
              <a:t>3+4</a:t>
            </a:r>
            <a:r>
              <a:rPr lang="zh-CN" altLang="en-US" sz="2400" dirty="0"/>
              <a:t>*</a:t>
            </a:r>
            <a:r>
              <a:rPr lang="en-US" altLang="zh-CN" sz="2400" dirty="0"/>
              <a:t>5</a:t>
            </a:r>
            <a:r>
              <a:rPr lang="zh-CN" altLang="en-US" sz="2400" dirty="0"/>
              <a:t>看看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A3E1D-8E3D-45F4-9BB6-F1C7BEE39EF1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grpSp>
        <p:nvGrpSpPr>
          <p:cNvPr id="5" name="组合 40"/>
          <p:cNvGrpSpPr/>
          <p:nvPr/>
        </p:nvGrpSpPr>
        <p:grpSpPr>
          <a:xfrm>
            <a:off x="4533255" y="1671145"/>
            <a:ext cx="3999185" cy="4169217"/>
            <a:chOff x="4022080" y="1671145"/>
            <a:chExt cx="3999185" cy="4169217"/>
          </a:xfrm>
        </p:grpSpPr>
        <p:sp>
          <p:nvSpPr>
            <p:cNvPr id="6" name="椭圆 5"/>
            <p:cNvSpPr/>
            <p:nvPr/>
          </p:nvSpPr>
          <p:spPr>
            <a:xfrm>
              <a:off x="6799585" y="1671145"/>
              <a:ext cx="567559" cy="3153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134658" y="2420007"/>
              <a:ext cx="567559" cy="3153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153423" y="4667084"/>
              <a:ext cx="567559" cy="3153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6789254" y="3173140"/>
              <a:ext cx="567559" cy="3153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T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472982" y="3173140"/>
              <a:ext cx="567559" cy="3153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7453706" y="2420007"/>
              <a:ext cx="567559" cy="3153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T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814266" y="3922661"/>
              <a:ext cx="567559" cy="3153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6134657" y="3922661"/>
              <a:ext cx="567559" cy="3153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T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内容占位符 2"/>
            <p:cNvSpPr txBox="1">
              <a:spLocks/>
            </p:cNvSpPr>
            <p:nvPr/>
          </p:nvSpPr>
          <p:spPr bwMode="auto">
            <a:xfrm>
              <a:off x="4022080" y="5265684"/>
              <a:ext cx="2024749" cy="574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28600" marR="0" lvl="0" indent="-22860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50000"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.....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endParaRPr>
            </a:p>
          </p:txBody>
        </p:sp>
        <p:cxnSp>
          <p:nvCxnSpPr>
            <p:cNvPr id="16" name="直接连接符 15"/>
            <p:cNvCxnSpPr>
              <a:stCxn id="6" idx="3"/>
              <a:endCxn id="7" idx="0"/>
            </p:cNvCxnSpPr>
            <p:nvPr/>
          </p:nvCxnSpPr>
          <p:spPr>
            <a:xfrm flipH="1">
              <a:off x="6418438" y="1940279"/>
              <a:ext cx="453600" cy="479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7" idx="3"/>
              <a:endCxn id="10" idx="0"/>
            </p:cNvCxnSpPr>
            <p:nvPr/>
          </p:nvCxnSpPr>
          <p:spPr>
            <a:xfrm flipH="1">
              <a:off x="5756762" y="2689141"/>
              <a:ext cx="453600" cy="478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0" idx="3"/>
              <a:endCxn id="12" idx="0"/>
            </p:cNvCxnSpPr>
            <p:nvPr/>
          </p:nvCxnSpPr>
          <p:spPr>
            <a:xfrm flipH="1">
              <a:off x="5098046" y="3442274"/>
              <a:ext cx="453600" cy="4803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2" idx="3"/>
              <a:endCxn id="8" idx="0"/>
            </p:cNvCxnSpPr>
            <p:nvPr/>
          </p:nvCxnSpPr>
          <p:spPr>
            <a:xfrm flipH="1">
              <a:off x="4437203" y="4191794"/>
              <a:ext cx="453600" cy="478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6" idx="5"/>
              <a:endCxn id="11" idx="0"/>
            </p:cNvCxnSpPr>
            <p:nvPr/>
          </p:nvCxnSpPr>
          <p:spPr>
            <a:xfrm>
              <a:off x="7284027" y="1940279"/>
              <a:ext cx="453459" cy="479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5"/>
              <a:endCxn id="9" idx="0"/>
            </p:cNvCxnSpPr>
            <p:nvPr/>
          </p:nvCxnSpPr>
          <p:spPr>
            <a:xfrm>
              <a:off x="6619100" y="2689141"/>
              <a:ext cx="453934" cy="478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0" idx="5"/>
              <a:endCxn id="13" idx="0"/>
            </p:cNvCxnSpPr>
            <p:nvPr/>
          </p:nvCxnSpPr>
          <p:spPr>
            <a:xfrm>
              <a:off x="5957424" y="3442274"/>
              <a:ext cx="453600" cy="4803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5471346" y="4667084"/>
              <a:ext cx="567559" cy="3153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T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接连接符 25"/>
            <p:cNvCxnSpPr>
              <a:stCxn id="12" idx="5"/>
              <a:endCxn id="25" idx="0"/>
            </p:cNvCxnSpPr>
            <p:nvPr/>
          </p:nvCxnSpPr>
          <p:spPr>
            <a:xfrm>
              <a:off x="5298708" y="4191794"/>
              <a:ext cx="453600" cy="478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6806005" y="2400955"/>
              <a:ext cx="567559" cy="315310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+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7086350" y="1992667"/>
              <a:ext cx="0" cy="478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31"/>
            <p:cNvGrpSpPr/>
            <p:nvPr/>
          </p:nvGrpSpPr>
          <p:grpSpPr>
            <a:xfrm>
              <a:off x="6134492" y="2745142"/>
              <a:ext cx="567559" cy="723598"/>
              <a:chOff x="6958405" y="2145067"/>
              <a:chExt cx="567559" cy="723598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6958405" y="2553355"/>
                <a:ext cx="567559" cy="315310"/>
              </a:xfrm>
              <a:prstGeom prst="ellipse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+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7238750" y="2145067"/>
                <a:ext cx="0" cy="478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34"/>
            <p:cNvGrpSpPr/>
            <p:nvPr/>
          </p:nvGrpSpPr>
          <p:grpSpPr>
            <a:xfrm>
              <a:off x="5472504" y="3492855"/>
              <a:ext cx="567559" cy="723598"/>
              <a:chOff x="6958405" y="2145067"/>
              <a:chExt cx="567559" cy="723598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6958405" y="2553355"/>
                <a:ext cx="567559" cy="315310"/>
              </a:xfrm>
              <a:prstGeom prst="ellipse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+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>
                <a:off x="7238750" y="2145067"/>
                <a:ext cx="0" cy="478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37"/>
            <p:cNvGrpSpPr/>
            <p:nvPr/>
          </p:nvGrpSpPr>
          <p:grpSpPr>
            <a:xfrm>
              <a:off x="4830029" y="4250092"/>
              <a:ext cx="567559" cy="723598"/>
              <a:chOff x="6973153" y="2145067"/>
              <a:chExt cx="567559" cy="723598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6973153" y="2553355"/>
                <a:ext cx="567559" cy="315310"/>
              </a:xfrm>
              <a:prstGeom prst="ellipse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+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>
                <a:off x="7238750" y="2145067"/>
                <a:ext cx="0" cy="478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内容占位符 2"/>
          <p:cNvSpPr txBox="1">
            <a:spLocks/>
          </p:cNvSpPr>
          <p:nvPr/>
        </p:nvSpPr>
        <p:spPr bwMode="auto">
          <a:xfrm>
            <a:off x="685800" y="5379720"/>
            <a:ext cx="3230880" cy="59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条件三：无左递归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1504950" y="1266825"/>
            <a:ext cx="4579218" cy="1154063"/>
            <a:chOff x="1504950" y="1266825"/>
            <a:chExt cx="4579218" cy="1154063"/>
          </a:xfrm>
        </p:grpSpPr>
        <p:sp>
          <p:nvSpPr>
            <p:cNvPr id="38" name="矩形 37"/>
            <p:cNvSpPr/>
            <p:nvPr/>
          </p:nvSpPr>
          <p:spPr>
            <a:xfrm>
              <a:off x="3275856" y="1484784"/>
              <a:ext cx="2808312" cy="93610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u="sng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与产生式左边相同的非终结符</a:t>
              </a: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出现在侯选串的最左边，叫做“左递归”</a:t>
              </a:r>
            </a:p>
          </p:txBody>
        </p:sp>
        <p:grpSp>
          <p:nvGrpSpPr>
            <p:cNvPr id="29" name="组合 44"/>
            <p:cNvGrpSpPr/>
            <p:nvPr/>
          </p:nvGrpSpPr>
          <p:grpSpPr>
            <a:xfrm>
              <a:off x="1504950" y="1266825"/>
              <a:ext cx="1943100" cy="289967"/>
              <a:chOff x="1504950" y="1266825"/>
              <a:chExt cx="1943100" cy="289967"/>
            </a:xfrm>
          </p:grpSpPr>
          <p:sp>
            <p:nvSpPr>
              <p:cNvPr id="41" name="任意多边形 40"/>
              <p:cNvSpPr/>
              <p:nvPr/>
            </p:nvSpPr>
            <p:spPr>
              <a:xfrm>
                <a:off x="1504950" y="1266825"/>
                <a:ext cx="1943100" cy="285750"/>
              </a:xfrm>
              <a:custGeom>
                <a:avLst/>
                <a:gdLst>
                  <a:gd name="connsiteX0" fmla="*/ 1943100 w 1943100"/>
                  <a:gd name="connsiteY0" fmla="*/ 228600 h 285750"/>
                  <a:gd name="connsiteX1" fmla="*/ 1943100 w 1943100"/>
                  <a:gd name="connsiteY1" fmla="*/ 0 h 285750"/>
                  <a:gd name="connsiteX2" fmla="*/ 0 w 1943100"/>
                  <a:gd name="connsiteY2" fmla="*/ 0 h 285750"/>
                  <a:gd name="connsiteX3" fmla="*/ 0 w 1943100"/>
                  <a:gd name="connsiteY3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3100" h="285750">
                    <a:moveTo>
                      <a:pt x="1943100" y="228600"/>
                    </a:moveTo>
                    <a:lnTo>
                      <a:pt x="1943100" y="0"/>
                    </a:lnTo>
                    <a:lnTo>
                      <a:pt x="0" y="0"/>
                    </a:lnTo>
                    <a:lnTo>
                      <a:pt x="0" y="285750"/>
                    </a:lnTo>
                  </a:path>
                </a:pathLst>
              </a:custGeom>
              <a:ln>
                <a:solidFill>
                  <a:srgbClr val="CC0066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箭头连接符 43"/>
              <p:cNvCxnSpPr/>
              <p:nvPr/>
            </p:nvCxnSpPr>
            <p:spPr>
              <a:xfrm>
                <a:off x="1907704" y="1268760"/>
                <a:ext cx="0" cy="288032"/>
              </a:xfrm>
              <a:prstGeom prst="straightConnector1">
                <a:avLst/>
              </a:prstGeom>
              <a:ln>
                <a:solidFill>
                  <a:srgbClr val="CC0066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50"/>
            <p:cNvGrpSpPr/>
            <p:nvPr/>
          </p:nvGrpSpPr>
          <p:grpSpPr>
            <a:xfrm>
              <a:off x="1547664" y="1772816"/>
              <a:ext cx="1728192" cy="648072"/>
              <a:chOff x="1547664" y="1772816"/>
              <a:chExt cx="1728192" cy="648072"/>
            </a:xfrm>
          </p:grpSpPr>
          <p:cxnSp>
            <p:nvCxnSpPr>
              <p:cNvPr id="47" name="直接箭头连接符 46"/>
              <p:cNvCxnSpPr/>
              <p:nvPr/>
            </p:nvCxnSpPr>
            <p:spPr>
              <a:xfrm flipH="1">
                <a:off x="1547664" y="1772816"/>
                <a:ext cx="1728192" cy="648072"/>
              </a:xfrm>
              <a:prstGeom prst="straightConnector1">
                <a:avLst/>
              </a:prstGeom>
              <a:ln>
                <a:solidFill>
                  <a:srgbClr val="CC0066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/>
              <p:nvPr/>
            </p:nvCxnSpPr>
            <p:spPr>
              <a:xfrm flipH="1">
                <a:off x="1905000" y="2223914"/>
                <a:ext cx="174154" cy="195436"/>
              </a:xfrm>
              <a:prstGeom prst="straightConnector1">
                <a:avLst/>
              </a:prstGeom>
              <a:ln>
                <a:solidFill>
                  <a:srgbClr val="CC0066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矩形 51"/>
          <p:cNvSpPr/>
          <p:nvPr/>
        </p:nvSpPr>
        <p:spPr>
          <a:xfrm>
            <a:off x="2662456" y="2780928"/>
            <a:ext cx="2808312" cy="6480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类似，有右递归，右递归不影响</a:t>
            </a: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LL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文法。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353" y="286292"/>
            <a:ext cx="7886700" cy="911882"/>
          </a:xfrm>
        </p:spPr>
        <p:txBody>
          <a:bodyPr/>
          <a:lstStyle/>
          <a:p>
            <a:pPr algn="ctr"/>
            <a:r>
              <a:rPr lang="zh-CN" altLang="en-US" sz="3600" dirty="0"/>
              <a:t>满足三个</a:t>
            </a:r>
            <a:r>
              <a:rPr lang="zh-CN" altLang="en-US" dirty="0"/>
              <a:t>条件才能构造</a:t>
            </a:r>
            <a:r>
              <a:rPr lang="en-US" altLang="zh-CN" sz="3600" dirty="0"/>
              <a:t>LL(1)</a:t>
            </a:r>
            <a:r>
              <a:rPr lang="zh-CN" altLang="en-US" sz="3600" dirty="0"/>
              <a:t>分析表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680" y="1249680"/>
            <a:ext cx="8077200" cy="5074920"/>
          </a:xfrm>
        </p:spPr>
        <p:txBody>
          <a:bodyPr/>
          <a:lstStyle/>
          <a:p>
            <a:pPr marL="514350" indent="-5143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zh-CN" altLang="en-US" sz="2400" dirty="0"/>
              <a:t>要求每个</a:t>
            </a:r>
            <a:r>
              <a:rPr lang="zh-CN" altLang="en-US" sz="2400" u="sng" dirty="0"/>
              <a:t>非终结符</a:t>
            </a:r>
            <a:r>
              <a:rPr lang="zh-CN" altLang="en-US" sz="2400" dirty="0"/>
              <a:t>的</a:t>
            </a:r>
            <a:r>
              <a:rPr lang="en-US" altLang="zh-CN" sz="2400" dirty="0"/>
              <a:t>First</a:t>
            </a:r>
            <a:r>
              <a:rPr lang="zh-CN" altLang="en-US" sz="2400" dirty="0"/>
              <a:t>集两两相交为空（即无左公因子）；</a:t>
            </a:r>
            <a:endParaRPr lang="en-US" altLang="zh-CN" sz="2400" dirty="0"/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zh-CN" altLang="en-US" sz="2400" dirty="0"/>
              <a:t>要求每个非终结符的</a:t>
            </a:r>
            <a:r>
              <a:rPr lang="en-US" altLang="zh-CN" sz="2400" dirty="0"/>
              <a:t>First</a:t>
            </a:r>
            <a:r>
              <a:rPr lang="zh-CN" altLang="en-US" sz="2400" dirty="0"/>
              <a:t>集与自己的</a:t>
            </a:r>
            <a:r>
              <a:rPr lang="en-US" altLang="zh-CN" sz="2400" dirty="0"/>
              <a:t>Follow</a:t>
            </a:r>
            <a:r>
              <a:rPr lang="zh-CN" altLang="en-US" sz="2400" dirty="0"/>
              <a:t>集相交为空；</a:t>
            </a:r>
            <a:endParaRPr lang="en-US" altLang="zh-CN" sz="2400" dirty="0"/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zh-CN" altLang="en-US" sz="2400" dirty="0">
                <a:solidFill>
                  <a:srgbClr val="0033CC"/>
                </a:solidFill>
              </a:rPr>
              <a:t>要求文法产生式没有左递归。</a:t>
            </a:r>
            <a:endParaRPr lang="en-US" altLang="zh-CN" sz="2400" dirty="0">
              <a:solidFill>
                <a:srgbClr val="0033CC"/>
              </a:solidFill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rgbClr val="C00000"/>
                </a:solidFill>
              </a:rPr>
              <a:t>问：</a:t>
            </a:r>
            <a:r>
              <a:rPr lang="zh-CN" altLang="en-US" sz="2400" dirty="0"/>
              <a:t>若文法不满足上面的若干或全部条件时，能否将其改造为等价的满足全部三个条件的文法呢？</a:t>
            </a:r>
            <a:endParaRPr lang="en-US" altLang="zh-CN" sz="2400" dirty="0"/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</a:rPr>
              <a:t>答：</a:t>
            </a:r>
            <a:r>
              <a:rPr lang="zh-CN" altLang="en-US" sz="2400" dirty="0"/>
              <a:t>某些文法可以。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u="sng" dirty="0"/>
              <a:t>如何将一个文法改造为满足这三个条件的文法呢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rgbClr val="0033CC"/>
                </a:solidFill>
              </a:rPr>
              <a:t>下面给出方法：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A3E1D-8E3D-45F4-9BB6-F1C7BEE39EF1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>
          <a:xfrm>
            <a:off x="628650" y="154065"/>
            <a:ext cx="7886700" cy="769992"/>
          </a:xfrm>
        </p:spPr>
        <p:txBody>
          <a:bodyPr/>
          <a:lstStyle/>
          <a:p>
            <a:pPr algn="ctr"/>
            <a:r>
              <a:rPr lang="zh-CN" altLang="en-US" dirty="0"/>
              <a:t>提取公因子</a:t>
            </a:r>
          </a:p>
        </p:txBody>
      </p:sp>
      <p:sp>
        <p:nvSpPr>
          <p:cNvPr id="75779" name="内容占位符 2"/>
          <p:cNvSpPr>
            <a:spLocks noGrp="1"/>
          </p:cNvSpPr>
          <p:nvPr>
            <p:ph idx="1"/>
          </p:nvPr>
        </p:nvSpPr>
        <p:spPr>
          <a:xfrm>
            <a:off x="394137" y="1111216"/>
            <a:ext cx="8387255" cy="5156845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SzPct val="50000"/>
            </a:pPr>
            <a:r>
              <a:rPr lang="zh-CN" altLang="en-US" sz="2400" dirty="0">
                <a:solidFill>
                  <a:srgbClr val="1E1CE3"/>
                </a:solidFill>
              </a:rPr>
              <a:t>提取公共左因子可</a:t>
            </a:r>
            <a:r>
              <a:rPr lang="zh-CN" altLang="en-US" sz="2400" u="sng" dirty="0">
                <a:solidFill>
                  <a:srgbClr val="1E1CE3"/>
                </a:solidFill>
              </a:rPr>
              <a:t>把一个文法改造成满足任何非终结符的所有候选首符集两两不相交</a:t>
            </a:r>
            <a:r>
              <a:rPr lang="zh-CN" altLang="en-US" sz="2400" dirty="0">
                <a:solidFill>
                  <a:srgbClr val="1E1CE3"/>
                </a:solidFill>
              </a:rPr>
              <a:t>这一条件</a:t>
            </a:r>
            <a:endParaRPr lang="en-US" altLang="zh-CN" sz="2400" dirty="0">
              <a:solidFill>
                <a:srgbClr val="1E1CE3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SzPct val="50000"/>
            </a:pPr>
            <a:r>
              <a:rPr lang="zh-CN" altLang="en-US" sz="2400" dirty="0">
                <a:solidFill>
                  <a:srgbClr val="FF0000"/>
                </a:solidFill>
              </a:rPr>
              <a:t>例如</a:t>
            </a:r>
            <a:r>
              <a:rPr lang="zh-CN" altLang="en-US" sz="2400" dirty="0">
                <a:solidFill>
                  <a:srgbClr val="1E1CE3"/>
                </a:solidFill>
              </a:rPr>
              <a:t>，假定关于</a:t>
            </a:r>
            <a:r>
              <a:rPr lang="en-US" altLang="zh-CN" sz="2400" dirty="0">
                <a:solidFill>
                  <a:srgbClr val="1E1CE3"/>
                </a:solidFill>
              </a:rPr>
              <a:t>A</a:t>
            </a:r>
            <a:r>
              <a:rPr lang="zh-CN" altLang="en-US" sz="2400" dirty="0">
                <a:solidFill>
                  <a:srgbClr val="1E1CE3"/>
                </a:solidFill>
              </a:rPr>
              <a:t>的规则是</a:t>
            </a:r>
            <a:r>
              <a:rPr lang="en-US" altLang="zh-CN" sz="2400" dirty="0">
                <a:solidFill>
                  <a:srgbClr val="1E1CE3"/>
                </a:solidFill>
              </a:rPr>
              <a:t>:</a:t>
            </a:r>
          </a:p>
          <a:p>
            <a:pPr marL="0" indent="0" algn="ctr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SzPct val="50000"/>
              <a:buNone/>
            </a:pPr>
            <a:r>
              <a:rPr lang="en-US" altLang="zh-CN" sz="2400">
                <a:solidFill>
                  <a:srgbClr val="1E1CE3"/>
                </a:solidFill>
              </a:rPr>
              <a:t>A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l-GR" altLang="zh-CN" sz="2400">
                <a:solidFill>
                  <a:srgbClr val="1E1CE3"/>
                </a:solidFill>
              </a:rPr>
              <a:t>δβ</a:t>
            </a:r>
            <a:r>
              <a:rPr lang="en-US" altLang="zh-CN" sz="2400" baseline="-25000" dirty="0">
                <a:solidFill>
                  <a:srgbClr val="1E1CE3"/>
                </a:solidFill>
              </a:rPr>
              <a:t>1</a:t>
            </a:r>
            <a:r>
              <a:rPr lang="en-US" altLang="zh-CN" sz="2400" dirty="0">
                <a:solidFill>
                  <a:srgbClr val="1E1CE3"/>
                </a:solidFill>
              </a:rPr>
              <a:t>|</a:t>
            </a:r>
            <a:r>
              <a:rPr lang="el-GR" altLang="zh-CN" sz="2400" dirty="0">
                <a:solidFill>
                  <a:srgbClr val="1E1CE3"/>
                </a:solidFill>
              </a:rPr>
              <a:t>δβ</a:t>
            </a:r>
            <a:r>
              <a:rPr lang="en-US" altLang="zh-CN" sz="2400" baseline="-25000" dirty="0">
                <a:solidFill>
                  <a:srgbClr val="1E1CE3"/>
                </a:solidFill>
              </a:rPr>
              <a:t>2</a:t>
            </a:r>
            <a:r>
              <a:rPr lang="en-US" altLang="zh-CN" sz="2400" dirty="0">
                <a:solidFill>
                  <a:srgbClr val="1E1CE3"/>
                </a:solidFill>
              </a:rPr>
              <a:t>|…|</a:t>
            </a:r>
            <a:r>
              <a:rPr lang="el-GR" altLang="zh-CN" sz="2400" dirty="0">
                <a:solidFill>
                  <a:srgbClr val="1E1CE3"/>
                </a:solidFill>
              </a:rPr>
              <a:t>δβ</a:t>
            </a:r>
            <a:r>
              <a:rPr lang="en-US" altLang="zh-CN" sz="2400" baseline="-25000" dirty="0">
                <a:solidFill>
                  <a:srgbClr val="1E1CE3"/>
                </a:solidFill>
              </a:rPr>
              <a:t>n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SzPct val="50000"/>
            </a:pPr>
            <a:r>
              <a:rPr lang="zh-CN" altLang="en-US" sz="2400" dirty="0">
                <a:solidFill>
                  <a:srgbClr val="1E1CE3"/>
                </a:solidFill>
              </a:rPr>
              <a:t>那么，可以把这些规则改写成</a:t>
            </a:r>
            <a:r>
              <a:rPr lang="en-US" altLang="zh-CN" sz="2400" dirty="0">
                <a:solidFill>
                  <a:srgbClr val="1E1CE3"/>
                </a:solidFill>
              </a:rPr>
              <a:t>:</a:t>
            </a:r>
          </a:p>
          <a:p>
            <a:pPr marL="0" indent="0" algn="ctr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SzPct val="50000"/>
              <a:buNone/>
            </a:pPr>
            <a:r>
              <a:rPr lang="en-US" altLang="zh-CN" sz="2400">
                <a:solidFill>
                  <a:srgbClr val="1E1CE3"/>
                </a:solidFill>
              </a:rPr>
              <a:t>A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l-GR" altLang="zh-CN" sz="2400">
                <a:solidFill>
                  <a:srgbClr val="1E1CE3"/>
                </a:solidFill>
              </a:rPr>
              <a:t>δ</a:t>
            </a:r>
            <a:r>
              <a:rPr lang="en-US" altLang="zh-CN" sz="2400" dirty="0">
                <a:solidFill>
                  <a:srgbClr val="1E1CE3"/>
                </a:solidFill>
              </a:rPr>
              <a:t>A</a:t>
            </a:r>
            <a:r>
              <a:rPr lang="en-US" altLang="zh-CN" sz="2400" dirty="0">
                <a:solidFill>
                  <a:srgbClr val="1E1CE3"/>
                </a:solidFill>
                <a:latin typeface="Comic Sans MS" pitchFamily="66" charset="0"/>
              </a:rPr>
              <a:t>’</a:t>
            </a:r>
          </a:p>
          <a:p>
            <a:pPr marL="0" indent="0" algn="ctr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SzPct val="50000"/>
              <a:buNone/>
            </a:pPr>
            <a:r>
              <a:rPr lang="en-US" altLang="zh-CN" sz="2400">
                <a:solidFill>
                  <a:srgbClr val="1E1CE3"/>
                </a:solidFill>
              </a:rPr>
              <a:t>A</a:t>
            </a:r>
            <a:r>
              <a:rPr lang="en-US" altLang="zh-CN" sz="2400">
                <a:solidFill>
                  <a:srgbClr val="1E1CE3"/>
                </a:solidFill>
                <a:latin typeface="Comic Sans MS" pitchFamily="66" charset="0"/>
              </a:rPr>
              <a:t>’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l-GR" altLang="zh-CN" sz="2400">
                <a:solidFill>
                  <a:srgbClr val="1E1CE3"/>
                </a:solidFill>
              </a:rPr>
              <a:t>β</a:t>
            </a:r>
            <a:r>
              <a:rPr lang="en-US" altLang="zh-CN" sz="2400" baseline="-25000" dirty="0">
                <a:solidFill>
                  <a:srgbClr val="1E1CE3"/>
                </a:solidFill>
              </a:rPr>
              <a:t>1</a:t>
            </a:r>
            <a:r>
              <a:rPr lang="en-US" altLang="zh-CN" sz="2400" dirty="0">
                <a:solidFill>
                  <a:srgbClr val="1E1CE3"/>
                </a:solidFill>
              </a:rPr>
              <a:t>|</a:t>
            </a:r>
            <a:r>
              <a:rPr lang="el-GR" altLang="zh-CN" sz="2400" dirty="0">
                <a:solidFill>
                  <a:srgbClr val="1E1CE3"/>
                </a:solidFill>
              </a:rPr>
              <a:t>β</a:t>
            </a:r>
            <a:r>
              <a:rPr lang="en-US" altLang="zh-CN" sz="2400" baseline="-25000" dirty="0">
                <a:solidFill>
                  <a:srgbClr val="1E1CE3"/>
                </a:solidFill>
              </a:rPr>
              <a:t>2</a:t>
            </a:r>
            <a:r>
              <a:rPr lang="en-US" altLang="zh-CN" sz="2400" dirty="0">
                <a:solidFill>
                  <a:srgbClr val="1E1CE3"/>
                </a:solidFill>
              </a:rPr>
              <a:t>|…|</a:t>
            </a:r>
            <a:r>
              <a:rPr lang="el-GR" altLang="zh-CN" sz="2400" dirty="0">
                <a:solidFill>
                  <a:srgbClr val="1E1CE3"/>
                </a:solidFill>
              </a:rPr>
              <a:t>β</a:t>
            </a:r>
            <a:r>
              <a:rPr lang="en-US" altLang="zh-CN" sz="2400" baseline="-25000" dirty="0">
                <a:solidFill>
                  <a:srgbClr val="1E1CE3"/>
                </a:solidFill>
              </a:rPr>
              <a:t>n</a:t>
            </a:r>
          </a:p>
          <a:p>
            <a:pPr marL="0" indent="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SzPct val="50000"/>
            </a:pPr>
            <a:r>
              <a:rPr lang="zh-CN" altLang="en-US" sz="2400" dirty="0">
                <a:solidFill>
                  <a:srgbClr val="1E1CE3"/>
                </a:solidFill>
              </a:rPr>
              <a:t>经过反复提取左因子，就能够把这个非终结符的所有候选首符级便</a:t>
            </a:r>
            <a:r>
              <a:rPr lang="zh-CN" altLang="en-US" sz="2400" dirty="0">
                <a:solidFill>
                  <a:srgbClr val="FF0000"/>
                </a:solidFill>
              </a:rPr>
              <a:t>成为两两不相交</a:t>
            </a:r>
            <a:r>
              <a:rPr lang="zh-CN" altLang="en-US" sz="2400" dirty="0">
                <a:solidFill>
                  <a:srgbClr val="1E1CE3"/>
                </a:solidFill>
              </a:rPr>
              <a:t>。</a:t>
            </a:r>
            <a:endParaRPr lang="en-US" altLang="zh-CN" sz="2400" dirty="0">
              <a:solidFill>
                <a:srgbClr val="1E1CE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75859-F4EC-480F-AC0D-9396DB80F2D1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3054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0033CC"/>
                </a:solidFill>
              </a:rPr>
              <a:t>-</a:t>
            </a:r>
            <a:r>
              <a:rPr lang="zh-CN" altLang="en-US" dirty="0">
                <a:solidFill>
                  <a:srgbClr val="0033CC"/>
                </a:solidFill>
              </a:rPr>
              <a:t>消除左递归</a:t>
            </a:r>
          </a:p>
        </p:txBody>
      </p:sp>
      <p:sp>
        <p:nvSpPr>
          <p:cNvPr id="71683" name="内容占位符 2"/>
          <p:cNvSpPr>
            <a:spLocks noGrp="1"/>
          </p:cNvSpPr>
          <p:nvPr>
            <p:ph idx="1"/>
          </p:nvPr>
        </p:nvSpPr>
        <p:spPr>
          <a:xfrm>
            <a:off x="628650" y="1481959"/>
            <a:ext cx="7886700" cy="4695004"/>
          </a:xfrm>
        </p:spPr>
        <p:txBody>
          <a:bodyPr/>
          <a:lstStyle/>
          <a:p>
            <a:pPr marL="1431925">
              <a:spcBef>
                <a:spcPts val="0"/>
              </a:spcBef>
              <a:spcAft>
                <a:spcPts val="600"/>
              </a:spcAft>
              <a:buSzPct val="30000"/>
              <a:buNone/>
            </a:pPr>
            <a:r>
              <a:rPr lang="en-US" altLang="zh-CN"/>
              <a:t>E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/>
              <a:t>E</a:t>
            </a:r>
            <a:r>
              <a:rPr lang="en-US" altLang="zh-CN" dirty="0"/>
              <a:t>+T|T</a:t>
            </a:r>
          </a:p>
          <a:p>
            <a:pPr marL="1431925">
              <a:spcBef>
                <a:spcPts val="0"/>
              </a:spcBef>
              <a:spcAft>
                <a:spcPts val="600"/>
              </a:spcAft>
              <a:buSzPct val="30000"/>
              <a:buNone/>
            </a:pPr>
            <a:r>
              <a:rPr lang="en-US" altLang="zh-CN"/>
              <a:t>T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/>
              <a:t>T</a:t>
            </a:r>
            <a:r>
              <a:rPr lang="en-US" altLang="zh-CN" dirty="0"/>
              <a:t>*F|F</a:t>
            </a:r>
          </a:p>
          <a:p>
            <a:pPr marL="1431925">
              <a:spcBef>
                <a:spcPts val="0"/>
              </a:spcBef>
              <a:spcAft>
                <a:spcPts val="1800"/>
              </a:spcAft>
              <a:buSzPct val="30000"/>
              <a:buNone/>
            </a:pPr>
            <a:r>
              <a:rPr lang="en-US" altLang="zh-CN"/>
              <a:t>F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/>
              <a:t>(</a:t>
            </a:r>
            <a:r>
              <a:rPr lang="en-US" altLang="zh-CN" dirty="0"/>
              <a:t>E)|</a:t>
            </a:r>
            <a:r>
              <a:rPr lang="en-US" altLang="zh-CN" dirty="0" err="1"/>
              <a:t>i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1800"/>
              </a:spcAft>
              <a:buSzPct val="60000"/>
            </a:pPr>
            <a:r>
              <a:rPr lang="zh-CN" altLang="en-US" dirty="0">
                <a:solidFill>
                  <a:srgbClr val="CC0099"/>
                </a:solidFill>
              </a:rPr>
              <a:t>文法</a:t>
            </a:r>
            <a:r>
              <a:rPr lang="en-US" altLang="zh-CN" dirty="0">
                <a:solidFill>
                  <a:srgbClr val="CC0099"/>
                </a:solidFill>
              </a:rPr>
              <a:t>(4.2)</a:t>
            </a:r>
            <a:r>
              <a:rPr lang="zh-CN" altLang="en-US" dirty="0"/>
              <a:t>经消去直接左递归后变成：</a:t>
            </a:r>
            <a:endParaRPr lang="en-US" altLang="zh-CN" dirty="0"/>
          </a:p>
          <a:p>
            <a:pPr marL="1431925">
              <a:spcBef>
                <a:spcPts val="0"/>
              </a:spcBef>
              <a:spcAft>
                <a:spcPts val="600"/>
              </a:spcAft>
              <a:buSzPct val="30000"/>
              <a:buNone/>
            </a:pPr>
            <a:r>
              <a:rPr lang="en-US" altLang="zh-CN"/>
              <a:t>E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/>
              <a:t>TE</a:t>
            </a:r>
            <a:r>
              <a:rPr lang="en-US" altLang="zh-CN" dirty="0">
                <a:latin typeface="+mn-lt"/>
              </a:rPr>
              <a:t>’</a:t>
            </a:r>
          </a:p>
          <a:p>
            <a:pPr marL="1431925">
              <a:spcBef>
                <a:spcPts val="0"/>
              </a:spcBef>
              <a:spcAft>
                <a:spcPts val="600"/>
              </a:spcAft>
              <a:buSzPct val="30000"/>
              <a:buNone/>
            </a:pPr>
            <a:r>
              <a:rPr lang="en-US" altLang="zh-CN"/>
              <a:t>E</a:t>
            </a:r>
            <a:r>
              <a:rPr lang="en-US" altLang="zh-CN">
                <a:latin typeface="+mn-lt"/>
              </a:rPr>
              <a:t>’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/>
              <a:t>+</a:t>
            </a:r>
            <a:r>
              <a:rPr lang="en-US" altLang="zh-CN" dirty="0" err="1"/>
              <a:t>TE</a:t>
            </a:r>
            <a:r>
              <a:rPr lang="en-US" altLang="zh-CN" dirty="0" err="1">
                <a:latin typeface="+mn-lt"/>
              </a:rPr>
              <a:t>’</a:t>
            </a:r>
            <a:r>
              <a:rPr lang="en-US" altLang="zh-CN" dirty="0" err="1"/>
              <a:t>|ε</a:t>
            </a:r>
            <a:endParaRPr lang="en-US" altLang="zh-CN" dirty="0"/>
          </a:p>
          <a:p>
            <a:pPr marL="1431925">
              <a:spcBef>
                <a:spcPts val="0"/>
              </a:spcBef>
              <a:spcAft>
                <a:spcPts val="600"/>
              </a:spcAft>
              <a:buSzPct val="30000"/>
              <a:buNone/>
            </a:pPr>
            <a:r>
              <a:rPr lang="en-US" altLang="zh-CN">
                <a:latin typeface="+mn-lt"/>
              </a:rPr>
              <a:t>T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</a:rPr>
              <a:t>FT</a:t>
            </a:r>
            <a:r>
              <a:rPr lang="en-US" altLang="zh-CN" dirty="0">
                <a:latin typeface="+mn-lt"/>
              </a:rPr>
              <a:t>’</a:t>
            </a:r>
          </a:p>
          <a:p>
            <a:pPr marL="1431925">
              <a:spcBef>
                <a:spcPts val="0"/>
              </a:spcBef>
              <a:spcAft>
                <a:spcPts val="600"/>
              </a:spcAft>
              <a:buSzPct val="30000"/>
              <a:buNone/>
            </a:pPr>
            <a:r>
              <a:rPr lang="en-US" altLang="zh-CN">
                <a:latin typeface="+mn-lt"/>
              </a:rPr>
              <a:t>T’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</a:rPr>
              <a:t>*</a:t>
            </a:r>
            <a:r>
              <a:rPr lang="en-US" altLang="zh-CN" dirty="0" err="1">
                <a:latin typeface="+mn-lt"/>
              </a:rPr>
              <a:t>FT’|ε</a:t>
            </a:r>
            <a:endParaRPr lang="en-US" altLang="zh-CN" dirty="0">
              <a:latin typeface="+mn-lt"/>
            </a:endParaRPr>
          </a:p>
          <a:p>
            <a:pPr marL="1431925">
              <a:spcBef>
                <a:spcPts val="0"/>
              </a:spcBef>
              <a:spcAft>
                <a:spcPts val="600"/>
              </a:spcAft>
              <a:buSzPct val="30000"/>
              <a:buNone/>
            </a:pPr>
            <a:r>
              <a:rPr lang="en-US" altLang="zh-CN">
                <a:latin typeface="+mn-lt"/>
              </a:rPr>
              <a:t>F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</a:rPr>
              <a:t>(</a:t>
            </a:r>
            <a:r>
              <a:rPr lang="en-US" altLang="zh-CN" dirty="0">
                <a:latin typeface="+mn-lt"/>
              </a:rPr>
              <a:t>E)|</a:t>
            </a:r>
            <a:r>
              <a:rPr lang="en-US" altLang="zh-CN" dirty="0" err="1">
                <a:latin typeface="+mn-lt"/>
              </a:rPr>
              <a:t>i</a:t>
            </a:r>
            <a:endParaRPr lang="zh-CN" altLang="en-US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584390-7099-43A8-9E2C-14694C4C84F4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827290" y="1277997"/>
            <a:ext cx="1353142" cy="1332966"/>
            <a:chOff x="30163" y="2300288"/>
            <a:chExt cx="1353142" cy="1332966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163" y="2300288"/>
              <a:ext cx="1268412" cy="973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矩形 6"/>
            <p:cNvSpPr/>
            <p:nvPr/>
          </p:nvSpPr>
          <p:spPr>
            <a:xfrm>
              <a:off x="55950" y="3255882"/>
              <a:ext cx="1327355" cy="377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69</a:t>
              </a:r>
              <a:r>
                <a:rPr lang="zh-CN" altLang="en-US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页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46204"/>
            <a:ext cx="7886700" cy="675398"/>
          </a:xfrm>
        </p:spPr>
        <p:txBody>
          <a:bodyPr/>
          <a:lstStyle/>
          <a:p>
            <a:pPr algn="ctr"/>
            <a:r>
              <a:rPr lang="zh-CN" altLang="en-US" dirty="0"/>
              <a:t>手把手教你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7559" y="1387362"/>
            <a:ext cx="8150772" cy="4997669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200"/>
              </a:spcAft>
              <a:buSzPct val="60000"/>
            </a:pPr>
            <a:r>
              <a:rPr lang="en-US" altLang="zh-CN"/>
              <a:t>E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/>
              <a:t>E</a:t>
            </a:r>
            <a:r>
              <a:rPr lang="en-US" altLang="zh-CN" dirty="0"/>
              <a:t>+T|T</a:t>
            </a:r>
          </a:p>
          <a:p>
            <a:pPr lvl="1">
              <a:spcBef>
                <a:spcPts val="600"/>
              </a:spcBef>
              <a:buSzPct val="60000"/>
              <a:buNone/>
            </a:pPr>
            <a:r>
              <a:rPr lang="en-US" altLang="zh-CN"/>
              <a:t>E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/>
              <a:t>E</a:t>
            </a:r>
            <a:r>
              <a:rPr lang="en-US" altLang="zh-CN" dirty="0"/>
              <a:t>+T</a:t>
            </a:r>
            <a:r>
              <a:rPr lang="en-US" altLang="zh-CN"/>
              <a:t>+T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/>
              <a:t>E</a:t>
            </a:r>
            <a:r>
              <a:rPr lang="en-US" altLang="zh-CN" dirty="0">
                <a:solidFill>
                  <a:srgbClr val="FF0000"/>
                </a:solidFill>
              </a:rPr>
              <a:t>+T</a:t>
            </a:r>
            <a:r>
              <a:rPr lang="en-US" altLang="zh-CN" sz="3600" dirty="0">
                <a:solidFill>
                  <a:srgbClr val="FF0000"/>
                </a:solidFill>
              </a:rPr>
              <a:t>+T</a:t>
            </a:r>
            <a:r>
              <a:rPr lang="en-US" altLang="zh-CN" sz="4400">
                <a:solidFill>
                  <a:srgbClr val="FF0000"/>
                </a:solidFill>
              </a:rPr>
              <a:t>+T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...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/>
              <a:t>T</a:t>
            </a:r>
            <a:r>
              <a:rPr lang="en-US" altLang="zh-CN" dirty="0"/>
              <a:t>+T+...+T</a:t>
            </a:r>
          </a:p>
          <a:p>
            <a:pPr>
              <a:spcBef>
                <a:spcPts val="600"/>
              </a:spcBef>
              <a:spcAft>
                <a:spcPts val="200"/>
              </a:spcAft>
              <a:buSzPct val="60000"/>
              <a:buFont typeface="Wingdings" pitchFamily="2" charset="2"/>
              <a:buChar char="Ø"/>
            </a:pPr>
            <a:r>
              <a:rPr lang="zh-CN" altLang="en-US" dirty="0"/>
              <a:t>用</a:t>
            </a:r>
            <a:r>
              <a:rPr lang="en-US" altLang="zh-CN" dirty="0"/>
              <a:t>E</a:t>
            </a:r>
            <a:r>
              <a:rPr lang="en-US" altLang="zh-CN" dirty="0">
                <a:latin typeface="+mn-lt"/>
              </a:rPr>
              <a:t>’</a:t>
            </a:r>
            <a:r>
              <a:rPr lang="zh-CN" altLang="en-US" dirty="0"/>
              <a:t>替代</a:t>
            </a:r>
            <a:r>
              <a:rPr lang="en-US" altLang="zh-CN" dirty="0"/>
              <a:t>+T</a:t>
            </a:r>
            <a:r>
              <a:rPr lang="zh-CN" altLang="en-US" dirty="0"/>
              <a:t>，</a:t>
            </a:r>
            <a:r>
              <a:rPr lang="zh-CN" altLang="en-US"/>
              <a:t>则</a:t>
            </a:r>
            <a:r>
              <a:rPr lang="en-US" altLang="zh-CN"/>
              <a:t>E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/>
              <a:t>E+T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/>
              <a:t>T</a:t>
            </a:r>
            <a:r>
              <a:rPr lang="en-US" altLang="zh-CN" dirty="0">
                <a:solidFill>
                  <a:srgbClr val="C00000"/>
                </a:solidFill>
              </a:rPr>
              <a:t>+T</a:t>
            </a:r>
            <a:r>
              <a:rPr lang="en-US" altLang="zh-CN" dirty="0"/>
              <a:t>=TE</a:t>
            </a:r>
            <a:r>
              <a:rPr lang="en-US" altLang="zh-CN" dirty="0">
                <a:latin typeface="+mn-lt"/>
              </a:rPr>
              <a:t>’</a:t>
            </a:r>
          </a:p>
          <a:p>
            <a:pPr lvl="1">
              <a:spcBef>
                <a:spcPts val="600"/>
              </a:spcBef>
              <a:buSzPct val="60000"/>
              <a:buNone/>
            </a:pPr>
            <a:r>
              <a:rPr lang="en-US" altLang="zh-CN"/>
              <a:t>E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/>
              <a:t>TE</a:t>
            </a:r>
            <a:r>
              <a:rPr lang="en-US" altLang="zh-CN" dirty="0">
                <a:latin typeface="+mn-lt"/>
              </a:rPr>
              <a:t>’</a:t>
            </a:r>
          </a:p>
          <a:p>
            <a:pPr>
              <a:spcBef>
                <a:spcPts val="600"/>
              </a:spcBef>
              <a:spcAft>
                <a:spcPts val="200"/>
              </a:spcAft>
              <a:buSzPct val="60000"/>
              <a:buFont typeface="Wingdings" pitchFamily="2" charset="2"/>
              <a:buChar char="Ø"/>
            </a:pPr>
            <a:r>
              <a:rPr lang="en-US" altLang="zh-CN" dirty="0">
                <a:latin typeface="+mn-lt"/>
              </a:rPr>
              <a:t>+T</a:t>
            </a:r>
            <a:r>
              <a:rPr lang="zh-CN" altLang="en-US" dirty="0">
                <a:latin typeface="+mn-lt"/>
              </a:rPr>
              <a:t>是不断重复加下去的，因此</a:t>
            </a:r>
            <a:endParaRPr lang="en-US" altLang="zh-CN" dirty="0">
              <a:latin typeface="+mn-lt"/>
            </a:endParaRPr>
          </a:p>
          <a:p>
            <a:pPr lvl="1">
              <a:spcBef>
                <a:spcPts val="600"/>
              </a:spcBef>
              <a:buSzPct val="60000"/>
              <a:buNone/>
            </a:pPr>
            <a:r>
              <a:rPr lang="en-US" altLang="zh-CN"/>
              <a:t>E</a:t>
            </a:r>
            <a:r>
              <a:rPr lang="en-US" altLang="zh-CN">
                <a:latin typeface="+mn-lt"/>
              </a:rPr>
              <a:t>’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/>
              <a:t>+</a:t>
            </a:r>
            <a:r>
              <a:rPr lang="en-US" altLang="zh-CN" dirty="0"/>
              <a:t>TE</a:t>
            </a:r>
            <a:r>
              <a:rPr lang="en-US" altLang="zh-CN" dirty="0">
                <a:latin typeface="+mn-lt"/>
              </a:rPr>
              <a:t>’</a:t>
            </a:r>
          </a:p>
          <a:p>
            <a:pPr>
              <a:spcBef>
                <a:spcPts val="600"/>
              </a:spcBef>
              <a:spcAft>
                <a:spcPts val="200"/>
              </a:spcAft>
              <a:buSzPct val="60000"/>
              <a:buFont typeface="Wingdings" pitchFamily="2" charset="2"/>
              <a:buChar char="Ø"/>
            </a:pPr>
            <a:r>
              <a:rPr lang="zh-CN" altLang="en-US" dirty="0"/>
              <a:t>但也需要结束，因此</a:t>
            </a:r>
            <a:endParaRPr lang="en-US" altLang="zh-CN" dirty="0"/>
          </a:p>
          <a:p>
            <a:pPr lvl="1">
              <a:spcBef>
                <a:spcPts val="600"/>
              </a:spcBef>
              <a:buSzPct val="60000"/>
              <a:buNone/>
            </a:pPr>
            <a:r>
              <a:rPr lang="en-US" altLang="zh-CN"/>
              <a:t>E</a:t>
            </a:r>
            <a:r>
              <a:rPr lang="en-US" altLang="zh-CN">
                <a:latin typeface="+mn-lt"/>
              </a:rPr>
              <a:t>’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/>
              <a:t>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A3E1D-8E3D-45F4-9BB6-F1C7BEE39EF1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353" y="286292"/>
            <a:ext cx="7886700" cy="911882"/>
          </a:xfrm>
        </p:spPr>
        <p:txBody>
          <a:bodyPr/>
          <a:lstStyle/>
          <a:p>
            <a:pPr algn="ctr"/>
            <a:r>
              <a:rPr lang="zh-CN" altLang="en-US" sz="3600" dirty="0"/>
              <a:t>构造</a:t>
            </a:r>
            <a:r>
              <a:rPr lang="en-US" altLang="zh-CN" sz="3600" dirty="0"/>
              <a:t>LL(1)</a:t>
            </a:r>
            <a:r>
              <a:rPr lang="zh-CN" altLang="en-US" sz="3600" dirty="0"/>
              <a:t>分析表</a:t>
            </a:r>
            <a:r>
              <a:rPr lang="zh-CN" altLang="en-US" dirty="0"/>
              <a:t>所需的“构件”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4040" y="1686909"/>
            <a:ext cx="7075039" cy="2595531"/>
          </a:xfrm>
        </p:spPr>
        <p:txBody>
          <a:bodyPr/>
          <a:lstStyle/>
          <a:p>
            <a:r>
              <a:rPr lang="zh-CN" altLang="en-US" dirty="0"/>
              <a:t>需要知道每个</a:t>
            </a:r>
            <a:r>
              <a:rPr lang="zh-CN" altLang="en-US" u="sng" dirty="0"/>
              <a:t>非终结符</a:t>
            </a:r>
            <a:r>
              <a:rPr lang="zh-CN" altLang="en-US" dirty="0"/>
              <a:t>的</a:t>
            </a:r>
            <a:r>
              <a:rPr lang="en-US" altLang="zh-CN" dirty="0"/>
              <a:t>First</a:t>
            </a:r>
            <a:r>
              <a:rPr lang="zh-CN" altLang="en-US" dirty="0"/>
              <a:t>集；</a:t>
            </a:r>
            <a:endParaRPr lang="en-US" altLang="zh-CN" dirty="0"/>
          </a:p>
          <a:p>
            <a:r>
              <a:rPr lang="zh-CN" altLang="en-US" dirty="0"/>
              <a:t>需要知道每个产生式</a:t>
            </a:r>
            <a:r>
              <a:rPr lang="zh-CN" altLang="en-US" u="sng" dirty="0"/>
              <a:t>侯选串</a:t>
            </a:r>
            <a:r>
              <a:rPr lang="zh-CN" altLang="en-US" dirty="0"/>
              <a:t>的</a:t>
            </a:r>
            <a:r>
              <a:rPr lang="en-US" altLang="zh-CN" dirty="0"/>
              <a:t>First</a:t>
            </a:r>
            <a:r>
              <a:rPr lang="zh-CN" altLang="en-US" dirty="0"/>
              <a:t>集；</a:t>
            </a:r>
            <a:endParaRPr lang="en-US" altLang="zh-CN" dirty="0"/>
          </a:p>
          <a:p>
            <a:r>
              <a:rPr lang="zh-CN" altLang="en-US" dirty="0"/>
              <a:t>需要知道</a:t>
            </a:r>
            <a:r>
              <a:rPr lang="zh-CN" altLang="en-US" u="sng" dirty="0">
                <a:solidFill>
                  <a:srgbClr val="CC0099"/>
                </a:solidFill>
              </a:rPr>
              <a:t>某些</a:t>
            </a:r>
            <a:r>
              <a:rPr lang="zh-CN" altLang="en-US" u="sng" dirty="0"/>
              <a:t>非终结符</a:t>
            </a:r>
            <a:r>
              <a:rPr lang="zh-CN" altLang="en-US" dirty="0"/>
              <a:t>的</a:t>
            </a:r>
            <a:r>
              <a:rPr lang="en-US" altLang="zh-CN" dirty="0"/>
              <a:t>Follow</a:t>
            </a:r>
            <a:r>
              <a:rPr lang="zh-CN" altLang="en-US" dirty="0"/>
              <a:t>集。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</a:rPr>
              <a:t>为什么是“某些”而不是“每个”？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A3E1D-8E3D-45F4-9BB6-F1C7BEE39EF1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261243" y="4367047"/>
            <a:ext cx="6884274" cy="96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 defTabSz="914400" eaLnBrk="0" hangingPunct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SzPct val="50000"/>
              <a:buFont typeface="Wingdings" pitchFamily="2" charset="2"/>
              <a:buChar char="Ø"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因为，不是每个非终结符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都产生</a:t>
            </a:r>
            <a:r>
              <a:rPr lang="en-US" altLang="zh-CN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ε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，只</a:t>
            </a:r>
            <a:r>
              <a:rPr lang="zh-CN" altLang="en-US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当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产生空串时，才需要知道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Follow(A)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93720" y="259081"/>
            <a:ext cx="5471160" cy="640079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zh-CN" altLang="en-US" dirty="0"/>
              <a:t>：构造</a:t>
            </a:r>
            <a:r>
              <a:rPr lang="en-US" altLang="zh-CN" dirty="0"/>
              <a:t>LL(1)</a:t>
            </a:r>
            <a:r>
              <a:rPr lang="zh-CN" altLang="en-US" dirty="0"/>
              <a:t>分析表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64835" y="1403556"/>
            <a:ext cx="1626377" cy="11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S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  <a:sym typeface="Symbol" pitchFamily="18" charset="2"/>
              </a:rPr>
              <a:t>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xAy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  <a:sym typeface="Symbol" pitchFamily="18" charset="2"/>
              </a:rPr>
              <a:t>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*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228600" lvl="0" indent="-228600" defTabSz="914400"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50000"/>
            </a:pP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  <a:sym typeface="Symbol" pitchFamily="18" charset="2"/>
              </a:rPr>
              <a:t>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**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063240" y="2804680"/>
            <a:ext cx="4663440" cy="56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问题：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first(*)=first(**)=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{*}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199906" y="1403556"/>
          <a:ext cx="5445116" cy="1188000"/>
        </p:xfrm>
        <a:graphic>
          <a:graphicData uri="http://schemas.openxmlformats.org/drawingml/2006/table">
            <a:tbl>
              <a:tblPr/>
              <a:tblGrid>
                <a:gridCol w="1361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1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y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zh-CN" altLang="en-US" sz="24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zh-CN" altLang="en-US" sz="24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2,3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组合 7"/>
          <p:cNvGrpSpPr/>
          <p:nvPr/>
        </p:nvGrpSpPr>
        <p:grpSpPr>
          <a:xfrm>
            <a:off x="3168968" y="1387497"/>
            <a:ext cx="1509712" cy="417491"/>
            <a:chOff x="3428998" y="1600198"/>
            <a:chExt cx="747720" cy="417491"/>
          </a:xfrm>
        </p:grpSpPr>
        <p:sp>
          <p:nvSpPr>
            <p:cNvPr id="9" name="流程图: 过程 8"/>
            <p:cNvSpPr/>
            <p:nvPr/>
          </p:nvSpPr>
          <p:spPr>
            <a:xfrm>
              <a:off x="3428998" y="1700206"/>
              <a:ext cx="404812" cy="27622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V</a:t>
              </a:r>
              <a:r>
                <a:rPr lang="en-US" altLang="zh-CN" sz="2000" baseline="-25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endParaRPr lang="zh-CN" altLang="en-US" sz="20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流程图: 过程 9"/>
            <p:cNvSpPr/>
            <p:nvPr/>
          </p:nvSpPr>
          <p:spPr>
            <a:xfrm>
              <a:off x="3776668" y="1600198"/>
              <a:ext cx="400050" cy="271461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V</a:t>
              </a:r>
              <a:r>
                <a:rPr lang="en-US" altLang="zh-CN" sz="2000" baseline="-25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t</a:t>
              </a:r>
              <a:endParaRPr lang="zh-CN" altLang="en-US" sz="20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448050" y="1624013"/>
              <a:ext cx="674417" cy="3936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337066" y="3674316"/>
          <a:ext cx="5445116" cy="1584000"/>
        </p:xfrm>
        <a:graphic>
          <a:graphicData uri="http://schemas.openxmlformats.org/drawingml/2006/table">
            <a:tbl>
              <a:tblPr/>
              <a:tblGrid>
                <a:gridCol w="1361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1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y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zh-CN" altLang="en-US" sz="24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zh-CN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组合 13"/>
          <p:cNvGrpSpPr/>
          <p:nvPr/>
        </p:nvGrpSpPr>
        <p:grpSpPr>
          <a:xfrm>
            <a:off x="3306128" y="3658257"/>
            <a:ext cx="1509712" cy="417491"/>
            <a:chOff x="3428998" y="1600198"/>
            <a:chExt cx="747720" cy="417491"/>
          </a:xfrm>
        </p:grpSpPr>
        <p:sp>
          <p:nvSpPr>
            <p:cNvPr id="15" name="流程图: 过程 14"/>
            <p:cNvSpPr/>
            <p:nvPr/>
          </p:nvSpPr>
          <p:spPr>
            <a:xfrm>
              <a:off x="3428998" y="1700206"/>
              <a:ext cx="404812" cy="27622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V</a:t>
              </a:r>
              <a:r>
                <a:rPr lang="en-US" altLang="zh-CN" sz="2000" baseline="-25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endParaRPr lang="zh-CN" altLang="en-US" sz="20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流程图: 过程 15"/>
            <p:cNvSpPr/>
            <p:nvPr/>
          </p:nvSpPr>
          <p:spPr>
            <a:xfrm>
              <a:off x="3776668" y="1600198"/>
              <a:ext cx="400050" cy="271461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V</a:t>
              </a:r>
              <a:r>
                <a:rPr lang="en-US" altLang="zh-CN" sz="2000" baseline="-25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t</a:t>
              </a:r>
              <a:endParaRPr lang="zh-CN" altLang="en-US" sz="20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448050" y="1624013"/>
              <a:ext cx="674417" cy="3936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22"/>
          <p:cNvGrpSpPr/>
          <p:nvPr/>
        </p:nvGrpSpPr>
        <p:grpSpPr>
          <a:xfrm>
            <a:off x="964423" y="2667000"/>
            <a:ext cx="1627200" cy="2591316"/>
            <a:chOff x="964423" y="2667000"/>
            <a:chExt cx="1627200" cy="2591316"/>
          </a:xfrm>
        </p:grpSpPr>
        <p:sp>
          <p:nvSpPr>
            <p:cNvPr id="12" name="内容占位符 2"/>
            <p:cNvSpPr txBox="1">
              <a:spLocks/>
            </p:cNvSpPr>
            <p:nvPr/>
          </p:nvSpPr>
          <p:spPr bwMode="auto">
            <a:xfrm>
              <a:off x="964423" y="3674316"/>
              <a:ext cx="1627200" cy="158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marL="228600" marR="0" lvl="0" indent="-228600" algn="l" defTabSz="914400" rtl="0" eaLnBrk="0" fontAlgn="base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50000"/>
                <a:buFont typeface="Wingdings" pitchFamily="2" charset="2"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1</a:t>
              </a: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：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S</a:t>
              </a: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xAy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endParaRPr>
            </a:p>
            <a:p>
              <a:pPr marL="228600" indent="-228600" defTabSz="914400" ea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SzPct val="50000"/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zh-CN" altLang="en-US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：</a:t>
              </a:r>
              <a:r>
                <a:rPr lang="en-US" altLang="zh-CN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  <a:sym typeface="Symbol" pitchFamily="18" charset="2"/>
                </a:rPr>
                <a:t></a:t>
              </a:r>
              <a:r>
                <a:rPr lang="zh-CN" altLang="en-US" sz="240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*</a:t>
              </a: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228600" marR="0" lvl="0" indent="-228600" algn="l" defTabSz="914400" rtl="0" eaLnBrk="0" fontAlgn="base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50000"/>
                <a:buFont typeface="Wingdings" pitchFamily="2" charset="2"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3</a:t>
              </a: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：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B</a:t>
              </a: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</a:rPr>
                <a:t>*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endParaRPr>
            </a:p>
            <a:p>
              <a:pPr marL="228600" lvl="0" indent="-228600" defTabSz="914400" ea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SzPct val="50000"/>
              </a:pP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4</a:t>
              </a:r>
              <a:r>
                <a:rPr lang="zh-CN" altLang="en-US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：</a:t>
              </a:r>
              <a:r>
                <a:rPr lang="en-US" altLang="zh-CN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  <a:sym typeface="Symbol" pitchFamily="18" charset="2"/>
                </a:rPr>
                <a:t>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ε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endParaRPr>
            </a:p>
          </p:txBody>
        </p:sp>
        <p:sp>
          <p:nvSpPr>
            <p:cNvPr id="18" name="下箭头 17"/>
            <p:cNvSpPr/>
            <p:nvPr/>
          </p:nvSpPr>
          <p:spPr>
            <a:xfrm>
              <a:off x="1722120" y="2667000"/>
              <a:ext cx="274320" cy="96012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3886200" y="5867920"/>
            <a:ext cx="4754880" cy="56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lvl="0" indent="-228600" defTabSz="914400"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50000"/>
            </a:pP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first(B)=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{*,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ε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}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；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Follow(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)={y}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E1CE3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3886200" y="5410720"/>
            <a:ext cx="4754880" cy="56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lvl="0" indent="-228600" defTabSz="914400"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50000"/>
            </a:pP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first(ε)=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{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ε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}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∩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first(*)=φ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E1CE3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213360" y="762000"/>
            <a:ext cx="3672840" cy="563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R="0" lvl="0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条件一的表现：左公因子</a:t>
            </a:r>
          </a:p>
        </p:txBody>
      </p:sp>
      <p:sp>
        <p:nvSpPr>
          <p:cNvPr id="32" name="任意多边形 31"/>
          <p:cNvSpPr/>
          <p:nvPr/>
        </p:nvSpPr>
        <p:spPr>
          <a:xfrm>
            <a:off x="1996440" y="4937760"/>
            <a:ext cx="4770120" cy="807720"/>
          </a:xfrm>
          <a:custGeom>
            <a:avLst/>
            <a:gdLst>
              <a:gd name="connsiteX0" fmla="*/ 0 w 4770120"/>
              <a:gd name="connsiteY0" fmla="*/ 807720 h 807720"/>
              <a:gd name="connsiteX1" fmla="*/ 0 w 4770120"/>
              <a:gd name="connsiteY1" fmla="*/ 426720 h 807720"/>
              <a:gd name="connsiteX2" fmla="*/ 4770120 w 4770120"/>
              <a:gd name="connsiteY2" fmla="*/ 426720 h 807720"/>
              <a:gd name="connsiteX3" fmla="*/ 4770120 w 4770120"/>
              <a:gd name="connsiteY3" fmla="*/ 0 h 80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0120" h="807720">
                <a:moveTo>
                  <a:pt x="0" y="807720"/>
                </a:moveTo>
                <a:lnTo>
                  <a:pt x="0" y="426720"/>
                </a:lnTo>
                <a:lnTo>
                  <a:pt x="4770120" y="426720"/>
                </a:lnTo>
                <a:lnTo>
                  <a:pt x="4770120" y="0"/>
                </a:lnTo>
              </a:path>
            </a:pathLst>
          </a:cu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167640" y="4221480"/>
            <a:ext cx="6737985" cy="2188845"/>
            <a:chOff x="167640" y="4221480"/>
            <a:chExt cx="6737985" cy="2188845"/>
          </a:xfrm>
        </p:grpSpPr>
        <p:grpSp>
          <p:nvGrpSpPr>
            <p:cNvPr id="26" name="组合 25"/>
            <p:cNvGrpSpPr/>
            <p:nvPr/>
          </p:nvGrpSpPr>
          <p:grpSpPr>
            <a:xfrm>
              <a:off x="167640" y="5229200"/>
              <a:ext cx="6737985" cy="1181125"/>
              <a:chOff x="167640" y="5229200"/>
              <a:chExt cx="6737985" cy="1181125"/>
            </a:xfrm>
          </p:grpSpPr>
          <p:grpSp>
            <p:nvGrpSpPr>
              <p:cNvPr id="14" name="组合 30"/>
              <p:cNvGrpSpPr/>
              <p:nvPr/>
            </p:nvGrpSpPr>
            <p:grpSpPr>
              <a:xfrm>
                <a:off x="167640" y="5229200"/>
                <a:ext cx="3672840" cy="1049680"/>
                <a:chOff x="167640" y="5229200"/>
                <a:chExt cx="3672840" cy="1049680"/>
              </a:xfrm>
            </p:grpSpPr>
            <p:sp>
              <p:nvSpPr>
                <p:cNvPr id="21" name="内容占位符 2"/>
                <p:cNvSpPr txBox="1">
                  <a:spLocks/>
                </p:cNvSpPr>
                <p:nvPr/>
              </p:nvSpPr>
              <p:spPr bwMode="auto">
                <a:xfrm>
                  <a:off x="167640" y="5715520"/>
                  <a:ext cx="3672840" cy="563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28600" lvl="0" indent="-228600" defTabSz="914400" eaLnBrk="0" hangingPunct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50000"/>
                  </a:pPr>
                  <a:r>
                    <a:rPr lang="en-US" altLang="zh-CN" sz="2400" dirty="0">
                      <a:solidFill>
                        <a:srgbClr val="C00000"/>
                      </a:solidFill>
                      <a:latin typeface="楷体" pitchFamily="49" charset="-122"/>
                      <a:ea typeface="楷体" pitchFamily="49" charset="-122"/>
                    </a:rPr>
                    <a:t>Follow(B)=</a:t>
                  </a:r>
                  <a:r>
                    <a:rPr kumimoji="0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楷体" pitchFamily="49" charset="-122"/>
                      <a:ea typeface="楷体" pitchFamily="49" charset="-122"/>
                      <a:cs typeface="+mn-cs"/>
                    </a:rPr>
                    <a:t>{</a:t>
                  </a:r>
                  <a:r>
                    <a:rPr lang="en-US" altLang="zh-CN" sz="2400" noProof="0" dirty="0">
                      <a:solidFill>
                        <a:srgbClr val="C00000"/>
                      </a:solidFill>
                      <a:latin typeface="楷体" pitchFamily="49" charset="-122"/>
                      <a:ea typeface="楷体" pitchFamily="49" charset="-122"/>
                    </a:rPr>
                    <a:t>y</a:t>
                  </a:r>
                  <a:r>
                    <a:rPr kumimoji="0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楷体" pitchFamily="49" charset="-122"/>
                      <a:ea typeface="楷体" pitchFamily="49" charset="-122"/>
                      <a:cs typeface="+mn-cs"/>
                    </a:rPr>
                    <a:t>}</a:t>
                  </a:r>
                  <a:r>
                    <a:rPr lang="en-US" altLang="zh-CN" sz="2400" dirty="0"/>
                    <a:t>∉</a:t>
                  </a:r>
                  <a:r>
                    <a:rPr lang="en-US" altLang="zh-CN" sz="2400" dirty="0">
                      <a:solidFill>
                        <a:srgbClr val="CC0099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first(B)</a:t>
                  </a:r>
                  <a:endParaRPr lang="zh-CN" altLang="en-US" sz="2400" dirty="0">
                    <a:solidFill>
                      <a:srgbClr val="CC0099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cxnSp>
              <p:nvCxnSpPr>
                <p:cNvPr id="29" name="直接箭头连接符 28"/>
                <p:cNvCxnSpPr/>
                <p:nvPr/>
              </p:nvCxnSpPr>
              <p:spPr>
                <a:xfrm flipH="1">
                  <a:off x="1402080" y="5229200"/>
                  <a:ext cx="217592" cy="501040"/>
                </a:xfrm>
                <a:prstGeom prst="straightConnector1">
                  <a:avLst/>
                </a:prstGeom>
                <a:ln w="12700">
                  <a:solidFill>
                    <a:srgbClr val="CC0099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任意多边形 24"/>
              <p:cNvSpPr/>
              <p:nvPr/>
            </p:nvSpPr>
            <p:spPr>
              <a:xfrm>
                <a:off x="1981200" y="6181725"/>
                <a:ext cx="4924425" cy="228600"/>
              </a:xfrm>
              <a:custGeom>
                <a:avLst/>
                <a:gdLst>
                  <a:gd name="connsiteX0" fmla="*/ 4924425 w 4924425"/>
                  <a:gd name="connsiteY0" fmla="*/ 104775 h 228600"/>
                  <a:gd name="connsiteX1" fmla="*/ 4924425 w 4924425"/>
                  <a:gd name="connsiteY1" fmla="*/ 228600 h 228600"/>
                  <a:gd name="connsiteX2" fmla="*/ 0 w 4924425"/>
                  <a:gd name="connsiteY2" fmla="*/ 228600 h 228600"/>
                  <a:gd name="connsiteX3" fmla="*/ 0 w 4924425"/>
                  <a:gd name="connsiteY3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24425" h="228600">
                    <a:moveTo>
                      <a:pt x="4924425" y="104775"/>
                    </a:moveTo>
                    <a:lnTo>
                      <a:pt x="4924425" y="228600"/>
                    </a:lnTo>
                    <a:lnTo>
                      <a:pt x="0" y="228600"/>
                    </a:lnTo>
                    <a:lnTo>
                      <a:pt x="0" y="0"/>
                    </a:lnTo>
                  </a:path>
                </a:pathLst>
              </a:custGeom>
              <a:ln w="12700">
                <a:solidFill>
                  <a:srgbClr val="CC0099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任意多边形 27"/>
            <p:cNvSpPr/>
            <p:nvPr/>
          </p:nvSpPr>
          <p:spPr>
            <a:xfrm>
              <a:off x="579120" y="4221480"/>
              <a:ext cx="441960" cy="1432560"/>
            </a:xfrm>
            <a:custGeom>
              <a:avLst/>
              <a:gdLst>
                <a:gd name="connsiteX0" fmla="*/ 441960 w 441960"/>
                <a:gd name="connsiteY0" fmla="*/ 0 h 1432560"/>
                <a:gd name="connsiteX1" fmla="*/ 0 w 441960"/>
                <a:gd name="connsiteY1" fmla="*/ 0 h 1432560"/>
                <a:gd name="connsiteX2" fmla="*/ 0 w 441960"/>
                <a:gd name="connsiteY2" fmla="*/ 1432560 h 143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960" h="1432560">
                  <a:moveTo>
                    <a:pt x="441960" y="0"/>
                  </a:moveTo>
                  <a:lnTo>
                    <a:pt x="0" y="0"/>
                  </a:lnTo>
                  <a:lnTo>
                    <a:pt x="0" y="1432560"/>
                  </a:lnTo>
                </a:path>
              </a:pathLst>
            </a:custGeom>
            <a:ln w="12700">
              <a:solidFill>
                <a:srgbClr val="CC00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20" grpId="0"/>
      <p:bldP spid="27" grpId="0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22241"/>
          </a:xfrm>
        </p:spPr>
        <p:txBody>
          <a:bodyPr/>
          <a:lstStyle/>
          <a:p>
            <a:pPr algn="ctr"/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3848"/>
            <a:ext cx="7886700" cy="4553115"/>
          </a:xfrm>
          <a:noFill/>
        </p:spPr>
        <p:txBody>
          <a:bodyPr/>
          <a:lstStyle/>
          <a:p>
            <a:r>
              <a:rPr lang="en-US" altLang="zh-CN" dirty="0">
                <a:solidFill>
                  <a:srgbClr val="00B050"/>
                </a:solidFill>
              </a:rPr>
              <a:t>4.1</a:t>
            </a:r>
            <a:r>
              <a:rPr lang="zh-CN" altLang="en-US" dirty="0">
                <a:solidFill>
                  <a:srgbClr val="00B050"/>
                </a:solidFill>
              </a:rPr>
              <a:t>、语法分析器的功能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4.2</a:t>
            </a:r>
            <a:r>
              <a:rPr lang="zh-CN" altLang="en-US" dirty="0"/>
              <a:t>、自上而下分析面临的问题</a:t>
            </a:r>
            <a:endParaRPr lang="en-US" altLang="zh-CN" dirty="0"/>
          </a:p>
          <a:p>
            <a:r>
              <a:rPr lang="en-US" altLang="zh-CN" dirty="0"/>
              <a:t>4.3</a:t>
            </a:r>
            <a:r>
              <a:rPr lang="zh-CN" altLang="en-US" dirty="0"/>
              <a:t>、</a:t>
            </a:r>
            <a:r>
              <a:rPr lang="en-US" altLang="zh-CN" dirty="0"/>
              <a:t>LL(1)</a:t>
            </a:r>
            <a:r>
              <a:rPr lang="zh-CN" altLang="en-US" dirty="0"/>
              <a:t>分析法</a:t>
            </a:r>
            <a:endParaRPr lang="en-US" altLang="zh-CN" dirty="0"/>
          </a:p>
          <a:p>
            <a:r>
              <a:rPr lang="en-US" altLang="zh-CN" dirty="0"/>
              <a:t>4.4</a:t>
            </a:r>
            <a:r>
              <a:rPr lang="zh-CN" altLang="en-US" dirty="0"/>
              <a:t>、递归下降分析程序的构造</a:t>
            </a:r>
            <a:endParaRPr lang="en-US" altLang="zh-CN" dirty="0"/>
          </a:p>
          <a:p>
            <a:r>
              <a:rPr lang="en-US" altLang="zh-CN" dirty="0"/>
              <a:t>4.5</a:t>
            </a:r>
            <a:r>
              <a:rPr lang="zh-CN" altLang="en-US" dirty="0"/>
              <a:t>、预测分析程序</a:t>
            </a:r>
            <a:endParaRPr lang="en-US" altLang="zh-CN" dirty="0"/>
          </a:p>
          <a:p>
            <a:r>
              <a:rPr lang="en-US" altLang="zh-CN" dirty="0"/>
              <a:t>4.6</a:t>
            </a:r>
            <a:r>
              <a:rPr lang="zh-CN" altLang="en-US" dirty="0"/>
              <a:t>、</a:t>
            </a:r>
            <a:r>
              <a:rPr lang="en-US" altLang="zh-CN" dirty="0"/>
              <a:t>LL(1)</a:t>
            </a:r>
            <a:r>
              <a:rPr lang="zh-CN" altLang="en-US" dirty="0"/>
              <a:t>分析中的错误处理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9153" y="291383"/>
            <a:ext cx="7886700" cy="785249"/>
          </a:xfrm>
        </p:spPr>
        <p:txBody>
          <a:bodyPr/>
          <a:lstStyle/>
          <a:p>
            <a:pPr algn="ctr"/>
            <a:r>
              <a:rPr lang="zh-CN" altLang="en-US" dirty="0"/>
              <a:t>分析表的自动机排列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691671"/>
              </p:ext>
            </p:extLst>
          </p:nvPr>
        </p:nvGraphicFramePr>
        <p:xfrm>
          <a:off x="2850382" y="1373628"/>
          <a:ext cx="5445116" cy="1584000"/>
        </p:xfrm>
        <a:graphic>
          <a:graphicData uri="http://schemas.openxmlformats.org/drawingml/2006/table">
            <a:tbl>
              <a:tblPr/>
              <a:tblGrid>
                <a:gridCol w="1361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1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y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kumimoji="0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S</a:t>
                      </a:r>
                      <a:r>
                        <a:rPr kumimoji="0" lang="zh-CN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xAy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r>
                        <a:rPr kumimoji="0" lang="zh-CN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ε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kumimoji="0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B</a:t>
                      </a:r>
                      <a:r>
                        <a:rPr kumimoji="0" lang="zh-CN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  <a:sym typeface="Symbol" pitchFamily="18" charset="2"/>
                        </a:rPr>
                        <a:t></a:t>
                      </a:r>
                      <a:r>
                        <a:rPr kumimoji="0" lang="zh-CN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kumimoji="0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A</a:t>
                      </a:r>
                      <a:r>
                        <a:rPr kumimoji="0" lang="zh-CN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  <a:sym typeface="Symbol" pitchFamily="18" charset="2"/>
                        </a:rPr>
                        <a:t></a:t>
                      </a:r>
                      <a:r>
                        <a:rPr lang="zh-CN" altLang="en-US"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B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" name="组合 5"/>
          <p:cNvGrpSpPr/>
          <p:nvPr/>
        </p:nvGrpSpPr>
        <p:grpSpPr>
          <a:xfrm>
            <a:off x="2819444" y="1357569"/>
            <a:ext cx="1509712" cy="417491"/>
            <a:chOff x="3428998" y="1600198"/>
            <a:chExt cx="747720" cy="417491"/>
          </a:xfrm>
        </p:grpSpPr>
        <p:sp>
          <p:nvSpPr>
            <p:cNvPr id="7" name="流程图: 过程 6"/>
            <p:cNvSpPr/>
            <p:nvPr/>
          </p:nvSpPr>
          <p:spPr>
            <a:xfrm>
              <a:off x="3428998" y="1700206"/>
              <a:ext cx="404812" cy="27622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V</a:t>
              </a:r>
              <a:r>
                <a:rPr lang="en-US" altLang="zh-CN" sz="2000" baseline="-25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endParaRPr lang="zh-CN" altLang="en-US" sz="20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流程图: 过程 7"/>
            <p:cNvSpPr/>
            <p:nvPr/>
          </p:nvSpPr>
          <p:spPr>
            <a:xfrm>
              <a:off x="3776668" y="1600198"/>
              <a:ext cx="400050" cy="271461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V</a:t>
              </a:r>
              <a:r>
                <a:rPr lang="en-US" altLang="zh-CN" sz="2000" baseline="-25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t</a:t>
              </a:r>
              <a:endParaRPr lang="zh-CN" altLang="en-US" sz="20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3448050" y="1624013"/>
              <a:ext cx="674417" cy="3936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48243" y="2258508"/>
            <a:ext cx="1627200" cy="15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S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  <a:sym typeface="Symbol" pitchFamily="18" charset="2"/>
              </a:rPr>
              <a:t>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xAy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  <a:sym typeface="Symbol" pitchFamily="18" charset="2"/>
              </a:rPr>
              <a:t>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*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228600" lvl="0" indent="-228600" defTabSz="914400"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50000"/>
            </a:pP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  <a:sym typeface="Symbol" pitchFamily="18" charset="2"/>
              </a:rPr>
              <a:t>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ε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228600" lvl="0" indent="-228600" defTabSz="914400"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50000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  <a:sym typeface="Symbol" pitchFamily="18" charset="2"/>
              </a:rPr>
              <a:t></a:t>
            </a: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*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B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806137" y="3482570"/>
          <a:ext cx="5445116" cy="2974056"/>
        </p:xfrm>
        <a:graphic>
          <a:graphicData uri="http://schemas.openxmlformats.org/drawingml/2006/table">
            <a:tbl>
              <a:tblPr/>
              <a:tblGrid>
                <a:gridCol w="1361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1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941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y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0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altLang="zh-CN" sz="24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indent="0" algn="ctr"/>
                      <a:endParaRPr lang="en-US" altLang="zh-CN" sz="24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indent="0"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zh-CN" altLang="en-US" sz="24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zh-CN" altLang="en-US" sz="24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zh-CN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zh-CN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altLang="zh-CN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indent="0" algn="ctr"/>
                      <a:endParaRPr lang="zh-CN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组合 14"/>
          <p:cNvGrpSpPr/>
          <p:nvPr/>
        </p:nvGrpSpPr>
        <p:grpSpPr>
          <a:xfrm>
            <a:off x="2775199" y="3466511"/>
            <a:ext cx="1509712" cy="417491"/>
            <a:chOff x="3428998" y="1600198"/>
            <a:chExt cx="747720" cy="417491"/>
          </a:xfrm>
        </p:grpSpPr>
        <p:sp>
          <p:nvSpPr>
            <p:cNvPr id="16" name="流程图: 过程 15"/>
            <p:cNvSpPr/>
            <p:nvPr/>
          </p:nvSpPr>
          <p:spPr>
            <a:xfrm>
              <a:off x="3428998" y="1700206"/>
              <a:ext cx="404812" cy="27622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V</a:t>
              </a:r>
              <a:r>
                <a:rPr lang="en-US" altLang="zh-CN" sz="2000" baseline="-25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endParaRPr lang="zh-CN" altLang="en-US" sz="20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流程图: 过程 16"/>
            <p:cNvSpPr/>
            <p:nvPr/>
          </p:nvSpPr>
          <p:spPr>
            <a:xfrm>
              <a:off x="3776668" y="1600198"/>
              <a:ext cx="400050" cy="271461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V</a:t>
              </a:r>
              <a:r>
                <a:rPr lang="en-US" altLang="zh-CN" sz="2000" baseline="-25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t</a:t>
              </a:r>
              <a:endParaRPr lang="zh-CN" altLang="en-US" sz="20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3448050" y="1624013"/>
              <a:ext cx="674417" cy="3936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4601509" y="3982060"/>
          <a:ext cx="501446" cy="972000"/>
        </p:xfrm>
        <a:graphic>
          <a:graphicData uri="http://schemas.openxmlformats.org/drawingml/2006/table">
            <a:tbl>
              <a:tblPr/>
              <a:tblGrid>
                <a:gridCol w="501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 anchorCtr="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y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7359456" y="5712531"/>
          <a:ext cx="501446" cy="648000"/>
        </p:xfrm>
        <a:graphic>
          <a:graphicData uri="http://schemas.openxmlformats.org/drawingml/2006/table">
            <a:tbl>
              <a:tblPr/>
              <a:tblGrid>
                <a:gridCol w="501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 anchorCtr="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7359456" y="5181596"/>
          <a:ext cx="501446" cy="324000"/>
        </p:xfrm>
        <a:graphic>
          <a:graphicData uri="http://schemas.openxmlformats.org/drawingml/2006/table">
            <a:tbl>
              <a:tblPr/>
              <a:tblGrid>
                <a:gridCol w="501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 anchorCtr="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5958359" y="5181596"/>
          <a:ext cx="501446" cy="365760"/>
        </p:xfrm>
        <a:graphic>
          <a:graphicData uri="http://schemas.openxmlformats.org/drawingml/2006/table">
            <a:tbl>
              <a:tblPr/>
              <a:tblGrid>
                <a:gridCol w="501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y</a:t>
                      </a:r>
                      <a:endParaRPr lang="zh-CN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 anchorCtr="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内容占位符 2"/>
          <p:cNvSpPr txBox="1">
            <a:spLocks/>
          </p:cNvSpPr>
          <p:nvPr/>
        </p:nvSpPr>
        <p:spPr bwMode="auto">
          <a:xfrm>
            <a:off x="259080" y="4450080"/>
            <a:ext cx="2316479" cy="9576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输入串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**y</a:t>
            </a:r>
          </a:p>
          <a:p>
            <a:pPr marR="0" lvl="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输入串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x*y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>
          <a:xfrm>
            <a:off x="613410" y="356183"/>
            <a:ext cx="7886700" cy="927647"/>
          </a:xfrm>
        </p:spPr>
        <p:txBody>
          <a:bodyPr/>
          <a:lstStyle/>
          <a:p>
            <a:pPr algn="ctr"/>
            <a:r>
              <a:rPr lang="zh-CN" altLang="en-US" sz="3600" dirty="0"/>
              <a:t>无回溯的一般情况</a:t>
            </a:r>
          </a:p>
        </p:txBody>
      </p:sp>
      <p:sp>
        <p:nvSpPr>
          <p:cNvPr id="73731" name="内容占位符 2"/>
          <p:cNvSpPr>
            <a:spLocks noGrp="1"/>
          </p:cNvSpPr>
          <p:nvPr>
            <p:ph idx="1"/>
          </p:nvPr>
        </p:nvSpPr>
        <p:spPr>
          <a:xfrm>
            <a:off x="573642" y="1691641"/>
            <a:ext cx="8054654" cy="413004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300" dirty="0"/>
              <a:t>假定现在轮到非终结符</a:t>
            </a:r>
            <a:r>
              <a:rPr lang="en-US" altLang="zh-CN" sz="2300" dirty="0"/>
              <a:t>A</a:t>
            </a:r>
            <a:r>
              <a:rPr lang="zh-CN" altLang="en-US" sz="2300" dirty="0"/>
              <a:t>去执行匹配，</a:t>
            </a:r>
            <a:r>
              <a:rPr lang="en-US" altLang="zh-CN" sz="2300" dirty="0">
                <a:solidFill>
                  <a:srgbClr val="C00000"/>
                </a:solidFill>
              </a:rPr>
              <a:t>A</a:t>
            </a:r>
            <a:r>
              <a:rPr lang="zh-CN" altLang="en-US" sz="2300" dirty="0">
                <a:solidFill>
                  <a:srgbClr val="C00000"/>
                </a:solidFill>
              </a:rPr>
              <a:t>共有</a:t>
            </a:r>
            <a:r>
              <a:rPr lang="en-US" altLang="zh-CN" sz="2300" dirty="0">
                <a:solidFill>
                  <a:srgbClr val="C00000"/>
                </a:solidFill>
              </a:rPr>
              <a:t>n</a:t>
            </a:r>
            <a:r>
              <a:rPr lang="zh-CN" altLang="en-US" sz="2300" dirty="0">
                <a:solidFill>
                  <a:srgbClr val="C00000"/>
                </a:solidFill>
              </a:rPr>
              <a:t>个候选</a:t>
            </a:r>
            <a:r>
              <a:rPr lang="el-GR" altLang="zh-CN" sz="2300" dirty="0"/>
              <a:t>α</a:t>
            </a:r>
            <a:r>
              <a:rPr lang="en-US" altLang="zh-CN" sz="2300" baseline="-25000" dirty="0"/>
              <a:t>1</a:t>
            </a:r>
            <a:r>
              <a:rPr lang="zh-CN" altLang="en-US" sz="2300" dirty="0"/>
              <a:t>，</a:t>
            </a:r>
            <a:r>
              <a:rPr lang="el-GR" altLang="zh-CN" sz="2300" dirty="0"/>
              <a:t>α</a:t>
            </a:r>
            <a:r>
              <a:rPr lang="en-US" altLang="zh-CN" sz="2300" baseline="-25000" dirty="0"/>
              <a:t>2</a:t>
            </a:r>
            <a:r>
              <a:rPr lang="zh-CN" altLang="en-US" sz="2300" dirty="0"/>
              <a:t>，</a:t>
            </a:r>
            <a:r>
              <a:rPr lang="en-US" altLang="zh-CN" sz="2300" dirty="0"/>
              <a:t>...,</a:t>
            </a:r>
            <a:r>
              <a:rPr lang="el-GR" altLang="zh-CN" sz="2300" dirty="0"/>
              <a:t>α</a:t>
            </a:r>
            <a:r>
              <a:rPr lang="en-US" altLang="zh-CN" sz="2300" baseline="-25000" dirty="0"/>
              <a:t>n</a:t>
            </a:r>
            <a:r>
              <a:rPr lang="zh-CN" altLang="en-US" sz="2300" dirty="0"/>
              <a:t>，</a:t>
            </a:r>
            <a:r>
              <a:rPr lang="en-US" altLang="zh-CN" sz="2300" dirty="0"/>
              <a:t>A</a:t>
            </a:r>
            <a:r>
              <a:rPr lang="zh-CN" altLang="en-US" sz="2300" dirty="0"/>
              <a:t>所面临的第一个输入符号为</a:t>
            </a:r>
            <a:r>
              <a:rPr lang="en-US" altLang="zh-CN" sz="2300" dirty="0"/>
              <a:t>a</a:t>
            </a:r>
            <a:r>
              <a:rPr lang="zh-CN" altLang="en-US" sz="2300" dirty="0"/>
              <a:t>；</a:t>
            </a:r>
            <a:endParaRPr lang="en-US" altLang="zh-CN" sz="2300" dirty="0"/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300" dirty="0"/>
              <a:t>A</a:t>
            </a:r>
            <a:r>
              <a:rPr lang="zh-CN" altLang="en-US" sz="2300" dirty="0"/>
              <a:t>已</a:t>
            </a:r>
            <a:r>
              <a:rPr lang="zh-CN" altLang="en-US" sz="2300" u="sng" dirty="0"/>
              <a:t>不再是让某个候选去试探性地</a:t>
            </a:r>
            <a:r>
              <a:rPr lang="zh-CN" altLang="en-US" sz="2300" dirty="0"/>
              <a:t>执行任务，而是根据所面临的输入符号</a:t>
            </a:r>
            <a:r>
              <a:rPr lang="en-US" altLang="zh-CN" sz="2300" dirty="0"/>
              <a:t>a</a:t>
            </a:r>
            <a:r>
              <a:rPr lang="zh-CN" altLang="en-US" sz="2300" dirty="0"/>
              <a:t>准确地指派唯一的一个候选；</a:t>
            </a:r>
            <a:endParaRPr lang="en-US" altLang="zh-CN" sz="2300" dirty="0"/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300" dirty="0"/>
              <a:t>无回溯的自上而下分析有</a:t>
            </a:r>
            <a:r>
              <a:rPr lang="zh-CN" altLang="en-US" sz="2300" u="sng" dirty="0">
                <a:solidFill>
                  <a:srgbClr val="FF0000"/>
                </a:solidFill>
              </a:rPr>
              <a:t>两种</a:t>
            </a:r>
            <a:r>
              <a:rPr lang="zh-CN" altLang="en-US" sz="2300" u="sng" dirty="0"/>
              <a:t>实现方法</a:t>
            </a:r>
            <a:r>
              <a:rPr lang="zh-CN" altLang="en-US" sz="2300" dirty="0"/>
              <a:t>：</a:t>
            </a:r>
            <a:endParaRPr lang="en-US" altLang="zh-CN" sz="2300" dirty="0"/>
          </a:p>
          <a:p>
            <a:pPr marL="898525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zh-CN" altLang="en-US" sz="2300" dirty="0">
                <a:solidFill>
                  <a:srgbClr val="FF0000"/>
                </a:solidFill>
              </a:rPr>
              <a:t>预测分析程序</a:t>
            </a:r>
            <a:r>
              <a:rPr lang="zh-CN" altLang="en-US" sz="2300" dirty="0"/>
              <a:t>；基于分析表，前面已经介绍其理论基础，后面将进一步介绍。</a:t>
            </a:r>
          </a:p>
          <a:p>
            <a:pPr marL="898525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zh-CN" altLang="en-US" sz="2300" dirty="0">
                <a:solidFill>
                  <a:srgbClr val="FF0000"/>
                </a:solidFill>
              </a:rPr>
              <a:t>递归下降分析程序</a:t>
            </a:r>
            <a:r>
              <a:rPr lang="zh-CN" altLang="en-US" sz="2300" dirty="0"/>
              <a:t>；基于递归程序，后面将介绍。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35E13-11EB-444E-A834-42AC0AC44FE9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>
          <a:xfrm>
            <a:off x="518288" y="329503"/>
            <a:ext cx="8136978" cy="630617"/>
          </a:xfrm>
        </p:spPr>
        <p:txBody>
          <a:bodyPr/>
          <a:lstStyle/>
          <a:p>
            <a:pPr algn="ctr"/>
            <a:r>
              <a:rPr lang="zh-CN" altLang="en-US" sz="3600" dirty="0"/>
              <a:t>小结</a:t>
            </a:r>
          </a:p>
        </p:txBody>
      </p:sp>
      <p:sp>
        <p:nvSpPr>
          <p:cNvPr id="72707" name="内容占位符 2"/>
          <p:cNvSpPr>
            <a:spLocks noGrp="1"/>
          </p:cNvSpPr>
          <p:nvPr>
            <p:ph idx="1"/>
          </p:nvPr>
        </p:nvSpPr>
        <p:spPr>
          <a:xfrm>
            <a:off x="529959" y="1295400"/>
            <a:ext cx="8067367" cy="455676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/>
              <a:t>构造自上而下分析器（递归下降分析器）</a:t>
            </a:r>
            <a:r>
              <a:rPr lang="zh-CN" altLang="en-US" sz="2400" dirty="0">
                <a:solidFill>
                  <a:srgbClr val="FF0000"/>
                </a:solidFill>
              </a:rPr>
              <a:t>须消除回溯</a:t>
            </a:r>
            <a:r>
              <a:rPr lang="zh-CN" altLang="en-US" sz="2400" dirty="0"/>
              <a:t>。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/>
              <a:t>为了消除回溯就必须保证：</a:t>
            </a:r>
            <a:endParaRPr lang="en-US" altLang="zh-CN" sz="2400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en-US" sz="2300" dirty="0"/>
              <a:t>对文法的任何非终结符，能</a:t>
            </a:r>
            <a:r>
              <a:rPr lang="zh-CN" altLang="en-US" sz="2300" u="sng" dirty="0"/>
              <a:t>根据它所面临的输入符号</a:t>
            </a:r>
            <a:r>
              <a:rPr lang="zh-CN" altLang="en-US" sz="2300" dirty="0"/>
              <a:t>准确地指派一个候选去匹配。</a:t>
            </a:r>
            <a:endParaRPr lang="en-US" altLang="zh-CN" sz="2300" dirty="0"/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/>
              <a:t>三个条件必须得到满足：</a:t>
            </a:r>
            <a:endParaRPr lang="en-US" altLang="zh-CN" sz="2400" dirty="0"/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3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zh-CN" altLang="en-US" sz="2300" dirty="0">
                <a:solidFill>
                  <a:schemeClr val="accent2">
                    <a:lumMod val="75000"/>
                  </a:schemeClr>
                </a:solidFill>
              </a:rPr>
              <a:t>、</a:t>
            </a:r>
            <a:r>
              <a:rPr lang="en-US" altLang="zh-CN" sz="2300" dirty="0">
                <a:solidFill>
                  <a:schemeClr val="accent2">
                    <a:lumMod val="75000"/>
                  </a:schemeClr>
                </a:solidFill>
              </a:rPr>
              <a:t>First(α)</a:t>
            </a:r>
            <a:r>
              <a:rPr lang="zh-CN" altLang="en-US" sz="2300" dirty="0">
                <a:solidFill>
                  <a:schemeClr val="accent2">
                    <a:lumMod val="75000"/>
                  </a:schemeClr>
                </a:solidFill>
              </a:rPr>
              <a:t>∩</a:t>
            </a:r>
            <a:r>
              <a:rPr lang="en-US" altLang="zh-CN" sz="2300" dirty="0">
                <a:solidFill>
                  <a:schemeClr val="accent2">
                    <a:lumMod val="75000"/>
                  </a:schemeClr>
                </a:solidFill>
              </a:rPr>
              <a:t>First(β)=φ</a:t>
            </a:r>
            <a:r>
              <a:rPr lang="zh-CN" altLang="en-US" sz="2300" dirty="0"/>
              <a:t>；</a:t>
            </a:r>
            <a:endParaRPr lang="en-US" altLang="zh-CN" sz="2300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300" dirty="0"/>
              <a:t>2</a:t>
            </a:r>
            <a:r>
              <a:rPr lang="zh-CN" altLang="en-US" sz="2300" dirty="0"/>
              <a:t>、</a:t>
            </a:r>
            <a:r>
              <a:rPr lang="zh-CN" altLang="en-US" sz="2300"/>
              <a:t>对于</a:t>
            </a:r>
            <a:r>
              <a:rPr lang="en-US" altLang="zh-CN" sz="2300"/>
              <a:t>A</a:t>
            </a:r>
            <a:r>
              <a:rPr lang="zh-CN" altLang="en-US" sz="2400">
                <a:sym typeface="Symbol" pitchFamily="18" charset="2"/>
              </a:rPr>
              <a:t></a:t>
            </a:r>
            <a:r>
              <a:rPr lang="en-US" altLang="zh-CN" sz="2300"/>
              <a:t>ε</a:t>
            </a:r>
            <a:r>
              <a:rPr lang="zh-CN" altLang="en-US" sz="2300" dirty="0"/>
              <a:t>，有</a:t>
            </a:r>
            <a:r>
              <a:rPr lang="en-US" altLang="zh-CN" sz="2300" dirty="0">
                <a:solidFill>
                  <a:srgbClr val="FF0000"/>
                </a:solidFill>
              </a:rPr>
              <a:t>First(A)</a:t>
            </a:r>
            <a:r>
              <a:rPr lang="zh-CN" altLang="en-US" sz="2300" dirty="0">
                <a:solidFill>
                  <a:srgbClr val="FF0000"/>
                </a:solidFill>
              </a:rPr>
              <a:t>∩</a:t>
            </a:r>
            <a:r>
              <a:rPr lang="en-US" altLang="zh-CN" sz="2300" dirty="0">
                <a:solidFill>
                  <a:srgbClr val="FF0000"/>
                </a:solidFill>
              </a:rPr>
              <a:t>Follow(A)=φ</a:t>
            </a:r>
            <a:r>
              <a:rPr lang="zh-CN" altLang="en-US" sz="2300" dirty="0">
                <a:solidFill>
                  <a:srgbClr val="FF0000"/>
                </a:solidFill>
              </a:rPr>
              <a:t>；</a:t>
            </a:r>
            <a:endParaRPr lang="en-US" altLang="zh-CN" sz="2300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300" dirty="0">
                <a:solidFill>
                  <a:srgbClr val="FF0000"/>
                </a:solidFill>
              </a:rPr>
              <a:t>3</a:t>
            </a:r>
            <a:r>
              <a:rPr lang="zh-CN" altLang="en-US" sz="2300" dirty="0">
                <a:solidFill>
                  <a:srgbClr val="FF0000"/>
                </a:solidFill>
              </a:rPr>
              <a:t>、无左递归。</a:t>
            </a:r>
            <a:endParaRPr lang="en-US" altLang="zh-CN" sz="2300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300" dirty="0">
                <a:solidFill>
                  <a:srgbClr val="FF0000"/>
                </a:solidFill>
              </a:rPr>
              <a:t>定理：</a:t>
            </a:r>
            <a:r>
              <a:rPr lang="zh-CN" altLang="en-US" sz="2300" dirty="0"/>
              <a:t>非</a:t>
            </a:r>
            <a:r>
              <a:rPr lang="en-US" altLang="zh-CN" sz="2300" dirty="0"/>
              <a:t>LL(1)</a:t>
            </a:r>
            <a:r>
              <a:rPr lang="zh-CN" altLang="en-US" sz="2300" dirty="0"/>
              <a:t>语言是存在的。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642896-494D-402F-ADE5-F1F9804BF470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655955"/>
          </a:xfrm>
        </p:spPr>
        <p:txBody>
          <a:bodyPr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作业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03961"/>
            <a:ext cx="7886700" cy="563879"/>
          </a:xfrm>
        </p:spPr>
        <p:txBody>
          <a:bodyPr/>
          <a:lstStyle/>
          <a:p>
            <a:pPr marL="365125" lvl="0" indent="-365125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+mj-lt"/>
              <a:buAutoNum type="arabicPeriod"/>
              <a:defRPr/>
            </a:pPr>
            <a:r>
              <a:rPr lang="zh-CN" altLang="en-US" dirty="0">
                <a:solidFill>
                  <a:schemeClr val="tx1"/>
                </a:solidFill>
              </a:rPr>
              <a:t>设有如下文法</a:t>
            </a:r>
            <a:r>
              <a:rPr lang="en-US" altLang="zh-CN" dirty="0">
                <a:solidFill>
                  <a:schemeClr val="tx1"/>
                </a:solidFill>
              </a:rPr>
              <a:t>G[S]</a:t>
            </a:r>
            <a:r>
              <a:rPr lang="zh-CN" altLang="en-US" dirty="0">
                <a:solidFill>
                  <a:schemeClr val="tx1"/>
                </a:solidFill>
              </a:rPr>
              <a:t>，请消除其左递归。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A3E1D-8E3D-45F4-9BB6-F1C7BEE39EF1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97912" y="2042160"/>
            <a:ext cx="1656184" cy="7920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>
              <a:spcAft>
                <a:spcPts val="600"/>
              </a:spcAft>
              <a:buNone/>
            </a:pPr>
            <a:r>
              <a:rPr lang="en-US" altLang="zh-CN" sz="22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lang="en-US" altLang="zh-CN" sz="22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Sa|Nb|c</a:t>
            </a:r>
            <a:endParaRPr lang="en-US" altLang="zh-CN" sz="22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2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NSd|Ne|f</a:t>
            </a:r>
            <a:endParaRPr lang="en-US" altLang="zh-CN" sz="2200" dirty="0">
              <a:solidFill>
                <a:schemeClr val="tx1"/>
              </a:solidFill>
              <a:latin typeface="楷体" pitchFamily="49" charset="-122"/>
              <a:ea typeface="楷体" pitchFamily="49" charset="-122"/>
              <a:sym typeface="Symbol" pitchFamily="18" charset="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94360" y="3471981"/>
            <a:ext cx="7528560" cy="536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marR="0" lvl="0" indent="-365125" algn="l" defTabSz="914400" rtl="0" eaLnBrk="0" fontAlgn="base" latinLnBrk="0" hangingPunc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Pct val="100000"/>
              <a:buFont typeface="+mj-lt"/>
              <a:buAutoNum type="arabicPeriod" startAt="2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已知如下文法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G[M]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，请消除左递归和回溯。</a:t>
            </a:r>
          </a:p>
        </p:txBody>
      </p:sp>
      <p:sp>
        <p:nvSpPr>
          <p:cNvPr id="8" name="矩形 7"/>
          <p:cNvSpPr/>
          <p:nvPr/>
        </p:nvSpPr>
        <p:spPr>
          <a:xfrm>
            <a:off x="3145552" y="4423440"/>
            <a:ext cx="1944216" cy="8640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>
              <a:spcAft>
                <a:spcPts val="600"/>
              </a:spcAft>
              <a:buNone/>
            </a:pP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M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0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MaH|H</a:t>
            </a:r>
            <a:endParaRPr lang="en-US" altLang="zh-CN" sz="20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  <a:p>
            <a:pPr>
              <a:spcAft>
                <a:spcPts val="600"/>
              </a:spcAft>
              <a:buNone/>
            </a:pP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H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b(M)|(M)|b</a:t>
            </a:r>
            <a:endParaRPr lang="zh-CN" altLang="en-US" sz="20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181" y="2806263"/>
            <a:ext cx="7886700" cy="839350"/>
          </a:xfrm>
        </p:spPr>
        <p:txBody>
          <a:bodyPr/>
          <a:lstStyle/>
          <a:p>
            <a:pPr algn="ctr"/>
            <a:r>
              <a:rPr lang="en-US" altLang="zh-CN" sz="40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4.4</a:t>
            </a:r>
            <a:r>
              <a:rPr lang="zh-CN" altLang="en-US" sz="40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、递归下降分析程序的构造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>
          <a:xfrm>
            <a:off x="628650" y="334087"/>
            <a:ext cx="7886700" cy="1006475"/>
          </a:xfrm>
        </p:spPr>
        <p:txBody>
          <a:bodyPr/>
          <a:lstStyle/>
          <a:p>
            <a:pPr algn="ctr"/>
            <a:r>
              <a:rPr lang="zh-CN" altLang="en-US" sz="3600" dirty="0"/>
              <a:t>构造</a:t>
            </a:r>
            <a:r>
              <a:rPr lang="zh-CN" altLang="en-US" sz="3600" u="sng" dirty="0"/>
              <a:t>递归下降分析器</a:t>
            </a:r>
            <a:r>
              <a:rPr lang="zh-CN" altLang="en-US" sz="3600" dirty="0"/>
              <a:t>的条件</a:t>
            </a:r>
          </a:p>
        </p:txBody>
      </p:sp>
      <p:sp>
        <p:nvSpPr>
          <p:cNvPr id="76803" name="内容占位符 2"/>
          <p:cNvSpPr>
            <a:spLocks noGrp="1"/>
          </p:cNvSpPr>
          <p:nvPr>
            <p:ph idx="1"/>
          </p:nvPr>
        </p:nvSpPr>
        <p:spPr>
          <a:xfrm>
            <a:off x="472440" y="1547539"/>
            <a:ext cx="8214359" cy="4243661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、不含左递归；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、每个非终结符的所有候选终结符</a:t>
            </a:r>
            <a:r>
              <a:rPr lang="zh-CN" altLang="en-US" sz="2400" u="sng" dirty="0"/>
              <a:t>首符集</a:t>
            </a:r>
            <a:r>
              <a:rPr lang="zh-CN" altLang="en-US" sz="2400" dirty="0"/>
              <a:t>都</a:t>
            </a:r>
            <a:r>
              <a:rPr lang="zh-CN" altLang="en-US" sz="2400" dirty="0">
                <a:solidFill>
                  <a:srgbClr val="CC0099"/>
                </a:solidFill>
              </a:rPr>
              <a:t>两两不相交；</a:t>
            </a:r>
            <a:endParaRPr lang="en-US" altLang="zh-CN" sz="2400" dirty="0">
              <a:solidFill>
                <a:srgbClr val="CC0099"/>
              </a:solidFill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1E1CE3"/>
                </a:solidFill>
              </a:rPr>
              <a:t>3</a:t>
            </a:r>
            <a:r>
              <a:rPr lang="zh-CN" altLang="en-US" sz="2400" dirty="0">
                <a:solidFill>
                  <a:srgbClr val="1E1CE3"/>
                </a:solidFill>
              </a:rPr>
              <a:t>、</a:t>
            </a:r>
            <a:r>
              <a:rPr lang="en-US" altLang="zh-CN" sz="2400" dirty="0">
                <a:solidFill>
                  <a:srgbClr val="1E1CE3"/>
                </a:solidFill>
              </a:rPr>
              <a:t>ε-</a:t>
            </a:r>
            <a:r>
              <a:rPr lang="zh-CN" altLang="en-US" sz="2400" dirty="0">
                <a:solidFill>
                  <a:srgbClr val="1E1CE3"/>
                </a:solidFill>
              </a:rPr>
              <a:t>产生式的</a:t>
            </a:r>
            <a:r>
              <a:rPr lang="zh-CN" altLang="en-US" sz="2400" u="sng" dirty="0">
                <a:solidFill>
                  <a:srgbClr val="1E1CE3"/>
                </a:solidFill>
              </a:rPr>
              <a:t>非终结符</a:t>
            </a:r>
            <a:r>
              <a:rPr lang="en-US" altLang="zh-CN" sz="2400" u="sng" dirty="0">
                <a:solidFill>
                  <a:srgbClr val="1E1CE3"/>
                </a:solidFill>
              </a:rPr>
              <a:t>A</a:t>
            </a:r>
            <a:r>
              <a:rPr lang="zh-CN" altLang="en-US" sz="2400" dirty="0">
                <a:solidFill>
                  <a:srgbClr val="1E1CE3"/>
                </a:solidFill>
              </a:rPr>
              <a:t>的</a:t>
            </a:r>
            <a:r>
              <a:rPr lang="en-US" altLang="zh-CN" sz="2400" dirty="0">
                <a:solidFill>
                  <a:srgbClr val="CC0099"/>
                </a:solidFill>
              </a:rPr>
              <a:t>first</a:t>
            </a:r>
            <a:r>
              <a:rPr lang="zh-CN" altLang="en-US" sz="2400" dirty="0">
                <a:solidFill>
                  <a:srgbClr val="CC0099"/>
                </a:solidFill>
              </a:rPr>
              <a:t>与</a:t>
            </a:r>
            <a:r>
              <a:rPr lang="en-US" altLang="zh-CN" sz="2400" dirty="0">
                <a:solidFill>
                  <a:srgbClr val="CC0099"/>
                </a:solidFill>
              </a:rPr>
              <a:t>follow</a:t>
            </a:r>
            <a:r>
              <a:rPr lang="zh-CN" altLang="en-US" sz="2400" dirty="0">
                <a:solidFill>
                  <a:srgbClr val="CC0099"/>
                </a:solidFill>
              </a:rPr>
              <a:t>不相交</a:t>
            </a:r>
            <a:endParaRPr lang="en-US" altLang="zh-CN" sz="2400" dirty="0">
              <a:solidFill>
                <a:srgbClr val="CC0099"/>
              </a:solidFill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200" dirty="0"/>
              <a:t>则可能构造一个无回溯的自上而下分析程序。</a:t>
            </a:r>
            <a:endParaRPr lang="en-US" altLang="zh-CN" sz="2200" dirty="0"/>
          </a:p>
          <a:p>
            <a:pPr lvl="1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200" dirty="0"/>
              <a:t>这个分析程序是由一组递归过程组成的，每个过程对应文法的一个非终结符。</a:t>
            </a:r>
            <a:endParaRPr lang="en-US" altLang="zh-CN" sz="22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dirty="0"/>
              <a:t>此分析程序被称为“递归下降分析器”。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DAF75-2508-4039-BE63-F651FDFDA94E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>
          <a:xfrm>
            <a:off x="1403131" y="157650"/>
            <a:ext cx="6353503" cy="1087821"/>
          </a:xfrm>
        </p:spPr>
        <p:txBody>
          <a:bodyPr/>
          <a:lstStyle/>
          <a:p>
            <a:pPr algn="ctr"/>
            <a:r>
              <a:rPr lang="zh-CN" altLang="en-US" sz="3600" dirty="0"/>
              <a:t>分析程序的递归过程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41738" y="6387882"/>
            <a:ext cx="2057400" cy="365125"/>
          </a:xfrm>
        </p:spPr>
        <p:txBody>
          <a:bodyPr/>
          <a:lstStyle/>
          <a:p>
            <a:pPr>
              <a:defRPr/>
            </a:pPr>
            <a:fld id="{3597E317-B506-46FA-8640-37DAC70B363B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04198" y="1434678"/>
            <a:ext cx="6516387" cy="4556218"/>
            <a:chOff x="704198" y="1434678"/>
            <a:chExt cx="6516387" cy="4556218"/>
          </a:xfrm>
        </p:grpSpPr>
        <p:sp>
          <p:nvSpPr>
            <p:cNvPr id="6" name="矩形 5"/>
            <p:cNvSpPr/>
            <p:nvPr/>
          </p:nvSpPr>
          <p:spPr>
            <a:xfrm>
              <a:off x="704198" y="1450455"/>
              <a:ext cx="2017987" cy="16869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Procedure E;</a:t>
              </a:r>
            </a:p>
            <a:p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Begin</a:t>
              </a:r>
            </a:p>
            <a:p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 T;E’</a:t>
              </a:r>
            </a:p>
            <a:p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End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246162" y="1434678"/>
              <a:ext cx="2017987" cy="16869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Procedure T;</a:t>
              </a:r>
            </a:p>
            <a:p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Begin</a:t>
              </a:r>
            </a:p>
            <a:p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 F;T’</a:t>
              </a:r>
            </a:p>
            <a:p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End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04198" y="3657600"/>
              <a:ext cx="2921871" cy="23332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Procedure E’;</a:t>
              </a:r>
            </a:p>
            <a:p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If sym=‘+’ then</a:t>
              </a:r>
            </a:p>
            <a:p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Begin</a:t>
              </a:r>
            </a:p>
            <a:p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 Advance;</a:t>
              </a:r>
            </a:p>
            <a:p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 T;E’</a:t>
              </a:r>
            </a:p>
            <a:p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End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246163" y="3620809"/>
              <a:ext cx="2974422" cy="2286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Procedure T’;</a:t>
              </a:r>
            </a:p>
            <a:p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If sym=‘*’ then</a:t>
              </a:r>
            </a:p>
            <a:p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Begin</a:t>
              </a:r>
            </a:p>
            <a:p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 Advance;</a:t>
              </a:r>
            </a:p>
            <a:p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 F;T’</a:t>
              </a:r>
            </a:p>
            <a:p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End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A480615B-F2C6-4BD9-AF1C-895F20EF68ED}"/>
              </a:ext>
            </a:extLst>
          </p:cNvPr>
          <p:cNvSpPr/>
          <p:nvPr/>
        </p:nvSpPr>
        <p:spPr>
          <a:xfrm>
            <a:off x="7267903" y="1056314"/>
            <a:ext cx="1386999" cy="1931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>
              <a:spcBef>
                <a:spcPts val="0"/>
              </a:spcBef>
              <a:spcAft>
                <a:spcPts val="600"/>
              </a:spcAft>
              <a:buSzPct val="30000"/>
            </a:pP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TE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’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30000"/>
            </a:pP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en-US" altLang="zh-CN" sz="200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+TE</a:t>
            </a:r>
            <a:r>
              <a:rPr lang="en-US" altLang="zh-CN" sz="2000" err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|ε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SzPct val="30000"/>
            </a:pP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FT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30000"/>
            </a:pP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00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*FT</a:t>
            </a:r>
            <a:r>
              <a:rPr lang="en-US" altLang="zh-CN" sz="2000" err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|ε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SzPct val="30000"/>
            </a:pP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E)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|</a:t>
            </a:r>
            <a:r>
              <a:rPr lang="en-US" altLang="zh-CN" sz="2000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>
          <a:xfrm>
            <a:off x="1403131" y="157650"/>
            <a:ext cx="6353503" cy="1087821"/>
          </a:xfrm>
        </p:spPr>
        <p:txBody>
          <a:bodyPr/>
          <a:lstStyle/>
          <a:p>
            <a:pPr algn="ctr"/>
            <a:r>
              <a:rPr lang="zh-CN" altLang="en-US" sz="3600" dirty="0"/>
              <a:t>分析程序的递归过程（续）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41738" y="6387882"/>
            <a:ext cx="2057400" cy="365125"/>
          </a:xfrm>
        </p:spPr>
        <p:txBody>
          <a:bodyPr/>
          <a:lstStyle/>
          <a:p>
            <a:pPr>
              <a:defRPr/>
            </a:pPr>
            <a:fld id="{3597E317-B506-46FA-8640-37DAC70B363B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01922" y="1471969"/>
            <a:ext cx="6162758" cy="4288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Procedure F;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Begin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If sym=‘</a:t>
            </a:r>
            <a:r>
              <a:rPr lang="en-US" altLang="zh-CN" sz="2400" dirty="0" err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’ then Advance else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If sym=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‘（’ 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then  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 Begin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  Advance;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  E;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  if sym=‘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）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’then Advance else Error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 End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else Error;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End;</a:t>
            </a:r>
            <a:endParaRPr lang="zh-CN" altLang="en-US" sz="24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67903" y="1056314"/>
            <a:ext cx="1386999" cy="1931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>
              <a:spcBef>
                <a:spcPts val="0"/>
              </a:spcBef>
              <a:spcAft>
                <a:spcPts val="600"/>
              </a:spcAft>
              <a:buSzPct val="30000"/>
            </a:pP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TE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’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30000"/>
            </a:pP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en-US" altLang="zh-CN" sz="200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+TE</a:t>
            </a:r>
            <a:r>
              <a:rPr lang="en-US" altLang="zh-CN" sz="2000" err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|ε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SzPct val="30000"/>
            </a:pP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FT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</a:t>
            </a:r>
          </a:p>
          <a:p>
            <a:pPr>
              <a:spcBef>
                <a:spcPts val="0"/>
              </a:spcBef>
              <a:spcAft>
                <a:spcPts val="600"/>
              </a:spcAft>
              <a:buSzPct val="30000"/>
            </a:pP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00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*FT</a:t>
            </a:r>
            <a:r>
              <a:rPr lang="en-US" altLang="zh-CN" sz="2000" err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|ε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SzPct val="30000"/>
            </a:pP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E)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|</a:t>
            </a:r>
            <a:r>
              <a:rPr lang="en-US" altLang="zh-CN" sz="2000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181" y="2806263"/>
            <a:ext cx="7886700" cy="839350"/>
          </a:xfrm>
        </p:spPr>
        <p:txBody>
          <a:bodyPr/>
          <a:lstStyle/>
          <a:p>
            <a:pPr algn="ctr"/>
            <a:r>
              <a:rPr lang="en-US" altLang="zh-CN" sz="40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4.5</a:t>
            </a:r>
            <a:r>
              <a:rPr lang="zh-CN" altLang="en-US" sz="40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、预测分析程序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内容占位符 2"/>
          <p:cNvSpPr>
            <a:spLocks noGrp="1"/>
          </p:cNvSpPr>
          <p:nvPr>
            <p:ph idx="1"/>
          </p:nvPr>
        </p:nvSpPr>
        <p:spPr>
          <a:xfrm>
            <a:off x="294363" y="1370837"/>
            <a:ext cx="3302278" cy="3841243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sz="2200" dirty="0"/>
              <a:t>堆栈存放文法符号。分析开始时，栈底放一个“</a:t>
            </a:r>
            <a:r>
              <a:rPr lang="en-US" altLang="zh-CN" sz="2200" dirty="0"/>
              <a:t>#</a:t>
            </a:r>
            <a:r>
              <a:rPr lang="zh-CN" altLang="en-US" sz="2200" dirty="0"/>
              <a:t>”</a:t>
            </a:r>
            <a:r>
              <a:rPr lang="en-US" altLang="zh-CN" sz="2200" dirty="0"/>
              <a:t>(</a:t>
            </a:r>
            <a:r>
              <a:rPr lang="zh-CN" altLang="en-US" sz="2200" dirty="0"/>
              <a:t>或</a:t>
            </a:r>
            <a:r>
              <a:rPr lang="en-US" altLang="zh-CN" sz="2200" dirty="0"/>
              <a:t>$)</a:t>
            </a:r>
            <a:r>
              <a:rPr lang="zh-CN" altLang="en-US" sz="2200" dirty="0"/>
              <a:t>，然后，放进文法开始符号；</a:t>
            </a:r>
            <a:endParaRPr lang="en-US" altLang="zh-CN" sz="2200" dirty="0"/>
          </a:p>
          <a:p>
            <a:r>
              <a:rPr lang="zh-CN" altLang="en-US" sz="2200" dirty="0"/>
              <a:t>同时，假定输入串之后也总有一个“</a:t>
            </a:r>
            <a:r>
              <a:rPr lang="en-US" altLang="zh-CN" sz="2200" dirty="0"/>
              <a:t>#</a:t>
            </a:r>
            <a:r>
              <a:rPr lang="zh-CN" altLang="en-US" sz="2200" dirty="0"/>
              <a:t>”，标志输入串结束；</a:t>
            </a:r>
            <a:endParaRPr lang="en-US" altLang="zh-CN" sz="2200" dirty="0"/>
          </a:p>
          <a:p>
            <a:r>
              <a:rPr lang="zh-CN" altLang="en-US" sz="2200" dirty="0"/>
              <a:t>总控程序在任何时候都是按栈顶符号</a:t>
            </a:r>
            <a:r>
              <a:rPr lang="en-US" altLang="zh-CN" sz="2200" dirty="0"/>
              <a:t>x</a:t>
            </a:r>
            <a:r>
              <a:rPr lang="zh-CN" altLang="en-US" sz="2200" dirty="0"/>
              <a:t>和当前的输入符号</a:t>
            </a:r>
            <a:r>
              <a:rPr lang="en-US" altLang="zh-CN" sz="2200" dirty="0"/>
              <a:t>a</a:t>
            </a:r>
            <a:r>
              <a:rPr lang="zh-CN" altLang="en-US" sz="2200" dirty="0"/>
              <a:t>行事。</a:t>
            </a:r>
          </a:p>
          <a:p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60890" y="6356350"/>
            <a:ext cx="654460" cy="365125"/>
          </a:xfrm>
        </p:spPr>
        <p:txBody>
          <a:bodyPr/>
          <a:lstStyle/>
          <a:p>
            <a:pPr>
              <a:defRPr/>
            </a:pPr>
            <a:fld id="{A3A3CFAD-38D9-46C3-AC6A-E9DEC2CE7BE1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851033" y="2050024"/>
          <a:ext cx="468000" cy="1769806"/>
        </p:xfrm>
        <a:graphic>
          <a:graphicData uri="http://schemas.openxmlformats.org/drawingml/2006/table">
            <a:tbl>
              <a:tblPr/>
              <a:tblGrid>
                <a:gridCol w="4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69806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</a:p>
                    <a:p>
                      <a:r>
                        <a:rPr lang="en-US" altLang="zh-CN" dirty="0"/>
                        <a:t>.</a:t>
                      </a:r>
                    </a:p>
                    <a:p>
                      <a:r>
                        <a:rPr lang="en-US" altLang="zh-CN" dirty="0"/>
                        <a:t>.</a:t>
                      </a:r>
                    </a:p>
                    <a:p>
                      <a:r>
                        <a:rPr lang="en-US" altLang="zh-CN" dirty="0"/>
                        <a:t>.</a:t>
                      </a:r>
                    </a:p>
                    <a:p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 marL="90000" marR="90000" marT="46800" marB="4680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4321265" y="1258526"/>
            <a:ext cx="4458924" cy="4489391"/>
            <a:chOff x="4321265" y="1155290"/>
            <a:chExt cx="4458924" cy="4489391"/>
          </a:xfrm>
        </p:grpSpPr>
        <p:grpSp>
          <p:nvGrpSpPr>
            <p:cNvPr id="6" name="组合 5"/>
            <p:cNvGrpSpPr/>
            <p:nvPr/>
          </p:nvGrpSpPr>
          <p:grpSpPr>
            <a:xfrm>
              <a:off x="4321265" y="1155290"/>
              <a:ext cx="4458924" cy="3421675"/>
              <a:chOff x="1165123" y="1641980"/>
              <a:chExt cx="4458924" cy="342167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873047" y="2875935"/>
                <a:ext cx="2109018" cy="9586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总控程序</a:t>
                </a: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873047" y="1641980"/>
                <a:ext cx="2109018" cy="46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...a...#</a:t>
                </a:r>
                <a:endPara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873047" y="4595655"/>
                <a:ext cx="2109018" cy="46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预测分析表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M</a:t>
                </a:r>
                <a:endPara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10" name="直接箭头连接符 9"/>
              <p:cNvCxnSpPr/>
              <p:nvPr/>
            </p:nvCxnSpPr>
            <p:spPr>
              <a:xfrm flipV="1">
                <a:off x="2927556" y="2109980"/>
                <a:ext cx="0" cy="7659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 flipV="1">
                <a:off x="2927556" y="3830472"/>
                <a:ext cx="0" cy="7659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 flipH="1" flipV="1">
                <a:off x="1165123" y="3347884"/>
                <a:ext cx="70792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 flipH="1" flipV="1">
                <a:off x="3984803" y="3347884"/>
                <a:ext cx="70792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矩形 13"/>
              <p:cNvSpPr/>
              <p:nvPr/>
            </p:nvSpPr>
            <p:spPr>
              <a:xfrm>
                <a:off x="4586744" y="3106983"/>
                <a:ext cx="1037303" cy="46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输出</a:t>
                </a: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336029" y="5176681"/>
              <a:ext cx="3539614" cy="46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图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4.4 </a:t>
              </a: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预测分析器模型</a:t>
              </a:r>
            </a:p>
          </p:txBody>
        </p:sp>
      </p:grp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628650" y="277195"/>
            <a:ext cx="7886700" cy="681447"/>
          </a:xfrm>
        </p:spPr>
        <p:txBody>
          <a:bodyPr/>
          <a:lstStyle/>
          <a:p>
            <a:pPr algn="ctr"/>
            <a:r>
              <a:rPr lang="zh-CN" altLang="en-US" sz="3600" dirty="0"/>
              <a:t>模型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181" y="2806263"/>
            <a:ext cx="7886700" cy="839350"/>
          </a:xfrm>
        </p:spPr>
        <p:txBody>
          <a:bodyPr/>
          <a:lstStyle/>
          <a:p>
            <a:pPr algn="ctr"/>
            <a:r>
              <a:rPr lang="en-US" altLang="zh-CN" sz="40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4.2</a:t>
            </a:r>
            <a:r>
              <a:rPr lang="zh-CN" altLang="en-US" sz="40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、自上而下分析面临的问题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>
          <a:xfrm>
            <a:off x="628650" y="205423"/>
            <a:ext cx="7886700" cy="881062"/>
          </a:xfrm>
        </p:spPr>
        <p:txBody>
          <a:bodyPr/>
          <a:lstStyle/>
          <a:p>
            <a:pPr algn="ctr"/>
            <a:r>
              <a:rPr lang="zh-CN" altLang="en-US" sz="3600" dirty="0"/>
              <a:t>预测分析程序工作过程</a:t>
            </a:r>
          </a:p>
        </p:txBody>
      </p:sp>
      <p:sp>
        <p:nvSpPr>
          <p:cNvPr id="79875" name="内容占位符 2"/>
          <p:cNvSpPr>
            <a:spLocks noGrp="1"/>
          </p:cNvSpPr>
          <p:nvPr>
            <p:ph idx="1"/>
          </p:nvPr>
        </p:nvSpPr>
        <p:spPr>
          <a:xfrm>
            <a:off x="457199" y="1150939"/>
            <a:ext cx="6096001" cy="555941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/>
              <a:t>预测分析使用</a:t>
            </a:r>
            <a:r>
              <a:rPr lang="zh-CN" altLang="en-US" sz="2400" dirty="0">
                <a:solidFill>
                  <a:srgbClr val="C00000"/>
                </a:solidFill>
              </a:rPr>
              <a:t>一个分析栈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C00000"/>
                </a:solidFill>
              </a:rPr>
              <a:t>一张分析表</a:t>
            </a:r>
            <a:r>
              <a:rPr lang="zh-CN" altLang="en-US" sz="2400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26354" y="6356350"/>
            <a:ext cx="654460" cy="365125"/>
          </a:xfrm>
        </p:spPr>
        <p:txBody>
          <a:bodyPr/>
          <a:lstStyle/>
          <a:p>
            <a:pPr>
              <a:defRPr/>
            </a:pPr>
            <a:fld id="{680CFCD6-7C37-4126-9B2A-ACC71842B761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607302"/>
              </p:ext>
            </p:extLst>
          </p:nvPr>
        </p:nvGraphicFramePr>
        <p:xfrm>
          <a:off x="1044927" y="1824840"/>
          <a:ext cx="7054147" cy="2442360"/>
        </p:xfrm>
        <a:graphic>
          <a:graphicData uri="http://schemas.openxmlformats.org/drawingml/2006/table">
            <a:tbl>
              <a:tblPr/>
              <a:tblGrid>
                <a:gridCol w="1007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7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77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7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77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7060">
                <a:tc>
                  <a:txBody>
                    <a:bodyPr/>
                    <a:lstStyle/>
                    <a:p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+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TE</a:t>
                      </a:r>
                      <a:r>
                        <a:rPr lang="en-US" altLang="zh-CN" sz="2000" dirty="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endParaRPr lang="zh-CN" altLang="en-US" sz="2000" dirty="0">
                        <a:latin typeface="Comic Sans MS" pitchFamily="66" charset="0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TE</a:t>
                      </a:r>
                      <a:r>
                        <a:rPr lang="en-US" altLang="zh-CN" sz="2000" dirty="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endParaRPr lang="zh-CN" altLang="en-US" sz="2000" dirty="0">
                        <a:latin typeface="Comic Sans MS" pitchFamily="66" charset="0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r>
                        <a:rPr lang="en-US" altLang="zh-CN" sz="2000" dirty="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endParaRPr lang="zh-CN" altLang="en-US" sz="2000" dirty="0">
                        <a:latin typeface="Comic Sans MS" pitchFamily="66" charset="0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r>
                        <a:rPr lang="en-US" altLang="zh-CN" sz="200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+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TE</a:t>
                      </a:r>
                      <a:r>
                        <a:rPr lang="en-US" altLang="zh-CN" sz="2000" dirty="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endParaRPr lang="zh-CN" altLang="en-US" sz="2000" dirty="0">
                        <a:latin typeface="Comic Sans MS" pitchFamily="66" charset="0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r>
                        <a:rPr lang="en-US" altLang="zh-CN" sz="200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ε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r>
                        <a:rPr lang="en-US" altLang="zh-CN" sz="200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ε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FT</a:t>
                      </a:r>
                      <a:r>
                        <a:rPr lang="en-US" altLang="zh-CN" sz="2000" dirty="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endParaRPr lang="zh-CN" altLang="en-US" sz="2000" dirty="0">
                        <a:latin typeface="Comic Sans MS" pitchFamily="66" charset="0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zh-CN" altLang="en-US" sz="2000" dirty="0"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FT</a:t>
                      </a:r>
                      <a:r>
                        <a:rPr lang="en-US" altLang="zh-CN" sz="2000" dirty="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endParaRPr lang="zh-CN" altLang="en-US" sz="2000" dirty="0">
                        <a:latin typeface="Comic Sans MS" pitchFamily="66" charset="0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en-US" altLang="zh-CN" sz="2000" dirty="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endParaRPr lang="zh-CN" altLang="en-US" sz="2000" dirty="0">
                        <a:latin typeface="Comic Sans MS" pitchFamily="66" charset="0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en-US" altLang="zh-CN" sz="200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ε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en-US" altLang="zh-CN" sz="200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FT</a:t>
                      </a:r>
                      <a:r>
                        <a:rPr lang="en-US" altLang="zh-CN" sz="2000" dirty="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endParaRPr lang="zh-CN" altLang="en-US" sz="2000" dirty="0">
                        <a:latin typeface="Comic Sans MS" pitchFamily="66" charset="0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en-US" altLang="zh-CN" sz="200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ε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en-US" altLang="zh-CN" sz="200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ε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E)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7335668" y="272157"/>
            <a:ext cx="1317203" cy="1297563"/>
            <a:chOff x="30163" y="2300288"/>
            <a:chExt cx="1353142" cy="1332966"/>
          </a:xfrm>
        </p:grpSpPr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163" y="2300288"/>
              <a:ext cx="1268412" cy="973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矩形 8"/>
            <p:cNvSpPr/>
            <p:nvPr/>
          </p:nvSpPr>
          <p:spPr>
            <a:xfrm>
              <a:off x="55950" y="3255882"/>
              <a:ext cx="1327355" cy="377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76</a:t>
              </a:r>
              <a:r>
                <a:rPr lang="zh-CN" altLang="en-US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页</a:t>
              </a:r>
            </a:p>
          </p:txBody>
        </p:sp>
      </p:grpSp>
      <p:graphicFrame>
        <p:nvGraphicFramePr>
          <p:cNvPr id="118786" name="Object 6"/>
          <p:cNvGraphicFramePr>
            <a:graphicFrameLocks noChangeAspect="1"/>
          </p:cNvGraphicFramePr>
          <p:nvPr/>
        </p:nvGraphicFramePr>
        <p:xfrm>
          <a:off x="5950268" y="4779010"/>
          <a:ext cx="785812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剪辑" r:id="rId4" imgW="3467160" imgH="5018040" progId="">
                  <p:embed/>
                </p:oleObj>
              </mc:Choice>
              <mc:Fallback>
                <p:oleObj name="剪辑" r:id="rId4" imgW="3467160" imgH="501804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0268" y="4779010"/>
                        <a:ext cx="785812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22FE690C-0817-4158-942B-54D95C19CBFC}"/>
              </a:ext>
            </a:extLst>
          </p:cNvPr>
          <p:cNvSpPr/>
          <p:nvPr/>
        </p:nvSpPr>
        <p:spPr>
          <a:xfrm>
            <a:off x="1669864" y="4522320"/>
            <a:ext cx="1386999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>
              <a:spcBef>
                <a:spcPts val="0"/>
              </a:spcBef>
              <a:spcAft>
                <a:spcPts val="200"/>
              </a:spcAft>
              <a:buSzPct val="30000"/>
            </a:pP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TE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’</a:t>
            </a:r>
          </a:p>
          <a:p>
            <a:pPr>
              <a:spcBef>
                <a:spcPts val="0"/>
              </a:spcBef>
              <a:spcAft>
                <a:spcPts val="200"/>
              </a:spcAft>
              <a:buSzPct val="30000"/>
            </a:pP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+TE</a:t>
            </a:r>
            <a:r>
              <a:rPr lang="en-US" altLang="zh-CN" sz="2000" err="1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|ε</a:t>
            </a:r>
            <a:endParaRPr lang="en-US" altLang="zh-CN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spcAft>
                <a:spcPts val="200"/>
              </a:spcAft>
              <a:buSzPct val="30000"/>
            </a:pP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FT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</a:t>
            </a:r>
          </a:p>
          <a:p>
            <a:pPr>
              <a:spcBef>
                <a:spcPts val="0"/>
              </a:spcBef>
              <a:spcAft>
                <a:spcPts val="200"/>
              </a:spcAft>
              <a:buSzPct val="30000"/>
            </a:pP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*FT</a:t>
            </a:r>
            <a:r>
              <a:rPr lang="en-US" altLang="zh-CN" sz="2000" err="1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|ε</a:t>
            </a:r>
            <a:endParaRPr lang="en-US" altLang="zh-CN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spcAft>
                <a:spcPts val="200"/>
              </a:spcAft>
              <a:buSzPct val="30000"/>
            </a:pP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E)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|</a:t>
            </a:r>
            <a:r>
              <a:rPr lang="en-US" altLang="zh-CN" sz="2000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2071" y="316778"/>
            <a:ext cx="7886700" cy="943413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</a:rPr>
              <a:t>关键</a:t>
            </a:r>
            <a:r>
              <a:rPr lang="zh-CN" altLang="en-US" sz="3600" dirty="0"/>
              <a:t>：构造文法</a:t>
            </a:r>
            <a:r>
              <a:rPr lang="en-US" altLang="zh-CN" sz="3600" dirty="0"/>
              <a:t>G</a:t>
            </a:r>
            <a:r>
              <a:rPr lang="zh-CN" altLang="en-US" sz="3600" dirty="0"/>
              <a:t>的分析表</a:t>
            </a:r>
            <a:r>
              <a:rPr lang="en-US" altLang="zh-CN" sz="3600" dirty="0"/>
              <a:t>M[A</a:t>
            </a:r>
            <a:r>
              <a:rPr lang="zh-CN" altLang="en-US" sz="3600" dirty="0"/>
              <a:t>，</a:t>
            </a:r>
            <a:r>
              <a:rPr lang="en-US" altLang="zh-CN" sz="3600" dirty="0"/>
              <a:t>a]</a:t>
            </a:r>
            <a:endParaRPr lang="zh-CN" altLang="en-US" sz="3600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563881" y="1463040"/>
            <a:ext cx="7391399" cy="408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srgbClr val="C00000"/>
                </a:solidFill>
                <a:latin typeface="华文隶书" pitchFamily="2" charset="-122"/>
                <a:ea typeface="华文隶书" pitchFamily="2" charset="-122"/>
                <a:cs typeface="+mj-cs"/>
              </a:rPr>
              <a:t>做四件事情：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隶书" pitchFamily="2" charset="-122"/>
              <a:ea typeface="华文隶书" pitchFamily="2" charset="-122"/>
              <a:cs typeface="+mj-cs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j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j-cs"/>
              </a:rPr>
              <a:t>、改造文法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j-cs"/>
            </a:endParaRPr>
          </a:p>
          <a:p>
            <a:pPr lvl="1" defTabSz="914400" eaLnBrk="0" hangingPunc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60000"/>
              <a:buFont typeface="Wingdings" pitchFamily="2" charset="2"/>
              <a:buChar char="Ø"/>
              <a:defRPr/>
            </a:pP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j-cs"/>
              </a:rPr>
              <a:t>无左递归</a:t>
            </a:r>
            <a:endParaRPr lang="en-US" altLang="zh-CN" sz="2200" dirty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+mj-cs"/>
            </a:endParaRPr>
          </a:p>
          <a:p>
            <a:pPr lvl="1" defTabSz="914400" eaLnBrk="0" hangingPunc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60000"/>
              <a:buFont typeface="Wingdings" pitchFamily="2" charset="2"/>
              <a:buChar char="Ø"/>
              <a:defRPr/>
            </a:pP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j-cs"/>
              </a:rPr>
              <a:t>无左公因子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j-cs"/>
            </a:endParaRPr>
          </a:p>
          <a:p>
            <a:pPr lvl="1" defTabSz="914400" eaLnBrk="0" hangingPunc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60000"/>
              <a:buFont typeface="Wingdings" pitchFamily="2" charset="2"/>
              <a:buChar char="Ø"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j-cs"/>
              </a:rPr>
              <a:t>若有含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j-cs"/>
              </a:rPr>
              <a:t>ε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j-cs"/>
              </a:rPr>
              <a:t>的产生式，则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j-cs"/>
              </a:rPr>
              <a:t>first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j-cs"/>
              </a:rPr>
              <a:t>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j-cs"/>
              </a:rPr>
              <a:t>follow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j-cs"/>
              </a:rPr>
              <a:t>无公因子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j-cs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j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j-cs"/>
              </a:rPr>
              <a:t>、构造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j-cs"/>
              </a:rPr>
              <a:t>FIRST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j-cs"/>
              </a:rPr>
              <a:t>集合；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j-cs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j-cs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j-cs"/>
              </a:rPr>
              <a:t>、构造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j-cs"/>
              </a:rPr>
              <a:t>FOLLOW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j-cs"/>
              </a:rPr>
              <a:t>集合；</a:t>
            </a:r>
            <a:endParaRPr lang="en-US" altLang="zh-CN" sz="2400" dirty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+mj-cs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j-cs"/>
              </a:rPr>
              <a:t>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j-cs"/>
              </a:rPr>
              <a:t>、构造分析表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19985"/>
            <a:ext cx="7886700" cy="752475"/>
          </a:xfrm>
        </p:spPr>
        <p:txBody>
          <a:bodyPr/>
          <a:lstStyle/>
          <a:p>
            <a:pPr algn="ctr"/>
            <a:r>
              <a:rPr lang="zh-CN" altLang="en-US" sz="3200" dirty="0"/>
              <a:t>从文法到（</a:t>
            </a:r>
            <a:r>
              <a:rPr lang="en-US" altLang="zh-CN" sz="3200" dirty="0"/>
              <a:t>LL</a:t>
            </a:r>
            <a:r>
              <a:rPr lang="zh-CN" altLang="en-US" sz="3200" dirty="0"/>
              <a:t>）分析的流程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39314" y="6356350"/>
            <a:ext cx="576035" cy="365125"/>
          </a:xfrm>
        </p:spPr>
        <p:txBody>
          <a:bodyPr/>
          <a:lstStyle/>
          <a:p>
            <a:pPr>
              <a:defRPr/>
            </a:pPr>
            <a:fld id="{CCAA3E1D-8E3D-45F4-9BB6-F1C7BEE39EF1}" type="slidenum">
              <a:rPr lang="zh-CN" altLang="en-US" smtClean="0"/>
              <a:pPr>
                <a:defRPr/>
              </a:pPr>
              <a:t>32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96550" y="1302657"/>
            <a:ext cx="1306286" cy="5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文法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090056" y="4339771"/>
          <a:ext cx="5529942" cy="478972"/>
        </p:xfrm>
        <a:graphic>
          <a:graphicData uri="http://schemas.openxmlformats.org/drawingml/2006/table">
            <a:tbl>
              <a:tblPr/>
              <a:tblGrid>
                <a:gridCol w="1105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5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5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program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id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楷体" pitchFamily="49" charset="-122"/>
                          <a:ea typeface="楷体" pitchFamily="49" charset="-122"/>
                        </a:rPr>
                        <a:t>var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...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264229" y="5481865"/>
          <a:ext cx="2293257" cy="792480"/>
        </p:xfrm>
        <a:graphic>
          <a:graphicData uri="http://schemas.openxmlformats.org/drawingml/2006/table">
            <a:tbl>
              <a:tblPr/>
              <a:tblGrid>
                <a:gridCol w="2293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7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语法分析总控程序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7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LL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分析表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183084" y="5108296"/>
          <a:ext cx="566057" cy="1170587"/>
        </p:xfrm>
        <a:graphic>
          <a:graphicData uri="http://schemas.openxmlformats.org/drawingml/2006/table">
            <a:tbl>
              <a:tblPr/>
              <a:tblGrid>
                <a:gridCol w="566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482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682168" y="4339771"/>
            <a:ext cx="1175657" cy="420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输入串：</a:t>
            </a:r>
          </a:p>
        </p:txBody>
      </p:sp>
      <p:cxnSp>
        <p:nvCxnSpPr>
          <p:cNvPr id="19" name="肘形连接符 18"/>
          <p:cNvCxnSpPr/>
          <p:nvPr/>
        </p:nvCxnSpPr>
        <p:spPr>
          <a:xfrm>
            <a:off x="4557486" y="5762174"/>
            <a:ext cx="1640114" cy="145143"/>
          </a:xfrm>
          <a:prstGeom prst="bentConnector3">
            <a:avLst>
              <a:gd name="adj1" fmla="val 50000"/>
            </a:avLst>
          </a:prstGeom>
          <a:ln w="1651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1596550" y="1799771"/>
            <a:ext cx="1807028" cy="899887"/>
            <a:chOff x="1596550" y="1799771"/>
            <a:chExt cx="1807028" cy="899887"/>
          </a:xfrm>
        </p:grpSpPr>
        <p:sp>
          <p:nvSpPr>
            <p:cNvPr id="6" name="矩形 5"/>
            <p:cNvSpPr/>
            <p:nvPr/>
          </p:nvSpPr>
          <p:spPr>
            <a:xfrm>
              <a:off x="1596550" y="2191658"/>
              <a:ext cx="1807028" cy="5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消除左递归</a:t>
              </a:r>
            </a:p>
          </p:txBody>
        </p:sp>
        <p:sp>
          <p:nvSpPr>
            <p:cNvPr id="20" name="下箭头 19"/>
            <p:cNvSpPr/>
            <p:nvPr/>
          </p:nvSpPr>
          <p:spPr>
            <a:xfrm>
              <a:off x="1881417" y="1799771"/>
              <a:ext cx="246743" cy="44994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596550" y="2677886"/>
            <a:ext cx="2177142" cy="889000"/>
            <a:chOff x="1596550" y="2677886"/>
            <a:chExt cx="2177142" cy="889000"/>
          </a:xfrm>
        </p:grpSpPr>
        <p:sp>
          <p:nvSpPr>
            <p:cNvPr id="8" name="矩形 7"/>
            <p:cNvSpPr/>
            <p:nvPr/>
          </p:nvSpPr>
          <p:spPr>
            <a:xfrm>
              <a:off x="1596550" y="3058886"/>
              <a:ext cx="2177142" cy="5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提取公因子</a:t>
              </a:r>
            </a:p>
          </p:txBody>
        </p:sp>
        <p:sp>
          <p:nvSpPr>
            <p:cNvPr id="21" name="下箭头 20"/>
            <p:cNvSpPr/>
            <p:nvPr/>
          </p:nvSpPr>
          <p:spPr>
            <a:xfrm>
              <a:off x="1881417" y="2677886"/>
              <a:ext cx="246743" cy="44994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971101" y="1807028"/>
            <a:ext cx="2547257" cy="892630"/>
            <a:chOff x="4971101" y="1807028"/>
            <a:chExt cx="2547257" cy="892630"/>
          </a:xfrm>
        </p:grpSpPr>
        <p:sp>
          <p:nvSpPr>
            <p:cNvPr id="9" name="矩形 8"/>
            <p:cNvSpPr/>
            <p:nvPr/>
          </p:nvSpPr>
          <p:spPr>
            <a:xfrm>
              <a:off x="4971101" y="2191658"/>
              <a:ext cx="2547257" cy="5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构造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LL</a:t>
              </a:r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分析表</a:t>
              </a:r>
            </a:p>
          </p:txBody>
        </p:sp>
        <p:sp>
          <p:nvSpPr>
            <p:cNvPr id="23" name="下箭头 22"/>
            <p:cNvSpPr/>
            <p:nvPr/>
          </p:nvSpPr>
          <p:spPr>
            <a:xfrm>
              <a:off x="5747659" y="1807028"/>
              <a:ext cx="246743" cy="44994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971101" y="2706915"/>
            <a:ext cx="2547265" cy="859971"/>
            <a:chOff x="4971101" y="2706915"/>
            <a:chExt cx="2547265" cy="859971"/>
          </a:xfrm>
        </p:grpSpPr>
        <p:sp>
          <p:nvSpPr>
            <p:cNvPr id="10" name="矩形 9"/>
            <p:cNvSpPr/>
            <p:nvPr/>
          </p:nvSpPr>
          <p:spPr>
            <a:xfrm>
              <a:off x="4971101" y="3058886"/>
              <a:ext cx="2547265" cy="5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用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LL</a:t>
              </a:r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分析表分析</a:t>
              </a:r>
            </a:p>
          </p:txBody>
        </p:sp>
        <p:sp>
          <p:nvSpPr>
            <p:cNvPr id="24" name="下箭头 23"/>
            <p:cNvSpPr/>
            <p:nvPr/>
          </p:nvSpPr>
          <p:spPr>
            <a:xfrm>
              <a:off x="5747659" y="2706915"/>
              <a:ext cx="246743" cy="44994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042026" y="1302657"/>
            <a:ext cx="5085931" cy="1265195"/>
            <a:chOff x="3042026" y="1302657"/>
            <a:chExt cx="5085931" cy="1265195"/>
          </a:xfrm>
        </p:grpSpPr>
        <p:sp>
          <p:nvSpPr>
            <p:cNvPr id="7" name="矩形 6"/>
            <p:cNvSpPr/>
            <p:nvPr/>
          </p:nvSpPr>
          <p:spPr>
            <a:xfrm>
              <a:off x="4971101" y="1302657"/>
              <a:ext cx="3156856" cy="5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构造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first</a:t>
              </a:r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和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follow</a:t>
              </a:r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集</a:t>
              </a:r>
            </a:p>
          </p:txBody>
        </p:sp>
        <p:sp>
          <p:nvSpPr>
            <p:cNvPr id="25" name="下箭头 24"/>
            <p:cNvSpPr/>
            <p:nvPr/>
          </p:nvSpPr>
          <p:spPr>
            <a:xfrm rot="-7860000">
              <a:off x="3997826" y="1363652"/>
              <a:ext cx="248400" cy="2160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8" name="肘形连接符 27"/>
          <p:cNvCxnSpPr/>
          <p:nvPr/>
        </p:nvCxnSpPr>
        <p:spPr>
          <a:xfrm rot="16200000" flipV="1">
            <a:off x="2706915" y="4990646"/>
            <a:ext cx="653143" cy="319314"/>
          </a:xfrm>
          <a:prstGeom prst="bentConnector3">
            <a:avLst>
              <a:gd name="adj1" fmla="val 50000"/>
            </a:avLst>
          </a:prstGeom>
          <a:ln w="1651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等于号 33"/>
          <p:cNvSpPr/>
          <p:nvPr/>
        </p:nvSpPr>
        <p:spPr>
          <a:xfrm rot="-2460000">
            <a:off x="4365516" y="3642849"/>
            <a:ext cx="1080000" cy="50144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4135" y="114630"/>
            <a:ext cx="7886700" cy="754227"/>
          </a:xfrm>
        </p:spPr>
        <p:txBody>
          <a:bodyPr/>
          <a:lstStyle/>
          <a:p>
            <a:pPr algn="ctr"/>
            <a:r>
              <a:rPr lang="zh-CN" altLang="en-US" sz="3600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944437"/>
            <a:ext cx="7886700" cy="5514420"/>
          </a:xfrm>
        </p:spPr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分析所需要的是：</a:t>
            </a:r>
            <a:endParaRPr lang="en-US" altLang="zh-CN" dirty="0"/>
          </a:p>
          <a:p>
            <a:pPr marL="808038" lvl="1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分析表</a:t>
            </a:r>
            <a:endParaRPr lang="en-US" altLang="zh-CN" dirty="0">
              <a:solidFill>
                <a:srgbClr val="FF0000"/>
              </a:solidFill>
            </a:endParaRPr>
          </a:p>
          <a:p>
            <a:pPr marL="808038" lvl="1">
              <a:buNone/>
            </a:pPr>
            <a:r>
              <a:rPr lang="en-US" altLang="zh-CN" dirty="0"/>
              <a:t>2</a:t>
            </a:r>
            <a:r>
              <a:rPr lang="zh-CN" altLang="en-US" dirty="0"/>
              <a:t>、栈</a:t>
            </a:r>
            <a:endParaRPr lang="en-US" altLang="zh-CN" dirty="0"/>
          </a:p>
          <a:p>
            <a:r>
              <a:rPr lang="zh-CN" altLang="en-US" dirty="0"/>
              <a:t>获得分析表所需要的是：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First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Follow</a:t>
            </a:r>
          </a:p>
          <a:p>
            <a:r>
              <a:rPr lang="zh-CN" altLang="en-US" dirty="0"/>
              <a:t>要得到上述所有，需要：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B050"/>
                </a:solidFill>
              </a:rPr>
              <a:t>被改造过的</a:t>
            </a:r>
            <a:r>
              <a:rPr lang="zh-CN" altLang="en-US" dirty="0">
                <a:solidFill>
                  <a:srgbClr val="FF0000"/>
                </a:solidFill>
              </a:rPr>
              <a:t>文法！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2822028" y="1856528"/>
            <a:ext cx="2347048" cy="2855864"/>
            <a:chOff x="2822028" y="2204864"/>
            <a:chExt cx="2347048" cy="2855864"/>
          </a:xfrm>
        </p:grpSpPr>
        <p:sp>
          <p:nvSpPr>
            <p:cNvPr id="5" name="右大括号 4"/>
            <p:cNvSpPr/>
            <p:nvPr/>
          </p:nvSpPr>
          <p:spPr>
            <a:xfrm>
              <a:off x="2822028" y="4225155"/>
              <a:ext cx="472966" cy="835573"/>
            </a:xfrm>
            <a:prstGeom prst="rightBrac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3297076" y="4647193"/>
              <a:ext cx="18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5155324" y="2207172"/>
              <a:ext cx="0" cy="2427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H="1" flipV="1">
              <a:off x="3059832" y="2204864"/>
              <a:ext cx="2095494" cy="230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矩形 40"/>
          <p:cNvSpPr/>
          <p:nvPr/>
        </p:nvSpPr>
        <p:spPr>
          <a:xfrm>
            <a:off x="4275903" y="5630091"/>
            <a:ext cx="2133600" cy="798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rgbClr val="CC0099"/>
                </a:solidFill>
                <a:latin typeface="华文行楷" pitchFamily="2" charset="-122"/>
                <a:ea typeface="华文行楷" pitchFamily="2" charset="-122"/>
              </a:rPr>
              <a:t>文法！</a:t>
            </a:r>
          </a:p>
        </p:txBody>
      </p:sp>
      <p:sp>
        <p:nvSpPr>
          <p:cNvPr id="42" name="矩形 41"/>
          <p:cNvSpPr/>
          <p:nvPr/>
        </p:nvSpPr>
        <p:spPr>
          <a:xfrm>
            <a:off x="6330407" y="5537199"/>
            <a:ext cx="2133600" cy="870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rgbClr val="7030A0"/>
                </a:solidFill>
                <a:latin typeface="华文琥珀" pitchFamily="2" charset="-122"/>
                <a:ea typeface="华文琥珀" pitchFamily="2" charset="-122"/>
              </a:rPr>
              <a:t>文法！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12725"/>
            <a:ext cx="7886700" cy="884555"/>
          </a:xfrm>
        </p:spPr>
        <p:txBody>
          <a:bodyPr/>
          <a:lstStyle/>
          <a:p>
            <a:pPr algn="ctr"/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4.6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、</a:t>
            </a:r>
            <a:r>
              <a:rPr lang="en-US" altLang="zh-CN" dirty="0">
                <a:latin typeface="Comic Sans MS" pitchFamily="66" charset="0"/>
                <a:ea typeface="华文行楷" pitchFamily="2" charset="-122"/>
              </a:rPr>
              <a:t>LL(1)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分析中的出错处理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09345"/>
            <a:ext cx="8244840" cy="1801495"/>
          </a:xfrm>
        </p:spPr>
        <p:txBody>
          <a:bodyPr/>
          <a:lstStyle/>
          <a:p>
            <a:r>
              <a:rPr lang="zh-CN" altLang="en-US" sz="2400" dirty="0"/>
              <a:t>编译时，遇到错误，不会终止程序运行，而是会记录并跳过错误，继续执行程序，最后再把错误一一指出，这就是出错处理；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C00000"/>
                </a:solidFill>
              </a:rPr>
              <a:t>例：</a:t>
            </a:r>
            <a:r>
              <a:rPr lang="zh-CN" altLang="en-US" sz="2400" dirty="0"/>
              <a:t>分析输入串：</a:t>
            </a:r>
            <a:r>
              <a:rPr lang="en-US" altLang="zh-CN" sz="2400" dirty="0" err="1"/>
              <a:t>i</a:t>
            </a:r>
            <a:r>
              <a:rPr lang="zh-CN" altLang="en-US" sz="2400" dirty="0"/>
              <a:t>*</a:t>
            </a:r>
            <a:r>
              <a:rPr lang="en-US" altLang="zh-CN" sz="2400" dirty="0"/>
              <a:t>+</a:t>
            </a:r>
            <a:r>
              <a:rPr lang="en-US" altLang="zh-CN" sz="2400" dirty="0" err="1"/>
              <a:t>i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A3E1D-8E3D-45F4-9BB6-F1C7BEE39EF1}" type="slidenum">
              <a:rPr lang="zh-CN" altLang="en-US" smtClean="0"/>
              <a:pPr>
                <a:defRPr/>
              </a:pPr>
              <a:t>34</a:t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441854"/>
              </p:ext>
            </p:extLst>
          </p:nvPr>
        </p:nvGraphicFramePr>
        <p:xfrm>
          <a:off x="398212" y="2992428"/>
          <a:ext cx="8362335" cy="2743200"/>
        </p:xfrm>
        <a:graphic>
          <a:graphicData uri="http://schemas.openxmlformats.org/drawingml/2006/table">
            <a:tbl>
              <a:tblPr/>
              <a:tblGrid>
                <a:gridCol w="1194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4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46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46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46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+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r>
                        <a:rPr lang="zh-CN" altLang="en-US" sz="2400"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TE</a:t>
                      </a:r>
                      <a:r>
                        <a:rPr lang="en-US" altLang="zh-CN" sz="2400" dirty="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endParaRPr lang="zh-CN" altLang="en-US" sz="2400" dirty="0">
                        <a:latin typeface="Comic Sans MS" pitchFamily="66" charset="0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r>
                        <a:rPr lang="zh-CN" altLang="en-US" sz="2400"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TE</a:t>
                      </a:r>
                      <a:r>
                        <a:rPr lang="en-US" altLang="zh-CN" sz="2400" dirty="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endParaRPr lang="zh-CN" altLang="en-US" sz="2400" dirty="0">
                        <a:latin typeface="Comic Sans MS" pitchFamily="66" charset="0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synch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synch</a:t>
                      </a:r>
                      <a:endParaRPr lang="zh-CN" altLang="en-US" sz="2400" kern="12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r>
                        <a:rPr lang="en-US" altLang="zh-CN" sz="2400" dirty="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endParaRPr lang="zh-CN" altLang="en-US" sz="2400" dirty="0">
                        <a:latin typeface="Comic Sans MS" pitchFamily="66" charset="0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r>
                        <a:rPr lang="en-US" altLang="zh-CN" sz="240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r>
                        <a:rPr lang="zh-CN" altLang="en-US" sz="2400"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+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TE</a:t>
                      </a:r>
                      <a:r>
                        <a:rPr lang="en-US" altLang="zh-CN" sz="2400" dirty="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endParaRPr lang="zh-CN" altLang="en-US" sz="2400" dirty="0">
                        <a:latin typeface="Comic Sans MS" pitchFamily="66" charset="0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r>
                        <a:rPr lang="en-US" altLang="zh-CN" sz="240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r>
                        <a:rPr lang="zh-CN" altLang="en-US" sz="2400"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ε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r>
                        <a:rPr lang="en-US" altLang="zh-CN" sz="240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r>
                        <a:rPr lang="zh-CN" altLang="en-US" sz="2400"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ε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zh-CN" altLang="en-US" sz="2400" dirty="0"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FT</a:t>
                      </a:r>
                      <a:r>
                        <a:rPr lang="en-US" altLang="zh-CN" sz="2400" dirty="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endParaRPr lang="zh-CN" altLang="en-US" sz="2400" dirty="0">
                        <a:latin typeface="Comic Sans MS" pitchFamily="66" charset="0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synch</a:t>
                      </a:r>
                      <a:endParaRPr lang="zh-CN" altLang="en-US" sz="2400" kern="12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zh-CN" altLang="en-US" sz="2400" dirty="0"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FT</a:t>
                      </a:r>
                      <a:r>
                        <a:rPr lang="en-US" altLang="zh-CN" sz="2400" dirty="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endParaRPr lang="zh-CN" altLang="en-US" sz="2400" dirty="0">
                        <a:latin typeface="Comic Sans MS" pitchFamily="66" charset="0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synch</a:t>
                      </a:r>
                      <a:endParaRPr lang="zh-CN" altLang="en-US" sz="2400" kern="12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synch</a:t>
                      </a:r>
                      <a:endParaRPr lang="zh-CN" altLang="en-US" sz="2400" kern="12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en-US" altLang="zh-CN" sz="2400" dirty="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endParaRPr lang="zh-CN" altLang="en-US" sz="2400" dirty="0">
                        <a:latin typeface="Comic Sans MS" pitchFamily="66" charset="0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en-US" altLang="zh-CN" sz="240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r>
                        <a:rPr lang="zh-CN" altLang="en-US" sz="2400"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ε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en-US" altLang="zh-CN" sz="240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r>
                        <a:rPr lang="zh-CN" altLang="en-US" sz="2400"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FT</a:t>
                      </a:r>
                      <a:r>
                        <a:rPr lang="en-US" altLang="zh-CN" sz="2400" dirty="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endParaRPr lang="zh-CN" altLang="en-US" sz="2400" dirty="0">
                        <a:latin typeface="Comic Sans MS" pitchFamily="66" charset="0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en-US" altLang="zh-CN" sz="240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r>
                        <a:rPr lang="zh-CN" altLang="en-US" sz="2400"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ε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en-US" altLang="zh-CN" sz="2400"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r>
                        <a:rPr lang="zh-CN" altLang="en-US" sz="2400"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ε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zh-CN" altLang="en-US" sz="2400"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synch</a:t>
                      </a:r>
                      <a:endParaRPr lang="zh-CN" altLang="en-US" sz="2400" kern="12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synch</a:t>
                      </a:r>
                      <a:endParaRPr lang="zh-CN" altLang="en-US" sz="2400" kern="12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zh-CN" altLang="en-US" sz="2400"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400"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E)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synch</a:t>
                      </a:r>
                      <a:endParaRPr lang="zh-CN" altLang="en-US" sz="2400" kern="12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synch</a:t>
                      </a:r>
                      <a:endParaRPr lang="zh-CN" altLang="en-US" sz="2400" kern="12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7" name="组合 12"/>
          <p:cNvGrpSpPr/>
          <p:nvPr/>
        </p:nvGrpSpPr>
        <p:grpSpPr>
          <a:xfrm>
            <a:off x="853440" y="5623560"/>
            <a:ext cx="3622867" cy="1021714"/>
            <a:chOff x="853440" y="5623560"/>
            <a:chExt cx="3622867" cy="1021714"/>
          </a:xfrm>
        </p:grpSpPr>
        <p:sp>
          <p:nvSpPr>
            <p:cNvPr id="10" name="矩形 9"/>
            <p:cNvSpPr/>
            <p:nvPr/>
          </p:nvSpPr>
          <p:spPr>
            <a:xfrm>
              <a:off x="853440" y="6092455"/>
              <a:ext cx="3622867" cy="5528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注意：</a:t>
              </a:r>
              <a:r>
                <a:rPr lang="zh-CN" altLang="en-US" sz="2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教科书中漏掉</a:t>
              </a: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了这</a:t>
              </a:r>
              <a:r>
                <a:rPr lang="zh-CN" altLang="en-US" sz="2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一项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2" name="直接箭头连接符 11"/>
            <p:cNvCxnSpPr>
              <a:cxnSpLocks/>
            </p:cNvCxnSpPr>
            <p:nvPr/>
          </p:nvCxnSpPr>
          <p:spPr>
            <a:xfrm flipV="1">
              <a:off x="3679825" y="5623560"/>
              <a:ext cx="511175" cy="466090"/>
            </a:xfrm>
            <a:prstGeom prst="straightConnector1">
              <a:avLst/>
            </a:prstGeom>
            <a:ln w="25400">
              <a:solidFill>
                <a:srgbClr val="0033CC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625475"/>
          </a:xfrm>
        </p:spPr>
        <p:txBody>
          <a:bodyPr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作业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1371601"/>
            <a:ext cx="8138160" cy="3569368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sz="2400" dirty="0"/>
              <a:t>已知文法</a:t>
            </a:r>
            <a:r>
              <a:rPr lang="en-US" altLang="zh-CN" sz="2400" dirty="0"/>
              <a:t>G[S]</a:t>
            </a:r>
          </a:p>
          <a:p>
            <a:pPr marL="2070100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400" dirty="0"/>
              <a:t>S</a:t>
            </a:r>
            <a:r>
              <a:rPr lang="zh-CN" altLang="en-US" sz="2400" dirty="0">
                <a:sym typeface="Symbol" pitchFamily="18" charset="2"/>
              </a:rPr>
              <a:t></a:t>
            </a:r>
            <a:r>
              <a:rPr lang="en-US" altLang="zh-CN" sz="2400" dirty="0">
                <a:sym typeface="Symbol" pitchFamily="18" charset="2"/>
              </a:rPr>
              <a:t>BA</a:t>
            </a:r>
          </a:p>
          <a:p>
            <a:pPr marL="207010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>
                <a:sym typeface="Symbol" pitchFamily="18" charset="2"/>
              </a:rPr>
              <a:t>A</a:t>
            </a:r>
            <a:r>
              <a:rPr lang="zh-CN" altLang="en-US" sz="2400" dirty="0">
                <a:sym typeface="Symbol" pitchFamily="18" charset="2"/>
              </a:rPr>
              <a:t></a:t>
            </a:r>
            <a:r>
              <a:rPr lang="en-US" altLang="zh-CN" sz="2400" dirty="0" err="1">
                <a:sym typeface="Symbol" pitchFamily="18" charset="2"/>
              </a:rPr>
              <a:t>BS|d</a:t>
            </a:r>
            <a:endParaRPr lang="en-US" altLang="zh-CN" sz="2400" dirty="0">
              <a:sym typeface="Symbol" pitchFamily="18" charset="2"/>
            </a:endParaRPr>
          </a:p>
          <a:p>
            <a:pPr marL="207010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400" dirty="0">
                <a:sym typeface="Symbol" pitchFamily="18" charset="2"/>
              </a:rPr>
              <a:t>B</a:t>
            </a:r>
            <a:r>
              <a:rPr lang="zh-CN" altLang="en-US" sz="2400" dirty="0">
                <a:sym typeface="Symbol" pitchFamily="18" charset="2"/>
              </a:rPr>
              <a:t></a:t>
            </a:r>
            <a:r>
              <a:rPr lang="en-US" altLang="zh-CN" sz="2400" dirty="0" err="1">
                <a:sym typeface="Symbol" pitchFamily="18" charset="2"/>
              </a:rPr>
              <a:t>aA|bS|c</a:t>
            </a:r>
            <a:endParaRPr lang="en-US" altLang="zh-CN" sz="2400" dirty="0">
              <a:sym typeface="Symbol" pitchFamily="18" charset="2"/>
            </a:endParaRPr>
          </a:p>
          <a:p>
            <a:pPr marL="457200" indent="-457200">
              <a:lnSpc>
                <a:spcPct val="110000"/>
              </a:lnSpc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zh-CN" altLang="en-US" sz="2400" dirty="0">
                <a:sym typeface="Symbol" pitchFamily="18" charset="2"/>
              </a:rPr>
              <a:t>请构造出该文法的预测分析表；</a:t>
            </a:r>
            <a:endParaRPr lang="en-US" altLang="zh-CN" sz="2400" dirty="0">
              <a:sym typeface="Symbol" pitchFamily="18" charset="2"/>
            </a:endParaRPr>
          </a:p>
          <a:p>
            <a:pPr marL="457200" indent="-45720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 sz="2400" dirty="0">
                <a:sym typeface="Symbol" pitchFamily="18" charset="2"/>
              </a:rPr>
              <a:t>给出句子</a:t>
            </a:r>
            <a:r>
              <a:rPr lang="en-US" altLang="zh-CN" sz="2400" dirty="0" err="1">
                <a:sym typeface="Symbol" pitchFamily="18" charset="2"/>
              </a:rPr>
              <a:t>adccd</a:t>
            </a:r>
            <a:r>
              <a:rPr lang="zh-CN" altLang="en-US" sz="2400" dirty="0">
                <a:sym typeface="Symbol" pitchFamily="18" charset="2"/>
              </a:rPr>
              <a:t>的分析过程。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A3E1D-8E3D-45F4-9BB6-F1C7BEE39EF1}" type="slidenum">
              <a:rPr lang="zh-CN" altLang="en-US" smtClean="0"/>
              <a:pPr>
                <a:defRPr/>
              </a:pPr>
              <a:t>35</a:t>
            </a:fld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686435"/>
          </a:xfrm>
        </p:spPr>
        <p:txBody>
          <a:bodyPr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作业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9985"/>
            <a:ext cx="6059016" cy="104097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chemeClr val="tx1"/>
                </a:solidFill>
              </a:rPr>
              <a:t>已知文法</a:t>
            </a:r>
            <a:r>
              <a:rPr lang="en-US" altLang="zh-CN" sz="2400" dirty="0">
                <a:solidFill>
                  <a:schemeClr val="tx1"/>
                </a:solidFill>
              </a:rPr>
              <a:t>G[E]</a:t>
            </a:r>
            <a:r>
              <a:rPr lang="zh-CN" altLang="en-US" sz="2400" dirty="0">
                <a:solidFill>
                  <a:schemeClr val="tx1"/>
                </a:solidFill>
              </a:rPr>
              <a:t>，其中</a:t>
            </a:r>
            <a:r>
              <a:rPr lang="en-US" altLang="zh-CN" sz="2400" dirty="0">
                <a:solidFill>
                  <a:schemeClr val="tx1"/>
                </a:solidFill>
              </a:rPr>
              <a:t>n</a:t>
            </a:r>
            <a:r>
              <a:rPr lang="zh-CN" altLang="en-US" sz="2400" dirty="0">
                <a:solidFill>
                  <a:schemeClr val="tx1"/>
                </a:solidFill>
              </a:rPr>
              <a:t>为数字：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该文法是算符优先文法吗？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5AD1-632C-49BD-BCCB-65DC9780516F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17408" y="1268760"/>
            <a:ext cx="1872208" cy="1152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ETR</a:t>
            </a:r>
            <a:endParaRPr lang="en-US" altLang="zh-CN" sz="20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R+TR|-</a:t>
            </a:r>
            <a:r>
              <a:rPr lang="en-US" altLang="zh-CN" sz="20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TR|ε</a:t>
            </a:r>
            <a:endParaRPr lang="en-US" altLang="zh-CN" sz="2000" dirty="0">
              <a:solidFill>
                <a:schemeClr val="tx1"/>
              </a:solidFill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>
              <a:spcAft>
                <a:spcPts val="600"/>
              </a:spcAft>
            </a:pPr>
            <a:r>
              <a:rPr lang="en-US" altLang="zh-CN" sz="20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Tn</a:t>
            </a:r>
            <a:endParaRPr lang="zh-CN" altLang="en-US" sz="20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75746" y="2492896"/>
            <a:ext cx="7992888" cy="2871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+mj-lt"/>
              <a:buAutoNum type="arabicPeriod" startAt="2"/>
            </a:pPr>
            <a:r>
              <a:rPr lang="zh-CN" altLang="en-US" sz="24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该文法是</a:t>
            </a:r>
            <a:r>
              <a:rPr lang="en-US" altLang="zh-CN" sz="24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LR(0)</a:t>
            </a:r>
            <a:r>
              <a:rPr lang="zh-CN" altLang="en-US" sz="24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文法吗？如果是，则构造其分析表；如果不是，则依</a:t>
            </a:r>
            <a:r>
              <a:rPr lang="en-US" altLang="zh-CN" sz="24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SLR</a:t>
            </a:r>
            <a:r>
              <a:rPr lang="zh-CN" altLang="en-US" sz="24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LR(1)</a:t>
            </a:r>
            <a:r>
              <a:rPr lang="zh-CN" altLang="en-US" sz="24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顺序逐步完成前述同样的问题和工作；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+mj-lt"/>
              <a:buAutoNum type="arabicPeriod" startAt="2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该文法是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LL(1)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文法吗？如果是，则构造其预测分析表。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+mj-lt"/>
              <a:buAutoNum type="arabicPeriod" startAt="2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推导出一个该文法的字符串（要求所有的终结符出现至少一次）并给出利用上述分析表分析该字符串的过程。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9927" y="580309"/>
            <a:ext cx="4517508" cy="903235"/>
          </a:xfrm>
        </p:spPr>
        <p:txBody>
          <a:bodyPr/>
          <a:lstStyle/>
          <a:p>
            <a:r>
              <a:rPr lang="zh-CN" altLang="en-US" sz="3600"/>
              <a:t>各种</a:t>
            </a:r>
            <a:r>
              <a:rPr lang="en-US" altLang="zh-CN" sz="3600"/>
              <a:t>LR/LL</a:t>
            </a:r>
            <a:r>
              <a:rPr lang="zh-CN" altLang="en-US" sz="3600"/>
              <a:t>能力</a:t>
            </a:r>
            <a:r>
              <a:rPr lang="zh-CN" altLang="en-US" sz="3600" dirty="0"/>
              <a:t>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2211" y="3418910"/>
            <a:ext cx="1037918" cy="563614"/>
          </a:xfrm>
        </p:spPr>
        <p:txBody>
          <a:bodyPr/>
          <a:lstStyle/>
          <a:p>
            <a:pPr>
              <a:buNone/>
            </a:pPr>
            <a:r>
              <a:rPr lang="en-US" altLang="zh-CN" sz="2400" dirty="0"/>
              <a:t>LR(0)</a:t>
            </a:r>
            <a:endParaRPr lang="zh-CN" altLang="en-US" sz="2400" dirty="0"/>
          </a:p>
        </p:txBody>
      </p:sp>
      <p:sp>
        <p:nvSpPr>
          <p:cNvPr id="4" name="椭圆 3"/>
          <p:cNvSpPr/>
          <p:nvPr/>
        </p:nvSpPr>
        <p:spPr>
          <a:xfrm>
            <a:off x="2534508" y="3377843"/>
            <a:ext cx="1076632" cy="560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224788" y="3082873"/>
            <a:ext cx="2566220" cy="1135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018309" y="2891144"/>
            <a:ext cx="4232787" cy="15633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56078" y="2537183"/>
            <a:ext cx="5589639" cy="25219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669511" y="3422085"/>
            <a:ext cx="1268976" cy="47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SLR(1)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893627" y="3407337"/>
            <a:ext cx="1313221" cy="53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LALR(1)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6397964" y="3407338"/>
            <a:ext cx="1180485" cy="63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LR(1)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5727249" y="1630158"/>
            <a:ext cx="2360304" cy="668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lvl="0" indent="-228600" algn="ctr" defTabSz="914400"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LL(k)</a:t>
            </a:r>
            <a:r>
              <a:rPr kumimoji="0" lang="en-US" altLang="zh-CN" sz="27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LR(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k)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4587403-2AFB-477E-8CDA-969D2D482D27}"/>
              </a:ext>
            </a:extLst>
          </p:cNvPr>
          <p:cNvSpPr/>
          <p:nvPr/>
        </p:nvSpPr>
        <p:spPr>
          <a:xfrm>
            <a:off x="2674614" y="3908783"/>
            <a:ext cx="4232787" cy="9193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0C440AC9-D403-4392-BA87-87AF84B155C0}"/>
              </a:ext>
            </a:extLst>
          </p:cNvPr>
          <p:cNvSpPr txBox="1">
            <a:spLocks/>
          </p:cNvSpPr>
          <p:nvPr/>
        </p:nvSpPr>
        <p:spPr bwMode="auto">
          <a:xfrm>
            <a:off x="1754055" y="5295130"/>
            <a:ext cx="1094626" cy="53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400" noProof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LL(1)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4E13CC3-BCB3-4B2F-9BEF-75B507C0BBDD}"/>
              </a:ext>
            </a:extLst>
          </p:cNvPr>
          <p:cNvCxnSpPr>
            <a:cxnSpLocks/>
          </p:cNvCxnSpPr>
          <p:nvPr/>
        </p:nvCxnSpPr>
        <p:spPr>
          <a:xfrm flipV="1">
            <a:off x="2552700" y="4664075"/>
            <a:ext cx="596900" cy="6731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28650" y="2865596"/>
            <a:ext cx="7886700" cy="1126808"/>
          </a:xfrm>
        </p:spPr>
        <p:txBody>
          <a:bodyPr/>
          <a:lstStyle/>
          <a:p>
            <a:pPr algn="ctr"/>
            <a:r>
              <a:rPr lang="en-US" altLang="zh-CN" sz="4000" dirty="0">
                <a:latin typeface="Comic Sans MS" pitchFamily="66" charset="0"/>
              </a:rPr>
              <a:t>End of Chapter Four</a:t>
            </a:r>
            <a:endParaRPr lang="zh-CN" altLang="en-US" sz="40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591957" cy="799998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例：</a:t>
            </a:r>
            <a:r>
              <a:rPr lang="zh-CN" altLang="en-US" dirty="0"/>
              <a:t>分析</a:t>
            </a:r>
            <a:r>
              <a:rPr lang="en-US" altLang="zh-CN" dirty="0"/>
              <a:t>x</a:t>
            </a:r>
            <a:r>
              <a:rPr lang="en-US" altLang="zh-CN" baseline="-10000" dirty="0"/>
              <a:t>**</a:t>
            </a:r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>
          <a:xfrm>
            <a:off x="613902" y="1494040"/>
            <a:ext cx="2704485" cy="1986582"/>
          </a:xfrm>
        </p:spPr>
        <p:txBody>
          <a:bodyPr/>
          <a:lstStyle/>
          <a:p>
            <a:r>
              <a:rPr lang="zh-CN" altLang="en-US" dirty="0"/>
              <a:t>假定有文法：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S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dirty="0" err="1"/>
              <a:t>xAy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A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dirty="0"/>
              <a:t>*|**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593D5D-E662-4743-9DA6-017EFF8AF0F3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grpSp>
        <p:nvGrpSpPr>
          <p:cNvPr id="8" name="组合 37"/>
          <p:cNvGrpSpPr/>
          <p:nvPr/>
        </p:nvGrpSpPr>
        <p:grpSpPr>
          <a:xfrm>
            <a:off x="674135" y="3953064"/>
            <a:ext cx="2394153" cy="1020095"/>
            <a:chOff x="1382048" y="1655302"/>
            <a:chExt cx="2394153" cy="1020095"/>
          </a:xfrm>
        </p:grpSpPr>
        <p:sp>
          <p:nvSpPr>
            <p:cNvPr id="31" name="矩形 30"/>
            <p:cNvSpPr/>
            <p:nvPr/>
          </p:nvSpPr>
          <p:spPr>
            <a:xfrm>
              <a:off x="2242370" y="1655302"/>
              <a:ext cx="560438" cy="3539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215763" y="2283542"/>
              <a:ext cx="560438" cy="3539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y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242370" y="2321436"/>
              <a:ext cx="560438" cy="3539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382048" y="2277192"/>
              <a:ext cx="560438" cy="3539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x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rot="-1980000" flipH="1">
              <a:off x="1773668" y="2167070"/>
              <a:ext cx="658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1980000" flipH="1">
              <a:off x="2633972" y="2167070"/>
              <a:ext cx="658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-5400000" flipH="1">
              <a:off x="2337628" y="2178006"/>
              <a:ext cx="36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39"/>
          <p:cNvGrpSpPr/>
          <p:nvPr/>
        </p:nvGrpSpPr>
        <p:grpSpPr>
          <a:xfrm>
            <a:off x="3465990" y="3953064"/>
            <a:ext cx="2394153" cy="1680707"/>
            <a:chOff x="6371919" y="1655711"/>
            <a:chExt cx="2394153" cy="1680707"/>
          </a:xfrm>
        </p:grpSpPr>
        <p:sp>
          <p:nvSpPr>
            <p:cNvPr id="22" name="矩形 21"/>
            <p:cNvSpPr/>
            <p:nvPr/>
          </p:nvSpPr>
          <p:spPr>
            <a:xfrm>
              <a:off x="7232241" y="1655711"/>
              <a:ext cx="560438" cy="3539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205634" y="2277601"/>
              <a:ext cx="560438" cy="3539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y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232241" y="2321845"/>
              <a:ext cx="560438" cy="3539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371919" y="2277601"/>
              <a:ext cx="560438" cy="3539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x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rot="-1980000" flipH="1">
              <a:off x="6763539" y="2167479"/>
              <a:ext cx="658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1980000" flipH="1">
              <a:off x="7623843" y="2167479"/>
              <a:ext cx="658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-5400000" flipH="1">
              <a:off x="7332262" y="2178415"/>
              <a:ext cx="36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-5400000" flipH="1">
              <a:off x="7332262" y="2831802"/>
              <a:ext cx="36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7233931" y="2982457"/>
              <a:ext cx="560438" cy="3539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*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0" name="组合 38"/>
          <p:cNvGrpSpPr/>
          <p:nvPr/>
        </p:nvGrpSpPr>
        <p:grpSpPr>
          <a:xfrm>
            <a:off x="6227819" y="3953064"/>
            <a:ext cx="2394153" cy="1811592"/>
            <a:chOff x="3776144" y="1651824"/>
            <a:chExt cx="2394153" cy="1811592"/>
          </a:xfrm>
        </p:grpSpPr>
        <p:sp>
          <p:nvSpPr>
            <p:cNvPr id="11" name="矩形 10"/>
            <p:cNvSpPr/>
            <p:nvPr/>
          </p:nvSpPr>
          <p:spPr>
            <a:xfrm>
              <a:off x="4636466" y="1651824"/>
              <a:ext cx="560438" cy="3539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609859" y="2273714"/>
              <a:ext cx="560438" cy="3539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y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636466" y="2317958"/>
              <a:ext cx="560438" cy="3539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776144" y="2273714"/>
              <a:ext cx="560438" cy="3539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x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rot="-1980000" flipH="1">
              <a:off x="4167764" y="2163592"/>
              <a:ext cx="658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980000" flipH="1">
              <a:off x="5028068" y="2163592"/>
              <a:ext cx="658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-3000000" flipH="1">
              <a:off x="4278385" y="2894105"/>
              <a:ext cx="658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3000000" flipH="1">
              <a:off x="4907768" y="2894105"/>
              <a:ext cx="658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-5400000" flipH="1">
              <a:off x="4737928" y="2174833"/>
              <a:ext cx="36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4124025" y="3107863"/>
              <a:ext cx="560438" cy="3539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*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167002" y="3109455"/>
              <a:ext cx="560438" cy="3539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*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646281" y="599090"/>
            <a:ext cx="1804036" cy="1804897"/>
            <a:chOff x="6646281" y="599090"/>
            <a:chExt cx="1804036" cy="1804897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46281" y="599090"/>
              <a:ext cx="1804036" cy="1384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" name="矩形 37"/>
            <p:cNvSpPr/>
            <p:nvPr/>
          </p:nvSpPr>
          <p:spPr>
            <a:xfrm>
              <a:off x="7001123" y="1995953"/>
              <a:ext cx="1316965" cy="4080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67</a:t>
              </a:r>
              <a:r>
                <a:rPr lang="zh-CN" altLang="en-US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页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181" y="2806263"/>
            <a:ext cx="7886700" cy="839350"/>
          </a:xfrm>
        </p:spPr>
        <p:txBody>
          <a:bodyPr/>
          <a:lstStyle/>
          <a:p>
            <a:pPr algn="ctr"/>
            <a:r>
              <a:rPr lang="en-US" altLang="zh-CN" sz="40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4.3</a:t>
            </a:r>
            <a:r>
              <a:rPr lang="zh-CN" altLang="en-US" sz="40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</a:t>
            </a:r>
            <a:r>
              <a:rPr lang="en-US" altLang="zh-CN" sz="4000" dirty="0">
                <a:solidFill>
                  <a:srgbClr val="0000FF"/>
                </a:solidFill>
                <a:latin typeface="Comic Sans MS" pitchFamily="66" charset="0"/>
                <a:ea typeface="华文行楷" pitchFamily="2" charset="-122"/>
              </a:rPr>
              <a:t>LL(1)</a:t>
            </a:r>
            <a:r>
              <a:rPr lang="zh-CN" altLang="en-US" sz="40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分析法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435857" y="4568235"/>
          <a:ext cx="609600" cy="1404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7555" y="350378"/>
            <a:ext cx="4613702" cy="624982"/>
          </a:xfrm>
        </p:spPr>
        <p:txBody>
          <a:bodyPr/>
          <a:lstStyle/>
          <a:p>
            <a:pPr algn="ctr"/>
            <a:r>
              <a:rPr lang="zh-CN" altLang="en-US" sz="3600" dirty="0"/>
              <a:t>最简单的</a:t>
            </a:r>
            <a:r>
              <a:rPr lang="en-US" altLang="zh-CN" sz="3600" dirty="0"/>
              <a:t>LL(1)</a:t>
            </a:r>
            <a:r>
              <a:rPr lang="zh-CN" altLang="en-US" sz="3600" dirty="0"/>
              <a:t>分析表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16240" y="6339840"/>
            <a:ext cx="499110" cy="381635"/>
          </a:xfrm>
        </p:spPr>
        <p:txBody>
          <a:bodyPr/>
          <a:lstStyle/>
          <a:p>
            <a:pPr>
              <a:defRPr/>
            </a:pPr>
            <a:fld id="{CCAA3E1D-8E3D-45F4-9BB6-F1C7BEE39EF1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39764" y="1418941"/>
            <a:ext cx="1823208" cy="37415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NV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N</a:t>
            </a: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ct val="60000"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N</a:t>
            </a: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s</a:t>
            </a: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ct val="60000"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lang="en-US" altLang="zh-CN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t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ct val="60000"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3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lang="en-US" altLang="zh-CN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g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ct val="60000"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4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lang="en-US" altLang="zh-CN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w</a:t>
            </a: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ct val="60000"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5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V</a:t>
            </a: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e</a:t>
            </a: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ct val="60000"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6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lang="en-US" altLang="zh-CN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V</a:t>
            </a: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d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2808796" y="3540333"/>
            <a:ext cx="1816790" cy="5095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分析：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gdw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451123" y="1515643"/>
          <a:ext cx="4660490" cy="1607040"/>
        </p:xfrm>
        <a:graphic>
          <a:graphicData uri="http://schemas.openxmlformats.org/drawingml/2006/table">
            <a:tbl>
              <a:tblPr/>
              <a:tblGrid>
                <a:gridCol w="665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57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57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57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endParaRPr lang="zh-CN" altLang="en-US" sz="24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endParaRPr lang="zh-CN" altLang="en-US" sz="24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g</a:t>
                      </a:r>
                      <a:endParaRPr lang="zh-CN" altLang="en-US" sz="24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w</a:t>
                      </a:r>
                      <a:endParaRPr lang="zh-CN" altLang="en-US" sz="24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lang="zh-CN" altLang="en-US" sz="24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N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V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3428998" y="1493518"/>
            <a:ext cx="747720" cy="423865"/>
            <a:chOff x="3428998" y="1600198"/>
            <a:chExt cx="747720" cy="423865"/>
          </a:xfrm>
        </p:grpSpPr>
        <p:sp>
          <p:nvSpPr>
            <p:cNvPr id="12" name="流程图: 过程 11"/>
            <p:cNvSpPr/>
            <p:nvPr/>
          </p:nvSpPr>
          <p:spPr>
            <a:xfrm>
              <a:off x="3428998" y="1700206"/>
              <a:ext cx="404812" cy="27622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V</a:t>
              </a:r>
              <a:r>
                <a:rPr lang="en-US" altLang="zh-CN" sz="2000" baseline="-25000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endParaRPr lang="zh-CN" altLang="en-US" sz="2000" baseline="-25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" name="流程图: 过程 12"/>
            <p:cNvSpPr/>
            <p:nvPr/>
          </p:nvSpPr>
          <p:spPr>
            <a:xfrm>
              <a:off x="3776668" y="1600198"/>
              <a:ext cx="400050" cy="271461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V</a:t>
              </a:r>
              <a:r>
                <a:rPr lang="en-US" altLang="zh-CN" sz="2000" baseline="-25000" dirty="0" err="1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t</a:t>
              </a:r>
              <a:endParaRPr lang="zh-CN" altLang="en-US" sz="2000" baseline="-25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3448050" y="1624013"/>
              <a:ext cx="666750" cy="4000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435857" y="4568235"/>
          <a:ext cx="609600" cy="1404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N</a:t>
                      </a:r>
                      <a:endParaRPr lang="zh-CN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V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N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5435857" y="4568235"/>
          <a:ext cx="609600" cy="1404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g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V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N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5435857" y="4568235"/>
          <a:ext cx="609600" cy="1404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V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N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5435857" y="4568235"/>
          <a:ext cx="609600" cy="1404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N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5435857" y="4568235"/>
          <a:ext cx="609600" cy="1404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N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5435857" y="4568235"/>
          <a:ext cx="609600" cy="1404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w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5456130" y="3558540"/>
          <a:ext cx="1836000" cy="518160"/>
        </p:xfrm>
        <a:graphic>
          <a:graphicData uri="http://schemas.openxmlformats.org/drawingml/2006/table">
            <a:tbl>
              <a:tblPr/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g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w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5456130" y="3558540"/>
          <a:ext cx="1836000" cy="518160"/>
        </p:xfrm>
        <a:graphic>
          <a:graphicData uri="http://schemas.openxmlformats.org/drawingml/2006/table">
            <a:tbl>
              <a:tblPr/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w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5456130" y="3558540"/>
          <a:ext cx="1836000" cy="518160"/>
        </p:xfrm>
        <a:graphic>
          <a:graphicData uri="http://schemas.openxmlformats.org/drawingml/2006/table">
            <a:tbl>
              <a:tblPr/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w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5456130" y="3558540"/>
          <a:ext cx="1836000" cy="518160"/>
        </p:xfrm>
        <a:graphic>
          <a:graphicData uri="http://schemas.openxmlformats.org/drawingml/2006/table">
            <a:tbl>
              <a:tblPr/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g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w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5456130" y="3558540"/>
          <a:ext cx="1836000" cy="518160"/>
        </p:xfrm>
        <a:graphic>
          <a:graphicData uri="http://schemas.openxmlformats.org/drawingml/2006/table">
            <a:tbl>
              <a:tblPr/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g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w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5456130" y="3558540"/>
          <a:ext cx="1836000" cy="518160"/>
        </p:xfrm>
        <a:graphic>
          <a:graphicData uri="http://schemas.openxmlformats.org/drawingml/2006/table">
            <a:tbl>
              <a:tblPr/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w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5456130" y="3558540"/>
          <a:ext cx="1836000" cy="518160"/>
        </p:xfrm>
        <a:graphic>
          <a:graphicData uri="http://schemas.openxmlformats.org/drawingml/2006/table">
            <a:tbl>
              <a:tblPr/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w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17289"/>
          </a:xfrm>
        </p:spPr>
        <p:txBody>
          <a:bodyPr/>
          <a:lstStyle/>
          <a:p>
            <a:pPr algn="ctr"/>
            <a:r>
              <a:rPr lang="zh-CN" altLang="en-US" dirty="0"/>
              <a:t>向前看：引入</a:t>
            </a:r>
            <a:r>
              <a:rPr lang="en-US" altLang="zh-CN" dirty="0"/>
              <a:t>First</a:t>
            </a:r>
            <a:r>
              <a:rPr lang="zh-CN" altLang="en-US" dirty="0"/>
              <a:t>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81959"/>
            <a:ext cx="7886700" cy="4695004"/>
          </a:xfrm>
        </p:spPr>
        <p:txBody>
          <a:bodyPr/>
          <a:lstStyle/>
          <a:p>
            <a:pPr>
              <a:lnSpc>
                <a:spcPct val="110000"/>
              </a:lnSpc>
              <a:buSzPct val="50000"/>
            </a:pPr>
            <a:r>
              <a:rPr lang="zh-CN" altLang="en-US" dirty="0"/>
              <a:t>不盲目选择产生式规则，而是</a:t>
            </a:r>
            <a:r>
              <a:rPr lang="zh-CN" altLang="en-US" dirty="0">
                <a:solidFill>
                  <a:srgbClr val="FF0000"/>
                </a:solidFill>
              </a:rPr>
              <a:t>根据下一个要输入的字符来决定</a:t>
            </a:r>
            <a:r>
              <a:rPr lang="zh-CN" altLang="en-US" dirty="0"/>
              <a:t>选择哪一个产生式；</a:t>
            </a:r>
            <a:endParaRPr lang="en-US" altLang="zh-CN" dirty="0"/>
          </a:p>
          <a:p>
            <a:pPr>
              <a:buSzPct val="50000"/>
            </a:pPr>
            <a:r>
              <a:rPr lang="zh-CN" altLang="en-US" dirty="0"/>
              <a:t>为了达到上述目的，</a:t>
            </a:r>
            <a:r>
              <a:rPr lang="zh-CN" altLang="en-US" u="sng" dirty="0"/>
              <a:t>引入</a:t>
            </a:r>
            <a:r>
              <a:rPr lang="en-US" altLang="zh-CN" u="sng" dirty="0"/>
              <a:t>First</a:t>
            </a:r>
            <a:r>
              <a:rPr lang="zh-CN" altLang="en-US" u="sng" dirty="0"/>
              <a:t>集合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buSzPct val="50000"/>
            </a:pPr>
            <a:r>
              <a:rPr lang="zh-CN" altLang="en-US" dirty="0">
                <a:solidFill>
                  <a:srgbClr val="CC0099"/>
                </a:solidFill>
              </a:rPr>
              <a:t>目测</a:t>
            </a:r>
            <a:endParaRPr lang="en-US" altLang="zh-CN" dirty="0">
              <a:solidFill>
                <a:srgbClr val="CC0099"/>
              </a:solidFill>
            </a:endParaRPr>
          </a:p>
          <a:p>
            <a:pPr lvl="1">
              <a:buNone/>
            </a:pPr>
            <a:r>
              <a:rPr lang="en-US" altLang="zh-CN" dirty="0"/>
              <a:t>First(V)={</a:t>
            </a:r>
            <a:r>
              <a:rPr lang="en-US" altLang="zh-CN" dirty="0" err="1"/>
              <a:t>e,d</a:t>
            </a:r>
            <a:r>
              <a:rPr lang="en-US" altLang="zh-CN" dirty="0"/>
              <a:t>}</a:t>
            </a:r>
          </a:p>
          <a:p>
            <a:pPr lvl="1">
              <a:buNone/>
            </a:pPr>
            <a:r>
              <a:rPr lang="en-US" altLang="zh-CN" dirty="0"/>
              <a:t>First(N)={</a:t>
            </a:r>
            <a:r>
              <a:rPr lang="en-US" altLang="zh-CN" dirty="0" err="1"/>
              <a:t>s,t,g,w</a:t>
            </a:r>
            <a:r>
              <a:rPr lang="en-US" altLang="zh-CN" dirty="0"/>
              <a:t>}</a:t>
            </a:r>
          </a:p>
          <a:p>
            <a:pPr lvl="1">
              <a:buNone/>
            </a:pPr>
            <a:r>
              <a:rPr lang="en-US" altLang="zh-CN" dirty="0"/>
              <a:t>First(S)={</a:t>
            </a:r>
            <a:r>
              <a:rPr lang="en-US" altLang="zh-CN" dirty="0" err="1"/>
              <a:t>s,t,g,w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A3E1D-8E3D-45F4-9BB6-F1C7BEE39EF1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691350" y="3405352"/>
            <a:ext cx="1594353" cy="28627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NVN</a:t>
            </a: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60000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s</a:t>
            </a: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60000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t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60000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g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60000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w</a:t>
            </a: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60000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V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e</a:t>
            </a: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60000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6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V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d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329522"/>
            <a:ext cx="4720589" cy="675398"/>
          </a:xfrm>
        </p:spPr>
        <p:txBody>
          <a:bodyPr/>
          <a:lstStyle/>
          <a:p>
            <a:pPr algn="ctr"/>
            <a:r>
              <a:rPr lang="zh-CN" altLang="en-US" sz="3600" dirty="0"/>
              <a:t>构造</a:t>
            </a:r>
            <a:r>
              <a:rPr lang="en-US" altLang="zh-CN" sz="3600" dirty="0"/>
              <a:t>LL(1)</a:t>
            </a:r>
            <a:r>
              <a:rPr lang="zh-CN" altLang="en-US" sz="3600" dirty="0"/>
              <a:t>分析表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7119" y="1205805"/>
            <a:ext cx="4874533" cy="578747"/>
          </a:xfrm>
        </p:spPr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First</a:t>
            </a:r>
            <a:r>
              <a:rPr lang="zh-CN" altLang="en-US" dirty="0"/>
              <a:t>来构造分析表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A3E1D-8E3D-45F4-9BB6-F1C7BEE39EF1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6495957" y="2542668"/>
            <a:ext cx="1632992" cy="28906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NVN</a:t>
            </a: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60000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s</a:t>
            </a: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60000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t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60000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g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60000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w</a:t>
            </a: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60000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V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e</a:t>
            </a: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60000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6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V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d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8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altLang="zh-CN" sz="1800" dirty="0">
                <a:solidFill>
                  <a:srgbClr val="1E1CE3"/>
                </a:solidFill>
              </a:rPr>
              <a:t>copyright © 2020 by Xu Dezhi</a:t>
            </a:r>
            <a:endParaRPr lang="zh-CN" altLang="en-US" sz="1800" dirty="0">
              <a:solidFill>
                <a:srgbClr val="1E1CE3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86580" y="3987008"/>
          <a:ext cx="4468761" cy="1463040"/>
        </p:xfrm>
        <a:graphic>
          <a:graphicData uri="http://schemas.openxmlformats.org/drawingml/2006/table">
            <a:tbl>
              <a:tblPr/>
              <a:tblGrid>
                <a:gridCol w="1337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1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5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非终结符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FIRST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08038" indent="0" algn="l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</a:t>
                      </a:r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s,t,g,w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N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8038" indent="0" algn="l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</a:t>
                      </a:r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s,t,g,w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V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08038" indent="0" algn="l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</a:t>
                      </a:r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e,d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80959" y="2018563"/>
          <a:ext cx="4660490" cy="1607040"/>
        </p:xfrm>
        <a:graphic>
          <a:graphicData uri="http://schemas.openxmlformats.org/drawingml/2006/table">
            <a:tbl>
              <a:tblPr/>
              <a:tblGrid>
                <a:gridCol w="665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57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57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57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endParaRPr lang="zh-CN" altLang="en-US" sz="24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endParaRPr lang="zh-CN" altLang="en-US" sz="24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g</a:t>
                      </a:r>
                      <a:endParaRPr lang="zh-CN" altLang="en-US" sz="24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w</a:t>
                      </a:r>
                      <a:endParaRPr lang="zh-CN" altLang="en-US" sz="24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lang="zh-CN" altLang="en-US" sz="24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N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V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658834" y="1996438"/>
            <a:ext cx="747720" cy="423865"/>
            <a:chOff x="3428998" y="1600198"/>
            <a:chExt cx="747720" cy="423865"/>
          </a:xfrm>
        </p:grpSpPr>
        <p:sp>
          <p:nvSpPr>
            <p:cNvPr id="13" name="流程图: 过程 12"/>
            <p:cNvSpPr/>
            <p:nvPr/>
          </p:nvSpPr>
          <p:spPr>
            <a:xfrm>
              <a:off x="3428998" y="1700206"/>
              <a:ext cx="404812" cy="27622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V</a:t>
              </a:r>
              <a:r>
                <a:rPr lang="en-US" altLang="zh-CN" sz="2000" baseline="-25000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endParaRPr lang="zh-CN" altLang="en-US" sz="2000" baseline="-25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流程图: 过程 13"/>
            <p:cNvSpPr/>
            <p:nvPr/>
          </p:nvSpPr>
          <p:spPr>
            <a:xfrm>
              <a:off x="3776668" y="1600198"/>
              <a:ext cx="400050" cy="271461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V</a:t>
              </a:r>
              <a:r>
                <a:rPr lang="en-US" altLang="zh-CN" sz="2000" baseline="-25000" dirty="0" err="1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t</a:t>
              </a:r>
              <a:endParaRPr lang="zh-CN" altLang="en-US" sz="2000" baseline="-25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3448050" y="1624013"/>
              <a:ext cx="666750" cy="4000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圆角矩形 15"/>
          <p:cNvSpPr/>
          <p:nvPr/>
        </p:nvSpPr>
        <p:spPr>
          <a:xfrm>
            <a:off x="5212080" y="371374"/>
            <a:ext cx="3444240" cy="142694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注意：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此处是依据非终结符的</a:t>
            </a:r>
            <a:r>
              <a: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First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集合并结合</a:t>
            </a:r>
            <a:r>
              <a:rPr lang="zh-CN" altLang="en-US" sz="2000" u="sng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直觉和经验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来填表，实际情况比这里要复杂，后面将逐步介绍。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31872"/>
            <a:ext cx="4598670" cy="706930"/>
          </a:xfrm>
        </p:spPr>
        <p:txBody>
          <a:bodyPr/>
          <a:lstStyle/>
          <a:p>
            <a:pPr algn="ctr"/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：多重入口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2608" y="4644522"/>
            <a:ext cx="7882232" cy="193915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50000"/>
            </a:pPr>
            <a:r>
              <a:rPr lang="zh-CN" altLang="en-US" sz="2400" dirty="0"/>
              <a:t>因此，有</a:t>
            </a:r>
            <a:r>
              <a:rPr lang="zh-CN" altLang="en-US" sz="2400" dirty="0">
                <a:solidFill>
                  <a:srgbClr val="FF0000"/>
                </a:solidFill>
              </a:rPr>
              <a:t>条件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/>
              <a:t>对同一非终结符的产生式（即右部串）满足：</a:t>
            </a:r>
            <a:r>
              <a:rPr lang="en-US" altLang="zh-CN" sz="2400" dirty="0"/>
              <a:t>First(α)</a:t>
            </a:r>
            <a:r>
              <a:rPr lang="zh-CN" altLang="en-US" sz="2400" dirty="0"/>
              <a:t>∩</a:t>
            </a:r>
            <a:r>
              <a:rPr lang="en-US" altLang="zh-CN" sz="2400" dirty="0"/>
              <a:t>First(β)=φ</a:t>
            </a:r>
          </a:p>
          <a:p>
            <a:pPr marL="441325"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en-US" sz="2000" dirty="0"/>
              <a:t>其中：</a:t>
            </a:r>
            <a:r>
              <a:rPr lang="en-US" altLang="zh-CN" sz="2000" dirty="0"/>
              <a:t>α</a:t>
            </a:r>
            <a:r>
              <a:rPr lang="zh-CN" altLang="en-US" sz="2000" dirty="0"/>
              <a:t>、</a:t>
            </a:r>
            <a:r>
              <a:rPr lang="en-US" altLang="zh-CN" sz="2000" dirty="0"/>
              <a:t>β</a:t>
            </a:r>
            <a:r>
              <a:rPr lang="zh-CN" altLang="en-US" sz="2000" dirty="0"/>
              <a:t>是</a:t>
            </a:r>
            <a:r>
              <a:rPr lang="zh-CN" altLang="en-US" sz="2000" u="sng" dirty="0"/>
              <a:t>产生式右边的候选式</a:t>
            </a:r>
            <a:r>
              <a:rPr lang="zh-CN" altLang="en-US" sz="2000" dirty="0"/>
              <a:t>（即终结符和非终结符串）</a:t>
            </a:r>
            <a:endParaRPr lang="en-US" altLang="zh-CN" sz="2000" dirty="0"/>
          </a:p>
          <a:p>
            <a:pPr marL="441325"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en-US" sz="2000" dirty="0"/>
              <a:t>学术化表达：</a:t>
            </a:r>
            <a:r>
              <a:rPr lang="en-US" altLang="zh-CN" sz="2000" dirty="0"/>
              <a:t>α</a:t>
            </a:r>
            <a:r>
              <a:rPr lang="zh-CN" altLang="en-US" sz="2000" dirty="0"/>
              <a:t>、</a:t>
            </a:r>
            <a:r>
              <a:rPr lang="en-US" altLang="zh-CN" sz="2000" dirty="0"/>
              <a:t>β</a:t>
            </a:r>
            <a:r>
              <a:rPr lang="zh-CN" altLang="en-US" sz="2000" dirty="0"/>
              <a:t>∈</a:t>
            </a:r>
            <a:r>
              <a:rPr lang="en-US" altLang="zh-CN" sz="2000" dirty="0"/>
              <a:t>(V</a:t>
            </a:r>
            <a:r>
              <a:rPr lang="en-US" altLang="zh-CN" sz="2000" baseline="-25000" dirty="0"/>
              <a:t>T</a:t>
            </a:r>
            <a:r>
              <a:rPr lang="zh-CN" altLang="en-US" sz="2000" dirty="0"/>
              <a:t>∪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N</a:t>
            </a:r>
            <a:r>
              <a:rPr lang="en-US" altLang="zh-CN" sz="2000" dirty="0"/>
              <a:t>)</a:t>
            </a:r>
            <a:r>
              <a:rPr lang="en-US" altLang="zh-CN" sz="2000" baseline="30000" dirty="0"/>
              <a:t>*</a:t>
            </a:r>
            <a:endParaRPr lang="zh-CN" altLang="en-US" sz="2000" baseline="30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A3E1D-8E3D-45F4-9BB6-F1C7BEE39EF1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668816" y="1522951"/>
            <a:ext cx="1605030" cy="30112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NVN</a:t>
            </a: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60000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s</a:t>
            </a: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60000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t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60000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g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60000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w</a:t>
            </a: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60000"/>
            </a:pP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400" dirty="0" err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wV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60000"/>
            </a:pPr>
            <a:r>
              <a:rPr lang="en-US" altLang="zh-CN" sz="2400" noProof="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6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V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e</a:t>
            </a:r>
          </a:p>
          <a:p>
            <a:pPr marL="228600" lvl="0" indent="-228600" defTabSz="914400" eaLnBrk="0" hangingPunc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60000"/>
            </a:pP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V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d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184776" y="2998892"/>
          <a:ext cx="4468761" cy="1463040"/>
        </p:xfrm>
        <a:graphic>
          <a:graphicData uri="http://schemas.openxmlformats.org/drawingml/2006/table">
            <a:tbl>
              <a:tblPr/>
              <a:tblGrid>
                <a:gridCol w="1337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1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5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非终结符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FIRST(</a:t>
                      </a:r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右部串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08038" indent="0" algn="l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</a:t>
                      </a:r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s,t,g,w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N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8038" indent="0" algn="l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</a:t>
                      </a:r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s,t,g,w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V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08038" indent="0" algn="l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</a:t>
                      </a:r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e,d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64407" y="1118935"/>
          <a:ext cx="4660490" cy="1607040"/>
        </p:xfrm>
        <a:graphic>
          <a:graphicData uri="http://schemas.openxmlformats.org/drawingml/2006/table">
            <a:tbl>
              <a:tblPr/>
              <a:tblGrid>
                <a:gridCol w="665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57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57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57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endParaRPr lang="zh-CN" altLang="en-US" sz="24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endParaRPr lang="zh-CN" altLang="en-US" sz="24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g</a:t>
                      </a:r>
                      <a:endParaRPr lang="zh-CN" altLang="en-US" sz="24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w</a:t>
                      </a:r>
                      <a:endParaRPr lang="zh-CN" altLang="en-US" sz="24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lang="zh-CN" altLang="en-US" sz="24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N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4,5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V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1042282" y="1096810"/>
            <a:ext cx="747720" cy="423865"/>
            <a:chOff x="3428998" y="1600198"/>
            <a:chExt cx="747720" cy="423865"/>
          </a:xfrm>
        </p:grpSpPr>
        <p:sp>
          <p:nvSpPr>
            <p:cNvPr id="11" name="流程图: 过程 10"/>
            <p:cNvSpPr/>
            <p:nvPr/>
          </p:nvSpPr>
          <p:spPr>
            <a:xfrm>
              <a:off x="3428998" y="1700206"/>
              <a:ext cx="404812" cy="27622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V</a:t>
              </a:r>
              <a:r>
                <a:rPr lang="en-US" altLang="zh-CN" sz="2000" baseline="-25000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endParaRPr lang="zh-CN" altLang="en-US" sz="2000" baseline="-25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" name="流程图: 过程 11"/>
            <p:cNvSpPr/>
            <p:nvPr/>
          </p:nvSpPr>
          <p:spPr>
            <a:xfrm>
              <a:off x="3776668" y="1600198"/>
              <a:ext cx="400050" cy="271461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V</a:t>
              </a:r>
              <a:r>
                <a:rPr lang="en-US" altLang="zh-CN" sz="2000" baseline="-25000" dirty="0" err="1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t</a:t>
              </a:r>
              <a:endParaRPr lang="zh-CN" altLang="en-US" sz="2000" baseline="-25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3448050" y="1624013"/>
              <a:ext cx="666750" cy="4000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圆角矩形 13"/>
          <p:cNvSpPr/>
          <p:nvPr/>
        </p:nvSpPr>
        <p:spPr>
          <a:xfrm>
            <a:off x="6050280" y="234214"/>
            <a:ext cx="2514600" cy="110690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由此可见：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填表是依据文法</a:t>
            </a:r>
            <a:r>
              <a:rPr lang="zh-CN" altLang="en-US" sz="2000" u="sng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候选式串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First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集来进行的。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25180</TotalTime>
  <Words>2931</Words>
  <Application>Microsoft Office PowerPoint</Application>
  <PresentationFormat>全屏显示(4:3)</PresentationFormat>
  <Paragraphs>640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6" baseType="lpstr">
      <vt:lpstr>Arial Unicode MS</vt:lpstr>
      <vt:lpstr>华文琥珀</vt:lpstr>
      <vt:lpstr>华文楷体</vt:lpstr>
      <vt:lpstr>华文隶书</vt:lpstr>
      <vt:lpstr>华文新魏</vt:lpstr>
      <vt:lpstr>华文行楷</vt:lpstr>
      <vt:lpstr>楷体</vt:lpstr>
      <vt:lpstr>宋体</vt:lpstr>
      <vt:lpstr>Arial</vt:lpstr>
      <vt:lpstr>Calibri</vt:lpstr>
      <vt:lpstr>Calibri Light</vt:lpstr>
      <vt:lpstr>Comic Sans MS</vt:lpstr>
      <vt:lpstr>Constantia</vt:lpstr>
      <vt:lpstr>Wingdings</vt:lpstr>
      <vt:lpstr>Wingdings 2</vt:lpstr>
      <vt:lpstr>Office 主题​​</vt:lpstr>
      <vt:lpstr>流畅</vt:lpstr>
      <vt:lpstr>剪辑</vt:lpstr>
      <vt:lpstr>编译原理</vt:lpstr>
      <vt:lpstr>目录</vt:lpstr>
      <vt:lpstr>4.2、自上而下分析面临的问题</vt:lpstr>
      <vt:lpstr>例：分析x**y</vt:lpstr>
      <vt:lpstr>4.3、LL(1)分析法</vt:lpstr>
      <vt:lpstr>最简单的LL(1)分析表</vt:lpstr>
      <vt:lpstr>向前看：引入First集</vt:lpstr>
      <vt:lpstr>构造LL(1)分析表</vt:lpstr>
      <vt:lpstr>问题1：多重入口</vt:lpstr>
      <vt:lpstr>构造LL(1)分析表前的准备</vt:lpstr>
      <vt:lpstr>例：试着构造LL(1)分析表</vt:lpstr>
      <vt:lpstr>小结</vt:lpstr>
      <vt:lpstr>第三个问题：左递归</vt:lpstr>
      <vt:lpstr>满足三个条件才能构造LL(1)分析表</vt:lpstr>
      <vt:lpstr>提取公因子</vt:lpstr>
      <vt:lpstr>例-消除左递归</vt:lpstr>
      <vt:lpstr>手把手教你</vt:lpstr>
      <vt:lpstr>构造LL(1)分析表所需的“构件”</vt:lpstr>
      <vt:lpstr>例：构造LL(1)分析表</vt:lpstr>
      <vt:lpstr>分析表的自动机排列</vt:lpstr>
      <vt:lpstr>无回溯的一般情况</vt:lpstr>
      <vt:lpstr>小结</vt:lpstr>
      <vt:lpstr>作业</vt:lpstr>
      <vt:lpstr>4.4、递归下降分析程序的构造</vt:lpstr>
      <vt:lpstr>构造递归下降分析器的条件</vt:lpstr>
      <vt:lpstr>分析程序的递归过程</vt:lpstr>
      <vt:lpstr>分析程序的递归过程（续）</vt:lpstr>
      <vt:lpstr>4.5、预测分析程序</vt:lpstr>
      <vt:lpstr>模型</vt:lpstr>
      <vt:lpstr>预测分析程序工作过程</vt:lpstr>
      <vt:lpstr>关键：构造文法G的分析表M[A，a]</vt:lpstr>
      <vt:lpstr>从文法到（LL）分析的流程</vt:lpstr>
      <vt:lpstr>总结</vt:lpstr>
      <vt:lpstr>4.6、LL(1)分析中的出错处理</vt:lpstr>
      <vt:lpstr>作业1</vt:lpstr>
      <vt:lpstr>作业2</vt:lpstr>
      <vt:lpstr>各种LR/LL能力比较</vt:lpstr>
      <vt:lpstr>End of Chapter Four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徐德智</dc:creator>
  <cp:lastModifiedBy>Xu Dezhi</cp:lastModifiedBy>
  <cp:revision>957</cp:revision>
  <dcterms:created xsi:type="dcterms:W3CDTF">2016-08-02T12:41:14Z</dcterms:created>
  <dcterms:modified xsi:type="dcterms:W3CDTF">2022-02-21T05:28:31Z</dcterms:modified>
</cp:coreProperties>
</file>