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12"/>
  </p:notesMasterIdLst>
  <p:handoutMasterIdLst>
    <p:handoutMasterId r:id="rId13"/>
  </p:handoutMasterIdLst>
  <p:sldIdLst>
    <p:sldId id="2818" r:id="rId3"/>
    <p:sldId id="2867" r:id="rId4"/>
    <p:sldId id="2994" r:id="rId5"/>
    <p:sldId id="2989" r:id="rId6"/>
    <p:sldId id="2990" r:id="rId7"/>
    <p:sldId id="2986" r:id="rId8"/>
    <p:sldId id="2992" r:id="rId9"/>
    <p:sldId id="2993" r:id="rId10"/>
    <p:sldId id="298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E5E5"/>
    <a:srgbClr val="E5F0F9"/>
    <a:srgbClr val="0070C0"/>
    <a:srgbClr val="3333CC"/>
    <a:srgbClr val="E77D7D"/>
    <a:srgbClr val="F9DEDE"/>
    <a:srgbClr val="F0AEAE"/>
    <a:srgbClr val="F8A581"/>
    <a:srgbClr val="F5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6222" autoAdjust="0"/>
  </p:normalViewPr>
  <p:slideViewPr>
    <p:cSldViewPr snapToGrid="0">
      <p:cViewPr>
        <p:scale>
          <a:sx n="66" d="100"/>
          <a:sy n="66" d="100"/>
        </p:scale>
        <p:origin x="24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43F1B3-4314-41ED-97C2-A59AD314742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35C2B1B-1998-48A9-B234-1323AF311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42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4BABA37-D78B-43ED-B254-4DC86C99337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0E2039-2FDB-4637-A23A-085DED863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4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17BA-7E95-4B45-83D9-D902E50666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4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17BA-7E95-4B45-83D9-D902E50666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1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三维模型在虚拟现实、游戏、电影、仿真里都有广阔的应用场景。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0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三维模型在虚拟现实、游戏、电影、仿真里都有广阔的应用场景。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三维模型在虚拟现实、游戏、电影、仿真里都有广阔的应用场景。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三维模型在虚拟现实、游戏、电影、仿真里都有广阔的应用场景。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8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三维模型在虚拟现实、游戏、电影、仿真里都有广阔的应用场景。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2039-2FDB-4637-A23A-085DED8638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7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2176488"/>
            <a:ext cx="10363200" cy="1470025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B285-0B05-463F-A44F-845B4957732D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Shape 154"/>
          <p:cNvSpPr/>
          <p:nvPr/>
        </p:nvSpPr>
        <p:spPr>
          <a:xfrm flipV="1">
            <a:off x="0" y="3788059"/>
            <a:ext cx="12192000" cy="149"/>
          </a:xfrm>
          <a:prstGeom prst="line">
            <a:avLst/>
          </a:prstGeom>
          <a:ln w="76200">
            <a:solidFill>
              <a:srgbClr val="A50021"/>
            </a:solidFill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Gill Sans Light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763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755-DBD7-49B5-98E3-D0353223F0B7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F60-336B-4504-8F78-EB1EAD7326EC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28801"/>
            <a:ext cx="10363200" cy="1470025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185BE-4006-4319-907E-05D14C8EA33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Shape 154"/>
          <p:cNvSpPr/>
          <p:nvPr/>
        </p:nvSpPr>
        <p:spPr>
          <a:xfrm flipV="1">
            <a:off x="0" y="3334156"/>
            <a:ext cx="12192000" cy="149"/>
          </a:xfrm>
          <a:prstGeom prst="line">
            <a:avLst/>
          </a:prstGeom>
          <a:ln w="76200">
            <a:solidFill>
              <a:srgbClr val="A50021"/>
            </a:solidFill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Gill Sans Light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817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974"/>
            <a:ext cx="10972800" cy="70609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894294"/>
            <a:ext cx="10972800" cy="5415025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9000"/>
              <a:buFont typeface="Wingdings" pitchFamily="2" charset="2"/>
              <a:buChar char="p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C00000"/>
              </a:buClr>
              <a:buSzPct val="89000"/>
              <a:buFont typeface="Wingdings" pitchFamily="2" charset="2"/>
              <a:buChar char="n"/>
              <a:defRPr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35000"/>
              <a:buFontTx/>
              <a:buBlip>
                <a:blip r:embed="rId2"/>
              </a:buBlip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01767-9634-4287-AC99-BFB7EB6FB15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97608" y="1"/>
            <a:ext cx="794392" cy="365125"/>
          </a:xfrm>
        </p:spPr>
        <p:txBody>
          <a:bodyPr/>
          <a:lstStyle>
            <a:lvl1pPr>
              <a:defRPr sz="1900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8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3D0FAE-19CC-43E8-964C-1ABFB70992D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</p:spPr>
        <p:txBody>
          <a:bodyPr>
            <a:normAutofit/>
          </a:bodyPr>
          <a:lstStyle>
            <a:lvl1pPr algn="l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3B08C-CD85-4555-8414-750A3E308DE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6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203492-C271-437D-9719-57DBA211E79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91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FAD55-1EE9-400F-B1C8-29BE4217C71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47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092B-B775-4C78-9A87-1293416F62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952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197B4-2BC3-4409-B0A8-669238A4D27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0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974"/>
            <a:ext cx="10972800" cy="70609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894294"/>
            <a:ext cx="10972800" cy="5415025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9000"/>
              <a:buFont typeface="Wingdings" pitchFamily="2" charset="2"/>
              <a:buChar char="p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C00000"/>
              </a:buClr>
              <a:buSzPct val="89000"/>
              <a:buFont typeface="Wingdings" pitchFamily="2" charset="2"/>
              <a:buChar char="n"/>
              <a:defRPr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35000"/>
              <a:buFontTx/>
              <a:buBlip>
                <a:blip r:embed="rId2"/>
              </a:buBlip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A2-66EA-43D2-AFF6-F4E0AD3CF9AD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97608" y="1"/>
            <a:ext cx="794392" cy="365125"/>
          </a:xfrm>
        </p:spPr>
        <p:txBody>
          <a:bodyPr/>
          <a:lstStyle>
            <a:lvl1pPr>
              <a:defRPr sz="1900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80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DFA9AA-136D-4D64-963F-713CF58EF81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65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757D1-C5CE-45FC-A8BC-7BC4D0F5C0D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62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89AB2B-E048-4E87-8AE6-EF8FE7C1725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471D-0186-4138-A79D-E7C3C4CE882C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</p:spPr>
        <p:txBody>
          <a:bodyPr>
            <a:normAutofit/>
          </a:bodyPr>
          <a:lstStyle>
            <a:lvl1pPr algn="l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E329-A92C-42CE-B4F9-A170455FFB9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3E89-986D-4229-833C-754D7BB531CA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6F46-9396-4D94-A349-0E93A9837CE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AE7-BD73-45F1-B8EA-8A1AEF6BB55D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3599-EDEB-42F9-80C0-EC0B75319D5A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7A82-A5E4-45E0-AC4D-B7D1D7DC5665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1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86644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5716-2719-440B-A6A6-83F979B8764D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DDCB-D973-424B-A857-35A3EF293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hape 154"/>
          <p:cNvSpPr/>
          <p:nvPr/>
        </p:nvSpPr>
        <p:spPr>
          <a:xfrm>
            <a:off x="594336" y="836712"/>
            <a:ext cx="10988065" cy="0"/>
          </a:xfrm>
          <a:prstGeom prst="line">
            <a:avLst/>
          </a:prstGeom>
          <a:ln w="57150">
            <a:solidFill>
              <a:srgbClr val="90318F"/>
            </a:solidFill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Gill Sans Light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5771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黑体" pitchFamily="49" charset="-122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Tx/>
        <a:buBlip>
          <a:blip r:embed="rId13"/>
        </a:buBlip>
        <a:defRPr sz="3200" b="1" kern="1200">
          <a:solidFill>
            <a:schemeClr val="tx1"/>
          </a:solidFill>
          <a:effectLst/>
          <a:latin typeface="+mj-lt"/>
          <a:ea typeface="黑体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130000"/>
        <a:buFontTx/>
        <a:buBlip>
          <a:blip r:embed="rId14"/>
        </a:buBlip>
        <a:defRPr sz="28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130000"/>
        <a:buFontTx/>
        <a:buBlip>
          <a:blip r:embed="rId15"/>
        </a:buBlip>
        <a:defRPr sz="24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86644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89B6E-79D3-4581-85A5-78805AE52FC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8C015-B092-42D5-B875-D474E67CFC55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Shape 154"/>
          <p:cNvSpPr/>
          <p:nvPr/>
        </p:nvSpPr>
        <p:spPr>
          <a:xfrm>
            <a:off x="594336" y="836712"/>
            <a:ext cx="10988065" cy="0"/>
          </a:xfrm>
          <a:prstGeom prst="line">
            <a:avLst/>
          </a:prstGeom>
          <a:ln w="57150">
            <a:solidFill>
              <a:srgbClr val="90318F"/>
            </a:solidFill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Gill Sans Light"/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02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黑体" pitchFamily="49" charset="-122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Tx/>
        <a:buBlip>
          <a:blip r:embed="rId13"/>
        </a:buBlip>
        <a:defRPr sz="3200" b="1" kern="1200">
          <a:solidFill>
            <a:schemeClr val="tx1"/>
          </a:solidFill>
          <a:effectLst/>
          <a:latin typeface="+mj-lt"/>
          <a:ea typeface="黑体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130000"/>
        <a:buFontTx/>
        <a:buBlip>
          <a:blip r:embed="rId14"/>
        </a:buBlip>
        <a:defRPr sz="28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130000"/>
        <a:buFontTx/>
        <a:buBlip>
          <a:blip r:embed="rId15"/>
        </a:buBlip>
        <a:defRPr sz="24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59D-224D-42FB-A6C3-3E99659D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148" y="2354649"/>
            <a:ext cx="12510296" cy="1227946"/>
          </a:xfrm>
        </p:spPr>
        <p:txBody>
          <a:bodyPr>
            <a:noAutofit/>
          </a:bodyPr>
          <a:lstStyle/>
          <a:p>
            <a:r>
              <a:rPr lang="zh-CN" altLang="en-US" sz="56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智能优化算法课程作业汇报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7312-D0DB-433A-B0AB-6CD7A34F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512" y="4052886"/>
            <a:ext cx="8534400" cy="12192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12/28/2023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6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模拟退火算法（</a:t>
            </a:r>
            <a:r>
              <a:rPr lang="en-US" altLang="zh-CN" sz="3600" dirty="0"/>
              <a:t>SA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算法原理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50CE97-DC65-96BC-944A-44C2B3441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50" y="927952"/>
            <a:ext cx="4203700" cy="5473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85A889-6D05-D7BD-95A7-735E8332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90" y="1570382"/>
            <a:ext cx="4157610" cy="3878746"/>
          </a:xfrm>
          <a:prstGeom prst="rect">
            <a:avLst/>
          </a:prstGeom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45BF90D-9C6E-BCFA-DB14-6AB0FEBA447D}"/>
              </a:ext>
            </a:extLst>
          </p:cNvPr>
          <p:cNvCxnSpPr/>
          <p:nvPr/>
        </p:nvCxnSpPr>
        <p:spPr>
          <a:xfrm>
            <a:off x="5198165" y="1639957"/>
            <a:ext cx="2126974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D68071F-B312-F3D6-E2FE-8CF2C7FACBE7}"/>
              </a:ext>
            </a:extLst>
          </p:cNvPr>
          <p:cNvCxnSpPr>
            <a:cxnSpLocks/>
          </p:cNvCxnSpPr>
          <p:nvPr/>
        </p:nvCxnSpPr>
        <p:spPr>
          <a:xfrm>
            <a:off x="4939748" y="2246243"/>
            <a:ext cx="2926372" cy="12635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146FA16-96E6-6FFC-6A75-5696E8AFFF02}"/>
              </a:ext>
            </a:extLst>
          </p:cNvPr>
          <p:cNvCxnSpPr>
            <a:cxnSpLocks/>
          </p:cNvCxnSpPr>
          <p:nvPr/>
        </p:nvCxnSpPr>
        <p:spPr>
          <a:xfrm>
            <a:off x="3379304" y="3329609"/>
            <a:ext cx="4486816" cy="948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E3480BC-563E-B031-9FC4-88AA3ACB32CE}"/>
              </a:ext>
            </a:extLst>
          </p:cNvPr>
          <p:cNvCxnSpPr>
            <a:cxnSpLocks/>
          </p:cNvCxnSpPr>
          <p:nvPr/>
        </p:nvCxnSpPr>
        <p:spPr>
          <a:xfrm>
            <a:off x="5794513" y="3329609"/>
            <a:ext cx="2071607" cy="9481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156DF6F-A33B-C632-C6B7-5BC241679775}"/>
              </a:ext>
            </a:extLst>
          </p:cNvPr>
          <p:cNvCxnSpPr>
            <a:cxnSpLocks/>
          </p:cNvCxnSpPr>
          <p:nvPr/>
        </p:nvCxnSpPr>
        <p:spPr>
          <a:xfrm flipV="1">
            <a:off x="4870174" y="3203660"/>
            <a:ext cx="2842591" cy="847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FEEE34B-A40F-BA0B-1C61-D1AE0F51E838}"/>
              </a:ext>
            </a:extLst>
          </p:cNvPr>
          <p:cNvCxnSpPr>
            <a:cxnSpLocks/>
          </p:cNvCxnSpPr>
          <p:nvPr/>
        </p:nvCxnSpPr>
        <p:spPr>
          <a:xfrm flipV="1">
            <a:off x="4870174" y="3039634"/>
            <a:ext cx="2554616" cy="17983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模拟退火算法（</a:t>
            </a:r>
            <a:r>
              <a:rPr lang="en-US" altLang="zh-CN" sz="3600" dirty="0"/>
              <a:t>SA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算法原理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FC4B5-620C-707D-AFC9-92B3F95A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4" y="2052416"/>
            <a:ext cx="10398372" cy="30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TSP</a:t>
            </a:r>
            <a:r>
              <a:rPr lang="zh-CN" altLang="en-US" sz="3600" dirty="0"/>
              <a:t>问题求解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4294"/>
            <a:ext cx="10972800" cy="70609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问题初始化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5B92F2F3-D3D1-55EC-E99B-4A4E8315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13" y="1449404"/>
            <a:ext cx="6546174" cy="49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TSP</a:t>
            </a:r>
            <a:r>
              <a:rPr lang="zh-CN" altLang="en-US" sz="3600" dirty="0"/>
              <a:t>问题求解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4293"/>
            <a:ext cx="10972800" cy="53508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问题求解</a:t>
            </a:r>
            <a:endParaRPr lang="en-US" altLang="zh-CN" sz="2800" dirty="0"/>
          </a:p>
          <a:p>
            <a:pPr lvl="1"/>
            <a:r>
              <a:rPr lang="zh-CN" altLang="en-US" sz="2400" dirty="0"/>
              <a:t>参数设置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T0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T_end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0.01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T_lambda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0.9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状态转移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采用了交换的方法，随机交换路线中两个节点顺序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2AA9D9-C068-25F2-9645-80C782A8C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" t="4798"/>
          <a:stretch/>
        </p:blipFill>
        <p:spPr>
          <a:xfrm>
            <a:off x="4350977" y="2081719"/>
            <a:ext cx="3490046" cy="6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TSP</a:t>
            </a:r>
            <a:r>
              <a:rPr lang="zh-CN" altLang="en-US" sz="3600" dirty="0"/>
              <a:t>问题求解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4294"/>
            <a:ext cx="10972800" cy="70609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重复实验结果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06267D19-81FF-757A-8E5D-8236EFE3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46" y="1600385"/>
            <a:ext cx="7760308" cy="46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TSP</a:t>
            </a:r>
            <a:r>
              <a:rPr lang="zh-CN" altLang="en-US" sz="3600" dirty="0"/>
              <a:t>问题求解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4294"/>
            <a:ext cx="10972800" cy="70609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最优结果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E6A01-BFF8-AD99-3134-32DF1285A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21116"/>
            <a:ext cx="5842000" cy="438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CF0DDC-D89D-79F5-17B2-FCB08452F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20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50C9-68FD-975A-4665-8B1CD38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18C3-AFAD-7C93-4BBD-868C8EEC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4294"/>
            <a:ext cx="10972800" cy="59637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组合优化中的特点</a:t>
            </a:r>
            <a:endParaRPr lang="en-US" altLang="zh-CN" sz="2800" dirty="0"/>
          </a:p>
          <a:p>
            <a:pPr lvl="1"/>
            <a:r>
              <a:rPr lang="zh-CN" altLang="en-US" sz="1800" dirty="0"/>
              <a:t>组合问题的解空间通常是离散的，需要明确定义“邻域”的概念，据此来定义状态转移和接受准则。</a:t>
            </a:r>
          </a:p>
          <a:p>
            <a:pPr lvl="1"/>
            <a:r>
              <a:rPr lang="zh-CN" altLang="en-US" sz="1800" dirty="0"/>
              <a:t>SA算法有助于避免局部最优解，允许在早期阶段以一定概率接受劣解，保持解空间的探索多样性。</a:t>
            </a:r>
          </a:p>
          <a:p>
            <a:pPr lvl="1"/>
            <a:r>
              <a:rPr lang="zh-CN" altLang="en-US" sz="1800" dirty="0"/>
              <a:t>对于一些解空间大的复杂组合问题，</a:t>
            </a:r>
            <a:r>
              <a:rPr lang="en" altLang="zh-CN" sz="1800" dirty="0"/>
              <a:t>SA</a:t>
            </a:r>
            <a:r>
              <a:rPr lang="zh-CN" altLang="en-US" sz="1800" dirty="0"/>
              <a:t>算法可能需要很长时间才能找到接近最优的解。</a:t>
            </a:r>
            <a:endParaRPr lang="en-US" altLang="zh-CN" dirty="0"/>
          </a:p>
          <a:p>
            <a:r>
              <a:rPr lang="zh-CN" altLang="en-US" sz="2800" dirty="0"/>
              <a:t>实验体会</a:t>
            </a:r>
            <a:endParaRPr lang="en-US" altLang="zh-CN" sz="2800" dirty="0"/>
          </a:p>
          <a:p>
            <a:pPr lvl="1"/>
            <a:r>
              <a:rPr lang="zh-CN" altLang="en-US" sz="1800" dirty="0"/>
              <a:t>优点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能够有效解决</a:t>
            </a:r>
            <a:r>
              <a:rPr lang="en-US" altLang="zh-CN" sz="1800" dirty="0"/>
              <a:t>NP</a:t>
            </a:r>
            <a:r>
              <a:rPr lang="zh-CN" altLang="en-US" sz="1800" dirty="0"/>
              <a:t>难问题、避免陷入局部最优解；　 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计算过程简单，通用，鲁棒性强，可用于求解复杂的非线性优化问题； 　　　　　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模拟退火算法与初始值无关，算法求得的解与初始解状态</a:t>
            </a:r>
            <a:r>
              <a:rPr lang="en-US" altLang="zh-CN" sz="1800" dirty="0"/>
              <a:t>S</a:t>
            </a:r>
            <a:r>
              <a:rPr lang="zh-CN" altLang="en-US" sz="1800" dirty="0"/>
              <a:t>无关；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　   模拟退火算法具有渐近收敛性；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可以空间并行。</a:t>
            </a:r>
            <a:endParaRPr lang="en-US" altLang="zh-CN" sz="1800" dirty="0"/>
          </a:p>
          <a:p>
            <a:pPr lvl="1"/>
            <a:r>
              <a:rPr lang="zh-CN" altLang="en-US" sz="1800" dirty="0"/>
              <a:t>缺点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收敛速度慢，执行时间长，算法性能与初始值有关及参数敏感等缺点。 　　　　　</a:t>
            </a:r>
            <a:r>
              <a:rPr lang="en-US" altLang="zh-CN" sz="1800" dirty="0"/>
              <a:t>	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如果降温过程足够缓慢，多得到的解的性能会比较好，收敛速度慢； 　　　　 </a:t>
            </a:r>
            <a:r>
              <a:rPr lang="en-US" altLang="zh-CN" sz="1800" dirty="0"/>
              <a:t>	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如果降温过程过快，很可能得不到全局最优解。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5AD10-8387-84F1-1ECF-15EA25E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DDCB-D973-424B-A857-35A3EF293F4C}" type="slidenum"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59D-224D-42FB-A6C3-3E99659D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148" y="2507049"/>
            <a:ext cx="12510296" cy="1227946"/>
          </a:xfrm>
        </p:spPr>
        <p:txBody>
          <a:bodyPr>
            <a:noAutofit/>
          </a:bodyPr>
          <a:lstStyle/>
          <a:p>
            <a:r>
              <a:rPr lang="zh-CN" altLang="en-US" sz="56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感谢指导！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DDCB-D973-424B-A857-35A3EF293F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44177"/>
      </p:ext>
    </p:extLst>
  </p:cSld>
  <p:clrMapOvr>
    <a:masterClrMapping/>
  </p:clrMapOvr>
</p:sld>
</file>

<file path=ppt/theme/theme1.xml><?xml version="1.0" encoding="utf-8"?>
<a:theme xmlns:a="http://schemas.openxmlformats.org/drawingml/2006/main" name="bbn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nc" id="{4C638130-69F6-45BA-8396-325C6879FFC5}" vid="{B7006D8C-C96C-481B-9065-F2C83218B898}"/>
    </a:ext>
  </a:extLst>
</a:theme>
</file>

<file path=ppt/theme/theme2.xml><?xml version="1.0" encoding="utf-8"?>
<a:theme xmlns:a="http://schemas.openxmlformats.org/drawingml/2006/main" name="daiqiongha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iqionghai" id="{F462CF3E-BCF2-43D1-8AD8-BFA7C72A401C}" vid="{F4C7D0BC-0DD2-4ABB-87DC-37B912B1FB6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AI智能生成 v10</Template>
  <TotalTime>11342</TotalTime>
  <Words>423</Words>
  <Application>Microsoft Macintosh PowerPoint</Application>
  <PresentationFormat>宽屏</PresentationFormat>
  <Paragraphs>64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微软雅黑</vt:lpstr>
      <vt:lpstr>Arial</vt:lpstr>
      <vt:lpstr>Calibri</vt:lpstr>
      <vt:lpstr>Cambria</vt:lpstr>
      <vt:lpstr>Wingdings</vt:lpstr>
      <vt:lpstr>bbnc</vt:lpstr>
      <vt:lpstr>daiqionghai</vt:lpstr>
      <vt:lpstr>智能优化算法课程作业汇报</vt:lpstr>
      <vt:lpstr>模拟退火算法（SA）</vt:lpstr>
      <vt:lpstr>模拟退火算法（SA）</vt:lpstr>
      <vt:lpstr>TSP问题求解</vt:lpstr>
      <vt:lpstr>TSP问题求解</vt:lpstr>
      <vt:lpstr>TSP问题求解</vt:lpstr>
      <vt:lpstr>TSP问题求解</vt:lpstr>
      <vt:lpstr>实验总结</vt:lpstr>
      <vt:lpstr>感谢指导！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</dc:title>
  <dc:creator/>
  <cp:lastModifiedBy>pengcheng</cp:lastModifiedBy>
  <cp:revision>124</cp:revision>
  <cp:lastPrinted>2023-07-22T07:21:17Z</cp:lastPrinted>
  <dcterms:created xsi:type="dcterms:W3CDTF">2023-10-29T04:30:10Z</dcterms:created>
  <dcterms:modified xsi:type="dcterms:W3CDTF">2023-12-27T06:27:42Z</dcterms:modified>
</cp:coreProperties>
</file>