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4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3C4-CE32-415E-BE07-4020A6017662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C080-99C4-45DC-A96D-5DBF87CFF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3C4-CE32-415E-BE07-4020A6017662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C080-99C4-45DC-A96D-5DBF87CFF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5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3C4-CE32-415E-BE07-4020A6017662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C080-99C4-45DC-A96D-5DBF87CFF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8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3C4-CE32-415E-BE07-4020A6017662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C080-99C4-45DC-A96D-5DBF87CFF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1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3C4-CE32-415E-BE07-4020A6017662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C080-99C4-45DC-A96D-5DBF87CFF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8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3C4-CE32-415E-BE07-4020A6017662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C080-99C4-45DC-A96D-5DBF87CFF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9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3C4-CE32-415E-BE07-4020A6017662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C080-99C4-45DC-A96D-5DBF87CFF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84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3C4-CE32-415E-BE07-4020A6017662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C080-99C4-45DC-A96D-5DBF87CFF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14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3C4-CE32-415E-BE07-4020A6017662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C080-99C4-45DC-A96D-5DBF87CFF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74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3C4-CE32-415E-BE07-4020A6017662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C080-99C4-45DC-A96D-5DBF87CFF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48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3C4-CE32-415E-BE07-4020A6017662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C080-99C4-45DC-A96D-5DBF87CFF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87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A83C4-CE32-415E-BE07-4020A6017662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8C080-99C4-45DC-A96D-5DBF87CFF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1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E63EEB97-F7F5-4EEC-82CE-A67D4D1CECA0}" type="slidenum">
              <a:rPr kumimoji="1" lang="en-US" altLang="zh-CN" sz="1400">
                <a:solidFill>
                  <a:schemeClr val="bg2"/>
                </a:solidFill>
                <a:latin typeface="Times New Roman" pitchFamily="18" charset="0"/>
              </a:rPr>
              <a:pPr algn="r" eaLnBrk="1" hangingPunct="1">
                <a:spcBef>
                  <a:spcPct val="50000"/>
                </a:spcBef>
              </a:pPr>
              <a:t>1</a:t>
            </a:fld>
            <a:endParaRPr kumimoji="1" lang="en-US" altLang="zh-CN" sz="1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66032" name="Text Box 144"/>
          <p:cNvSpPr txBox="1">
            <a:spLocks noChangeArrowheads="1"/>
          </p:cNvSpPr>
          <p:nvPr/>
        </p:nvSpPr>
        <p:spPr bwMode="auto">
          <a:xfrm>
            <a:off x="1123951" y="4664075"/>
            <a:ext cx="7958137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正确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kumimoji="1" lang="zh-CN" altLang="en-US" sz="100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kumimoji="1" lang="en-US" altLang="zh-CN" sz="2400"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完全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kumimoji="1" lang="zh-CN" altLang="en-US" sz="100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kumimoji="1" lang="en-US" altLang="zh-CN" sz="2400"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清晰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6033" name="Text Box 145"/>
          <p:cNvSpPr txBox="1">
            <a:spLocks noChangeArrowheads="1"/>
          </p:cNvSpPr>
          <p:nvPr/>
        </p:nvSpPr>
        <p:spPr bwMode="auto">
          <a:xfrm>
            <a:off x="222251" y="4057650"/>
            <a:ext cx="8740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二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. 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尺寸的基本要求</a:t>
            </a:r>
          </a:p>
        </p:txBody>
      </p:sp>
      <p:sp>
        <p:nvSpPr>
          <p:cNvPr id="166034" name="Text Box 146"/>
          <p:cNvSpPr txBox="1">
            <a:spLocks noChangeArrowheads="1"/>
          </p:cNvSpPr>
          <p:nvPr/>
        </p:nvSpPr>
        <p:spPr bwMode="auto">
          <a:xfrm>
            <a:off x="1036638" y="1758950"/>
            <a:ext cx="8045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图样 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-  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只能反映机件的形状，而不能反映其大小。</a:t>
            </a:r>
          </a:p>
          <a:p>
            <a:pPr eaLnBrk="1" hangingPunct="1"/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	所以要标注尺寸。</a:t>
            </a:r>
          </a:p>
        </p:txBody>
      </p:sp>
      <p:sp>
        <p:nvSpPr>
          <p:cNvPr id="166035" name="Text Box 147"/>
          <p:cNvSpPr txBox="1">
            <a:spLocks noChangeArrowheads="1"/>
          </p:cNvSpPr>
          <p:nvPr/>
        </p:nvSpPr>
        <p:spPr bwMode="auto">
          <a:xfrm>
            <a:off x="1011238" y="2546350"/>
            <a:ext cx="807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比例 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-  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是图样与实物大小的关系。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6036" name="Text Box 148"/>
          <p:cNvSpPr txBox="1">
            <a:spLocks noChangeArrowheads="1"/>
          </p:cNvSpPr>
          <p:nvPr/>
        </p:nvSpPr>
        <p:spPr bwMode="auto">
          <a:xfrm>
            <a:off x="2395538" y="4691063"/>
            <a:ext cx="668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黑体" pitchFamily="2" charset="-122"/>
                <a:ea typeface="黑体" pitchFamily="2" charset="-122"/>
              </a:rPr>
              <a:t>- 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符合国家标准的规定（基本规则）</a:t>
            </a:r>
          </a:p>
        </p:txBody>
      </p:sp>
      <p:sp>
        <p:nvSpPr>
          <p:cNvPr id="166037" name="Text Box 149"/>
          <p:cNvSpPr txBox="1">
            <a:spLocks noChangeArrowheads="1"/>
          </p:cNvSpPr>
          <p:nvPr/>
        </p:nvSpPr>
        <p:spPr bwMode="auto">
          <a:xfrm>
            <a:off x="2427288" y="5218113"/>
            <a:ext cx="665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黑体" pitchFamily="2" charset="-122"/>
                <a:ea typeface="黑体" pitchFamily="2" charset="-122"/>
              </a:rPr>
              <a:t>- 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不遗漏，不重复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6038" name="Text Box 150"/>
          <p:cNvSpPr txBox="1">
            <a:spLocks noChangeArrowheads="1"/>
          </p:cNvSpPr>
          <p:nvPr/>
        </p:nvSpPr>
        <p:spPr bwMode="auto">
          <a:xfrm>
            <a:off x="2397126" y="5726113"/>
            <a:ext cx="6684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黑体" pitchFamily="2" charset="-122"/>
                <a:ea typeface="黑体" pitchFamily="2" charset="-122"/>
              </a:rPr>
              <a:t>- 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排列整齐，便于读图</a:t>
            </a:r>
          </a:p>
        </p:txBody>
      </p:sp>
      <p:sp>
        <p:nvSpPr>
          <p:cNvPr id="166039" name="Text Box 151"/>
          <p:cNvSpPr txBox="1">
            <a:spLocks noChangeArrowheads="1"/>
          </p:cNvSpPr>
          <p:nvPr/>
        </p:nvSpPr>
        <p:spPr bwMode="auto">
          <a:xfrm>
            <a:off x="1363663" y="3024188"/>
            <a:ext cx="771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如：</a:t>
            </a:r>
            <a:r>
              <a:rPr kumimoji="1" lang="en-US" altLang="zh-CN" sz="2400" b="1" i="1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1 </a:t>
            </a:r>
            <a:r>
              <a:rPr kumimoji="1" lang="zh-CN" altLang="en-US" sz="2400" b="1" i="1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en-US" altLang="zh-CN" sz="2400" b="1" i="1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2     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为缩小一半画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6040" name="Text Box 152"/>
          <p:cNvSpPr txBox="1">
            <a:spLocks noChangeArrowheads="1"/>
          </p:cNvSpPr>
          <p:nvPr/>
        </p:nvSpPr>
        <p:spPr bwMode="auto">
          <a:xfrm>
            <a:off x="1966913" y="3481388"/>
            <a:ext cx="711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kumimoji="1" lang="zh-CN" altLang="en-US" sz="2400" b="1" i="1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en-US" altLang="zh-CN" sz="2400" b="1" i="1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en-US" altLang="zh-CN" sz="2400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为放大一倍画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08" name="Text Box 143"/>
          <p:cNvSpPr txBox="1">
            <a:spLocks noChangeArrowheads="1"/>
          </p:cNvSpPr>
          <p:nvPr/>
        </p:nvSpPr>
        <p:spPr bwMode="auto">
          <a:xfrm>
            <a:off x="239713" y="1068388"/>
            <a:ext cx="8196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kumimoji="1" lang="en-US" altLang="zh-CN" sz="32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kumimoji="1" lang="zh-CN" altLang="en-US" sz="32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尺寸标注的意义</a:t>
            </a:r>
            <a:endParaRPr kumimoji="1" lang="zh-CN" altLang="en-US" sz="3200" i="1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-61912" y="3629025"/>
            <a:ext cx="1839913" cy="350838"/>
          </a:xfrm>
          <a:prstGeom prst="wedgeEllipseCallout">
            <a:avLst>
              <a:gd name="adj1" fmla="val 65963"/>
              <a:gd name="adj2" fmla="val -129639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图中长度</a:t>
            </a: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5205413" y="1185863"/>
            <a:ext cx="1839913" cy="350837"/>
          </a:xfrm>
          <a:prstGeom prst="wedgeEllipseCallout">
            <a:avLst>
              <a:gd name="adj1" fmla="val -173898"/>
              <a:gd name="adj2" fmla="val 540046"/>
            </a:avLst>
          </a:prstGeom>
          <a:solidFill>
            <a:srgbClr val="FFFF00">
              <a:alpha val="27058"/>
            </a:srgbClr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实际长度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3562" y="311150"/>
            <a:ext cx="8399463" cy="6794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000" b="1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4000" b="1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4000" b="1" dirty="0" smtClean="0">
                <a:latin typeface="黑体" pitchFamily="2" charset="-122"/>
                <a:ea typeface="黑体" pitchFamily="2" charset="-122"/>
              </a:rPr>
              <a:t>章 尺寸标注基础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含零件图尺寸标注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sz="4000" b="1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580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32" grpId="0" autoUpdateAnimBg="0"/>
      <p:bldP spid="166033" grpId="0" autoUpdateAnimBg="0"/>
      <p:bldP spid="166034" grpId="0" autoUpdateAnimBg="0"/>
      <p:bldP spid="166035" grpId="0" autoUpdateAnimBg="0"/>
      <p:bldP spid="166036" grpId="0" autoUpdateAnimBg="0"/>
      <p:bldP spid="166037" grpId="0" autoUpdateAnimBg="0"/>
      <p:bldP spid="166038" grpId="0" autoUpdateAnimBg="0"/>
      <p:bldP spid="166039" grpId="0" autoUpdateAnimBg="0"/>
      <p:bldP spid="166040" grpId="0" autoUpdateAnimBg="0"/>
      <p:bldP spid="4108" grpId="0"/>
      <p:bldP spid="3085" grpId="0" animBg="1"/>
      <p:bldP spid="308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D30F24F2-0F17-4C70-8912-DECA4357319E}" type="slidenum">
              <a:rPr kumimoji="1" lang="en-US" altLang="zh-CN" sz="1400">
                <a:solidFill>
                  <a:schemeClr val="bg2"/>
                </a:solidFill>
                <a:latin typeface="Times New Roman" pitchFamily="18" charset="0"/>
              </a:rPr>
              <a:pPr algn="r" eaLnBrk="1" hangingPunct="1">
                <a:spcBef>
                  <a:spcPct val="50000"/>
                </a:spcBef>
              </a:pPr>
              <a:t>10</a:t>
            </a:fld>
            <a:endParaRPr kumimoji="1" lang="en-US" altLang="zh-CN" sz="1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90500" y="385763"/>
            <a:ext cx="8786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3. 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定位尺寸</a:t>
            </a:r>
            <a:endParaRPr kumimoji="1" lang="zh-CN" altLang="en-US" sz="240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212975" y="401638"/>
            <a:ext cx="6418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kumimoji="1" lang="en-US" altLang="zh-CN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确定各基本体之间相对位置的尺寸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687387" y="1562101"/>
            <a:ext cx="3314700" cy="3186113"/>
            <a:chOff x="552" y="296"/>
            <a:chExt cx="2088" cy="2007"/>
          </a:xfrm>
        </p:grpSpPr>
        <p:sp>
          <p:nvSpPr>
            <p:cNvPr id="13352" name="Text Box 68"/>
            <p:cNvSpPr txBox="1">
              <a:spLocks noChangeArrowheads="1"/>
            </p:cNvSpPr>
            <p:nvPr/>
          </p:nvSpPr>
          <p:spPr bwMode="auto">
            <a:xfrm>
              <a:off x="552" y="1679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基准</a:t>
              </a:r>
              <a:endParaRPr kumimoji="1" lang="zh-CN" altLang="en-US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353" name="AutoShape 69"/>
            <p:cNvSpPr>
              <a:spLocks noChangeArrowheads="1"/>
            </p:cNvSpPr>
            <p:nvPr/>
          </p:nvSpPr>
          <p:spPr bwMode="auto">
            <a:xfrm>
              <a:off x="1140" y="1320"/>
              <a:ext cx="1260" cy="75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3354" name="Oval 70"/>
            <p:cNvSpPr>
              <a:spLocks noChangeArrowheads="1"/>
            </p:cNvSpPr>
            <p:nvPr/>
          </p:nvSpPr>
          <p:spPr bwMode="auto">
            <a:xfrm>
              <a:off x="1200" y="1375"/>
              <a:ext cx="240" cy="22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3355" name="Freeform 71"/>
            <p:cNvSpPr>
              <a:spLocks/>
            </p:cNvSpPr>
            <p:nvPr/>
          </p:nvSpPr>
          <p:spPr bwMode="auto">
            <a:xfrm>
              <a:off x="1155" y="1495"/>
              <a:ext cx="345" cy="1"/>
            </a:xfrm>
            <a:custGeom>
              <a:avLst/>
              <a:gdLst>
                <a:gd name="T0" fmla="*/ 0 w 345"/>
                <a:gd name="T1" fmla="*/ 0 h 1"/>
                <a:gd name="T2" fmla="*/ 345 w 345"/>
                <a:gd name="T3" fmla="*/ 0 h 1"/>
                <a:gd name="T4" fmla="*/ 0 60000 65536"/>
                <a:gd name="T5" fmla="*/ 0 60000 65536"/>
                <a:gd name="T6" fmla="*/ 0 w 345"/>
                <a:gd name="T7" fmla="*/ 0 h 1"/>
                <a:gd name="T8" fmla="*/ 345 w 3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">
                  <a:moveTo>
                    <a:pt x="0" y="0"/>
                  </a:moveTo>
                  <a:lnTo>
                    <a:pt x="3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6" name="Freeform 72"/>
            <p:cNvSpPr>
              <a:spLocks/>
            </p:cNvSpPr>
            <p:nvPr/>
          </p:nvSpPr>
          <p:spPr bwMode="auto">
            <a:xfrm>
              <a:off x="1320" y="1345"/>
              <a:ext cx="1" cy="300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300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7" name="Oval 73"/>
            <p:cNvSpPr>
              <a:spLocks noChangeArrowheads="1"/>
            </p:cNvSpPr>
            <p:nvPr/>
          </p:nvSpPr>
          <p:spPr bwMode="auto">
            <a:xfrm>
              <a:off x="1200" y="1781"/>
              <a:ext cx="240" cy="22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3358" name="Freeform 74"/>
            <p:cNvSpPr>
              <a:spLocks/>
            </p:cNvSpPr>
            <p:nvPr/>
          </p:nvSpPr>
          <p:spPr bwMode="auto">
            <a:xfrm>
              <a:off x="1155" y="1901"/>
              <a:ext cx="345" cy="1"/>
            </a:xfrm>
            <a:custGeom>
              <a:avLst/>
              <a:gdLst>
                <a:gd name="T0" fmla="*/ 0 w 345"/>
                <a:gd name="T1" fmla="*/ 0 h 1"/>
                <a:gd name="T2" fmla="*/ 345 w 345"/>
                <a:gd name="T3" fmla="*/ 0 h 1"/>
                <a:gd name="T4" fmla="*/ 0 60000 65536"/>
                <a:gd name="T5" fmla="*/ 0 60000 65536"/>
                <a:gd name="T6" fmla="*/ 0 w 345"/>
                <a:gd name="T7" fmla="*/ 0 h 1"/>
                <a:gd name="T8" fmla="*/ 345 w 3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">
                  <a:moveTo>
                    <a:pt x="0" y="0"/>
                  </a:moveTo>
                  <a:lnTo>
                    <a:pt x="3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9" name="Freeform 75"/>
            <p:cNvSpPr>
              <a:spLocks/>
            </p:cNvSpPr>
            <p:nvPr/>
          </p:nvSpPr>
          <p:spPr bwMode="auto">
            <a:xfrm>
              <a:off x="1320" y="1751"/>
              <a:ext cx="1" cy="300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300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0" name="Oval 76"/>
            <p:cNvSpPr>
              <a:spLocks noChangeArrowheads="1"/>
            </p:cNvSpPr>
            <p:nvPr/>
          </p:nvSpPr>
          <p:spPr bwMode="auto">
            <a:xfrm>
              <a:off x="2100" y="1781"/>
              <a:ext cx="240" cy="22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3361" name="Freeform 77"/>
            <p:cNvSpPr>
              <a:spLocks/>
            </p:cNvSpPr>
            <p:nvPr/>
          </p:nvSpPr>
          <p:spPr bwMode="auto">
            <a:xfrm>
              <a:off x="2055" y="1901"/>
              <a:ext cx="345" cy="1"/>
            </a:xfrm>
            <a:custGeom>
              <a:avLst/>
              <a:gdLst>
                <a:gd name="T0" fmla="*/ 0 w 345"/>
                <a:gd name="T1" fmla="*/ 0 h 1"/>
                <a:gd name="T2" fmla="*/ 345 w 345"/>
                <a:gd name="T3" fmla="*/ 0 h 1"/>
                <a:gd name="T4" fmla="*/ 0 60000 65536"/>
                <a:gd name="T5" fmla="*/ 0 60000 65536"/>
                <a:gd name="T6" fmla="*/ 0 w 345"/>
                <a:gd name="T7" fmla="*/ 0 h 1"/>
                <a:gd name="T8" fmla="*/ 345 w 3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">
                  <a:moveTo>
                    <a:pt x="0" y="0"/>
                  </a:moveTo>
                  <a:lnTo>
                    <a:pt x="3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2" name="Freeform 78"/>
            <p:cNvSpPr>
              <a:spLocks/>
            </p:cNvSpPr>
            <p:nvPr/>
          </p:nvSpPr>
          <p:spPr bwMode="auto">
            <a:xfrm>
              <a:off x="2220" y="1751"/>
              <a:ext cx="1" cy="300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300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3" name="Oval 79"/>
            <p:cNvSpPr>
              <a:spLocks noChangeArrowheads="1"/>
            </p:cNvSpPr>
            <p:nvPr/>
          </p:nvSpPr>
          <p:spPr bwMode="auto">
            <a:xfrm>
              <a:off x="2100" y="1375"/>
              <a:ext cx="240" cy="22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3364" name="Freeform 80"/>
            <p:cNvSpPr>
              <a:spLocks/>
            </p:cNvSpPr>
            <p:nvPr/>
          </p:nvSpPr>
          <p:spPr bwMode="auto">
            <a:xfrm>
              <a:off x="2055" y="1495"/>
              <a:ext cx="345" cy="1"/>
            </a:xfrm>
            <a:custGeom>
              <a:avLst/>
              <a:gdLst>
                <a:gd name="T0" fmla="*/ 0 w 345"/>
                <a:gd name="T1" fmla="*/ 0 h 1"/>
                <a:gd name="T2" fmla="*/ 345 w 345"/>
                <a:gd name="T3" fmla="*/ 0 h 1"/>
                <a:gd name="T4" fmla="*/ 0 60000 65536"/>
                <a:gd name="T5" fmla="*/ 0 60000 65536"/>
                <a:gd name="T6" fmla="*/ 0 w 345"/>
                <a:gd name="T7" fmla="*/ 0 h 1"/>
                <a:gd name="T8" fmla="*/ 345 w 3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">
                  <a:moveTo>
                    <a:pt x="0" y="0"/>
                  </a:moveTo>
                  <a:lnTo>
                    <a:pt x="3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5" name="Freeform 81"/>
            <p:cNvSpPr>
              <a:spLocks/>
            </p:cNvSpPr>
            <p:nvPr/>
          </p:nvSpPr>
          <p:spPr bwMode="auto">
            <a:xfrm>
              <a:off x="2220" y="1345"/>
              <a:ext cx="1" cy="300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300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6" name="Line 82"/>
            <p:cNvSpPr>
              <a:spLocks noChangeShapeType="1"/>
            </p:cNvSpPr>
            <p:nvPr/>
          </p:nvSpPr>
          <p:spPr bwMode="auto">
            <a:xfrm>
              <a:off x="1035" y="1695"/>
              <a:ext cx="14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7" name="Line 83"/>
            <p:cNvSpPr>
              <a:spLocks noChangeShapeType="1"/>
            </p:cNvSpPr>
            <p:nvPr/>
          </p:nvSpPr>
          <p:spPr bwMode="auto">
            <a:xfrm>
              <a:off x="1763" y="1216"/>
              <a:ext cx="0" cy="9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8" name="Rectangle 84"/>
            <p:cNvSpPr>
              <a:spLocks noChangeArrowheads="1"/>
            </p:cNvSpPr>
            <p:nvPr/>
          </p:nvSpPr>
          <p:spPr bwMode="auto">
            <a:xfrm>
              <a:off x="1140" y="690"/>
              <a:ext cx="1275" cy="24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3369" name="Line 85"/>
            <p:cNvSpPr>
              <a:spLocks noChangeShapeType="1"/>
            </p:cNvSpPr>
            <p:nvPr/>
          </p:nvSpPr>
          <p:spPr bwMode="auto">
            <a:xfrm flipV="1">
              <a:off x="2225" y="621"/>
              <a:ext cx="0" cy="3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0" name="Line 86"/>
            <p:cNvSpPr>
              <a:spLocks noChangeShapeType="1"/>
            </p:cNvSpPr>
            <p:nvPr/>
          </p:nvSpPr>
          <p:spPr bwMode="auto">
            <a:xfrm flipV="1">
              <a:off x="2345" y="690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1" name="Line 87"/>
            <p:cNvSpPr>
              <a:spLocks noChangeShapeType="1"/>
            </p:cNvSpPr>
            <p:nvPr/>
          </p:nvSpPr>
          <p:spPr bwMode="auto">
            <a:xfrm flipV="1">
              <a:off x="2105" y="690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2" name="Line 88"/>
            <p:cNvSpPr>
              <a:spLocks noChangeShapeType="1"/>
            </p:cNvSpPr>
            <p:nvPr/>
          </p:nvSpPr>
          <p:spPr bwMode="auto">
            <a:xfrm flipV="1">
              <a:off x="1445" y="690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3" name="Line 89"/>
            <p:cNvSpPr>
              <a:spLocks noChangeShapeType="1"/>
            </p:cNvSpPr>
            <p:nvPr/>
          </p:nvSpPr>
          <p:spPr bwMode="auto">
            <a:xfrm flipV="1">
              <a:off x="1325" y="584"/>
              <a:ext cx="0" cy="4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4" name="Line 90"/>
            <p:cNvSpPr>
              <a:spLocks noChangeShapeType="1"/>
            </p:cNvSpPr>
            <p:nvPr/>
          </p:nvSpPr>
          <p:spPr bwMode="auto">
            <a:xfrm flipV="1">
              <a:off x="1205" y="690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5" name="Line 91"/>
            <p:cNvSpPr>
              <a:spLocks noChangeShapeType="1"/>
            </p:cNvSpPr>
            <p:nvPr/>
          </p:nvSpPr>
          <p:spPr bwMode="auto">
            <a:xfrm flipV="1">
              <a:off x="1774" y="630"/>
              <a:ext cx="0" cy="3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6" name="Line 92"/>
            <p:cNvSpPr>
              <a:spLocks noChangeShapeType="1"/>
            </p:cNvSpPr>
            <p:nvPr/>
          </p:nvSpPr>
          <p:spPr bwMode="auto">
            <a:xfrm flipH="1">
              <a:off x="950" y="1695"/>
              <a:ext cx="130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7" name="Line 93"/>
            <p:cNvSpPr>
              <a:spLocks noChangeShapeType="1"/>
            </p:cNvSpPr>
            <p:nvPr/>
          </p:nvSpPr>
          <p:spPr bwMode="auto">
            <a:xfrm flipH="1">
              <a:off x="600" y="1921"/>
              <a:ext cx="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8" name="Line 94"/>
            <p:cNvSpPr>
              <a:spLocks noChangeShapeType="1"/>
            </p:cNvSpPr>
            <p:nvPr/>
          </p:nvSpPr>
          <p:spPr bwMode="auto">
            <a:xfrm>
              <a:off x="1785" y="2010"/>
              <a:ext cx="285" cy="2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9" name="Line 95"/>
            <p:cNvSpPr>
              <a:spLocks noChangeShapeType="1"/>
            </p:cNvSpPr>
            <p:nvPr/>
          </p:nvSpPr>
          <p:spPr bwMode="auto">
            <a:xfrm>
              <a:off x="2070" y="2295"/>
              <a:ext cx="4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0" name="Line 96"/>
            <p:cNvSpPr>
              <a:spLocks noChangeShapeType="1"/>
            </p:cNvSpPr>
            <p:nvPr/>
          </p:nvSpPr>
          <p:spPr bwMode="auto">
            <a:xfrm flipV="1">
              <a:off x="1320" y="1140"/>
              <a:ext cx="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1" name="Line 97"/>
            <p:cNvSpPr>
              <a:spLocks noChangeShapeType="1"/>
            </p:cNvSpPr>
            <p:nvPr/>
          </p:nvSpPr>
          <p:spPr bwMode="auto">
            <a:xfrm flipV="1">
              <a:off x="2220" y="1140"/>
              <a:ext cx="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2" name="Line 98"/>
            <p:cNvSpPr>
              <a:spLocks noChangeShapeType="1"/>
            </p:cNvSpPr>
            <p:nvPr/>
          </p:nvSpPr>
          <p:spPr bwMode="auto">
            <a:xfrm>
              <a:off x="1320" y="1185"/>
              <a:ext cx="9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3" name="Freeform 99"/>
            <p:cNvSpPr>
              <a:spLocks/>
            </p:cNvSpPr>
            <p:nvPr/>
          </p:nvSpPr>
          <p:spPr bwMode="auto">
            <a:xfrm>
              <a:off x="2250" y="1491"/>
              <a:ext cx="390" cy="1"/>
            </a:xfrm>
            <a:custGeom>
              <a:avLst/>
              <a:gdLst>
                <a:gd name="T0" fmla="*/ 0 w 390"/>
                <a:gd name="T1" fmla="*/ 0 h 1"/>
                <a:gd name="T2" fmla="*/ 390 w 390"/>
                <a:gd name="T3" fmla="*/ 0 h 1"/>
                <a:gd name="T4" fmla="*/ 0 60000 65536"/>
                <a:gd name="T5" fmla="*/ 0 60000 65536"/>
                <a:gd name="T6" fmla="*/ 0 w 390"/>
                <a:gd name="T7" fmla="*/ 0 h 1"/>
                <a:gd name="T8" fmla="*/ 390 w 39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0" h="1">
                  <a:moveTo>
                    <a:pt x="0" y="0"/>
                  </a:moveTo>
                  <a:lnTo>
                    <a:pt x="390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4" name="Freeform 100"/>
            <p:cNvSpPr>
              <a:spLocks/>
            </p:cNvSpPr>
            <p:nvPr/>
          </p:nvSpPr>
          <p:spPr bwMode="auto">
            <a:xfrm>
              <a:off x="2235" y="1901"/>
              <a:ext cx="405" cy="1"/>
            </a:xfrm>
            <a:custGeom>
              <a:avLst/>
              <a:gdLst>
                <a:gd name="T0" fmla="*/ 0 w 405"/>
                <a:gd name="T1" fmla="*/ 0 h 1"/>
                <a:gd name="T2" fmla="*/ 405 w 405"/>
                <a:gd name="T3" fmla="*/ 0 h 1"/>
                <a:gd name="T4" fmla="*/ 0 60000 65536"/>
                <a:gd name="T5" fmla="*/ 0 60000 65536"/>
                <a:gd name="T6" fmla="*/ 0 w 405"/>
                <a:gd name="T7" fmla="*/ 0 h 1"/>
                <a:gd name="T8" fmla="*/ 405 w 40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5" h="1">
                  <a:moveTo>
                    <a:pt x="0" y="0"/>
                  </a:moveTo>
                  <a:lnTo>
                    <a:pt x="405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5" name="Freeform 101"/>
            <p:cNvSpPr>
              <a:spLocks/>
            </p:cNvSpPr>
            <p:nvPr/>
          </p:nvSpPr>
          <p:spPr bwMode="auto">
            <a:xfrm>
              <a:off x="2595" y="1476"/>
              <a:ext cx="1" cy="450"/>
            </a:xfrm>
            <a:custGeom>
              <a:avLst/>
              <a:gdLst>
                <a:gd name="T0" fmla="*/ 0 w 1"/>
                <a:gd name="T1" fmla="*/ 0 h 450"/>
                <a:gd name="T2" fmla="*/ 1 w 1"/>
                <a:gd name="T3" fmla="*/ 450 h 450"/>
                <a:gd name="T4" fmla="*/ 0 60000 65536"/>
                <a:gd name="T5" fmla="*/ 0 60000 65536"/>
                <a:gd name="T6" fmla="*/ 0 w 1"/>
                <a:gd name="T7" fmla="*/ 0 h 450"/>
                <a:gd name="T8" fmla="*/ 1 w 1"/>
                <a:gd name="T9" fmla="*/ 450 h 4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50">
                  <a:moveTo>
                    <a:pt x="0" y="0"/>
                  </a:moveTo>
                  <a:lnTo>
                    <a:pt x="1" y="45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6" name="Text Box 102"/>
            <p:cNvSpPr txBox="1">
              <a:spLocks noChangeArrowheads="1"/>
            </p:cNvSpPr>
            <p:nvPr/>
          </p:nvSpPr>
          <p:spPr bwMode="auto">
            <a:xfrm>
              <a:off x="2057" y="2051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基准</a:t>
              </a:r>
              <a:endParaRPr kumimoji="1" lang="zh-CN" altLang="en-US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387" name="Text Box 103"/>
            <p:cNvSpPr txBox="1">
              <a:spLocks noChangeArrowheads="1"/>
            </p:cNvSpPr>
            <p:nvPr/>
          </p:nvSpPr>
          <p:spPr bwMode="auto">
            <a:xfrm>
              <a:off x="762" y="296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dirty="0">
                  <a:latin typeface="ISOCP" pitchFamily="2" charset="0"/>
                </a:rPr>
                <a:t>⑴</a:t>
              </a:r>
            </a:p>
          </p:txBody>
        </p:sp>
        <p:sp>
          <p:nvSpPr>
            <p:cNvPr id="13388" name="Line 104"/>
            <p:cNvSpPr>
              <a:spLocks noChangeShapeType="1"/>
            </p:cNvSpPr>
            <p:nvPr/>
          </p:nvSpPr>
          <p:spPr bwMode="auto">
            <a:xfrm flipH="1">
              <a:off x="1069" y="922"/>
              <a:ext cx="233" cy="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9" name="Line 105"/>
            <p:cNvSpPr>
              <a:spLocks noChangeShapeType="1"/>
            </p:cNvSpPr>
            <p:nvPr/>
          </p:nvSpPr>
          <p:spPr bwMode="auto">
            <a:xfrm flipH="1">
              <a:off x="680" y="1078"/>
              <a:ext cx="3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90" name="Text Box 106"/>
            <p:cNvSpPr txBox="1">
              <a:spLocks noChangeArrowheads="1"/>
            </p:cNvSpPr>
            <p:nvPr/>
          </p:nvSpPr>
          <p:spPr bwMode="auto">
            <a:xfrm>
              <a:off x="666" y="830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基准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5010151" y="1520825"/>
            <a:ext cx="3927475" cy="3465513"/>
            <a:chOff x="2896" y="473"/>
            <a:chExt cx="2474" cy="2183"/>
          </a:xfrm>
        </p:grpSpPr>
        <p:sp>
          <p:nvSpPr>
            <p:cNvPr id="13321" name="Text Box 36"/>
            <p:cNvSpPr txBox="1">
              <a:spLocks noChangeArrowheads="1"/>
            </p:cNvSpPr>
            <p:nvPr/>
          </p:nvSpPr>
          <p:spPr bwMode="auto">
            <a:xfrm>
              <a:off x="4660" y="1050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基准</a:t>
              </a:r>
            </a:p>
          </p:txBody>
        </p:sp>
        <p:sp>
          <p:nvSpPr>
            <p:cNvPr id="13322" name="Oval 37"/>
            <p:cNvSpPr>
              <a:spLocks noChangeArrowheads="1"/>
            </p:cNvSpPr>
            <p:nvPr/>
          </p:nvSpPr>
          <p:spPr bwMode="auto">
            <a:xfrm>
              <a:off x="3906" y="1748"/>
              <a:ext cx="408" cy="37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3323" name="Oval 38"/>
            <p:cNvSpPr>
              <a:spLocks noChangeArrowheads="1"/>
            </p:cNvSpPr>
            <p:nvPr/>
          </p:nvSpPr>
          <p:spPr bwMode="auto">
            <a:xfrm>
              <a:off x="3757" y="1611"/>
              <a:ext cx="706" cy="64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3324" name="Line 39"/>
            <p:cNvSpPr>
              <a:spLocks noChangeShapeType="1"/>
            </p:cNvSpPr>
            <p:nvPr/>
          </p:nvSpPr>
          <p:spPr bwMode="auto">
            <a:xfrm>
              <a:off x="3675" y="1936"/>
              <a:ext cx="8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5" name="Freeform 40"/>
            <p:cNvSpPr>
              <a:spLocks/>
            </p:cNvSpPr>
            <p:nvPr/>
          </p:nvSpPr>
          <p:spPr bwMode="auto">
            <a:xfrm>
              <a:off x="4110" y="1557"/>
              <a:ext cx="1" cy="754"/>
            </a:xfrm>
            <a:custGeom>
              <a:avLst/>
              <a:gdLst>
                <a:gd name="T0" fmla="*/ 0 w 1"/>
                <a:gd name="T1" fmla="*/ 0 h 844"/>
                <a:gd name="T2" fmla="*/ 0 w 1"/>
                <a:gd name="T3" fmla="*/ 602 h 844"/>
                <a:gd name="T4" fmla="*/ 0 60000 65536"/>
                <a:gd name="T5" fmla="*/ 0 60000 65536"/>
                <a:gd name="T6" fmla="*/ 0 w 1"/>
                <a:gd name="T7" fmla="*/ 0 h 844"/>
                <a:gd name="T8" fmla="*/ 1 w 1"/>
                <a:gd name="T9" fmla="*/ 844 h 8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44">
                  <a:moveTo>
                    <a:pt x="0" y="0"/>
                  </a:moveTo>
                  <a:lnTo>
                    <a:pt x="0" y="84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Rectangle 41"/>
            <p:cNvSpPr>
              <a:spLocks noChangeArrowheads="1"/>
            </p:cNvSpPr>
            <p:nvPr/>
          </p:nvSpPr>
          <p:spPr bwMode="auto">
            <a:xfrm>
              <a:off x="3285" y="1546"/>
              <a:ext cx="1365" cy="84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3327" name="Line 42"/>
            <p:cNvSpPr>
              <a:spLocks noChangeShapeType="1"/>
            </p:cNvSpPr>
            <p:nvPr/>
          </p:nvSpPr>
          <p:spPr bwMode="auto">
            <a:xfrm flipV="1">
              <a:off x="4110" y="1355"/>
              <a:ext cx="0" cy="29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Line 43"/>
            <p:cNvSpPr>
              <a:spLocks noChangeShapeType="1"/>
            </p:cNvSpPr>
            <p:nvPr/>
          </p:nvSpPr>
          <p:spPr bwMode="auto">
            <a:xfrm flipV="1">
              <a:off x="4651" y="1340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9" name="Line 44"/>
            <p:cNvSpPr>
              <a:spLocks noChangeShapeType="1"/>
            </p:cNvSpPr>
            <p:nvPr/>
          </p:nvSpPr>
          <p:spPr bwMode="auto">
            <a:xfrm>
              <a:off x="4110" y="1379"/>
              <a:ext cx="54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0" name="Line 45"/>
            <p:cNvSpPr>
              <a:spLocks noChangeShapeType="1"/>
            </p:cNvSpPr>
            <p:nvPr/>
          </p:nvSpPr>
          <p:spPr bwMode="auto">
            <a:xfrm>
              <a:off x="4470" y="1936"/>
              <a:ext cx="42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1" name="Line 46"/>
            <p:cNvSpPr>
              <a:spLocks noChangeShapeType="1"/>
            </p:cNvSpPr>
            <p:nvPr/>
          </p:nvSpPr>
          <p:spPr bwMode="auto">
            <a:xfrm>
              <a:off x="4662" y="2377"/>
              <a:ext cx="25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2" name="Freeform 47"/>
            <p:cNvSpPr>
              <a:spLocks/>
            </p:cNvSpPr>
            <p:nvPr/>
          </p:nvSpPr>
          <p:spPr bwMode="auto">
            <a:xfrm>
              <a:off x="4854" y="1918"/>
              <a:ext cx="1" cy="464"/>
            </a:xfrm>
            <a:custGeom>
              <a:avLst/>
              <a:gdLst>
                <a:gd name="T0" fmla="*/ 0 w 1"/>
                <a:gd name="T1" fmla="*/ 0 h 464"/>
                <a:gd name="T2" fmla="*/ 0 w 1"/>
                <a:gd name="T3" fmla="*/ 464 h 464"/>
                <a:gd name="T4" fmla="*/ 0 60000 65536"/>
                <a:gd name="T5" fmla="*/ 0 60000 65536"/>
                <a:gd name="T6" fmla="*/ 0 w 1"/>
                <a:gd name="T7" fmla="*/ 0 h 464"/>
                <a:gd name="T8" fmla="*/ 1 w 1"/>
                <a:gd name="T9" fmla="*/ 464 h 4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64">
                  <a:moveTo>
                    <a:pt x="0" y="0"/>
                  </a:moveTo>
                  <a:lnTo>
                    <a:pt x="0" y="464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Text Box 48"/>
            <p:cNvSpPr txBox="1">
              <a:spLocks noChangeArrowheads="1"/>
            </p:cNvSpPr>
            <p:nvPr/>
          </p:nvSpPr>
          <p:spPr bwMode="auto">
            <a:xfrm>
              <a:off x="2896" y="2404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基准</a:t>
              </a:r>
            </a:p>
          </p:txBody>
        </p:sp>
        <p:sp>
          <p:nvSpPr>
            <p:cNvPr id="13334" name="Line 49"/>
            <p:cNvSpPr>
              <a:spLocks noChangeShapeType="1"/>
            </p:cNvSpPr>
            <p:nvPr/>
          </p:nvSpPr>
          <p:spPr bwMode="auto">
            <a:xfrm flipH="1">
              <a:off x="2931" y="2646"/>
              <a:ext cx="4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5" name="Text Box 50"/>
            <p:cNvSpPr txBox="1">
              <a:spLocks noChangeArrowheads="1"/>
            </p:cNvSpPr>
            <p:nvPr/>
          </p:nvSpPr>
          <p:spPr bwMode="auto">
            <a:xfrm>
              <a:off x="4680" y="1414"/>
              <a:ext cx="69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基准</a:t>
              </a:r>
            </a:p>
          </p:txBody>
        </p:sp>
        <p:sp>
          <p:nvSpPr>
            <p:cNvPr id="13336" name="Line 51"/>
            <p:cNvSpPr>
              <a:spLocks noChangeShapeType="1"/>
            </p:cNvSpPr>
            <p:nvPr/>
          </p:nvSpPr>
          <p:spPr bwMode="auto">
            <a:xfrm flipV="1">
              <a:off x="4650" y="1664"/>
              <a:ext cx="203" cy="1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7" name="Line 52"/>
            <p:cNvSpPr>
              <a:spLocks noChangeShapeType="1"/>
            </p:cNvSpPr>
            <p:nvPr/>
          </p:nvSpPr>
          <p:spPr bwMode="auto">
            <a:xfrm>
              <a:off x="4853" y="1664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8" name="Rectangle 53"/>
            <p:cNvSpPr>
              <a:spLocks noChangeArrowheads="1"/>
            </p:cNvSpPr>
            <p:nvPr/>
          </p:nvSpPr>
          <p:spPr bwMode="auto">
            <a:xfrm>
              <a:off x="3285" y="1025"/>
              <a:ext cx="1365" cy="17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3339" name="Rectangle 54"/>
            <p:cNvSpPr>
              <a:spLocks noChangeArrowheads="1"/>
            </p:cNvSpPr>
            <p:nvPr/>
          </p:nvSpPr>
          <p:spPr bwMode="auto">
            <a:xfrm>
              <a:off x="3735" y="584"/>
              <a:ext cx="735" cy="44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3340" name="Line 55"/>
            <p:cNvSpPr>
              <a:spLocks noChangeShapeType="1"/>
            </p:cNvSpPr>
            <p:nvPr/>
          </p:nvSpPr>
          <p:spPr bwMode="auto">
            <a:xfrm flipV="1">
              <a:off x="4101" y="530"/>
              <a:ext cx="0" cy="7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1" name="Line 56"/>
            <p:cNvSpPr>
              <a:spLocks noChangeShapeType="1"/>
            </p:cNvSpPr>
            <p:nvPr/>
          </p:nvSpPr>
          <p:spPr bwMode="auto">
            <a:xfrm flipV="1">
              <a:off x="4314" y="583"/>
              <a:ext cx="0" cy="6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2" name="Line 57"/>
            <p:cNvSpPr>
              <a:spLocks noChangeShapeType="1"/>
            </p:cNvSpPr>
            <p:nvPr/>
          </p:nvSpPr>
          <p:spPr bwMode="auto">
            <a:xfrm flipV="1">
              <a:off x="3906" y="583"/>
              <a:ext cx="0" cy="6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3" name="Freeform 58"/>
            <p:cNvSpPr>
              <a:spLocks/>
            </p:cNvSpPr>
            <p:nvPr/>
          </p:nvSpPr>
          <p:spPr bwMode="auto">
            <a:xfrm>
              <a:off x="4569" y="1207"/>
              <a:ext cx="104" cy="91"/>
            </a:xfrm>
            <a:custGeom>
              <a:avLst/>
              <a:gdLst>
                <a:gd name="T0" fmla="*/ 0 w 104"/>
                <a:gd name="T1" fmla="*/ 0 h 91"/>
                <a:gd name="T2" fmla="*/ 104 w 104"/>
                <a:gd name="T3" fmla="*/ 91 h 91"/>
                <a:gd name="T4" fmla="*/ 0 60000 65536"/>
                <a:gd name="T5" fmla="*/ 0 60000 65536"/>
                <a:gd name="T6" fmla="*/ 0 w 104"/>
                <a:gd name="T7" fmla="*/ 0 h 91"/>
                <a:gd name="T8" fmla="*/ 104 w 104"/>
                <a:gd name="T9" fmla="*/ 91 h 9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" h="91">
                  <a:moveTo>
                    <a:pt x="0" y="0"/>
                  </a:moveTo>
                  <a:lnTo>
                    <a:pt x="104" y="9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4" name="Freeform 59"/>
            <p:cNvSpPr>
              <a:spLocks/>
            </p:cNvSpPr>
            <p:nvPr/>
          </p:nvSpPr>
          <p:spPr bwMode="auto">
            <a:xfrm>
              <a:off x="4670" y="1304"/>
              <a:ext cx="444" cy="1"/>
            </a:xfrm>
            <a:custGeom>
              <a:avLst/>
              <a:gdLst>
                <a:gd name="T0" fmla="*/ 0 w 444"/>
                <a:gd name="T1" fmla="*/ 0 h 1"/>
                <a:gd name="T2" fmla="*/ 444 w 444"/>
                <a:gd name="T3" fmla="*/ 0 h 1"/>
                <a:gd name="T4" fmla="*/ 0 60000 65536"/>
                <a:gd name="T5" fmla="*/ 0 60000 65536"/>
                <a:gd name="T6" fmla="*/ 0 w 444"/>
                <a:gd name="T7" fmla="*/ 0 h 1"/>
                <a:gd name="T8" fmla="*/ 444 w 44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4" h="1">
                  <a:moveTo>
                    <a:pt x="0" y="0"/>
                  </a:moveTo>
                  <a:lnTo>
                    <a:pt x="44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5" name="Text Box 60"/>
            <p:cNvSpPr txBox="1">
              <a:spLocks noChangeArrowheads="1"/>
            </p:cNvSpPr>
            <p:nvPr/>
          </p:nvSpPr>
          <p:spPr bwMode="auto">
            <a:xfrm>
              <a:off x="3105" y="473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dirty="0">
                  <a:latin typeface="ISOCP" pitchFamily="2" charset="0"/>
                </a:rPr>
                <a:t>⑵</a:t>
              </a:r>
            </a:p>
          </p:txBody>
        </p:sp>
        <p:sp>
          <p:nvSpPr>
            <p:cNvPr id="13346" name="Line 61"/>
            <p:cNvSpPr>
              <a:spLocks noChangeShapeType="1"/>
            </p:cNvSpPr>
            <p:nvPr/>
          </p:nvSpPr>
          <p:spPr bwMode="auto">
            <a:xfrm flipV="1">
              <a:off x="3336" y="2386"/>
              <a:ext cx="339" cy="2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7" name="Line 62"/>
            <p:cNvSpPr>
              <a:spLocks noChangeShapeType="1"/>
            </p:cNvSpPr>
            <p:nvPr/>
          </p:nvSpPr>
          <p:spPr bwMode="auto">
            <a:xfrm flipH="1">
              <a:off x="3014" y="1025"/>
              <a:ext cx="27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8" name="Line 63"/>
            <p:cNvSpPr>
              <a:spLocks noChangeShapeType="1"/>
            </p:cNvSpPr>
            <p:nvPr/>
          </p:nvSpPr>
          <p:spPr bwMode="auto">
            <a:xfrm flipH="1">
              <a:off x="3009" y="1185"/>
              <a:ext cx="2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9" name="Line 64"/>
            <p:cNvSpPr>
              <a:spLocks noChangeShapeType="1"/>
            </p:cNvSpPr>
            <p:nvPr/>
          </p:nvSpPr>
          <p:spPr bwMode="auto">
            <a:xfrm>
              <a:off x="3105" y="851"/>
              <a:ext cx="0" cy="17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0" name="Line 65"/>
            <p:cNvSpPr>
              <a:spLocks noChangeShapeType="1"/>
            </p:cNvSpPr>
            <p:nvPr/>
          </p:nvSpPr>
          <p:spPr bwMode="auto">
            <a:xfrm>
              <a:off x="3105" y="1025"/>
              <a:ext cx="0" cy="1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1" name="Line 66"/>
            <p:cNvSpPr>
              <a:spLocks noChangeShapeType="1"/>
            </p:cNvSpPr>
            <p:nvPr/>
          </p:nvSpPr>
          <p:spPr bwMode="auto">
            <a:xfrm>
              <a:off x="3105" y="1176"/>
              <a:ext cx="0" cy="17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3" name="Text Box 3"/>
          <p:cNvSpPr txBox="1">
            <a:spLocks noChangeArrowheads="1"/>
          </p:cNvSpPr>
          <p:nvPr/>
        </p:nvSpPr>
        <p:spPr bwMode="auto">
          <a:xfrm>
            <a:off x="539552" y="5139680"/>
            <a:ext cx="377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⑴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一组孔的定位尺寸</a:t>
            </a:r>
          </a:p>
        </p:txBody>
      </p:sp>
      <p:sp>
        <p:nvSpPr>
          <p:cNvPr id="174" name="Text Box 5"/>
          <p:cNvSpPr txBox="1">
            <a:spLocks noChangeArrowheads="1"/>
          </p:cNvSpPr>
          <p:nvPr/>
        </p:nvSpPr>
        <p:spPr bwMode="auto">
          <a:xfrm>
            <a:off x="4982021" y="5149205"/>
            <a:ext cx="4054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⑵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圆柱体的定位尺寸</a:t>
            </a:r>
          </a:p>
        </p:txBody>
      </p:sp>
    </p:spTree>
    <p:extLst>
      <p:ext uri="{BB962C8B-B14F-4D97-AF65-F5344CB8AC3E}">
        <p14:creationId xmlns:p14="http://schemas.microsoft.com/office/powerpoint/2010/main" val="349894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73" grpId="0" build="p" autoUpdateAnimBg="0"/>
      <p:bldP spid="17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F2B78161-9A7E-4BE6-9F0E-AB679CA90CDE}" type="slidenum">
              <a:rPr kumimoji="1" lang="en-US" altLang="zh-CN" sz="1400">
                <a:solidFill>
                  <a:schemeClr val="bg2"/>
                </a:solidFill>
                <a:latin typeface="Times New Roman" pitchFamily="18" charset="0"/>
              </a:rPr>
              <a:pPr algn="r" eaLnBrk="1" hangingPunct="1">
                <a:spcBef>
                  <a:spcPct val="50000"/>
                </a:spcBef>
              </a:pPr>
              <a:t>11</a:t>
            </a:fld>
            <a:endParaRPr kumimoji="1" lang="en-US" altLang="zh-CN" sz="1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57188" y="366713"/>
            <a:ext cx="878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4. 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总体尺寸</a:t>
            </a:r>
            <a:endParaRPr kumimoji="1" lang="zh-CN" altLang="en-US" sz="240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573338" y="384175"/>
            <a:ext cx="6570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kumimoji="1" lang="en-US" altLang="zh-CN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总长、总高、总宽</a:t>
            </a:r>
          </a:p>
        </p:txBody>
      </p:sp>
      <p:sp>
        <p:nvSpPr>
          <p:cNvPr id="101" name="Text Box 3"/>
          <p:cNvSpPr txBox="1">
            <a:spLocks noChangeArrowheads="1"/>
          </p:cNvSpPr>
          <p:nvPr/>
        </p:nvSpPr>
        <p:spPr bwMode="auto">
          <a:xfrm>
            <a:off x="473075" y="880811"/>
            <a:ext cx="8670925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en-US" altLang="zh-CN" sz="24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总体尺寸有时可能就是某形体的定形或定位尺寸，这时不再注出。当标注总体尺寸后出现多余尺寸时，需作调整，避免出现</a:t>
            </a:r>
            <a:r>
              <a:rPr kumimoji="1" lang="zh-CN" altLang="en-US" sz="2400" b="1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封闭尺寸链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33675" y="3330575"/>
            <a:ext cx="803275" cy="452438"/>
            <a:chOff x="1722" y="2393"/>
            <a:chExt cx="506" cy="285"/>
          </a:xfrm>
        </p:grpSpPr>
        <p:sp>
          <p:nvSpPr>
            <p:cNvPr id="14402" name="Line 5"/>
            <p:cNvSpPr>
              <a:spLocks noChangeShapeType="1"/>
            </p:cNvSpPr>
            <p:nvPr/>
          </p:nvSpPr>
          <p:spPr bwMode="auto">
            <a:xfrm>
              <a:off x="1722" y="2408"/>
              <a:ext cx="30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3" name="Line 6"/>
            <p:cNvSpPr>
              <a:spLocks noChangeShapeType="1"/>
            </p:cNvSpPr>
            <p:nvPr/>
          </p:nvSpPr>
          <p:spPr bwMode="auto">
            <a:xfrm>
              <a:off x="1722" y="2663"/>
              <a:ext cx="5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4" name="Freeform 7"/>
            <p:cNvSpPr>
              <a:spLocks/>
            </p:cNvSpPr>
            <p:nvPr/>
          </p:nvSpPr>
          <p:spPr bwMode="auto">
            <a:xfrm>
              <a:off x="1962" y="2393"/>
              <a:ext cx="1" cy="285"/>
            </a:xfrm>
            <a:custGeom>
              <a:avLst/>
              <a:gdLst>
                <a:gd name="T0" fmla="*/ 0 w 1"/>
                <a:gd name="T1" fmla="*/ 0 h 285"/>
                <a:gd name="T2" fmla="*/ 0 w 1"/>
                <a:gd name="T3" fmla="*/ 285 h 285"/>
                <a:gd name="T4" fmla="*/ 0 60000 65536"/>
                <a:gd name="T5" fmla="*/ 0 60000 65536"/>
                <a:gd name="T6" fmla="*/ 0 w 1"/>
                <a:gd name="T7" fmla="*/ 0 h 285"/>
                <a:gd name="T8" fmla="*/ 1 w 1"/>
                <a:gd name="T9" fmla="*/ 285 h 2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85">
                  <a:moveTo>
                    <a:pt x="0" y="0"/>
                  </a:moveTo>
                  <a:lnTo>
                    <a:pt x="0" y="285"/>
                  </a:lnTo>
                </a:path>
              </a:pathLst>
            </a:custGeom>
            <a:noFill/>
            <a:ln w="19050">
              <a:solidFill>
                <a:srgbClr val="0000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019175" y="2830513"/>
            <a:ext cx="1714500" cy="2166937"/>
            <a:chOff x="642" y="2078"/>
            <a:chExt cx="1080" cy="1365"/>
          </a:xfrm>
        </p:grpSpPr>
        <p:grpSp>
          <p:nvGrpSpPr>
            <p:cNvPr id="14396" name="Group 11"/>
            <p:cNvGrpSpPr>
              <a:grpSpLocks/>
            </p:cNvGrpSpPr>
            <p:nvPr/>
          </p:nvGrpSpPr>
          <p:grpSpPr bwMode="auto">
            <a:xfrm>
              <a:off x="642" y="2078"/>
              <a:ext cx="1080" cy="585"/>
              <a:chOff x="1035" y="2716"/>
              <a:chExt cx="1080" cy="585"/>
            </a:xfrm>
          </p:grpSpPr>
          <p:sp>
            <p:nvSpPr>
              <p:cNvPr id="14400" name="Rectangle 12"/>
              <p:cNvSpPr>
                <a:spLocks noChangeArrowheads="1"/>
              </p:cNvSpPr>
              <p:nvPr/>
            </p:nvSpPr>
            <p:spPr bwMode="auto">
              <a:xfrm>
                <a:off x="1035" y="3046"/>
                <a:ext cx="1080" cy="255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14401" name="Rectangle 13"/>
              <p:cNvSpPr>
                <a:spLocks noChangeArrowheads="1"/>
              </p:cNvSpPr>
              <p:nvPr/>
            </p:nvSpPr>
            <p:spPr bwMode="auto">
              <a:xfrm>
                <a:off x="1425" y="2716"/>
                <a:ext cx="390" cy="330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2400" b="1">
                  <a:latin typeface="Times New Roman" pitchFamily="18" charset="0"/>
                </a:endParaRPr>
              </a:p>
            </p:txBody>
          </p:sp>
        </p:grpSp>
        <p:grpSp>
          <p:nvGrpSpPr>
            <p:cNvPr id="14397" name="Group 14"/>
            <p:cNvGrpSpPr>
              <a:grpSpLocks/>
            </p:cNvGrpSpPr>
            <p:nvPr/>
          </p:nvGrpSpPr>
          <p:grpSpPr bwMode="auto">
            <a:xfrm>
              <a:off x="642" y="2843"/>
              <a:ext cx="1080" cy="600"/>
              <a:chOff x="1035" y="3301"/>
              <a:chExt cx="1080" cy="600"/>
            </a:xfrm>
          </p:grpSpPr>
          <p:sp>
            <p:nvSpPr>
              <p:cNvPr id="14398" name="Rectangle 15"/>
              <p:cNvSpPr>
                <a:spLocks noChangeArrowheads="1"/>
              </p:cNvSpPr>
              <p:nvPr/>
            </p:nvSpPr>
            <p:spPr bwMode="auto">
              <a:xfrm>
                <a:off x="1035" y="3301"/>
                <a:ext cx="1080" cy="600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14399" name="Rectangle 16"/>
              <p:cNvSpPr>
                <a:spLocks noChangeArrowheads="1"/>
              </p:cNvSpPr>
              <p:nvPr/>
            </p:nvSpPr>
            <p:spPr bwMode="auto">
              <a:xfrm>
                <a:off x="1425" y="3421"/>
                <a:ext cx="390" cy="225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2400" b="1">
                  <a:latin typeface="Times New Roman" pitchFamily="18" charset="0"/>
                </a:endParaRPr>
              </a:p>
            </p:txBody>
          </p:sp>
        </p:grpSp>
      </p:grpSp>
      <p:sp>
        <p:nvSpPr>
          <p:cNvPr id="115" name="Line 17"/>
          <p:cNvSpPr>
            <a:spLocks noChangeShapeType="1"/>
          </p:cNvSpPr>
          <p:nvPr/>
        </p:nvSpPr>
        <p:spPr bwMode="auto">
          <a:xfrm>
            <a:off x="2257425" y="5235575"/>
            <a:ext cx="4762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Freeform 18"/>
          <p:cNvSpPr>
            <a:spLocks/>
          </p:cNvSpPr>
          <p:nvPr/>
        </p:nvSpPr>
        <p:spPr bwMode="auto">
          <a:xfrm>
            <a:off x="3114675" y="4568825"/>
            <a:ext cx="1588" cy="452438"/>
          </a:xfrm>
          <a:custGeom>
            <a:avLst/>
            <a:gdLst>
              <a:gd name="T0" fmla="*/ 0 w 1"/>
              <a:gd name="T1" fmla="*/ 0 h 285"/>
              <a:gd name="T2" fmla="*/ 0 w 1"/>
              <a:gd name="T3" fmla="*/ 2147483647 h 285"/>
              <a:gd name="T4" fmla="*/ 0 60000 65536"/>
              <a:gd name="T5" fmla="*/ 0 60000 65536"/>
              <a:gd name="T6" fmla="*/ 0 w 1"/>
              <a:gd name="T7" fmla="*/ 0 h 285"/>
              <a:gd name="T8" fmla="*/ 1 w 1"/>
              <a:gd name="T9" fmla="*/ 285 h 2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85">
                <a:moveTo>
                  <a:pt x="0" y="0"/>
                </a:moveTo>
                <a:lnTo>
                  <a:pt x="0" y="285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019175" y="4997450"/>
            <a:ext cx="1714500" cy="612775"/>
            <a:chOff x="642" y="3443"/>
            <a:chExt cx="1080" cy="386"/>
          </a:xfrm>
        </p:grpSpPr>
        <p:sp>
          <p:nvSpPr>
            <p:cNvPr id="14393" name="Line 20"/>
            <p:cNvSpPr>
              <a:spLocks noChangeShapeType="1"/>
            </p:cNvSpPr>
            <p:nvPr/>
          </p:nvSpPr>
          <p:spPr bwMode="auto">
            <a:xfrm>
              <a:off x="1722" y="3443"/>
              <a:ext cx="0" cy="38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4" name="Line 21"/>
            <p:cNvSpPr>
              <a:spLocks noChangeShapeType="1"/>
            </p:cNvSpPr>
            <p:nvPr/>
          </p:nvSpPr>
          <p:spPr bwMode="auto">
            <a:xfrm>
              <a:off x="642" y="3458"/>
              <a:ext cx="0" cy="371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5" name="Line 22"/>
            <p:cNvSpPr>
              <a:spLocks noChangeShapeType="1"/>
            </p:cNvSpPr>
            <p:nvPr/>
          </p:nvSpPr>
          <p:spPr bwMode="auto">
            <a:xfrm>
              <a:off x="642" y="3759"/>
              <a:ext cx="108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733675" y="4027488"/>
            <a:ext cx="803275" cy="976312"/>
            <a:chOff x="1722" y="2832"/>
            <a:chExt cx="506" cy="615"/>
          </a:xfrm>
        </p:grpSpPr>
        <p:sp>
          <p:nvSpPr>
            <p:cNvPr id="14390" name="Line 24"/>
            <p:cNvSpPr>
              <a:spLocks noChangeShapeType="1"/>
            </p:cNvSpPr>
            <p:nvPr/>
          </p:nvSpPr>
          <p:spPr bwMode="auto">
            <a:xfrm>
              <a:off x="1722" y="3443"/>
              <a:ext cx="50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1" name="Line 25"/>
            <p:cNvSpPr>
              <a:spLocks noChangeShapeType="1"/>
            </p:cNvSpPr>
            <p:nvPr/>
          </p:nvSpPr>
          <p:spPr bwMode="auto">
            <a:xfrm>
              <a:off x="1722" y="2843"/>
              <a:ext cx="50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2" name="Line 26"/>
            <p:cNvSpPr>
              <a:spLocks noChangeShapeType="1"/>
            </p:cNvSpPr>
            <p:nvPr/>
          </p:nvSpPr>
          <p:spPr bwMode="auto">
            <a:xfrm>
              <a:off x="2162" y="2832"/>
              <a:ext cx="0" cy="615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5" name="Line 27"/>
          <p:cNvSpPr>
            <a:spLocks noChangeShapeType="1"/>
          </p:cNvSpPr>
          <p:nvPr/>
        </p:nvSpPr>
        <p:spPr bwMode="auto">
          <a:xfrm>
            <a:off x="3432175" y="2801938"/>
            <a:ext cx="0" cy="9810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2257425" y="2801938"/>
            <a:ext cx="1279525" cy="552450"/>
            <a:chOff x="1422" y="2060"/>
            <a:chExt cx="806" cy="348"/>
          </a:xfrm>
        </p:grpSpPr>
        <p:sp>
          <p:nvSpPr>
            <p:cNvPr id="14388" name="Line 29"/>
            <p:cNvSpPr>
              <a:spLocks noChangeShapeType="1"/>
            </p:cNvSpPr>
            <p:nvPr/>
          </p:nvSpPr>
          <p:spPr bwMode="auto">
            <a:xfrm>
              <a:off x="1422" y="2078"/>
              <a:ext cx="8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9" name="Line 30"/>
            <p:cNvSpPr>
              <a:spLocks noChangeShapeType="1"/>
            </p:cNvSpPr>
            <p:nvPr/>
          </p:nvSpPr>
          <p:spPr bwMode="auto">
            <a:xfrm>
              <a:off x="1962" y="2060"/>
              <a:ext cx="0" cy="348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1638300" y="4592638"/>
            <a:ext cx="619125" cy="714375"/>
            <a:chOff x="1032" y="3188"/>
            <a:chExt cx="390" cy="450"/>
          </a:xfrm>
        </p:grpSpPr>
        <p:sp>
          <p:nvSpPr>
            <p:cNvPr id="14385" name="Line 32"/>
            <p:cNvSpPr>
              <a:spLocks noChangeShapeType="1"/>
            </p:cNvSpPr>
            <p:nvPr/>
          </p:nvSpPr>
          <p:spPr bwMode="auto">
            <a:xfrm>
              <a:off x="1422" y="3188"/>
              <a:ext cx="0" cy="45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6" name="Line 33"/>
            <p:cNvSpPr>
              <a:spLocks noChangeShapeType="1"/>
            </p:cNvSpPr>
            <p:nvPr/>
          </p:nvSpPr>
          <p:spPr bwMode="auto">
            <a:xfrm>
              <a:off x="1032" y="3188"/>
              <a:ext cx="0" cy="45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7" name="Line 34"/>
            <p:cNvSpPr>
              <a:spLocks noChangeShapeType="1"/>
            </p:cNvSpPr>
            <p:nvPr/>
          </p:nvSpPr>
          <p:spPr bwMode="auto">
            <a:xfrm flipH="1">
              <a:off x="1032" y="3593"/>
              <a:ext cx="39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2257425" y="4210050"/>
            <a:ext cx="928688" cy="384175"/>
            <a:chOff x="1422" y="2947"/>
            <a:chExt cx="585" cy="242"/>
          </a:xfrm>
        </p:grpSpPr>
        <p:sp>
          <p:nvSpPr>
            <p:cNvPr id="14382" name="Line 36"/>
            <p:cNvSpPr>
              <a:spLocks noChangeShapeType="1"/>
            </p:cNvSpPr>
            <p:nvPr/>
          </p:nvSpPr>
          <p:spPr bwMode="auto">
            <a:xfrm>
              <a:off x="1422" y="3188"/>
              <a:ext cx="58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3" name="Line 37"/>
            <p:cNvSpPr>
              <a:spLocks noChangeShapeType="1"/>
            </p:cNvSpPr>
            <p:nvPr/>
          </p:nvSpPr>
          <p:spPr bwMode="auto">
            <a:xfrm>
              <a:off x="1422" y="2963"/>
              <a:ext cx="585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4" name="Freeform 38"/>
            <p:cNvSpPr>
              <a:spLocks/>
            </p:cNvSpPr>
            <p:nvPr/>
          </p:nvSpPr>
          <p:spPr bwMode="auto">
            <a:xfrm>
              <a:off x="1961" y="2947"/>
              <a:ext cx="1" cy="242"/>
            </a:xfrm>
            <a:custGeom>
              <a:avLst/>
              <a:gdLst>
                <a:gd name="T0" fmla="*/ 1 w 1"/>
                <a:gd name="T1" fmla="*/ 242 h 242"/>
                <a:gd name="T2" fmla="*/ 0 w 1"/>
                <a:gd name="T3" fmla="*/ 0 h 242"/>
                <a:gd name="T4" fmla="*/ 0 60000 65536"/>
                <a:gd name="T5" fmla="*/ 0 60000 65536"/>
                <a:gd name="T6" fmla="*/ 0 w 1"/>
                <a:gd name="T7" fmla="*/ 0 h 242"/>
                <a:gd name="T8" fmla="*/ 1 w 1"/>
                <a:gd name="T9" fmla="*/ 242 h 24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2">
                  <a:moveTo>
                    <a:pt x="1" y="242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33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7" name="AutoShape 39"/>
          <p:cNvSpPr>
            <a:spLocks noChangeArrowheads="1"/>
          </p:cNvSpPr>
          <p:nvPr/>
        </p:nvSpPr>
        <p:spPr bwMode="auto">
          <a:xfrm>
            <a:off x="3871913" y="5181600"/>
            <a:ext cx="1917700" cy="428625"/>
          </a:xfrm>
          <a:prstGeom prst="wedgeRoundRectCallout">
            <a:avLst>
              <a:gd name="adj1" fmla="val -67384"/>
              <a:gd name="adj2" fmla="val -361111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rgbClr val="000000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有多余尺寸</a:t>
            </a:r>
          </a:p>
        </p:txBody>
      </p:sp>
      <p:sp>
        <p:nvSpPr>
          <p:cNvPr id="138" name="AutoShape 40"/>
          <p:cNvSpPr>
            <a:spLocks noChangeArrowheads="1"/>
          </p:cNvSpPr>
          <p:nvPr/>
        </p:nvSpPr>
        <p:spPr bwMode="auto">
          <a:xfrm>
            <a:off x="4206875" y="3282950"/>
            <a:ext cx="1158875" cy="952500"/>
          </a:xfrm>
          <a:prstGeom prst="rightArrow">
            <a:avLst>
              <a:gd name="adj1" fmla="val 50000"/>
              <a:gd name="adj2" fmla="val 30417"/>
            </a:avLst>
          </a:prstGeom>
          <a:solidFill>
            <a:srgbClr val="FFC000"/>
          </a:solidFill>
          <a:ln w="19050">
            <a:solidFill>
              <a:srgbClr val="000000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调整</a:t>
            </a:r>
          </a:p>
        </p:txBody>
      </p: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6086475" y="2701925"/>
            <a:ext cx="2517775" cy="2797175"/>
            <a:chOff x="3834" y="1997"/>
            <a:chExt cx="1586" cy="1762"/>
          </a:xfrm>
        </p:grpSpPr>
        <p:grpSp>
          <p:nvGrpSpPr>
            <p:cNvPr id="14357" name="Group 42"/>
            <p:cNvGrpSpPr>
              <a:grpSpLocks/>
            </p:cNvGrpSpPr>
            <p:nvPr/>
          </p:nvGrpSpPr>
          <p:grpSpPr bwMode="auto">
            <a:xfrm>
              <a:off x="3834" y="2008"/>
              <a:ext cx="1080" cy="585"/>
              <a:chOff x="1035" y="2716"/>
              <a:chExt cx="1080" cy="585"/>
            </a:xfrm>
          </p:grpSpPr>
          <p:sp>
            <p:nvSpPr>
              <p:cNvPr id="14380" name="Rectangle 43"/>
              <p:cNvSpPr>
                <a:spLocks noChangeArrowheads="1"/>
              </p:cNvSpPr>
              <p:nvPr/>
            </p:nvSpPr>
            <p:spPr bwMode="auto">
              <a:xfrm>
                <a:off x="1035" y="3046"/>
                <a:ext cx="1080" cy="255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14381" name="Rectangle 44"/>
              <p:cNvSpPr>
                <a:spLocks noChangeArrowheads="1"/>
              </p:cNvSpPr>
              <p:nvPr/>
            </p:nvSpPr>
            <p:spPr bwMode="auto">
              <a:xfrm>
                <a:off x="1425" y="2716"/>
                <a:ext cx="390" cy="330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2400" b="1">
                  <a:latin typeface="Times New Roman" pitchFamily="18" charset="0"/>
                </a:endParaRPr>
              </a:p>
            </p:txBody>
          </p:sp>
        </p:grpSp>
        <p:sp>
          <p:nvSpPr>
            <p:cNvPr id="14358" name="Line 45"/>
            <p:cNvSpPr>
              <a:spLocks noChangeShapeType="1"/>
            </p:cNvSpPr>
            <p:nvPr/>
          </p:nvSpPr>
          <p:spPr bwMode="auto">
            <a:xfrm>
              <a:off x="4914" y="2338"/>
              <a:ext cx="30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9" name="Line 46"/>
            <p:cNvSpPr>
              <a:spLocks noChangeShapeType="1"/>
            </p:cNvSpPr>
            <p:nvPr/>
          </p:nvSpPr>
          <p:spPr bwMode="auto">
            <a:xfrm>
              <a:off x="4914" y="2593"/>
              <a:ext cx="5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0" name="Freeform 47"/>
            <p:cNvSpPr>
              <a:spLocks/>
            </p:cNvSpPr>
            <p:nvPr/>
          </p:nvSpPr>
          <p:spPr bwMode="auto">
            <a:xfrm>
              <a:off x="5154" y="2312"/>
              <a:ext cx="1" cy="285"/>
            </a:xfrm>
            <a:custGeom>
              <a:avLst/>
              <a:gdLst>
                <a:gd name="T0" fmla="*/ 0 w 1"/>
                <a:gd name="T1" fmla="*/ 0 h 285"/>
                <a:gd name="T2" fmla="*/ 0 w 1"/>
                <a:gd name="T3" fmla="*/ 285 h 285"/>
                <a:gd name="T4" fmla="*/ 0 60000 65536"/>
                <a:gd name="T5" fmla="*/ 0 60000 65536"/>
                <a:gd name="T6" fmla="*/ 0 w 1"/>
                <a:gd name="T7" fmla="*/ 0 h 285"/>
                <a:gd name="T8" fmla="*/ 1 w 1"/>
                <a:gd name="T9" fmla="*/ 285 h 2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85">
                  <a:moveTo>
                    <a:pt x="0" y="0"/>
                  </a:moveTo>
                  <a:lnTo>
                    <a:pt x="0" y="285"/>
                  </a:lnTo>
                </a:path>
              </a:pathLst>
            </a:custGeom>
            <a:noFill/>
            <a:ln w="19050">
              <a:solidFill>
                <a:srgbClr val="0000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61" name="Group 48"/>
            <p:cNvGrpSpPr>
              <a:grpSpLocks/>
            </p:cNvGrpSpPr>
            <p:nvPr/>
          </p:nvGrpSpPr>
          <p:grpSpPr bwMode="auto">
            <a:xfrm>
              <a:off x="3834" y="2773"/>
              <a:ext cx="1080" cy="600"/>
              <a:chOff x="1035" y="3301"/>
              <a:chExt cx="1080" cy="600"/>
            </a:xfrm>
          </p:grpSpPr>
          <p:sp>
            <p:nvSpPr>
              <p:cNvPr id="14378" name="Rectangle 49"/>
              <p:cNvSpPr>
                <a:spLocks noChangeArrowheads="1"/>
              </p:cNvSpPr>
              <p:nvPr/>
            </p:nvSpPr>
            <p:spPr bwMode="auto">
              <a:xfrm>
                <a:off x="1035" y="3301"/>
                <a:ext cx="1080" cy="600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14379" name="Rectangle 50"/>
              <p:cNvSpPr>
                <a:spLocks noChangeArrowheads="1"/>
              </p:cNvSpPr>
              <p:nvPr/>
            </p:nvSpPr>
            <p:spPr bwMode="auto">
              <a:xfrm>
                <a:off x="1425" y="3421"/>
                <a:ext cx="390" cy="225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2400" b="1">
                  <a:latin typeface="Times New Roman" pitchFamily="18" charset="0"/>
                </a:endParaRPr>
              </a:p>
            </p:txBody>
          </p:sp>
        </p:grpSp>
        <p:sp>
          <p:nvSpPr>
            <p:cNvPr id="14362" name="Line 51"/>
            <p:cNvSpPr>
              <a:spLocks noChangeShapeType="1"/>
            </p:cNvSpPr>
            <p:nvPr/>
          </p:nvSpPr>
          <p:spPr bwMode="auto">
            <a:xfrm>
              <a:off x="4614" y="3118"/>
              <a:ext cx="0" cy="4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Line 52"/>
            <p:cNvSpPr>
              <a:spLocks noChangeShapeType="1"/>
            </p:cNvSpPr>
            <p:nvPr/>
          </p:nvSpPr>
          <p:spPr bwMode="auto">
            <a:xfrm>
              <a:off x="4914" y="3373"/>
              <a:ext cx="0" cy="38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Line 53"/>
            <p:cNvSpPr>
              <a:spLocks noChangeShapeType="1"/>
            </p:cNvSpPr>
            <p:nvPr/>
          </p:nvSpPr>
          <p:spPr bwMode="auto">
            <a:xfrm>
              <a:off x="4614" y="3523"/>
              <a:ext cx="3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5" name="Line 54"/>
            <p:cNvSpPr>
              <a:spLocks noChangeShapeType="1"/>
            </p:cNvSpPr>
            <p:nvPr/>
          </p:nvSpPr>
          <p:spPr bwMode="auto">
            <a:xfrm>
              <a:off x="4614" y="3118"/>
              <a:ext cx="58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Line 55"/>
            <p:cNvSpPr>
              <a:spLocks noChangeShapeType="1"/>
            </p:cNvSpPr>
            <p:nvPr/>
          </p:nvSpPr>
          <p:spPr bwMode="auto">
            <a:xfrm>
              <a:off x="4914" y="3373"/>
              <a:ext cx="50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Freeform 56"/>
            <p:cNvSpPr>
              <a:spLocks/>
            </p:cNvSpPr>
            <p:nvPr/>
          </p:nvSpPr>
          <p:spPr bwMode="auto">
            <a:xfrm>
              <a:off x="5154" y="3103"/>
              <a:ext cx="1" cy="285"/>
            </a:xfrm>
            <a:custGeom>
              <a:avLst/>
              <a:gdLst>
                <a:gd name="T0" fmla="*/ 0 w 1"/>
                <a:gd name="T1" fmla="*/ 0 h 285"/>
                <a:gd name="T2" fmla="*/ 0 w 1"/>
                <a:gd name="T3" fmla="*/ 285 h 285"/>
                <a:gd name="T4" fmla="*/ 0 60000 65536"/>
                <a:gd name="T5" fmla="*/ 0 60000 65536"/>
                <a:gd name="T6" fmla="*/ 0 w 1"/>
                <a:gd name="T7" fmla="*/ 0 h 285"/>
                <a:gd name="T8" fmla="*/ 1 w 1"/>
                <a:gd name="T9" fmla="*/ 285 h 2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85">
                  <a:moveTo>
                    <a:pt x="0" y="0"/>
                  </a:moveTo>
                  <a:lnTo>
                    <a:pt x="0" y="285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8" name="Line 57"/>
            <p:cNvSpPr>
              <a:spLocks noChangeShapeType="1"/>
            </p:cNvSpPr>
            <p:nvPr/>
          </p:nvSpPr>
          <p:spPr bwMode="auto">
            <a:xfrm>
              <a:off x="3834" y="3388"/>
              <a:ext cx="0" cy="371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9" name="Line 58"/>
            <p:cNvSpPr>
              <a:spLocks noChangeShapeType="1"/>
            </p:cNvSpPr>
            <p:nvPr/>
          </p:nvSpPr>
          <p:spPr bwMode="auto">
            <a:xfrm>
              <a:off x="3834" y="3689"/>
              <a:ext cx="108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0" name="Line 59"/>
            <p:cNvSpPr>
              <a:spLocks noChangeShapeType="1"/>
            </p:cNvSpPr>
            <p:nvPr/>
          </p:nvSpPr>
          <p:spPr bwMode="auto">
            <a:xfrm>
              <a:off x="4914" y="2773"/>
              <a:ext cx="50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1" name="Line 60"/>
            <p:cNvSpPr>
              <a:spLocks noChangeShapeType="1"/>
            </p:cNvSpPr>
            <p:nvPr/>
          </p:nvSpPr>
          <p:spPr bwMode="auto">
            <a:xfrm>
              <a:off x="4614" y="2008"/>
              <a:ext cx="8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2" name="Line 61"/>
            <p:cNvSpPr>
              <a:spLocks noChangeShapeType="1"/>
            </p:cNvSpPr>
            <p:nvPr/>
          </p:nvSpPr>
          <p:spPr bwMode="auto">
            <a:xfrm>
              <a:off x="5354" y="2762"/>
              <a:ext cx="0" cy="615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3" name="Line 62"/>
            <p:cNvSpPr>
              <a:spLocks noChangeShapeType="1"/>
            </p:cNvSpPr>
            <p:nvPr/>
          </p:nvSpPr>
          <p:spPr bwMode="auto">
            <a:xfrm>
              <a:off x="5354" y="1997"/>
              <a:ext cx="0" cy="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4" name="Line 63"/>
            <p:cNvSpPr>
              <a:spLocks noChangeShapeType="1"/>
            </p:cNvSpPr>
            <p:nvPr/>
          </p:nvSpPr>
          <p:spPr bwMode="auto">
            <a:xfrm>
              <a:off x="4224" y="3118"/>
              <a:ext cx="0" cy="45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5" name="Line 64"/>
            <p:cNvSpPr>
              <a:spLocks noChangeShapeType="1"/>
            </p:cNvSpPr>
            <p:nvPr/>
          </p:nvSpPr>
          <p:spPr bwMode="auto">
            <a:xfrm flipH="1">
              <a:off x="4224" y="3523"/>
              <a:ext cx="39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6" name="Line 65"/>
            <p:cNvSpPr>
              <a:spLocks noChangeShapeType="1"/>
            </p:cNvSpPr>
            <p:nvPr/>
          </p:nvSpPr>
          <p:spPr bwMode="auto">
            <a:xfrm>
              <a:off x="4614" y="2893"/>
              <a:ext cx="585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7" name="Freeform 66"/>
            <p:cNvSpPr>
              <a:spLocks/>
            </p:cNvSpPr>
            <p:nvPr/>
          </p:nvSpPr>
          <p:spPr bwMode="auto">
            <a:xfrm>
              <a:off x="5153" y="2877"/>
              <a:ext cx="1" cy="242"/>
            </a:xfrm>
            <a:custGeom>
              <a:avLst/>
              <a:gdLst>
                <a:gd name="T0" fmla="*/ 1 w 1"/>
                <a:gd name="T1" fmla="*/ 242 h 242"/>
                <a:gd name="T2" fmla="*/ 0 w 1"/>
                <a:gd name="T3" fmla="*/ 0 h 242"/>
                <a:gd name="T4" fmla="*/ 0 60000 65536"/>
                <a:gd name="T5" fmla="*/ 0 60000 65536"/>
                <a:gd name="T6" fmla="*/ 0 w 1"/>
                <a:gd name="T7" fmla="*/ 0 h 242"/>
                <a:gd name="T8" fmla="*/ 1 w 1"/>
                <a:gd name="T9" fmla="*/ 242 h 24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2">
                  <a:moveTo>
                    <a:pt x="1" y="242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27" name="Line 67"/>
          <p:cNvSpPr>
            <a:spLocks noChangeShapeType="1"/>
          </p:cNvSpPr>
          <p:nvPr/>
        </p:nvSpPr>
        <p:spPr bwMode="auto">
          <a:xfrm>
            <a:off x="2263775" y="4581525"/>
            <a:ext cx="0" cy="7191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8" name="Line 68"/>
          <p:cNvSpPr>
            <a:spLocks noChangeShapeType="1"/>
          </p:cNvSpPr>
          <p:nvPr/>
        </p:nvSpPr>
        <p:spPr bwMode="auto">
          <a:xfrm>
            <a:off x="2268538" y="4591050"/>
            <a:ext cx="863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9" name="组合 68"/>
          <p:cNvGrpSpPr/>
          <p:nvPr/>
        </p:nvGrpSpPr>
        <p:grpSpPr>
          <a:xfrm>
            <a:off x="2207965" y="1930946"/>
            <a:ext cx="1501774" cy="2002879"/>
            <a:chOff x="2207965" y="1930946"/>
            <a:chExt cx="1501774" cy="2002879"/>
          </a:xfrm>
        </p:grpSpPr>
        <p:sp>
          <p:nvSpPr>
            <p:cNvPr id="70" name="椭圆 69"/>
            <p:cNvSpPr/>
            <p:nvPr/>
          </p:nvSpPr>
          <p:spPr>
            <a:xfrm>
              <a:off x="2845643" y="2471241"/>
              <a:ext cx="864096" cy="14625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>
              <a:stCxn id="70" idx="1"/>
            </p:cNvCxnSpPr>
            <p:nvPr/>
          </p:nvCxnSpPr>
          <p:spPr>
            <a:xfrm flipH="1" flipV="1">
              <a:off x="2207965" y="1930946"/>
              <a:ext cx="764222" cy="7544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65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  <p:bldP spid="101" grpId="0" autoUpdateAnimBg="0"/>
      <p:bldP spid="115" grpId="0" animBg="1"/>
      <p:bldP spid="116" grpId="0" animBg="1"/>
      <p:bldP spid="125" grpId="0" animBg="1"/>
      <p:bldP spid="137" grpId="0" animBg="1" autoUpdateAnimBg="0"/>
      <p:bldP spid="138" grpId="0" animBg="1" autoUpdateAnimBg="0"/>
      <p:bldP spid="15427" grpId="0" animBg="1"/>
      <p:bldP spid="154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65" y="661397"/>
            <a:ext cx="5447473" cy="5277482"/>
          </a:xfrm>
          <a:prstGeom prst="rect">
            <a:avLst/>
          </a:prstGeom>
        </p:spPr>
      </p:pic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40525" y="61880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F2FC636-ABED-43EB-9A5A-F06B467F6090}" type="slidenum">
              <a:rPr lang="en-US" altLang="zh-CN" sz="1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pPr>
                <a:spcBef>
                  <a:spcPct val="50000"/>
                </a:spcBef>
                <a:buClrTx/>
                <a:buFontTx/>
                <a:buNone/>
              </a:pPr>
              <a:t>12</a:t>
            </a:fld>
            <a:endParaRPr lang="en-US" altLang="zh-CN" sz="1400" b="1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63639" y="2573338"/>
            <a:ext cx="2400250" cy="319087"/>
            <a:chOff x="1132" y="1635"/>
            <a:chExt cx="1622" cy="201"/>
          </a:xfrm>
        </p:grpSpPr>
        <p:sp>
          <p:nvSpPr>
            <p:cNvPr id="23779" name="Line 3"/>
            <p:cNvSpPr>
              <a:spLocks noChangeShapeType="1"/>
            </p:cNvSpPr>
            <p:nvPr/>
          </p:nvSpPr>
          <p:spPr bwMode="auto">
            <a:xfrm>
              <a:off x="1264" y="1704"/>
              <a:ext cx="145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80" name="Freeform 4"/>
            <p:cNvSpPr>
              <a:spLocks/>
            </p:cNvSpPr>
            <p:nvPr/>
          </p:nvSpPr>
          <p:spPr bwMode="auto">
            <a:xfrm>
              <a:off x="2591" y="1673"/>
              <a:ext cx="163" cy="163"/>
            </a:xfrm>
            <a:custGeom>
              <a:avLst/>
              <a:gdLst>
                <a:gd name="T0" fmla="*/ 0 w 430"/>
                <a:gd name="T1" fmla="*/ 3 h 428"/>
                <a:gd name="T2" fmla="*/ 3 w 430"/>
                <a:gd name="T3" fmla="*/ 0 h 428"/>
                <a:gd name="T4" fmla="*/ 3 w 430"/>
                <a:gd name="T5" fmla="*/ 0 h 428"/>
                <a:gd name="T6" fmla="*/ 0 60000 65536"/>
                <a:gd name="T7" fmla="*/ 0 60000 65536"/>
                <a:gd name="T8" fmla="*/ 0 60000 65536"/>
                <a:gd name="T9" fmla="*/ 0 w 430"/>
                <a:gd name="T10" fmla="*/ 0 h 428"/>
                <a:gd name="T11" fmla="*/ 430 w 430"/>
                <a:gd name="T12" fmla="*/ 428 h 4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" h="428">
                  <a:moveTo>
                    <a:pt x="0" y="428"/>
                  </a:moveTo>
                  <a:lnTo>
                    <a:pt x="428" y="0"/>
                  </a:lnTo>
                  <a:lnTo>
                    <a:pt x="43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81" name="Freeform 5"/>
            <p:cNvSpPr>
              <a:spLocks/>
            </p:cNvSpPr>
            <p:nvPr/>
          </p:nvSpPr>
          <p:spPr bwMode="auto">
            <a:xfrm>
              <a:off x="1132" y="1635"/>
              <a:ext cx="201" cy="201"/>
            </a:xfrm>
            <a:custGeom>
              <a:avLst/>
              <a:gdLst>
                <a:gd name="T0" fmla="*/ 0 w 429"/>
                <a:gd name="T1" fmla="*/ 10 h 428"/>
                <a:gd name="T2" fmla="*/ 10 w 429"/>
                <a:gd name="T3" fmla="*/ 0 h 428"/>
                <a:gd name="T4" fmla="*/ 10 w 429"/>
                <a:gd name="T5" fmla="*/ 0 h 428"/>
                <a:gd name="T6" fmla="*/ 0 60000 65536"/>
                <a:gd name="T7" fmla="*/ 0 60000 65536"/>
                <a:gd name="T8" fmla="*/ 0 60000 65536"/>
                <a:gd name="T9" fmla="*/ 0 w 429"/>
                <a:gd name="T10" fmla="*/ 0 h 428"/>
                <a:gd name="T11" fmla="*/ 429 w 429"/>
                <a:gd name="T12" fmla="*/ 428 h 4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" h="428">
                  <a:moveTo>
                    <a:pt x="0" y="428"/>
                  </a:moveTo>
                  <a:lnTo>
                    <a:pt x="428" y="0"/>
                  </a:lnTo>
                  <a:lnTo>
                    <a:pt x="429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212601" y="2029946"/>
            <a:ext cx="631059" cy="384175"/>
            <a:chOff x="3313" y="1366"/>
            <a:chExt cx="463" cy="242"/>
          </a:xfrm>
        </p:grpSpPr>
        <p:sp>
          <p:nvSpPr>
            <p:cNvPr id="23775" name="Line 7"/>
            <p:cNvSpPr>
              <a:spLocks noChangeShapeType="1"/>
            </p:cNvSpPr>
            <p:nvPr/>
          </p:nvSpPr>
          <p:spPr bwMode="auto">
            <a:xfrm>
              <a:off x="3619" y="1531"/>
              <a:ext cx="15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6" name="Line 8"/>
            <p:cNvSpPr>
              <a:spLocks noChangeShapeType="1"/>
            </p:cNvSpPr>
            <p:nvPr/>
          </p:nvSpPr>
          <p:spPr bwMode="auto">
            <a:xfrm>
              <a:off x="3313" y="1530"/>
              <a:ext cx="19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7" name="Line 9"/>
            <p:cNvSpPr>
              <a:spLocks noChangeShapeType="1"/>
            </p:cNvSpPr>
            <p:nvPr/>
          </p:nvSpPr>
          <p:spPr bwMode="auto">
            <a:xfrm>
              <a:off x="3509" y="1366"/>
              <a:ext cx="0" cy="24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8" name="Freeform 10"/>
            <p:cNvSpPr>
              <a:spLocks/>
            </p:cNvSpPr>
            <p:nvPr/>
          </p:nvSpPr>
          <p:spPr bwMode="auto">
            <a:xfrm>
              <a:off x="3508" y="1530"/>
              <a:ext cx="111" cy="1"/>
            </a:xfrm>
            <a:custGeom>
              <a:avLst/>
              <a:gdLst>
                <a:gd name="T0" fmla="*/ 2 w 293"/>
                <a:gd name="T1" fmla="*/ 0 h 1"/>
                <a:gd name="T2" fmla="*/ 0 w 293"/>
                <a:gd name="T3" fmla="*/ 0 h 1"/>
                <a:gd name="T4" fmla="*/ 0 w 293"/>
                <a:gd name="T5" fmla="*/ 0 h 1"/>
                <a:gd name="T6" fmla="*/ 0 60000 65536"/>
                <a:gd name="T7" fmla="*/ 0 60000 65536"/>
                <a:gd name="T8" fmla="*/ 0 60000 65536"/>
                <a:gd name="T9" fmla="*/ 0 w 293"/>
                <a:gd name="T10" fmla="*/ 0 h 1"/>
                <a:gd name="T11" fmla="*/ 293 w 2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3" h="1">
                  <a:moveTo>
                    <a:pt x="293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949908" y="1451281"/>
            <a:ext cx="1157715" cy="1971930"/>
            <a:chOff x="2496" y="1024"/>
            <a:chExt cx="799" cy="1088"/>
          </a:xfrm>
        </p:grpSpPr>
        <p:sp>
          <p:nvSpPr>
            <p:cNvPr id="23773" name="Line 12"/>
            <p:cNvSpPr>
              <a:spLocks noChangeShapeType="1"/>
            </p:cNvSpPr>
            <p:nvPr/>
          </p:nvSpPr>
          <p:spPr bwMode="auto">
            <a:xfrm>
              <a:off x="3246" y="1024"/>
              <a:ext cx="0" cy="10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4" name="Freeform 13"/>
            <p:cNvSpPr>
              <a:spLocks/>
            </p:cNvSpPr>
            <p:nvPr/>
          </p:nvSpPr>
          <p:spPr bwMode="auto">
            <a:xfrm>
              <a:off x="2496" y="1032"/>
              <a:ext cx="799" cy="1"/>
            </a:xfrm>
            <a:custGeom>
              <a:avLst/>
              <a:gdLst>
                <a:gd name="T0" fmla="*/ 0 w 2099"/>
                <a:gd name="T1" fmla="*/ 0 h 1"/>
                <a:gd name="T2" fmla="*/ 17 w 2099"/>
                <a:gd name="T3" fmla="*/ 0 h 1"/>
                <a:gd name="T4" fmla="*/ 17 w 2099"/>
                <a:gd name="T5" fmla="*/ 0 h 1"/>
                <a:gd name="T6" fmla="*/ 0 60000 65536"/>
                <a:gd name="T7" fmla="*/ 0 60000 65536"/>
                <a:gd name="T8" fmla="*/ 0 60000 65536"/>
                <a:gd name="T9" fmla="*/ 0 w 2099"/>
                <a:gd name="T10" fmla="*/ 0 h 1"/>
                <a:gd name="T11" fmla="*/ 2099 w 209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9" h="1">
                  <a:moveTo>
                    <a:pt x="0" y="0"/>
                  </a:moveTo>
                  <a:lnTo>
                    <a:pt x="2098" y="0"/>
                  </a:lnTo>
                  <a:lnTo>
                    <a:pt x="2099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208050" y="5801808"/>
            <a:ext cx="2051521" cy="260896"/>
            <a:chOff x="1294" y="3558"/>
            <a:chExt cx="1400" cy="310"/>
          </a:xfrm>
        </p:grpSpPr>
        <p:sp>
          <p:nvSpPr>
            <p:cNvPr id="23766" name="Freeform 15"/>
            <p:cNvSpPr>
              <a:spLocks/>
            </p:cNvSpPr>
            <p:nvPr/>
          </p:nvSpPr>
          <p:spPr bwMode="auto">
            <a:xfrm>
              <a:off x="1294" y="3802"/>
              <a:ext cx="100" cy="33"/>
            </a:xfrm>
            <a:custGeom>
              <a:avLst/>
              <a:gdLst>
                <a:gd name="T0" fmla="*/ 2 w 262"/>
                <a:gd name="T1" fmla="*/ 0 h 87"/>
                <a:gd name="T2" fmla="*/ 2 w 262"/>
                <a:gd name="T3" fmla="*/ 1 h 87"/>
                <a:gd name="T4" fmla="*/ 0 w 262"/>
                <a:gd name="T5" fmla="*/ 0 h 87"/>
                <a:gd name="T6" fmla="*/ 2 w 262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2"/>
                <a:gd name="T13" fmla="*/ 0 h 87"/>
                <a:gd name="T14" fmla="*/ 262 w 262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2" h="87">
                  <a:moveTo>
                    <a:pt x="262" y="0"/>
                  </a:moveTo>
                  <a:lnTo>
                    <a:pt x="262" y="87"/>
                  </a:lnTo>
                  <a:lnTo>
                    <a:pt x="0" y="44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7" name="Freeform 16"/>
            <p:cNvSpPr>
              <a:spLocks/>
            </p:cNvSpPr>
            <p:nvPr/>
          </p:nvSpPr>
          <p:spPr bwMode="auto">
            <a:xfrm>
              <a:off x="2592" y="3802"/>
              <a:ext cx="101" cy="33"/>
            </a:xfrm>
            <a:custGeom>
              <a:avLst/>
              <a:gdLst>
                <a:gd name="T0" fmla="*/ 0 w 263"/>
                <a:gd name="T1" fmla="*/ 0 h 87"/>
                <a:gd name="T2" fmla="*/ 0 w 263"/>
                <a:gd name="T3" fmla="*/ 1 h 87"/>
                <a:gd name="T4" fmla="*/ 2 w 263"/>
                <a:gd name="T5" fmla="*/ 0 h 87"/>
                <a:gd name="T6" fmla="*/ 0 w 263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3"/>
                <a:gd name="T13" fmla="*/ 0 h 87"/>
                <a:gd name="T14" fmla="*/ 263 w 263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3" h="87">
                  <a:moveTo>
                    <a:pt x="0" y="0"/>
                  </a:moveTo>
                  <a:lnTo>
                    <a:pt x="0" y="87"/>
                  </a:lnTo>
                  <a:lnTo>
                    <a:pt x="263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8" name="Freeform 17"/>
            <p:cNvSpPr>
              <a:spLocks/>
            </p:cNvSpPr>
            <p:nvPr/>
          </p:nvSpPr>
          <p:spPr bwMode="auto">
            <a:xfrm>
              <a:off x="1394" y="3819"/>
              <a:ext cx="1199" cy="1"/>
            </a:xfrm>
            <a:custGeom>
              <a:avLst/>
              <a:gdLst>
                <a:gd name="T0" fmla="*/ 0 w 3153"/>
                <a:gd name="T1" fmla="*/ 0 h 1"/>
                <a:gd name="T2" fmla="*/ 25 w 3153"/>
                <a:gd name="T3" fmla="*/ 0 h 1"/>
                <a:gd name="T4" fmla="*/ 25 w 3153"/>
                <a:gd name="T5" fmla="*/ 0 h 1"/>
                <a:gd name="T6" fmla="*/ 0 60000 65536"/>
                <a:gd name="T7" fmla="*/ 0 60000 65536"/>
                <a:gd name="T8" fmla="*/ 0 60000 65536"/>
                <a:gd name="T9" fmla="*/ 0 w 3153"/>
                <a:gd name="T10" fmla="*/ 0 h 1"/>
                <a:gd name="T11" fmla="*/ 3153 w 315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53" h="1">
                  <a:moveTo>
                    <a:pt x="0" y="0"/>
                  </a:moveTo>
                  <a:lnTo>
                    <a:pt x="3152" y="0"/>
                  </a:lnTo>
                  <a:lnTo>
                    <a:pt x="3153" y="0"/>
                  </a:lnTo>
                </a:path>
              </a:pathLst>
            </a:cu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9" name="Freeform 18"/>
            <p:cNvSpPr>
              <a:spLocks/>
            </p:cNvSpPr>
            <p:nvPr/>
          </p:nvSpPr>
          <p:spPr bwMode="auto">
            <a:xfrm>
              <a:off x="1294" y="3558"/>
              <a:ext cx="1" cy="310"/>
            </a:xfrm>
            <a:custGeom>
              <a:avLst/>
              <a:gdLst>
                <a:gd name="T0" fmla="*/ 0 w 1"/>
                <a:gd name="T1" fmla="*/ 0 h 818"/>
                <a:gd name="T2" fmla="*/ 0 w 1"/>
                <a:gd name="T3" fmla="*/ 6 h 818"/>
                <a:gd name="T4" fmla="*/ 1 w 1"/>
                <a:gd name="T5" fmla="*/ 6 h 818"/>
                <a:gd name="T6" fmla="*/ 0 60000 65536"/>
                <a:gd name="T7" fmla="*/ 0 60000 65536"/>
                <a:gd name="T8" fmla="*/ 0 60000 65536"/>
                <a:gd name="T9" fmla="*/ 0 w 1"/>
                <a:gd name="T10" fmla="*/ 0 h 818"/>
                <a:gd name="T11" fmla="*/ 1 w 1"/>
                <a:gd name="T12" fmla="*/ 818 h 8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18">
                  <a:moveTo>
                    <a:pt x="0" y="0"/>
                  </a:moveTo>
                  <a:lnTo>
                    <a:pt x="0" y="818"/>
                  </a:lnTo>
                  <a:lnTo>
                    <a:pt x="1" y="818"/>
                  </a:lnTo>
                </a:path>
              </a:pathLst>
            </a:cu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0" name="Freeform 19"/>
            <p:cNvSpPr>
              <a:spLocks/>
            </p:cNvSpPr>
            <p:nvPr/>
          </p:nvSpPr>
          <p:spPr bwMode="auto">
            <a:xfrm>
              <a:off x="1294" y="3802"/>
              <a:ext cx="100" cy="33"/>
            </a:xfrm>
            <a:custGeom>
              <a:avLst/>
              <a:gdLst>
                <a:gd name="T0" fmla="*/ 2 w 262"/>
                <a:gd name="T1" fmla="*/ 0 h 87"/>
                <a:gd name="T2" fmla="*/ 2 w 262"/>
                <a:gd name="T3" fmla="*/ 1 h 87"/>
                <a:gd name="T4" fmla="*/ 0 w 262"/>
                <a:gd name="T5" fmla="*/ 0 h 87"/>
                <a:gd name="T6" fmla="*/ 2 w 262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2"/>
                <a:gd name="T13" fmla="*/ 0 h 87"/>
                <a:gd name="T14" fmla="*/ 262 w 262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2" h="87">
                  <a:moveTo>
                    <a:pt x="262" y="0"/>
                  </a:moveTo>
                  <a:lnTo>
                    <a:pt x="262" y="87"/>
                  </a:lnTo>
                  <a:lnTo>
                    <a:pt x="0" y="44"/>
                  </a:lnTo>
                  <a:lnTo>
                    <a:pt x="262" y="0"/>
                  </a:lnTo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1" name="Freeform 20"/>
            <p:cNvSpPr>
              <a:spLocks/>
            </p:cNvSpPr>
            <p:nvPr/>
          </p:nvSpPr>
          <p:spPr bwMode="auto">
            <a:xfrm>
              <a:off x="2693" y="3558"/>
              <a:ext cx="1" cy="310"/>
            </a:xfrm>
            <a:custGeom>
              <a:avLst/>
              <a:gdLst>
                <a:gd name="T0" fmla="*/ 0 w 2"/>
                <a:gd name="T1" fmla="*/ 0 h 818"/>
                <a:gd name="T2" fmla="*/ 0 w 2"/>
                <a:gd name="T3" fmla="*/ 6 h 818"/>
                <a:gd name="T4" fmla="*/ 1 w 2"/>
                <a:gd name="T5" fmla="*/ 6 h 818"/>
                <a:gd name="T6" fmla="*/ 0 60000 65536"/>
                <a:gd name="T7" fmla="*/ 0 60000 65536"/>
                <a:gd name="T8" fmla="*/ 0 60000 65536"/>
                <a:gd name="T9" fmla="*/ 0 w 2"/>
                <a:gd name="T10" fmla="*/ 0 h 818"/>
                <a:gd name="T11" fmla="*/ 2 w 2"/>
                <a:gd name="T12" fmla="*/ 818 h 8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818">
                  <a:moveTo>
                    <a:pt x="0" y="0"/>
                  </a:moveTo>
                  <a:lnTo>
                    <a:pt x="0" y="818"/>
                  </a:lnTo>
                  <a:lnTo>
                    <a:pt x="2" y="818"/>
                  </a:lnTo>
                </a:path>
              </a:pathLst>
            </a:cu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2" name="Freeform 21"/>
            <p:cNvSpPr>
              <a:spLocks/>
            </p:cNvSpPr>
            <p:nvPr/>
          </p:nvSpPr>
          <p:spPr bwMode="auto">
            <a:xfrm>
              <a:off x="2592" y="3802"/>
              <a:ext cx="101" cy="33"/>
            </a:xfrm>
            <a:custGeom>
              <a:avLst/>
              <a:gdLst>
                <a:gd name="T0" fmla="*/ 0 w 263"/>
                <a:gd name="T1" fmla="*/ 0 h 87"/>
                <a:gd name="T2" fmla="*/ 0 w 263"/>
                <a:gd name="T3" fmla="*/ 1 h 87"/>
                <a:gd name="T4" fmla="*/ 2 w 263"/>
                <a:gd name="T5" fmla="*/ 0 h 87"/>
                <a:gd name="T6" fmla="*/ 0 w 263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3"/>
                <a:gd name="T13" fmla="*/ 0 h 87"/>
                <a:gd name="T14" fmla="*/ 263 w 263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3" h="87">
                  <a:moveTo>
                    <a:pt x="0" y="0"/>
                  </a:moveTo>
                  <a:lnTo>
                    <a:pt x="0" y="87"/>
                  </a:lnTo>
                  <a:lnTo>
                    <a:pt x="263" y="44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845157" y="5229200"/>
            <a:ext cx="2772809" cy="1052578"/>
            <a:chOff x="1072" y="3421"/>
            <a:chExt cx="1844" cy="634"/>
          </a:xfrm>
        </p:grpSpPr>
        <p:sp>
          <p:nvSpPr>
            <p:cNvPr id="23763" name="Freeform 23"/>
            <p:cNvSpPr>
              <a:spLocks/>
            </p:cNvSpPr>
            <p:nvPr/>
          </p:nvSpPr>
          <p:spPr bwMode="auto">
            <a:xfrm>
              <a:off x="1072" y="3421"/>
              <a:ext cx="1" cy="634"/>
            </a:xfrm>
            <a:custGeom>
              <a:avLst/>
              <a:gdLst>
                <a:gd name="T0" fmla="*/ 0 w 1"/>
                <a:gd name="T1" fmla="*/ 0 h 1668"/>
                <a:gd name="T2" fmla="*/ 0 w 1"/>
                <a:gd name="T3" fmla="*/ 13 h 1668"/>
                <a:gd name="T4" fmla="*/ 1 w 1"/>
                <a:gd name="T5" fmla="*/ 13 h 1668"/>
                <a:gd name="T6" fmla="*/ 0 60000 65536"/>
                <a:gd name="T7" fmla="*/ 0 60000 65536"/>
                <a:gd name="T8" fmla="*/ 0 60000 65536"/>
                <a:gd name="T9" fmla="*/ 0 w 1"/>
                <a:gd name="T10" fmla="*/ 0 h 1668"/>
                <a:gd name="T11" fmla="*/ 1 w 1"/>
                <a:gd name="T12" fmla="*/ 1668 h 16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668">
                  <a:moveTo>
                    <a:pt x="0" y="0"/>
                  </a:moveTo>
                  <a:lnTo>
                    <a:pt x="0" y="1668"/>
                  </a:lnTo>
                  <a:lnTo>
                    <a:pt x="1" y="166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4" name="Freeform 24"/>
            <p:cNvSpPr>
              <a:spLocks/>
            </p:cNvSpPr>
            <p:nvPr/>
          </p:nvSpPr>
          <p:spPr bwMode="auto">
            <a:xfrm>
              <a:off x="2915" y="3423"/>
              <a:ext cx="1" cy="632"/>
            </a:xfrm>
            <a:custGeom>
              <a:avLst/>
              <a:gdLst>
                <a:gd name="T0" fmla="*/ 0 w 1"/>
                <a:gd name="T1" fmla="*/ 0 h 1660"/>
                <a:gd name="T2" fmla="*/ 0 w 1"/>
                <a:gd name="T3" fmla="*/ 13 h 1660"/>
                <a:gd name="T4" fmla="*/ 1 w 1"/>
                <a:gd name="T5" fmla="*/ 13 h 1660"/>
                <a:gd name="T6" fmla="*/ 0 60000 65536"/>
                <a:gd name="T7" fmla="*/ 0 60000 65536"/>
                <a:gd name="T8" fmla="*/ 0 60000 65536"/>
                <a:gd name="T9" fmla="*/ 0 w 1"/>
                <a:gd name="T10" fmla="*/ 0 h 1660"/>
                <a:gd name="T11" fmla="*/ 1 w 1"/>
                <a:gd name="T12" fmla="*/ 1660 h 16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660">
                  <a:moveTo>
                    <a:pt x="0" y="0"/>
                  </a:moveTo>
                  <a:lnTo>
                    <a:pt x="0" y="1660"/>
                  </a:lnTo>
                  <a:lnTo>
                    <a:pt x="1" y="166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5" name="Line 25"/>
            <p:cNvSpPr>
              <a:spLocks noChangeShapeType="1"/>
            </p:cNvSpPr>
            <p:nvPr/>
          </p:nvSpPr>
          <p:spPr bwMode="auto">
            <a:xfrm>
              <a:off x="1072" y="4005"/>
              <a:ext cx="18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222158" y="4448735"/>
            <a:ext cx="1168400" cy="1191745"/>
            <a:chOff x="2693" y="2745"/>
            <a:chExt cx="676" cy="899"/>
          </a:xfrm>
        </p:grpSpPr>
        <p:sp>
          <p:nvSpPr>
            <p:cNvPr id="23760" name="Freeform 27"/>
            <p:cNvSpPr>
              <a:spLocks/>
            </p:cNvSpPr>
            <p:nvPr/>
          </p:nvSpPr>
          <p:spPr bwMode="auto">
            <a:xfrm>
              <a:off x="2693" y="3643"/>
              <a:ext cx="676" cy="1"/>
            </a:xfrm>
            <a:custGeom>
              <a:avLst/>
              <a:gdLst>
                <a:gd name="T0" fmla="*/ 0 w 1780"/>
                <a:gd name="T1" fmla="*/ 0 h 1"/>
                <a:gd name="T2" fmla="*/ 14 w 1780"/>
                <a:gd name="T3" fmla="*/ 0 h 1"/>
                <a:gd name="T4" fmla="*/ 14 w 1780"/>
                <a:gd name="T5" fmla="*/ 0 h 1"/>
                <a:gd name="T6" fmla="*/ 0 60000 65536"/>
                <a:gd name="T7" fmla="*/ 0 60000 65536"/>
                <a:gd name="T8" fmla="*/ 0 60000 65536"/>
                <a:gd name="T9" fmla="*/ 0 w 1780"/>
                <a:gd name="T10" fmla="*/ 0 h 1"/>
                <a:gd name="T11" fmla="*/ 1780 w 1780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80" h="1">
                  <a:moveTo>
                    <a:pt x="0" y="0"/>
                  </a:moveTo>
                  <a:lnTo>
                    <a:pt x="1778" y="0"/>
                  </a:lnTo>
                  <a:lnTo>
                    <a:pt x="178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" name="Freeform 28"/>
            <p:cNvSpPr>
              <a:spLocks/>
            </p:cNvSpPr>
            <p:nvPr/>
          </p:nvSpPr>
          <p:spPr bwMode="auto">
            <a:xfrm>
              <a:off x="2920" y="2753"/>
              <a:ext cx="431" cy="2"/>
            </a:xfrm>
            <a:custGeom>
              <a:avLst/>
              <a:gdLst>
                <a:gd name="T0" fmla="*/ 0 w 1133"/>
                <a:gd name="T1" fmla="*/ 0 h 2"/>
                <a:gd name="T2" fmla="*/ 9 w 1133"/>
                <a:gd name="T3" fmla="*/ 0 h 2"/>
                <a:gd name="T4" fmla="*/ 9 w 1133"/>
                <a:gd name="T5" fmla="*/ 0 h 2"/>
                <a:gd name="T6" fmla="*/ 0 60000 65536"/>
                <a:gd name="T7" fmla="*/ 0 60000 65536"/>
                <a:gd name="T8" fmla="*/ 0 60000 65536"/>
                <a:gd name="T9" fmla="*/ 0 w 1133"/>
                <a:gd name="T10" fmla="*/ 0 h 2"/>
                <a:gd name="T11" fmla="*/ 1133 w 1133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33" h="2">
                  <a:moveTo>
                    <a:pt x="0" y="0"/>
                  </a:moveTo>
                  <a:lnTo>
                    <a:pt x="1132" y="0"/>
                  </a:lnTo>
                  <a:lnTo>
                    <a:pt x="113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2" name="Line 29"/>
            <p:cNvSpPr>
              <a:spLocks noChangeShapeType="1"/>
            </p:cNvSpPr>
            <p:nvPr/>
          </p:nvSpPr>
          <p:spPr bwMode="auto">
            <a:xfrm>
              <a:off x="3320" y="2745"/>
              <a:ext cx="0" cy="8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3716338" y="4457701"/>
            <a:ext cx="450809" cy="833438"/>
            <a:chOff x="2872" y="2745"/>
            <a:chExt cx="301" cy="687"/>
          </a:xfrm>
        </p:grpSpPr>
        <p:sp>
          <p:nvSpPr>
            <p:cNvPr id="23758" name="Freeform 31"/>
            <p:cNvSpPr>
              <a:spLocks/>
            </p:cNvSpPr>
            <p:nvPr/>
          </p:nvSpPr>
          <p:spPr bwMode="auto">
            <a:xfrm>
              <a:off x="2872" y="3421"/>
              <a:ext cx="301" cy="1"/>
            </a:xfrm>
            <a:custGeom>
              <a:avLst/>
              <a:gdLst>
                <a:gd name="T0" fmla="*/ 0 w 790"/>
                <a:gd name="T1" fmla="*/ 0 h 1"/>
                <a:gd name="T2" fmla="*/ 6 w 790"/>
                <a:gd name="T3" fmla="*/ 0 h 1"/>
                <a:gd name="T4" fmla="*/ 6 w 790"/>
                <a:gd name="T5" fmla="*/ 0 h 1"/>
                <a:gd name="T6" fmla="*/ 0 60000 65536"/>
                <a:gd name="T7" fmla="*/ 0 60000 65536"/>
                <a:gd name="T8" fmla="*/ 0 60000 65536"/>
                <a:gd name="T9" fmla="*/ 0 w 790"/>
                <a:gd name="T10" fmla="*/ 0 h 1"/>
                <a:gd name="T11" fmla="*/ 790 w 790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0" h="1">
                  <a:moveTo>
                    <a:pt x="0" y="0"/>
                  </a:moveTo>
                  <a:lnTo>
                    <a:pt x="788" y="0"/>
                  </a:lnTo>
                  <a:lnTo>
                    <a:pt x="790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" name="Line 32"/>
            <p:cNvSpPr>
              <a:spLocks noChangeShapeType="1"/>
            </p:cNvSpPr>
            <p:nvPr/>
          </p:nvSpPr>
          <p:spPr bwMode="auto">
            <a:xfrm>
              <a:off x="3121" y="2745"/>
              <a:ext cx="0" cy="68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3308778" y="4176272"/>
            <a:ext cx="614363" cy="795337"/>
            <a:chOff x="2723" y="2578"/>
            <a:chExt cx="387" cy="576"/>
          </a:xfrm>
        </p:grpSpPr>
        <p:sp>
          <p:nvSpPr>
            <p:cNvPr id="23754" name="Line 34"/>
            <p:cNvSpPr>
              <a:spLocks noChangeShapeType="1"/>
            </p:cNvSpPr>
            <p:nvPr/>
          </p:nvSpPr>
          <p:spPr bwMode="auto">
            <a:xfrm>
              <a:off x="3072" y="2745"/>
              <a:ext cx="0" cy="2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5" name="Line 35"/>
            <p:cNvSpPr>
              <a:spLocks noChangeShapeType="1"/>
            </p:cNvSpPr>
            <p:nvPr/>
          </p:nvSpPr>
          <p:spPr bwMode="auto">
            <a:xfrm flipV="1">
              <a:off x="3072" y="2578"/>
              <a:ext cx="0" cy="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6" name="Line 36"/>
            <p:cNvSpPr>
              <a:spLocks noChangeShapeType="1"/>
            </p:cNvSpPr>
            <p:nvPr/>
          </p:nvSpPr>
          <p:spPr bwMode="auto">
            <a:xfrm flipV="1">
              <a:off x="3072" y="2946"/>
              <a:ext cx="0" cy="2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7" name="Line 37"/>
            <p:cNvSpPr>
              <a:spLocks noChangeShapeType="1"/>
            </p:cNvSpPr>
            <p:nvPr/>
          </p:nvSpPr>
          <p:spPr bwMode="auto">
            <a:xfrm>
              <a:off x="2723" y="2954"/>
              <a:ext cx="3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524757" y="5291138"/>
            <a:ext cx="688094" cy="708020"/>
            <a:chOff x="873" y="3421"/>
            <a:chExt cx="421" cy="436"/>
          </a:xfrm>
        </p:grpSpPr>
        <p:sp>
          <p:nvSpPr>
            <p:cNvPr id="23748" name="Freeform 39"/>
            <p:cNvSpPr>
              <a:spLocks/>
            </p:cNvSpPr>
            <p:nvPr/>
          </p:nvSpPr>
          <p:spPr bwMode="auto">
            <a:xfrm>
              <a:off x="1165" y="3421"/>
              <a:ext cx="129" cy="181"/>
            </a:xfrm>
            <a:custGeom>
              <a:avLst/>
              <a:gdLst>
                <a:gd name="T0" fmla="*/ 3 w 339"/>
                <a:gd name="T1" fmla="*/ 0 h 476"/>
                <a:gd name="T2" fmla="*/ 0 w 339"/>
                <a:gd name="T3" fmla="*/ 4 h 476"/>
                <a:gd name="T4" fmla="*/ 0 w 339"/>
                <a:gd name="T5" fmla="*/ 4 h 476"/>
                <a:gd name="T6" fmla="*/ 0 60000 65536"/>
                <a:gd name="T7" fmla="*/ 0 60000 65536"/>
                <a:gd name="T8" fmla="*/ 0 60000 65536"/>
                <a:gd name="T9" fmla="*/ 0 w 339"/>
                <a:gd name="T10" fmla="*/ 0 h 476"/>
                <a:gd name="T11" fmla="*/ 339 w 339"/>
                <a:gd name="T12" fmla="*/ 476 h 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9" h="476">
                  <a:moveTo>
                    <a:pt x="339" y="0"/>
                  </a:moveTo>
                  <a:lnTo>
                    <a:pt x="0" y="476"/>
                  </a:lnTo>
                  <a:lnTo>
                    <a:pt x="2" y="47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9" name="Freeform 40"/>
            <p:cNvSpPr>
              <a:spLocks/>
            </p:cNvSpPr>
            <p:nvPr/>
          </p:nvSpPr>
          <p:spPr bwMode="auto">
            <a:xfrm>
              <a:off x="1026" y="3602"/>
              <a:ext cx="140" cy="196"/>
            </a:xfrm>
            <a:custGeom>
              <a:avLst/>
              <a:gdLst>
                <a:gd name="T0" fmla="*/ 0 w 370"/>
                <a:gd name="T1" fmla="*/ 4 h 517"/>
                <a:gd name="T2" fmla="*/ 3 w 370"/>
                <a:gd name="T3" fmla="*/ 0 h 517"/>
                <a:gd name="T4" fmla="*/ 3 w 370"/>
                <a:gd name="T5" fmla="*/ 0 h 517"/>
                <a:gd name="T6" fmla="*/ 0 60000 65536"/>
                <a:gd name="T7" fmla="*/ 0 60000 65536"/>
                <a:gd name="T8" fmla="*/ 0 60000 65536"/>
                <a:gd name="T9" fmla="*/ 0 w 370"/>
                <a:gd name="T10" fmla="*/ 0 h 517"/>
                <a:gd name="T11" fmla="*/ 370 w 370"/>
                <a:gd name="T12" fmla="*/ 517 h 5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0" h="517">
                  <a:moveTo>
                    <a:pt x="0" y="517"/>
                  </a:moveTo>
                  <a:lnTo>
                    <a:pt x="368" y="0"/>
                  </a:lnTo>
                  <a:lnTo>
                    <a:pt x="37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0" name="Freeform 41"/>
            <p:cNvSpPr>
              <a:spLocks/>
            </p:cNvSpPr>
            <p:nvPr/>
          </p:nvSpPr>
          <p:spPr bwMode="auto">
            <a:xfrm>
              <a:off x="873" y="3798"/>
              <a:ext cx="153" cy="1"/>
            </a:xfrm>
            <a:custGeom>
              <a:avLst/>
              <a:gdLst>
                <a:gd name="T0" fmla="*/ 3 w 401"/>
                <a:gd name="T1" fmla="*/ 0 h 1"/>
                <a:gd name="T2" fmla="*/ 0 w 401"/>
                <a:gd name="T3" fmla="*/ 0 h 1"/>
                <a:gd name="T4" fmla="*/ 0 w 401"/>
                <a:gd name="T5" fmla="*/ 0 h 1"/>
                <a:gd name="T6" fmla="*/ 0 60000 65536"/>
                <a:gd name="T7" fmla="*/ 0 60000 65536"/>
                <a:gd name="T8" fmla="*/ 0 60000 65536"/>
                <a:gd name="T9" fmla="*/ 0 w 401"/>
                <a:gd name="T10" fmla="*/ 0 h 1"/>
                <a:gd name="T11" fmla="*/ 401 w 40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1" h="1">
                  <a:moveTo>
                    <a:pt x="401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1" name="Freeform 42"/>
            <p:cNvSpPr>
              <a:spLocks/>
            </p:cNvSpPr>
            <p:nvPr/>
          </p:nvSpPr>
          <p:spPr bwMode="auto">
            <a:xfrm>
              <a:off x="1094" y="3602"/>
              <a:ext cx="71" cy="91"/>
            </a:xfrm>
            <a:custGeom>
              <a:avLst/>
              <a:gdLst>
                <a:gd name="T0" fmla="*/ 0 w 188"/>
                <a:gd name="T1" fmla="*/ 2 h 240"/>
                <a:gd name="T2" fmla="*/ 1 w 188"/>
                <a:gd name="T3" fmla="*/ 2 h 240"/>
                <a:gd name="T4" fmla="*/ 2 w 188"/>
                <a:gd name="T5" fmla="*/ 0 h 240"/>
                <a:gd name="T6" fmla="*/ 0 w 188"/>
                <a:gd name="T7" fmla="*/ 2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8"/>
                <a:gd name="T13" fmla="*/ 0 h 240"/>
                <a:gd name="T14" fmla="*/ 188 w 1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8" h="240">
                  <a:moveTo>
                    <a:pt x="0" y="189"/>
                  </a:moveTo>
                  <a:lnTo>
                    <a:pt x="71" y="240"/>
                  </a:lnTo>
                  <a:lnTo>
                    <a:pt x="188" y="0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2" name="Freeform 43"/>
            <p:cNvSpPr>
              <a:spLocks/>
            </p:cNvSpPr>
            <p:nvPr/>
          </p:nvSpPr>
          <p:spPr bwMode="auto">
            <a:xfrm>
              <a:off x="1094" y="3602"/>
              <a:ext cx="71" cy="91"/>
            </a:xfrm>
            <a:custGeom>
              <a:avLst/>
              <a:gdLst>
                <a:gd name="T0" fmla="*/ 0 w 188"/>
                <a:gd name="T1" fmla="*/ 2 h 240"/>
                <a:gd name="T2" fmla="*/ 1 w 188"/>
                <a:gd name="T3" fmla="*/ 2 h 240"/>
                <a:gd name="T4" fmla="*/ 2 w 188"/>
                <a:gd name="T5" fmla="*/ 0 h 240"/>
                <a:gd name="T6" fmla="*/ 0 w 188"/>
                <a:gd name="T7" fmla="*/ 2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8"/>
                <a:gd name="T13" fmla="*/ 0 h 240"/>
                <a:gd name="T14" fmla="*/ 188 w 1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8" h="240">
                  <a:moveTo>
                    <a:pt x="0" y="189"/>
                  </a:moveTo>
                  <a:lnTo>
                    <a:pt x="71" y="240"/>
                  </a:lnTo>
                  <a:lnTo>
                    <a:pt x="188" y="0"/>
                  </a:lnTo>
                  <a:lnTo>
                    <a:pt x="0" y="18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3" name="Text Box 44"/>
            <p:cNvSpPr txBox="1">
              <a:spLocks noChangeArrowheads="1"/>
            </p:cNvSpPr>
            <p:nvPr/>
          </p:nvSpPr>
          <p:spPr bwMode="auto">
            <a:xfrm flipH="1">
              <a:off x="915" y="3607"/>
              <a:ext cx="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ISOCPEUR" panose="020B0604020202020204" pitchFamily="34" charset="0"/>
                </a:rPr>
                <a:t>R</a:t>
              </a:r>
            </a:p>
          </p:txBody>
        </p:sp>
      </p:grp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1597025" y="3322638"/>
            <a:ext cx="1255713" cy="347662"/>
            <a:chOff x="1537" y="2107"/>
            <a:chExt cx="913" cy="219"/>
          </a:xfrm>
        </p:grpSpPr>
        <p:sp>
          <p:nvSpPr>
            <p:cNvPr id="23736" name="Freeform 56"/>
            <p:cNvSpPr>
              <a:spLocks/>
            </p:cNvSpPr>
            <p:nvPr/>
          </p:nvSpPr>
          <p:spPr bwMode="auto">
            <a:xfrm>
              <a:off x="1539" y="2107"/>
              <a:ext cx="1" cy="219"/>
            </a:xfrm>
            <a:custGeom>
              <a:avLst/>
              <a:gdLst>
                <a:gd name="T0" fmla="*/ 0 w 1"/>
                <a:gd name="T1" fmla="*/ 0 h 576"/>
                <a:gd name="T2" fmla="*/ 0 w 1"/>
                <a:gd name="T3" fmla="*/ 5 h 576"/>
                <a:gd name="T4" fmla="*/ 1 w 1"/>
                <a:gd name="T5" fmla="*/ 5 h 576"/>
                <a:gd name="T6" fmla="*/ 0 60000 65536"/>
                <a:gd name="T7" fmla="*/ 0 60000 65536"/>
                <a:gd name="T8" fmla="*/ 0 60000 65536"/>
                <a:gd name="T9" fmla="*/ 0 w 1"/>
                <a:gd name="T10" fmla="*/ 0 h 576"/>
                <a:gd name="T11" fmla="*/ 1 w 1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76">
                  <a:moveTo>
                    <a:pt x="0" y="0"/>
                  </a:moveTo>
                  <a:lnTo>
                    <a:pt x="0" y="576"/>
                  </a:lnTo>
                  <a:lnTo>
                    <a:pt x="1" y="57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37" name="Freeform 57"/>
            <p:cNvSpPr>
              <a:spLocks/>
            </p:cNvSpPr>
            <p:nvPr/>
          </p:nvSpPr>
          <p:spPr bwMode="auto">
            <a:xfrm>
              <a:off x="2448" y="2110"/>
              <a:ext cx="2" cy="216"/>
            </a:xfrm>
            <a:custGeom>
              <a:avLst/>
              <a:gdLst>
                <a:gd name="T0" fmla="*/ 0 w 1"/>
                <a:gd name="T1" fmla="*/ 0 h 567"/>
                <a:gd name="T2" fmla="*/ 0 w 1"/>
                <a:gd name="T3" fmla="*/ 5 h 567"/>
                <a:gd name="T4" fmla="*/ 32 w 1"/>
                <a:gd name="T5" fmla="*/ 5 h 567"/>
                <a:gd name="T6" fmla="*/ 0 60000 65536"/>
                <a:gd name="T7" fmla="*/ 0 60000 65536"/>
                <a:gd name="T8" fmla="*/ 0 60000 65536"/>
                <a:gd name="T9" fmla="*/ 0 w 1"/>
                <a:gd name="T10" fmla="*/ 0 h 567"/>
                <a:gd name="T11" fmla="*/ 1 w 1"/>
                <a:gd name="T12" fmla="*/ 567 h 5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67">
                  <a:moveTo>
                    <a:pt x="0" y="0"/>
                  </a:moveTo>
                  <a:lnTo>
                    <a:pt x="0" y="567"/>
                  </a:lnTo>
                  <a:lnTo>
                    <a:pt x="1" y="56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38" name="Line 58"/>
            <p:cNvSpPr>
              <a:spLocks noChangeShapeType="1"/>
            </p:cNvSpPr>
            <p:nvPr/>
          </p:nvSpPr>
          <p:spPr bwMode="auto">
            <a:xfrm>
              <a:off x="1537" y="2276"/>
              <a:ext cx="91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59"/>
          <p:cNvGrpSpPr>
            <a:grpSpLocks/>
          </p:cNvGrpSpPr>
          <p:nvPr/>
        </p:nvGrpSpPr>
        <p:grpSpPr bwMode="auto">
          <a:xfrm>
            <a:off x="2555776" y="3005917"/>
            <a:ext cx="279400" cy="601910"/>
            <a:chOff x="2272" y="1858"/>
            <a:chExt cx="176" cy="386"/>
          </a:xfrm>
        </p:grpSpPr>
        <p:sp>
          <p:nvSpPr>
            <p:cNvPr id="23733" name="Line 60"/>
            <p:cNvSpPr>
              <a:spLocks noChangeShapeType="1"/>
            </p:cNvSpPr>
            <p:nvPr/>
          </p:nvSpPr>
          <p:spPr bwMode="auto">
            <a:xfrm>
              <a:off x="2329" y="1858"/>
              <a:ext cx="0" cy="1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34" name="Line 61"/>
            <p:cNvSpPr>
              <a:spLocks noChangeShapeType="1"/>
            </p:cNvSpPr>
            <p:nvPr/>
          </p:nvSpPr>
          <p:spPr bwMode="auto">
            <a:xfrm flipV="1">
              <a:off x="2328" y="2104"/>
              <a:ext cx="0" cy="1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35" name="Line 62"/>
            <p:cNvSpPr>
              <a:spLocks noChangeShapeType="1"/>
            </p:cNvSpPr>
            <p:nvPr/>
          </p:nvSpPr>
          <p:spPr bwMode="auto">
            <a:xfrm flipH="1">
              <a:off x="2272" y="2112"/>
              <a:ext cx="1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63"/>
          <p:cNvGrpSpPr>
            <a:grpSpLocks/>
          </p:cNvGrpSpPr>
          <p:nvPr/>
        </p:nvGrpSpPr>
        <p:grpSpPr bwMode="auto">
          <a:xfrm>
            <a:off x="3563888" y="2880178"/>
            <a:ext cx="595312" cy="550204"/>
            <a:chOff x="2920" y="1824"/>
            <a:chExt cx="375" cy="288"/>
          </a:xfrm>
        </p:grpSpPr>
        <p:sp>
          <p:nvSpPr>
            <p:cNvPr id="23730" name="Freeform 64"/>
            <p:cNvSpPr>
              <a:spLocks/>
            </p:cNvSpPr>
            <p:nvPr/>
          </p:nvSpPr>
          <p:spPr bwMode="auto">
            <a:xfrm>
              <a:off x="2940" y="2104"/>
              <a:ext cx="355" cy="2"/>
            </a:xfrm>
            <a:custGeom>
              <a:avLst/>
              <a:gdLst>
                <a:gd name="T0" fmla="*/ 0 w 933"/>
                <a:gd name="T1" fmla="*/ 0 h 2"/>
                <a:gd name="T2" fmla="*/ 7 w 933"/>
                <a:gd name="T3" fmla="*/ 0 h 2"/>
                <a:gd name="T4" fmla="*/ 7 w 933"/>
                <a:gd name="T5" fmla="*/ 0 h 2"/>
                <a:gd name="T6" fmla="*/ 0 60000 65536"/>
                <a:gd name="T7" fmla="*/ 0 60000 65536"/>
                <a:gd name="T8" fmla="*/ 0 60000 65536"/>
                <a:gd name="T9" fmla="*/ 0 w 933"/>
                <a:gd name="T10" fmla="*/ 0 h 2"/>
                <a:gd name="T11" fmla="*/ 933 w 933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3" h="2">
                  <a:moveTo>
                    <a:pt x="0" y="0"/>
                  </a:moveTo>
                  <a:lnTo>
                    <a:pt x="932" y="0"/>
                  </a:lnTo>
                  <a:lnTo>
                    <a:pt x="93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31" name="Freeform 65"/>
            <p:cNvSpPr>
              <a:spLocks/>
            </p:cNvSpPr>
            <p:nvPr/>
          </p:nvSpPr>
          <p:spPr bwMode="auto">
            <a:xfrm>
              <a:off x="2920" y="1836"/>
              <a:ext cx="190" cy="1"/>
            </a:xfrm>
            <a:custGeom>
              <a:avLst/>
              <a:gdLst>
                <a:gd name="T0" fmla="*/ 0 w 502"/>
                <a:gd name="T1" fmla="*/ 0 h 1"/>
                <a:gd name="T2" fmla="*/ 4 w 502"/>
                <a:gd name="T3" fmla="*/ 0 h 1"/>
                <a:gd name="T4" fmla="*/ 4 w 502"/>
                <a:gd name="T5" fmla="*/ 0 h 1"/>
                <a:gd name="T6" fmla="*/ 0 60000 65536"/>
                <a:gd name="T7" fmla="*/ 0 60000 65536"/>
                <a:gd name="T8" fmla="*/ 0 60000 65536"/>
                <a:gd name="T9" fmla="*/ 0 w 502"/>
                <a:gd name="T10" fmla="*/ 0 h 1"/>
                <a:gd name="T11" fmla="*/ 502 w 50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2" h="1">
                  <a:moveTo>
                    <a:pt x="0" y="0"/>
                  </a:moveTo>
                  <a:lnTo>
                    <a:pt x="501" y="0"/>
                  </a:lnTo>
                  <a:lnTo>
                    <a:pt x="50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32" name="Line 66"/>
            <p:cNvSpPr>
              <a:spLocks noChangeShapeType="1"/>
            </p:cNvSpPr>
            <p:nvPr/>
          </p:nvSpPr>
          <p:spPr bwMode="auto">
            <a:xfrm>
              <a:off x="3064" y="1824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76"/>
          <p:cNvGrpSpPr>
            <a:grpSpLocks/>
          </p:cNvGrpSpPr>
          <p:nvPr/>
        </p:nvGrpSpPr>
        <p:grpSpPr bwMode="auto">
          <a:xfrm>
            <a:off x="1791273" y="2396793"/>
            <a:ext cx="864465" cy="52388"/>
            <a:chOff x="1694" y="1438"/>
            <a:chExt cx="599" cy="33"/>
          </a:xfrm>
        </p:grpSpPr>
        <p:sp>
          <p:nvSpPr>
            <p:cNvPr id="23715" name="Freeform 77"/>
            <p:cNvSpPr>
              <a:spLocks/>
            </p:cNvSpPr>
            <p:nvPr/>
          </p:nvSpPr>
          <p:spPr bwMode="auto">
            <a:xfrm>
              <a:off x="1894" y="1455"/>
              <a:ext cx="200" cy="1"/>
            </a:xfrm>
            <a:custGeom>
              <a:avLst/>
              <a:gdLst>
                <a:gd name="T0" fmla="*/ 0 w 527"/>
                <a:gd name="T1" fmla="*/ 0 h 1"/>
                <a:gd name="T2" fmla="*/ 4 w 527"/>
                <a:gd name="T3" fmla="*/ 0 h 1"/>
                <a:gd name="T4" fmla="*/ 4 w 527"/>
                <a:gd name="T5" fmla="*/ 0 h 1"/>
                <a:gd name="T6" fmla="*/ 0 60000 65536"/>
                <a:gd name="T7" fmla="*/ 0 60000 65536"/>
                <a:gd name="T8" fmla="*/ 0 60000 65536"/>
                <a:gd name="T9" fmla="*/ 0 w 527"/>
                <a:gd name="T10" fmla="*/ 0 h 1"/>
                <a:gd name="T11" fmla="*/ 527 w 52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7" h="1">
                  <a:moveTo>
                    <a:pt x="0" y="0"/>
                  </a:moveTo>
                  <a:lnTo>
                    <a:pt x="526" y="0"/>
                  </a:lnTo>
                  <a:lnTo>
                    <a:pt x="527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6" name="Freeform 78"/>
            <p:cNvSpPr>
              <a:spLocks/>
            </p:cNvSpPr>
            <p:nvPr/>
          </p:nvSpPr>
          <p:spPr bwMode="auto">
            <a:xfrm>
              <a:off x="2193" y="1455"/>
              <a:ext cx="100" cy="1"/>
            </a:xfrm>
            <a:custGeom>
              <a:avLst/>
              <a:gdLst>
                <a:gd name="T0" fmla="*/ 0 w 263"/>
                <a:gd name="T1" fmla="*/ 0 h 1"/>
                <a:gd name="T2" fmla="*/ 2 w 263"/>
                <a:gd name="T3" fmla="*/ 0 h 1"/>
                <a:gd name="T4" fmla="*/ 2 w 263"/>
                <a:gd name="T5" fmla="*/ 0 h 1"/>
                <a:gd name="T6" fmla="*/ 0 60000 65536"/>
                <a:gd name="T7" fmla="*/ 0 60000 65536"/>
                <a:gd name="T8" fmla="*/ 0 60000 65536"/>
                <a:gd name="T9" fmla="*/ 0 w 263"/>
                <a:gd name="T10" fmla="*/ 0 h 1"/>
                <a:gd name="T11" fmla="*/ 263 w 26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3" h="1">
                  <a:moveTo>
                    <a:pt x="0" y="0"/>
                  </a:moveTo>
                  <a:lnTo>
                    <a:pt x="261" y="0"/>
                  </a:lnTo>
                  <a:lnTo>
                    <a:pt x="26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7" name="Freeform 79"/>
            <p:cNvSpPr>
              <a:spLocks/>
            </p:cNvSpPr>
            <p:nvPr/>
          </p:nvSpPr>
          <p:spPr bwMode="auto">
            <a:xfrm>
              <a:off x="2094" y="1438"/>
              <a:ext cx="99" cy="33"/>
            </a:xfrm>
            <a:custGeom>
              <a:avLst/>
              <a:gdLst>
                <a:gd name="T0" fmla="*/ 2 w 262"/>
                <a:gd name="T1" fmla="*/ 0 h 87"/>
                <a:gd name="T2" fmla="*/ 2 w 262"/>
                <a:gd name="T3" fmla="*/ 1 h 87"/>
                <a:gd name="T4" fmla="*/ 0 w 262"/>
                <a:gd name="T5" fmla="*/ 0 h 87"/>
                <a:gd name="T6" fmla="*/ 2 w 262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2"/>
                <a:gd name="T13" fmla="*/ 0 h 87"/>
                <a:gd name="T14" fmla="*/ 262 w 262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2" h="87">
                  <a:moveTo>
                    <a:pt x="262" y="0"/>
                  </a:moveTo>
                  <a:lnTo>
                    <a:pt x="262" y="87"/>
                  </a:lnTo>
                  <a:lnTo>
                    <a:pt x="0" y="43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8" name="Freeform 80"/>
            <p:cNvSpPr>
              <a:spLocks/>
            </p:cNvSpPr>
            <p:nvPr/>
          </p:nvSpPr>
          <p:spPr bwMode="auto">
            <a:xfrm>
              <a:off x="2094" y="1438"/>
              <a:ext cx="99" cy="33"/>
            </a:xfrm>
            <a:custGeom>
              <a:avLst/>
              <a:gdLst>
                <a:gd name="T0" fmla="*/ 2 w 262"/>
                <a:gd name="T1" fmla="*/ 0 h 87"/>
                <a:gd name="T2" fmla="*/ 2 w 262"/>
                <a:gd name="T3" fmla="*/ 1 h 87"/>
                <a:gd name="T4" fmla="*/ 0 w 262"/>
                <a:gd name="T5" fmla="*/ 0 h 87"/>
                <a:gd name="T6" fmla="*/ 2 w 262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2"/>
                <a:gd name="T13" fmla="*/ 0 h 87"/>
                <a:gd name="T14" fmla="*/ 262 w 262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2" h="87">
                  <a:moveTo>
                    <a:pt x="262" y="0"/>
                  </a:moveTo>
                  <a:lnTo>
                    <a:pt x="262" y="87"/>
                  </a:lnTo>
                  <a:lnTo>
                    <a:pt x="0" y="43"/>
                  </a:lnTo>
                  <a:lnTo>
                    <a:pt x="26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9" name="Freeform 81"/>
            <p:cNvSpPr>
              <a:spLocks/>
            </p:cNvSpPr>
            <p:nvPr/>
          </p:nvSpPr>
          <p:spPr bwMode="auto">
            <a:xfrm>
              <a:off x="1794" y="1438"/>
              <a:ext cx="100" cy="33"/>
            </a:xfrm>
            <a:custGeom>
              <a:avLst/>
              <a:gdLst>
                <a:gd name="T0" fmla="*/ 0 w 263"/>
                <a:gd name="T1" fmla="*/ 0 h 87"/>
                <a:gd name="T2" fmla="*/ 0 w 263"/>
                <a:gd name="T3" fmla="*/ 1 h 87"/>
                <a:gd name="T4" fmla="*/ 2 w 263"/>
                <a:gd name="T5" fmla="*/ 0 h 87"/>
                <a:gd name="T6" fmla="*/ 0 w 263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3"/>
                <a:gd name="T13" fmla="*/ 0 h 87"/>
                <a:gd name="T14" fmla="*/ 263 w 263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3" h="87">
                  <a:moveTo>
                    <a:pt x="0" y="0"/>
                  </a:moveTo>
                  <a:lnTo>
                    <a:pt x="0" y="87"/>
                  </a:lnTo>
                  <a:lnTo>
                    <a:pt x="263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20" name="Freeform 82"/>
            <p:cNvSpPr>
              <a:spLocks/>
            </p:cNvSpPr>
            <p:nvPr/>
          </p:nvSpPr>
          <p:spPr bwMode="auto">
            <a:xfrm>
              <a:off x="1794" y="1438"/>
              <a:ext cx="100" cy="33"/>
            </a:xfrm>
            <a:custGeom>
              <a:avLst/>
              <a:gdLst>
                <a:gd name="T0" fmla="*/ 0 w 263"/>
                <a:gd name="T1" fmla="*/ 0 h 87"/>
                <a:gd name="T2" fmla="*/ 0 w 263"/>
                <a:gd name="T3" fmla="*/ 1 h 87"/>
                <a:gd name="T4" fmla="*/ 2 w 263"/>
                <a:gd name="T5" fmla="*/ 0 h 87"/>
                <a:gd name="T6" fmla="*/ 0 w 263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3"/>
                <a:gd name="T13" fmla="*/ 0 h 87"/>
                <a:gd name="T14" fmla="*/ 263 w 263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3" h="87">
                  <a:moveTo>
                    <a:pt x="0" y="0"/>
                  </a:moveTo>
                  <a:lnTo>
                    <a:pt x="0" y="87"/>
                  </a:lnTo>
                  <a:lnTo>
                    <a:pt x="263" y="4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21" name="Freeform 83"/>
            <p:cNvSpPr>
              <a:spLocks/>
            </p:cNvSpPr>
            <p:nvPr/>
          </p:nvSpPr>
          <p:spPr bwMode="auto">
            <a:xfrm>
              <a:off x="1694" y="1455"/>
              <a:ext cx="100" cy="1"/>
            </a:xfrm>
            <a:custGeom>
              <a:avLst/>
              <a:gdLst>
                <a:gd name="T0" fmla="*/ 2 w 262"/>
                <a:gd name="T1" fmla="*/ 0 h 1"/>
                <a:gd name="T2" fmla="*/ 0 w 262"/>
                <a:gd name="T3" fmla="*/ 0 h 1"/>
                <a:gd name="T4" fmla="*/ 0 w 262"/>
                <a:gd name="T5" fmla="*/ 0 h 1"/>
                <a:gd name="T6" fmla="*/ 0 60000 65536"/>
                <a:gd name="T7" fmla="*/ 0 60000 65536"/>
                <a:gd name="T8" fmla="*/ 0 60000 65536"/>
                <a:gd name="T9" fmla="*/ 0 w 262"/>
                <a:gd name="T10" fmla="*/ 0 h 1"/>
                <a:gd name="T11" fmla="*/ 262 w 26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" h="1">
                  <a:moveTo>
                    <a:pt x="262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84"/>
          <p:cNvGrpSpPr>
            <a:grpSpLocks/>
          </p:cNvGrpSpPr>
          <p:nvPr/>
        </p:nvGrpSpPr>
        <p:grpSpPr bwMode="auto">
          <a:xfrm>
            <a:off x="5580887" y="908474"/>
            <a:ext cx="1159638" cy="1117318"/>
            <a:chOff x="4268" y="690"/>
            <a:chExt cx="819" cy="678"/>
          </a:xfrm>
        </p:grpSpPr>
        <p:sp>
          <p:nvSpPr>
            <p:cNvPr id="23711" name="Line 85"/>
            <p:cNvSpPr>
              <a:spLocks noChangeShapeType="1"/>
            </p:cNvSpPr>
            <p:nvPr/>
          </p:nvSpPr>
          <p:spPr bwMode="auto">
            <a:xfrm>
              <a:off x="4979" y="690"/>
              <a:ext cx="0" cy="6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2" name="Text Box 86"/>
            <p:cNvSpPr txBox="1">
              <a:spLocks noChangeArrowheads="1"/>
            </p:cNvSpPr>
            <p:nvPr/>
          </p:nvSpPr>
          <p:spPr bwMode="auto">
            <a:xfrm rot="16200000">
              <a:off x="4724" y="926"/>
              <a:ext cx="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25000"/>
                </a:spcAft>
                <a:buClrTx/>
                <a:buFontTx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ISOCPEUR" panose="020B0604020202020204" pitchFamily="34" charset="0"/>
                  <a:sym typeface="Symbol" panose="05050102010706020507" pitchFamily="18" charset="2"/>
                </a:rPr>
                <a:t></a:t>
              </a:r>
            </a:p>
          </p:txBody>
        </p:sp>
        <p:sp>
          <p:nvSpPr>
            <p:cNvPr id="23713" name="Line 87"/>
            <p:cNvSpPr>
              <a:spLocks noChangeShapeType="1"/>
            </p:cNvSpPr>
            <p:nvPr/>
          </p:nvSpPr>
          <p:spPr bwMode="auto">
            <a:xfrm>
              <a:off x="4268" y="699"/>
              <a:ext cx="81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4" name="Line 88"/>
            <p:cNvSpPr>
              <a:spLocks noChangeShapeType="1"/>
            </p:cNvSpPr>
            <p:nvPr/>
          </p:nvSpPr>
          <p:spPr bwMode="auto">
            <a:xfrm>
              <a:off x="4268" y="1368"/>
              <a:ext cx="80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89"/>
          <p:cNvGrpSpPr>
            <a:grpSpLocks/>
          </p:cNvGrpSpPr>
          <p:nvPr/>
        </p:nvGrpSpPr>
        <p:grpSpPr bwMode="auto">
          <a:xfrm>
            <a:off x="5531552" y="2285457"/>
            <a:ext cx="525298" cy="617646"/>
            <a:chOff x="4272" y="1531"/>
            <a:chExt cx="407" cy="313"/>
          </a:xfrm>
        </p:grpSpPr>
        <p:sp>
          <p:nvSpPr>
            <p:cNvPr id="23708" name="Line 90"/>
            <p:cNvSpPr>
              <a:spLocks noChangeShapeType="1"/>
            </p:cNvSpPr>
            <p:nvPr/>
          </p:nvSpPr>
          <p:spPr bwMode="auto">
            <a:xfrm>
              <a:off x="4621" y="1531"/>
              <a:ext cx="0" cy="3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9" name="Line 91"/>
            <p:cNvSpPr>
              <a:spLocks noChangeShapeType="1"/>
            </p:cNvSpPr>
            <p:nvPr/>
          </p:nvSpPr>
          <p:spPr bwMode="auto">
            <a:xfrm>
              <a:off x="4272" y="1547"/>
              <a:ext cx="40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0" name="Line 92"/>
            <p:cNvSpPr>
              <a:spLocks noChangeShapeType="1"/>
            </p:cNvSpPr>
            <p:nvPr/>
          </p:nvSpPr>
          <p:spPr bwMode="auto">
            <a:xfrm>
              <a:off x="4509" y="1837"/>
              <a:ext cx="1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93"/>
          <p:cNvGrpSpPr>
            <a:grpSpLocks/>
          </p:cNvGrpSpPr>
          <p:nvPr/>
        </p:nvGrpSpPr>
        <p:grpSpPr bwMode="auto">
          <a:xfrm>
            <a:off x="4856499" y="2259512"/>
            <a:ext cx="659535" cy="252412"/>
            <a:chOff x="3815" y="1545"/>
            <a:chExt cx="457" cy="159"/>
          </a:xfrm>
        </p:grpSpPr>
        <p:sp>
          <p:nvSpPr>
            <p:cNvPr id="23706" name="Freeform 94"/>
            <p:cNvSpPr>
              <a:spLocks/>
            </p:cNvSpPr>
            <p:nvPr/>
          </p:nvSpPr>
          <p:spPr bwMode="auto">
            <a:xfrm>
              <a:off x="4271" y="1545"/>
              <a:ext cx="1" cy="159"/>
            </a:xfrm>
            <a:custGeom>
              <a:avLst/>
              <a:gdLst>
                <a:gd name="T0" fmla="*/ 0 w 1"/>
                <a:gd name="T1" fmla="*/ 0 h 416"/>
                <a:gd name="T2" fmla="*/ 0 w 1"/>
                <a:gd name="T3" fmla="*/ 3 h 416"/>
                <a:gd name="T4" fmla="*/ 1 w 1"/>
                <a:gd name="T5" fmla="*/ 3 h 416"/>
                <a:gd name="T6" fmla="*/ 0 60000 65536"/>
                <a:gd name="T7" fmla="*/ 0 60000 65536"/>
                <a:gd name="T8" fmla="*/ 0 60000 65536"/>
                <a:gd name="T9" fmla="*/ 0 w 1"/>
                <a:gd name="T10" fmla="*/ 0 h 416"/>
                <a:gd name="T11" fmla="*/ 1 w 1"/>
                <a:gd name="T12" fmla="*/ 416 h 4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16">
                  <a:moveTo>
                    <a:pt x="0" y="0"/>
                  </a:moveTo>
                  <a:lnTo>
                    <a:pt x="0" y="416"/>
                  </a:lnTo>
                  <a:lnTo>
                    <a:pt x="1" y="41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" name="Line 95"/>
            <p:cNvSpPr>
              <a:spLocks noChangeShapeType="1"/>
            </p:cNvSpPr>
            <p:nvPr/>
          </p:nvSpPr>
          <p:spPr bwMode="auto">
            <a:xfrm>
              <a:off x="3815" y="1655"/>
              <a:ext cx="4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96"/>
          <p:cNvGrpSpPr>
            <a:grpSpLocks/>
          </p:cNvGrpSpPr>
          <p:nvPr/>
        </p:nvGrpSpPr>
        <p:grpSpPr bwMode="auto">
          <a:xfrm>
            <a:off x="4481279" y="546848"/>
            <a:ext cx="1177925" cy="382588"/>
            <a:chOff x="3509" y="472"/>
            <a:chExt cx="889" cy="241"/>
          </a:xfrm>
        </p:grpSpPr>
        <p:sp>
          <p:nvSpPr>
            <p:cNvPr id="23703" name="Line 97"/>
            <p:cNvSpPr>
              <a:spLocks noChangeShapeType="1"/>
            </p:cNvSpPr>
            <p:nvPr/>
          </p:nvSpPr>
          <p:spPr bwMode="auto">
            <a:xfrm flipV="1">
              <a:off x="3509" y="472"/>
              <a:ext cx="0" cy="2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4" name="Line 98"/>
            <p:cNvSpPr>
              <a:spLocks noChangeShapeType="1"/>
            </p:cNvSpPr>
            <p:nvPr/>
          </p:nvSpPr>
          <p:spPr bwMode="auto">
            <a:xfrm flipV="1">
              <a:off x="4383" y="472"/>
              <a:ext cx="0" cy="2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5" name="Line 99"/>
            <p:cNvSpPr>
              <a:spLocks noChangeShapeType="1"/>
            </p:cNvSpPr>
            <p:nvPr/>
          </p:nvSpPr>
          <p:spPr bwMode="auto">
            <a:xfrm>
              <a:off x="3509" y="537"/>
              <a:ext cx="8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100"/>
          <p:cNvGrpSpPr>
            <a:grpSpLocks/>
          </p:cNvGrpSpPr>
          <p:nvPr/>
        </p:nvGrpSpPr>
        <p:grpSpPr bwMode="auto">
          <a:xfrm>
            <a:off x="-60237" y="3211968"/>
            <a:ext cx="973138" cy="400050"/>
            <a:chOff x="395" y="2078"/>
            <a:chExt cx="613" cy="252"/>
          </a:xfrm>
        </p:grpSpPr>
        <p:sp>
          <p:nvSpPr>
            <p:cNvPr id="23700" name="Text Box 101"/>
            <p:cNvSpPr txBox="1">
              <a:spLocks noChangeArrowheads="1"/>
            </p:cNvSpPr>
            <p:nvPr/>
          </p:nvSpPr>
          <p:spPr bwMode="auto">
            <a:xfrm>
              <a:off x="395" y="2078"/>
              <a:ext cx="5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Z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基准</a:t>
              </a:r>
              <a:endPara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701" name="Line 102"/>
            <p:cNvSpPr>
              <a:spLocks noChangeShapeType="1"/>
            </p:cNvSpPr>
            <p:nvPr/>
          </p:nvSpPr>
          <p:spPr bwMode="auto">
            <a:xfrm flipH="1">
              <a:off x="860" y="2216"/>
              <a:ext cx="148" cy="1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2" name="Line 103"/>
            <p:cNvSpPr>
              <a:spLocks noChangeShapeType="1"/>
            </p:cNvSpPr>
            <p:nvPr/>
          </p:nvSpPr>
          <p:spPr bwMode="auto">
            <a:xfrm flipH="1">
              <a:off x="448" y="2326"/>
              <a:ext cx="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104"/>
          <p:cNvGrpSpPr>
            <a:grpSpLocks/>
          </p:cNvGrpSpPr>
          <p:nvPr/>
        </p:nvGrpSpPr>
        <p:grpSpPr bwMode="auto">
          <a:xfrm>
            <a:off x="2228056" y="3711575"/>
            <a:ext cx="912813" cy="512763"/>
            <a:chOff x="1861" y="2352"/>
            <a:chExt cx="575" cy="323"/>
          </a:xfrm>
        </p:grpSpPr>
        <p:sp>
          <p:nvSpPr>
            <p:cNvPr id="23697" name="Text Box 105"/>
            <p:cNvSpPr txBox="1">
              <a:spLocks noChangeArrowheads="1"/>
            </p:cNvSpPr>
            <p:nvPr/>
          </p:nvSpPr>
          <p:spPr bwMode="auto">
            <a:xfrm>
              <a:off x="1916" y="2352"/>
              <a:ext cx="5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基准</a:t>
              </a:r>
              <a:endPara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98" name="Line 106"/>
            <p:cNvSpPr>
              <a:spLocks noChangeShapeType="1"/>
            </p:cNvSpPr>
            <p:nvPr/>
          </p:nvSpPr>
          <p:spPr bwMode="auto">
            <a:xfrm flipV="1">
              <a:off x="1861" y="2594"/>
              <a:ext cx="140" cy="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99" name="Line 107"/>
            <p:cNvSpPr>
              <a:spLocks noChangeShapeType="1"/>
            </p:cNvSpPr>
            <p:nvPr/>
          </p:nvSpPr>
          <p:spPr bwMode="auto">
            <a:xfrm>
              <a:off x="2001" y="2599"/>
              <a:ext cx="3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108"/>
          <p:cNvGrpSpPr>
            <a:grpSpLocks/>
          </p:cNvGrpSpPr>
          <p:nvPr/>
        </p:nvGrpSpPr>
        <p:grpSpPr bwMode="auto">
          <a:xfrm>
            <a:off x="3632203" y="3345426"/>
            <a:ext cx="969963" cy="604839"/>
            <a:chOff x="3173" y="1890"/>
            <a:chExt cx="611" cy="381"/>
          </a:xfrm>
        </p:grpSpPr>
        <p:sp>
          <p:nvSpPr>
            <p:cNvPr id="23694" name="Text Box 109"/>
            <p:cNvSpPr txBox="1">
              <a:spLocks noChangeArrowheads="1"/>
            </p:cNvSpPr>
            <p:nvPr/>
          </p:nvSpPr>
          <p:spPr bwMode="auto">
            <a:xfrm>
              <a:off x="3173" y="2019"/>
              <a:ext cx="5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基准</a:t>
              </a:r>
              <a:endPara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95" name="Line 110"/>
            <p:cNvSpPr>
              <a:spLocks noChangeShapeType="1"/>
            </p:cNvSpPr>
            <p:nvPr/>
          </p:nvSpPr>
          <p:spPr bwMode="auto">
            <a:xfrm flipH="1">
              <a:off x="3625" y="1890"/>
              <a:ext cx="159" cy="3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96" name="Line 111"/>
            <p:cNvSpPr>
              <a:spLocks noChangeShapeType="1"/>
            </p:cNvSpPr>
            <p:nvPr/>
          </p:nvSpPr>
          <p:spPr bwMode="auto">
            <a:xfrm flipH="1">
              <a:off x="3245" y="2260"/>
              <a:ext cx="3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77" name="Text Box 112"/>
          <p:cNvSpPr txBox="1">
            <a:spLocks noChangeArrowheads="1"/>
          </p:cNvSpPr>
          <p:nvPr/>
        </p:nvSpPr>
        <p:spPr bwMode="auto">
          <a:xfrm>
            <a:off x="149225" y="223838"/>
            <a:ext cx="37909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例：标注轴承座的尺寸</a:t>
            </a:r>
          </a:p>
        </p:txBody>
      </p:sp>
      <p:sp>
        <p:nvSpPr>
          <p:cNvPr id="205024" name="Text Box 224"/>
          <p:cNvSpPr txBox="1">
            <a:spLocks noChangeArrowheads="1"/>
          </p:cNvSpPr>
          <p:nvPr/>
        </p:nvSpPr>
        <p:spPr bwMode="auto">
          <a:xfrm>
            <a:off x="4875213" y="4138583"/>
            <a:ext cx="15953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形体分析</a:t>
            </a:r>
          </a:p>
        </p:txBody>
      </p:sp>
      <p:sp>
        <p:nvSpPr>
          <p:cNvPr id="205025" name="Text Box 225"/>
          <p:cNvSpPr txBox="1">
            <a:spLocks noChangeArrowheads="1"/>
          </p:cNvSpPr>
          <p:nvPr/>
        </p:nvSpPr>
        <p:spPr bwMode="auto">
          <a:xfrm>
            <a:off x="4875213" y="4559270"/>
            <a:ext cx="21082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确定尺寸基准</a:t>
            </a:r>
          </a:p>
        </p:txBody>
      </p:sp>
      <p:sp>
        <p:nvSpPr>
          <p:cNvPr id="205026" name="Text Box 226"/>
          <p:cNvSpPr txBox="1">
            <a:spLocks noChangeArrowheads="1"/>
          </p:cNvSpPr>
          <p:nvPr/>
        </p:nvSpPr>
        <p:spPr bwMode="auto">
          <a:xfrm>
            <a:off x="4875213" y="5014188"/>
            <a:ext cx="33710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 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逐个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标注各形体的定形、定位尺寸（先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定位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，后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定形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205027" name="Text Box 227"/>
          <p:cNvSpPr txBox="1">
            <a:spLocks noChangeArrowheads="1"/>
          </p:cNvSpPr>
          <p:nvPr/>
        </p:nvSpPr>
        <p:spPr bwMode="auto">
          <a:xfrm>
            <a:off x="4875213" y="5727670"/>
            <a:ext cx="21082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④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标注总体尺寸</a:t>
            </a:r>
          </a:p>
        </p:txBody>
      </p:sp>
      <p:sp>
        <p:nvSpPr>
          <p:cNvPr id="205028" name="Text Box 228"/>
          <p:cNvSpPr txBox="1">
            <a:spLocks noChangeArrowheads="1"/>
          </p:cNvSpPr>
          <p:nvPr/>
        </p:nvSpPr>
        <p:spPr bwMode="auto">
          <a:xfrm>
            <a:off x="5150761" y="3787438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步骤：</a:t>
            </a:r>
          </a:p>
        </p:txBody>
      </p:sp>
      <p:grpSp>
        <p:nvGrpSpPr>
          <p:cNvPr id="226" name="Group 84"/>
          <p:cNvGrpSpPr>
            <a:grpSpLocks/>
          </p:cNvGrpSpPr>
          <p:nvPr/>
        </p:nvGrpSpPr>
        <p:grpSpPr bwMode="auto">
          <a:xfrm>
            <a:off x="5580779" y="1162294"/>
            <a:ext cx="568525" cy="609919"/>
            <a:chOff x="4683" y="690"/>
            <a:chExt cx="390" cy="678"/>
          </a:xfrm>
        </p:grpSpPr>
        <p:sp>
          <p:nvSpPr>
            <p:cNvPr id="227" name="Line 85"/>
            <p:cNvSpPr>
              <a:spLocks noChangeShapeType="1"/>
            </p:cNvSpPr>
            <p:nvPr/>
          </p:nvSpPr>
          <p:spPr bwMode="auto">
            <a:xfrm>
              <a:off x="5017" y="690"/>
              <a:ext cx="0" cy="6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" name="Text Box 86"/>
            <p:cNvSpPr txBox="1">
              <a:spLocks noChangeArrowheads="1"/>
            </p:cNvSpPr>
            <p:nvPr/>
          </p:nvSpPr>
          <p:spPr bwMode="auto">
            <a:xfrm rot="-5400000">
              <a:off x="4826" y="926"/>
              <a:ext cx="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25000"/>
                </a:spcAft>
                <a:buClrTx/>
                <a:buFontTx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ISOCPEUR" panose="020B0604020202020204" pitchFamily="34" charset="0"/>
                  <a:sym typeface="Symbol" panose="05050102010706020507" pitchFamily="18" charset="2"/>
                </a:rPr>
                <a:t></a:t>
              </a:r>
            </a:p>
          </p:txBody>
        </p:sp>
        <p:sp>
          <p:nvSpPr>
            <p:cNvPr id="229" name="Line 87"/>
            <p:cNvSpPr>
              <a:spLocks noChangeShapeType="1"/>
            </p:cNvSpPr>
            <p:nvPr/>
          </p:nvSpPr>
          <p:spPr bwMode="auto">
            <a:xfrm flipV="1">
              <a:off x="4683" y="690"/>
              <a:ext cx="3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" name="Line 88"/>
            <p:cNvSpPr>
              <a:spLocks noChangeShapeType="1"/>
            </p:cNvSpPr>
            <p:nvPr/>
          </p:nvSpPr>
          <p:spPr bwMode="auto">
            <a:xfrm>
              <a:off x="4683" y="1368"/>
              <a:ext cx="3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8077" y="3355975"/>
            <a:ext cx="1255762" cy="666680"/>
            <a:chOff x="418077" y="3355975"/>
            <a:chExt cx="1255762" cy="666680"/>
          </a:xfrm>
        </p:grpSpPr>
        <p:cxnSp>
          <p:nvCxnSpPr>
            <p:cNvPr id="241" name="直接连接符 240"/>
            <p:cNvCxnSpPr/>
            <p:nvPr/>
          </p:nvCxnSpPr>
          <p:spPr>
            <a:xfrm>
              <a:off x="1412613" y="3355975"/>
              <a:ext cx="0" cy="6666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2" name="Group 33"/>
            <p:cNvGrpSpPr>
              <a:grpSpLocks/>
            </p:cNvGrpSpPr>
            <p:nvPr/>
          </p:nvGrpSpPr>
          <p:grpSpPr bwMode="auto">
            <a:xfrm rot="5400000">
              <a:off x="780750" y="3084393"/>
              <a:ext cx="614363" cy="1171815"/>
              <a:chOff x="2723" y="2578"/>
              <a:chExt cx="387" cy="666"/>
            </a:xfrm>
          </p:grpSpPr>
          <p:sp>
            <p:nvSpPr>
              <p:cNvPr id="243" name="Line 34"/>
              <p:cNvSpPr>
                <a:spLocks noChangeShapeType="1"/>
              </p:cNvSpPr>
              <p:nvPr/>
            </p:nvSpPr>
            <p:spPr bwMode="auto">
              <a:xfrm>
                <a:off x="3072" y="2745"/>
                <a:ext cx="0" cy="2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4" name="Line 35"/>
              <p:cNvSpPr>
                <a:spLocks noChangeShapeType="1"/>
              </p:cNvSpPr>
              <p:nvPr/>
            </p:nvSpPr>
            <p:spPr bwMode="auto">
              <a:xfrm flipV="1">
                <a:off x="3072" y="2578"/>
                <a:ext cx="0" cy="1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" name="Line 36"/>
              <p:cNvSpPr>
                <a:spLocks noChangeShapeType="1"/>
              </p:cNvSpPr>
              <p:nvPr/>
            </p:nvSpPr>
            <p:spPr bwMode="auto">
              <a:xfrm flipH="1" flipV="1">
                <a:off x="3072" y="2946"/>
                <a:ext cx="2" cy="29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" name="Line 37"/>
              <p:cNvSpPr>
                <a:spLocks noChangeShapeType="1"/>
              </p:cNvSpPr>
              <p:nvPr/>
            </p:nvSpPr>
            <p:spPr bwMode="auto">
              <a:xfrm>
                <a:off x="2723" y="2954"/>
                <a:ext cx="38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9" name="Text Box 53"/>
            <p:cNvSpPr txBox="1">
              <a:spLocks noChangeArrowheads="1"/>
            </p:cNvSpPr>
            <p:nvPr/>
          </p:nvSpPr>
          <p:spPr bwMode="auto">
            <a:xfrm>
              <a:off x="418077" y="3575599"/>
              <a:ext cx="5921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ISOCPEUR" panose="020B0604020202020204" pitchFamily="34" charset="0"/>
                  <a:sym typeface="Symbol" panose="05050102010706020507" pitchFamily="18" charset="2"/>
                </a:rPr>
                <a:t>2X</a:t>
              </a:r>
            </a:p>
          </p:txBody>
        </p:sp>
      </p:grpSp>
      <p:cxnSp>
        <p:nvCxnSpPr>
          <p:cNvPr id="15" name="直接连接符 14"/>
          <p:cNvCxnSpPr/>
          <p:nvPr/>
        </p:nvCxnSpPr>
        <p:spPr>
          <a:xfrm flipH="1" flipV="1">
            <a:off x="2090611" y="2256858"/>
            <a:ext cx="266332" cy="447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205016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0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5" dur="500"/>
                                        <p:tgtEl>
                                          <p:spTgt spid="20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24" grpId="0" autoUpdateAnimBg="0"/>
      <p:bldP spid="205025" grpId="0" autoUpdateAnimBg="0"/>
      <p:bldP spid="205026" grpId="0" autoUpdateAnimBg="0"/>
      <p:bldP spid="205027" grpId="0" autoUpdateAnimBg="0"/>
      <p:bldP spid="20502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Box 7"/>
          <p:cNvSpPr txBox="1">
            <a:spLocks noChangeArrowheads="1"/>
          </p:cNvSpPr>
          <p:nvPr/>
        </p:nvSpPr>
        <p:spPr bwMode="auto">
          <a:xfrm>
            <a:off x="357188" y="908050"/>
            <a:ext cx="878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交线不注尺寸。应注产生交线的体、面的定位、定形尺寸</a:t>
            </a:r>
          </a:p>
        </p:txBody>
      </p:sp>
      <p:sp>
        <p:nvSpPr>
          <p:cNvPr id="107" name="Text Box 2"/>
          <p:cNvSpPr txBox="1">
            <a:spLocks noChangeArrowheads="1"/>
          </p:cNvSpPr>
          <p:nvPr/>
        </p:nvSpPr>
        <p:spPr bwMode="auto">
          <a:xfrm>
            <a:off x="444500" y="144463"/>
            <a:ext cx="2838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kumimoji="1"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kumimoji="1"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注意事项 </a:t>
            </a:r>
            <a:endParaRPr kumimoji="1"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8" name="Line 102"/>
          <p:cNvSpPr>
            <a:spLocks noChangeShapeType="1"/>
          </p:cNvSpPr>
          <p:nvPr/>
        </p:nvSpPr>
        <p:spPr bwMode="auto">
          <a:xfrm flipV="1">
            <a:off x="4779963" y="2341563"/>
            <a:ext cx="0" cy="136683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93"/>
          <p:cNvSpPr>
            <a:spLocks noChangeShapeType="1"/>
          </p:cNvSpPr>
          <p:nvPr/>
        </p:nvSpPr>
        <p:spPr bwMode="auto">
          <a:xfrm flipV="1">
            <a:off x="4546600" y="2346325"/>
            <a:ext cx="0" cy="16970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0" name="Group 2"/>
          <p:cNvGrpSpPr>
            <a:grpSpLocks/>
          </p:cNvGrpSpPr>
          <p:nvPr/>
        </p:nvGrpSpPr>
        <p:grpSpPr bwMode="auto">
          <a:xfrm>
            <a:off x="1833563" y="2117725"/>
            <a:ext cx="1358900" cy="838200"/>
            <a:chOff x="4180" y="1848"/>
            <a:chExt cx="852" cy="528"/>
          </a:xfrm>
        </p:grpSpPr>
        <p:sp>
          <p:nvSpPr>
            <p:cNvPr id="111" name="Line 3"/>
            <p:cNvSpPr>
              <a:spLocks noChangeShapeType="1"/>
            </p:cNvSpPr>
            <p:nvPr/>
          </p:nvSpPr>
          <p:spPr bwMode="auto">
            <a:xfrm flipV="1">
              <a:off x="5032" y="1848"/>
              <a:ext cx="0" cy="5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Line 4"/>
            <p:cNvSpPr>
              <a:spLocks noChangeShapeType="1"/>
            </p:cNvSpPr>
            <p:nvPr/>
          </p:nvSpPr>
          <p:spPr bwMode="auto">
            <a:xfrm flipV="1">
              <a:off x="4184" y="1848"/>
              <a:ext cx="0" cy="2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Line 5"/>
            <p:cNvSpPr>
              <a:spLocks noChangeShapeType="1"/>
            </p:cNvSpPr>
            <p:nvPr/>
          </p:nvSpPr>
          <p:spPr bwMode="auto">
            <a:xfrm>
              <a:off x="4180" y="1883"/>
              <a:ext cx="8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4" name="Group 14"/>
          <p:cNvGrpSpPr>
            <a:grpSpLocks/>
          </p:cNvGrpSpPr>
          <p:nvPr/>
        </p:nvGrpSpPr>
        <p:grpSpPr bwMode="auto">
          <a:xfrm>
            <a:off x="4471988" y="3543300"/>
            <a:ext cx="2114550" cy="1447800"/>
            <a:chOff x="1089" y="2328"/>
            <a:chExt cx="1332" cy="912"/>
          </a:xfrm>
        </p:grpSpPr>
        <p:sp>
          <p:nvSpPr>
            <p:cNvPr id="115" name="Line 15"/>
            <p:cNvSpPr>
              <a:spLocks noChangeShapeType="1"/>
            </p:cNvSpPr>
            <p:nvPr/>
          </p:nvSpPr>
          <p:spPr bwMode="auto">
            <a:xfrm>
              <a:off x="1089" y="2784"/>
              <a:ext cx="13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Line 16"/>
            <p:cNvSpPr>
              <a:spLocks noChangeShapeType="1"/>
            </p:cNvSpPr>
            <p:nvPr/>
          </p:nvSpPr>
          <p:spPr bwMode="auto">
            <a:xfrm>
              <a:off x="1572" y="2388"/>
              <a:ext cx="0" cy="7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Arc 17"/>
            <p:cNvSpPr>
              <a:spLocks/>
            </p:cNvSpPr>
            <p:nvPr/>
          </p:nvSpPr>
          <p:spPr bwMode="auto">
            <a:xfrm flipH="1">
              <a:off x="1140" y="2424"/>
              <a:ext cx="432" cy="360"/>
            </a:xfrm>
            <a:custGeom>
              <a:avLst/>
              <a:gdLst>
                <a:gd name="T0" fmla="*/ 0 w 20477"/>
                <a:gd name="T1" fmla="*/ 0 h 17053"/>
                <a:gd name="T2" fmla="*/ 0 w 20477"/>
                <a:gd name="T3" fmla="*/ 0 h 17053"/>
                <a:gd name="T4" fmla="*/ 0 w 20477"/>
                <a:gd name="T5" fmla="*/ 0 h 17053"/>
                <a:gd name="T6" fmla="*/ 0 60000 65536"/>
                <a:gd name="T7" fmla="*/ 0 60000 65536"/>
                <a:gd name="T8" fmla="*/ 0 60000 65536"/>
                <a:gd name="T9" fmla="*/ 0 w 20477"/>
                <a:gd name="T10" fmla="*/ 0 h 17053"/>
                <a:gd name="T11" fmla="*/ 20477 w 20477"/>
                <a:gd name="T12" fmla="*/ 17053 h 170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77" h="17053" fill="none" extrusionOk="0">
                  <a:moveTo>
                    <a:pt x="13257" y="-1"/>
                  </a:moveTo>
                  <a:cubicBezTo>
                    <a:pt x="16612" y="2608"/>
                    <a:pt x="19124" y="6149"/>
                    <a:pt x="20477" y="10178"/>
                  </a:cubicBezTo>
                </a:path>
                <a:path w="20477" h="17053" stroke="0" extrusionOk="0">
                  <a:moveTo>
                    <a:pt x="13257" y="-1"/>
                  </a:moveTo>
                  <a:cubicBezTo>
                    <a:pt x="16612" y="2608"/>
                    <a:pt x="19124" y="6149"/>
                    <a:pt x="20477" y="10178"/>
                  </a:cubicBezTo>
                  <a:lnTo>
                    <a:pt x="0" y="17053"/>
                  </a:lnTo>
                  <a:lnTo>
                    <a:pt x="13257" y="-1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Arc 18"/>
            <p:cNvSpPr>
              <a:spLocks/>
            </p:cNvSpPr>
            <p:nvPr/>
          </p:nvSpPr>
          <p:spPr bwMode="auto">
            <a:xfrm flipH="1">
              <a:off x="1134" y="2783"/>
              <a:ext cx="437" cy="344"/>
            </a:xfrm>
            <a:custGeom>
              <a:avLst/>
              <a:gdLst>
                <a:gd name="T0" fmla="*/ 0 w 20647"/>
                <a:gd name="T1" fmla="*/ 0 h 16300"/>
                <a:gd name="T2" fmla="*/ 0 w 20647"/>
                <a:gd name="T3" fmla="*/ 0 h 16300"/>
                <a:gd name="T4" fmla="*/ 0 w 20647"/>
                <a:gd name="T5" fmla="*/ 0 h 16300"/>
                <a:gd name="T6" fmla="*/ 0 60000 65536"/>
                <a:gd name="T7" fmla="*/ 0 60000 65536"/>
                <a:gd name="T8" fmla="*/ 0 60000 65536"/>
                <a:gd name="T9" fmla="*/ 0 w 20647"/>
                <a:gd name="T10" fmla="*/ 0 h 16300"/>
                <a:gd name="T11" fmla="*/ 20647 w 20647"/>
                <a:gd name="T12" fmla="*/ 16300 h 16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47" h="16300" fill="none" extrusionOk="0">
                  <a:moveTo>
                    <a:pt x="20646" y="6346"/>
                  </a:moveTo>
                  <a:cubicBezTo>
                    <a:pt x="19460" y="10204"/>
                    <a:pt x="17218" y="13652"/>
                    <a:pt x="14172" y="16299"/>
                  </a:cubicBezTo>
                </a:path>
                <a:path w="20647" h="16300" stroke="0" extrusionOk="0">
                  <a:moveTo>
                    <a:pt x="20646" y="6346"/>
                  </a:moveTo>
                  <a:cubicBezTo>
                    <a:pt x="19460" y="10204"/>
                    <a:pt x="17218" y="13652"/>
                    <a:pt x="14172" y="16299"/>
                  </a:cubicBezTo>
                  <a:lnTo>
                    <a:pt x="0" y="0"/>
                  </a:lnTo>
                  <a:lnTo>
                    <a:pt x="20646" y="6346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Line 19"/>
            <p:cNvSpPr>
              <a:spLocks noChangeShapeType="1"/>
            </p:cNvSpPr>
            <p:nvPr/>
          </p:nvSpPr>
          <p:spPr bwMode="auto">
            <a:xfrm>
              <a:off x="1137" y="2640"/>
              <a:ext cx="57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Line 20"/>
            <p:cNvSpPr>
              <a:spLocks noChangeShapeType="1"/>
            </p:cNvSpPr>
            <p:nvPr/>
          </p:nvSpPr>
          <p:spPr bwMode="auto">
            <a:xfrm>
              <a:off x="1134" y="2922"/>
              <a:ext cx="5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Line 21"/>
            <p:cNvSpPr>
              <a:spLocks noChangeShapeType="1"/>
            </p:cNvSpPr>
            <p:nvPr/>
          </p:nvSpPr>
          <p:spPr bwMode="auto">
            <a:xfrm>
              <a:off x="1701" y="2640"/>
              <a:ext cx="0" cy="2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Line 22"/>
            <p:cNvSpPr>
              <a:spLocks noChangeShapeType="1"/>
            </p:cNvSpPr>
            <p:nvPr/>
          </p:nvSpPr>
          <p:spPr bwMode="auto">
            <a:xfrm>
              <a:off x="1782" y="2331"/>
              <a:ext cx="55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Line 23"/>
            <p:cNvSpPr>
              <a:spLocks noChangeShapeType="1"/>
            </p:cNvSpPr>
            <p:nvPr/>
          </p:nvSpPr>
          <p:spPr bwMode="auto">
            <a:xfrm>
              <a:off x="1779" y="3240"/>
              <a:ext cx="56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Line 24"/>
            <p:cNvSpPr>
              <a:spLocks noChangeShapeType="1"/>
            </p:cNvSpPr>
            <p:nvPr/>
          </p:nvSpPr>
          <p:spPr bwMode="auto">
            <a:xfrm>
              <a:off x="2340" y="2328"/>
              <a:ext cx="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25"/>
            <p:cNvSpPr>
              <a:spLocks noChangeShapeType="1"/>
            </p:cNvSpPr>
            <p:nvPr/>
          </p:nvSpPr>
          <p:spPr bwMode="auto">
            <a:xfrm>
              <a:off x="1281" y="2430"/>
              <a:ext cx="51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Line 26"/>
            <p:cNvSpPr>
              <a:spLocks noChangeShapeType="1"/>
            </p:cNvSpPr>
            <p:nvPr/>
          </p:nvSpPr>
          <p:spPr bwMode="auto">
            <a:xfrm flipV="1">
              <a:off x="1785" y="2328"/>
              <a:ext cx="0" cy="1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27"/>
            <p:cNvSpPr>
              <a:spLocks noChangeShapeType="1"/>
            </p:cNvSpPr>
            <p:nvPr/>
          </p:nvSpPr>
          <p:spPr bwMode="auto">
            <a:xfrm>
              <a:off x="1272" y="3129"/>
              <a:ext cx="51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Line 28"/>
            <p:cNvSpPr>
              <a:spLocks noChangeShapeType="1"/>
            </p:cNvSpPr>
            <p:nvPr/>
          </p:nvSpPr>
          <p:spPr bwMode="auto">
            <a:xfrm flipV="1">
              <a:off x="1785" y="3129"/>
              <a:ext cx="0" cy="1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9" name="Group 29"/>
          <p:cNvGrpSpPr>
            <a:grpSpLocks/>
          </p:cNvGrpSpPr>
          <p:nvPr/>
        </p:nvGrpSpPr>
        <p:grpSpPr bwMode="auto">
          <a:xfrm>
            <a:off x="4276725" y="4027488"/>
            <a:ext cx="276225" cy="455612"/>
            <a:chOff x="966" y="2633"/>
            <a:chExt cx="174" cy="287"/>
          </a:xfrm>
        </p:grpSpPr>
        <p:sp>
          <p:nvSpPr>
            <p:cNvPr id="130" name="Line 30"/>
            <p:cNvSpPr>
              <a:spLocks noChangeShapeType="1"/>
            </p:cNvSpPr>
            <p:nvPr/>
          </p:nvSpPr>
          <p:spPr bwMode="auto">
            <a:xfrm flipH="1">
              <a:off x="966" y="2637"/>
              <a:ext cx="17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Line 31"/>
            <p:cNvSpPr>
              <a:spLocks noChangeShapeType="1"/>
            </p:cNvSpPr>
            <p:nvPr/>
          </p:nvSpPr>
          <p:spPr bwMode="auto">
            <a:xfrm flipH="1">
              <a:off x="969" y="2919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32"/>
            <p:cNvSpPr>
              <a:spLocks noChangeShapeType="1"/>
            </p:cNvSpPr>
            <p:nvPr/>
          </p:nvSpPr>
          <p:spPr bwMode="auto">
            <a:xfrm>
              <a:off x="992" y="2633"/>
              <a:ext cx="0" cy="2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" name="Group 33"/>
          <p:cNvGrpSpPr>
            <a:grpSpLocks/>
          </p:cNvGrpSpPr>
          <p:nvPr/>
        </p:nvGrpSpPr>
        <p:grpSpPr bwMode="auto">
          <a:xfrm>
            <a:off x="4071938" y="3700463"/>
            <a:ext cx="714375" cy="1130300"/>
            <a:chOff x="837" y="2427"/>
            <a:chExt cx="450" cy="712"/>
          </a:xfrm>
        </p:grpSpPr>
        <p:sp>
          <p:nvSpPr>
            <p:cNvPr id="134" name="Line 34"/>
            <p:cNvSpPr>
              <a:spLocks noChangeShapeType="1"/>
            </p:cNvSpPr>
            <p:nvPr/>
          </p:nvSpPr>
          <p:spPr bwMode="auto">
            <a:xfrm flipH="1">
              <a:off x="837" y="2427"/>
              <a:ext cx="4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Line 35"/>
            <p:cNvSpPr>
              <a:spLocks noChangeShapeType="1"/>
            </p:cNvSpPr>
            <p:nvPr/>
          </p:nvSpPr>
          <p:spPr bwMode="auto">
            <a:xfrm flipH="1">
              <a:off x="840" y="3129"/>
              <a:ext cx="4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Line 36"/>
            <p:cNvSpPr>
              <a:spLocks noChangeShapeType="1"/>
            </p:cNvSpPr>
            <p:nvPr/>
          </p:nvSpPr>
          <p:spPr bwMode="auto">
            <a:xfrm>
              <a:off x="881" y="2427"/>
              <a:ext cx="0" cy="7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7" name="Group 37"/>
          <p:cNvGrpSpPr>
            <a:grpSpLocks/>
          </p:cNvGrpSpPr>
          <p:nvPr/>
        </p:nvGrpSpPr>
        <p:grpSpPr bwMode="auto">
          <a:xfrm>
            <a:off x="6453188" y="3532188"/>
            <a:ext cx="352425" cy="1457325"/>
            <a:chOff x="2337" y="2321"/>
            <a:chExt cx="162" cy="918"/>
          </a:xfrm>
        </p:grpSpPr>
        <p:sp>
          <p:nvSpPr>
            <p:cNvPr id="138" name="Line 38"/>
            <p:cNvSpPr>
              <a:spLocks noChangeShapeType="1"/>
            </p:cNvSpPr>
            <p:nvPr/>
          </p:nvSpPr>
          <p:spPr bwMode="auto">
            <a:xfrm>
              <a:off x="2337" y="2328"/>
              <a:ext cx="15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Line 39"/>
            <p:cNvSpPr>
              <a:spLocks noChangeShapeType="1"/>
            </p:cNvSpPr>
            <p:nvPr/>
          </p:nvSpPr>
          <p:spPr bwMode="auto">
            <a:xfrm>
              <a:off x="2340" y="3237"/>
              <a:ext cx="15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Line 40"/>
            <p:cNvSpPr>
              <a:spLocks noChangeShapeType="1"/>
            </p:cNvSpPr>
            <p:nvPr/>
          </p:nvSpPr>
          <p:spPr bwMode="auto">
            <a:xfrm>
              <a:off x="2471" y="2321"/>
              <a:ext cx="0" cy="9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1" name="Line 41"/>
          <p:cNvSpPr>
            <a:spLocks noChangeShapeType="1"/>
          </p:cNvSpPr>
          <p:nvPr/>
        </p:nvSpPr>
        <p:spPr bwMode="auto">
          <a:xfrm>
            <a:off x="6457950" y="4981575"/>
            <a:ext cx="0" cy="471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" name="Line 42"/>
          <p:cNvSpPr>
            <a:spLocks noChangeShapeType="1"/>
          </p:cNvSpPr>
          <p:nvPr/>
        </p:nvSpPr>
        <p:spPr bwMode="auto">
          <a:xfrm>
            <a:off x="5576888" y="4981575"/>
            <a:ext cx="0" cy="276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" name="Line 43"/>
          <p:cNvSpPr>
            <a:spLocks noChangeShapeType="1"/>
          </p:cNvSpPr>
          <p:nvPr/>
        </p:nvSpPr>
        <p:spPr bwMode="auto">
          <a:xfrm>
            <a:off x="5570538" y="5208588"/>
            <a:ext cx="895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Line 44"/>
          <p:cNvSpPr>
            <a:spLocks noChangeShapeType="1"/>
          </p:cNvSpPr>
          <p:nvPr/>
        </p:nvSpPr>
        <p:spPr bwMode="auto">
          <a:xfrm>
            <a:off x="5443538" y="4471988"/>
            <a:ext cx="0" cy="995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Line 45"/>
          <p:cNvSpPr>
            <a:spLocks noChangeShapeType="1"/>
          </p:cNvSpPr>
          <p:nvPr/>
        </p:nvSpPr>
        <p:spPr bwMode="auto">
          <a:xfrm>
            <a:off x="5434013" y="5403850"/>
            <a:ext cx="10334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6" name="Group 46"/>
          <p:cNvGrpSpPr>
            <a:grpSpLocks/>
          </p:cNvGrpSpPr>
          <p:nvPr/>
        </p:nvGrpSpPr>
        <p:grpSpPr bwMode="auto">
          <a:xfrm>
            <a:off x="5229225" y="3281363"/>
            <a:ext cx="1238250" cy="419100"/>
            <a:chOff x="1566" y="2163"/>
            <a:chExt cx="780" cy="264"/>
          </a:xfrm>
        </p:grpSpPr>
        <p:sp>
          <p:nvSpPr>
            <p:cNvPr id="147" name="Line 47"/>
            <p:cNvSpPr>
              <a:spLocks noChangeShapeType="1"/>
            </p:cNvSpPr>
            <p:nvPr/>
          </p:nvSpPr>
          <p:spPr bwMode="auto">
            <a:xfrm flipV="1">
              <a:off x="1572" y="2163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48"/>
            <p:cNvSpPr>
              <a:spLocks noChangeShapeType="1"/>
            </p:cNvSpPr>
            <p:nvPr/>
          </p:nvSpPr>
          <p:spPr bwMode="auto">
            <a:xfrm flipV="1">
              <a:off x="2340" y="2172"/>
              <a:ext cx="0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49"/>
            <p:cNvSpPr>
              <a:spLocks noChangeShapeType="1"/>
            </p:cNvSpPr>
            <p:nvPr/>
          </p:nvSpPr>
          <p:spPr bwMode="auto">
            <a:xfrm>
              <a:off x="1566" y="2198"/>
              <a:ext cx="7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0" name="Line 50"/>
          <p:cNvSpPr>
            <a:spLocks noChangeShapeType="1"/>
          </p:cNvSpPr>
          <p:nvPr/>
        </p:nvSpPr>
        <p:spPr bwMode="auto">
          <a:xfrm flipH="1">
            <a:off x="4624388" y="4262438"/>
            <a:ext cx="60960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1" name="Group 51"/>
          <p:cNvGrpSpPr>
            <a:grpSpLocks/>
          </p:cNvGrpSpPr>
          <p:nvPr/>
        </p:nvGrpSpPr>
        <p:grpSpPr bwMode="auto">
          <a:xfrm>
            <a:off x="523875" y="2463800"/>
            <a:ext cx="2716213" cy="1797050"/>
            <a:chOff x="3356" y="2066"/>
            <a:chExt cx="1711" cy="1132"/>
          </a:xfrm>
        </p:grpSpPr>
        <p:sp>
          <p:nvSpPr>
            <p:cNvPr id="152" name="Line 52"/>
            <p:cNvSpPr>
              <a:spLocks noChangeShapeType="1"/>
            </p:cNvSpPr>
            <p:nvPr/>
          </p:nvSpPr>
          <p:spPr bwMode="auto">
            <a:xfrm>
              <a:off x="3356" y="2789"/>
              <a:ext cx="17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Line 53"/>
            <p:cNvSpPr>
              <a:spLocks noChangeShapeType="1"/>
            </p:cNvSpPr>
            <p:nvPr/>
          </p:nvSpPr>
          <p:spPr bwMode="auto">
            <a:xfrm>
              <a:off x="4186" y="2066"/>
              <a:ext cx="0" cy="4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Freeform 54"/>
            <p:cNvSpPr>
              <a:spLocks/>
            </p:cNvSpPr>
            <p:nvPr/>
          </p:nvSpPr>
          <p:spPr bwMode="auto">
            <a:xfrm>
              <a:off x="3432" y="2136"/>
              <a:ext cx="1602" cy="1062"/>
            </a:xfrm>
            <a:custGeom>
              <a:avLst/>
              <a:gdLst>
                <a:gd name="T0" fmla="*/ 0 w 1602"/>
                <a:gd name="T1" fmla="*/ 1062 h 1062"/>
                <a:gd name="T2" fmla="*/ 1602 w 1602"/>
                <a:gd name="T3" fmla="*/ 1062 h 1062"/>
                <a:gd name="T4" fmla="*/ 1602 w 1602"/>
                <a:gd name="T5" fmla="*/ 243 h 1062"/>
                <a:gd name="T6" fmla="*/ 981 w 1602"/>
                <a:gd name="T7" fmla="*/ 243 h 1062"/>
                <a:gd name="T8" fmla="*/ 981 w 1602"/>
                <a:gd name="T9" fmla="*/ 0 h 1062"/>
                <a:gd name="T10" fmla="*/ 525 w 1602"/>
                <a:gd name="T11" fmla="*/ 0 h 1062"/>
                <a:gd name="T12" fmla="*/ 525 w 1602"/>
                <a:gd name="T13" fmla="*/ 243 h 1062"/>
                <a:gd name="T14" fmla="*/ 0 w 1602"/>
                <a:gd name="T15" fmla="*/ 243 h 1062"/>
                <a:gd name="T16" fmla="*/ 0 w 1602"/>
                <a:gd name="T17" fmla="*/ 1062 h 10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02"/>
                <a:gd name="T28" fmla="*/ 0 h 1062"/>
                <a:gd name="T29" fmla="*/ 1602 w 1602"/>
                <a:gd name="T30" fmla="*/ 1062 h 106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02" h="1062">
                  <a:moveTo>
                    <a:pt x="0" y="1062"/>
                  </a:moveTo>
                  <a:lnTo>
                    <a:pt x="1602" y="1062"/>
                  </a:lnTo>
                  <a:lnTo>
                    <a:pt x="1602" y="243"/>
                  </a:lnTo>
                  <a:lnTo>
                    <a:pt x="981" y="243"/>
                  </a:lnTo>
                  <a:lnTo>
                    <a:pt x="981" y="0"/>
                  </a:lnTo>
                  <a:lnTo>
                    <a:pt x="525" y="0"/>
                  </a:lnTo>
                  <a:lnTo>
                    <a:pt x="525" y="243"/>
                  </a:lnTo>
                  <a:lnTo>
                    <a:pt x="0" y="243"/>
                  </a:lnTo>
                  <a:lnTo>
                    <a:pt x="0" y="1062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5" name="Arc 55"/>
          <p:cNvSpPr>
            <a:spLocks/>
          </p:cNvSpPr>
          <p:nvPr/>
        </p:nvSpPr>
        <p:spPr bwMode="auto">
          <a:xfrm>
            <a:off x="1465263" y="2754313"/>
            <a:ext cx="755650" cy="304800"/>
          </a:xfrm>
          <a:custGeom>
            <a:avLst/>
            <a:gdLst>
              <a:gd name="T0" fmla="*/ 2147483646 w 32810"/>
              <a:gd name="T1" fmla="*/ 2147483646 h 21600"/>
              <a:gd name="T2" fmla="*/ 0 w 32810"/>
              <a:gd name="T3" fmla="*/ 2147483646 h 21600"/>
              <a:gd name="T4" fmla="*/ 2147483646 w 32810"/>
              <a:gd name="T5" fmla="*/ 0 h 21600"/>
              <a:gd name="T6" fmla="*/ 0 60000 65536"/>
              <a:gd name="T7" fmla="*/ 0 60000 65536"/>
              <a:gd name="T8" fmla="*/ 0 60000 65536"/>
              <a:gd name="T9" fmla="*/ 0 w 32810"/>
              <a:gd name="T10" fmla="*/ 0 h 21600"/>
              <a:gd name="T11" fmla="*/ 32810 w 3281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810" h="21600" fill="none" extrusionOk="0">
                <a:moveTo>
                  <a:pt x="32809" y="14149"/>
                </a:moveTo>
                <a:cubicBezTo>
                  <a:pt x="28707" y="18881"/>
                  <a:pt x="22752" y="21599"/>
                  <a:pt x="16490" y="21600"/>
                </a:cubicBezTo>
                <a:cubicBezTo>
                  <a:pt x="10135" y="21600"/>
                  <a:pt x="4103" y="18802"/>
                  <a:pt x="-1" y="13951"/>
                </a:cubicBezTo>
              </a:path>
              <a:path w="32810" h="21600" stroke="0" extrusionOk="0">
                <a:moveTo>
                  <a:pt x="32809" y="14149"/>
                </a:moveTo>
                <a:cubicBezTo>
                  <a:pt x="28707" y="18881"/>
                  <a:pt x="22752" y="21599"/>
                  <a:pt x="16490" y="21600"/>
                </a:cubicBezTo>
                <a:cubicBezTo>
                  <a:pt x="10135" y="21600"/>
                  <a:pt x="4103" y="18802"/>
                  <a:pt x="-1" y="13951"/>
                </a:cubicBezTo>
                <a:lnTo>
                  <a:pt x="16490" y="0"/>
                </a:lnTo>
                <a:lnTo>
                  <a:pt x="32809" y="14149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6" name="Group 56"/>
          <p:cNvGrpSpPr>
            <a:grpSpLocks/>
          </p:cNvGrpSpPr>
          <p:nvPr/>
        </p:nvGrpSpPr>
        <p:grpSpPr bwMode="auto">
          <a:xfrm>
            <a:off x="3170238" y="2959100"/>
            <a:ext cx="328612" cy="1292225"/>
            <a:chOff x="5023" y="2378"/>
            <a:chExt cx="207" cy="814"/>
          </a:xfrm>
        </p:grpSpPr>
        <p:sp>
          <p:nvSpPr>
            <p:cNvPr id="157" name="Line 57"/>
            <p:cNvSpPr>
              <a:spLocks noChangeShapeType="1"/>
            </p:cNvSpPr>
            <p:nvPr/>
          </p:nvSpPr>
          <p:spPr bwMode="auto">
            <a:xfrm>
              <a:off x="5023" y="2378"/>
              <a:ext cx="2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58"/>
            <p:cNvSpPr>
              <a:spLocks noChangeShapeType="1"/>
            </p:cNvSpPr>
            <p:nvPr/>
          </p:nvSpPr>
          <p:spPr bwMode="auto">
            <a:xfrm>
              <a:off x="5023" y="3189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Line 59"/>
            <p:cNvSpPr>
              <a:spLocks noChangeShapeType="1"/>
            </p:cNvSpPr>
            <p:nvPr/>
          </p:nvSpPr>
          <p:spPr bwMode="auto">
            <a:xfrm>
              <a:off x="5191" y="2380"/>
              <a:ext cx="0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0" name="Group 60"/>
          <p:cNvGrpSpPr>
            <a:grpSpLocks/>
          </p:cNvGrpSpPr>
          <p:nvPr/>
        </p:nvGrpSpPr>
        <p:grpSpPr bwMode="auto">
          <a:xfrm>
            <a:off x="636588" y="4244975"/>
            <a:ext cx="2551112" cy="285750"/>
            <a:chOff x="3427" y="3188"/>
            <a:chExt cx="1607" cy="180"/>
          </a:xfrm>
        </p:grpSpPr>
        <p:sp>
          <p:nvSpPr>
            <p:cNvPr id="161" name="Line 61"/>
            <p:cNvSpPr>
              <a:spLocks noChangeShapeType="1"/>
            </p:cNvSpPr>
            <p:nvPr/>
          </p:nvSpPr>
          <p:spPr bwMode="auto">
            <a:xfrm>
              <a:off x="3428" y="3188"/>
              <a:ext cx="0" cy="1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Line 62"/>
            <p:cNvSpPr>
              <a:spLocks noChangeShapeType="1"/>
            </p:cNvSpPr>
            <p:nvPr/>
          </p:nvSpPr>
          <p:spPr bwMode="auto">
            <a:xfrm>
              <a:off x="5032" y="3192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Line 63"/>
            <p:cNvSpPr>
              <a:spLocks noChangeShapeType="1"/>
            </p:cNvSpPr>
            <p:nvPr/>
          </p:nvSpPr>
          <p:spPr bwMode="auto">
            <a:xfrm>
              <a:off x="3427" y="3343"/>
              <a:ext cx="16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4" name="Group 64"/>
          <p:cNvGrpSpPr>
            <a:grpSpLocks/>
          </p:cNvGrpSpPr>
          <p:nvPr/>
        </p:nvGrpSpPr>
        <p:grpSpPr bwMode="auto">
          <a:xfrm>
            <a:off x="1468438" y="2238375"/>
            <a:ext cx="730250" cy="336550"/>
            <a:chOff x="3951" y="1924"/>
            <a:chExt cx="460" cy="212"/>
          </a:xfrm>
        </p:grpSpPr>
        <p:sp useBgFill="1">
          <p:nvSpPr>
            <p:cNvPr id="165" name="Rectangle 65"/>
            <p:cNvSpPr>
              <a:spLocks noChangeArrowheads="1"/>
            </p:cNvSpPr>
            <p:nvPr/>
          </p:nvSpPr>
          <p:spPr bwMode="auto">
            <a:xfrm>
              <a:off x="4108" y="1924"/>
              <a:ext cx="168" cy="112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66" name="Line 66"/>
            <p:cNvSpPr>
              <a:spLocks noChangeShapeType="1"/>
            </p:cNvSpPr>
            <p:nvPr/>
          </p:nvSpPr>
          <p:spPr bwMode="auto">
            <a:xfrm flipV="1">
              <a:off x="3956" y="1988"/>
              <a:ext cx="0" cy="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Line 67"/>
            <p:cNvSpPr>
              <a:spLocks noChangeShapeType="1"/>
            </p:cNvSpPr>
            <p:nvPr/>
          </p:nvSpPr>
          <p:spPr bwMode="auto">
            <a:xfrm flipV="1">
              <a:off x="4408" y="1984"/>
              <a:ext cx="0" cy="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Line 68"/>
            <p:cNvSpPr>
              <a:spLocks noChangeShapeType="1"/>
            </p:cNvSpPr>
            <p:nvPr/>
          </p:nvSpPr>
          <p:spPr bwMode="auto">
            <a:xfrm>
              <a:off x="3951" y="2013"/>
              <a:ext cx="4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9" name="Group 69"/>
          <p:cNvGrpSpPr>
            <a:grpSpLocks/>
          </p:cNvGrpSpPr>
          <p:nvPr/>
        </p:nvGrpSpPr>
        <p:grpSpPr bwMode="auto">
          <a:xfrm>
            <a:off x="320675" y="2565400"/>
            <a:ext cx="1149350" cy="1054100"/>
            <a:chOff x="3228" y="2130"/>
            <a:chExt cx="724" cy="664"/>
          </a:xfrm>
        </p:grpSpPr>
        <p:sp>
          <p:nvSpPr>
            <p:cNvPr id="170" name="Line 70"/>
            <p:cNvSpPr>
              <a:spLocks noChangeShapeType="1"/>
            </p:cNvSpPr>
            <p:nvPr/>
          </p:nvSpPr>
          <p:spPr bwMode="auto">
            <a:xfrm flipH="1">
              <a:off x="3228" y="2136"/>
              <a:ext cx="7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" name="Line 71"/>
            <p:cNvSpPr>
              <a:spLocks noChangeShapeType="1"/>
            </p:cNvSpPr>
            <p:nvPr/>
          </p:nvSpPr>
          <p:spPr bwMode="auto">
            <a:xfrm flipH="1">
              <a:off x="3240" y="2788"/>
              <a:ext cx="1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Line 72"/>
            <p:cNvSpPr>
              <a:spLocks noChangeShapeType="1"/>
            </p:cNvSpPr>
            <p:nvPr/>
          </p:nvSpPr>
          <p:spPr bwMode="auto">
            <a:xfrm>
              <a:off x="3259" y="2130"/>
              <a:ext cx="0" cy="6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3" name="Text Box 73"/>
          <p:cNvSpPr txBox="1">
            <a:spLocks noChangeArrowheads="1"/>
          </p:cNvSpPr>
          <p:nvPr/>
        </p:nvSpPr>
        <p:spPr bwMode="auto">
          <a:xfrm>
            <a:off x="1568450" y="2119313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i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Romantic" panose="00000400000000000000" pitchFamily="2" charset="2"/>
              </a:rPr>
              <a:t></a:t>
            </a:r>
          </a:p>
        </p:txBody>
      </p:sp>
      <p:sp>
        <p:nvSpPr>
          <p:cNvPr id="174" name="Text Box 74"/>
          <p:cNvSpPr txBox="1">
            <a:spLocks noChangeArrowheads="1"/>
          </p:cNvSpPr>
          <p:nvPr/>
        </p:nvSpPr>
        <p:spPr bwMode="auto">
          <a:xfrm rot="16200000">
            <a:off x="3156744" y="3369469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i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Romantic" panose="00000400000000000000" pitchFamily="2" charset="2"/>
              </a:rPr>
              <a:t></a:t>
            </a:r>
          </a:p>
        </p:txBody>
      </p:sp>
      <p:sp>
        <p:nvSpPr>
          <p:cNvPr id="175" name="Text Box 75"/>
          <p:cNvSpPr txBox="1">
            <a:spLocks noChangeArrowheads="1"/>
          </p:cNvSpPr>
          <p:nvPr/>
        </p:nvSpPr>
        <p:spPr bwMode="auto">
          <a:xfrm rot="16200000">
            <a:off x="6480969" y="4028282"/>
            <a:ext cx="3127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i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Romantic" panose="00000400000000000000" pitchFamily="2" charset="2"/>
              </a:rPr>
              <a:t></a:t>
            </a:r>
          </a:p>
        </p:txBody>
      </p:sp>
      <p:sp>
        <p:nvSpPr>
          <p:cNvPr id="176" name="Text Box 76"/>
          <p:cNvSpPr txBox="1">
            <a:spLocks noChangeArrowheads="1"/>
          </p:cNvSpPr>
          <p:nvPr/>
        </p:nvSpPr>
        <p:spPr bwMode="auto">
          <a:xfrm rot="19165529">
            <a:off x="4692650" y="4235450"/>
            <a:ext cx="374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1" i="1">
                <a:solidFill>
                  <a:srgbClr val="000000"/>
                </a:solidFill>
                <a:latin typeface="ISOCPEUR" panose="020B0604020202020204" pitchFamily="34" charset="0"/>
                <a:sym typeface="Romantic" panose="00000400000000000000" pitchFamily="2" charset="2"/>
              </a:rPr>
              <a:t>SR</a:t>
            </a:r>
          </a:p>
        </p:txBody>
      </p:sp>
      <p:sp>
        <p:nvSpPr>
          <p:cNvPr id="177" name="Line 78"/>
          <p:cNvSpPr>
            <a:spLocks noChangeShapeType="1"/>
          </p:cNvSpPr>
          <p:nvPr/>
        </p:nvSpPr>
        <p:spPr bwMode="auto">
          <a:xfrm>
            <a:off x="4464050" y="2344738"/>
            <a:ext cx="211455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Line 79"/>
          <p:cNvSpPr>
            <a:spLocks noChangeShapeType="1"/>
          </p:cNvSpPr>
          <p:nvPr/>
        </p:nvSpPr>
        <p:spPr bwMode="auto">
          <a:xfrm>
            <a:off x="5237163" y="1571625"/>
            <a:ext cx="0" cy="1550988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" name="Arc 80"/>
          <p:cNvSpPr>
            <a:spLocks noChangeAspect="1"/>
          </p:cNvSpPr>
          <p:nvPr/>
        </p:nvSpPr>
        <p:spPr bwMode="auto">
          <a:xfrm flipH="1">
            <a:off x="4549775" y="1670050"/>
            <a:ext cx="692150" cy="1343025"/>
          </a:xfrm>
          <a:custGeom>
            <a:avLst/>
            <a:gdLst>
              <a:gd name="T0" fmla="*/ 0 w 22279"/>
              <a:gd name="T1" fmla="*/ 2147483646 h 43200"/>
              <a:gd name="T2" fmla="*/ 2147483646 w 22279"/>
              <a:gd name="T3" fmla="*/ 2147483646 h 43200"/>
              <a:gd name="T4" fmla="*/ 2147483646 w 22279"/>
              <a:gd name="T5" fmla="*/ 2147483646 h 43200"/>
              <a:gd name="T6" fmla="*/ 0 60000 65536"/>
              <a:gd name="T7" fmla="*/ 0 60000 65536"/>
              <a:gd name="T8" fmla="*/ 0 60000 65536"/>
              <a:gd name="T9" fmla="*/ 0 w 22279"/>
              <a:gd name="T10" fmla="*/ 0 h 43200"/>
              <a:gd name="T11" fmla="*/ 22279 w 2227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79" h="43200" fill="none" extrusionOk="0">
                <a:moveTo>
                  <a:pt x="-1" y="10"/>
                </a:moveTo>
                <a:cubicBezTo>
                  <a:pt x="226" y="3"/>
                  <a:pt x="452" y="-1"/>
                  <a:pt x="679" y="0"/>
                </a:cubicBezTo>
                <a:cubicBezTo>
                  <a:pt x="12608" y="0"/>
                  <a:pt x="22279" y="9670"/>
                  <a:pt x="22279" y="21600"/>
                </a:cubicBezTo>
                <a:cubicBezTo>
                  <a:pt x="22279" y="33529"/>
                  <a:pt x="12608" y="43200"/>
                  <a:pt x="679" y="43200"/>
                </a:cubicBezTo>
                <a:cubicBezTo>
                  <a:pt x="503" y="43200"/>
                  <a:pt x="328" y="43197"/>
                  <a:pt x="153" y="43193"/>
                </a:cubicBezTo>
              </a:path>
              <a:path w="22279" h="43200" stroke="0" extrusionOk="0">
                <a:moveTo>
                  <a:pt x="-1" y="10"/>
                </a:moveTo>
                <a:cubicBezTo>
                  <a:pt x="226" y="3"/>
                  <a:pt x="452" y="-1"/>
                  <a:pt x="679" y="0"/>
                </a:cubicBezTo>
                <a:cubicBezTo>
                  <a:pt x="12608" y="0"/>
                  <a:pt x="22279" y="9670"/>
                  <a:pt x="22279" y="21600"/>
                </a:cubicBezTo>
                <a:cubicBezTo>
                  <a:pt x="22279" y="33529"/>
                  <a:pt x="12608" y="43200"/>
                  <a:pt x="679" y="43200"/>
                </a:cubicBezTo>
                <a:cubicBezTo>
                  <a:pt x="503" y="43200"/>
                  <a:pt x="328" y="43197"/>
                  <a:pt x="153" y="43193"/>
                </a:cubicBezTo>
                <a:lnTo>
                  <a:pt x="679" y="21600"/>
                </a:lnTo>
                <a:lnTo>
                  <a:pt x="-1" y="1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Arc 81"/>
          <p:cNvSpPr>
            <a:spLocks/>
          </p:cNvSpPr>
          <p:nvPr/>
        </p:nvSpPr>
        <p:spPr bwMode="auto">
          <a:xfrm flipH="1">
            <a:off x="4775200" y="1866900"/>
            <a:ext cx="463550" cy="9271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6 h 43200"/>
              <a:gd name="T4" fmla="*/ 0 w 21600"/>
              <a:gd name="T5" fmla="*/ 2147483646 h 43200"/>
              <a:gd name="T6" fmla="*/ 0 60000 65536"/>
              <a:gd name="T7" fmla="*/ 0 60000 65536"/>
              <a:gd name="T8" fmla="*/ 0 60000 65536"/>
              <a:gd name="T9" fmla="*/ 0 w 21600"/>
              <a:gd name="T10" fmla="*/ 0 h 43200"/>
              <a:gd name="T11" fmla="*/ 21600 w 216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" name="Line 85"/>
          <p:cNvSpPr>
            <a:spLocks noChangeShapeType="1"/>
          </p:cNvSpPr>
          <p:nvPr/>
        </p:nvSpPr>
        <p:spPr bwMode="auto">
          <a:xfrm>
            <a:off x="5443538" y="1625600"/>
            <a:ext cx="10064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Line 86"/>
          <p:cNvSpPr>
            <a:spLocks noChangeShapeType="1"/>
          </p:cNvSpPr>
          <p:nvPr/>
        </p:nvSpPr>
        <p:spPr bwMode="auto">
          <a:xfrm>
            <a:off x="5435600" y="3068638"/>
            <a:ext cx="10239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" name="Line 87"/>
          <p:cNvSpPr>
            <a:spLocks noChangeShapeType="1"/>
          </p:cNvSpPr>
          <p:nvPr/>
        </p:nvSpPr>
        <p:spPr bwMode="auto">
          <a:xfrm>
            <a:off x="6450013" y="1620838"/>
            <a:ext cx="0" cy="1447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Line 88"/>
          <p:cNvSpPr>
            <a:spLocks noChangeShapeType="1"/>
          </p:cNvSpPr>
          <p:nvPr/>
        </p:nvSpPr>
        <p:spPr bwMode="auto">
          <a:xfrm>
            <a:off x="5238750" y="1668463"/>
            <a:ext cx="212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" name="Line 89"/>
          <p:cNvSpPr>
            <a:spLocks noChangeShapeType="1"/>
          </p:cNvSpPr>
          <p:nvPr/>
        </p:nvSpPr>
        <p:spPr bwMode="auto">
          <a:xfrm flipV="1">
            <a:off x="5441950" y="1611313"/>
            <a:ext cx="0" cy="730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Line 90"/>
          <p:cNvSpPr>
            <a:spLocks noChangeShapeType="1"/>
          </p:cNvSpPr>
          <p:nvPr/>
        </p:nvSpPr>
        <p:spPr bwMode="auto">
          <a:xfrm>
            <a:off x="5230813" y="3013075"/>
            <a:ext cx="222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" name="Line 91"/>
          <p:cNvSpPr>
            <a:spLocks noChangeShapeType="1"/>
          </p:cNvSpPr>
          <p:nvPr/>
        </p:nvSpPr>
        <p:spPr bwMode="auto">
          <a:xfrm>
            <a:off x="5568950" y="1852613"/>
            <a:ext cx="0" cy="9572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" name="Line 94"/>
          <p:cNvSpPr>
            <a:spLocks noChangeShapeType="1"/>
          </p:cNvSpPr>
          <p:nvPr/>
        </p:nvSpPr>
        <p:spPr bwMode="auto">
          <a:xfrm flipV="1">
            <a:off x="5440363" y="1703388"/>
            <a:ext cx="0" cy="127000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" name="Line 97"/>
          <p:cNvSpPr>
            <a:spLocks noChangeShapeType="1"/>
          </p:cNvSpPr>
          <p:nvPr/>
        </p:nvSpPr>
        <p:spPr bwMode="auto">
          <a:xfrm>
            <a:off x="5238750" y="2795588"/>
            <a:ext cx="3286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" name="Line 98"/>
          <p:cNvSpPr>
            <a:spLocks noChangeShapeType="1"/>
          </p:cNvSpPr>
          <p:nvPr/>
        </p:nvSpPr>
        <p:spPr bwMode="auto">
          <a:xfrm>
            <a:off x="5237163" y="1866900"/>
            <a:ext cx="3286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" name="Line 99"/>
          <p:cNvSpPr>
            <a:spLocks noChangeShapeType="1"/>
          </p:cNvSpPr>
          <p:nvPr/>
        </p:nvSpPr>
        <p:spPr bwMode="auto">
          <a:xfrm flipV="1">
            <a:off x="5440363" y="3000375"/>
            <a:ext cx="0" cy="825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" name="Line 100"/>
          <p:cNvSpPr>
            <a:spLocks noChangeShapeType="1"/>
          </p:cNvSpPr>
          <p:nvPr/>
        </p:nvSpPr>
        <p:spPr bwMode="auto">
          <a:xfrm flipH="1">
            <a:off x="4884738" y="2341563"/>
            <a:ext cx="347662" cy="2762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" name="Line 101"/>
          <p:cNvSpPr>
            <a:spLocks noChangeShapeType="1"/>
          </p:cNvSpPr>
          <p:nvPr/>
        </p:nvSpPr>
        <p:spPr bwMode="auto">
          <a:xfrm flipH="1" flipV="1">
            <a:off x="4678363" y="1955800"/>
            <a:ext cx="554037" cy="3857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" name="Text Box 106"/>
          <p:cNvSpPr txBox="1">
            <a:spLocks noChangeArrowheads="1"/>
          </p:cNvSpPr>
          <p:nvPr/>
        </p:nvSpPr>
        <p:spPr bwMode="auto">
          <a:xfrm rot="19304208">
            <a:off x="4700588" y="2271713"/>
            <a:ext cx="501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1" i="1">
                <a:solidFill>
                  <a:srgbClr val="FF0000"/>
                </a:solidFill>
                <a:latin typeface="ISOCPEUR" panose="020B0604020202020204" pitchFamily="34" charset="0"/>
              </a:rPr>
              <a:t>R  </a:t>
            </a:r>
          </a:p>
        </p:txBody>
      </p:sp>
      <p:sp>
        <p:nvSpPr>
          <p:cNvPr id="197" name="Text Box 107"/>
          <p:cNvSpPr txBox="1">
            <a:spLocks noChangeArrowheads="1"/>
          </p:cNvSpPr>
          <p:nvPr/>
        </p:nvSpPr>
        <p:spPr bwMode="auto">
          <a:xfrm rot="2247398">
            <a:off x="4838700" y="1957388"/>
            <a:ext cx="422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1" i="1">
                <a:solidFill>
                  <a:srgbClr val="FF0000"/>
                </a:solidFill>
                <a:latin typeface="ISOCPEUR" panose="020B0604020202020204" pitchFamily="34" charset="0"/>
              </a:rPr>
              <a:t>R  </a:t>
            </a:r>
          </a:p>
        </p:txBody>
      </p:sp>
      <p:sp>
        <p:nvSpPr>
          <p:cNvPr id="198" name="Line 104"/>
          <p:cNvSpPr>
            <a:spLocks noChangeShapeType="1"/>
          </p:cNvSpPr>
          <p:nvPr/>
        </p:nvSpPr>
        <p:spPr bwMode="auto">
          <a:xfrm flipH="1">
            <a:off x="952500" y="2565400"/>
            <a:ext cx="1588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" name="Line 104"/>
          <p:cNvSpPr>
            <a:spLocks noChangeShapeType="1"/>
          </p:cNvSpPr>
          <p:nvPr/>
        </p:nvSpPr>
        <p:spPr bwMode="auto">
          <a:xfrm flipH="1">
            <a:off x="2220913" y="2708275"/>
            <a:ext cx="9588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0" name="Group 101"/>
          <p:cNvGrpSpPr>
            <a:grpSpLocks/>
          </p:cNvGrpSpPr>
          <p:nvPr/>
        </p:nvGrpSpPr>
        <p:grpSpPr bwMode="auto">
          <a:xfrm>
            <a:off x="2624138" y="2524125"/>
            <a:ext cx="215900" cy="215900"/>
            <a:chOff x="930" y="3612"/>
            <a:chExt cx="136" cy="136"/>
          </a:xfrm>
        </p:grpSpPr>
        <p:sp>
          <p:nvSpPr>
            <p:cNvPr id="201" name="Line 99"/>
            <p:cNvSpPr>
              <a:spLocks noChangeShapeType="1"/>
            </p:cNvSpPr>
            <p:nvPr/>
          </p:nvSpPr>
          <p:spPr bwMode="auto">
            <a:xfrm flipH="1">
              <a:off x="930" y="3612"/>
              <a:ext cx="136" cy="1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100"/>
            <p:cNvSpPr>
              <a:spLocks noChangeShapeType="1"/>
            </p:cNvSpPr>
            <p:nvPr/>
          </p:nvSpPr>
          <p:spPr bwMode="auto">
            <a:xfrm>
              <a:off x="930" y="3612"/>
              <a:ext cx="136" cy="1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3" name="Group 102"/>
          <p:cNvGrpSpPr>
            <a:grpSpLocks/>
          </p:cNvGrpSpPr>
          <p:nvPr/>
        </p:nvGrpSpPr>
        <p:grpSpPr bwMode="auto">
          <a:xfrm>
            <a:off x="752475" y="2668588"/>
            <a:ext cx="215900" cy="215900"/>
            <a:chOff x="930" y="3612"/>
            <a:chExt cx="136" cy="136"/>
          </a:xfrm>
        </p:grpSpPr>
        <p:sp>
          <p:nvSpPr>
            <p:cNvPr id="204" name="Line 103"/>
            <p:cNvSpPr>
              <a:spLocks noChangeShapeType="1"/>
            </p:cNvSpPr>
            <p:nvPr/>
          </p:nvSpPr>
          <p:spPr bwMode="auto">
            <a:xfrm flipH="1">
              <a:off x="930" y="3612"/>
              <a:ext cx="136" cy="1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104"/>
            <p:cNvSpPr>
              <a:spLocks noChangeShapeType="1"/>
            </p:cNvSpPr>
            <p:nvPr/>
          </p:nvSpPr>
          <p:spPr bwMode="auto">
            <a:xfrm>
              <a:off x="930" y="3612"/>
              <a:ext cx="136" cy="1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09" name="Picture 10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39" y="1531749"/>
            <a:ext cx="1866900" cy="173732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63350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7"/>
                                            </p:cond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5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0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5"/>
                                            </p:cond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2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6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xit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1"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2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5"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9"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3"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utoUpdateAnimBg="0"/>
      <p:bldP spid="173" grpId="0" build="p" autoUpdateAnimBg="0" advAuto="0"/>
      <p:bldP spid="174" grpId="0" build="p" autoUpdateAnimBg="0" advAuto="0"/>
      <p:bldP spid="175" grpId="0" build="p" autoUpdateAnimBg="0" advAuto="0"/>
      <p:bldP spid="176" grpId="0" build="p" autoUpdateAnimBg="0" advAuto="0"/>
      <p:bldP spid="196" grpId="0"/>
      <p:bldP spid="196" grpId="1"/>
      <p:bldP spid="197" grpId="0"/>
      <p:bldP spid="19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11163" y="527050"/>
            <a:ext cx="5961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对称结构的尺寸不能只注一半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09650" y="1041400"/>
            <a:ext cx="3743325" cy="3795713"/>
            <a:chOff x="671" y="817"/>
            <a:chExt cx="2131" cy="2161"/>
          </a:xfrm>
        </p:grpSpPr>
        <p:sp>
          <p:nvSpPr>
            <p:cNvPr id="17451" name="AutoShape 4"/>
            <p:cNvSpPr>
              <a:spLocks noChangeArrowheads="1"/>
            </p:cNvSpPr>
            <p:nvPr/>
          </p:nvSpPr>
          <p:spPr bwMode="auto">
            <a:xfrm>
              <a:off x="795" y="1627"/>
              <a:ext cx="1481" cy="88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7452" name="Oval 5"/>
            <p:cNvSpPr>
              <a:spLocks noChangeArrowheads="1"/>
            </p:cNvSpPr>
            <p:nvPr/>
          </p:nvSpPr>
          <p:spPr bwMode="auto">
            <a:xfrm>
              <a:off x="865" y="1692"/>
              <a:ext cx="282" cy="26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7453" name="Freeform 6"/>
            <p:cNvSpPr>
              <a:spLocks/>
            </p:cNvSpPr>
            <p:nvPr/>
          </p:nvSpPr>
          <p:spPr bwMode="auto">
            <a:xfrm>
              <a:off x="812" y="1833"/>
              <a:ext cx="406" cy="1"/>
            </a:xfrm>
            <a:custGeom>
              <a:avLst/>
              <a:gdLst>
                <a:gd name="T0" fmla="*/ 0 w 345"/>
                <a:gd name="T1" fmla="*/ 0 h 1"/>
                <a:gd name="T2" fmla="*/ 563 w 345"/>
                <a:gd name="T3" fmla="*/ 0 h 1"/>
                <a:gd name="T4" fmla="*/ 0 60000 65536"/>
                <a:gd name="T5" fmla="*/ 0 60000 65536"/>
                <a:gd name="T6" fmla="*/ 0 w 345"/>
                <a:gd name="T7" fmla="*/ 0 h 1"/>
                <a:gd name="T8" fmla="*/ 345 w 3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">
                  <a:moveTo>
                    <a:pt x="0" y="0"/>
                  </a:moveTo>
                  <a:lnTo>
                    <a:pt x="3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4" name="Freeform 7"/>
            <p:cNvSpPr>
              <a:spLocks/>
            </p:cNvSpPr>
            <p:nvPr/>
          </p:nvSpPr>
          <p:spPr bwMode="auto">
            <a:xfrm>
              <a:off x="1006" y="1657"/>
              <a:ext cx="1" cy="352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485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5" name="Oval 8"/>
            <p:cNvSpPr>
              <a:spLocks noChangeArrowheads="1"/>
            </p:cNvSpPr>
            <p:nvPr/>
          </p:nvSpPr>
          <p:spPr bwMode="auto">
            <a:xfrm>
              <a:off x="865" y="2169"/>
              <a:ext cx="282" cy="26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7456" name="Freeform 9"/>
            <p:cNvSpPr>
              <a:spLocks/>
            </p:cNvSpPr>
            <p:nvPr/>
          </p:nvSpPr>
          <p:spPr bwMode="auto">
            <a:xfrm>
              <a:off x="812" y="2310"/>
              <a:ext cx="406" cy="2"/>
            </a:xfrm>
            <a:custGeom>
              <a:avLst/>
              <a:gdLst>
                <a:gd name="T0" fmla="*/ 0 w 345"/>
                <a:gd name="T1" fmla="*/ 0 h 1"/>
                <a:gd name="T2" fmla="*/ 563 w 345"/>
                <a:gd name="T3" fmla="*/ 0 h 1"/>
                <a:gd name="T4" fmla="*/ 0 60000 65536"/>
                <a:gd name="T5" fmla="*/ 0 60000 65536"/>
                <a:gd name="T6" fmla="*/ 0 w 345"/>
                <a:gd name="T7" fmla="*/ 0 h 1"/>
                <a:gd name="T8" fmla="*/ 345 w 3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">
                  <a:moveTo>
                    <a:pt x="0" y="0"/>
                  </a:moveTo>
                  <a:lnTo>
                    <a:pt x="3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7" name="Freeform 10"/>
            <p:cNvSpPr>
              <a:spLocks/>
            </p:cNvSpPr>
            <p:nvPr/>
          </p:nvSpPr>
          <p:spPr bwMode="auto">
            <a:xfrm>
              <a:off x="1006" y="2134"/>
              <a:ext cx="1" cy="353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488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8" name="Oval 11"/>
            <p:cNvSpPr>
              <a:spLocks noChangeArrowheads="1"/>
            </p:cNvSpPr>
            <p:nvPr/>
          </p:nvSpPr>
          <p:spPr bwMode="auto">
            <a:xfrm>
              <a:off x="1924" y="2169"/>
              <a:ext cx="282" cy="26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7459" name="Freeform 12"/>
            <p:cNvSpPr>
              <a:spLocks/>
            </p:cNvSpPr>
            <p:nvPr/>
          </p:nvSpPr>
          <p:spPr bwMode="auto">
            <a:xfrm>
              <a:off x="1871" y="2310"/>
              <a:ext cx="405" cy="2"/>
            </a:xfrm>
            <a:custGeom>
              <a:avLst/>
              <a:gdLst>
                <a:gd name="T0" fmla="*/ 0 w 345"/>
                <a:gd name="T1" fmla="*/ 0 h 1"/>
                <a:gd name="T2" fmla="*/ 558 w 345"/>
                <a:gd name="T3" fmla="*/ 0 h 1"/>
                <a:gd name="T4" fmla="*/ 0 60000 65536"/>
                <a:gd name="T5" fmla="*/ 0 60000 65536"/>
                <a:gd name="T6" fmla="*/ 0 w 345"/>
                <a:gd name="T7" fmla="*/ 0 h 1"/>
                <a:gd name="T8" fmla="*/ 345 w 3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">
                  <a:moveTo>
                    <a:pt x="0" y="0"/>
                  </a:moveTo>
                  <a:lnTo>
                    <a:pt x="3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0" name="Freeform 13"/>
            <p:cNvSpPr>
              <a:spLocks/>
            </p:cNvSpPr>
            <p:nvPr/>
          </p:nvSpPr>
          <p:spPr bwMode="auto">
            <a:xfrm>
              <a:off x="2065" y="2134"/>
              <a:ext cx="1" cy="353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488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1" name="Oval 14"/>
            <p:cNvSpPr>
              <a:spLocks noChangeArrowheads="1"/>
            </p:cNvSpPr>
            <p:nvPr/>
          </p:nvSpPr>
          <p:spPr bwMode="auto">
            <a:xfrm>
              <a:off x="1924" y="1692"/>
              <a:ext cx="282" cy="26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7462" name="Freeform 15"/>
            <p:cNvSpPr>
              <a:spLocks/>
            </p:cNvSpPr>
            <p:nvPr/>
          </p:nvSpPr>
          <p:spPr bwMode="auto">
            <a:xfrm>
              <a:off x="1871" y="1833"/>
              <a:ext cx="405" cy="1"/>
            </a:xfrm>
            <a:custGeom>
              <a:avLst/>
              <a:gdLst>
                <a:gd name="T0" fmla="*/ 0 w 345"/>
                <a:gd name="T1" fmla="*/ 0 h 1"/>
                <a:gd name="T2" fmla="*/ 558 w 345"/>
                <a:gd name="T3" fmla="*/ 0 h 1"/>
                <a:gd name="T4" fmla="*/ 0 60000 65536"/>
                <a:gd name="T5" fmla="*/ 0 60000 65536"/>
                <a:gd name="T6" fmla="*/ 0 w 345"/>
                <a:gd name="T7" fmla="*/ 0 h 1"/>
                <a:gd name="T8" fmla="*/ 345 w 3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">
                  <a:moveTo>
                    <a:pt x="0" y="0"/>
                  </a:moveTo>
                  <a:lnTo>
                    <a:pt x="3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3" name="Freeform 16"/>
            <p:cNvSpPr>
              <a:spLocks/>
            </p:cNvSpPr>
            <p:nvPr/>
          </p:nvSpPr>
          <p:spPr bwMode="auto">
            <a:xfrm>
              <a:off x="2065" y="1657"/>
              <a:ext cx="1" cy="352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485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4" name="Line 17"/>
            <p:cNvSpPr>
              <a:spLocks noChangeShapeType="1"/>
            </p:cNvSpPr>
            <p:nvPr/>
          </p:nvSpPr>
          <p:spPr bwMode="auto">
            <a:xfrm>
              <a:off x="671" y="2068"/>
              <a:ext cx="17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5" name="Line 18"/>
            <p:cNvSpPr>
              <a:spLocks noChangeShapeType="1"/>
            </p:cNvSpPr>
            <p:nvPr/>
          </p:nvSpPr>
          <p:spPr bwMode="auto">
            <a:xfrm>
              <a:off x="1527" y="1505"/>
              <a:ext cx="0" cy="1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6" name="Rectangle 19"/>
            <p:cNvSpPr>
              <a:spLocks noChangeArrowheads="1"/>
            </p:cNvSpPr>
            <p:nvPr/>
          </p:nvSpPr>
          <p:spPr bwMode="auto">
            <a:xfrm>
              <a:off x="795" y="942"/>
              <a:ext cx="1499" cy="28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7467" name="Line 20"/>
            <p:cNvSpPr>
              <a:spLocks noChangeShapeType="1"/>
            </p:cNvSpPr>
            <p:nvPr/>
          </p:nvSpPr>
          <p:spPr bwMode="auto">
            <a:xfrm flipV="1">
              <a:off x="2071" y="860"/>
              <a:ext cx="0" cy="4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8" name="Line 21"/>
            <p:cNvSpPr>
              <a:spLocks noChangeShapeType="1"/>
            </p:cNvSpPr>
            <p:nvPr/>
          </p:nvSpPr>
          <p:spPr bwMode="auto">
            <a:xfrm flipV="1">
              <a:off x="2212" y="942"/>
              <a:ext cx="0" cy="2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9" name="Line 22"/>
            <p:cNvSpPr>
              <a:spLocks noChangeShapeType="1"/>
            </p:cNvSpPr>
            <p:nvPr/>
          </p:nvSpPr>
          <p:spPr bwMode="auto">
            <a:xfrm flipV="1">
              <a:off x="1929" y="942"/>
              <a:ext cx="0" cy="2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0" name="Line 23"/>
            <p:cNvSpPr>
              <a:spLocks noChangeShapeType="1"/>
            </p:cNvSpPr>
            <p:nvPr/>
          </p:nvSpPr>
          <p:spPr bwMode="auto">
            <a:xfrm flipV="1">
              <a:off x="1153" y="942"/>
              <a:ext cx="0" cy="2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1" name="Line 24"/>
            <p:cNvSpPr>
              <a:spLocks noChangeShapeType="1"/>
            </p:cNvSpPr>
            <p:nvPr/>
          </p:nvSpPr>
          <p:spPr bwMode="auto">
            <a:xfrm flipV="1">
              <a:off x="1012" y="817"/>
              <a:ext cx="0" cy="4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2" name="Line 25"/>
            <p:cNvSpPr>
              <a:spLocks noChangeShapeType="1"/>
            </p:cNvSpPr>
            <p:nvPr/>
          </p:nvSpPr>
          <p:spPr bwMode="auto">
            <a:xfrm flipV="1">
              <a:off x="871" y="942"/>
              <a:ext cx="0" cy="2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3" name="Line 26"/>
            <p:cNvSpPr>
              <a:spLocks noChangeShapeType="1"/>
            </p:cNvSpPr>
            <p:nvPr/>
          </p:nvSpPr>
          <p:spPr bwMode="auto">
            <a:xfrm flipV="1">
              <a:off x="1540" y="871"/>
              <a:ext cx="0" cy="42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4" name="Line 27"/>
            <p:cNvSpPr>
              <a:spLocks noChangeShapeType="1"/>
            </p:cNvSpPr>
            <p:nvPr/>
          </p:nvSpPr>
          <p:spPr bwMode="auto">
            <a:xfrm flipV="1">
              <a:off x="1527" y="2500"/>
              <a:ext cx="0" cy="4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5" name="Line 28"/>
            <p:cNvSpPr>
              <a:spLocks noChangeShapeType="1"/>
            </p:cNvSpPr>
            <p:nvPr/>
          </p:nvSpPr>
          <p:spPr bwMode="auto">
            <a:xfrm flipV="1">
              <a:off x="2065" y="2430"/>
              <a:ext cx="0" cy="32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6" name="Line 29"/>
            <p:cNvSpPr>
              <a:spLocks noChangeShapeType="1"/>
            </p:cNvSpPr>
            <p:nvPr/>
          </p:nvSpPr>
          <p:spPr bwMode="auto">
            <a:xfrm>
              <a:off x="1527" y="2711"/>
              <a:ext cx="53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7" name="Freeform 30"/>
            <p:cNvSpPr>
              <a:spLocks/>
            </p:cNvSpPr>
            <p:nvPr/>
          </p:nvSpPr>
          <p:spPr bwMode="auto">
            <a:xfrm>
              <a:off x="2082" y="2310"/>
              <a:ext cx="477" cy="2"/>
            </a:xfrm>
            <a:custGeom>
              <a:avLst/>
              <a:gdLst>
                <a:gd name="T0" fmla="*/ 0 w 405"/>
                <a:gd name="T1" fmla="*/ 0 h 1"/>
                <a:gd name="T2" fmla="*/ 662 w 405"/>
                <a:gd name="T3" fmla="*/ 0 h 1"/>
                <a:gd name="T4" fmla="*/ 0 60000 65536"/>
                <a:gd name="T5" fmla="*/ 0 60000 65536"/>
                <a:gd name="T6" fmla="*/ 0 w 405"/>
                <a:gd name="T7" fmla="*/ 0 h 1"/>
                <a:gd name="T8" fmla="*/ 405 w 40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5" h="1">
                  <a:moveTo>
                    <a:pt x="0" y="0"/>
                  </a:moveTo>
                  <a:lnTo>
                    <a:pt x="405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8" name="Freeform 31"/>
            <p:cNvSpPr>
              <a:spLocks/>
            </p:cNvSpPr>
            <p:nvPr/>
          </p:nvSpPr>
          <p:spPr bwMode="auto">
            <a:xfrm>
              <a:off x="2723" y="2055"/>
              <a:ext cx="1" cy="445"/>
            </a:xfrm>
            <a:custGeom>
              <a:avLst/>
              <a:gdLst>
                <a:gd name="T0" fmla="*/ 0 w 1"/>
                <a:gd name="T1" fmla="*/ 0 h 445"/>
                <a:gd name="T2" fmla="*/ 0 w 1"/>
                <a:gd name="T3" fmla="*/ 445 h 445"/>
                <a:gd name="T4" fmla="*/ 0 60000 65536"/>
                <a:gd name="T5" fmla="*/ 0 60000 65536"/>
                <a:gd name="T6" fmla="*/ 0 w 1"/>
                <a:gd name="T7" fmla="*/ 0 h 445"/>
                <a:gd name="T8" fmla="*/ 1 w 1"/>
                <a:gd name="T9" fmla="*/ 445 h 4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45">
                  <a:moveTo>
                    <a:pt x="0" y="0"/>
                  </a:moveTo>
                  <a:lnTo>
                    <a:pt x="0" y="445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9" name="Line 32"/>
            <p:cNvSpPr>
              <a:spLocks noChangeShapeType="1"/>
            </p:cNvSpPr>
            <p:nvPr/>
          </p:nvSpPr>
          <p:spPr bwMode="auto">
            <a:xfrm>
              <a:off x="2206" y="2487"/>
              <a:ext cx="5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0" name="Freeform 33"/>
            <p:cNvSpPr>
              <a:spLocks/>
            </p:cNvSpPr>
            <p:nvPr/>
          </p:nvSpPr>
          <p:spPr bwMode="auto">
            <a:xfrm>
              <a:off x="2389" y="2066"/>
              <a:ext cx="413" cy="3"/>
            </a:xfrm>
            <a:custGeom>
              <a:avLst/>
              <a:gdLst>
                <a:gd name="T0" fmla="*/ 0 w 413"/>
                <a:gd name="T1" fmla="*/ 0 h 3"/>
                <a:gd name="T2" fmla="*/ 413 w 413"/>
                <a:gd name="T3" fmla="*/ 3 h 3"/>
                <a:gd name="T4" fmla="*/ 0 60000 65536"/>
                <a:gd name="T5" fmla="*/ 0 60000 65536"/>
                <a:gd name="T6" fmla="*/ 0 w 413"/>
                <a:gd name="T7" fmla="*/ 0 h 3"/>
                <a:gd name="T8" fmla="*/ 413 w 413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3" h="3">
                  <a:moveTo>
                    <a:pt x="0" y="0"/>
                  </a:moveTo>
                  <a:lnTo>
                    <a:pt x="413" y="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1" name="Line 34"/>
            <p:cNvSpPr>
              <a:spLocks noChangeShapeType="1"/>
            </p:cNvSpPr>
            <p:nvPr/>
          </p:nvSpPr>
          <p:spPr bwMode="auto">
            <a:xfrm>
              <a:off x="2504" y="2066"/>
              <a:ext cx="0" cy="24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2" name="Line 35"/>
            <p:cNvSpPr>
              <a:spLocks noChangeShapeType="1"/>
            </p:cNvSpPr>
            <p:nvPr/>
          </p:nvSpPr>
          <p:spPr bwMode="auto">
            <a:xfrm>
              <a:off x="2276" y="2373"/>
              <a:ext cx="0" cy="6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3" name="Line 36"/>
            <p:cNvSpPr>
              <a:spLocks noChangeShapeType="1"/>
            </p:cNvSpPr>
            <p:nvPr/>
          </p:nvSpPr>
          <p:spPr bwMode="auto">
            <a:xfrm>
              <a:off x="1527" y="2912"/>
              <a:ext cx="7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7125" name="Text Box 37"/>
          <p:cNvSpPr txBox="1">
            <a:spLocks noChangeArrowheads="1"/>
          </p:cNvSpPr>
          <p:nvPr/>
        </p:nvSpPr>
        <p:spPr bwMode="auto">
          <a:xfrm>
            <a:off x="2038366" y="5091261"/>
            <a:ext cx="1112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错误！</a:t>
            </a:r>
          </a:p>
        </p:txBody>
      </p:sp>
      <p:sp>
        <p:nvSpPr>
          <p:cNvPr id="217126" name="Text Box 38"/>
          <p:cNvSpPr txBox="1">
            <a:spLocks noChangeArrowheads="1"/>
          </p:cNvSpPr>
          <p:nvPr/>
        </p:nvSpPr>
        <p:spPr bwMode="auto">
          <a:xfrm>
            <a:off x="6272229" y="5091261"/>
            <a:ext cx="1112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正确！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076825" y="1196975"/>
            <a:ext cx="3529013" cy="3640138"/>
            <a:chOff x="3178" y="735"/>
            <a:chExt cx="2223" cy="2293"/>
          </a:xfrm>
        </p:grpSpPr>
        <p:sp>
          <p:nvSpPr>
            <p:cNvPr id="17416" name="Rectangle 40"/>
            <p:cNvSpPr>
              <a:spLocks noChangeArrowheads="1"/>
            </p:cNvSpPr>
            <p:nvPr/>
          </p:nvSpPr>
          <p:spPr bwMode="auto">
            <a:xfrm>
              <a:off x="3310" y="869"/>
              <a:ext cx="1608" cy="30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7417" name="Line 41"/>
            <p:cNvSpPr>
              <a:spLocks noChangeShapeType="1"/>
            </p:cNvSpPr>
            <p:nvPr/>
          </p:nvSpPr>
          <p:spPr bwMode="auto">
            <a:xfrm flipV="1">
              <a:off x="4679" y="782"/>
              <a:ext cx="0" cy="4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8" name="Line 42"/>
            <p:cNvSpPr>
              <a:spLocks noChangeShapeType="1"/>
            </p:cNvSpPr>
            <p:nvPr/>
          </p:nvSpPr>
          <p:spPr bwMode="auto">
            <a:xfrm flipV="1">
              <a:off x="4830" y="869"/>
              <a:ext cx="0" cy="3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9" name="Line 43"/>
            <p:cNvSpPr>
              <a:spLocks noChangeShapeType="1"/>
            </p:cNvSpPr>
            <p:nvPr/>
          </p:nvSpPr>
          <p:spPr bwMode="auto">
            <a:xfrm flipV="1">
              <a:off x="4527" y="869"/>
              <a:ext cx="0" cy="3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Line 44"/>
            <p:cNvSpPr>
              <a:spLocks noChangeShapeType="1"/>
            </p:cNvSpPr>
            <p:nvPr/>
          </p:nvSpPr>
          <p:spPr bwMode="auto">
            <a:xfrm flipV="1">
              <a:off x="3695" y="869"/>
              <a:ext cx="0" cy="3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1" name="Line 45"/>
            <p:cNvSpPr>
              <a:spLocks noChangeShapeType="1"/>
            </p:cNvSpPr>
            <p:nvPr/>
          </p:nvSpPr>
          <p:spPr bwMode="auto">
            <a:xfrm flipV="1">
              <a:off x="3543" y="735"/>
              <a:ext cx="0" cy="5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Line 46"/>
            <p:cNvSpPr>
              <a:spLocks noChangeShapeType="1"/>
            </p:cNvSpPr>
            <p:nvPr/>
          </p:nvSpPr>
          <p:spPr bwMode="auto">
            <a:xfrm flipV="1">
              <a:off x="3392" y="869"/>
              <a:ext cx="0" cy="3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Line 47"/>
            <p:cNvSpPr>
              <a:spLocks noChangeShapeType="1"/>
            </p:cNvSpPr>
            <p:nvPr/>
          </p:nvSpPr>
          <p:spPr bwMode="auto">
            <a:xfrm flipV="1">
              <a:off x="4110" y="793"/>
              <a:ext cx="0" cy="4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AutoShape 48"/>
            <p:cNvSpPr>
              <a:spLocks noChangeArrowheads="1"/>
            </p:cNvSpPr>
            <p:nvPr/>
          </p:nvSpPr>
          <p:spPr bwMode="auto">
            <a:xfrm>
              <a:off x="3310" y="1554"/>
              <a:ext cx="1589" cy="947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7425" name="Oval 49"/>
            <p:cNvSpPr>
              <a:spLocks noChangeArrowheads="1"/>
            </p:cNvSpPr>
            <p:nvPr/>
          </p:nvSpPr>
          <p:spPr bwMode="auto">
            <a:xfrm>
              <a:off x="3386" y="1623"/>
              <a:ext cx="302" cy="28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7426" name="Freeform 50"/>
            <p:cNvSpPr>
              <a:spLocks/>
            </p:cNvSpPr>
            <p:nvPr/>
          </p:nvSpPr>
          <p:spPr bwMode="auto">
            <a:xfrm>
              <a:off x="3329" y="1774"/>
              <a:ext cx="435" cy="2"/>
            </a:xfrm>
            <a:custGeom>
              <a:avLst/>
              <a:gdLst>
                <a:gd name="T0" fmla="*/ 0 w 345"/>
                <a:gd name="T1" fmla="*/ 0 h 1"/>
                <a:gd name="T2" fmla="*/ 691 w 345"/>
                <a:gd name="T3" fmla="*/ 0 h 1"/>
                <a:gd name="T4" fmla="*/ 0 60000 65536"/>
                <a:gd name="T5" fmla="*/ 0 60000 65536"/>
                <a:gd name="T6" fmla="*/ 0 w 345"/>
                <a:gd name="T7" fmla="*/ 0 h 1"/>
                <a:gd name="T8" fmla="*/ 345 w 3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">
                  <a:moveTo>
                    <a:pt x="0" y="0"/>
                  </a:moveTo>
                  <a:lnTo>
                    <a:pt x="3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7" name="Freeform 51"/>
            <p:cNvSpPr>
              <a:spLocks/>
            </p:cNvSpPr>
            <p:nvPr/>
          </p:nvSpPr>
          <p:spPr bwMode="auto">
            <a:xfrm>
              <a:off x="3537" y="1585"/>
              <a:ext cx="1" cy="379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605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Oval 52"/>
            <p:cNvSpPr>
              <a:spLocks noChangeArrowheads="1"/>
            </p:cNvSpPr>
            <p:nvPr/>
          </p:nvSpPr>
          <p:spPr bwMode="auto">
            <a:xfrm>
              <a:off x="3386" y="2135"/>
              <a:ext cx="302" cy="28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7429" name="Freeform 53"/>
            <p:cNvSpPr>
              <a:spLocks/>
            </p:cNvSpPr>
            <p:nvPr/>
          </p:nvSpPr>
          <p:spPr bwMode="auto">
            <a:xfrm>
              <a:off x="3329" y="2286"/>
              <a:ext cx="435" cy="2"/>
            </a:xfrm>
            <a:custGeom>
              <a:avLst/>
              <a:gdLst>
                <a:gd name="T0" fmla="*/ 0 w 345"/>
                <a:gd name="T1" fmla="*/ 0 h 1"/>
                <a:gd name="T2" fmla="*/ 691 w 345"/>
                <a:gd name="T3" fmla="*/ 0 h 1"/>
                <a:gd name="T4" fmla="*/ 0 60000 65536"/>
                <a:gd name="T5" fmla="*/ 0 60000 65536"/>
                <a:gd name="T6" fmla="*/ 0 w 345"/>
                <a:gd name="T7" fmla="*/ 0 h 1"/>
                <a:gd name="T8" fmla="*/ 345 w 3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">
                  <a:moveTo>
                    <a:pt x="0" y="0"/>
                  </a:moveTo>
                  <a:lnTo>
                    <a:pt x="3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0" name="Freeform 54"/>
            <p:cNvSpPr>
              <a:spLocks/>
            </p:cNvSpPr>
            <p:nvPr/>
          </p:nvSpPr>
          <p:spPr bwMode="auto">
            <a:xfrm>
              <a:off x="3537" y="2097"/>
              <a:ext cx="1" cy="379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605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1" name="Oval 55"/>
            <p:cNvSpPr>
              <a:spLocks noChangeArrowheads="1"/>
            </p:cNvSpPr>
            <p:nvPr/>
          </p:nvSpPr>
          <p:spPr bwMode="auto">
            <a:xfrm>
              <a:off x="4521" y="2135"/>
              <a:ext cx="303" cy="28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7432" name="Freeform 56"/>
            <p:cNvSpPr>
              <a:spLocks/>
            </p:cNvSpPr>
            <p:nvPr/>
          </p:nvSpPr>
          <p:spPr bwMode="auto">
            <a:xfrm>
              <a:off x="4464" y="2286"/>
              <a:ext cx="435" cy="2"/>
            </a:xfrm>
            <a:custGeom>
              <a:avLst/>
              <a:gdLst>
                <a:gd name="T0" fmla="*/ 0 w 345"/>
                <a:gd name="T1" fmla="*/ 0 h 1"/>
                <a:gd name="T2" fmla="*/ 691 w 345"/>
                <a:gd name="T3" fmla="*/ 0 h 1"/>
                <a:gd name="T4" fmla="*/ 0 60000 65536"/>
                <a:gd name="T5" fmla="*/ 0 60000 65536"/>
                <a:gd name="T6" fmla="*/ 0 w 345"/>
                <a:gd name="T7" fmla="*/ 0 h 1"/>
                <a:gd name="T8" fmla="*/ 345 w 3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">
                  <a:moveTo>
                    <a:pt x="0" y="0"/>
                  </a:moveTo>
                  <a:lnTo>
                    <a:pt x="3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3" name="Freeform 57"/>
            <p:cNvSpPr>
              <a:spLocks/>
            </p:cNvSpPr>
            <p:nvPr/>
          </p:nvSpPr>
          <p:spPr bwMode="auto">
            <a:xfrm>
              <a:off x="4672" y="2097"/>
              <a:ext cx="1" cy="379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605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4" name="Oval 58"/>
            <p:cNvSpPr>
              <a:spLocks noChangeArrowheads="1"/>
            </p:cNvSpPr>
            <p:nvPr/>
          </p:nvSpPr>
          <p:spPr bwMode="auto">
            <a:xfrm>
              <a:off x="4521" y="1623"/>
              <a:ext cx="303" cy="28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7435" name="Freeform 59"/>
            <p:cNvSpPr>
              <a:spLocks/>
            </p:cNvSpPr>
            <p:nvPr/>
          </p:nvSpPr>
          <p:spPr bwMode="auto">
            <a:xfrm>
              <a:off x="4464" y="1774"/>
              <a:ext cx="435" cy="2"/>
            </a:xfrm>
            <a:custGeom>
              <a:avLst/>
              <a:gdLst>
                <a:gd name="T0" fmla="*/ 0 w 345"/>
                <a:gd name="T1" fmla="*/ 0 h 1"/>
                <a:gd name="T2" fmla="*/ 691 w 345"/>
                <a:gd name="T3" fmla="*/ 0 h 1"/>
                <a:gd name="T4" fmla="*/ 0 60000 65536"/>
                <a:gd name="T5" fmla="*/ 0 60000 65536"/>
                <a:gd name="T6" fmla="*/ 0 w 345"/>
                <a:gd name="T7" fmla="*/ 0 h 1"/>
                <a:gd name="T8" fmla="*/ 345 w 3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">
                  <a:moveTo>
                    <a:pt x="0" y="0"/>
                  </a:moveTo>
                  <a:lnTo>
                    <a:pt x="3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Freeform 60"/>
            <p:cNvSpPr>
              <a:spLocks/>
            </p:cNvSpPr>
            <p:nvPr/>
          </p:nvSpPr>
          <p:spPr bwMode="auto">
            <a:xfrm>
              <a:off x="4672" y="1585"/>
              <a:ext cx="1" cy="379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605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7" name="Line 61"/>
            <p:cNvSpPr>
              <a:spLocks noChangeShapeType="1"/>
            </p:cNvSpPr>
            <p:nvPr/>
          </p:nvSpPr>
          <p:spPr bwMode="auto">
            <a:xfrm>
              <a:off x="3178" y="2027"/>
              <a:ext cx="18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8" name="Line 62"/>
            <p:cNvSpPr>
              <a:spLocks noChangeShapeType="1"/>
            </p:cNvSpPr>
            <p:nvPr/>
          </p:nvSpPr>
          <p:spPr bwMode="auto">
            <a:xfrm>
              <a:off x="4096" y="1423"/>
              <a:ext cx="0" cy="12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9" name="Line 63"/>
            <p:cNvSpPr>
              <a:spLocks noChangeShapeType="1"/>
            </p:cNvSpPr>
            <p:nvPr/>
          </p:nvSpPr>
          <p:spPr bwMode="auto">
            <a:xfrm>
              <a:off x="3537" y="2720"/>
              <a:ext cx="113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Freeform 64"/>
            <p:cNvSpPr>
              <a:spLocks/>
            </p:cNvSpPr>
            <p:nvPr/>
          </p:nvSpPr>
          <p:spPr bwMode="auto">
            <a:xfrm>
              <a:off x="5146" y="1756"/>
              <a:ext cx="1" cy="540"/>
            </a:xfrm>
            <a:custGeom>
              <a:avLst/>
              <a:gdLst>
                <a:gd name="T0" fmla="*/ 0 w 1"/>
                <a:gd name="T1" fmla="*/ 0 h 540"/>
                <a:gd name="T2" fmla="*/ 1 w 1"/>
                <a:gd name="T3" fmla="*/ 540 h 540"/>
                <a:gd name="T4" fmla="*/ 0 60000 65536"/>
                <a:gd name="T5" fmla="*/ 0 60000 65536"/>
                <a:gd name="T6" fmla="*/ 0 w 1"/>
                <a:gd name="T7" fmla="*/ 0 h 540"/>
                <a:gd name="T8" fmla="*/ 1 w 1"/>
                <a:gd name="T9" fmla="*/ 540 h 5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40">
                  <a:moveTo>
                    <a:pt x="0" y="0"/>
                  </a:moveTo>
                  <a:lnTo>
                    <a:pt x="1" y="54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1" name="Line 65"/>
            <p:cNvSpPr>
              <a:spLocks noChangeShapeType="1"/>
            </p:cNvSpPr>
            <p:nvPr/>
          </p:nvSpPr>
          <p:spPr bwMode="auto">
            <a:xfrm>
              <a:off x="4672" y="2432"/>
              <a:ext cx="0" cy="37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2" name="Line 66"/>
            <p:cNvSpPr>
              <a:spLocks noChangeShapeType="1"/>
            </p:cNvSpPr>
            <p:nvPr/>
          </p:nvSpPr>
          <p:spPr bwMode="auto">
            <a:xfrm>
              <a:off x="3310" y="2296"/>
              <a:ext cx="0" cy="732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3" name="Line 67"/>
            <p:cNvSpPr>
              <a:spLocks noChangeShapeType="1"/>
            </p:cNvSpPr>
            <p:nvPr/>
          </p:nvSpPr>
          <p:spPr bwMode="auto">
            <a:xfrm>
              <a:off x="4899" y="2296"/>
              <a:ext cx="0" cy="732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4" name="Line 68"/>
            <p:cNvSpPr>
              <a:spLocks noChangeShapeType="1"/>
            </p:cNvSpPr>
            <p:nvPr/>
          </p:nvSpPr>
          <p:spPr bwMode="auto">
            <a:xfrm>
              <a:off x="3299" y="2940"/>
              <a:ext cx="160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5" name="Line 69"/>
            <p:cNvSpPr>
              <a:spLocks noChangeShapeType="1"/>
            </p:cNvSpPr>
            <p:nvPr/>
          </p:nvSpPr>
          <p:spPr bwMode="auto">
            <a:xfrm>
              <a:off x="3537" y="2432"/>
              <a:ext cx="0" cy="37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6" name="Line 70"/>
            <p:cNvSpPr>
              <a:spLocks noChangeShapeType="1"/>
            </p:cNvSpPr>
            <p:nvPr/>
          </p:nvSpPr>
          <p:spPr bwMode="auto">
            <a:xfrm>
              <a:off x="4672" y="1554"/>
              <a:ext cx="729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7" name="Line 71"/>
            <p:cNvSpPr>
              <a:spLocks noChangeShapeType="1"/>
            </p:cNvSpPr>
            <p:nvPr/>
          </p:nvSpPr>
          <p:spPr bwMode="auto">
            <a:xfrm>
              <a:off x="4824" y="2485"/>
              <a:ext cx="577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8" name="Line 72"/>
            <p:cNvSpPr>
              <a:spLocks noChangeShapeType="1"/>
            </p:cNvSpPr>
            <p:nvPr/>
          </p:nvSpPr>
          <p:spPr bwMode="auto">
            <a:xfrm>
              <a:off x="5357" y="1533"/>
              <a:ext cx="0" cy="968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9" name="Line 73"/>
            <p:cNvSpPr>
              <a:spLocks noChangeShapeType="1"/>
            </p:cNvSpPr>
            <p:nvPr/>
          </p:nvSpPr>
          <p:spPr bwMode="auto">
            <a:xfrm>
              <a:off x="4830" y="1776"/>
              <a:ext cx="37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0" name="Line 74"/>
            <p:cNvSpPr>
              <a:spLocks noChangeShapeType="1"/>
            </p:cNvSpPr>
            <p:nvPr/>
          </p:nvSpPr>
          <p:spPr bwMode="auto">
            <a:xfrm>
              <a:off x="4824" y="2286"/>
              <a:ext cx="37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2658" name="Text Box 146"/>
          <p:cNvSpPr txBox="1">
            <a:spLocks noChangeArrowheads="1"/>
          </p:cNvSpPr>
          <p:nvPr/>
        </p:nvSpPr>
        <p:spPr bwMode="auto">
          <a:xfrm>
            <a:off x="468313" y="5637094"/>
            <a:ext cx="8675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3.  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避免封闭尺寸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尺寸链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及重复标注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同一尺寸多次标注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506879118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7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7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7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2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2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25" grpId="0" autoUpdateAnimBg="0"/>
      <p:bldP spid="217126" grpId="0" autoUpdateAnimBg="0"/>
      <p:bldP spid="1926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3131840" y="4784130"/>
            <a:ext cx="2088480" cy="200054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ts val="0"/>
              </a:spcBef>
              <a:spcAft>
                <a:spcPct val="0"/>
              </a:spcAft>
              <a:defRPr kumimoji="1" sz="2400">
                <a:latin typeface="黑体" pitchFamily="2" charset="-122"/>
                <a:ea typeface="黑体" pitchFamily="2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本章作业：</a:t>
            </a:r>
          </a:p>
          <a:p>
            <a:r>
              <a:rPr lang="en-US" altLang="zh-CN" dirty="0"/>
              <a:t>P75</a:t>
            </a:r>
            <a:r>
              <a:rPr lang="zh-CN" altLang="zh-CN" dirty="0"/>
              <a:t>：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2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P81</a:t>
            </a:r>
            <a:r>
              <a:rPr lang="zh-CN" altLang="zh-CN" dirty="0"/>
              <a:t>：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2</a:t>
            </a:r>
            <a:endParaRPr lang="zh-CN" altLang="zh-CN" dirty="0"/>
          </a:p>
          <a:p>
            <a:r>
              <a:rPr lang="en-US" altLang="zh-CN" dirty="0"/>
              <a:t>P83</a:t>
            </a:r>
            <a:r>
              <a:rPr lang="zh-CN" altLang="zh-CN" dirty="0"/>
              <a:t>：</a:t>
            </a:r>
            <a:r>
              <a:rPr lang="en-US" altLang="zh-CN" dirty="0"/>
              <a:t>4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P84</a:t>
            </a:r>
            <a:r>
              <a:rPr lang="zh-CN" altLang="zh-CN" dirty="0"/>
              <a:t>：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" name="线形标注 1 1"/>
          <p:cNvSpPr/>
          <p:nvPr/>
        </p:nvSpPr>
        <p:spPr>
          <a:xfrm>
            <a:off x="6012160" y="5780352"/>
            <a:ext cx="2016224" cy="576064"/>
          </a:xfrm>
          <a:prstGeom prst="borderCallout1">
            <a:avLst>
              <a:gd name="adj1" fmla="val 18750"/>
              <a:gd name="adj2" fmla="val -8333"/>
              <a:gd name="adj3" fmla="val 20711"/>
              <a:gd name="adj4" fmla="val -35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只做不交，下周课上统一订正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3387997" y="181959"/>
            <a:ext cx="2244725" cy="58477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bg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bg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76200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spAutoFit/>
          </a:bodyPr>
          <a:lstStyle>
            <a:defPPr>
              <a:defRPr lang="zh-CN"/>
            </a:defPPr>
            <a:lvl1pPr marL="0" algn="ctr" defTabSz="914400" eaLnBrk="1" latinLnBrk="0" hangingPunct="1">
              <a:buFontTx/>
              <a:buNone/>
              <a:defRPr kumimoji="1" sz="3200" b="1" i="0">
                <a:solidFill>
                  <a:srgbClr val="002060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har char="–"/>
              <a:defRPr kumimoji="1" sz="2800">
                <a:latin typeface="Times New Roman" pitchFamily="18" charset="0"/>
                <a:ea typeface="宋体" pitchFamily="2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har char="•"/>
              <a:defRPr kumimoji="1" sz="2400">
                <a:latin typeface="Times New Roman" pitchFamily="18" charset="0"/>
                <a:ea typeface="宋体" pitchFamily="2" charset="-122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kumimoji="1" sz="2000">
                <a:latin typeface="Times New Roman" pitchFamily="18" charset="0"/>
                <a:ea typeface="宋体" pitchFamily="2" charset="-122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/>
              <a:t>小 </a:t>
            </a:r>
            <a:r>
              <a:rPr lang="zh-CN" altLang="en-US" dirty="0" smtClean="0"/>
              <a:t>结</a:t>
            </a:r>
            <a:endParaRPr lang="zh-CN" altLang="en-US" dirty="0">
              <a:sym typeface="Monotype Sorts" pitchFamily="2" charset="2"/>
            </a:endParaRPr>
          </a:p>
        </p:txBody>
      </p:sp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397782" y="836712"/>
            <a:ext cx="2612390" cy="1062245"/>
            <a:chOff x="8354779" y="2147611"/>
            <a:chExt cx="2158916" cy="878186"/>
          </a:xfrm>
        </p:grpSpPr>
        <p:sp>
          <p:nvSpPr>
            <p:cNvPr id="6" name="圆角矩形 5"/>
            <p:cNvSpPr/>
            <p:nvPr/>
          </p:nvSpPr>
          <p:spPr>
            <a:xfrm>
              <a:off x="8354779" y="2147611"/>
              <a:ext cx="2158916" cy="878186"/>
            </a:xfrm>
            <a:prstGeom prst="roundRect">
              <a:avLst/>
            </a:prstGeom>
            <a:noFill/>
            <a:ln w="19050" cmpd="sng">
              <a:solidFill>
                <a:srgbClr val="002B41"/>
              </a:solidFill>
              <a:prstDash val="solid"/>
              <a:round/>
              <a:headEnd type="none"/>
              <a:tailEnd type="none" w="med" len="med"/>
            </a:ln>
            <a:effectLst>
              <a:outerShdw blurRad="635000" dist="254000" dir="2700000" algn="ctr" rotWithShape="0">
                <a:srgbClr val="808080">
                  <a:alpha val="2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ker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442089" y="2246069"/>
              <a:ext cx="1984298" cy="668565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75000"/>
                    <a:tint val="66000"/>
                    <a:satMod val="160000"/>
                  </a:schemeClr>
                </a:gs>
                <a:gs pos="50000">
                  <a:schemeClr val="tx2">
                    <a:lumMod val="75000"/>
                    <a:tint val="44500"/>
                    <a:satMod val="160000"/>
                  </a:schemeClr>
                </a:gs>
                <a:gs pos="100000">
                  <a:schemeClr val="tx2">
                    <a:lumMod val="75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尺寸标注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</a:t>
              </a:r>
              <a:endPara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spcBef>
                  <a:spcPct val="0"/>
                </a:spcBef>
              </a:pPr>
              <a:r>
                <a:rPr lang="zh-CN" altLang="en-US" sz="24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基本</a:t>
              </a:r>
              <a:r>
                <a:rPr lang="zh-CN" altLang="en-US" sz="2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规则</a:t>
              </a:r>
              <a:endPara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10172" y="836712"/>
            <a:ext cx="5245100" cy="134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特别注意：</a:t>
            </a:r>
          </a:p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尺寸数字的书写方向</a:t>
            </a:r>
          </a:p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角度数字水平书写</a:t>
            </a:r>
          </a:p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半径尺寸只能注在圆视图上</a:t>
            </a:r>
          </a:p>
        </p:txBody>
      </p:sp>
      <p:sp>
        <p:nvSpPr>
          <p:cNvPr id="9" name="矩形 28"/>
          <p:cNvSpPr>
            <a:spLocks noChangeArrowheads="1"/>
          </p:cNvSpPr>
          <p:nvPr/>
        </p:nvSpPr>
        <p:spPr bwMode="auto">
          <a:xfrm>
            <a:off x="3490769" y="2300144"/>
            <a:ext cx="54197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特别注意：</a:t>
            </a:r>
          </a:p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避免封闭尺寸链</a:t>
            </a:r>
          </a:p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交线上不标注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尺寸</a:t>
            </a:r>
            <a:endParaRPr kumimoji="0" lang="zh-CN" altLang="en-US" sz="2000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组合 7"/>
          <p:cNvGrpSpPr>
            <a:grpSpLocks/>
          </p:cNvGrpSpPr>
          <p:nvPr/>
        </p:nvGrpSpPr>
        <p:grpSpPr bwMode="auto">
          <a:xfrm>
            <a:off x="878379" y="2219898"/>
            <a:ext cx="2612390" cy="1062244"/>
            <a:chOff x="8354779" y="2147611"/>
            <a:chExt cx="2158916" cy="878186"/>
          </a:xfrm>
        </p:grpSpPr>
        <p:sp>
          <p:nvSpPr>
            <p:cNvPr id="11" name="圆角矩形 10"/>
            <p:cNvSpPr/>
            <p:nvPr/>
          </p:nvSpPr>
          <p:spPr>
            <a:xfrm>
              <a:off x="8354779" y="2147611"/>
              <a:ext cx="2158916" cy="878186"/>
            </a:xfrm>
            <a:prstGeom prst="roundRect">
              <a:avLst/>
            </a:prstGeom>
            <a:noFill/>
            <a:ln w="19050" cmpd="sng">
              <a:solidFill>
                <a:srgbClr val="002B41"/>
              </a:solidFill>
              <a:prstDash val="solid"/>
              <a:round/>
              <a:headEnd type="none"/>
              <a:tailEnd type="none" w="med" len="med"/>
            </a:ln>
            <a:effectLst>
              <a:outerShdw blurRad="635000" dist="254000" dir="2700000" algn="ctr" rotWithShape="0">
                <a:srgbClr val="808080">
                  <a:alpha val="2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ker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442089" y="2246070"/>
              <a:ext cx="1984298" cy="668565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75000"/>
                    <a:tint val="66000"/>
                    <a:satMod val="160000"/>
                  </a:schemeClr>
                </a:gs>
                <a:gs pos="50000">
                  <a:schemeClr val="tx2">
                    <a:lumMod val="75000"/>
                    <a:tint val="44500"/>
                    <a:satMod val="160000"/>
                  </a:schemeClr>
                </a:gs>
                <a:gs pos="100000">
                  <a:schemeClr val="tx2">
                    <a:lumMod val="75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典型形体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</a:t>
              </a:r>
              <a:endPara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defRPr/>
              </a:pPr>
              <a:r>
                <a:rPr lang="zh-CN" altLang="en-US" sz="24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尺寸</a:t>
              </a:r>
              <a:r>
                <a:rPr lang="zh-CN" altLang="en-US" sz="2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标注方法</a:t>
              </a:r>
              <a:endPara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13" name="组合 7"/>
          <p:cNvGrpSpPr>
            <a:grpSpLocks/>
          </p:cNvGrpSpPr>
          <p:nvPr/>
        </p:nvGrpSpPr>
        <p:grpSpPr bwMode="auto">
          <a:xfrm>
            <a:off x="1309388" y="3603083"/>
            <a:ext cx="2612390" cy="1062244"/>
            <a:chOff x="8354779" y="2147611"/>
            <a:chExt cx="2158916" cy="878186"/>
          </a:xfrm>
        </p:grpSpPr>
        <p:sp>
          <p:nvSpPr>
            <p:cNvPr id="14" name="圆角矩形 13"/>
            <p:cNvSpPr/>
            <p:nvPr/>
          </p:nvSpPr>
          <p:spPr>
            <a:xfrm>
              <a:off x="8354779" y="2147611"/>
              <a:ext cx="2158916" cy="878186"/>
            </a:xfrm>
            <a:prstGeom prst="roundRect">
              <a:avLst/>
            </a:prstGeom>
            <a:noFill/>
            <a:ln w="19050" cmpd="sng">
              <a:solidFill>
                <a:srgbClr val="002B41"/>
              </a:solidFill>
              <a:prstDash val="solid"/>
              <a:round/>
              <a:headEnd type="none"/>
              <a:tailEnd type="none" w="med" len="med"/>
            </a:ln>
            <a:effectLst>
              <a:outerShdw blurRad="635000" dist="254000" dir="2700000" algn="ctr" rotWithShape="0">
                <a:srgbClr val="808080">
                  <a:alpha val="2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ker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442088" y="2246070"/>
              <a:ext cx="1984298" cy="668565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75000"/>
                    <a:tint val="66000"/>
                    <a:satMod val="160000"/>
                  </a:schemeClr>
                </a:gs>
                <a:gs pos="50000">
                  <a:schemeClr val="tx2">
                    <a:lumMod val="75000"/>
                    <a:tint val="44500"/>
                    <a:satMod val="160000"/>
                  </a:schemeClr>
                </a:gs>
                <a:gs pos="100000">
                  <a:schemeClr val="tx2">
                    <a:lumMod val="75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组合体尺寸标注的步骤和方法</a:t>
              </a:r>
              <a:endPara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3921778" y="3601415"/>
            <a:ext cx="5214937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000" dirty="0" smtClean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分块标注</a:t>
            </a:r>
            <a:endParaRPr lang="en-US" altLang="zh-CN" sz="2000" dirty="0" smtClean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0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定位、定形、总体各自</a:t>
            </a:r>
            <a:r>
              <a:rPr lang="en-US" altLang="zh-CN" sz="2000" dirty="0" smtClean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 smtClean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个方向</a:t>
            </a:r>
            <a:endParaRPr lang="zh-CN" altLang="en-US" sz="2000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29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59F8D6DF-4C31-4EB9-B85E-ED99D06A2992}" type="slidenum">
              <a:rPr kumimoji="1" lang="en-US" altLang="zh-CN" sz="1400">
                <a:solidFill>
                  <a:schemeClr val="bg2"/>
                </a:solidFill>
                <a:latin typeface="Times New Roman" pitchFamily="18" charset="0"/>
              </a:rPr>
              <a:pPr algn="r" eaLnBrk="1" hangingPunct="1">
                <a:spcBef>
                  <a:spcPct val="50000"/>
                </a:spcBef>
              </a:pPr>
              <a:t>2</a:t>
            </a:fld>
            <a:endParaRPr kumimoji="1" lang="en-US" altLang="zh-CN" sz="1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5123" name="Text Box 107"/>
          <p:cNvSpPr txBox="1">
            <a:spLocks noChangeArrowheads="1"/>
          </p:cNvSpPr>
          <p:nvPr/>
        </p:nvSpPr>
        <p:spPr bwMode="auto">
          <a:xfrm>
            <a:off x="277813" y="207963"/>
            <a:ext cx="8464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三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. 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尺寸的基本规则</a:t>
            </a:r>
          </a:p>
        </p:txBody>
      </p:sp>
      <p:sp>
        <p:nvSpPr>
          <p:cNvPr id="167020" name="Text Box 108"/>
          <p:cNvSpPr txBox="1">
            <a:spLocks noChangeArrowheads="1"/>
          </p:cNvSpPr>
          <p:nvPr/>
        </p:nvSpPr>
        <p:spPr bwMode="auto">
          <a:xfrm>
            <a:off x="476250" y="984250"/>
            <a:ext cx="866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1. 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尺寸要素</a:t>
            </a:r>
          </a:p>
        </p:txBody>
      </p:sp>
      <p:sp>
        <p:nvSpPr>
          <p:cNvPr id="167021" name="Text Box 109"/>
          <p:cNvSpPr txBox="1">
            <a:spLocks noChangeArrowheads="1"/>
          </p:cNvSpPr>
          <p:nvPr/>
        </p:nvSpPr>
        <p:spPr bwMode="auto">
          <a:xfrm>
            <a:off x="0" y="17780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黑体" pitchFamily="2" charset="-122"/>
                <a:ea typeface="黑体" pitchFamily="2" charset="-122"/>
              </a:rPr>
              <a:t>尺寸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界线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7022" name="Text Box 110"/>
          <p:cNvSpPr txBox="1">
            <a:spLocks noChangeArrowheads="1"/>
          </p:cNvSpPr>
          <p:nvPr/>
        </p:nvSpPr>
        <p:spPr bwMode="auto">
          <a:xfrm>
            <a:off x="1663700" y="1797050"/>
            <a:ext cx="748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黑体" pitchFamily="2" charset="-122"/>
                <a:ea typeface="黑体" pitchFamily="2" charset="-122"/>
              </a:rPr>
              <a:t>—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（细实线）表示尺寸的端点。</a:t>
            </a:r>
          </a:p>
        </p:txBody>
      </p:sp>
      <p:sp>
        <p:nvSpPr>
          <p:cNvPr id="167023" name="Text Box 111"/>
          <p:cNvSpPr txBox="1">
            <a:spLocks noChangeArrowheads="1"/>
          </p:cNvSpPr>
          <p:nvPr/>
        </p:nvSpPr>
        <p:spPr bwMode="auto">
          <a:xfrm>
            <a:off x="15294" y="243919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黑体" pitchFamily="2" charset="-122"/>
                <a:ea typeface="黑体" pitchFamily="2" charset="-122"/>
              </a:rPr>
              <a:t>尺寸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线</a:t>
            </a:r>
          </a:p>
        </p:txBody>
      </p:sp>
      <p:sp>
        <p:nvSpPr>
          <p:cNvPr id="167024" name="Text Box 112"/>
          <p:cNvSpPr txBox="1">
            <a:spLocks noChangeArrowheads="1"/>
          </p:cNvSpPr>
          <p:nvPr/>
        </p:nvSpPr>
        <p:spPr bwMode="auto">
          <a:xfrm>
            <a:off x="1387475" y="2439045"/>
            <a:ext cx="775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黑体" pitchFamily="2" charset="-122"/>
                <a:ea typeface="黑体" pitchFamily="2" charset="-122"/>
              </a:rPr>
              <a:t>— 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（细实线，带箭头）</a:t>
            </a:r>
          </a:p>
        </p:txBody>
      </p:sp>
      <p:sp>
        <p:nvSpPr>
          <p:cNvPr id="167030" name="Line 118"/>
          <p:cNvSpPr>
            <a:spLocks noChangeShapeType="1"/>
          </p:cNvSpPr>
          <p:nvPr/>
        </p:nvSpPr>
        <p:spPr bwMode="auto">
          <a:xfrm>
            <a:off x="6246813" y="1308100"/>
            <a:ext cx="6350" cy="481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031" name="Line 119"/>
          <p:cNvSpPr>
            <a:spLocks noChangeShapeType="1"/>
          </p:cNvSpPr>
          <p:nvPr/>
        </p:nvSpPr>
        <p:spPr bwMode="auto">
          <a:xfrm>
            <a:off x="7818438" y="1279525"/>
            <a:ext cx="1587" cy="479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032" name="Line 120"/>
          <p:cNvSpPr>
            <a:spLocks noChangeShapeType="1"/>
          </p:cNvSpPr>
          <p:nvPr/>
        </p:nvSpPr>
        <p:spPr bwMode="auto">
          <a:xfrm>
            <a:off x="6257925" y="1393825"/>
            <a:ext cx="1528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033" name="AutoShape 121"/>
          <p:cNvSpPr>
            <a:spLocks noChangeArrowheads="1"/>
          </p:cNvSpPr>
          <p:nvPr/>
        </p:nvSpPr>
        <p:spPr bwMode="auto">
          <a:xfrm rot="16200000" flipH="1">
            <a:off x="6336506" y="1288257"/>
            <a:ext cx="74613" cy="2159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2400" b="1">
              <a:latin typeface="Times New Roman" pitchFamily="18" charset="0"/>
            </a:endParaRPr>
          </a:p>
        </p:txBody>
      </p:sp>
      <p:sp>
        <p:nvSpPr>
          <p:cNvPr id="167034" name="AutoShape 122"/>
          <p:cNvSpPr>
            <a:spLocks noChangeArrowheads="1"/>
          </p:cNvSpPr>
          <p:nvPr/>
        </p:nvSpPr>
        <p:spPr bwMode="auto">
          <a:xfrm rot="5400000" flipH="1">
            <a:off x="7670006" y="1281907"/>
            <a:ext cx="74613" cy="2159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2400" b="1">
              <a:latin typeface="Times New Roman" pitchFamily="18" charset="0"/>
            </a:endParaRPr>
          </a:p>
        </p:txBody>
      </p:sp>
      <p:sp>
        <p:nvSpPr>
          <p:cNvPr id="167035" name="Text Box 123"/>
          <p:cNvSpPr txBox="1">
            <a:spLocks noChangeArrowheads="1"/>
          </p:cNvSpPr>
          <p:nvPr/>
        </p:nvSpPr>
        <p:spPr bwMode="auto">
          <a:xfrm>
            <a:off x="6843713" y="1019175"/>
            <a:ext cx="592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ISOCPEUR" pitchFamily="34" charset="0"/>
              </a:rPr>
              <a:t>19</a:t>
            </a:r>
            <a:endParaRPr kumimoji="1" lang="en-US" altLang="zh-CN" sz="2400" b="1">
              <a:latin typeface="ISOCPEUR" pitchFamily="34" charset="0"/>
            </a:endParaRPr>
          </a:p>
        </p:txBody>
      </p:sp>
      <p:sp>
        <p:nvSpPr>
          <p:cNvPr id="167036" name="Rectangle 124"/>
          <p:cNvSpPr>
            <a:spLocks noChangeArrowheads="1"/>
          </p:cNvSpPr>
          <p:nvPr/>
        </p:nvSpPr>
        <p:spPr bwMode="auto">
          <a:xfrm>
            <a:off x="6254750" y="1751013"/>
            <a:ext cx="1566863" cy="309562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2400" b="1">
              <a:latin typeface="Times New Roman" pitchFamily="18" charset="0"/>
            </a:endParaRPr>
          </a:p>
        </p:txBody>
      </p:sp>
      <p:sp>
        <p:nvSpPr>
          <p:cNvPr id="167037" name="AutoShape 125"/>
          <p:cNvSpPr>
            <a:spLocks/>
          </p:cNvSpPr>
          <p:nvPr/>
        </p:nvSpPr>
        <p:spPr bwMode="auto">
          <a:xfrm>
            <a:off x="4540250" y="1263650"/>
            <a:ext cx="1238250" cy="415925"/>
          </a:xfrm>
          <a:prstGeom prst="borderCallout1">
            <a:avLst>
              <a:gd name="adj1" fmla="val 27481"/>
              <a:gd name="adj2" fmla="val 106153"/>
              <a:gd name="adj3" fmla="val 83588"/>
              <a:gd name="adj4" fmla="val 137819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尺寸界线</a:t>
            </a:r>
          </a:p>
        </p:txBody>
      </p:sp>
      <p:sp>
        <p:nvSpPr>
          <p:cNvPr id="167038" name="AutoShape 126"/>
          <p:cNvSpPr>
            <a:spLocks/>
          </p:cNvSpPr>
          <p:nvPr/>
        </p:nvSpPr>
        <p:spPr bwMode="auto">
          <a:xfrm>
            <a:off x="4816475" y="768350"/>
            <a:ext cx="981075" cy="415925"/>
          </a:xfrm>
          <a:prstGeom prst="borderCallout1">
            <a:avLst>
              <a:gd name="adj1" fmla="val 27481"/>
              <a:gd name="adj2" fmla="val 107769"/>
              <a:gd name="adj3" fmla="val 147708"/>
              <a:gd name="adj4" fmla="val 185597"/>
            </a:avLst>
          </a:prstGeom>
          <a:noFill/>
          <a:ln w="19050">
            <a:solidFill>
              <a:srgbClr val="66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尺寸线</a:t>
            </a:r>
            <a:endParaRPr kumimoji="1" lang="zh-CN" altLang="en-US" sz="24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7039" name="AutoShape 127"/>
          <p:cNvSpPr>
            <a:spLocks/>
          </p:cNvSpPr>
          <p:nvPr/>
        </p:nvSpPr>
        <p:spPr bwMode="auto">
          <a:xfrm>
            <a:off x="6149975" y="582613"/>
            <a:ext cx="719138" cy="415925"/>
          </a:xfrm>
          <a:prstGeom prst="borderCallout1">
            <a:avLst>
              <a:gd name="adj1" fmla="val 27481"/>
              <a:gd name="adj2" fmla="val 110597"/>
              <a:gd name="adj3" fmla="val 118704"/>
              <a:gd name="adj4" fmla="val 128037"/>
            </a:avLst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数字</a:t>
            </a:r>
            <a:endParaRPr kumimoji="1" lang="zh-CN" altLang="en-US" sz="24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7040" name="Text Box 128"/>
          <p:cNvSpPr txBox="1">
            <a:spLocks noChangeArrowheads="1"/>
          </p:cNvSpPr>
          <p:nvPr/>
        </p:nvSpPr>
        <p:spPr bwMode="auto">
          <a:xfrm>
            <a:off x="7753350" y="1173163"/>
            <a:ext cx="244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 b="1">
                <a:latin typeface="Times New Roman" pitchFamily="18" charset="0"/>
              </a:rPr>
              <a:t>}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67041" name="Text Box 129"/>
          <p:cNvSpPr txBox="1">
            <a:spLocks noChangeArrowheads="1"/>
          </p:cNvSpPr>
          <p:nvPr/>
        </p:nvSpPr>
        <p:spPr bwMode="auto">
          <a:xfrm>
            <a:off x="7905750" y="990600"/>
            <a:ext cx="642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2</a:t>
            </a:r>
            <a:r>
              <a:rPr kumimoji="1" lang="en-US" altLang="zh-CN" sz="2400">
                <a:latin typeface="黑体" pitchFamily="2" charset="-122"/>
                <a:ea typeface="黑体" pitchFamily="2" charset="-122"/>
              </a:rPr>
              <a:t>mm</a:t>
            </a:r>
          </a:p>
        </p:txBody>
      </p:sp>
      <p:sp>
        <p:nvSpPr>
          <p:cNvPr id="167042" name="Text Box 130"/>
          <p:cNvSpPr txBox="1">
            <a:spLocks noChangeArrowheads="1"/>
          </p:cNvSpPr>
          <p:nvPr/>
        </p:nvSpPr>
        <p:spPr bwMode="auto">
          <a:xfrm>
            <a:off x="7720013" y="1250950"/>
            <a:ext cx="35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latin typeface="Times New Roman" pitchFamily="18" charset="0"/>
              </a:rPr>
              <a:t>}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67043" name="Text Box 131"/>
          <p:cNvSpPr txBox="1">
            <a:spLocks noChangeArrowheads="1"/>
          </p:cNvSpPr>
          <p:nvPr/>
        </p:nvSpPr>
        <p:spPr bwMode="auto">
          <a:xfrm>
            <a:off x="7896225" y="1319213"/>
            <a:ext cx="642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7</a:t>
            </a:r>
            <a:r>
              <a:rPr kumimoji="1" lang="en-US" altLang="zh-CN" sz="2400">
                <a:latin typeface="黑体" pitchFamily="2" charset="-122"/>
                <a:ea typeface="黑体" pitchFamily="2" charset="-122"/>
              </a:rPr>
              <a:t>mm</a:t>
            </a:r>
          </a:p>
        </p:txBody>
      </p:sp>
      <p:sp>
        <p:nvSpPr>
          <p:cNvPr id="167050" name="AutoShape 138"/>
          <p:cNvSpPr>
            <a:spLocks/>
          </p:cNvSpPr>
          <p:nvPr/>
        </p:nvSpPr>
        <p:spPr bwMode="auto">
          <a:xfrm>
            <a:off x="7573963" y="377825"/>
            <a:ext cx="1114425" cy="720725"/>
          </a:xfrm>
          <a:prstGeom prst="borderCallout3">
            <a:avLst>
              <a:gd name="adj1" fmla="val 16069"/>
              <a:gd name="adj2" fmla="val -6838"/>
              <a:gd name="adj3" fmla="val 16069"/>
              <a:gd name="adj4" fmla="val -18375"/>
              <a:gd name="adj5" fmla="val 71431"/>
              <a:gd name="adj6" fmla="val -18375"/>
              <a:gd name="adj7" fmla="val 134375"/>
              <a:gd name="adj8" fmla="val 4699"/>
            </a:avLst>
          </a:prstGeom>
          <a:noFill/>
          <a:ln w="1905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箭头宽</a:t>
            </a:r>
            <a:r>
              <a:rPr kumimoji="1" lang="en-US" altLang="zh-CN" sz="2000" b="1">
                <a:latin typeface="黑体" pitchFamily="2" charset="-122"/>
                <a:ea typeface="黑体" pitchFamily="2" charset="-122"/>
              </a:rPr>
              <a:t>b</a:t>
            </a:r>
          </a:p>
          <a:p>
            <a:pPr eaLnBrk="1" hangingPunct="1"/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长</a:t>
            </a:r>
            <a:r>
              <a:rPr kumimoji="1" lang="en-US" altLang="zh-CN" sz="2000" b="1">
                <a:latin typeface="黑体" pitchFamily="2" charset="-122"/>
                <a:ea typeface="黑体" pitchFamily="2" charset="-122"/>
              </a:rPr>
              <a:t>4b</a:t>
            </a:r>
            <a:endParaRPr kumimoji="1" lang="en-US" altLang="zh-CN" sz="24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7098" name="Text Box 186"/>
          <p:cNvSpPr txBox="1">
            <a:spLocks noChangeArrowheads="1"/>
          </p:cNvSpPr>
          <p:nvPr/>
        </p:nvSpPr>
        <p:spPr bwMode="auto">
          <a:xfrm>
            <a:off x="62508" y="3220243"/>
            <a:ext cx="910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黑体" pitchFamily="2" charset="-122"/>
                <a:ea typeface="黑体" pitchFamily="2" charset="-122"/>
              </a:rPr>
              <a:t>尺寸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数字</a:t>
            </a:r>
          </a:p>
        </p:txBody>
      </p:sp>
      <p:sp>
        <p:nvSpPr>
          <p:cNvPr id="167099" name="Text Box 187"/>
          <p:cNvSpPr txBox="1">
            <a:spLocks noChangeArrowheads="1"/>
          </p:cNvSpPr>
          <p:nvPr/>
        </p:nvSpPr>
        <p:spPr bwMode="auto">
          <a:xfrm>
            <a:off x="286346" y="3666331"/>
            <a:ext cx="88820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—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文字、字母、符号，</a:t>
            </a:r>
          </a:p>
          <a:p>
            <a:pPr eaLnBrk="1" hangingPunct="1"/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字高 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3.5 mm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。</a:t>
            </a:r>
          </a:p>
          <a:p>
            <a:pPr eaLnBrk="1" hangingPunct="1"/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  字体如右：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158332"/>
            <a:ext cx="5942857" cy="2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20" grpId="0" autoUpdateAnimBg="0"/>
      <p:bldP spid="167021" grpId="0" autoUpdateAnimBg="0"/>
      <p:bldP spid="167022" grpId="0" autoUpdateAnimBg="0"/>
      <p:bldP spid="167023" grpId="0" autoUpdateAnimBg="0"/>
      <p:bldP spid="167024" grpId="0" autoUpdateAnimBg="0"/>
      <p:bldP spid="167030" grpId="0" animBg="1"/>
      <p:bldP spid="167031" grpId="0" animBg="1"/>
      <p:bldP spid="167032" grpId="0" animBg="1"/>
      <p:bldP spid="167033" grpId="0" animBg="1"/>
      <p:bldP spid="167034" grpId="0" animBg="1"/>
      <p:bldP spid="167035" grpId="0" autoUpdateAnimBg="0"/>
      <p:bldP spid="167036" grpId="0" animBg="1"/>
      <p:bldP spid="167037" grpId="0" animBg="1" autoUpdateAnimBg="0"/>
      <p:bldP spid="167038" grpId="0" animBg="1" autoUpdateAnimBg="0"/>
      <p:bldP spid="167039" grpId="0" animBg="1" autoUpdateAnimBg="0"/>
      <p:bldP spid="167040" grpId="0" autoUpdateAnimBg="0"/>
      <p:bldP spid="167041" grpId="0" autoUpdateAnimBg="0"/>
      <p:bldP spid="167042" grpId="0" autoUpdateAnimBg="0"/>
      <p:bldP spid="167043" grpId="0" autoUpdateAnimBg="0"/>
      <p:bldP spid="167050" grpId="0" animBg="1" autoUpdateAnimBg="0"/>
      <p:bldP spid="167098" grpId="0" autoUpdateAnimBg="0"/>
      <p:bldP spid="16709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930D9D5E-F3B7-4BF8-8E12-6BD5C0ED7CCB}" type="slidenum">
              <a:rPr kumimoji="1" lang="en-US" altLang="zh-CN" sz="1400">
                <a:solidFill>
                  <a:schemeClr val="bg2"/>
                </a:solidFill>
                <a:latin typeface="Times New Roman" pitchFamily="18" charset="0"/>
              </a:rPr>
              <a:pPr algn="r" eaLnBrk="1" hangingPunct="1">
                <a:spcBef>
                  <a:spcPct val="50000"/>
                </a:spcBef>
              </a:pPr>
              <a:t>3</a:t>
            </a:fld>
            <a:endParaRPr kumimoji="1" lang="en-US" altLang="zh-CN" sz="1400">
              <a:solidFill>
                <a:schemeClr val="bg2"/>
              </a:solidFill>
              <a:latin typeface="Times New Roman" pitchFamily="18" charset="0"/>
            </a:endParaRPr>
          </a:p>
        </p:txBody>
      </p:sp>
      <p:graphicFrame>
        <p:nvGraphicFramePr>
          <p:cNvPr id="202755" name="Object 3"/>
          <p:cNvGraphicFramePr>
            <a:graphicFrameLocks noChangeAspect="1"/>
          </p:cNvGraphicFramePr>
          <p:nvPr/>
        </p:nvGraphicFramePr>
        <p:xfrm>
          <a:off x="4767263" y="3265488"/>
          <a:ext cx="858837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位图图像" r:id="rId3" imgW="1228571" imgH="2219635" progId="Paint.Picture">
                  <p:embed/>
                </p:oleObj>
              </mc:Choice>
              <mc:Fallback>
                <p:oleObj name="位图图像" r:id="rId3" imgW="1228571" imgH="221963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263" y="3265488"/>
                        <a:ext cx="858837" cy="15160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lg"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579438" y="195263"/>
            <a:ext cx="2276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2. 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标注规则</a:t>
            </a: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201613" y="738188"/>
            <a:ext cx="399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1) 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长度单位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: mm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，不注出。</a:t>
            </a:r>
          </a:p>
        </p:txBody>
      </p:sp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196850" y="1265238"/>
            <a:ext cx="521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2) 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数字在尺寸线的上方、或中断处。</a:t>
            </a:r>
          </a:p>
        </p:txBody>
      </p:sp>
      <p:sp>
        <p:nvSpPr>
          <p:cNvPr id="202759" name="Line 7"/>
          <p:cNvSpPr>
            <a:spLocks noChangeShapeType="1"/>
          </p:cNvSpPr>
          <p:nvPr/>
        </p:nvSpPr>
        <p:spPr bwMode="auto">
          <a:xfrm>
            <a:off x="5305425" y="1289050"/>
            <a:ext cx="635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60" name="Line 8"/>
          <p:cNvSpPr>
            <a:spLocks noChangeShapeType="1"/>
          </p:cNvSpPr>
          <p:nvPr/>
        </p:nvSpPr>
        <p:spPr bwMode="auto">
          <a:xfrm>
            <a:off x="6296025" y="1293813"/>
            <a:ext cx="635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61" name="Text Box 9"/>
          <p:cNvSpPr txBox="1">
            <a:spLocks noChangeArrowheads="1"/>
          </p:cNvSpPr>
          <p:nvPr/>
        </p:nvSpPr>
        <p:spPr bwMode="auto">
          <a:xfrm>
            <a:off x="5540375" y="962025"/>
            <a:ext cx="593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>
                <a:latin typeface="ISOCPEUR" pitchFamily="34" charset="0"/>
              </a:rPr>
              <a:t>19</a:t>
            </a:r>
            <a:endParaRPr kumimoji="1" lang="en-US" altLang="zh-CN" sz="2400" dirty="0">
              <a:latin typeface="ISOCPEUR" pitchFamily="34" charset="0"/>
            </a:endParaRPr>
          </a:p>
        </p:txBody>
      </p:sp>
      <p:sp>
        <p:nvSpPr>
          <p:cNvPr id="202762" name="Line 10"/>
          <p:cNvSpPr>
            <a:spLocks noChangeShapeType="1"/>
          </p:cNvSpPr>
          <p:nvPr/>
        </p:nvSpPr>
        <p:spPr bwMode="auto">
          <a:xfrm>
            <a:off x="7097713" y="1466850"/>
            <a:ext cx="822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63" name="Line 11"/>
          <p:cNvSpPr>
            <a:spLocks noChangeShapeType="1"/>
          </p:cNvSpPr>
          <p:nvPr/>
        </p:nvSpPr>
        <p:spPr bwMode="auto">
          <a:xfrm>
            <a:off x="7080250" y="519113"/>
            <a:ext cx="822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64" name="Text Box 12"/>
          <p:cNvSpPr txBox="1">
            <a:spLocks noChangeArrowheads="1"/>
          </p:cNvSpPr>
          <p:nvPr/>
        </p:nvSpPr>
        <p:spPr bwMode="auto">
          <a:xfrm rot="16200000">
            <a:off x="6654790" y="582603"/>
            <a:ext cx="82869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>
                <a:latin typeface="ISOCPEUR" pitchFamily="34" charset="0"/>
              </a:rPr>
              <a:t>19</a:t>
            </a:r>
            <a:endParaRPr kumimoji="1" lang="en-US" altLang="zh-CN" sz="2400" dirty="0">
              <a:latin typeface="ISOCPEUR" pitchFamily="34" charset="0"/>
            </a:endParaRPr>
          </a:p>
        </p:txBody>
      </p:sp>
      <p:sp>
        <p:nvSpPr>
          <p:cNvPr id="202765" name="Text Box 13"/>
          <p:cNvSpPr txBox="1">
            <a:spLocks noChangeArrowheads="1"/>
          </p:cNvSpPr>
          <p:nvPr/>
        </p:nvSpPr>
        <p:spPr bwMode="auto">
          <a:xfrm>
            <a:off x="207963" y="1804988"/>
            <a:ext cx="612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3) 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字头方向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: 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向上、或斜上方、或向正左。</a:t>
            </a:r>
          </a:p>
        </p:txBody>
      </p:sp>
      <p:sp>
        <p:nvSpPr>
          <p:cNvPr id="202766" name="Line 14"/>
          <p:cNvSpPr>
            <a:spLocks noChangeShapeType="1"/>
          </p:cNvSpPr>
          <p:nvPr/>
        </p:nvSpPr>
        <p:spPr bwMode="auto">
          <a:xfrm rot="2017711">
            <a:off x="5983288" y="2719388"/>
            <a:ext cx="82232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67" name="Line 15"/>
          <p:cNvSpPr>
            <a:spLocks noChangeShapeType="1"/>
          </p:cNvSpPr>
          <p:nvPr/>
        </p:nvSpPr>
        <p:spPr bwMode="auto">
          <a:xfrm rot="2017711">
            <a:off x="6546850" y="1941513"/>
            <a:ext cx="82232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68" name="Text Box 16"/>
          <p:cNvSpPr txBox="1">
            <a:spLocks noChangeArrowheads="1"/>
          </p:cNvSpPr>
          <p:nvPr/>
        </p:nvSpPr>
        <p:spPr bwMode="auto">
          <a:xfrm rot="18234970">
            <a:off x="5983498" y="1758690"/>
            <a:ext cx="81307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>
                <a:latin typeface="ISOCPEUR" pitchFamily="34" charset="0"/>
              </a:rPr>
              <a:t>19</a:t>
            </a:r>
            <a:endParaRPr kumimoji="1" lang="en-US" altLang="zh-CN" sz="2400" dirty="0">
              <a:latin typeface="ISOCPEUR" pitchFamily="34" charset="0"/>
            </a:endParaRPr>
          </a:p>
        </p:txBody>
      </p:sp>
      <p:sp>
        <p:nvSpPr>
          <p:cNvPr id="202769" name="Line 17"/>
          <p:cNvSpPr>
            <a:spLocks noChangeShapeType="1"/>
          </p:cNvSpPr>
          <p:nvPr/>
        </p:nvSpPr>
        <p:spPr bwMode="auto">
          <a:xfrm rot="8561260">
            <a:off x="7789863" y="2692400"/>
            <a:ext cx="8223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 rot="8561260">
            <a:off x="7251700" y="1935163"/>
            <a:ext cx="82232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 rot="3167292">
            <a:off x="8010916" y="1921943"/>
            <a:ext cx="87143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ISOCPEUR" pitchFamily="34" charset="0"/>
              </a:rPr>
              <a:t>19</a:t>
            </a:r>
            <a:endParaRPr kumimoji="1" lang="en-US" altLang="zh-CN" sz="2400">
              <a:latin typeface="ISOCPEUR" pitchFamily="34" charset="0"/>
            </a:endParaRPr>
          </a:p>
        </p:txBody>
      </p:sp>
      <p:sp>
        <p:nvSpPr>
          <p:cNvPr id="202772" name="Text Box 20"/>
          <p:cNvSpPr txBox="1">
            <a:spLocks noChangeArrowheads="1"/>
          </p:cNvSpPr>
          <p:nvPr/>
        </p:nvSpPr>
        <p:spPr bwMode="auto">
          <a:xfrm>
            <a:off x="5556250" y="1338263"/>
            <a:ext cx="80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>
                <a:solidFill>
                  <a:srgbClr val="FF3300"/>
                </a:solidFill>
                <a:latin typeface="ISOCPEUR" pitchFamily="34" charset="0"/>
              </a:rPr>
              <a:t>19</a:t>
            </a:r>
          </a:p>
        </p:txBody>
      </p:sp>
      <p:sp>
        <p:nvSpPr>
          <p:cNvPr id="202773" name="Text Box 21"/>
          <p:cNvSpPr txBox="1">
            <a:spLocks noChangeArrowheads="1"/>
          </p:cNvSpPr>
          <p:nvPr/>
        </p:nvSpPr>
        <p:spPr bwMode="auto">
          <a:xfrm rot="16084940">
            <a:off x="7074820" y="496675"/>
            <a:ext cx="64189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>
                <a:solidFill>
                  <a:srgbClr val="FF3300"/>
                </a:solidFill>
                <a:latin typeface="ISOCPEUR" pitchFamily="34" charset="0"/>
              </a:rPr>
              <a:t>19</a:t>
            </a:r>
            <a:endParaRPr kumimoji="1" lang="en-US" altLang="zh-CN" sz="2400" i="1" dirty="0">
              <a:solidFill>
                <a:srgbClr val="FF3300"/>
              </a:solidFill>
              <a:latin typeface="ISOCPEUR" pitchFamily="34" charset="0"/>
            </a:endParaRPr>
          </a:p>
        </p:txBody>
      </p:sp>
      <p:sp>
        <p:nvSpPr>
          <p:cNvPr id="202774" name="Text Box 22"/>
          <p:cNvSpPr txBox="1">
            <a:spLocks noChangeArrowheads="1"/>
          </p:cNvSpPr>
          <p:nvPr/>
        </p:nvSpPr>
        <p:spPr bwMode="auto">
          <a:xfrm rot="5400000">
            <a:off x="7015077" y="1089112"/>
            <a:ext cx="73677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>
                <a:solidFill>
                  <a:srgbClr val="FF3300"/>
                </a:solidFill>
                <a:latin typeface="ISOCPEUR" pitchFamily="34" charset="0"/>
              </a:rPr>
              <a:t>19</a:t>
            </a:r>
            <a:endParaRPr kumimoji="1" lang="en-US" altLang="zh-CN" sz="2400" i="1" dirty="0">
              <a:solidFill>
                <a:srgbClr val="FF3300"/>
              </a:solidFill>
              <a:latin typeface="ISOCPEUR" pitchFamily="34" charset="0"/>
            </a:endParaRPr>
          </a:p>
        </p:txBody>
      </p:sp>
      <p:sp>
        <p:nvSpPr>
          <p:cNvPr id="202775" name="Text Box 23"/>
          <p:cNvSpPr txBox="1">
            <a:spLocks noChangeArrowheads="1"/>
          </p:cNvSpPr>
          <p:nvPr/>
        </p:nvSpPr>
        <p:spPr bwMode="auto">
          <a:xfrm rot="18443622">
            <a:off x="6316024" y="1901915"/>
            <a:ext cx="8280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>
                <a:solidFill>
                  <a:srgbClr val="FF3300"/>
                </a:solidFill>
                <a:latin typeface="ISOCPEUR" pitchFamily="34" charset="0"/>
              </a:rPr>
              <a:t>19</a:t>
            </a:r>
            <a:endParaRPr kumimoji="1" lang="en-US" altLang="zh-CN" sz="2400" i="1" dirty="0">
              <a:solidFill>
                <a:srgbClr val="FF3300"/>
              </a:solidFill>
              <a:latin typeface="ISOCPEUR" pitchFamily="34" charset="0"/>
            </a:endParaRPr>
          </a:p>
        </p:txBody>
      </p:sp>
      <p:sp>
        <p:nvSpPr>
          <p:cNvPr id="202776" name="Text Box 24"/>
          <p:cNvSpPr txBox="1">
            <a:spLocks noChangeArrowheads="1"/>
          </p:cNvSpPr>
          <p:nvPr/>
        </p:nvSpPr>
        <p:spPr bwMode="auto">
          <a:xfrm rot="3291549">
            <a:off x="7721160" y="2049300"/>
            <a:ext cx="700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>
                <a:solidFill>
                  <a:srgbClr val="FF3300"/>
                </a:solidFill>
                <a:latin typeface="ISOCPEUR" pitchFamily="34" charset="0"/>
              </a:rPr>
              <a:t>19</a:t>
            </a:r>
            <a:endParaRPr kumimoji="1" lang="en-US" altLang="zh-CN" sz="2400" i="1" dirty="0">
              <a:solidFill>
                <a:srgbClr val="FF3300"/>
              </a:solidFill>
              <a:latin typeface="ISOCPEUR" pitchFamily="34" charset="0"/>
            </a:endParaRPr>
          </a:p>
        </p:txBody>
      </p:sp>
      <p:sp>
        <p:nvSpPr>
          <p:cNvPr id="202777" name="Text Box 25"/>
          <p:cNvSpPr txBox="1">
            <a:spLocks noChangeArrowheads="1"/>
          </p:cNvSpPr>
          <p:nvPr/>
        </p:nvSpPr>
        <p:spPr bwMode="auto">
          <a:xfrm>
            <a:off x="212725" y="2382838"/>
            <a:ext cx="612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4) 30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度禁区内不直接注出，而是引出标注。</a:t>
            </a:r>
            <a:endParaRPr kumimoji="1" lang="zh-CN" altLang="en-US" sz="800" b="1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149350" y="4259263"/>
            <a:ext cx="976313" cy="457200"/>
            <a:chOff x="679" y="2806"/>
            <a:chExt cx="615" cy="288"/>
          </a:xfrm>
        </p:grpSpPr>
        <p:sp>
          <p:nvSpPr>
            <p:cNvPr id="6206" name="Text Box 30"/>
            <p:cNvSpPr txBox="1">
              <a:spLocks noChangeArrowheads="1"/>
            </p:cNvSpPr>
            <p:nvPr/>
          </p:nvSpPr>
          <p:spPr bwMode="auto">
            <a:xfrm>
              <a:off x="839" y="2806"/>
              <a:ext cx="3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ISOCPEUR" pitchFamily="34" charset="0"/>
                </a:rPr>
                <a:t>19</a:t>
              </a:r>
              <a:endParaRPr kumimoji="1" lang="en-US" altLang="zh-CN" sz="2400">
                <a:latin typeface="ISOCPEUR" pitchFamily="34" charset="0"/>
              </a:endParaRPr>
            </a:p>
          </p:txBody>
        </p:sp>
        <p:sp>
          <p:nvSpPr>
            <p:cNvPr id="6207" name="Line 31"/>
            <p:cNvSpPr>
              <a:spLocks noChangeShapeType="1"/>
            </p:cNvSpPr>
            <p:nvPr/>
          </p:nvSpPr>
          <p:spPr bwMode="auto">
            <a:xfrm>
              <a:off x="679" y="3031"/>
              <a:ext cx="6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 rot="-1817437">
            <a:off x="2208213" y="4040188"/>
            <a:ext cx="976312" cy="457200"/>
            <a:chOff x="679" y="2806"/>
            <a:chExt cx="615" cy="288"/>
          </a:xfrm>
        </p:grpSpPr>
        <p:sp>
          <p:nvSpPr>
            <p:cNvPr id="6204" name="Text Box 33"/>
            <p:cNvSpPr txBox="1">
              <a:spLocks noChangeArrowheads="1"/>
            </p:cNvSpPr>
            <p:nvPr/>
          </p:nvSpPr>
          <p:spPr bwMode="auto">
            <a:xfrm>
              <a:off x="839" y="2806"/>
              <a:ext cx="3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ISOCPEUR" pitchFamily="34" charset="0"/>
                </a:rPr>
                <a:t>19</a:t>
              </a:r>
              <a:endParaRPr kumimoji="1" lang="en-US" altLang="zh-CN" sz="2400">
                <a:latin typeface="ISOCPEUR" pitchFamily="34" charset="0"/>
              </a:endParaRPr>
            </a:p>
          </p:txBody>
        </p:sp>
        <p:sp>
          <p:nvSpPr>
            <p:cNvPr id="6205" name="Line 34"/>
            <p:cNvSpPr>
              <a:spLocks noChangeShapeType="1"/>
            </p:cNvSpPr>
            <p:nvPr/>
          </p:nvSpPr>
          <p:spPr bwMode="auto">
            <a:xfrm>
              <a:off x="680" y="3030"/>
              <a:ext cx="6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 rot="1800000">
            <a:off x="6873875" y="4052888"/>
            <a:ext cx="976313" cy="457200"/>
            <a:chOff x="679" y="2806"/>
            <a:chExt cx="615" cy="288"/>
          </a:xfrm>
        </p:grpSpPr>
        <p:sp>
          <p:nvSpPr>
            <p:cNvPr id="6202" name="Text Box 36"/>
            <p:cNvSpPr txBox="1">
              <a:spLocks noChangeArrowheads="1"/>
            </p:cNvSpPr>
            <p:nvPr/>
          </p:nvSpPr>
          <p:spPr bwMode="auto">
            <a:xfrm>
              <a:off x="839" y="2806"/>
              <a:ext cx="3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ISOCPEUR" pitchFamily="34" charset="0"/>
                </a:rPr>
                <a:t>19</a:t>
              </a:r>
              <a:endParaRPr kumimoji="1" lang="en-US" altLang="zh-CN" sz="2400">
                <a:latin typeface="ISOCPEUR" pitchFamily="34" charset="0"/>
              </a:endParaRPr>
            </a:p>
          </p:txBody>
        </p:sp>
        <p:sp>
          <p:nvSpPr>
            <p:cNvPr id="6203" name="Line 37"/>
            <p:cNvSpPr>
              <a:spLocks noChangeShapeType="1"/>
            </p:cNvSpPr>
            <p:nvPr/>
          </p:nvSpPr>
          <p:spPr bwMode="auto">
            <a:xfrm>
              <a:off x="677" y="3030"/>
              <a:ext cx="6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 rot="-3600000">
            <a:off x="3083718" y="3917157"/>
            <a:ext cx="976313" cy="457200"/>
            <a:chOff x="679" y="2806"/>
            <a:chExt cx="615" cy="288"/>
          </a:xfrm>
        </p:grpSpPr>
        <p:sp>
          <p:nvSpPr>
            <p:cNvPr id="6200" name="Text Box 48"/>
            <p:cNvSpPr txBox="1">
              <a:spLocks noChangeArrowheads="1"/>
            </p:cNvSpPr>
            <p:nvPr/>
          </p:nvSpPr>
          <p:spPr bwMode="auto">
            <a:xfrm>
              <a:off x="839" y="2806"/>
              <a:ext cx="3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ISOCPEUR" pitchFamily="34" charset="0"/>
                </a:rPr>
                <a:t>19</a:t>
              </a:r>
              <a:endParaRPr kumimoji="1" lang="en-US" altLang="zh-CN" sz="2400">
                <a:latin typeface="ISOCPEUR" pitchFamily="34" charset="0"/>
              </a:endParaRPr>
            </a:p>
          </p:txBody>
        </p:sp>
        <p:sp>
          <p:nvSpPr>
            <p:cNvPr id="6201" name="Line 49"/>
            <p:cNvSpPr>
              <a:spLocks noChangeShapeType="1"/>
            </p:cNvSpPr>
            <p:nvPr/>
          </p:nvSpPr>
          <p:spPr bwMode="auto">
            <a:xfrm>
              <a:off x="681" y="3030"/>
              <a:ext cx="6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2802" name="Line 50"/>
          <p:cNvSpPr>
            <a:spLocks noChangeShapeType="1"/>
          </p:cNvSpPr>
          <p:nvPr/>
        </p:nvSpPr>
        <p:spPr bwMode="auto">
          <a:xfrm>
            <a:off x="5535613" y="3057525"/>
            <a:ext cx="0" cy="171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 rot="-5400000">
            <a:off x="3844131" y="3910807"/>
            <a:ext cx="976313" cy="457200"/>
            <a:chOff x="679" y="2806"/>
            <a:chExt cx="615" cy="288"/>
          </a:xfrm>
        </p:grpSpPr>
        <p:sp>
          <p:nvSpPr>
            <p:cNvPr id="6198" name="Text Box 52"/>
            <p:cNvSpPr txBox="1">
              <a:spLocks noChangeArrowheads="1"/>
            </p:cNvSpPr>
            <p:nvPr/>
          </p:nvSpPr>
          <p:spPr bwMode="auto">
            <a:xfrm>
              <a:off x="839" y="2806"/>
              <a:ext cx="3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ISOCPEUR" pitchFamily="34" charset="0"/>
                </a:rPr>
                <a:t>19</a:t>
              </a:r>
              <a:endParaRPr kumimoji="1" lang="en-US" altLang="zh-CN" sz="2400">
                <a:latin typeface="ISOCPEUR" pitchFamily="34" charset="0"/>
              </a:endParaRPr>
            </a:p>
          </p:txBody>
        </p:sp>
        <p:sp>
          <p:nvSpPr>
            <p:cNvPr id="6199" name="Line 53"/>
            <p:cNvSpPr>
              <a:spLocks noChangeShapeType="1"/>
            </p:cNvSpPr>
            <p:nvPr/>
          </p:nvSpPr>
          <p:spPr bwMode="auto">
            <a:xfrm>
              <a:off x="681" y="3029"/>
              <a:ext cx="6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 rot="7955694">
            <a:off x="5174457" y="3585368"/>
            <a:ext cx="457200" cy="976313"/>
            <a:chOff x="3522" y="3077"/>
            <a:chExt cx="288" cy="615"/>
          </a:xfrm>
        </p:grpSpPr>
        <p:sp>
          <p:nvSpPr>
            <p:cNvPr id="6196" name="Text Box 58"/>
            <p:cNvSpPr txBox="1">
              <a:spLocks noChangeArrowheads="1"/>
            </p:cNvSpPr>
            <p:nvPr/>
          </p:nvSpPr>
          <p:spPr bwMode="auto">
            <a:xfrm rot="-3600000">
              <a:off x="3479" y="3164"/>
              <a:ext cx="3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3300"/>
                  </a:solidFill>
                  <a:latin typeface="ISOCPEUR" pitchFamily="34" charset="0"/>
                </a:rPr>
                <a:t>19</a:t>
              </a:r>
              <a:endParaRPr kumimoji="1" lang="en-US" altLang="zh-CN" sz="2400">
                <a:solidFill>
                  <a:srgbClr val="FF3300"/>
                </a:solidFill>
                <a:latin typeface="ISOCPEUR" pitchFamily="34" charset="0"/>
              </a:endParaRPr>
            </a:p>
          </p:txBody>
        </p:sp>
        <p:sp>
          <p:nvSpPr>
            <p:cNvPr id="6197" name="Line 59"/>
            <p:cNvSpPr>
              <a:spLocks noChangeShapeType="1"/>
            </p:cNvSpPr>
            <p:nvPr/>
          </p:nvSpPr>
          <p:spPr bwMode="auto">
            <a:xfrm rot="-3600000">
              <a:off x="3410" y="3385"/>
              <a:ext cx="615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2812" name="Line 60"/>
          <p:cNvSpPr>
            <a:spLocks noChangeShapeType="1"/>
          </p:cNvSpPr>
          <p:nvPr/>
        </p:nvSpPr>
        <p:spPr bwMode="auto">
          <a:xfrm>
            <a:off x="4672013" y="3278188"/>
            <a:ext cx="863600" cy="149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13" name="Text Box 61"/>
          <p:cNvSpPr txBox="1">
            <a:spLocks noChangeArrowheads="1"/>
          </p:cNvSpPr>
          <p:nvPr/>
        </p:nvSpPr>
        <p:spPr bwMode="auto">
          <a:xfrm>
            <a:off x="6194425" y="3390900"/>
            <a:ext cx="593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ISOCPEUR" pitchFamily="34" charset="0"/>
              </a:rPr>
              <a:t>19</a:t>
            </a:r>
            <a:endParaRPr kumimoji="1" lang="en-US" altLang="zh-CN" sz="2400">
              <a:latin typeface="ISOCPEUR" pitchFamily="34" charset="0"/>
            </a:endParaRPr>
          </a:p>
        </p:txBody>
      </p:sp>
      <p:sp>
        <p:nvSpPr>
          <p:cNvPr id="202814" name="Line 62"/>
          <p:cNvSpPr>
            <a:spLocks noChangeShapeType="1"/>
          </p:cNvSpPr>
          <p:nvPr/>
        </p:nvSpPr>
        <p:spPr bwMode="auto">
          <a:xfrm rot="4500000">
            <a:off x="5661818" y="4145757"/>
            <a:ext cx="976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63"/>
          <p:cNvGrpSpPr>
            <a:grpSpLocks/>
          </p:cNvGrpSpPr>
          <p:nvPr/>
        </p:nvGrpSpPr>
        <p:grpSpPr bwMode="auto">
          <a:xfrm>
            <a:off x="6149975" y="3760788"/>
            <a:ext cx="503238" cy="374650"/>
            <a:chOff x="3015" y="2832"/>
            <a:chExt cx="317" cy="236"/>
          </a:xfrm>
        </p:grpSpPr>
        <p:sp>
          <p:nvSpPr>
            <p:cNvPr id="6194" name="Line 64"/>
            <p:cNvSpPr>
              <a:spLocks noChangeShapeType="1"/>
            </p:cNvSpPr>
            <p:nvPr/>
          </p:nvSpPr>
          <p:spPr bwMode="auto">
            <a:xfrm flipV="1">
              <a:off x="3015" y="2832"/>
              <a:ext cx="101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" name="Line 65"/>
            <p:cNvSpPr>
              <a:spLocks noChangeShapeType="1"/>
            </p:cNvSpPr>
            <p:nvPr/>
          </p:nvSpPr>
          <p:spPr bwMode="auto">
            <a:xfrm>
              <a:off x="3116" y="2832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2818" name="Line 66"/>
          <p:cNvSpPr>
            <a:spLocks noChangeShapeType="1"/>
          </p:cNvSpPr>
          <p:nvPr/>
        </p:nvSpPr>
        <p:spPr bwMode="auto">
          <a:xfrm>
            <a:off x="5307013" y="1373188"/>
            <a:ext cx="996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19" name="Line 67"/>
          <p:cNvSpPr>
            <a:spLocks noChangeShapeType="1"/>
          </p:cNvSpPr>
          <p:nvPr/>
        </p:nvSpPr>
        <p:spPr bwMode="auto">
          <a:xfrm flipV="1">
            <a:off x="7196138" y="519113"/>
            <a:ext cx="0" cy="946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20" name="Line 68"/>
          <p:cNvSpPr>
            <a:spLocks noChangeShapeType="1"/>
          </p:cNvSpPr>
          <p:nvPr/>
        </p:nvSpPr>
        <p:spPr bwMode="auto">
          <a:xfrm flipV="1">
            <a:off x="6157913" y="1781175"/>
            <a:ext cx="549275" cy="777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21" name="Line 69"/>
          <p:cNvSpPr>
            <a:spLocks noChangeShapeType="1"/>
          </p:cNvSpPr>
          <p:nvPr/>
        </p:nvSpPr>
        <p:spPr bwMode="auto">
          <a:xfrm>
            <a:off x="7923213" y="1739900"/>
            <a:ext cx="554037" cy="752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22" name="Arc 70"/>
          <p:cNvSpPr>
            <a:spLocks/>
          </p:cNvSpPr>
          <p:nvPr/>
        </p:nvSpPr>
        <p:spPr bwMode="auto">
          <a:xfrm>
            <a:off x="4783138" y="3271838"/>
            <a:ext cx="760412" cy="1519237"/>
          </a:xfrm>
          <a:custGeom>
            <a:avLst/>
            <a:gdLst>
              <a:gd name="T0" fmla="*/ 0 w 10812"/>
              <a:gd name="T1" fmla="*/ 2147483647 h 21600"/>
              <a:gd name="T2" fmla="*/ 2147483647 w 10812"/>
              <a:gd name="T3" fmla="*/ 0 h 21600"/>
              <a:gd name="T4" fmla="*/ 2147483647 w 10812"/>
              <a:gd name="T5" fmla="*/ 2147483647 h 21600"/>
              <a:gd name="T6" fmla="*/ 0 60000 65536"/>
              <a:gd name="T7" fmla="*/ 0 60000 65536"/>
              <a:gd name="T8" fmla="*/ 0 60000 65536"/>
              <a:gd name="T9" fmla="*/ 0 w 10812"/>
              <a:gd name="T10" fmla="*/ 0 h 21600"/>
              <a:gd name="T11" fmla="*/ 10812 w 1081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812" h="21600" fill="none" extrusionOk="0">
                <a:moveTo>
                  <a:pt x="-1" y="2877"/>
                </a:moveTo>
                <a:cubicBezTo>
                  <a:pt x="3276" y="992"/>
                  <a:pt x="6991" y="-1"/>
                  <a:pt x="10772" y="0"/>
                </a:cubicBezTo>
                <a:cubicBezTo>
                  <a:pt x="10785" y="0"/>
                  <a:pt x="10798" y="0"/>
                  <a:pt x="10811" y="0"/>
                </a:cubicBezTo>
              </a:path>
              <a:path w="10812" h="21600" stroke="0" extrusionOk="0">
                <a:moveTo>
                  <a:pt x="-1" y="2877"/>
                </a:moveTo>
                <a:cubicBezTo>
                  <a:pt x="3276" y="992"/>
                  <a:pt x="6991" y="-1"/>
                  <a:pt x="10772" y="0"/>
                </a:cubicBezTo>
                <a:cubicBezTo>
                  <a:pt x="10785" y="0"/>
                  <a:pt x="10798" y="0"/>
                  <a:pt x="10811" y="0"/>
                </a:cubicBezTo>
                <a:lnTo>
                  <a:pt x="10772" y="21600"/>
                </a:lnTo>
                <a:lnTo>
                  <a:pt x="-1" y="287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23" name="Text Box 71"/>
          <p:cNvSpPr txBox="1">
            <a:spLocks noChangeArrowheads="1"/>
          </p:cNvSpPr>
          <p:nvPr/>
        </p:nvSpPr>
        <p:spPr bwMode="auto">
          <a:xfrm>
            <a:off x="4805363" y="2909888"/>
            <a:ext cx="806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ISOCPEUR" pitchFamily="34" charset="0"/>
              </a:rPr>
              <a:t>30</a:t>
            </a:r>
            <a:r>
              <a:rPr kumimoji="1" lang="en-US" altLang="zh-CN" sz="2000" b="1" i="1">
                <a:latin typeface="ISOCPEUR" pitchFamily="34" charset="0"/>
              </a:rPr>
              <a:t>°</a:t>
            </a:r>
            <a:endParaRPr kumimoji="1" lang="en-US" altLang="zh-CN" sz="2400" b="1">
              <a:latin typeface="ISOCPEUR" pitchFamily="34" charset="0"/>
            </a:endParaRPr>
          </a:p>
        </p:txBody>
      </p:sp>
      <p:sp>
        <p:nvSpPr>
          <p:cNvPr id="202824" name="Line 72"/>
          <p:cNvSpPr>
            <a:spLocks noChangeShapeType="1"/>
          </p:cNvSpPr>
          <p:nvPr/>
        </p:nvSpPr>
        <p:spPr bwMode="auto">
          <a:xfrm>
            <a:off x="5305425" y="669925"/>
            <a:ext cx="635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25" name="Line 73"/>
          <p:cNvSpPr>
            <a:spLocks noChangeShapeType="1"/>
          </p:cNvSpPr>
          <p:nvPr/>
        </p:nvSpPr>
        <p:spPr bwMode="auto">
          <a:xfrm>
            <a:off x="6296025" y="674688"/>
            <a:ext cx="635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26" name="Text Box 74"/>
          <p:cNvSpPr txBox="1">
            <a:spLocks noChangeArrowheads="1"/>
          </p:cNvSpPr>
          <p:nvPr/>
        </p:nvSpPr>
        <p:spPr bwMode="auto">
          <a:xfrm>
            <a:off x="5540375" y="542925"/>
            <a:ext cx="593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ISOCPEUR" pitchFamily="34" charset="0"/>
              </a:rPr>
              <a:t>19</a:t>
            </a:r>
            <a:endParaRPr kumimoji="1" lang="en-US" altLang="zh-CN" sz="2400">
              <a:latin typeface="ISOCPEUR" pitchFamily="34" charset="0"/>
            </a:endParaRPr>
          </a:p>
        </p:txBody>
      </p:sp>
      <p:sp>
        <p:nvSpPr>
          <p:cNvPr id="202827" name="Line 75"/>
          <p:cNvSpPr>
            <a:spLocks noChangeShapeType="1"/>
          </p:cNvSpPr>
          <p:nvPr/>
        </p:nvSpPr>
        <p:spPr bwMode="auto">
          <a:xfrm>
            <a:off x="5307013" y="754063"/>
            <a:ext cx="311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28" name="Line 76"/>
          <p:cNvSpPr>
            <a:spLocks noChangeShapeType="1"/>
          </p:cNvSpPr>
          <p:nvPr/>
        </p:nvSpPr>
        <p:spPr bwMode="auto">
          <a:xfrm>
            <a:off x="5973763" y="754063"/>
            <a:ext cx="33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30" name="AutoShape 78"/>
          <p:cNvSpPr>
            <a:spLocks noChangeArrowheads="1"/>
          </p:cNvSpPr>
          <p:nvPr/>
        </p:nvSpPr>
        <p:spPr bwMode="auto">
          <a:xfrm>
            <a:off x="4630738" y="5254625"/>
            <a:ext cx="1536700" cy="739775"/>
          </a:xfrm>
          <a:prstGeom prst="wedgeEllipseCallout">
            <a:avLst>
              <a:gd name="adj1" fmla="val -56509"/>
              <a:gd name="adj2" fmla="val -128972"/>
            </a:avLst>
          </a:prstGeom>
          <a:noFill/>
          <a:ln w="9525">
            <a:solidFill>
              <a:srgbClr val="FF33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易错！</a:t>
            </a:r>
          </a:p>
        </p:txBody>
      </p:sp>
      <p:sp>
        <p:nvSpPr>
          <p:cNvPr id="202831" name="AutoShape 79"/>
          <p:cNvSpPr>
            <a:spLocks noChangeArrowheads="1"/>
          </p:cNvSpPr>
          <p:nvPr/>
        </p:nvSpPr>
        <p:spPr bwMode="auto">
          <a:xfrm>
            <a:off x="2220913" y="5413375"/>
            <a:ext cx="2292350" cy="1081088"/>
          </a:xfrm>
          <a:prstGeom prst="wedgeEllipseCallout">
            <a:avLst>
              <a:gd name="adj1" fmla="val 37259"/>
              <a:gd name="adj2" fmla="val -174227"/>
            </a:avLst>
          </a:prstGeom>
          <a:noFill/>
          <a:ln w="9525">
            <a:solidFill>
              <a:srgbClr val="CC33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latin typeface="黑体" pitchFamily="2" charset="-122"/>
                <a:ea typeface="黑体" pitchFamily="2" charset="-122"/>
              </a:rPr>
              <a:t>字在左边，头向左</a:t>
            </a:r>
          </a:p>
        </p:txBody>
      </p:sp>
    </p:spTree>
    <p:extLst>
      <p:ext uri="{BB962C8B-B14F-4D97-AF65-F5344CB8AC3E}">
        <p14:creationId xmlns:p14="http://schemas.microsoft.com/office/powerpoint/2010/main" val="384118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0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0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2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0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0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0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0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0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0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0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0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0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20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0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20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20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20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20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0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20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0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770" decel="100000"/>
                                        <p:tgtEl>
                                          <p:spTgt spid="2028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770" decel="100000"/>
                                        <p:tgtEl>
                                          <p:spTgt spid="20283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1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283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6" dur="770" fill="hold"/>
                                        <p:tgtEl>
                                          <p:spTgt spid="202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1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2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8" dur="770" fill="hold"/>
                                        <p:tgtEl>
                                          <p:spTgt spid="202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2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0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autoUpdateAnimBg="0"/>
      <p:bldP spid="202757" grpId="0" autoUpdateAnimBg="0"/>
      <p:bldP spid="202758" grpId="0" autoUpdateAnimBg="0"/>
      <p:bldP spid="202759" grpId="0" animBg="1"/>
      <p:bldP spid="202760" grpId="0" animBg="1"/>
      <p:bldP spid="202761" grpId="0" autoUpdateAnimBg="0"/>
      <p:bldP spid="202762" grpId="0" animBg="1"/>
      <p:bldP spid="202763" grpId="0" animBg="1"/>
      <p:bldP spid="202764" grpId="0" autoUpdateAnimBg="0"/>
      <p:bldP spid="202765" grpId="0" autoUpdateAnimBg="0"/>
      <p:bldP spid="202766" grpId="0" animBg="1"/>
      <p:bldP spid="202767" grpId="0" animBg="1"/>
      <p:bldP spid="202768" grpId="0" autoUpdateAnimBg="0"/>
      <p:bldP spid="202769" grpId="0" animBg="1"/>
      <p:bldP spid="202770" grpId="0" animBg="1"/>
      <p:bldP spid="202771" grpId="0" autoUpdateAnimBg="0"/>
      <p:bldP spid="202772" grpId="0" autoUpdateAnimBg="0"/>
      <p:bldP spid="202773" grpId="0" autoUpdateAnimBg="0"/>
      <p:bldP spid="202774" grpId="0" autoUpdateAnimBg="0"/>
      <p:bldP spid="202775" grpId="0" autoUpdateAnimBg="0"/>
      <p:bldP spid="202776" grpId="0" autoUpdateAnimBg="0"/>
      <p:bldP spid="202777" grpId="0" autoUpdateAnimBg="0"/>
      <p:bldP spid="202802" grpId="0" animBg="1"/>
      <p:bldP spid="202812" grpId="0" animBg="1"/>
      <p:bldP spid="202813" grpId="0" autoUpdateAnimBg="0"/>
      <p:bldP spid="202814" grpId="0" animBg="1"/>
      <p:bldP spid="202818" grpId="0" animBg="1"/>
      <p:bldP spid="202819" grpId="0" animBg="1"/>
      <p:bldP spid="202820" grpId="0" animBg="1"/>
      <p:bldP spid="202821" grpId="0" animBg="1"/>
      <p:bldP spid="202822" grpId="0" animBg="1"/>
      <p:bldP spid="202823" grpId="0" autoUpdateAnimBg="0"/>
      <p:bldP spid="202824" grpId="0" animBg="1"/>
      <p:bldP spid="202825" grpId="0" animBg="1"/>
      <p:bldP spid="202826" grpId="0" autoUpdateAnimBg="0"/>
      <p:bldP spid="202827" grpId="0" animBg="1"/>
      <p:bldP spid="202828" grpId="0" animBg="1"/>
      <p:bldP spid="202830" grpId="0" animBg="1"/>
      <p:bldP spid="2028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0D62CEDA-F66D-4132-B03F-A569902B347B}" type="slidenum">
              <a:rPr kumimoji="1" lang="en-US" altLang="zh-CN" sz="1400">
                <a:solidFill>
                  <a:schemeClr val="bg2"/>
                </a:solidFill>
                <a:latin typeface="Times New Roman" pitchFamily="18" charset="0"/>
              </a:rPr>
              <a:pPr algn="r" eaLnBrk="1" hangingPunct="1">
                <a:spcBef>
                  <a:spcPct val="50000"/>
                </a:spcBef>
              </a:pPr>
              <a:t>4</a:t>
            </a:fld>
            <a:endParaRPr kumimoji="1" lang="en-US" altLang="zh-CN" sz="1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83332" name="Text Box 36"/>
          <p:cNvSpPr txBox="1">
            <a:spLocks noChangeArrowheads="1"/>
          </p:cNvSpPr>
          <p:nvPr/>
        </p:nvSpPr>
        <p:spPr bwMode="auto">
          <a:xfrm>
            <a:off x="163513" y="198438"/>
            <a:ext cx="7386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5) 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尺寸线相互平行时，应小尺寸在里，大尺寸在外。</a:t>
            </a:r>
          </a:p>
        </p:txBody>
      </p:sp>
      <p:sp>
        <p:nvSpPr>
          <p:cNvPr id="183333" name="Text Box 37"/>
          <p:cNvSpPr txBox="1">
            <a:spLocks noChangeArrowheads="1"/>
          </p:cNvSpPr>
          <p:nvPr/>
        </p:nvSpPr>
        <p:spPr bwMode="auto">
          <a:xfrm>
            <a:off x="173038" y="3051175"/>
            <a:ext cx="8502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黑体" pitchFamily="2" charset="-122"/>
                <a:ea typeface="黑体" pitchFamily="2" charset="-122"/>
              </a:rPr>
              <a:t>6) 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圆的尺寸</a:t>
            </a:r>
          </a:p>
          <a:p>
            <a:pPr lvl="1" eaLnBrk="1" hangingPunct="1">
              <a:buFontTx/>
              <a:buChar char="•"/>
            </a:pP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 注在圆的视图上时</a:t>
            </a:r>
            <a:r>
              <a:rPr kumimoji="1" lang="en-US" altLang="zh-CN" sz="2400" b="1" dirty="0">
                <a:latin typeface="黑体" pitchFamily="2" charset="-122"/>
                <a:ea typeface="黑体" pitchFamily="2" charset="-122"/>
              </a:rPr>
              <a:t>: 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尺寸线过中心，加</a:t>
            </a:r>
            <a:r>
              <a:rPr kumimoji="1" lang="zh-CN" altLang="en-US" sz="2400" b="1" dirty="0" smtClean="0">
                <a:latin typeface="Times New Roman" pitchFamily="18" charset="0"/>
                <a:ea typeface="黑体" pitchFamily="2" charset="-122"/>
              </a:rPr>
              <a:t>“</a:t>
            </a:r>
            <a:r>
              <a:rPr kumimoji="1" lang="en-US" altLang="zh-CN" sz="2400" b="1" dirty="0">
                <a:latin typeface="ISOCPEUR" pitchFamily="34" charset="0"/>
                <a:sym typeface="Symbol" pitchFamily="18" charset="2"/>
              </a:rPr>
              <a:t></a:t>
            </a:r>
            <a:r>
              <a:rPr kumimoji="1" lang="zh-CN" altLang="en-US" sz="2400" b="1" dirty="0" smtClean="0">
                <a:latin typeface="Times New Roman" pitchFamily="18" charset="0"/>
                <a:ea typeface="黑体" pitchFamily="2" charset="-122"/>
              </a:rPr>
              <a:t>”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表示直径；</a:t>
            </a:r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1122363" y="4668838"/>
            <a:ext cx="1473200" cy="1476375"/>
            <a:chOff x="707" y="2941"/>
            <a:chExt cx="928" cy="930"/>
          </a:xfrm>
        </p:grpSpPr>
        <p:sp>
          <p:nvSpPr>
            <p:cNvPr id="7218" name="Line 40"/>
            <p:cNvSpPr>
              <a:spLocks noChangeShapeType="1"/>
            </p:cNvSpPr>
            <p:nvPr/>
          </p:nvSpPr>
          <p:spPr bwMode="auto">
            <a:xfrm>
              <a:off x="1160" y="2941"/>
              <a:ext cx="2" cy="9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9" name="Line 41"/>
            <p:cNvSpPr>
              <a:spLocks noChangeShapeType="1"/>
            </p:cNvSpPr>
            <p:nvPr/>
          </p:nvSpPr>
          <p:spPr bwMode="auto">
            <a:xfrm>
              <a:off x="707" y="3397"/>
              <a:ext cx="92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0" name="Oval 43"/>
            <p:cNvSpPr>
              <a:spLocks noChangeArrowheads="1"/>
            </p:cNvSpPr>
            <p:nvPr/>
          </p:nvSpPr>
          <p:spPr bwMode="auto">
            <a:xfrm>
              <a:off x="769" y="3005"/>
              <a:ext cx="798" cy="78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</p:grpSp>
      <p:sp>
        <p:nvSpPr>
          <p:cNvPr id="183357" name="Line 61"/>
          <p:cNvSpPr>
            <a:spLocks noChangeShapeType="1"/>
          </p:cNvSpPr>
          <p:nvPr/>
        </p:nvSpPr>
        <p:spPr bwMode="auto">
          <a:xfrm>
            <a:off x="2879725" y="2651125"/>
            <a:ext cx="1314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58" name="Freeform 62"/>
          <p:cNvSpPr>
            <a:spLocks/>
          </p:cNvSpPr>
          <p:nvPr/>
        </p:nvSpPr>
        <p:spPr bwMode="auto">
          <a:xfrm>
            <a:off x="555625" y="957263"/>
            <a:ext cx="2328863" cy="1693862"/>
          </a:xfrm>
          <a:custGeom>
            <a:avLst/>
            <a:gdLst>
              <a:gd name="T0" fmla="*/ 0 w 1467"/>
              <a:gd name="T1" fmla="*/ 2147483647 h 1067"/>
              <a:gd name="T2" fmla="*/ 0 w 1467"/>
              <a:gd name="T3" fmla="*/ 0 h 1067"/>
              <a:gd name="T4" fmla="*/ 2147483647 w 1467"/>
              <a:gd name="T5" fmla="*/ 0 h 1067"/>
              <a:gd name="T6" fmla="*/ 2147483647 w 1467"/>
              <a:gd name="T7" fmla="*/ 2147483647 h 1067"/>
              <a:gd name="T8" fmla="*/ 2147483647 w 1467"/>
              <a:gd name="T9" fmla="*/ 2147483647 h 1067"/>
              <a:gd name="T10" fmla="*/ 2147483647 w 1467"/>
              <a:gd name="T11" fmla="*/ 2147483647 h 1067"/>
              <a:gd name="T12" fmla="*/ 2147483647 w 1467"/>
              <a:gd name="T13" fmla="*/ 2147483647 h 1067"/>
              <a:gd name="T14" fmla="*/ 2147483647 w 1467"/>
              <a:gd name="T15" fmla="*/ 2147483647 h 1067"/>
              <a:gd name="T16" fmla="*/ 0 w 1467"/>
              <a:gd name="T17" fmla="*/ 2147483647 h 10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67"/>
              <a:gd name="T28" fmla="*/ 0 h 1067"/>
              <a:gd name="T29" fmla="*/ 1467 w 1467"/>
              <a:gd name="T30" fmla="*/ 1067 h 106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67" h="1067">
                <a:moveTo>
                  <a:pt x="0" y="1067"/>
                </a:moveTo>
                <a:lnTo>
                  <a:pt x="0" y="0"/>
                </a:lnTo>
                <a:lnTo>
                  <a:pt x="623" y="0"/>
                </a:lnTo>
                <a:lnTo>
                  <a:pt x="623" y="333"/>
                </a:lnTo>
                <a:lnTo>
                  <a:pt x="1089" y="333"/>
                </a:lnTo>
                <a:lnTo>
                  <a:pt x="1089" y="533"/>
                </a:lnTo>
                <a:lnTo>
                  <a:pt x="1467" y="533"/>
                </a:lnTo>
                <a:lnTo>
                  <a:pt x="1467" y="1067"/>
                </a:lnTo>
                <a:lnTo>
                  <a:pt x="0" y="1067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59" name="Line 63"/>
          <p:cNvSpPr>
            <a:spLocks noChangeShapeType="1"/>
          </p:cNvSpPr>
          <p:nvPr/>
        </p:nvSpPr>
        <p:spPr bwMode="auto">
          <a:xfrm>
            <a:off x="2867025" y="1803400"/>
            <a:ext cx="617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60" name="Line 64"/>
          <p:cNvSpPr>
            <a:spLocks noChangeShapeType="1"/>
          </p:cNvSpPr>
          <p:nvPr/>
        </p:nvSpPr>
        <p:spPr bwMode="auto">
          <a:xfrm>
            <a:off x="2266950" y="1485900"/>
            <a:ext cx="158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61" name="Line 65"/>
          <p:cNvSpPr>
            <a:spLocks noChangeShapeType="1"/>
          </p:cNvSpPr>
          <p:nvPr/>
        </p:nvSpPr>
        <p:spPr bwMode="auto">
          <a:xfrm>
            <a:off x="1525588" y="958850"/>
            <a:ext cx="2700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62" name="Line 66"/>
          <p:cNvSpPr>
            <a:spLocks noChangeShapeType="1"/>
          </p:cNvSpPr>
          <p:nvPr/>
        </p:nvSpPr>
        <p:spPr bwMode="auto">
          <a:xfrm flipV="1">
            <a:off x="3328988" y="1806575"/>
            <a:ext cx="0" cy="849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63" name="Line 67"/>
          <p:cNvSpPr>
            <a:spLocks noChangeShapeType="1"/>
          </p:cNvSpPr>
          <p:nvPr/>
        </p:nvSpPr>
        <p:spPr bwMode="auto">
          <a:xfrm flipV="1">
            <a:off x="3709988" y="1482725"/>
            <a:ext cx="0" cy="1173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64" name="Line 68"/>
          <p:cNvSpPr>
            <a:spLocks noChangeShapeType="1"/>
          </p:cNvSpPr>
          <p:nvPr/>
        </p:nvSpPr>
        <p:spPr bwMode="auto">
          <a:xfrm flipV="1">
            <a:off x="4098925" y="957263"/>
            <a:ext cx="0" cy="1695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66" name="Text Box 70"/>
          <p:cNvSpPr txBox="1">
            <a:spLocks noChangeArrowheads="1"/>
          </p:cNvSpPr>
          <p:nvPr/>
        </p:nvSpPr>
        <p:spPr bwMode="auto">
          <a:xfrm rot="-5400000">
            <a:off x="2891631" y="1961357"/>
            <a:ext cx="60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ISOCPEUR" pitchFamily="34" charset="0"/>
              </a:rPr>
              <a:t>15</a:t>
            </a:r>
            <a:endParaRPr kumimoji="1" lang="en-US" altLang="zh-CN" sz="2400" b="1">
              <a:latin typeface="ISOCPEUR" pitchFamily="34" charset="0"/>
            </a:endParaRPr>
          </a:p>
        </p:txBody>
      </p:sp>
      <p:sp>
        <p:nvSpPr>
          <p:cNvPr id="183367" name="Text Box 71"/>
          <p:cNvSpPr txBox="1">
            <a:spLocks noChangeArrowheads="1"/>
          </p:cNvSpPr>
          <p:nvPr/>
        </p:nvSpPr>
        <p:spPr bwMode="auto">
          <a:xfrm rot="-5400000">
            <a:off x="3262312" y="1771651"/>
            <a:ext cx="60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ISOCPEUR" pitchFamily="34" charset="0"/>
              </a:rPr>
              <a:t>20</a:t>
            </a:r>
            <a:endParaRPr kumimoji="1" lang="en-US" altLang="zh-CN" sz="2400" b="1">
              <a:latin typeface="ISOCPEUR" pitchFamily="34" charset="0"/>
            </a:endParaRPr>
          </a:p>
        </p:txBody>
      </p:sp>
      <p:sp>
        <p:nvSpPr>
          <p:cNvPr id="183368" name="Text Box 72"/>
          <p:cNvSpPr txBox="1">
            <a:spLocks noChangeArrowheads="1"/>
          </p:cNvSpPr>
          <p:nvPr/>
        </p:nvSpPr>
        <p:spPr bwMode="auto">
          <a:xfrm rot="-5400000">
            <a:off x="3662362" y="1476376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ISOCPEUR" pitchFamily="34" charset="0"/>
              </a:rPr>
              <a:t>30</a:t>
            </a:r>
            <a:endParaRPr kumimoji="1" lang="en-US" altLang="zh-CN" sz="2400" b="1">
              <a:latin typeface="ISOCPEUR" pitchFamily="34" charset="0"/>
            </a:endParaRPr>
          </a:p>
        </p:txBody>
      </p:sp>
      <p:sp>
        <p:nvSpPr>
          <p:cNvPr id="183369" name="Line 73"/>
          <p:cNvSpPr>
            <a:spLocks noChangeShapeType="1"/>
          </p:cNvSpPr>
          <p:nvPr/>
        </p:nvSpPr>
        <p:spPr bwMode="auto">
          <a:xfrm>
            <a:off x="7061200" y="2651125"/>
            <a:ext cx="1314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70" name="Freeform 74"/>
          <p:cNvSpPr>
            <a:spLocks/>
          </p:cNvSpPr>
          <p:nvPr/>
        </p:nvSpPr>
        <p:spPr bwMode="auto">
          <a:xfrm>
            <a:off x="4737100" y="957263"/>
            <a:ext cx="2328863" cy="1693862"/>
          </a:xfrm>
          <a:custGeom>
            <a:avLst/>
            <a:gdLst>
              <a:gd name="T0" fmla="*/ 0 w 1467"/>
              <a:gd name="T1" fmla="*/ 2147483647 h 1067"/>
              <a:gd name="T2" fmla="*/ 0 w 1467"/>
              <a:gd name="T3" fmla="*/ 0 h 1067"/>
              <a:gd name="T4" fmla="*/ 2147483647 w 1467"/>
              <a:gd name="T5" fmla="*/ 0 h 1067"/>
              <a:gd name="T6" fmla="*/ 2147483647 w 1467"/>
              <a:gd name="T7" fmla="*/ 2147483647 h 1067"/>
              <a:gd name="T8" fmla="*/ 2147483647 w 1467"/>
              <a:gd name="T9" fmla="*/ 2147483647 h 1067"/>
              <a:gd name="T10" fmla="*/ 2147483647 w 1467"/>
              <a:gd name="T11" fmla="*/ 2147483647 h 1067"/>
              <a:gd name="T12" fmla="*/ 2147483647 w 1467"/>
              <a:gd name="T13" fmla="*/ 2147483647 h 1067"/>
              <a:gd name="T14" fmla="*/ 2147483647 w 1467"/>
              <a:gd name="T15" fmla="*/ 2147483647 h 1067"/>
              <a:gd name="T16" fmla="*/ 0 w 1467"/>
              <a:gd name="T17" fmla="*/ 2147483647 h 10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67"/>
              <a:gd name="T28" fmla="*/ 0 h 1067"/>
              <a:gd name="T29" fmla="*/ 1467 w 1467"/>
              <a:gd name="T30" fmla="*/ 1067 h 106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67" h="1067">
                <a:moveTo>
                  <a:pt x="0" y="1067"/>
                </a:moveTo>
                <a:lnTo>
                  <a:pt x="0" y="0"/>
                </a:lnTo>
                <a:lnTo>
                  <a:pt x="623" y="0"/>
                </a:lnTo>
                <a:lnTo>
                  <a:pt x="623" y="333"/>
                </a:lnTo>
                <a:lnTo>
                  <a:pt x="1089" y="333"/>
                </a:lnTo>
                <a:lnTo>
                  <a:pt x="1089" y="533"/>
                </a:lnTo>
                <a:lnTo>
                  <a:pt x="1467" y="533"/>
                </a:lnTo>
                <a:lnTo>
                  <a:pt x="1467" y="1067"/>
                </a:lnTo>
                <a:lnTo>
                  <a:pt x="0" y="1067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71" name="Line 75"/>
          <p:cNvSpPr>
            <a:spLocks noChangeShapeType="1"/>
          </p:cNvSpPr>
          <p:nvPr/>
        </p:nvSpPr>
        <p:spPr bwMode="auto">
          <a:xfrm>
            <a:off x="7067550" y="1803400"/>
            <a:ext cx="1370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72" name="Line 76"/>
          <p:cNvSpPr>
            <a:spLocks noChangeShapeType="1"/>
          </p:cNvSpPr>
          <p:nvPr/>
        </p:nvSpPr>
        <p:spPr bwMode="auto">
          <a:xfrm>
            <a:off x="6448425" y="1485900"/>
            <a:ext cx="158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73" name="Line 77"/>
          <p:cNvSpPr>
            <a:spLocks noChangeShapeType="1"/>
          </p:cNvSpPr>
          <p:nvPr/>
        </p:nvSpPr>
        <p:spPr bwMode="auto">
          <a:xfrm>
            <a:off x="5707063" y="958850"/>
            <a:ext cx="1938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74" name="Line 78"/>
          <p:cNvSpPr>
            <a:spLocks noChangeShapeType="1"/>
          </p:cNvSpPr>
          <p:nvPr/>
        </p:nvSpPr>
        <p:spPr bwMode="auto">
          <a:xfrm flipV="1">
            <a:off x="8281988" y="1806575"/>
            <a:ext cx="0" cy="849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75" name="Line 79"/>
          <p:cNvSpPr>
            <a:spLocks noChangeShapeType="1"/>
          </p:cNvSpPr>
          <p:nvPr/>
        </p:nvSpPr>
        <p:spPr bwMode="auto">
          <a:xfrm flipV="1">
            <a:off x="7891463" y="1482725"/>
            <a:ext cx="0" cy="1173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76" name="Line 80"/>
          <p:cNvSpPr>
            <a:spLocks noChangeShapeType="1"/>
          </p:cNvSpPr>
          <p:nvPr/>
        </p:nvSpPr>
        <p:spPr bwMode="auto">
          <a:xfrm flipV="1">
            <a:off x="7461250" y="957263"/>
            <a:ext cx="0" cy="1695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77" name="Text Box 81"/>
          <p:cNvSpPr txBox="1">
            <a:spLocks noChangeArrowheads="1"/>
          </p:cNvSpPr>
          <p:nvPr/>
        </p:nvSpPr>
        <p:spPr bwMode="auto">
          <a:xfrm rot="-5400000">
            <a:off x="7844631" y="1961357"/>
            <a:ext cx="60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ISOCPEUR" pitchFamily="34" charset="0"/>
              </a:rPr>
              <a:t>15</a:t>
            </a:r>
            <a:endParaRPr kumimoji="1" lang="en-US" altLang="zh-CN" sz="2400" b="1">
              <a:latin typeface="ISOCPEUR" pitchFamily="34" charset="0"/>
            </a:endParaRPr>
          </a:p>
        </p:txBody>
      </p:sp>
      <p:sp>
        <p:nvSpPr>
          <p:cNvPr id="183378" name="Text Box 82"/>
          <p:cNvSpPr txBox="1">
            <a:spLocks noChangeArrowheads="1"/>
          </p:cNvSpPr>
          <p:nvPr/>
        </p:nvSpPr>
        <p:spPr bwMode="auto">
          <a:xfrm rot="-5400000">
            <a:off x="7443787" y="1771651"/>
            <a:ext cx="60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ISOCPEUR" pitchFamily="34" charset="0"/>
              </a:rPr>
              <a:t>20</a:t>
            </a:r>
            <a:endParaRPr kumimoji="1" lang="en-US" altLang="zh-CN" sz="2400" b="1">
              <a:latin typeface="ISOCPEUR" pitchFamily="34" charset="0"/>
            </a:endParaRPr>
          </a:p>
        </p:txBody>
      </p:sp>
      <p:sp>
        <p:nvSpPr>
          <p:cNvPr id="183379" name="Text Box 83"/>
          <p:cNvSpPr txBox="1">
            <a:spLocks noChangeArrowheads="1"/>
          </p:cNvSpPr>
          <p:nvPr/>
        </p:nvSpPr>
        <p:spPr bwMode="auto">
          <a:xfrm rot="-5400000">
            <a:off x="7024687" y="1476376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ISOCPEUR" pitchFamily="34" charset="0"/>
              </a:rPr>
              <a:t>30</a:t>
            </a:r>
            <a:endParaRPr kumimoji="1" lang="en-US" altLang="zh-CN" sz="2400" b="1">
              <a:latin typeface="ISOCPEUR" pitchFamily="34" charset="0"/>
            </a:endParaRPr>
          </a:p>
        </p:txBody>
      </p:sp>
      <p:sp>
        <p:nvSpPr>
          <p:cNvPr id="183380" name="Line 84"/>
          <p:cNvSpPr>
            <a:spLocks noChangeShapeType="1"/>
          </p:cNvSpPr>
          <p:nvPr/>
        </p:nvSpPr>
        <p:spPr bwMode="auto">
          <a:xfrm flipH="1">
            <a:off x="6815138" y="739775"/>
            <a:ext cx="2066925" cy="2066925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81" name="Line 85"/>
          <p:cNvSpPr>
            <a:spLocks noChangeShapeType="1"/>
          </p:cNvSpPr>
          <p:nvPr/>
        </p:nvSpPr>
        <p:spPr bwMode="auto">
          <a:xfrm>
            <a:off x="6757988" y="758825"/>
            <a:ext cx="2076450" cy="207645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1292225" y="5027613"/>
            <a:ext cx="822325" cy="457200"/>
            <a:chOff x="856" y="3145"/>
            <a:chExt cx="518" cy="288"/>
          </a:xfrm>
        </p:grpSpPr>
        <p:sp>
          <p:nvSpPr>
            <p:cNvPr id="7216" name="Rectangle 87"/>
            <p:cNvSpPr>
              <a:spLocks noChangeArrowheads="1"/>
            </p:cNvSpPr>
            <p:nvPr/>
          </p:nvSpPr>
          <p:spPr bwMode="auto">
            <a:xfrm rot="-2121209">
              <a:off x="908" y="3230"/>
              <a:ext cx="362" cy="1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 useBgFill="1">
          <p:nvSpPr>
            <p:cNvPr id="7217" name="Text Box 42"/>
            <p:cNvSpPr txBox="1">
              <a:spLocks noChangeArrowheads="1"/>
            </p:cNvSpPr>
            <p:nvPr/>
          </p:nvSpPr>
          <p:spPr bwMode="auto">
            <a:xfrm rot="-2316991">
              <a:off x="856" y="3145"/>
              <a:ext cx="518" cy="288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latin typeface="ISOCPEUR" pitchFamily="34" charset="0"/>
                  <a:sym typeface="Symbol" pitchFamily="18" charset="2"/>
                </a:rPr>
                <a:t></a:t>
              </a:r>
              <a:r>
                <a:rPr kumimoji="1" lang="en-US" altLang="zh-CN" sz="2400" b="1" i="1" dirty="0">
                  <a:latin typeface="ISOCPEUR" pitchFamily="34" charset="0"/>
                </a:rPr>
                <a:t>100</a:t>
              </a:r>
              <a:endParaRPr kumimoji="1" lang="en-US" altLang="zh-CN" sz="2400" dirty="0">
                <a:latin typeface="ISOCPEUR" pitchFamily="34" charset="0"/>
              </a:endParaRPr>
            </a:p>
          </p:txBody>
        </p:sp>
      </p:grpSp>
      <p:sp>
        <p:nvSpPr>
          <p:cNvPr id="183386" name="Rectangle 90"/>
          <p:cNvSpPr>
            <a:spLocks noChangeArrowheads="1"/>
          </p:cNvSpPr>
          <p:nvPr/>
        </p:nvSpPr>
        <p:spPr bwMode="auto">
          <a:xfrm>
            <a:off x="4519613" y="4832350"/>
            <a:ext cx="2452687" cy="8461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2400" b="1">
              <a:latin typeface="Times New Roman" pitchFamily="18" charset="0"/>
            </a:endParaRPr>
          </a:p>
        </p:txBody>
      </p:sp>
      <p:sp>
        <p:nvSpPr>
          <p:cNvPr id="183387" name="Line 91"/>
          <p:cNvSpPr>
            <a:spLocks noChangeShapeType="1"/>
          </p:cNvSpPr>
          <p:nvPr/>
        </p:nvSpPr>
        <p:spPr bwMode="auto">
          <a:xfrm>
            <a:off x="4395788" y="5256213"/>
            <a:ext cx="2717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90" name="Line 94"/>
          <p:cNvSpPr>
            <a:spLocks noChangeShapeType="1"/>
          </p:cNvSpPr>
          <p:nvPr/>
        </p:nvSpPr>
        <p:spPr bwMode="auto">
          <a:xfrm>
            <a:off x="6972300" y="56769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91" name="Line 95"/>
          <p:cNvSpPr>
            <a:spLocks noChangeShapeType="1"/>
          </p:cNvSpPr>
          <p:nvPr/>
        </p:nvSpPr>
        <p:spPr bwMode="auto">
          <a:xfrm>
            <a:off x="6965950" y="483235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92" name="Line 96"/>
          <p:cNvSpPr>
            <a:spLocks noChangeShapeType="1"/>
          </p:cNvSpPr>
          <p:nvPr/>
        </p:nvSpPr>
        <p:spPr bwMode="auto">
          <a:xfrm flipV="1">
            <a:off x="7442200" y="4832350"/>
            <a:ext cx="0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93" name="Text Box 97"/>
          <p:cNvSpPr txBox="1">
            <a:spLocks noChangeArrowheads="1"/>
          </p:cNvSpPr>
          <p:nvPr/>
        </p:nvSpPr>
        <p:spPr bwMode="auto">
          <a:xfrm rot="-5400000">
            <a:off x="6888162" y="5021263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ISOCPEUR" pitchFamily="34" charset="0"/>
                <a:sym typeface="Symbol" pitchFamily="18" charset="2"/>
              </a:rPr>
              <a:t></a:t>
            </a:r>
            <a:r>
              <a:rPr kumimoji="1" lang="en-US" altLang="zh-CN" sz="2400" b="1" i="1" dirty="0">
                <a:latin typeface="ISOCPEUR" pitchFamily="34" charset="0"/>
              </a:rPr>
              <a:t>66</a:t>
            </a:r>
            <a:endParaRPr kumimoji="1" lang="en-US" altLang="zh-CN" sz="2400" b="1" dirty="0">
              <a:latin typeface="ISOCPEUR" pitchFamily="34" charset="0"/>
            </a:endParaRPr>
          </a:p>
        </p:txBody>
      </p:sp>
      <p:sp>
        <p:nvSpPr>
          <p:cNvPr id="183356" name="Line 60"/>
          <p:cNvSpPr>
            <a:spLocks noChangeShapeType="1"/>
          </p:cNvSpPr>
          <p:nvPr/>
        </p:nvSpPr>
        <p:spPr bwMode="auto">
          <a:xfrm flipV="1">
            <a:off x="1336675" y="5026025"/>
            <a:ext cx="1022350" cy="73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94" name="Line 98"/>
          <p:cNvSpPr>
            <a:spLocks noChangeShapeType="1"/>
          </p:cNvSpPr>
          <p:nvPr/>
        </p:nvSpPr>
        <p:spPr bwMode="auto">
          <a:xfrm flipH="1">
            <a:off x="3155950" y="5257800"/>
            <a:ext cx="10731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95" name="Line 99"/>
          <p:cNvSpPr>
            <a:spLocks noChangeShapeType="1"/>
          </p:cNvSpPr>
          <p:nvPr/>
        </p:nvSpPr>
        <p:spPr bwMode="auto">
          <a:xfrm>
            <a:off x="3721100" y="4768850"/>
            <a:ext cx="0" cy="10255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96" name="Oval 100"/>
          <p:cNvSpPr>
            <a:spLocks noChangeArrowheads="1"/>
          </p:cNvSpPr>
          <p:nvPr/>
        </p:nvSpPr>
        <p:spPr bwMode="auto">
          <a:xfrm>
            <a:off x="3302000" y="483235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2400" b="1">
              <a:latin typeface="Times New Roman" pitchFamily="18" charset="0"/>
            </a:endParaRPr>
          </a:p>
        </p:txBody>
      </p:sp>
      <p:sp>
        <p:nvSpPr>
          <p:cNvPr id="183397" name="Text Box 101"/>
          <p:cNvSpPr txBox="1">
            <a:spLocks noChangeArrowheads="1"/>
          </p:cNvSpPr>
          <p:nvPr/>
        </p:nvSpPr>
        <p:spPr bwMode="auto">
          <a:xfrm>
            <a:off x="-29215" y="3912543"/>
            <a:ext cx="83070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ctr" eaLnBrk="1" hangingPunct="1">
              <a:buFontTx/>
              <a:buChar char="•"/>
            </a:pPr>
            <a:r>
              <a:rPr kumimoji="1" lang="en-US" altLang="zh-CN" sz="2400" b="1" dirty="0"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注在非圆视图上时</a:t>
            </a:r>
            <a:r>
              <a:rPr kumimoji="1" lang="en-US" altLang="zh-CN" sz="2400" b="1" dirty="0">
                <a:latin typeface="黑体" pitchFamily="2" charset="-122"/>
                <a:ea typeface="黑体" pitchFamily="2" charset="-122"/>
              </a:rPr>
              <a:t>: 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同长度尺寸，加</a:t>
            </a:r>
            <a:r>
              <a:rPr kumimoji="1" lang="zh-CN" altLang="en-US" sz="2400" b="1" dirty="0" smtClean="0">
                <a:latin typeface="Times New Roman" pitchFamily="18" charset="0"/>
                <a:ea typeface="黑体" pitchFamily="2" charset="-122"/>
              </a:rPr>
              <a:t>“</a:t>
            </a:r>
            <a:r>
              <a:rPr kumimoji="1" lang="en-US" altLang="zh-CN" sz="2400" b="1" dirty="0">
                <a:latin typeface="ISOCPEUR" pitchFamily="34" charset="0"/>
                <a:sym typeface="Symbol" pitchFamily="18" charset="2"/>
              </a:rPr>
              <a:t></a:t>
            </a:r>
            <a:r>
              <a:rPr kumimoji="1" lang="zh-CN" altLang="en-US" sz="2400" b="1" dirty="0" smtClean="0">
                <a:latin typeface="Times New Roman" pitchFamily="18" charset="0"/>
                <a:ea typeface="黑体" pitchFamily="2" charset="-122"/>
              </a:rPr>
              <a:t>”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表示直径。</a:t>
            </a:r>
          </a:p>
        </p:txBody>
      </p:sp>
      <p:sp>
        <p:nvSpPr>
          <p:cNvPr id="183399" name="Line 103"/>
          <p:cNvSpPr>
            <a:spLocks noChangeShapeType="1"/>
          </p:cNvSpPr>
          <p:nvPr/>
        </p:nvSpPr>
        <p:spPr bwMode="auto">
          <a:xfrm>
            <a:off x="4514850" y="568325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400" name="Line 104"/>
          <p:cNvSpPr>
            <a:spLocks noChangeShapeType="1"/>
          </p:cNvSpPr>
          <p:nvPr/>
        </p:nvSpPr>
        <p:spPr bwMode="auto">
          <a:xfrm>
            <a:off x="6972300" y="567690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401" name="Line 105"/>
          <p:cNvSpPr>
            <a:spLocks noChangeShapeType="1"/>
          </p:cNvSpPr>
          <p:nvPr/>
        </p:nvSpPr>
        <p:spPr bwMode="auto">
          <a:xfrm>
            <a:off x="4514850" y="6146800"/>
            <a:ext cx="2457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402" name="Text Box 106"/>
          <p:cNvSpPr txBox="1">
            <a:spLocks noChangeArrowheads="1"/>
          </p:cNvSpPr>
          <p:nvPr/>
        </p:nvSpPr>
        <p:spPr bwMode="auto">
          <a:xfrm>
            <a:off x="5302250" y="5762625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ISOCPEUR" pitchFamily="34" charset="0"/>
              </a:rPr>
              <a:t>150</a:t>
            </a:r>
          </a:p>
        </p:txBody>
      </p:sp>
      <p:sp>
        <p:nvSpPr>
          <p:cNvPr id="183403" name="Text Box 107"/>
          <p:cNvSpPr txBox="1">
            <a:spLocks noChangeArrowheads="1"/>
          </p:cNvSpPr>
          <p:nvPr/>
        </p:nvSpPr>
        <p:spPr bwMode="auto">
          <a:xfrm>
            <a:off x="592138" y="6240463"/>
            <a:ext cx="7192962" cy="495300"/>
          </a:xfrm>
          <a:prstGeom prst="rect">
            <a:avLst/>
          </a:prstGeom>
          <a:noFill/>
          <a:ln w="38100" cmpd="dbl">
            <a:solidFill>
              <a:srgbClr val="FF00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直径可以注在圆视图上，也可以注在非圆视图上。</a:t>
            </a:r>
          </a:p>
        </p:txBody>
      </p:sp>
      <p:sp>
        <p:nvSpPr>
          <p:cNvPr id="6196" name="AutoShape 52"/>
          <p:cNvSpPr>
            <a:spLocks noChangeArrowheads="1"/>
          </p:cNvSpPr>
          <p:nvPr/>
        </p:nvSpPr>
        <p:spPr bwMode="auto">
          <a:xfrm>
            <a:off x="179388" y="4437063"/>
            <a:ext cx="1296987" cy="431800"/>
          </a:xfrm>
          <a:prstGeom prst="wedgeRoundRectCallout">
            <a:avLst>
              <a:gd name="adj1" fmla="val 49144"/>
              <a:gd name="adj2" fmla="val 209560"/>
              <a:gd name="adj3" fmla="val 16667"/>
            </a:avLst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ea typeface="黑体" pitchFamily="2" charset="-122"/>
              </a:rPr>
              <a:t>双箭头</a:t>
            </a:r>
          </a:p>
        </p:txBody>
      </p:sp>
    </p:spTree>
    <p:extLst>
      <p:ext uri="{BB962C8B-B14F-4D97-AF65-F5344CB8AC3E}">
        <p14:creationId xmlns:p14="http://schemas.microsoft.com/office/powerpoint/2010/main" val="109719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8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8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8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8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8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8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8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8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83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8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8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8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8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8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8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8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8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18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8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18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18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9" dur="500"/>
                                        <p:tgtEl>
                                          <p:spTgt spid="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32" grpId="0" autoUpdateAnimBg="0"/>
      <p:bldP spid="183333" grpId="0" build="p" autoUpdateAnimBg="0"/>
      <p:bldP spid="183357" grpId="0" animBg="1"/>
      <p:bldP spid="183358" grpId="0" animBg="1"/>
      <p:bldP spid="183359" grpId="0" animBg="1"/>
      <p:bldP spid="183360" grpId="0" animBg="1"/>
      <p:bldP spid="183361" grpId="0" animBg="1"/>
      <p:bldP spid="183362" grpId="0" animBg="1"/>
      <p:bldP spid="183363" grpId="0" animBg="1"/>
      <p:bldP spid="183364" grpId="0" animBg="1"/>
      <p:bldP spid="183366" grpId="0" autoUpdateAnimBg="0"/>
      <p:bldP spid="183367" grpId="0" autoUpdateAnimBg="0"/>
      <p:bldP spid="183368" grpId="0" autoUpdateAnimBg="0"/>
      <p:bldP spid="183369" grpId="0" animBg="1"/>
      <p:bldP spid="183370" grpId="0" animBg="1"/>
      <p:bldP spid="183371" grpId="0" animBg="1"/>
      <p:bldP spid="183372" grpId="0" animBg="1"/>
      <p:bldP spid="183373" grpId="0" animBg="1"/>
      <p:bldP spid="183374" grpId="0" animBg="1"/>
      <p:bldP spid="183375" grpId="0" animBg="1"/>
      <p:bldP spid="183376" grpId="0" animBg="1"/>
      <p:bldP spid="183377" grpId="0" autoUpdateAnimBg="0"/>
      <p:bldP spid="183378" grpId="0" autoUpdateAnimBg="0"/>
      <p:bldP spid="183379" grpId="0" autoUpdateAnimBg="0"/>
      <p:bldP spid="183380" grpId="0" animBg="1"/>
      <p:bldP spid="183381" grpId="0" animBg="1"/>
      <p:bldP spid="183386" grpId="0" animBg="1"/>
      <p:bldP spid="183387" grpId="0" animBg="1"/>
      <p:bldP spid="183390" grpId="0" animBg="1"/>
      <p:bldP spid="183391" grpId="0" animBg="1"/>
      <p:bldP spid="183392" grpId="0" animBg="1"/>
      <p:bldP spid="183393" grpId="0" autoUpdateAnimBg="0"/>
      <p:bldP spid="183356" grpId="0" animBg="1"/>
      <p:bldP spid="183394" grpId="0" animBg="1"/>
      <p:bldP spid="183395" grpId="0" animBg="1"/>
      <p:bldP spid="183396" grpId="0" animBg="1"/>
      <p:bldP spid="183397" grpId="0" autoUpdateAnimBg="0"/>
      <p:bldP spid="183399" grpId="0" animBg="1"/>
      <p:bldP spid="183400" grpId="0" animBg="1"/>
      <p:bldP spid="183401" grpId="0" animBg="1"/>
      <p:bldP spid="183402" grpId="0" autoUpdateAnimBg="0"/>
      <p:bldP spid="183403" grpId="0" animBg="1"/>
      <p:bldP spid="61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42BEDD7E-1BA3-496B-8F8D-765044CE5473}" type="slidenum">
              <a:rPr kumimoji="1" lang="en-US" altLang="zh-CN" sz="1400">
                <a:solidFill>
                  <a:schemeClr val="bg2"/>
                </a:solidFill>
                <a:latin typeface="Times New Roman" pitchFamily="18" charset="0"/>
              </a:rPr>
              <a:pPr algn="r" eaLnBrk="1" hangingPunct="1">
                <a:spcBef>
                  <a:spcPct val="50000"/>
                </a:spcBef>
              </a:pPr>
              <a:t>5</a:t>
            </a:fld>
            <a:endParaRPr kumimoji="1" lang="en-US" altLang="zh-CN" sz="1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704850" y="762000"/>
            <a:ext cx="6978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同心圆柱的直径尺寸，最好注在非圆的视图上。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310313" y="4921250"/>
            <a:ext cx="906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好！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54175" y="4922838"/>
            <a:ext cx="1622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>
                <a:solidFill>
                  <a:schemeClr val="tx2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不好！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4688" y="1493838"/>
            <a:ext cx="3503612" cy="3206750"/>
            <a:chOff x="259" y="977"/>
            <a:chExt cx="2207" cy="2020"/>
          </a:xfrm>
        </p:grpSpPr>
        <p:sp>
          <p:nvSpPr>
            <p:cNvPr id="8259" name="Text Box 6"/>
            <p:cNvSpPr txBox="1">
              <a:spLocks noChangeArrowheads="1"/>
            </p:cNvSpPr>
            <p:nvPr/>
          </p:nvSpPr>
          <p:spPr bwMode="auto">
            <a:xfrm rot="-1703112">
              <a:off x="1640" y="1685"/>
              <a:ext cx="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i="1">
                  <a:latin typeface="ISOCPEUR" pitchFamily="34" charset="0"/>
                  <a:sym typeface="Symbol" pitchFamily="18" charset="2"/>
                </a:rPr>
                <a:t></a:t>
              </a:r>
            </a:p>
          </p:txBody>
        </p:sp>
        <p:sp>
          <p:nvSpPr>
            <p:cNvPr id="8260" name="Text Box 7"/>
            <p:cNvSpPr txBox="1">
              <a:spLocks noChangeArrowheads="1"/>
            </p:cNvSpPr>
            <p:nvPr/>
          </p:nvSpPr>
          <p:spPr bwMode="auto">
            <a:xfrm rot="-3755171">
              <a:off x="1526" y="1878"/>
              <a:ext cx="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i="1">
                  <a:latin typeface="ISOCPEUR" pitchFamily="34" charset="0"/>
                  <a:sym typeface="Symbol" pitchFamily="18" charset="2"/>
                </a:rPr>
                <a:t></a:t>
              </a:r>
            </a:p>
          </p:txBody>
        </p:sp>
        <p:sp useBgFill="1">
          <p:nvSpPr>
            <p:cNvPr id="8261" name="Text Box 8"/>
            <p:cNvSpPr txBox="1">
              <a:spLocks noChangeArrowheads="1"/>
            </p:cNvSpPr>
            <p:nvPr/>
          </p:nvSpPr>
          <p:spPr bwMode="auto">
            <a:xfrm rot="-1339024">
              <a:off x="1859" y="1583"/>
              <a:ext cx="219" cy="25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i="1">
                  <a:latin typeface="ISOCPEUR" pitchFamily="34" charset="0"/>
                  <a:sym typeface="Symbol" pitchFamily="18" charset="2"/>
                </a:rPr>
                <a:t></a:t>
              </a:r>
            </a:p>
          </p:txBody>
        </p:sp>
        <p:sp>
          <p:nvSpPr>
            <p:cNvPr id="8262" name="Line 9"/>
            <p:cNvSpPr>
              <a:spLocks noChangeShapeType="1"/>
            </p:cNvSpPr>
            <p:nvPr/>
          </p:nvSpPr>
          <p:spPr bwMode="auto">
            <a:xfrm>
              <a:off x="1058" y="1895"/>
              <a:ext cx="14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3" name="Line 10"/>
            <p:cNvSpPr>
              <a:spLocks noChangeShapeType="1"/>
            </p:cNvSpPr>
            <p:nvPr/>
          </p:nvSpPr>
          <p:spPr bwMode="auto">
            <a:xfrm>
              <a:off x="1761" y="1208"/>
              <a:ext cx="0" cy="13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4" name="Oval 11"/>
            <p:cNvSpPr>
              <a:spLocks noChangeArrowheads="1"/>
            </p:cNvSpPr>
            <p:nvPr/>
          </p:nvSpPr>
          <p:spPr bwMode="auto">
            <a:xfrm>
              <a:off x="1152" y="1292"/>
              <a:ext cx="1218" cy="119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65" name="Oval 12"/>
            <p:cNvSpPr>
              <a:spLocks noChangeArrowheads="1"/>
            </p:cNvSpPr>
            <p:nvPr/>
          </p:nvSpPr>
          <p:spPr bwMode="auto">
            <a:xfrm>
              <a:off x="1431" y="1571"/>
              <a:ext cx="656" cy="64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66" name="Oval 13"/>
            <p:cNvSpPr>
              <a:spLocks noChangeArrowheads="1"/>
            </p:cNvSpPr>
            <p:nvPr/>
          </p:nvSpPr>
          <p:spPr bwMode="auto">
            <a:xfrm>
              <a:off x="1538" y="1680"/>
              <a:ext cx="441" cy="43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67" name="Oval 14"/>
            <p:cNvSpPr>
              <a:spLocks noChangeArrowheads="1"/>
            </p:cNvSpPr>
            <p:nvPr/>
          </p:nvSpPr>
          <p:spPr bwMode="auto">
            <a:xfrm>
              <a:off x="1290" y="1439"/>
              <a:ext cx="937" cy="91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68" name="Oval 15"/>
            <p:cNvSpPr>
              <a:spLocks noChangeArrowheads="1"/>
            </p:cNvSpPr>
            <p:nvPr/>
          </p:nvSpPr>
          <p:spPr bwMode="auto">
            <a:xfrm>
              <a:off x="1679" y="2271"/>
              <a:ext cx="161" cy="15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69" name="Oval 16"/>
            <p:cNvSpPr>
              <a:spLocks noChangeArrowheads="1"/>
            </p:cNvSpPr>
            <p:nvPr/>
          </p:nvSpPr>
          <p:spPr bwMode="auto">
            <a:xfrm>
              <a:off x="1213" y="1814"/>
              <a:ext cx="160" cy="15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70" name="Oval 17"/>
            <p:cNvSpPr>
              <a:spLocks noChangeArrowheads="1"/>
            </p:cNvSpPr>
            <p:nvPr/>
          </p:nvSpPr>
          <p:spPr bwMode="auto">
            <a:xfrm>
              <a:off x="1682" y="1358"/>
              <a:ext cx="160" cy="15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71" name="Oval 18"/>
            <p:cNvSpPr>
              <a:spLocks noChangeArrowheads="1"/>
            </p:cNvSpPr>
            <p:nvPr/>
          </p:nvSpPr>
          <p:spPr bwMode="auto">
            <a:xfrm>
              <a:off x="2146" y="1817"/>
              <a:ext cx="160" cy="15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72" name="Line 19"/>
            <p:cNvSpPr>
              <a:spLocks noChangeShapeType="1"/>
            </p:cNvSpPr>
            <p:nvPr/>
          </p:nvSpPr>
          <p:spPr bwMode="auto">
            <a:xfrm flipH="1">
              <a:off x="259" y="1895"/>
              <a:ext cx="6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3" name="Line 20"/>
            <p:cNvSpPr>
              <a:spLocks noChangeShapeType="1"/>
            </p:cNvSpPr>
            <p:nvPr/>
          </p:nvSpPr>
          <p:spPr bwMode="auto">
            <a:xfrm>
              <a:off x="826" y="1292"/>
              <a:ext cx="0" cy="119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4" name="Line 21"/>
            <p:cNvSpPr>
              <a:spLocks noChangeShapeType="1"/>
            </p:cNvSpPr>
            <p:nvPr/>
          </p:nvSpPr>
          <p:spPr bwMode="auto">
            <a:xfrm flipH="1">
              <a:off x="675" y="1292"/>
              <a:ext cx="15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5" name="Line 22"/>
            <p:cNvSpPr>
              <a:spLocks noChangeShapeType="1"/>
            </p:cNvSpPr>
            <p:nvPr/>
          </p:nvSpPr>
          <p:spPr bwMode="auto">
            <a:xfrm flipH="1">
              <a:off x="675" y="2485"/>
              <a:ext cx="16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6" name="Line 23"/>
            <p:cNvSpPr>
              <a:spLocks noChangeShapeType="1"/>
            </p:cNvSpPr>
            <p:nvPr/>
          </p:nvSpPr>
          <p:spPr bwMode="auto">
            <a:xfrm flipH="1">
              <a:off x="498" y="1571"/>
              <a:ext cx="18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7" name="Line 24"/>
            <p:cNvSpPr>
              <a:spLocks noChangeShapeType="1"/>
            </p:cNvSpPr>
            <p:nvPr/>
          </p:nvSpPr>
          <p:spPr bwMode="auto">
            <a:xfrm flipH="1">
              <a:off x="498" y="2211"/>
              <a:ext cx="19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8" name="Line 25"/>
            <p:cNvSpPr>
              <a:spLocks noChangeShapeType="1"/>
            </p:cNvSpPr>
            <p:nvPr/>
          </p:nvSpPr>
          <p:spPr bwMode="auto">
            <a:xfrm>
              <a:off x="679" y="1287"/>
              <a:ext cx="0" cy="119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9" name="Line 26"/>
            <p:cNvSpPr>
              <a:spLocks noChangeShapeType="1"/>
            </p:cNvSpPr>
            <p:nvPr/>
          </p:nvSpPr>
          <p:spPr bwMode="auto">
            <a:xfrm flipH="1">
              <a:off x="323" y="2111"/>
              <a:ext cx="1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0" name="Line 27"/>
            <p:cNvSpPr>
              <a:spLocks noChangeShapeType="1"/>
            </p:cNvSpPr>
            <p:nvPr/>
          </p:nvSpPr>
          <p:spPr bwMode="auto">
            <a:xfrm flipH="1">
              <a:off x="323" y="1680"/>
              <a:ext cx="1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1" name="Line 28"/>
            <p:cNvSpPr>
              <a:spLocks noChangeShapeType="1"/>
            </p:cNvSpPr>
            <p:nvPr/>
          </p:nvSpPr>
          <p:spPr bwMode="auto">
            <a:xfrm flipH="1">
              <a:off x="627" y="1439"/>
              <a:ext cx="2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2" name="Line 29"/>
            <p:cNvSpPr>
              <a:spLocks noChangeShapeType="1"/>
            </p:cNvSpPr>
            <p:nvPr/>
          </p:nvSpPr>
          <p:spPr bwMode="auto">
            <a:xfrm flipH="1">
              <a:off x="679" y="1358"/>
              <a:ext cx="1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3" name="Line 30"/>
            <p:cNvSpPr>
              <a:spLocks noChangeShapeType="1"/>
            </p:cNvSpPr>
            <p:nvPr/>
          </p:nvSpPr>
          <p:spPr bwMode="auto">
            <a:xfrm flipH="1">
              <a:off x="679" y="1514"/>
              <a:ext cx="1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4" name="Line 31"/>
            <p:cNvSpPr>
              <a:spLocks noChangeShapeType="1"/>
            </p:cNvSpPr>
            <p:nvPr/>
          </p:nvSpPr>
          <p:spPr bwMode="auto">
            <a:xfrm flipH="1">
              <a:off x="644" y="2358"/>
              <a:ext cx="21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5" name="Line 32"/>
            <p:cNvSpPr>
              <a:spLocks noChangeShapeType="1"/>
            </p:cNvSpPr>
            <p:nvPr/>
          </p:nvSpPr>
          <p:spPr bwMode="auto">
            <a:xfrm flipH="1">
              <a:off x="675" y="2278"/>
              <a:ext cx="1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6" name="Line 33"/>
            <p:cNvSpPr>
              <a:spLocks noChangeShapeType="1"/>
            </p:cNvSpPr>
            <p:nvPr/>
          </p:nvSpPr>
          <p:spPr bwMode="auto">
            <a:xfrm flipH="1">
              <a:off x="675" y="2427"/>
              <a:ext cx="1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7" name="Line 34"/>
            <p:cNvSpPr>
              <a:spLocks noChangeShapeType="1"/>
            </p:cNvSpPr>
            <p:nvPr/>
          </p:nvSpPr>
          <p:spPr bwMode="auto">
            <a:xfrm>
              <a:off x="826" y="2484"/>
              <a:ext cx="0" cy="5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8" name="Line 35"/>
            <p:cNvSpPr>
              <a:spLocks noChangeShapeType="1"/>
            </p:cNvSpPr>
            <p:nvPr/>
          </p:nvSpPr>
          <p:spPr bwMode="auto">
            <a:xfrm>
              <a:off x="318" y="2103"/>
              <a:ext cx="0" cy="8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9" name="Line 36"/>
            <p:cNvSpPr>
              <a:spLocks noChangeShapeType="1"/>
            </p:cNvSpPr>
            <p:nvPr/>
          </p:nvSpPr>
          <p:spPr bwMode="auto">
            <a:xfrm>
              <a:off x="498" y="2788"/>
              <a:ext cx="3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0" name="Line 37"/>
            <p:cNvSpPr>
              <a:spLocks noChangeShapeType="1"/>
            </p:cNvSpPr>
            <p:nvPr/>
          </p:nvSpPr>
          <p:spPr bwMode="auto">
            <a:xfrm>
              <a:off x="675" y="244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1" name="Line 38"/>
            <p:cNvSpPr>
              <a:spLocks noChangeShapeType="1"/>
            </p:cNvSpPr>
            <p:nvPr/>
          </p:nvSpPr>
          <p:spPr bwMode="auto">
            <a:xfrm>
              <a:off x="542" y="2640"/>
              <a:ext cx="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2" name="Line 39"/>
            <p:cNvSpPr>
              <a:spLocks noChangeShapeType="1"/>
            </p:cNvSpPr>
            <p:nvPr/>
          </p:nvSpPr>
          <p:spPr bwMode="auto">
            <a:xfrm>
              <a:off x="677" y="2640"/>
              <a:ext cx="1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3" name="Line 40"/>
            <p:cNvSpPr>
              <a:spLocks noChangeShapeType="1"/>
            </p:cNvSpPr>
            <p:nvPr/>
          </p:nvSpPr>
          <p:spPr bwMode="auto">
            <a:xfrm>
              <a:off x="826" y="2640"/>
              <a:ext cx="2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4" name="Text Box 41"/>
            <p:cNvSpPr txBox="1">
              <a:spLocks noChangeArrowheads="1"/>
            </p:cNvSpPr>
            <p:nvPr/>
          </p:nvSpPr>
          <p:spPr bwMode="auto">
            <a:xfrm>
              <a:off x="1118" y="977"/>
              <a:ext cx="4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i="1" dirty="0">
                  <a:latin typeface="ISOCPEUR" pitchFamily="34" charset="0"/>
                </a:rPr>
                <a:t>4</a:t>
              </a:r>
              <a:r>
                <a:rPr kumimoji="1" lang="en-US" altLang="zh-CN" sz="2000" b="1" dirty="0">
                  <a:latin typeface="ISOCP" pitchFamily="2" charset="0"/>
                </a:rPr>
                <a:t>×</a:t>
              </a:r>
              <a:r>
                <a:rPr kumimoji="1" lang="en-US" altLang="zh-CN" sz="2000" b="1" i="1" dirty="0">
                  <a:latin typeface="ISOCPEUR" pitchFamily="34" charset="0"/>
                  <a:sym typeface="Symbol" pitchFamily="18" charset="2"/>
                </a:rPr>
                <a:t></a:t>
              </a:r>
            </a:p>
          </p:txBody>
        </p:sp>
        <p:sp>
          <p:nvSpPr>
            <p:cNvPr id="8295" name="Freeform 42"/>
            <p:cNvSpPr>
              <a:spLocks/>
            </p:cNvSpPr>
            <p:nvPr/>
          </p:nvSpPr>
          <p:spPr bwMode="auto">
            <a:xfrm>
              <a:off x="1689" y="1359"/>
              <a:ext cx="115" cy="130"/>
            </a:xfrm>
            <a:custGeom>
              <a:avLst/>
              <a:gdLst>
                <a:gd name="T0" fmla="*/ 0 w 125"/>
                <a:gd name="T1" fmla="*/ 0 h 130"/>
                <a:gd name="T2" fmla="*/ 90 w 125"/>
                <a:gd name="T3" fmla="*/ 130 h 130"/>
                <a:gd name="T4" fmla="*/ 0 60000 65536"/>
                <a:gd name="T5" fmla="*/ 0 60000 65536"/>
                <a:gd name="T6" fmla="*/ 0 w 125"/>
                <a:gd name="T7" fmla="*/ 0 h 130"/>
                <a:gd name="T8" fmla="*/ 125 w 125"/>
                <a:gd name="T9" fmla="*/ 130 h 1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5" h="130">
                  <a:moveTo>
                    <a:pt x="0" y="0"/>
                  </a:moveTo>
                  <a:lnTo>
                    <a:pt x="125" y="130"/>
                  </a:lnTo>
                </a:path>
              </a:pathLst>
            </a:cu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" name="Freeform 43"/>
            <p:cNvSpPr>
              <a:spLocks/>
            </p:cNvSpPr>
            <p:nvPr/>
          </p:nvSpPr>
          <p:spPr bwMode="auto">
            <a:xfrm>
              <a:off x="1541" y="1194"/>
              <a:ext cx="158" cy="176"/>
            </a:xfrm>
            <a:custGeom>
              <a:avLst/>
              <a:gdLst>
                <a:gd name="T0" fmla="*/ 125 w 171"/>
                <a:gd name="T1" fmla="*/ 176 h 176"/>
                <a:gd name="T2" fmla="*/ 0 w 171"/>
                <a:gd name="T3" fmla="*/ 0 h 176"/>
                <a:gd name="T4" fmla="*/ 0 60000 65536"/>
                <a:gd name="T5" fmla="*/ 0 60000 65536"/>
                <a:gd name="T6" fmla="*/ 0 w 171"/>
                <a:gd name="T7" fmla="*/ 0 h 176"/>
                <a:gd name="T8" fmla="*/ 171 w 171"/>
                <a:gd name="T9" fmla="*/ 176 h 1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1" h="176">
                  <a:moveTo>
                    <a:pt x="171" y="176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9050">
              <a:solidFill>
                <a:schemeClr val="tx1"/>
              </a:solidFill>
              <a:round/>
              <a:headEnd type="triangle" w="sm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" name="Freeform 44"/>
            <p:cNvSpPr>
              <a:spLocks/>
            </p:cNvSpPr>
            <p:nvPr/>
          </p:nvSpPr>
          <p:spPr bwMode="auto">
            <a:xfrm>
              <a:off x="1799" y="1484"/>
              <a:ext cx="97" cy="103"/>
            </a:xfrm>
            <a:custGeom>
              <a:avLst/>
              <a:gdLst>
                <a:gd name="T0" fmla="*/ 0 w 105"/>
                <a:gd name="T1" fmla="*/ 0 h 103"/>
                <a:gd name="T2" fmla="*/ 77 w 105"/>
                <a:gd name="T3" fmla="*/ 103 h 103"/>
                <a:gd name="T4" fmla="*/ 0 60000 65536"/>
                <a:gd name="T5" fmla="*/ 0 60000 65536"/>
                <a:gd name="T6" fmla="*/ 0 w 105"/>
                <a:gd name="T7" fmla="*/ 0 h 103"/>
                <a:gd name="T8" fmla="*/ 105 w 105"/>
                <a:gd name="T9" fmla="*/ 103 h 10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" h="103">
                  <a:moveTo>
                    <a:pt x="0" y="0"/>
                  </a:moveTo>
                  <a:lnTo>
                    <a:pt x="105" y="103"/>
                  </a:lnTo>
                </a:path>
              </a:pathLst>
            </a:custGeom>
            <a:solidFill>
              <a:srgbClr val="FFFFFF"/>
            </a:solidFill>
            <a:ln w="19050">
              <a:solidFill>
                <a:schemeClr val="tx1"/>
              </a:solidFill>
              <a:round/>
              <a:headEnd type="triangle" w="sm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" name="Freeform 45"/>
            <p:cNvSpPr>
              <a:spLocks/>
            </p:cNvSpPr>
            <p:nvPr/>
          </p:nvSpPr>
          <p:spPr bwMode="auto">
            <a:xfrm>
              <a:off x="1153" y="1194"/>
              <a:ext cx="385" cy="3"/>
            </a:xfrm>
            <a:custGeom>
              <a:avLst/>
              <a:gdLst>
                <a:gd name="T0" fmla="*/ 301 w 418"/>
                <a:gd name="T1" fmla="*/ 3 h 3"/>
                <a:gd name="T2" fmla="*/ 0 w 418"/>
                <a:gd name="T3" fmla="*/ 0 h 3"/>
                <a:gd name="T4" fmla="*/ 0 60000 65536"/>
                <a:gd name="T5" fmla="*/ 0 60000 65536"/>
                <a:gd name="T6" fmla="*/ 0 w 418"/>
                <a:gd name="T7" fmla="*/ 0 h 3"/>
                <a:gd name="T8" fmla="*/ 418 w 418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8" h="3">
                  <a:moveTo>
                    <a:pt x="418" y="3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" name="Freeform 46"/>
            <p:cNvSpPr>
              <a:spLocks/>
            </p:cNvSpPr>
            <p:nvPr/>
          </p:nvSpPr>
          <p:spPr bwMode="auto">
            <a:xfrm>
              <a:off x="1234" y="1591"/>
              <a:ext cx="1055" cy="609"/>
            </a:xfrm>
            <a:custGeom>
              <a:avLst/>
              <a:gdLst>
                <a:gd name="T0" fmla="*/ 0 w 1147"/>
                <a:gd name="T1" fmla="*/ 0 h 609"/>
                <a:gd name="T2" fmla="*/ 820 w 1147"/>
                <a:gd name="T3" fmla="*/ 609 h 609"/>
                <a:gd name="T4" fmla="*/ 0 60000 65536"/>
                <a:gd name="T5" fmla="*/ 0 60000 65536"/>
                <a:gd name="T6" fmla="*/ 0 w 1147"/>
                <a:gd name="T7" fmla="*/ 0 h 609"/>
                <a:gd name="T8" fmla="*/ 1147 w 1147"/>
                <a:gd name="T9" fmla="*/ 609 h 60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47" h="609">
                  <a:moveTo>
                    <a:pt x="0" y="0"/>
                  </a:moveTo>
                  <a:lnTo>
                    <a:pt x="1147" y="609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0" name="Freeform 47"/>
            <p:cNvSpPr>
              <a:spLocks/>
            </p:cNvSpPr>
            <p:nvPr/>
          </p:nvSpPr>
          <p:spPr bwMode="auto">
            <a:xfrm>
              <a:off x="1535" y="1850"/>
              <a:ext cx="445" cy="86"/>
            </a:xfrm>
            <a:custGeom>
              <a:avLst/>
              <a:gdLst>
                <a:gd name="T0" fmla="*/ 346 w 484"/>
                <a:gd name="T1" fmla="*/ 0 h 86"/>
                <a:gd name="T2" fmla="*/ 0 w 484"/>
                <a:gd name="T3" fmla="*/ 86 h 86"/>
                <a:gd name="T4" fmla="*/ 0 60000 65536"/>
                <a:gd name="T5" fmla="*/ 0 60000 65536"/>
                <a:gd name="T6" fmla="*/ 0 w 484"/>
                <a:gd name="T7" fmla="*/ 0 h 86"/>
                <a:gd name="T8" fmla="*/ 484 w 484"/>
                <a:gd name="T9" fmla="*/ 86 h 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84" h="86">
                  <a:moveTo>
                    <a:pt x="484" y="0"/>
                  </a:moveTo>
                  <a:lnTo>
                    <a:pt x="0" y="86"/>
                  </a:lnTo>
                </a:path>
              </a:pathLst>
            </a:custGeom>
            <a:solidFill>
              <a:srgbClr val="FFFFFF"/>
            </a:solidFill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1" name="Freeform 48"/>
            <p:cNvSpPr>
              <a:spLocks/>
            </p:cNvSpPr>
            <p:nvPr/>
          </p:nvSpPr>
          <p:spPr bwMode="auto">
            <a:xfrm>
              <a:off x="1597" y="1602"/>
              <a:ext cx="319" cy="579"/>
            </a:xfrm>
            <a:custGeom>
              <a:avLst/>
              <a:gdLst>
                <a:gd name="T0" fmla="*/ 0 w 347"/>
                <a:gd name="T1" fmla="*/ 579 h 579"/>
                <a:gd name="T2" fmla="*/ 247 w 347"/>
                <a:gd name="T3" fmla="*/ 0 h 579"/>
                <a:gd name="T4" fmla="*/ 0 60000 65536"/>
                <a:gd name="T5" fmla="*/ 0 60000 65536"/>
                <a:gd name="T6" fmla="*/ 0 w 347"/>
                <a:gd name="T7" fmla="*/ 0 h 579"/>
                <a:gd name="T8" fmla="*/ 347 w 347"/>
                <a:gd name="T9" fmla="*/ 579 h 57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7" h="579">
                  <a:moveTo>
                    <a:pt x="0" y="579"/>
                  </a:moveTo>
                  <a:lnTo>
                    <a:pt x="347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8302" name="Text Box 49"/>
            <p:cNvSpPr txBox="1">
              <a:spLocks noChangeArrowheads="1"/>
            </p:cNvSpPr>
            <p:nvPr/>
          </p:nvSpPr>
          <p:spPr bwMode="auto">
            <a:xfrm rot="1893965">
              <a:off x="1361" y="1510"/>
              <a:ext cx="200" cy="25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i="1">
                  <a:latin typeface="ISOCPEUR" pitchFamily="34" charset="0"/>
                  <a:sym typeface="Symbol" pitchFamily="18" charset="2"/>
                </a:rPr>
                <a:t></a:t>
              </a:r>
            </a:p>
          </p:txBody>
        </p:sp>
        <p:sp>
          <p:nvSpPr>
            <p:cNvPr id="8303" name="Line 50"/>
            <p:cNvSpPr>
              <a:spLocks noChangeShapeType="1"/>
            </p:cNvSpPr>
            <p:nvPr/>
          </p:nvSpPr>
          <p:spPr bwMode="auto">
            <a:xfrm flipH="1">
              <a:off x="1341" y="1681"/>
              <a:ext cx="822" cy="4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4" name="Line 51"/>
            <p:cNvSpPr>
              <a:spLocks noChangeShapeType="1"/>
            </p:cNvSpPr>
            <p:nvPr/>
          </p:nvSpPr>
          <p:spPr bwMode="auto">
            <a:xfrm>
              <a:off x="498" y="1566"/>
              <a:ext cx="0" cy="6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" name="Line 52"/>
            <p:cNvSpPr>
              <a:spLocks noChangeShapeType="1"/>
            </p:cNvSpPr>
            <p:nvPr/>
          </p:nvSpPr>
          <p:spPr bwMode="auto">
            <a:xfrm>
              <a:off x="323" y="1677"/>
              <a:ext cx="0" cy="4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6" name="Line 53"/>
            <p:cNvSpPr>
              <a:spLocks noChangeShapeType="1"/>
            </p:cNvSpPr>
            <p:nvPr/>
          </p:nvSpPr>
          <p:spPr bwMode="auto">
            <a:xfrm>
              <a:off x="498" y="2176"/>
              <a:ext cx="0" cy="6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7" name="Line 54"/>
            <p:cNvSpPr>
              <a:spLocks noChangeShapeType="1"/>
            </p:cNvSpPr>
            <p:nvPr/>
          </p:nvSpPr>
          <p:spPr bwMode="auto">
            <a:xfrm>
              <a:off x="323" y="2931"/>
              <a:ext cx="5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8" name="Line 55"/>
            <p:cNvSpPr>
              <a:spLocks noChangeShapeType="1"/>
            </p:cNvSpPr>
            <p:nvPr/>
          </p:nvSpPr>
          <p:spPr bwMode="auto">
            <a:xfrm flipH="1">
              <a:off x="675" y="1809"/>
              <a:ext cx="151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9" name="Line 56"/>
            <p:cNvSpPr>
              <a:spLocks noChangeShapeType="1"/>
            </p:cNvSpPr>
            <p:nvPr/>
          </p:nvSpPr>
          <p:spPr bwMode="auto">
            <a:xfrm flipH="1">
              <a:off x="675" y="1981"/>
              <a:ext cx="151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4329113" y="1528763"/>
            <a:ext cx="4335462" cy="3101975"/>
            <a:chOff x="2734" y="977"/>
            <a:chExt cx="2731" cy="1954"/>
          </a:xfrm>
        </p:grpSpPr>
        <p:sp>
          <p:nvSpPr>
            <p:cNvPr id="8200" name="Text Box 58"/>
            <p:cNvSpPr txBox="1">
              <a:spLocks noChangeArrowheads="1"/>
            </p:cNvSpPr>
            <p:nvPr/>
          </p:nvSpPr>
          <p:spPr bwMode="auto">
            <a:xfrm>
              <a:off x="4132" y="977"/>
              <a:ext cx="4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ISOCPEUR" pitchFamily="34" charset="0"/>
                </a:rPr>
                <a:t>4</a:t>
              </a:r>
              <a:r>
                <a:rPr kumimoji="1" lang="en-US" altLang="zh-CN" sz="2000" b="1">
                  <a:latin typeface="ISOCP" pitchFamily="2" charset="0"/>
                </a:rPr>
                <a:t>×</a:t>
              </a:r>
              <a:r>
                <a:rPr kumimoji="1" lang="en-US" altLang="zh-CN" sz="2000" b="1" i="1">
                  <a:latin typeface="ISOCPEUR" pitchFamily="34" charset="0"/>
                  <a:sym typeface="Symbol" pitchFamily="18" charset="2"/>
                </a:rPr>
                <a:t></a:t>
              </a:r>
            </a:p>
          </p:txBody>
        </p:sp>
        <p:sp>
          <p:nvSpPr>
            <p:cNvPr id="8201" name="Line 59"/>
            <p:cNvSpPr>
              <a:spLocks noChangeShapeType="1"/>
            </p:cNvSpPr>
            <p:nvPr/>
          </p:nvSpPr>
          <p:spPr bwMode="auto">
            <a:xfrm>
              <a:off x="4056" y="1865"/>
              <a:ext cx="140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2" name="Line 60"/>
            <p:cNvSpPr>
              <a:spLocks noChangeShapeType="1"/>
            </p:cNvSpPr>
            <p:nvPr/>
          </p:nvSpPr>
          <p:spPr bwMode="auto">
            <a:xfrm>
              <a:off x="4760" y="1178"/>
              <a:ext cx="0" cy="13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3" name="Oval 61"/>
            <p:cNvSpPr>
              <a:spLocks noChangeArrowheads="1"/>
            </p:cNvSpPr>
            <p:nvPr/>
          </p:nvSpPr>
          <p:spPr bwMode="auto">
            <a:xfrm>
              <a:off x="4151" y="1262"/>
              <a:ext cx="1218" cy="119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04" name="Oval 62"/>
            <p:cNvSpPr>
              <a:spLocks noChangeArrowheads="1"/>
            </p:cNvSpPr>
            <p:nvPr/>
          </p:nvSpPr>
          <p:spPr bwMode="auto">
            <a:xfrm>
              <a:off x="4430" y="1541"/>
              <a:ext cx="656" cy="64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05" name="Oval 63"/>
            <p:cNvSpPr>
              <a:spLocks noChangeArrowheads="1"/>
            </p:cNvSpPr>
            <p:nvPr/>
          </p:nvSpPr>
          <p:spPr bwMode="auto">
            <a:xfrm>
              <a:off x="4537" y="1650"/>
              <a:ext cx="441" cy="43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06" name="Oval 64"/>
            <p:cNvSpPr>
              <a:spLocks noChangeArrowheads="1"/>
            </p:cNvSpPr>
            <p:nvPr/>
          </p:nvSpPr>
          <p:spPr bwMode="auto">
            <a:xfrm>
              <a:off x="4289" y="1409"/>
              <a:ext cx="937" cy="91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07" name="Oval 65"/>
            <p:cNvSpPr>
              <a:spLocks noChangeArrowheads="1"/>
            </p:cNvSpPr>
            <p:nvPr/>
          </p:nvSpPr>
          <p:spPr bwMode="auto">
            <a:xfrm>
              <a:off x="4678" y="2241"/>
              <a:ext cx="160" cy="15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08" name="Oval 66"/>
            <p:cNvSpPr>
              <a:spLocks noChangeArrowheads="1"/>
            </p:cNvSpPr>
            <p:nvPr/>
          </p:nvSpPr>
          <p:spPr bwMode="auto">
            <a:xfrm>
              <a:off x="4212" y="1784"/>
              <a:ext cx="160" cy="15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09" name="Oval 67"/>
            <p:cNvSpPr>
              <a:spLocks noChangeArrowheads="1"/>
            </p:cNvSpPr>
            <p:nvPr/>
          </p:nvSpPr>
          <p:spPr bwMode="auto">
            <a:xfrm>
              <a:off x="4681" y="1328"/>
              <a:ext cx="160" cy="15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10" name="Oval 68"/>
            <p:cNvSpPr>
              <a:spLocks noChangeArrowheads="1"/>
            </p:cNvSpPr>
            <p:nvPr/>
          </p:nvSpPr>
          <p:spPr bwMode="auto">
            <a:xfrm>
              <a:off x="5145" y="1787"/>
              <a:ext cx="160" cy="15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11" name="Line 69"/>
            <p:cNvSpPr>
              <a:spLocks noChangeShapeType="1"/>
            </p:cNvSpPr>
            <p:nvPr/>
          </p:nvSpPr>
          <p:spPr bwMode="auto">
            <a:xfrm flipH="1">
              <a:off x="3168" y="1865"/>
              <a:ext cx="5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Line 70"/>
            <p:cNvSpPr>
              <a:spLocks noChangeShapeType="1"/>
            </p:cNvSpPr>
            <p:nvPr/>
          </p:nvSpPr>
          <p:spPr bwMode="auto">
            <a:xfrm>
              <a:off x="3702" y="1262"/>
              <a:ext cx="0" cy="119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Line 71"/>
            <p:cNvSpPr>
              <a:spLocks noChangeShapeType="1"/>
            </p:cNvSpPr>
            <p:nvPr/>
          </p:nvSpPr>
          <p:spPr bwMode="auto">
            <a:xfrm flipH="1">
              <a:off x="3551" y="1262"/>
              <a:ext cx="1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Line 72"/>
            <p:cNvSpPr>
              <a:spLocks noChangeShapeType="1"/>
            </p:cNvSpPr>
            <p:nvPr/>
          </p:nvSpPr>
          <p:spPr bwMode="auto">
            <a:xfrm flipH="1">
              <a:off x="3551" y="2455"/>
              <a:ext cx="16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5" name="Line 73"/>
            <p:cNvSpPr>
              <a:spLocks noChangeShapeType="1"/>
            </p:cNvSpPr>
            <p:nvPr/>
          </p:nvSpPr>
          <p:spPr bwMode="auto">
            <a:xfrm flipH="1">
              <a:off x="3374" y="1541"/>
              <a:ext cx="18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Line 74"/>
            <p:cNvSpPr>
              <a:spLocks noChangeShapeType="1"/>
            </p:cNvSpPr>
            <p:nvPr/>
          </p:nvSpPr>
          <p:spPr bwMode="auto">
            <a:xfrm flipH="1">
              <a:off x="3374" y="2181"/>
              <a:ext cx="19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7" name="Line 75"/>
            <p:cNvSpPr>
              <a:spLocks noChangeShapeType="1"/>
            </p:cNvSpPr>
            <p:nvPr/>
          </p:nvSpPr>
          <p:spPr bwMode="auto">
            <a:xfrm flipH="1">
              <a:off x="3200" y="2081"/>
              <a:ext cx="17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8" name="Line 76"/>
            <p:cNvSpPr>
              <a:spLocks noChangeShapeType="1"/>
            </p:cNvSpPr>
            <p:nvPr/>
          </p:nvSpPr>
          <p:spPr bwMode="auto">
            <a:xfrm flipH="1">
              <a:off x="3200" y="1650"/>
              <a:ext cx="17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9" name="Line 77"/>
            <p:cNvSpPr>
              <a:spLocks noChangeShapeType="1"/>
            </p:cNvSpPr>
            <p:nvPr/>
          </p:nvSpPr>
          <p:spPr bwMode="auto">
            <a:xfrm flipH="1">
              <a:off x="3504" y="1409"/>
              <a:ext cx="2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0" name="Line 78"/>
            <p:cNvSpPr>
              <a:spLocks noChangeShapeType="1"/>
            </p:cNvSpPr>
            <p:nvPr/>
          </p:nvSpPr>
          <p:spPr bwMode="auto">
            <a:xfrm flipH="1">
              <a:off x="3556" y="1328"/>
              <a:ext cx="14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1" name="Line 79"/>
            <p:cNvSpPr>
              <a:spLocks noChangeShapeType="1"/>
            </p:cNvSpPr>
            <p:nvPr/>
          </p:nvSpPr>
          <p:spPr bwMode="auto">
            <a:xfrm flipH="1">
              <a:off x="3556" y="1484"/>
              <a:ext cx="14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" name="Line 80"/>
            <p:cNvSpPr>
              <a:spLocks noChangeShapeType="1"/>
            </p:cNvSpPr>
            <p:nvPr/>
          </p:nvSpPr>
          <p:spPr bwMode="auto">
            <a:xfrm flipH="1">
              <a:off x="3504" y="2328"/>
              <a:ext cx="2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" name="Line 81"/>
            <p:cNvSpPr>
              <a:spLocks noChangeShapeType="1"/>
            </p:cNvSpPr>
            <p:nvPr/>
          </p:nvSpPr>
          <p:spPr bwMode="auto">
            <a:xfrm flipH="1">
              <a:off x="3551" y="2248"/>
              <a:ext cx="1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4" name="Line 82"/>
            <p:cNvSpPr>
              <a:spLocks noChangeShapeType="1"/>
            </p:cNvSpPr>
            <p:nvPr/>
          </p:nvSpPr>
          <p:spPr bwMode="auto">
            <a:xfrm flipH="1">
              <a:off x="3551" y="2397"/>
              <a:ext cx="1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5" name="Line 83"/>
            <p:cNvSpPr>
              <a:spLocks noChangeShapeType="1"/>
            </p:cNvSpPr>
            <p:nvPr/>
          </p:nvSpPr>
          <p:spPr bwMode="auto">
            <a:xfrm>
              <a:off x="3705" y="2459"/>
              <a:ext cx="0" cy="4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6" name="Line 84"/>
            <p:cNvSpPr>
              <a:spLocks noChangeShapeType="1"/>
            </p:cNvSpPr>
            <p:nvPr/>
          </p:nvSpPr>
          <p:spPr bwMode="auto">
            <a:xfrm>
              <a:off x="3197" y="2072"/>
              <a:ext cx="0" cy="8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7" name="Line 85"/>
            <p:cNvSpPr>
              <a:spLocks noChangeShapeType="1"/>
            </p:cNvSpPr>
            <p:nvPr/>
          </p:nvSpPr>
          <p:spPr bwMode="auto">
            <a:xfrm>
              <a:off x="3374" y="2741"/>
              <a:ext cx="3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8" name="Line 86"/>
            <p:cNvSpPr>
              <a:spLocks noChangeShapeType="1"/>
            </p:cNvSpPr>
            <p:nvPr/>
          </p:nvSpPr>
          <p:spPr bwMode="auto">
            <a:xfrm>
              <a:off x="3554" y="2415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9" name="Line 87"/>
            <p:cNvSpPr>
              <a:spLocks noChangeShapeType="1"/>
            </p:cNvSpPr>
            <p:nvPr/>
          </p:nvSpPr>
          <p:spPr bwMode="auto">
            <a:xfrm>
              <a:off x="3422" y="2615"/>
              <a:ext cx="1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0" name="Line 88"/>
            <p:cNvSpPr>
              <a:spLocks noChangeShapeType="1"/>
            </p:cNvSpPr>
            <p:nvPr/>
          </p:nvSpPr>
          <p:spPr bwMode="auto">
            <a:xfrm>
              <a:off x="3556" y="2615"/>
              <a:ext cx="1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1" name="Line 89"/>
            <p:cNvSpPr>
              <a:spLocks noChangeShapeType="1"/>
            </p:cNvSpPr>
            <p:nvPr/>
          </p:nvSpPr>
          <p:spPr bwMode="auto">
            <a:xfrm>
              <a:off x="3705" y="2615"/>
              <a:ext cx="1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2" name="Freeform 90"/>
            <p:cNvSpPr>
              <a:spLocks/>
            </p:cNvSpPr>
            <p:nvPr/>
          </p:nvSpPr>
          <p:spPr bwMode="auto">
            <a:xfrm>
              <a:off x="3705" y="2456"/>
              <a:ext cx="379" cy="2"/>
            </a:xfrm>
            <a:custGeom>
              <a:avLst/>
              <a:gdLst>
                <a:gd name="T0" fmla="*/ 0 w 412"/>
                <a:gd name="T1" fmla="*/ 2 h 2"/>
                <a:gd name="T2" fmla="*/ 295 w 412"/>
                <a:gd name="T3" fmla="*/ 0 h 2"/>
                <a:gd name="T4" fmla="*/ 0 60000 65536"/>
                <a:gd name="T5" fmla="*/ 0 60000 65536"/>
                <a:gd name="T6" fmla="*/ 0 w 412"/>
                <a:gd name="T7" fmla="*/ 0 h 2"/>
                <a:gd name="T8" fmla="*/ 412 w 412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2" h="2">
                  <a:moveTo>
                    <a:pt x="0" y="2"/>
                  </a:moveTo>
                  <a:lnTo>
                    <a:pt x="41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3" name="Line 91"/>
            <p:cNvSpPr>
              <a:spLocks noChangeShapeType="1"/>
            </p:cNvSpPr>
            <p:nvPr/>
          </p:nvSpPr>
          <p:spPr bwMode="auto">
            <a:xfrm>
              <a:off x="4028" y="1243"/>
              <a:ext cx="0" cy="1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4" name="Line 92"/>
            <p:cNvSpPr>
              <a:spLocks noChangeShapeType="1"/>
            </p:cNvSpPr>
            <p:nvPr/>
          </p:nvSpPr>
          <p:spPr bwMode="auto">
            <a:xfrm flipH="1">
              <a:off x="3082" y="1652"/>
              <a:ext cx="1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5" name="Line 93"/>
            <p:cNvSpPr>
              <a:spLocks noChangeShapeType="1"/>
            </p:cNvSpPr>
            <p:nvPr/>
          </p:nvSpPr>
          <p:spPr bwMode="auto">
            <a:xfrm flipH="1">
              <a:off x="3082" y="2079"/>
              <a:ext cx="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6" name="Line 94"/>
            <p:cNvSpPr>
              <a:spLocks noChangeShapeType="1"/>
            </p:cNvSpPr>
            <p:nvPr/>
          </p:nvSpPr>
          <p:spPr bwMode="auto">
            <a:xfrm>
              <a:off x="3101" y="1642"/>
              <a:ext cx="0" cy="4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7" name="Line 95"/>
            <p:cNvSpPr>
              <a:spLocks noChangeShapeType="1"/>
            </p:cNvSpPr>
            <p:nvPr/>
          </p:nvSpPr>
          <p:spPr bwMode="auto">
            <a:xfrm flipH="1">
              <a:off x="2894" y="1537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8" name="Line 96"/>
            <p:cNvSpPr>
              <a:spLocks noChangeShapeType="1"/>
            </p:cNvSpPr>
            <p:nvPr/>
          </p:nvSpPr>
          <p:spPr bwMode="auto">
            <a:xfrm flipH="1">
              <a:off x="2894" y="2185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9" name="Line 97"/>
            <p:cNvSpPr>
              <a:spLocks noChangeShapeType="1"/>
            </p:cNvSpPr>
            <p:nvPr/>
          </p:nvSpPr>
          <p:spPr bwMode="auto">
            <a:xfrm>
              <a:off x="2940" y="1517"/>
              <a:ext cx="0" cy="6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0" name="Text Box 98"/>
            <p:cNvSpPr txBox="1">
              <a:spLocks noChangeArrowheads="1"/>
            </p:cNvSpPr>
            <p:nvPr/>
          </p:nvSpPr>
          <p:spPr bwMode="auto">
            <a:xfrm rot="-5400000">
              <a:off x="2759" y="1751"/>
              <a:ext cx="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i="1">
                  <a:latin typeface="ISOCPEUR" pitchFamily="34" charset="0"/>
                  <a:sym typeface="Symbol" pitchFamily="18" charset="2"/>
                </a:rPr>
                <a:t></a:t>
              </a:r>
            </a:p>
          </p:txBody>
        </p:sp>
        <p:sp>
          <p:nvSpPr>
            <p:cNvPr id="8241" name="Text Box 99"/>
            <p:cNvSpPr txBox="1">
              <a:spLocks noChangeArrowheads="1"/>
            </p:cNvSpPr>
            <p:nvPr/>
          </p:nvSpPr>
          <p:spPr bwMode="auto">
            <a:xfrm rot="-5400000">
              <a:off x="2920" y="1753"/>
              <a:ext cx="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i="1">
                  <a:latin typeface="ISOCPEUR" pitchFamily="34" charset="0"/>
                  <a:sym typeface="Symbol" pitchFamily="18" charset="2"/>
                </a:rPr>
                <a:t></a:t>
              </a:r>
            </a:p>
          </p:txBody>
        </p:sp>
        <p:sp>
          <p:nvSpPr>
            <p:cNvPr id="8242" name="Text Box 100"/>
            <p:cNvSpPr txBox="1">
              <a:spLocks noChangeArrowheads="1"/>
            </p:cNvSpPr>
            <p:nvPr/>
          </p:nvSpPr>
          <p:spPr bwMode="auto">
            <a:xfrm rot="-5400000">
              <a:off x="3853" y="1786"/>
              <a:ext cx="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i="1">
                  <a:latin typeface="ISOCPEUR" pitchFamily="34" charset="0"/>
                  <a:sym typeface="Symbol" pitchFamily="18" charset="2"/>
                </a:rPr>
                <a:t></a:t>
              </a:r>
            </a:p>
          </p:txBody>
        </p:sp>
        <p:sp>
          <p:nvSpPr>
            <p:cNvPr id="8243" name="Freeform 101"/>
            <p:cNvSpPr>
              <a:spLocks/>
            </p:cNvSpPr>
            <p:nvPr/>
          </p:nvSpPr>
          <p:spPr bwMode="auto">
            <a:xfrm>
              <a:off x="4701" y="1345"/>
              <a:ext cx="115" cy="130"/>
            </a:xfrm>
            <a:custGeom>
              <a:avLst/>
              <a:gdLst>
                <a:gd name="T0" fmla="*/ 0 w 125"/>
                <a:gd name="T1" fmla="*/ 0 h 130"/>
                <a:gd name="T2" fmla="*/ 90 w 125"/>
                <a:gd name="T3" fmla="*/ 130 h 130"/>
                <a:gd name="T4" fmla="*/ 0 60000 65536"/>
                <a:gd name="T5" fmla="*/ 0 60000 65536"/>
                <a:gd name="T6" fmla="*/ 0 w 125"/>
                <a:gd name="T7" fmla="*/ 0 h 130"/>
                <a:gd name="T8" fmla="*/ 125 w 125"/>
                <a:gd name="T9" fmla="*/ 130 h 1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5" h="130">
                  <a:moveTo>
                    <a:pt x="0" y="0"/>
                  </a:moveTo>
                  <a:lnTo>
                    <a:pt x="125" y="13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4" name="Freeform 102"/>
            <p:cNvSpPr>
              <a:spLocks/>
            </p:cNvSpPr>
            <p:nvPr/>
          </p:nvSpPr>
          <p:spPr bwMode="auto">
            <a:xfrm>
              <a:off x="4555" y="1191"/>
              <a:ext cx="157" cy="165"/>
            </a:xfrm>
            <a:custGeom>
              <a:avLst/>
              <a:gdLst>
                <a:gd name="T0" fmla="*/ 124 w 170"/>
                <a:gd name="T1" fmla="*/ 165 h 165"/>
                <a:gd name="T2" fmla="*/ 0 w 170"/>
                <a:gd name="T3" fmla="*/ 0 h 165"/>
                <a:gd name="T4" fmla="*/ 0 60000 65536"/>
                <a:gd name="T5" fmla="*/ 0 60000 65536"/>
                <a:gd name="T6" fmla="*/ 0 w 170"/>
                <a:gd name="T7" fmla="*/ 0 h 165"/>
                <a:gd name="T8" fmla="*/ 170 w 170"/>
                <a:gd name="T9" fmla="*/ 165 h 1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0" h="165">
                  <a:moveTo>
                    <a:pt x="170" y="165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5" name="Freeform 103"/>
            <p:cNvSpPr>
              <a:spLocks/>
            </p:cNvSpPr>
            <p:nvPr/>
          </p:nvSpPr>
          <p:spPr bwMode="auto">
            <a:xfrm>
              <a:off x="4805" y="1463"/>
              <a:ext cx="91" cy="92"/>
            </a:xfrm>
            <a:custGeom>
              <a:avLst/>
              <a:gdLst>
                <a:gd name="T0" fmla="*/ 0 w 99"/>
                <a:gd name="T1" fmla="*/ 0 h 92"/>
                <a:gd name="T2" fmla="*/ 71 w 99"/>
                <a:gd name="T3" fmla="*/ 92 h 92"/>
                <a:gd name="T4" fmla="*/ 0 60000 65536"/>
                <a:gd name="T5" fmla="*/ 0 60000 65536"/>
                <a:gd name="T6" fmla="*/ 0 w 99"/>
                <a:gd name="T7" fmla="*/ 0 h 92"/>
                <a:gd name="T8" fmla="*/ 99 w 99"/>
                <a:gd name="T9" fmla="*/ 92 h 9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9" h="92">
                  <a:moveTo>
                    <a:pt x="0" y="0"/>
                  </a:moveTo>
                  <a:lnTo>
                    <a:pt x="99" y="9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6" name="Freeform 104"/>
            <p:cNvSpPr>
              <a:spLocks/>
            </p:cNvSpPr>
            <p:nvPr/>
          </p:nvSpPr>
          <p:spPr bwMode="auto">
            <a:xfrm>
              <a:off x="4155" y="1190"/>
              <a:ext cx="404" cy="1"/>
            </a:xfrm>
            <a:custGeom>
              <a:avLst/>
              <a:gdLst>
                <a:gd name="T0" fmla="*/ 315 w 439"/>
                <a:gd name="T1" fmla="*/ 1 h 1"/>
                <a:gd name="T2" fmla="*/ 0 w 439"/>
                <a:gd name="T3" fmla="*/ 0 h 1"/>
                <a:gd name="T4" fmla="*/ 0 60000 65536"/>
                <a:gd name="T5" fmla="*/ 0 60000 65536"/>
                <a:gd name="T6" fmla="*/ 0 w 439"/>
                <a:gd name="T7" fmla="*/ 0 h 1"/>
                <a:gd name="T8" fmla="*/ 439 w 43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9" h="1">
                  <a:moveTo>
                    <a:pt x="439" y="1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7" name="Line 105"/>
            <p:cNvSpPr>
              <a:spLocks noChangeShapeType="1"/>
            </p:cNvSpPr>
            <p:nvPr/>
          </p:nvSpPr>
          <p:spPr bwMode="auto">
            <a:xfrm>
              <a:off x="3714" y="140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8" name="Line 106"/>
            <p:cNvSpPr>
              <a:spLocks noChangeShapeType="1"/>
            </p:cNvSpPr>
            <p:nvPr/>
          </p:nvSpPr>
          <p:spPr bwMode="auto">
            <a:xfrm>
              <a:off x="3683" y="2333"/>
              <a:ext cx="2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9" name="Line 107"/>
            <p:cNvSpPr>
              <a:spLocks noChangeShapeType="1"/>
            </p:cNvSpPr>
            <p:nvPr/>
          </p:nvSpPr>
          <p:spPr bwMode="auto">
            <a:xfrm>
              <a:off x="3863" y="1394"/>
              <a:ext cx="0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0" name="Text Box 108"/>
            <p:cNvSpPr txBox="1">
              <a:spLocks noChangeArrowheads="1"/>
            </p:cNvSpPr>
            <p:nvPr/>
          </p:nvSpPr>
          <p:spPr bwMode="auto">
            <a:xfrm rot="-5400000">
              <a:off x="3687" y="1814"/>
              <a:ext cx="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i="1">
                  <a:latin typeface="ISOCPEUR" pitchFamily="34" charset="0"/>
                  <a:sym typeface="Symbol" pitchFamily="18" charset="2"/>
                </a:rPr>
                <a:t></a:t>
              </a:r>
            </a:p>
          </p:txBody>
        </p:sp>
        <p:sp>
          <p:nvSpPr>
            <p:cNvPr id="8251" name="Line 109"/>
            <p:cNvSpPr>
              <a:spLocks noChangeShapeType="1"/>
            </p:cNvSpPr>
            <p:nvPr/>
          </p:nvSpPr>
          <p:spPr bwMode="auto">
            <a:xfrm>
              <a:off x="3551" y="1256"/>
              <a:ext cx="0" cy="12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52" name="Line 110"/>
            <p:cNvSpPr>
              <a:spLocks noChangeShapeType="1"/>
            </p:cNvSpPr>
            <p:nvPr/>
          </p:nvSpPr>
          <p:spPr bwMode="auto">
            <a:xfrm>
              <a:off x="3374" y="1537"/>
              <a:ext cx="0" cy="6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53" name="Line 111"/>
            <p:cNvSpPr>
              <a:spLocks noChangeShapeType="1"/>
            </p:cNvSpPr>
            <p:nvPr/>
          </p:nvSpPr>
          <p:spPr bwMode="auto">
            <a:xfrm>
              <a:off x="3200" y="1650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54" name="Line 112"/>
            <p:cNvSpPr>
              <a:spLocks noChangeShapeType="1"/>
            </p:cNvSpPr>
            <p:nvPr/>
          </p:nvSpPr>
          <p:spPr bwMode="auto">
            <a:xfrm>
              <a:off x="3200" y="2883"/>
              <a:ext cx="5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55" name="Line 113"/>
            <p:cNvSpPr>
              <a:spLocks noChangeShapeType="1"/>
            </p:cNvSpPr>
            <p:nvPr/>
          </p:nvSpPr>
          <p:spPr bwMode="auto">
            <a:xfrm>
              <a:off x="3374" y="2196"/>
              <a:ext cx="0" cy="5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56" name="Line 114"/>
            <p:cNvSpPr>
              <a:spLocks noChangeShapeType="1"/>
            </p:cNvSpPr>
            <p:nvPr/>
          </p:nvSpPr>
          <p:spPr bwMode="auto">
            <a:xfrm flipH="1">
              <a:off x="3551" y="1784"/>
              <a:ext cx="15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57" name="Line 115"/>
            <p:cNvSpPr>
              <a:spLocks noChangeShapeType="1"/>
            </p:cNvSpPr>
            <p:nvPr/>
          </p:nvSpPr>
          <p:spPr bwMode="auto">
            <a:xfrm>
              <a:off x="3551" y="1946"/>
              <a:ext cx="16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58" name="Line 116"/>
            <p:cNvSpPr>
              <a:spLocks noChangeShapeType="1"/>
            </p:cNvSpPr>
            <p:nvPr/>
          </p:nvSpPr>
          <p:spPr bwMode="auto">
            <a:xfrm>
              <a:off x="3702" y="1264"/>
              <a:ext cx="3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561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B66A3746-5ED3-48ED-8681-BC035BD58C5B}" type="slidenum">
              <a:rPr kumimoji="1" lang="en-US" altLang="zh-CN" sz="1400">
                <a:solidFill>
                  <a:schemeClr val="bg2"/>
                </a:solidFill>
                <a:latin typeface="Times New Roman" pitchFamily="18" charset="0"/>
              </a:rPr>
              <a:pPr algn="r" eaLnBrk="1" hangingPunct="1">
                <a:spcBef>
                  <a:spcPct val="50000"/>
                </a:spcBef>
              </a:pPr>
              <a:t>6</a:t>
            </a:fld>
            <a:endParaRPr kumimoji="1" lang="en-US" altLang="zh-CN" sz="1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217487" y="409575"/>
            <a:ext cx="78438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黑体" pitchFamily="2" charset="-122"/>
                <a:ea typeface="黑体" pitchFamily="2" charset="-122"/>
              </a:rPr>
              <a:t>7) 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相同结构的一组孔</a:t>
            </a:r>
            <a:r>
              <a:rPr kumimoji="1" lang="en-US" altLang="zh-CN" sz="2400" b="1" dirty="0">
                <a:latin typeface="黑体" pitchFamily="2" charset="-122"/>
                <a:ea typeface="黑体" pitchFamily="2" charset="-122"/>
              </a:rPr>
              <a:t>: </a:t>
            </a:r>
            <a:r>
              <a:rPr kumimoji="1" lang="en-US" altLang="zh-CN" sz="2400" b="1" i="1" dirty="0">
                <a:latin typeface="黑体" pitchFamily="2" charset="-122"/>
                <a:ea typeface="黑体" pitchFamily="2" charset="-122"/>
              </a:rPr>
              <a:t>5</a:t>
            </a:r>
            <a:r>
              <a:rPr kumimoji="1" lang="en-US" altLang="zh-CN" sz="3200" b="1" i="1" dirty="0">
                <a:latin typeface="黑体" pitchFamily="2" charset="-122"/>
                <a:ea typeface="黑体" pitchFamily="2" charset="-122"/>
              </a:rPr>
              <a:t>x</a:t>
            </a:r>
            <a:r>
              <a:rPr kumimoji="1" lang="en-US" altLang="zh-CN" sz="1000" b="1" i="1" dirty="0"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400" b="1" dirty="0" smtClean="0">
                <a:latin typeface="ISOCPEUR" pitchFamily="34" charset="0"/>
                <a:sym typeface="Symbol" pitchFamily="18" charset="2"/>
              </a:rPr>
              <a:t></a:t>
            </a:r>
            <a:r>
              <a:rPr kumimoji="1" lang="en-US" altLang="zh-CN" sz="2400" b="1" i="1" dirty="0" smtClean="0">
                <a:latin typeface="黑体" pitchFamily="2" charset="-122"/>
                <a:ea typeface="黑体" pitchFamily="2" charset="-122"/>
                <a:sym typeface="SuperFrench" pitchFamily="2" charset="2"/>
              </a:rPr>
              <a:t>8</a:t>
            </a:r>
            <a:r>
              <a:rPr kumimoji="1" lang="zh-CN" altLang="en-US" sz="2400" b="1" i="1" dirty="0">
                <a:latin typeface="黑体" pitchFamily="2" charset="-122"/>
                <a:ea typeface="黑体" pitchFamily="2" charset="-122"/>
                <a:sym typeface="SuperFrench" pitchFamily="2" charset="2"/>
              </a:rPr>
              <a:t>， </a:t>
            </a:r>
            <a:r>
              <a:rPr kumimoji="1" lang="zh-CN" altLang="en-US" sz="2400" b="1" dirty="0">
                <a:latin typeface="Times New Roman" pitchFamily="18" charset="0"/>
                <a:ea typeface="黑体" pitchFamily="2" charset="-122"/>
              </a:rPr>
              <a:t>“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3200" b="1" i="1" dirty="0">
                <a:latin typeface="黑体" pitchFamily="2" charset="-122"/>
                <a:ea typeface="黑体" pitchFamily="2" charset="-122"/>
              </a:rPr>
              <a:t>x</a:t>
            </a:r>
            <a:r>
              <a:rPr kumimoji="1" lang="en-US" altLang="zh-CN" b="1" i="1" dirty="0"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400" b="1" dirty="0">
                <a:latin typeface="Times New Roman" pitchFamily="18" charset="0"/>
                <a:ea typeface="黑体" pitchFamily="2" charset="-122"/>
              </a:rPr>
              <a:t>”</a:t>
            </a:r>
            <a:r>
              <a:rPr kumimoji="1" lang="en-US" altLang="zh-CN" sz="2400" b="1" dirty="0">
                <a:latin typeface="黑体" pitchFamily="2" charset="-122"/>
                <a:ea typeface="黑体" pitchFamily="2" charset="-122"/>
              </a:rPr>
              <a:t>  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  <a:sym typeface="SuperFrench" pitchFamily="2" charset="2"/>
              </a:rPr>
              <a:t>代表</a:t>
            </a:r>
            <a:r>
              <a:rPr kumimoji="1" lang="zh-CN" altLang="en-US" sz="2400" b="1" dirty="0">
                <a:latin typeface="Times New Roman" pitchFamily="18" charset="0"/>
                <a:ea typeface="黑体" pitchFamily="2" charset="-122"/>
              </a:rPr>
              <a:t>“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  <a:sym typeface="SuperFrench" pitchFamily="2" charset="2"/>
              </a:rPr>
              <a:t>个</a:t>
            </a:r>
            <a:r>
              <a:rPr kumimoji="1" lang="zh-CN" altLang="en-US" sz="2400" b="1" dirty="0">
                <a:latin typeface="Times New Roman" pitchFamily="18" charset="0"/>
                <a:ea typeface="黑体" pitchFamily="2" charset="-122"/>
              </a:rPr>
              <a:t>”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。 </a:t>
            </a:r>
            <a:endParaRPr kumimoji="1" lang="zh-CN" altLang="en-US" sz="1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363538" y="4076700"/>
            <a:ext cx="8780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黑体" pitchFamily="2" charset="-122"/>
                <a:ea typeface="黑体" pitchFamily="2" charset="-122"/>
              </a:rPr>
              <a:t>8) 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小于半圆的弧标注半径，加</a:t>
            </a:r>
            <a:r>
              <a:rPr kumimoji="1" lang="zh-CN" altLang="en-US" sz="2400" b="1" dirty="0">
                <a:latin typeface="Times New Roman" pitchFamily="18" charset="0"/>
                <a:ea typeface="黑体" pitchFamily="2" charset="-122"/>
              </a:rPr>
              <a:t>“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400" b="1" i="1" dirty="0">
                <a:latin typeface="黑体" pitchFamily="2" charset="-122"/>
                <a:ea typeface="黑体" pitchFamily="2" charset="-122"/>
              </a:rPr>
              <a:t>R </a:t>
            </a:r>
            <a:r>
              <a:rPr kumimoji="1" lang="en-US" altLang="zh-CN" sz="2400" b="1" dirty="0">
                <a:latin typeface="Times New Roman" pitchFamily="18" charset="0"/>
                <a:ea typeface="黑体" pitchFamily="2" charset="-122"/>
              </a:rPr>
              <a:t>”</a:t>
            </a:r>
            <a:r>
              <a:rPr kumimoji="1" lang="en-US" altLang="zh-CN" sz="2400" b="1" dirty="0"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表示半径，如： </a:t>
            </a:r>
            <a:r>
              <a:rPr kumimoji="1" lang="en-US" altLang="zh-CN" sz="2400" b="1" i="1" dirty="0">
                <a:latin typeface="黑体" pitchFamily="2" charset="-122"/>
                <a:ea typeface="黑体" pitchFamily="2" charset="-122"/>
              </a:rPr>
              <a:t>R10 </a:t>
            </a:r>
            <a:r>
              <a:rPr kumimoji="1" lang="zh-CN" altLang="en-US" sz="2400" b="1" i="1" dirty="0">
                <a:latin typeface="黑体" pitchFamily="2" charset="-122"/>
                <a:ea typeface="黑体" pitchFamily="2" charset="-122"/>
              </a:rPr>
              <a:t>。</a:t>
            </a:r>
            <a:endParaRPr kumimoji="1" lang="zh-CN" altLang="en-US" sz="24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5348" name="Line 4"/>
          <p:cNvSpPr>
            <a:spLocks noChangeShapeType="1"/>
          </p:cNvSpPr>
          <p:nvPr/>
        </p:nvSpPr>
        <p:spPr bwMode="auto">
          <a:xfrm flipV="1">
            <a:off x="5135563" y="2489200"/>
            <a:ext cx="958850" cy="620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 rot="-1842091">
            <a:off x="5159375" y="2446338"/>
            <a:ext cx="592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ISOCPEUR" pitchFamily="34" charset="0"/>
              </a:rPr>
              <a:t>R10</a:t>
            </a:r>
            <a:endParaRPr kumimoji="1" lang="en-US" altLang="zh-CN" sz="2800" b="1">
              <a:solidFill>
                <a:srgbClr val="A50021"/>
              </a:solidFill>
              <a:latin typeface="ISOCPEUR" pitchFamily="34" charset="0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4826000" y="1820863"/>
            <a:ext cx="1566863" cy="1590675"/>
            <a:chOff x="3040" y="1147"/>
            <a:chExt cx="987" cy="1002"/>
          </a:xfrm>
        </p:grpSpPr>
        <p:sp>
          <p:nvSpPr>
            <p:cNvPr id="9255" name="Arc 7"/>
            <p:cNvSpPr>
              <a:spLocks/>
            </p:cNvSpPr>
            <p:nvPr/>
          </p:nvSpPr>
          <p:spPr bwMode="auto">
            <a:xfrm flipV="1">
              <a:off x="3235" y="1241"/>
              <a:ext cx="708" cy="716"/>
            </a:xfrm>
            <a:custGeom>
              <a:avLst/>
              <a:gdLst>
                <a:gd name="T0" fmla="*/ 0 w 22067"/>
                <a:gd name="T1" fmla="*/ 0 h 22327"/>
                <a:gd name="T2" fmla="*/ 0 w 22067"/>
                <a:gd name="T3" fmla="*/ 0 h 22327"/>
                <a:gd name="T4" fmla="*/ 0 w 22067"/>
                <a:gd name="T5" fmla="*/ 0 h 22327"/>
                <a:gd name="T6" fmla="*/ 0 60000 65536"/>
                <a:gd name="T7" fmla="*/ 0 60000 65536"/>
                <a:gd name="T8" fmla="*/ 0 60000 65536"/>
                <a:gd name="T9" fmla="*/ 0 w 22067"/>
                <a:gd name="T10" fmla="*/ 0 h 22327"/>
                <a:gd name="T11" fmla="*/ 22067 w 22067"/>
                <a:gd name="T12" fmla="*/ 22327 h 223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67" h="22327" fill="none" extrusionOk="0">
                  <a:moveTo>
                    <a:pt x="22054" y="0"/>
                  </a:moveTo>
                  <a:cubicBezTo>
                    <a:pt x="22062" y="242"/>
                    <a:pt x="22067" y="484"/>
                    <a:pt x="22067" y="727"/>
                  </a:cubicBezTo>
                  <a:cubicBezTo>
                    <a:pt x="22067" y="12656"/>
                    <a:pt x="12396" y="22327"/>
                    <a:pt x="467" y="22327"/>
                  </a:cubicBezTo>
                  <a:cubicBezTo>
                    <a:pt x="311" y="22327"/>
                    <a:pt x="155" y="22325"/>
                    <a:pt x="0" y="22321"/>
                  </a:cubicBezTo>
                </a:path>
                <a:path w="22067" h="22327" stroke="0" extrusionOk="0">
                  <a:moveTo>
                    <a:pt x="22054" y="0"/>
                  </a:moveTo>
                  <a:cubicBezTo>
                    <a:pt x="22062" y="242"/>
                    <a:pt x="22067" y="484"/>
                    <a:pt x="22067" y="727"/>
                  </a:cubicBezTo>
                  <a:cubicBezTo>
                    <a:pt x="22067" y="12656"/>
                    <a:pt x="12396" y="22327"/>
                    <a:pt x="467" y="22327"/>
                  </a:cubicBezTo>
                  <a:cubicBezTo>
                    <a:pt x="311" y="22327"/>
                    <a:pt x="155" y="22325"/>
                    <a:pt x="0" y="22321"/>
                  </a:cubicBezTo>
                  <a:lnTo>
                    <a:pt x="467" y="727"/>
                  </a:lnTo>
                  <a:lnTo>
                    <a:pt x="22054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6" name="Line 8"/>
            <p:cNvSpPr>
              <a:spLocks noChangeShapeType="1"/>
            </p:cNvSpPr>
            <p:nvPr/>
          </p:nvSpPr>
          <p:spPr bwMode="auto">
            <a:xfrm>
              <a:off x="3137" y="1959"/>
              <a:ext cx="8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7" name="Line 9"/>
            <p:cNvSpPr>
              <a:spLocks noChangeShapeType="1"/>
            </p:cNvSpPr>
            <p:nvPr/>
          </p:nvSpPr>
          <p:spPr bwMode="auto">
            <a:xfrm>
              <a:off x="3235" y="1147"/>
              <a:ext cx="0" cy="8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8" name="Line 10"/>
            <p:cNvSpPr>
              <a:spLocks noChangeShapeType="1"/>
            </p:cNvSpPr>
            <p:nvPr/>
          </p:nvSpPr>
          <p:spPr bwMode="auto">
            <a:xfrm flipH="1">
              <a:off x="3040" y="1245"/>
              <a:ext cx="2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9" name="Line 11"/>
            <p:cNvSpPr>
              <a:spLocks noChangeShapeType="1"/>
            </p:cNvSpPr>
            <p:nvPr/>
          </p:nvSpPr>
          <p:spPr bwMode="auto">
            <a:xfrm>
              <a:off x="3943" y="1947"/>
              <a:ext cx="0" cy="2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356" name="Line 12"/>
          <p:cNvSpPr>
            <a:spLocks noChangeShapeType="1"/>
          </p:cNvSpPr>
          <p:nvPr/>
        </p:nvSpPr>
        <p:spPr bwMode="auto">
          <a:xfrm flipH="1">
            <a:off x="8061325" y="2308225"/>
            <a:ext cx="4286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57" name="Text Box 13"/>
          <p:cNvSpPr txBox="1">
            <a:spLocks noChangeArrowheads="1"/>
          </p:cNvSpPr>
          <p:nvPr/>
        </p:nvSpPr>
        <p:spPr bwMode="auto">
          <a:xfrm rot="-2621766">
            <a:off x="7923213" y="2133600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ISOCPEUR" pitchFamily="34" charset="0"/>
              </a:rPr>
              <a:t>R5</a:t>
            </a:r>
            <a:endParaRPr kumimoji="1" lang="en-US" altLang="zh-CN" sz="2800" b="1">
              <a:solidFill>
                <a:srgbClr val="A50021"/>
              </a:solidFill>
              <a:latin typeface="ISOCPEUR" pitchFamily="34" charset="0"/>
            </a:endParaRP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7408863" y="2425700"/>
            <a:ext cx="931862" cy="900113"/>
            <a:chOff x="4667" y="1528"/>
            <a:chExt cx="587" cy="567"/>
          </a:xfrm>
        </p:grpSpPr>
        <p:sp>
          <p:nvSpPr>
            <p:cNvPr id="9250" name="Arc 15"/>
            <p:cNvSpPr>
              <a:spLocks/>
            </p:cNvSpPr>
            <p:nvPr/>
          </p:nvSpPr>
          <p:spPr bwMode="auto">
            <a:xfrm flipH="1" flipV="1">
              <a:off x="4811" y="1606"/>
              <a:ext cx="352" cy="346"/>
            </a:xfrm>
            <a:custGeom>
              <a:avLst/>
              <a:gdLst>
                <a:gd name="T0" fmla="*/ 0 w 23444"/>
                <a:gd name="T1" fmla="*/ 0 h 23012"/>
                <a:gd name="T2" fmla="*/ 0 w 23444"/>
                <a:gd name="T3" fmla="*/ 0 h 23012"/>
                <a:gd name="T4" fmla="*/ 0 w 23444"/>
                <a:gd name="T5" fmla="*/ 0 h 23012"/>
                <a:gd name="T6" fmla="*/ 0 60000 65536"/>
                <a:gd name="T7" fmla="*/ 0 60000 65536"/>
                <a:gd name="T8" fmla="*/ 0 60000 65536"/>
                <a:gd name="T9" fmla="*/ 0 w 23444"/>
                <a:gd name="T10" fmla="*/ 0 h 23012"/>
                <a:gd name="T11" fmla="*/ 23444 w 23444"/>
                <a:gd name="T12" fmla="*/ 23012 h 230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444" h="23012" fill="none" extrusionOk="0">
                  <a:moveTo>
                    <a:pt x="23444" y="22933"/>
                  </a:moveTo>
                  <a:cubicBezTo>
                    <a:pt x="22830" y="22985"/>
                    <a:pt x="22215" y="23011"/>
                    <a:pt x="21600" y="23012"/>
                  </a:cubicBezTo>
                  <a:cubicBezTo>
                    <a:pt x="9670" y="23012"/>
                    <a:pt x="0" y="13341"/>
                    <a:pt x="0" y="1412"/>
                  </a:cubicBezTo>
                  <a:cubicBezTo>
                    <a:pt x="-1" y="940"/>
                    <a:pt x="15" y="470"/>
                    <a:pt x="46" y="0"/>
                  </a:cubicBezTo>
                </a:path>
                <a:path w="23444" h="23012" stroke="0" extrusionOk="0">
                  <a:moveTo>
                    <a:pt x="23444" y="22933"/>
                  </a:moveTo>
                  <a:cubicBezTo>
                    <a:pt x="22830" y="22985"/>
                    <a:pt x="22215" y="23011"/>
                    <a:pt x="21600" y="23012"/>
                  </a:cubicBezTo>
                  <a:cubicBezTo>
                    <a:pt x="9670" y="23012"/>
                    <a:pt x="0" y="13341"/>
                    <a:pt x="0" y="1412"/>
                  </a:cubicBezTo>
                  <a:cubicBezTo>
                    <a:pt x="-1" y="940"/>
                    <a:pt x="15" y="470"/>
                    <a:pt x="46" y="0"/>
                  </a:cubicBezTo>
                  <a:lnTo>
                    <a:pt x="21600" y="1412"/>
                  </a:lnTo>
                  <a:lnTo>
                    <a:pt x="23444" y="22933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Line 16"/>
            <p:cNvSpPr>
              <a:spLocks noChangeShapeType="1"/>
            </p:cNvSpPr>
            <p:nvPr/>
          </p:nvSpPr>
          <p:spPr bwMode="auto">
            <a:xfrm>
              <a:off x="4813" y="1528"/>
              <a:ext cx="0" cy="5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2" name="Line 17"/>
            <p:cNvSpPr>
              <a:spLocks noChangeShapeType="1"/>
            </p:cNvSpPr>
            <p:nvPr/>
          </p:nvSpPr>
          <p:spPr bwMode="auto">
            <a:xfrm flipH="1">
              <a:off x="4714" y="1955"/>
              <a:ext cx="5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3" name="Line 18"/>
            <p:cNvSpPr>
              <a:spLocks noChangeShapeType="1"/>
            </p:cNvSpPr>
            <p:nvPr/>
          </p:nvSpPr>
          <p:spPr bwMode="auto">
            <a:xfrm flipH="1">
              <a:off x="4667" y="1606"/>
              <a:ext cx="1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4" name="Line 19"/>
            <p:cNvSpPr>
              <a:spLocks noChangeShapeType="1"/>
            </p:cNvSpPr>
            <p:nvPr/>
          </p:nvSpPr>
          <p:spPr bwMode="auto">
            <a:xfrm>
              <a:off x="5165" y="1947"/>
              <a:ext cx="0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364" name="Line 20"/>
          <p:cNvSpPr>
            <a:spLocks noChangeShapeType="1"/>
          </p:cNvSpPr>
          <p:nvPr/>
        </p:nvSpPr>
        <p:spPr bwMode="auto">
          <a:xfrm>
            <a:off x="1090613" y="2649538"/>
            <a:ext cx="24320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65" name="Line 21"/>
          <p:cNvSpPr>
            <a:spLocks noChangeShapeType="1"/>
          </p:cNvSpPr>
          <p:nvPr/>
        </p:nvSpPr>
        <p:spPr bwMode="auto">
          <a:xfrm>
            <a:off x="2306638" y="1435100"/>
            <a:ext cx="0" cy="238125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66" name="Oval 22"/>
          <p:cNvSpPr>
            <a:spLocks noChangeArrowheads="1"/>
          </p:cNvSpPr>
          <p:nvPr/>
        </p:nvSpPr>
        <p:spPr bwMode="auto">
          <a:xfrm>
            <a:off x="1273175" y="1582738"/>
            <a:ext cx="2085975" cy="21351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2400" b="1">
              <a:latin typeface="Times New Roman" pitchFamily="18" charset="0"/>
            </a:endParaRPr>
          </a:p>
        </p:txBody>
      </p:sp>
      <p:sp>
        <p:nvSpPr>
          <p:cNvPr id="185367" name="Oval 23"/>
          <p:cNvSpPr>
            <a:spLocks noChangeArrowheads="1"/>
          </p:cNvSpPr>
          <p:nvPr/>
        </p:nvSpPr>
        <p:spPr bwMode="auto">
          <a:xfrm>
            <a:off x="2049463" y="2373313"/>
            <a:ext cx="509587" cy="5270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2400" b="1">
              <a:latin typeface="Times New Roman" pitchFamily="18" charset="0"/>
            </a:endParaRPr>
          </a:p>
        </p:txBody>
      </p:sp>
      <p:sp>
        <p:nvSpPr>
          <p:cNvPr id="185368" name="Oval 24"/>
          <p:cNvSpPr>
            <a:spLocks noChangeArrowheads="1"/>
          </p:cNvSpPr>
          <p:nvPr/>
        </p:nvSpPr>
        <p:spPr bwMode="auto">
          <a:xfrm>
            <a:off x="1593850" y="1935163"/>
            <a:ext cx="1441450" cy="142398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2400" b="1">
              <a:latin typeface="Times New Roman" pitchFamily="18" charset="0"/>
            </a:endParaRPr>
          </a:p>
        </p:txBody>
      </p:sp>
      <p:sp>
        <p:nvSpPr>
          <p:cNvPr id="185369" name="Oval 25"/>
          <p:cNvSpPr>
            <a:spLocks noChangeArrowheads="1"/>
          </p:cNvSpPr>
          <p:nvPr/>
        </p:nvSpPr>
        <p:spPr bwMode="auto">
          <a:xfrm>
            <a:off x="2205038" y="1828800"/>
            <a:ext cx="209550" cy="228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2400" b="1">
              <a:latin typeface="Times New Roman" pitchFamily="18" charset="0"/>
            </a:endParaRPr>
          </a:p>
        </p:txBody>
      </p:sp>
      <p:sp>
        <p:nvSpPr>
          <p:cNvPr id="185370" name="Line 26"/>
          <p:cNvSpPr>
            <a:spLocks noChangeShapeType="1"/>
          </p:cNvSpPr>
          <p:nvPr/>
        </p:nvSpPr>
        <p:spPr bwMode="auto">
          <a:xfrm>
            <a:off x="1639888" y="1968500"/>
            <a:ext cx="330200" cy="3302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71" name="Line 27"/>
          <p:cNvSpPr>
            <a:spLocks noChangeShapeType="1"/>
          </p:cNvSpPr>
          <p:nvPr/>
        </p:nvSpPr>
        <p:spPr bwMode="auto">
          <a:xfrm flipH="1">
            <a:off x="2662238" y="1993900"/>
            <a:ext cx="285750" cy="2921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72" name="Line 28"/>
          <p:cNvSpPr>
            <a:spLocks noChangeShapeType="1"/>
          </p:cNvSpPr>
          <p:nvPr/>
        </p:nvSpPr>
        <p:spPr bwMode="auto">
          <a:xfrm flipH="1">
            <a:off x="1646238" y="3009900"/>
            <a:ext cx="285750" cy="2921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73" name="Line 29"/>
          <p:cNvSpPr>
            <a:spLocks noChangeShapeType="1"/>
          </p:cNvSpPr>
          <p:nvPr/>
        </p:nvSpPr>
        <p:spPr bwMode="auto">
          <a:xfrm>
            <a:off x="2636838" y="2965450"/>
            <a:ext cx="330200" cy="3302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8" name="Text Box 37"/>
          <p:cNvSpPr txBox="1">
            <a:spLocks noChangeArrowheads="1"/>
          </p:cNvSpPr>
          <p:nvPr/>
        </p:nvSpPr>
        <p:spPr bwMode="auto">
          <a:xfrm>
            <a:off x="2934126" y="1087587"/>
            <a:ext cx="1493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 smtClean="0">
                <a:latin typeface="ISOCPEUR" pitchFamily="34" charset="0"/>
              </a:rPr>
              <a:t>8X</a:t>
            </a:r>
            <a:r>
              <a:rPr kumimoji="1" lang="en-US" altLang="zh-CN" sz="2400" b="1" i="1" dirty="0" smtClean="0">
                <a:latin typeface="ISOCPEUR" pitchFamily="34" charset="0"/>
                <a:sym typeface="Symbol" pitchFamily="18" charset="2"/>
              </a:rPr>
              <a:t></a:t>
            </a:r>
            <a:r>
              <a:rPr kumimoji="1" lang="en-US" altLang="zh-CN" sz="2400" b="1" i="1" dirty="0" smtClean="0">
                <a:latin typeface="ISOCPEUR" pitchFamily="34" charset="0"/>
                <a:sym typeface="Technic" pitchFamily="2" charset="2"/>
              </a:rPr>
              <a:t>14</a:t>
            </a:r>
            <a:endParaRPr kumimoji="1" lang="en-US" altLang="zh-CN" sz="2400" b="1" i="1" dirty="0">
              <a:latin typeface="ISOCPEUR" pitchFamily="34" charset="0"/>
              <a:sym typeface="Technic" pitchFamily="2" charset="2"/>
            </a:endParaRPr>
          </a:p>
        </p:txBody>
      </p:sp>
      <p:sp>
        <p:nvSpPr>
          <p:cNvPr id="185380" name="Line 36"/>
          <p:cNvSpPr>
            <a:spLocks noChangeShapeType="1"/>
          </p:cNvSpPr>
          <p:nvPr/>
        </p:nvSpPr>
        <p:spPr bwMode="auto">
          <a:xfrm flipV="1">
            <a:off x="2916238" y="1533525"/>
            <a:ext cx="1071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2027238" y="1533525"/>
            <a:ext cx="889000" cy="587375"/>
            <a:chOff x="1530" y="966"/>
            <a:chExt cx="560" cy="370"/>
          </a:xfrm>
        </p:grpSpPr>
        <p:sp>
          <p:nvSpPr>
            <p:cNvPr id="9245" name="Line 46"/>
            <p:cNvSpPr>
              <a:spLocks noChangeShapeType="1"/>
            </p:cNvSpPr>
            <p:nvPr/>
          </p:nvSpPr>
          <p:spPr bwMode="auto">
            <a:xfrm flipV="1">
              <a:off x="1530" y="1260"/>
              <a:ext cx="112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" name="Line 47"/>
            <p:cNvSpPr>
              <a:spLocks noChangeShapeType="1"/>
            </p:cNvSpPr>
            <p:nvPr/>
          </p:nvSpPr>
          <p:spPr bwMode="auto">
            <a:xfrm flipH="1">
              <a:off x="1766" y="966"/>
              <a:ext cx="324" cy="2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7" name="Line 48"/>
            <p:cNvSpPr>
              <a:spLocks noChangeShapeType="1"/>
            </p:cNvSpPr>
            <p:nvPr/>
          </p:nvSpPr>
          <p:spPr bwMode="auto">
            <a:xfrm flipV="1">
              <a:off x="1604" y="1152"/>
              <a:ext cx="212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399" name="Text Box 55"/>
          <p:cNvSpPr txBox="1">
            <a:spLocks noChangeArrowheads="1"/>
          </p:cNvSpPr>
          <p:nvPr/>
        </p:nvSpPr>
        <p:spPr bwMode="auto">
          <a:xfrm>
            <a:off x="2236788" y="4814888"/>
            <a:ext cx="4348162" cy="495300"/>
          </a:xfrm>
          <a:prstGeom prst="rect">
            <a:avLst/>
          </a:prstGeom>
          <a:noFill/>
          <a:ln w="38100" cmpd="dbl">
            <a:solidFill>
              <a:srgbClr val="FF0000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半径必须注在圆视图上。</a:t>
            </a:r>
          </a:p>
        </p:txBody>
      </p:sp>
      <p:sp>
        <p:nvSpPr>
          <p:cNvPr id="8235" name="AutoShape 43"/>
          <p:cNvSpPr>
            <a:spLocks noChangeArrowheads="1"/>
          </p:cNvSpPr>
          <p:nvPr/>
        </p:nvSpPr>
        <p:spPr bwMode="auto">
          <a:xfrm>
            <a:off x="4716463" y="1268413"/>
            <a:ext cx="1296987" cy="431800"/>
          </a:xfrm>
          <a:prstGeom prst="wedgeRoundRectCallout">
            <a:avLst>
              <a:gd name="adj1" fmla="val 46083"/>
              <a:gd name="adj2" fmla="val 231616"/>
              <a:gd name="adj3" fmla="val 16667"/>
            </a:avLst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ea typeface="黑体" pitchFamily="2" charset="-122"/>
              </a:rPr>
              <a:t>单箭头</a:t>
            </a:r>
          </a:p>
        </p:txBody>
      </p:sp>
    </p:spTree>
    <p:extLst>
      <p:ext uri="{BB962C8B-B14F-4D97-AF65-F5344CB8AC3E}">
        <p14:creationId xmlns:p14="http://schemas.microsoft.com/office/powerpoint/2010/main" val="85517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8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8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autoUpdateAnimBg="0"/>
      <p:bldP spid="185347" grpId="0" autoUpdateAnimBg="0"/>
      <p:bldP spid="185348" grpId="0" animBg="1"/>
      <p:bldP spid="185349" grpId="0" autoUpdateAnimBg="0"/>
      <p:bldP spid="185356" grpId="0" animBg="1"/>
      <p:bldP spid="185357" grpId="0" autoUpdateAnimBg="0"/>
      <p:bldP spid="185364" grpId="0" animBg="1"/>
      <p:bldP spid="185365" grpId="0" animBg="1"/>
      <p:bldP spid="185366" grpId="0" animBg="1"/>
      <p:bldP spid="185367" grpId="0" animBg="1"/>
      <p:bldP spid="185368" grpId="0" animBg="1"/>
      <p:bldP spid="185369" grpId="0" animBg="1"/>
      <p:bldP spid="185370" grpId="0" animBg="1"/>
      <p:bldP spid="185371" grpId="0" animBg="1"/>
      <p:bldP spid="185372" grpId="0" animBg="1"/>
      <p:bldP spid="185373" grpId="0" animBg="1"/>
      <p:bldP spid="185380" grpId="0" animBg="1"/>
      <p:bldP spid="185399" grpId="0" animBg="1"/>
      <p:bldP spid="82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5DB2C286-8DA7-493A-AA32-564DB191809E}" type="slidenum">
              <a:rPr kumimoji="1" lang="en-US" altLang="zh-CN" sz="1400">
                <a:solidFill>
                  <a:schemeClr val="bg2"/>
                </a:solidFill>
                <a:latin typeface="Times New Roman" pitchFamily="18" charset="0"/>
              </a:rPr>
              <a:pPr algn="r" eaLnBrk="1" hangingPunct="1">
                <a:spcBef>
                  <a:spcPct val="50000"/>
                </a:spcBef>
              </a:pPr>
              <a:t>7</a:t>
            </a:fld>
            <a:endParaRPr kumimoji="1" lang="en-US" altLang="zh-CN" sz="1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428625" y="571500"/>
            <a:ext cx="479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9) 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尺寸线不能与其他线重合；</a:t>
            </a:r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809625" y="965200"/>
            <a:ext cx="482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尺寸线不能在其他线的延长线上；</a:t>
            </a: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793750" y="1397000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尺寸线避免交叉。</a:t>
            </a:r>
            <a:endParaRPr kumimoji="1" lang="zh-CN" altLang="en-US" sz="2400" b="1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697538" y="693738"/>
            <a:ext cx="2271712" cy="1371600"/>
            <a:chOff x="3589" y="162"/>
            <a:chExt cx="1431" cy="864"/>
          </a:xfrm>
        </p:grpSpPr>
        <p:sp>
          <p:nvSpPr>
            <p:cNvPr id="10290" name="Line 6"/>
            <p:cNvSpPr>
              <a:spLocks noChangeShapeType="1"/>
            </p:cNvSpPr>
            <p:nvPr/>
          </p:nvSpPr>
          <p:spPr bwMode="auto">
            <a:xfrm>
              <a:off x="3784" y="600"/>
              <a:ext cx="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1" name="Line 7"/>
            <p:cNvSpPr>
              <a:spLocks noChangeShapeType="1"/>
            </p:cNvSpPr>
            <p:nvPr/>
          </p:nvSpPr>
          <p:spPr bwMode="auto">
            <a:xfrm>
              <a:off x="4033" y="339"/>
              <a:ext cx="0" cy="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2" name="Freeform 8"/>
            <p:cNvSpPr>
              <a:spLocks/>
            </p:cNvSpPr>
            <p:nvPr/>
          </p:nvSpPr>
          <p:spPr bwMode="auto">
            <a:xfrm>
              <a:off x="3589" y="162"/>
              <a:ext cx="1431" cy="864"/>
            </a:xfrm>
            <a:custGeom>
              <a:avLst/>
              <a:gdLst>
                <a:gd name="T0" fmla="*/ 951 w 1431"/>
                <a:gd name="T1" fmla="*/ 0 h 864"/>
                <a:gd name="T2" fmla="*/ 0 w 1431"/>
                <a:gd name="T3" fmla="*/ 0 h 864"/>
                <a:gd name="T4" fmla="*/ 0 w 1431"/>
                <a:gd name="T5" fmla="*/ 864 h 864"/>
                <a:gd name="T6" fmla="*/ 1431 w 1431"/>
                <a:gd name="T7" fmla="*/ 864 h 864"/>
                <a:gd name="T8" fmla="*/ 1431 w 1431"/>
                <a:gd name="T9" fmla="*/ 456 h 864"/>
                <a:gd name="T10" fmla="*/ 951 w 1431"/>
                <a:gd name="T11" fmla="*/ 456 h 864"/>
                <a:gd name="T12" fmla="*/ 951 w 1431"/>
                <a:gd name="T13" fmla="*/ 0 h 8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1"/>
                <a:gd name="T22" fmla="*/ 0 h 864"/>
                <a:gd name="T23" fmla="*/ 1431 w 1431"/>
                <a:gd name="T24" fmla="*/ 864 h 8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1" h="864">
                  <a:moveTo>
                    <a:pt x="951" y="0"/>
                  </a:moveTo>
                  <a:lnTo>
                    <a:pt x="0" y="0"/>
                  </a:lnTo>
                  <a:lnTo>
                    <a:pt x="0" y="864"/>
                  </a:lnTo>
                  <a:lnTo>
                    <a:pt x="1431" y="864"/>
                  </a:lnTo>
                  <a:lnTo>
                    <a:pt x="1431" y="456"/>
                  </a:lnTo>
                  <a:lnTo>
                    <a:pt x="951" y="456"/>
                  </a:lnTo>
                  <a:lnTo>
                    <a:pt x="95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3" name="Oval 9"/>
            <p:cNvSpPr>
              <a:spLocks noChangeArrowheads="1"/>
            </p:cNvSpPr>
            <p:nvPr/>
          </p:nvSpPr>
          <p:spPr bwMode="auto">
            <a:xfrm>
              <a:off x="3817" y="369"/>
              <a:ext cx="435" cy="4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</p:grpSp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222250" y="4306888"/>
            <a:ext cx="749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10) 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尺寸界线可以是轮廓线、中心线，但不能是虚线。</a:t>
            </a:r>
          </a:p>
        </p:txBody>
      </p:sp>
      <p:sp>
        <p:nvSpPr>
          <p:cNvPr id="209931" name="Text Box 11"/>
          <p:cNvSpPr txBox="1">
            <a:spLocks noChangeArrowheads="1"/>
          </p:cNvSpPr>
          <p:nvPr/>
        </p:nvSpPr>
        <p:spPr bwMode="auto">
          <a:xfrm>
            <a:off x="238125" y="5465763"/>
            <a:ext cx="414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11) 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角度数字一律水平书写。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02163" y="5075238"/>
            <a:ext cx="1019175" cy="946150"/>
            <a:chOff x="2908" y="1451"/>
            <a:chExt cx="642" cy="596"/>
          </a:xfrm>
        </p:grpSpPr>
        <p:sp>
          <p:nvSpPr>
            <p:cNvPr id="10288" name="Line 13"/>
            <p:cNvSpPr>
              <a:spLocks noChangeShapeType="1"/>
            </p:cNvSpPr>
            <p:nvPr/>
          </p:nvSpPr>
          <p:spPr bwMode="auto">
            <a:xfrm flipH="1">
              <a:off x="2908" y="1451"/>
              <a:ext cx="394" cy="5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9" name="Line 14"/>
            <p:cNvSpPr>
              <a:spLocks noChangeShapeType="1"/>
            </p:cNvSpPr>
            <p:nvPr/>
          </p:nvSpPr>
          <p:spPr bwMode="auto">
            <a:xfrm>
              <a:off x="2914" y="1954"/>
              <a:ext cx="636" cy="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691313" y="5116513"/>
            <a:ext cx="854075" cy="987425"/>
            <a:chOff x="4224" y="1477"/>
            <a:chExt cx="538" cy="622"/>
          </a:xfrm>
        </p:grpSpPr>
        <p:sp>
          <p:nvSpPr>
            <p:cNvPr id="10286" name="Line 16"/>
            <p:cNvSpPr>
              <a:spLocks noChangeShapeType="1"/>
            </p:cNvSpPr>
            <p:nvPr/>
          </p:nvSpPr>
          <p:spPr bwMode="auto">
            <a:xfrm rot="5840336">
              <a:off x="4369" y="1332"/>
              <a:ext cx="248" cy="5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7" name="Line 17"/>
            <p:cNvSpPr>
              <a:spLocks noChangeShapeType="1"/>
            </p:cNvSpPr>
            <p:nvPr/>
          </p:nvSpPr>
          <p:spPr bwMode="auto">
            <a:xfrm rot="5826669">
              <a:off x="4390" y="1756"/>
              <a:ext cx="591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9938" name="Arc 18"/>
          <p:cNvSpPr>
            <a:spLocks/>
          </p:cNvSpPr>
          <p:nvPr/>
        </p:nvSpPr>
        <p:spPr bwMode="auto">
          <a:xfrm>
            <a:off x="4638675" y="5151438"/>
            <a:ext cx="900113" cy="847725"/>
          </a:xfrm>
          <a:custGeom>
            <a:avLst/>
            <a:gdLst>
              <a:gd name="T0" fmla="*/ 2147483647 w 21599"/>
              <a:gd name="T1" fmla="*/ 0 h 17484"/>
              <a:gd name="T2" fmla="*/ 2147483647 w 21599"/>
              <a:gd name="T3" fmla="*/ 2147483647 h 17484"/>
              <a:gd name="T4" fmla="*/ 0 w 21599"/>
              <a:gd name="T5" fmla="*/ 2147483647 h 17484"/>
              <a:gd name="T6" fmla="*/ 0 60000 65536"/>
              <a:gd name="T7" fmla="*/ 0 60000 65536"/>
              <a:gd name="T8" fmla="*/ 0 60000 65536"/>
              <a:gd name="T9" fmla="*/ 0 w 21599"/>
              <a:gd name="T10" fmla="*/ 0 h 17484"/>
              <a:gd name="T11" fmla="*/ 21599 w 21599"/>
              <a:gd name="T12" fmla="*/ 17484 h 174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17484" fill="none" extrusionOk="0">
                <a:moveTo>
                  <a:pt x="12683" y="0"/>
                </a:moveTo>
                <a:cubicBezTo>
                  <a:pt x="18228" y="4023"/>
                  <a:pt x="21536" y="10437"/>
                  <a:pt x="21599" y="17287"/>
                </a:cubicBezTo>
              </a:path>
              <a:path w="21599" h="17484" stroke="0" extrusionOk="0">
                <a:moveTo>
                  <a:pt x="12683" y="0"/>
                </a:moveTo>
                <a:cubicBezTo>
                  <a:pt x="18228" y="4023"/>
                  <a:pt x="21536" y="10437"/>
                  <a:pt x="21599" y="17287"/>
                </a:cubicBezTo>
                <a:lnTo>
                  <a:pt x="0" y="17484"/>
                </a:lnTo>
                <a:lnTo>
                  <a:pt x="12683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9" name="Text Box 19"/>
          <p:cNvSpPr txBox="1">
            <a:spLocks noChangeArrowheads="1"/>
          </p:cNvSpPr>
          <p:nvPr/>
        </p:nvSpPr>
        <p:spPr bwMode="auto">
          <a:xfrm>
            <a:off x="5375275" y="5256213"/>
            <a:ext cx="89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>
                <a:latin typeface="ISOCPEUR" pitchFamily="34" charset="0"/>
              </a:rPr>
              <a:t>55</a:t>
            </a:r>
            <a:r>
              <a:rPr kumimoji="1" lang="en-US" altLang="zh-CN" sz="2400" i="1" dirty="0">
                <a:latin typeface="等线" panose="02010600030101010101" pitchFamily="2" charset="-122"/>
                <a:ea typeface="等线" panose="02010600030101010101" pitchFamily="2" charset="-122"/>
                <a:sym typeface="Technic" pitchFamily="2" charset="2"/>
              </a:rPr>
              <a:t></a:t>
            </a:r>
            <a:endParaRPr kumimoji="1" lang="en-US" altLang="zh-CN" sz="2400" i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9940" name="Arc 20"/>
          <p:cNvSpPr>
            <a:spLocks/>
          </p:cNvSpPr>
          <p:nvPr/>
        </p:nvSpPr>
        <p:spPr bwMode="auto">
          <a:xfrm rot="5837181">
            <a:off x="6714332" y="5145881"/>
            <a:ext cx="863600" cy="763587"/>
          </a:xfrm>
          <a:custGeom>
            <a:avLst/>
            <a:gdLst>
              <a:gd name="T0" fmla="*/ 2147483647 w 21302"/>
              <a:gd name="T1" fmla="*/ 2147483647 h 19626"/>
              <a:gd name="T2" fmla="*/ 2147483647 w 21302"/>
              <a:gd name="T3" fmla="*/ 2147483647 h 19626"/>
              <a:gd name="T4" fmla="*/ 0 w 21302"/>
              <a:gd name="T5" fmla="*/ 0 h 19626"/>
              <a:gd name="T6" fmla="*/ 0 60000 65536"/>
              <a:gd name="T7" fmla="*/ 0 60000 65536"/>
              <a:gd name="T8" fmla="*/ 0 60000 65536"/>
              <a:gd name="T9" fmla="*/ 0 w 21302"/>
              <a:gd name="T10" fmla="*/ 0 h 19626"/>
              <a:gd name="T11" fmla="*/ 21302 w 21302"/>
              <a:gd name="T12" fmla="*/ 19626 h 196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2" h="19626" fill="none" extrusionOk="0">
                <a:moveTo>
                  <a:pt x="21301" y="3577"/>
                </a:moveTo>
                <a:cubicBezTo>
                  <a:pt x="20117" y="10630"/>
                  <a:pt x="15519" y="16638"/>
                  <a:pt x="9021" y="19625"/>
                </a:cubicBezTo>
              </a:path>
              <a:path w="21302" h="19626" stroke="0" extrusionOk="0">
                <a:moveTo>
                  <a:pt x="21301" y="3577"/>
                </a:moveTo>
                <a:cubicBezTo>
                  <a:pt x="20117" y="10630"/>
                  <a:pt x="15519" y="16638"/>
                  <a:pt x="9021" y="19625"/>
                </a:cubicBezTo>
                <a:lnTo>
                  <a:pt x="0" y="0"/>
                </a:lnTo>
                <a:lnTo>
                  <a:pt x="21301" y="3577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41" name="Text Box 21"/>
          <p:cNvSpPr txBox="1">
            <a:spLocks noChangeArrowheads="1"/>
          </p:cNvSpPr>
          <p:nvPr/>
        </p:nvSpPr>
        <p:spPr bwMode="auto">
          <a:xfrm>
            <a:off x="6348413" y="5684838"/>
            <a:ext cx="9198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>
                <a:latin typeface="ISOCPEUR" pitchFamily="34" charset="0"/>
              </a:rPr>
              <a:t>46</a:t>
            </a:r>
            <a:r>
              <a:rPr kumimoji="1" lang="en-US" altLang="zh-CN" sz="2400" i="1" dirty="0">
                <a:latin typeface="等线" panose="02010600030101010101" pitchFamily="2" charset="-122"/>
                <a:ea typeface="等线" panose="02010600030101010101" pitchFamily="2" charset="-122"/>
                <a:sym typeface="Technic" pitchFamily="2" charset="2"/>
              </a:rPr>
              <a:t></a:t>
            </a:r>
            <a:endParaRPr kumimoji="1" lang="en-US" altLang="zh-CN" sz="2400" i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9942" name="Line 22"/>
          <p:cNvSpPr>
            <a:spLocks noChangeAspect="1" noChangeShapeType="1"/>
          </p:cNvSpPr>
          <p:nvPr/>
        </p:nvSpPr>
        <p:spPr bwMode="auto">
          <a:xfrm>
            <a:off x="5695950" y="1187450"/>
            <a:ext cx="1514475" cy="158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43" name="Line 23"/>
          <p:cNvSpPr>
            <a:spLocks noChangeShapeType="1"/>
          </p:cNvSpPr>
          <p:nvPr/>
        </p:nvSpPr>
        <p:spPr bwMode="auto">
          <a:xfrm>
            <a:off x="6057900" y="1389063"/>
            <a:ext cx="685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44" name="Line 24"/>
          <p:cNvSpPr>
            <a:spLocks noChangeShapeType="1"/>
          </p:cNvSpPr>
          <p:nvPr/>
        </p:nvSpPr>
        <p:spPr bwMode="auto">
          <a:xfrm>
            <a:off x="6286500" y="693738"/>
            <a:ext cx="0" cy="13716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46" name="Line 26"/>
          <p:cNvSpPr>
            <a:spLocks noChangeShapeType="1"/>
          </p:cNvSpPr>
          <p:nvPr/>
        </p:nvSpPr>
        <p:spPr bwMode="auto">
          <a:xfrm>
            <a:off x="7210425" y="693738"/>
            <a:ext cx="0" cy="7239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47" name="Line 27"/>
          <p:cNvSpPr>
            <a:spLocks noChangeShapeType="1"/>
          </p:cNvSpPr>
          <p:nvPr/>
        </p:nvSpPr>
        <p:spPr bwMode="auto">
          <a:xfrm flipV="1">
            <a:off x="7962900" y="579438"/>
            <a:ext cx="0" cy="828675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48" name="Line 28"/>
          <p:cNvSpPr>
            <a:spLocks noChangeShapeType="1"/>
          </p:cNvSpPr>
          <p:nvPr/>
        </p:nvSpPr>
        <p:spPr bwMode="auto">
          <a:xfrm>
            <a:off x="7200900" y="690563"/>
            <a:ext cx="763588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49" name="Line 29"/>
          <p:cNvSpPr>
            <a:spLocks noChangeShapeType="1"/>
          </p:cNvSpPr>
          <p:nvPr/>
        </p:nvSpPr>
        <p:spPr bwMode="auto">
          <a:xfrm flipH="1">
            <a:off x="7672388" y="1866900"/>
            <a:ext cx="600075" cy="644525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50" name="Line 30"/>
          <p:cNvSpPr>
            <a:spLocks noChangeShapeType="1"/>
          </p:cNvSpPr>
          <p:nvPr/>
        </p:nvSpPr>
        <p:spPr bwMode="auto">
          <a:xfrm>
            <a:off x="7646988" y="1841500"/>
            <a:ext cx="638175" cy="65405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476375" y="2060575"/>
            <a:ext cx="2936875" cy="1739900"/>
            <a:chOff x="952" y="1256"/>
            <a:chExt cx="1850" cy="1096"/>
          </a:xfrm>
        </p:grpSpPr>
        <p:grpSp>
          <p:nvGrpSpPr>
            <p:cNvPr id="10269" name="Group 32"/>
            <p:cNvGrpSpPr>
              <a:grpSpLocks/>
            </p:cNvGrpSpPr>
            <p:nvPr/>
          </p:nvGrpSpPr>
          <p:grpSpPr bwMode="auto">
            <a:xfrm>
              <a:off x="1371" y="1488"/>
              <a:ext cx="1431" cy="864"/>
              <a:chOff x="3589" y="162"/>
              <a:chExt cx="1431" cy="864"/>
            </a:xfrm>
          </p:grpSpPr>
          <p:sp>
            <p:nvSpPr>
              <p:cNvPr id="10282" name="Line 33"/>
              <p:cNvSpPr>
                <a:spLocks noChangeShapeType="1"/>
              </p:cNvSpPr>
              <p:nvPr/>
            </p:nvSpPr>
            <p:spPr bwMode="auto">
              <a:xfrm>
                <a:off x="3784" y="600"/>
                <a:ext cx="5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3" name="Line 34"/>
              <p:cNvSpPr>
                <a:spLocks noChangeShapeType="1"/>
              </p:cNvSpPr>
              <p:nvPr/>
            </p:nvSpPr>
            <p:spPr bwMode="auto">
              <a:xfrm>
                <a:off x="4033" y="339"/>
                <a:ext cx="0" cy="5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4" name="Freeform 35"/>
              <p:cNvSpPr>
                <a:spLocks/>
              </p:cNvSpPr>
              <p:nvPr/>
            </p:nvSpPr>
            <p:spPr bwMode="auto">
              <a:xfrm>
                <a:off x="3589" y="162"/>
                <a:ext cx="1431" cy="864"/>
              </a:xfrm>
              <a:custGeom>
                <a:avLst/>
                <a:gdLst>
                  <a:gd name="T0" fmla="*/ 951 w 1431"/>
                  <a:gd name="T1" fmla="*/ 0 h 864"/>
                  <a:gd name="T2" fmla="*/ 0 w 1431"/>
                  <a:gd name="T3" fmla="*/ 0 h 864"/>
                  <a:gd name="T4" fmla="*/ 0 w 1431"/>
                  <a:gd name="T5" fmla="*/ 864 h 864"/>
                  <a:gd name="T6" fmla="*/ 1431 w 1431"/>
                  <a:gd name="T7" fmla="*/ 864 h 864"/>
                  <a:gd name="T8" fmla="*/ 1431 w 1431"/>
                  <a:gd name="T9" fmla="*/ 456 h 864"/>
                  <a:gd name="T10" fmla="*/ 951 w 1431"/>
                  <a:gd name="T11" fmla="*/ 456 h 864"/>
                  <a:gd name="T12" fmla="*/ 951 w 1431"/>
                  <a:gd name="T13" fmla="*/ 0 h 8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1"/>
                  <a:gd name="T22" fmla="*/ 0 h 864"/>
                  <a:gd name="T23" fmla="*/ 1431 w 1431"/>
                  <a:gd name="T24" fmla="*/ 864 h 8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1" h="864">
                    <a:moveTo>
                      <a:pt x="951" y="0"/>
                    </a:moveTo>
                    <a:lnTo>
                      <a:pt x="0" y="0"/>
                    </a:lnTo>
                    <a:lnTo>
                      <a:pt x="0" y="864"/>
                    </a:lnTo>
                    <a:lnTo>
                      <a:pt x="1431" y="864"/>
                    </a:lnTo>
                    <a:lnTo>
                      <a:pt x="1431" y="456"/>
                    </a:lnTo>
                    <a:lnTo>
                      <a:pt x="951" y="456"/>
                    </a:lnTo>
                    <a:lnTo>
                      <a:pt x="95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5" name="Oval 36"/>
              <p:cNvSpPr>
                <a:spLocks noChangeArrowheads="1"/>
              </p:cNvSpPr>
              <p:nvPr/>
            </p:nvSpPr>
            <p:spPr bwMode="auto">
              <a:xfrm>
                <a:off x="3817" y="369"/>
                <a:ext cx="435" cy="45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2400" b="1">
                  <a:latin typeface="Times New Roman" pitchFamily="18" charset="0"/>
                </a:endParaRPr>
              </a:p>
            </p:txBody>
          </p:sp>
        </p:grpSp>
        <p:sp>
          <p:nvSpPr>
            <p:cNvPr id="10270" name="Line 37"/>
            <p:cNvSpPr>
              <a:spLocks noChangeAspect="1" noChangeShapeType="1"/>
            </p:cNvSpPr>
            <p:nvPr/>
          </p:nvSpPr>
          <p:spPr bwMode="auto">
            <a:xfrm>
              <a:off x="1370" y="1331"/>
              <a:ext cx="954" cy="1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1" name="Freeform 38"/>
            <p:cNvSpPr>
              <a:spLocks/>
            </p:cNvSpPr>
            <p:nvPr/>
          </p:nvSpPr>
          <p:spPr bwMode="auto">
            <a:xfrm>
              <a:off x="1624" y="1812"/>
              <a:ext cx="388" cy="220"/>
            </a:xfrm>
            <a:custGeom>
              <a:avLst/>
              <a:gdLst>
                <a:gd name="T0" fmla="*/ 0 w 388"/>
                <a:gd name="T1" fmla="*/ 220 h 220"/>
                <a:gd name="T2" fmla="*/ 388 w 388"/>
                <a:gd name="T3" fmla="*/ 0 h 220"/>
                <a:gd name="T4" fmla="*/ 0 60000 65536"/>
                <a:gd name="T5" fmla="*/ 0 60000 65536"/>
                <a:gd name="T6" fmla="*/ 0 w 388"/>
                <a:gd name="T7" fmla="*/ 0 h 220"/>
                <a:gd name="T8" fmla="*/ 388 w 388"/>
                <a:gd name="T9" fmla="*/ 220 h 2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8" h="220">
                  <a:moveTo>
                    <a:pt x="0" y="220"/>
                  </a:moveTo>
                  <a:lnTo>
                    <a:pt x="388" y="0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2" name="Line 39"/>
            <p:cNvSpPr>
              <a:spLocks noChangeShapeType="1"/>
            </p:cNvSpPr>
            <p:nvPr/>
          </p:nvSpPr>
          <p:spPr bwMode="auto">
            <a:xfrm>
              <a:off x="1064" y="1488"/>
              <a:ext cx="0" cy="86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3" name="Line 40"/>
            <p:cNvSpPr>
              <a:spLocks noChangeShapeType="1"/>
            </p:cNvSpPr>
            <p:nvPr/>
          </p:nvSpPr>
          <p:spPr bwMode="auto">
            <a:xfrm>
              <a:off x="2516" y="1944"/>
              <a:ext cx="0" cy="40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triangle" w="sm" len="lg"/>
                  <a:tailEnd type="triangle" w="sm" len="lg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4" name="Line 41"/>
            <p:cNvSpPr>
              <a:spLocks noChangeShapeType="1"/>
            </p:cNvSpPr>
            <p:nvPr/>
          </p:nvSpPr>
          <p:spPr bwMode="auto">
            <a:xfrm>
              <a:off x="2516" y="1488"/>
              <a:ext cx="0" cy="45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5" name="Freeform 42"/>
            <p:cNvSpPr>
              <a:spLocks/>
            </p:cNvSpPr>
            <p:nvPr/>
          </p:nvSpPr>
          <p:spPr bwMode="auto">
            <a:xfrm>
              <a:off x="2796" y="1292"/>
              <a:ext cx="2" cy="646"/>
            </a:xfrm>
            <a:custGeom>
              <a:avLst/>
              <a:gdLst>
                <a:gd name="T0" fmla="*/ 2 w 2"/>
                <a:gd name="T1" fmla="*/ 646 h 646"/>
                <a:gd name="T2" fmla="*/ 0 w 2"/>
                <a:gd name="T3" fmla="*/ 0 h 646"/>
                <a:gd name="T4" fmla="*/ 0 60000 65536"/>
                <a:gd name="T5" fmla="*/ 0 60000 65536"/>
                <a:gd name="T6" fmla="*/ 0 w 2"/>
                <a:gd name="T7" fmla="*/ 0 h 646"/>
                <a:gd name="T8" fmla="*/ 2 w 2"/>
                <a:gd name="T9" fmla="*/ 646 h 6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646">
                  <a:moveTo>
                    <a:pt x="2" y="646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6" name="Line 43"/>
            <p:cNvSpPr>
              <a:spLocks noChangeShapeType="1"/>
            </p:cNvSpPr>
            <p:nvPr/>
          </p:nvSpPr>
          <p:spPr bwMode="auto">
            <a:xfrm>
              <a:off x="2318" y="1330"/>
              <a:ext cx="481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7" name="Line 44"/>
            <p:cNvSpPr>
              <a:spLocks noChangeShapeType="1"/>
            </p:cNvSpPr>
            <p:nvPr/>
          </p:nvSpPr>
          <p:spPr bwMode="auto">
            <a:xfrm flipH="1">
              <a:off x="952" y="1488"/>
              <a:ext cx="41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8" name="Line 45"/>
            <p:cNvSpPr>
              <a:spLocks noChangeShapeType="1"/>
            </p:cNvSpPr>
            <p:nvPr/>
          </p:nvSpPr>
          <p:spPr bwMode="auto">
            <a:xfrm flipH="1">
              <a:off x="968" y="2352"/>
              <a:ext cx="40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9" name="Line 46"/>
            <p:cNvSpPr>
              <a:spLocks noChangeShapeType="1"/>
            </p:cNvSpPr>
            <p:nvPr/>
          </p:nvSpPr>
          <p:spPr bwMode="auto">
            <a:xfrm flipV="1">
              <a:off x="1372" y="1256"/>
              <a:ext cx="0" cy="22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0" name="Line 47"/>
            <p:cNvSpPr>
              <a:spLocks noChangeShapeType="1"/>
            </p:cNvSpPr>
            <p:nvPr/>
          </p:nvSpPr>
          <p:spPr bwMode="auto">
            <a:xfrm flipV="1">
              <a:off x="2320" y="1272"/>
              <a:ext cx="0" cy="21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1" name="Line 48"/>
            <p:cNvSpPr>
              <a:spLocks noChangeShapeType="1"/>
            </p:cNvSpPr>
            <p:nvPr/>
          </p:nvSpPr>
          <p:spPr bwMode="auto">
            <a:xfrm>
              <a:off x="2320" y="1484"/>
              <a:ext cx="268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" name="右弧形箭头 50"/>
          <p:cNvSpPr>
            <a:spLocks noChangeArrowheads="1"/>
          </p:cNvSpPr>
          <p:nvPr/>
        </p:nvSpPr>
        <p:spPr bwMode="auto">
          <a:xfrm rot="2813181">
            <a:off x="5518150" y="2114551"/>
            <a:ext cx="414337" cy="1839912"/>
          </a:xfrm>
          <a:prstGeom prst="curvedLeftArrow">
            <a:avLst>
              <a:gd name="adj1" fmla="val 24999"/>
              <a:gd name="adj2" fmla="val 49998"/>
              <a:gd name="adj3" fmla="val 25000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2400" b="1">
              <a:latin typeface="Times New Roman" pitchFamily="18" charset="0"/>
            </a:endParaRPr>
          </a:p>
        </p:txBody>
      </p: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2124075" y="3500438"/>
            <a:ext cx="720725" cy="696912"/>
            <a:chOff x="1338" y="2205"/>
            <a:chExt cx="454" cy="439"/>
          </a:xfrm>
        </p:grpSpPr>
        <p:sp>
          <p:nvSpPr>
            <p:cNvPr id="10266" name="Line 27"/>
            <p:cNvSpPr>
              <a:spLocks noChangeShapeType="1"/>
            </p:cNvSpPr>
            <p:nvPr/>
          </p:nvSpPr>
          <p:spPr bwMode="auto">
            <a:xfrm>
              <a:off x="1788" y="2205"/>
              <a:ext cx="4" cy="439"/>
            </a:xfrm>
            <a:custGeom>
              <a:avLst/>
              <a:gdLst>
                <a:gd name="T0" fmla="*/ 0 w 4"/>
                <a:gd name="T1" fmla="*/ 439 h 439"/>
                <a:gd name="T2" fmla="*/ 4 w 4"/>
                <a:gd name="T3" fmla="*/ 0 h 439"/>
                <a:gd name="T4" fmla="*/ 0 60000 65536"/>
                <a:gd name="T5" fmla="*/ 0 60000 65536"/>
                <a:gd name="T6" fmla="*/ 0 w 4"/>
                <a:gd name="T7" fmla="*/ 0 h 439"/>
                <a:gd name="T8" fmla="*/ 4 w 4"/>
                <a:gd name="T9" fmla="*/ 439 h 43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439">
                  <a:moveTo>
                    <a:pt x="0" y="439"/>
                  </a:move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7" name="Line 28"/>
            <p:cNvSpPr>
              <a:spLocks noChangeShapeType="1"/>
            </p:cNvSpPr>
            <p:nvPr/>
          </p:nvSpPr>
          <p:spPr bwMode="auto">
            <a:xfrm>
              <a:off x="1338" y="2568"/>
              <a:ext cx="444" cy="1"/>
            </a:xfrm>
            <a:custGeom>
              <a:avLst/>
              <a:gdLst>
                <a:gd name="T0" fmla="*/ 0 w 444"/>
                <a:gd name="T1" fmla="*/ 0 h 1"/>
                <a:gd name="T2" fmla="*/ 444 w 444"/>
                <a:gd name="T3" fmla="*/ 0 h 1"/>
                <a:gd name="T4" fmla="*/ 0 60000 65536"/>
                <a:gd name="T5" fmla="*/ 0 60000 65536"/>
                <a:gd name="T6" fmla="*/ 0 w 444"/>
                <a:gd name="T7" fmla="*/ 0 h 1"/>
                <a:gd name="T8" fmla="*/ 444 w 44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4" h="1">
                  <a:moveTo>
                    <a:pt x="0" y="0"/>
                  </a:moveTo>
                  <a:lnTo>
                    <a:pt x="444" y="0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8" name="Line 27"/>
            <p:cNvSpPr>
              <a:spLocks noChangeShapeType="1"/>
            </p:cNvSpPr>
            <p:nvPr/>
          </p:nvSpPr>
          <p:spPr bwMode="auto">
            <a:xfrm>
              <a:off x="1344" y="2392"/>
              <a:ext cx="2" cy="234"/>
            </a:xfrm>
            <a:custGeom>
              <a:avLst/>
              <a:gdLst>
                <a:gd name="T0" fmla="*/ 2 w 2"/>
                <a:gd name="T1" fmla="*/ 234 h 234"/>
                <a:gd name="T2" fmla="*/ 0 w 2"/>
                <a:gd name="T3" fmla="*/ 0 h 234"/>
                <a:gd name="T4" fmla="*/ 0 60000 65536"/>
                <a:gd name="T5" fmla="*/ 0 60000 65536"/>
                <a:gd name="T6" fmla="*/ 0 w 2"/>
                <a:gd name="T7" fmla="*/ 0 h 234"/>
                <a:gd name="T8" fmla="*/ 2 w 2"/>
                <a:gd name="T9" fmla="*/ 234 h 23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234">
                  <a:moveTo>
                    <a:pt x="2" y="23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569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0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0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0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0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0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 autoUpdateAnimBg="0"/>
      <p:bldP spid="209923" grpId="0" autoUpdateAnimBg="0"/>
      <p:bldP spid="209924" grpId="0" autoUpdateAnimBg="0"/>
      <p:bldP spid="209930" grpId="0" autoUpdateAnimBg="0"/>
      <p:bldP spid="209931" grpId="0" autoUpdateAnimBg="0"/>
      <p:bldP spid="209938" grpId="0" animBg="1"/>
      <p:bldP spid="209939" grpId="0" autoUpdateAnimBg="0"/>
      <p:bldP spid="209940" grpId="0" animBg="1"/>
      <p:bldP spid="209941" grpId="0" autoUpdateAnimBg="0"/>
      <p:bldP spid="209942" grpId="0" animBg="1"/>
      <p:bldP spid="209943" grpId="0" animBg="1"/>
      <p:bldP spid="209944" grpId="0" animBg="1"/>
      <p:bldP spid="209946" grpId="0" animBg="1"/>
      <p:bldP spid="209947" grpId="0" animBg="1"/>
      <p:bldP spid="209948" grpId="0" animBg="1"/>
      <p:bldP spid="209949" grpId="0" animBg="1"/>
      <p:bldP spid="2099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57188" y="714375"/>
            <a:ext cx="878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尺寸基准</a:t>
            </a:r>
            <a:endParaRPr kumimoji="1" lang="zh-CN" altLang="en-US" sz="240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03263" y="1196975"/>
            <a:ext cx="7950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尺寸的起点，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多为对称面</a:t>
            </a:r>
            <a:r>
              <a:rPr kumimoji="1" lang="en-US" altLang="zh-CN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底面</a:t>
            </a:r>
            <a:r>
              <a:rPr kumimoji="1" lang="en-US" altLang="zh-CN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端面</a:t>
            </a:r>
            <a:r>
              <a:rPr kumimoji="1" lang="en-US" altLang="zh-CN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中心 </a:t>
            </a:r>
          </a:p>
        </p:txBody>
      </p:sp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444500" y="144463"/>
            <a:ext cx="53367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四</a:t>
            </a:r>
            <a:r>
              <a:rPr kumimoji="1" lang="en-US" altLang="zh-CN" sz="3200" b="1" dirty="0">
                <a:latin typeface="黑体" pitchFamily="2" charset="-122"/>
                <a:ea typeface="黑体" pitchFamily="2" charset="-122"/>
              </a:rPr>
              <a:t>. </a:t>
            </a:r>
            <a:r>
              <a:rPr kumimoji="1" lang="zh-CN" altLang="en-US" sz="3200" b="1" dirty="0" smtClean="0">
                <a:latin typeface="黑体" pitchFamily="2" charset="-122"/>
                <a:ea typeface="黑体" pitchFamily="2" charset="-122"/>
              </a:rPr>
              <a:t>组合体的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尺寸</a:t>
            </a:r>
            <a:r>
              <a:rPr kumimoji="1" lang="zh-CN" altLang="en-US" sz="3200" b="1" dirty="0" smtClean="0">
                <a:latin typeface="黑体" pitchFamily="2" charset="-122"/>
                <a:ea typeface="黑体" pitchFamily="2" charset="-122"/>
              </a:rPr>
              <a:t>标注方法 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3" name="Text Box 8"/>
          <p:cNvSpPr txBox="1">
            <a:spLocks noChangeArrowheads="1"/>
          </p:cNvSpPr>
          <p:nvPr/>
        </p:nvSpPr>
        <p:spPr bwMode="auto">
          <a:xfrm>
            <a:off x="703263" y="1798638"/>
            <a:ext cx="7950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物体有长、宽、高三个方向的尺寸，每个方向至少要有一个基准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668275" y="2779713"/>
            <a:ext cx="3314700" cy="3186113"/>
            <a:chOff x="552" y="296"/>
            <a:chExt cx="2088" cy="2007"/>
          </a:xfrm>
        </p:grpSpPr>
        <p:sp>
          <p:nvSpPr>
            <p:cNvPr id="11303" name="Text Box 68"/>
            <p:cNvSpPr txBox="1">
              <a:spLocks noChangeArrowheads="1"/>
            </p:cNvSpPr>
            <p:nvPr/>
          </p:nvSpPr>
          <p:spPr bwMode="auto">
            <a:xfrm>
              <a:off x="552" y="1679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基准</a:t>
              </a:r>
              <a:endParaRPr kumimoji="1" lang="zh-CN" altLang="en-US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304" name="AutoShape 69"/>
            <p:cNvSpPr>
              <a:spLocks noChangeArrowheads="1"/>
            </p:cNvSpPr>
            <p:nvPr/>
          </p:nvSpPr>
          <p:spPr bwMode="auto">
            <a:xfrm>
              <a:off x="1140" y="1320"/>
              <a:ext cx="1260" cy="75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1305" name="Oval 70"/>
            <p:cNvSpPr>
              <a:spLocks noChangeArrowheads="1"/>
            </p:cNvSpPr>
            <p:nvPr/>
          </p:nvSpPr>
          <p:spPr bwMode="auto">
            <a:xfrm>
              <a:off x="1200" y="1375"/>
              <a:ext cx="240" cy="22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1306" name="Freeform 71"/>
            <p:cNvSpPr>
              <a:spLocks/>
            </p:cNvSpPr>
            <p:nvPr/>
          </p:nvSpPr>
          <p:spPr bwMode="auto">
            <a:xfrm>
              <a:off x="1155" y="1495"/>
              <a:ext cx="345" cy="1"/>
            </a:xfrm>
            <a:custGeom>
              <a:avLst/>
              <a:gdLst>
                <a:gd name="T0" fmla="*/ 0 w 345"/>
                <a:gd name="T1" fmla="*/ 0 h 1"/>
                <a:gd name="T2" fmla="*/ 345 w 345"/>
                <a:gd name="T3" fmla="*/ 0 h 1"/>
                <a:gd name="T4" fmla="*/ 0 60000 65536"/>
                <a:gd name="T5" fmla="*/ 0 60000 65536"/>
                <a:gd name="T6" fmla="*/ 0 w 345"/>
                <a:gd name="T7" fmla="*/ 0 h 1"/>
                <a:gd name="T8" fmla="*/ 345 w 3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">
                  <a:moveTo>
                    <a:pt x="0" y="0"/>
                  </a:moveTo>
                  <a:lnTo>
                    <a:pt x="3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7" name="Freeform 72"/>
            <p:cNvSpPr>
              <a:spLocks/>
            </p:cNvSpPr>
            <p:nvPr/>
          </p:nvSpPr>
          <p:spPr bwMode="auto">
            <a:xfrm>
              <a:off x="1320" y="1345"/>
              <a:ext cx="1" cy="300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300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8" name="Oval 73"/>
            <p:cNvSpPr>
              <a:spLocks noChangeArrowheads="1"/>
            </p:cNvSpPr>
            <p:nvPr/>
          </p:nvSpPr>
          <p:spPr bwMode="auto">
            <a:xfrm>
              <a:off x="1200" y="1781"/>
              <a:ext cx="240" cy="22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1309" name="Freeform 74"/>
            <p:cNvSpPr>
              <a:spLocks/>
            </p:cNvSpPr>
            <p:nvPr/>
          </p:nvSpPr>
          <p:spPr bwMode="auto">
            <a:xfrm>
              <a:off x="1155" y="1901"/>
              <a:ext cx="345" cy="1"/>
            </a:xfrm>
            <a:custGeom>
              <a:avLst/>
              <a:gdLst>
                <a:gd name="T0" fmla="*/ 0 w 345"/>
                <a:gd name="T1" fmla="*/ 0 h 1"/>
                <a:gd name="T2" fmla="*/ 345 w 345"/>
                <a:gd name="T3" fmla="*/ 0 h 1"/>
                <a:gd name="T4" fmla="*/ 0 60000 65536"/>
                <a:gd name="T5" fmla="*/ 0 60000 65536"/>
                <a:gd name="T6" fmla="*/ 0 w 345"/>
                <a:gd name="T7" fmla="*/ 0 h 1"/>
                <a:gd name="T8" fmla="*/ 345 w 3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">
                  <a:moveTo>
                    <a:pt x="0" y="0"/>
                  </a:moveTo>
                  <a:lnTo>
                    <a:pt x="3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0" name="Freeform 75"/>
            <p:cNvSpPr>
              <a:spLocks/>
            </p:cNvSpPr>
            <p:nvPr/>
          </p:nvSpPr>
          <p:spPr bwMode="auto">
            <a:xfrm>
              <a:off x="1320" y="1751"/>
              <a:ext cx="1" cy="300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300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1" name="Oval 76"/>
            <p:cNvSpPr>
              <a:spLocks noChangeArrowheads="1"/>
            </p:cNvSpPr>
            <p:nvPr/>
          </p:nvSpPr>
          <p:spPr bwMode="auto">
            <a:xfrm>
              <a:off x="2100" y="1781"/>
              <a:ext cx="240" cy="22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1312" name="Freeform 77"/>
            <p:cNvSpPr>
              <a:spLocks/>
            </p:cNvSpPr>
            <p:nvPr/>
          </p:nvSpPr>
          <p:spPr bwMode="auto">
            <a:xfrm>
              <a:off x="2055" y="1901"/>
              <a:ext cx="345" cy="1"/>
            </a:xfrm>
            <a:custGeom>
              <a:avLst/>
              <a:gdLst>
                <a:gd name="T0" fmla="*/ 0 w 345"/>
                <a:gd name="T1" fmla="*/ 0 h 1"/>
                <a:gd name="T2" fmla="*/ 345 w 345"/>
                <a:gd name="T3" fmla="*/ 0 h 1"/>
                <a:gd name="T4" fmla="*/ 0 60000 65536"/>
                <a:gd name="T5" fmla="*/ 0 60000 65536"/>
                <a:gd name="T6" fmla="*/ 0 w 345"/>
                <a:gd name="T7" fmla="*/ 0 h 1"/>
                <a:gd name="T8" fmla="*/ 345 w 3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">
                  <a:moveTo>
                    <a:pt x="0" y="0"/>
                  </a:moveTo>
                  <a:lnTo>
                    <a:pt x="3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3" name="Freeform 78"/>
            <p:cNvSpPr>
              <a:spLocks/>
            </p:cNvSpPr>
            <p:nvPr/>
          </p:nvSpPr>
          <p:spPr bwMode="auto">
            <a:xfrm>
              <a:off x="2220" y="1751"/>
              <a:ext cx="1" cy="300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300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4" name="Oval 79"/>
            <p:cNvSpPr>
              <a:spLocks noChangeArrowheads="1"/>
            </p:cNvSpPr>
            <p:nvPr/>
          </p:nvSpPr>
          <p:spPr bwMode="auto">
            <a:xfrm>
              <a:off x="2100" y="1375"/>
              <a:ext cx="240" cy="22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1315" name="Freeform 80"/>
            <p:cNvSpPr>
              <a:spLocks/>
            </p:cNvSpPr>
            <p:nvPr/>
          </p:nvSpPr>
          <p:spPr bwMode="auto">
            <a:xfrm>
              <a:off x="2055" y="1495"/>
              <a:ext cx="345" cy="1"/>
            </a:xfrm>
            <a:custGeom>
              <a:avLst/>
              <a:gdLst>
                <a:gd name="T0" fmla="*/ 0 w 345"/>
                <a:gd name="T1" fmla="*/ 0 h 1"/>
                <a:gd name="T2" fmla="*/ 345 w 345"/>
                <a:gd name="T3" fmla="*/ 0 h 1"/>
                <a:gd name="T4" fmla="*/ 0 60000 65536"/>
                <a:gd name="T5" fmla="*/ 0 60000 65536"/>
                <a:gd name="T6" fmla="*/ 0 w 345"/>
                <a:gd name="T7" fmla="*/ 0 h 1"/>
                <a:gd name="T8" fmla="*/ 345 w 3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1">
                  <a:moveTo>
                    <a:pt x="0" y="0"/>
                  </a:moveTo>
                  <a:lnTo>
                    <a:pt x="3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6" name="Freeform 81"/>
            <p:cNvSpPr>
              <a:spLocks/>
            </p:cNvSpPr>
            <p:nvPr/>
          </p:nvSpPr>
          <p:spPr bwMode="auto">
            <a:xfrm>
              <a:off x="2220" y="1345"/>
              <a:ext cx="1" cy="300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300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7" name="Line 82"/>
            <p:cNvSpPr>
              <a:spLocks noChangeShapeType="1"/>
            </p:cNvSpPr>
            <p:nvPr/>
          </p:nvSpPr>
          <p:spPr bwMode="auto">
            <a:xfrm>
              <a:off x="1035" y="1695"/>
              <a:ext cx="14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8" name="Line 83"/>
            <p:cNvSpPr>
              <a:spLocks noChangeShapeType="1"/>
            </p:cNvSpPr>
            <p:nvPr/>
          </p:nvSpPr>
          <p:spPr bwMode="auto">
            <a:xfrm>
              <a:off x="1763" y="1216"/>
              <a:ext cx="0" cy="9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9" name="Rectangle 84"/>
            <p:cNvSpPr>
              <a:spLocks noChangeArrowheads="1"/>
            </p:cNvSpPr>
            <p:nvPr/>
          </p:nvSpPr>
          <p:spPr bwMode="auto">
            <a:xfrm>
              <a:off x="1140" y="690"/>
              <a:ext cx="1275" cy="24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1320" name="Line 85"/>
            <p:cNvSpPr>
              <a:spLocks noChangeShapeType="1"/>
            </p:cNvSpPr>
            <p:nvPr/>
          </p:nvSpPr>
          <p:spPr bwMode="auto">
            <a:xfrm flipV="1">
              <a:off x="2225" y="621"/>
              <a:ext cx="0" cy="3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1" name="Line 86"/>
            <p:cNvSpPr>
              <a:spLocks noChangeShapeType="1"/>
            </p:cNvSpPr>
            <p:nvPr/>
          </p:nvSpPr>
          <p:spPr bwMode="auto">
            <a:xfrm flipV="1">
              <a:off x="2345" y="690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2" name="Line 87"/>
            <p:cNvSpPr>
              <a:spLocks noChangeShapeType="1"/>
            </p:cNvSpPr>
            <p:nvPr/>
          </p:nvSpPr>
          <p:spPr bwMode="auto">
            <a:xfrm flipV="1">
              <a:off x="2105" y="690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3" name="Line 88"/>
            <p:cNvSpPr>
              <a:spLocks noChangeShapeType="1"/>
            </p:cNvSpPr>
            <p:nvPr/>
          </p:nvSpPr>
          <p:spPr bwMode="auto">
            <a:xfrm flipV="1">
              <a:off x="1445" y="690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4" name="Line 89"/>
            <p:cNvSpPr>
              <a:spLocks noChangeShapeType="1"/>
            </p:cNvSpPr>
            <p:nvPr/>
          </p:nvSpPr>
          <p:spPr bwMode="auto">
            <a:xfrm flipV="1">
              <a:off x="1325" y="584"/>
              <a:ext cx="0" cy="4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5" name="Line 90"/>
            <p:cNvSpPr>
              <a:spLocks noChangeShapeType="1"/>
            </p:cNvSpPr>
            <p:nvPr/>
          </p:nvSpPr>
          <p:spPr bwMode="auto">
            <a:xfrm flipV="1">
              <a:off x="1205" y="690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6" name="Line 91"/>
            <p:cNvSpPr>
              <a:spLocks noChangeShapeType="1"/>
            </p:cNvSpPr>
            <p:nvPr/>
          </p:nvSpPr>
          <p:spPr bwMode="auto">
            <a:xfrm flipV="1">
              <a:off x="1774" y="630"/>
              <a:ext cx="0" cy="3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7" name="Line 92"/>
            <p:cNvSpPr>
              <a:spLocks noChangeShapeType="1"/>
            </p:cNvSpPr>
            <p:nvPr/>
          </p:nvSpPr>
          <p:spPr bwMode="auto">
            <a:xfrm flipH="1">
              <a:off x="950" y="1695"/>
              <a:ext cx="130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8" name="Line 93"/>
            <p:cNvSpPr>
              <a:spLocks noChangeShapeType="1"/>
            </p:cNvSpPr>
            <p:nvPr/>
          </p:nvSpPr>
          <p:spPr bwMode="auto">
            <a:xfrm flipH="1">
              <a:off x="600" y="1921"/>
              <a:ext cx="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9" name="Line 94"/>
            <p:cNvSpPr>
              <a:spLocks noChangeShapeType="1"/>
            </p:cNvSpPr>
            <p:nvPr/>
          </p:nvSpPr>
          <p:spPr bwMode="auto">
            <a:xfrm>
              <a:off x="1785" y="2010"/>
              <a:ext cx="285" cy="2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0" name="Line 95"/>
            <p:cNvSpPr>
              <a:spLocks noChangeShapeType="1"/>
            </p:cNvSpPr>
            <p:nvPr/>
          </p:nvSpPr>
          <p:spPr bwMode="auto">
            <a:xfrm>
              <a:off x="2070" y="2295"/>
              <a:ext cx="4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1" name="Line 96"/>
            <p:cNvSpPr>
              <a:spLocks noChangeShapeType="1"/>
            </p:cNvSpPr>
            <p:nvPr/>
          </p:nvSpPr>
          <p:spPr bwMode="auto">
            <a:xfrm flipV="1">
              <a:off x="1320" y="1140"/>
              <a:ext cx="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2" name="Line 97"/>
            <p:cNvSpPr>
              <a:spLocks noChangeShapeType="1"/>
            </p:cNvSpPr>
            <p:nvPr/>
          </p:nvSpPr>
          <p:spPr bwMode="auto">
            <a:xfrm flipV="1">
              <a:off x="2220" y="1140"/>
              <a:ext cx="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3" name="Line 98"/>
            <p:cNvSpPr>
              <a:spLocks noChangeShapeType="1"/>
            </p:cNvSpPr>
            <p:nvPr/>
          </p:nvSpPr>
          <p:spPr bwMode="auto">
            <a:xfrm>
              <a:off x="1320" y="1185"/>
              <a:ext cx="9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4" name="Freeform 99"/>
            <p:cNvSpPr>
              <a:spLocks/>
            </p:cNvSpPr>
            <p:nvPr/>
          </p:nvSpPr>
          <p:spPr bwMode="auto">
            <a:xfrm>
              <a:off x="2250" y="1491"/>
              <a:ext cx="390" cy="1"/>
            </a:xfrm>
            <a:custGeom>
              <a:avLst/>
              <a:gdLst>
                <a:gd name="T0" fmla="*/ 0 w 390"/>
                <a:gd name="T1" fmla="*/ 0 h 1"/>
                <a:gd name="T2" fmla="*/ 390 w 390"/>
                <a:gd name="T3" fmla="*/ 0 h 1"/>
                <a:gd name="T4" fmla="*/ 0 60000 65536"/>
                <a:gd name="T5" fmla="*/ 0 60000 65536"/>
                <a:gd name="T6" fmla="*/ 0 w 390"/>
                <a:gd name="T7" fmla="*/ 0 h 1"/>
                <a:gd name="T8" fmla="*/ 390 w 39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0" h="1">
                  <a:moveTo>
                    <a:pt x="0" y="0"/>
                  </a:moveTo>
                  <a:lnTo>
                    <a:pt x="390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5" name="Freeform 100"/>
            <p:cNvSpPr>
              <a:spLocks/>
            </p:cNvSpPr>
            <p:nvPr/>
          </p:nvSpPr>
          <p:spPr bwMode="auto">
            <a:xfrm>
              <a:off x="2235" y="1901"/>
              <a:ext cx="405" cy="1"/>
            </a:xfrm>
            <a:custGeom>
              <a:avLst/>
              <a:gdLst>
                <a:gd name="T0" fmla="*/ 0 w 405"/>
                <a:gd name="T1" fmla="*/ 0 h 1"/>
                <a:gd name="T2" fmla="*/ 405 w 405"/>
                <a:gd name="T3" fmla="*/ 0 h 1"/>
                <a:gd name="T4" fmla="*/ 0 60000 65536"/>
                <a:gd name="T5" fmla="*/ 0 60000 65536"/>
                <a:gd name="T6" fmla="*/ 0 w 405"/>
                <a:gd name="T7" fmla="*/ 0 h 1"/>
                <a:gd name="T8" fmla="*/ 405 w 40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5" h="1">
                  <a:moveTo>
                    <a:pt x="0" y="0"/>
                  </a:moveTo>
                  <a:lnTo>
                    <a:pt x="405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6" name="Freeform 101"/>
            <p:cNvSpPr>
              <a:spLocks/>
            </p:cNvSpPr>
            <p:nvPr/>
          </p:nvSpPr>
          <p:spPr bwMode="auto">
            <a:xfrm>
              <a:off x="2595" y="1476"/>
              <a:ext cx="1" cy="450"/>
            </a:xfrm>
            <a:custGeom>
              <a:avLst/>
              <a:gdLst>
                <a:gd name="T0" fmla="*/ 0 w 1"/>
                <a:gd name="T1" fmla="*/ 0 h 450"/>
                <a:gd name="T2" fmla="*/ 1 w 1"/>
                <a:gd name="T3" fmla="*/ 450 h 450"/>
                <a:gd name="T4" fmla="*/ 0 60000 65536"/>
                <a:gd name="T5" fmla="*/ 0 60000 65536"/>
                <a:gd name="T6" fmla="*/ 0 w 1"/>
                <a:gd name="T7" fmla="*/ 0 h 450"/>
                <a:gd name="T8" fmla="*/ 1 w 1"/>
                <a:gd name="T9" fmla="*/ 450 h 4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50">
                  <a:moveTo>
                    <a:pt x="0" y="0"/>
                  </a:moveTo>
                  <a:lnTo>
                    <a:pt x="1" y="45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7" name="Text Box 102"/>
            <p:cNvSpPr txBox="1">
              <a:spLocks noChangeArrowheads="1"/>
            </p:cNvSpPr>
            <p:nvPr/>
          </p:nvSpPr>
          <p:spPr bwMode="auto">
            <a:xfrm>
              <a:off x="2057" y="2051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基准</a:t>
              </a:r>
              <a:endParaRPr kumimoji="1" lang="zh-CN" altLang="en-US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338" name="Text Box 103"/>
            <p:cNvSpPr txBox="1">
              <a:spLocks noChangeArrowheads="1"/>
            </p:cNvSpPr>
            <p:nvPr/>
          </p:nvSpPr>
          <p:spPr bwMode="auto">
            <a:xfrm>
              <a:off x="780" y="296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dirty="0">
                  <a:latin typeface="ISOCP" pitchFamily="2" charset="0"/>
                </a:rPr>
                <a:t>⑴</a:t>
              </a:r>
            </a:p>
          </p:txBody>
        </p:sp>
        <p:sp>
          <p:nvSpPr>
            <p:cNvPr id="11339" name="Line 104"/>
            <p:cNvSpPr>
              <a:spLocks noChangeShapeType="1"/>
            </p:cNvSpPr>
            <p:nvPr/>
          </p:nvSpPr>
          <p:spPr bwMode="auto">
            <a:xfrm flipH="1">
              <a:off x="1069" y="922"/>
              <a:ext cx="233" cy="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0" name="Line 105"/>
            <p:cNvSpPr>
              <a:spLocks noChangeShapeType="1"/>
            </p:cNvSpPr>
            <p:nvPr/>
          </p:nvSpPr>
          <p:spPr bwMode="auto">
            <a:xfrm flipH="1">
              <a:off x="680" y="1078"/>
              <a:ext cx="3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1" name="Text Box 106"/>
            <p:cNvSpPr txBox="1">
              <a:spLocks noChangeArrowheads="1"/>
            </p:cNvSpPr>
            <p:nvPr/>
          </p:nvSpPr>
          <p:spPr bwMode="auto">
            <a:xfrm>
              <a:off x="666" y="830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基准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791011" y="2770188"/>
            <a:ext cx="3927475" cy="3465512"/>
            <a:chOff x="2896" y="473"/>
            <a:chExt cx="2474" cy="2183"/>
          </a:xfrm>
        </p:grpSpPr>
        <p:sp>
          <p:nvSpPr>
            <p:cNvPr id="11272" name="Text Box 36"/>
            <p:cNvSpPr txBox="1">
              <a:spLocks noChangeArrowheads="1"/>
            </p:cNvSpPr>
            <p:nvPr/>
          </p:nvSpPr>
          <p:spPr bwMode="auto">
            <a:xfrm>
              <a:off x="4660" y="1050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基准</a:t>
              </a:r>
            </a:p>
          </p:txBody>
        </p:sp>
        <p:sp>
          <p:nvSpPr>
            <p:cNvPr id="11273" name="Oval 37"/>
            <p:cNvSpPr>
              <a:spLocks noChangeArrowheads="1"/>
            </p:cNvSpPr>
            <p:nvPr/>
          </p:nvSpPr>
          <p:spPr bwMode="auto">
            <a:xfrm>
              <a:off x="3906" y="1748"/>
              <a:ext cx="408" cy="37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1274" name="Oval 38"/>
            <p:cNvSpPr>
              <a:spLocks noChangeArrowheads="1"/>
            </p:cNvSpPr>
            <p:nvPr/>
          </p:nvSpPr>
          <p:spPr bwMode="auto">
            <a:xfrm>
              <a:off x="3757" y="1611"/>
              <a:ext cx="706" cy="64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1275" name="Line 39"/>
            <p:cNvSpPr>
              <a:spLocks noChangeShapeType="1"/>
            </p:cNvSpPr>
            <p:nvPr/>
          </p:nvSpPr>
          <p:spPr bwMode="auto">
            <a:xfrm>
              <a:off x="3675" y="1936"/>
              <a:ext cx="8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Freeform 40"/>
            <p:cNvSpPr>
              <a:spLocks/>
            </p:cNvSpPr>
            <p:nvPr/>
          </p:nvSpPr>
          <p:spPr bwMode="auto">
            <a:xfrm>
              <a:off x="4110" y="1557"/>
              <a:ext cx="1" cy="754"/>
            </a:xfrm>
            <a:custGeom>
              <a:avLst/>
              <a:gdLst>
                <a:gd name="T0" fmla="*/ 0 w 1"/>
                <a:gd name="T1" fmla="*/ 0 h 844"/>
                <a:gd name="T2" fmla="*/ 0 w 1"/>
                <a:gd name="T3" fmla="*/ 602 h 844"/>
                <a:gd name="T4" fmla="*/ 0 60000 65536"/>
                <a:gd name="T5" fmla="*/ 0 60000 65536"/>
                <a:gd name="T6" fmla="*/ 0 w 1"/>
                <a:gd name="T7" fmla="*/ 0 h 844"/>
                <a:gd name="T8" fmla="*/ 1 w 1"/>
                <a:gd name="T9" fmla="*/ 844 h 8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44">
                  <a:moveTo>
                    <a:pt x="0" y="0"/>
                  </a:moveTo>
                  <a:lnTo>
                    <a:pt x="0" y="84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Rectangle 41"/>
            <p:cNvSpPr>
              <a:spLocks noChangeArrowheads="1"/>
            </p:cNvSpPr>
            <p:nvPr/>
          </p:nvSpPr>
          <p:spPr bwMode="auto">
            <a:xfrm>
              <a:off x="3285" y="1546"/>
              <a:ext cx="1365" cy="84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1278" name="Line 42"/>
            <p:cNvSpPr>
              <a:spLocks noChangeShapeType="1"/>
            </p:cNvSpPr>
            <p:nvPr/>
          </p:nvSpPr>
          <p:spPr bwMode="auto">
            <a:xfrm flipV="1">
              <a:off x="4110" y="1355"/>
              <a:ext cx="0" cy="29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Line 43"/>
            <p:cNvSpPr>
              <a:spLocks noChangeShapeType="1"/>
            </p:cNvSpPr>
            <p:nvPr/>
          </p:nvSpPr>
          <p:spPr bwMode="auto">
            <a:xfrm flipV="1">
              <a:off x="4651" y="1340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Line 44"/>
            <p:cNvSpPr>
              <a:spLocks noChangeShapeType="1"/>
            </p:cNvSpPr>
            <p:nvPr/>
          </p:nvSpPr>
          <p:spPr bwMode="auto">
            <a:xfrm>
              <a:off x="4110" y="1379"/>
              <a:ext cx="54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Line 45"/>
            <p:cNvSpPr>
              <a:spLocks noChangeShapeType="1"/>
            </p:cNvSpPr>
            <p:nvPr/>
          </p:nvSpPr>
          <p:spPr bwMode="auto">
            <a:xfrm>
              <a:off x="4470" y="1936"/>
              <a:ext cx="42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Line 46"/>
            <p:cNvSpPr>
              <a:spLocks noChangeShapeType="1"/>
            </p:cNvSpPr>
            <p:nvPr/>
          </p:nvSpPr>
          <p:spPr bwMode="auto">
            <a:xfrm>
              <a:off x="4662" y="2377"/>
              <a:ext cx="25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Freeform 47"/>
            <p:cNvSpPr>
              <a:spLocks/>
            </p:cNvSpPr>
            <p:nvPr/>
          </p:nvSpPr>
          <p:spPr bwMode="auto">
            <a:xfrm>
              <a:off x="4854" y="1918"/>
              <a:ext cx="1" cy="464"/>
            </a:xfrm>
            <a:custGeom>
              <a:avLst/>
              <a:gdLst>
                <a:gd name="T0" fmla="*/ 0 w 1"/>
                <a:gd name="T1" fmla="*/ 0 h 464"/>
                <a:gd name="T2" fmla="*/ 0 w 1"/>
                <a:gd name="T3" fmla="*/ 464 h 464"/>
                <a:gd name="T4" fmla="*/ 0 60000 65536"/>
                <a:gd name="T5" fmla="*/ 0 60000 65536"/>
                <a:gd name="T6" fmla="*/ 0 w 1"/>
                <a:gd name="T7" fmla="*/ 0 h 464"/>
                <a:gd name="T8" fmla="*/ 1 w 1"/>
                <a:gd name="T9" fmla="*/ 464 h 4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64">
                  <a:moveTo>
                    <a:pt x="0" y="0"/>
                  </a:moveTo>
                  <a:lnTo>
                    <a:pt x="0" y="464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Text Box 48"/>
            <p:cNvSpPr txBox="1">
              <a:spLocks noChangeArrowheads="1"/>
            </p:cNvSpPr>
            <p:nvPr/>
          </p:nvSpPr>
          <p:spPr bwMode="auto">
            <a:xfrm>
              <a:off x="2896" y="2404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基准</a:t>
              </a:r>
            </a:p>
          </p:txBody>
        </p:sp>
        <p:sp>
          <p:nvSpPr>
            <p:cNvPr id="11285" name="Line 49"/>
            <p:cNvSpPr>
              <a:spLocks noChangeShapeType="1"/>
            </p:cNvSpPr>
            <p:nvPr/>
          </p:nvSpPr>
          <p:spPr bwMode="auto">
            <a:xfrm flipH="1">
              <a:off x="2931" y="2646"/>
              <a:ext cx="4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Text Box 50"/>
            <p:cNvSpPr txBox="1">
              <a:spLocks noChangeArrowheads="1"/>
            </p:cNvSpPr>
            <p:nvPr/>
          </p:nvSpPr>
          <p:spPr bwMode="auto">
            <a:xfrm>
              <a:off x="4680" y="1414"/>
              <a:ext cx="69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基准</a:t>
              </a:r>
            </a:p>
          </p:txBody>
        </p:sp>
        <p:sp>
          <p:nvSpPr>
            <p:cNvPr id="11287" name="Line 51"/>
            <p:cNvSpPr>
              <a:spLocks noChangeShapeType="1"/>
            </p:cNvSpPr>
            <p:nvPr/>
          </p:nvSpPr>
          <p:spPr bwMode="auto">
            <a:xfrm flipV="1">
              <a:off x="4650" y="1664"/>
              <a:ext cx="203" cy="1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8" name="Line 52"/>
            <p:cNvSpPr>
              <a:spLocks noChangeShapeType="1"/>
            </p:cNvSpPr>
            <p:nvPr/>
          </p:nvSpPr>
          <p:spPr bwMode="auto">
            <a:xfrm>
              <a:off x="4853" y="1664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Rectangle 53"/>
            <p:cNvSpPr>
              <a:spLocks noChangeArrowheads="1"/>
            </p:cNvSpPr>
            <p:nvPr/>
          </p:nvSpPr>
          <p:spPr bwMode="auto">
            <a:xfrm>
              <a:off x="3285" y="1025"/>
              <a:ext cx="1365" cy="17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1290" name="Rectangle 54"/>
            <p:cNvSpPr>
              <a:spLocks noChangeArrowheads="1"/>
            </p:cNvSpPr>
            <p:nvPr/>
          </p:nvSpPr>
          <p:spPr bwMode="auto">
            <a:xfrm>
              <a:off x="3735" y="584"/>
              <a:ext cx="735" cy="44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1291" name="Line 55"/>
            <p:cNvSpPr>
              <a:spLocks noChangeShapeType="1"/>
            </p:cNvSpPr>
            <p:nvPr/>
          </p:nvSpPr>
          <p:spPr bwMode="auto">
            <a:xfrm flipV="1">
              <a:off x="4101" y="530"/>
              <a:ext cx="0" cy="7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Line 56"/>
            <p:cNvSpPr>
              <a:spLocks noChangeShapeType="1"/>
            </p:cNvSpPr>
            <p:nvPr/>
          </p:nvSpPr>
          <p:spPr bwMode="auto">
            <a:xfrm flipV="1">
              <a:off x="4314" y="583"/>
              <a:ext cx="0" cy="6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" name="Line 57"/>
            <p:cNvSpPr>
              <a:spLocks noChangeShapeType="1"/>
            </p:cNvSpPr>
            <p:nvPr/>
          </p:nvSpPr>
          <p:spPr bwMode="auto">
            <a:xfrm flipV="1">
              <a:off x="3906" y="583"/>
              <a:ext cx="0" cy="6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" name="Freeform 58"/>
            <p:cNvSpPr>
              <a:spLocks/>
            </p:cNvSpPr>
            <p:nvPr/>
          </p:nvSpPr>
          <p:spPr bwMode="auto">
            <a:xfrm>
              <a:off x="4569" y="1207"/>
              <a:ext cx="104" cy="91"/>
            </a:xfrm>
            <a:custGeom>
              <a:avLst/>
              <a:gdLst>
                <a:gd name="T0" fmla="*/ 0 w 104"/>
                <a:gd name="T1" fmla="*/ 0 h 91"/>
                <a:gd name="T2" fmla="*/ 104 w 104"/>
                <a:gd name="T3" fmla="*/ 91 h 91"/>
                <a:gd name="T4" fmla="*/ 0 60000 65536"/>
                <a:gd name="T5" fmla="*/ 0 60000 65536"/>
                <a:gd name="T6" fmla="*/ 0 w 104"/>
                <a:gd name="T7" fmla="*/ 0 h 91"/>
                <a:gd name="T8" fmla="*/ 104 w 104"/>
                <a:gd name="T9" fmla="*/ 91 h 9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" h="91">
                  <a:moveTo>
                    <a:pt x="0" y="0"/>
                  </a:moveTo>
                  <a:lnTo>
                    <a:pt x="104" y="9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5" name="Freeform 59"/>
            <p:cNvSpPr>
              <a:spLocks/>
            </p:cNvSpPr>
            <p:nvPr/>
          </p:nvSpPr>
          <p:spPr bwMode="auto">
            <a:xfrm>
              <a:off x="4670" y="1304"/>
              <a:ext cx="444" cy="1"/>
            </a:xfrm>
            <a:custGeom>
              <a:avLst/>
              <a:gdLst>
                <a:gd name="T0" fmla="*/ 0 w 444"/>
                <a:gd name="T1" fmla="*/ 0 h 1"/>
                <a:gd name="T2" fmla="*/ 444 w 444"/>
                <a:gd name="T3" fmla="*/ 0 h 1"/>
                <a:gd name="T4" fmla="*/ 0 60000 65536"/>
                <a:gd name="T5" fmla="*/ 0 60000 65536"/>
                <a:gd name="T6" fmla="*/ 0 w 444"/>
                <a:gd name="T7" fmla="*/ 0 h 1"/>
                <a:gd name="T8" fmla="*/ 444 w 44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4" h="1">
                  <a:moveTo>
                    <a:pt x="0" y="0"/>
                  </a:moveTo>
                  <a:lnTo>
                    <a:pt x="44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6" name="Text Box 60"/>
            <p:cNvSpPr txBox="1">
              <a:spLocks noChangeArrowheads="1"/>
            </p:cNvSpPr>
            <p:nvPr/>
          </p:nvSpPr>
          <p:spPr bwMode="auto">
            <a:xfrm>
              <a:off x="3105" y="473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dirty="0">
                  <a:latin typeface="ISOCP" pitchFamily="2" charset="0"/>
                </a:rPr>
                <a:t>⑵</a:t>
              </a:r>
            </a:p>
          </p:txBody>
        </p:sp>
        <p:sp>
          <p:nvSpPr>
            <p:cNvPr id="11297" name="Line 61"/>
            <p:cNvSpPr>
              <a:spLocks noChangeShapeType="1"/>
            </p:cNvSpPr>
            <p:nvPr/>
          </p:nvSpPr>
          <p:spPr bwMode="auto">
            <a:xfrm flipV="1">
              <a:off x="3336" y="2386"/>
              <a:ext cx="339" cy="2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8" name="Line 62"/>
            <p:cNvSpPr>
              <a:spLocks noChangeShapeType="1"/>
            </p:cNvSpPr>
            <p:nvPr/>
          </p:nvSpPr>
          <p:spPr bwMode="auto">
            <a:xfrm flipH="1">
              <a:off x="3014" y="1025"/>
              <a:ext cx="27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9" name="Line 63"/>
            <p:cNvSpPr>
              <a:spLocks noChangeShapeType="1"/>
            </p:cNvSpPr>
            <p:nvPr/>
          </p:nvSpPr>
          <p:spPr bwMode="auto">
            <a:xfrm flipH="1">
              <a:off x="3009" y="1185"/>
              <a:ext cx="2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0" name="Line 64"/>
            <p:cNvSpPr>
              <a:spLocks noChangeShapeType="1"/>
            </p:cNvSpPr>
            <p:nvPr/>
          </p:nvSpPr>
          <p:spPr bwMode="auto">
            <a:xfrm>
              <a:off x="3105" y="851"/>
              <a:ext cx="0" cy="17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1" name="Line 65"/>
            <p:cNvSpPr>
              <a:spLocks noChangeShapeType="1"/>
            </p:cNvSpPr>
            <p:nvPr/>
          </p:nvSpPr>
          <p:spPr bwMode="auto">
            <a:xfrm>
              <a:off x="3105" y="1025"/>
              <a:ext cx="0" cy="1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2" name="Line 66"/>
            <p:cNvSpPr>
              <a:spLocks noChangeShapeType="1"/>
            </p:cNvSpPr>
            <p:nvPr/>
          </p:nvSpPr>
          <p:spPr bwMode="auto">
            <a:xfrm>
              <a:off x="3105" y="1176"/>
              <a:ext cx="0" cy="17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402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0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6AAE57F0-C9E6-4BAD-BB9F-095340B7F5AC}" type="slidenum">
              <a:rPr kumimoji="1" lang="en-US" altLang="zh-CN" sz="1400">
                <a:solidFill>
                  <a:schemeClr val="bg2"/>
                </a:solidFill>
                <a:latin typeface="Times New Roman" pitchFamily="18" charset="0"/>
              </a:rPr>
              <a:pPr algn="r" eaLnBrk="1" hangingPunct="1">
                <a:spcBef>
                  <a:spcPct val="50000"/>
                </a:spcBef>
              </a:pPr>
              <a:t>9</a:t>
            </a:fld>
            <a:endParaRPr kumimoji="1" lang="en-US" altLang="zh-CN" sz="1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90500" y="385763"/>
            <a:ext cx="8786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定形尺寸</a:t>
            </a:r>
            <a:endParaRPr kumimoji="1" lang="zh-CN" altLang="en-US" sz="240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212975" y="401638"/>
            <a:ext cx="64182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kumimoji="1" lang="en-US" altLang="zh-CN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确定基本体的大小和形状的尺寸，</a:t>
            </a:r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必须标注</a:t>
            </a: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  <a:ea typeface="黑体" pitchFamily="2" charset="-122"/>
              </a:rPr>
              <a:t>长</a:t>
            </a:r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  <a:ea typeface="黑体" pitchFamily="2" charset="-122"/>
              </a:rPr>
              <a:t>宽</a:t>
            </a:r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  <a:ea typeface="黑体" pitchFamily="2" charset="-122"/>
              </a:rPr>
              <a:t>高</a:t>
            </a:r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三个方向大小的尺寸</a:t>
            </a:r>
            <a:endParaRPr kumimoji="1" lang="zh-CN" altLang="en-US" sz="2400" b="1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96938" y="1655763"/>
            <a:ext cx="1046162" cy="2054225"/>
            <a:chOff x="907" y="959"/>
            <a:chExt cx="659" cy="1294"/>
          </a:xfrm>
        </p:grpSpPr>
        <p:sp>
          <p:nvSpPr>
            <p:cNvPr id="12403" name="Rectangle 4"/>
            <p:cNvSpPr>
              <a:spLocks noChangeArrowheads="1"/>
            </p:cNvSpPr>
            <p:nvPr/>
          </p:nvSpPr>
          <p:spPr bwMode="auto">
            <a:xfrm>
              <a:off x="907" y="959"/>
              <a:ext cx="653" cy="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2404" name="Rectangle 5"/>
            <p:cNvSpPr>
              <a:spLocks noChangeArrowheads="1"/>
            </p:cNvSpPr>
            <p:nvPr/>
          </p:nvSpPr>
          <p:spPr bwMode="auto">
            <a:xfrm>
              <a:off x="907" y="1960"/>
              <a:ext cx="659" cy="29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889000" y="2944813"/>
            <a:ext cx="1055688" cy="311150"/>
            <a:chOff x="902" y="1771"/>
            <a:chExt cx="665" cy="196"/>
          </a:xfrm>
        </p:grpSpPr>
        <p:sp>
          <p:nvSpPr>
            <p:cNvPr id="12400" name="Line 7"/>
            <p:cNvSpPr>
              <a:spLocks noChangeShapeType="1"/>
            </p:cNvSpPr>
            <p:nvPr/>
          </p:nvSpPr>
          <p:spPr bwMode="auto">
            <a:xfrm>
              <a:off x="902" y="1771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01" name="Line 8"/>
            <p:cNvSpPr>
              <a:spLocks noChangeShapeType="1"/>
            </p:cNvSpPr>
            <p:nvPr/>
          </p:nvSpPr>
          <p:spPr bwMode="auto">
            <a:xfrm>
              <a:off x="1567" y="1775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02" name="Line 9"/>
            <p:cNvSpPr>
              <a:spLocks noChangeShapeType="1"/>
            </p:cNvSpPr>
            <p:nvPr/>
          </p:nvSpPr>
          <p:spPr bwMode="auto">
            <a:xfrm>
              <a:off x="902" y="1822"/>
              <a:ext cx="6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925638" y="1647825"/>
            <a:ext cx="244475" cy="1119188"/>
            <a:chOff x="1555" y="954"/>
            <a:chExt cx="154" cy="705"/>
          </a:xfrm>
        </p:grpSpPr>
        <p:sp>
          <p:nvSpPr>
            <p:cNvPr id="12397" name="Line 11"/>
            <p:cNvSpPr>
              <a:spLocks noChangeShapeType="1"/>
            </p:cNvSpPr>
            <p:nvPr/>
          </p:nvSpPr>
          <p:spPr bwMode="auto">
            <a:xfrm>
              <a:off x="1562" y="961"/>
              <a:ext cx="1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8" name="Line 12"/>
            <p:cNvSpPr>
              <a:spLocks noChangeShapeType="1"/>
            </p:cNvSpPr>
            <p:nvPr/>
          </p:nvSpPr>
          <p:spPr bwMode="auto">
            <a:xfrm>
              <a:off x="1555" y="1659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9" name="Line 13"/>
            <p:cNvSpPr>
              <a:spLocks noChangeShapeType="1"/>
            </p:cNvSpPr>
            <p:nvPr/>
          </p:nvSpPr>
          <p:spPr bwMode="auto">
            <a:xfrm>
              <a:off x="1670" y="954"/>
              <a:ext cx="0" cy="7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936750" y="3227388"/>
            <a:ext cx="254000" cy="477837"/>
            <a:chOff x="1562" y="1949"/>
            <a:chExt cx="160" cy="293"/>
          </a:xfrm>
        </p:grpSpPr>
        <p:sp>
          <p:nvSpPr>
            <p:cNvPr id="12394" name="Line 15"/>
            <p:cNvSpPr>
              <a:spLocks noChangeShapeType="1"/>
            </p:cNvSpPr>
            <p:nvPr/>
          </p:nvSpPr>
          <p:spPr bwMode="auto">
            <a:xfrm>
              <a:off x="1568" y="1960"/>
              <a:ext cx="1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5" name="Line 16"/>
            <p:cNvSpPr>
              <a:spLocks noChangeShapeType="1"/>
            </p:cNvSpPr>
            <p:nvPr/>
          </p:nvSpPr>
          <p:spPr bwMode="auto">
            <a:xfrm>
              <a:off x="1562" y="2241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6" name="Line 17"/>
            <p:cNvSpPr>
              <a:spLocks noChangeShapeType="1"/>
            </p:cNvSpPr>
            <p:nvPr/>
          </p:nvSpPr>
          <p:spPr bwMode="auto">
            <a:xfrm>
              <a:off x="1670" y="1949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3979863" y="3009900"/>
            <a:ext cx="1020762" cy="754063"/>
            <a:chOff x="2354" y="1812"/>
            <a:chExt cx="643" cy="475"/>
          </a:xfrm>
        </p:grpSpPr>
        <p:sp>
          <p:nvSpPr>
            <p:cNvPr id="12388" name="Line 19"/>
            <p:cNvSpPr>
              <a:spLocks noChangeShapeType="1"/>
            </p:cNvSpPr>
            <p:nvPr/>
          </p:nvSpPr>
          <p:spPr bwMode="auto">
            <a:xfrm flipV="1">
              <a:off x="2360" y="18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9" name="Line 20"/>
            <p:cNvSpPr>
              <a:spLocks noChangeShapeType="1"/>
            </p:cNvSpPr>
            <p:nvPr/>
          </p:nvSpPr>
          <p:spPr bwMode="auto">
            <a:xfrm flipV="1">
              <a:off x="2776" y="1812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0" name="Line 21"/>
            <p:cNvSpPr>
              <a:spLocks noChangeShapeType="1"/>
            </p:cNvSpPr>
            <p:nvPr/>
          </p:nvSpPr>
          <p:spPr bwMode="auto">
            <a:xfrm>
              <a:off x="2354" y="1856"/>
              <a:ext cx="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" name="Line 22"/>
            <p:cNvSpPr>
              <a:spLocks noChangeShapeType="1"/>
            </p:cNvSpPr>
            <p:nvPr/>
          </p:nvSpPr>
          <p:spPr bwMode="auto">
            <a:xfrm>
              <a:off x="2776" y="2072"/>
              <a:ext cx="2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2" name="Line 23"/>
            <p:cNvSpPr>
              <a:spLocks noChangeShapeType="1"/>
            </p:cNvSpPr>
            <p:nvPr/>
          </p:nvSpPr>
          <p:spPr bwMode="auto">
            <a:xfrm>
              <a:off x="2773" y="2287"/>
              <a:ext cx="2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3" name="Line 24"/>
            <p:cNvSpPr>
              <a:spLocks noChangeShapeType="1"/>
            </p:cNvSpPr>
            <p:nvPr/>
          </p:nvSpPr>
          <p:spPr bwMode="auto">
            <a:xfrm>
              <a:off x="2971" y="2067"/>
              <a:ext cx="0" cy="2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800475" y="2841625"/>
            <a:ext cx="1382713" cy="1120775"/>
            <a:chOff x="2241" y="1706"/>
            <a:chExt cx="871" cy="706"/>
          </a:xfrm>
        </p:grpSpPr>
        <p:sp>
          <p:nvSpPr>
            <p:cNvPr id="12382" name="Line 26"/>
            <p:cNvSpPr>
              <a:spLocks noChangeShapeType="1"/>
            </p:cNvSpPr>
            <p:nvPr/>
          </p:nvSpPr>
          <p:spPr bwMode="auto">
            <a:xfrm>
              <a:off x="2241" y="1718"/>
              <a:ext cx="0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3" name="Line 27"/>
            <p:cNvSpPr>
              <a:spLocks noChangeShapeType="1"/>
            </p:cNvSpPr>
            <p:nvPr/>
          </p:nvSpPr>
          <p:spPr bwMode="auto">
            <a:xfrm>
              <a:off x="2242" y="1754"/>
              <a:ext cx="6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4" name="Line 28"/>
            <p:cNvSpPr>
              <a:spLocks noChangeShapeType="1"/>
            </p:cNvSpPr>
            <p:nvPr/>
          </p:nvSpPr>
          <p:spPr bwMode="auto">
            <a:xfrm>
              <a:off x="2874" y="1706"/>
              <a:ext cx="0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5" name="Line 29"/>
            <p:cNvSpPr>
              <a:spLocks noChangeShapeType="1"/>
            </p:cNvSpPr>
            <p:nvPr/>
          </p:nvSpPr>
          <p:spPr bwMode="auto">
            <a:xfrm>
              <a:off x="2882" y="1963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6" name="Line 30"/>
            <p:cNvSpPr>
              <a:spLocks noChangeShapeType="1"/>
            </p:cNvSpPr>
            <p:nvPr/>
          </p:nvSpPr>
          <p:spPr bwMode="auto">
            <a:xfrm>
              <a:off x="2888" y="2404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7" name="Line 31"/>
            <p:cNvSpPr>
              <a:spLocks noChangeShapeType="1"/>
            </p:cNvSpPr>
            <p:nvPr/>
          </p:nvSpPr>
          <p:spPr bwMode="auto">
            <a:xfrm>
              <a:off x="3080" y="1959"/>
              <a:ext cx="0" cy="4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4654550" y="1668463"/>
            <a:ext cx="381000" cy="1068387"/>
            <a:chOff x="2779" y="967"/>
            <a:chExt cx="240" cy="673"/>
          </a:xfrm>
        </p:grpSpPr>
        <p:sp>
          <p:nvSpPr>
            <p:cNvPr id="12379" name="Line 33"/>
            <p:cNvSpPr>
              <a:spLocks noChangeShapeType="1"/>
            </p:cNvSpPr>
            <p:nvPr/>
          </p:nvSpPr>
          <p:spPr bwMode="auto">
            <a:xfrm>
              <a:off x="2779" y="971"/>
              <a:ext cx="2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0" name="Line 34"/>
            <p:cNvSpPr>
              <a:spLocks noChangeShapeType="1"/>
            </p:cNvSpPr>
            <p:nvPr/>
          </p:nvSpPr>
          <p:spPr bwMode="auto">
            <a:xfrm>
              <a:off x="2882" y="1636"/>
              <a:ext cx="1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1" name="Line 35"/>
            <p:cNvSpPr>
              <a:spLocks noChangeShapeType="1"/>
            </p:cNvSpPr>
            <p:nvPr/>
          </p:nvSpPr>
          <p:spPr bwMode="auto">
            <a:xfrm>
              <a:off x="2971" y="967"/>
              <a:ext cx="0" cy="6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6413500" y="2873375"/>
            <a:ext cx="984250" cy="214313"/>
            <a:chOff x="3612" y="1726"/>
            <a:chExt cx="620" cy="135"/>
          </a:xfrm>
        </p:grpSpPr>
        <p:sp>
          <p:nvSpPr>
            <p:cNvPr id="12376" name="Line 37"/>
            <p:cNvSpPr>
              <a:spLocks noChangeShapeType="1"/>
            </p:cNvSpPr>
            <p:nvPr/>
          </p:nvSpPr>
          <p:spPr bwMode="auto">
            <a:xfrm flipV="1">
              <a:off x="3615" y="1726"/>
              <a:ext cx="0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7" name="Line 38"/>
            <p:cNvSpPr>
              <a:spLocks noChangeShapeType="1"/>
            </p:cNvSpPr>
            <p:nvPr/>
          </p:nvSpPr>
          <p:spPr bwMode="auto">
            <a:xfrm flipV="1">
              <a:off x="4226" y="1726"/>
              <a:ext cx="0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8" name="Line 39"/>
            <p:cNvSpPr>
              <a:spLocks noChangeShapeType="1"/>
            </p:cNvSpPr>
            <p:nvPr/>
          </p:nvSpPr>
          <p:spPr bwMode="auto">
            <a:xfrm>
              <a:off x="3612" y="1759"/>
              <a:ext cx="6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6916738" y="1654175"/>
            <a:ext cx="720725" cy="1762125"/>
            <a:chOff x="3929" y="958"/>
            <a:chExt cx="454" cy="1110"/>
          </a:xfrm>
        </p:grpSpPr>
        <p:sp>
          <p:nvSpPr>
            <p:cNvPr id="12370" name="Line 41"/>
            <p:cNvSpPr>
              <a:spLocks noChangeShapeType="1"/>
            </p:cNvSpPr>
            <p:nvPr/>
          </p:nvSpPr>
          <p:spPr bwMode="auto">
            <a:xfrm>
              <a:off x="3932" y="2065"/>
              <a:ext cx="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1" name="Line 42"/>
            <p:cNvSpPr>
              <a:spLocks noChangeShapeType="1"/>
            </p:cNvSpPr>
            <p:nvPr/>
          </p:nvSpPr>
          <p:spPr bwMode="auto">
            <a:xfrm>
              <a:off x="4223" y="1864"/>
              <a:ext cx="1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2" name="Line 43"/>
            <p:cNvSpPr>
              <a:spLocks noChangeShapeType="1"/>
            </p:cNvSpPr>
            <p:nvPr/>
          </p:nvSpPr>
          <p:spPr bwMode="auto">
            <a:xfrm>
              <a:off x="4341" y="1856"/>
              <a:ext cx="0" cy="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3" name="Line 44"/>
            <p:cNvSpPr>
              <a:spLocks noChangeShapeType="1"/>
            </p:cNvSpPr>
            <p:nvPr/>
          </p:nvSpPr>
          <p:spPr bwMode="auto">
            <a:xfrm>
              <a:off x="4226" y="1646"/>
              <a:ext cx="1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4" name="Line 45"/>
            <p:cNvSpPr>
              <a:spLocks noChangeShapeType="1"/>
            </p:cNvSpPr>
            <p:nvPr/>
          </p:nvSpPr>
          <p:spPr bwMode="auto">
            <a:xfrm>
              <a:off x="3929" y="965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5" name="Line 46"/>
            <p:cNvSpPr>
              <a:spLocks noChangeShapeType="1"/>
            </p:cNvSpPr>
            <p:nvPr/>
          </p:nvSpPr>
          <p:spPr bwMode="auto">
            <a:xfrm>
              <a:off x="4341" y="958"/>
              <a:ext cx="0" cy="6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47"/>
          <p:cNvGrpSpPr>
            <a:grpSpLocks/>
          </p:cNvGrpSpPr>
          <p:nvPr/>
        </p:nvGrpSpPr>
        <p:grpSpPr bwMode="auto">
          <a:xfrm rot="-5400000">
            <a:off x="1452563" y="3890171"/>
            <a:ext cx="219075" cy="1212850"/>
            <a:chOff x="1564" y="2803"/>
            <a:chExt cx="138" cy="764"/>
          </a:xfrm>
        </p:grpSpPr>
        <p:sp>
          <p:nvSpPr>
            <p:cNvPr id="12367" name="Line 48"/>
            <p:cNvSpPr>
              <a:spLocks noChangeShapeType="1"/>
            </p:cNvSpPr>
            <p:nvPr/>
          </p:nvSpPr>
          <p:spPr bwMode="auto">
            <a:xfrm>
              <a:off x="1565" y="2807"/>
              <a:ext cx="1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8" name="Line 49"/>
            <p:cNvSpPr>
              <a:spLocks noChangeShapeType="1"/>
            </p:cNvSpPr>
            <p:nvPr/>
          </p:nvSpPr>
          <p:spPr bwMode="auto">
            <a:xfrm>
              <a:off x="1564" y="3560"/>
              <a:ext cx="1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9" name="Line 50"/>
            <p:cNvSpPr>
              <a:spLocks noChangeShapeType="1"/>
            </p:cNvSpPr>
            <p:nvPr/>
          </p:nvSpPr>
          <p:spPr bwMode="auto">
            <a:xfrm>
              <a:off x="1667" y="2803"/>
              <a:ext cx="0" cy="7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31"/>
          <p:cNvGrpSpPr>
            <a:grpSpLocks/>
          </p:cNvGrpSpPr>
          <p:nvPr/>
        </p:nvGrpSpPr>
        <p:grpSpPr bwMode="auto">
          <a:xfrm>
            <a:off x="801688" y="4626770"/>
            <a:ext cx="1508125" cy="952500"/>
            <a:chOff x="254" y="3291"/>
            <a:chExt cx="950" cy="600"/>
          </a:xfrm>
        </p:grpSpPr>
        <p:sp>
          <p:nvSpPr>
            <p:cNvPr id="12365" name="Rectangle 52"/>
            <p:cNvSpPr>
              <a:spLocks noChangeArrowheads="1"/>
            </p:cNvSpPr>
            <p:nvPr/>
          </p:nvSpPr>
          <p:spPr bwMode="auto">
            <a:xfrm rot="-5400000">
              <a:off x="430" y="3211"/>
              <a:ext cx="600" cy="7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2366" name="Line 53"/>
            <p:cNvSpPr>
              <a:spLocks noChangeShapeType="1"/>
            </p:cNvSpPr>
            <p:nvPr/>
          </p:nvSpPr>
          <p:spPr bwMode="auto">
            <a:xfrm rot="-5400000">
              <a:off x="729" y="3115"/>
              <a:ext cx="0" cy="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132"/>
          <p:cNvGrpSpPr>
            <a:grpSpLocks/>
          </p:cNvGrpSpPr>
          <p:nvPr/>
        </p:nvGrpSpPr>
        <p:grpSpPr bwMode="auto">
          <a:xfrm>
            <a:off x="3638551" y="4517233"/>
            <a:ext cx="1544637" cy="973137"/>
            <a:chOff x="2041" y="3222"/>
            <a:chExt cx="973" cy="613"/>
          </a:xfrm>
        </p:grpSpPr>
        <p:sp>
          <p:nvSpPr>
            <p:cNvPr id="12363" name="AutoShape 55"/>
            <p:cNvSpPr>
              <a:spLocks noChangeArrowheads="1"/>
            </p:cNvSpPr>
            <p:nvPr/>
          </p:nvSpPr>
          <p:spPr bwMode="auto">
            <a:xfrm rot="5400000">
              <a:off x="2211" y="3153"/>
              <a:ext cx="613" cy="751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2364" name="Line 56"/>
            <p:cNvSpPr>
              <a:spLocks noChangeShapeType="1"/>
            </p:cNvSpPr>
            <p:nvPr/>
          </p:nvSpPr>
          <p:spPr bwMode="auto">
            <a:xfrm rot="5400000">
              <a:off x="2528" y="3040"/>
              <a:ext cx="0" cy="9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126"/>
          <p:cNvGrpSpPr>
            <a:grpSpLocks/>
          </p:cNvGrpSpPr>
          <p:nvPr/>
        </p:nvGrpSpPr>
        <p:grpSpPr bwMode="auto">
          <a:xfrm>
            <a:off x="2125662" y="4617245"/>
            <a:ext cx="400049" cy="965200"/>
            <a:chOff x="1088" y="3285"/>
            <a:chExt cx="252" cy="608"/>
          </a:xfrm>
        </p:grpSpPr>
        <p:sp>
          <p:nvSpPr>
            <p:cNvPr id="12359" name="Line 58"/>
            <p:cNvSpPr>
              <a:spLocks noChangeShapeType="1"/>
            </p:cNvSpPr>
            <p:nvPr/>
          </p:nvSpPr>
          <p:spPr bwMode="auto">
            <a:xfrm rot="-5400000">
              <a:off x="1221" y="3188"/>
              <a:ext cx="0" cy="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0" name="Line 59"/>
            <p:cNvSpPr>
              <a:spLocks noChangeShapeType="1"/>
            </p:cNvSpPr>
            <p:nvPr/>
          </p:nvSpPr>
          <p:spPr bwMode="auto">
            <a:xfrm rot="-5400000">
              <a:off x="1217" y="3793"/>
              <a:ext cx="0" cy="1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1" name="Line 60"/>
            <p:cNvSpPr>
              <a:spLocks noChangeShapeType="1"/>
            </p:cNvSpPr>
            <p:nvPr/>
          </p:nvSpPr>
          <p:spPr bwMode="auto">
            <a:xfrm rot="-5400000">
              <a:off x="975" y="3589"/>
              <a:ext cx="6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2" name="Text Box 61"/>
            <p:cNvSpPr txBox="1">
              <a:spLocks noChangeArrowheads="1"/>
            </p:cNvSpPr>
            <p:nvPr/>
          </p:nvSpPr>
          <p:spPr bwMode="auto">
            <a:xfrm rot="16200000">
              <a:off x="1107" y="3461"/>
              <a:ext cx="2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i="1" dirty="0" smtClean="0">
                  <a:latin typeface="等线" panose="02010600030101010101" pitchFamily="2" charset="-122"/>
                  <a:ea typeface="等线" panose="02010600030101010101" pitchFamily="2" charset="-122"/>
                  <a:sym typeface="SansSerif" pitchFamily="2" charset="2"/>
                </a:rPr>
                <a:t>ø</a:t>
              </a:r>
              <a:endParaRPr kumimoji="1" lang="en-US" altLang="zh-CN" sz="2000" i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3249616" y="4512470"/>
            <a:ext cx="531813" cy="971550"/>
            <a:chOff x="1796" y="3219"/>
            <a:chExt cx="335" cy="612"/>
          </a:xfrm>
        </p:grpSpPr>
        <p:sp>
          <p:nvSpPr>
            <p:cNvPr id="12355" name="Line 63"/>
            <p:cNvSpPr>
              <a:spLocks noChangeShapeType="1"/>
            </p:cNvSpPr>
            <p:nvPr/>
          </p:nvSpPr>
          <p:spPr bwMode="auto">
            <a:xfrm rot="-5400000">
              <a:off x="2029" y="3729"/>
              <a:ext cx="0" cy="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6" name="Line 64"/>
            <p:cNvSpPr>
              <a:spLocks noChangeShapeType="1"/>
            </p:cNvSpPr>
            <p:nvPr/>
          </p:nvSpPr>
          <p:spPr bwMode="auto">
            <a:xfrm rot="-5400000">
              <a:off x="2030" y="3120"/>
              <a:ext cx="0" cy="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7" name="Line 65"/>
            <p:cNvSpPr>
              <a:spLocks noChangeShapeType="1"/>
            </p:cNvSpPr>
            <p:nvPr/>
          </p:nvSpPr>
          <p:spPr bwMode="auto">
            <a:xfrm rot="-5400000">
              <a:off x="1682" y="3524"/>
              <a:ext cx="6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8" name="Text Box 66"/>
            <p:cNvSpPr txBox="1">
              <a:spLocks noChangeArrowheads="1"/>
            </p:cNvSpPr>
            <p:nvPr/>
          </p:nvSpPr>
          <p:spPr bwMode="auto">
            <a:xfrm rot="16200000">
              <a:off x="1815" y="3407"/>
              <a:ext cx="2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000" i="1" dirty="0" smtClean="0">
                  <a:latin typeface="等线" panose="02010600030101010101" pitchFamily="2" charset="-122"/>
                  <a:ea typeface="等线" panose="02010600030101010101" pitchFamily="2" charset="-122"/>
                  <a:sym typeface="SansSerif" pitchFamily="2" charset="2"/>
                </a:rPr>
                <a:t>ø</a:t>
              </a:r>
              <a:endPara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18" name="Group 67"/>
          <p:cNvGrpSpPr>
            <a:grpSpLocks/>
          </p:cNvGrpSpPr>
          <p:nvPr/>
        </p:nvGrpSpPr>
        <p:grpSpPr bwMode="auto">
          <a:xfrm rot="5400000">
            <a:off x="3977482" y="4830764"/>
            <a:ext cx="819150" cy="1214438"/>
            <a:chOff x="2444" y="2780"/>
            <a:chExt cx="516" cy="765"/>
          </a:xfrm>
        </p:grpSpPr>
        <p:sp>
          <p:nvSpPr>
            <p:cNvPr id="12352" name="Line 68"/>
            <p:cNvSpPr>
              <a:spLocks noChangeShapeType="1"/>
            </p:cNvSpPr>
            <p:nvPr/>
          </p:nvSpPr>
          <p:spPr bwMode="auto">
            <a:xfrm>
              <a:off x="2444" y="2780"/>
              <a:ext cx="5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3" name="Line 69"/>
            <p:cNvSpPr>
              <a:spLocks noChangeShapeType="1"/>
            </p:cNvSpPr>
            <p:nvPr/>
          </p:nvSpPr>
          <p:spPr bwMode="auto">
            <a:xfrm>
              <a:off x="2751" y="3534"/>
              <a:ext cx="2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4" name="Line 70"/>
            <p:cNvSpPr>
              <a:spLocks noChangeShapeType="1"/>
            </p:cNvSpPr>
            <p:nvPr/>
          </p:nvSpPr>
          <p:spPr bwMode="auto">
            <a:xfrm>
              <a:off x="2920" y="2781"/>
              <a:ext cx="0" cy="7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133"/>
          <p:cNvGrpSpPr>
            <a:grpSpLocks/>
          </p:cNvGrpSpPr>
          <p:nvPr/>
        </p:nvGrpSpPr>
        <p:grpSpPr bwMode="auto">
          <a:xfrm>
            <a:off x="6384133" y="4465637"/>
            <a:ext cx="1173163" cy="1219200"/>
            <a:chOff x="3648" y="3147"/>
            <a:chExt cx="739" cy="768"/>
          </a:xfrm>
        </p:grpSpPr>
        <p:sp>
          <p:nvSpPr>
            <p:cNvPr id="12349" name="Oval 72"/>
            <p:cNvSpPr>
              <a:spLocks noChangeArrowheads="1"/>
            </p:cNvSpPr>
            <p:nvPr/>
          </p:nvSpPr>
          <p:spPr bwMode="auto">
            <a:xfrm>
              <a:off x="3719" y="3234"/>
              <a:ext cx="600" cy="6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12350" name="Line 73"/>
            <p:cNvSpPr>
              <a:spLocks noChangeShapeType="1"/>
            </p:cNvSpPr>
            <p:nvPr/>
          </p:nvSpPr>
          <p:spPr bwMode="auto">
            <a:xfrm>
              <a:off x="3648" y="3536"/>
              <a:ext cx="7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1" name="Line 74"/>
            <p:cNvSpPr>
              <a:spLocks noChangeShapeType="1"/>
            </p:cNvSpPr>
            <p:nvPr/>
          </p:nvSpPr>
          <p:spPr bwMode="auto">
            <a:xfrm>
              <a:off x="4018" y="3147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130"/>
          <p:cNvGrpSpPr>
            <a:grpSpLocks/>
          </p:cNvGrpSpPr>
          <p:nvPr/>
        </p:nvGrpSpPr>
        <p:grpSpPr bwMode="auto">
          <a:xfrm>
            <a:off x="3690938" y="1563688"/>
            <a:ext cx="1238250" cy="2500312"/>
            <a:chOff x="2262" y="1369"/>
            <a:chExt cx="780" cy="1575"/>
          </a:xfrm>
        </p:grpSpPr>
        <p:sp>
          <p:nvSpPr>
            <p:cNvPr id="12330" name="Line 78"/>
            <p:cNvSpPr>
              <a:spLocks noChangeShapeType="1"/>
            </p:cNvSpPr>
            <p:nvPr/>
          </p:nvSpPr>
          <p:spPr bwMode="auto">
            <a:xfrm>
              <a:off x="2332" y="2109"/>
              <a:ext cx="6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1" name="Line 79"/>
            <p:cNvSpPr>
              <a:spLocks noChangeShapeType="1"/>
            </p:cNvSpPr>
            <p:nvPr/>
          </p:nvSpPr>
          <p:spPr bwMode="auto">
            <a:xfrm flipH="1">
              <a:off x="2332" y="1426"/>
              <a:ext cx="124" cy="6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2" name="Line 80"/>
            <p:cNvSpPr>
              <a:spLocks noChangeShapeType="1"/>
            </p:cNvSpPr>
            <p:nvPr/>
          </p:nvSpPr>
          <p:spPr bwMode="auto">
            <a:xfrm>
              <a:off x="2863" y="1426"/>
              <a:ext cx="109" cy="6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3" name="Line 81"/>
            <p:cNvSpPr>
              <a:spLocks noChangeShapeType="1"/>
            </p:cNvSpPr>
            <p:nvPr/>
          </p:nvSpPr>
          <p:spPr bwMode="auto">
            <a:xfrm>
              <a:off x="2453" y="1436"/>
              <a:ext cx="4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4" name="Line 83"/>
            <p:cNvSpPr>
              <a:spLocks noChangeShapeType="1"/>
            </p:cNvSpPr>
            <p:nvPr/>
          </p:nvSpPr>
          <p:spPr bwMode="auto">
            <a:xfrm flipH="1">
              <a:off x="2329" y="2428"/>
              <a:ext cx="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5" name="Line 84"/>
            <p:cNvSpPr>
              <a:spLocks noChangeShapeType="1"/>
            </p:cNvSpPr>
            <p:nvPr/>
          </p:nvSpPr>
          <p:spPr bwMode="auto">
            <a:xfrm>
              <a:off x="2329" y="2418"/>
              <a:ext cx="0" cy="4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6" name="Line 85"/>
            <p:cNvSpPr>
              <a:spLocks noChangeShapeType="1"/>
            </p:cNvSpPr>
            <p:nvPr/>
          </p:nvSpPr>
          <p:spPr bwMode="auto">
            <a:xfrm>
              <a:off x="2329" y="2872"/>
              <a:ext cx="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7" name="Line 86"/>
            <p:cNvSpPr>
              <a:spLocks noChangeShapeType="1"/>
            </p:cNvSpPr>
            <p:nvPr/>
          </p:nvSpPr>
          <p:spPr bwMode="auto">
            <a:xfrm flipV="1">
              <a:off x="2969" y="2418"/>
              <a:ext cx="0" cy="4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8" name="Line 87"/>
            <p:cNvSpPr>
              <a:spLocks noChangeShapeType="1"/>
            </p:cNvSpPr>
            <p:nvPr/>
          </p:nvSpPr>
          <p:spPr bwMode="auto">
            <a:xfrm>
              <a:off x="2445" y="2537"/>
              <a:ext cx="4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9" name="Line 88"/>
            <p:cNvSpPr>
              <a:spLocks noChangeShapeType="1"/>
            </p:cNvSpPr>
            <p:nvPr/>
          </p:nvSpPr>
          <p:spPr bwMode="auto">
            <a:xfrm>
              <a:off x="2860" y="2537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0" name="Line 89"/>
            <p:cNvSpPr>
              <a:spLocks noChangeShapeType="1"/>
            </p:cNvSpPr>
            <p:nvPr/>
          </p:nvSpPr>
          <p:spPr bwMode="auto">
            <a:xfrm flipH="1">
              <a:off x="2445" y="2755"/>
              <a:ext cx="4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1" name="Line 90"/>
            <p:cNvSpPr>
              <a:spLocks noChangeShapeType="1"/>
            </p:cNvSpPr>
            <p:nvPr/>
          </p:nvSpPr>
          <p:spPr bwMode="auto">
            <a:xfrm flipV="1">
              <a:off x="2445" y="2537"/>
              <a:ext cx="0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2" name="Line 91"/>
            <p:cNvSpPr>
              <a:spLocks noChangeShapeType="1"/>
            </p:cNvSpPr>
            <p:nvPr/>
          </p:nvSpPr>
          <p:spPr bwMode="auto">
            <a:xfrm flipH="1" flipV="1">
              <a:off x="2343" y="2435"/>
              <a:ext cx="102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3" name="Line 92"/>
            <p:cNvSpPr>
              <a:spLocks noChangeShapeType="1"/>
            </p:cNvSpPr>
            <p:nvPr/>
          </p:nvSpPr>
          <p:spPr bwMode="auto">
            <a:xfrm flipH="1">
              <a:off x="2322" y="2748"/>
              <a:ext cx="123" cy="1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4" name="Line 93"/>
            <p:cNvSpPr>
              <a:spLocks noChangeShapeType="1"/>
            </p:cNvSpPr>
            <p:nvPr/>
          </p:nvSpPr>
          <p:spPr bwMode="auto">
            <a:xfrm>
              <a:off x="2847" y="2741"/>
              <a:ext cx="121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5" name="Line 94"/>
            <p:cNvSpPr>
              <a:spLocks noChangeShapeType="1"/>
            </p:cNvSpPr>
            <p:nvPr/>
          </p:nvSpPr>
          <p:spPr bwMode="auto">
            <a:xfrm flipV="1">
              <a:off x="2860" y="2428"/>
              <a:ext cx="109" cy="1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6" name="Line 95"/>
            <p:cNvSpPr>
              <a:spLocks noChangeShapeType="1"/>
            </p:cNvSpPr>
            <p:nvPr/>
          </p:nvSpPr>
          <p:spPr bwMode="auto">
            <a:xfrm>
              <a:off x="2262" y="2646"/>
              <a:ext cx="7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7" name="Line 96"/>
            <p:cNvSpPr>
              <a:spLocks noChangeShapeType="1"/>
            </p:cNvSpPr>
            <p:nvPr/>
          </p:nvSpPr>
          <p:spPr bwMode="auto">
            <a:xfrm>
              <a:off x="2657" y="2352"/>
              <a:ext cx="0" cy="5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8" name="Line 97"/>
            <p:cNvSpPr>
              <a:spLocks noChangeShapeType="1"/>
            </p:cNvSpPr>
            <p:nvPr/>
          </p:nvSpPr>
          <p:spPr bwMode="auto">
            <a:xfrm>
              <a:off x="2658" y="1369"/>
              <a:ext cx="0" cy="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129"/>
          <p:cNvGrpSpPr>
            <a:grpSpLocks/>
          </p:cNvGrpSpPr>
          <p:nvPr/>
        </p:nvGrpSpPr>
        <p:grpSpPr bwMode="auto">
          <a:xfrm>
            <a:off x="6411913" y="1682750"/>
            <a:ext cx="981075" cy="2432050"/>
            <a:chOff x="3976" y="1444"/>
            <a:chExt cx="618" cy="1532"/>
          </a:xfrm>
        </p:grpSpPr>
        <p:grpSp>
          <p:nvGrpSpPr>
            <p:cNvPr id="12318" name="Group 99"/>
            <p:cNvGrpSpPr>
              <a:grpSpLocks/>
            </p:cNvGrpSpPr>
            <p:nvPr/>
          </p:nvGrpSpPr>
          <p:grpSpPr bwMode="auto">
            <a:xfrm>
              <a:off x="3976" y="1444"/>
              <a:ext cx="618" cy="1451"/>
              <a:chOff x="3611" y="976"/>
              <a:chExt cx="618" cy="1451"/>
            </a:xfrm>
          </p:grpSpPr>
          <p:grpSp>
            <p:nvGrpSpPr>
              <p:cNvPr id="12320" name="Group 100"/>
              <p:cNvGrpSpPr>
                <a:grpSpLocks/>
              </p:cNvGrpSpPr>
              <p:nvPr/>
            </p:nvGrpSpPr>
            <p:grpSpPr bwMode="auto">
              <a:xfrm>
                <a:off x="3611" y="1860"/>
                <a:ext cx="618" cy="567"/>
                <a:chOff x="2892" y="1756"/>
                <a:chExt cx="618" cy="567"/>
              </a:xfrm>
            </p:grpSpPr>
            <p:sp>
              <p:nvSpPr>
                <p:cNvPr id="12324" name="Line 101"/>
                <p:cNvSpPr>
                  <a:spLocks noChangeShapeType="1"/>
                </p:cNvSpPr>
                <p:nvPr/>
              </p:nvSpPr>
              <p:spPr bwMode="auto">
                <a:xfrm>
                  <a:off x="2892" y="1760"/>
                  <a:ext cx="6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25" name="Line 102"/>
                <p:cNvSpPr>
                  <a:spLocks noChangeShapeType="1"/>
                </p:cNvSpPr>
                <p:nvPr/>
              </p:nvSpPr>
              <p:spPr bwMode="auto">
                <a:xfrm flipH="1" flipV="1">
                  <a:off x="2902" y="1760"/>
                  <a:ext cx="304" cy="55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26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3208" y="1756"/>
                  <a:ext cx="299" cy="55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27" name="Line 104"/>
                <p:cNvSpPr>
                  <a:spLocks noChangeShapeType="1"/>
                </p:cNvSpPr>
                <p:nvPr/>
              </p:nvSpPr>
              <p:spPr bwMode="auto">
                <a:xfrm>
                  <a:off x="2895" y="1764"/>
                  <a:ext cx="311" cy="19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28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3213" y="1769"/>
                  <a:ext cx="278" cy="18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29" name="Line 106"/>
                <p:cNvSpPr>
                  <a:spLocks noChangeShapeType="1"/>
                </p:cNvSpPr>
                <p:nvPr/>
              </p:nvSpPr>
              <p:spPr bwMode="auto">
                <a:xfrm>
                  <a:off x="3206" y="1952"/>
                  <a:ext cx="0" cy="37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321" name="Group 107"/>
              <p:cNvGrpSpPr>
                <a:grpSpLocks/>
              </p:cNvGrpSpPr>
              <p:nvPr/>
            </p:nvGrpSpPr>
            <p:grpSpPr bwMode="auto">
              <a:xfrm>
                <a:off x="3631" y="976"/>
                <a:ext cx="589" cy="677"/>
                <a:chOff x="2912" y="872"/>
                <a:chExt cx="589" cy="677"/>
              </a:xfrm>
            </p:grpSpPr>
            <p:sp>
              <p:nvSpPr>
                <p:cNvPr id="12322" name="AutoShape 108"/>
                <p:cNvSpPr>
                  <a:spLocks noChangeArrowheads="1"/>
                </p:cNvSpPr>
                <p:nvPr/>
              </p:nvSpPr>
              <p:spPr bwMode="auto">
                <a:xfrm>
                  <a:off x="2912" y="872"/>
                  <a:ext cx="589" cy="671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zh-CN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12323" name="Line 109"/>
                <p:cNvSpPr>
                  <a:spLocks noChangeShapeType="1"/>
                </p:cNvSpPr>
                <p:nvPr/>
              </p:nvSpPr>
              <p:spPr bwMode="auto">
                <a:xfrm>
                  <a:off x="3206" y="880"/>
                  <a:ext cx="0" cy="66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319" name="Line 110"/>
            <p:cNvSpPr>
              <a:spLocks noChangeShapeType="1"/>
            </p:cNvSpPr>
            <p:nvPr/>
          </p:nvSpPr>
          <p:spPr bwMode="auto">
            <a:xfrm>
              <a:off x="4283" y="2280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128"/>
          <p:cNvGrpSpPr>
            <a:grpSpLocks/>
          </p:cNvGrpSpPr>
          <p:nvPr/>
        </p:nvGrpSpPr>
        <p:grpSpPr bwMode="auto">
          <a:xfrm>
            <a:off x="6582571" y="4797425"/>
            <a:ext cx="785812" cy="549275"/>
            <a:chOff x="3773" y="3356"/>
            <a:chExt cx="495" cy="346"/>
          </a:xfrm>
        </p:grpSpPr>
        <p:sp useBgFill="1">
          <p:nvSpPr>
            <p:cNvPr id="207" name="Text Box 114"/>
            <p:cNvSpPr txBox="1">
              <a:spLocks noChangeArrowheads="1"/>
            </p:cNvSpPr>
            <p:nvPr/>
          </p:nvSpPr>
          <p:spPr bwMode="auto">
            <a:xfrm rot="19324730">
              <a:off x="3815" y="3362"/>
              <a:ext cx="273" cy="25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600" b="1" i="1" dirty="0" err="1" smtClean="0">
                  <a:latin typeface="ISOCP" pitchFamily="2" charset="0"/>
                  <a:sym typeface="SansSerif" pitchFamily="2" charset="2"/>
                </a:rPr>
                <a:t>S</a:t>
              </a:r>
              <a:r>
                <a:rPr kumimoji="1" lang="en-US" altLang="zh-CN" sz="2000" b="1" i="1" dirty="0" err="1" smtClean="0">
                  <a:latin typeface="宋体"/>
                  <a:ea typeface="宋体"/>
                  <a:sym typeface="SansSerif" pitchFamily="2" charset="2"/>
                </a:rPr>
                <a:t>ø</a:t>
              </a:r>
              <a:endParaRPr kumimoji="1"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12317" name="Line 115"/>
            <p:cNvSpPr>
              <a:spLocks noChangeShapeType="1"/>
            </p:cNvSpPr>
            <p:nvPr/>
          </p:nvSpPr>
          <p:spPr bwMode="auto">
            <a:xfrm flipV="1">
              <a:off x="3773" y="3356"/>
              <a:ext cx="495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125"/>
          <p:cNvGrpSpPr>
            <a:grpSpLocks/>
          </p:cNvGrpSpPr>
          <p:nvPr/>
        </p:nvGrpSpPr>
        <p:grpSpPr bwMode="auto">
          <a:xfrm>
            <a:off x="6183313" y="3092450"/>
            <a:ext cx="723900" cy="889000"/>
            <a:chOff x="3832" y="2332"/>
            <a:chExt cx="456" cy="560"/>
          </a:xfrm>
        </p:grpSpPr>
        <p:sp>
          <p:nvSpPr>
            <p:cNvPr id="12313" name="Line 122"/>
            <p:cNvSpPr>
              <a:spLocks noChangeShapeType="1"/>
            </p:cNvSpPr>
            <p:nvPr/>
          </p:nvSpPr>
          <p:spPr bwMode="auto">
            <a:xfrm flipH="1">
              <a:off x="3832" y="2332"/>
              <a:ext cx="1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Line 123"/>
            <p:cNvSpPr>
              <a:spLocks noChangeShapeType="1"/>
            </p:cNvSpPr>
            <p:nvPr/>
          </p:nvSpPr>
          <p:spPr bwMode="auto">
            <a:xfrm flipH="1">
              <a:off x="3840" y="2892"/>
              <a:ext cx="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5" name="Line 124"/>
            <p:cNvSpPr>
              <a:spLocks noChangeShapeType="1"/>
            </p:cNvSpPr>
            <p:nvPr/>
          </p:nvSpPr>
          <p:spPr bwMode="auto">
            <a:xfrm flipV="1">
              <a:off x="3872" y="2332"/>
              <a:ext cx="0" cy="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425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878</Words>
  <Application>Microsoft Office PowerPoint</Application>
  <PresentationFormat>全屏显示(4:3)</PresentationFormat>
  <Paragraphs>196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Adobe 黑体 Std R</vt:lpstr>
      <vt:lpstr>Monotype Sorts</vt:lpstr>
      <vt:lpstr>等线</vt:lpstr>
      <vt:lpstr>黑体</vt:lpstr>
      <vt:lpstr>楷体_GB2312</vt:lpstr>
      <vt:lpstr>宋体</vt:lpstr>
      <vt:lpstr>微软雅黑</vt:lpstr>
      <vt:lpstr>Arial</vt:lpstr>
      <vt:lpstr>Calibri</vt:lpstr>
      <vt:lpstr>ISOCP</vt:lpstr>
      <vt:lpstr>ISOCPEUR</vt:lpstr>
      <vt:lpstr>Romantic</vt:lpstr>
      <vt:lpstr>SansSerif</vt:lpstr>
      <vt:lpstr>SuperFrench</vt:lpstr>
      <vt:lpstr>Symbol</vt:lpstr>
      <vt:lpstr>Technic</vt:lpstr>
      <vt:lpstr>Times New Roman</vt:lpstr>
      <vt:lpstr>Office 主题​​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微软中国</dc:creator>
  <cp:lastModifiedBy>Windows 用户</cp:lastModifiedBy>
  <cp:revision>26</cp:revision>
  <dcterms:created xsi:type="dcterms:W3CDTF">2013-11-21T06:35:37Z</dcterms:created>
  <dcterms:modified xsi:type="dcterms:W3CDTF">2021-05-17T04:49:45Z</dcterms:modified>
</cp:coreProperties>
</file>