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500548" r:id="rId1"/>
    <p:sldMasterId id="2147500556" r:id="rId2"/>
    <p:sldMasterId id="2147500914" r:id="rId3"/>
    <p:sldMasterId id="2147500922" r:id="rId4"/>
    <p:sldMasterId id="2147500934" r:id="rId5"/>
    <p:sldMasterId id="2147500946" r:id="rId6"/>
    <p:sldMasterId id="2147500955" r:id="rId7"/>
  </p:sldMasterIdLst>
  <p:notesMasterIdLst>
    <p:notesMasterId r:id="rId54"/>
  </p:notesMasterIdLst>
  <p:handoutMasterIdLst>
    <p:handoutMasterId r:id="rId55"/>
  </p:handoutMasterIdLst>
  <p:sldIdLst>
    <p:sldId id="1831" r:id="rId8"/>
    <p:sldId id="1832" r:id="rId9"/>
    <p:sldId id="1833" r:id="rId10"/>
    <p:sldId id="1834" r:id="rId11"/>
    <p:sldId id="1835" r:id="rId12"/>
    <p:sldId id="1836" r:id="rId13"/>
    <p:sldId id="1837" r:id="rId14"/>
    <p:sldId id="1838" r:id="rId15"/>
    <p:sldId id="1839" r:id="rId16"/>
    <p:sldId id="1840" r:id="rId17"/>
    <p:sldId id="1841" r:id="rId18"/>
    <p:sldId id="1842" r:id="rId19"/>
    <p:sldId id="1843" r:id="rId20"/>
    <p:sldId id="1844" r:id="rId21"/>
    <p:sldId id="1845" r:id="rId22"/>
    <p:sldId id="1846" r:id="rId23"/>
    <p:sldId id="1847" r:id="rId24"/>
    <p:sldId id="1848" r:id="rId25"/>
    <p:sldId id="1849" r:id="rId26"/>
    <p:sldId id="1850" r:id="rId27"/>
    <p:sldId id="1851" r:id="rId28"/>
    <p:sldId id="1852" r:id="rId29"/>
    <p:sldId id="1853" r:id="rId30"/>
    <p:sldId id="1854" r:id="rId31"/>
    <p:sldId id="1855" r:id="rId32"/>
    <p:sldId id="1856" r:id="rId33"/>
    <p:sldId id="1857" r:id="rId34"/>
    <p:sldId id="1858" r:id="rId35"/>
    <p:sldId id="1859" r:id="rId36"/>
    <p:sldId id="1861" r:id="rId37"/>
    <p:sldId id="1862" r:id="rId38"/>
    <p:sldId id="1863" r:id="rId39"/>
    <p:sldId id="1864" r:id="rId40"/>
    <p:sldId id="1865" r:id="rId41"/>
    <p:sldId id="1866" r:id="rId42"/>
    <p:sldId id="1867" r:id="rId43"/>
    <p:sldId id="1868" r:id="rId44"/>
    <p:sldId id="1869" r:id="rId45"/>
    <p:sldId id="1870" r:id="rId46"/>
    <p:sldId id="1871" r:id="rId47"/>
    <p:sldId id="1872" r:id="rId48"/>
    <p:sldId id="1873" r:id="rId49"/>
    <p:sldId id="1874" r:id="rId50"/>
    <p:sldId id="1875" r:id="rId51"/>
    <p:sldId id="1876" r:id="rId52"/>
    <p:sldId id="1880" r:id="rId53"/>
  </p:sldIdLst>
  <p:sldSz cx="9144000" cy="6858000" type="screen4x3"/>
  <p:notesSz cx="6669088" cy="98964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E140324-89CB-49F5-AC73-6A2CAE76456A}">
          <p14:sldIdLst>
            <p14:sldId id="1831"/>
            <p14:sldId id="1832"/>
            <p14:sldId id="1833"/>
            <p14:sldId id="1834"/>
            <p14:sldId id="1835"/>
            <p14:sldId id="1836"/>
            <p14:sldId id="1837"/>
            <p14:sldId id="1838"/>
            <p14:sldId id="1839"/>
            <p14:sldId id="1840"/>
            <p14:sldId id="1841"/>
            <p14:sldId id="1842"/>
            <p14:sldId id="1843"/>
            <p14:sldId id="1844"/>
            <p14:sldId id="1845"/>
            <p14:sldId id="1846"/>
            <p14:sldId id="1847"/>
            <p14:sldId id="1848"/>
            <p14:sldId id="1849"/>
            <p14:sldId id="1850"/>
            <p14:sldId id="1851"/>
            <p14:sldId id="1852"/>
            <p14:sldId id="1853"/>
            <p14:sldId id="1854"/>
            <p14:sldId id="1855"/>
            <p14:sldId id="1856"/>
            <p14:sldId id="1857"/>
            <p14:sldId id="1858"/>
            <p14:sldId id="1859"/>
            <p14:sldId id="1861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70"/>
            <p14:sldId id="1871"/>
            <p14:sldId id="1872"/>
            <p14:sldId id="1873"/>
            <p14:sldId id="1874"/>
            <p14:sldId id="1875"/>
            <p14:sldId id="1876"/>
            <p14:sldId id="18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EFDFE"/>
    <a:srgbClr val="CCECFF"/>
    <a:srgbClr val="CCFF99"/>
    <a:srgbClr val="FFFFFF"/>
    <a:srgbClr val="C67C7C"/>
    <a:srgbClr val="99FF6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1" autoAdjust="0"/>
    <p:restoredTop sz="68719" autoAdjust="0"/>
  </p:normalViewPr>
  <p:slideViewPr>
    <p:cSldViewPr snapToGrid="0">
      <p:cViewPr varScale="1">
        <p:scale>
          <a:sx n="46" d="100"/>
          <a:sy n="46" d="100"/>
        </p:scale>
        <p:origin x="1944" y="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962"/>
    </p:cViewPr>
  </p:sorterViewPr>
  <p:notesViewPr>
    <p:cSldViewPr snapToGrid="0">
      <p:cViewPr varScale="1">
        <p:scale>
          <a:sx n="67" d="100"/>
          <a:sy n="67" d="100"/>
        </p:scale>
        <p:origin x="-2880" y="-108"/>
      </p:cViewPr>
      <p:guideLst>
        <p:guide orient="horz" pos="311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viewProps" Target="view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fld id="{33804BD0-9C79-4501-A9F0-4AAB974DD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59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42950"/>
            <a:ext cx="4945062" cy="37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00588"/>
            <a:ext cx="4891088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fld id="{98DE2A43-8C45-429C-82D9-C731F0A62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3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25278F-2CF0-4490-81EF-732C879C250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90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699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8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4C2EC-3A9C-4CC9-8009-22B46C73A3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111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4C2EC-3A9C-4CC9-8009-22B46C73A3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153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808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B4622-D81A-45D0-928C-CB7C5B245D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974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42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165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9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64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21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262249-4C31-46A7-815C-33333182758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789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427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B4622-D81A-45D0-928C-CB7C5B245D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623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B4622-D81A-45D0-928C-CB7C5B245D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60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765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198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7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B4622-D81A-45D0-928C-CB7C5B245D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62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68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4C2EC-3A9C-4CC9-8009-22B46C73A3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12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7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79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80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59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DCB3B-87C9-414C-B356-1F330DBC85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43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9" y="5171756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矩形 3"/>
          <p:cNvSpPr/>
          <p:nvPr userDrawn="1"/>
        </p:nvSpPr>
        <p:spPr>
          <a:xfrm>
            <a:off x="5675112" y="4889201"/>
            <a:ext cx="3460578" cy="1960488"/>
          </a:xfrm>
          <a:prstGeom prst="rect">
            <a:avLst/>
          </a:prstGeom>
          <a:gradFill>
            <a:gsLst>
              <a:gs pos="0">
                <a:sysClr val="window" lastClr="FFFFFF">
                  <a:alpha val="67000"/>
                </a:sysClr>
              </a:gs>
              <a:gs pos="100000">
                <a:sysClr val="window" lastClr="FFFFFF">
                  <a:alpha val="28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36500" y="155090"/>
            <a:ext cx="31584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kumimoji="0" lang="zh-CN" altLang="en-US" sz="320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latin typeface="Arial" panose="020B0604020202020204" pitchFamily="34" charset="0"/>
              </a:rPr>
              <a:t>机械设计基础</a:t>
            </a:r>
            <a:r>
              <a:rPr kumimoji="0" lang="en-US" altLang="zh-CN" sz="320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latin typeface="Arial" panose="020B0604020202020204" pitchFamily="34" charset="0"/>
              </a:rPr>
              <a:t>(1)</a:t>
            </a:r>
            <a:endParaRPr kumimoji="0" lang="zh-CN" altLang="en-US" sz="3200" dirty="0">
              <a:ln w="6600">
                <a:solidFill>
                  <a:srgbClr val="ED7D3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ED7D31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06" y="0"/>
            <a:ext cx="864095" cy="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0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3" y="6583680"/>
            <a:ext cx="651163" cy="274320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zh-CN" dirty="0">
                <a:solidFill>
                  <a:srgbClr val="0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87295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 latinLnBrk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新宋体" pitchFamily="49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3" y="6583680"/>
            <a:ext cx="651163" cy="274320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zh-CN" dirty="0">
                <a:solidFill>
                  <a:srgbClr val="0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178525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20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9" y="5171756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矩形 3"/>
          <p:cNvSpPr/>
          <p:nvPr userDrawn="1"/>
        </p:nvSpPr>
        <p:spPr>
          <a:xfrm>
            <a:off x="5675112" y="4889201"/>
            <a:ext cx="3460578" cy="1960488"/>
          </a:xfrm>
          <a:prstGeom prst="rect">
            <a:avLst/>
          </a:prstGeom>
          <a:gradFill>
            <a:gsLst>
              <a:gs pos="0">
                <a:sysClr val="window" lastClr="FFFFFF">
                  <a:alpha val="67000"/>
                </a:sysClr>
              </a:gs>
              <a:gs pos="100000">
                <a:sysClr val="window" lastClr="FFFFFF">
                  <a:alpha val="28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06" y="0"/>
            <a:ext cx="864095" cy="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5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03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07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3101"/>
            <a:ext cx="3973484" cy="521855"/>
          </a:xfrm>
          <a:prstGeom prst="rect">
            <a:avLst/>
          </a:prstGeom>
          <a:solidFill>
            <a:srgbClr val="7E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6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59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itchFamily="49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2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endParaRPr kumimoji="0" lang="zh-CN" alt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>
                <a:defRPr/>
              </a:pPr>
              <a:r>
                <a:rPr kumimoji="0" lang="zh-CN" altLang="en-US" sz="3600" dirty="0">
                  <a:solidFill>
                    <a:srgbClr val="010000"/>
                  </a:solidFill>
                  <a:latin typeface="华文新魏" pitchFamily="2" charset="-122"/>
                  <a:ea typeface="华文新魏" pitchFamily="2" charset="-122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347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427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08E56-B75E-4978-BA8C-84C841125FC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42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430399-7BCD-4918-A9A6-29AFB77D21F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191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1EB77-82F6-41CC-A73A-438C742282F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630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F5F21-9105-4121-9610-149D36BB5CC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894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A52C6B-C714-490C-B83F-8D866D511A00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141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0F714E-188A-4FE8-A5BD-C021792F3B0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31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PT.Background.jpg"/>
          <p:cNvPicPr>
            <a:picLocks noChangeAspect="1"/>
          </p:cNvPicPr>
          <p:nvPr userDrawn="1"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22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482D46-27E9-425E-97BA-053C566F8EC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435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42C5A9-5BB7-4E1D-9EA7-A4006659E61B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4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59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3228BC-A334-4148-92D5-11CDFC68B5B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440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E708A-8361-476D-A179-900DA9EBD31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53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BD572-F88B-4AAF-84EF-826229B564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285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6DB9E9-EED7-4E42-8295-851737848D5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102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824C2-B07D-4711-AB41-11D06E8BC4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77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F75861-5331-4C20-9F29-335D59AB8C0A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547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F5FE82-8AA0-45FD-A165-D8686E2660B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70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C68F63-BAB0-4D35-832D-464147C9E0F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5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PT.Background.jpg"/>
          <p:cNvPicPr>
            <a:picLocks noChangeAspect="1"/>
          </p:cNvPicPr>
          <p:nvPr userDrawn="1"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391861-65DE-43C7-B5A0-7E260778373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4911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AEF10-8938-4A0F-AF88-B177E090164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3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3101"/>
            <a:ext cx="3973484" cy="521855"/>
          </a:xfrm>
          <a:prstGeom prst="rect">
            <a:avLst/>
          </a:prstGeom>
          <a:solidFill>
            <a:srgbClr val="7E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28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A3722C-ECB7-49D1-B44F-99F3C95D222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0777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4802F-2A6F-47AE-A207-403B9AF15D8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044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CA5F05-8452-4BCA-9811-537A0F7914B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60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5B3DC-7241-4133-974A-DC08A8CD2B0C}" type="slidenum"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556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A0BA4E-906F-4A69-9424-FD4EA920F534}" type="slidenum"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383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8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755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156325" y="5373688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717550" y="1624013"/>
            <a:ext cx="1343025" cy="44450"/>
          </a:xfrm>
          <a:prstGeom prst="rect">
            <a:avLst/>
          </a:prstGeom>
          <a:gradFill rotWithShape="0">
            <a:gsLst>
              <a:gs pos="0">
                <a:srgbClr val="DCDCEA"/>
              </a:gs>
              <a:gs pos="100000">
                <a:srgbClr val="0000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611188" y="105251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第    讲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39750" y="47625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清华大学国家级精品课程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2420888"/>
            <a:ext cx="78486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3970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零件图</a:t>
            </a:r>
          </a:p>
        </p:txBody>
      </p:sp>
      <p:sp>
        <p:nvSpPr>
          <p:cNvPr id="3" name="Title 6"/>
          <p:cNvSpPr txBox="1">
            <a:spLocks/>
          </p:cNvSpPr>
          <p:nvPr userDrawn="1"/>
        </p:nvSpPr>
        <p:spPr bwMode="auto">
          <a:xfrm>
            <a:off x="889000" y="476250"/>
            <a:ext cx="6923088" cy="72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内 容</a:t>
            </a:r>
          </a:p>
        </p:txBody>
      </p:sp>
      <p:grpSp>
        <p:nvGrpSpPr>
          <p:cNvPr id="4" name="组合 12"/>
          <p:cNvGrpSpPr/>
          <p:nvPr userDrawn="1"/>
        </p:nvGrpSpPr>
        <p:grpSpPr>
          <a:xfrm flipV="1">
            <a:off x="0" y="1412776"/>
            <a:ext cx="9144000" cy="288032"/>
            <a:chOff x="-40060" y="4227605"/>
            <a:chExt cx="15641884" cy="367574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13"/>
            <p:cNvGrpSpPr/>
            <p:nvPr/>
          </p:nvGrpSpPr>
          <p:grpSpPr>
            <a:xfrm>
              <a:off x="-40060" y="4227605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10" name="矩形 18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1" name="矩形 19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2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14"/>
            <p:cNvGrpSpPr/>
            <p:nvPr/>
          </p:nvGrpSpPr>
          <p:grpSpPr>
            <a:xfrm flipH="1">
              <a:off x="7780882" y="4230669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7" name="矩形 15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8" name="矩形 16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9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104B2-6973-4FEC-B799-EFE8899A2FA0}" type="slidenum"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744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 userDrawn="1"/>
        </p:nvSpPr>
        <p:spPr>
          <a:xfrm>
            <a:off x="0" y="333375"/>
            <a:ext cx="9144000" cy="7254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3" name="Picture 8" descr="tsinghua_logo1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1441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C9A68C-39DE-49DC-B9C0-4F68B645DD9E}" type="slidenum"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0434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零件图</a:t>
            </a: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B73CB-22FC-499E-8463-AD1E24B0D84E}" type="slidenum"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69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234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D6BD5-8BBB-46F1-8117-FE6D9E0AF07C}" type="slidenum"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0732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ACFF43-2193-4EA8-B2E1-BCC6551159B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6782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DD6040-0859-44B9-8FAF-92F2DA6DD6E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6773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C8326B-4DBF-4763-A7AA-2C99C850A1E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9512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69B303-7BEE-4B31-BECE-47A10A47960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180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00701F-52FD-4FCB-A241-B22DEC51F2A0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7948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F91C1-5633-4F2E-AFA2-8EA7EF3527D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581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PT.Background.jpg"/>
          <p:cNvPicPr>
            <a:picLocks noChangeAspect="1"/>
          </p:cNvPicPr>
          <p:nvPr userDrawn="1"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19151-AF84-4A68-ACB9-D821271AFB5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0456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2AFEE2-47D2-48A8-93E5-A8844A1DD90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3245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4C77A-E403-44CF-AC69-6EDD7E41A260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2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 latinLnBrk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新宋体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957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623721-3DEB-4CDE-B240-3CBA53813A8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4735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EAAE-6C48-4A6C-AED1-E1A6D9539D4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54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16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endParaRPr kumimoji="0" lang="zh-CN" alt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>
                <a:defRPr/>
              </a:pPr>
              <a:r>
                <a:rPr kumimoji="0" lang="zh-CN" altLang="en-US" sz="3600" dirty="0">
                  <a:solidFill>
                    <a:srgbClr val="010000"/>
                  </a:solidFill>
                  <a:latin typeface="华文新魏" pitchFamily="2" charset="-122"/>
                  <a:ea typeface="华文新魏" pitchFamily="2" charset="-122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1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3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49" r:id="rId1"/>
    <p:sldLayoutId id="2147500550" r:id="rId2"/>
    <p:sldLayoutId id="2147500551" r:id="rId3"/>
    <p:sldLayoutId id="2147500552" r:id="rId4"/>
    <p:sldLayoutId id="2147500553" r:id="rId5"/>
    <p:sldLayoutId id="2147500554" r:id="rId6"/>
    <p:sldLayoutId id="214750055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3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57" r:id="rId1"/>
    <p:sldLayoutId id="2147500558" r:id="rId2"/>
    <p:sldLayoutId id="2147500559" r:id="rId3"/>
    <p:sldLayoutId id="2147500560" r:id="rId4"/>
    <p:sldLayoutId id="2147500561" r:id="rId5"/>
    <p:sldLayoutId id="2147500562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7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915" r:id="rId1"/>
    <p:sldLayoutId id="2147500916" r:id="rId2"/>
    <p:sldLayoutId id="2147500917" r:id="rId3"/>
    <p:sldLayoutId id="2147500918" r:id="rId4"/>
    <p:sldLayoutId id="2147500919" r:id="rId5"/>
    <p:sldLayoutId id="2147500920" r:id="rId6"/>
    <p:sldLayoutId id="2147500921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C224E-12CC-4B8A-A272-BE781D16157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68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923" r:id="rId1"/>
    <p:sldLayoutId id="2147500924" r:id="rId2"/>
    <p:sldLayoutId id="2147500925" r:id="rId3"/>
    <p:sldLayoutId id="2147500926" r:id="rId4"/>
    <p:sldLayoutId id="2147500927" r:id="rId5"/>
    <p:sldLayoutId id="2147500928" r:id="rId6"/>
    <p:sldLayoutId id="2147500929" r:id="rId7"/>
    <p:sldLayoutId id="2147500930" r:id="rId8"/>
    <p:sldLayoutId id="2147500931" r:id="rId9"/>
    <p:sldLayoutId id="2147500932" r:id="rId10"/>
    <p:sldLayoutId id="214750093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54B0C7-DE31-4AA5-9BDF-39A958E053D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935" r:id="rId1"/>
    <p:sldLayoutId id="2147500936" r:id="rId2"/>
    <p:sldLayoutId id="2147500937" r:id="rId3"/>
    <p:sldLayoutId id="2147500938" r:id="rId4"/>
    <p:sldLayoutId id="2147500939" r:id="rId5"/>
    <p:sldLayoutId id="2147500940" r:id="rId6"/>
    <p:sldLayoutId id="2147500941" r:id="rId7"/>
    <p:sldLayoutId id="2147500942" r:id="rId8"/>
    <p:sldLayoutId id="2147500943" r:id="rId9"/>
    <p:sldLayoutId id="2147500944" r:id="rId10"/>
    <p:sldLayoutId id="21475009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45151A-95B5-4322-97BF-8EA614207BDC}" type="slidenum"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95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947" r:id="rId1"/>
    <p:sldLayoutId id="2147500948" r:id="rId2"/>
    <p:sldLayoutId id="2147500949" r:id="rId3"/>
    <p:sldLayoutId id="2147500950" r:id="rId4"/>
    <p:sldLayoutId id="2147500951" r:id="rId5"/>
    <p:sldLayoutId id="2147500952" r:id="rId6"/>
    <p:sldLayoutId id="2147500953" r:id="rId7"/>
    <p:sldLayoutId id="214750095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B6E6E-19AE-4D3E-8CF5-489E8757561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28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956" r:id="rId1"/>
    <p:sldLayoutId id="2147500957" r:id="rId2"/>
    <p:sldLayoutId id="2147500958" r:id="rId3"/>
    <p:sldLayoutId id="2147500959" r:id="rId4"/>
    <p:sldLayoutId id="2147500960" r:id="rId5"/>
    <p:sldLayoutId id="2147500961" r:id="rId6"/>
    <p:sldLayoutId id="2147500962" r:id="rId7"/>
    <p:sldLayoutId id="2147500963" r:id="rId8"/>
    <p:sldLayoutId id="2147500964" r:id="rId9"/>
    <p:sldLayoutId id="2147500965" r:id="rId10"/>
    <p:sldLayoutId id="2147500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>
            <a:extLst>
              <a:ext uri="{FF2B5EF4-FFF2-40B4-BE49-F238E27FC236}">
                <a16:creationId xmlns:a16="http://schemas.microsoft.com/office/drawing/2014/main" id="{48F70259-7598-4270-874A-6F50772D10F6}"/>
              </a:ext>
            </a:extLst>
          </p:cNvPr>
          <p:cNvSpPr txBox="1"/>
          <p:nvPr/>
        </p:nvSpPr>
        <p:spPr bwMode="auto">
          <a:xfrm>
            <a:off x="2685397" y="2143039"/>
            <a:ext cx="6040184" cy="2642294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尺寸标注的基本规定</a:t>
            </a:r>
          </a:p>
          <a:p>
            <a:pPr marL="514350" marR="0" lvl="0" indent="-51435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组合体的尺寸标注</a:t>
            </a:r>
          </a:p>
          <a:p>
            <a:pPr marL="514350" marR="0" lvl="0" indent="-51435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尺寸的清晰布置</a:t>
            </a:r>
          </a:p>
          <a:p>
            <a:pPr marL="514350" marR="0" lvl="0" indent="-51435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尺寸标注的合理性（自学为主）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1FB18E-FA01-4588-BEF9-FB96A98A84D4}"/>
              </a:ext>
            </a:extLst>
          </p:cNvPr>
          <p:cNvCxnSpPr>
            <a:cxnSpLocks/>
          </p:cNvCxnSpPr>
          <p:nvPr/>
        </p:nvCxnSpPr>
        <p:spPr>
          <a:xfrm>
            <a:off x="2535309" y="2192850"/>
            <a:ext cx="0" cy="3002712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/>
        </p:nvSpPr>
        <p:spPr>
          <a:xfrm>
            <a:off x="102605" y="2033092"/>
            <a:ext cx="229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内容提要</a:t>
            </a:r>
            <a:endParaRPr kumimoji="0" lang="tr-TR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11" name="Picture 8" descr="02_14">
            <a:extLst>
              <a:ext uri="{FF2B5EF4-FFF2-40B4-BE49-F238E27FC236}">
                <a16:creationId xmlns:a16="http://schemas.microsoft.com/office/drawing/2014/main" id="{9783141D-FAF3-4FB1-8F5A-41F8A05D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EC51C9A-3471-45FF-9BF7-9F424B98EDE6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CCC92D-D1B0-4E21-9C68-CE8E94F34C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1251986" y="179586"/>
            <a:ext cx="6876013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ea"/>
              </a:rPr>
              <a:t>第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ea"/>
              </a:rPr>
              <a:t>10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ea"/>
              </a:rPr>
              <a:t>章 尺寸标注基础</a:t>
            </a:r>
          </a:p>
        </p:txBody>
      </p: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470842" y="3768878"/>
            <a:ext cx="1562288" cy="1426684"/>
            <a:chOff x="3380" y="1366"/>
            <a:chExt cx="1374" cy="1252"/>
          </a:xfrm>
        </p:grpSpPr>
        <p:sp>
          <p:nvSpPr>
            <p:cNvPr id="16" name="Freeform 57"/>
            <p:cNvSpPr>
              <a:spLocks/>
            </p:cNvSpPr>
            <p:nvPr/>
          </p:nvSpPr>
          <p:spPr bwMode="auto">
            <a:xfrm>
              <a:off x="3380" y="1790"/>
              <a:ext cx="858" cy="618"/>
            </a:xfrm>
            <a:custGeom>
              <a:avLst/>
              <a:gdLst>
                <a:gd name="T0" fmla="*/ 0 w 858"/>
                <a:gd name="T1" fmla="*/ 459 h 618"/>
                <a:gd name="T2" fmla="*/ 801 w 858"/>
                <a:gd name="T3" fmla="*/ 0 h 618"/>
                <a:gd name="T4" fmla="*/ 858 w 858"/>
                <a:gd name="T5" fmla="*/ 261 h 618"/>
                <a:gd name="T6" fmla="*/ 228 w 858"/>
                <a:gd name="T7" fmla="*/ 618 h 618"/>
                <a:gd name="T8" fmla="*/ 0 w 858"/>
                <a:gd name="T9" fmla="*/ 459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8"/>
                <a:gd name="T16" fmla="*/ 0 h 618"/>
                <a:gd name="T17" fmla="*/ 858 w 85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8" h="618">
                  <a:moveTo>
                    <a:pt x="0" y="459"/>
                  </a:moveTo>
                  <a:lnTo>
                    <a:pt x="801" y="0"/>
                  </a:lnTo>
                  <a:lnTo>
                    <a:pt x="858" y="261"/>
                  </a:lnTo>
                  <a:lnTo>
                    <a:pt x="228" y="618"/>
                  </a:lnTo>
                  <a:lnTo>
                    <a:pt x="0" y="459"/>
                  </a:lnTo>
                  <a:close/>
                </a:path>
              </a:pathLst>
            </a:custGeom>
            <a:gradFill rotWithShape="0">
              <a:gsLst>
                <a:gs pos="0">
                  <a:srgbClr val="762F00"/>
                </a:gs>
                <a:gs pos="100000">
                  <a:srgbClr val="FF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Freeform 58"/>
            <p:cNvSpPr>
              <a:spLocks/>
            </p:cNvSpPr>
            <p:nvPr/>
          </p:nvSpPr>
          <p:spPr bwMode="auto">
            <a:xfrm>
              <a:off x="3983" y="2238"/>
              <a:ext cx="107" cy="204"/>
            </a:xfrm>
            <a:custGeom>
              <a:avLst/>
              <a:gdLst>
                <a:gd name="T0" fmla="*/ 107 w 107"/>
                <a:gd name="T1" fmla="*/ 184 h 204"/>
                <a:gd name="T2" fmla="*/ 59 w 107"/>
                <a:gd name="T3" fmla="*/ 180 h 204"/>
                <a:gd name="T4" fmla="*/ 35 w 107"/>
                <a:gd name="T5" fmla="*/ 184 h 204"/>
                <a:gd name="T6" fmla="*/ 3 w 107"/>
                <a:gd name="T7" fmla="*/ 204 h 204"/>
                <a:gd name="T8" fmla="*/ 3 w 107"/>
                <a:gd name="T9" fmla="*/ 60 h 204"/>
                <a:gd name="T10" fmla="*/ 0 w 107"/>
                <a:gd name="T11" fmla="*/ 32 h 204"/>
                <a:gd name="T12" fmla="*/ 15 w 107"/>
                <a:gd name="T13" fmla="*/ 12 h 204"/>
                <a:gd name="T14" fmla="*/ 47 w 107"/>
                <a:gd name="T15" fmla="*/ 0 h 204"/>
                <a:gd name="T16" fmla="*/ 107 w 107"/>
                <a:gd name="T17" fmla="*/ 8 h 204"/>
                <a:gd name="T18" fmla="*/ 107 w 107"/>
                <a:gd name="T19" fmla="*/ 184 h 2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04"/>
                <a:gd name="T32" fmla="*/ 107 w 107"/>
                <a:gd name="T33" fmla="*/ 204 h 2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04">
                  <a:moveTo>
                    <a:pt x="107" y="184"/>
                  </a:moveTo>
                  <a:lnTo>
                    <a:pt x="59" y="180"/>
                  </a:lnTo>
                  <a:lnTo>
                    <a:pt x="35" y="184"/>
                  </a:lnTo>
                  <a:lnTo>
                    <a:pt x="3" y="204"/>
                  </a:lnTo>
                  <a:lnTo>
                    <a:pt x="3" y="60"/>
                  </a:lnTo>
                  <a:lnTo>
                    <a:pt x="0" y="32"/>
                  </a:lnTo>
                  <a:lnTo>
                    <a:pt x="15" y="12"/>
                  </a:lnTo>
                  <a:lnTo>
                    <a:pt x="47" y="0"/>
                  </a:lnTo>
                  <a:lnTo>
                    <a:pt x="107" y="8"/>
                  </a:lnTo>
                  <a:lnTo>
                    <a:pt x="107" y="18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A282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Freeform 59"/>
            <p:cNvSpPr>
              <a:spLocks/>
            </p:cNvSpPr>
            <p:nvPr/>
          </p:nvSpPr>
          <p:spPr bwMode="auto">
            <a:xfrm>
              <a:off x="4163" y="1547"/>
              <a:ext cx="79" cy="499"/>
            </a:xfrm>
            <a:custGeom>
              <a:avLst/>
              <a:gdLst>
                <a:gd name="T0" fmla="*/ 0 w 79"/>
                <a:gd name="T1" fmla="*/ 0 h 499"/>
                <a:gd name="T2" fmla="*/ 0 w 79"/>
                <a:gd name="T3" fmla="*/ 390 h 499"/>
                <a:gd name="T4" fmla="*/ 9 w 79"/>
                <a:gd name="T5" fmla="*/ 432 h 499"/>
                <a:gd name="T6" fmla="*/ 35 w 79"/>
                <a:gd name="T7" fmla="*/ 463 h 499"/>
                <a:gd name="T8" fmla="*/ 54 w 79"/>
                <a:gd name="T9" fmla="*/ 486 h 499"/>
                <a:gd name="T10" fmla="*/ 79 w 79"/>
                <a:gd name="T11" fmla="*/ 499 h 499"/>
                <a:gd name="T12" fmla="*/ 79 w 79"/>
                <a:gd name="T13" fmla="*/ 191 h 499"/>
                <a:gd name="T14" fmla="*/ 0 w 79"/>
                <a:gd name="T15" fmla="*/ 0 h 4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499"/>
                <a:gd name="T26" fmla="*/ 79 w 79"/>
                <a:gd name="T27" fmla="*/ 499 h 4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499">
                  <a:moveTo>
                    <a:pt x="0" y="0"/>
                  </a:moveTo>
                  <a:lnTo>
                    <a:pt x="0" y="390"/>
                  </a:lnTo>
                  <a:lnTo>
                    <a:pt x="9" y="432"/>
                  </a:lnTo>
                  <a:lnTo>
                    <a:pt x="35" y="463"/>
                  </a:lnTo>
                  <a:lnTo>
                    <a:pt x="54" y="486"/>
                  </a:lnTo>
                  <a:lnTo>
                    <a:pt x="79" y="499"/>
                  </a:lnTo>
                  <a:lnTo>
                    <a:pt x="79" y="19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3902" y="2078"/>
              <a:ext cx="234" cy="150"/>
            </a:xfrm>
            <a:custGeom>
              <a:avLst/>
              <a:gdLst>
                <a:gd name="T0" fmla="*/ 234 w 234"/>
                <a:gd name="T1" fmla="*/ 24 h 150"/>
                <a:gd name="T2" fmla="*/ 204 w 234"/>
                <a:gd name="T3" fmla="*/ 15 h 150"/>
                <a:gd name="T4" fmla="*/ 165 w 234"/>
                <a:gd name="T5" fmla="*/ 3 h 150"/>
                <a:gd name="T6" fmla="*/ 132 w 234"/>
                <a:gd name="T7" fmla="*/ 0 h 150"/>
                <a:gd name="T8" fmla="*/ 78 w 234"/>
                <a:gd name="T9" fmla="*/ 9 h 150"/>
                <a:gd name="T10" fmla="*/ 36 w 234"/>
                <a:gd name="T11" fmla="*/ 24 h 150"/>
                <a:gd name="T12" fmla="*/ 21 w 234"/>
                <a:gd name="T13" fmla="*/ 42 h 150"/>
                <a:gd name="T14" fmla="*/ 6 w 234"/>
                <a:gd name="T15" fmla="*/ 63 h 150"/>
                <a:gd name="T16" fmla="*/ 0 w 234"/>
                <a:gd name="T17" fmla="*/ 90 h 150"/>
                <a:gd name="T18" fmla="*/ 12 w 234"/>
                <a:gd name="T19" fmla="*/ 114 h 150"/>
                <a:gd name="T20" fmla="*/ 48 w 234"/>
                <a:gd name="T21" fmla="*/ 150 h 150"/>
                <a:gd name="T22" fmla="*/ 231 w 234"/>
                <a:gd name="T23" fmla="*/ 135 h 150"/>
                <a:gd name="T24" fmla="*/ 234 w 234"/>
                <a:gd name="T25" fmla="*/ 24 h 1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"/>
                <a:gd name="T40" fmla="*/ 0 h 150"/>
                <a:gd name="T41" fmla="*/ 234 w 234"/>
                <a:gd name="T42" fmla="*/ 150 h 1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" h="150">
                  <a:moveTo>
                    <a:pt x="234" y="24"/>
                  </a:moveTo>
                  <a:lnTo>
                    <a:pt x="204" y="15"/>
                  </a:lnTo>
                  <a:lnTo>
                    <a:pt x="165" y="3"/>
                  </a:lnTo>
                  <a:lnTo>
                    <a:pt x="132" y="0"/>
                  </a:lnTo>
                  <a:lnTo>
                    <a:pt x="78" y="9"/>
                  </a:lnTo>
                  <a:lnTo>
                    <a:pt x="36" y="24"/>
                  </a:lnTo>
                  <a:lnTo>
                    <a:pt x="21" y="42"/>
                  </a:lnTo>
                  <a:lnTo>
                    <a:pt x="6" y="63"/>
                  </a:lnTo>
                  <a:lnTo>
                    <a:pt x="0" y="90"/>
                  </a:lnTo>
                  <a:lnTo>
                    <a:pt x="12" y="114"/>
                  </a:lnTo>
                  <a:lnTo>
                    <a:pt x="48" y="150"/>
                  </a:lnTo>
                  <a:lnTo>
                    <a:pt x="231" y="135"/>
                  </a:lnTo>
                  <a:lnTo>
                    <a:pt x="234" y="2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3938" y="2190"/>
              <a:ext cx="200" cy="136"/>
            </a:xfrm>
            <a:custGeom>
              <a:avLst/>
              <a:gdLst>
                <a:gd name="T0" fmla="*/ 52 w 200"/>
                <a:gd name="T1" fmla="*/ 116 h 136"/>
                <a:gd name="T2" fmla="*/ 48 w 200"/>
                <a:gd name="T3" fmla="*/ 80 h 136"/>
                <a:gd name="T4" fmla="*/ 60 w 200"/>
                <a:gd name="T5" fmla="*/ 59 h 136"/>
                <a:gd name="T6" fmla="*/ 99 w 200"/>
                <a:gd name="T7" fmla="*/ 56 h 136"/>
                <a:gd name="T8" fmla="*/ 153 w 200"/>
                <a:gd name="T9" fmla="*/ 62 h 136"/>
                <a:gd name="T10" fmla="*/ 200 w 200"/>
                <a:gd name="T11" fmla="*/ 24 h 136"/>
                <a:gd name="T12" fmla="*/ 174 w 200"/>
                <a:gd name="T13" fmla="*/ 8 h 136"/>
                <a:gd name="T14" fmla="*/ 140 w 200"/>
                <a:gd name="T15" fmla="*/ 0 h 136"/>
                <a:gd name="T16" fmla="*/ 96 w 200"/>
                <a:gd name="T17" fmla="*/ 0 h 136"/>
                <a:gd name="T18" fmla="*/ 48 w 200"/>
                <a:gd name="T19" fmla="*/ 8 h 136"/>
                <a:gd name="T20" fmla="*/ 0 w 200"/>
                <a:gd name="T21" fmla="*/ 41 h 136"/>
                <a:gd name="T22" fmla="*/ 4 w 200"/>
                <a:gd name="T23" fmla="*/ 136 h 136"/>
                <a:gd name="T24" fmla="*/ 52 w 200"/>
                <a:gd name="T25" fmla="*/ 116 h 1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0"/>
                <a:gd name="T40" fmla="*/ 0 h 136"/>
                <a:gd name="T41" fmla="*/ 200 w 200"/>
                <a:gd name="T42" fmla="*/ 136 h 1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0" h="136">
                  <a:moveTo>
                    <a:pt x="52" y="116"/>
                  </a:moveTo>
                  <a:lnTo>
                    <a:pt x="48" y="80"/>
                  </a:lnTo>
                  <a:lnTo>
                    <a:pt x="60" y="59"/>
                  </a:lnTo>
                  <a:lnTo>
                    <a:pt x="99" y="56"/>
                  </a:lnTo>
                  <a:lnTo>
                    <a:pt x="153" y="62"/>
                  </a:lnTo>
                  <a:lnTo>
                    <a:pt x="200" y="24"/>
                  </a:lnTo>
                  <a:lnTo>
                    <a:pt x="174" y="8"/>
                  </a:lnTo>
                  <a:lnTo>
                    <a:pt x="140" y="0"/>
                  </a:lnTo>
                  <a:lnTo>
                    <a:pt x="96" y="0"/>
                  </a:lnTo>
                  <a:lnTo>
                    <a:pt x="48" y="8"/>
                  </a:lnTo>
                  <a:lnTo>
                    <a:pt x="0" y="41"/>
                  </a:lnTo>
                  <a:lnTo>
                    <a:pt x="4" y="136"/>
                  </a:lnTo>
                  <a:lnTo>
                    <a:pt x="52" y="116"/>
                  </a:lnTo>
                  <a:close/>
                </a:path>
              </a:pathLst>
            </a:cu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4242" y="1434"/>
              <a:ext cx="424" cy="196"/>
            </a:xfrm>
            <a:custGeom>
              <a:avLst/>
              <a:gdLst>
                <a:gd name="T0" fmla="*/ 0 w 424"/>
                <a:gd name="T1" fmla="*/ 116 h 196"/>
                <a:gd name="T2" fmla="*/ 40 w 424"/>
                <a:gd name="T3" fmla="*/ 48 h 196"/>
                <a:gd name="T4" fmla="*/ 92 w 424"/>
                <a:gd name="T5" fmla="*/ 28 h 196"/>
                <a:gd name="T6" fmla="*/ 124 w 424"/>
                <a:gd name="T7" fmla="*/ 16 h 196"/>
                <a:gd name="T8" fmla="*/ 180 w 424"/>
                <a:gd name="T9" fmla="*/ 4 h 196"/>
                <a:gd name="T10" fmla="*/ 244 w 424"/>
                <a:gd name="T11" fmla="*/ 0 h 196"/>
                <a:gd name="T12" fmla="*/ 320 w 424"/>
                <a:gd name="T13" fmla="*/ 8 h 196"/>
                <a:gd name="T14" fmla="*/ 380 w 424"/>
                <a:gd name="T15" fmla="*/ 20 h 196"/>
                <a:gd name="T16" fmla="*/ 424 w 424"/>
                <a:gd name="T17" fmla="*/ 36 h 196"/>
                <a:gd name="T18" fmla="*/ 424 w 424"/>
                <a:gd name="T19" fmla="*/ 144 h 196"/>
                <a:gd name="T20" fmla="*/ 32 w 424"/>
                <a:gd name="T21" fmla="*/ 196 h 196"/>
                <a:gd name="T22" fmla="*/ 0 w 424"/>
                <a:gd name="T23" fmla="*/ 116 h 1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4"/>
                <a:gd name="T37" fmla="*/ 0 h 196"/>
                <a:gd name="T38" fmla="*/ 424 w 424"/>
                <a:gd name="T39" fmla="*/ 196 h 1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4" h="196">
                  <a:moveTo>
                    <a:pt x="0" y="116"/>
                  </a:moveTo>
                  <a:lnTo>
                    <a:pt x="40" y="48"/>
                  </a:lnTo>
                  <a:lnTo>
                    <a:pt x="92" y="28"/>
                  </a:lnTo>
                  <a:lnTo>
                    <a:pt x="124" y="16"/>
                  </a:lnTo>
                  <a:lnTo>
                    <a:pt x="180" y="4"/>
                  </a:lnTo>
                  <a:lnTo>
                    <a:pt x="244" y="0"/>
                  </a:lnTo>
                  <a:lnTo>
                    <a:pt x="320" y="8"/>
                  </a:lnTo>
                  <a:lnTo>
                    <a:pt x="380" y="20"/>
                  </a:lnTo>
                  <a:lnTo>
                    <a:pt x="424" y="36"/>
                  </a:lnTo>
                  <a:lnTo>
                    <a:pt x="424" y="144"/>
                  </a:lnTo>
                  <a:lnTo>
                    <a:pt x="32" y="196"/>
                  </a:lnTo>
                  <a:lnTo>
                    <a:pt x="0" y="116"/>
                  </a:lnTo>
                  <a:close/>
                </a:path>
              </a:pathLst>
            </a:custGeom>
            <a:gradFill rotWithShape="0">
              <a:gsLst>
                <a:gs pos="0">
                  <a:srgbClr val="76762F"/>
                </a:gs>
                <a:gs pos="100000">
                  <a:srgbClr val="FFFF6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74" y="1518"/>
              <a:ext cx="400" cy="260"/>
            </a:xfrm>
            <a:custGeom>
              <a:avLst/>
              <a:gdLst>
                <a:gd name="T0" fmla="*/ 296 w 400"/>
                <a:gd name="T1" fmla="*/ 80 h 260"/>
                <a:gd name="T2" fmla="*/ 332 w 400"/>
                <a:gd name="T3" fmla="*/ 59 h 260"/>
                <a:gd name="T4" fmla="*/ 369 w 400"/>
                <a:gd name="T5" fmla="*/ 80 h 260"/>
                <a:gd name="T6" fmla="*/ 400 w 400"/>
                <a:gd name="T7" fmla="*/ 62 h 260"/>
                <a:gd name="T8" fmla="*/ 332 w 400"/>
                <a:gd name="T9" fmla="*/ 24 h 260"/>
                <a:gd name="T10" fmla="*/ 288 w 400"/>
                <a:gd name="T11" fmla="*/ 12 h 260"/>
                <a:gd name="T12" fmla="*/ 216 w 400"/>
                <a:gd name="T13" fmla="*/ 0 h 260"/>
                <a:gd name="T14" fmla="*/ 152 w 400"/>
                <a:gd name="T15" fmla="*/ 8 h 260"/>
                <a:gd name="T16" fmla="*/ 96 w 400"/>
                <a:gd name="T17" fmla="*/ 28 h 260"/>
                <a:gd name="T18" fmla="*/ 52 w 400"/>
                <a:gd name="T19" fmla="*/ 48 h 260"/>
                <a:gd name="T20" fmla="*/ 8 w 400"/>
                <a:gd name="T21" fmla="*/ 88 h 260"/>
                <a:gd name="T22" fmla="*/ 0 w 400"/>
                <a:gd name="T23" fmla="*/ 120 h 260"/>
                <a:gd name="T24" fmla="*/ 20 w 400"/>
                <a:gd name="T25" fmla="*/ 140 h 260"/>
                <a:gd name="T26" fmla="*/ 52 w 400"/>
                <a:gd name="T27" fmla="*/ 156 h 260"/>
                <a:gd name="T28" fmla="*/ 52 w 400"/>
                <a:gd name="T29" fmla="*/ 260 h 260"/>
                <a:gd name="T30" fmla="*/ 100 w 400"/>
                <a:gd name="T31" fmla="*/ 232 h 260"/>
                <a:gd name="T32" fmla="*/ 296 w 400"/>
                <a:gd name="T33" fmla="*/ 80 h 2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0"/>
                <a:gd name="T52" fmla="*/ 0 h 260"/>
                <a:gd name="T53" fmla="*/ 400 w 400"/>
                <a:gd name="T54" fmla="*/ 260 h 2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0" h="260">
                  <a:moveTo>
                    <a:pt x="296" y="80"/>
                  </a:moveTo>
                  <a:lnTo>
                    <a:pt x="332" y="59"/>
                  </a:lnTo>
                  <a:lnTo>
                    <a:pt x="369" y="80"/>
                  </a:lnTo>
                  <a:lnTo>
                    <a:pt x="400" y="62"/>
                  </a:lnTo>
                  <a:lnTo>
                    <a:pt x="332" y="24"/>
                  </a:lnTo>
                  <a:lnTo>
                    <a:pt x="288" y="12"/>
                  </a:lnTo>
                  <a:lnTo>
                    <a:pt x="216" y="0"/>
                  </a:lnTo>
                  <a:lnTo>
                    <a:pt x="152" y="8"/>
                  </a:lnTo>
                  <a:lnTo>
                    <a:pt x="96" y="28"/>
                  </a:lnTo>
                  <a:lnTo>
                    <a:pt x="52" y="48"/>
                  </a:lnTo>
                  <a:lnTo>
                    <a:pt x="8" y="88"/>
                  </a:lnTo>
                  <a:lnTo>
                    <a:pt x="0" y="120"/>
                  </a:lnTo>
                  <a:lnTo>
                    <a:pt x="20" y="140"/>
                  </a:lnTo>
                  <a:lnTo>
                    <a:pt x="52" y="156"/>
                  </a:lnTo>
                  <a:lnTo>
                    <a:pt x="52" y="260"/>
                  </a:lnTo>
                  <a:lnTo>
                    <a:pt x="100" y="232"/>
                  </a:lnTo>
                  <a:lnTo>
                    <a:pt x="296" y="80"/>
                  </a:lnTo>
                  <a:close/>
                </a:path>
              </a:pathLst>
            </a:cu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Freeform 64"/>
            <p:cNvSpPr>
              <a:spLocks/>
            </p:cNvSpPr>
            <p:nvPr/>
          </p:nvSpPr>
          <p:spPr bwMode="auto">
            <a:xfrm>
              <a:off x="4610" y="1570"/>
              <a:ext cx="34" cy="536"/>
            </a:xfrm>
            <a:custGeom>
              <a:avLst/>
              <a:gdLst>
                <a:gd name="T0" fmla="*/ 0 w 34"/>
                <a:gd name="T1" fmla="*/ 0 h 536"/>
                <a:gd name="T2" fmla="*/ 0 w 34"/>
                <a:gd name="T3" fmla="*/ 516 h 536"/>
                <a:gd name="T4" fmla="*/ 28 w 34"/>
                <a:gd name="T5" fmla="*/ 536 h 536"/>
                <a:gd name="T6" fmla="*/ 34 w 34"/>
                <a:gd name="T7" fmla="*/ 20 h 536"/>
                <a:gd name="T8" fmla="*/ 0 w 34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6"/>
                <a:gd name="T17" fmla="*/ 34 w 3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6">
                  <a:moveTo>
                    <a:pt x="0" y="0"/>
                  </a:moveTo>
                  <a:lnTo>
                    <a:pt x="0" y="516"/>
                  </a:lnTo>
                  <a:lnTo>
                    <a:pt x="28" y="536"/>
                  </a:lnTo>
                  <a:lnTo>
                    <a:pt x="3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Freeform 65"/>
            <p:cNvSpPr>
              <a:spLocks/>
            </p:cNvSpPr>
            <p:nvPr/>
          </p:nvSpPr>
          <p:spPr bwMode="auto">
            <a:xfrm>
              <a:off x="4570" y="1574"/>
              <a:ext cx="44" cy="524"/>
            </a:xfrm>
            <a:custGeom>
              <a:avLst/>
              <a:gdLst>
                <a:gd name="T0" fmla="*/ 0 w 44"/>
                <a:gd name="T1" fmla="*/ 20 h 524"/>
                <a:gd name="T2" fmla="*/ 0 w 44"/>
                <a:gd name="T3" fmla="*/ 524 h 524"/>
                <a:gd name="T4" fmla="*/ 44 w 44"/>
                <a:gd name="T5" fmla="*/ 508 h 524"/>
                <a:gd name="T6" fmla="*/ 44 w 44"/>
                <a:gd name="T7" fmla="*/ 0 h 524"/>
                <a:gd name="T8" fmla="*/ 0 w 44"/>
                <a:gd name="T9" fmla="*/ 20 h 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524"/>
                <a:gd name="T17" fmla="*/ 44 w 44"/>
                <a:gd name="T18" fmla="*/ 524 h 5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524">
                  <a:moveTo>
                    <a:pt x="0" y="20"/>
                  </a:moveTo>
                  <a:lnTo>
                    <a:pt x="0" y="524"/>
                  </a:lnTo>
                  <a:lnTo>
                    <a:pt x="44" y="508"/>
                  </a:lnTo>
                  <a:lnTo>
                    <a:pt x="4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Freeform 66"/>
            <p:cNvSpPr>
              <a:spLocks/>
            </p:cNvSpPr>
            <p:nvPr/>
          </p:nvSpPr>
          <p:spPr bwMode="auto">
            <a:xfrm>
              <a:off x="4338" y="1574"/>
              <a:ext cx="236" cy="548"/>
            </a:xfrm>
            <a:custGeom>
              <a:avLst/>
              <a:gdLst>
                <a:gd name="T0" fmla="*/ 44 w 236"/>
                <a:gd name="T1" fmla="*/ 176 h 548"/>
                <a:gd name="T2" fmla="*/ 44 w 236"/>
                <a:gd name="T3" fmla="*/ 548 h 548"/>
                <a:gd name="T4" fmla="*/ 84 w 236"/>
                <a:gd name="T5" fmla="*/ 532 h 548"/>
                <a:gd name="T6" fmla="*/ 128 w 236"/>
                <a:gd name="T7" fmla="*/ 524 h 548"/>
                <a:gd name="T8" fmla="*/ 176 w 236"/>
                <a:gd name="T9" fmla="*/ 520 h 548"/>
                <a:gd name="T10" fmla="*/ 236 w 236"/>
                <a:gd name="T11" fmla="*/ 528 h 548"/>
                <a:gd name="T12" fmla="*/ 236 w 236"/>
                <a:gd name="T13" fmla="*/ 20 h 548"/>
                <a:gd name="T14" fmla="*/ 188 w 236"/>
                <a:gd name="T15" fmla="*/ 8 h 548"/>
                <a:gd name="T16" fmla="*/ 136 w 236"/>
                <a:gd name="T17" fmla="*/ 0 h 548"/>
                <a:gd name="T18" fmla="*/ 72 w 236"/>
                <a:gd name="T19" fmla="*/ 8 h 548"/>
                <a:gd name="T20" fmla="*/ 28 w 236"/>
                <a:gd name="T21" fmla="*/ 36 h 548"/>
                <a:gd name="T22" fmla="*/ 4 w 236"/>
                <a:gd name="T23" fmla="*/ 64 h 548"/>
                <a:gd name="T24" fmla="*/ 0 w 236"/>
                <a:gd name="T25" fmla="*/ 100 h 548"/>
                <a:gd name="T26" fmla="*/ 8 w 236"/>
                <a:gd name="T27" fmla="*/ 128 h 548"/>
                <a:gd name="T28" fmla="*/ 16 w 236"/>
                <a:gd name="T29" fmla="*/ 148 h 548"/>
                <a:gd name="T30" fmla="*/ 44 w 236"/>
                <a:gd name="T31" fmla="*/ 176 h 5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6"/>
                <a:gd name="T49" fmla="*/ 0 h 548"/>
                <a:gd name="T50" fmla="*/ 236 w 236"/>
                <a:gd name="T51" fmla="*/ 548 h 5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6" h="548">
                  <a:moveTo>
                    <a:pt x="44" y="176"/>
                  </a:moveTo>
                  <a:lnTo>
                    <a:pt x="44" y="548"/>
                  </a:lnTo>
                  <a:lnTo>
                    <a:pt x="84" y="532"/>
                  </a:lnTo>
                  <a:lnTo>
                    <a:pt x="128" y="524"/>
                  </a:lnTo>
                  <a:lnTo>
                    <a:pt x="176" y="520"/>
                  </a:lnTo>
                  <a:lnTo>
                    <a:pt x="236" y="528"/>
                  </a:lnTo>
                  <a:lnTo>
                    <a:pt x="236" y="20"/>
                  </a:lnTo>
                  <a:lnTo>
                    <a:pt x="188" y="8"/>
                  </a:lnTo>
                  <a:lnTo>
                    <a:pt x="136" y="0"/>
                  </a:lnTo>
                  <a:lnTo>
                    <a:pt x="72" y="8"/>
                  </a:lnTo>
                  <a:lnTo>
                    <a:pt x="28" y="36"/>
                  </a:lnTo>
                  <a:lnTo>
                    <a:pt x="4" y="64"/>
                  </a:lnTo>
                  <a:lnTo>
                    <a:pt x="0" y="100"/>
                  </a:lnTo>
                  <a:lnTo>
                    <a:pt x="8" y="128"/>
                  </a:lnTo>
                  <a:lnTo>
                    <a:pt x="16" y="148"/>
                  </a:lnTo>
                  <a:lnTo>
                    <a:pt x="44" y="176"/>
                  </a:lnTo>
                  <a:close/>
                </a:path>
              </a:pathLst>
            </a:cu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" name="Freeform 67"/>
            <p:cNvSpPr>
              <a:spLocks/>
            </p:cNvSpPr>
            <p:nvPr/>
          </p:nvSpPr>
          <p:spPr bwMode="auto">
            <a:xfrm>
              <a:off x="4166" y="1366"/>
              <a:ext cx="588" cy="376"/>
            </a:xfrm>
            <a:custGeom>
              <a:avLst/>
              <a:gdLst>
                <a:gd name="T0" fmla="*/ 588 w 588"/>
                <a:gd name="T1" fmla="*/ 72 h 376"/>
                <a:gd name="T2" fmla="*/ 520 w 588"/>
                <a:gd name="T3" fmla="*/ 36 h 376"/>
                <a:gd name="T4" fmla="*/ 468 w 588"/>
                <a:gd name="T5" fmla="*/ 20 h 376"/>
                <a:gd name="T6" fmla="*/ 412 w 588"/>
                <a:gd name="T7" fmla="*/ 8 h 376"/>
                <a:gd name="T8" fmla="*/ 336 w 588"/>
                <a:gd name="T9" fmla="*/ 0 h 376"/>
                <a:gd name="T10" fmla="*/ 244 w 588"/>
                <a:gd name="T11" fmla="*/ 8 h 376"/>
                <a:gd name="T12" fmla="*/ 148 w 588"/>
                <a:gd name="T13" fmla="*/ 36 h 376"/>
                <a:gd name="T14" fmla="*/ 88 w 588"/>
                <a:gd name="T15" fmla="*/ 64 h 376"/>
                <a:gd name="T16" fmla="*/ 48 w 588"/>
                <a:gd name="T17" fmla="*/ 96 h 376"/>
                <a:gd name="T18" fmla="*/ 24 w 588"/>
                <a:gd name="T19" fmla="*/ 124 h 376"/>
                <a:gd name="T20" fmla="*/ 4 w 588"/>
                <a:gd name="T21" fmla="*/ 168 h 376"/>
                <a:gd name="T22" fmla="*/ 0 w 588"/>
                <a:gd name="T23" fmla="*/ 214 h 376"/>
                <a:gd name="T24" fmla="*/ 8 w 588"/>
                <a:gd name="T25" fmla="*/ 268 h 376"/>
                <a:gd name="T26" fmla="*/ 24 w 588"/>
                <a:gd name="T27" fmla="*/ 304 h 376"/>
                <a:gd name="T28" fmla="*/ 40 w 588"/>
                <a:gd name="T29" fmla="*/ 332 h 376"/>
                <a:gd name="T30" fmla="*/ 76 w 588"/>
                <a:gd name="T31" fmla="*/ 376 h 376"/>
                <a:gd name="T32" fmla="*/ 168 w 588"/>
                <a:gd name="T33" fmla="*/ 323 h 376"/>
                <a:gd name="T34" fmla="*/ 136 w 588"/>
                <a:gd name="T35" fmla="*/ 296 h 376"/>
                <a:gd name="T36" fmla="*/ 112 w 588"/>
                <a:gd name="T37" fmla="*/ 280 h 376"/>
                <a:gd name="T38" fmla="*/ 96 w 588"/>
                <a:gd name="T39" fmla="*/ 236 h 376"/>
                <a:gd name="T40" fmla="*/ 100 w 588"/>
                <a:gd name="T41" fmla="*/ 180 h 376"/>
                <a:gd name="T42" fmla="*/ 132 w 588"/>
                <a:gd name="T43" fmla="*/ 128 h 376"/>
                <a:gd name="T44" fmla="*/ 188 w 588"/>
                <a:gd name="T45" fmla="*/ 92 h 376"/>
                <a:gd name="T46" fmla="*/ 240 w 588"/>
                <a:gd name="T47" fmla="*/ 76 h 376"/>
                <a:gd name="T48" fmla="*/ 308 w 588"/>
                <a:gd name="T49" fmla="*/ 68 h 376"/>
                <a:gd name="T50" fmla="*/ 376 w 588"/>
                <a:gd name="T51" fmla="*/ 76 h 376"/>
                <a:gd name="T52" fmla="*/ 432 w 588"/>
                <a:gd name="T53" fmla="*/ 88 h 376"/>
                <a:gd name="T54" fmla="*/ 508 w 588"/>
                <a:gd name="T55" fmla="*/ 112 h 376"/>
                <a:gd name="T56" fmla="*/ 588 w 588"/>
                <a:gd name="T57" fmla="*/ 72 h 3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8"/>
                <a:gd name="T88" fmla="*/ 0 h 376"/>
                <a:gd name="T89" fmla="*/ 588 w 588"/>
                <a:gd name="T90" fmla="*/ 376 h 3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8" h="376">
                  <a:moveTo>
                    <a:pt x="588" y="72"/>
                  </a:moveTo>
                  <a:lnTo>
                    <a:pt x="520" y="36"/>
                  </a:lnTo>
                  <a:lnTo>
                    <a:pt x="468" y="20"/>
                  </a:lnTo>
                  <a:lnTo>
                    <a:pt x="412" y="8"/>
                  </a:lnTo>
                  <a:lnTo>
                    <a:pt x="336" y="0"/>
                  </a:lnTo>
                  <a:lnTo>
                    <a:pt x="244" y="8"/>
                  </a:lnTo>
                  <a:lnTo>
                    <a:pt x="148" y="36"/>
                  </a:lnTo>
                  <a:lnTo>
                    <a:pt x="88" y="64"/>
                  </a:lnTo>
                  <a:lnTo>
                    <a:pt x="48" y="96"/>
                  </a:lnTo>
                  <a:lnTo>
                    <a:pt x="24" y="124"/>
                  </a:lnTo>
                  <a:lnTo>
                    <a:pt x="4" y="168"/>
                  </a:lnTo>
                  <a:lnTo>
                    <a:pt x="0" y="214"/>
                  </a:lnTo>
                  <a:lnTo>
                    <a:pt x="8" y="268"/>
                  </a:lnTo>
                  <a:lnTo>
                    <a:pt x="24" y="304"/>
                  </a:lnTo>
                  <a:lnTo>
                    <a:pt x="40" y="332"/>
                  </a:lnTo>
                  <a:lnTo>
                    <a:pt x="76" y="376"/>
                  </a:lnTo>
                  <a:lnTo>
                    <a:pt x="168" y="323"/>
                  </a:lnTo>
                  <a:lnTo>
                    <a:pt x="136" y="296"/>
                  </a:lnTo>
                  <a:lnTo>
                    <a:pt x="112" y="280"/>
                  </a:lnTo>
                  <a:lnTo>
                    <a:pt x="96" y="236"/>
                  </a:lnTo>
                  <a:lnTo>
                    <a:pt x="100" y="180"/>
                  </a:lnTo>
                  <a:lnTo>
                    <a:pt x="132" y="128"/>
                  </a:lnTo>
                  <a:lnTo>
                    <a:pt x="188" y="92"/>
                  </a:lnTo>
                  <a:lnTo>
                    <a:pt x="240" y="76"/>
                  </a:lnTo>
                  <a:lnTo>
                    <a:pt x="308" y="68"/>
                  </a:lnTo>
                  <a:lnTo>
                    <a:pt x="376" y="76"/>
                  </a:lnTo>
                  <a:lnTo>
                    <a:pt x="432" y="88"/>
                  </a:lnTo>
                  <a:lnTo>
                    <a:pt x="508" y="112"/>
                  </a:lnTo>
                  <a:lnTo>
                    <a:pt x="588" y="72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Freeform 68"/>
            <p:cNvSpPr>
              <a:spLocks/>
            </p:cNvSpPr>
            <p:nvPr/>
          </p:nvSpPr>
          <p:spPr bwMode="auto">
            <a:xfrm>
              <a:off x="3533" y="2250"/>
              <a:ext cx="321" cy="368"/>
            </a:xfrm>
            <a:custGeom>
              <a:avLst/>
              <a:gdLst>
                <a:gd name="T0" fmla="*/ 5 w 321"/>
                <a:gd name="T1" fmla="*/ 84 h 368"/>
                <a:gd name="T2" fmla="*/ 0 w 321"/>
                <a:gd name="T3" fmla="*/ 368 h 368"/>
                <a:gd name="T4" fmla="*/ 89 w 321"/>
                <a:gd name="T5" fmla="*/ 324 h 368"/>
                <a:gd name="T6" fmla="*/ 133 w 321"/>
                <a:gd name="T7" fmla="*/ 304 h 368"/>
                <a:gd name="T8" fmla="*/ 181 w 321"/>
                <a:gd name="T9" fmla="*/ 284 h 368"/>
                <a:gd name="T10" fmla="*/ 221 w 321"/>
                <a:gd name="T11" fmla="*/ 280 h 368"/>
                <a:gd name="T12" fmla="*/ 261 w 321"/>
                <a:gd name="T13" fmla="*/ 288 h 368"/>
                <a:gd name="T14" fmla="*/ 285 w 321"/>
                <a:gd name="T15" fmla="*/ 296 h 368"/>
                <a:gd name="T16" fmla="*/ 321 w 321"/>
                <a:gd name="T17" fmla="*/ 320 h 368"/>
                <a:gd name="T18" fmla="*/ 321 w 321"/>
                <a:gd name="T19" fmla="*/ 20 h 368"/>
                <a:gd name="T20" fmla="*/ 281 w 321"/>
                <a:gd name="T21" fmla="*/ 8 h 368"/>
                <a:gd name="T22" fmla="*/ 225 w 321"/>
                <a:gd name="T23" fmla="*/ 0 h 368"/>
                <a:gd name="T24" fmla="*/ 173 w 321"/>
                <a:gd name="T25" fmla="*/ 4 h 368"/>
                <a:gd name="T26" fmla="*/ 109 w 321"/>
                <a:gd name="T27" fmla="*/ 24 h 368"/>
                <a:gd name="T28" fmla="*/ 5 w 321"/>
                <a:gd name="T29" fmla="*/ 84 h 3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1"/>
                <a:gd name="T46" fmla="*/ 0 h 368"/>
                <a:gd name="T47" fmla="*/ 321 w 321"/>
                <a:gd name="T48" fmla="*/ 368 h 3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1" h="368">
                  <a:moveTo>
                    <a:pt x="5" y="84"/>
                  </a:moveTo>
                  <a:lnTo>
                    <a:pt x="0" y="368"/>
                  </a:lnTo>
                  <a:lnTo>
                    <a:pt x="89" y="324"/>
                  </a:lnTo>
                  <a:lnTo>
                    <a:pt x="133" y="304"/>
                  </a:lnTo>
                  <a:lnTo>
                    <a:pt x="181" y="284"/>
                  </a:lnTo>
                  <a:lnTo>
                    <a:pt x="221" y="280"/>
                  </a:lnTo>
                  <a:lnTo>
                    <a:pt x="261" y="288"/>
                  </a:lnTo>
                  <a:lnTo>
                    <a:pt x="285" y="296"/>
                  </a:lnTo>
                  <a:lnTo>
                    <a:pt x="321" y="320"/>
                  </a:lnTo>
                  <a:lnTo>
                    <a:pt x="321" y="20"/>
                  </a:lnTo>
                  <a:lnTo>
                    <a:pt x="281" y="8"/>
                  </a:lnTo>
                  <a:lnTo>
                    <a:pt x="225" y="0"/>
                  </a:lnTo>
                  <a:lnTo>
                    <a:pt x="173" y="4"/>
                  </a:lnTo>
                  <a:lnTo>
                    <a:pt x="109" y="24"/>
                  </a:lnTo>
                  <a:lnTo>
                    <a:pt x="5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A886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4642" y="1438"/>
              <a:ext cx="112" cy="660"/>
            </a:xfrm>
            <a:custGeom>
              <a:avLst/>
              <a:gdLst>
                <a:gd name="T0" fmla="*/ 32 w 112"/>
                <a:gd name="T1" fmla="*/ 36 h 660"/>
                <a:gd name="T2" fmla="*/ 32 w 112"/>
                <a:gd name="T3" fmla="*/ 136 h 660"/>
                <a:gd name="T4" fmla="*/ 0 w 112"/>
                <a:gd name="T5" fmla="*/ 156 h 660"/>
                <a:gd name="T6" fmla="*/ 0 w 112"/>
                <a:gd name="T7" fmla="*/ 660 h 660"/>
                <a:gd name="T8" fmla="*/ 112 w 112"/>
                <a:gd name="T9" fmla="*/ 608 h 660"/>
                <a:gd name="T10" fmla="*/ 112 w 112"/>
                <a:gd name="T11" fmla="*/ 0 h 660"/>
                <a:gd name="T12" fmla="*/ 32 w 112"/>
                <a:gd name="T13" fmla="*/ 36 h 6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660"/>
                <a:gd name="T23" fmla="*/ 112 w 112"/>
                <a:gd name="T24" fmla="*/ 660 h 6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660">
                  <a:moveTo>
                    <a:pt x="32" y="36"/>
                  </a:moveTo>
                  <a:lnTo>
                    <a:pt x="32" y="136"/>
                  </a:lnTo>
                  <a:lnTo>
                    <a:pt x="0" y="156"/>
                  </a:lnTo>
                  <a:lnTo>
                    <a:pt x="0" y="660"/>
                  </a:lnTo>
                  <a:lnTo>
                    <a:pt x="112" y="608"/>
                  </a:lnTo>
                  <a:lnTo>
                    <a:pt x="112" y="0"/>
                  </a:lnTo>
                  <a:lnTo>
                    <a:pt x="32" y="36"/>
                  </a:lnTo>
                  <a:close/>
                </a:path>
              </a:pathLst>
            </a:custGeom>
            <a:solidFill>
              <a:srgbClr val="FF66FF"/>
            </a:solidFill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3386" y="2246"/>
              <a:ext cx="153" cy="372"/>
            </a:xfrm>
            <a:custGeom>
              <a:avLst/>
              <a:gdLst>
                <a:gd name="T0" fmla="*/ 0 w 153"/>
                <a:gd name="T1" fmla="*/ 0 h 372"/>
                <a:gd name="T2" fmla="*/ 152 w 153"/>
                <a:gd name="T3" fmla="*/ 88 h 372"/>
                <a:gd name="T4" fmla="*/ 153 w 153"/>
                <a:gd name="T5" fmla="*/ 372 h 372"/>
                <a:gd name="T6" fmla="*/ 0 w 153"/>
                <a:gd name="T7" fmla="*/ 296 h 372"/>
                <a:gd name="T8" fmla="*/ 0 w 153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372"/>
                <a:gd name="T17" fmla="*/ 153 w 153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372">
                  <a:moveTo>
                    <a:pt x="0" y="0"/>
                  </a:moveTo>
                  <a:lnTo>
                    <a:pt x="152" y="88"/>
                  </a:lnTo>
                  <a:lnTo>
                    <a:pt x="153" y="372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3850" y="2222"/>
              <a:ext cx="136" cy="336"/>
            </a:xfrm>
            <a:custGeom>
              <a:avLst/>
              <a:gdLst>
                <a:gd name="T0" fmla="*/ 0 w 136"/>
                <a:gd name="T1" fmla="*/ 48 h 336"/>
                <a:gd name="T2" fmla="*/ 88 w 136"/>
                <a:gd name="T3" fmla="*/ 0 h 336"/>
                <a:gd name="T4" fmla="*/ 88 w 136"/>
                <a:gd name="T5" fmla="*/ 108 h 336"/>
                <a:gd name="T6" fmla="*/ 136 w 136"/>
                <a:gd name="T7" fmla="*/ 84 h 336"/>
                <a:gd name="T8" fmla="*/ 136 w 136"/>
                <a:gd name="T9" fmla="*/ 256 h 336"/>
                <a:gd name="T10" fmla="*/ 0 w 136"/>
                <a:gd name="T11" fmla="*/ 336 h 336"/>
                <a:gd name="T12" fmla="*/ 0 w 136"/>
                <a:gd name="T13" fmla="*/ 48 h 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336"/>
                <a:gd name="T23" fmla="*/ 136 w 136"/>
                <a:gd name="T24" fmla="*/ 336 h 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336">
                  <a:moveTo>
                    <a:pt x="0" y="48"/>
                  </a:moveTo>
                  <a:lnTo>
                    <a:pt x="88" y="0"/>
                  </a:lnTo>
                  <a:lnTo>
                    <a:pt x="88" y="108"/>
                  </a:lnTo>
                  <a:lnTo>
                    <a:pt x="136" y="84"/>
                  </a:lnTo>
                  <a:lnTo>
                    <a:pt x="136" y="256"/>
                  </a:lnTo>
                  <a:lnTo>
                    <a:pt x="0" y="33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99FF"/>
            </a:solidFill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4089" y="1690"/>
              <a:ext cx="293" cy="732"/>
            </a:xfrm>
            <a:custGeom>
              <a:avLst/>
              <a:gdLst>
                <a:gd name="T0" fmla="*/ 149 w 293"/>
                <a:gd name="T1" fmla="*/ 40 h 732"/>
                <a:gd name="T2" fmla="*/ 149 w 293"/>
                <a:gd name="T3" fmla="*/ 356 h 732"/>
                <a:gd name="T4" fmla="*/ 49 w 293"/>
                <a:gd name="T5" fmla="*/ 414 h 732"/>
                <a:gd name="T6" fmla="*/ 49 w 293"/>
                <a:gd name="T7" fmla="*/ 532 h 732"/>
                <a:gd name="T8" fmla="*/ 0 w 293"/>
                <a:gd name="T9" fmla="*/ 560 h 732"/>
                <a:gd name="T10" fmla="*/ 0 w 293"/>
                <a:gd name="T11" fmla="*/ 732 h 732"/>
                <a:gd name="T12" fmla="*/ 293 w 293"/>
                <a:gd name="T13" fmla="*/ 563 h 732"/>
                <a:gd name="T14" fmla="*/ 293 w 293"/>
                <a:gd name="T15" fmla="*/ 56 h 732"/>
                <a:gd name="T16" fmla="*/ 237 w 293"/>
                <a:gd name="T17" fmla="*/ 88 h 732"/>
                <a:gd name="T18" fmla="*/ 237 w 293"/>
                <a:gd name="T19" fmla="*/ 0 h 732"/>
                <a:gd name="T20" fmla="*/ 149 w 293"/>
                <a:gd name="T21" fmla="*/ 40 h 7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3"/>
                <a:gd name="T34" fmla="*/ 0 h 732"/>
                <a:gd name="T35" fmla="*/ 293 w 293"/>
                <a:gd name="T36" fmla="*/ 732 h 7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3" h="732">
                  <a:moveTo>
                    <a:pt x="149" y="40"/>
                  </a:moveTo>
                  <a:lnTo>
                    <a:pt x="149" y="356"/>
                  </a:lnTo>
                  <a:lnTo>
                    <a:pt x="49" y="414"/>
                  </a:lnTo>
                  <a:lnTo>
                    <a:pt x="49" y="532"/>
                  </a:lnTo>
                  <a:lnTo>
                    <a:pt x="0" y="560"/>
                  </a:lnTo>
                  <a:lnTo>
                    <a:pt x="0" y="732"/>
                  </a:lnTo>
                  <a:lnTo>
                    <a:pt x="293" y="563"/>
                  </a:lnTo>
                  <a:lnTo>
                    <a:pt x="293" y="56"/>
                  </a:lnTo>
                  <a:lnTo>
                    <a:pt x="237" y="88"/>
                  </a:lnTo>
                  <a:lnTo>
                    <a:pt x="237" y="0"/>
                  </a:lnTo>
                  <a:lnTo>
                    <a:pt x="149" y="40"/>
                  </a:lnTo>
                  <a:close/>
                </a:path>
              </a:pathLst>
            </a:custGeom>
            <a:solidFill>
              <a:srgbClr val="FF99FF"/>
            </a:solidFill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089" y="1910"/>
              <a:ext cx="295" cy="511"/>
            </a:xfrm>
            <a:custGeom>
              <a:avLst/>
              <a:gdLst>
                <a:gd name="T0" fmla="*/ 0 w 885"/>
                <a:gd name="T1" fmla="*/ 0 h 1531"/>
                <a:gd name="T2" fmla="*/ 0 w 885"/>
                <a:gd name="T3" fmla="*/ 0 h 1531"/>
                <a:gd name="T4" fmla="*/ 0 w 885"/>
                <a:gd name="T5" fmla="*/ 0 h 1531"/>
                <a:gd name="T6" fmla="*/ 0 60000 65536"/>
                <a:gd name="T7" fmla="*/ 0 60000 65536"/>
                <a:gd name="T8" fmla="*/ 0 60000 65536"/>
                <a:gd name="T9" fmla="*/ 0 w 885"/>
                <a:gd name="T10" fmla="*/ 0 h 1531"/>
                <a:gd name="T11" fmla="*/ 885 w 885"/>
                <a:gd name="T12" fmla="*/ 1531 h 15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5" h="1531">
                  <a:moveTo>
                    <a:pt x="0" y="1531"/>
                  </a:moveTo>
                  <a:lnTo>
                    <a:pt x="884" y="0"/>
                  </a:lnTo>
                  <a:lnTo>
                    <a:pt x="885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4" name="Freeform 74"/>
            <p:cNvSpPr>
              <a:spLocks/>
            </p:cNvSpPr>
            <p:nvPr/>
          </p:nvSpPr>
          <p:spPr bwMode="auto">
            <a:xfrm>
              <a:off x="4200" y="2038"/>
              <a:ext cx="184" cy="319"/>
            </a:xfrm>
            <a:custGeom>
              <a:avLst/>
              <a:gdLst>
                <a:gd name="T0" fmla="*/ 0 w 552"/>
                <a:gd name="T1" fmla="*/ 0 h 957"/>
                <a:gd name="T2" fmla="*/ 0 w 552"/>
                <a:gd name="T3" fmla="*/ 0 h 957"/>
                <a:gd name="T4" fmla="*/ 0 w 552"/>
                <a:gd name="T5" fmla="*/ 0 h 957"/>
                <a:gd name="T6" fmla="*/ 0 60000 65536"/>
                <a:gd name="T7" fmla="*/ 0 60000 65536"/>
                <a:gd name="T8" fmla="*/ 0 60000 65536"/>
                <a:gd name="T9" fmla="*/ 0 w 552"/>
                <a:gd name="T10" fmla="*/ 0 h 957"/>
                <a:gd name="T11" fmla="*/ 552 w 552"/>
                <a:gd name="T12" fmla="*/ 957 h 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2" h="957">
                  <a:moveTo>
                    <a:pt x="0" y="957"/>
                  </a:moveTo>
                  <a:lnTo>
                    <a:pt x="551" y="0"/>
                  </a:lnTo>
                  <a:lnTo>
                    <a:pt x="552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5" name="Freeform 75"/>
            <p:cNvSpPr>
              <a:spLocks/>
            </p:cNvSpPr>
            <p:nvPr/>
          </p:nvSpPr>
          <p:spPr bwMode="auto">
            <a:xfrm>
              <a:off x="4310" y="2166"/>
              <a:ext cx="74" cy="127"/>
            </a:xfrm>
            <a:custGeom>
              <a:avLst/>
              <a:gdLst>
                <a:gd name="T0" fmla="*/ 0 w 221"/>
                <a:gd name="T1" fmla="*/ 0 h 380"/>
                <a:gd name="T2" fmla="*/ 0 w 221"/>
                <a:gd name="T3" fmla="*/ 0 h 380"/>
                <a:gd name="T4" fmla="*/ 0 w 221"/>
                <a:gd name="T5" fmla="*/ 0 h 380"/>
                <a:gd name="T6" fmla="*/ 0 60000 65536"/>
                <a:gd name="T7" fmla="*/ 0 60000 65536"/>
                <a:gd name="T8" fmla="*/ 0 60000 65536"/>
                <a:gd name="T9" fmla="*/ 0 w 221"/>
                <a:gd name="T10" fmla="*/ 0 h 380"/>
                <a:gd name="T11" fmla="*/ 221 w 221"/>
                <a:gd name="T12" fmla="*/ 380 h 3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" h="380">
                  <a:moveTo>
                    <a:pt x="0" y="380"/>
                  </a:moveTo>
                  <a:lnTo>
                    <a:pt x="220" y="0"/>
                  </a:lnTo>
                  <a:lnTo>
                    <a:pt x="221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Freeform 76"/>
            <p:cNvSpPr>
              <a:spLocks/>
            </p:cNvSpPr>
            <p:nvPr/>
          </p:nvSpPr>
          <p:spPr bwMode="auto">
            <a:xfrm>
              <a:off x="4089" y="2225"/>
              <a:ext cx="40" cy="68"/>
            </a:xfrm>
            <a:custGeom>
              <a:avLst/>
              <a:gdLst>
                <a:gd name="T0" fmla="*/ 0 w 120"/>
                <a:gd name="T1" fmla="*/ 0 h 205"/>
                <a:gd name="T2" fmla="*/ 0 w 120"/>
                <a:gd name="T3" fmla="*/ 0 h 205"/>
                <a:gd name="T4" fmla="*/ 0 w 120"/>
                <a:gd name="T5" fmla="*/ 0 h 205"/>
                <a:gd name="T6" fmla="*/ 0 60000 65536"/>
                <a:gd name="T7" fmla="*/ 0 60000 65536"/>
                <a:gd name="T8" fmla="*/ 0 60000 65536"/>
                <a:gd name="T9" fmla="*/ 0 w 120"/>
                <a:gd name="T10" fmla="*/ 0 h 205"/>
                <a:gd name="T11" fmla="*/ 120 w 120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205">
                  <a:moveTo>
                    <a:pt x="0" y="205"/>
                  </a:moveTo>
                  <a:lnTo>
                    <a:pt x="119" y="0"/>
                  </a:lnTo>
                  <a:lnTo>
                    <a:pt x="120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Freeform 77"/>
            <p:cNvSpPr>
              <a:spLocks/>
            </p:cNvSpPr>
            <p:nvPr/>
          </p:nvSpPr>
          <p:spPr bwMode="auto">
            <a:xfrm>
              <a:off x="4245" y="1743"/>
              <a:ext cx="88" cy="151"/>
            </a:xfrm>
            <a:custGeom>
              <a:avLst/>
              <a:gdLst>
                <a:gd name="T0" fmla="*/ 0 w 264"/>
                <a:gd name="T1" fmla="*/ 0 h 455"/>
                <a:gd name="T2" fmla="*/ 0 w 264"/>
                <a:gd name="T3" fmla="*/ 0 h 455"/>
                <a:gd name="T4" fmla="*/ 0 w 264"/>
                <a:gd name="T5" fmla="*/ 0 h 455"/>
                <a:gd name="T6" fmla="*/ 0 60000 65536"/>
                <a:gd name="T7" fmla="*/ 0 60000 65536"/>
                <a:gd name="T8" fmla="*/ 0 60000 65536"/>
                <a:gd name="T9" fmla="*/ 0 w 264"/>
                <a:gd name="T10" fmla="*/ 0 h 455"/>
                <a:gd name="T11" fmla="*/ 264 w 264"/>
                <a:gd name="T12" fmla="*/ 455 h 4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455">
                  <a:moveTo>
                    <a:pt x="0" y="455"/>
                  </a:moveTo>
                  <a:lnTo>
                    <a:pt x="263" y="0"/>
                  </a:lnTo>
                  <a:lnTo>
                    <a:pt x="264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Freeform 78"/>
            <p:cNvSpPr>
              <a:spLocks/>
            </p:cNvSpPr>
            <p:nvPr/>
          </p:nvSpPr>
          <p:spPr bwMode="auto">
            <a:xfrm>
              <a:off x="4245" y="1716"/>
              <a:ext cx="30" cy="50"/>
            </a:xfrm>
            <a:custGeom>
              <a:avLst/>
              <a:gdLst>
                <a:gd name="T0" fmla="*/ 0 w 89"/>
                <a:gd name="T1" fmla="*/ 0 h 151"/>
                <a:gd name="T2" fmla="*/ 0 w 89"/>
                <a:gd name="T3" fmla="*/ 0 h 151"/>
                <a:gd name="T4" fmla="*/ 0 w 89"/>
                <a:gd name="T5" fmla="*/ 0 h 151"/>
                <a:gd name="T6" fmla="*/ 0 60000 65536"/>
                <a:gd name="T7" fmla="*/ 0 60000 65536"/>
                <a:gd name="T8" fmla="*/ 0 60000 65536"/>
                <a:gd name="T9" fmla="*/ 0 w 89"/>
                <a:gd name="T10" fmla="*/ 0 h 151"/>
                <a:gd name="T11" fmla="*/ 89 w 89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151">
                  <a:moveTo>
                    <a:pt x="0" y="151"/>
                  </a:moveTo>
                  <a:lnTo>
                    <a:pt x="88" y="0"/>
                  </a:lnTo>
                  <a:lnTo>
                    <a:pt x="89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" name="Freeform 79"/>
            <p:cNvSpPr>
              <a:spLocks/>
            </p:cNvSpPr>
            <p:nvPr/>
          </p:nvSpPr>
          <p:spPr bwMode="auto">
            <a:xfrm>
              <a:off x="4245" y="1782"/>
              <a:ext cx="139" cy="240"/>
            </a:xfrm>
            <a:custGeom>
              <a:avLst/>
              <a:gdLst>
                <a:gd name="T0" fmla="*/ 0 w 416"/>
                <a:gd name="T1" fmla="*/ 0 h 719"/>
                <a:gd name="T2" fmla="*/ 0 w 416"/>
                <a:gd name="T3" fmla="*/ 0 h 719"/>
                <a:gd name="T4" fmla="*/ 0 w 416"/>
                <a:gd name="T5" fmla="*/ 0 h 719"/>
                <a:gd name="T6" fmla="*/ 0 60000 65536"/>
                <a:gd name="T7" fmla="*/ 0 60000 65536"/>
                <a:gd name="T8" fmla="*/ 0 60000 65536"/>
                <a:gd name="T9" fmla="*/ 0 w 416"/>
                <a:gd name="T10" fmla="*/ 0 h 719"/>
                <a:gd name="T11" fmla="*/ 416 w 416"/>
                <a:gd name="T12" fmla="*/ 719 h 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719">
                  <a:moveTo>
                    <a:pt x="0" y="719"/>
                  </a:moveTo>
                  <a:lnTo>
                    <a:pt x="415" y="0"/>
                  </a:lnTo>
                  <a:lnTo>
                    <a:pt x="416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>
              <a:off x="4140" y="2054"/>
              <a:ext cx="87" cy="151"/>
            </a:xfrm>
            <a:custGeom>
              <a:avLst/>
              <a:gdLst>
                <a:gd name="T0" fmla="*/ 0 w 263"/>
                <a:gd name="T1" fmla="*/ 0 h 454"/>
                <a:gd name="T2" fmla="*/ 0 w 263"/>
                <a:gd name="T3" fmla="*/ 0 h 454"/>
                <a:gd name="T4" fmla="*/ 0 w 263"/>
                <a:gd name="T5" fmla="*/ 0 h 454"/>
                <a:gd name="T6" fmla="*/ 0 60000 65536"/>
                <a:gd name="T7" fmla="*/ 0 60000 65536"/>
                <a:gd name="T8" fmla="*/ 0 60000 65536"/>
                <a:gd name="T9" fmla="*/ 0 w 263"/>
                <a:gd name="T10" fmla="*/ 0 h 454"/>
                <a:gd name="T11" fmla="*/ 263 w 263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454">
                  <a:moveTo>
                    <a:pt x="0" y="454"/>
                  </a:moveTo>
                  <a:lnTo>
                    <a:pt x="262" y="0"/>
                  </a:lnTo>
                  <a:lnTo>
                    <a:pt x="263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Freeform 81"/>
            <p:cNvSpPr>
              <a:spLocks/>
            </p:cNvSpPr>
            <p:nvPr/>
          </p:nvSpPr>
          <p:spPr bwMode="auto">
            <a:xfrm>
              <a:off x="4649" y="1529"/>
              <a:ext cx="102" cy="178"/>
            </a:xfrm>
            <a:custGeom>
              <a:avLst/>
              <a:gdLst>
                <a:gd name="T0" fmla="*/ 0 w 308"/>
                <a:gd name="T1" fmla="*/ 0 h 534"/>
                <a:gd name="T2" fmla="*/ 0 w 308"/>
                <a:gd name="T3" fmla="*/ 0 h 534"/>
                <a:gd name="T4" fmla="*/ 0 w 308"/>
                <a:gd name="T5" fmla="*/ 0 h 534"/>
                <a:gd name="T6" fmla="*/ 0 60000 65536"/>
                <a:gd name="T7" fmla="*/ 0 60000 65536"/>
                <a:gd name="T8" fmla="*/ 0 60000 65536"/>
                <a:gd name="T9" fmla="*/ 0 w 308"/>
                <a:gd name="T10" fmla="*/ 0 h 534"/>
                <a:gd name="T11" fmla="*/ 308 w 308"/>
                <a:gd name="T12" fmla="*/ 534 h 5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4">
                  <a:moveTo>
                    <a:pt x="0" y="534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Freeform 82"/>
            <p:cNvSpPr>
              <a:spLocks/>
            </p:cNvSpPr>
            <p:nvPr/>
          </p:nvSpPr>
          <p:spPr bwMode="auto">
            <a:xfrm>
              <a:off x="4649" y="1656"/>
              <a:ext cx="102" cy="179"/>
            </a:xfrm>
            <a:custGeom>
              <a:avLst/>
              <a:gdLst>
                <a:gd name="T0" fmla="*/ 0 w 308"/>
                <a:gd name="T1" fmla="*/ 0 h 535"/>
                <a:gd name="T2" fmla="*/ 0 w 308"/>
                <a:gd name="T3" fmla="*/ 0 h 535"/>
                <a:gd name="T4" fmla="*/ 0 w 308"/>
                <a:gd name="T5" fmla="*/ 0 h 535"/>
                <a:gd name="T6" fmla="*/ 0 60000 65536"/>
                <a:gd name="T7" fmla="*/ 0 60000 65536"/>
                <a:gd name="T8" fmla="*/ 0 60000 65536"/>
                <a:gd name="T9" fmla="*/ 0 w 308"/>
                <a:gd name="T10" fmla="*/ 0 h 535"/>
                <a:gd name="T11" fmla="*/ 308 w 308"/>
                <a:gd name="T12" fmla="*/ 535 h 5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5">
                  <a:moveTo>
                    <a:pt x="0" y="535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4649" y="1785"/>
              <a:ext cx="102" cy="177"/>
            </a:xfrm>
            <a:custGeom>
              <a:avLst/>
              <a:gdLst>
                <a:gd name="T0" fmla="*/ 0 w 308"/>
                <a:gd name="T1" fmla="*/ 0 h 533"/>
                <a:gd name="T2" fmla="*/ 0 w 308"/>
                <a:gd name="T3" fmla="*/ 0 h 533"/>
                <a:gd name="T4" fmla="*/ 0 w 308"/>
                <a:gd name="T5" fmla="*/ 0 h 533"/>
                <a:gd name="T6" fmla="*/ 0 60000 65536"/>
                <a:gd name="T7" fmla="*/ 0 60000 65536"/>
                <a:gd name="T8" fmla="*/ 0 60000 65536"/>
                <a:gd name="T9" fmla="*/ 0 w 308"/>
                <a:gd name="T10" fmla="*/ 0 h 533"/>
                <a:gd name="T11" fmla="*/ 308 w 308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3">
                  <a:moveTo>
                    <a:pt x="0" y="533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4" name="Freeform 84"/>
            <p:cNvSpPr>
              <a:spLocks/>
            </p:cNvSpPr>
            <p:nvPr/>
          </p:nvSpPr>
          <p:spPr bwMode="auto">
            <a:xfrm>
              <a:off x="4649" y="1912"/>
              <a:ext cx="102" cy="178"/>
            </a:xfrm>
            <a:custGeom>
              <a:avLst/>
              <a:gdLst>
                <a:gd name="T0" fmla="*/ 0 w 308"/>
                <a:gd name="T1" fmla="*/ 0 h 533"/>
                <a:gd name="T2" fmla="*/ 0 w 308"/>
                <a:gd name="T3" fmla="*/ 0 h 533"/>
                <a:gd name="T4" fmla="*/ 0 w 308"/>
                <a:gd name="T5" fmla="*/ 0 h 533"/>
                <a:gd name="T6" fmla="*/ 0 60000 65536"/>
                <a:gd name="T7" fmla="*/ 0 60000 65536"/>
                <a:gd name="T8" fmla="*/ 0 60000 65536"/>
                <a:gd name="T9" fmla="*/ 0 w 308"/>
                <a:gd name="T10" fmla="*/ 0 h 533"/>
                <a:gd name="T11" fmla="*/ 308 w 308"/>
                <a:gd name="T12" fmla="*/ 533 h 5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533">
                  <a:moveTo>
                    <a:pt x="0" y="533"/>
                  </a:moveTo>
                  <a:lnTo>
                    <a:pt x="307" y="0"/>
                  </a:lnTo>
                  <a:lnTo>
                    <a:pt x="308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5" name="Freeform 85"/>
            <p:cNvSpPr>
              <a:spLocks/>
            </p:cNvSpPr>
            <p:nvPr/>
          </p:nvSpPr>
          <p:spPr bwMode="auto">
            <a:xfrm>
              <a:off x="4675" y="1461"/>
              <a:ext cx="42" cy="71"/>
            </a:xfrm>
            <a:custGeom>
              <a:avLst/>
              <a:gdLst>
                <a:gd name="T0" fmla="*/ 0 w 125"/>
                <a:gd name="T1" fmla="*/ 0 h 215"/>
                <a:gd name="T2" fmla="*/ 0 w 125"/>
                <a:gd name="T3" fmla="*/ 0 h 215"/>
                <a:gd name="T4" fmla="*/ 0 w 125"/>
                <a:gd name="T5" fmla="*/ 0 h 215"/>
                <a:gd name="T6" fmla="*/ 0 60000 65536"/>
                <a:gd name="T7" fmla="*/ 0 60000 65536"/>
                <a:gd name="T8" fmla="*/ 0 60000 65536"/>
                <a:gd name="T9" fmla="*/ 0 w 125"/>
                <a:gd name="T10" fmla="*/ 0 h 215"/>
                <a:gd name="T11" fmla="*/ 125 w 125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215">
                  <a:moveTo>
                    <a:pt x="0" y="215"/>
                  </a:moveTo>
                  <a:lnTo>
                    <a:pt x="124" y="0"/>
                  </a:lnTo>
                  <a:lnTo>
                    <a:pt x="125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Freeform 86"/>
            <p:cNvSpPr>
              <a:spLocks/>
            </p:cNvSpPr>
            <p:nvPr/>
          </p:nvSpPr>
          <p:spPr bwMode="auto">
            <a:xfrm>
              <a:off x="3863" y="2335"/>
              <a:ext cx="125" cy="217"/>
            </a:xfrm>
            <a:custGeom>
              <a:avLst/>
              <a:gdLst>
                <a:gd name="T0" fmla="*/ 0 w 376"/>
                <a:gd name="T1" fmla="*/ 0 h 650"/>
                <a:gd name="T2" fmla="*/ 0 w 376"/>
                <a:gd name="T3" fmla="*/ 0 h 650"/>
                <a:gd name="T4" fmla="*/ 0 w 376"/>
                <a:gd name="T5" fmla="*/ 0 h 650"/>
                <a:gd name="T6" fmla="*/ 0 60000 65536"/>
                <a:gd name="T7" fmla="*/ 0 60000 65536"/>
                <a:gd name="T8" fmla="*/ 0 60000 65536"/>
                <a:gd name="T9" fmla="*/ 0 w 376"/>
                <a:gd name="T10" fmla="*/ 0 h 650"/>
                <a:gd name="T11" fmla="*/ 376 w 376"/>
                <a:gd name="T12" fmla="*/ 650 h 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650">
                  <a:moveTo>
                    <a:pt x="0" y="650"/>
                  </a:moveTo>
                  <a:lnTo>
                    <a:pt x="375" y="0"/>
                  </a:lnTo>
                  <a:lnTo>
                    <a:pt x="376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Freeform 87"/>
            <p:cNvSpPr>
              <a:spLocks/>
            </p:cNvSpPr>
            <p:nvPr/>
          </p:nvSpPr>
          <p:spPr bwMode="auto">
            <a:xfrm>
              <a:off x="3851" y="2295"/>
              <a:ext cx="87" cy="149"/>
            </a:xfrm>
            <a:custGeom>
              <a:avLst/>
              <a:gdLst>
                <a:gd name="T0" fmla="*/ 0 w 259"/>
                <a:gd name="T1" fmla="*/ 0 h 448"/>
                <a:gd name="T2" fmla="*/ 0 w 259"/>
                <a:gd name="T3" fmla="*/ 0 h 448"/>
                <a:gd name="T4" fmla="*/ 0 w 259"/>
                <a:gd name="T5" fmla="*/ 0 h 448"/>
                <a:gd name="T6" fmla="*/ 0 60000 65536"/>
                <a:gd name="T7" fmla="*/ 0 60000 65536"/>
                <a:gd name="T8" fmla="*/ 0 60000 65536"/>
                <a:gd name="T9" fmla="*/ 0 w 259"/>
                <a:gd name="T10" fmla="*/ 0 h 448"/>
                <a:gd name="T11" fmla="*/ 259 w 259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448">
                  <a:moveTo>
                    <a:pt x="0" y="448"/>
                  </a:moveTo>
                  <a:lnTo>
                    <a:pt x="258" y="0"/>
                  </a:lnTo>
                  <a:lnTo>
                    <a:pt x="259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Freeform 88"/>
            <p:cNvSpPr>
              <a:spLocks/>
            </p:cNvSpPr>
            <p:nvPr/>
          </p:nvSpPr>
          <p:spPr bwMode="auto">
            <a:xfrm>
              <a:off x="3851" y="2249"/>
              <a:ext cx="39" cy="67"/>
            </a:xfrm>
            <a:custGeom>
              <a:avLst/>
              <a:gdLst>
                <a:gd name="T0" fmla="*/ 0 w 117"/>
                <a:gd name="T1" fmla="*/ 0 h 202"/>
                <a:gd name="T2" fmla="*/ 0 w 117"/>
                <a:gd name="T3" fmla="*/ 0 h 202"/>
                <a:gd name="T4" fmla="*/ 0 w 117"/>
                <a:gd name="T5" fmla="*/ 0 h 202"/>
                <a:gd name="T6" fmla="*/ 0 60000 65536"/>
                <a:gd name="T7" fmla="*/ 0 60000 65536"/>
                <a:gd name="T8" fmla="*/ 0 60000 65536"/>
                <a:gd name="T9" fmla="*/ 0 w 117"/>
                <a:gd name="T10" fmla="*/ 0 h 202"/>
                <a:gd name="T11" fmla="*/ 117 w 117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202">
                  <a:moveTo>
                    <a:pt x="0" y="202"/>
                  </a:moveTo>
                  <a:lnTo>
                    <a:pt x="116" y="0"/>
                  </a:lnTo>
                  <a:lnTo>
                    <a:pt x="117" y="0"/>
                  </a:lnTo>
                </a:path>
              </a:pathLst>
            </a:custGeom>
            <a:solidFill>
              <a:srgbClr val="FF99FF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"/>
          <p:cNvGrpSpPr>
            <a:grpSpLocks/>
          </p:cNvGrpSpPr>
          <p:nvPr/>
        </p:nvGrpSpPr>
        <p:grpSpPr bwMode="auto">
          <a:xfrm>
            <a:off x="2819400" y="5645150"/>
            <a:ext cx="2286000" cy="1166813"/>
            <a:chOff x="1776" y="3345"/>
            <a:chExt cx="1440" cy="735"/>
          </a:xfrm>
        </p:grpSpPr>
        <p:sp>
          <p:nvSpPr>
            <p:cNvPr id="95" name="Text Box 10"/>
            <p:cNvSpPr txBox="1">
              <a:spLocks noChangeArrowheads="1"/>
            </p:cNvSpPr>
            <p:nvPr/>
          </p:nvSpPr>
          <p:spPr bwMode="auto">
            <a:xfrm rot="-5400000">
              <a:off x="2577" y="3565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  <a:sym typeface="Symbol" pitchFamily="18" charset="2"/>
                </a:rPr>
                <a:t></a:t>
              </a: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  <a:sym typeface="Symbol" pitchFamily="18" charset="2"/>
                </a:rPr>
                <a:t>10</a:t>
              </a:r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1912" y="3345"/>
              <a:ext cx="515" cy="73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2427" y="3465"/>
              <a:ext cx="656" cy="48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>
              <a:off x="2841" y="3457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0 w 1"/>
                <a:gd name="T3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10">
                  <a:moveTo>
                    <a:pt x="0" y="0"/>
                  </a:moveTo>
                  <a:lnTo>
                    <a:pt x="0" y="51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1776" y="3720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2933" y="3720"/>
              <a:ext cx="283" cy="1"/>
            </a:xfrm>
            <a:custGeom>
              <a:avLst/>
              <a:gdLst>
                <a:gd name="T0" fmla="*/ 0 w 283"/>
                <a:gd name="T1" fmla="*/ 0 h 1"/>
                <a:gd name="T2" fmla="*/ 283 w 28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1">
                  <a:moveTo>
                    <a:pt x="0" y="0"/>
                  </a:moveTo>
                  <a:lnTo>
                    <a:pt x="28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01" name="Group 16"/>
          <p:cNvGrpSpPr>
            <a:grpSpLocks/>
          </p:cNvGrpSpPr>
          <p:nvPr/>
        </p:nvGrpSpPr>
        <p:grpSpPr bwMode="auto">
          <a:xfrm>
            <a:off x="4540250" y="5394325"/>
            <a:ext cx="1908175" cy="823913"/>
            <a:chOff x="4142" y="2681"/>
            <a:chExt cx="1202" cy="519"/>
          </a:xfrm>
        </p:grpSpPr>
        <p:sp>
          <p:nvSpPr>
            <p:cNvPr id="102" name="Text Box 17"/>
            <p:cNvSpPr txBox="1">
              <a:spLocks noChangeArrowheads="1"/>
            </p:cNvSpPr>
            <p:nvPr/>
          </p:nvSpPr>
          <p:spPr bwMode="auto">
            <a:xfrm>
              <a:off x="4455" y="2681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中心线断开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3" name="Line 18"/>
            <p:cNvSpPr>
              <a:spLocks noChangeShapeType="1"/>
            </p:cNvSpPr>
            <p:nvPr/>
          </p:nvSpPr>
          <p:spPr bwMode="auto">
            <a:xfrm flipV="1">
              <a:off x="4142" y="2917"/>
              <a:ext cx="283" cy="28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4" name="Line 19"/>
            <p:cNvSpPr>
              <a:spLocks noChangeShapeType="1"/>
            </p:cNvSpPr>
            <p:nvPr/>
          </p:nvSpPr>
          <p:spPr bwMode="auto">
            <a:xfrm>
              <a:off x="4425" y="2917"/>
              <a:ext cx="91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  <p:sp>
        <p:nvSpPr>
          <p:cNvPr id="113" name="Text Box 28"/>
          <p:cNvSpPr txBox="1">
            <a:spLocks noChangeArrowheads="1"/>
          </p:cNvSpPr>
          <p:nvPr/>
        </p:nvSpPr>
        <p:spPr bwMode="auto">
          <a:xfrm>
            <a:off x="609600" y="4664075"/>
            <a:ext cx="8193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尺寸数字不可被任何图线所通过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，否则必须将该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图线断开。</a:t>
            </a:r>
          </a:p>
        </p:txBody>
      </p:sp>
      <p:grpSp>
        <p:nvGrpSpPr>
          <p:cNvPr id="203782" name="Group 29"/>
          <p:cNvGrpSpPr>
            <a:grpSpLocks/>
          </p:cNvGrpSpPr>
          <p:nvPr/>
        </p:nvGrpSpPr>
        <p:grpSpPr bwMode="auto">
          <a:xfrm>
            <a:off x="1055688" y="1287463"/>
            <a:ext cx="5170487" cy="3065462"/>
            <a:chOff x="924" y="141"/>
            <a:chExt cx="2285" cy="1324"/>
          </a:xfrm>
        </p:grpSpPr>
        <p:sp>
          <p:nvSpPr>
            <p:cNvPr id="115" name="Line 30"/>
            <p:cNvSpPr>
              <a:spLocks noChangeShapeType="1"/>
            </p:cNvSpPr>
            <p:nvPr/>
          </p:nvSpPr>
          <p:spPr bwMode="auto">
            <a:xfrm rot="2693738" flipH="1">
              <a:off x="1113" y="969"/>
              <a:ext cx="85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16" name="Line 31"/>
            <p:cNvSpPr>
              <a:spLocks noChangeShapeType="1"/>
            </p:cNvSpPr>
            <p:nvPr/>
          </p:nvSpPr>
          <p:spPr bwMode="auto">
            <a:xfrm>
              <a:off x="930" y="1465"/>
              <a:ext cx="22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17" name="Line 32"/>
            <p:cNvSpPr>
              <a:spLocks noChangeShapeType="1"/>
            </p:cNvSpPr>
            <p:nvPr/>
          </p:nvSpPr>
          <p:spPr bwMode="auto">
            <a:xfrm>
              <a:off x="2059" y="144"/>
              <a:ext cx="0" cy="1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18" name="Line 33"/>
            <p:cNvSpPr>
              <a:spLocks noChangeShapeType="1"/>
            </p:cNvSpPr>
            <p:nvPr/>
          </p:nvSpPr>
          <p:spPr bwMode="auto">
            <a:xfrm>
              <a:off x="2309" y="1390"/>
              <a:ext cx="8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19" name="Line 34"/>
            <p:cNvSpPr>
              <a:spLocks noChangeShapeType="1"/>
            </p:cNvSpPr>
            <p:nvPr/>
          </p:nvSpPr>
          <p:spPr bwMode="auto">
            <a:xfrm rot="-2693738">
              <a:off x="2118" y="975"/>
              <a:ext cx="85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0" name="Line 35"/>
            <p:cNvSpPr>
              <a:spLocks noChangeShapeType="1"/>
            </p:cNvSpPr>
            <p:nvPr/>
          </p:nvSpPr>
          <p:spPr bwMode="auto">
            <a:xfrm rot="20377083">
              <a:off x="2253" y="1175"/>
              <a:ext cx="85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1" name="Line 36"/>
            <p:cNvSpPr>
              <a:spLocks noChangeShapeType="1"/>
            </p:cNvSpPr>
            <p:nvPr/>
          </p:nvSpPr>
          <p:spPr bwMode="auto">
            <a:xfrm rot="-4060805">
              <a:off x="1895" y="780"/>
              <a:ext cx="9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2" name="Line 37"/>
            <p:cNvSpPr>
              <a:spLocks noChangeShapeType="1"/>
            </p:cNvSpPr>
            <p:nvPr/>
          </p:nvSpPr>
          <p:spPr bwMode="auto">
            <a:xfrm>
              <a:off x="925" y="1390"/>
              <a:ext cx="8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3" name="Line 38"/>
            <p:cNvSpPr>
              <a:spLocks noChangeShapeType="1"/>
            </p:cNvSpPr>
            <p:nvPr/>
          </p:nvSpPr>
          <p:spPr bwMode="auto">
            <a:xfrm rot="1222917" flipH="1">
              <a:off x="970" y="1175"/>
              <a:ext cx="85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4" name="Line 39"/>
            <p:cNvSpPr>
              <a:spLocks noChangeShapeType="1"/>
            </p:cNvSpPr>
            <p:nvPr/>
          </p:nvSpPr>
          <p:spPr bwMode="auto">
            <a:xfrm flipH="1" flipV="1">
              <a:off x="1468" y="290"/>
              <a:ext cx="591" cy="1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5" name="Freeform 40"/>
            <p:cNvSpPr>
              <a:spLocks/>
            </p:cNvSpPr>
            <p:nvPr/>
          </p:nvSpPr>
          <p:spPr bwMode="auto">
            <a:xfrm>
              <a:off x="3160" y="1368"/>
              <a:ext cx="1" cy="42"/>
            </a:xfrm>
            <a:custGeom>
              <a:avLst/>
              <a:gdLst>
                <a:gd name="T0" fmla="*/ 0 w 1"/>
                <a:gd name="T1" fmla="*/ 0 h 90"/>
                <a:gd name="T2" fmla="*/ 0 w 1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6" name="Line 41"/>
            <p:cNvSpPr>
              <a:spLocks noChangeShapeType="1"/>
            </p:cNvSpPr>
            <p:nvPr/>
          </p:nvSpPr>
          <p:spPr bwMode="auto">
            <a:xfrm>
              <a:off x="2307" y="1367"/>
              <a:ext cx="0" cy="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7" name="Freeform 42"/>
            <p:cNvSpPr>
              <a:spLocks/>
            </p:cNvSpPr>
            <p:nvPr/>
          </p:nvSpPr>
          <p:spPr bwMode="auto">
            <a:xfrm>
              <a:off x="3060" y="1016"/>
              <a:ext cx="22" cy="42"/>
            </a:xfrm>
            <a:custGeom>
              <a:avLst/>
              <a:gdLst>
                <a:gd name="T0" fmla="*/ 0 w 45"/>
                <a:gd name="T1" fmla="*/ 0 h 90"/>
                <a:gd name="T2" fmla="*/ 45 w 45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90">
                  <a:moveTo>
                    <a:pt x="0" y="0"/>
                  </a:moveTo>
                  <a:lnTo>
                    <a:pt x="45" y="9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8" name="Freeform 43"/>
            <p:cNvSpPr>
              <a:spLocks/>
            </p:cNvSpPr>
            <p:nvPr/>
          </p:nvSpPr>
          <p:spPr bwMode="auto">
            <a:xfrm>
              <a:off x="2274" y="1292"/>
              <a:ext cx="29" cy="56"/>
            </a:xfrm>
            <a:custGeom>
              <a:avLst/>
              <a:gdLst>
                <a:gd name="T0" fmla="*/ 0 w 60"/>
                <a:gd name="T1" fmla="*/ 0 h 120"/>
                <a:gd name="T2" fmla="*/ 60 w 60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120">
                  <a:moveTo>
                    <a:pt x="0" y="0"/>
                  </a:moveTo>
                  <a:lnTo>
                    <a:pt x="60" y="12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9" name="Line 44"/>
            <p:cNvSpPr>
              <a:spLocks noChangeShapeType="1"/>
            </p:cNvSpPr>
            <p:nvPr/>
          </p:nvSpPr>
          <p:spPr bwMode="auto">
            <a:xfrm>
              <a:off x="2824" y="671"/>
              <a:ext cx="43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0" name="Line 45"/>
            <p:cNvSpPr>
              <a:spLocks noChangeShapeType="1"/>
            </p:cNvSpPr>
            <p:nvPr/>
          </p:nvSpPr>
          <p:spPr bwMode="auto">
            <a:xfrm>
              <a:off x="2231" y="1244"/>
              <a:ext cx="43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1" name="Freeform 46"/>
            <p:cNvSpPr>
              <a:spLocks/>
            </p:cNvSpPr>
            <p:nvPr/>
          </p:nvSpPr>
          <p:spPr bwMode="auto">
            <a:xfrm>
              <a:off x="2538" y="318"/>
              <a:ext cx="72" cy="21"/>
            </a:xfrm>
            <a:custGeom>
              <a:avLst/>
              <a:gdLst>
                <a:gd name="T0" fmla="*/ 0 w 150"/>
                <a:gd name="T1" fmla="*/ 0 h 45"/>
                <a:gd name="T2" fmla="*/ 150 w 150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" h="45">
                  <a:moveTo>
                    <a:pt x="0" y="0"/>
                  </a:moveTo>
                  <a:lnTo>
                    <a:pt x="150" y="4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2" name="Line 47"/>
            <p:cNvSpPr>
              <a:spLocks noChangeShapeType="1"/>
            </p:cNvSpPr>
            <p:nvPr/>
          </p:nvSpPr>
          <p:spPr bwMode="auto">
            <a:xfrm>
              <a:off x="2167" y="1210"/>
              <a:ext cx="49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3" name="Line 48"/>
            <p:cNvSpPr>
              <a:spLocks noChangeShapeType="1"/>
            </p:cNvSpPr>
            <p:nvPr/>
          </p:nvSpPr>
          <p:spPr bwMode="auto">
            <a:xfrm>
              <a:off x="2118" y="236"/>
              <a:ext cx="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4" name="Line 49"/>
            <p:cNvSpPr>
              <a:spLocks noChangeShapeType="1"/>
            </p:cNvSpPr>
            <p:nvPr/>
          </p:nvSpPr>
          <p:spPr bwMode="auto">
            <a:xfrm flipH="1">
              <a:off x="2118" y="1203"/>
              <a:ext cx="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5" name="Line 50"/>
            <p:cNvSpPr>
              <a:spLocks noChangeShapeType="1"/>
            </p:cNvSpPr>
            <p:nvPr/>
          </p:nvSpPr>
          <p:spPr bwMode="auto">
            <a:xfrm flipH="1">
              <a:off x="1810" y="1237"/>
              <a:ext cx="43" cy="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6" name="Line 51"/>
            <p:cNvSpPr>
              <a:spLocks noChangeShapeType="1"/>
            </p:cNvSpPr>
            <p:nvPr/>
          </p:nvSpPr>
          <p:spPr bwMode="auto">
            <a:xfrm flipV="1">
              <a:off x="1209" y="649"/>
              <a:ext cx="43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7" name="Line 52"/>
            <p:cNvSpPr>
              <a:spLocks noChangeShapeType="1"/>
            </p:cNvSpPr>
            <p:nvPr/>
          </p:nvSpPr>
          <p:spPr bwMode="auto">
            <a:xfrm flipH="1">
              <a:off x="1781" y="1299"/>
              <a:ext cx="22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8" name="Freeform 53"/>
            <p:cNvSpPr>
              <a:spLocks/>
            </p:cNvSpPr>
            <p:nvPr/>
          </p:nvSpPr>
          <p:spPr bwMode="auto">
            <a:xfrm>
              <a:off x="996" y="1009"/>
              <a:ext cx="14" cy="56"/>
            </a:xfrm>
            <a:custGeom>
              <a:avLst/>
              <a:gdLst>
                <a:gd name="T0" fmla="*/ 30 w 30"/>
                <a:gd name="T1" fmla="*/ 0 h 120"/>
                <a:gd name="T2" fmla="*/ 0 w 30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20">
                  <a:moveTo>
                    <a:pt x="30" y="0"/>
                  </a:moveTo>
                  <a:lnTo>
                    <a:pt x="0" y="12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9" name="Line 54"/>
            <p:cNvSpPr>
              <a:spLocks noChangeShapeType="1"/>
            </p:cNvSpPr>
            <p:nvPr/>
          </p:nvSpPr>
          <p:spPr bwMode="auto">
            <a:xfrm>
              <a:off x="924" y="1361"/>
              <a:ext cx="0" cy="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0" name="Line 55"/>
            <p:cNvSpPr>
              <a:spLocks noChangeShapeType="1"/>
            </p:cNvSpPr>
            <p:nvPr/>
          </p:nvSpPr>
          <p:spPr bwMode="auto">
            <a:xfrm>
              <a:off x="1767" y="1375"/>
              <a:ext cx="0" cy="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1" name="Text Box 56"/>
            <p:cNvSpPr txBox="1">
              <a:spLocks noChangeArrowheads="1"/>
            </p:cNvSpPr>
            <p:nvPr/>
          </p:nvSpPr>
          <p:spPr bwMode="auto">
            <a:xfrm>
              <a:off x="1622" y="141"/>
              <a:ext cx="40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30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°</a:t>
              </a:r>
            </a:p>
          </p:txBody>
        </p:sp>
        <p:sp>
          <p:nvSpPr>
            <p:cNvPr id="142" name="Freeform 57"/>
            <p:cNvSpPr>
              <a:spLocks/>
            </p:cNvSpPr>
            <p:nvPr/>
          </p:nvSpPr>
          <p:spPr bwMode="auto">
            <a:xfrm>
              <a:off x="1485" y="264"/>
              <a:ext cx="180" cy="91"/>
            </a:xfrm>
            <a:custGeom>
              <a:avLst/>
              <a:gdLst>
                <a:gd name="T0" fmla="*/ 180 w 180"/>
                <a:gd name="T1" fmla="*/ 0 h 90"/>
                <a:gd name="T2" fmla="*/ 90 w 180"/>
                <a:gd name="T3" fmla="*/ 30 h 90"/>
                <a:gd name="T4" fmla="*/ 0 w 180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90">
                  <a:moveTo>
                    <a:pt x="180" y="0"/>
                  </a:moveTo>
                  <a:cubicBezTo>
                    <a:pt x="165" y="5"/>
                    <a:pt x="120" y="15"/>
                    <a:pt x="90" y="30"/>
                  </a:cubicBezTo>
                  <a:cubicBezTo>
                    <a:pt x="60" y="45"/>
                    <a:pt x="19" y="78"/>
                    <a:pt x="0" y="9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3" name="Freeform 58"/>
            <p:cNvSpPr>
              <a:spLocks/>
            </p:cNvSpPr>
            <p:nvPr/>
          </p:nvSpPr>
          <p:spPr bwMode="auto">
            <a:xfrm>
              <a:off x="1905" y="217"/>
              <a:ext cx="150" cy="17"/>
            </a:xfrm>
            <a:custGeom>
              <a:avLst/>
              <a:gdLst>
                <a:gd name="T0" fmla="*/ 0 w 150"/>
                <a:gd name="T1" fmla="*/ 2 h 17"/>
                <a:gd name="T2" fmla="*/ 60 w 150"/>
                <a:gd name="T3" fmla="*/ 2 h 17"/>
                <a:gd name="T4" fmla="*/ 150 w 150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17">
                  <a:moveTo>
                    <a:pt x="0" y="2"/>
                  </a:moveTo>
                  <a:cubicBezTo>
                    <a:pt x="10" y="2"/>
                    <a:pt x="35" y="0"/>
                    <a:pt x="60" y="2"/>
                  </a:cubicBezTo>
                  <a:cubicBezTo>
                    <a:pt x="85" y="4"/>
                    <a:pt x="131" y="14"/>
                    <a:pt x="150" y="17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4" name="Line 59"/>
            <p:cNvSpPr>
              <a:spLocks noChangeShapeType="1"/>
            </p:cNvSpPr>
            <p:nvPr/>
          </p:nvSpPr>
          <p:spPr bwMode="auto">
            <a:xfrm flipH="1">
              <a:off x="1710" y="414"/>
              <a:ext cx="345" cy="3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5" name="Line 60"/>
            <p:cNvSpPr>
              <a:spLocks noChangeShapeType="1"/>
            </p:cNvSpPr>
            <p:nvPr/>
          </p:nvSpPr>
          <p:spPr bwMode="auto">
            <a:xfrm flipH="1">
              <a:off x="1650" y="264"/>
              <a:ext cx="405" cy="4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6" name="Line 61"/>
            <p:cNvSpPr>
              <a:spLocks noChangeShapeType="1"/>
            </p:cNvSpPr>
            <p:nvPr/>
          </p:nvSpPr>
          <p:spPr bwMode="auto">
            <a:xfrm flipH="1">
              <a:off x="1620" y="324"/>
              <a:ext cx="225" cy="2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 flipH="1">
              <a:off x="1560" y="339"/>
              <a:ext cx="120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 flipH="1">
              <a:off x="1770" y="579"/>
              <a:ext cx="285" cy="2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 flipH="1">
              <a:off x="1830" y="759"/>
              <a:ext cx="225" cy="2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1890" y="939"/>
              <a:ext cx="165" cy="1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1" name="Line 66"/>
            <p:cNvSpPr>
              <a:spLocks noChangeShapeType="1"/>
            </p:cNvSpPr>
            <p:nvPr/>
          </p:nvSpPr>
          <p:spPr bwMode="auto">
            <a:xfrm flipH="1">
              <a:off x="1935" y="1104"/>
              <a:ext cx="120" cy="12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2" name="Line 67"/>
            <p:cNvSpPr>
              <a:spLocks noChangeShapeType="1"/>
            </p:cNvSpPr>
            <p:nvPr/>
          </p:nvSpPr>
          <p:spPr bwMode="auto">
            <a:xfrm flipH="1">
              <a:off x="1980" y="1255"/>
              <a:ext cx="75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3" name="Line 68"/>
            <p:cNvSpPr>
              <a:spLocks noChangeShapeType="1"/>
            </p:cNvSpPr>
            <p:nvPr/>
          </p:nvSpPr>
          <p:spPr bwMode="auto">
            <a:xfrm>
              <a:off x="1530" y="384"/>
              <a:ext cx="525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4" name="Line 69"/>
            <p:cNvSpPr>
              <a:spLocks noChangeShapeType="1"/>
            </p:cNvSpPr>
            <p:nvPr/>
          </p:nvSpPr>
          <p:spPr bwMode="auto">
            <a:xfrm>
              <a:off x="1665" y="684"/>
              <a:ext cx="390" cy="3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5" name="Line 70"/>
            <p:cNvSpPr>
              <a:spLocks noChangeShapeType="1"/>
            </p:cNvSpPr>
            <p:nvPr/>
          </p:nvSpPr>
          <p:spPr bwMode="auto">
            <a:xfrm>
              <a:off x="1830" y="984"/>
              <a:ext cx="225" cy="2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6" name="Line 71"/>
            <p:cNvSpPr>
              <a:spLocks noChangeShapeType="1"/>
            </p:cNvSpPr>
            <p:nvPr/>
          </p:nvSpPr>
          <p:spPr bwMode="auto">
            <a:xfrm>
              <a:off x="1965" y="1270"/>
              <a:ext cx="90" cy="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1665" y="369"/>
              <a:ext cx="390" cy="3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8" name="Line 73"/>
            <p:cNvSpPr>
              <a:spLocks noChangeShapeType="1"/>
            </p:cNvSpPr>
            <p:nvPr/>
          </p:nvSpPr>
          <p:spPr bwMode="auto">
            <a:xfrm>
              <a:off x="1755" y="324"/>
              <a:ext cx="300" cy="3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59" name="Line 74"/>
            <p:cNvSpPr>
              <a:spLocks noChangeShapeType="1"/>
            </p:cNvSpPr>
            <p:nvPr/>
          </p:nvSpPr>
          <p:spPr bwMode="auto">
            <a:xfrm>
              <a:off x="1875" y="294"/>
              <a:ext cx="149" cy="1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>
              <a:off x="1980" y="279"/>
              <a:ext cx="75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61" name="Text Box 76"/>
            <p:cNvSpPr txBox="1">
              <a:spLocks noChangeArrowheads="1"/>
            </p:cNvSpPr>
            <p:nvPr/>
          </p:nvSpPr>
          <p:spPr bwMode="auto">
            <a:xfrm rot="3015428">
              <a:off x="1467" y="823"/>
              <a:ext cx="20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</a:p>
          </p:txBody>
        </p:sp>
        <p:sp>
          <p:nvSpPr>
            <p:cNvPr id="162" name="Text Box 77"/>
            <p:cNvSpPr txBox="1">
              <a:spLocks noChangeArrowheads="1"/>
            </p:cNvSpPr>
            <p:nvPr/>
          </p:nvSpPr>
          <p:spPr bwMode="auto">
            <a:xfrm rot="1422883">
              <a:off x="1281" y="1012"/>
              <a:ext cx="20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</a:p>
          </p:txBody>
        </p:sp>
        <p:sp>
          <p:nvSpPr>
            <p:cNvPr id="163" name="Text Box 78"/>
            <p:cNvSpPr txBox="1">
              <a:spLocks noChangeArrowheads="1"/>
            </p:cNvSpPr>
            <p:nvPr/>
          </p:nvSpPr>
          <p:spPr bwMode="auto">
            <a:xfrm rot="-5400000">
              <a:off x="2012" y="616"/>
              <a:ext cx="20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</a:p>
          </p:txBody>
        </p:sp>
        <p:sp>
          <p:nvSpPr>
            <p:cNvPr id="164" name="Text Box 79"/>
            <p:cNvSpPr txBox="1">
              <a:spLocks noChangeArrowheads="1"/>
            </p:cNvSpPr>
            <p:nvPr/>
          </p:nvSpPr>
          <p:spPr bwMode="auto">
            <a:xfrm rot="-3999695">
              <a:off x="2238" y="634"/>
              <a:ext cx="20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</a:p>
          </p:txBody>
        </p:sp>
        <p:sp>
          <p:nvSpPr>
            <p:cNvPr id="165" name="Text Box 80"/>
            <p:cNvSpPr txBox="1">
              <a:spLocks noChangeArrowheads="1"/>
            </p:cNvSpPr>
            <p:nvPr/>
          </p:nvSpPr>
          <p:spPr bwMode="auto">
            <a:xfrm rot="-2470739">
              <a:off x="2439" y="812"/>
              <a:ext cx="20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</a:p>
          </p:txBody>
        </p:sp>
        <p:sp>
          <p:nvSpPr>
            <p:cNvPr id="166" name="Text Box 81"/>
            <p:cNvSpPr txBox="1">
              <a:spLocks noChangeArrowheads="1"/>
            </p:cNvSpPr>
            <p:nvPr/>
          </p:nvSpPr>
          <p:spPr bwMode="auto">
            <a:xfrm rot="-1869358">
              <a:off x="2608" y="1011"/>
              <a:ext cx="20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</a:p>
          </p:txBody>
        </p:sp>
        <p:sp>
          <p:nvSpPr>
            <p:cNvPr id="167" name="Text Box 82"/>
            <p:cNvSpPr txBox="1">
              <a:spLocks noChangeArrowheads="1"/>
            </p:cNvSpPr>
            <p:nvPr/>
          </p:nvSpPr>
          <p:spPr bwMode="auto">
            <a:xfrm>
              <a:off x="1204" y="1229"/>
              <a:ext cx="20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2665" y="1235"/>
              <a:ext cx="20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69" name="Line 84"/>
            <p:cNvSpPr>
              <a:spLocks noChangeShapeType="1"/>
            </p:cNvSpPr>
            <p:nvPr/>
          </p:nvSpPr>
          <p:spPr bwMode="auto">
            <a:xfrm flipV="1">
              <a:off x="2160" y="240"/>
              <a:ext cx="0" cy="9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70" name="Group 2"/>
          <p:cNvGrpSpPr>
            <a:grpSpLocks/>
          </p:cNvGrpSpPr>
          <p:nvPr/>
        </p:nvGrpSpPr>
        <p:grpSpPr bwMode="auto">
          <a:xfrm>
            <a:off x="7332663" y="2227263"/>
            <a:ext cx="917575" cy="877887"/>
            <a:chOff x="4290" y="520"/>
            <a:chExt cx="578" cy="553"/>
          </a:xfrm>
        </p:grpSpPr>
        <p:sp>
          <p:nvSpPr>
            <p:cNvPr id="203791" name="Text Box 3"/>
            <p:cNvSpPr txBox="1">
              <a:spLocks noChangeArrowheads="1"/>
            </p:cNvSpPr>
            <p:nvPr/>
          </p:nvSpPr>
          <p:spPr bwMode="auto">
            <a:xfrm>
              <a:off x="4632" y="520"/>
              <a:ext cx="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16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3792" name="Line 4"/>
            <p:cNvSpPr>
              <a:spLocks noChangeShapeType="1"/>
            </p:cNvSpPr>
            <p:nvPr/>
          </p:nvSpPr>
          <p:spPr bwMode="auto">
            <a:xfrm flipV="1">
              <a:off x="4290" y="634"/>
              <a:ext cx="186" cy="1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93" name="Line 5"/>
            <p:cNvSpPr>
              <a:spLocks noChangeShapeType="1"/>
            </p:cNvSpPr>
            <p:nvPr/>
          </p:nvSpPr>
          <p:spPr bwMode="auto">
            <a:xfrm flipV="1">
              <a:off x="4470" y="978"/>
              <a:ext cx="165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94" name="Line 6"/>
            <p:cNvSpPr>
              <a:spLocks noChangeShapeType="1"/>
            </p:cNvSpPr>
            <p:nvPr/>
          </p:nvSpPr>
          <p:spPr bwMode="auto">
            <a:xfrm>
              <a:off x="4417" y="656"/>
              <a:ext cx="195" cy="3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95" name="Line 7"/>
            <p:cNvSpPr>
              <a:spLocks noChangeShapeType="1"/>
            </p:cNvSpPr>
            <p:nvPr/>
          </p:nvSpPr>
          <p:spPr bwMode="auto">
            <a:xfrm flipV="1">
              <a:off x="4506" y="680"/>
              <a:ext cx="136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96" name="Line 8"/>
            <p:cNvSpPr>
              <a:spLocks noChangeShapeType="1"/>
            </p:cNvSpPr>
            <p:nvPr/>
          </p:nvSpPr>
          <p:spPr bwMode="auto">
            <a:xfrm>
              <a:off x="4635" y="691"/>
              <a:ext cx="23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77" name="Group 20"/>
          <p:cNvGrpSpPr>
            <a:grpSpLocks/>
          </p:cNvGrpSpPr>
          <p:nvPr/>
        </p:nvGrpSpPr>
        <p:grpSpPr bwMode="auto">
          <a:xfrm>
            <a:off x="6605588" y="2006600"/>
            <a:ext cx="1274762" cy="1600200"/>
            <a:chOff x="3832" y="381"/>
            <a:chExt cx="803" cy="1008"/>
          </a:xfrm>
        </p:grpSpPr>
        <p:sp>
          <p:nvSpPr>
            <p:cNvPr id="203785" name="Line 21"/>
            <p:cNvSpPr>
              <a:spLocks noChangeShapeType="1"/>
            </p:cNvSpPr>
            <p:nvPr/>
          </p:nvSpPr>
          <p:spPr bwMode="auto">
            <a:xfrm>
              <a:off x="4095" y="381"/>
              <a:ext cx="199" cy="3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86" name="Line 22"/>
            <p:cNvSpPr>
              <a:spLocks noChangeShapeType="1"/>
            </p:cNvSpPr>
            <p:nvPr/>
          </p:nvSpPr>
          <p:spPr bwMode="auto">
            <a:xfrm flipH="1">
              <a:off x="4035" y="726"/>
              <a:ext cx="255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87" name="Freeform 23"/>
            <p:cNvSpPr>
              <a:spLocks/>
            </p:cNvSpPr>
            <p:nvPr/>
          </p:nvSpPr>
          <p:spPr bwMode="auto">
            <a:xfrm>
              <a:off x="4050" y="867"/>
              <a:ext cx="190" cy="337"/>
            </a:xfrm>
            <a:custGeom>
              <a:avLst/>
              <a:gdLst>
                <a:gd name="T0" fmla="*/ 0 w 190"/>
                <a:gd name="T1" fmla="*/ 0 h 337"/>
                <a:gd name="T2" fmla="*/ 190 w 190"/>
                <a:gd name="T3" fmla="*/ 337 h 3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" h="337">
                  <a:moveTo>
                    <a:pt x="0" y="0"/>
                  </a:moveTo>
                  <a:lnTo>
                    <a:pt x="190" y="33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88" name="Line 24"/>
            <p:cNvSpPr>
              <a:spLocks noChangeShapeType="1"/>
            </p:cNvSpPr>
            <p:nvPr/>
          </p:nvSpPr>
          <p:spPr bwMode="auto">
            <a:xfrm>
              <a:off x="4470" y="1056"/>
              <a:ext cx="165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89" name="Freeform 25"/>
            <p:cNvSpPr>
              <a:spLocks/>
            </p:cNvSpPr>
            <p:nvPr/>
          </p:nvSpPr>
          <p:spPr bwMode="auto">
            <a:xfrm>
              <a:off x="4232" y="1062"/>
              <a:ext cx="244" cy="134"/>
            </a:xfrm>
            <a:custGeom>
              <a:avLst/>
              <a:gdLst>
                <a:gd name="T0" fmla="*/ 244 w 244"/>
                <a:gd name="T1" fmla="*/ 0 h 134"/>
                <a:gd name="T2" fmla="*/ 0 w 244"/>
                <a:gd name="T3" fmla="*/ 134 h 1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4" h="134">
                  <a:moveTo>
                    <a:pt x="244" y="0"/>
                  </a:moveTo>
                  <a:lnTo>
                    <a:pt x="0" y="13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790" name="Freeform 26"/>
            <p:cNvSpPr>
              <a:spLocks/>
            </p:cNvSpPr>
            <p:nvPr/>
          </p:nvSpPr>
          <p:spPr bwMode="auto">
            <a:xfrm>
              <a:off x="3832" y="396"/>
              <a:ext cx="789" cy="993"/>
            </a:xfrm>
            <a:custGeom>
              <a:avLst/>
              <a:gdLst>
                <a:gd name="T0" fmla="*/ 263 w 789"/>
                <a:gd name="T1" fmla="*/ 0 h 993"/>
                <a:gd name="T2" fmla="*/ 113 w 789"/>
                <a:gd name="T3" fmla="*/ 60 h 993"/>
                <a:gd name="T4" fmla="*/ 57 w 789"/>
                <a:gd name="T5" fmla="*/ 248 h 993"/>
                <a:gd name="T6" fmla="*/ 13 w 789"/>
                <a:gd name="T7" fmla="*/ 459 h 993"/>
                <a:gd name="T8" fmla="*/ 135 w 789"/>
                <a:gd name="T9" fmla="*/ 693 h 993"/>
                <a:gd name="T10" fmla="*/ 324 w 789"/>
                <a:gd name="T11" fmla="*/ 882 h 993"/>
                <a:gd name="T12" fmla="*/ 524 w 789"/>
                <a:gd name="T13" fmla="*/ 982 h 993"/>
                <a:gd name="T14" fmla="*/ 789 w 789"/>
                <a:gd name="T15" fmla="*/ 946 h 9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9" h="993">
                  <a:moveTo>
                    <a:pt x="263" y="0"/>
                  </a:moveTo>
                  <a:cubicBezTo>
                    <a:pt x="210" y="10"/>
                    <a:pt x="147" y="19"/>
                    <a:pt x="113" y="60"/>
                  </a:cubicBezTo>
                  <a:cubicBezTo>
                    <a:pt x="79" y="101"/>
                    <a:pt x="74" y="182"/>
                    <a:pt x="57" y="248"/>
                  </a:cubicBezTo>
                  <a:cubicBezTo>
                    <a:pt x="40" y="314"/>
                    <a:pt x="0" y="385"/>
                    <a:pt x="13" y="459"/>
                  </a:cubicBezTo>
                  <a:cubicBezTo>
                    <a:pt x="26" y="533"/>
                    <a:pt x="83" y="622"/>
                    <a:pt x="135" y="693"/>
                  </a:cubicBezTo>
                  <a:cubicBezTo>
                    <a:pt x="187" y="764"/>
                    <a:pt x="259" y="834"/>
                    <a:pt x="324" y="882"/>
                  </a:cubicBezTo>
                  <a:cubicBezTo>
                    <a:pt x="389" y="930"/>
                    <a:pt x="447" y="971"/>
                    <a:pt x="524" y="982"/>
                  </a:cubicBezTo>
                  <a:cubicBezTo>
                    <a:pt x="601" y="993"/>
                    <a:pt x="734" y="953"/>
                    <a:pt x="789" y="9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</p:spTree>
    <p:extLst>
      <p:ext uri="{BB962C8B-B14F-4D97-AF65-F5344CB8AC3E}">
        <p14:creationId xmlns:p14="http://schemas.microsoft.com/office/powerpoint/2010/main" val="23849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804863" y="1121986"/>
            <a:ext cx="79994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尺寸标注中常用符号和缩写词</a:t>
            </a:r>
          </a:p>
        </p:txBody>
      </p:sp>
      <p:sp>
        <p:nvSpPr>
          <p:cNvPr id="63" name="Line 3"/>
          <p:cNvSpPr>
            <a:spLocks noChangeShapeType="1"/>
          </p:cNvSpPr>
          <p:nvPr/>
        </p:nvSpPr>
        <p:spPr bwMode="auto">
          <a:xfrm>
            <a:off x="917575" y="1927225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4" name="Line 4"/>
          <p:cNvSpPr>
            <a:spLocks noChangeShapeType="1"/>
          </p:cNvSpPr>
          <p:nvPr/>
        </p:nvSpPr>
        <p:spPr bwMode="auto">
          <a:xfrm>
            <a:off x="917575" y="2573338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>
            <a:off x="917575" y="3243263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917575" y="3913188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>
            <a:off x="917575" y="4583113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>
            <a:off x="917575" y="5253038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>
            <a:off x="917575" y="5888038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917575" y="6523038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4675188" y="1927225"/>
            <a:ext cx="0" cy="4595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4762500" y="1927225"/>
            <a:ext cx="0" cy="4595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2998788" y="1927225"/>
            <a:ext cx="0" cy="4595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>
            <a:off x="6880225" y="1927225"/>
            <a:ext cx="0" cy="4595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5" name="Text Box 15"/>
          <p:cNvSpPr txBox="1">
            <a:spLocks noChangeArrowheads="1"/>
          </p:cNvSpPr>
          <p:nvPr/>
        </p:nvSpPr>
        <p:spPr bwMode="auto">
          <a:xfrm>
            <a:off x="1174750" y="1951038"/>
            <a:ext cx="1409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名  称</a:t>
            </a: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>
            <a:off x="3252788" y="1898650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符 号 或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缩 写 词</a:t>
            </a:r>
          </a:p>
        </p:txBody>
      </p:sp>
      <p:sp>
        <p:nvSpPr>
          <p:cNvPr id="77" name="Text Box 17"/>
          <p:cNvSpPr txBox="1">
            <a:spLocks noChangeArrowheads="1"/>
          </p:cNvSpPr>
          <p:nvPr/>
        </p:nvSpPr>
        <p:spPr bwMode="auto">
          <a:xfrm>
            <a:off x="5132388" y="1944688"/>
            <a:ext cx="1409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名  称</a:t>
            </a: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7070725" y="1909763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符 号 或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缩 写 词</a:t>
            </a:r>
          </a:p>
        </p:txBody>
      </p:sp>
      <p:grpSp>
        <p:nvGrpSpPr>
          <p:cNvPr id="204819" name="Group 19"/>
          <p:cNvGrpSpPr>
            <a:grpSpLocks/>
          </p:cNvGrpSpPr>
          <p:nvPr/>
        </p:nvGrpSpPr>
        <p:grpSpPr bwMode="auto">
          <a:xfrm>
            <a:off x="1238250" y="2519363"/>
            <a:ext cx="2727325" cy="641350"/>
            <a:chOff x="780" y="1130"/>
            <a:chExt cx="1718" cy="404"/>
          </a:xfrm>
        </p:grpSpPr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780" y="1156"/>
              <a:ext cx="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直 径</a:t>
              </a: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 rot="1011933">
              <a:off x="2232" y="1130"/>
              <a:ext cx="2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Symbol" pitchFamily="18" charset="2"/>
                </a:rPr>
                <a:t></a:t>
              </a:r>
              <a:endParaRPr kumimoji="0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04820" name="Group 22"/>
          <p:cNvGrpSpPr>
            <a:grpSpLocks/>
          </p:cNvGrpSpPr>
          <p:nvPr/>
        </p:nvGrpSpPr>
        <p:grpSpPr bwMode="auto">
          <a:xfrm>
            <a:off x="1233488" y="3171825"/>
            <a:ext cx="2692399" cy="661988"/>
            <a:chOff x="777" y="1541"/>
            <a:chExt cx="1696" cy="417"/>
          </a:xfrm>
        </p:grpSpPr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77" y="1593"/>
              <a:ext cx="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半 径</a:t>
              </a: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2211" y="1541"/>
              <a:ext cx="2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1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R</a:t>
              </a:r>
            </a:p>
          </p:txBody>
        </p:sp>
      </p:grpSp>
      <p:grpSp>
        <p:nvGrpSpPr>
          <p:cNvPr id="204821" name="Group 25"/>
          <p:cNvGrpSpPr>
            <a:grpSpLocks/>
          </p:cNvGrpSpPr>
          <p:nvPr/>
        </p:nvGrpSpPr>
        <p:grpSpPr bwMode="auto">
          <a:xfrm>
            <a:off x="1006475" y="3868738"/>
            <a:ext cx="3111500" cy="658812"/>
            <a:chOff x="634" y="1980"/>
            <a:chExt cx="1960" cy="415"/>
          </a:xfrm>
        </p:grpSpPr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634" y="2030"/>
              <a:ext cx="11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圆球直径</a:t>
              </a:r>
            </a:p>
          </p:txBody>
        </p:sp>
        <p:grpSp>
          <p:nvGrpSpPr>
            <p:cNvPr id="204855" name="Group 27"/>
            <p:cNvGrpSpPr>
              <a:grpSpLocks/>
            </p:cNvGrpSpPr>
            <p:nvPr/>
          </p:nvGrpSpPr>
          <p:grpSpPr bwMode="auto">
            <a:xfrm>
              <a:off x="2133" y="1980"/>
              <a:ext cx="461" cy="411"/>
              <a:chOff x="2133" y="1980"/>
              <a:chExt cx="461" cy="411"/>
            </a:xfrm>
          </p:grpSpPr>
          <p:sp>
            <p:nvSpPr>
              <p:cNvPr id="88" name="Text Box 28"/>
              <p:cNvSpPr txBox="1">
                <a:spLocks noChangeArrowheads="1"/>
              </p:cNvSpPr>
              <p:nvPr/>
            </p:nvSpPr>
            <p:spPr bwMode="auto">
              <a:xfrm rot="1011933">
                <a:off x="2328" y="1980"/>
                <a:ext cx="26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  <a:sym typeface="Symbol" pitchFamily="18" charset="2"/>
                  </a:rPr>
                  <a:t></a:t>
                </a:r>
                <a:endParaRPr kumimoji="0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89" name="Text Box 29"/>
              <p:cNvSpPr txBox="1">
                <a:spLocks noChangeArrowheads="1"/>
              </p:cNvSpPr>
              <p:nvPr/>
            </p:nvSpPr>
            <p:spPr bwMode="auto">
              <a:xfrm>
                <a:off x="2133" y="1984"/>
                <a:ext cx="262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1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  <a:sym typeface="Symbol" pitchFamily="18" charset="2"/>
                  </a:rPr>
                  <a:t>S</a:t>
                </a:r>
              </a:p>
            </p:txBody>
          </p:sp>
        </p:grpSp>
      </p:grpSp>
      <p:grpSp>
        <p:nvGrpSpPr>
          <p:cNvPr id="204822" name="Group 30"/>
          <p:cNvGrpSpPr>
            <a:grpSpLocks/>
          </p:cNvGrpSpPr>
          <p:nvPr/>
        </p:nvGrpSpPr>
        <p:grpSpPr bwMode="auto">
          <a:xfrm>
            <a:off x="1023938" y="4524378"/>
            <a:ext cx="3035300" cy="646113"/>
            <a:chOff x="645" y="2393"/>
            <a:chExt cx="1912" cy="407"/>
          </a:xfrm>
        </p:grpSpPr>
        <p:sp>
          <p:nvSpPr>
            <p:cNvPr id="91" name="Text Box 31"/>
            <p:cNvSpPr txBox="1">
              <a:spLocks noChangeArrowheads="1"/>
            </p:cNvSpPr>
            <p:nvPr/>
          </p:nvSpPr>
          <p:spPr bwMode="auto">
            <a:xfrm>
              <a:off x="645" y="2434"/>
              <a:ext cx="11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圆球半径</a:t>
              </a:r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2150" y="2393"/>
              <a:ext cx="40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1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Symbol" pitchFamily="18" charset="2"/>
                </a:rPr>
                <a:t>S</a:t>
              </a:r>
              <a:r>
                <a:rPr kumimoji="0" lang="en-US" altLang="zh-CN" sz="3600" b="0" i="1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R</a:t>
              </a:r>
            </a:p>
          </p:txBody>
        </p:sp>
      </p:grpSp>
      <p:grpSp>
        <p:nvGrpSpPr>
          <p:cNvPr id="204823" name="Group 33"/>
          <p:cNvGrpSpPr>
            <a:grpSpLocks/>
          </p:cNvGrpSpPr>
          <p:nvPr/>
        </p:nvGrpSpPr>
        <p:grpSpPr bwMode="auto">
          <a:xfrm>
            <a:off x="1314450" y="5175250"/>
            <a:ext cx="2622550" cy="652463"/>
            <a:chOff x="828" y="2803"/>
            <a:chExt cx="1652" cy="411"/>
          </a:xfrm>
        </p:grpSpPr>
        <p:sp>
          <p:nvSpPr>
            <p:cNvPr id="94" name="Text Box 34"/>
            <p:cNvSpPr txBox="1">
              <a:spLocks noChangeArrowheads="1"/>
            </p:cNvSpPr>
            <p:nvPr/>
          </p:nvSpPr>
          <p:spPr bwMode="auto">
            <a:xfrm>
              <a:off x="828" y="2849"/>
              <a:ext cx="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厚 度</a:t>
              </a:r>
            </a:p>
          </p:txBody>
        </p:sp>
        <p:sp>
          <p:nvSpPr>
            <p:cNvPr id="95" name="Text Box 35"/>
            <p:cNvSpPr txBox="1">
              <a:spLocks noChangeArrowheads="1"/>
            </p:cNvSpPr>
            <p:nvPr/>
          </p:nvSpPr>
          <p:spPr bwMode="auto">
            <a:xfrm>
              <a:off x="2220" y="2803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1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t</a:t>
              </a:r>
            </a:p>
          </p:txBody>
        </p:sp>
      </p:grpSp>
      <p:grpSp>
        <p:nvGrpSpPr>
          <p:cNvPr id="204824" name="Group 36"/>
          <p:cNvGrpSpPr>
            <a:grpSpLocks/>
          </p:cNvGrpSpPr>
          <p:nvPr/>
        </p:nvGrpSpPr>
        <p:grpSpPr bwMode="auto">
          <a:xfrm>
            <a:off x="1012825" y="5821363"/>
            <a:ext cx="2908301" cy="655637"/>
            <a:chOff x="638" y="3210"/>
            <a:chExt cx="1832" cy="413"/>
          </a:xfrm>
        </p:grpSpPr>
        <p:sp>
          <p:nvSpPr>
            <p:cNvPr id="97" name="Text Box 37"/>
            <p:cNvSpPr txBox="1">
              <a:spLocks noChangeArrowheads="1"/>
            </p:cNvSpPr>
            <p:nvPr/>
          </p:nvSpPr>
          <p:spPr bwMode="auto">
            <a:xfrm>
              <a:off x="638" y="3258"/>
              <a:ext cx="11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45°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倒角</a:t>
              </a:r>
            </a:p>
          </p:txBody>
        </p:sp>
        <p:sp>
          <p:nvSpPr>
            <p:cNvPr id="98" name="Text Box 38"/>
            <p:cNvSpPr txBox="1">
              <a:spLocks noChangeArrowheads="1"/>
            </p:cNvSpPr>
            <p:nvPr/>
          </p:nvSpPr>
          <p:spPr bwMode="auto">
            <a:xfrm>
              <a:off x="2208" y="3210"/>
              <a:ext cx="2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1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C</a:t>
              </a:r>
            </a:p>
          </p:txBody>
        </p:sp>
      </p:grpSp>
      <p:grpSp>
        <p:nvGrpSpPr>
          <p:cNvPr id="204825" name="Group 39"/>
          <p:cNvGrpSpPr>
            <a:grpSpLocks/>
          </p:cNvGrpSpPr>
          <p:nvPr/>
        </p:nvGrpSpPr>
        <p:grpSpPr bwMode="auto">
          <a:xfrm>
            <a:off x="5213351" y="2535239"/>
            <a:ext cx="2800351" cy="646113"/>
            <a:chOff x="3284" y="1140"/>
            <a:chExt cx="1764" cy="407"/>
          </a:xfrm>
        </p:grpSpPr>
        <p:sp>
          <p:nvSpPr>
            <p:cNvPr id="100" name="Text Box 40"/>
            <p:cNvSpPr txBox="1">
              <a:spLocks noChangeArrowheads="1"/>
            </p:cNvSpPr>
            <p:nvPr/>
          </p:nvSpPr>
          <p:spPr bwMode="auto">
            <a:xfrm>
              <a:off x="3284" y="1174"/>
              <a:ext cx="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均 布</a:t>
              </a: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4495" y="1140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1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EQS</a:t>
              </a:r>
            </a:p>
          </p:txBody>
        </p:sp>
      </p:grpSp>
      <p:grpSp>
        <p:nvGrpSpPr>
          <p:cNvPr id="204826" name="Group 42"/>
          <p:cNvGrpSpPr>
            <a:grpSpLocks/>
          </p:cNvGrpSpPr>
          <p:nvPr/>
        </p:nvGrpSpPr>
        <p:grpSpPr bwMode="auto">
          <a:xfrm>
            <a:off x="5086350" y="3249613"/>
            <a:ext cx="2693988" cy="579437"/>
            <a:chOff x="3204" y="1590"/>
            <a:chExt cx="1697" cy="365"/>
          </a:xfrm>
        </p:grpSpPr>
        <p:sp>
          <p:nvSpPr>
            <p:cNvPr id="103" name="Text Box 43"/>
            <p:cNvSpPr txBox="1">
              <a:spLocks noChangeArrowheads="1"/>
            </p:cNvSpPr>
            <p:nvPr/>
          </p:nvSpPr>
          <p:spPr bwMode="auto">
            <a:xfrm>
              <a:off x="3204" y="1590"/>
              <a:ext cx="8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正方形</a:t>
              </a:r>
            </a:p>
          </p:txBody>
        </p:sp>
        <p:sp>
          <p:nvSpPr>
            <p:cNvPr id="104" name="Rectangle 44"/>
            <p:cNvSpPr>
              <a:spLocks noChangeArrowheads="1"/>
            </p:cNvSpPr>
            <p:nvPr/>
          </p:nvSpPr>
          <p:spPr bwMode="auto">
            <a:xfrm>
              <a:off x="4689" y="1670"/>
              <a:ext cx="212" cy="23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04827" name="Group 45"/>
          <p:cNvGrpSpPr>
            <a:grpSpLocks/>
          </p:cNvGrpSpPr>
          <p:nvPr/>
        </p:nvGrpSpPr>
        <p:grpSpPr bwMode="auto">
          <a:xfrm>
            <a:off x="5038726" y="3892553"/>
            <a:ext cx="2741613" cy="584201"/>
            <a:chOff x="3174" y="1995"/>
            <a:chExt cx="1727" cy="368"/>
          </a:xfrm>
        </p:grpSpPr>
        <p:sp>
          <p:nvSpPr>
            <p:cNvPr id="106" name="Text Box 46"/>
            <p:cNvSpPr txBox="1">
              <a:spLocks noChangeArrowheads="1"/>
            </p:cNvSpPr>
            <p:nvPr/>
          </p:nvSpPr>
          <p:spPr bwMode="auto">
            <a:xfrm>
              <a:off x="3174" y="1995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 </a:t>
              </a: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深 度</a:t>
              </a:r>
            </a:p>
          </p:txBody>
        </p:sp>
        <p:grpSp>
          <p:nvGrpSpPr>
            <p:cNvPr id="204841" name="Group 47"/>
            <p:cNvGrpSpPr>
              <a:grpSpLocks/>
            </p:cNvGrpSpPr>
            <p:nvPr/>
          </p:nvGrpSpPr>
          <p:grpSpPr bwMode="auto">
            <a:xfrm>
              <a:off x="4689" y="2102"/>
              <a:ext cx="212" cy="215"/>
              <a:chOff x="4689" y="2102"/>
              <a:chExt cx="212" cy="215"/>
            </a:xfrm>
          </p:grpSpPr>
          <p:sp>
            <p:nvSpPr>
              <p:cNvPr id="108" name="Line 48"/>
              <p:cNvSpPr>
                <a:spLocks noChangeShapeType="1"/>
              </p:cNvSpPr>
              <p:nvPr/>
            </p:nvSpPr>
            <p:spPr bwMode="auto">
              <a:xfrm>
                <a:off x="4689" y="2102"/>
                <a:ext cx="21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109" name="Line 49"/>
              <p:cNvSpPr>
                <a:spLocks noChangeShapeType="1"/>
              </p:cNvSpPr>
              <p:nvPr/>
            </p:nvSpPr>
            <p:spPr bwMode="auto">
              <a:xfrm>
                <a:off x="4791" y="2107"/>
                <a:ext cx="0" cy="21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</p:grpSp>
      <p:grpSp>
        <p:nvGrpSpPr>
          <p:cNvPr id="204828" name="Group 50"/>
          <p:cNvGrpSpPr>
            <a:grpSpLocks/>
          </p:cNvGrpSpPr>
          <p:nvPr/>
        </p:nvGrpSpPr>
        <p:grpSpPr bwMode="auto">
          <a:xfrm>
            <a:off x="4710113" y="4638675"/>
            <a:ext cx="3074987" cy="579438"/>
            <a:chOff x="2967" y="2465"/>
            <a:chExt cx="1937" cy="365"/>
          </a:xfrm>
        </p:grpSpPr>
        <p:sp>
          <p:nvSpPr>
            <p:cNvPr id="111" name="Text Box 51"/>
            <p:cNvSpPr txBox="1">
              <a:spLocks noChangeArrowheads="1"/>
            </p:cNvSpPr>
            <p:nvPr/>
          </p:nvSpPr>
          <p:spPr bwMode="auto">
            <a:xfrm>
              <a:off x="2967" y="2465"/>
              <a:ext cx="14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沉孔或锪平</a:t>
              </a:r>
            </a:p>
          </p:txBody>
        </p:sp>
        <p:grpSp>
          <p:nvGrpSpPr>
            <p:cNvPr id="204836" name="Group 52"/>
            <p:cNvGrpSpPr>
              <a:grpSpLocks/>
            </p:cNvGrpSpPr>
            <p:nvPr/>
          </p:nvGrpSpPr>
          <p:grpSpPr bwMode="auto">
            <a:xfrm>
              <a:off x="4680" y="2600"/>
              <a:ext cx="224" cy="128"/>
              <a:chOff x="4680" y="2600"/>
              <a:chExt cx="224" cy="128"/>
            </a:xfrm>
          </p:grpSpPr>
          <p:sp>
            <p:nvSpPr>
              <p:cNvPr id="113" name="Line 53"/>
              <p:cNvSpPr>
                <a:spLocks noChangeShapeType="1"/>
              </p:cNvSpPr>
              <p:nvPr/>
            </p:nvSpPr>
            <p:spPr bwMode="auto">
              <a:xfrm>
                <a:off x="4680" y="2600"/>
                <a:ext cx="0" cy="1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114" name="Line 54"/>
              <p:cNvSpPr>
                <a:spLocks noChangeShapeType="1"/>
              </p:cNvSpPr>
              <p:nvPr/>
            </p:nvSpPr>
            <p:spPr bwMode="auto">
              <a:xfrm>
                <a:off x="4680" y="2728"/>
                <a:ext cx="216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115" name="Line 55"/>
              <p:cNvSpPr>
                <a:spLocks noChangeShapeType="1"/>
              </p:cNvSpPr>
              <p:nvPr/>
            </p:nvSpPr>
            <p:spPr bwMode="auto">
              <a:xfrm flipV="1">
                <a:off x="4904" y="2600"/>
                <a:ext cx="0" cy="1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</p:grpSp>
      <p:grpSp>
        <p:nvGrpSpPr>
          <p:cNvPr id="204829" name="Group 56"/>
          <p:cNvGrpSpPr>
            <a:grpSpLocks/>
          </p:cNvGrpSpPr>
          <p:nvPr/>
        </p:nvGrpSpPr>
        <p:grpSpPr bwMode="auto">
          <a:xfrm>
            <a:off x="5111750" y="5253038"/>
            <a:ext cx="2732088" cy="579437"/>
            <a:chOff x="3220" y="2852"/>
            <a:chExt cx="1721" cy="365"/>
          </a:xfrm>
        </p:grpSpPr>
        <p:sp>
          <p:nvSpPr>
            <p:cNvPr id="117" name="Text Box 57"/>
            <p:cNvSpPr txBox="1">
              <a:spLocks noChangeArrowheads="1"/>
            </p:cNvSpPr>
            <p:nvPr/>
          </p:nvSpPr>
          <p:spPr bwMode="auto">
            <a:xfrm>
              <a:off x="3220" y="2852"/>
              <a:ext cx="8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埋头孔</a:t>
              </a:r>
            </a:p>
          </p:txBody>
        </p:sp>
        <p:grpSp>
          <p:nvGrpSpPr>
            <p:cNvPr id="204832" name="Group 58"/>
            <p:cNvGrpSpPr>
              <a:grpSpLocks/>
            </p:cNvGrpSpPr>
            <p:nvPr/>
          </p:nvGrpSpPr>
          <p:grpSpPr bwMode="auto">
            <a:xfrm>
              <a:off x="4645" y="2987"/>
              <a:ext cx="296" cy="152"/>
              <a:chOff x="4656" y="2976"/>
              <a:chExt cx="296" cy="152"/>
            </a:xfrm>
          </p:grpSpPr>
          <p:sp>
            <p:nvSpPr>
              <p:cNvPr id="119" name="Line 59"/>
              <p:cNvSpPr>
                <a:spLocks noChangeShapeType="1"/>
              </p:cNvSpPr>
              <p:nvPr/>
            </p:nvSpPr>
            <p:spPr bwMode="auto">
              <a:xfrm>
                <a:off x="4656" y="2984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0" name="Freeform 60"/>
              <p:cNvSpPr>
                <a:spLocks/>
              </p:cNvSpPr>
              <p:nvPr/>
            </p:nvSpPr>
            <p:spPr bwMode="auto">
              <a:xfrm>
                <a:off x="4800" y="2976"/>
                <a:ext cx="152" cy="152"/>
              </a:xfrm>
              <a:custGeom>
                <a:avLst/>
                <a:gdLst>
                  <a:gd name="T0" fmla="*/ 0 w 152"/>
                  <a:gd name="T1" fmla="*/ 152 h 152"/>
                  <a:gd name="T2" fmla="*/ 152 w 152"/>
                  <a:gd name="T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2" h="152">
                    <a:moveTo>
                      <a:pt x="0" y="152"/>
                    </a:moveTo>
                    <a:lnTo>
                      <a:pt x="152" y="0"/>
                    </a:ln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</p:grpSp>
      </p:grp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</p:spTree>
    <p:extLst>
      <p:ext uri="{BB962C8B-B14F-4D97-AF65-F5344CB8AC3E}">
        <p14:creationId xmlns:p14="http://schemas.microsoft.com/office/powerpoint/2010/main" val="357916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38300" y="1614488"/>
            <a:ext cx="2008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638300" y="1614488"/>
            <a:ext cx="2003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39713" y="333375"/>
            <a:ext cx="269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04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常用孔的标注</a:t>
            </a:r>
          </a:p>
        </p:txBody>
      </p:sp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941388" y="1403350"/>
            <a:ext cx="1409700" cy="2300288"/>
            <a:chOff x="387" y="868"/>
            <a:chExt cx="760" cy="1449"/>
          </a:xfrm>
        </p:grpSpPr>
        <p:grpSp>
          <p:nvGrpSpPr>
            <p:cNvPr id="39958" name="Group 6"/>
            <p:cNvGrpSpPr>
              <a:grpSpLocks/>
            </p:cNvGrpSpPr>
            <p:nvPr/>
          </p:nvGrpSpPr>
          <p:grpSpPr bwMode="auto">
            <a:xfrm>
              <a:off x="574" y="1309"/>
              <a:ext cx="189" cy="189"/>
              <a:chOff x="401" y="1168"/>
              <a:chExt cx="189" cy="189"/>
            </a:xfrm>
          </p:grpSpPr>
          <p:sp>
            <p:nvSpPr>
              <p:cNvPr id="39970" name="Line 7"/>
              <p:cNvSpPr>
                <a:spLocks noChangeShapeType="1"/>
              </p:cNvSpPr>
              <p:nvPr/>
            </p:nvSpPr>
            <p:spPr bwMode="auto">
              <a:xfrm>
                <a:off x="401" y="1170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71" name="Line 8"/>
              <p:cNvSpPr>
                <a:spLocks noChangeShapeType="1"/>
              </p:cNvSpPr>
              <p:nvPr/>
            </p:nvSpPr>
            <p:spPr bwMode="auto">
              <a:xfrm>
                <a:off x="495" y="1168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080808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959" name="Group 9"/>
            <p:cNvGrpSpPr>
              <a:grpSpLocks/>
            </p:cNvGrpSpPr>
            <p:nvPr/>
          </p:nvGrpSpPr>
          <p:grpSpPr bwMode="auto">
            <a:xfrm>
              <a:off x="570" y="1754"/>
              <a:ext cx="195" cy="101"/>
              <a:chOff x="578" y="1754"/>
              <a:chExt cx="195" cy="101"/>
            </a:xfrm>
          </p:grpSpPr>
          <p:sp>
            <p:nvSpPr>
              <p:cNvPr id="39968" name="Line 10"/>
              <p:cNvSpPr>
                <a:spLocks noChangeShapeType="1"/>
              </p:cNvSpPr>
              <p:nvPr/>
            </p:nvSpPr>
            <p:spPr bwMode="auto">
              <a:xfrm>
                <a:off x="578" y="1756"/>
                <a:ext cx="98" cy="98"/>
              </a:xfrm>
              <a:prstGeom prst="line">
                <a:avLst/>
              </a:prstGeom>
              <a:noFill/>
              <a:ln w="19050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69" name="Line 11"/>
              <p:cNvSpPr>
                <a:spLocks noChangeShapeType="1"/>
              </p:cNvSpPr>
              <p:nvPr/>
            </p:nvSpPr>
            <p:spPr bwMode="auto">
              <a:xfrm flipH="1">
                <a:off x="672" y="1754"/>
                <a:ext cx="101" cy="101"/>
              </a:xfrm>
              <a:prstGeom prst="line">
                <a:avLst/>
              </a:prstGeom>
              <a:noFill/>
              <a:ln w="19050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960" name="Group 12"/>
            <p:cNvGrpSpPr>
              <a:grpSpLocks/>
            </p:cNvGrpSpPr>
            <p:nvPr/>
          </p:nvGrpSpPr>
          <p:grpSpPr bwMode="auto">
            <a:xfrm>
              <a:off x="573" y="2169"/>
              <a:ext cx="187" cy="84"/>
              <a:chOff x="399" y="1506"/>
              <a:chExt cx="187" cy="84"/>
            </a:xfrm>
          </p:grpSpPr>
          <p:sp>
            <p:nvSpPr>
              <p:cNvPr id="39965" name="Line 13"/>
              <p:cNvSpPr>
                <a:spLocks noChangeShapeType="1"/>
              </p:cNvSpPr>
              <p:nvPr/>
            </p:nvSpPr>
            <p:spPr bwMode="auto">
              <a:xfrm>
                <a:off x="399" y="1588"/>
                <a:ext cx="187" cy="0"/>
              </a:xfrm>
              <a:prstGeom prst="line">
                <a:avLst/>
              </a:prstGeom>
              <a:noFill/>
              <a:ln w="19050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66" name="Line 14"/>
              <p:cNvSpPr>
                <a:spLocks noChangeShapeType="1"/>
              </p:cNvSpPr>
              <p:nvPr/>
            </p:nvSpPr>
            <p:spPr bwMode="auto">
              <a:xfrm flipV="1">
                <a:off x="399" y="1508"/>
                <a:ext cx="0" cy="82"/>
              </a:xfrm>
              <a:prstGeom prst="line">
                <a:avLst/>
              </a:prstGeom>
              <a:noFill/>
              <a:ln w="19050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67" name="Line 15"/>
              <p:cNvSpPr>
                <a:spLocks noChangeShapeType="1"/>
              </p:cNvSpPr>
              <p:nvPr/>
            </p:nvSpPr>
            <p:spPr bwMode="auto">
              <a:xfrm flipV="1">
                <a:off x="583" y="1506"/>
                <a:ext cx="0" cy="82"/>
              </a:xfrm>
              <a:prstGeom prst="line">
                <a:avLst/>
              </a:prstGeom>
              <a:noFill/>
              <a:ln w="19050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961" name="Text Box 16"/>
            <p:cNvSpPr txBox="1">
              <a:spLocks noChangeArrowheads="1"/>
            </p:cNvSpPr>
            <p:nvPr/>
          </p:nvSpPr>
          <p:spPr bwMode="auto">
            <a:xfrm>
              <a:off x="387" y="868"/>
              <a:ext cx="7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符号含义</a:t>
              </a:r>
            </a:p>
          </p:txBody>
        </p:sp>
        <p:sp>
          <p:nvSpPr>
            <p:cNvPr id="39962" name="Text Box 17"/>
            <p:cNvSpPr txBox="1">
              <a:spLocks noChangeArrowheads="1"/>
            </p:cNvSpPr>
            <p:nvPr/>
          </p:nvSpPr>
          <p:spPr bwMode="auto">
            <a:xfrm>
              <a:off x="765" y="1231"/>
              <a:ext cx="3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深度</a:t>
              </a:r>
            </a:p>
          </p:txBody>
        </p:sp>
        <p:sp>
          <p:nvSpPr>
            <p:cNvPr id="39963" name="Text Box 18"/>
            <p:cNvSpPr txBox="1">
              <a:spLocks noChangeArrowheads="1"/>
            </p:cNvSpPr>
            <p:nvPr/>
          </p:nvSpPr>
          <p:spPr bwMode="auto">
            <a:xfrm>
              <a:off x="771" y="1639"/>
              <a:ext cx="3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埋头</a:t>
              </a:r>
            </a:p>
          </p:txBody>
        </p:sp>
        <p:sp>
          <p:nvSpPr>
            <p:cNvPr id="39964" name="Text Box 19"/>
            <p:cNvSpPr txBox="1">
              <a:spLocks noChangeArrowheads="1"/>
            </p:cNvSpPr>
            <p:nvPr/>
          </p:nvSpPr>
          <p:spPr bwMode="auto">
            <a:xfrm>
              <a:off x="767" y="2064"/>
              <a:ext cx="3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锪平</a:t>
              </a:r>
            </a:p>
          </p:txBody>
        </p:sp>
      </p:grpSp>
      <p:grpSp>
        <p:nvGrpSpPr>
          <p:cNvPr id="39942" name="Group 20"/>
          <p:cNvGrpSpPr>
            <a:grpSpLocks/>
          </p:cNvGrpSpPr>
          <p:nvPr/>
        </p:nvGrpSpPr>
        <p:grpSpPr bwMode="auto">
          <a:xfrm>
            <a:off x="3046413" y="-4763"/>
            <a:ext cx="6097587" cy="6862763"/>
            <a:chOff x="1919" y="-3"/>
            <a:chExt cx="3841" cy="4323"/>
          </a:xfrm>
        </p:grpSpPr>
        <p:sp>
          <p:nvSpPr>
            <p:cNvPr id="39944" name="Rectangle 21"/>
            <p:cNvSpPr>
              <a:spLocks noChangeArrowheads="1"/>
            </p:cNvSpPr>
            <p:nvPr/>
          </p:nvSpPr>
          <p:spPr bwMode="auto">
            <a:xfrm>
              <a:off x="1919" y="0"/>
              <a:ext cx="3841" cy="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945" name="Group 22"/>
            <p:cNvGrpSpPr>
              <a:grpSpLocks/>
            </p:cNvGrpSpPr>
            <p:nvPr/>
          </p:nvGrpSpPr>
          <p:grpSpPr bwMode="auto">
            <a:xfrm>
              <a:off x="2248" y="-3"/>
              <a:ext cx="3100" cy="4175"/>
              <a:chOff x="2248" y="-3"/>
              <a:chExt cx="3100" cy="4175"/>
            </a:xfrm>
          </p:grpSpPr>
          <p:grpSp>
            <p:nvGrpSpPr>
              <p:cNvPr id="39946" name="Group 23"/>
              <p:cNvGrpSpPr>
                <a:grpSpLocks/>
              </p:cNvGrpSpPr>
              <p:nvPr/>
            </p:nvGrpSpPr>
            <p:grpSpPr bwMode="auto">
              <a:xfrm>
                <a:off x="2248" y="236"/>
                <a:ext cx="3100" cy="3936"/>
                <a:chOff x="2248" y="236"/>
                <a:chExt cx="3100" cy="3936"/>
              </a:xfrm>
            </p:grpSpPr>
            <p:pic>
              <p:nvPicPr>
                <p:cNvPr id="39949" name="Picture 2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31" y="236"/>
                  <a:ext cx="1517" cy="3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950" name="Picture 2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36" y="244"/>
                  <a:ext cx="968" cy="3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951" name="Rectangle 26"/>
                <p:cNvSpPr>
                  <a:spLocks noChangeArrowheads="1"/>
                </p:cNvSpPr>
                <p:nvPr/>
              </p:nvSpPr>
              <p:spPr bwMode="auto">
                <a:xfrm>
                  <a:off x="3765" y="409"/>
                  <a:ext cx="174" cy="368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9952" name="Group 27"/>
                <p:cNvGrpSpPr>
                  <a:grpSpLocks/>
                </p:cNvGrpSpPr>
                <p:nvPr/>
              </p:nvGrpSpPr>
              <p:grpSpPr bwMode="auto">
                <a:xfrm>
                  <a:off x="2248" y="475"/>
                  <a:ext cx="900" cy="3331"/>
                  <a:chOff x="2080" y="475"/>
                  <a:chExt cx="900" cy="3331"/>
                </a:xfrm>
              </p:grpSpPr>
              <p:sp>
                <p:nvSpPr>
                  <p:cNvPr id="3995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3" y="1171"/>
                    <a:ext cx="897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/>
                        <a:tailEnd type="none" w="sm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b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rPr>
                      <a:t>螺孔</a:t>
                    </a:r>
                  </a:p>
                </p:txBody>
              </p:sp>
              <p:sp>
                <p:nvSpPr>
                  <p:cNvPr id="39954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0" y="1969"/>
                    <a:ext cx="897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/>
                        <a:tailEnd type="none" w="sm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b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rPr>
                      <a:t>埋头</a:t>
                    </a:r>
                  </a:p>
                </p:txBody>
              </p:sp>
              <p:sp>
                <p:nvSpPr>
                  <p:cNvPr id="39955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2" y="2709"/>
                    <a:ext cx="897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/>
                        <a:tailEnd type="none" w="sm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b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rPr>
                      <a:t>沉孔</a:t>
                    </a:r>
                  </a:p>
                </p:txBody>
              </p:sp>
              <p:sp>
                <p:nvSpPr>
                  <p:cNvPr id="3995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0" y="3553"/>
                    <a:ext cx="897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/>
                        <a:tailEnd type="none" w="sm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b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rPr>
                      <a:t>锪平</a:t>
                    </a:r>
                  </a:p>
                </p:txBody>
              </p:sp>
              <p:sp>
                <p:nvSpPr>
                  <p:cNvPr id="39957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3" y="475"/>
                    <a:ext cx="897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/>
                        <a:tailEnd type="none" w="sm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b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rPr>
                      <a:t>光孔</a:t>
                    </a:r>
                  </a:p>
                </p:txBody>
              </p:sp>
            </p:grpSp>
          </p:grpSp>
          <p:sp>
            <p:nvSpPr>
              <p:cNvPr id="39947" name="Text Box 33"/>
              <p:cNvSpPr txBox="1">
                <a:spLocks noChangeArrowheads="1"/>
              </p:cNvSpPr>
              <p:nvPr/>
            </p:nvSpPr>
            <p:spPr bwMode="auto">
              <a:xfrm>
                <a:off x="2651" y="-3"/>
                <a:ext cx="76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b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普通注法</a:t>
                </a:r>
              </a:p>
            </p:txBody>
          </p:sp>
          <p:sp>
            <p:nvSpPr>
              <p:cNvPr id="39948" name="Text Box 34"/>
              <p:cNvSpPr txBox="1">
                <a:spLocks noChangeArrowheads="1"/>
              </p:cNvSpPr>
              <p:nvPr/>
            </p:nvSpPr>
            <p:spPr bwMode="auto">
              <a:xfrm>
                <a:off x="4227" y="-3"/>
                <a:ext cx="60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b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旁注法</a:t>
                </a:r>
              </a:p>
            </p:txBody>
          </p:sp>
        </p:grpSp>
      </p:grpSp>
      <p:sp>
        <p:nvSpPr>
          <p:cNvPr id="399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525ADC-FD17-41F2-BEAB-5DABE00308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01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25966" y="1084302"/>
            <a:ext cx="84241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五、角度、直径、半径及狭小部位尺寸的标注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sp>
        <p:nvSpPr>
          <p:cNvPr id="5" name="Text Box 167"/>
          <p:cNvSpPr txBox="1">
            <a:spLocks noChangeArrowheads="1"/>
          </p:cNvSpPr>
          <p:nvPr/>
        </p:nvSpPr>
        <p:spPr bwMode="auto">
          <a:xfrm>
            <a:off x="752472" y="1729829"/>
            <a:ext cx="2428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⒈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角度尺寸</a:t>
            </a:r>
          </a:p>
        </p:txBody>
      </p:sp>
      <p:sp>
        <p:nvSpPr>
          <p:cNvPr id="6" name="Text Box 168"/>
          <p:cNvSpPr txBox="1">
            <a:spLocks noChangeArrowheads="1"/>
          </p:cNvSpPr>
          <p:nvPr/>
        </p:nvSpPr>
        <p:spPr bwMode="auto">
          <a:xfrm>
            <a:off x="1249360" y="2309266"/>
            <a:ext cx="7453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⑴ </a:t>
            </a: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尺寸线应画成圆弧，其圆心是该角的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顶点。尺寸界线沿径向引出。</a:t>
            </a:r>
          </a:p>
        </p:txBody>
      </p:sp>
      <p:sp>
        <p:nvSpPr>
          <p:cNvPr id="7" name="Text Box 169"/>
          <p:cNvSpPr txBox="1">
            <a:spLocks noChangeArrowheads="1"/>
          </p:cNvSpPr>
          <p:nvPr/>
        </p:nvSpPr>
        <p:spPr bwMode="auto">
          <a:xfrm>
            <a:off x="1249360" y="3414166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⑵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角度数字一律水平写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</a:t>
            </a:r>
          </a:p>
        </p:txBody>
      </p:sp>
      <p:grpSp>
        <p:nvGrpSpPr>
          <p:cNvPr id="8" name="Group 242"/>
          <p:cNvGrpSpPr>
            <a:grpSpLocks/>
          </p:cNvGrpSpPr>
          <p:nvPr/>
        </p:nvGrpSpPr>
        <p:grpSpPr bwMode="auto">
          <a:xfrm>
            <a:off x="815697" y="4300879"/>
            <a:ext cx="4722813" cy="2224087"/>
            <a:chOff x="1682" y="2177"/>
            <a:chExt cx="2975" cy="1401"/>
          </a:xfrm>
        </p:grpSpPr>
        <p:sp>
          <p:nvSpPr>
            <p:cNvPr id="9" name="Text Box 200"/>
            <p:cNvSpPr txBox="1">
              <a:spLocks noChangeArrowheads="1"/>
            </p:cNvSpPr>
            <p:nvPr/>
          </p:nvSpPr>
          <p:spPr bwMode="auto">
            <a:xfrm>
              <a:off x="4180" y="2981"/>
              <a:ext cx="4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5°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0" name="Arc 201"/>
            <p:cNvSpPr>
              <a:spLocks/>
            </p:cNvSpPr>
            <p:nvPr/>
          </p:nvSpPr>
          <p:spPr bwMode="auto">
            <a:xfrm flipH="1">
              <a:off x="1811" y="2288"/>
              <a:ext cx="1138" cy="1067"/>
            </a:xfrm>
            <a:custGeom>
              <a:avLst/>
              <a:gdLst>
                <a:gd name="T0" fmla="*/ 9 w 21600"/>
                <a:gd name="T1" fmla="*/ 0 h 22487"/>
                <a:gd name="T2" fmla="*/ 1137 w 21600"/>
                <a:gd name="T3" fmla="*/ 1067 h 22487"/>
                <a:gd name="T4" fmla="*/ 0 w 21600"/>
                <a:gd name="T5" fmla="*/ 1025 h 22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87"/>
                <a:gd name="T11" fmla="*/ 21600 w 21600"/>
                <a:gd name="T12" fmla="*/ 22487 h 22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87" fill="none" extrusionOk="0">
                  <a:moveTo>
                    <a:pt x="178" y="-1"/>
                  </a:moveTo>
                  <a:cubicBezTo>
                    <a:pt x="12037" y="97"/>
                    <a:pt x="21600" y="9739"/>
                    <a:pt x="21600" y="21599"/>
                  </a:cubicBezTo>
                  <a:cubicBezTo>
                    <a:pt x="21600" y="21895"/>
                    <a:pt x="21593" y="22191"/>
                    <a:pt x="21581" y="22486"/>
                  </a:cubicBezTo>
                </a:path>
                <a:path w="21600" h="22487" stroke="0" extrusionOk="0">
                  <a:moveTo>
                    <a:pt x="178" y="-1"/>
                  </a:moveTo>
                  <a:cubicBezTo>
                    <a:pt x="12037" y="97"/>
                    <a:pt x="21600" y="9739"/>
                    <a:pt x="21600" y="21599"/>
                  </a:cubicBezTo>
                  <a:cubicBezTo>
                    <a:pt x="21600" y="21895"/>
                    <a:pt x="21593" y="22191"/>
                    <a:pt x="21581" y="22486"/>
                  </a:cubicBezTo>
                  <a:lnTo>
                    <a:pt x="0" y="2159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Rectangle 202"/>
            <p:cNvSpPr>
              <a:spLocks noChangeArrowheads="1"/>
            </p:cNvSpPr>
            <p:nvPr/>
          </p:nvSpPr>
          <p:spPr bwMode="auto">
            <a:xfrm>
              <a:off x="1884" y="2601"/>
              <a:ext cx="331" cy="14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203"/>
            <p:cNvSpPr>
              <a:spLocks noChangeShapeType="1"/>
            </p:cNvSpPr>
            <p:nvPr/>
          </p:nvSpPr>
          <p:spPr bwMode="auto">
            <a:xfrm>
              <a:off x="1682" y="3339"/>
              <a:ext cx="24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Line 204"/>
            <p:cNvSpPr>
              <a:spLocks noChangeShapeType="1"/>
            </p:cNvSpPr>
            <p:nvPr/>
          </p:nvSpPr>
          <p:spPr bwMode="auto">
            <a:xfrm>
              <a:off x="2931" y="2177"/>
              <a:ext cx="0" cy="1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Line 205"/>
            <p:cNvSpPr>
              <a:spLocks noChangeShapeType="1"/>
            </p:cNvSpPr>
            <p:nvPr/>
          </p:nvSpPr>
          <p:spPr bwMode="auto">
            <a:xfrm flipV="1">
              <a:off x="2931" y="2730"/>
              <a:ext cx="1051" cy="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Line 206"/>
            <p:cNvSpPr>
              <a:spLocks noChangeShapeType="1"/>
            </p:cNvSpPr>
            <p:nvPr/>
          </p:nvSpPr>
          <p:spPr bwMode="auto">
            <a:xfrm flipV="1">
              <a:off x="2931" y="3191"/>
              <a:ext cx="1249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Arc 207"/>
            <p:cNvSpPr>
              <a:spLocks/>
            </p:cNvSpPr>
            <p:nvPr/>
          </p:nvSpPr>
          <p:spPr bwMode="auto">
            <a:xfrm>
              <a:off x="2938" y="2285"/>
              <a:ext cx="988" cy="799"/>
            </a:xfrm>
            <a:custGeom>
              <a:avLst/>
              <a:gdLst>
                <a:gd name="T0" fmla="*/ 0 w 20128"/>
                <a:gd name="T1" fmla="*/ 0 h 21600"/>
                <a:gd name="T2" fmla="*/ 988 w 20128"/>
                <a:gd name="T3" fmla="*/ 509 h 21600"/>
                <a:gd name="T4" fmla="*/ 0 w 20128"/>
                <a:gd name="T5" fmla="*/ 799 h 21600"/>
                <a:gd name="T6" fmla="*/ 0 60000 65536"/>
                <a:gd name="T7" fmla="*/ 0 60000 65536"/>
                <a:gd name="T8" fmla="*/ 0 60000 65536"/>
                <a:gd name="T9" fmla="*/ 0 w 20128"/>
                <a:gd name="T10" fmla="*/ 0 h 21600"/>
                <a:gd name="T11" fmla="*/ 20128 w 201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28" h="21600" fill="none" extrusionOk="0">
                  <a:moveTo>
                    <a:pt x="-1" y="0"/>
                  </a:moveTo>
                  <a:cubicBezTo>
                    <a:pt x="8904" y="0"/>
                    <a:pt x="16896" y="5464"/>
                    <a:pt x="20127" y="13762"/>
                  </a:cubicBezTo>
                </a:path>
                <a:path w="20128" h="21600" stroke="0" extrusionOk="0">
                  <a:moveTo>
                    <a:pt x="-1" y="0"/>
                  </a:moveTo>
                  <a:cubicBezTo>
                    <a:pt x="8904" y="0"/>
                    <a:pt x="16896" y="5464"/>
                    <a:pt x="20127" y="137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Freeform 208"/>
            <p:cNvSpPr>
              <a:spLocks/>
            </p:cNvSpPr>
            <p:nvPr/>
          </p:nvSpPr>
          <p:spPr bwMode="auto">
            <a:xfrm>
              <a:off x="3904" y="2766"/>
              <a:ext cx="184" cy="462"/>
            </a:xfrm>
            <a:custGeom>
              <a:avLst/>
              <a:gdLst>
                <a:gd name="T0" fmla="*/ 0 w 150"/>
                <a:gd name="T1" fmla="*/ 0 h 376"/>
                <a:gd name="T2" fmla="*/ 75 w 150"/>
                <a:gd name="T3" fmla="*/ 121 h 376"/>
                <a:gd name="T4" fmla="*/ 120 w 150"/>
                <a:gd name="T5" fmla="*/ 241 h 376"/>
                <a:gd name="T6" fmla="*/ 150 w 150"/>
                <a:gd name="T7" fmla="*/ 376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"/>
                <a:gd name="T13" fmla="*/ 0 h 376"/>
                <a:gd name="T14" fmla="*/ 150 w 150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" h="376">
                  <a:moveTo>
                    <a:pt x="0" y="0"/>
                  </a:moveTo>
                  <a:cubicBezTo>
                    <a:pt x="12" y="20"/>
                    <a:pt x="55" y="81"/>
                    <a:pt x="75" y="121"/>
                  </a:cubicBezTo>
                  <a:cubicBezTo>
                    <a:pt x="95" y="161"/>
                    <a:pt x="108" y="199"/>
                    <a:pt x="120" y="241"/>
                  </a:cubicBezTo>
                  <a:cubicBezTo>
                    <a:pt x="132" y="283"/>
                    <a:pt x="144" y="348"/>
                    <a:pt x="150" y="37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Freeform 209"/>
            <p:cNvSpPr>
              <a:spLocks/>
            </p:cNvSpPr>
            <p:nvPr/>
          </p:nvSpPr>
          <p:spPr bwMode="auto">
            <a:xfrm>
              <a:off x="4069" y="3210"/>
              <a:ext cx="21" cy="147"/>
            </a:xfrm>
            <a:custGeom>
              <a:avLst/>
              <a:gdLst>
                <a:gd name="T0" fmla="*/ 0 w 17"/>
                <a:gd name="T1" fmla="*/ 0 h 120"/>
                <a:gd name="T2" fmla="*/ 15 w 17"/>
                <a:gd name="T3" fmla="*/ 60 h 120"/>
                <a:gd name="T4" fmla="*/ 15 w 17"/>
                <a:gd name="T5" fmla="*/ 120 h 120"/>
                <a:gd name="T6" fmla="*/ 0 60000 65536"/>
                <a:gd name="T7" fmla="*/ 0 60000 65536"/>
                <a:gd name="T8" fmla="*/ 0 60000 65536"/>
                <a:gd name="T9" fmla="*/ 0 w 17"/>
                <a:gd name="T10" fmla="*/ 0 h 120"/>
                <a:gd name="T11" fmla="*/ 17 w 17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20">
                  <a:moveTo>
                    <a:pt x="0" y="0"/>
                  </a:moveTo>
                  <a:cubicBezTo>
                    <a:pt x="3" y="10"/>
                    <a:pt x="13" y="40"/>
                    <a:pt x="15" y="60"/>
                  </a:cubicBezTo>
                  <a:cubicBezTo>
                    <a:pt x="17" y="80"/>
                    <a:pt x="15" y="108"/>
                    <a:pt x="15" y="1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Freeform 210"/>
            <p:cNvSpPr>
              <a:spLocks/>
            </p:cNvSpPr>
            <p:nvPr/>
          </p:nvSpPr>
          <p:spPr bwMode="auto">
            <a:xfrm>
              <a:off x="4033" y="3339"/>
              <a:ext cx="55" cy="239"/>
            </a:xfrm>
            <a:custGeom>
              <a:avLst/>
              <a:gdLst>
                <a:gd name="T0" fmla="*/ 45 w 45"/>
                <a:gd name="T1" fmla="*/ 0 h 195"/>
                <a:gd name="T2" fmla="*/ 30 w 45"/>
                <a:gd name="T3" fmla="*/ 90 h 195"/>
                <a:gd name="T4" fmla="*/ 0 w 45"/>
                <a:gd name="T5" fmla="*/ 195 h 195"/>
                <a:gd name="T6" fmla="*/ 0 60000 65536"/>
                <a:gd name="T7" fmla="*/ 0 60000 65536"/>
                <a:gd name="T8" fmla="*/ 0 60000 65536"/>
                <a:gd name="T9" fmla="*/ 0 w 45"/>
                <a:gd name="T10" fmla="*/ 0 h 195"/>
                <a:gd name="T11" fmla="*/ 45 w 45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195">
                  <a:moveTo>
                    <a:pt x="45" y="0"/>
                  </a:moveTo>
                  <a:cubicBezTo>
                    <a:pt x="43" y="15"/>
                    <a:pt x="37" y="58"/>
                    <a:pt x="30" y="90"/>
                  </a:cubicBezTo>
                  <a:cubicBezTo>
                    <a:pt x="23" y="122"/>
                    <a:pt x="6" y="173"/>
                    <a:pt x="0" y="1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Text Box 211"/>
            <p:cNvSpPr txBox="1">
              <a:spLocks noChangeArrowheads="1"/>
            </p:cNvSpPr>
            <p:nvPr/>
          </p:nvSpPr>
          <p:spPr bwMode="auto">
            <a:xfrm>
              <a:off x="1869" y="2548"/>
              <a:ext cx="5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90°</a:t>
              </a:r>
              <a:endPara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22" name="Text Box 213"/>
            <p:cNvSpPr txBox="1">
              <a:spLocks noChangeArrowheads="1"/>
            </p:cNvSpPr>
            <p:nvPr/>
          </p:nvSpPr>
          <p:spPr bwMode="auto">
            <a:xfrm>
              <a:off x="3311" y="2332"/>
              <a:ext cx="531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60°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23" name="Text Box 214"/>
            <p:cNvSpPr txBox="1">
              <a:spLocks noChangeArrowheads="1"/>
            </p:cNvSpPr>
            <p:nvPr/>
          </p:nvSpPr>
          <p:spPr bwMode="auto">
            <a:xfrm>
              <a:off x="4008" y="2801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25°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24" name="Line 215"/>
            <p:cNvSpPr>
              <a:spLocks noChangeShapeType="1"/>
            </p:cNvSpPr>
            <p:nvPr/>
          </p:nvSpPr>
          <p:spPr bwMode="auto">
            <a:xfrm flipV="1">
              <a:off x="4088" y="3217"/>
              <a:ext cx="147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Line 216"/>
            <p:cNvSpPr>
              <a:spLocks noChangeShapeType="1"/>
            </p:cNvSpPr>
            <p:nvPr/>
          </p:nvSpPr>
          <p:spPr bwMode="auto">
            <a:xfrm>
              <a:off x="4235" y="3219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6" name="Group 47"/>
          <p:cNvGrpSpPr>
            <a:grpSpLocks/>
          </p:cNvGrpSpPr>
          <p:nvPr/>
        </p:nvGrpSpPr>
        <p:grpSpPr bwMode="auto">
          <a:xfrm>
            <a:off x="6010819" y="4892816"/>
            <a:ext cx="1019175" cy="946150"/>
            <a:chOff x="2908" y="1451"/>
            <a:chExt cx="642" cy="596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2908" y="1451"/>
              <a:ext cx="394" cy="5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914" y="1954"/>
              <a:ext cx="636" cy="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9" name="Group 48"/>
          <p:cNvGrpSpPr>
            <a:grpSpLocks/>
          </p:cNvGrpSpPr>
          <p:nvPr/>
        </p:nvGrpSpPr>
        <p:grpSpPr bwMode="auto">
          <a:xfrm>
            <a:off x="7944830" y="5401539"/>
            <a:ext cx="854075" cy="987425"/>
            <a:chOff x="4224" y="1477"/>
            <a:chExt cx="538" cy="622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5840336">
              <a:off x="4369" y="1332"/>
              <a:ext cx="248" cy="5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rot="5826669">
              <a:off x="4390" y="1756"/>
              <a:ext cx="591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32" name="Arc 27"/>
          <p:cNvSpPr>
            <a:spLocks/>
          </p:cNvSpPr>
          <p:nvPr/>
        </p:nvSpPr>
        <p:spPr bwMode="auto">
          <a:xfrm>
            <a:off x="6047332" y="4969016"/>
            <a:ext cx="900112" cy="847725"/>
          </a:xfrm>
          <a:custGeom>
            <a:avLst/>
            <a:gdLst>
              <a:gd name="T0" fmla="*/ 2147483647 w 21599"/>
              <a:gd name="T1" fmla="*/ 0 h 17484"/>
              <a:gd name="T2" fmla="*/ 2147483647 w 21599"/>
              <a:gd name="T3" fmla="*/ 2147483647 h 17484"/>
              <a:gd name="T4" fmla="*/ 0 w 21599"/>
              <a:gd name="T5" fmla="*/ 2147483647 h 17484"/>
              <a:gd name="T6" fmla="*/ 0 60000 65536"/>
              <a:gd name="T7" fmla="*/ 0 60000 65536"/>
              <a:gd name="T8" fmla="*/ 0 60000 65536"/>
              <a:gd name="T9" fmla="*/ 0 w 21599"/>
              <a:gd name="T10" fmla="*/ 0 h 17484"/>
              <a:gd name="T11" fmla="*/ 21599 w 21599"/>
              <a:gd name="T12" fmla="*/ 17484 h 17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7484" fill="none" extrusionOk="0">
                <a:moveTo>
                  <a:pt x="12683" y="0"/>
                </a:moveTo>
                <a:cubicBezTo>
                  <a:pt x="18228" y="4023"/>
                  <a:pt x="21536" y="10437"/>
                  <a:pt x="21599" y="17287"/>
                </a:cubicBezTo>
              </a:path>
              <a:path w="21599" h="17484" stroke="0" extrusionOk="0">
                <a:moveTo>
                  <a:pt x="12683" y="0"/>
                </a:moveTo>
                <a:cubicBezTo>
                  <a:pt x="18228" y="4023"/>
                  <a:pt x="21536" y="10437"/>
                  <a:pt x="21599" y="17287"/>
                </a:cubicBezTo>
                <a:lnTo>
                  <a:pt x="0" y="1748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783932" y="5073791"/>
            <a:ext cx="73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55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Technic" pitchFamily="2" charset="2"/>
              </a:rPr>
              <a:t></a:t>
            </a:r>
            <a:endParaRPr kumimoji="1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charset="-122"/>
              <a:cs typeface="+mn-cs"/>
            </a:endParaRPr>
          </a:p>
        </p:txBody>
      </p:sp>
      <p:sp>
        <p:nvSpPr>
          <p:cNvPr id="34" name="Arc 31"/>
          <p:cNvSpPr>
            <a:spLocks/>
          </p:cNvSpPr>
          <p:nvPr/>
        </p:nvSpPr>
        <p:spPr bwMode="auto">
          <a:xfrm rot="5837181">
            <a:off x="7967849" y="5430907"/>
            <a:ext cx="863600" cy="763588"/>
          </a:xfrm>
          <a:custGeom>
            <a:avLst/>
            <a:gdLst>
              <a:gd name="T0" fmla="*/ 2147483647 w 21302"/>
              <a:gd name="T1" fmla="*/ 2147483647 h 19626"/>
              <a:gd name="T2" fmla="*/ 2147483647 w 21302"/>
              <a:gd name="T3" fmla="*/ 2147483647 h 19626"/>
              <a:gd name="T4" fmla="*/ 0 w 21302"/>
              <a:gd name="T5" fmla="*/ 0 h 19626"/>
              <a:gd name="T6" fmla="*/ 0 60000 65536"/>
              <a:gd name="T7" fmla="*/ 0 60000 65536"/>
              <a:gd name="T8" fmla="*/ 0 60000 65536"/>
              <a:gd name="T9" fmla="*/ 0 w 21302"/>
              <a:gd name="T10" fmla="*/ 0 h 19626"/>
              <a:gd name="T11" fmla="*/ 21302 w 21302"/>
              <a:gd name="T12" fmla="*/ 19626 h 196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2" h="19626" fill="none" extrusionOk="0">
                <a:moveTo>
                  <a:pt x="21301" y="3577"/>
                </a:moveTo>
                <a:cubicBezTo>
                  <a:pt x="20117" y="10630"/>
                  <a:pt x="15519" y="16638"/>
                  <a:pt x="9021" y="19625"/>
                </a:cubicBezTo>
              </a:path>
              <a:path w="21302" h="19626" stroke="0" extrusionOk="0">
                <a:moveTo>
                  <a:pt x="21301" y="3577"/>
                </a:moveTo>
                <a:cubicBezTo>
                  <a:pt x="20117" y="10630"/>
                  <a:pt x="15519" y="16638"/>
                  <a:pt x="9021" y="19625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7601930" y="5969864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46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Technic" pitchFamily="2" charset="2"/>
              </a:rPr>
              <a:t>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27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6240463" y="5089113"/>
            <a:ext cx="1868487" cy="1285875"/>
            <a:chOff x="3645" y="2727"/>
            <a:chExt cx="1177" cy="81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077" y="2727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itchFamily="18" charset="2"/>
                </a:rPr>
                <a:t>S10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645" y="2982"/>
              <a:ext cx="585" cy="555"/>
              <a:chOff x="2025" y="2491"/>
              <a:chExt cx="885" cy="780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2055" y="2521"/>
                <a:ext cx="810" cy="69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2025" y="2866"/>
                <a:ext cx="88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460" y="2491"/>
                <a:ext cx="1" cy="780"/>
              </a:xfrm>
              <a:custGeom>
                <a:avLst/>
                <a:gdLst>
                  <a:gd name="T0" fmla="*/ 0 w 1"/>
                  <a:gd name="T1" fmla="*/ 0 h 780"/>
                  <a:gd name="T2" fmla="*/ 0 w 1"/>
                  <a:gd name="T3" fmla="*/ 780 h 780"/>
                  <a:gd name="T4" fmla="*/ 0 60000 65536"/>
                  <a:gd name="T5" fmla="*/ 0 60000 65536"/>
                  <a:gd name="T6" fmla="*/ 0 w 1"/>
                  <a:gd name="T7" fmla="*/ 0 h 780"/>
                  <a:gd name="T8" fmla="*/ 1 w 1"/>
                  <a:gd name="T9" fmla="*/ 780 h 7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80">
                    <a:moveTo>
                      <a:pt x="0" y="0"/>
                    </a:moveTo>
                    <a:lnTo>
                      <a:pt x="0" y="78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741" y="3069"/>
              <a:ext cx="390" cy="376"/>
            </a:xfrm>
            <a:custGeom>
              <a:avLst/>
              <a:gdLst>
                <a:gd name="T0" fmla="*/ 0 w 390"/>
                <a:gd name="T1" fmla="*/ 376 h 376"/>
                <a:gd name="T2" fmla="*/ 390 w 390"/>
                <a:gd name="T3" fmla="*/ 0 h 376"/>
                <a:gd name="T4" fmla="*/ 0 60000 65536"/>
                <a:gd name="T5" fmla="*/ 0 60000 65536"/>
                <a:gd name="T6" fmla="*/ 0 w 390"/>
                <a:gd name="T7" fmla="*/ 0 h 376"/>
                <a:gd name="T8" fmla="*/ 390 w 390"/>
                <a:gd name="T9" fmla="*/ 376 h 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376">
                  <a:moveTo>
                    <a:pt x="0" y="376"/>
                  </a:move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4131" y="2970"/>
              <a:ext cx="99" cy="99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230" y="2967"/>
              <a:ext cx="405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2" name="Group 140"/>
          <p:cNvGrpSpPr>
            <a:grpSpLocks/>
          </p:cNvGrpSpPr>
          <p:nvPr/>
        </p:nvGrpSpPr>
        <p:grpSpPr bwMode="auto">
          <a:xfrm>
            <a:off x="741363" y="3414300"/>
            <a:ext cx="1689100" cy="1328738"/>
            <a:chOff x="467" y="1672"/>
            <a:chExt cx="1064" cy="837"/>
          </a:xfrm>
        </p:grpSpPr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016" y="1672"/>
              <a:ext cx="5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itchFamily="18" charset="2"/>
                </a:rPr>
                <a:t>10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14" name="Group 139"/>
            <p:cNvGrpSpPr>
              <a:grpSpLocks/>
            </p:cNvGrpSpPr>
            <p:nvPr/>
          </p:nvGrpSpPr>
          <p:grpSpPr bwMode="auto">
            <a:xfrm>
              <a:off x="467" y="1892"/>
              <a:ext cx="665" cy="617"/>
              <a:chOff x="467" y="1892"/>
              <a:chExt cx="665" cy="617"/>
            </a:xfrm>
          </p:grpSpPr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539" y="1941"/>
                <a:ext cx="535" cy="49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467" y="2187"/>
                <a:ext cx="66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807" y="1892"/>
                <a:ext cx="7" cy="617"/>
              </a:xfrm>
              <a:custGeom>
                <a:avLst/>
                <a:gdLst>
                  <a:gd name="T0" fmla="*/ 0 w 7"/>
                  <a:gd name="T1" fmla="*/ 0 h 617"/>
                  <a:gd name="T2" fmla="*/ 7 w 7"/>
                  <a:gd name="T3" fmla="*/ 617 h 617"/>
                  <a:gd name="T4" fmla="*/ 0 60000 65536"/>
                  <a:gd name="T5" fmla="*/ 0 60000 65536"/>
                  <a:gd name="T6" fmla="*/ 0 w 7"/>
                  <a:gd name="T7" fmla="*/ 0 h 617"/>
                  <a:gd name="T8" fmla="*/ 7 w 7"/>
                  <a:gd name="T9" fmla="*/ 617 h 6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617">
                    <a:moveTo>
                      <a:pt x="0" y="0"/>
                    </a:moveTo>
                    <a:lnTo>
                      <a:pt x="7" y="61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615" y="2007"/>
              <a:ext cx="390" cy="376"/>
            </a:xfrm>
            <a:custGeom>
              <a:avLst/>
              <a:gdLst>
                <a:gd name="T0" fmla="*/ 0 w 390"/>
                <a:gd name="T1" fmla="*/ 376 h 376"/>
                <a:gd name="T2" fmla="*/ 390 w 390"/>
                <a:gd name="T3" fmla="*/ 0 h 376"/>
                <a:gd name="T4" fmla="*/ 0 60000 65536"/>
                <a:gd name="T5" fmla="*/ 0 60000 65536"/>
                <a:gd name="T6" fmla="*/ 0 w 390"/>
                <a:gd name="T7" fmla="*/ 0 h 376"/>
                <a:gd name="T8" fmla="*/ 390 w 390"/>
                <a:gd name="T9" fmla="*/ 376 h 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376">
                  <a:moveTo>
                    <a:pt x="0" y="376"/>
                  </a:move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005" y="1908"/>
              <a:ext cx="99" cy="99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104" y="1905"/>
              <a:ext cx="308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" name="Group 122"/>
          <p:cNvGrpSpPr>
            <a:grpSpLocks/>
          </p:cNvGrpSpPr>
          <p:nvPr/>
        </p:nvGrpSpPr>
        <p:grpSpPr bwMode="auto">
          <a:xfrm>
            <a:off x="1943100" y="3085688"/>
            <a:ext cx="1152525" cy="1635125"/>
            <a:chOff x="1224" y="1465"/>
            <a:chExt cx="726" cy="1030"/>
          </a:xfrm>
        </p:grpSpPr>
        <p:grpSp>
          <p:nvGrpSpPr>
            <p:cNvPr id="22" name="Group 121"/>
            <p:cNvGrpSpPr>
              <a:grpSpLocks/>
            </p:cNvGrpSpPr>
            <p:nvPr/>
          </p:nvGrpSpPr>
          <p:grpSpPr bwMode="auto">
            <a:xfrm>
              <a:off x="1224" y="1905"/>
              <a:ext cx="630" cy="590"/>
              <a:chOff x="1224" y="1905"/>
              <a:chExt cx="630" cy="590"/>
            </a:xfrm>
          </p:grpSpPr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1265" y="1947"/>
                <a:ext cx="535" cy="49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1224" y="2193"/>
                <a:ext cx="630" cy="4"/>
              </a:xfrm>
              <a:custGeom>
                <a:avLst/>
                <a:gdLst>
                  <a:gd name="T0" fmla="*/ 0 w 630"/>
                  <a:gd name="T1" fmla="*/ 0 h 4"/>
                  <a:gd name="T2" fmla="*/ 630 w 630"/>
                  <a:gd name="T3" fmla="*/ 4 h 4"/>
                  <a:gd name="T4" fmla="*/ 0 60000 65536"/>
                  <a:gd name="T5" fmla="*/ 0 60000 65536"/>
                  <a:gd name="T6" fmla="*/ 0 w 630"/>
                  <a:gd name="T7" fmla="*/ 0 h 4"/>
                  <a:gd name="T8" fmla="*/ 630 w 630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0" h="4">
                    <a:moveTo>
                      <a:pt x="0" y="0"/>
                    </a:moveTo>
                    <a:lnTo>
                      <a:pt x="630" y="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1534" y="1905"/>
                <a:ext cx="6" cy="590"/>
              </a:xfrm>
              <a:custGeom>
                <a:avLst/>
                <a:gdLst>
                  <a:gd name="T0" fmla="*/ 6 w 6"/>
                  <a:gd name="T1" fmla="*/ 0 h 590"/>
                  <a:gd name="T2" fmla="*/ 0 w 6"/>
                  <a:gd name="T3" fmla="*/ 590 h 590"/>
                  <a:gd name="T4" fmla="*/ 0 60000 65536"/>
                  <a:gd name="T5" fmla="*/ 0 60000 65536"/>
                  <a:gd name="T6" fmla="*/ 0 w 6"/>
                  <a:gd name="T7" fmla="*/ 0 h 590"/>
                  <a:gd name="T8" fmla="*/ 6 w 6"/>
                  <a:gd name="T9" fmla="*/ 590 h 5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590">
                    <a:moveTo>
                      <a:pt x="6" y="0"/>
                    </a:moveTo>
                    <a:lnTo>
                      <a:pt x="0" y="5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1341" y="2013"/>
              <a:ext cx="390" cy="376"/>
            </a:xfrm>
            <a:custGeom>
              <a:avLst/>
              <a:gdLst>
                <a:gd name="T0" fmla="*/ 0 w 390"/>
                <a:gd name="T1" fmla="*/ 376 h 376"/>
                <a:gd name="T2" fmla="*/ 390 w 390"/>
                <a:gd name="T3" fmla="*/ 0 h 376"/>
                <a:gd name="T4" fmla="*/ 0 60000 65536"/>
                <a:gd name="T5" fmla="*/ 0 60000 65536"/>
                <a:gd name="T6" fmla="*/ 0 w 390"/>
                <a:gd name="T7" fmla="*/ 0 h 376"/>
                <a:gd name="T8" fmla="*/ 390 w 390"/>
                <a:gd name="T9" fmla="*/ 376 h 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376">
                  <a:moveTo>
                    <a:pt x="0" y="376"/>
                  </a:move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725" y="1797"/>
              <a:ext cx="225" cy="225"/>
            </a:xfrm>
            <a:custGeom>
              <a:avLst/>
              <a:gdLst>
                <a:gd name="T0" fmla="*/ 0 w 225"/>
                <a:gd name="T1" fmla="*/ 225 h 225"/>
                <a:gd name="T2" fmla="*/ 225 w 225"/>
                <a:gd name="T3" fmla="*/ 0 h 225"/>
                <a:gd name="T4" fmla="*/ 0 60000 65536"/>
                <a:gd name="T5" fmla="*/ 0 60000 65536"/>
                <a:gd name="T6" fmla="*/ 0 w 225"/>
                <a:gd name="T7" fmla="*/ 0 h 225"/>
                <a:gd name="T8" fmla="*/ 225 w 225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225">
                  <a:moveTo>
                    <a:pt x="0" y="225"/>
                  </a:moveTo>
                  <a:lnTo>
                    <a:pt x="225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 rot="-2782749">
              <a:off x="1401" y="1696"/>
              <a:ext cx="7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itchFamily="18" charset="2"/>
                </a:rPr>
                <a:t>10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9" name="Group 123"/>
          <p:cNvGrpSpPr>
            <a:grpSpLocks/>
          </p:cNvGrpSpPr>
          <p:nvPr/>
        </p:nvGrpSpPr>
        <p:grpSpPr bwMode="auto">
          <a:xfrm>
            <a:off x="3155950" y="3300000"/>
            <a:ext cx="1077913" cy="1420813"/>
            <a:chOff x="1988" y="1600"/>
            <a:chExt cx="679" cy="895"/>
          </a:xfrm>
        </p:grpSpPr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037" y="1600"/>
              <a:ext cx="5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itchFamily="18" charset="2"/>
                </a:rPr>
                <a:t>10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31" name="Group 112"/>
            <p:cNvGrpSpPr>
              <a:grpSpLocks/>
            </p:cNvGrpSpPr>
            <p:nvPr/>
          </p:nvGrpSpPr>
          <p:grpSpPr bwMode="auto">
            <a:xfrm>
              <a:off x="1988" y="1897"/>
              <a:ext cx="679" cy="598"/>
              <a:chOff x="1988" y="1897"/>
              <a:chExt cx="679" cy="598"/>
            </a:xfrm>
          </p:grpSpPr>
          <p:sp>
            <p:nvSpPr>
              <p:cNvPr id="35" name="Oval 35"/>
              <p:cNvSpPr>
                <a:spLocks noChangeArrowheads="1"/>
              </p:cNvSpPr>
              <p:nvPr/>
            </p:nvSpPr>
            <p:spPr bwMode="auto">
              <a:xfrm>
                <a:off x="2060" y="1960"/>
                <a:ext cx="535" cy="485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1988" y="2202"/>
                <a:ext cx="67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2327" y="1897"/>
                <a:ext cx="1" cy="598"/>
              </a:xfrm>
              <a:custGeom>
                <a:avLst/>
                <a:gdLst>
                  <a:gd name="T0" fmla="*/ 1 w 1"/>
                  <a:gd name="T1" fmla="*/ 0 h 598"/>
                  <a:gd name="T2" fmla="*/ 0 w 1"/>
                  <a:gd name="T3" fmla="*/ 598 h 598"/>
                  <a:gd name="T4" fmla="*/ 0 60000 65536"/>
                  <a:gd name="T5" fmla="*/ 0 60000 65536"/>
                  <a:gd name="T6" fmla="*/ 0 w 1"/>
                  <a:gd name="T7" fmla="*/ 0 h 598"/>
                  <a:gd name="T8" fmla="*/ 1 w 1"/>
                  <a:gd name="T9" fmla="*/ 598 h 5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98">
                    <a:moveTo>
                      <a:pt x="1" y="0"/>
                    </a:moveTo>
                    <a:lnTo>
                      <a:pt x="0" y="59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V="1">
              <a:off x="2054" y="1786"/>
              <a:ext cx="0" cy="39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V="1">
              <a:off x="2596" y="1801"/>
              <a:ext cx="0" cy="38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054" y="1840"/>
              <a:ext cx="542" cy="1"/>
            </a:xfrm>
            <a:custGeom>
              <a:avLst/>
              <a:gdLst>
                <a:gd name="T0" fmla="*/ 0 w 570"/>
                <a:gd name="T1" fmla="*/ 0 h 1"/>
                <a:gd name="T2" fmla="*/ 570 w 570"/>
                <a:gd name="T3" fmla="*/ 1 h 1"/>
                <a:gd name="T4" fmla="*/ 0 60000 65536"/>
                <a:gd name="T5" fmla="*/ 0 60000 65536"/>
                <a:gd name="T6" fmla="*/ 0 w 570"/>
                <a:gd name="T7" fmla="*/ 0 h 1"/>
                <a:gd name="T8" fmla="*/ 570 w 57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1">
                  <a:moveTo>
                    <a:pt x="0" y="0"/>
                  </a:moveTo>
                  <a:lnTo>
                    <a:pt x="570" y="1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8" name="Group 113"/>
          <p:cNvGrpSpPr>
            <a:grpSpLocks/>
          </p:cNvGrpSpPr>
          <p:nvPr/>
        </p:nvGrpSpPr>
        <p:grpSpPr bwMode="auto">
          <a:xfrm>
            <a:off x="4092575" y="3898488"/>
            <a:ext cx="1096963" cy="930275"/>
            <a:chOff x="2522" y="1977"/>
            <a:chExt cx="691" cy="586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 rot="-2878301">
              <a:off x="2481" y="2234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itchFamily="18" charset="2"/>
                </a:rPr>
                <a:t>5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40" name="Group 109"/>
            <p:cNvGrpSpPr>
              <a:grpSpLocks/>
            </p:cNvGrpSpPr>
            <p:nvPr/>
          </p:nvGrpSpPr>
          <p:grpSpPr bwMode="auto">
            <a:xfrm>
              <a:off x="2737" y="2012"/>
              <a:ext cx="476" cy="381"/>
              <a:chOff x="2737" y="2012"/>
              <a:chExt cx="476" cy="381"/>
            </a:xfrm>
          </p:grpSpPr>
          <p:sp>
            <p:nvSpPr>
              <p:cNvPr id="44" name="Oval 44"/>
              <p:cNvSpPr>
                <a:spLocks noChangeArrowheads="1"/>
              </p:cNvSpPr>
              <p:nvPr/>
            </p:nvSpPr>
            <p:spPr bwMode="auto">
              <a:xfrm>
                <a:off x="2805" y="2053"/>
                <a:ext cx="330" cy="292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2737" y="2199"/>
                <a:ext cx="4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6" name="Freeform 46"/>
              <p:cNvSpPr>
                <a:spLocks/>
              </p:cNvSpPr>
              <p:nvPr/>
            </p:nvSpPr>
            <p:spPr bwMode="auto">
              <a:xfrm>
                <a:off x="2967" y="2012"/>
                <a:ext cx="3" cy="381"/>
              </a:xfrm>
              <a:custGeom>
                <a:avLst/>
                <a:gdLst>
                  <a:gd name="T0" fmla="*/ 3 w 3"/>
                  <a:gd name="T1" fmla="*/ 0 h 381"/>
                  <a:gd name="T2" fmla="*/ 0 w 3"/>
                  <a:gd name="T3" fmla="*/ 381 h 381"/>
                  <a:gd name="T4" fmla="*/ 0 60000 65536"/>
                  <a:gd name="T5" fmla="*/ 0 60000 65536"/>
                  <a:gd name="T6" fmla="*/ 0 w 3"/>
                  <a:gd name="T7" fmla="*/ 0 h 381"/>
                  <a:gd name="T8" fmla="*/ 3 w 3"/>
                  <a:gd name="T9" fmla="*/ 381 h 3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381">
                    <a:moveTo>
                      <a:pt x="3" y="0"/>
                    </a:moveTo>
                    <a:lnTo>
                      <a:pt x="0" y="38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3075" y="1977"/>
              <a:ext cx="120" cy="120"/>
            </a:xfrm>
            <a:custGeom>
              <a:avLst/>
              <a:gdLst>
                <a:gd name="T0" fmla="*/ 0 w 120"/>
                <a:gd name="T1" fmla="*/ 120 h 120"/>
                <a:gd name="T2" fmla="*/ 120 w 120"/>
                <a:gd name="T3" fmla="*/ 0 h 120"/>
                <a:gd name="T4" fmla="*/ 0 60000 65536"/>
                <a:gd name="T5" fmla="*/ 0 60000 65536"/>
                <a:gd name="T6" fmla="*/ 0 w 120"/>
                <a:gd name="T7" fmla="*/ 0 h 120"/>
                <a:gd name="T8" fmla="*/ 120 w 12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20">
                  <a:moveTo>
                    <a:pt x="0" y="120"/>
                  </a:moveTo>
                  <a:lnTo>
                    <a:pt x="12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2654" y="2307"/>
              <a:ext cx="210" cy="21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3" name="Freeform 49"/>
            <p:cNvSpPr>
              <a:spLocks/>
            </p:cNvSpPr>
            <p:nvPr/>
          </p:nvSpPr>
          <p:spPr bwMode="auto">
            <a:xfrm>
              <a:off x="2858" y="2090"/>
              <a:ext cx="217" cy="226"/>
            </a:xfrm>
            <a:custGeom>
              <a:avLst/>
              <a:gdLst>
                <a:gd name="T0" fmla="*/ 0 w 217"/>
                <a:gd name="T1" fmla="*/ 226 h 226"/>
                <a:gd name="T2" fmla="*/ 217 w 217"/>
                <a:gd name="T3" fmla="*/ 0 h 226"/>
                <a:gd name="T4" fmla="*/ 0 60000 65536"/>
                <a:gd name="T5" fmla="*/ 0 60000 65536"/>
                <a:gd name="T6" fmla="*/ 0 w 217"/>
                <a:gd name="T7" fmla="*/ 0 h 226"/>
                <a:gd name="T8" fmla="*/ 217 w 217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7" h="226">
                  <a:moveTo>
                    <a:pt x="0" y="226"/>
                  </a:moveTo>
                  <a:lnTo>
                    <a:pt x="217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7" name="Group 115"/>
          <p:cNvGrpSpPr>
            <a:grpSpLocks/>
          </p:cNvGrpSpPr>
          <p:nvPr/>
        </p:nvGrpSpPr>
        <p:grpSpPr bwMode="auto">
          <a:xfrm>
            <a:off x="5237163" y="3579400"/>
            <a:ext cx="1177925" cy="1082675"/>
            <a:chOff x="3285" y="1790"/>
            <a:chExt cx="742" cy="682"/>
          </a:xfrm>
        </p:grpSpPr>
        <p:grpSp>
          <p:nvGrpSpPr>
            <p:cNvPr id="48" name="Group 114"/>
            <p:cNvGrpSpPr>
              <a:grpSpLocks/>
            </p:cNvGrpSpPr>
            <p:nvPr/>
          </p:nvGrpSpPr>
          <p:grpSpPr bwMode="auto">
            <a:xfrm>
              <a:off x="3322" y="2021"/>
              <a:ext cx="431" cy="379"/>
              <a:chOff x="3322" y="2021"/>
              <a:chExt cx="431" cy="379"/>
            </a:xfrm>
          </p:grpSpPr>
          <p:sp>
            <p:nvSpPr>
              <p:cNvPr id="54" name="Oval 52"/>
              <p:cNvSpPr>
                <a:spLocks noChangeArrowheads="1"/>
              </p:cNvSpPr>
              <p:nvPr/>
            </p:nvSpPr>
            <p:spPr bwMode="auto">
              <a:xfrm>
                <a:off x="3382" y="2075"/>
                <a:ext cx="308" cy="27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>
                <a:off x="3322" y="2211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>
                <a:off x="3536" y="2021"/>
                <a:ext cx="6" cy="379"/>
              </a:xfrm>
              <a:custGeom>
                <a:avLst/>
                <a:gdLst>
                  <a:gd name="T0" fmla="*/ 0 w 6"/>
                  <a:gd name="T1" fmla="*/ 0 h 379"/>
                  <a:gd name="T2" fmla="*/ 6 w 6"/>
                  <a:gd name="T3" fmla="*/ 379 h 379"/>
                  <a:gd name="T4" fmla="*/ 0 60000 65536"/>
                  <a:gd name="T5" fmla="*/ 0 60000 65536"/>
                  <a:gd name="T6" fmla="*/ 0 w 6"/>
                  <a:gd name="T7" fmla="*/ 0 h 379"/>
                  <a:gd name="T8" fmla="*/ 6 w 6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379">
                    <a:moveTo>
                      <a:pt x="0" y="0"/>
                    </a:moveTo>
                    <a:lnTo>
                      <a:pt x="6" y="37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3634" y="2022"/>
              <a:ext cx="101" cy="98"/>
            </a:xfrm>
            <a:custGeom>
              <a:avLst/>
              <a:gdLst>
                <a:gd name="T0" fmla="*/ 0 w 101"/>
                <a:gd name="T1" fmla="*/ 98 h 98"/>
                <a:gd name="T2" fmla="*/ 101 w 101"/>
                <a:gd name="T3" fmla="*/ 0 h 98"/>
                <a:gd name="T4" fmla="*/ 0 60000 65536"/>
                <a:gd name="T5" fmla="*/ 0 60000 65536"/>
                <a:gd name="T6" fmla="*/ 0 w 101"/>
                <a:gd name="T7" fmla="*/ 0 h 98"/>
                <a:gd name="T8" fmla="*/ 101 w 101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98">
                  <a:moveTo>
                    <a:pt x="0" y="98"/>
                  </a:moveTo>
                  <a:lnTo>
                    <a:pt x="101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3285" y="2330"/>
              <a:ext cx="139" cy="142"/>
            </a:xfrm>
            <a:custGeom>
              <a:avLst/>
              <a:gdLst>
                <a:gd name="T0" fmla="*/ 139 w 139"/>
                <a:gd name="T1" fmla="*/ 0 h 142"/>
                <a:gd name="T2" fmla="*/ 0 w 139"/>
                <a:gd name="T3" fmla="*/ 142 h 142"/>
                <a:gd name="T4" fmla="*/ 0 60000 65536"/>
                <a:gd name="T5" fmla="*/ 0 60000 65536"/>
                <a:gd name="T6" fmla="*/ 0 w 139"/>
                <a:gd name="T7" fmla="*/ 0 h 142"/>
                <a:gd name="T8" fmla="*/ 139 w 139"/>
                <a:gd name="T9" fmla="*/ 142 h 1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9" h="142">
                  <a:moveTo>
                    <a:pt x="139" y="0"/>
                  </a:moveTo>
                  <a:lnTo>
                    <a:pt x="0" y="142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3410" y="2120"/>
              <a:ext cx="224" cy="226"/>
            </a:xfrm>
            <a:custGeom>
              <a:avLst/>
              <a:gdLst>
                <a:gd name="T0" fmla="*/ 0 w 240"/>
                <a:gd name="T1" fmla="*/ 226 h 226"/>
                <a:gd name="T2" fmla="*/ 240 w 240"/>
                <a:gd name="T3" fmla="*/ 0 h 226"/>
                <a:gd name="T4" fmla="*/ 0 60000 65536"/>
                <a:gd name="T5" fmla="*/ 0 60000 65536"/>
                <a:gd name="T6" fmla="*/ 0 w 240"/>
                <a:gd name="T7" fmla="*/ 0 h 226"/>
                <a:gd name="T8" fmla="*/ 240 w 240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226">
                  <a:moveTo>
                    <a:pt x="0" y="226"/>
                  </a:moveTo>
                  <a:lnTo>
                    <a:pt x="24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3735" y="2025"/>
              <a:ext cx="21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3657" y="1790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itchFamily="18" charset="2"/>
                </a:rPr>
                <a:t>5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7" name="Group 116"/>
          <p:cNvGrpSpPr>
            <a:grpSpLocks/>
          </p:cNvGrpSpPr>
          <p:nvPr/>
        </p:nvGrpSpPr>
        <p:grpSpPr bwMode="auto">
          <a:xfrm>
            <a:off x="6188075" y="3642900"/>
            <a:ext cx="1050925" cy="866775"/>
            <a:chOff x="3898" y="1816"/>
            <a:chExt cx="662" cy="546"/>
          </a:xfrm>
        </p:grpSpPr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4190" y="1816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itchFamily="18" charset="2"/>
                </a:rPr>
                <a:t>5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59" name="Group 105"/>
            <p:cNvGrpSpPr>
              <a:grpSpLocks/>
            </p:cNvGrpSpPr>
            <p:nvPr/>
          </p:nvGrpSpPr>
          <p:grpSpPr bwMode="auto">
            <a:xfrm>
              <a:off x="3898" y="2073"/>
              <a:ext cx="315" cy="289"/>
              <a:chOff x="4034" y="2137"/>
              <a:chExt cx="234" cy="209"/>
            </a:xfrm>
          </p:grpSpPr>
          <p:sp>
            <p:nvSpPr>
              <p:cNvPr id="62" name="Oval 63"/>
              <p:cNvSpPr>
                <a:spLocks noChangeArrowheads="1"/>
              </p:cNvSpPr>
              <p:nvPr/>
            </p:nvSpPr>
            <p:spPr bwMode="auto">
              <a:xfrm>
                <a:off x="4042" y="2145"/>
                <a:ext cx="214" cy="185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3" name="Line 64"/>
              <p:cNvSpPr>
                <a:spLocks noChangeShapeType="1"/>
              </p:cNvSpPr>
              <p:nvPr/>
            </p:nvSpPr>
            <p:spPr bwMode="auto">
              <a:xfrm>
                <a:off x="4034" y="2237"/>
                <a:ext cx="2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4" name="Freeform 65"/>
              <p:cNvSpPr>
                <a:spLocks/>
              </p:cNvSpPr>
              <p:nvPr/>
            </p:nvSpPr>
            <p:spPr bwMode="auto">
              <a:xfrm>
                <a:off x="4149" y="2137"/>
                <a:ext cx="0" cy="209"/>
              </a:xfrm>
              <a:custGeom>
                <a:avLst/>
                <a:gdLst>
                  <a:gd name="T0" fmla="*/ 0 w 1"/>
                  <a:gd name="T1" fmla="*/ 0 h 780"/>
                  <a:gd name="T2" fmla="*/ 0 w 1"/>
                  <a:gd name="T3" fmla="*/ 780 h 780"/>
                  <a:gd name="T4" fmla="*/ 0 60000 65536"/>
                  <a:gd name="T5" fmla="*/ 0 60000 65536"/>
                  <a:gd name="T6" fmla="*/ 0 w 1"/>
                  <a:gd name="T7" fmla="*/ 0 h 780"/>
                  <a:gd name="T8" fmla="*/ 0 w 1"/>
                  <a:gd name="T9" fmla="*/ 780 h 7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80">
                    <a:moveTo>
                      <a:pt x="0" y="0"/>
                    </a:moveTo>
                    <a:lnTo>
                      <a:pt x="0" y="78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60" name="Freeform 66"/>
            <p:cNvSpPr>
              <a:spLocks/>
            </p:cNvSpPr>
            <p:nvPr/>
          </p:nvSpPr>
          <p:spPr bwMode="auto">
            <a:xfrm>
              <a:off x="4167" y="2048"/>
              <a:ext cx="101" cy="98"/>
            </a:xfrm>
            <a:custGeom>
              <a:avLst/>
              <a:gdLst>
                <a:gd name="T0" fmla="*/ 0 w 101"/>
                <a:gd name="T1" fmla="*/ 98 h 98"/>
                <a:gd name="T2" fmla="*/ 101 w 101"/>
                <a:gd name="T3" fmla="*/ 0 h 98"/>
                <a:gd name="T4" fmla="*/ 0 60000 65536"/>
                <a:gd name="T5" fmla="*/ 0 60000 65536"/>
                <a:gd name="T6" fmla="*/ 0 w 101"/>
                <a:gd name="T7" fmla="*/ 0 h 98"/>
                <a:gd name="T8" fmla="*/ 101 w 101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98">
                  <a:moveTo>
                    <a:pt x="0" y="98"/>
                  </a:moveTo>
                  <a:lnTo>
                    <a:pt x="101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4268" y="2051"/>
              <a:ext cx="21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479425" y="915575"/>
            <a:ext cx="270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⒉ 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直径尺寸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730250" y="1629950"/>
            <a:ext cx="77327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⑴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标注直径尺寸时，应在尺寸数字前加注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符号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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ymbol" pitchFamily="18" charset="2"/>
              </a:rPr>
              <a:t>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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Romantic" pitchFamily="2" charset="2"/>
              </a:rPr>
              <a:t>。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67" name="Text Box 70"/>
          <p:cNvSpPr txBox="1">
            <a:spLocks noChangeArrowheads="1"/>
          </p:cNvSpPr>
          <p:nvPr/>
        </p:nvSpPr>
        <p:spPr bwMode="auto">
          <a:xfrm>
            <a:off x="685800" y="5151025"/>
            <a:ext cx="52847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⑵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标注球面直径时，应在符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号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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ymbol" pitchFamily="18" charset="2"/>
              </a:rPr>
              <a:t>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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Romantic" pitchFamily="2" charset="2"/>
              </a:rPr>
              <a:t>前加注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符号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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ymbol" pitchFamily="18" charset="2"/>
              </a:rPr>
              <a:t>S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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Romantic" pitchFamily="2" charset="2"/>
              </a:rPr>
              <a:t>。</a:t>
            </a:r>
          </a:p>
        </p:txBody>
      </p:sp>
      <p:grpSp>
        <p:nvGrpSpPr>
          <p:cNvPr id="68" name="Group 125"/>
          <p:cNvGrpSpPr>
            <a:grpSpLocks/>
          </p:cNvGrpSpPr>
          <p:nvPr/>
        </p:nvGrpSpPr>
        <p:grpSpPr bwMode="auto">
          <a:xfrm>
            <a:off x="7302500" y="2280825"/>
            <a:ext cx="1041400" cy="2522538"/>
            <a:chOff x="4600" y="958"/>
            <a:chExt cx="656" cy="1589"/>
          </a:xfrm>
        </p:grpSpPr>
        <p:grpSp>
          <p:nvGrpSpPr>
            <p:cNvPr id="69" name="Group 126"/>
            <p:cNvGrpSpPr>
              <a:grpSpLocks/>
            </p:cNvGrpSpPr>
            <p:nvPr/>
          </p:nvGrpSpPr>
          <p:grpSpPr bwMode="auto">
            <a:xfrm>
              <a:off x="4641" y="1675"/>
              <a:ext cx="593" cy="288"/>
              <a:chOff x="4641" y="1675"/>
              <a:chExt cx="593" cy="288"/>
            </a:xfrm>
          </p:grpSpPr>
          <p:sp>
            <p:nvSpPr>
              <p:cNvPr id="78" name="Text Box 127"/>
              <p:cNvSpPr txBox="1">
                <a:spLocks noChangeArrowheads="1"/>
              </p:cNvSpPr>
              <p:nvPr/>
            </p:nvSpPr>
            <p:spPr bwMode="auto">
              <a:xfrm>
                <a:off x="4711" y="1675"/>
                <a:ext cx="5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itchFamily="18" charset="2"/>
                  </a:rPr>
                  <a:t>20</a:t>
                </a:r>
                <a:endPara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9" name="Line 128"/>
              <p:cNvSpPr>
                <a:spLocks noChangeShapeType="1"/>
              </p:cNvSpPr>
              <p:nvPr/>
            </p:nvSpPr>
            <p:spPr bwMode="auto">
              <a:xfrm rot="5400000">
                <a:off x="5122" y="1814"/>
                <a:ext cx="218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0" name="Line 129"/>
              <p:cNvSpPr>
                <a:spLocks noChangeShapeType="1"/>
              </p:cNvSpPr>
              <p:nvPr/>
            </p:nvSpPr>
            <p:spPr bwMode="auto">
              <a:xfrm rot="5400000">
                <a:off x="4528" y="1818"/>
                <a:ext cx="225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1" name="Freeform 130"/>
              <p:cNvSpPr>
                <a:spLocks/>
              </p:cNvSpPr>
              <p:nvPr/>
            </p:nvSpPr>
            <p:spPr bwMode="auto">
              <a:xfrm>
                <a:off x="4651" y="1900"/>
                <a:ext cx="570" cy="1"/>
              </a:xfrm>
              <a:custGeom>
                <a:avLst/>
                <a:gdLst>
                  <a:gd name="T0" fmla="*/ 570 w 570"/>
                  <a:gd name="T1" fmla="*/ 0 h 1"/>
                  <a:gd name="T2" fmla="*/ 0 w 570"/>
                  <a:gd name="T3" fmla="*/ 0 h 1"/>
                  <a:gd name="T4" fmla="*/ 0 60000 65536"/>
                  <a:gd name="T5" fmla="*/ 0 60000 65536"/>
                  <a:gd name="T6" fmla="*/ 0 w 570"/>
                  <a:gd name="T7" fmla="*/ 0 h 1"/>
                  <a:gd name="T8" fmla="*/ 570 w 57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0" h="1">
                    <a:moveTo>
                      <a:pt x="57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33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70" name="Group 131"/>
            <p:cNvGrpSpPr>
              <a:grpSpLocks/>
            </p:cNvGrpSpPr>
            <p:nvPr/>
          </p:nvGrpSpPr>
          <p:grpSpPr bwMode="auto">
            <a:xfrm>
              <a:off x="4600" y="958"/>
              <a:ext cx="656" cy="1589"/>
              <a:chOff x="4600" y="958"/>
              <a:chExt cx="656" cy="1589"/>
            </a:xfrm>
          </p:grpSpPr>
          <p:grpSp>
            <p:nvGrpSpPr>
              <p:cNvPr id="71" name="Group 132"/>
              <p:cNvGrpSpPr>
                <a:grpSpLocks/>
              </p:cNvGrpSpPr>
              <p:nvPr/>
            </p:nvGrpSpPr>
            <p:grpSpPr bwMode="auto">
              <a:xfrm rot="5400000">
                <a:off x="4624" y="1916"/>
                <a:ext cx="607" cy="656"/>
                <a:chOff x="2025" y="2491"/>
                <a:chExt cx="885" cy="780"/>
              </a:xfrm>
            </p:grpSpPr>
            <p:sp>
              <p:nvSpPr>
                <p:cNvPr id="75" name="Oval 133"/>
                <p:cNvSpPr>
                  <a:spLocks noChangeArrowheads="1"/>
                </p:cNvSpPr>
                <p:nvPr/>
              </p:nvSpPr>
              <p:spPr bwMode="auto">
                <a:xfrm>
                  <a:off x="2071" y="2521"/>
                  <a:ext cx="810" cy="69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6" name="Line 134"/>
                <p:cNvSpPr>
                  <a:spLocks noChangeShapeType="1"/>
                </p:cNvSpPr>
                <p:nvPr/>
              </p:nvSpPr>
              <p:spPr bwMode="auto">
                <a:xfrm>
                  <a:off x="2025" y="2866"/>
                  <a:ext cx="88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7" name="Freeform 135"/>
                <p:cNvSpPr>
                  <a:spLocks/>
                </p:cNvSpPr>
                <p:nvPr/>
              </p:nvSpPr>
              <p:spPr bwMode="auto">
                <a:xfrm>
                  <a:off x="2460" y="2491"/>
                  <a:ext cx="1" cy="780"/>
                </a:xfrm>
                <a:custGeom>
                  <a:avLst/>
                  <a:gdLst>
                    <a:gd name="T0" fmla="*/ 0 w 1"/>
                    <a:gd name="T1" fmla="*/ 0 h 780"/>
                    <a:gd name="T2" fmla="*/ 0 w 1"/>
                    <a:gd name="T3" fmla="*/ 780 h 780"/>
                    <a:gd name="T4" fmla="*/ 0 60000 65536"/>
                    <a:gd name="T5" fmla="*/ 0 60000 65536"/>
                    <a:gd name="T6" fmla="*/ 0 w 1"/>
                    <a:gd name="T7" fmla="*/ 0 h 780"/>
                    <a:gd name="T8" fmla="*/ 1 w 1"/>
                    <a:gd name="T9" fmla="*/ 780 h 7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780">
                      <a:moveTo>
                        <a:pt x="0" y="0"/>
                      </a:moveTo>
                      <a:lnTo>
                        <a:pt x="0" y="7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72" name="Group 136"/>
              <p:cNvGrpSpPr>
                <a:grpSpLocks/>
              </p:cNvGrpSpPr>
              <p:nvPr/>
            </p:nvGrpSpPr>
            <p:grpSpPr bwMode="auto">
              <a:xfrm rot="5400000">
                <a:off x="4543" y="1063"/>
                <a:ext cx="792" cy="581"/>
                <a:chOff x="3705" y="1786"/>
                <a:chExt cx="1013" cy="690"/>
              </a:xfrm>
            </p:grpSpPr>
            <p:sp>
              <p:nvSpPr>
                <p:cNvPr id="73" name="Rectangle 137"/>
                <p:cNvSpPr>
                  <a:spLocks noChangeArrowheads="1"/>
                </p:cNvSpPr>
                <p:nvPr/>
              </p:nvSpPr>
              <p:spPr bwMode="auto">
                <a:xfrm>
                  <a:off x="3810" y="1786"/>
                  <a:ext cx="848" cy="690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4" name="Line 138"/>
                <p:cNvSpPr>
                  <a:spLocks noChangeShapeType="1"/>
                </p:cNvSpPr>
                <p:nvPr/>
              </p:nvSpPr>
              <p:spPr bwMode="auto">
                <a:xfrm>
                  <a:off x="3705" y="2131"/>
                  <a:ext cx="10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</p:spTree>
    <p:extLst>
      <p:ext uri="{BB962C8B-B14F-4D97-AF65-F5344CB8AC3E}">
        <p14:creationId xmlns:p14="http://schemas.microsoft.com/office/powerpoint/2010/main" val="427073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406600" y="880794"/>
            <a:ext cx="702734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注意事项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注在圆的视图上时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尺寸线过中心；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1568179" y="3968282"/>
            <a:ext cx="1473200" cy="1476375"/>
            <a:chOff x="707" y="2941"/>
            <a:chExt cx="928" cy="930"/>
          </a:xfrm>
        </p:grpSpPr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1160" y="2941"/>
              <a:ext cx="2" cy="9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>
              <a:off x="707" y="3397"/>
              <a:ext cx="928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Oval 43"/>
            <p:cNvSpPr>
              <a:spLocks noChangeArrowheads="1"/>
            </p:cNvSpPr>
            <p:nvPr/>
          </p:nvSpPr>
          <p:spPr bwMode="auto">
            <a:xfrm>
              <a:off x="769" y="3005"/>
              <a:ext cx="798" cy="78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1738041" y="4327057"/>
            <a:ext cx="822325" cy="457200"/>
            <a:chOff x="856" y="3145"/>
            <a:chExt cx="518" cy="288"/>
          </a:xfrm>
        </p:grpSpPr>
        <p:sp>
          <p:nvSpPr>
            <p:cNvPr id="10" name="Rectangle 87"/>
            <p:cNvSpPr>
              <a:spLocks noChangeArrowheads="1"/>
            </p:cNvSpPr>
            <p:nvPr/>
          </p:nvSpPr>
          <p:spPr bwMode="auto">
            <a:xfrm rot="-2121209">
              <a:off x="908" y="3230"/>
              <a:ext cx="362" cy="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 rot="-2316991">
              <a:off x="856" y="3145"/>
              <a:ext cx="51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  <a:sym typeface="Symbol" pitchFamily="18" charset="2"/>
                </a:rPr>
                <a:t>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100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12" name="Rectangle 90"/>
          <p:cNvSpPr>
            <a:spLocks noChangeArrowheads="1"/>
          </p:cNvSpPr>
          <p:nvPr/>
        </p:nvSpPr>
        <p:spPr bwMode="auto">
          <a:xfrm>
            <a:off x="4965429" y="4131795"/>
            <a:ext cx="2452687" cy="84613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4841604" y="4555657"/>
            <a:ext cx="27178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4" name="Line 94"/>
          <p:cNvSpPr>
            <a:spLocks noChangeShapeType="1"/>
          </p:cNvSpPr>
          <p:nvPr/>
        </p:nvSpPr>
        <p:spPr bwMode="auto">
          <a:xfrm>
            <a:off x="7418116" y="4976345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5" name="Line 95"/>
          <p:cNvSpPr>
            <a:spLocks noChangeShapeType="1"/>
          </p:cNvSpPr>
          <p:nvPr/>
        </p:nvSpPr>
        <p:spPr bwMode="auto">
          <a:xfrm>
            <a:off x="7411766" y="4131795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6" name="Line 96"/>
          <p:cNvSpPr>
            <a:spLocks noChangeShapeType="1"/>
          </p:cNvSpPr>
          <p:nvPr/>
        </p:nvSpPr>
        <p:spPr bwMode="auto">
          <a:xfrm flipV="1">
            <a:off x="7888016" y="4131795"/>
            <a:ext cx="0" cy="844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" name="Text Box 97"/>
          <p:cNvSpPr txBox="1">
            <a:spLocks noChangeArrowheads="1"/>
          </p:cNvSpPr>
          <p:nvPr/>
        </p:nvSpPr>
        <p:spPr bwMode="auto">
          <a:xfrm rot="16200000">
            <a:off x="7333978" y="432070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Symbol" pitchFamily="18" charset="2"/>
              </a:rPr>
              <a:t>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66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charset="-122"/>
              <a:cs typeface="+mn-cs"/>
            </a:endParaRPr>
          </a:p>
        </p:txBody>
      </p:sp>
      <p:sp>
        <p:nvSpPr>
          <p:cNvPr id="18" name="Line 60"/>
          <p:cNvSpPr>
            <a:spLocks noChangeShapeType="1"/>
          </p:cNvSpPr>
          <p:nvPr/>
        </p:nvSpPr>
        <p:spPr bwMode="auto">
          <a:xfrm flipV="1">
            <a:off x="1782491" y="4325470"/>
            <a:ext cx="1022350" cy="73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" name="Line 98"/>
          <p:cNvSpPr>
            <a:spLocks noChangeShapeType="1"/>
          </p:cNvSpPr>
          <p:nvPr/>
        </p:nvSpPr>
        <p:spPr bwMode="auto">
          <a:xfrm flipH="1">
            <a:off x="3601766" y="4557245"/>
            <a:ext cx="10731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0" name="Line 99"/>
          <p:cNvSpPr>
            <a:spLocks noChangeShapeType="1"/>
          </p:cNvSpPr>
          <p:nvPr/>
        </p:nvSpPr>
        <p:spPr bwMode="auto">
          <a:xfrm>
            <a:off x="4166916" y="4068295"/>
            <a:ext cx="0" cy="1025525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1" name="Oval 100"/>
          <p:cNvSpPr>
            <a:spLocks noChangeArrowheads="1"/>
          </p:cNvSpPr>
          <p:nvPr/>
        </p:nvSpPr>
        <p:spPr bwMode="auto">
          <a:xfrm>
            <a:off x="3747816" y="4131795"/>
            <a:ext cx="838200" cy="8382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2" name="Text Box 101"/>
          <p:cNvSpPr txBox="1">
            <a:spLocks noChangeArrowheads="1"/>
          </p:cNvSpPr>
          <p:nvPr/>
        </p:nvSpPr>
        <p:spPr bwMode="auto">
          <a:xfrm>
            <a:off x="402102" y="2291467"/>
            <a:ext cx="66280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注在非圆视图上时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同长度尺寸。</a:t>
            </a:r>
          </a:p>
        </p:txBody>
      </p:sp>
      <p:sp>
        <p:nvSpPr>
          <p:cNvPr id="23" name="Line 103"/>
          <p:cNvSpPr>
            <a:spLocks noChangeShapeType="1"/>
          </p:cNvSpPr>
          <p:nvPr/>
        </p:nvSpPr>
        <p:spPr bwMode="auto">
          <a:xfrm>
            <a:off x="4960666" y="4982695"/>
            <a:ext cx="0" cy="520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4" name="Line 104"/>
          <p:cNvSpPr>
            <a:spLocks noChangeShapeType="1"/>
          </p:cNvSpPr>
          <p:nvPr/>
        </p:nvSpPr>
        <p:spPr bwMode="auto">
          <a:xfrm>
            <a:off x="7418116" y="4976345"/>
            <a:ext cx="0" cy="520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5" name="Line 105"/>
          <p:cNvSpPr>
            <a:spLocks noChangeShapeType="1"/>
          </p:cNvSpPr>
          <p:nvPr/>
        </p:nvSpPr>
        <p:spPr bwMode="auto">
          <a:xfrm>
            <a:off x="4960666" y="5446245"/>
            <a:ext cx="2457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6" name="Text Box 106"/>
          <p:cNvSpPr txBox="1">
            <a:spLocks noChangeArrowheads="1"/>
          </p:cNvSpPr>
          <p:nvPr/>
        </p:nvSpPr>
        <p:spPr bwMode="auto">
          <a:xfrm>
            <a:off x="5748066" y="506207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150</a:t>
            </a:r>
          </a:p>
        </p:txBody>
      </p:sp>
      <p:sp>
        <p:nvSpPr>
          <p:cNvPr id="27" name="Rectangle 107"/>
          <p:cNvSpPr>
            <a:spLocks noChangeArrowheads="1"/>
          </p:cNvSpPr>
          <p:nvPr/>
        </p:nvSpPr>
        <p:spPr bwMode="auto">
          <a:xfrm>
            <a:off x="3411266" y="4057358"/>
            <a:ext cx="1347788" cy="155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63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2"/>
          <p:cNvGrpSpPr>
            <a:grpSpLocks/>
          </p:cNvGrpSpPr>
          <p:nvPr/>
        </p:nvGrpSpPr>
        <p:grpSpPr bwMode="auto">
          <a:xfrm>
            <a:off x="3576638" y="4401598"/>
            <a:ext cx="1025525" cy="582612"/>
            <a:chOff x="2253" y="2216"/>
            <a:chExt cx="646" cy="367"/>
          </a:xfrm>
        </p:grpSpPr>
        <p:sp>
          <p:nvSpPr>
            <p:cNvPr id="4" name="Text Box 340"/>
            <p:cNvSpPr txBox="1">
              <a:spLocks noChangeArrowheads="1"/>
            </p:cNvSpPr>
            <p:nvPr/>
          </p:nvSpPr>
          <p:spPr bwMode="auto">
            <a:xfrm>
              <a:off x="2492" y="2216"/>
              <a:ext cx="4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R10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5" name="Line 341"/>
            <p:cNvSpPr>
              <a:spLocks noChangeShapeType="1"/>
            </p:cNvSpPr>
            <p:nvPr/>
          </p:nvSpPr>
          <p:spPr bwMode="auto">
            <a:xfrm>
              <a:off x="2253" y="2322"/>
              <a:ext cx="2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" name="Line 342"/>
            <p:cNvSpPr>
              <a:spLocks noChangeShapeType="1"/>
            </p:cNvSpPr>
            <p:nvPr/>
          </p:nvSpPr>
          <p:spPr bwMode="auto">
            <a:xfrm>
              <a:off x="2253" y="2581"/>
              <a:ext cx="2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Line 343"/>
            <p:cNvSpPr>
              <a:spLocks noChangeShapeType="1"/>
            </p:cNvSpPr>
            <p:nvPr/>
          </p:nvSpPr>
          <p:spPr bwMode="auto">
            <a:xfrm>
              <a:off x="2455" y="2303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Line 350"/>
            <p:cNvSpPr>
              <a:spLocks noChangeShapeType="1"/>
            </p:cNvSpPr>
            <p:nvPr/>
          </p:nvSpPr>
          <p:spPr bwMode="auto">
            <a:xfrm flipV="1">
              <a:off x="2458" y="2430"/>
              <a:ext cx="1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351"/>
            <p:cNvSpPr>
              <a:spLocks noChangeShapeType="1"/>
            </p:cNvSpPr>
            <p:nvPr/>
          </p:nvSpPr>
          <p:spPr bwMode="auto">
            <a:xfrm>
              <a:off x="2567" y="2437"/>
              <a:ext cx="24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0" name="Text Box 253"/>
          <p:cNvSpPr txBox="1">
            <a:spLocks noChangeArrowheads="1"/>
          </p:cNvSpPr>
          <p:nvPr/>
        </p:nvSpPr>
        <p:spPr bwMode="auto">
          <a:xfrm>
            <a:off x="312738" y="917163"/>
            <a:ext cx="270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⒊ 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半径尺寸</a:t>
            </a:r>
          </a:p>
        </p:txBody>
      </p:sp>
      <p:sp>
        <p:nvSpPr>
          <p:cNvPr id="11" name="Text Box 254"/>
          <p:cNvSpPr txBox="1">
            <a:spLocks noChangeArrowheads="1"/>
          </p:cNvSpPr>
          <p:nvPr/>
        </p:nvSpPr>
        <p:spPr bwMode="auto">
          <a:xfrm>
            <a:off x="682625" y="1521873"/>
            <a:ext cx="77327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⑴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标注半径尺寸时，应在尺寸数字前加注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符号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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ymbol" pitchFamily="18" charset="2"/>
              </a:rPr>
              <a:t>R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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Romantic" pitchFamily="2" charset="2"/>
              </a:rPr>
              <a:t>。</a:t>
            </a:r>
          </a:p>
        </p:txBody>
      </p:sp>
      <p:sp>
        <p:nvSpPr>
          <p:cNvPr id="12" name="Text Box 255"/>
          <p:cNvSpPr txBox="1">
            <a:spLocks noChangeArrowheads="1"/>
          </p:cNvSpPr>
          <p:nvPr/>
        </p:nvSpPr>
        <p:spPr bwMode="auto">
          <a:xfrm>
            <a:off x="688975" y="5704935"/>
            <a:ext cx="7451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⑶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标注球面半径时，应在符号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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ymbol" pitchFamily="18" charset="2"/>
              </a:rPr>
              <a:t>R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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Romantic" pitchFamily="2" charset="2"/>
              </a:rPr>
              <a:t>前加注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Romantic" pitchFamily="2" charset="2"/>
              </a:rPr>
              <a:t>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符号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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ymbol" pitchFamily="18" charset="2"/>
              </a:rPr>
              <a:t>S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Technic" pitchFamily="2" charset="2"/>
              </a:rPr>
              <a:t>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Romantic" pitchFamily="2" charset="2"/>
              </a:rPr>
              <a:t>。</a:t>
            </a:r>
          </a:p>
        </p:txBody>
      </p:sp>
      <p:grpSp>
        <p:nvGrpSpPr>
          <p:cNvPr id="13" name="Group 344"/>
          <p:cNvGrpSpPr>
            <a:grpSpLocks/>
          </p:cNvGrpSpPr>
          <p:nvPr/>
        </p:nvGrpSpPr>
        <p:grpSpPr bwMode="auto">
          <a:xfrm>
            <a:off x="1431925" y="2617248"/>
            <a:ext cx="666750" cy="876300"/>
            <a:chOff x="525" y="1190"/>
            <a:chExt cx="420" cy="552"/>
          </a:xfrm>
        </p:grpSpPr>
        <p:sp>
          <p:nvSpPr>
            <p:cNvPr id="14" name="Arc 28"/>
            <p:cNvSpPr>
              <a:spLocks/>
            </p:cNvSpPr>
            <p:nvPr/>
          </p:nvSpPr>
          <p:spPr bwMode="auto">
            <a:xfrm>
              <a:off x="525" y="1393"/>
              <a:ext cx="375" cy="349"/>
            </a:xfrm>
            <a:custGeom>
              <a:avLst/>
              <a:gdLst>
                <a:gd name="T0" fmla="*/ 11 w 21600"/>
                <a:gd name="T1" fmla="*/ 0 h 24324"/>
                <a:gd name="T2" fmla="*/ 372 w 21600"/>
                <a:gd name="T3" fmla="*/ 349 h 24324"/>
                <a:gd name="T4" fmla="*/ 0 w 21600"/>
                <a:gd name="T5" fmla="*/ 31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 rot="-2672128">
              <a:off x="635" y="1190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R9</a:t>
              </a:r>
            </a:p>
          </p:txBody>
        </p:sp>
        <p:sp>
          <p:nvSpPr>
            <p:cNvPr id="16" name="Line 68"/>
            <p:cNvSpPr>
              <a:spLocks noChangeShapeType="1"/>
            </p:cNvSpPr>
            <p:nvPr/>
          </p:nvSpPr>
          <p:spPr bwMode="auto">
            <a:xfrm flipV="1">
              <a:off x="525" y="1484"/>
              <a:ext cx="255" cy="255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765" y="1325"/>
              <a:ext cx="166" cy="173"/>
            </a:xfrm>
            <a:custGeom>
              <a:avLst/>
              <a:gdLst>
                <a:gd name="T0" fmla="*/ 0 w 166"/>
                <a:gd name="T1" fmla="*/ 173 h 173"/>
                <a:gd name="T2" fmla="*/ 166 w 166"/>
                <a:gd name="T3" fmla="*/ 0 h 173"/>
                <a:gd name="T4" fmla="*/ 0 60000 65536"/>
                <a:gd name="T5" fmla="*/ 0 60000 65536"/>
                <a:gd name="T6" fmla="*/ 0 w 166"/>
                <a:gd name="T7" fmla="*/ 0 h 173"/>
                <a:gd name="T8" fmla="*/ 166 w 166"/>
                <a:gd name="T9" fmla="*/ 173 h 1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6" h="173">
                  <a:moveTo>
                    <a:pt x="0" y="173"/>
                  </a:moveTo>
                  <a:lnTo>
                    <a:pt x="166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8" name="Group 345"/>
          <p:cNvGrpSpPr>
            <a:grpSpLocks/>
          </p:cNvGrpSpPr>
          <p:nvPr/>
        </p:nvGrpSpPr>
        <p:grpSpPr bwMode="auto">
          <a:xfrm>
            <a:off x="2279650" y="2556923"/>
            <a:ext cx="742950" cy="927100"/>
            <a:chOff x="1059" y="1152"/>
            <a:chExt cx="468" cy="584"/>
          </a:xfrm>
        </p:grpSpPr>
        <p:sp>
          <p:nvSpPr>
            <p:cNvPr id="19" name="Arc 45"/>
            <p:cNvSpPr>
              <a:spLocks/>
            </p:cNvSpPr>
            <p:nvPr/>
          </p:nvSpPr>
          <p:spPr bwMode="auto">
            <a:xfrm>
              <a:off x="1059" y="1387"/>
              <a:ext cx="375" cy="349"/>
            </a:xfrm>
            <a:custGeom>
              <a:avLst/>
              <a:gdLst>
                <a:gd name="T0" fmla="*/ 11 w 21600"/>
                <a:gd name="T1" fmla="*/ 0 h 24324"/>
                <a:gd name="T2" fmla="*/ 372 w 21600"/>
                <a:gd name="T3" fmla="*/ 349 h 24324"/>
                <a:gd name="T4" fmla="*/ 0 w 21600"/>
                <a:gd name="T5" fmla="*/ 31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 rot="-2672128">
              <a:off x="1217" y="1152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R7</a:t>
              </a:r>
            </a:p>
          </p:txBody>
        </p:sp>
        <p:sp>
          <p:nvSpPr>
            <p:cNvPr id="21" name="Freeform 80"/>
            <p:cNvSpPr>
              <a:spLocks/>
            </p:cNvSpPr>
            <p:nvPr/>
          </p:nvSpPr>
          <p:spPr bwMode="auto">
            <a:xfrm>
              <a:off x="1075" y="1478"/>
              <a:ext cx="240" cy="240"/>
            </a:xfrm>
            <a:custGeom>
              <a:avLst/>
              <a:gdLst>
                <a:gd name="T0" fmla="*/ 0 w 240"/>
                <a:gd name="T1" fmla="*/ 240 h 240"/>
                <a:gd name="T2" fmla="*/ 240 w 240"/>
                <a:gd name="T3" fmla="*/ 0 h 240"/>
                <a:gd name="T4" fmla="*/ 0 60000 65536"/>
                <a:gd name="T5" fmla="*/ 0 60000 65536"/>
                <a:gd name="T6" fmla="*/ 0 w 240"/>
                <a:gd name="T7" fmla="*/ 0 h 240"/>
                <a:gd name="T8" fmla="*/ 240 w 240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240">
                  <a:moveTo>
                    <a:pt x="0" y="240"/>
                  </a:moveTo>
                  <a:lnTo>
                    <a:pt x="24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" name="Line 81"/>
            <p:cNvSpPr>
              <a:spLocks noChangeShapeType="1"/>
            </p:cNvSpPr>
            <p:nvPr/>
          </p:nvSpPr>
          <p:spPr bwMode="auto">
            <a:xfrm flipV="1">
              <a:off x="1311" y="1279"/>
              <a:ext cx="210" cy="21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3" name="Group 346"/>
          <p:cNvGrpSpPr>
            <a:grpSpLocks/>
          </p:cNvGrpSpPr>
          <p:nvPr/>
        </p:nvGrpSpPr>
        <p:grpSpPr bwMode="auto">
          <a:xfrm>
            <a:off x="3246439" y="2471199"/>
            <a:ext cx="1055688" cy="979489"/>
            <a:chOff x="1668" y="1098"/>
            <a:chExt cx="665" cy="617"/>
          </a:xfrm>
        </p:grpSpPr>
        <p:sp>
          <p:nvSpPr>
            <p:cNvPr id="24" name="Arc 49"/>
            <p:cNvSpPr>
              <a:spLocks/>
            </p:cNvSpPr>
            <p:nvPr/>
          </p:nvSpPr>
          <p:spPr bwMode="auto">
            <a:xfrm>
              <a:off x="1668" y="1366"/>
              <a:ext cx="375" cy="349"/>
            </a:xfrm>
            <a:custGeom>
              <a:avLst/>
              <a:gdLst>
                <a:gd name="T0" fmla="*/ 11 w 21600"/>
                <a:gd name="T1" fmla="*/ 0 h 24324"/>
                <a:gd name="T2" fmla="*/ 372 w 21600"/>
                <a:gd name="T3" fmla="*/ 349 h 24324"/>
                <a:gd name="T4" fmla="*/ 0 w 21600"/>
                <a:gd name="T5" fmla="*/ 31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Text Box 75"/>
            <p:cNvSpPr txBox="1">
              <a:spLocks noChangeArrowheads="1"/>
            </p:cNvSpPr>
            <p:nvPr/>
          </p:nvSpPr>
          <p:spPr bwMode="auto">
            <a:xfrm>
              <a:off x="2023" y="1098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R6</a:t>
              </a:r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1668" y="1442"/>
              <a:ext cx="270" cy="270"/>
            </a:xfrm>
            <a:custGeom>
              <a:avLst/>
              <a:gdLst>
                <a:gd name="T0" fmla="*/ 0 w 270"/>
                <a:gd name="T1" fmla="*/ 270 h 270"/>
                <a:gd name="T2" fmla="*/ 270 w 270"/>
                <a:gd name="T3" fmla="*/ 0 h 270"/>
                <a:gd name="T4" fmla="*/ 0 60000 65536"/>
                <a:gd name="T5" fmla="*/ 0 60000 65536"/>
                <a:gd name="T6" fmla="*/ 0 w 270"/>
                <a:gd name="T7" fmla="*/ 0 h 270"/>
                <a:gd name="T8" fmla="*/ 270 w 270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0" h="270">
                  <a:moveTo>
                    <a:pt x="0" y="270"/>
                  </a:moveTo>
                  <a:lnTo>
                    <a:pt x="27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1930" y="1328"/>
              <a:ext cx="120" cy="12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0 h 121"/>
                <a:gd name="T4" fmla="*/ 0 60000 65536"/>
                <a:gd name="T5" fmla="*/ 0 60000 65536"/>
                <a:gd name="T6" fmla="*/ 0 w 120"/>
                <a:gd name="T7" fmla="*/ 0 h 121"/>
                <a:gd name="T8" fmla="*/ 120 w 120"/>
                <a:gd name="T9" fmla="*/ 121 h 1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21">
                  <a:moveTo>
                    <a:pt x="0" y="121"/>
                  </a:moveTo>
                  <a:lnTo>
                    <a:pt x="12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Line 87"/>
            <p:cNvSpPr>
              <a:spLocks noChangeShapeType="1"/>
            </p:cNvSpPr>
            <p:nvPr/>
          </p:nvSpPr>
          <p:spPr bwMode="auto">
            <a:xfrm>
              <a:off x="2050" y="1328"/>
              <a:ext cx="26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9" name="Group 348"/>
          <p:cNvGrpSpPr>
            <a:grpSpLocks/>
          </p:cNvGrpSpPr>
          <p:nvPr/>
        </p:nvGrpSpPr>
        <p:grpSpPr bwMode="auto">
          <a:xfrm>
            <a:off x="5357815" y="2887123"/>
            <a:ext cx="1039813" cy="635000"/>
            <a:chOff x="2855" y="1360"/>
            <a:chExt cx="655" cy="400"/>
          </a:xfrm>
        </p:grpSpPr>
        <p:sp>
          <p:nvSpPr>
            <p:cNvPr id="30" name="Arc 57"/>
            <p:cNvSpPr>
              <a:spLocks/>
            </p:cNvSpPr>
            <p:nvPr/>
          </p:nvSpPr>
          <p:spPr bwMode="auto">
            <a:xfrm>
              <a:off x="3135" y="1360"/>
              <a:ext cx="375" cy="349"/>
            </a:xfrm>
            <a:custGeom>
              <a:avLst/>
              <a:gdLst>
                <a:gd name="T0" fmla="*/ 11 w 21600"/>
                <a:gd name="T1" fmla="*/ 0 h 24324"/>
                <a:gd name="T2" fmla="*/ 372 w 21600"/>
                <a:gd name="T3" fmla="*/ 349 h 24324"/>
                <a:gd name="T4" fmla="*/ 0 w 21600"/>
                <a:gd name="T5" fmla="*/ 31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2855" y="1472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R5</a:t>
              </a:r>
            </a:p>
          </p:txBody>
        </p:sp>
        <p:sp>
          <p:nvSpPr>
            <p:cNvPr id="32" name="Freeform 103"/>
            <p:cNvSpPr>
              <a:spLocks/>
            </p:cNvSpPr>
            <p:nvPr/>
          </p:nvSpPr>
          <p:spPr bwMode="auto">
            <a:xfrm>
              <a:off x="3138" y="1439"/>
              <a:ext cx="270" cy="268"/>
            </a:xfrm>
            <a:custGeom>
              <a:avLst/>
              <a:gdLst>
                <a:gd name="T0" fmla="*/ 0 w 270"/>
                <a:gd name="T1" fmla="*/ 268 h 268"/>
                <a:gd name="T2" fmla="*/ 270 w 270"/>
                <a:gd name="T3" fmla="*/ 0 h 268"/>
                <a:gd name="T4" fmla="*/ 0 60000 65536"/>
                <a:gd name="T5" fmla="*/ 0 60000 65536"/>
                <a:gd name="T6" fmla="*/ 0 w 270"/>
                <a:gd name="T7" fmla="*/ 0 h 268"/>
                <a:gd name="T8" fmla="*/ 270 w 270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0" h="268">
                  <a:moveTo>
                    <a:pt x="0" y="268"/>
                  </a:moveTo>
                  <a:lnTo>
                    <a:pt x="27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 flipH="1">
              <a:off x="2874" y="1709"/>
              <a:ext cx="257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4" name="Group 349"/>
          <p:cNvGrpSpPr>
            <a:grpSpLocks/>
          </p:cNvGrpSpPr>
          <p:nvPr/>
        </p:nvGrpSpPr>
        <p:grpSpPr bwMode="auto">
          <a:xfrm>
            <a:off x="6748454" y="2387062"/>
            <a:ext cx="1063623" cy="925514"/>
            <a:chOff x="3562" y="1045"/>
            <a:chExt cx="670" cy="583"/>
          </a:xfrm>
        </p:grpSpPr>
        <p:sp>
          <p:nvSpPr>
            <p:cNvPr id="35" name="Arc 61"/>
            <p:cNvSpPr>
              <a:spLocks/>
            </p:cNvSpPr>
            <p:nvPr/>
          </p:nvSpPr>
          <p:spPr bwMode="auto">
            <a:xfrm>
              <a:off x="3562" y="1444"/>
              <a:ext cx="228" cy="184"/>
            </a:xfrm>
            <a:custGeom>
              <a:avLst/>
              <a:gdLst>
                <a:gd name="T0" fmla="*/ 0 w 22634"/>
                <a:gd name="T1" fmla="*/ 0 h 24333"/>
                <a:gd name="T2" fmla="*/ 226 w 22634"/>
                <a:gd name="T3" fmla="*/ 184 h 24333"/>
                <a:gd name="T4" fmla="*/ 10 w 22634"/>
                <a:gd name="T5" fmla="*/ 163 h 24333"/>
                <a:gd name="T6" fmla="*/ 0 60000 65536"/>
                <a:gd name="T7" fmla="*/ 0 60000 65536"/>
                <a:gd name="T8" fmla="*/ 0 60000 65536"/>
                <a:gd name="T9" fmla="*/ 0 w 22634"/>
                <a:gd name="T10" fmla="*/ 0 h 24333"/>
                <a:gd name="T11" fmla="*/ 22634 w 22634"/>
                <a:gd name="T12" fmla="*/ 24333 h 24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34" h="24333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22513"/>
                    <a:pt x="22576" y="23426"/>
                    <a:pt x="22460" y="24333"/>
                  </a:cubicBezTo>
                </a:path>
                <a:path w="22634" h="24333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22513"/>
                    <a:pt x="22576" y="23426"/>
                    <a:pt x="22460" y="24333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Text Box 73"/>
            <p:cNvSpPr txBox="1">
              <a:spLocks noChangeArrowheads="1"/>
            </p:cNvSpPr>
            <p:nvPr/>
          </p:nvSpPr>
          <p:spPr bwMode="auto">
            <a:xfrm>
              <a:off x="3922" y="1045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R3</a:t>
              </a:r>
            </a:p>
          </p:txBody>
        </p:sp>
        <p:sp>
          <p:nvSpPr>
            <p:cNvPr id="37" name="Line 99"/>
            <p:cNvSpPr>
              <a:spLocks noChangeShapeType="1"/>
            </p:cNvSpPr>
            <p:nvPr/>
          </p:nvSpPr>
          <p:spPr bwMode="auto">
            <a:xfrm flipV="1">
              <a:off x="3721" y="1291"/>
              <a:ext cx="210" cy="21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Freeform 107"/>
            <p:cNvSpPr>
              <a:spLocks/>
            </p:cNvSpPr>
            <p:nvPr/>
          </p:nvSpPr>
          <p:spPr bwMode="auto">
            <a:xfrm>
              <a:off x="3934" y="1292"/>
              <a:ext cx="272" cy="3"/>
            </a:xfrm>
            <a:custGeom>
              <a:avLst/>
              <a:gdLst>
                <a:gd name="T0" fmla="*/ 0 w 272"/>
                <a:gd name="T1" fmla="*/ 3 h 3"/>
                <a:gd name="T2" fmla="*/ 272 w 272"/>
                <a:gd name="T3" fmla="*/ 0 h 3"/>
                <a:gd name="T4" fmla="*/ 0 60000 65536"/>
                <a:gd name="T5" fmla="*/ 0 60000 65536"/>
                <a:gd name="T6" fmla="*/ 0 w 272"/>
                <a:gd name="T7" fmla="*/ 0 h 3"/>
                <a:gd name="T8" fmla="*/ 272 w 272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3">
                  <a:moveTo>
                    <a:pt x="0" y="3"/>
                  </a:moveTo>
                  <a:lnTo>
                    <a:pt x="272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9" name="Group 347"/>
          <p:cNvGrpSpPr>
            <a:grpSpLocks/>
          </p:cNvGrpSpPr>
          <p:nvPr/>
        </p:nvGrpSpPr>
        <p:grpSpPr bwMode="auto">
          <a:xfrm>
            <a:off x="4376738" y="2896648"/>
            <a:ext cx="777875" cy="560387"/>
            <a:chOff x="2289" y="1366"/>
            <a:chExt cx="490" cy="353"/>
          </a:xfrm>
        </p:grpSpPr>
        <p:sp>
          <p:nvSpPr>
            <p:cNvPr id="40" name="Text Box 92"/>
            <p:cNvSpPr txBox="1">
              <a:spLocks noChangeArrowheads="1"/>
            </p:cNvSpPr>
            <p:nvPr/>
          </p:nvSpPr>
          <p:spPr bwMode="auto">
            <a:xfrm rot="-2672128">
              <a:off x="2289" y="1414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R6</a:t>
              </a:r>
            </a:p>
          </p:txBody>
        </p:sp>
        <p:sp>
          <p:nvSpPr>
            <p:cNvPr id="41" name="Freeform 93"/>
            <p:cNvSpPr>
              <a:spLocks/>
            </p:cNvSpPr>
            <p:nvPr/>
          </p:nvSpPr>
          <p:spPr bwMode="auto">
            <a:xfrm>
              <a:off x="2404" y="1448"/>
              <a:ext cx="276" cy="271"/>
            </a:xfrm>
            <a:custGeom>
              <a:avLst/>
              <a:gdLst>
                <a:gd name="T0" fmla="*/ 0 w 276"/>
                <a:gd name="T1" fmla="*/ 271 h 271"/>
                <a:gd name="T2" fmla="*/ 276 w 276"/>
                <a:gd name="T3" fmla="*/ 0 h 271"/>
                <a:gd name="T4" fmla="*/ 0 60000 65536"/>
                <a:gd name="T5" fmla="*/ 0 60000 65536"/>
                <a:gd name="T6" fmla="*/ 0 w 276"/>
                <a:gd name="T7" fmla="*/ 0 h 271"/>
                <a:gd name="T8" fmla="*/ 276 w 276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71">
                  <a:moveTo>
                    <a:pt x="0" y="271"/>
                  </a:moveTo>
                  <a:lnTo>
                    <a:pt x="276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Arc 115"/>
            <p:cNvSpPr>
              <a:spLocks/>
            </p:cNvSpPr>
            <p:nvPr/>
          </p:nvSpPr>
          <p:spPr bwMode="auto">
            <a:xfrm>
              <a:off x="2404" y="1366"/>
              <a:ext cx="375" cy="349"/>
            </a:xfrm>
            <a:custGeom>
              <a:avLst/>
              <a:gdLst>
                <a:gd name="T0" fmla="*/ 11 w 21600"/>
                <a:gd name="T1" fmla="*/ 0 h 24324"/>
                <a:gd name="T2" fmla="*/ 372 w 21600"/>
                <a:gd name="T3" fmla="*/ 349 h 24324"/>
                <a:gd name="T4" fmla="*/ 0 w 21600"/>
                <a:gd name="T5" fmla="*/ 31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3" name="Group 353"/>
          <p:cNvGrpSpPr>
            <a:grpSpLocks/>
          </p:cNvGrpSpPr>
          <p:nvPr/>
        </p:nvGrpSpPr>
        <p:grpSpPr bwMode="auto">
          <a:xfrm>
            <a:off x="1941513" y="4088860"/>
            <a:ext cx="1666875" cy="1612900"/>
            <a:chOff x="1223" y="2019"/>
            <a:chExt cx="1050" cy="1016"/>
          </a:xfrm>
        </p:grpSpPr>
        <p:sp>
          <p:nvSpPr>
            <p:cNvPr id="44" name="Text Box 249"/>
            <p:cNvSpPr txBox="1">
              <a:spLocks noChangeArrowheads="1"/>
            </p:cNvSpPr>
            <p:nvPr/>
          </p:nvSpPr>
          <p:spPr bwMode="auto">
            <a:xfrm>
              <a:off x="1525" y="2019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R10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45" name="Line 250"/>
            <p:cNvSpPr>
              <a:spLocks noChangeShapeType="1"/>
            </p:cNvSpPr>
            <p:nvPr/>
          </p:nvSpPr>
          <p:spPr bwMode="auto">
            <a:xfrm flipV="1">
              <a:off x="1568" y="2404"/>
              <a:ext cx="180" cy="18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Line 251"/>
            <p:cNvSpPr>
              <a:spLocks noChangeShapeType="1"/>
            </p:cNvSpPr>
            <p:nvPr/>
          </p:nvSpPr>
          <p:spPr bwMode="auto">
            <a:xfrm flipV="1">
              <a:off x="1748" y="2239"/>
              <a:ext cx="165" cy="165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Line 252"/>
            <p:cNvSpPr>
              <a:spLocks noChangeShapeType="1"/>
            </p:cNvSpPr>
            <p:nvPr/>
          </p:nvSpPr>
          <p:spPr bwMode="auto">
            <a:xfrm flipH="1">
              <a:off x="1598" y="2239"/>
              <a:ext cx="315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Freeform 247"/>
            <p:cNvSpPr>
              <a:spLocks/>
            </p:cNvSpPr>
            <p:nvPr/>
          </p:nvSpPr>
          <p:spPr bwMode="auto">
            <a:xfrm>
              <a:off x="1898" y="2584"/>
              <a:ext cx="375" cy="1"/>
            </a:xfrm>
            <a:custGeom>
              <a:avLst/>
              <a:gdLst>
                <a:gd name="T0" fmla="*/ 0 w 375"/>
                <a:gd name="T1" fmla="*/ 0 h 1"/>
                <a:gd name="T2" fmla="*/ 375 w 375"/>
                <a:gd name="T3" fmla="*/ 0 h 1"/>
                <a:gd name="T4" fmla="*/ 0 60000 65536"/>
                <a:gd name="T5" fmla="*/ 0 60000 65536"/>
                <a:gd name="T6" fmla="*/ 0 w 375"/>
                <a:gd name="T7" fmla="*/ 0 h 1"/>
                <a:gd name="T8" fmla="*/ 375 w 37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5" h="1">
                  <a:moveTo>
                    <a:pt x="0" y="0"/>
                  </a:moveTo>
                  <a:lnTo>
                    <a:pt x="37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Rectangle 246"/>
            <p:cNvSpPr>
              <a:spLocks noChangeArrowheads="1"/>
            </p:cNvSpPr>
            <p:nvPr/>
          </p:nvSpPr>
          <p:spPr bwMode="auto">
            <a:xfrm>
              <a:off x="1928" y="2329"/>
              <a:ext cx="315" cy="64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50" name="Group 257"/>
            <p:cNvGrpSpPr>
              <a:grpSpLocks/>
            </p:cNvGrpSpPr>
            <p:nvPr/>
          </p:nvGrpSpPr>
          <p:grpSpPr bwMode="auto">
            <a:xfrm>
              <a:off x="1223" y="2254"/>
              <a:ext cx="675" cy="781"/>
              <a:chOff x="3975" y="465"/>
              <a:chExt cx="675" cy="781"/>
            </a:xfrm>
          </p:grpSpPr>
          <p:grpSp>
            <p:nvGrpSpPr>
              <p:cNvPr id="51" name="Group 238"/>
              <p:cNvGrpSpPr>
                <a:grpSpLocks/>
              </p:cNvGrpSpPr>
              <p:nvPr/>
            </p:nvGrpSpPr>
            <p:grpSpPr bwMode="auto">
              <a:xfrm>
                <a:off x="4035" y="540"/>
                <a:ext cx="555" cy="526"/>
                <a:chOff x="3840" y="540"/>
                <a:chExt cx="555" cy="526"/>
              </a:xfrm>
            </p:grpSpPr>
            <p:sp>
              <p:nvSpPr>
                <p:cNvPr id="57" name="Oval 239"/>
                <p:cNvSpPr>
                  <a:spLocks noChangeArrowheads="1"/>
                </p:cNvSpPr>
                <p:nvPr/>
              </p:nvSpPr>
              <p:spPr bwMode="auto">
                <a:xfrm>
                  <a:off x="3840" y="540"/>
                  <a:ext cx="555" cy="495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8" name="Rectangle 240"/>
                <p:cNvSpPr>
                  <a:spLocks noChangeArrowheads="1"/>
                </p:cNvSpPr>
                <p:nvPr/>
              </p:nvSpPr>
              <p:spPr bwMode="auto">
                <a:xfrm>
                  <a:off x="3840" y="795"/>
                  <a:ext cx="555" cy="271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52" name="Line 241"/>
              <p:cNvSpPr>
                <a:spLocks noChangeShapeType="1"/>
              </p:cNvSpPr>
              <p:nvPr/>
            </p:nvSpPr>
            <p:spPr bwMode="auto">
              <a:xfrm>
                <a:off x="3975" y="795"/>
                <a:ext cx="6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3" name="Line 242"/>
              <p:cNvSpPr>
                <a:spLocks noChangeShapeType="1"/>
              </p:cNvSpPr>
              <p:nvPr/>
            </p:nvSpPr>
            <p:spPr bwMode="auto">
              <a:xfrm>
                <a:off x="4320" y="465"/>
                <a:ext cx="0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4" name="Line 245"/>
              <p:cNvSpPr>
                <a:spLocks noChangeShapeType="1"/>
              </p:cNvSpPr>
              <p:nvPr/>
            </p:nvSpPr>
            <p:spPr bwMode="auto">
              <a:xfrm flipH="1">
                <a:off x="4035" y="1186"/>
                <a:ext cx="55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5" name="Freeform 243"/>
              <p:cNvSpPr>
                <a:spLocks/>
              </p:cNvSpPr>
              <p:nvPr/>
            </p:nvSpPr>
            <p:spPr bwMode="auto">
              <a:xfrm>
                <a:off x="4035" y="795"/>
                <a:ext cx="1" cy="406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406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6" name="Line 244"/>
              <p:cNvSpPr>
                <a:spLocks noChangeShapeType="1"/>
              </p:cNvSpPr>
              <p:nvPr/>
            </p:nvSpPr>
            <p:spPr bwMode="auto">
              <a:xfrm>
                <a:off x="4590" y="795"/>
                <a:ext cx="0" cy="4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sp>
        <p:nvSpPr>
          <p:cNvPr id="59" name="Text Box 259"/>
          <p:cNvSpPr txBox="1">
            <a:spLocks noChangeArrowheads="1"/>
          </p:cNvSpPr>
          <p:nvPr/>
        </p:nvSpPr>
        <p:spPr bwMode="auto">
          <a:xfrm>
            <a:off x="677925" y="3618260"/>
            <a:ext cx="569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⑵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应标注在是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圆弧的视图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上。</a:t>
            </a:r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3660775" y="449843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×</a:t>
            </a:r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</p:spTree>
    <p:extLst>
      <p:ext uri="{BB962C8B-B14F-4D97-AF65-F5344CB8AC3E}">
        <p14:creationId xmlns:p14="http://schemas.microsoft.com/office/powerpoint/2010/main" val="36724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grpSp>
        <p:nvGrpSpPr>
          <p:cNvPr id="46" name="Group 173"/>
          <p:cNvGrpSpPr>
            <a:grpSpLocks/>
          </p:cNvGrpSpPr>
          <p:nvPr/>
        </p:nvGrpSpPr>
        <p:grpSpPr bwMode="auto">
          <a:xfrm>
            <a:off x="4127838" y="2405806"/>
            <a:ext cx="1473200" cy="920750"/>
            <a:chOff x="2590" y="775"/>
            <a:chExt cx="928" cy="580"/>
          </a:xfrm>
        </p:grpSpPr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2590" y="1058"/>
              <a:ext cx="9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2886" y="775"/>
              <a:ext cx="0" cy="5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Arc 9"/>
            <p:cNvSpPr>
              <a:spLocks/>
            </p:cNvSpPr>
            <p:nvPr/>
          </p:nvSpPr>
          <p:spPr bwMode="auto">
            <a:xfrm>
              <a:off x="2654" y="829"/>
              <a:ext cx="236" cy="470"/>
            </a:xfrm>
            <a:custGeom>
              <a:avLst/>
              <a:gdLst>
                <a:gd name="T0" fmla="*/ 0 w 21948"/>
                <a:gd name="T1" fmla="*/ 0 h 43200"/>
                <a:gd name="T2" fmla="*/ 0 w 21948"/>
                <a:gd name="T3" fmla="*/ 0 h 43200"/>
                <a:gd name="T4" fmla="*/ 0 w 219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48"/>
                <a:gd name="T10" fmla="*/ 0 h 43200"/>
                <a:gd name="T11" fmla="*/ 21948 w 219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48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16" y="-1"/>
                    <a:pt x="21832" y="0"/>
                    <a:pt x="21948" y="2"/>
                  </a:cubicBezTo>
                </a:path>
                <a:path w="21948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16" y="-1"/>
                    <a:pt x="21832" y="0"/>
                    <a:pt x="21948" y="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2889" y="829"/>
              <a:ext cx="5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2885" y="1299"/>
              <a:ext cx="5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3372" y="824"/>
              <a:ext cx="70" cy="476"/>
            </a:xfrm>
            <a:custGeom>
              <a:avLst/>
              <a:gdLst>
                <a:gd name="T0" fmla="*/ 143 w 49"/>
                <a:gd name="T1" fmla="*/ 0 h 476"/>
                <a:gd name="T2" fmla="*/ 96 w 49"/>
                <a:gd name="T3" fmla="*/ 68 h 476"/>
                <a:gd name="T4" fmla="*/ 191 w 49"/>
                <a:gd name="T5" fmla="*/ 132 h 476"/>
                <a:gd name="T6" fmla="*/ 96 w 49"/>
                <a:gd name="T7" fmla="*/ 208 h 476"/>
                <a:gd name="T8" fmla="*/ 166 w 49"/>
                <a:gd name="T9" fmla="*/ 332 h 476"/>
                <a:gd name="T10" fmla="*/ 263 w 49"/>
                <a:gd name="T11" fmla="*/ 416 h 476"/>
                <a:gd name="T12" fmla="*/ 0 w 49"/>
                <a:gd name="T13" fmla="*/ 476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476"/>
                <a:gd name="T23" fmla="*/ 49 w 49"/>
                <a:gd name="T24" fmla="*/ 476 h 4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476">
                  <a:moveTo>
                    <a:pt x="24" y="0"/>
                  </a:moveTo>
                  <a:cubicBezTo>
                    <a:pt x="19" y="23"/>
                    <a:pt x="15" y="46"/>
                    <a:pt x="16" y="68"/>
                  </a:cubicBezTo>
                  <a:cubicBezTo>
                    <a:pt x="17" y="90"/>
                    <a:pt x="32" y="109"/>
                    <a:pt x="32" y="132"/>
                  </a:cubicBezTo>
                  <a:cubicBezTo>
                    <a:pt x="32" y="155"/>
                    <a:pt x="17" y="175"/>
                    <a:pt x="16" y="208"/>
                  </a:cubicBezTo>
                  <a:cubicBezTo>
                    <a:pt x="15" y="241"/>
                    <a:pt x="23" y="297"/>
                    <a:pt x="28" y="332"/>
                  </a:cubicBezTo>
                  <a:cubicBezTo>
                    <a:pt x="33" y="367"/>
                    <a:pt x="49" y="392"/>
                    <a:pt x="44" y="416"/>
                  </a:cubicBezTo>
                  <a:cubicBezTo>
                    <a:pt x="39" y="440"/>
                    <a:pt x="7" y="466"/>
                    <a:pt x="0" y="47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3389651" y="2856656"/>
            <a:ext cx="1206500" cy="369887"/>
            <a:chOff x="728" y="1212"/>
            <a:chExt cx="760" cy="233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76" y="1212"/>
              <a:ext cx="212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1088" y="1336"/>
              <a:ext cx="188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728" y="1444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3364251" y="2918568"/>
            <a:ext cx="83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S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Symbol" pitchFamily="18" charset="2"/>
              </a:rPr>
              <a:t>R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15</a:t>
            </a:r>
          </a:p>
        </p:txBody>
      </p:sp>
      <p:sp>
        <p:nvSpPr>
          <p:cNvPr id="58" name="Oval 70"/>
          <p:cNvSpPr>
            <a:spLocks noChangeArrowheads="1"/>
          </p:cNvSpPr>
          <p:nvPr/>
        </p:nvSpPr>
        <p:spPr bwMode="auto">
          <a:xfrm>
            <a:off x="1163976" y="2586781"/>
            <a:ext cx="1189037" cy="118903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59" name="Group 101"/>
          <p:cNvGrpSpPr>
            <a:grpSpLocks/>
          </p:cNvGrpSpPr>
          <p:nvPr/>
        </p:nvGrpSpPr>
        <p:grpSpPr bwMode="auto">
          <a:xfrm>
            <a:off x="1071901" y="2461368"/>
            <a:ext cx="1398587" cy="1412875"/>
            <a:chOff x="624" y="966"/>
            <a:chExt cx="881" cy="890"/>
          </a:xfrm>
        </p:grpSpPr>
        <p:sp>
          <p:nvSpPr>
            <p:cNvPr id="60" name="Line 72"/>
            <p:cNvSpPr>
              <a:spLocks noChangeShapeType="1"/>
            </p:cNvSpPr>
            <p:nvPr/>
          </p:nvSpPr>
          <p:spPr bwMode="auto">
            <a:xfrm>
              <a:off x="624" y="1417"/>
              <a:ext cx="88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Line 73"/>
            <p:cNvSpPr>
              <a:spLocks noChangeShapeType="1"/>
            </p:cNvSpPr>
            <p:nvPr/>
          </p:nvSpPr>
          <p:spPr bwMode="auto">
            <a:xfrm>
              <a:off x="1060" y="966"/>
              <a:ext cx="0" cy="8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2" name="Group 100"/>
          <p:cNvGrpSpPr>
            <a:grpSpLocks/>
          </p:cNvGrpSpPr>
          <p:nvPr/>
        </p:nvGrpSpPr>
        <p:grpSpPr bwMode="auto">
          <a:xfrm>
            <a:off x="1294151" y="2299443"/>
            <a:ext cx="1524000" cy="1247775"/>
            <a:chOff x="769" y="861"/>
            <a:chExt cx="960" cy="786"/>
          </a:xfrm>
        </p:grpSpPr>
        <p:sp>
          <p:nvSpPr>
            <p:cNvPr id="63" name="Line 74"/>
            <p:cNvSpPr>
              <a:spLocks noChangeShapeType="1"/>
            </p:cNvSpPr>
            <p:nvPr/>
          </p:nvSpPr>
          <p:spPr bwMode="auto">
            <a:xfrm flipV="1">
              <a:off x="769" y="1180"/>
              <a:ext cx="587" cy="4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4" name="Line 75"/>
            <p:cNvSpPr>
              <a:spLocks noChangeShapeType="1"/>
            </p:cNvSpPr>
            <p:nvPr/>
          </p:nvSpPr>
          <p:spPr bwMode="auto">
            <a:xfrm flipV="1">
              <a:off x="1347" y="861"/>
              <a:ext cx="382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65" name="Rectangle 76"/>
          <p:cNvSpPr>
            <a:spLocks noChangeArrowheads="1"/>
          </p:cNvSpPr>
          <p:nvPr/>
        </p:nvSpPr>
        <p:spPr bwMode="auto">
          <a:xfrm rot="19220155">
            <a:off x="2062501" y="2213718"/>
            <a:ext cx="684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Romantic" pitchFamily="2" charset="2"/>
              </a:rPr>
              <a:t>S</a:t>
            </a:r>
            <a:r>
              <a: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Romantic" pitchFamily="2" charset="2"/>
              </a:rPr>
              <a:t>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Romantic" pitchFamily="2" charset="2"/>
              </a:rPr>
              <a:t>30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charset="-122"/>
              <a:cs typeface="+mn-cs"/>
              <a:sym typeface="Romantic" pitchFamily="2" charset="2"/>
            </a:endParaRPr>
          </a:p>
        </p:txBody>
      </p:sp>
      <p:grpSp>
        <p:nvGrpSpPr>
          <p:cNvPr id="66" name="Group 171"/>
          <p:cNvGrpSpPr>
            <a:grpSpLocks/>
          </p:cNvGrpSpPr>
          <p:nvPr/>
        </p:nvGrpSpPr>
        <p:grpSpPr bwMode="auto">
          <a:xfrm>
            <a:off x="6615451" y="2077193"/>
            <a:ext cx="1287462" cy="1552575"/>
            <a:chOff x="4157" y="721"/>
            <a:chExt cx="811" cy="978"/>
          </a:xfrm>
        </p:grpSpPr>
        <p:sp>
          <p:nvSpPr>
            <p:cNvPr id="67" name="Arc 78"/>
            <p:cNvSpPr>
              <a:spLocks/>
            </p:cNvSpPr>
            <p:nvPr/>
          </p:nvSpPr>
          <p:spPr bwMode="auto">
            <a:xfrm>
              <a:off x="4180" y="733"/>
              <a:ext cx="596" cy="478"/>
            </a:xfrm>
            <a:custGeom>
              <a:avLst/>
              <a:gdLst>
                <a:gd name="T0" fmla="*/ 0 w 20699"/>
                <a:gd name="T1" fmla="*/ 0 h 13977"/>
                <a:gd name="T2" fmla="*/ 0 w 20699"/>
                <a:gd name="T3" fmla="*/ 0 h 13977"/>
                <a:gd name="T4" fmla="*/ 0 w 20699"/>
                <a:gd name="T5" fmla="*/ 0 h 13977"/>
                <a:gd name="T6" fmla="*/ 0 60000 65536"/>
                <a:gd name="T7" fmla="*/ 0 60000 65536"/>
                <a:gd name="T8" fmla="*/ 0 60000 65536"/>
                <a:gd name="T9" fmla="*/ 0 w 20699"/>
                <a:gd name="T10" fmla="*/ 0 h 13977"/>
                <a:gd name="T11" fmla="*/ 20699 w 20699"/>
                <a:gd name="T12" fmla="*/ 13977 h 13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99" h="13977" fill="none" extrusionOk="0">
                  <a:moveTo>
                    <a:pt x="16468" y="0"/>
                  </a:moveTo>
                  <a:cubicBezTo>
                    <a:pt x="18403" y="2280"/>
                    <a:pt x="19844" y="4937"/>
                    <a:pt x="20698" y="7803"/>
                  </a:cubicBezTo>
                </a:path>
                <a:path w="20699" h="13977" stroke="0" extrusionOk="0">
                  <a:moveTo>
                    <a:pt x="16468" y="0"/>
                  </a:moveTo>
                  <a:cubicBezTo>
                    <a:pt x="18403" y="2280"/>
                    <a:pt x="19844" y="4937"/>
                    <a:pt x="20698" y="7803"/>
                  </a:cubicBezTo>
                  <a:lnTo>
                    <a:pt x="0" y="13977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8" name="Arc 79"/>
            <p:cNvSpPr>
              <a:spLocks/>
            </p:cNvSpPr>
            <p:nvPr/>
          </p:nvSpPr>
          <p:spPr bwMode="auto">
            <a:xfrm>
              <a:off x="4180" y="1215"/>
              <a:ext cx="594" cy="478"/>
            </a:xfrm>
            <a:custGeom>
              <a:avLst/>
              <a:gdLst>
                <a:gd name="T0" fmla="*/ 0 w 20606"/>
                <a:gd name="T1" fmla="*/ 0 h 13963"/>
                <a:gd name="T2" fmla="*/ 0 w 20606"/>
                <a:gd name="T3" fmla="*/ 0 h 13963"/>
                <a:gd name="T4" fmla="*/ 0 w 20606"/>
                <a:gd name="T5" fmla="*/ 0 h 13963"/>
                <a:gd name="T6" fmla="*/ 0 60000 65536"/>
                <a:gd name="T7" fmla="*/ 0 60000 65536"/>
                <a:gd name="T8" fmla="*/ 0 60000 65536"/>
                <a:gd name="T9" fmla="*/ 0 w 20606"/>
                <a:gd name="T10" fmla="*/ 0 h 13963"/>
                <a:gd name="T11" fmla="*/ 20606 w 20606"/>
                <a:gd name="T12" fmla="*/ 13963 h 139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06" h="13963" fill="none" extrusionOk="0">
                  <a:moveTo>
                    <a:pt x="20606" y="6477"/>
                  </a:moveTo>
                  <a:cubicBezTo>
                    <a:pt x="19743" y="9222"/>
                    <a:pt x="18340" y="11767"/>
                    <a:pt x="16480" y="13963"/>
                  </a:cubicBezTo>
                </a:path>
                <a:path w="20606" h="13963" stroke="0" extrusionOk="0">
                  <a:moveTo>
                    <a:pt x="20606" y="6477"/>
                  </a:moveTo>
                  <a:cubicBezTo>
                    <a:pt x="19743" y="9222"/>
                    <a:pt x="18340" y="11767"/>
                    <a:pt x="16480" y="1396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9" name="Line 80"/>
            <p:cNvSpPr>
              <a:spLocks noChangeShapeType="1"/>
            </p:cNvSpPr>
            <p:nvPr/>
          </p:nvSpPr>
          <p:spPr bwMode="auto">
            <a:xfrm>
              <a:off x="4157" y="1207"/>
              <a:ext cx="8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0" name="Line 81"/>
            <p:cNvSpPr>
              <a:spLocks noChangeShapeType="1"/>
            </p:cNvSpPr>
            <p:nvPr/>
          </p:nvSpPr>
          <p:spPr bwMode="auto">
            <a:xfrm>
              <a:off x="4647" y="722"/>
              <a:ext cx="2" cy="9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1" name="Line 82"/>
            <p:cNvSpPr>
              <a:spLocks noChangeShapeType="1"/>
            </p:cNvSpPr>
            <p:nvPr/>
          </p:nvSpPr>
          <p:spPr bwMode="auto">
            <a:xfrm>
              <a:off x="4653" y="16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2" name="Line 83"/>
            <p:cNvSpPr>
              <a:spLocks noChangeShapeType="1"/>
            </p:cNvSpPr>
            <p:nvPr/>
          </p:nvSpPr>
          <p:spPr bwMode="auto">
            <a:xfrm flipV="1">
              <a:off x="4876" y="721"/>
              <a:ext cx="0" cy="9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 flipH="1">
              <a:off x="4641" y="727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4" name="Line 85"/>
            <p:cNvSpPr>
              <a:spLocks noChangeShapeType="1"/>
            </p:cNvSpPr>
            <p:nvPr/>
          </p:nvSpPr>
          <p:spPr bwMode="auto">
            <a:xfrm>
              <a:off x="4773" y="9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5" name="Line 86"/>
            <p:cNvSpPr>
              <a:spLocks noChangeShapeType="1"/>
            </p:cNvSpPr>
            <p:nvPr/>
          </p:nvSpPr>
          <p:spPr bwMode="auto">
            <a:xfrm>
              <a:off x="4768" y="1442"/>
              <a:ext cx="1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6" name="Line 87"/>
            <p:cNvSpPr>
              <a:spLocks noChangeShapeType="1"/>
            </p:cNvSpPr>
            <p:nvPr/>
          </p:nvSpPr>
          <p:spPr bwMode="auto">
            <a:xfrm>
              <a:off x="4774" y="990"/>
              <a:ext cx="0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7" name="Line 88"/>
            <p:cNvSpPr>
              <a:spLocks noChangeShapeType="1"/>
            </p:cNvSpPr>
            <p:nvPr/>
          </p:nvSpPr>
          <p:spPr bwMode="auto">
            <a:xfrm flipV="1">
              <a:off x="4703" y="726"/>
              <a:ext cx="96" cy="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8" name="Line 89"/>
            <p:cNvSpPr>
              <a:spLocks noChangeShapeType="1"/>
            </p:cNvSpPr>
            <p:nvPr/>
          </p:nvSpPr>
          <p:spPr bwMode="auto">
            <a:xfrm flipV="1">
              <a:off x="4748" y="780"/>
              <a:ext cx="123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9" name="Line 90"/>
            <p:cNvSpPr>
              <a:spLocks noChangeShapeType="1"/>
            </p:cNvSpPr>
            <p:nvPr/>
          </p:nvSpPr>
          <p:spPr bwMode="auto">
            <a:xfrm flipV="1">
              <a:off x="4782" y="902"/>
              <a:ext cx="93" cy="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 flipV="1">
              <a:off x="4722" y="1448"/>
              <a:ext cx="147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1" name="Line 92"/>
            <p:cNvSpPr>
              <a:spLocks noChangeShapeType="1"/>
            </p:cNvSpPr>
            <p:nvPr/>
          </p:nvSpPr>
          <p:spPr bwMode="auto">
            <a:xfrm flipV="1">
              <a:off x="4727" y="1547"/>
              <a:ext cx="14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 flipV="1">
              <a:off x="4834" y="1651"/>
              <a:ext cx="41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3" name="Line 94"/>
            <p:cNvSpPr>
              <a:spLocks noChangeShapeType="1"/>
            </p:cNvSpPr>
            <p:nvPr/>
          </p:nvSpPr>
          <p:spPr bwMode="auto">
            <a:xfrm>
              <a:off x="4186" y="1155"/>
              <a:ext cx="0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84" name="Arc 95"/>
          <p:cNvSpPr>
            <a:spLocks/>
          </p:cNvSpPr>
          <p:nvPr/>
        </p:nvSpPr>
        <p:spPr bwMode="auto">
          <a:xfrm flipH="1" flipV="1">
            <a:off x="6599576" y="1853356"/>
            <a:ext cx="785812" cy="938212"/>
          </a:xfrm>
          <a:custGeom>
            <a:avLst/>
            <a:gdLst>
              <a:gd name="T0" fmla="*/ 2147483647 w 15723"/>
              <a:gd name="T1" fmla="*/ 2147483647 h 19496"/>
              <a:gd name="T2" fmla="*/ 0 w 15723"/>
              <a:gd name="T3" fmla="*/ 2147483647 h 19496"/>
              <a:gd name="T4" fmla="*/ 2147483647 w 15723"/>
              <a:gd name="T5" fmla="*/ 0 h 19496"/>
              <a:gd name="T6" fmla="*/ 0 60000 65536"/>
              <a:gd name="T7" fmla="*/ 0 60000 65536"/>
              <a:gd name="T8" fmla="*/ 0 60000 65536"/>
              <a:gd name="T9" fmla="*/ 0 w 15723"/>
              <a:gd name="T10" fmla="*/ 0 h 19496"/>
              <a:gd name="T11" fmla="*/ 15723 w 15723"/>
              <a:gd name="T12" fmla="*/ 19496 h 19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23" h="19496" fill="none" extrusionOk="0">
                <a:moveTo>
                  <a:pt x="6424" y="19495"/>
                </a:moveTo>
                <a:cubicBezTo>
                  <a:pt x="4011" y="18345"/>
                  <a:pt x="1833" y="16756"/>
                  <a:pt x="0" y="14810"/>
                </a:cubicBezTo>
              </a:path>
              <a:path w="15723" h="19496" stroke="0" extrusionOk="0">
                <a:moveTo>
                  <a:pt x="6424" y="19495"/>
                </a:moveTo>
                <a:cubicBezTo>
                  <a:pt x="4011" y="18345"/>
                  <a:pt x="1833" y="16756"/>
                  <a:pt x="0" y="14810"/>
                </a:cubicBezTo>
                <a:lnTo>
                  <a:pt x="15723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5" name="Line 96"/>
          <p:cNvSpPr>
            <a:spLocks noChangeShapeType="1"/>
          </p:cNvSpPr>
          <p:nvPr/>
        </p:nvSpPr>
        <p:spPr bwMode="auto">
          <a:xfrm flipV="1">
            <a:off x="6661488" y="1926381"/>
            <a:ext cx="541338" cy="920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6" name="Rectangle 97"/>
          <p:cNvSpPr>
            <a:spLocks noChangeArrowheads="1"/>
          </p:cNvSpPr>
          <p:nvPr/>
        </p:nvSpPr>
        <p:spPr bwMode="auto">
          <a:xfrm rot="18091955">
            <a:off x="6390820" y="2219274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Romantic" pitchFamily="2" charset="2"/>
              </a:rPr>
              <a:t>SR30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charset="-122"/>
              <a:cs typeface="+mn-cs"/>
              <a:sym typeface="Romantic" pitchFamily="2" charset="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04023" y="1036859"/>
            <a:ext cx="3845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球面标注示例：</a:t>
            </a:r>
          </a:p>
        </p:txBody>
      </p:sp>
    </p:spTree>
    <p:extLst>
      <p:ext uri="{BB962C8B-B14F-4D97-AF65-F5344CB8AC3E}">
        <p14:creationId xmlns:p14="http://schemas.microsoft.com/office/powerpoint/2010/main" val="176885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468001" y="1178011"/>
            <a:ext cx="3659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⒋ 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狭小部位尺寸</a:t>
            </a:r>
          </a:p>
        </p:txBody>
      </p:sp>
      <p:grpSp>
        <p:nvGrpSpPr>
          <p:cNvPr id="4" name="Group 223"/>
          <p:cNvGrpSpPr>
            <a:grpSpLocks/>
          </p:cNvGrpSpPr>
          <p:nvPr/>
        </p:nvGrpSpPr>
        <p:grpSpPr bwMode="auto">
          <a:xfrm>
            <a:off x="1215013" y="2484564"/>
            <a:ext cx="2416175" cy="2581277"/>
            <a:chOff x="713" y="645"/>
            <a:chExt cx="1522" cy="1626"/>
          </a:xfrm>
        </p:grpSpPr>
        <p:grpSp>
          <p:nvGrpSpPr>
            <p:cNvPr id="5" name="Group 126"/>
            <p:cNvGrpSpPr>
              <a:grpSpLocks/>
            </p:cNvGrpSpPr>
            <p:nvPr/>
          </p:nvGrpSpPr>
          <p:grpSpPr bwMode="auto">
            <a:xfrm>
              <a:off x="713" y="645"/>
              <a:ext cx="1522" cy="1556"/>
              <a:chOff x="713" y="645"/>
              <a:chExt cx="1522" cy="1556"/>
            </a:xfrm>
          </p:grpSpPr>
          <p:grpSp>
            <p:nvGrpSpPr>
              <p:cNvPr id="8" name="Group 127"/>
              <p:cNvGrpSpPr>
                <a:grpSpLocks/>
              </p:cNvGrpSpPr>
              <p:nvPr/>
            </p:nvGrpSpPr>
            <p:grpSpPr bwMode="auto">
              <a:xfrm>
                <a:off x="979" y="645"/>
                <a:ext cx="1003" cy="300"/>
                <a:chOff x="979" y="645"/>
                <a:chExt cx="1003" cy="300"/>
              </a:xfrm>
            </p:grpSpPr>
            <p:sp>
              <p:nvSpPr>
                <p:cNvPr id="2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535" y="645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30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979" y="657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31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769" y="652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32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214" y="652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3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91" y="645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9" name="Group 133"/>
              <p:cNvGrpSpPr>
                <a:grpSpLocks/>
              </p:cNvGrpSpPr>
              <p:nvPr/>
            </p:nvGrpSpPr>
            <p:grpSpPr bwMode="auto">
              <a:xfrm>
                <a:off x="943" y="1216"/>
                <a:ext cx="1095" cy="985"/>
                <a:chOff x="943" y="1216"/>
                <a:chExt cx="1095" cy="985"/>
              </a:xfrm>
            </p:grpSpPr>
            <p:sp>
              <p:nvSpPr>
                <p:cNvPr id="24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49" y="1297"/>
                  <a:ext cx="175" cy="81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5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24" y="1216"/>
                  <a:ext cx="131" cy="97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6" name="Rectangle 136"/>
                <p:cNvSpPr>
                  <a:spLocks noChangeArrowheads="1"/>
                </p:cNvSpPr>
                <p:nvPr/>
              </p:nvSpPr>
              <p:spPr bwMode="auto">
                <a:xfrm>
                  <a:off x="943" y="1216"/>
                  <a:ext cx="306" cy="97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7" name="Rectangle 137"/>
                <p:cNvSpPr>
                  <a:spLocks noChangeArrowheads="1"/>
                </p:cNvSpPr>
                <p:nvPr/>
              </p:nvSpPr>
              <p:spPr bwMode="auto">
                <a:xfrm>
                  <a:off x="1732" y="1224"/>
                  <a:ext cx="306" cy="97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8" name="Rectangle 138"/>
                <p:cNvSpPr>
                  <a:spLocks noChangeArrowheads="1"/>
                </p:cNvSpPr>
                <p:nvPr/>
              </p:nvSpPr>
              <p:spPr bwMode="auto">
                <a:xfrm>
                  <a:off x="1557" y="1306"/>
                  <a:ext cx="175" cy="81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0" name="Group 139"/>
              <p:cNvGrpSpPr>
                <a:grpSpLocks/>
              </p:cNvGrpSpPr>
              <p:nvPr/>
            </p:nvGrpSpPr>
            <p:grpSpPr bwMode="auto">
              <a:xfrm>
                <a:off x="713" y="830"/>
                <a:ext cx="1522" cy="394"/>
                <a:chOff x="713" y="830"/>
                <a:chExt cx="1522" cy="394"/>
              </a:xfrm>
            </p:grpSpPr>
            <p:sp>
              <p:nvSpPr>
                <p:cNvPr id="11" name="Freeform 140"/>
                <p:cNvSpPr>
                  <a:spLocks/>
                </p:cNvSpPr>
                <p:nvPr/>
              </p:nvSpPr>
              <p:spPr bwMode="auto">
                <a:xfrm>
                  <a:off x="943" y="830"/>
                  <a:ext cx="1" cy="387"/>
                </a:xfrm>
                <a:custGeom>
                  <a:avLst/>
                  <a:gdLst>
                    <a:gd name="T0" fmla="*/ 0 w 1"/>
                    <a:gd name="T1" fmla="*/ 286 h 286"/>
                    <a:gd name="T2" fmla="*/ 0 w 1"/>
                    <a:gd name="T3" fmla="*/ 0 h 286"/>
                    <a:gd name="T4" fmla="*/ 0 60000 65536"/>
                    <a:gd name="T5" fmla="*/ 0 60000 65536"/>
                    <a:gd name="T6" fmla="*/ 0 w 1"/>
                    <a:gd name="T7" fmla="*/ 0 h 286"/>
                    <a:gd name="T8" fmla="*/ 1 w 1"/>
                    <a:gd name="T9" fmla="*/ 286 h 28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86">
                      <a:moveTo>
                        <a:pt x="0" y="2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1251" y="830"/>
                  <a:ext cx="0" cy="386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3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1419" y="830"/>
                  <a:ext cx="0" cy="386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4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1560" y="830"/>
                  <a:ext cx="0" cy="386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5" name="Freeform 144"/>
                <p:cNvSpPr>
                  <a:spLocks/>
                </p:cNvSpPr>
                <p:nvPr/>
              </p:nvSpPr>
              <p:spPr bwMode="auto">
                <a:xfrm>
                  <a:off x="1733" y="835"/>
                  <a:ext cx="1" cy="381"/>
                </a:xfrm>
                <a:custGeom>
                  <a:avLst/>
                  <a:gdLst>
                    <a:gd name="T0" fmla="*/ 1 w 1"/>
                    <a:gd name="T1" fmla="*/ 381 h 381"/>
                    <a:gd name="T2" fmla="*/ 0 w 1"/>
                    <a:gd name="T3" fmla="*/ 0 h 381"/>
                    <a:gd name="T4" fmla="*/ 0 60000 65536"/>
                    <a:gd name="T5" fmla="*/ 0 60000 65536"/>
                    <a:gd name="T6" fmla="*/ 0 w 1"/>
                    <a:gd name="T7" fmla="*/ 0 h 381"/>
                    <a:gd name="T8" fmla="*/ 1 w 1"/>
                    <a:gd name="T9" fmla="*/ 381 h 38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81">
                      <a:moveTo>
                        <a:pt x="1" y="38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6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045" y="830"/>
                  <a:ext cx="0" cy="394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7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713" y="891"/>
                  <a:ext cx="230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8" name="Line 147"/>
                <p:cNvSpPr>
                  <a:spLocks noChangeShapeType="1"/>
                </p:cNvSpPr>
                <p:nvPr/>
              </p:nvSpPr>
              <p:spPr bwMode="auto">
                <a:xfrm>
                  <a:off x="943" y="891"/>
                  <a:ext cx="1102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9" name="Line 148"/>
                <p:cNvSpPr>
                  <a:spLocks noChangeShapeType="1"/>
                </p:cNvSpPr>
                <p:nvPr/>
              </p:nvSpPr>
              <p:spPr bwMode="auto">
                <a:xfrm>
                  <a:off x="2045" y="891"/>
                  <a:ext cx="190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0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346" y="839"/>
                  <a:ext cx="15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5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●</a:t>
                  </a:r>
                </a:p>
              </p:txBody>
            </p:sp>
            <p:sp>
              <p:nvSpPr>
                <p:cNvPr id="21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1654" y="839"/>
                  <a:ext cx="15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5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●</a:t>
                  </a:r>
                </a:p>
              </p:txBody>
            </p:sp>
            <p:sp>
              <p:nvSpPr>
                <p:cNvPr id="22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1483" y="839"/>
                  <a:ext cx="15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5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●</a:t>
                  </a:r>
                </a:p>
              </p:txBody>
            </p:sp>
            <p:sp>
              <p:nvSpPr>
                <p:cNvPr id="23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176" y="839"/>
                  <a:ext cx="15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5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●</a:t>
                  </a:r>
                </a:p>
              </p:txBody>
            </p:sp>
          </p:grpSp>
        </p:grpSp>
        <p:sp>
          <p:nvSpPr>
            <p:cNvPr id="6" name="Freeform 218"/>
            <p:cNvSpPr>
              <a:spLocks/>
            </p:cNvSpPr>
            <p:nvPr/>
          </p:nvSpPr>
          <p:spPr bwMode="auto">
            <a:xfrm>
              <a:off x="843" y="1804"/>
              <a:ext cx="1298" cy="467"/>
            </a:xfrm>
            <a:custGeom>
              <a:avLst/>
              <a:gdLst>
                <a:gd name="T0" fmla="*/ 13 w 1298"/>
                <a:gd name="T1" fmla="*/ 65 h 467"/>
                <a:gd name="T2" fmla="*/ 234 w 1298"/>
                <a:gd name="T3" fmla="*/ 0 h 467"/>
                <a:gd name="T4" fmla="*/ 480 w 1298"/>
                <a:gd name="T5" fmla="*/ 116 h 467"/>
                <a:gd name="T6" fmla="*/ 805 w 1298"/>
                <a:gd name="T7" fmla="*/ 39 h 467"/>
                <a:gd name="T8" fmla="*/ 1012 w 1298"/>
                <a:gd name="T9" fmla="*/ 142 h 467"/>
                <a:gd name="T10" fmla="*/ 1298 w 1298"/>
                <a:gd name="T11" fmla="*/ 65 h 467"/>
                <a:gd name="T12" fmla="*/ 1298 w 1298"/>
                <a:gd name="T13" fmla="*/ 467 h 467"/>
                <a:gd name="T14" fmla="*/ 0 w 1298"/>
                <a:gd name="T15" fmla="*/ 467 h 467"/>
                <a:gd name="T16" fmla="*/ 13 w 1298"/>
                <a:gd name="T17" fmla="*/ 65 h 4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8"/>
                <a:gd name="T28" fmla="*/ 0 h 467"/>
                <a:gd name="T29" fmla="*/ 1298 w 1298"/>
                <a:gd name="T30" fmla="*/ 467 h 4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8" h="467">
                  <a:moveTo>
                    <a:pt x="13" y="65"/>
                  </a:moveTo>
                  <a:lnTo>
                    <a:pt x="234" y="0"/>
                  </a:lnTo>
                  <a:lnTo>
                    <a:pt x="480" y="116"/>
                  </a:lnTo>
                  <a:lnTo>
                    <a:pt x="805" y="39"/>
                  </a:lnTo>
                  <a:lnTo>
                    <a:pt x="1012" y="142"/>
                  </a:lnTo>
                  <a:lnTo>
                    <a:pt x="1298" y="65"/>
                  </a:lnTo>
                  <a:lnTo>
                    <a:pt x="1298" y="467"/>
                  </a:lnTo>
                  <a:lnTo>
                    <a:pt x="0" y="467"/>
                  </a:lnTo>
                  <a:lnTo>
                    <a:pt x="13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Freeform 219"/>
            <p:cNvSpPr>
              <a:spLocks/>
            </p:cNvSpPr>
            <p:nvPr/>
          </p:nvSpPr>
          <p:spPr bwMode="auto">
            <a:xfrm>
              <a:off x="947" y="1806"/>
              <a:ext cx="1103" cy="115"/>
            </a:xfrm>
            <a:custGeom>
              <a:avLst/>
              <a:gdLst>
                <a:gd name="T0" fmla="*/ 0 w 1103"/>
                <a:gd name="T1" fmla="*/ 37 h 115"/>
                <a:gd name="T2" fmla="*/ 173 w 1103"/>
                <a:gd name="T3" fmla="*/ 12 h 115"/>
                <a:gd name="T4" fmla="*/ 369 w 1103"/>
                <a:gd name="T5" fmla="*/ 107 h 115"/>
                <a:gd name="T6" fmla="*/ 558 w 1103"/>
                <a:gd name="T7" fmla="*/ 63 h 115"/>
                <a:gd name="T8" fmla="*/ 711 w 1103"/>
                <a:gd name="T9" fmla="*/ 41 h 115"/>
                <a:gd name="T10" fmla="*/ 849 w 1103"/>
                <a:gd name="T11" fmla="*/ 107 h 115"/>
                <a:gd name="T12" fmla="*/ 966 w 1103"/>
                <a:gd name="T13" fmla="*/ 56 h 115"/>
                <a:gd name="T14" fmla="*/ 1103 w 1103"/>
                <a:gd name="T15" fmla="*/ 76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03"/>
                <a:gd name="T25" fmla="*/ 0 h 115"/>
                <a:gd name="T26" fmla="*/ 1103 w 1103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03" h="115">
                  <a:moveTo>
                    <a:pt x="0" y="37"/>
                  </a:moveTo>
                  <a:cubicBezTo>
                    <a:pt x="29" y="33"/>
                    <a:pt x="112" y="0"/>
                    <a:pt x="173" y="12"/>
                  </a:cubicBezTo>
                  <a:cubicBezTo>
                    <a:pt x="234" y="24"/>
                    <a:pt x="305" y="99"/>
                    <a:pt x="369" y="107"/>
                  </a:cubicBezTo>
                  <a:cubicBezTo>
                    <a:pt x="433" y="115"/>
                    <a:pt x="501" y="74"/>
                    <a:pt x="558" y="63"/>
                  </a:cubicBezTo>
                  <a:cubicBezTo>
                    <a:pt x="615" y="52"/>
                    <a:pt x="663" y="34"/>
                    <a:pt x="711" y="41"/>
                  </a:cubicBezTo>
                  <a:cubicBezTo>
                    <a:pt x="759" y="48"/>
                    <a:pt x="807" y="105"/>
                    <a:pt x="849" y="107"/>
                  </a:cubicBezTo>
                  <a:cubicBezTo>
                    <a:pt x="891" y="109"/>
                    <a:pt x="924" y="61"/>
                    <a:pt x="966" y="56"/>
                  </a:cubicBezTo>
                  <a:cubicBezTo>
                    <a:pt x="1008" y="51"/>
                    <a:pt x="1075" y="72"/>
                    <a:pt x="1103" y="7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4" name="Group 224"/>
          <p:cNvGrpSpPr>
            <a:grpSpLocks/>
          </p:cNvGrpSpPr>
          <p:nvPr/>
        </p:nvGrpSpPr>
        <p:grpSpPr bwMode="auto">
          <a:xfrm>
            <a:off x="3789938" y="2565528"/>
            <a:ext cx="1533525" cy="2459041"/>
            <a:chOff x="2335" y="696"/>
            <a:chExt cx="966" cy="1549"/>
          </a:xfrm>
        </p:grpSpPr>
        <p:grpSp>
          <p:nvGrpSpPr>
            <p:cNvPr id="35" name="Group 197"/>
            <p:cNvGrpSpPr>
              <a:grpSpLocks/>
            </p:cNvGrpSpPr>
            <p:nvPr/>
          </p:nvGrpSpPr>
          <p:grpSpPr bwMode="auto">
            <a:xfrm>
              <a:off x="2335" y="696"/>
              <a:ext cx="966" cy="1461"/>
              <a:chOff x="2335" y="696"/>
              <a:chExt cx="966" cy="1461"/>
            </a:xfrm>
          </p:grpSpPr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2539" y="1270"/>
                <a:ext cx="513" cy="887"/>
                <a:chOff x="2400" y="2776"/>
                <a:chExt cx="513" cy="666"/>
              </a:xfrm>
            </p:grpSpPr>
            <p:sp>
              <p:nvSpPr>
                <p:cNvPr id="54" name="Rectangle 199"/>
                <p:cNvSpPr>
                  <a:spLocks noChangeArrowheads="1"/>
                </p:cNvSpPr>
                <p:nvPr/>
              </p:nvSpPr>
              <p:spPr bwMode="auto">
                <a:xfrm>
                  <a:off x="2400" y="2782"/>
                  <a:ext cx="138" cy="65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5" name="Rectangle 200"/>
                <p:cNvSpPr>
                  <a:spLocks noChangeArrowheads="1"/>
                </p:cNvSpPr>
                <p:nvPr/>
              </p:nvSpPr>
              <p:spPr bwMode="auto">
                <a:xfrm>
                  <a:off x="2538" y="2812"/>
                  <a:ext cx="255" cy="59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6" name="Rectangle 201"/>
                <p:cNvSpPr>
                  <a:spLocks noChangeArrowheads="1"/>
                </p:cNvSpPr>
                <p:nvPr/>
              </p:nvSpPr>
              <p:spPr bwMode="auto">
                <a:xfrm>
                  <a:off x="2793" y="2776"/>
                  <a:ext cx="120" cy="66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39" name="Group 202"/>
              <p:cNvGrpSpPr>
                <a:grpSpLocks/>
              </p:cNvGrpSpPr>
              <p:nvPr/>
            </p:nvGrpSpPr>
            <p:grpSpPr bwMode="auto">
              <a:xfrm>
                <a:off x="2335" y="696"/>
                <a:ext cx="966" cy="622"/>
                <a:chOff x="2335" y="696"/>
                <a:chExt cx="966" cy="622"/>
              </a:xfrm>
            </p:grpSpPr>
            <p:grpSp>
              <p:nvGrpSpPr>
                <p:cNvPr id="40" name="Group 203"/>
                <p:cNvGrpSpPr>
                  <a:grpSpLocks/>
                </p:cNvGrpSpPr>
                <p:nvPr/>
              </p:nvGrpSpPr>
              <p:grpSpPr bwMode="auto">
                <a:xfrm>
                  <a:off x="2504" y="696"/>
                  <a:ext cx="791" cy="289"/>
                  <a:chOff x="2355" y="2336"/>
                  <a:chExt cx="791" cy="216"/>
                </a:xfrm>
              </p:grpSpPr>
              <p:sp>
                <p:nvSpPr>
                  <p:cNvPr id="51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5" y="2336"/>
                    <a:ext cx="213" cy="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uLnTx/>
                        <a:uFillTx/>
                        <a:latin typeface="黑体" pitchFamily="2" charset="-122"/>
                        <a:ea typeface="黑体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52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3" y="2336"/>
                    <a:ext cx="213" cy="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uLnTx/>
                        <a:uFillTx/>
                        <a:latin typeface="黑体" pitchFamily="2" charset="-122"/>
                        <a:ea typeface="黑体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53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6" y="2336"/>
                    <a:ext cx="213" cy="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ISOCP" pitchFamily="2" charset="0"/>
                        <a:ea typeface="宋体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uLnTx/>
                        <a:uFillTx/>
                        <a:latin typeface="黑体" pitchFamily="2" charset="-122"/>
                        <a:ea typeface="黑体" pitchFamily="2" charset="-122"/>
                        <a:cs typeface="+mn-cs"/>
                      </a:rPr>
                      <a:t>5</a:t>
                    </a:r>
                  </a:p>
                </p:txBody>
              </p:sp>
            </p:grpSp>
            <p:grpSp>
              <p:nvGrpSpPr>
                <p:cNvPr id="41" name="Group 207"/>
                <p:cNvGrpSpPr>
                  <a:grpSpLocks/>
                </p:cNvGrpSpPr>
                <p:nvPr/>
              </p:nvGrpSpPr>
              <p:grpSpPr bwMode="auto">
                <a:xfrm>
                  <a:off x="2335" y="890"/>
                  <a:ext cx="966" cy="428"/>
                  <a:chOff x="2335" y="890"/>
                  <a:chExt cx="966" cy="428"/>
                </a:xfrm>
              </p:grpSpPr>
              <p:sp>
                <p:nvSpPr>
                  <p:cNvPr id="42" name="Line 2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9" y="890"/>
                    <a:ext cx="0" cy="380"/>
                  </a:xfrm>
                  <a:prstGeom prst="line">
                    <a:avLst/>
                  </a:prstGeom>
                  <a:noFill/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3" name="Line 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77" y="890"/>
                    <a:ext cx="0" cy="380"/>
                  </a:xfrm>
                  <a:prstGeom prst="line">
                    <a:avLst/>
                  </a:prstGeom>
                  <a:noFill/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4" name="Line 2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32" y="890"/>
                    <a:ext cx="0" cy="428"/>
                  </a:xfrm>
                  <a:prstGeom prst="line">
                    <a:avLst/>
                  </a:prstGeom>
                  <a:noFill/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5" name="Line 2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52" y="910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6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335" y="950"/>
                    <a:ext cx="21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3333CC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7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539" y="950"/>
                    <a:ext cx="51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8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3052" y="950"/>
                    <a:ext cx="24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3333CC"/>
                    </a:solidFill>
                    <a:round/>
                    <a:headEnd type="triangle" w="sm" len="lg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9" name="Freeform 215"/>
                  <p:cNvSpPr>
                    <a:spLocks/>
                  </p:cNvSpPr>
                  <p:nvPr/>
                </p:nvSpPr>
                <p:spPr bwMode="auto">
                  <a:xfrm>
                    <a:off x="2649" y="924"/>
                    <a:ext cx="51" cy="50"/>
                  </a:xfrm>
                  <a:custGeom>
                    <a:avLst/>
                    <a:gdLst>
                      <a:gd name="T0" fmla="*/ 51 w 51"/>
                      <a:gd name="T1" fmla="*/ 0 h 50"/>
                      <a:gd name="T2" fmla="*/ 0 w 51"/>
                      <a:gd name="T3" fmla="*/ 50 h 50"/>
                      <a:gd name="T4" fmla="*/ 0 60000 65536"/>
                      <a:gd name="T5" fmla="*/ 0 60000 65536"/>
                      <a:gd name="T6" fmla="*/ 0 w 51"/>
                      <a:gd name="T7" fmla="*/ 0 h 50"/>
                      <a:gd name="T8" fmla="*/ 51 w 51"/>
                      <a:gd name="T9" fmla="*/ 50 h 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51" h="50">
                        <a:moveTo>
                          <a:pt x="51" y="0"/>
                        </a:moveTo>
                        <a:lnTo>
                          <a:pt x="0" y="50"/>
                        </a:lnTo>
                      </a:path>
                    </a:pathLst>
                  </a:custGeom>
                  <a:noFill/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0" name="Freeform 216"/>
                  <p:cNvSpPr>
                    <a:spLocks/>
                  </p:cNvSpPr>
                  <p:nvPr/>
                </p:nvSpPr>
                <p:spPr bwMode="auto">
                  <a:xfrm>
                    <a:off x="2909" y="927"/>
                    <a:ext cx="48" cy="48"/>
                  </a:xfrm>
                  <a:custGeom>
                    <a:avLst/>
                    <a:gdLst>
                      <a:gd name="T0" fmla="*/ 48 w 48"/>
                      <a:gd name="T1" fmla="*/ 0 h 48"/>
                      <a:gd name="T2" fmla="*/ 0 w 48"/>
                      <a:gd name="T3" fmla="*/ 48 h 48"/>
                      <a:gd name="T4" fmla="*/ 0 60000 65536"/>
                      <a:gd name="T5" fmla="*/ 0 60000 65536"/>
                      <a:gd name="T6" fmla="*/ 0 w 48"/>
                      <a:gd name="T7" fmla="*/ 0 h 48"/>
                      <a:gd name="T8" fmla="*/ 48 w 48"/>
                      <a:gd name="T9" fmla="*/ 48 h 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8" h="48">
                        <a:moveTo>
                          <a:pt x="48" y="0"/>
                        </a:moveTo>
                        <a:lnTo>
                          <a:pt x="0" y="48"/>
                        </a:lnTo>
                      </a:path>
                    </a:pathLst>
                  </a:custGeom>
                  <a:noFill/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36" name="Freeform 221"/>
            <p:cNvSpPr>
              <a:spLocks/>
            </p:cNvSpPr>
            <p:nvPr/>
          </p:nvSpPr>
          <p:spPr bwMode="auto">
            <a:xfrm>
              <a:off x="2426" y="1843"/>
              <a:ext cx="714" cy="402"/>
            </a:xfrm>
            <a:custGeom>
              <a:avLst/>
              <a:gdLst>
                <a:gd name="T0" fmla="*/ 26 w 714"/>
                <a:gd name="T1" fmla="*/ 65 h 402"/>
                <a:gd name="T2" fmla="*/ 260 w 714"/>
                <a:gd name="T3" fmla="*/ 0 h 402"/>
                <a:gd name="T4" fmla="*/ 402 w 714"/>
                <a:gd name="T5" fmla="*/ 39 h 402"/>
                <a:gd name="T6" fmla="*/ 610 w 714"/>
                <a:gd name="T7" fmla="*/ 0 h 402"/>
                <a:gd name="T8" fmla="*/ 714 w 714"/>
                <a:gd name="T9" fmla="*/ 65 h 402"/>
                <a:gd name="T10" fmla="*/ 714 w 714"/>
                <a:gd name="T11" fmla="*/ 402 h 402"/>
                <a:gd name="T12" fmla="*/ 0 w 714"/>
                <a:gd name="T13" fmla="*/ 363 h 402"/>
                <a:gd name="T14" fmla="*/ 26 w 714"/>
                <a:gd name="T15" fmla="*/ 65 h 4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4"/>
                <a:gd name="T25" fmla="*/ 0 h 402"/>
                <a:gd name="T26" fmla="*/ 714 w 714"/>
                <a:gd name="T27" fmla="*/ 402 h 4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4" h="402">
                  <a:moveTo>
                    <a:pt x="26" y="65"/>
                  </a:moveTo>
                  <a:lnTo>
                    <a:pt x="260" y="0"/>
                  </a:lnTo>
                  <a:lnTo>
                    <a:pt x="402" y="39"/>
                  </a:lnTo>
                  <a:lnTo>
                    <a:pt x="610" y="0"/>
                  </a:lnTo>
                  <a:lnTo>
                    <a:pt x="714" y="65"/>
                  </a:lnTo>
                  <a:lnTo>
                    <a:pt x="714" y="402"/>
                  </a:lnTo>
                  <a:lnTo>
                    <a:pt x="0" y="363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Freeform 222"/>
            <p:cNvSpPr>
              <a:spLocks/>
            </p:cNvSpPr>
            <p:nvPr/>
          </p:nvSpPr>
          <p:spPr bwMode="auto">
            <a:xfrm>
              <a:off x="2538" y="1828"/>
              <a:ext cx="523" cy="58"/>
            </a:xfrm>
            <a:custGeom>
              <a:avLst/>
              <a:gdLst>
                <a:gd name="T0" fmla="*/ 0 w 523"/>
                <a:gd name="T1" fmla="*/ 41 h 58"/>
                <a:gd name="T2" fmla="*/ 57 w 523"/>
                <a:gd name="T3" fmla="*/ 2 h 58"/>
                <a:gd name="T4" fmla="*/ 277 w 523"/>
                <a:gd name="T5" fmla="*/ 54 h 58"/>
                <a:gd name="T6" fmla="*/ 394 w 523"/>
                <a:gd name="T7" fmla="*/ 28 h 58"/>
                <a:gd name="T8" fmla="*/ 523 w 523"/>
                <a:gd name="T9" fmla="*/ 19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3"/>
                <a:gd name="T16" fmla="*/ 0 h 58"/>
                <a:gd name="T17" fmla="*/ 523 w 523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3" h="58">
                  <a:moveTo>
                    <a:pt x="0" y="41"/>
                  </a:moveTo>
                  <a:cubicBezTo>
                    <a:pt x="11" y="34"/>
                    <a:pt x="11" y="0"/>
                    <a:pt x="57" y="2"/>
                  </a:cubicBezTo>
                  <a:cubicBezTo>
                    <a:pt x="103" y="4"/>
                    <a:pt x="221" y="50"/>
                    <a:pt x="277" y="54"/>
                  </a:cubicBezTo>
                  <a:cubicBezTo>
                    <a:pt x="333" y="58"/>
                    <a:pt x="353" y="34"/>
                    <a:pt x="394" y="28"/>
                  </a:cubicBezTo>
                  <a:cubicBezTo>
                    <a:pt x="435" y="22"/>
                    <a:pt x="496" y="21"/>
                    <a:pt x="523" y="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7" name="Group 227"/>
          <p:cNvGrpSpPr>
            <a:grpSpLocks/>
          </p:cNvGrpSpPr>
          <p:nvPr/>
        </p:nvGrpSpPr>
        <p:grpSpPr bwMode="auto">
          <a:xfrm>
            <a:off x="5496500" y="2924297"/>
            <a:ext cx="952500" cy="1803396"/>
            <a:chOff x="3410" y="922"/>
            <a:chExt cx="600" cy="1136"/>
          </a:xfrm>
        </p:grpSpPr>
        <p:grpSp>
          <p:nvGrpSpPr>
            <p:cNvPr id="58" name="Group 176"/>
            <p:cNvGrpSpPr>
              <a:grpSpLocks/>
            </p:cNvGrpSpPr>
            <p:nvPr/>
          </p:nvGrpSpPr>
          <p:grpSpPr bwMode="auto">
            <a:xfrm>
              <a:off x="3410" y="922"/>
              <a:ext cx="600" cy="1085"/>
              <a:chOff x="3410" y="922"/>
              <a:chExt cx="600" cy="1085"/>
            </a:xfrm>
          </p:grpSpPr>
          <p:sp>
            <p:nvSpPr>
              <p:cNvPr id="61" name="Text Box 74"/>
              <p:cNvSpPr txBox="1">
                <a:spLocks noChangeArrowheads="1"/>
              </p:cNvSpPr>
              <p:nvPr/>
            </p:nvSpPr>
            <p:spPr bwMode="auto">
              <a:xfrm>
                <a:off x="3593" y="922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62" name="Rectangle 75"/>
              <p:cNvSpPr>
                <a:spLocks noChangeArrowheads="1"/>
              </p:cNvSpPr>
              <p:nvPr/>
            </p:nvSpPr>
            <p:spPr bwMode="auto">
              <a:xfrm>
                <a:off x="3590" y="1413"/>
                <a:ext cx="237" cy="59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3" name="Line 76"/>
              <p:cNvSpPr>
                <a:spLocks noChangeShapeType="1"/>
              </p:cNvSpPr>
              <p:nvPr/>
            </p:nvSpPr>
            <p:spPr bwMode="auto">
              <a:xfrm flipV="1">
                <a:off x="3590" y="1137"/>
                <a:ext cx="0" cy="276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4" name="Freeform 77"/>
              <p:cNvSpPr>
                <a:spLocks/>
              </p:cNvSpPr>
              <p:nvPr/>
            </p:nvSpPr>
            <p:spPr bwMode="auto">
              <a:xfrm>
                <a:off x="3410" y="1167"/>
                <a:ext cx="195" cy="1"/>
              </a:xfrm>
              <a:custGeom>
                <a:avLst/>
                <a:gdLst>
                  <a:gd name="T0" fmla="*/ 0 w 195"/>
                  <a:gd name="T1" fmla="*/ 0 h 1"/>
                  <a:gd name="T2" fmla="*/ 195 w 195"/>
                  <a:gd name="T3" fmla="*/ 1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1"/>
                    </a:lnTo>
                  </a:path>
                </a:pathLst>
              </a:custGeom>
              <a:noFill/>
              <a:ln w="9525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5" name="Line 78"/>
              <p:cNvSpPr>
                <a:spLocks noChangeShapeType="1"/>
              </p:cNvSpPr>
              <p:nvPr/>
            </p:nvSpPr>
            <p:spPr bwMode="auto">
              <a:xfrm>
                <a:off x="3590" y="1167"/>
                <a:ext cx="237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6" name="Line 79"/>
              <p:cNvSpPr>
                <a:spLocks noChangeShapeType="1"/>
              </p:cNvSpPr>
              <p:nvPr/>
            </p:nvSpPr>
            <p:spPr bwMode="auto">
              <a:xfrm>
                <a:off x="3827" y="1167"/>
                <a:ext cx="18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7" name="Line 80"/>
              <p:cNvSpPr>
                <a:spLocks noChangeShapeType="1"/>
              </p:cNvSpPr>
              <p:nvPr/>
            </p:nvSpPr>
            <p:spPr bwMode="auto">
              <a:xfrm flipV="1">
                <a:off x="3827" y="1137"/>
                <a:ext cx="0" cy="276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59" name="Rectangle 225"/>
            <p:cNvSpPr>
              <a:spLocks noChangeArrowheads="1"/>
            </p:cNvSpPr>
            <p:nvPr/>
          </p:nvSpPr>
          <p:spPr bwMode="auto">
            <a:xfrm>
              <a:off x="3556" y="1869"/>
              <a:ext cx="320" cy="1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3600" y="1817"/>
              <a:ext cx="232" cy="58"/>
            </a:xfrm>
            <a:custGeom>
              <a:avLst/>
              <a:gdLst>
                <a:gd name="T0" fmla="*/ 0 w 232"/>
                <a:gd name="T1" fmla="*/ 45 h 58"/>
                <a:gd name="T2" fmla="*/ 65 w 232"/>
                <a:gd name="T3" fmla="*/ 1 h 58"/>
                <a:gd name="T4" fmla="*/ 167 w 232"/>
                <a:gd name="T5" fmla="*/ 52 h 58"/>
                <a:gd name="T6" fmla="*/ 232 w 232"/>
                <a:gd name="T7" fmla="*/ 3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58"/>
                <a:gd name="T14" fmla="*/ 232 w 23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58">
                  <a:moveTo>
                    <a:pt x="0" y="45"/>
                  </a:moveTo>
                  <a:cubicBezTo>
                    <a:pt x="18" y="22"/>
                    <a:pt x="37" y="0"/>
                    <a:pt x="65" y="1"/>
                  </a:cubicBezTo>
                  <a:cubicBezTo>
                    <a:pt x="93" y="2"/>
                    <a:pt x="139" y="46"/>
                    <a:pt x="167" y="52"/>
                  </a:cubicBezTo>
                  <a:cubicBezTo>
                    <a:pt x="195" y="58"/>
                    <a:pt x="221" y="40"/>
                    <a:pt x="232" y="3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8" name="Group 230"/>
          <p:cNvGrpSpPr>
            <a:grpSpLocks/>
          </p:cNvGrpSpPr>
          <p:nvPr/>
        </p:nvGrpSpPr>
        <p:grpSpPr bwMode="auto">
          <a:xfrm>
            <a:off x="6610925" y="3479930"/>
            <a:ext cx="890588" cy="1214443"/>
            <a:chOff x="4112" y="1272"/>
            <a:chExt cx="561" cy="765"/>
          </a:xfrm>
        </p:grpSpPr>
        <p:grpSp>
          <p:nvGrpSpPr>
            <p:cNvPr id="69" name="Group 81"/>
            <p:cNvGrpSpPr>
              <a:grpSpLocks/>
            </p:cNvGrpSpPr>
            <p:nvPr/>
          </p:nvGrpSpPr>
          <p:grpSpPr bwMode="auto">
            <a:xfrm>
              <a:off x="4112" y="1272"/>
              <a:ext cx="561" cy="727"/>
              <a:chOff x="4605" y="2709"/>
              <a:chExt cx="561" cy="727"/>
            </a:xfrm>
          </p:grpSpPr>
          <p:sp>
            <p:nvSpPr>
              <p:cNvPr id="72" name="Rectangle 82"/>
              <p:cNvSpPr>
                <a:spLocks noChangeArrowheads="1"/>
              </p:cNvSpPr>
              <p:nvPr/>
            </p:nvSpPr>
            <p:spPr bwMode="auto">
              <a:xfrm>
                <a:off x="4756" y="2812"/>
                <a:ext cx="150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3" name="Line 83"/>
              <p:cNvSpPr>
                <a:spLocks noChangeShapeType="1"/>
              </p:cNvSpPr>
              <p:nvPr/>
            </p:nvSpPr>
            <p:spPr bwMode="auto">
              <a:xfrm>
                <a:off x="4605" y="2947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4" name="Line 84"/>
              <p:cNvSpPr>
                <a:spLocks noChangeShapeType="1"/>
              </p:cNvSpPr>
              <p:nvPr/>
            </p:nvSpPr>
            <p:spPr bwMode="auto">
              <a:xfrm>
                <a:off x="4756" y="2947"/>
                <a:ext cx="150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5" name="Line 85"/>
              <p:cNvSpPr>
                <a:spLocks noChangeShapeType="1"/>
              </p:cNvSpPr>
              <p:nvPr/>
            </p:nvSpPr>
            <p:spPr bwMode="auto">
              <a:xfrm>
                <a:off x="4906" y="2947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Text Box 86"/>
              <p:cNvSpPr txBox="1">
                <a:spLocks noChangeArrowheads="1"/>
              </p:cNvSpPr>
              <p:nvPr/>
            </p:nvSpPr>
            <p:spPr bwMode="auto">
              <a:xfrm>
                <a:off x="4953" y="2709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3</a:t>
                </a:r>
              </a:p>
            </p:txBody>
          </p:sp>
        </p:grpSp>
        <p:sp>
          <p:nvSpPr>
            <p:cNvPr id="70" name="Rectangle 228"/>
            <p:cNvSpPr>
              <a:spLocks noChangeArrowheads="1"/>
            </p:cNvSpPr>
            <p:nvPr/>
          </p:nvSpPr>
          <p:spPr bwMode="auto">
            <a:xfrm>
              <a:off x="4225" y="1840"/>
              <a:ext cx="225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1" name="Freeform 229"/>
            <p:cNvSpPr>
              <a:spLocks/>
            </p:cNvSpPr>
            <p:nvPr/>
          </p:nvSpPr>
          <p:spPr bwMode="auto">
            <a:xfrm>
              <a:off x="4261" y="1811"/>
              <a:ext cx="160" cy="23"/>
            </a:xfrm>
            <a:custGeom>
              <a:avLst/>
              <a:gdLst>
                <a:gd name="T0" fmla="*/ 0 w 160"/>
                <a:gd name="T1" fmla="*/ 22 h 23"/>
                <a:gd name="T2" fmla="*/ 66 w 160"/>
                <a:gd name="T3" fmla="*/ 0 h 23"/>
                <a:gd name="T4" fmla="*/ 109 w 160"/>
                <a:gd name="T5" fmla="*/ 22 h 23"/>
                <a:gd name="T6" fmla="*/ 160 w 160"/>
                <a:gd name="T7" fmla="*/ 7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23"/>
                <a:gd name="T14" fmla="*/ 160 w 16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23">
                  <a:moveTo>
                    <a:pt x="0" y="22"/>
                  </a:moveTo>
                  <a:cubicBezTo>
                    <a:pt x="24" y="11"/>
                    <a:pt x="48" y="0"/>
                    <a:pt x="66" y="0"/>
                  </a:cubicBezTo>
                  <a:cubicBezTo>
                    <a:pt x="84" y="0"/>
                    <a:pt x="93" y="21"/>
                    <a:pt x="109" y="22"/>
                  </a:cubicBezTo>
                  <a:cubicBezTo>
                    <a:pt x="125" y="23"/>
                    <a:pt x="142" y="15"/>
                    <a:pt x="160" y="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</p:spTree>
    <p:extLst>
      <p:ext uri="{BB962C8B-B14F-4D97-AF65-F5344CB8AC3E}">
        <p14:creationId xmlns:p14="http://schemas.microsoft.com/office/powerpoint/2010/main" val="228569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8618" y="1064496"/>
            <a:ext cx="896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相同结构的一组孔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: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</a:rPr>
              <a:t>5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</a:rPr>
              <a:t>x</a:t>
            </a:r>
            <a:r>
              <a:rPr kumimoji="1" lang="en-US" altLang="zh-CN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SuperFrench" pitchFamily="2" charset="2"/>
              </a:rPr>
              <a:t>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  <a:sym typeface="SuperFrench" pitchFamily="2" charset="2"/>
              </a:rPr>
              <a:t>8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uperFrench" pitchFamily="2" charset="2"/>
              </a:rPr>
              <a:t>，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</a:rPr>
              <a:t>x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uperFrench" pitchFamily="2" charset="2"/>
              </a:rPr>
              <a:t>代表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uperFrench" pitchFamily="2" charset="2"/>
              </a:rPr>
              <a:t>个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 </a:t>
            </a:r>
            <a:endParaRPr kumimoji="1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090613" y="3304459"/>
            <a:ext cx="2432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306638" y="2090021"/>
            <a:ext cx="0" cy="23812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273175" y="2237659"/>
            <a:ext cx="2085975" cy="213518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049463" y="3028234"/>
            <a:ext cx="509587" cy="52705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593850" y="2590084"/>
            <a:ext cx="1441450" cy="1423987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2205038" y="2483721"/>
            <a:ext cx="209550" cy="228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639888" y="2623421"/>
            <a:ext cx="330200" cy="330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2662238" y="2648821"/>
            <a:ext cx="285750" cy="292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1646238" y="3664821"/>
            <a:ext cx="285750" cy="292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636838" y="3620371"/>
            <a:ext cx="330200" cy="330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706688" y="2667871"/>
            <a:ext cx="209550" cy="228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935288" y="3188571"/>
            <a:ext cx="209550" cy="228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06688" y="3690221"/>
            <a:ext cx="209550" cy="228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34" name="Group 50"/>
          <p:cNvGrpSpPr>
            <a:grpSpLocks/>
          </p:cNvGrpSpPr>
          <p:nvPr/>
        </p:nvGrpSpPr>
        <p:grpSpPr bwMode="auto">
          <a:xfrm>
            <a:off x="2863850" y="1685209"/>
            <a:ext cx="1493838" cy="579437"/>
            <a:chOff x="2057" y="649"/>
            <a:chExt cx="941" cy="365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2057" y="649"/>
              <a:ext cx="9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8X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 </a:t>
              </a: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  <a:sym typeface="Technic" pitchFamily="2" charset="2"/>
                </a:rPr>
                <a:t>14</a:t>
              </a:r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 rot="-839945">
              <a:off x="2324" y="71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  <a:sym typeface="Symbol" pitchFamily="18" charset="2"/>
                </a:rPr>
                <a:t>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  <a:sym typeface="Symbol" pitchFamily="18" charset="2"/>
                </a:rPr>
                <a:t>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Symbol" pitchFamily="18" charset="2"/>
              </a:endParaRPr>
            </a:p>
          </p:txBody>
        </p:sp>
      </p:grpSp>
      <p:sp>
        <p:nvSpPr>
          <p:cNvPr id="37" name="Line 36"/>
          <p:cNvSpPr>
            <a:spLocks noChangeShapeType="1"/>
          </p:cNvSpPr>
          <p:nvPr/>
        </p:nvSpPr>
        <p:spPr bwMode="auto">
          <a:xfrm flipV="1">
            <a:off x="2916238" y="2188446"/>
            <a:ext cx="1071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38" name="Group 52"/>
          <p:cNvGrpSpPr>
            <a:grpSpLocks/>
          </p:cNvGrpSpPr>
          <p:nvPr/>
        </p:nvGrpSpPr>
        <p:grpSpPr bwMode="auto">
          <a:xfrm>
            <a:off x="2027238" y="2188446"/>
            <a:ext cx="889000" cy="587375"/>
            <a:chOff x="1530" y="966"/>
            <a:chExt cx="560" cy="370"/>
          </a:xfrm>
        </p:grpSpPr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V="1">
              <a:off x="1530" y="1260"/>
              <a:ext cx="112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 flipH="1">
              <a:off x="1766" y="966"/>
              <a:ext cx="324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 flipV="1">
              <a:off x="1604" y="1152"/>
              <a:ext cx="21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227920" y="4767209"/>
            <a:ext cx="47597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尺寸线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与其他线重合；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562572" y="5233605"/>
            <a:ext cx="488916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尺寸线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在其他线的延长线上；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46214" y="5690601"/>
            <a:ext cx="27130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尺寸线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交叉。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6113163" y="2633287"/>
            <a:ext cx="2271712" cy="1371600"/>
            <a:chOff x="3589" y="162"/>
            <a:chExt cx="1431" cy="864"/>
          </a:xfrm>
        </p:grpSpPr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3784" y="60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4033" y="339"/>
              <a:ext cx="0" cy="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3589" y="162"/>
              <a:ext cx="1431" cy="864"/>
            </a:xfrm>
            <a:custGeom>
              <a:avLst/>
              <a:gdLst>
                <a:gd name="T0" fmla="*/ 951 w 1431"/>
                <a:gd name="T1" fmla="*/ 0 h 864"/>
                <a:gd name="T2" fmla="*/ 0 w 1431"/>
                <a:gd name="T3" fmla="*/ 0 h 864"/>
                <a:gd name="T4" fmla="*/ 0 w 1431"/>
                <a:gd name="T5" fmla="*/ 864 h 864"/>
                <a:gd name="T6" fmla="*/ 1431 w 1431"/>
                <a:gd name="T7" fmla="*/ 864 h 864"/>
                <a:gd name="T8" fmla="*/ 1431 w 1431"/>
                <a:gd name="T9" fmla="*/ 456 h 864"/>
                <a:gd name="T10" fmla="*/ 951 w 1431"/>
                <a:gd name="T11" fmla="*/ 456 h 864"/>
                <a:gd name="T12" fmla="*/ 951 w 1431"/>
                <a:gd name="T13" fmla="*/ 0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1"/>
                <a:gd name="T22" fmla="*/ 0 h 864"/>
                <a:gd name="T23" fmla="*/ 1431 w 1431"/>
                <a:gd name="T24" fmla="*/ 864 h 8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1" h="864">
                  <a:moveTo>
                    <a:pt x="951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31" y="864"/>
                  </a:lnTo>
                  <a:lnTo>
                    <a:pt x="1431" y="456"/>
                  </a:lnTo>
                  <a:lnTo>
                    <a:pt x="951" y="456"/>
                  </a:lnTo>
                  <a:lnTo>
                    <a:pt x="95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3817" y="369"/>
              <a:ext cx="435" cy="45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50" name="Line 39"/>
          <p:cNvSpPr>
            <a:spLocks noChangeAspect="1" noChangeShapeType="1"/>
          </p:cNvSpPr>
          <p:nvPr/>
        </p:nvSpPr>
        <p:spPr bwMode="auto">
          <a:xfrm>
            <a:off x="6111575" y="3126999"/>
            <a:ext cx="1514475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6473525" y="3328612"/>
            <a:ext cx="685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>
            <a:off x="6702125" y="2633287"/>
            <a:ext cx="0" cy="1371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7626050" y="3357187"/>
            <a:ext cx="0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7626050" y="2633287"/>
            <a:ext cx="0" cy="7239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 flipV="1">
            <a:off x="8378525" y="2518987"/>
            <a:ext cx="0" cy="8286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>
            <a:off x="7616525" y="2630112"/>
            <a:ext cx="763588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7" name="Line 50"/>
          <p:cNvSpPr>
            <a:spLocks noChangeShapeType="1"/>
          </p:cNvSpPr>
          <p:nvPr/>
        </p:nvSpPr>
        <p:spPr bwMode="auto">
          <a:xfrm flipH="1">
            <a:off x="6841825" y="2488824"/>
            <a:ext cx="1757363" cy="17589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8" name="Line 51"/>
          <p:cNvSpPr>
            <a:spLocks noChangeShapeType="1"/>
          </p:cNvSpPr>
          <p:nvPr/>
        </p:nvSpPr>
        <p:spPr bwMode="auto">
          <a:xfrm>
            <a:off x="6624338" y="2358649"/>
            <a:ext cx="1846262" cy="1846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59" name="组合 53"/>
          <p:cNvGrpSpPr>
            <a:grpSpLocks/>
          </p:cNvGrpSpPr>
          <p:nvPr/>
        </p:nvGrpSpPr>
        <p:grpSpPr bwMode="auto">
          <a:xfrm>
            <a:off x="5527375" y="4339849"/>
            <a:ext cx="3324225" cy="1709738"/>
            <a:chOff x="5111477" y="2174966"/>
            <a:chExt cx="3324332" cy="1708896"/>
          </a:xfrm>
        </p:grpSpPr>
        <p:cxnSp>
          <p:nvCxnSpPr>
            <p:cNvPr id="60" name="直接连接符 52"/>
            <p:cNvCxnSpPr>
              <a:cxnSpLocks noChangeShapeType="1"/>
            </p:cNvCxnSpPr>
            <p:nvPr/>
          </p:nvCxnSpPr>
          <p:spPr bwMode="auto">
            <a:xfrm flipH="1" flipV="1">
              <a:off x="7210484" y="2503848"/>
              <a:ext cx="122400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 flipV="1">
              <a:off x="7966162" y="2178681"/>
              <a:ext cx="0" cy="10440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cxnSp>
          <p:nvCxnSpPr>
            <p:cNvPr id="62" name="直接连接符 46"/>
            <p:cNvCxnSpPr>
              <a:cxnSpLocks noChangeShapeType="1"/>
              <a:stCxn id="77" idx="1"/>
            </p:cNvCxnSpPr>
            <p:nvPr/>
          </p:nvCxnSpPr>
          <p:spPr bwMode="auto">
            <a:xfrm flipH="1" flipV="1">
              <a:off x="5116152" y="2501978"/>
              <a:ext cx="579038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直接连接符 47"/>
            <p:cNvCxnSpPr>
              <a:cxnSpLocks noChangeShapeType="1"/>
            </p:cNvCxnSpPr>
            <p:nvPr/>
          </p:nvCxnSpPr>
          <p:spPr bwMode="auto">
            <a:xfrm flipH="1" flipV="1">
              <a:off x="5111477" y="3877318"/>
              <a:ext cx="579038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5689511" y="2179641"/>
              <a:ext cx="0" cy="3240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7210706" y="2174966"/>
              <a:ext cx="0" cy="3240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cxnSp>
          <p:nvCxnSpPr>
            <p:cNvPr id="66" name="直接连接符 50"/>
            <p:cNvCxnSpPr>
              <a:cxnSpLocks noChangeShapeType="1"/>
            </p:cNvCxnSpPr>
            <p:nvPr/>
          </p:nvCxnSpPr>
          <p:spPr bwMode="auto">
            <a:xfrm flipH="1" flipV="1">
              <a:off x="7961264" y="3237799"/>
              <a:ext cx="46800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直接连接符 51"/>
            <p:cNvCxnSpPr>
              <a:cxnSpLocks noChangeShapeType="1"/>
            </p:cNvCxnSpPr>
            <p:nvPr/>
          </p:nvCxnSpPr>
          <p:spPr bwMode="auto">
            <a:xfrm flipH="1" flipV="1">
              <a:off x="7967809" y="3883862"/>
              <a:ext cx="46800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8" name="Group 44"/>
            <p:cNvGrpSpPr>
              <a:grpSpLocks/>
            </p:cNvGrpSpPr>
            <p:nvPr/>
          </p:nvGrpSpPr>
          <p:grpSpPr bwMode="auto">
            <a:xfrm>
              <a:off x="5695190" y="2506162"/>
              <a:ext cx="2271712" cy="1371600"/>
              <a:chOff x="3589" y="162"/>
              <a:chExt cx="1431" cy="864"/>
            </a:xfrm>
          </p:grpSpPr>
          <p:sp>
            <p:nvSpPr>
              <p:cNvPr id="75" name="Line 5"/>
              <p:cNvSpPr>
                <a:spLocks noChangeShapeType="1"/>
              </p:cNvSpPr>
              <p:nvPr/>
            </p:nvSpPr>
            <p:spPr bwMode="auto">
              <a:xfrm>
                <a:off x="3784" y="600"/>
                <a:ext cx="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Line 6"/>
              <p:cNvSpPr>
                <a:spLocks noChangeShapeType="1"/>
              </p:cNvSpPr>
              <p:nvPr/>
            </p:nvSpPr>
            <p:spPr bwMode="auto">
              <a:xfrm>
                <a:off x="4033" y="339"/>
                <a:ext cx="0" cy="5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7" name="Freeform 7"/>
              <p:cNvSpPr>
                <a:spLocks/>
              </p:cNvSpPr>
              <p:nvPr/>
            </p:nvSpPr>
            <p:spPr bwMode="auto">
              <a:xfrm>
                <a:off x="3589" y="162"/>
                <a:ext cx="1431" cy="864"/>
              </a:xfrm>
              <a:custGeom>
                <a:avLst/>
                <a:gdLst>
                  <a:gd name="T0" fmla="*/ 951 w 1431"/>
                  <a:gd name="T1" fmla="*/ 0 h 864"/>
                  <a:gd name="T2" fmla="*/ 0 w 1431"/>
                  <a:gd name="T3" fmla="*/ 0 h 864"/>
                  <a:gd name="T4" fmla="*/ 0 w 1431"/>
                  <a:gd name="T5" fmla="*/ 864 h 864"/>
                  <a:gd name="T6" fmla="*/ 1431 w 1431"/>
                  <a:gd name="T7" fmla="*/ 864 h 864"/>
                  <a:gd name="T8" fmla="*/ 1431 w 1431"/>
                  <a:gd name="T9" fmla="*/ 456 h 864"/>
                  <a:gd name="T10" fmla="*/ 951 w 1431"/>
                  <a:gd name="T11" fmla="*/ 456 h 864"/>
                  <a:gd name="T12" fmla="*/ 951 w 1431"/>
                  <a:gd name="T13" fmla="*/ 0 h 8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1"/>
                  <a:gd name="T22" fmla="*/ 0 h 864"/>
                  <a:gd name="T23" fmla="*/ 1431 w 1431"/>
                  <a:gd name="T24" fmla="*/ 864 h 8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1" h="864">
                    <a:moveTo>
                      <a:pt x="951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1431" y="864"/>
                    </a:lnTo>
                    <a:lnTo>
                      <a:pt x="1431" y="456"/>
                    </a:lnTo>
                    <a:lnTo>
                      <a:pt x="951" y="456"/>
                    </a:lnTo>
                    <a:lnTo>
                      <a:pt x="9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8" name="Oval 11"/>
              <p:cNvSpPr>
                <a:spLocks noChangeArrowheads="1"/>
              </p:cNvSpPr>
              <p:nvPr/>
            </p:nvSpPr>
            <p:spPr bwMode="auto">
              <a:xfrm>
                <a:off x="3817" y="369"/>
                <a:ext cx="435" cy="45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69" name="Line 39"/>
            <p:cNvSpPr>
              <a:spLocks noChangeAspect="1" noChangeShapeType="1"/>
            </p:cNvSpPr>
            <p:nvPr/>
          </p:nvSpPr>
          <p:spPr bwMode="auto">
            <a:xfrm>
              <a:off x="5693602" y="2240202"/>
              <a:ext cx="1514475" cy="15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rot="1800000">
              <a:off x="6055552" y="3201487"/>
              <a:ext cx="6858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1" name="Line 41"/>
            <p:cNvSpPr>
              <a:spLocks noChangeShapeType="1"/>
            </p:cNvSpPr>
            <p:nvPr/>
          </p:nvSpPr>
          <p:spPr bwMode="auto">
            <a:xfrm>
              <a:off x="5200916" y="2506162"/>
              <a:ext cx="0" cy="13716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>
              <a:off x="8361653" y="3230062"/>
              <a:ext cx="0" cy="6477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>
              <a:off x="8361653" y="2506162"/>
              <a:ext cx="0" cy="7239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7198552" y="2244927"/>
              <a:ext cx="76358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2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utoUpdateAnimBg="0"/>
      <p:bldP spid="44" grpId="0" autoUpdateAnimBg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A0B6B233-E462-4DD1-B895-5E85096B85D5}"/>
              </a:ext>
            </a:extLst>
          </p:cNvPr>
          <p:cNvSpPr/>
          <p:nvPr/>
        </p:nvSpPr>
        <p:spPr>
          <a:xfrm>
            <a:off x="1293015" y="1623629"/>
            <a:ext cx="4023264" cy="707299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rgbClr val="D4333F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txBody>
          <a:bodyPr spcFirstLastPara="0" vert="horz" wrap="square" lIns="91767" tIns="91767" rIns="91767" bIns="91767" numCol="1" spcCol="1270" anchor="ctr" anchorCtr="0">
            <a:noAutofit/>
          </a:bodyPr>
          <a:lstStyle/>
          <a:p>
            <a:pPr marL="0" marR="0" lvl="0" indent="0" algn="l" defTabSz="7667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重点学习内容：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6ACD24-EDB2-4216-96D9-62631C87DF3F}"/>
              </a:ext>
            </a:extLst>
          </p:cNvPr>
          <p:cNvSpPr/>
          <p:nvPr/>
        </p:nvSpPr>
        <p:spPr>
          <a:xfrm>
            <a:off x="1261210" y="2316107"/>
            <a:ext cx="7739667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尺寸标注的基本规定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组合体的尺寸标注方法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本章的重点和挑战性学习内容</a:t>
            </a:r>
          </a:p>
        </p:txBody>
      </p:sp>
      <p:sp>
        <p:nvSpPr>
          <p:cNvPr id="6" name="任意多边形 236">
            <a:extLst>
              <a:ext uri="{FF2B5EF4-FFF2-40B4-BE49-F238E27FC236}">
                <a16:creationId xmlns:a16="http://schemas.microsoft.com/office/drawing/2014/main" id="{2A1BDE4A-2BA7-462E-A4E2-08422BD48077}"/>
              </a:ext>
            </a:extLst>
          </p:cNvPr>
          <p:cNvSpPr/>
          <p:nvPr/>
        </p:nvSpPr>
        <p:spPr>
          <a:xfrm>
            <a:off x="1297910" y="4537642"/>
            <a:ext cx="4129495" cy="764692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txBody>
          <a:bodyPr spcFirstLastPara="0" vert="horz" wrap="square" lIns="91767" tIns="91767" rIns="91767" bIns="91767" numCol="1" spcCol="1270" anchor="ctr" anchorCtr="0">
            <a:noAutofit/>
          </a:bodyPr>
          <a:lstStyle/>
          <a:p>
            <a:pPr marL="0" marR="0" lvl="0" indent="0" algn="l" defTabSz="7667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挑战性学习内容：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665870-6E57-4065-BE49-DDFECCB2E62E}"/>
              </a:ext>
            </a:extLst>
          </p:cNvPr>
          <p:cNvSpPr/>
          <p:nvPr/>
        </p:nvSpPr>
        <p:spPr>
          <a:xfrm>
            <a:off x="1293015" y="5297532"/>
            <a:ext cx="751032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正确、完全、清晰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、合理标注尺寸</a:t>
            </a:r>
          </a:p>
        </p:txBody>
      </p:sp>
      <p:pic>
        <p:nvPicPr>
          <p:cNvPr id="1504" name="图片 1503">
            <a:extLst>
              <a:ext uri="{FF2B5EF4-FFF2-40B4-BE49-F238E27FC236}">
                <a16:creationId xmlns:a16="http://schemas.microsoft.com/office/drawing/2014/main" id="{50508F04-BF56-4A3C-B4DC-EDF783F84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7" y="1560874"/>
            <a:ext cx="779421" cy="780290"/>
          </a:xfrm>
          <a:prstGeom prst="rect">
            <a:avLst/>
          </a:prstGeom>
        </p:spPr>
      </p:pic>
      <p:pic>
        <p:nvPicPr>
          <p:cNvPr id="1505" name="图片 1504">
            <a:extLst>
              <a:ext uri="{FF2B5EF4-FFF2-40B4-BE49-F238E27FC236}">
                <a16:creationId xmlns:a16="http://schemas.microsoft.com/office/drawing/2014/main" id="{6E7809EA-0A4F-4280-8348-C5FF1C7E48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551" y="4537642"/>
            <a:ext cx="763517" cy="7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EDE5B2-2904-4170-B31C-D92EF0421C2C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264194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提示：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规定画法和简化画法</a:t>
            </a: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752600" y="2949575"/>
            <a:ext cx="5441950" cy="2470150"/>
            <a:chOff x="1283" y="1131"/>
            <a:chExt cx="3428" cy="1556"/>
          </a:xfrm>
        </p:grpSpPr>
        <p:grpSp>
          <p:nvGrpSpPr>
            <p:cNvPr id="264197" name="Group 97"/>
            <p:cNvGrpSpPr>
              <a:grpSpLocks/>
            </p:cNvGrpSpPr>
            <p:nvPr/>
          </p:nvGrpSpPr>
          <p:grpSpPr bwMode="auto">
            <a:xfrm>
              <a:off x="2959" y="1251"/>
              <a:ext cx="1477" cy="1436"/>
              <a:chOff x="2959" y="1251"/>
              <a:chExt cx="1477" cy="1436"/>
            </a:xfrm>
          </p:grpSpPr>
          <p:sp>
            <p:nvSpPr>
              <p:cNvPr id="47" name="Oval 98"/>
              <p:cNvSpPr>
                <a:spLocks noChangeArrowheads="1"/>
              </p:cNvSpPr>
              <p:nvPr/>
            </p:nvSpPr>
            <p:spPr bwMode="auto">
              <a:xfrm>
                <a:off x="3097" y="1356"/>
                <a:ext cx="1257" cy="125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8" name="Freeform 99"/>
              <p:cNvSpPr>
                <a:spLocks/>
              </p:cNvSpPr>
              <p:nvPr/>
            </p:nvSpPr>
            <p:spPr bwMode="auto">
              <a:xfrm>
                <a:off x="2959" y="1985"/>
                <a:ext cx="1477" cy="1"/>
              </a:xfrm>
              <a:custGeom>
                <a:avLst/>
                <a:gdLst>
                  <a:gd name="T0" fmla="*/ 0 w 5909"/>
                  <a:gd name="T1" fmla="*/ 0 h 1"/>
                  <a:gd name="T2" fmla="*/ 5908 w 5909"/>
                  <a:gd name="T3" fmla="*/ 0 h 1"/>
                  <a:gd name="T4" fmla="*/ 5909 w 590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909"/>
                  <a:gd name="T10" fmla="*/ 0 h 1"/>
                  <a:gd name="T11" fmla="*/ 5909 w 590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09" h="1">
                    <a:moveTo>
                      <a:pt x="0" y="0"/>
                    </a:moveTo>
                    <a:lnTo>
                      <a:pt x="5908" y="0"/>
                    </a:lnTo>
                    <a:lnTo>
                      <a:pt x="590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9" name="Freeform 100"/>
              <p:cNvSpPr>
                <a:spLocks/>
              </p:cNvSpPr>
              <p:nvPr/>
            </p:nvSpPr>
            <p:spPr bwMode="auto">
              <a:xfrm>
                <a:off x="3726" y="1251"/>
                <a:ext cx="1" cy="1436"/>
              </a:xfrm>
              <a:custGeom>
                <a:avLst/>
                <a:gdLst>
                  <a:gd name="T0" fmla="*/ 0 w 1"/>
                  <a:gd name="T1" fmla="*/ 0 h 5742"/>
                  <a:gd name="T2" fmla="*/ 0 w 1"/>
                  <a:gd name="T3" fmla="*/ 5742 h 5742"/>
                  <a:gd name="T4" fmla="*/ 1 w 1"/>
                  <a:gd name="T5" fmla="*/ 5742 h 574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742"/>
                  <a:gd name="T11" fmla="*/ 1 w 1"/>
                  <a:gd name="T12" fmla="*/ 5742 h 57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742">
                    <a:moveTo>
                      <a:pt x="0" y="0"/>
                    </a:moveTo>
                    <a:lnTo>
                      <a:pt x="0" y="5742"/>
                    </a:lnTo>
                    <a:lnTo>
                      <a:pt x="1" y="57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0" name="Freeform 101"/>
              <p:cNvSpPr>
                <a:spLocks/>
              </p:cNvSpPr>
              <p:nvPr/>
            </p:nvSpPr>
            <p:spPr bwMode="auto">
              <a:xfrm>
                <a:off x="3451" y="1497"/>
                <a:ext cx="556" cy="963"/>
              </a:xfrm>
              <a:custGeom>
                <a:avLst/>
                <a:gdLst>
                  <a:gd name="T0" fmla="*/ 0 w 2224"/>
                  <a:gd name="T1" fmla="*/ 3854 h 3854"/>
                  <a:gd name="T2" fmla="*/ 2223 w 2224"/>
                  <a:gd name="T3" fmla="*/ 0 h 3854"/>
                  <a:gd name="T4" fmla="*/ 2224 w 2224"/>
                  <a:gd name="T5" fmla="*/ 0 h 3854"/>
                  <a:gd name="T6" fmla="*/ 0 60000 65536"/>
                  <a:gd name="T7" fmla="*/ 0 60000 65536"/>
                  <a:gd name="T8" fmla="*/ 0 60000 65536"/>
                  <a:gd name="T9" fmla="*/ 0 w 2224"/>
                  <a:gd name="T10" fmla="*/ 0 h 3854"/>
                  <a:gd name="T11" fmla="*/ 2224 w 2224"/>
                  <a:gd name="T12" fmla="*/ 3854 h 38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4" h="3854">
                    <a:moveTo>
                      <a:pt x="0" y="3854"/>
                    </a:moveTo>
                    <a:lnTo>
                      <a:pt x="2223" y="0"/>
                    </a:lnTo>
                    <a:lnTo>
                      <a:pt x="222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1" name="Freeform 102"/>
              <p:cNvSpPr>
                <a:spLocks/>
              </p:cNvSpPr>
              <p:nvPr/>
            </p:nvSpPr>
            <p:spPr bwMode="auto">
              <a:xfrm>
                <a:off x="3448" y="1504"/>
                <a:ext cx="556" cy="963"/>
              </a:xfrm>
              <a:custGeom>
                <a:avLst/>
                <a:gdLst>
                  <a:gd name="T0" fmla="*/ 0 w 2223"/>
                  <a:gd name="T1" fmla="*/ 0 h 3853"/>
                  <a:gd name="T2" fmla="*/ 2222 w 2223"/>
                  <a:gd name="T3" fmla="*/ 3853 h 3853"/>
                  <a:gd name="T4" fmla="*/ 2223 w 2223"/>
                  <a:gd name="T5" fmla="*/ 3853 h 3853"/>
                  <a:gd name="T6" fmla="*/ 0 60000 65536"/>
                  <a:gd name="T7" fmla="*/ 0 60000 65536"/>
                  <a:gd name="T8" fmla="*/ 0 60000 65536"/>
                  <a:gd name="T9" fmla="*/ 0 w 2223"/>
                  <a:gd name="T10" fmla="*/ 0 h 3853"/>
                  <a:gd name="T11" fmla="*/ 2223 w 2223"/>
                  <a:gd name="T12" fmla="*/ 3853 h 38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3" h="3853">
                    <a:moveTo>
                      <a:pt x="0" y="0"/>
                    </a:moveTo>
                    <a:lnTo>
                      <a:pt x="2222" y="3853"/>
                    </a:lnTo>
                    <a:lnTo>
                      <a:pt x="2223" y="385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2" name="Freeform 103"/>
              <p:cNvSpPr>
                <a:spLocks/>
              </p:cNvSpPr>
              <p:nvPr/>
            </p:nvSpPr>
            <p:spPr bwMode="auto">
              <a:xfrm>
                <a:off x="3516" y="1515"/>
                <a:ext cx="602" cy="1042"/>
              </a:xfrm>
              <a:custGeom>
                <a:avLst/>
                <a:gdLst>
                  <a:gd name="T0" fmla="*/ 0 w 2406"/>
                  <a:gd name="T1" fmla="*/ 4169 h 4169"/>
                  <a:gd name="T2" fmla="*/ 2405 w 2406"/>
                  <a:gd name="T3" fmla="*/ 0 h 4169"/>
                  <a:gd name="T4" fmla="*/ 2406 w 2406"/>
                  <a:gd name="T5" fmla="*/ 0 h 4169"/>
                  <a:gd name="T6" fmla="*/ 0 60000 65536"/>
                  <a:gd name="T7" fmla="*/ 0 60000 65536"/>
                  <a:gd name="T8" fmla="*/ 0 60000 65536"/>
                  <a:gd name="T9" fmla="*/ 0 w 2406"/>
                  <a:gd name="T10" fmla="*/ 0 h 4169"/>
                  <a:gd name="T11" fmla="*/ 2406 w 2406"/>
                  <a:gd name="T12" fmla="*/ 4169 h 41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6" h="4169">
                    <a:moveTo>
                      <a:pt x="0" y="4169"/>
                    </a:moveTo>
                    <a:lnTo>
                      <a:pt x="2405" y="0"/>
                    </a:lnTo>
                    <a:lnTo>
                      <a:pt x="240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3" name="Freeform 104"/>
              <p:cNvSpPr>
                <a:spLocks/>
              </p:cNvSpPr>
              <p:nvPr/>
            </p:nvSpPr>
            <p:spPr bwMode="auto">
              <a:xfrm>
                <a:off x="3626" y="1611"/>
                <a:ext cx="557" cy="966"/>
              </a:xfrm>
              <a:custGeom>
                <a:avLst/>
                <a:gdLst>
                  <a:gd name="T0" fmla="*/ 0 w 2232"/>
                  <a:gd name="T1" fmla="*/ 3865 h 3865"/>
                  <a:gd name="T2" fmla="*/ 2230 w 2232"/>
                  <a:gd name="T3" fmla="*/ 0 h 3865"/>
                  <a:gd name="T4" fmla="*/ 2232 w 2232"/>
                  <a:gd name="T5" fmla="*/ 0 h 3865"/>
                  <a:gd name="T6" fmla="*/ 0 60000 65536"/>
                  <a:gd name="T7" fmla="*/ 0 60000 65536"/>
                  <a:gd name="T8" fmla="*/ 0 60000 65536"/>
                  <a:gd name="T9" fmla="*/ 0 w 2232"/>
                  <a:gd name="T10" fmla="*/ 0 h 3865"/>
                  <a:gd name="T11" fmla="*/ 2232 w 2232"/>
                  <a:gd name="T12" fmla="*/ 3865 h 38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2" h="3865">
                    <a:moveTo>
                      <a:pt x="0" y="3865"/>
                    </a:moveTo>
                    <a:lnTo>
                      <a:pt x="2230" y="0"/>
                    </a:lnTo>
                    <a:lnTo>
                      <a:pt x="223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4" name="Freeform 105"/>
              <p:cNvSpPr>
                <a:spLocks/>
              </p:cNvSpPr>
              <p:nvPr/>
            </p:nvSpPr>
            <p:spPr bwMode="auto">
              <a:xfrm>
                <a:off x="3754" y="1713"/>
                <a:ext cx="491" cy="852"/>
              </a:xfrm>
              <a:custGeom>
                <a:avLst/>
                <a:gdLst>
                  <a:gd name="T0" fmla="*/ 0 w 1968"/>
                  <a:gd name="T1" fmla="*/ 3408 h 3408"/>
                  <a:gd name="T2" fmla="*/ 1966 w 1968"/>
                  <a:gd name="T3" fmla="*/ 0 h 3408"/>
                  <a:gd name="T4" fmla="*/ 1968 w 1968"/>
                  <a:gd name="T5" fmla="*/ 0 h 3408"/>
                  <a:gd name="T6" fmla="*/ 0 60000 65536"/>
                  <a:gd name="T7" fmla="*/ 0 60000 65536"/>
                  <a:gd name="T8" fmla="*/ 0 60000 65536"/>
                  <a:gd name="T9" fmla="*/ 0 w 1968"/>
                  <a:gd name="T10" fmla="*/ 0 h 3408"/>
                  <a:gd name="T11" fmla="*/ 1968 w 1968"/>
                  <a:gd name="T12" fmla="*/ 3408 h 34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8" h="3408">
                    <a:moveTo>
                      <a:pt x="0" y="3408"/>
                    </a:moveTo>
                    <a:lnTo>
                      <a:pt x="1966" y="0"/>
                    </a:lnTo>
                    <a:lnTo>
                      <a:pt x="196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5" name="Freeform 106"/>
              <p:cNvSpPr>
                <a:spLocks/>
              </p:cNvSpPr>
              <p:nvPr/>
            </p:nvSpPr>
            <p:spPr bwMode="auto">
              <a:xfrm>
                <a:off x="3874" y="1808"/>
                <a:ext cx="437" cy="757"/>
              </a:xfrm>
              <a:custGeom>
                <a:avLst/>
                <a:gdLst>
                  <a:gd name="T0" fmla="*/ 0 w 1748"/>
                  <a:gd name="T1" fmla="*/ 3030 h 3030"/>
                  <a:gd name="T2" fmla="*/ 1747 w 1748"/>
                  <a:gd name="T3" fmla="*/ 0 h 3030"/>
                  <a:gd name="T4" fmla="*/ 1748 w 1748"/>
                  <a:gd name="T5" fmla="*/ 0 h 3030"/>
                  <a:gd name="T6" fmla="*/ 0 60000 65536"/>
                  <a:gd name="T7" fmla="*/ 0 60000 65536"/>
                  <a:gd name="T8" fmla="*/ 0 60000 65536"/>
                  <a:gd name="T9" fmla="*/ 0 w 1748"/>
                  <a:gd name="T10" fmla="*/ 0 h 3030"/>
                  <a:gd name="T11" fmla="*/ 1748 w 1748"/>
                  <a:gd name="T12" fmla="*/ 3030 h 3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48" h="3030">
                    <a:moveTo>
                      <a:pt x="0" y="3030"/>
                    </a:moveTo>
                    <a:lnTo>
                      <a:pt x="1747" y="0"/>
                    </a:lnTo>
                    <a:lnTo>
                      <a:pt x="174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6" name="Freeform 107"/>
              <p:cNvSpPr>
                <a:spLocks/>
              </p:cNvSpPr>
              <p:nvPr/>
            </p:nvSpPr>
            <p:spPr bwMode="auto">
              <a:xfrm>
                <a:off x="4051" y="2026"/>
                <a:ext cx="256" cy="442"/>
              </a:xfrm>
              <a:custGeom>
                <a:avLst/>
                <a:gdLst>
                  <a:gd name="T0" fmla="*/ 0 w 1021"/>
                  <a:gd name="T1" fmla="*/ 1767 h 1767"/>
                  <a:gd name="T2" fmla="*/ 1020 w 1021"/>
                  <a:gd name="T3" fmla="*/ 0 h 1767"/>
                  <a:gd name="T4" fmla="*/ 1021 w 1021"/>
                  <a:gd name="T5" fmla="*/ 0 h 1767"/>
                  <a:gd name="T6" fmla="*/ 0 60000 65536"/>
                  <a:gd name="T7" fmla="*/ 0 60000 65536"/>
                  <a:gd name="T8" fmla="*/ 0 60000 65536"/>
                  <a:gd name="T9" fmla="*/ 0 w 1021"/>
                  <a:gd name="T10" fmla="*/ 0 h 1767"/>
                  <a:gd name="T11" fmla="*/ 1021 w 1021"/>
                  <a:gd name="T12" fmla="*/ 1767 h 17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1" h="1767">
                    <a:moveTo>
                      <a:pt x="0" y="1767"/>
                    </a:moveTo>
                    <a:lnTo>
                      <a:pt x="1020" y="0"/>
                    </a:lnTo>
                    <a:lnTo>
                      <a:pt x="102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7" name="Freeform 108"/>
              <p:cNvSpPr>
                <a:spLocks/>
              </p:cNvSpPr>
              <p:nvPr/>
            </p:nvSpPr>
            <p:spPr bwMode="auto">
              <a:xfrm>
                <a:off x="3329" y="1507"/>
                <a:ext cx="607" cy="1053"/>
              </a:xfrm>
              <a:custGeom>
                <a:avLst/>
                <a:gdLst>
                  <a:gd name="T0" fmla="*/ 0 w 2429"/>
                  <a:gd name="T1" fmla="*/ 0 h 4212"/>
                  <a:gd name="T2" fmla="*/ 2428 w 2429"/>
                  <a:gd name="T3" fmla="*/ 4212 h 4212"/>
                  <a:gd name="T4" fmla="*/ 2429 w 2429"/>
                  <a:gd name="T5" fmla="*/ 4212 h 4212"/>
                  <a:gd name="T6" fmla="*/ 0 60000 65536"/>
                  <a:gd name="T7" fmla="*/ 0 60000 65536"/>
                  <a:gd name="T8" fmla="*/ 0 60000 65536"/>
                  <a:gd name="T9" fmla="*/ 0 w 2429"/>
                  <a:gd name="T10" fmla="*/ 0 h 4212"/>
                  <a:gd name="T11" fmla="*/ 2429 w 2429"/>
                  <a:gd name="T12" fmla="*/ 4212 h 4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29" h="4212">
                    <a:moveTo>
                      <a:pt x="0" y="0"/>
                    </a:moveTo>
                    <a:lnTo>
                      <a:pt x="2428" y="4212"/>
                    </a:lnTo>
                    <a:lnTo>
                      <a:pt x="2429" y="42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8" name="Freeform 109"/>
              <p:cNvSpPr>
                <a:spLocks/>
              </p:cNvSpPr>
              <p:nvPr/>
            </p:nvSpPr>
            <p:spPr bwMode="auto">
              <a:xfrm>
                <a:off x="3267" y="1609"/>
                <a:ext cx="553" cy="958"/>
              </a:xfrm>
              <a:custGeom>
                <a:avLst/>
                <a:gdLst>
                  <a:gd name="T0" fmla="*/ 0 w 2212"/>
                  <a:gd name="T1" fmla="*/ 0 h 3833"/>
                  <a:gd name="T2" fmla="*/ 2211 w 2212"/>
                  <a:gd name="T3" fmla="*/ 3833 h 3833"/>
                  <a:gd name="T4" fmla="*/ 2212 w 2212"/>
                  <a:gd name="T5" fmla="*/ 3833 h 3833"/>
                  <a:gd name="T6" fmla="*/ 0 60000 65536"/>
                  <a:gd name="T7" fmla="*/ 0 60000 65536"/>
                  <a:gd name="T8" fmla="*/ 0 60000 65536"/>
                  <a:gd name="T9" fmla="*/ 0 w 2212"/>
                  <a:gd name="T10" fmla="*/ 0 h 3833"/>
                  <a:gd name="T11" fmla="*/ 2212 w 2212"/>
                  <a:gd name="T12" fmla="*/ 3833 h 3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2" h="3833">
                    <a:moveTo>
                      <a:pt x="0" y="0"/>
                    </a:moveTo>
                    <a:lnTo>
                      <a:pt x="2211" y="3833"/>
                    </a:lnTo>
                    <a:lnTo>
                      <a:pt x="2212" y="383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9" name="Freeform 110"/>
              <p:cNvSpPr>
                <a:spLocks/>
              </p:cNvSpPr>
              <p:nvPr/>
            </p:nvSpPr>
            <p:spPr bwMode="auto">
              <a:xfrm>
                <a:off x="3214" y="1726"/>
                <a:ext cx="485" cy="841"/>
              </a:xfrm>
              <a:custGeom>
                <a:avLst/>
                <a:gdLst>
                  <a:gd name="T0" fmla="*/ 0 w 1940"/>
                  <a:gd name="T1" fmla="*/ 0 h 3362"/>
                  <a:gd name="T2" fmla="*/ 1939 w 1940"/>
                  <a:gd name="T3" fmla="*/ 3362 h 3362"/>
                  <a:gd name="T4" fmla="*/ 1940 w 1940"/>
                  <a:gd name="T5" fmla="*/ 3362 h 3362"/>
                  <a:gd name="T6" fmla="*/ 0 60000 65536"/>
                  <a:gd name="T7" fmla="*/ 0 60000 65536"/>
                  <a:gd name="T8" fmla="*/ 0 60000 65536"/>
                  <a:gd name="T9" fmla="*/ 0 w 1940"/>
                  <a:gd name="T10" fmla="*/ 0 h 3362"/>
                  <a:gd name="T11" fmla="*/ 1940 w 1940"/>
                  <a:gd name="T12" fmla="*/ 3362 h 33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0" h="3362">
                    <a:moveTo>
                      <a:pt x="0" y="0"/>
                    </a:moveTo>
                    <a:lnTo>
                      <a:pt x="1939" y="3362"/>
                    </a:lnTo>
                    <a:lnTo>
                      <a:pt x="1940" y="336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0" name="Freeform 111"/>
              <p:cNvSpPr>
                <a:spLocks/>
              </p:cNvSpPr>
              <p:nvPr/>
            </p:nvSpPr>
            <p:spPr bwMode="auto">
              <a:xfrm>
                <a:off x="3154" y="1833"/>
                <a:ext cx="424" cy="734"/>
              </a:xfrm>
              <a:custGeom>
                <a:avLst/>
                <a:gdLst>
                  <a:gd name="T0" fmla="*/ 0 w 1696"/>
                  <a:gd name="T1" fmla="*/ 0 h 2939"/>
                  <a:gd name="T2" fmla="*/ 1695 w 1696"/>
                  <a:gd name="T3" fmla="*/ 2939 h 2939"/>
                  <a:gd name="T4" fmla="*/ 1696 w 1696"/>
                  <a:gd name="T5" fmla="*/ 2939 h 2939"/>
                  <a:gd name="T6" fmla="*/ 0 60000 65536"/>
                  <a:gd name="T7" fmla="*/ 0 60000 65536"/>
                  <a:gd name="T8" fmla="*/ 0 60000 65536"/>
                  <a:gd name="T9" fmla="*/ 0 w 1696"/>
                  <a:gd name="T10" fmla="*/ 0 h 2939"/>
                  <a:gd name="T11" fmla="*/ 1696 w 1696"/>
                  <a:gd name="T12" fmla="*/ 2939 h 29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6" h="2939">
                    <a:moveTo>
                      <a:pt x="0" y="0"/>
                    </a:moveTo>
                    <a:lnTo>
                      <a:pt x="1695" y="2939"/>
                    </a:lnTo>
                    <a:lnTo>
                      <a:pt x="1696" y="293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1" name="Freeform 112"/>
              <p:cNvSpPr>
                <a:spLocks/>
              </p:cNvSpPr>
              <p:nvPr/>
            </p:nvSpPr>
            <p:spPr bwMode="auto">
              <a:xfrm>
                <a:off x="3144" y="2025"/>
                <a:ext cx="258" cy="446"/>
              </a:xfrm>
              <a:custGeom>
                <a:avLst/>
                <a:gdLst>
                  <a:gd name="T0" fmla="*/ 0 w 1030"/>
                  <a:gd name="T1" fmla="*/ 0 h 1784"/>
                  <a:gd name="T2" fmla="*/ 1029 w 1030"/>
                  <a:gd name="T3" fmla="*/ 1784 h 1784"/>
                  <a:gd name="T4" fmla="*/ 1030 w 1030"/>
                  <a:gd name="T5" fmla="*/ 1784 h 1784"/>
                  <a:gd name="T6" fmla="*/ 0 60000 65536"/>
                  <a:gd name="T7" fmla="*/ 0 60000 65536"/>
                  <a:gd name="T8" fmla="*/ 0 60000 65536"/>
                  <a:gd name="T9" fmla="*/ 0 w 1030"/>
                  <a:gd name="T10" fmla="*/ 0 h 1784"/>
                  <a:gd name="T11" fmla="*/ 1030 w 1030"/>
                  <a:gd name="T12" fmla="*/ 1784 h 17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0" h="1784">
                    <a:moveTo>
                      <a:pt x="0" y="0"/>
                    </a:moveTo>
                    <a:lnTo>
                      <a:pt x="1029" y="1784"/>
                    </a:lnTo>
                    <a:lnTo>
                      <a:pt x="1030" y="178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2" name="Freeform 113"/>
              <p:cNvSpPr>
                <a:spLocks/>
              </p:cNvSpPr>
              <p:nvPr/>
            </p:nvSpPr>
            <p:spPr bwMode="auto">
              <a:xfrm>
                <a:off x="3329" y="1410"/>
                <a:ext cx="607" cy="1053"/>
              </a:xfrm>
              <a:custGeom>
                <a:avLst/>
                <a:gdLst>
                  <a:gd name="T0" fmla="*/ 0 w 2429"/>
                  <a:gd name="T1" fmla="*/ 4210 h 4210"/>
                  <a:gd name="T2" fmla="*/ 2428 w 2429"/>
                  <a:gd name="T3" fmla="*/ 0 h 4210"/>
                  <a:gd name="T4" fmla="*/ 2429 w 2429"/>
                  <a:gd name="T5" fmla="*/ 0 h 4210"/>
                  <a:gd name="T6" fmla="*/ 0 60000 65536"/>
                  <a:gd name="T7" fmla="*/ 0 60000 65536"/>
                  <a:gd name="T8" fmla="*/ 0 60000 65536"/>
                  <a:gd name="T9" fmla="*/ 0 w 2429"/>
                  <a:gd name="T10" fmla="*/ 0 h 4210"/>
                  <a:gd name="T11" fmla="*/ 2429 w 2429"/>
                  <a:gd name="T12" fmla="*/ 4210 h 42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29" h="4210">
                    <a:moveTo>
                      <a:pt x="0" y="4210"/>
                    </a:moveTo>
                    <a:lnTo>
                      <a:pt x="2428" y="0"/>
                    </a:lnTo>
                    <a:lnTo>
                      <a:pt x="242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3" name="Freeform 114"/>
              <p:cNvSpPr>
                <a:spLocks/>
              </p:cNvSpPr>
              <p:nvPr/>
            </p:nvSpPr>
            <p:spPr bwMode="auto">
              <a:xfrm>
                <a:off x="3267" y="1392"/>
                <a:ext cx="559" cy="969"/>
              </a:xfrm>
              <a:custGeom>
                <a:avLst/>
                <a:gdLst>
                  <a:gd name="T0" fmla="*/ 0 w 2238"/>
                  <a:gd name="T1" fmla="*/ 3878 h 3878"/>
                  <a:gd name="T2" fmla="*/ 2237 w 2238"/>
                  <a:gd name="T3" fmla="*/ 0 h 3878"/>
                  <a:gd name="T4" fmla="*/ 2238 w 2238"/>
                  <a:gd name="T5" fmla="*/ 0 h 3878"/>
                  <a:gd name="T6" fmla="*/ 0 60000 65536"/>
                  <a:gd name="T7" fmla="*/ 0 60000 65536"/>
                  <a:gd name="T8" fmla="*/ 0 60000 65536"/>
                  <a:gd name="T9" fmla="*/ 0 w 2238"/>
                  <a:gd name="T10" fmla="*/ 0 h 3878"/>
                  <a:gd name="T11" fmla="*/ 2238 w 2238"/>
                  <a:gd name="T12" fmla="*/ 3878 h 38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8" h="3878">
                    <a:moveTo>
                      <a:pt x="0" y="3878"/>
                    </a:moveTo>
                    <a:lnTo>
                      <a:pt x="2237" y="0"/>
                    </a:lnTo>
                    <a:lnTo>
                      <a:pt x="223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4" name="Freeform 115"/>
              <p:cNvSpPr>
                <a:spLocks/>
              </p:cNvSpPr>
              <p:nvPr/>
            </p:nvSpPr>
            <p:spPr bwMode="auto">
              <a:xfrm>
                <a:off x="3191" y="1404"/>
                <a:ext cx="507" cy="879"/>
              </a:xfrm>
              <a:custGeom>
                <a:avLst/>
                <a:gdLst>
                  <a:gd name="T0" fmla="*/ 0 w 2027"/>
                  <a:gd name="T1" fmla="*/ 3513 h 3513"/>
                  <a:gd name="T2" fmla="*/ 2026 w 2027"/>
                  <a:gd name="T3" fmla="*/ 0 h 3513"/>
                  <a:gd name="T4" fmla="*/ 2027 w 2027"/>
                  <a:gd name="T5" fmla="*/ 0 h 3513"/>
                  <a:gd name="T6" fmla="*/ 0 60000 65536"/>
                  <a:gd name="T7" fmla="*/ 0 60000 65536"/>
                  <a:gd name="T8" fmla="*/ 0 60000 65536"/>
                  <a:gd name="T9" fmla="*/ 0 w 2027"/>
                  <a:gd name="T10" fmla="*/ 0 h 3513"/>
                  <a:gd name="T11" fmla="*/ 2027 w 2027"/>
                  <a:gd name="T12" fmla="*/ 3513 h 35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7" h="3513">
                    <a:moveTo>
                      <a:pt x="0" y="3513"/>
                    </a:moveTo>
                    <a:lnTo>
                      <a:pt x="2026" y="0"/>
                    </a:lnTo>
                    <a:lnTo>
                      <a:pt x="20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5" name="Freeform 116"/>
              <p:cNvSpPr>
                <a:spLocks/>
              </p:cNvSpPr>
              <p:nvPr/>
            </p:nvSpPr>
            <p:spPr bwMode="auto">
              <a:xfrm>
                <a:off x="3140" y="1395"/>
                <a:ext cx="442" cy="767"/>
              </a:xfrm>
              <a:custGeom>
                <a:avLst/>
                <a:gdLst>
                  <a:gd name="T0" fmla="*/ 0 w 1770"/>
                  <a:gd name="T1" fmla="*/ 3065 h 3065"/>
                  <a:gd name="T2" fmla="*/ 1769 w 1770"/>
                  <a:gd name="T3" fmla="*/ 0 h 3065"/>
                  <a:gd name="T4" fmla="*/ 1770 w 1770"/>
                  <a:gd name="T5" fmla="*/ 0 h 3065"/>
                  <a:gd name="T6" fmla="*/ 0 60000 65536"/>
                  <a:gd name="T7" fmla="*/ 0 60000 65536"/>
                  <a:gd name="T8" fmla="*/ 0 60000 65536"/>
                  <a:gd name="T9" fmla="*/ 0 w 1770"/>
                  <a:gd name="T10" fmla="*/ 0 h 3065"/>
                  <a:gd name="T11" fmla="*/ 1770 w 1770"/>
                  <a:gd name="T12" fmla="*/ 3065 h 30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0" h="3065">
                    <a:moveTo>
                      <a:pt x="0" y="3065"/>
                    </a:moveTo>
                    <a:lnTo>
                      <a:pt x="1769" y="0"/>
                    </a:lnTo>
                    <a:lnTo>
                      <a:pt x="177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6" name="Freeform 117"/>
              <p:cNvSpPr>
                <a:spLocks/>
              </p:cNvSpPr>
              <p:nvPr/>
            </p:nvSpPr>
            <p:spPr bwMode="auto">
              <a:xfrm>
                <a:off x="3510" y="1402"/>
                <a:ext cx="608" cy="1053"/>
              </a:xfrm>
              <a:custGeom>
                <a:avLst/>
                <a:gdLst>
                  <a:gd name="T0" fmla="*/ 0 w 2429"/>
                  <a:gd name="T1" fmla="*/ 0 h 4210"/>
                  <a:gd name="T2" fmla="*/ 2428 w 2429"/>
                  <a:gd name="T3" fmla="*/ 4210 h 4210"/>
                  <a:gd name="T4" fmla="*/ 2429 w 2429"/>
                  <a:gd name="T5" fmla="*/ 4210 h 4210"/>
                  <a:gd name="T6" fmla="*/ 0 60000 65536"/>
                  <a:gd name="T7" fmla="*/ 0 60000 65536"/>
                  <a:gd name="T8" fmla="*/ 0 60000 65536"/>
                  <a:gd name="T9" fmla="*/ 0 w 2429"/>
                  <a:gd name="T10" fmla="*/ 0 h 4210"/>
                  <a:gd name="T11" fmla="*/ 2429 w 2429"/>
                  <a:gd name="T12" fmla="*/ 4210 h 42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29" h="4210">
                    <a:moveTo>
                      <a:pt x="0" y="0"/>
                    </a:moveTo>
                    <a:lnTo>
                      <a:pt x="2428" y="4210"/>
                    </a:lnTo>
                    <a:lnTo>
                      <a:pt x="2429" y="421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7" name="Freeform 118"/>
              <p:cNvSpPr>
                <a:spLocks/>
              </p:cNvSpPr>
              <p:nvPr/>
            </p:nvSpPr>
            <p:spPr bwMode="auto">
              <a:xfrm>
                <a:off x="3632" y="1403"/>
                <a:ext cx="553" cy="958"/>
              </a:xfrm>
              <a:custGeom>
                <a:avLst/>
                <a:gdLst>
                  <a:gd name="T0" fmla="*/ 0 w 2212"/>
                  <a:gd name="T1" fmla="*/ 0 h 3835"/>
                  <a:gd name="T2" fmla="*/ 2211 w 2212"/>
                  <a:gd name="T3" fmla="*/ 3835 h 3835"/>
                  <a:gd name="T4" fmla="*/ 2212 w 2212"/>
                  <a:gd name="T5" fmla="*/ 3835 h 3835"/>
                  <a:gd name="T6" fmla="*/ 0 60000 65536"/>
                  <a:gd name="T7" fmla="*/ 0 60000 65536"/>
                  <a:gd name="T8" fmla="*/ 0 60000 65536"/>
                  <a:gd name="T9" fmla="*/ 0 w 2212"/>
                  <a:gd name="T10" fmla="*/ 0 h 3835"/>
                  <a:gd name="T11" fmla="*/ 2212 w 2212"/>
                  <a:gd name="T12" fmla="*/ 3835 h 38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2" h="3835">
                    <a:moveTo>
                      <a:pt x="0" y="0"/>
                    </a:moveTo>
                    <a:lnTo>
                      <a:pt x="2211" y="3835"/>
                    </a:lnTo>
                    <a:lnTo>
                      <a:pt x="2212" y="383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8" name="Freeform 119"/>
              <p:cNvSpPr>
                <a:spLocks/>
              </p:cNvSpPr>
              <p:nvPr/>
            </p:nvSpPr>
            <p:spPr bwMode="auto">
              <a:xfrm>
                <a:off x="3754" y="1406"/>
                <a:ext cx="489" cy="846"/>
              </a:xfrm>
              <a:custGeom>
                <a:avLst/>
                <a:gdLst>
                  <a:gd name="T0" fmla="*/ 0 w 1955"/>
                  <a:gd name="T1" fmla="*/ 0 h 3387"/>
                  <a:gd name="T2" fmla="*/ 1954 w 1955"/>
                  <a:gd name="T3" fmla="*/ 3387 h 3387"/>
                  <a:gd name="T4" fmla="*/ 1955 w 1955"/>
                  <a:gd name="T5" fmla="*/ 3387 h 3387"/>
                  <a:gd name="T6" fmla="*/ 0 60000 65536"/>
                  <a:gd name="T7" fmla="*/ 0 60000 65536"/>
                  <a:gd name="T8" fmla="*/ 0 60000 65536"/>
                  <a:gd name="T9" fmla="*/ 0 w 1955"/>
                  <a:gd name="T10" fmla="*/ 0 h 3387"/>
                  <a:gd name="T11" fmla="*/ 1955 w 1955"/>
                  <a:gd name="T12" fmla="*/ 3387 h 33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5" h="3387">
                    <a:moveTo>
                      <a:pt x="0" y="0"/>
                    </a:moveTo>
                    <a:lnTo>
                      <a:pt x="1954" y="3387"/>
                    </a:lnTo>
                    <a:lnTo>
                      <a:pt x="1955" y="338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9" name="Freeform 120"/>
              <p:cNvSpPr>
                <a:spLocks/>
              </p:cNvSpPr>
              <p:nvPr/>
            </p:nvSpPr>
            <p:spPr bwMode="auto">
              <a:xfrm>
                <a:off x="3873" y="1402"/>
                <a:ext cx="433" cy="751"/>
              </a:xfrm>
              <a:custGeom>
                <a:avLst/>
                <a:gdLst>
                  <a:gd name="T0" fmla="*/ 0 w 1733"/>
                  <a:gd name="T1" fmla="*/ 0 h 3002"/>
                  <a:gd name="T2" fmla="*/ 1731 w 1733"/>
                  <a:gd name="T3" fmla="*/ 3002 h 3002"/>
                  <a:gd name="T4" fmla="*/ 1733 w 1733"/>
                  <a:gd name="T5" fmla="*/ 3002 h 3002"/>
                  <a:gd name="T6" fmla="*/ 0 60000 65536"/>
                  <a:gd name="T7" fmla="*/ 0 60000 65536"/>
                  <a:gd name="T8" fmla="*/ 0 60000 65536"/>
                  <a:gd name="T9" fmla="*/ 0 w 1733"/>
                  <a:gd name="T10" fmla="*/ 0 h 3002"/>
                  <a:gd name="T11" fmla="*/ 1733 w 1733"/>
                  <a:gd name="T12" fmla="*/ 3002 h 30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3" h="3002">
                    <a:moveTo>
                      <a:pt x="0" y="0"/>
                    </a:moveTo>
                    <a:lnTo>
                      <a:pt x="1731" y="3002"/>
                    </a:lnTo>
                    <a:lnTo>
                      <a:pt x="1733" y="30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0" name="Freeform 121"/>
              <p:cNvSpPr>
                <a:spLocks/>
              </p:cNvSpPr>
              <p:nvPr/>
            </p:nvSpPr>
            <p:spPr bwMode="auto">
              <a:xfrm>
                <a:off x="4050" y="1500"/>
                <a:ext cx="257" cy="444"/>
              </a:xfrm>
              <a:custGeom>
                <a:avLst/>
                <a:gdLst>
                  <a:gd name="T0" fmla="*/ 0 w 1026"/>
                  <a:gd name="T1" fmla="*/ 0 h 1778"/>
                  <a:gd name="T2" fmla="*/ 1025 w 1026"/>
                  <a:gd name="T3" fmla="*/ 1778 h 1778"/>
                  <a:gd name="T4" fmla="*/ 1026 w 1026"/>
                  <a:gd name="T5" fmla="*/ 1778 h 1778"/>
                  <a:gd name="T6" fmla="*/ 0 60000 65536"/>
                  <a:gd name="T7" fmla="*/ 0 60000 65536"/>
                  <a:gd name="T8" fmla="*/ 0 60000 65536"/>
                  <a:gd name="T9" fmla="*/ 0 w 1026"/>
                  <a:gd name="T10" fmla="*/ 0 h 1778"/>
                  <a:gd name="T11" fmla="*/ 1026 w 1026"/>
                  <a:gd name="T12" fmla="*/ 1778 h 17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6" h="1778">
                    <a:moveTo>
                      <a:pt x="0" y="0"/>
                    </a:moveTo>
                    <a:lnTo>
                      <a:pt x="1025" y="1778"/>
                    </a:lnTo>
                    <a:lnTo>
                      <a:pt x="1026" y="177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1" name="Freeform 122"/>
              <p:cNvSpPr>
                <a:spLocks/>
              </p:cNvSpPr>
              <p:nvPr/>
            </p:nvSpPr>
            <p:spPr bwMode="auto">
              <a:xfrm>
                <a:off x="3508" y="1424"/>
                <a:ext cx="73" cy="73"/>
              </a:xfrm>
              <a:custGeom>
                <a:avLst/>
                <a:gdLst>
                  <a:gd name="T0" fmla="*/ 290 w 292"/>
                  <a:gd name="T1" fmla="*/ 146 h 291"/>
                  <a:gd name="T2" fmla="*/ 248 w 292"/>
                  <a:gd name="T3" fmla="*/ 42 h 291"/>
                  <a:gd name="T4" fmla="*/ 146 w 292"/>
                  <a:gd name="T5" fmla="*/ 0 h 291"/>
                  <a:gd name="T6" fmla="*/ 42 w 292"/>
                  <a:gd name="T7" fmla="*/ 42 h 291"/>
                  <a:gd name="T8" fmla="*/ 0 w 292"/>
                  <a:gd name="T9" fmla="*/ 146 h 291"/>
                  <a:gd name="T10" fmla="*/ 42 w 292"/>
                  <a:gd name="T11" fmla="*/ 249 h 291"/>
                  <a:gd name="T12" fmla="*/ 146 w 292"/>
                  <a:gd name="T13" fmla="*/ 291 h 291"/>
                  <a:gd name="T14" fmla="*/ 248 w 292"/>
                  <a:gd name="T15" fmla="*/ 249 h 291"/>
                  <a:gd name="T16" fmla="*/ 290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0" y="146"/>
                    </a:moveTo>
                    <a:lnTo>
                      <a:pt x="248" y="42"/>
                    </a:lnTo>
                    <a:lnTo>
                      <a:pt x="146" y="0"/>
                    </a:lnTo>
                    <a:lnTo>
                      <a:pt x="42" y="42"/>
                    </a:lnTo>
                    <a:lnTo>
                      <a:pt x="0" y="146"/>
                    </a:lnTo>
                    <a:lnTo>
                      <a:pt x="42" y="249"/>
                    </a:lnTo>
                    <a:lnTo>
                      <a:pt x="146" y="291"/>
                    </a:lnTo>
                    <a:lnTo>
                      <a:pt x="248" y="249"/>
                    </a:lnTo>
                    <a:lnTo>
                      <a:pt x="290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Freeform 123"/>
              <p:cNvSpPr>
                <a:spLocks/>
              </p:cNvSpPr>
              <p:nvPr/>
            </p:nvSpPr>
            <p:spPr bwMode="auto">
              <a:xfrm>
                <a:off x="3629" y="1424"/>
                <a:ext cx="73" cy="73"/>
              </a:xfrm>
              <a:custGeom>
                <a:avLst/>
                <a:gdLst>
                  <a:gd name="T0" fmla="*/ 290 w 292"/>
                  <a:gd name="T1" fmla="*/ 146 h 291"/>
                  <a:gd name="T2" fmla="*/ 248 w 292"/>
                  <a:gd name="T3" fmla="*/ 42 h 291"/>
                  <a:gd name="T4" fmla="*/ 144 w 292"/>
                  <a:gd name="T5" fmla="*/ 0 h 291"/>
                  <a:gd name="T6" fmla="*/ 43 w 292"/>
                  <a:gd name="T7" fmla="*/ 42 h 291"/>
                  <a:gd name="T8" fmla="*/ 0 w 292"/>
                  <a:gd name="T9" fmla="*/ 146 h 291"/>
                  <a:gd name="T10" fmla="*/ 43 w 292"/>
                  <a:gd name="T11" fmla="*/ 249 h 291"/>
                  <a:gd name="T12" fmla="*/ 144 w 292"/>
                  <a:gd name="T13" fmla="*/ 291 h 291"/>
                  <a:gd name="T14" fmla="*/ 248 w 292"/>
                  <a:gd name="T15" fmla="*/ 249 h 291"/>
                  <a:gd name="T16" fmla="*/ 290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0" y="146"/>
                    </a:moveTo>
                    <a:lnTo>
                      <a:pt x="248" y="42"/>
                    </a:lnTo>
                    <a:lnTo>
                      <a:pt x="144" y="0"/>
                    </a:lnTo>
                    <a:lnTo>
                      <a:pt x="43" y="42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4" y="291"/>
                    </a:lnTo>
                    <a:lnTo>
                      <a:pt x="248" y="249"/>
                    </a:lnTo>
                    <a:lnTo>
                      <a:pt x="290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3" name="Freeform 124"/>
              <p:cNvSpPr>
                <a:spLocks/>
              </p:cNvSpPr>
              <p:nvPr/>
            </p:nvSpPr>
            <p:spPr bwMode="auto">
              <a:xfrm>
                <a:off x="3750" y="1424"/>
                <a:ext cx="73" cy="73"/>
              </a:xfrm>
              <a:custGeom>
                <a:avLst/>
                <a:gdLst>
                  <a:gd name="T0" fmla="*/ 290 w 292"/>
                  <a:gd name="T1" fmla="*/ 146 h 291"/>
                  <a:gd name="T2" fmla="*/ 248 w 292"/>
                  <a:gd name="T3" fmla="*/ 42 h 291"/>
                  <a:gd name="T4" fmla="*/ 145 w 292"/>
                  <a:gd name="T5" fmla="*/ 0 h 291"/>
                  <a:gd name="T6" fmla="*/ 43 w 292"/>
                  <a:gd name="T7" fmla="*/ 42 h 291"/>
                  <a:gd name="T8" fmla="*/ 0 w 292"/>
                  <a:gd name="T9" fmla="*/ 146 h 291"/>
                  <a:gd name="T10" fmla="*/ 43 w 292"/>
                  <a:gd name="T11" fmla="*/ 249 h 291"/>
                  <a:gd name="T12" fmla="*/ 145 w 292"/>
                  <a:gd name="T13" fmla="*/ 291 h 291"/>
                  <a:gd name="T14" fmla="*/ 248 w 292"/>
                  <a:gd name="T15" fmla="*/ 249 h 291"/>
                  <a:gd name="T16" fmla="*/ 290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0" y="146"/>
                    </a:moveTo>
                    <a:lnTo>
                      <a:pt x="248" y="42"/>
                    </a:lnTo>
                    <a:lnTo>
                      <a:pt x="145" y="0"/>
                    </a:lnTo>
                    <a:lnTo>
                      <a:pt x="43" y="42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5" y="291"/>
                    </a:lnTo>
                    <a:lnTo>
                      <a:pt x="248" y="249"/>
                    </a:lnTo>
                    <a:lnTo>
                      <a:pt x="290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4" name="Freeform 125"/>
              <p:cNvSpPr>
                <a:spLocks/>
              </p:cNvSpPr>
              <p:nvPr/>
            </p:nvSpPr>
            <p:spPr bwMode="auto">
              <a:xfrm>
                <a:off x="3870" y="1424"/>
                <a:ext cx="73" cy="73"/>
              </a:xfrm>
              <a:custGeom>
                <a:avLst/>
                <a:gdLst>
                  <a:gd name="T0" fmla="*/ 290 w 291"/>
                  <a:gd name="T1" fmla="*/ 146 h 291"/>
                  <a:gd name="T2" fmla="*/ 248 w 291"/>
                  <a:gd name="T3" fmla="*/ 42 h 291"/>
                  <a:gd name="T4" fmla="*/ 146 w 291"/>
                  <a:gd name="T5" fmla="*/ 0 h 291"/>
                  <a:gd name="T6" fmla="*/ 42 w 291"/>
                  <a:gd name="T7" fmla="*/ 42 h 291"/>
                  <a:gd name="T8" fmla="*/ 0 w 291"/>
                  <a:gd name="T9" fmla="*/ 146 h 291"/>
                  <a:gd name="T10" fmla="*/ 42 w 291"/>
                  <a:gd name="T11" fmla="*/ 249 h 291"/>
                  <a:gd name="T12" fmla="*/ 146 w 291"/>
                  <a:gd name="T13" fmla="*/ 291 h 291"/>
                  <a:gd name="T14" fmla="*/ 248 w 291"/>
                  <a:gd name="T15" fmla="*/ 249 h 291"/>
                  <a:gd name="T16" fmla="*/ 290 w 291"/>
                  <a:gd name="T17" fmla="*/ 146 h 291"/>
                  <a:gd name="T18" fmla="*/ 291 w 291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1"/>
                  <a:gd name="T31" fmla="*/ 0 h 291"/>
                  <a:gd name="T32" fmla="*/ 291 w 291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1" h="291">
                    <a:moveTo>
                      <a:pt x="290" y="146"/>
                    </a:moveTo>
                    <a:lnTo>
                      <a:pt x="248" y="42"/>
                    </a:lnTo>
                    <a:lnTo>
                      <a:pt x="146" y="0"/>
                    </a:lnTo>
                    <a:lnTo>
                      <a:pt x="42" y="42"/>
                    </a:lnTo>
                    <a:lnTo>
                      <a:pt x="0" y="146"/>
                    </a:lnTo>
                    <a:lnTo>
                      <a:pt x="42" y="249"/>
                    </a:lnTo>
                    <a:lnTo>
                      <a:pt x="146" y="291"/>
                    </a:lnTo>
                    <a:lnTo>
                      <a:pt x="248" y="249"/>
                    </a:lnTo>
                    <a:lnTo>
                      <a:pt x="290" y="146"/>
                    </a:lnTo>
                    <a:lnTo>
                      <a:pt x="291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5" name="Freeform 126"/>
              <p:cNvSpPr>
                <a:spLocks/>
              </p:cNvSpPr>
              <p:nvPr/>
            </p:nvSpPr>
            <p:spPr bwMode="auto">
              <a:xfrm>
                <a:off x="4052" y="1529"/>
                <a:ext cx="73" cy="73"/>
              </a:xfrm>
              <a:custGeom>
                <a:avLst/>
                <a:gdLst>
                  <a:gd name="T0" fmla="*/ 291 w 292"/>
                  <a:gd name="T1" fmla="*/ 146 h 291"/>
                  <a:gd name="T2" fmla="*/ 248 w 292"/>
                  <a:gd name="T3" fmla="*/ 43 h 291"/>
                  <a:gd name="T4" fmla="*/ 146 w 292"/>
                  <a:gd name="T5" fmla="*/ 0 h 291"/>
                  <a:gd name="T6" fmla="*/ 43 w 292"/>
                  <a:gd name="T7" fmla="*/ 43 h 291"/>
                  <a:gd name="T8" fmla="*/ 0 w 292"/>
                  <a:gd name="T9" fmla="*/ 146 h 291"/>
                  <a:gd name="T10" fmla="*/ 43 w 292"/>
                  <a:gd name="T11" fmla="*/ 249 h 291"/>
                  <a:gd name="T12" fmla="*/ 146 w 292"/>
                  <a:gd name="T13" fmla="*/ 291 h 291"/>
                  <a:gd name="T14" fmla="*/ 248 w 292"/>
                  <a:gd name="T15" fmla="*/ 249 h 291"/>
                  <a:gd name="T16" fmla="*/ 291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1" y="146"/>
                    </a:moveTo>
                    <a:lnTo>
                      <a:pt x="248" y="43"/>
                    </a:lnTo>
                    <a:lnTo>
                      <a:pt x="146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6" y="291"/>
                    </a:lnTo>
                    <a:lnTo>
                      <a:pt x="248" y="249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Freeform 127"/>
              <p:cNvSpPr>
                <a:spLocks/>
              </p:cNvSpPr>
              <p:nvPr/>
            </p:nvSpPr>
            <p:spPr bwMode="auto">
              <a:xfrm>
                <a:off x="3931" y="1529"/>
                <a:ext cx="73" cy="73"/>
              </a:xfrm>
              <a:custGeom>
                <a:avLst/>
                <a:gdLst>
                  <a:gd name="T0" fmla="*/ 291 w 292"/>
                  <a:gd name="T1" fmla="*/ 146 h 291"/>
                  <a:gd name="T2" fmla="*/ 248 w 292"/>
                  <a:gd name="T3" fmla="*/ 43 h 291"/>
                  <a:gd name="T4" fmla="*/ 145 w 292"/>
                  <a:gd name="T5" fmla="*/ 0 h 291"/>
                  <a:gd name="T6" fmla="*/ 43 w 292"/>
                  <a:gd name="T7" fmla="*/ 43 h 291"/>
                  <a:gd name="T8" fmla="*/ 0 w 292"/>
                  <a:gd name="T9" fmla="*/ 146 h 291"/>
                  <a:gd name="T10" fmla="*/ 43 w 292"/>
                  <a:gd name="T11" fmla="*/ 249 h 291"/>
                  <a:gd name="T12" fmla="*/ 145 w 292"/>
                  <a:gd name="T13" fmla="*/ 291 h 291"/>
                  <a:gd name="T14" fmla="*/ 248 w 292"/>
                  <a:gd name="T15" fmla="*/ 249 h 291"/>
                  <a:gd name="T16" fmla="*/ 291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1" y="146"/>
                    </a:moveTo>
                    <a:lnTo>
                      <a:pt x="248" y="43"/>
                    </a:lnTo>
                    <a:lnTo>
                      <a:pt x="145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5" y="291"/>
                    </a:lnTo>
                    <a:lnTo>
                      <a:pt x="248" y="249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7" name="Freeform 128"/>
              <p:cNvSpPr>
                <a:spLocks/>
              </p:cNvSpPr>
              <p:nvPr/>
            </p:nvSpPr>
            <p:spPr bwMode="auto">
              <a:xfrm>
                <a:off x="3447" y="1529"/>
                <a:ext cx="73" cy="73"/>
              </a:xfrm>
              <a:custGeom>
                <a:avLst/>
                <a:gdLst>
                  <a:gd name="T0" fmla="*/ 291 w 292"/>
                  <a:gd name="T1" fmla="*/ 146 h 291"/>
                  <a:gd name="T2" fmla="*/ 248 w 292"/>
                  <a:gd name="T3" fmla="*/ 43 h 291"/>
                  <a:gd name="T4" fmla="*/ 145 w 292"/>
                  <a:gd name="T5" fmla="*/ 0 h 291"/>
                  <a:gd name="T6" fmla="*/ 43 w 292"/>
                  <a:gd name="T7" fmla="*/ 43 h 291"/>
                  <a:gd name="T8" fmla="*/ 0 w 292"/>
                  <a:gd name="T9" fmla="*/ 146 h 291"/>
                  <a:gd name="T10" fmla="*/ 43 w 292"/>
                  <a:gd name="T11" fmla="*/ 249 h 291"/>
                  <a:gd name="T12" fmla="*/ 145 w 292"/>
                  <a:gd name="T13" fmla="*/ 291 h 291"/>
                  <a:gd name="T14" fmla="*/ 248 w 292"/>
                  <a:gd name="T15" fmla="*/ 249 h 291"/>
                  <a:gd name="T16" fmla="*/ 291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1" y="146"/>
                    </a:moveTo>
                    <a:lnTo>
                      <a:pt x="248" y="43"/>
                    </a:lnTo>
                    <a:lnTo>
                      <a:pt x="145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5" y="291"/>
                    </a:lnTo>
                    <a:lnTo>
                      <a:pt x="248" y="249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8" name="Freeform 129"/>
              <p:cNvSpPr>
                <a:spLocks/>
              </p:cNvSpPr>
              <p:nvPr/>
            </p:nvSpPr>
            <p:spPr bwMode="auto">
              <a:xfrm>
                <a:off x="3326" y="1529"/>
                <a:ext cx="73" cy="73"/>
              </a:xfrm>
              <a:custGeom>
                <a:avLst/>
                <a:gdLst>
                  <a:gd name="T0" fmla="*/ 291 w 292"/>
                  <a:gd name="T1" fmla="*/ 146 h 291"/>
                  <a:gd name="T2" fmla="*/ 248 w 292"/>
                  <a:gd name="T3" fmla="*/ 43 h 291"/>
                  <a:gd name="T4" fmla="*/ 146 w 292"/>
                  <a:gd name="T5" fmla="*/ 0 h 291"/>
                  <a:gd name="T6" fmla="*/ 43 w 292"/>
                  <a:gd name="T7" fmla="*/ 43 h 291"/>
                  <a:gd name="T8" fmla="*/ 0 w 292"/>
                  <a:gd name="T9" fmla="*/ 146 h 291"/>
                  <a:gd name="T10" fmla="*/ 43 w 292"/>
                  <a:gd name="T11" fmla="*/ 249 h 291"/>
                  <a:gd name="T12" fmla="*/ 146 w 292"/>
                  <a:gd name="T13" fmla="*/ 291 h 291"/>
                  <a:gd name="T14" fmla="*/ 248 w 292"/>
                  <a:gd name="T15" fmla="*/ 249 h 291"/>
                  <a:gd name="T16" fmla="*/ 291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1" y="146"/>
                    </a:moveTo>
                    <a:lnTo>
                      <a:pt x="248" y="43"/>
                    </a:lnTo>
                    <a:lnTo>
                      <a:pt x="146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6" y="291"/>
                    </a:lnTo>
                    <a:lnTo>
                      <a:pt x="248" y="249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9" name="Freeform 130"/>
              <p:cNvSpPr>
                <a:spLocks/>
              </p:cNvSpPr>
              <p:nvPr/>
            </p:nvSpPr>
            <p:spPr bwMode="auto">
              <a:xfrm>
                <a:off x="3266" y="1634"/>
                <a:ext cx="73" cy="73"/>
              </a:xfrm>
              <a:custGeom>
                <a:avLst/>
                <a:gdLst>
                  <a:gd name="T0" fmla="*/ 290 w 292"/>
                  <a:gd name="T1" fmla="*/ 146 h 290"/>
                  <a:gd name="T2" fmla="*/ 248 w 292"/>
                  <a:gd name="T3" fmla="*/ 42 h 290"/>
                  <a:gd name="T4" fmla="*/ 145 w 292"/>
                  <a:gd name="T5" fmla="*/ 0 h 290"/>
                  <a:gd name="T6" fmla="*/ 43 w 292"/>
                  <a:gd name="T7" fmla="*/ 42 h 290"/>
                  <a:gd name="T8" fmla="*/ 0 w 292"/>
                  <a:gd name="T9" fmla="*/ 146 h 290"/>
                  <a:gd name="T10" fmla="*/ 43 w 292"/>
                  <a:gd name="T11" fmla="*/ 247 h 290"/>
                  <a:gd name="T12" fmla="*/ 145 w 292"/>
                  <a:gd name="T13" fmla="*/ 290 h 290"/>
                  <a:gd name="T14" fmla="*/ 248 w 292"/>
                  <a:gd name="T15" fmla="*/ 247 h 290"/>
                  <a:gd name="T16" fmla="*/ 290 w 292"/>
                  <a:gd name="T17" fmla="*/ 146 h 290"/>
                  <a:gd name="T18" fmla="*/ 292 w 292"/>
                  <a:gd name="T19" fmla="*/ 146 h 2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0"/>
                  <a:gd name="T32" fmla="*/ 292 w 292"/>
                  <a:gd name="T33" fmla="*/ 290 h 2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0">
                    <a:moveTo>
                      <a:pt x="290" y="146"/>
                    </a:moveTo>
                    <a:lnTo>
                      <a:pt x="248" y="42"/>
                    </a:lnTo>
                    <a:lnTo>
                      <a:pt x="145" y="0"/>
                    </a:lnTo>
                    <a:lnTo>
                      <a:pt x="43" y="42"/>
                    </a:lnTo>
                    <a:lnTo>
                      <a:pt x="0" y="146"/>
                    </a:lnTo>
                    <a:lnTo>
                      <a:pt x="43" y="247"/>
                    </a:lnTo>
                    <a:lnTo>
                      <a:pt x="145" y="290"/>
                    </a:lnTo>
                    <a:lnTo>
                      <a:pt x="248" y="247"/>
                    </a:lnTo>
                    <a:lnTo>
                      <a:pt x="290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0" name="Freeform 131"/>
              <p:cNvSpPr>
                <a:spLocks/>
              </p:cNvSpPr>
              <p:nvPr/>
            </p:nvSpPr>
            <p:spPr bwMode="auto">
              <a:xfrm>
                <a:off x="3206" y="1739"/>
                <a:ext cx="73" cy="73"/>
              </a:xfrm>
              <a:custGeom>
                <a:avLst/>
                <a:gdLst>
                  <a:gd name="T0" fmla="*/ 290 w 291"/>
                  <a:gd name="T1" fmla="*/ 146 h 291"/>
                  <a:gd name="T2" fmla="*/ 248 w 291"/>
                  <a:gd name="T3" fmla="*/ 43 h 291"/>
                  <a:gd name="T4" fmla="*/ 144 w 291"/>
                  <a:gd name="T5" fmla="*/ 0 h 291"/>
                  <a:gd name="T6" fmla="*/ 42 w 291"/>
                  <a:gd name="T7" fmla="*/ 43 h 291"/>
                  <a:gd name="T8" fmla="*/ 0 w 291"/>
                  <a:gd name="T9" fmla="*/ 146 h 291"/>
                  <a:gd name="T10" fmla="*/ 42 w 291"/>
                  <a:gd name="T11" fmla="*/ 248 h 291"/>
                  <a:gd name="T12" fmla="*/ 144 w 291"/>
                  <a:gd name="T13" fmla="*/ 291 h 291"/>
                  <a:gd name="T14" fmla="*/ 248 w 291"/>
                  <a:gd name="T15" fmla="*/ 248 h 291"/>
                  <a:gd name="T16" fmla="*/ 290 w 291"/>
                  <a:gd name="T17" fmla="*/ 146 h 291"/>
                  <a:gd name="T18" fmla="*/ 291 w 291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1"/>
                  <a:gd name="T31" fmla="*/ 0 h 291"/>
                  <a:gd name="T32" fmla="*/ 291 w 291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1" h="291">
                    <a:moveTo>
                      <a:pt x="290" y="146"/>
                    </a:moveTo>
                    <a:lnTo>
                      <a:pt x="248" y="43"/>
                    </a:lnTo>
                    <a:lnTo>
                      <a:pt x="144" y="0"/>
                    </a:lnTo>
                    <a:lnTo>
                      <a:pt x="42" y="43"/>
                    </a:lnTo>
                    <a:lnTo>
                      <a:pt x="0" y="146"/>
                    </a:lnTo>
                    <a:lnTo>
                      <a:pt x="42" y="248"/>
                    </a:lnTo>
                    <a:lnTo>
                      <a:pt x="144" y="291"/>
                    </a:lnTo>
                    <a:lnTo>
                      <a:pt x="248" y="248"/>
                    </a:lnTo>
                    <a:lnTo>
                      <a:pt x="290" y="146"/>
                    </a:lnTo>
                    <a:lnTo>
                      <a:pt x="291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1" name="Freeform 132"/>
              <p:cNvSpPr>
                <a:spLocks/>
              </p:cNvSpPr>
              <p:nvPr/>
            </p:nvSpPr>
            <p:spPr bwMode="auto">
              <a:xfrm>
                <a:off x="3145" y="1844"/>
                <a:ext cx="73" cy="73"/>
              </a:xfrm>
              <a:custGeom>
                <a:avLst/>
                <a:gdLst>
                  <a:gd name="T0" fmla="*/ 290 w 292"/>
                  <a:gd name="T1" fmla="*/ 144 h 290"/>
                  <a:gd name="T2" fmla="*/ 248 w 292"/>
                  <a:gd name="T3" fmla="*/ 42 h 290"/>
                  <a:gd name="T4" fmla="*/ 146 w 292"/>
                  <a:gd name="T5" fmla="*/ 0 h 290"/>
                  <a:gd name="T6" fmla="*/ 43 w 292"/>
                  <a:gd name="T7" fmla="*/ 42 h 290"/>
                  <a:gd name="T8" fmla="*/ 0 w 292"/>
                  <a:gd name="T9" fmla="*/ 144 h 290"/>
                  <a:gd name="T10" fmla="*/ 43 w 292"/>
                  <a:gd name="T11" fmla="*/ 247 h 290"/>
                  <a:gd name="T12" fmla="*/ 146 w 292"/>
                  <a:gd name="T13" fmla="*/ 290 h 290"/>
                  <a:gd name="T14" fmla="*/ 248 w 292"/>
                  <a:gd name="T15" fmla="*/ 247 h 290"/>
                  <a:gd name="T16" fmla="*/ 290 w 292"/>
                  <a:gd name="T17" fmla="*/ 144 h 290"/>
                  <a:gd name="T18" fmla="*/ 292 w 292"/>
                  <a:gd name="T19" fmla="*/ 144 h 2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0"/>
                  <a:gd name="T32" fmla="*/ 292 w 292"/>
                  <a:gd name="T33" fmla="*/ 290 h 2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0">
                    <a:moveTo>
                      <a:pt x="290" y="144"/>
                    </a:moveTo>
                    <a:lnTo>
                      <a:pt x="248" y="42"/>
                    </a:lnTo>
                    <a:lnTo>
                      <a:pt x="146" y="0"/>
                    </a:lnTo>
                    <a:lnTo>
                      <a:pt x="43" y="42"/>
                    </a:lnTo>
                    <a:lnTo>
                      <a:pt x="0" y="144"/>
                    </a:lnTo>
                    <a:lnTo>
                      <a:pt x="43" y="247"/>
                    </a:lnTo>
                    <a:lnTo>
                      <a:pt x="146" y="290"/>
                    </a:lnTo>
                    <a:lnTo>
                      <a:pt x="248" y="247"/>
                    </a:lnTo>
                    <a:lnTo>
                      <a:pt x="290" y="144"/>
                    </a:lnTo>
                    <a:lnTo>
                      <a:pt x="292" y="144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" name="Freeform 133"/>
              <p:cNvSpPr>
                <a:spLocks/>
              </p:cNvSpPr>
              <p:nvPr/>
            </p:nvSpPr>
            <p:spPr bwMode="auto">
              <a:xfrm>
                <a:off x="3145" y="2053"/>
                <a:ext cx="73" cy="73"/>
              </a:xfrm>
              <a:custGeom>
                <a:avLst/>
                <a:gdLst>
                  <a:gd name="T0" fmla="*/ 290 w 292"/>
                  <a:gd name="T1" fmla="*/ 146 h 292"/>
                  <a:gd name="T2" fmla="*/ 248 w 292"/>
                  <a:gd name="T3" fmla="*/ 43 h 292"/>
                  <a:gd name="T4" fmla="*/ 146 w 292"/>
                  <a:gd name="T5" fmla="*/ 0 h 292"/>
                  <a:gd name="T6" fmla="*/ 43 w 292"/>
                  <a:gd name="T7" fmla="*/ 43 h 292"/>
                  <a:gd name="T8" fmla="*/ 0 w 292"/>
                  <a:gd name="T9" fmla="*/ 146 h 292"/>
                  <a:gd name="T10" fmla="*/ 43 w 292"/>
                  <a:gd name="T11" fmla="*/ 249 h 292"/>
                  <a:gd name="T12" fmla="*/ 146 w 292"/>
                  <a:gd name="T13" fmla="*/ 292 h 292"/>
                  <a:gd name="T14" fmla="*/ 248 w 292"/>
                  <a:gd name="T15" fmla="*/ 249 h 292"/>
                  <a:gd name="T16" fmla="*/ 290 w 292"/>
                  <a:gd name="T17" fmla="*/ 146 h 292"/>
                  <a:gd name="T18" fmla="*/ 292 w 292"/>
                  <a:gd name="T19" fmla="*/ 146 h 2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2"/>
                  <a:gd name="T32" fmla="*/ 292 w 292"/>
                  <a:gd name="T33" fmla="*/ 292 h 2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2">
                    <a:moveTo>
                      <a:pt x="290" y="146"/>
                    </a:moveTo>
                    <a:lnTo>
                      <a:pt x="248" y="43"/>
                    </a:lnTo>
                    <a:lnTo>
                      <a:pt x="146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6" y="292"/>
                    </a:lnTo>
                    <a:lnTo>
                      <a:pt x="248" y="249"/>
                    </a:lnTo>
                    <a:lnTo>
                      <a:pt x="290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3" name="Freeform 134"/>
              <p:cNvSpPr>
                <a:spLocks/>
              </p:cNvSpPr>
              <p:nvPr/>
            </p:nvSpPr>
            <p:spPr bwMode="auto">
              <a:xfrm>
                <a:off x="3206" y="1949"/>
                <a:ext cx="73" cy="72"/>
              </a:xfrm>
              <a:custGeom>
                <a:avLst/>
                <a:gdLst>
                  <a:gd name="T0" fmla="*/ 290 w 291"/>
                  <a:gd name="T1" fmla="*/ 145 h 291"/>
                  <a:gd name="T2" fmla="*/ 248 w 291"/>
                  <a:gd name="T3" fmla="*/ 43 h 291"/>
                  <a:gd name="T4" fmla="*/ 144 w 291"/>
                  <a:gd name="T5" fmla="*/ 0 h 291"/>
                  <a:gd name="T6" fmla="*/ 42 w 291"/>
                  <a:gd name="T7" fmla="*/ 43 h 291"/>
                  <a:gd name="T8" fmla="*/ 0 w 291"/>
                  <a:gd name="T9" fmla="*/ 145 h 291"/>
                  <a:gd name="T10" fmla="*/ 42 w 291"/>
                  <a:gd name="T11" fmla="*/ 248 h 291"/>
                  <a:gd name="T12" fmla="*/ 144 w 291"/>
                  <a:gd name="T13" fmla="*/ 291 h 291"/>
                  <a:gd name="T14" fmla="*/ 248 w 291"/>
                  <a:gd name="T15" fmla="*/ 248 h 291"/>
                  <a:gd name="T16" fmla="*/ 290 w 291"/>
                  <a:gd name="T17" fmla="*/ 145 h 291"/>
                  <a:gd name="T18" fmla="*/ 291 w 291"/>
                  <a:gd name="T19" fmla="*/ 145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1"/>
                  <a:gd name="T31" fmla="*/ 0 h 291"/>
                  <a:gd name="T32" fmla="*/ 291 w 291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1" h="291">
                    <a:moveTo>
                      <a:pt x="290" y="145"/>
                    </a:moveTo>
                    <a:lnTo>
                      <a:pt x="248" y="43"/>
                    </a:lnTo>
                    <a:lnTo>
                      <a:pt x="144" y="0"/>
                    </a:lnTo>
                    <a:lnTo>
                      <a:pt x="42" y="43"/>
                    </a:lnTo>
                    <a:lnTo>
                      <a:pt x="0" y="145"/>
                    </a:lnTo>
                    <a:lnTo>
                      <a:pt x="42" y="248"/>
                    </a:lnTo>
                    <a:lnTo>
                      <a:pt x="144" y="291"/>
                    </a:lnTo>
                    <a:lnTo>
                      <a:pt x="248" y="248"/>
                    </a:lnTo>
                    <a:lnTo>
                      <a:pt x="290" y="145"/>
                    </a:lnTo>
                    <a:lnTo>
                      <a:pt x="291" y="14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4" name="Freeform 135"/>
              <p:cNvSpPr>
                <a:spLocks/>
              </p:cNvSpPr>
              <p:nvPr/>
            </p:nvSpPr>
            <p:spPr bwMode="auto">
              <a:xfrm>
                <a:off x="3206" y="2158"/>
                <a:ext cx="73" cy="73"/>
              </a:xfrm>
              <a:custGeom>
                <a:avLst/>
                <a:gdLst>
                  <a:gd name="T0" fmla="*/ 290 w 291"/>
                  <a:gd name="T1" fmla="*/ 146 h 292"/>
                  <a:gd name="T2" fmla="*/ 248 w 291"/>
                  <a:gd name="T3" fmla="*/ 42 h 292"/>
                  <a:gd name="T4" fmla="*/ 144 w 291"/>
                  <a:gd name="T5" fmla="*/ 0 h 292"/>
                  <a:gd name="T6" fmla="*/ 42 w 291"/>
                  <a:gd name="T7" fmla="*/ 42 h 292"/>
                  <a:gd name="T8" fmla="*/ 0 w 291"/>
                  <a:gd name="T9" fmla="*/ 146 h 292"/>
                  <a:gd name="T10" fmla="*/ 42 w 291"/>
                  <a:gd name="T11" fmla="*/ 249 h 292"/>
                  <a:gd name="T12" fmla="*/ 144 w 291"/>
                  <a:gd name="T13" fmla="*/ 292 h 292"/>
                  <a:gd name="T14" fmla="*/ 248 w 291"/>
                  <a:gd name="T15" fmla="*/ 249 h 292"/>
                  <a:gd name="T16" fmla="*/ 290 w 291"/>
                  <a:gd name="T17" fmla="*/ 146 h 292"/>
                  <a:gd name="T18" fmla="*/ 291 w 291"/>
                  <a:gd name="T19" fmla="*/ 146 h 2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1"/>
                  <a:gd name="T31" fmla="*/ 0 h 292"/>
                  <a:gd name="T32" fmla="*/ 291 w 291"/>
                  <a:gd name="T33" fmla="*/ 292 h 2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1" h="292">
                    <a:moveTo>
                      <a:pt x="290" y="146"/>
                    </a:moveTo>
                    <a:lnTo>
                      <a:pt x="248" y="42"/>
                    </a:lnTo>
                    <a:lnTo>
                      <a:pt x="144" y="0"/>
                    </a:lnTo>
                    <a:lnTo>
                      <a:pt x="42" y="42"/>
                    </a:lnTo>
                    <a:lnTo>
                      <a:pt x="0" y="146"/>
                    </a:lnTo>
                    <a:lnTo>
                      <a:pt x="42" y="249"/>
                    </a:lnTo>
                    <a:lnTo>
                      <a:pt x="144" y="292"/>
                    </a:lnTo>
                    <a:lnTo>
                      <a:pt x="248" y="249"/>
                    </a:lnTo>
                    <a:lnTo>
                      <a:pt x="290" y="146"/>
                    </a:lnTo>
                    <a:lnTo>
                      <a:pt x="291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5" name="Freeform 136"/>
              <p:cNvSpPr>
                <a:spLocks/>
              </p:cNvSpPr>
              <p:nvPr/>
            </p:nvSpPr>
            <p:spPr bwMode="auto">
              <a:xfrm>
                <a:off x="3266" y="2263"/>
                <a:ext cx="73" cy="73"/>
              </a:xfrm>
              <a:custGeom>
                <a:avLst/>
                <a:gdLst>
                  <a:gd name="T0" fmla="*/ 290 w 292"/>
                  <a:gd name="T1" fmla="*/ 146 h 291"/>
                  <a:gd name="T2" fmla="*/ 248 w 292"/>
                  <a:gd name="T3" fmla="*/ 43 h 291"/>
                  <a:gd name="T4" fmla="*/ 145 w 292"/>
                  <a:gd name="T5" fmla="*/ 0 h 291"/>
                  <a:gd name="T6" fmla="*/ 43 w 292"/>
                  <a:gd name="T7" fmla="*/ 43 h 291"/>
                  <a:gd name="T8" fmla="*/ 0 w 292"/>
                  <a:gd name="T9" fmla="*/ 146 h 291"/>
                  <a:gd name="T10" fmla="*/ 43 w 292"/>
                  <a:gd name="T11" fmla="*/ 248 h 291"/>
                  <a:gd name="T12" fmla="*/ 145 w 292"/>
                  <a:gd name="T13" fmla="*/ 291 h 291"/>
                  <a:gd name="T14" fmla="*/ 248 w 292"/>
                  <a:gd name="T15" fmla="*/ 248 h 291"/>
                  <a:gd name="T16" fmla="*/ 290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0" y="146"/>
                    </a:moveTo>
                    <a:lnTo>
                      <a:pt x="248" y="43"/>
                    </a:lnTo>
                    <a:lnTo>
                      <a:pt x="145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8"/>
                    </a:lnTo>
                    <a:lnTo>
                      <a:pt x="145" y="291"/>
                    </a:lnTo>
                    <a:lnTo>
                      <a:pt x="248" y="248"/>
                    </a:lnTo>
                    <a:lnTo>
                      <a:pt x="290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6" name="Freeform 137"/>
              <p:cNvSpPr>
                <a:spLocks/>
              </p:cNvSpPr>
              <p:nvPr/>
            </p:nvSpPr>
            <p:spPr bwMode="auto">
              <a:xfrm>
                <a:off x="3326" y="2368"/>
                <a:ext cx="73" cy="73"/>
              </a:xfrm>
              <a:custGeom>
                <a:avLst/>
                <a:gdLst>
                  <a:gd name="T0" fmla="*/ 291 w 292"/>
                  <a:gd name="T1" fmla="*/ 146 h 290"/>
                  <a:gd name="T2" fmla="*/ 248 w 292"/>
                  <a:gd name="T3" fmla="*/ 42 h 290"/>
                  <a:gd name="T4" fmla="*/ 146 w 292"/>
                  <a:gd name="T5" fmla="*/ 0 h 290"/>
                  <a:gd name="T6" fmla="*/ 43 w 292"/>
                  <a:gd name="T7" fmla="*/ 42 h 290"/>
                  <a:gd name="T8" fmla="*/ 0 w 292"/>
                  <a:gd name="T9" fmla="*/ 146 h 290"/>
                  <a:gd name="T10" fmla="*/ 43 w 292"/>
                  <a:gd name="T11" fmla="*/ 248 h 290"/>
                  <a:gd name="T12" fmla="*/ 146 w 292"/>
                  <a:gd name="T13" fmla="*/ 290 h 290"/>
                  <a:gd name="T14" fmla="*/ 248 w 292"/>
                  <a:gd name="T15" fmla="*/ 248 h 290"/>
                  <a:gd name="T16" fmla="*/ 291 w 292"/>
                  <a:gd name="T17" fmla="*/ 146 h 290"/>
                  <a:gd name="T18" fmla="*/ 292 w 292"/>
                  <a:gd name="T19" fmla="*/ 146 h 2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0"/>
                  <a:gd name="T32" fmla="*/ 292 w 292"/>
                  <a:gd name="T33" fmla="*/ 290 h 2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0">
                    <a:moveTo>
                      <a:pt x="291" y="146"/>
                    </a:moveTo>
                    <a:lnTo>
                      <a:pt x="248" y="42"/>
                    </a:lnTo>
                    <a:lnTo>
                      <a:pt x="146" y="0"/>
                    </a:lnTo>
                    <a:lnTo>
                      <a:pt x="43" y="42"/>
                    </a:lnTo>
                    <a:lnTo>
                      <a:pt x="0" y="146"/>
                    </a:lnTo>
                    <a:lnTo>
                      <a:pt x="43" y="248"/>
                    </a:lnTo>
                    <a:lnTo>
                      <a:pt x="146" y="290"/>
                    </a:lnTo>
                    <a:lnTo>
                      <a:pt x="248" y="248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" name="Freeform 138"/>
              <p:cNvSpPr>
                <a:spLocks/>
              </p:cNvSpPr>
              <p:nvPr/>
            </p:nvSpPr>
            <p:spPr bwMode="auto">
              <a:xfrm>
                <a:off x="3447" y="2368"/>
                <a:ext cx="73" cy="73"/>
              </a:xfrm>
              <a:custGeom>
                <a:avLst/>
                <a:gdLst>
                  <a:gd name="T0" fmla="*/ 291 w 292"/>
                  <a:gd name="T1" fmla="*/ 146 h 290"/>
                  <a:gd name="T2" fmla="*/ 248 w 292"/>
                  <a:gd name="T3" fmla="*/ 42 h 290"/>
                  <a:gd name="T4" fmla="*/ 145 w 292"/>
                  <a:gd name="T5" fmla="*/ 0 h 290"/>
                  <a:gd name="T6" fmla="*/ 43 w 292"/>
                  <a:gd name="T7" fmla="*/ 42 h 290"/>
                  <a:gd name="T8" fmla="*/ 0 w 292"/>
                  <a:gd name="T9" fmla="*/ 146 h 290"/>
                  <a:gd name="T10" fmla="*/ 43 w 292"/>
                  <a:gd name="T11" fmla="*/ 248 h 290"/>
                  <a:gd name="T12" fmla="*/ 145 w 292"/>
                  <a:gd name="T13" fmla="*/ 290 h 290"/>
                  <a:gd name="T14" fmla="*/ 248 w 292"/>
                  <a:gd name="T15" fmla="*/ 248 h 290"/>
                  <a:gd name="T16" fmla="*/ 291 w 292"/>
                  <a:gd name="T17" fmla="*/ 146 h 290"/>
                  <a:gd name="T18" fmla="*/ 292 w 292"/>
                  <a:gd name="T19" fmla="*/ 146 h 2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0"/>
                  <a:gd name="T32" fmla="*/ 292 w 292"/>
                  <a:gd name="T33" fmla="*/ 290 h 2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0">
                    <a:moveTo>
                      <a:pt x="291" y="146"/>
                    </a:moveTo>
                    <a:lnTo>
                      <a:pt x="248" y="42"/>
                    </a:lnTo>
                    <a:lnTo>
                      <a:pt x="145" y="0"/>
                    </a:lnTo>
                    <a:lnTo>
                      <a:pt x="43" y="42"/>
                    </a:lnTo>
                    <a:lnTo>
                      <a:pt x="0" y="146"/>
                    </a:lnTo>
                    <a:lnTo>
                      <a:pt x="43" y="248"/>
                    </a:lnTo>
                    <a:lnTo>
                      <a:pt x="145" y="290"/>
                    </a:lnTo>
                    <a:lnTo>
                      <a:pt x="248" y="248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" name="Freeform 139"/>
              <p:cNvSpPr>
                <a:spLocks/>
              </p:cNvSpPr>
              <p:nvPr/>
            </p:nvSpPr>
            <p:spPr bwMode="auto">
              <a:xfrm>
                <a:off x="3508" y="2473"/>
                <a:ext cx="73" cy="72"/>
              </a:xfrm>
              <a:custGeom>
                <a:avLst/>
                <a:gdLst>
                  <a:gd name="T0" fmla="*/ 290 w 292"/>
                  <a:gd name="T1" fmla="*/ 145 h 291"/>
                  <a:gd name="T2" fmla="*/ 248 w 292"/>
                  <a:gd name="T3" fmla="*/ 43 h 291"/>
                  <a:gd name="T4" fmla="*/ 146 w 292"/>
                  <a:gd name="T5" fmla="*/ 0 h 291"/>
                  <a:gd name="T6" fmla="*/ 42 w 292"/>
                  <a:gd name="T7" fmla="*/ 43 h 291"/>
                  <a:gd name="T8" fmla="*/ 0 w 292"/>
                  <a:gd name="T9" fmla="*/ 145 h 291"/>
                  <a:gd name="T10" fmla="*/ 42 w 292"/>
                  <a:gd name="T11" fmla="*/ 248 h 291"/>
                  <a:gd name="T12" fmla="*/ 146 w 292"/>
                  <a:gd name="T13" fmla="*/ 291 h 291"/>
                  <a:gd name="T14" fmla="*/ 248 w 292"/>
                  <a:gd name="T15" fmla="*/ 248 h 291"/>
                  <a:gd name="T16" fmla="*/ 290 w 292"/>
                  <a:gd name="T17" fmla="*/ 145 h 291"/>
                  <a:gd name="T18" fmla="*/ 292 w 292"/>
                  <a:gd name="T19" fmla="*/ 145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0" y="145"/>
                    </a:moveTo>
                    <a:lnTo>
                      <a:pt x="248" y="43"/>
                    </a:lnTo>
                    <a:lnTo>
                      <a:pt x="146" y="0"/>
                    </a:lnTo>
                    <a:lnTo>
                      <a:pt x="42" y="43"/>
                    </a:lnTo>
                    <a:lnTo>
                      <a:pt x="0" y="145"/>
                    </a:lnTo>
                    <a:lnTo>
                      <a:pt x="42" y="248"/>
                    </a:lnTo>
                    <a:lnTo>
                      <a:pt x="146" y="291"/>
                    </a:lnTo>
                    <a:lnTo>
                      <a:pt x="248" y="248"/>
                    </a:lnTo>
                    <a:lnTo>
                      <a:pt x="290" y="145"/>
                    </a:lnTo>
                    <a:lnTo>
                      <a:pt x="292" y="14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" name="Freeform 140"/>
              <p:cNvSpPr>
                <a:spLocks/>
              </p:cNvSpPr>
              <p:nvPr/>
            </p:nvSpPr>
            <p:spPr bwMode="auto">
              <a:xfrm>
                <a:off x="3629" y="2473"/>
                <a:ext cx="73" cy="72"/>
              </a:xfrm>
              <a:custGeom>
                <a:avLst/>
                <a:gdLst>
                  <a:gd name="T0" fmla="*/ 290 w 292"/>
                  <a:gd name="T1" fmla="*/ 145 h 291"/>
                  <a:gd name="T2" fmla="*/ 248 w 292"/>
                  <a:gd name="T3" fmla="*/ 43 h 291"/>
                  <a:gd name="T4" fmla="*/ 144 w 292"/>
                  <a:gd name="T5" fmla="*/ 0 h 291"/>
                  <a:gd name="T6" fmla="*/ 43 w 292"/>
                  <a:gd name="T7" fmla="*/ 43 h 291"/>
                  <a:gd name="T8" fmla="*/ 0 w 292"/>
                  <a:gd name="T9" fmla="*/ 145 h 291"/>
                  <a:gd name="T10" fmla="*/ 43 w 292"/>
                  <a:gd name="T11" fmla="*/ 248 h 291"/>
                  <a:gd name="T12" fmla="*/ 144 w 292"/>
                  <a:gd name="T13" fmla="*/ 291 h 291"/>
                  <a:gd name="T14" fmla="*/ 248 w 292"/>
                  <a:gd name="T15" fmla="*/ 248 h 291"/>
                  <a:gd name="T16" fmla="*/ 290 w 292"/>
                  <a:gd name="T17" fmla="*/ 145 h 291"/>
                  <a:gd name="T18" fmla="*/ 292 w 292"/>
                  <a:gd name="T19" fmla="*/ 145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0" y="145"/>
                    </a:moveTo>
                    <a:lnTo>
                      <a:pt x="248" y="43"/>
                    </a:lnTo>
                    <a:lnTo>
                      <a:pt x="144" y="0"/>
                    </a:lnTo>
                    <a:lnTo>
                      <a:pt x="43" y="43"/>
                    </a:lnTo>
                    <a:lnTo>
                      <a:pt x="0" y="145"/>
                    </a:lnTo>
                    <a:lnTo>
                      <a:pt x="43" y="248"/>
                    </a:lnTo>
                    <a:lnTo>
                      <a:pt x="144" y="291"/>
                    </a:lnTo>
                    <a:lnTo>
                      <a:pt x="248" y="248"/>
                    </a:lnTo>
                    <a:lnTo>
                      <a:pt x="290" y="145"/>
                    </a:lnTo>
                    <a:lnTo>
                      <a:pt x="292" y="14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" name="Freeform 141"/>
              <p:cNvSpPr>
                <a:spLocks/>
              </p:cNvSpPr>
              <p:nvPr/>
            </p:nvSpPr>
            <p:spPr bwMode="auto">
              <a:xfrm>
                <a:off x="3750" y="2473"/>
                <a:ext cx="73" cy="72"/>
              </a:xfrm>
              <a:custGeom>
                <a:avLst/>
                <a:gdLst>
                  <a:gd name="T0" fmla="*/ 290 w 292"/>
                  <a:gd name="T1" fmla="*/ 145 h 291"/>
                  <a:gd name="T2" fmla="*/ 248 w 292"/>
                  <a:gd name="T3" fmla="*/ 43 h 291"/>
                  <a:gd name="T4" fmla="*/ 145 w 292"/>
                  <a:gd name="T5" fmla="*/ 0 h 291"/>
                  <a:gd name="T6" fmla="*/ 43 w 292"/>
                  <a:gd name="T7" fmla="*/ 43 h 291"/>
                  <a:gd name="T8" fmla="*/ 0 w 292"/>
                  <a:gd name="T9" fmla="*/ 145 h 291"/>
                  <a:gd name="T10" fmla="*/ 43 w 292"/>
                  <a:gd name="T11" fmla="*/ 248 h 291"/>
                  <a:gd name="T12" fmla="*/ 145 w 292"/>
                  <a:gd name="T13" fmla="*/ 291 h 291"/>
                  <a:gd name="T14" fmla="*/ 248 w 292"/>
                  <a:gd name="T15" fmla="*/ 248 h 291"/>
                  <a:gd name="T16" fmla="*/ 290 w 292"/>
                  <a:gd name="T17" fmla="*/ 145 h 291"/>
                  <a:gd name="T18" fmla="*/ 292 w 292"/>
                  <a:gd name="T19" fmla="*/ 145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0" y="145"/>
                    </a:moveTo>
                    <a:lnTo>
                      <a:pt x="248" y="43"/>
                    </a:lnTo>
                    <a:lnTo>
                      <a:pt x="145" y="0"/>
                    </a:lnTo>
                    <a:lnTo>
                      <a:pt x="43" y="43"/>
                    </a:lnTo>
                    <a:lnTo>
                      <a:pt x="0" y="145"/>
                    </a:lnTo>
                    <a:lnTo>
                      <a:pt x="43" y="248"/>
                    </a:lnTo>
                    <a:lnTo>
                      <a:pt x="145" y="291"/>
                    </a:lnTo>
                    <a:lnTo>
                      <a:pt x="248" y="248"/>
                    </a:lnTo>
                    <a:lnTo>
                      <a:pt x="290" y="145"/>
                    </a:lnTo>
                    <a:lnTo>
                      <a:pt x="292" y="14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" name="Freeform 142"/>
              <p:cNvSpPr>
                <a:spLocks/>
              </p:cNvSpPr>
              <p:nvPr/>
            </p:nvSpPr>
            <p:spPr bwMode="auto">
              <a:xfrm>
                <a:off x="3870" y="2473"/>
                <a:ext cx="73" cy="72"/>
              </a:xfrm>
              <a:custGeom>
                <a:avLst/>
                <a:gdLst>
                  <a:gd name="T0" fmla="*/ 290 w 291"/>
                  <a:gd name="T1" fmla="*/ 145 h 291"/>
                  <a:gd name="T2" fmla="*/ 248 w 291"/>
                  <a:gd name="T3" fmla="*/ 43 h 291"/>
                  <a:gd name="T4" fmla="*/ 146 w 291"/>
                  <a:gd name="T5" fmla="*/ 0 h 291"/>
                  <a:gd name="T6" fmla="*/ 42 w 291"/>
                  <a:gd name="T7" fmla="*/ 43 h 291"/>
                  <a:gd name="T8" fmla="*/ 0 w 291"/>
                  <a:gd name="T9" fmla="*/ 145 h 291"/>
                  <a:gd name="T10" fmla="*/ 42 w 291"/>
                  <a:gd name="T11" fmla="*/ 248 h 291"/>
                  <a:gd name="T12" fmla="*/ 146 w 291"/>
                  <a:gd name="T13" fmla="*/ 291 h 291"/>
                  <a:gd name="T14" fmla="*/ 248 w 291"/>
                  <a:gd name="T15" fmla="*/ 248 h 291"/>
                  <a:gd name="T16" fmla="*/ 290 w 291"/>
                  <a:gd name="T17" fmla="*/ 145 h 291"/>
                  <a:gd name="T18" fmla="*/ 291 w 291"/>
                  <a:gd name="T19" fmla="*/ 145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1"/>
                  <a:gd name="T31" fmla="*/ 0 h 291"/>
                  <a:gd name="T32" fmla="*/ 291 w 291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1" h="291">
                    <a:moveTo>
                      <a:pt x="290" y="145"/>
                    </a:moveTo>
                    <a:lnTo>
                      <a:pt x="248" y="43"/>
                    </a:lnTo>
                    <a:lnTo>
                      <a:pt x="146" y="0"/>
                    </a:lnTo>
                    <a:lnTo>
                      <a:pt x="42" y="43"/>
                    </a:lnTo>
                    <a:lnTo>
                      <a:pt x="0" y="145"/>
                    </a:lnTo>
                    <a:lnTo>
                      <a:pt x="42" y="248"/>
                    </a:lnTo>
                    <a:lnTo>
                      <a:pt x="146" y="291"/>
                    </a:lnTo>
                    <a:lnTo>
                      <a:pt x="248" y="248"/>
                    </a:lnTo>
                    <a:lnTo>
                      <a:pt x="290" y="145"/>
                    </a:lnTo>
                    <a:lnTo>
                      <a:pt x="291" y="14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" name="Freeform 143"/>
              <p:cNvSpPr>
                <a:spLocks/>
              </p:cNvSpPr>
              <p:nvPr/>
            </p:nvSpPr>
            <p:spPr bwMode="auto">
              <a:xfrm>
                <a:off x="3931" y="2368"/>
                <a:ext cx="73" cy="73"/>
              </a:xfrm>
              <a:custGeom>
                <a:avLst/>
                <a:gdLst>
                  <a:gd name="T0" fmla="*/ 291 w 292"/>
                  <a:gd name="T1" fmla="*/ 146 h 290"/>
                  <a:gd name="T2" fmla="*/ 248 w 292"/>
                  <a:gd name="T3" fmla="*/ 42 h 290"/>
                  <a:gd name="T4" fmla="*/ 145 w 292"/>
                  <a:gd name="T5" fmla="*/ 0 h 290"/>
                  <a:gd name="T6" fmla="*/ 43 w 292"/>
                  <a:gd name="T7" fmla="*/ 42 h 290"/>
                  <a:gd name="T8" fmla="*/ 0 w 292"/>
                  <a:gd name="T9" fmla="*/ 146 h 290"/>
                  <a:gd name="T10" fmla="*/ 43 w 292"/>
                  <a:gd name="T11" fmla="*/ 248 h 290"/>
                  <a:gd name="T12" fmla="*/ 145 w 292"/>
                  <a:gd name="T13" fmla="*/ 290 h 290"/>
                  <a:gd name="T14" fmla="*/ 248 w 292"/>
                  <a:gd name="T15" fmla="*/ 248 h 290"/>
                  <a:gd name="T16" fmla="*/ 291 w 292"/>
                  <a:gd name="T17" fmla="*/ 146 h 290"/>
                  <a:gd name="T18" fmla="*/ 292 w 292"/>
                  <a:gd name="T19" fmla="*/ 146 h 2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0"/>
                  <a:gd name="T32" fmla="*/ 292 w 292"/>
                  <a:gd name="T33" fmla="*/ 290 h 2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0">
                    <a:moveTo>
                      <a:pt x="291" y="146"/>
                    </a:moveTo>
                    <a:lnTo>
                      <a:pt x="248" y="42"/>
                    </a:lnTo>
                    <a:lnTo>
                      <a:pt x="145" y="0"/>
                    </a:lnTo>
                    <a:lnTo>
                      <a:pt x="43" y="42"/>
                    </a:lnTo>
                    <a:lnTo>
                      <a:pt x="0" y="146"/>
                    </a:lnTo>
                    <a:lnTo>
                      <a:pt x="43" y="248"/>
                    </a:lnTo>
                    <a:lnTo>
                      <a:pt x="145" y="290"/>
                    </a:lnTo>
                    <a:lnTo>
                      <a:pt x="248" y="248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" name="Freeform 144"/>
              <p:cNvSpPr>
                <a:spLocks/>
              </p:cNvSpPr>
              <p:nvPr/>
            </p:nvSpPr>
            <p:spPr bwMode="auto">
              <a:xfrm>
                <a:off x="4052" y="2368"/>
                <a:ext cx="73" cy="73"/>
              </a:xfrm>
              <a:custGeom>
                <a:avLst/>
                <a:gdLst>
                  <a:gd name="T0" fmla="*/ 291 w 292"/>
                  <a:gd name="T1" fmla="*/ 146 h 290"/>
                  <a:gd name="T2" fmla="*/ 248 w 292"/>
                  <a:gd name="T3" fmla="*/ 42 h 290"/>
                  <a:gd name="T4" fmla="*/ 146 w 292"/>
                  <a:gd name="T5" fmla="*/ 0 h 290"/>
                  <a:gd name="T6" fmla="*/ 43 w 292"/>
                  <a:gd name="T7" fmla="*/ 42 h 290"/>
                  <a:gd name="T8" fmla="*/ 0 w 292"/>
                  <a:gd name="T9" fmla="*/ 146 h 290"/>
                  <a:gd name="T10" fmla="*/ 43 w 292"/>
                  <a:gd name="T11" fmla="*/ 248 h 290"/>
                  <a:gd name="T12" fmla="*/ 146 w 292"/>
                  <a:gd name="T13" fmla="*/ 290 h 290"/>
                  <a:gd name="T14" fmla="*/ 248 w 292"/>
                  <a:gd name="T15" fmla="*/ 248 h 290"/>
                  <a:gd name="T16" fmla="*/ 291 w 292"/>
                  <a:gd name="T17" fmla="*/ 146 h 290"/>
                  <a:gd name="T18" fmla="*/ 292 w 292"/>
                  <a:gd name="T19" fmla="*/ 146 h 2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0"/>
                  <a:gd name="T32" fmla="*/ 292 w 292"/>
                  <a:gd name="T33" fmla="*/ 290 h 2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0">
                    <a:moveTo>
                      <a:pt x="291" y="146"/>
                    </a:moveTo>
                    <a:lnTo>
                      <a:pt x="248" y="42"/>
                    </a:lnTo>
                    <a:lnTo>
                      <a:pt x="146" y="0"/>
                    </a:lnTo>
                    <a:lnTo>
                      <a:pt x="43" y="42"/>
                    </a:lnTo>
                    <a:lnTo>
                      <a:pt x="0" y="146"/>
                    </a:lnTo>
                    <a:lnTo>
                      <a:pt x="43" y="248"/>
                    </a:lnTo>
                    <a:lnTo>
                      <a:pt x="146" y="290"/>
                    </a:lnTo>
                    <a:lnTo>
                      <a:pt x="248" y="248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4" name="Freeform 145"/>
              <p:cNvSpPr>
                <a:spLocks/>
              </p:cNvSpPr>
              <p:nvPr/>
            </p:nvSpPr>
            <p:spPr bwMode="auto">
              <a:xfrm>
                <a:off x="4112" y="2263"/>
                <a:ext cx="73" cy="73"/>
              </a:xfrm>
              <a:custGeom>
                <a:avLst/>
                <a:gdLst>
                  <a:gd name="T0" fmla="*/ 290 w 292"/>
                  <a:gd name="T1" fmla="*/ 146 h 291"/>
                  <a:gd name="T2" fmla="*/ 248 w 292"/>
                  <a:gd name="T3" fmla="*/ 43 h 291"/>
                  <a:gd name="T4" fmla="*/ 144 w 292"/>
                  <a:gd name="T5" fmla="*/ 0 h 291"/>
                  <a:gd name="T6" fmla="*/ 42 w 292"/>
                  <a:gd name="T7" fmla="*/ 43 h 291"/>
                  <a:gd name="T8" fmla="*/ 0 w 292"/>
                  <a:gd name="T9" fmla="*/ 146 h 291"/>
                  <a:gd name="T10" fmla="*/ 42 w 292"/>
                  <a:gd name="T11" fmla="*/ 248 h 291"/>
                  <a:gd name="T12" fmla="*/ 144 w 292"/>
                  <a:gd name="T13" fmla="*/ 291 h 291"/>
                  <a:gd name="T14" fmla="*/ 248 w 292"/>
                  <a:gd name="T15" fmla="*/ 248 h 291"/>
                  <a:gd name="T16" fmla="*/ 290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0" y="146"/>
                    </a:moveTo>
                    <a:lnTo>
                      <a:pt x="248" y="43"/>
                    </a:lnTo>
                    <a:lnTo>
                      <a:pt x="144" y="0"/>
                    </a:lnTo>
                    <a:lnTo>
                      <a:pt x="42" y="43"/>
                    </a:lnTo>
                    <a:lnTo>
                      <a:pt x="0" y="146"/>
                    </a:lnTo>
                    <a:lnTo>
                      <a:pt x="42" y="248"/>
                    </a:lnTo>
                    <a:lnTo>
                      <a:pt x="144" y="291"/>
                    </a:lnTo>
                    <a:lnTo>
                      <a:pt x="248" y="248"/>
                    </a:lnTo>
                    <a:lnTo>
                      <a:pt x="290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5" name="Freeform 146"/>
              <p:cNvSpPr>
                <a:spLocks/>
              </p:cNvSpPr>
              <p:nvPr/>
            </p:nvSpPr>
            <p:spPr bwMode="auto">
              <a:xfrm>
                <a:off x="4173" y="2158"/>
                <a:ext cx="73" cy="73"/>
              </a:xfrm>
              <a:custGeom>
                <a:avLst/>
                <a:gdLst>
                  <a:gd name="T0" fmla="*/ 291 w 292"/>
                  <a:gd name="T1" fmla="*/ 146 h 292"/>
                  <a:gd name="T2" fmla="*/ 248 w 292"/>
                  <a:gd name="T3" fmla="*/ 42 h 292"/>
                  <a:gd name="T4" fmla="*/ 145 w 292"/>
                  <a:gd name="T5" fmla="*/ 0 h 292"/>
                  <a:gd name="T6" fmla="*/ 43 w 292"/>
                  <a:gd name="T7" fmla="*/ 42 h 292"/>
                  <a:gd name="T8" fmla="*/ 0 w 292"/>
                  <a:gd name="T9" fmla="*/ 146 h 292"/>
                  <a:gd name="T10" fmla="*/ 43 w 292"/>
                  <a:gd name="T11" fmla="*/ 249 h 292"/>
                  <a:gd name="T12" fmla="*/ 145 w 292"/>
                  <a:gd name="T13" fmla="*/ 292 h 292"/>
                  <a:gd name="T14" fmla="*/ 248 w 292"/>
                  <a:gd name="T15" fmla="*/ 249 h 292"/>
                  <a:gd name="T16" fmla="*/ 291 w 292"/>
                  <a:gd name="T17" fmla="*/ 146 h 292"/>
                  <a:gd name="T18" fmla="*/ 292 w 292"/>
                  <a:gd name="T19" fmla="*/ 146 h 2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2"/>
                  <a:gd name="T32" fmla="*/ 292 w 292"/>
                  <a:gd name="T33" fmla="*/ 292 h 2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2">
                    <a:moveTo>
                      <a:pt x="291" y="146"/>
                    </a:moveTo>
                    <a:lnTo>
                      <a:pt x="248" y="42"/>
                    </a:lnTo>
                    <a:lnTo>
                      <a:pt x="145" y="0"/>
                    </a:lnTo>
                    <a:lnTo>
                      <a:pt x="43" y="42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5" y="292"/>
                    </a:lnTo>
                    <a:lnTo>
                      <a:pt x="248" y="249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6" name="Freeform 147"/>
              <p:cNvSpPr>
                <a:spLocks/>
              </p:cNvSpPr>
              <p:nvPr/>
            </p:nvSpPr>
            <p:spPr bwMode="auto">
              <a:xfrm>
                <a:off x="4233" y="2053"/>
                <a:ext cx="73" cy="73"/>
              </a:xfrm>
              <a:custGeom>
                <a:avLst/>
                <a:gdLst>
                  <a:gd name="T0" fmla="*/ 290 w 291"/>
                  <a:gd name="T1" fmla="*/ 146 h 292"/>
                  <a:gd name="T2" fmla="*/ 247 w 291"/>
                  <a:gd name="T3" fmla="*/ 43 h 292"/>
                  <a:gd name="T4" fmla="*/ 145 w 291"/>
                  <a:gd name="T5" fmla="*/ 0 h 292"/>
                  <a:gd name="T6" fmla="*/ 42 w 291"/>
                  <a:gd name="T7" fmla="*/ 43 h 292"/>
                  <a:gd name="T8" fmla="*/ 0 w 291"/>
                  <a:gd name="T9" fmla="*/ 146 h 292"/>
                  <a:gd name="T10" fmla="*/ 42 w 291"/>
                  <a:gd name="T11" fmla="*/ 249 h 292"/>
                  <a:gd name="T12" fmla="*/ 145 w 291"/>
                  <a:gd name="T13" fmla="*/ 292 h 292"/>
                  <a:gd name="T14" fmla="*/ 247 w 291"/>
                  <a:gd name="T15" fmla="*/ 249 h 292"/>
                  <a:gd name="T16" fmla="*/ 290 w 291"/>
                  <a:gd name="T17" fmla="*/ 146 h 292"/>
                  <a:gd name="T18" fmla="*/ 291 w 291"/>
                  <a:gd name="T19" fmla="*/ 146 h 2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1"/>
                  <a:gd name="T31" fmla="*/ 0 h 292"/>
                  <a:gd name="T32" fmla="*/ 291 w 291"/>
                  <a:gd name="T33" fmla="*/ 292 h 2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1" h="292">
                    <a:moveTo>
                      <a:pt x="290" y="146"/>
                    </a:moveTo>
                    <a:lnTo>
                      <a:pt x="247" y="43"/>
                    </a:lnTo>
                    <a:lnTo>
                      <a:pt x="145" y="0"/>
                    </a:lnTo>
                    <a:lnTo>
                      <a:pt x="42" y="43"/>
                    </a:lnTo>
                    <a:lnTo>
                      <a:pt x="0" y="146"/>
                    </a:lnTo>
                    <a:lnTo>
                      <a:pt x="42" y="249"/>
                    </a:lnTo>
                    <a:lnTo>
                      <a:pt x="145" y="292"/>
                    </a:lnTo>
                    <a:lnTo>
                      <a:pt x="247" y="249"/>
                    </a:lnTo>
                    <a:lnTo>
                      <a:pt x="290" y="146"/>
                    </a:lnTo>
                    <a:lnTo>
                      <a:pt x="291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7" name="Freeform 148"/>
              <p:cNvSpPr>
                <a:spLocks/>
              </p:cNvSpPr>
              <p:nvPr/>
            </p:nvSpPr>
            <p:spPr bwMode="auto">
              <a:xfrm>
                <a:off x="4233" y="1844"/>
                <a:ext cx="73" cy="73"/>
              </a:xfrm>
              <a:custGeom>
                <a:avLst/>
                <a:gdLst>
                  <a:gd name="T0" fmla="*/ 290 w 291"/>
                  <a:gd name="T1" fmla="*/ 144 h 290"/>
                  <a:gd name="T2" fmla="*/ 247 w 291"/>
                  <a:gd name="T3" fmla="*/ 42 h 290"/>
                  <a:gd name="T4" fmla="*/ 145 w 291"/>
                  <a:gd name="T5" fmla="*/ 0 h 290"/>
                  <a:gd name="T6" fmla="*/ 42 w 291"/>
                  <a:gd name="T7" fmla="*/ 42 h 290"/>
                  <a:gd name="T8" fmla="*/ 0 w 291"/>
                  <a:gd name="T9" fmla="*/ 144 h 290"/>
                  <a:gd name="T10" fmla="*/ 42 w 291"/>
                  <a:gd name="T11" fmla="*/ 247 h 290"/>
                  <a:gd name="T12" fmla="*/ 145 w 291"/>
                  <a:gd name="T13" fmla="*/ 290 h 290"/>
                  <a:gd name="T14" fmla="*/ 247 w 291"/>
                  <a:gd name="T15" fmla="*/ 247 h 290"/>
                  <a:gd name="T16" fmla="*/ 290 w 291"/>
                  <a:gd name="T17" fmla="*/ 144 h 290"/>
                  <a:gd name="T18" fmla="*/ 291 w 291"/>
                  <a:gd name="T19" fmla="*/ 144 h 2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1"/>
                  <a:gd name="T31" fmla="*/ 0 h 290"/>
                  <a:gd name="T32" fmla="*/ 291 w 291"/>
                  <a:gd name="T33" fmla="*/ 290 h 2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1" h="290">
                    <a:moveTo>
                      <a:pt x="290" y="144"/>
                    </a:moveTo>
                    <a:lnTo>
                      <a:pt x="247" y="42"/>
                    </a:lnTo>
                    <a:lnTo>
                      <a:pt x="145" y="0"/>
                    </a:lnTo>
                    <a:lnTo>
                      <a:pt x="42" y="42"/>
                    </a:lnTo>
                    <a:lnTo>
                      <a:pt x="0" y="144"/>
                    </a:lnTo>
                    <a:lnTo>
                      <a:pt x="42" y="247"/>
                    </a:lnTo>
                    <a:lnTo>
                      <a:pt x="145" y="290"/>
                    </a:lnTo>
                    <a:lnTo>
                      <a:pt x="247" y="247"/>
                    </a:lnTo>
                    <a:lnTo>
                      <a:pt x="290" y="144"/>
                    </a:lnTo>
                    <a:lnTo>
                      <a:pt x="291" y="144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8" name="Freeform 149"/>
              <p:cNvSpPr>
                <a:spLocks/>
              </p:cNvSpPr>
              <p:nvPr/>
            </p:nvSpPr>
            <p:spPr bwMode="auto">
              <a:xfrm>
                <a:off x="4173" y="1739"/>
                <a:ext cx="73" cy="73"/>
              </a:xfrm>
              <a:custGeom>
                <a:avLst/>
                <a:gdLst>
                  <a:gd name="T0" fmla="*/ 291 w 292"/>
                  <a:gd name="T1" fmla="*/ 146 h 291"/>
                  <a:gd name="T2" fmla="*/ 248 w 292"/>
                  <a:gd name="T3" fmla="*/ 43 h 291"/>
                  <a:gd name="T4" fmla="*/ 145 w 292"/>
                  <a:gd name="T5" fmla="*/ 0 h 291"/>
                  <a:gd name="T6" fmla="*/ 43 w 292"/>
                  <a:gd name="T7" fmla="*/ 43 h 291"/>
                  <a:gd name="T8" fmla="*/ 0 w 292"/>
                  <a:gd name="T9" fmla="*/ 146 h 291"/>
                  <a:gd name="T10" fmla="*/ 43 w 292"/>
                  <a:gd name="T11" fmla="*/ 248 h 291"/>
                  <a:gd name="T12" fmla="*/ 145 w 292"/>
                  <a:gd name="T13" fmla="*/ 291 h 291"/>
                  <a:gd name="T14" fmla="*/ 248 w 292"/>
                  <a:gd name="T15" fmla="*/ 248 h 291"/>
                  <a:gd name="T16" fmla="*/ 291 w 292"/>
                  <a:gd name="T17" fmla="*/ 146 h 291"/>
                  <a:gd name="T18" fmla="*/ 292 w 292"/>
                  <a:gd name="T19" fmla="*/ 146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1" y="146"/>
                    </a:moveTo>
                    <a:lnTo>
                      <a:pt x="248" y="43"/>
                    </a:lnTo>
                    <a:lnTo>
                      <a:pt x="145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8"/>
                    </a:lnTo>
                    <a:lnTo>
                      <a:pt x="145" y="291"/>
                    </a:lnTo>
                    <a:lnTo>
                      <a:pt x="248" y="248"/>
                    </a:lnTo>
                    <a:lnTo>
                      <a:pt x="291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9" name="Freeform 150"/>
              <p:cNvSpPr>
                <a:spLocks/>
              </p:cNvSpPr>
              <p:nvPr/>
            </p:nvSpPr>
            <p:spPr bwMode="auto">
              <a:xfrm>
                <a:off x="4112" y="1634"/>
                <a:ext cx="73" cy="73"/>
              </a:xfrm>
              <a:custGeom>
                <a:avLst/>
                <a:gdLst>
                  <a:gd name="T0" fmla="*/ 290 w 292"/>
                  <a:gd name="T1" fmla="*/ 146 h 290"/>
                  <a:gd name="T2" fmla="*/ 248 w 292"/>
                  <a:gd name="T3" fmla="*/ 42 h 290"/>
                  <a:gd name="T4" fmla="*/ 144 w 292"/>
                  <a:gd name="T5" fmla="*/ 0 h 290"/>
                  <a:gd name="T6" fmla="*/ 42 w 292"/>
                  <a:gd name="T7" fmla="*/ 42 h 290"/>
                  <a:gd name="T8" fmla="*/ 0 w 292"/>
                  <a:gd name="T9" fmla="*/ 146 h 290"/>
                  <a:gd name="T10" fmla="*/ 42 w 292"/>
                  <a:gd name="T11" fmla="*/ 247 h 290"/>
                  <a:gd name="T12" fmla="*/ 144 w 292"/>
                  <a:gd name="T13" fmla="*/ 290 h 290"/>
                  <a:gd name="T14" fmla="*/ 248 w 292"/>
                  <a:gd name="T15" fmla="*/ 247 h 290"/>
                  <a:gd name="T16" fmla="*/ 290 w 292"/>
                  <a:gd name="T17" fmla="*/ 146 h 290"/>
                  <a:gd name="T18" fmla="*/ 292 w 292"/>
                  <a:gd name="T19" fmla="*/ 146 h 2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0"/>
                  <a:gd name="T32" fmla="*/ 292 w 292"/>
                  <a:gd name="T33" fmla="*/ 290 h 2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0">
                    <a:moveTo>
                      <a:pt x="290" y="146"/>
                    </a:moveTo>
                    <a:lnTo>
                      <a:pt x="248" y="42"/>
                    </a:lnTo>
                    <a:lnTo>
                      <a:pt x="144" y="0"/>
                    </a:lnTo>
                    <a:lnTo>
                      <a:pt x="42" y="42"/>
                    </a:lnTo>
                    <a:lnTo>
                      <a:pt x="0" y="146"/>
                    </a:lnTo>
                    <a:lnTo>
                      <a:pt x="42" y="247"/>
                    </a:lnTo>
                    <a:lnTo>
                      <a:pt x="144" y="290"/>
                    </a:lnTo>
                    <a:lnTo>
                      <a:pt x="248" y="247"/>
                    </a:lnTo>
                    <a:lnTo>
                      <a:pt x="290" y="146"/>
                    </a:lnTo>
                    <a:lnTo>
                      <a:pt x="292" y="14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0" name="Freeform 151"/>
              <p:cNvSpPr>
                <a:spLocks/>
              </p:cNvSpPr>
              <p:nvPr/>
            </p:nvSpPr>
            <p:spPr bwMode="auto">
              <a:xfrm>
                <a:off x="3689" y="1949"/>
                <a:ext cx="73" cy="72"/>
              </a:xfrm>
              <a:custGeom>
                <a:avLst/>
                <a:gdLst>
                  <a:gd name="T0" fmla="*/ 291 w 292"/>
                  <a:gd name="T1" fmla="*/ 145 h 291"/>
                  <a:gd name="T2" fmla="*/ 248 w 292"/>
                  <a:gd name="T3" fmla="*/ 43 h 291"/>
                  <a:gd name="T4" fmla="*/ 146 w 292"/>
                  <a:gd name="T5" fmla="*/ 0 h 291"/>
                  <a:gd name="T6" fmla="*/ 43 w 292"/>
                  <a:gd name="T7" fmla="*/ 43 h 291"/>
                  <a:gd name="T8" fmla="*/ 0 w 292"/>
                  <a:gd name="T9" fmla="*/ 145 h 291"/>
                  <a:gd name="T10" fmla="*/ 43 w 292"/>
                  <a:gd name="T11" fmla="*/ 248 h 291"/>
                  <a:gd name="T12" fmla="*/ 146 w 292"/>
                  <a:gd name="T13" fmla="*/ 291 h 291"/>
                  <a:gd name="T14" fmla="*/ 248 w 292"/>
                  <a:gd name="T15" fmla="*/ 248 h 291"/>
                  <a:gd name="T16" fmla="*/ 291 w 292"/>
                  <a:gd name="T17" fmla="*/ 145 h 291"/>
                  <a:gd name="T18" fmla="*/ 292 w 292"/>
                  <a:gd name="T19" fmla="*/ 145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1" y="145"/>
                    </a:moveTo>
                    <a:lnTo>
                      <a:pt x="248" y="43"/>
                    </a:lnTo>
                    <a:lnTo>
                      <a:pt x="146" y="0"/>
                    </a:lnTo>
                    <a:lnTo>
                      <a:pt x="43" y="43"/>
                    </a:lnTo>
                    <a:lnTo>
                      <a:pt x="0" y="145"/>
                    </a:lnTo>
                    <a:lnTo>
                      <a:pt x="43" y="248"/>
                    </a:lnTo>
                    <a:lnTo>
                      <a:pt x="146" y="291"/>
                    </a:lnTo>
                    <a:lnTo>
                      <a:pt x="248" y="248"/>
                    </a:lnTo>
                    <a:lnTo>
                      <a:pt x="291" y="145"/>
                    </a:lnTo>
                    <a:lnTo>
                      <a:pt x="292" y="14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1" name="Freeform 152"/>
              <p:cNvSpPr>
                <a:spLocks/>
              </p:cNvSpPr>
              <p:nvPr/>
            </p:nvSpPr>
            <p:spPr bwMode="auto">
              <a:xfrm>
                <a:off x="4173" y="1949"/>
                <a:ext cx="73" cy="72"/>
              </a:xfrm>
              <a:custGeom>
                <a:avLst/>
                <a:gdLst>
                  <a:gd name="T0" fmla="*/ 291 w 292"/>
                  <a:gd name="T1" fmla="*/ 145 h 291"/>
                  <a:gd name="T2" fmla="*/ 248 w 292"/>
                  <a:gd name="T3" fmla="*/ 43 h 291"/>
                  <a:gd name="T4" fmla="*/ 145 w 292"/>
                  <a:gd name="T5" fmla="*/ 0 h 291"/>
                  <a:gd name="T6" fmla="*/ 43 w 292"/>
                  <a:gd name="T7" fmla="*/ 43 h 291"/>
                  <a:gd name="T8" fmla="*/ 0 w 292"/>
                  <a:gd name="T9" fmla="*/ 145 h 291"/>
                  <a:gd name="T10" fmla="*/ 43 w 292"/>
                  <a:gd name="T11" fmla="*/ 248 h 291"/>
                  <a:gd name="T12" fmla="*/ 145 w 292"/>
                  <a:gd name="T13" fmla="*/ 291 h 291"/>
                  <a:gd name="T14" fmla="*/ 248 w 292"/>
                  <a:gd name="T15" fmla="*/ 248 h 291"/>
                  <a:gd name="T16" fmla="*/ 291 w 292"/>
                  <a:gd name="T17" fmla="*/ 145 h 291"/>
                  <a:gd name="T18" fmla="*/ 292 w 292"/>
                  <a:gd name="T19" fmla="*/ 145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2"/>
                  <a:gd name="T31" fmla="*/ 0 h 291"/>
                  <a:gd name="T32" fmla="*/ 292 w 292"/>
                  <a:gd name="T33" fmla="*/ 291 h 2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2" h="291">
                    <a:moveTo>
                      <a:pt x="291" y="145"/>
                    </a:moveTo>
                    <a:lnTo>
                      <a:pt x="248" y="43"/>
                    </a:lnTo>
                    <a:lnTo>
                      <a:pt x="145" y="0"/>
                    </a:lnTo>
                    <a:lnTo>
                      <a:pt x="43" y="43"/>
                    </a:lnTo>
                    <a:lnTo>
                      <a:pt x="0" y="145"/>
                    </a:lnTo>
                    <a:lnTo>
                      <a:pt x="43" y="248"/>
                    </a:lnTo>
                    <a:lnTo>
                      <a:pt x="145" y="291"/>
                    </a:lnTo>
                    <a:lnTo>
                      <a:pt x="248" y="248"/>
                    </a:lnTo>
                    <a:lnTo>
                      <a:pt x="291" y="145"/>
                    </a:lnTo>
                    <a:lnTo>
                      <a:pt x="292" y="14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2" name="Freeform 153"/>
              <p:cNvSpPr>
                <a:spLocks/>
              </p:cNvSpPr>
              <p:nvPr/>
            </p:nvSpPr>
            <p:spPr bwMode="auto">
              <a:xfrm>
                <a:off x="3471" y="1461"/>
                <a:ext cx="518" cy="1"/>
              </a:xfrm>
              <a:custGeom>
                <a:avLst/>
                <a:gdLst>
                  <a:gd name="T0" fmla="*/ 0 w 2070"/>
                  <a:gd name="T1" fmla="*/ 0 h 1"/>
                  <a:gd name="T2" fmla="*/ 2069 w 2070"/>
                  <a:gd name="T3" fmla="*/ 0 h 1"/>
                  <a:gd name="T4" fmla="*/ 2070 w 207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070"/>
                  <a:gd name="T10" fmla="*/ 0 h 1"/>
                  <a:gd name="T11" fmla="*/ 2070 w 207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70" h="1">
                    <a:moveTo>
                      <a:pt x="0" y="0"/>
                    </a:moveTo>
                    <a:lnTo>
                      <a:pt x="2069" y="0"/>
                    </a:lnTo>
                    <a:lnTo>
                      <a:pt x="207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3" name="Freeform 154"/>
              <p:cNvSpPr>
                <a:spLocks/>
              </p:cNvSpPr>
              <p:nvPr/>
            </p:nvSpPr>
            <p:spPr bwMode="auto">
              <a:xfrm>
                <a:off x="3290" y="1566"/>
                <a:ext cx="866" cy="1"/>
              </a:xfrm>
              <a:custGeom>
                <a:avLst/>
                <a:gdLst>
                  <a:gd name="T0" fmla="*/ 0 w 3465"/>
                  <a:gd name="T1" fmla="*/ 0 h 1"/>
                  <a:gd name="T2" fmla="*/ 3464 w 3465"/>
                  <a:gd name="T3" fmla="*/ 0 h 1"/>
                  <a:gd name="T4" fmla="*/ 3465 w 34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465"/>
                  <a:gd name="T10" fmla="*/ 0 h 1"/>
                  <a:gd name="T11" fmla="*/ 3465 w 34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65" h="1">
                    <a:moveTo>
                      <a:pt x="0" y="0"/>
                    </a:moveTo>
                    <a:lnTo>
                      <a:pt x="3464" y="0"/>
                    </a:lnTo>
                    <a:lnTo>
                      <a:pt x="346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4" name="Freeform 155"/>
              <p:cNvSpPr>
                <a:spLocks/>
              </p:cNvSpPr>
              <p:nvPr/>
            </p:nvSpPr>
            <p:spPr bwMode="auto">
              <a:xfrm>
                <a:off x="3230" y="1671"/>
                <a:ext cx="999" cy="1"/>
              </a:xfrm>
              <a:custGeom>
                <a:avLst/>
                <a:gdLst>
                  <a:gd name="T0" fmla="*/ 0 w 3998"/>
                  <a:gd name="T1" fmla="*/ 0 h 1"/>
                  <a:gd name="T2" fmla="*/ 3996 w 3998"/>
                  <a:gd name="T3" fmla="*/ 0 h 1"/>
                  <a:gd name="T4" fmla="*/ 3998 w 399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998"/>
                  <a:gd name="T10" fmla="*/ 0 h 1"/>
                  <a:gd name="T11" fmla="*/ 3998 w 399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8" h="1">
                    <a:moveTo>
                      <a:pt x="0" y="0"/>
                    </a:moveTo>
                    <a:lnTo>
                      <a:pt x="3996" y="0"/>
                    </a:lnTo>
                    <a:lnTo>
                      <a:pt x="399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5" name="Freeform 156"/>
              <p:cNvSpPr>
                <a:spLocks/>
              </p:cNvSpPr>
              <p:nvPr/>
            </p:nvSpPr>
            <p:spPr bwMode="auto">
              <a:xfrm>
                <a:off x="3181" y="1775"/>
                <a:ext cx="1102" cy="1"/>
              </a:xfrm>
              <a:custGeom>
                <a:avLst/>
                <a:gdLst>
                  <a:gd name="T0" fmla="*/ 0 w 4411"/>
                  <a:gd name="T1" fmla="*/ 0 h 1"/>
                  <a:gd name="T2" fmla="*/ 4410 w 4411"/>
                  <a:gd name="T3" fmla="*/ 0 h 1"/>
                  <a:gd name="T4" fmla="*/ 4411 w 441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411"/>
                  <a:gd name="T10" fmla="*/ 0 h 1"/>
                  <a:gd name="T11" fmla="*/ 4411 w 441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11" h="1">
                    <a:moveTo>
                      <a:pt x="0" y="0"/>
                    </a:moveTo>
                    <a:lnTo>
                      <a:pt x="4410" y="0"/>
                    </a:lnTo>
                    <a:lnTo>
                      <a:pt x="441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6" name="Freeform 157"/>
              <p:cNvSpPr>
                <a:spLocks/>
              </p:cNvSpPr>
              <p:nvPr/>
            </p:nvSpPr>
            <p:spPr bwMode="auto">
              <a:xfrm>
                <a:off x="3130" y="1880"/>
                <a:ext cx="1201" cy="1"/>
              </a:xfrm>
              <a:custGeom>
                <a:avLst/>
                <a:gdLst>
                  <a:gd name="T0" fmla="*/ 0 w 4803"/>
                  <a:gd name="T1" fmla="*/ 0 h 1"/>
                  <a:gd name="T2" fmla="*/ 4801 w 4803"/>
                  <a:gd name="T3" fmla="*/ 0 h 1"/>
                  <a:gd name="T4" fmla="*/ 4803 w 480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803"/>
                  <a:gd name="T10" fmla="*/ 0 h 1"/>
                  <a:gd name="T11" fmla="*/ 4803 w 480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3" h="1">
                    <a:moveTo>
                      <a:pt x="0" y="0"/>
                    </a:moveTo>
                    <a:lnTo>
                      <a:pt x="4801" y="0"/>
                    </a:lnTo>
                    <a:lnTo>
                      <a:pt x="480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7" name="Freeform 158"/>
              <p:cNvSpPr>
                <a:spLocks/>
              </p:cNvSpPr>
              <p:nvPr/>
            </p:nvSpPr>
            <p:spPr bwMode="auto">
              <a:xfrm>
                <a:off x="3471" y="2509"/>
                <a:ext cx="511" cy="1"/>
              </a:xfrm>
              <a:custGeom>
                <a:avLst/>
                <a:gdLst>
                  <a:gd name="T0" fmla="*/ 0 w 2042"/>
                  <a:gd name="T1" fmla="*/ 0 h 1"/>
                  <a:gd name="T2" fmla="*/ 2041 w 2042"/>
                  <a:gd name="T3" fmla="*/ 0 h 1"/>
                  <a:gd name="T4" fmla="*/ 2042 w 204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042"/>
                  <a:gd name="T10" fmla="*/ 0 h 1"/>
                  <a:gd name="T11" fmla="*/ 2042 w 204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42" h="1">
                    <a:moveTo>
                      <a:pt x="0" y="0"/>
                    </a:moveTo>
                    <a:lnTo>
                      <a:pt x="2041" y="0"/>
                    </a:lnTo>
                    <a:lnTo>
                      <a:pt x="204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8" name="Freeform 159"/>
              <p:cNvSpPr>
                <a:spLocks/>
              </p:cNvSpPr>
              <p:nvPr/>
            </p:nvSpPr>
            <p:spPr bwMode="auto">
              <a:xfrm>
                <a:off x="3290" y="2404"/>
                <a:ext cx="866" cy="1"/>
              </a:xfrm>
              <a:custGeom>
                <a:avLst/>
                <a:gdLst>
                  <a:gd name="T0" fmla="*/ 0 w 3465"/>
                  <a:gd name="T1" fmla="*/ 0 h 1"/>
                  <a:gd name="T2" fmla="*/ 3464 w 3465"/>
                  <a:gd name="T3" fmla="*/ 0 h 1"/>
                  <a:gd name="T4" fmla="*/ 3465 w 34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465"/>
                  <a:gd name="T10" fmla="*/ 0 h 1"/>
                  <a:gd name="T11" fmla="*/ 3465 w 34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65" h="1">
                    <a:moveTo>
                      <a:pt x="0" y="0"/>
                    </a:moveTo>
                    <a:lnTo>
                      <a:pt x="3464" y="0"/>
                    </a:lnTo>
                    <a:lnTo>
                      <a:pt x="346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9" name="Freeform 160"/>
              <p:cNvSpPr>
                <a:spLocks/>
              </p:cNvSpPr>
              <p:nvPr/>
            </p:nvSpPr>
            <p:spPr bwMode="auto">
              <a:xfrm>
                <a:off x="3230" y="2300"/>
                <a:ext cx="995" cy="1"/>
              </a:xfrm>
              <a:custGeom>
                <a:avLst/>
                <a:gdLst>
                  <a:gd name="T0" fmla="*/ 0 w 3984"/>
                  <a:gd name="T1" fmla="*/ 0 h 1"/>
                  <a:gd name="T2" fmla="*/ 3982 w 3984"/>
                  <a:gd name="T3" fmla="*/ 0 h 1"/>
                  <a:gd name="T4" fmla="*/ 3984 w 398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984"/>
                  <a:gd name="T10" fmla="*/ 0 h 1"/>
                  <a:gd name="T11" fmla="*/ 3984 w 398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84" h="1">
                    <a:moveTo>
                      <a:pt x="0" y="0"/>
                    </a:moveTo>
                    <a:lnTo>
                      <a:pt x="3982" y="0"/>
                    </a:lnTo>
                    <a:lnTo>
                      <a:pt x="398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0" name="Freeform 161"/>
              <p:cNvSpPr>
                <a:spLocks/>
              </p:cNvSpPr>
              <p:nvPr/>
            </p:nvSpPr>
            <p:spPr bwMode="auto">
              <a:xfrm>
                <a:off x="3169" y="2195"/>
                <a:ext cx="1104" cy="1"/>
              </a:xfrm>
              <a:custGeom>
                <a:avLst/>
                <a:gdLst>
                  <a:gd name="T0" fmla="*/ 0 w 4414"/>
                  <a:gd name="T1" fmla="*/ 0 h 1"/>
                  <a:gd name="T2" fmla="*/ 4413 w 4414"/>
                  <a:gd name="T3" fmla="*/ 0 h 1"/>
                  <a:gd name="T4" fmla="*/ 4414 w 441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414"/>
                  <a:gd name="T10" fmla="*/ 0 h 1"/>
                  <a:gd name="T11" fmla="*/ 4414 w 441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14" h="1">
                    <a:moveTo>
                      <a:pt x="0" y="0"/>
                    </a:moveTo>
                    <a:lnTo>
                      <a:pt x="4413" y="0"/>
                    </a:lnTo>
                    <a:lnTo>
                      <a:pt x="441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1" name="Freeform 162"/>
              <p:cNvSpPr>
                <a:spLocks/>
              </p:cNvSpPr>
              <p:nvPr/>
            </p:nvSpPr>
            <p:spPr bwMode="auto">
              <a:xfrm>
                <a:off x="3109" y="2090"/>
                <a:ext cx="1218" cy="1"/>
              </a:xfrm>
              <a:custGeom>
                <a:avLst/>
                <a:gdLst>
                  <a:gd name="T0" fmla="*/ 0 w 4875"/>
                  <a:gd name="T1" fmla="*/ 0 h 1"/>
                  <a:gd name="T2" fmla="*/ 4874 w 4875"/>
                  <a:gd name="T3" fmla="*/ 0 h 1"/>
                  <a:gd name="T4" fmla="*/ 4875 w 487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875"/>
                  <a:gd name="T10" fmla="*/ 0 h 1"/>
                  <a:gd name="T11" fmla="*/ 4875 w 487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75" h="1">
                    <a:moveTo>
                      <a:pt x="0" y="0"/>
                    </a:moveTo>
                    <a:lnTo>
                      <a:pt x="4874" y="0"/>
                    </a:lnTo>
                    <a:lnTo>
                      <a:pt x="487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2" name="Freeform 163"/>
              <p:cNvSpPr>
                <a:spLocks/>
              </p:cNvSpPr>
              <p:nvPr/>
            </p:nvSpPr>
            <p:spPr bwMode="auto">
              <a:xfrm>
                <a:off x="3147" y="1494"/>
                <a:ext cx="257" cy="446"/>
              </a:xfrm>
              <a:custGeom>
                <a:avLst/>
                <a:gdLst>
                  <a:gd name="T0" fmla="*/ 0 w 1030"/>
                  <a:gd name="T1" fmla="*/ 1785 h 1785"/>
                  <a:gd name="T2" fmla="*/ 1029 w 1030"/>
                  <a:gd name="T3" fmla="*/ 0 h 1785"/>
                  <a:gd name="T4" fmla="*/ 1030 w 1030"/>
                  <a:gd name="T5" fmla="*/ 0 h 1785"/>
                  <a:gd name="T6" fmla="*/ 0 60000 65536"/>
                  <a:gd name="T7" fmla="*/ 0 60000 65536"/>
                  <a:gd name="T8" fmla="*/ 0 60000 65536"/>
                  <a:gd name="T9" fmla="*/ 0 w 1030"/>
                  <a:gd name="T10" fmla="*/ 0 h 1785"/>
                  <a:gd name="T11" fmla="*/ 1030 w 1030"/>
                  <a:gd name="T12" fmla="*/ 1785 h 17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0" h="1785">
                    <a:moveTo>
                      <a:pt x="0" y="1785"/>
                    </a:moveTo>
                    <a:lnTo>
                      <a:pt x="1029" y="0"/>
                    </a:lnTo>
                    <a:lnTo>
                      <a:pt x="103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3" name="Freeform 164"/>
              <p:cNvSpPr>
                <a:spLocks/>
              </p:cNvSpPr>
              <p:nvPr/>
            </p:nvSpPr>
            <p:spPr bwMode="auto">
              <a:xfrm>
                <a:off x="3907" y="1447"/>
                <a:ext cx="34" cy="14"/>
              </a:xfrm>
              <a:custGeom>
                <a:avLst/>
                <a:gdLst>
                  <a:gd name="T0" fmla="*/ 0 w 135"/>
                  <a:gd name="T1" fmla="*/ 55 h 55"/>
                  <a:gd name="T2" fmla="*/ 134 w 135"/>
                  <a:gd name="T3" fmla="*/ 0 h 55"/>
                  <a:gd name="T4" fmla="*/ 135 w 135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55"/>
                  <a:gd name="T11" fmla="*/ 135 w 135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55">
                    <a:moveTo>
                      <a:pt x="0" y="55"/>
                    </a:moveTo>
                    <a:lnTo>
                      <a:pt x="134" y="0"/>
                    </a:lnTo>
                    <a:lnTo>
                      <a:pt x="13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64198" name="Group 165"/>
            <p:cNvGrpSpPr>
              <a:grpSpLocks/>
            </p:cNvGrpSpPr>
            <p:nvPr/>
          </p:nvGrpSpPr>
          <p:grpSpPr bwMode="auto">
            <a:xfrm>
              <a:off x="1283" y="1671"/>
              <a:ext cx="1528" cy="742"/>
              <a:chOff x="1283" y="1671"/>
              <a:chExt cx="1528" cy="742"/>
            </a:xfrm>
          </p:grpSpPr>
          <p:sp>
            <p:nvSpPr>
              <p:cNvPr id="15" name="AutoShape 166"/>
              <p:cNvSpPr>
                <a:spLocks noChangeArrowheads="1"/>
              </p:cNvSpPr>
              <p:nvPr/>
            </p:nvSpPr>
            <p:spPr bwMode="auto">
              <a:xfrm>
                <a:off x="1283" y="1671"/>
                <a:ext cx="1528" cy="73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" name="Freeform 167"/>
              <p:cNvSpPr>
                <a:spLocks/>
              </p:cNvSpPr>
              <p:nvPr/>
            </p:nvSpPr>
            <p:spPr bwMode="auto">
              <a:xfrm>
                <a:off x="1284" y="2308"/>
                <a:ext cx="106" cy="105"/>
              </a:xfrm>
              <a:custGeom>
                <a:avLst/>
                <a:gdLst>
                  <a:gd name="T0" fmla="*/ 0 w 421"/>
                  <a:gd name="T1" fmla="*/ 0 h 419"/>
                  <a:gd name="T2" fmla="*/ 123 w 421"/>
                  <a:gd name="T3" fmla="*/ 296 h 419"/>
                  <a:gd name="T4" fmla="*/ 420 w 421"/>
                  <a:gd name="T5" fmla="*/ 419 h 419"/>
                  <a:gd name="T6" fmla="*/ 421 w 421"/>
                  <a:gd name="T7" fmla="*/ 419 h 4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1"/>
                  <a:gd name="T13" fmla="*/ 0 h 419"/>
                  <a:gd name="T14" fmla="*/ 421 w 421"/>
                  <a:gd name="T15" fmla="*/ 419 h 4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1" h="419">
                    <a:moveTo>
                      <a:pt x="0" y="0"/>
                    </a:moveTo>
                    <a:lnTo>
                      <a:pt x="123" y="296"/>
                    </a:lnTo>
                    <a:lnTo>
                      <a:pt x="420" y="419"/>
                    </a:lnTo>
                    <a:lnTo>
                      <a:pt x="421" y="419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" name="Freeform 168"/>
              <p:cNvSpPr>
                <a:spLocks/>
              </p:cNvSpPr>
              <p:nvPr/>
            </p:nvSpPr>
            <p:spPr bwMode="auto">
              <a:xfrm>
                <a:off x="1370" y="1767"/>
                <a:ext cx="129" cy="65"/>
              </a:xfrm>
              <a:custGeom>
                <a:avLst/>
                <a:gdLst>
                  <a:gd name="T0" fmla="*/ 517 w 517"/>
                  <a:gd name="T1" fmla="*/ 259 h 259"/>
                  <a:gd name="T2" fmla="*/ 442 w 517"/>
                  <a:gd name="T3" fmla="*/ 76 h 259"/>
                  <a:gd name="T4" fmla="*/ 259 w 517"/>
                  <a:gd name="T5" fmla="*/ 0 h 259"/>
                  <a:gd name="T6" fmla="*/ 77 w 517"/>
                  <a:gd name="T7" fmla="*/ 76 h 259"/>
                  <a:gd name="T8" fmla="*/ 0 w 517"/>
                  <a:gd name="T9" fmla="*/ 259 h 259"/>
                  <a:gd name="T10" fmla="*/ 2 w 517"/>
                  <a:gd name="T11" fmla="*/ 259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7"/>
                  <a:gd name="T19" fmla="*/ 0 h 259"/>
                  <a:gd name="T20" fmla="*/ 517 w 517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7" h="259">
                    <a:moveTo>
                      <a:pt x="517" y="259"/>
                    </a:moveTo>
                    <a:lnTo>
                      <a:pt x="442" y="76"/>
                    </a:lnTo>
                    <a:lnTo>
                      <a:pt x="259" y="0"/>
                    </a:lnTo>
                    <a:lnTo>
                      <a:pt x="77" y="76"/>
                    </a:lnTo>
                    <a:lnTo>
                      <a:pt x="0" y="259"/>
                    </a:lnTo>
                    <a:lnTo>
                      <a:pt x="2" y="259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" name="Freeform 169"/>
              <p:cNvSpPr>
                <a:spLocks/>
              </p:cNvSpPr>
              <p:nvPr/>
            </p:nvSpPr>
            <p:spPr bwMode="auto">
              <a:xfrm>
                <a:off x="1370" y="2258"/>
                <a:ext cx="129" cy="64"/>
              </a:xfrm>
              <a:custGeom>
                <a:avLst/>
                <a:gdLst>
                  <a:gd name="T0" fmla="*/ 0 w 518"/>
                  <a:gd name="T1" fmla="*/ 0 h 259"/>
                  <a:gd name="T2" fmla="*/ 77 w 518"/>
                  <a:gd name="T3" fmla="*/ 182 h 259"/>
                  <a:gd name="T4" fmla="*/ 259 w 518"/>
                  <a:gd name="T5" fmla="*/ 259 h 259"/>
                  <a:gd name="T6" fmla="*/ 442 w 518"/>
                  <a:gd name="T7" fmla="*/ 182 h 259"/>
                  <a:gd name="T8" fmla="*/ 517 w 518"/>
                  <a:gd name="T9" fmla="*/ 0 h 259"/>
                  <a:gd name="T10" fmla="*/ 518 w 518"/>
                  <a:gd name="T11" fmla="*/ 0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8"/>
                  <a:gd name="T19" fmla="*/ 0 h 259"/>
                  <a:gd name="T20" fmla="*/ 518 w 518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8" h="259">
                    <a:moveTo>
                      <a:pt x="0" y="0"/>
                    </a:moveTo>
                    <a:lnTo>
                      <a:pt x="77" y="182"/>
                    </a:lnTo>
                    <a:lnTo>
                      <a:pt x="259" y="259"/>
                    </a:lnTo>
                    <a:lnTo>
                      <a:pt x="442" y="182"/>
                    </a:lnTo>
                    <a:lnTo>
                      <a:pt x="517" y="0"/>
                    </a:lnTo>
                    <a:lnTo>
                      <a:pt x="518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9" name="Freeform 170"/>
              <p:cNvSpPr>
                <a:spLocks/>
              </p:cNvSpPr>
              <p:nvPr/>
            </p:nvSpPr>
            <p:spPr bwMode="auto">
              <a:xfrm>
                <a:off x="1370" y="1832"/>
                <a:ext cx="1" cy="426"/>
              </a:xfrm>
              <a:custGeom>
                <a:avLst/>
                <a:gdLst>
                  <a:gd name="T0" fmla="*/ 0 w 2"/>
                  <a:gd name="T1" fmla="*/ 0 h 1701"/>
                  <a:gd name="T2" fmla="*/ 0 w 2"/>
                  <a:gd name="T3" fmla="*/ 1701 h 1701"/>
                  <a:gd name="T4" fmla="*/ 2 w 2"/>
                  <a:gd name="T5" fmla="*/ 1701 h 170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701"/>
                  <a:gd name="T11" fmla="*/ 2 w 2"/>
                  <a:gd name="T12" fmla="*/ 1701 h 17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701">
                    <a:moveTo>
                      <a:pt x="0" y="0"/>
                    </a:moveTo>
                    <a:lnTo>
                      <a:pt x="0" y="1701"/>
                    </a:lnTo>
                    <a:lnTo>
                      <a:pt x="2" y="170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0" name="Freeform 171"/>
              <p:cNvSpPr>
                <a:spLocks/>
              </p:cNvSpPr>
              <p:nvPr/>
            </p:nvSpPr>
            <p:spPr bwMode="auto">
              <a:xfrm>
                <a:off x="1499" y="1832"/>
                <a:ext cx="1" cy="426"/>
              </a:xfrm>
              <a:custGeom>
                <a:avLst/>
                <a:gdLst>
                  <a:gd name="T0" fmla="*/ 0 w 1"/>
                  <a:gd name="T1" fmla="*/ 0 h 1701"/>
                  <a:gd name="T2" fmla="*/ 0 w 1"/>
                  <a:gd name="T3" fmla="*/ 1701 h 1701"/>
                  <a:gd name="T4" fmla="*/ 1 w 1"/>
                  <a:gd name="T5" fmla="*/ 1701 h 170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701"/>
                  <a:gd name="T11" fmla="*/ 1 w 1"/>
                  <a:gd name="T12" fmla="*/ 1701 h 17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701">
                    <a:moveTo>
                      <a:pt x="0" y="0"/>
                    </a:moveTo>
                    <a:lnTo>
                      <a:pt x="0" y="1701"/>
                    </a:lnTo>
                    <a:lnTo>
                      <a:pt x="1" y="170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" name="Freeform 172"/>
              <p:cNvSpPr>
                <a:spLocks/>
              </p:cNvSpPr>
              <p:nvPr/>
            </p:nvSpPr>
            <p:spPr bwMode="auto">
              <a:xfrm>
                <a:off x="1434" y="1729"/>
                <a:ext cx="1" cy="299"/>
              </a:xfrm>
              <a:custGeom>
                <a:avLst/>
                <a:gdLst>
                  <a:gd name="T0" fmla="*/ 0 w 1"/>
                  <a:gd name="T1" fmla="*/ 0 h 1197"/>
                  <a:gd name="T2" fmla="*/ 0 w 1"/>
                  <a:gd name="T3" fmla="*/ 1197 h 1197"/>
                  <a:gd name="T4" fmla="*/ 1 w 1"/>
                  <a:gd name="T5" fmla="*/ 1197 h 11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97"/>
                  <a:gd name="T11" fmla="*/ 1 w 1"/>
                  <a:gd name="T12" fmla="*/ 1197 h 11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97">
                    <a:moveTo>
                      <a:pt x="0" y="0"/>
                    </a:moveTo>
                    <a:lnTo>
                      <a:pt x="0" y="1197"/>
                    </a:lnTo>
                    <a:lnTo>
                      <a:pt x="1" y="1197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2" name="Freeform 173"/>
              <p:cNvSpPr>
                <a:spLocks/>
              </p:cNvSpPr>
              <p:nvPr/>
            </p:nvSpPr>
            <p:spPr bwMode="auto">
              <a:xfrm>
                <a:off x="1590" y="1767"/>
                <a:ext cx="129" cy="65"/>
              </a:xfrm>
              <a:custGeom>
                <a:avLst/>
                <a:gdLst>
                  <a:gd name="T0" fmla="*/ 517 w 517"/>
                  <a:gd name="T1" fmla="*/ 259 h 259"/>
                  <a:gd name="T2" fmla="*/ 442 w 517"/>
                  <a:gd name="T3" fmla="*/ 76 h 259"/>
                  <a:gd name="T4" fmla="*/ 259 w 517"/>
                  <a:gd name="T5" fmla="*/ 0 h 259"/>
                  <a:gd name="T6" fmla="*/ 75 w 517"/>
                  <a:gd name="T7" fmla="*/ 76 h 259"/>
                  <a:gd name="T8" fmla="*/ 0 w 517"/>
                  <a:gd name="T9" fmla="*/ 259 h 259"/>
                  <a:gd name="T10" fmla="*/ 2 w 517"/>
                  <a:gd name="T11" fmla="*/ 259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7"/>
                  <a:gd name="T19" fmla="*/ 0 h 259"/>
                  <a:gd name="T20" fmla="*/ 517 w 517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7" h="259">
                    <a:moveTo>
                      <a:pt x="517" y="259"/>
                    </a:moveTo>
                    <a:lnTo>
                      <a:pt x="442" y="76"/>
                    </a:lnTo>
                    <a:lnTo>
                      <a:pt x="259" y="0"/>
                    </a:lnTo>
                    <a:lnTo>
                      <a:pt x="75" y="76"/>
                    </a:lnTo>
                    <a:lnTo>
                      <a:pt x="0" y="259"/>
                    </a:lnTo>
                    <a:lnTo>
                      <a:pt x="2" y="259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" name="Freeform 174"/>
              <p:cNvSpPr>
                <a:spLocks/>
              </p:cNvSpPr>
              <p:nvPr/>
            </p:nvSpPr>
            <p:spPr bwMode="auto">
              <a:xfrm>
                <a:off x="1654" y="1729"/>
                <a:ext cx="1" cy="281"/>
              </a:xfrm>
              <a:custGeom>
                <a:avLst/>
                <a:gdLst>
                  <a:gd name="T0" fmla="*/ 0 w 1"/>
                  <a:gd name="T1" fmla="*/ 0 h 1122"/>
                  <a:gd name="T2" fmla="*/ 0 w 1"/>
                  <a:gd name="T3" fmla="*/ 1122 h 1122"/>
                  <a:gd name="T4" fmla="*/ 1 w 1"/>
                  <a:gd name="T5" fmla="*/ 1122 h 112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22"/>
                  <a:gd name="T11" fmla="*/ 1 w 1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22">
                    <a:moveTo>
                      <a:pt x="0" y="0"/>
                    </a:moveTo>
                    <a:lnTo>
                      <a:pt x="0" y="1122"/>
                    </a:lnTo>
                    <a:lnTo>
                      <a:pt x="1" y="11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4" name="Freeform 175"/>
              <p:cNvSpPr>
                <a:spLocks/>
              </p:cNvSpPr>
              <p:nvPr/>
            </p:nvSpPr>
            <p:spPr bwMode="auto">
              <a:xfrm>
                <a:off x="1590" y="1832"/>
                <a:ext cx="1" cy="426"/>
              </a:xfrm>
              <a:custGeom>
                <a:avLst/>
                <a:gdLst>
                  <a:gd name="T0" fmla="*/ 0 w 2"/>
                  <a:gd name="T1" fmla="*/ 0 h 1701"/>
                  <a:gd name="T2" fmla="*/ 0 w 2"/>
                  <a:gd name="T3" fmla="*/ 1701 h 1701"/>
                  <a:gd name="T4" fmla="*/ 2 w 2"/>
                  <a:gd name="T5" fmla="*/ 1701 h 170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701"/>
                  <a:gd name="T11" fmla="*/ 2 w 2"/>
                  <a:gd name="T12" fmla="*/ 1701 h 17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701">
                    <a:moveTo>
                      <a:pt x="0" y="0"/>
                    </a:moveTo>
                    <a:lnTo>
                      <a:pt x="0" y="1701"/>
                    </a:lnTo>
                    <a:lnTo>
                      <a:pt x="2" y="170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5" name="Freeform 176"/>
              <p:cNvSpPr>
                <a:spLocks/>
              </p:cNvSpPr>
              <p:nvPr/>
            </p:nvSpPr>
            <p:spPr bwMode="auto">
              <a:xfrm>
                <a:off x="1719" y="1832"/>
                <a:ext cx="1" cy="426"/>
              </a:xfrm>
              <a:custGeom>
                <a:avLst/>
                <a:gdLst>
                  <a:gd name="T0" fmla="*/ 0 w 1"/>
                  <a:gd name="T1" fmla="*/ 0 h 1701"/>
                  <a:gd name="T2" fmla="*/ 0 w 1"/>
                  <a:gd name="T3" fmla="*/ 1701 h 1701"/>
                  <a:gd name="T4" fmla="*/ 1 w 1"/>
                  <a:gd name="T5" fmla="*/ 1701 h 170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701"/>
                  <a:gd name="T11" fmla="*/ 1 w 1"/>
                  <a:gd name="T12" fmla="*/ 1701 h 17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701">
                    <a:moveTo>
                      <a:pt x="0" y="0"/>
                    </a:moveTo>
                    <a:lnTo>
                      <a:pt x="0" y="1701"/>
                    </a:lnTo>
                    <a:lnTo>
                      <a:pt x="1" y="170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6" name="Freeform 177"/>
              <p:cNvSpPr>
                <a:spLocks/>
              </p:cNvSpPr>
              <p:nvPr/>
            </p:nvSpPr>
            <p:spPr bwMode="auto">
              <a:xfrm>
                <a:off x="1590" y="2258"/>
                <a:ext cx="129" cy="64"/>
              </a:xfrm>
              <a:custGeom>
                <a:avLst/>
                <a:gdLst>
                  <a:gd name="T0" fmla="*/ 0 w 518"/>
                  <a:gd name="T1" fmla="*/ 0 h 259"/>
                  <a:gd name="T2" fmla="*/ 75 w 518"/>
                  <a:gd name="T3" fmla="*/ 182 h 259"/>
                  <a:gd name="T4" fmla="*/ 259 w 518"/>
                  <a:gd name="T5" fmla="*/ 259 h 259"/>
                  <a:gd name="T6" fmla="*/ 442 w 518"/>
                  <a:gd name="T7" fmla="*/ 182 h 259"/>
                  <a:gd name="T8" fmla="*/ 517 w 518"/>
                  <a:gd name="T9" fmla="*/ 0 h 259"/>
                  <a:gd name="T10" fmla="*/ 518 w 518"/>
                  <a:gd name="T11" fmla="*/ 0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8"/>
                  <a:gd name="T19" fmla="*/ 0 h 259"/>
                  <a:gd name="T20" fmla="*/ 518 w 518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8" h="259">
                    <a:moveTo>
                      <a:pt x="0" y="0"/>
                    </a:moveTo>
                    <a:lnTo>
                      <a:pt x="75" y="182"/>
                    </a:lnTo>
                    <a:lnTo>
                      <a:pt x="259" y="259"/>
                    </a:lnTo>
                    <a:lnTo>
                      <a:pt x="442" y="182"/>
                    </a:lnTo>
                    <a:lnTo>
                      <a:pt x="517" y="0"/>
                    </a:lnTo>
                    <a:lnTo>
                      <a:pt x="518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" name="Freeform 178"/>
              <p:cNvSpPr>
                <a:spLocks/>
              </p:cNvSpPr>
              <p:nvPr/>
            </p:nvSpPr>
            <p:spPr bwMode="auto">
              <a:xfrm>
                <a:off x="2668" y="1729"/>
                <a:ext cx="1" cy="304"/>
              </a:xfrm>
              <a:custGeom>
                <a:avLst/>
                <a:gdLst>
                  <a:gd name="T0" fmla="*/ 0 w 1"/>
                  <a:gd name="T1" fmla="*/ 0 h 1215"/>
                  <a:gd name="T2" fmla="*/ 0 w 1"/>
                  <a:gd name="T3" fmla="*/ 1215 h 1215"/>
                  <a:gd name="T4" fmla="*/ 1 w 1"/>
                  <a:gd name="T5" fmla="*/ 1215 h 121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15"/>
                  <a:gd name="T11" fmla="*/ 1 w 1"/>
                  <a:gd name="T12" fmla="*/ 1215 h 12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15">
                    <a:moveTo>
                      <a:pt x="0" y="0"/>
                    </a:moveTo>
                    <a:lnTo>
                      <a:pt x="0" y="1215"/>
                    </a:lnTo>
                    <a:lnTo>
                      <a:pt x="1" y="121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8" name="Freeform 179"/>
              <p:cNvSpPr>
                <a:spLocks/>
              </p:cNvSpPr>
              <p:nvPr/>
            </p:nvSpPr>
            <p:spPr bwMode="auto">
              <a:xfrm>
                <a:off x="2604" y="1767"/>
                <a:ext cx="129" cy="65"/>
              </a:xfrm>
              <a:custGeom>
                <a:avLst/>
                <a:gdLst>
                  <a:gd name="T0" fmla="*/ 517 w 517"/>
                  <a:gd name="T1" fmla="*/ 259 h 259"/>
                  <a:gd name="T2" fmla="*/ 441 w 517"/>
                  <a:gd name="T3" fmla="*/ 76 h 259"/>
                  <a:gd name="T4" fmla="*/ 259 w 517"/>
                  <a:gd name="T5" fmla="*/ 0 h 259"/>
                  <a:gd name="T6" fmla="*/ 75 w 517"/>
                  <a:gd name="T7" fmla="*/ 76 h 259"/>
                  <a:gd name="T8" fmla="*/ 0 w 517"/>
                  <a:gd name="T9" fmla="*/ 259 h 259"/>
                  <a:gd name="T10" fmla="*/ 2 w 517"/>
                  <a:gd name="T11" fmla="*/ 259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7"/>
                  <a:gd name="T19" fmla="*/ 0 h 259"/>
                  <a:gd name="T20" fmla="*/ 517 w 517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7" h="259">
                    <a:moveTo>
                      <a:pt x="517" y="259"/>
                    </a:moveTo>
                    <a:lnTo>
                      <a:pt x="441" y="76"/>
                    </a:lnTo>
                    <a:lnTo>
                      <a:pt x="259" y="0"/>
                    </a:lnTo>
                    <a:lnTo>
                      <a:pt x="75" y="76"/>
                    </a:lnTo>
                    <a:lnTo>
                      <a:pt x="0" y="259"/>
                    </a:lnTo>
                    <a:lnTo>
                      <a:pt x="2" y="259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9" name="Freeform 180"/>
              <p:cNvSpPr>
                <a:spLocks/>
              </p:cNvSpPr>
              <p:nvPr/>
            </p:nvSpPr>
            <p:spPr bwMode="auto">
              <a:xfrm>
                <a:off x="2733" y="1832"/>
                <a:ext cx="1" cy="426"/>
              </a:xfrm>
              <a:custGeom>
                <a:avLst/>
                <a:gdLst>
                  <a:gd name="T0" fmla="*/ 0 w 1"/>
                  <a:gd name="T1" fmla="*/ 0 h 1701"/>
                  <a:gd name="T2" fmla="*/ 0 w 1"/>
                  <a:gd name="T3" fmla="*/ 1701 h 1701"/>
                  <a:gd name="T4" fmla="*/ 1 w 1"/>
                  <a:gd name="T5" fmla="*/ 1701 h 170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701"/>
                  <a:gd name="T11" fmla="*/ 1 w 1"/>
                  <a:gd name="T12" fmla="*/ 1701 h 17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701">
                    <a:moveTo>
                      <a:pt x="0" y="0"/>
                    </a:moveTo>
                    <a:lnTo>
                      <a:pt x="0" y="1701"/>
                    </a:lnTo>
                    <a:lnTo>
                      <a:pt x="1" y="170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0" name="Freeform 181"/>
              <p:cNvSpPr>
                <a:spLocks/>
              </p:cNvSpPr>
              <p:nvPr/>
            </p:nvSpPr>
            <p:spPr bwMode="auto">
              <a:xfrm>
                <a:off x="2604" y="1832"/>
                <a:ext cx="1" cy="426"/>
              </a:xfrm>
              <a:custGeom>
                <a:avLst/>
                <a:gdLst>
                  <a:gd name="T0" fmla="*/ 0 w 2"/>
                  <a:gd name="T1" fmla="*/ 0 h 1701"/>
                  <a:gd name="T2" fmla="*/ 0 w 2"/>
                  <a:gd name="T3" fmla="*/ 1701 h 1701"/>
                  <a:gd name="T4" fmla="*/ 2 w 2"/>
                  <a:gd name="T5" fmla="*/ 1701 h 170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701"/>
                  <a:gd name="T11" fmla="*/ 2 w 2"/>
                  <a:gd name="T12" fmla="*/ 1701 h 17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701">
                    <a:moveTo>
                      <a:pt x="0" y="0"/>
                    </a:moveTo>
                    <a:lnTo>
                      <a:pt x="0" y="1701"/>
                    </a:lnTo>
                    <a:lnTo>
                      <a:pt x="2" y="170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1" name="Freeform 182"/>
              <p:cNvSpPr>
                <a:spLocks/>
              </p:cNvSpPr>
              <p:nvPr/>
            </p:nvSpPr>
            <p:spPr bwMode="auto">
              <a:xfrm>
                <a:off x="2604" y="2258"/>
                <a:ext cx="129" cy="64"/>
              </a:xfrm>
              <a:custGeom>
                <a:avLst/>
                <a:gdLst>
                  <a:gd name="T0" fmla="*/ 0 w 518"/>
                  <a:gd name="T1" fmla="*/ 0 h 259"/>
                  <a:gd name="T2" fmla="*/ 75 w 518"/>
                  <a:gd name="T3" fmla="*/ 182 h 259"/>
                  <a:gd name="T4" fmla="*/ 259 w 518"/>
                  <a:gd name="T5" fmla="*/ 259 h 259"/>
                  <a:gd name="T6" fmla="*/ 441 w 518"/>
                  <a:gd name="T7" fmla="*/ 182 h 259"/>
                  <a:gd name="T8" fmla="*/ 517 w 518"/>
                  <a:gd name="T9" fmla="*/ 0 h 259"/>
                  <a:gd name="T10" fmla="*/ 518 w 518"/>
                  <a:gd name="T11" fmla="*/ 0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8"/>
                  <a:gd name="T19" fmla="*/ 0 h 259"/>
                  <a:gd name="T20" fmla="*/ 518 w 518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8" h="259">
                    <a:moveTo>
                      <a:pt x="0" y="0"/>
                    </a:moveTo>
                    <a:lnTo>
                      <a:pt x="75" y="182"/>
                    </a:lnTo>
                    <a:lnTo>
                      <a:pt x="259" y="259"/>
                    </a:lnTo>
                    <a:lnTo>
                      <a:pt x="441" y="182"/>
                    </a:lnTo>
                    <a:lnTo>
                      <a:pt x="517" y="0"/>
                    </a:lnTo>
                    <a:lnTo>
                      <a:pt x="518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2" name="Freeform 183"/>
              <p:cNvSpPr>
                <a:spLocks/>
              </p:cNvSpPr>
              <p:nvPr/>
            </p:nvSpPr>
            <p:spPr bwMode="auto">
              <a:xfrm>
                <a:off x="1654" y="1767"/>
                <a:ext cx="1015" cy="1"/>
              </a:xfrm>
              <a:custGeom>
                <a:avLst/>
                <a:gdLst>
                  <a:gd name="T0" fmla="*/ 0 w 4058"/>
                  <a:gd name="T1" fmla="*/ 0 h 1"/>
                  <a:gd name="T2" fmla="*/ 4057 w 4058"/>
                  <a:gd name="T3" fmla="*/ 0 h 1"/>
                  <a:gd name="T4" fmla="*/ 4058 w 40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058"/>
                  <a:gd name="T10" fmla="*/ 0 h 1"/>
                  <a:gd name="T11" fmla="*/ 4058 w 40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8" h="1">
                    <a:moveTo>
                      <a:pt x="0" y="0"/>
                    </a:moveTo>
                    <a:lnTo>
                      <a:pt x="4057" y="0"/>
                    </a:lnTo>
                    <a:lnTo>
                      <a:pt x="405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3" name="Freeform 184"/>
              <p:cNvSpPr>
                <a:spLocks/>
              </p:cNvSpPr>
              <p:nvPr/>
            </p:nvSpPr>
            <p:spPr bwMode="auto">
              <a:xfrm>
                <a:off x="1654" y="2322"/>
                <a:ext cx="1015" cy="1"/>
              </a:xfrm>
              <a:custGeom>
                <a:avLst/>
                <a:gdLst>
                  <a:gd name="T0" fmla="*/ 0 w 4058"/>
                  <a:gd name="T1" fmla="*/ 0 h 1"/>
                  <a:gd name="T2" fmla="*/ 4057 w 4058"/>
                  <a:gd name="T3" fmla="*/ 0 h 1"/>
                  <a:gd name="T4" fmla="*/ 4058 w 40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058"/>
                  <a:gd name="T10" fmla="*/ 0 h 1"/>
                  <a:gd name="T11" fmla="*/ 4058 w 40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8" h="1">
                    <a:moveTo>
                      <a:pt x="0" y="0"/>
                    </a:moveTo>
                    <a:lnTo>
                      <a:pt x="4057" y="0"/>
                    </a:lnTo>
                    <a:lnTo>
                      <a:pt x="405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4" name="Freeform 185"/>
              <p:cNvSpPr>
                <a:spLocks/>
              </p:cNvSpPr>
              <p:nvPr/>
            </p:nvSpPr>
            <p:spPr bwMode="auto">
              <a:xfrm>
                <a:off x="1434" y="2113"/>
                <a:ext cx="1" cy="266"/>
              </a:xfrm>
              <a:custGeom>
                <a:avLst/>
                <a:gdLst>
                  <a:gd name="T0" fmla="*/ 0 w 1"/>
                  <a:gd name="T1" fmla="*/ 0 h 1065"/>
                  <a:gd name="T2" fmla="*/ 0 w 1"/>
                  <a:gd name="T3" fmla="*/ 1065 h 1065"/>
                  <a:gd name="T4" fmla="*/ 1 w 1"/>
                  <a:gd name="T5" fmla="*/ 1065 h 10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65"/>
                  <a:gd name="T11" fmla="*/ 1 w 1"/>
                  <a:gd name="T12" fmla="*/ 1065 h 10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65">
                    <a:moveTo>
                      <a:pt x="0" y="0"/>
                    </a:moveTo>
                    <a:lnTo>
                      <a:pt x="0" y="1065"/>
                    </a:lnTo>
                    <a:lnTo>
                      <a:pt x="1" y="106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5" name="Freeform 186"/>
              <p:cNvSpPr>
                <a:spLocks/>
              </p:cNvSpPr>
              <p:nvPr/>
            </p:nvSpPr>
            <p:spPr bwMode="auto">
              <a:xfrm>
                <a:off x="1434" y="2058"/>
                <a:ext cx="1" cy="24"/>
              </a:xfrm>
              <a:custGeom>
                <a:avLst/>
                <a:gdLst>
                  <a:gd name="T0" fmla="*/ 0 w 1"/>
                  <a:gd name="T1" fmla="*/ 0 h 98"/>
                  <a:gd name="T2" fmla="*/ 0 w 1"/>
                  <a:gd name="T3" fmla="*/ 98 h 98"/>
                  <a:gd name="T4" fmla="*/ 1 w 1"/>
                  <a:gd name="T5" fmla="*/ 98 h 9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8"/>
                  <a:gd name="T11" fmla="*/ 1 w 1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8">
                    <a:moveTo>
                      <a:pt x="0" y="0"/>
                    </a:moveTo>
                    <a:lnTo>
                      <a:pt x="0" y="98"/>
                    </a:lnTo>
                    <a:lnTo>
                      <a:pt x="1" y="9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6" name="Freeform 187"/>
              <p:cNvSpPr>
                <a:spLocks/>
              </p:cNvSpPr>
              <p:nvPr/>
            </p:nvSpPr>
            <p:spPr bwMode="auto">
              <a:xfrm>
                <a:off x="1654" y="2094"/>
                <a:ext cx="1" cy="285"/>
              </a:xfrm>
              <a:custGeom>
                <a:avLst/>
                <a:gdLst>
                  <a:gd name="T0" fmla="*/ 0 w 1"/>
                  <a:gd name="T1" fmla="*/ 0 h 1140"/>
                  <a:gd name="T2" fmla="*/ 0 w 1"/>
                  <a:gd name="T3" fmla="*/ 1140 h 1140"/>
                  <a:gd name="T4" fmla="*/ 1 w 1"/>
                  <a:gd name="T5" fmla="*/ 1140 h 114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40"/>
                  <a:gd name="T11" fmla="*/ 1 w 1"/>
                  <a:gd name="T12" fmla="*/ 1140 h 11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40">
                    <a:moveTo>
                      <a:pt x="0" y="0"/>
                    </a:moveTo>
                    <a:lnTo>
                      <a:pt x="0" y="1140"/>
                    </a:lnTo>
                    <a:lnTo>
                      <a:pt x="1" y="114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7" name="Freeform 188"/>
              <p:cNvSpPr>
                <a:spLocks/>
              </p:cNvSpPr>
              <p:nvPr/>
            </p:nvSpPr>
            <p:spPr bwMode="auto">
              <a:xfrm>
                <a:off x="1654" y="2040"/>
                <a:ext cx="1" cy="25"/>
              </a:xfrm>
              <a:custGeom>
                <a:avLst/>
                <a:gdLst>
                  <a:gd name="T0" fmla="*/ 0 w 1"/>
                  <a:gd name="T1" fmla="*/ 0 h 98"/>
                  <a:gd name="T2" fmla="*/ 0 w 1"/>
                  <a:gd name="T3" fmla="*/ 98 h 98"/>
                  <a:gd name="T4" fmla="*/ 1 w 1"/>
                  <a:gd name="T5" fmla="*/ 98 h 9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8"/>
                  <a:gd name="T11" fmla="*/ 1 w 1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8">
                    <a:moveTo>
                      <a:pt x="0" y="0"/>
                    </a:moveTo>
                    <a:lnTo>
                      <a:pt x="0" y="98"/>
                    </a:lnTo>
                    <a:lnTo>
                      <a:pt x="1" y="9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8" name="Freeform 189"/>
              <p:cNvSpPr>
                <a:spLocks/>
              </p:cNvSpPr>
              <p:nvPr/>
            </p:nvSpPr>
            <p:spPr bwMode="auto">
              <a:xfrm>
                <a:off x="2668" y="2108"/>
                <a:ext cx="1" cy="271"/>
              </a:xfrm>
              <a:custGeom>
                <a:avLst/>
                <a:gdLst>
                  <a:gd name="T0" fmla="*/ 0 w 1"/>
                  <a:gd name="T1" fmla="*/ 0 h 1085"/>
                  <a:gd name="T2" fmla="*/ 0 w 1"/>
                  <a:gd name="T3" fmla="*/ 1085 h 1085"/>
                  <a:gd name="T4" fmla="*/ 1 w 1"/>
                  <a:gd name="T5" fmla="*/ 1085 h 108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85"/>
                  <a:gd name="T11" fmla="*/ 1 w 1"/>
                  <a:gd name="T12" fmla="*/ 1085 h 10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85">
                    <a:moveTo>
                      <a:pt x="0" y="0"/>
                    </a:moveTo>
                    <a:lnTo>
                      <a:pt x="0" y="1085"/>
                    </a:lnTo>
                    <a:lnTo>
                      <a:pt x="1" y="108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9" name="Freeform 190"/>
              <p:cNvSpPr>
                <a:spLocks/>
              </p:cNvSpPr>
              <p:nvPr/>
            </p:nvSpPr>
            <p:spPr bwMode="auto">
              <a:xfrm>
                <a:off x="2668" y="2059"/>
                <a:ext cx="1" cy="25"/>
              </a:xfrm>
              <a:custGeom>
                <a:avLst/>
                <a:gdLst>
                  <a:gd name="T0" fmla="*/ 0 w 1"/>
                  <a:gd name="T1" fmla="*/ 0 h 100"/>
                  <a:gd name="T2" fmla="*/ 0 w 1"/>
                  <a:gd name="T3" fmla="*/ 100 h 100"/>
                  <a:gd name="T4" fmla="*/ 1 w 1"/>
                  <a:gd name="T5" fmla="*/ 100 h 10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0"/>
                  <a:gd name="T11" fmla="*/ 1 w 1"/>
                  <a:gd name="T12" fmla="*/ 100 h 1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0">
                    <a:moveTo>
                      <a:pt x="0" y="0"/>
                    </a:moveTo>
                    <a:lnTo>
                      <a:pt x="0" y="100"/>
                    </a:lnTo>
                    <a:lnTo>
                      <a:pt x="1" y="1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0" name="Freeform 191"/>
              <p:cNvSpPr>
                <a:spLocks/>
              </p:cNvSpPr>
              <p:nvPr/>
            </p:nvSpPr>
            <p:spPr bwMode="auto">
              <a:xfrm>
                <a:off x="1345" y="1832"/>
                <a:ext cx="183" cy="1"/>
              </a:xfrm>
              <a:custGeom>
                <a:avLst/>
                <a:gdLst>
                  <a:gd name="T0" fmla="*/ 731 w 731"/>
                  <a:gd name="T1" fmla="*/ 0 h 1"/>
                  <a:gd name="T2" fmla="*/ 0 w 731"/>
                  <a:gd name="T3" fmla="*/ 0 h 1"/>
                  <a:gd name="T4" fmla="*/ 1 w 73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31"/>
                  <a:gd name="T10" fmla="*/ 0 h 1"/>
                  <a:gd name="T11" fmla="*/ 731 w 73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31" h="1">
                    <a:moveTo>
                      <a:pt x="73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1" name="Freeform 192"/>
              <p:cNvSpPr>
                <a:spLocks/>
              </p:cNvSpPr>
              <p:nvPr/>
            </p:nvSpPr>
            <p:spPr bwMode="auto">
              <a:xfrm>
                <a:off x="1345" y="2258"/>
                <a:ext cx="183" cy="1"/>
              </a:xfrm>
              <a:custGeom>
                <a:avLst/>
                <a:gdLst>
                  <a:gd name="T0" fmla="*/ 731 w 731"/>
                  <a:gd name="T1" fmla="*/ 0 h 1"/>
                  <a:gd name="T2" fmla="*/ 0 w 731"/>
                  <a:gd name="T3" fmla="*/ 0 h 1"/>
                  <a:gd name="T4" fmla="*/ 1 w 73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31"/>
                  <a:gd name="T10" fmla="*/ 0 h 1"/>
                  <a:gd name="T11" fmla="*/ 731 w 73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31" h="1">
                    <a:moveTo>
                      <a:pt x="73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2" name="Freeform 193"/>
              <p:cNvSpPr>
                <a:spLocks/>
              </p:cNvSpPr>
              <p:nvPr/>
            </p:nvSpPr>
            <p:spPr bwMode="auto">
              <a:xfrm>
                <a:off x="1565" y="1832"/>
                <a:ext cx="182" cy="1"/>
              </a:xfrm>
              <a:custGeom>
                <a:avLst/>
                <a:gdLst>
                  <a:gd name="T0" fmla="*/ 731 w 731"/>
                  <a:gd name="T1" fmla="*/ 0 h 1"/>
                  <a:gd name="T2" fmla="*/ 0 w 731"/>
                  <a:gd name="T3" fmla="*/ 0 h 1"/>
                  <a:gd name="T4" fmla="*/ 1 w 73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31"/>
                  <a:gd name="T10" fmla="*/ 0 h 1"/>
                  <a:gd name="T11" fmla="*/ 731 w 73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31" h="1">
                    <a:moveTo>
                      <a:pt x="73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3" name="Freeform 194"/>
              <p:cNvSpPr>
                <a:spLocks/>
              </p:cNvSpPr>
              <p:nvPr/>
            </p:nvSpPr>
            <p:spPr bwMode="auto">
              <a:xfrm>
                <a:off x="1565" y="2258"/>
                <a:ext cx="182" cy="1"/>
              </a:xfrm>
              <a:custGeom>
                <a:avLst/>
                <a:gdLst>
                  <a:gd name="T0" fmla="*/ 731 w 731"/>
                  <a:gd name="T1" fmla="*/ 0 h 1"/>
                  <a:gd name="T2" fmla="*/ 0 w 731"/>
                  <a:gd name="T3" fmla="*/ 0 h 1"/>
                  <a:gd name="T4" fmla="*/ 1 w 73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31"/>
                  <a:gd name="T10" fmla="*/ 0 h 1"/>
                  <a:gd name="T11" fmla="*/ 731 w 73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31" h="1">
                    <a:moveTo>
                      <a:pt x="73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4" name="Freeform 195"/>
              <p:cNvSpPr>
                <a:spLocks/>
              </p:cNvSpPr>
              <p:nvPr/>
            </p:nvSpPr>
            <p:spPr bwMode="auto">
              <a:xfrm>
                <a:off x="2579" y="2258"/>
                <a:ext cx="183" cy="1"/>
              </a:xfrm>
              <a:custGeom>
                <a:avLst/>
                <a:gdLst>
                  <a:gd name="T0" fmla="*/ 732 w 732"/>
                  <a:gd name="T1" fmla="*/ 0 h 1"/>
                  <a:gd name="T2" fmla="*/ 0 w 732"/>
                  <a:gd name="T3" fmla="*/ 0 h 1"/>
                  <a:gd name="T4" fmla="*/ 1 w 73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32"/>
                  <a:gd name="T10" fmla="*/ 0 h 1"/>
                  <a:gd name="T11" fmla="*/ 732 w 73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32" h="1">
                    <a:moveTo>
                      <a:pt x="732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5" name="Freeform 196"/>
              <p:cNvSpPr>
                <a:spLocks/>
              </p:cNvSpPr>
              <p:nvPr/>
            </p:nvSpPr>
            <p:spPr bwMode="auto">
              <a:xfrm>
                <a:off x="2579" y="1832"/>
                <a:ext cx="183" cy="1"/>
              </a:xfrm>
              <a:custGeom>
                <a:avLst/>
                <a:gdLst>
                  <a:gd name="T0" fmla="*/ 732 w 732"/>
                  <a:gd name="T1" fmla="*/ 0 h 1"/>
                  <a:gd name="T2" fmla="*/ 0 w 732"/>
                  <a:gd name="T3" fmla="*/ 0 h 1"/>
                  <a:gd name="T4" fmla="*/ 1 w 73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32"/>
                  <a:gd name="T10" fmla="*/ 0 h 1"/>
                  <a:gd name="T11" fmla="*/ 732 w 73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32" h="1">
                    <a:moveTo>
                      <a:pt x="732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6" name="Arc 197"/>
              <p:cNvSpPr>
                <a:spLocks/>
              </p:cNvSpPr>
              <p:nvPr/>
            </p:nvSpPr>
            <p:spPr bwMode="auto">
              <a:xfrm flipH="1">
                <a:off x="1284" y="1671"/>
                <a:ext cx="87" cy="87"/>
              </a:xfrm>
              <a:custGeom>
                <a:avLst/>
                <a:gdLst>
                  <a:gd name="T0" fmla="*/ 0 w 21600"/>
                  <a:gd name="T1" fmla="*/ 0 h 21600"/>
                  <a:gd name="T2" fmla="*/ 87 w 21600"/>
                  <a:gd name="T3" fmla="*/ 87 h 21600"/>
                  <a:gd name="T4" fmla="*/ 0 w 21600"/>
                  <a:gd name="T5" fmla="*/ 8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64199" name="Group 198"/>
            <p:cNvGrpSpPr>
              <a:grpSpLocks/>
            </p:cNvGrpSpPr>
            <p:nvPr/>
          </p:nvGrpSpPr>
          <p:grpSpPr bwMode="auto">
            <a:xfrm>
              <a:off x="3940" y="1131"/>
              <a:ext cx="771" cy="316"/>
              <a:chOff x="3940" y="1131"/>
              <a:chExt cx="771" cy="316"/>
            </a:xfrm>
          </p:grpSpPr>
          <p:sp>
            <p:nvSpPr>
              <p:cNvPr id="12" name="Freeform 199"/>
              <p:cNvSpPr>
                <a:spLocks/>
              </p:cNvSpPr>
              <p:nvPr/>
            </p:nvSpPr>
            <p:spPr bwMode="auto">
              <a:xfrm>
                <a:off x="3940" y="1336"/>
                <a:ext cx="213" cy="111"/>
              </a:xfrm>
              <a:custGeom>
                <a:avLst/>
                <a:gdLst>
                  <a:gd name="T0" fmla="*/ 852 w 852"/>
                  <a:gd name="T1" fmla="*/ 0 h 343"/>
                  <a:gd name="T2" fmla="*/ 0 w 852"/>
                  <a:gd name="T3" fmla="*/ 343 h 343"/>
                  <a:gd name="T4" fmla="*/ 1 w 852"/>
                  <a:gd name="T5" fmla="*/ 343 h 343"/>
                  <a:gd name="T6" fmla="*/ 0 60000 65536"/>
                  <a:gd name="T7" fmla="*/ 0 60000 65536"/>
                  <a:gd name="T8" fmla="*/ 0 60000 65536"/>
                  <a:gd name="T9" fmla="*/ 0 w 852"/>
                  <a:gd name="T10" fmla="*/ 0 h 343"/>
                  <a:gd name="T11" fmla="*/ 852 w 852"/>
                  <a:gd name="T12" fmla="*/ 343 h 3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2" h="343">
                    <a:moveTo>
                      <a:pt x="852" y="0"/>
                    </a:moveTo>
                    <a:lnTo>
                      <a:pt x="0" y="343"/>
                    </a:lnTo>
                    <a:lnTo>
                      <a:pt x="1" y="343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" name="Freeform 200"/>
              <p:cNvSpPr>
                <a:spLocks/>
              </p:cNvSpPr>
              <p:nvPr/>
            </p:nvSpPr>
            <p:spPr bwMode="auto">
              <a:xfrm>
                <a:off x="4153" y="1335"/>
                <a:ext cx="552" cy="1"/>
              </a:xfrm>
              <a:custGeom>
                <a:avLst/>
                <a:gdLst>
                  <a:gd name="T0" fmla="*/ 0 w 1523"/>
                  <a:gd name="T1" fmla="*/ 0 h 1"/>
                  <a:gd name="T2" fmla="*/ 1522 w 1523"/>
                  <a:gd name="T3" fmla="*/ 0 h 1"/>
                  <a:gd name="T4" fmla="*/ 1523 w 152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23"/>
                  <a:gd name="T10" fmla="*/ 0 h 1"/>
                  <a:gd name="T11" fmla="*/ 1523 w 152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3" h="1">
                    <a:moveTo>
                      <a:pt x="0" y="0"/>
                    </a:moveTo>
                    <a:lnTo>
                      <a:pt x="1522" y="0"/>
                    </a:lnTo>
                    <a:lnTo>
                      <a:pt x="1523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" name="Text Box 201"/>
              <p:cNvSpPr txBox="1">
                <a:spLocks noChangeArrowheads="1"/>
              </p:cNvSpPr>
              <p:nvPr/>
            </p:nvSpPr>
            <p:spPr bwMode="auto">
              <a:xfrm>
                <a:off x="4072" y="1131"/>
                <a:ext cx="639" cy="2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rPr>
                  <a:t>85×</a:t>
                </a:r>
                <a:r>
                  <a:rPr kumimoji="1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ISOCPEUR" pitchFamily="34" charset="0"/>
                    <a:ea typeface="宋体" charset="-122"/>
                    <a:cs typeface="+mn-cs"/>
                    <a:sym typeface="Symbol" pitchFamily="18" charset="2"/>
                  </a:rPr>
                  <a:t>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rPr>
                  <a:t> </a:t>
                </a:r>
                <a:r>
                  <a:rPr kumimoji="1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rPr>
                  <a:t>5</a:t>
                </a:r>
              </a:p>
            </p:txBody>
          </p:sp>
        </p:grpSp>
        <p:grpSp>
          <p:nvGrpSpPr>
            <p:cNvPr id="264200" name="Group 202"/>
            <p:cNvGrpSpPr>
              <a:grpSpLocks/>
            </p:cNvGrpSpPr>
            <p:nvPr/>
          </p:nvGrpSpPr>
          <p:grpSpPr bwMode="auto">
            <a:xfrm>
              <a:off x="1688" y="1395"/>
              <a:ext cx="643" cy="426"/>
              <a:chOff x="1688" y="1395"/>
              <a:chExt cx="643" cy="426"/>
            </a:xfrm>
          </p:grpSpPr>
          <p:sp>
            <p:nvSpPr>
              <p:cNvPr id="9" name="Rectangle 203"/>
              <p:cNvSpPr>
                <a:spLocks noChangeArrowheads="1"/>
              </p:cNvSpPr>
              <p:nvPr/>
            </p:nvSpPr>
            <p:spPr bwMode="auto">
              <a:xfrm>
                <a:off x="1751" y="1395"/>
                <a:ext cx="580" cy="1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共</a:t>
                </a: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××</a:t>
                </a:r>
                <a:r>
                  <a: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槽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" name="Freeform 204"/>
              <p:cNvSpPr>
                <a:spLocks/>
              </p:cNvSpPr>
              <p:nvPr/>
            </p:nvSpPr>
            <p:spPr bwMode="auto">
              <a:xfrm>
                <a:off x="1688" y="1584"/>
                <a:ext cx="101" cy="237"/>
              </a:xfrm>
              <a:custGeom>
                <a:avLst/>
                <a:gdLst>
                  <a:gd name="T0" fmla="*/ 0 w 404"/>
                  <a:gd name="T1" fmla="*/ 946 h 946"/>
                  <a:gd name="T2" fmla="*/ 403 w 404"/>
                  <a:gd name="T3" fmla="*/ 0 h 946"/>
                  <a:gd name="T4" fmla="*/ 404 w 404"/>
                  <a:gd name="T5" fmla="*/ 0 h 946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946"/>
                  <a:gd name="T11" fmla="*/ 404 w 404"/>
                  <a:gd name="T12" fmla="*/ 946 h 9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946">
                    <a:moveTo>
                      <a:pt x="0" y="946"/>
                    </a:moveTo>
                    <a:lnTo>
                      <a:pt x="403" y="0"/>
                    </a:lnTo>
                    <a:lnTo>
                      <a:pt x="404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" name="Line 205"/>
              <p:cNvSpPr>
                <a:spLocks noChangeShapeType="1"/>
              </p:cNvSpPr>
              <p:nvPr/>
            </p:nvSpPr>
            <p:spPr bwMode="auto">
              <a:xfrm>
                <a:off x="1789" y="1584"/>
                <a:ext cx="54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sp>
        <p:nvSpPr>
          <p:cNvPr id="114" name="Text Box 207"/>
          <p:cNvSpPr txBox="1">
            <a:spLocks noChangeArrowheads="1"/>
          </p:cNvSpPr>
          <p:nvPr/>
        </p:nvSpPr>
        <p:spPr bwMode="auto">
          <a:xfrm>
            <a:off x="596900" y="917575"/>
            <a:ext cx="8302625" cy="2032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当机件上有若干相同的结构要素并按一定的规律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分布时，只需画出几个完整的结构要素，其余的用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细实线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连接或画出其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中心位置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727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0085" y="1275467"/>
            <a:ext cx="8277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断面为正方形：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□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  <a:sym typeface="Technic" pitchFamily="2" charset="2"/>
              </a:rPr>
              <a:t>14  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  <a:sym typeface="Technic" pitchFamily="2" charset="2"/>
              </a:rPr>
              <a:t>或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  <a:sym typeface="Technic" pitchFamily="2" charset="2"/>
              </a:rPr>
              <a:t>14</a:t>
            </a:r>
            <a:r>
              <a:rPr kumimoji="1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</a:rPr>
              <a:t>x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  <a:sym typeface="Technic" pitchFamily="2" charset="2"/>
              </a:rPr>
              <a:t>14</a:t>
            </a:r>
          </a:p>
        </p:txBody>
      </p:sp>
      <p:sp>
        <p:nvSpPr>
          <p:cNvPr id="21" name="Text Box 68"/>
          <p:cNvSpPr txBox="1">
            <a:spLocks noChangeArrowheads="1"/>
          </p:cNvSpPr>
          <p:nvPr/>
        </p:nvSpPr>
        <p:spPr bwMode="auto">
          <a:xfrm>
            <a:off x="2376576" y="3617245"/>
            <a:ext cx="74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□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Technic" pitchFamily="2" charset="2"/>
              </a:rPr>
              <a:t>14</a:t>
            </a:r>
          </a:p>
        </p:txBody>
      </p: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1641563" y="1817020"/>
            <a:ext cx="889000" cy="917575"/>
            <a:chOff x="4436" y="934"/>
            <a:chExt cx="560" cy="578"/>
          </a:xfrm>
        </p:grpSpPr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4436" y="1224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4712" y="934"/>
              <a:ext cx="0" cy="5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4" name="Group 121"/>
          <p:cNvGrpSpPr>
            <a:grpSpLocks/>
          </p:cNvGrpSpPr>
          <p:nvPr/>
        </p:nvGrpSpPr>
        <p:grpSpPr bwMode="auto">
          <a:xfrm>
            <a:off x="1755863" y="1891632"/>
            <a:ext cx="650875" cy="723900"/>
            <a:chOff x="3178" y="2509"/>
            <a:chExt cx="410" cy="456"/>
          </a:xfrm>
        </p:grpSpPr>
        <p:sp>
          <p:nvSpPr>
            <p:cNvPr id="55" name="Line 52"/>
            <p:cNvSpPr>
              <a:spLocks noChangeShapeType="1"/>
            </p:cNvSpPr>
            <p:nvPr/>
          </p:nvSpPr>
          <p:spPr bwMode="auto">
            <a:xfrm flipV="1">
              <a:off x="3178" y="2606"/>
              <a:ext cx="96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V="1">
              <a:off x="3213" y="2509"/>
              <a:ext cx="175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V="1">
              <a:off x="3245" y="2548"/>
              <a:ext cx="174" cy="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 flipV="1">
              <a:off x="3281" y="2592"/>
              <a:ext cx="168" cy="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V="1">
              <a:off x="3315" y="2626"/>
              <a:ext cx="169" cy="2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 flipV="1">
              <a:off x="3349" y="2655"/>
              <a:ext cx="171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V="1">
              <a:off x="3395" y="2685"/>
              <a:ext cx="161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 flipV="1">
              <a:off x="3516" y="2720"/>
              <a:ext cx="72" cy="1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63" name="Rectangle 120"/>
          <p:cNvSpPr>
            <a:spLocks noChangeArrowheads="1"/>
          </p:cNvSpPr>
          <p:nvPr/>
        </p:nvSpPr>
        <p:spPr bwMode="auto">
          <a:xfrm rot="2700000">
            <a:off x="1808251" y="2007520"/>
            <a:ext cx="538162" cy="53181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4" name="Freeform 122"/>
          <p:cNvSpPr>
            <a:spLocks/>
          </p:cNvSpPr>
          <p:nvPr/>
        </p:nvSpPr>
        <p:spPr bwMode="auto">
          <a:xfrm>
            <a:off x="2141626" y="3614070"/>
            <a:ext cx="804862" cy="317500"/>
          </a:xfrm>
          <a:custGeom>
            <a:avLst/>
            <a:gdLst>
              <a:gd name="T0" fmla="*/ 0 w 589"/>
              <a:gd name="T1" fmla="*/ 0 h 200"/>
              <a:gd name="T2" fmla="*/ 2147483647 w 589"/>
              <a:gd name="T3" fmla="*/ 2147483647 h 200"/>
              <a:gd name="T4" fmla="*/ 2147483647 w 589"/>
              <a:gd name="T5" fmla="*/ 2147483647 h 200"/>
              <a:gd name="T6" fmla="*/ 0 60000 65536"/>
              <a:gd name="T7" fmla="*/ 0 60000 65536"/>
              <a:gd name="T8" fmla="*/ 0 60000 65536"/>
              <a:gd name="T9" fmla="*/ 0 w 589"/>
              <a:gd name="T10" fmla="*/ 0 h 200"/>
              <a:gd name="T11" fmla="*/ 589 w 589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9" h="200">
                <a:moveTo>
                  <a:pt x="0" y="0"/>
                </a:moveTo>
                <a:lnTo>
                  <a:pt x="222" y="200"/>
                </a:lnTo>
                <a:lnTo>
                  <a:pt x="589" y="2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65" name="Group 126"/>
          <p:cNvGrpSpPr>
            <a:grpSpLocks/>
          </p:cNvGrpSpPr>
          <p:nvPr/>
        </p:nvGrpSpPr>
        <p:grpSpPr bwMode="auto">
          <a:xfrm>
            <a:off x="4059326" y="1894807"/>
            <a:ext cx="889000" cy="917575"/>
            <a:chOff x="4436" y="934"/>
            <a:chExt cx="560" cy="578"/>
          </a:xfrm>
        </p:grpSpPr>
        <p:sp>
          <p:nvSpPr>
            <p:cNvPr id="66" name="Line 127"/>
            <p:cNvSpPr>
              <a:spLocks noChangeShapeType="1"/>
            </p:cNvSpPr>
            <p:nvPr/>
          </p:nvSpPr>
          <p:spPr bwMode="auto">
            <a:xfrm>
              <a:off x="4436" y="1224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7" name="Line 128"/>
            <p:cNvSpPr>
              <a:spLocks noChangeShapeType="1"/>
            </p:cNvSpPr>
            <p:nvPr/>
          </p:nvSpPr>
          <p:spPr bwMode="auto">
            <a:xfrm>
              <a:off x="4712" y="934"/>
              <a:ext cx="0" cy="5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68" name="Rectangle 138"/>
          <p:cNvSpPr>
            <a:spLocks noChangeArrowheads="1"/>
          </p:cNvSpPr>
          <p:nvPr/>
        </p:nvSpPr>
        <p:spPr bwMode="auto">
          <a:xfrm>
            <a:off x="4229188" y="2085307"/>
            <a:ext cx="538163" cy="5318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69" name="Group 168"/>
          <p:cNvGrpSpPr>
            <a:grpSpLocks/>
          </p:cNvGrpSpPr>
          <p:nvPr/>
        </p:nvGrpSpPr>
        <p:grpSpPr bwMode="auto">
          <a:xfrm>
            <a:off x="2954426" y="2885407"/>
            <a:ext cx="1985962" cy="757238"/>
            <a:chOff x="3328" y="3118"/>
            <a:chExt cx="1380" cy="477"/>
          </a:xfrm>
        </p:grpSpPr>
        <p:sp>
          <p:nvSpPr>
            <p:cNvPr id="70" name="Line 104"/>
            <p:cNvSpPr>
              <a:spLocks noChangeShapeType="1"/>
            </p:cNvSpPr>
            <p:nvPr/>
          </p:nvSpPr>
          <p:spPr bwMode="auto">
            <a:xfrm>
              <a:off x="3328" y="3358"/>
              <a:ext cx="13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1" name="Freeform 105"/>
            <p:cNvSpPr>
              <a:spLocks/>
            </p:cNvSpPr>
            <p:nvPr/>
          </p:nvSpPr>
          <p:spPr bwMode="auto">
            <a:xfrm>
              <a:off x="3406" y="3123"/>
              <a:ext cx="764" cy="472"/>
            </a:xfrm>
            <a:custGeom>
              <a:avLst/>
              <a:gdLst>
                <a:gd name="T0" fmla="*/ 0 w 1168"/>
                <a:gd name="T1" fmla="*/ 0 h 472"/>
                <a:gd name="T2" fmla="*/ 140 w 1168"/>
                <a:gd name="T3" fmla="*/ 0 h 472"/>
                <a:gd name="T4" fmla="*/ 140 w 1168"/>
                <a:gd name="T5" fmla="*/ 472 h 472"/>
                <a:gd name="T6" fmla="*/ 3 w 1168"/>
                <a:gd name="T7" fmla="*/ 472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472"/>
                <a:gd name="T14" fmla="*/ 1168 w 1168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472">
                  <a:moveTo>
                    <a:pt x="0" y="0"/>
                  </a:moveTo>
                  <a:lnTo>
                    <a:pt x="1168" y="0"/>
                  </a:lnTo>
                  <a:lnTo>
                    <a:pt x="1168" y="472"/>
                  </a:lnTo>
                  <a:lnTo>
                    <a:pt x="24" y="47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3391" y="3118"/>
              <a:ext cx="59" cy="472"/>
            </a:xfrm>
            <a:custGeom>
              <a:avLst/>
              <a:gdLst>
                <a:gd name="T0" fmla="*/ 9 w 70"/>
                <a:gd name="T1" fmla="*/ 0 h 472"/>
                <a:gd name="T2" fmla="*/ 16 w 70"/>
                <a:gd name="T3" fmla="*/ 104 h 472"/>
                <a:gd name="T4" fmla="*/ 6 w 70"/>
                <a:gd name="T5" fmla="*/ 168 h 472"/>
                <a:gd name="T6" fmla="*/ 3 w 70"/>
                <a:gd name="T7" fmla="*/ 232 h 472"/>
                <a:gd name="T8" fmla="*/ 19 w 70"/>
                <a:gd name="T9" fmla="*/ 304 h 472"/>
                <a:gd name="T10" fmla="*/ 30 w 70"/>
                <a:gd name="T11" fmla="*/ 376 h 472"/>
                <a:gd name="T12" fmla="*/ 16 w 70"/>
                <a:gd name="T13" fmla="*/ 472 h 4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72"/>
                <a:gd name="T23" fmla="*/ 70 w 70"/>
                <a:gd name="T24" fmla="*/ 472 h 4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72">
                  <a:moveTo>
                    <a:pt x="21" y="0"/>
                  </a:moveTo>
                  <a:cubicBezTo>
                    <a:pt x="29" y="38"/>
                    <a:pt x="38" y="76"/>
                    <a:pt x="37" y="104"/>
                  </a:cubicBezTo>
                  <a:cubicBezTo>
                    <a:pt x="36" y="132"/>
                    <a:pt x="18" y="147"/>
                    <a:pt x="13" y="168"/>
                  </a:cubicBezTo>
                  <a:cubicBezTo>
                    <a:pt x="8" y="189"/>
                    <a:pt x="0" y="209"/>
                    <a:pt x="5" y="232"/>
                  </a:cubicBezTo>
                  <a:cubicBezTo>
                    <a:pt x="10" y="255"/>
                    <a:pt x="34" y="280"/>
                    <a:pt x="45" y="304"/>
                  </a:cubicBezTo>
                  <a:cubicBezTo>
                    <a:pt x="56" y="328"/>
                    <a:pt x="70" y="348"/>
                    <a:pt x="69" y="376"/>
                  </a:cubicBezTo>
                  <a:cubicBezTo>
                    <a:pt x="68" y="404"/>
                    <a:pt x="52" y="438"/>
                    <a:pt x="37" y="47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3" name="Line 114"/>
            <p:cNvSpPr>
              <a:spLocks noChangeShapeType="1"/>
            </p:cNvSpPr>
            <p:nvPr/>
          </p:nvSpPr>
          <p:spPr bwMode="auto">
            <a:xfrm>
              <a:off x="4169" y="3189"/>
              <a:ext cx="45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4" name="Line 115"/>
            <p:cNvSpPr>
              <a:spLocks noChangeShapeType="1"/>
            </p:cNvSpPr>
            <p:nvPr/>
          </p:nvSpPr>
          <p:spPr bwMode="auto">
            <a:xfrm flipV="1">
              <a:off x="4169" y="3195"/>
              <a:ext cx="45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5" name="Freeform 139"/>
            <p:cNvSpPr>
              <a:spLocks/>
            </p:cNvSpPr>
            <p:nvPr/>
          </p:nvSpPr>
          <p:spPr bwMode="auto">
            <a:xfrm>
              <a:off x="4164" y="3189"/>
              <a:ext cx="459" cy="330"/>
            </a:xfrm>
            <a:custGeom>
              <a:avLst/>
              <a:gdLst>
                <a:gd name="T0" fmla="*/ 0 w 516"/>
                <a:gd name="T1" fmla="*/ 0 h 330"/>
                <a:gd name="T2" fmla="*/ 287 w 516"/>
                <a:gd name="T3" fmla="*/ 0 h 330"/>
                <a:gd name="T4" fmla="*/ 287 w 516"/>
                <a:gd name="T5" fmla="*/ 330 h 330"/>
                <a:gd name="T6" fmla="*/ 0 w 516"/>
                <a:gd name="T7" fmla="*/ 330 h 3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30"/>
                <a:gd name="T14" fmla="*/ 516 w 516"/>
                <a:gd name="T15" fmla="*/ 330 h 3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30">
                  <a:moveTo>
                    <a:pt x="0" y="0"/>
                  </a:moveTo>
                  <a:lnTo>
                    <a:pt x="516" y="0"/>
                  </a:lnTo>
                  <a:lnTo>
                    <a:pt x="516" y="330"/>
                  </a:lnTo>
                  <a:lnTo>
                    <a:pt x="0" y="33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76" name="Line 141"/>
          <p:cNvSpPr>
            <a:spLocks noChangeShapeType="1"/>
          </p:cNvSpPr>
          <p:nvPr/>
        </p:nvSpPr>
        <p:spPr bwMode="auto">
          <a:xfrm flipV="1">
            <a:off x="4495888" y="2898107"/>
            <a:ext cx="0" cy="71913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7" name="Text Box 143"/>
          <p:cNvSpPr txBox="1">
            <a:spLocks noChangeArrowheads="1"/>
          </p:cNvSpPr>
          <p:nvPr/>
        </p:nvSpPr>
        <p:spPr bwMode="auto">
          <a:xfrm rot="16200000">
            <a:off x="4746713" y="3055270"/>
            <a:ext cx="668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□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Technic" pitchFamily="2" charset="2"/>
              </a:rPr>
              <a:t>14</a:t>
            </a:r>
          </a:p>
        </p:txBody>
      </p:sp>
      <p:grpSp>
        <p:nvGrpSpPr>
          <p:cNvPr id="78" name="Group 148"/>
          <p:cNvGrpSpPr>
            <a:grpSpLocks/>
          </p:cNvGrpSpPr>
          <p:nvPr/>
        </p:nvGrpSpPr>
        <p:grpSpPr bwMode="auto">
          <a:xfrm>
            <a:off x="4805451" y="2993357"/>
            <a:ext cx="601662" cy="528638"/>
            <a:chOff x="4623" y="3186"/>
            <a:chExt cx="379" cy="333"/>
          </a:xfrm>
        </p:grpSpPr>
        <p:sp>
          <p:nvSpPr>
            <p:cNvPr id="79" name="Line 66"/>
            <p:cNvSpPr>
              <a:spLocks noChangeShapeType="1"/>
            </p:cNvSpPr>
            <p:nvPr/>
          </p:nvSpPr>
          <p:spPr bwMode="auto">
            <a:xfrm rot="18900000" flipV="1">
              <a:off x="4763" y="3231"/>
              <a:ext cx="239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0" name="Line 144"/>
            <p:cNvSpPr>
              <a:spLocks noChangeShapeType="1"/>
            </p:cNvSpPr>
            <p:nvPr/>
          </p:nvSpPr>
          <p:spPr bwMode="auto">
            <a:xfrm>
              <a:off x="4623" y="3186"/>
              <a:ext cx="2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1" name="Line 145"/>
            <p:cNvSpPr>
              <a:spLocks noChangeShapeType="1"/>
            </p:cNvSpPr>
            <p:nvPr/>
          </p:nvSpPr>
          <p:spPr bwMode="auto">
            <a:xfrm>
              <a:off x="4623" y="3519"/>
              <a:ext cx="2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82" name="Group 166"/>
          <p:cNvGrpSpPr>
            <a:grpSpLocks/>
          </p:cNvGrpSpPr>
          <p:nvPr/>
        </p:nvGrpSpPr>
        <p:grpSpPr bwMode="auto">
          <a:xfrm>
            <a:off x="4226013" y="2085307"/>
            <a:ext cx="539750" cy="533400"/>
            <a:chOff x="4228" y="2614"/>
            <a:chExt cx="340" cy="336"/>
          </a:xfrm>
        </p:grpSpPr>
        <p:sp>
          <p:nvSpPr>
            <p:cNvPr id="83" name="Line 158"/>
            <p:cNvSpPr>
              <a:spLocks noChangeShapeType="1"/>
            </p:cNvSpPr>
            <p:nvPr/>
          </p:nvSpPr>
          <p:spPr bwMode="auto">
            <a:xfrm flipV="1">
              <a:off x="4228" y="2614"/>
              <a:ext cx="88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4" name="Line 159"/>
            <p:cNvSpPr>
              <a:spLocks noChangeShapeType="1"/>
            </p:cNvSpPr>
            <p:nvPr/>
          </p:nvSpPr>
          <p:spPr bwMode="auto">
            <a:xfrm flipV="1">
              <a:off x="4228" y="2618"/>
              <a:ext cx="162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5" name="Line 160"/>
            <p:cNvSpPr>
              <a:spLocks noChangeShapeType="1"/>
            </p:cNvSpPr>
            <p:nvPr/>
          </p:nvSpPr>
          <p:spPr bwMode="auto">
            <a:xfrm flipV="1">
              <a:off x="4228" y="2616"/>
              <a:ext cx="238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6" name="Line 161"/>
            <p:cNvSpPr>
              <a:spLocks noChangeShapeType="1"/>
            </p:cNvSpPr>
            <p:nvPr/>
          </p:nvSpPr>
          <p:spPr bwMode="auto">
            <a:xfrm flipV="1">
              <a:off x="4228" y="2616"/>
              <a:ext cx="310" cy="3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7" name="Line 162"/>
            <p:cNvSpPr>
              <a:spLocks noChangeShapeType="1"/>
            </p:cNvSpPr>
            <p:nvPr/>
          </p:nvSpPr>
          <p:spPr bwMode="auto">
            <a:xfrm flipV="1">
              <a:off x="4278" y="2658"/>
              <a:ext cx="290" cy="2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8" name="Line 163"/>
            <p:cNvSpPr>
              <a:spLocks noChangeShapeType="1"/>
            </p:cNvSpPr>
            <p:nvPr/>
          </p:nvSpPr>
          <p:spPr bwMode="auto">
            <a:xfrm flipV="1">
              <a:off x="4352" y="2734"/>
              <a:ext cx="216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9" name="Line 164"/>
            <p:cNvSpPr>
              <a:spLocks noChangeShapeType="1"/>
            </p:cNvSpPr>
            <p:nvPr/>
          </p:nvSpPr>
          <p:spPr bwMode="auto">
            <a:xfrm flipV="1">
              <a:off x="4430" y="2812"/>
              <a:ext cx="136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0" name="Line 165"/>
            <p:cNvSpPr>
              <a:spLocks noChangeShapeType="1"/>
            </p:cNvSpPr>
            <p:nvPr/>
          </p:nvSpPr>
          <p:spPr bwMode="auto">
            <a:xfrm flipV="1">
              <a:off x="4500" y="2882"/>
              <a:ext cx="68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1" name="Group 175"/>
          <p:cNvGrpSpPr>
            <a:grpSpLocks/>
          </p:cNvGrpSpPr>
          <p:nvPr/>
        </p:nvGrpSpPr>
        <p:grpSpPr bwMode="auto">
          <a:xfrm>
            <a:off x="619213" y="2742532"/>
            <a:ext cx="1873250" cy="957263"/>
            <a:chOff x="1372" y="2661"/>
            <a:chExt cx="1368" cy="603"/>
          </a:xfrm>
        </p:grpSpPr>
        <p:sp>
          <p:nvSpPr>
            <p:cNvPr id="92" name="Line 63"/>
            <p:cNvSpPr>
              <a:spLocks noChangeShapeType="1"/>
            </p:cNvSpPr>
            <p:nvPr/>
          </p:nvSpPr>
          <p:spPr bwMode="auto">
            <a:xfrm>
              <a:off x="2437" y="2661"/>
              <a:ext cx="0" cy="6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3" name="Line 20"/>
            <p:cNvSpPr>
              <a:spLocks noChangeShapeType="1"/>
            </p:cNvSpPr>
            <p:nvPr/>
          </p:nvSpPr>
          <p:spPr bwMode="auto">
            <a:xfrm>
              <a:off x="1372" y="2968"/>
              <a:ext cx="1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4" name="Freeform 21"/>
            <p:cNvSpPr>
              <a:spLocks/>
            </p:cNvSpPr>
            <p:nvPr/>
          </p:nvSpPr>
          <p:spPr bwMode="auto">
            <a:xfrm>
              <a:off x="1492" y="2733"/>
              <a:ext cx="1168" cy="472"/>
            </a:xfrm>
            <a:custGeom>
              <a:avLst/>
              <a:gdLst>
                <a:gd name="T0" fmla="*/ 0 w 1168"/>
                <a:gd name="T1" fmla="*/ 0 h 472"/>
                <a:gd name="T2" fmla="*/ 1168 w 1168"/>
                <a:gd name="T3" fmla="*/ 0 h 472"/>
                <a:gd name="T4" fmla="*/ 1168 w 1168"/>
                <a:gd name="T5" fmla="*/ 472 h 472"/>
                <a:gd name="T6" fmla="*/ 24 w 1168"/>
                <a:gd name="T7" fmla="*/ 472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472"/>
                <a:gd name="T14" fmla="*/ 1168 w 1168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472">
                  <a:moveTo>
                    <a:pt x="0" y="0"/>
                  </a:moveTo>
                  <a:lnTo>
                    <a:pt x="1168" y="0"/>
                  </a:lnTo>
                  <a:lnTo>
                    <a:pt x="1168" y="472"/>
                  </a:lnTo>
                  <a:lnTo>
                    <a:pt x="24" y="47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2203" y="2966"/>
              <a:ext cx="4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6" name="Line 29"/>
            <p:cNvSpPr>
              <a:spLocks noChangeShapeType="1"/>
            </p:cNvSpPr>
            <p:nvPr/>
          </p:nvSpPr>
          <p:spPr bwMode="auto">
            <a:xfrm>
              <a:off x="2209" y="2733"/>
              <a:ext cx="0" cy="4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>
              <a:off x="2210" y="2736"/>
              <a:ext cx="453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207" y="2733"/>
              <a:ext cx="450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9" name="Line 118"/>
            <p:cNvSpPr>
              <a:spLocks noChangeShapeType="1"/>
            </p:cNvSpPr>
            <p:nvPr/>
          </p:nvSpPr>
          <p:spPr bwMode="auto">
            <a:xfrm>
              <a:off x="2213" y="2970"/>
              <a:ext cx="453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0" name="Line 119"/>
            <p:cNvSpPr>
              <a:spLocks noChangeShapeType="1"/>
            </p:cNvSpPr>
            <p:nvPr/>
          </p:nvSpPr>
          <p:spPr bwMode="auto">
            <a:xfrm flipV="1">
              <a:off x="2210" y="2967"/>
              <a:ext cx="450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1" name="Freeform 174"/>
            <p:cNvSpPr>
              <a:spLocks/>
            </p:cNvSpPr>
            <p:nvPr/>
          </p:nvSpPr>
          <p:spPr bwMode="auto">
            <a:xfrm>
              <a:off x="1490" y="2733"/>
              <a:ext cx="27" cy="471"/>
            </a:xfrm>
            <a:custGeom>
              <a:avLst/>
              <a:gdLst>
                <a:gd name="T0" fmla="*/ 3 w 27"/>
                <a:gd name="T1" fmla="*/ 0 h 471"/>
                <a:gd name="T2" fmla="*/ 3 w 27"/>
                <a:gd name="T3" fmla="*/ 71 h 471"/>
                <a:gd name="T4" fmla="*/ 22 w 27"/>
                <a:gd name="T5" fmla="*/ 143 h 471"/>
                <a:gd name="T6" fmla="*/ 19 w 27"/>
                <a:gd name="T7" fmla="*/ 185 h 471"/>
                <a:gd name="T8" fmla="*/ 9 w 27"/>
                <a:gd name="T9" fmla="*/ 227 h 471"/>
                <a:gd name="T10" fmla="*/ 4 w 27"/>
                <a:gd name="T11" fmla="*/ 305 h 471"/>
                <a:gd name="T12" fmla="*/ 18 w 27"/>
                <a:gd name="T13" fmla="*/ 380 h 471"/>
                <a:gd name="T14" fmla="*/ 22 w 27"/>
                <a:gd name="T15" fmla="*/ 429 h 471"/>
                <a:gd name="T16" fmla="*/ 27 w 27"/>
                <a:gd name="T17" fmla="*/ 471 h 4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471"/>
                <a:gd name="T29" fmla="*/ 27 w 27"/>
                <a:gd name="T30" fmla="*/ 471 h 4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471">
                  <a:moveTo>
                    <a:pt x="3" y="0"/>
                  </a:moveTo>
                  <a:cubicBezTo>
                    <a:pt x="1" y="23"/>
                    <a:pt x="0" y="47"/>
                    <a:pt x="3" y="71"/>
                  </a:cubicBezTo>
                  <a:cubicBezTo>
                    <a:pt x="6" y="95"/>
                    <a:pt x="19" y="124"/>
                    <a:pt x="22" y="143"/>
                  </a:cubicBezTo>
                  <a:cubicBezTo>
                    <a:pt x="25" y="162"/>
                    <a:pt x="21" y="171"/>
                    <a:pt x="19" y="185"/>
                  </a:cubicBezTo>
                  <a:cubicBezTo>
                    <a:pt x="17" y="199"/>
                    <a:pt x="11" y="207"/>
                    <a:pt x="9" y="227"/>
                  </a:cubicBezTo>
                  <a:cubicBezTo>
                    <a:pt x="7" y="247"/>
                    <a:pt x="3" y="280"/>
                    <a:pt x="4" y="305"/>
                  </a:cubicBezTo>
                  <a:cubicBezTo>
                    <a:pt x="5" y="330"/>
                    <a:pt x="15" y="359"/>
                    <a:pt x="18" y="380"/>
                  </a:cubicBezTo>
                  <a:cubicBezTo>
                    <a:pt x="21" y="401"/>
                    <a:pt x="21" y="414"/>
                    <a:pt x="22" y="429"/>
                  </a:cubicBezTo>
                  <a:cubicBezTo>
                    <a:pt x="23" y="444"/>
                    <a:pt x="25" y="457"/>
                    <a:pt x="27" y="47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02" name="Text Box 176"/>
          <p:cNvSpPr txBox="1">
            <a:spLocks noChangeArrowheads="1"/>
          </p:cNvSpPr>
          <p:nvPr/>
        </p:nvSpPr>
        <p:spPr bwMode="auto">
          <a:xfrm>
            <a:off x="491870" y="4547074"/>
            <a:ext cx="36780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不完整结构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单箭头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SOCPEUR" pitchFamily="34" charset="0"/>
              <a:ea typeface="黑体" pitchFamily="2" charset="-122"/>
              <a:cs typeface="+mn-cs"/>
              <a:sym typeface="Technic" pitchFamily="2" charset="2"/>
            </a:endParaRPr>
          </a:p>
        </p:txBody>
      </p:sp>
      <p:grpSp>
        <p:nvGrpSpPr>
          <p:cNvPr id="103" name="Group 362"/>
          <p:cNvGrpSpPr>
            <a:grpSpLocks/>
          </p:cNvGrpSpPr>
          <p:nvPr/>
        </p:nvGrpSpPr>
        <p:grpSpPr bwMode="auto">
          <a:xfrm>
            <a:off x="5485692" y="3936953"/>
            <a:ext cx="2044700" cy="2533650"/>
            <a:chOff x="3613" y="1706"/>
            <a:chExt cx="1288" cy="1596"/>
          </a:xfrm>
        </p:grpSpPr>
        <p:sp>
          <p:nvSpPr>
            <p:cNvPr id="104" name="Line 245"/>
            <p:cNvSpPr>
              <a:spLocks noChangeShapeType="1"/>
            </p:cNvSpPr>
            <p:nvPr/>
          </p:nvSpPr>
          <p:spPr bwMode="auto">
            <a:xfrm>
              <a:off x="4106" y="3027"/>
              <a:ext cx="4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5" name="Line 246"/>
            <p:cNvSpPr>
              <a:spLocks noChangeShapeType="1"/>
            </p:cNvSpPr>
            <p:nvPr/>
          </p:nvSpPr>
          <p:spPr bwMode="auto">
            <a:xfrm flipV="1">
              <a:off x="3768" y="2267"/>
              <a:ext cx="89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" name="Rectangle 247"/>
            <p:cNvSpPr>
              <a:spLocks noChangeArrowheads="1"/>
            </p:cNvSpPr>
            <p:nvPr/>
          </p:nvSpPr>
          <p:spPr bwMode="auto">
            <a:xfrm>
              <a:off x="3683" y="2076"/>
              <a:ext cx="273" cy="3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7" name="Rectangle 248"/>
            <p:cNvSpPr>
              <a:spLocks noChangeArrowheads="1"/>
            </p:cNvSpPr>
            <p:nvPr/>
          </p:nvSpPr>
          <p:spPr bwMode="auto">
            <a:xfrm>
              <a:off x="3989" y="2856"/>
              <a:ext cx="582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8" name="Freeform 249"/>
            <p:cNvSpPr>
              <a:spLocks/>
            </p:cNvSpPr>
            <p:nvPr/>
          </p:nvSpPr>
          <p:spPr bwMode="auto">
            <a:xfrm>
              <a:off x="3749" y="2202"/>
              <a:ext cx="765" cy="954"/>
            </a:xfrm>
            <a:custGeom>
              <a:avLst/>
              <a:gdLst>
                <a:gd name="T0" fmla="*/ 0 w 774"/>
                <a:gd name="T1" fmla="*/ 0 h 948"/>
                <a:gd name="T2" fmla="*/ 75 w 774"/>
                <a:gd name="T3" fmla="*/ 38 h 948"/>
                <a:gd name="T4" fmla="*/ 148 w 774"/>
                <a:gd name="T5" fmla="*/ 111 h 948"/>
                <a:gd name="T6" fmla="*/ 251 w 774"/>
                <a:gd name="T7" fmla="*/ 149 h 948"/>
                <a:gd name="T8" fmla="*/ 354 w 774"/>
                <a:gd name="T9" fmla="*/ 221 h 948"/>
                <a:gd name="T10" fmla="*/ 439 w 774"/>
                <a:gd name="T11" fmla="*/ 286 h 948"/>
                <a:gd name="T12" fmla="*/ 508 w 774"/>
                <a:gd name="T13" fmla="*/ 332 h 948"/>
                <a:gd name="T14" fmla="*/ 555 w 774"/>
                <a:gd name="T15" fmla="*/ 441 h 948"/>
                <a:gd name="T16" fmla="*/ 577 w 774"/>
                <a:gd name="T17" fmla="*/ 509 h 948"/>
                <a:gd name="T18" fmla="*/ 599 w 774"/>
                <a:gd name="T19" fmla="*/ 594 h 948"/>
                <a:gd name="T20" fmla="*/ 650 w 774"/>
                <a:gd name="T21" fmla="*/ 678 h 948"/>
                <a:gd name="T22" fmla="*/ 690 w 774"/>
                <a:gd name="T23" fmla="*/ 734 h 948"/>
                <a:gd name="T24" fmla="*/ 695 w 774"/>
                <a:gd name="T25" fmla="*/ 765 h 948"/>
                <a:gd name="T26" fmla="*/ 718 w 774"/>
                <a:gd name="T27" fmla="*/ 831 h 948"/>
                <a:gd name="T28" fmla="*/ 720 w 774"/>
                <a:gd name="T29" fmla="*/ 910 h 948"/>
                <a:gd name="T30" fmla="*/ 729 w 774"/>
                <a:gd name="T31" fmla="*/ 978 h 9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74"/>
                <a:gd name="T49" fmla="*/ 0 h 948"/>
                <a:gd name="T50" fmla="*/ 774 w 774"/>
                <a:gd name="T51" fmla="*/ 948 h 9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74" h="948">
                  <a:moveTo>
                    <a:pt x="0" y="0"/>
                  </a:moveTo>
                  <a:cubicBezTo>
                    <a:pt x="27" y="10"/>
                    <a:pt x="54" y="20"/>
                    <a:pt x="80" y="38"/>
                  </a:cubicBezTo>
                  <a:cubicBezTo>
                    <a:pt x="106" y="56"/>
                    <a:pt x="127" y="88"/>
                    <a:pt x="158" y="106"/>
                  </a:cubicBezTo>
                  <a:cubicBezTo>
                    <a:pt x="189" y="124"/>
                    <a:pt x="230" y="126"/>
                    <a:pt x="266" y="144"/>
                  </a:cubicBezTo>
                  <a:cubicBezTo>
                    <a:pt x="302" y="162"/>
                    <a:pt x="341" y="194"/>
                    <a:pt x="374" y="216"/>
                  </a:cubicBezTo>
                  <a:cubicBezTo>
                    <a:pt x="407" y="238"/>
                    <a:pt x="437" y="258"/>
                    <a:pt x="464" y="276"/>
                  </a:cubicBezTo>
                  <a:cubicBezTo>
                    <a:pt x="491" y="294"/>
                    <a:pt x="517" y="297"/>
                    <a:pt x="538" y="322"/>
                  </a:cubicBezTo>
                  <a:cubicBezTo>
                    <a:pt x="559" y="347"/>
                    <a:pt x="578" y="397"/>
                    <a:pt x="590" y="426"/>
                  </a:cubicBezTo>
                  <a:cubicBezTo>
                    <a:pt x="602" y="455"/>
                    <a:pt x="605" y="469"/>
                    <a:pt x="612" y="494"/>
                  </a:cubicBezTo>
                  <a:cubicBezTo>
                    <a:pt x="619" y="519"/>
                    <a:pt x="621" y="547"/>
                    <a:pt x="634" y="574"/>
                  </a:cubicBezTo>
                  <a:cubicBezTo>
                    <a:pt x="647" y="601"/>
                    <a:pt x="674" y="635"/>
                    <a:pt x="690" y="658"/>
                  </a:cubicBezTo>
                  <a:cubicBezTo>
                    <a:pt x="706" y="681"/>
                    <a:pt x="722" y="696"/>
                    <a:pt x="730" y="710"/>
                  </a:cubicBezTo>
                  <a:cubicBezTo>
                    <a:pt x="738" y="724"/>
                    <a:pt x="731" y="724"/>
                    <a:pt x="736" y="740"/>
                  </a:cubicBezTo>
                  <a:cubicBezTo>
                    <a:pt x="741" y="756"/>
                    <a:pt x="757" y="783"/>
                    <a:pt x="762" y="806"/>
                  </a:cubicBezTo>
                  <a:cubicBezTo>
                    <a:pt x="767" y="829"/>
                    <a:pt x="762" y="856"/>
                    <a:pt x="764" y="880"/>
                  </a:cubicBezTo>
                  <a:cubicBezTo>
                    <a:pt x="766" y="904"/>
                    <a:pt x="770" y="926"/>
                    <a:pt x="774" y="9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109" name="Group 250"/>
            <p:cNvGrpSpPr>
              <a:grpSpLocks/>
            </p:cNvGrpSpPr>
            <p:nvPr/>
          </p:nvGrpSpPr>
          <p:grpSpPr bwMode="auto">
            <a:xfrm>
              <a:off x="3715" y="2273"/>
              <a:ext cx="498" cy="877"/>
              <a:chOff x="2912" y="1697"/>
              <a:chExt cx="498" cy="877"/>
            </a:xfrm>
          </p:grpSpPr>
          <p:sp>
            <p:nvSpPr>
              <p:cNvPr id="144" name="Arc 251"/>
              <p:cNvSpPr>
                <a:spLocks/>
              </p:cNvSpPr>
              <p:nvPr/>
            </p:nvSpPr>
            <p:spPr bwMode="auto">
              <a:xfrm>
                <a:off x="2954" y="1853"/>
                <a:ext cx="455" cy="444"/>
              </a:xfrm>
              <a:custGeom>
                <a:avLst/>
                <a:gdLst>
                  <a:gd name="T0" fmla="*/ 0 w 21600"/>
                  <a:gd name="T1" fmla="*/ 0 h 18726"/>
                  <a:gd name="T2" fmla="*/ 0 w 21600"/>
                  <a:gd name="T3" fmla="*/ 0 h 18726"/>
                  <a:gd name="T4" fmla="*/ 0 w 21600"/>
                  <a:gd name="T5" fmla="*/ 0 h 187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8726"/>
                  <a:gd name="T11" fmla="*/ 21600 w 21600"/>
                  <a:gd name="T12" fmla="*/ 18726 h 18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8726" fill="none" extrusionOk="0">
                    <a:moveTo>
                      <a:pt x="10765" y="-1"/>
                    </a:moveTo>
                    <a:cubicBezTo>
                      <a:pt x="17467" y="3852"/>
                      <a:pt x="21600" y="10994"/>
                      <a:pt x="21600" y="18726"/>
                    </a:cubicBezTo>
                  </a:path>
                  <a:path w="21600" h="18726" stroke="0" extrusionOk="0">
                    <a:moveTo>
                      <a:pt x="10765" y="-1"/>
                    </a:moveTo>
                    <a:cubicBezTo>
                      <a:pt x="17467" y="3852"/>
                      <a:pt x="21600" y="10994"/>
                      <a:pt x="21600" y="18726"/>
                    </a:cubicBezTo>
                    <a:lnTo>
                      <a:pt x="0" y="18726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5" name="Line 252"/>
              <p:cNvSpPr>
                <a:spLocks noChangeShapeType="1"/>
              </p:cNvSpPr>
              <p:nvPr/>
            </p:nvSpPr>
            <p:spPr bwMode="auto">
              <a:xfrm flipH="1" flipV="1">
                <a:off x="2912" y="1697"/>
                <a:ext cx="277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6" name="Line 253"/>
              <p:cNvSpPr>
                <a:spLocks noChangeShapeType="1"/>
              </p:cNvSpPr>
              <p:nvPr/>
            </p:nvSpPr>
            <p:spPr bwMode="auto">
              <a:xfrm>
                <a:off x="3410" y="2292"/>
                <a:ext cx="0" cy="2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110" name="Group 254"/>
            <p:cNvGrpSpPr>
              <a:grpSpLocks/>
            </p:cNvGrpSpPr>
            <p:nvPr/>
          </p:nvGrpSpPr>
          <p:grpSpPr bwMode="auto">
            <a:xfrm>
              <a:off x="3637" y="1706"/>
              <a:ext cx="1264" cy="1450"/>
              <a:chOff x="2834" y="1130"/>
              <a:chExt cx="1264" cy="1450"/>
            </a:xfrm>
          </p:grpSpPr>
          <p:sp>
            <p:nvSpPr>
              <p:cNvPr id="133" name="Oval 255"/>
              <p:cNvSpPr>
                <a:spLocks noChangeArrowheads="1"/>
              </p:cNvSpPr>
              <p:nvPr/>
            </p:nvSpPr>
            <p:spPr bwMode="auto">
              <a:xfrm>
                <a:off x="3221" y="1563"/>
                <a:ext cx="108" cy="10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4" name="Arc 256"/>
              <p:cNvSpPr>
                <a:spLocks/>
              </p:cNvSpPr>
              <p:nvPr/>
            </p:nvSpPr>
            <p:spPr bwMode="auto">
              <a:xfrm>
                <a:off x="3226" y="1530"/>
                <a:ext cx="160" cy="193"/>
              </a:xfrm>
              <a:custGeom>
                <a:avLst/>
                <a:gdLst>
                  <a:gd name="T0" fmla="*/ 0 w 34406"/>
                  <a:gd name="T1" fmla="*/ 0 h 41811"/>
                  <a:gd name="T2" fmla="*/ 0 w 34406"/>
                  <a:gd name="T3" fmla="*/ 0 h 41811"/>
                  <a:gd name="T4" fmla="*/ 0 w 34406"/>
                  <a:gd name="T5" fmla="*/ 0 h 41811"/>
                  <a:gd name="T6" fmla="*/ 0 60000 65536"/>
                  <a:gd name="T7" fmla="*/ 0 60000 65536"/>
                  <a:gd name="T8" fmla="*/ 0 60000 65536"/>
                  <a:gd name="T9" fmla="*/ 0 w 34406"/>
                  <a:gd name="T10" fmla="*/ 0 h 41811"/>
                  <a:gd name="T11" fmla="*/ 34406 w 34406"/>
                  <a:gd name="T12" fmla="*/ 41811 h 418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06" h="41811" fill="none" extrusionOk="0">
                    <a:moveTo>
                      <a:pt x="20426" y="-1"/>
                    </a:moveTo>
                    <a:cubicBezTo>
                      <a:pt x="28837" y="3171"/>
                      <a:pt x="34406" y="11221"/>
                      <a:pt x="34406" y="20211"/>
                    </a:cubicBezTo>
                    <a:cubicBezTo>
                      <a:pt x="34406" y="32140"/>
                      <a:pt x="24735" y="41811"/>
                      <a:pt x="12806" y="41811"/>
                    </a:cubicBezTo>
                    <a:cubicBezTo>
                      <a:pt x="8198" y="41811"/>
                      <a:pt x="3711" y="40337"/>
                      <a:pt x="0" y="37605"/>
                    </a:cubicBezTo>
                  </a:path>
                  <a:path w="34406" h="41811" stroke="0" extrusionOk="0">
                    <a:moveTo>
                      <a:pt x="20426" y="-1"/>
                    </a:moveTo>
                    <a:cubicBezTo>
                      <a:pt x="28837" y="3171"/>
                      <a:pt x="34406" y="11221"/>
                      <a:pt x="34406" y="20211"/>
                    </a:cubicBezTo>
                    <a:cubicBezTo>
                      <a:pt x="34406" y="32140"/>
                      <a:pt x="24735" y="41811"/>
                      <a:pt x="12806" y="41811"/>
                    </a:cubicBezTo>
                    <a:cubicBezTo>
                      <a:pt x="8198" y="41811"/>
                      <a:pt x="3711" y="40337"/>
                      <a:pt x="0" y="37605"/>
                    </a:cubicBezTo>
                    <a:lnTo>
                      <a:pt x="12806" y="2021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5" name="Line 257"/>
              <p:cNvSpPr>
                <a:spLocks noChangeShapeType="1"/>
              </p:cNvSpPr>
              <p:nvPr/>
            </p:nvSpPr>
            <p:spPr bwMode="auto">
              <a:xfrm flipV="1">
                <a:off x="3306" y="2316"/>
                <a:ext cx="0" cy="1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6" name="Line 258"/>
              <p:cNvSpPr>
                <a:spLocks noChangeShapeType="1"/>
              </p:cNvSpPr>
              <p:nvPr/>
            </p:nvSpPr>
            <p:spPr bwMode="auto">
              <a:xfrm flipV="1">
                <a:off x="3984" y="2301"/>
                <a:ext cx="0" cy="1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7" name="Arc 259"/>
              <p:cNvSpPr>
                <a:spLocks/>
              </p:cNvSpPr>
              <p:nvPr/>
            </p:nvSpPr>
            <p:spPr bwMode="auto">
              <a:xfrm>
                <a:off x="3114" y="1321"/>
                <a:ext cx="870" cy="995"/>
              </a:xfrm>
              <a:custGeom>
                <a:avLst/>
                <a:gdLst>
                  <a:gd name="T0" fmla="*/ 0 w 21600"/>
                  <a:gd name="T1" fmla="*/ 0 h 19859"/>
                  <a:gd name="T2" fmla="*/ 0 w 21600"/>
                  <a:gd name="T3" fmla="*/ 0 h 19859"/>
                  <a:gd name="T4" fmla="*/ 0 w 21600"/>
                  <a:gd name="T5" fmla="*/ 0 h 198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59"/>
                  <a:gd name="T11" fmla="*/ 21600 w 21600"/>
                  <a:gd name="T12" fmla="*/ 19859 h 198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59" fill="none" extrusionOk="0">
                    <a:moveTo>
                      <a:pt x="8496" y="0"/>
                    </a:moveTo>
                    <a:cubicBezTo>
                      <a:pt x="16445" y="3401"/>
                      <a:pt x="21600" y="11213"/>
                      <a:pt x="21600" y="19859"/>
                    </a:cubicBezTo>
                  </a:path>
                  <a:path w="21600" h="19859" stroke="0" extrusionOk="0">
                    <a:moveTo>
                      <a:pt x="8496" y="0"/>
                    </a:moveTo>
                    <a:cubicBezTo>
                      <a:pt x="16445" y="3401"/>
                      <a:pt x="21600" y="11213"/>
                      <a:pt x="21600" y="19859"/>
                    </a:cubicBezTo>
                    <a:lnTo>
                      <a:pt x="0" y="19859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8" name="Arc 260"/>
              <p:cNvSpPr>
                <a:spLocks/>
              </p:cNvSpPr>
              <p:nvPr/>
            </p:nvSpPr>
            <p:spPr bwMode="auto">
              <a:xfrm>
                <a:off x="2923" y="1919"/>
                <a:ext cx="383" cy="398"/>
              </a:xfrm>
              <a:custGeom>
                <a:avLst/>
                <a:gdLst>
                  <a:gd name="T0" fmla="*/ 0 w 21600"/>
                  <a:gd name="T1" fmla="*/ 0 h 19413"/>
                  <a:gd name="T2" fmla="*/ 0 w 21600"/>
                  <a:gd name="T3" fmla="*/ 0 h 19413"/>
                  <a:gd name="T4" fmla="*/ 0 w 21600"/>
                  <a:gd name="T5" fmla="*/ 0 h 194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413"/>
                  <a:gd name="T11" fmla="*/ 21600 w 21600"/>
                  <a:gd name="T12" fmla="*/ 19413 h 194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413" fill="none" extrusionOk="0">
                    <a:moveTo>
                      <a:pt x="9470" y="0"/>
                    </a:moveTo>
                    <a:cubicBezTo>
                      <a:pt x="16892" y="3620"/>
                      <a:pt x="21600" y="11155"/>
                      <a:pt x="21600" y="19413"/>
                    </a:cubicBezTo>
                  </a:path>
                  <a:path w="21600" h="19413" stroke="0" extrusionOk="0">
                    <a:moveTo>
                      <a:pt x="9470" y="0"/>
                    </a:moveTo>
                    <a:cubicBezTo>
                      <a:pt x="16892" y="3620"/>
                      <a:pt x="21600" y="11155"/>
                      <a:pt x="21600" y="19413"/>
                    </a:cubicBezTo>
                    <a:lnTo>
                      <a:pt x="0" y="19413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9" name="Line 261"/>
              <p:cNvSpPr>
                <a:spLocks noChangeShapeType="1"/>
              </p:cNvSpPr>
              <p:nvPr/>
            </p:nvSpPr>
            <p:spPr bwMode="auto">
              <a:xfrm flipH="1" flipV="1">
                <a:off x="2969" y="1846"/>
                <a:ext cx="129" cy="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0" name="Line 262"/>
              <p:cNvSpPr>
                <a:spLocks noChangeShapeType="1"/>
              </p:cNvSpPr>
              <p:nvPr/>
            </p:nvSpPr>
            <p:spPr bwMode="auto">
              <a:xfrm flipH="1" flipV="1">
                <a:off x="3315" y="1243"/>
                <a:ext cx="146" cy="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1" name="Freeform 263"/>
              <p:cNvSpPr>
                <a:spLocks/>
              </p:cNvSpPr>
              <p:nvPr/>
            </p:nvSpPr>
            <p:spPr bwMode="auto">
              <a:xfrm>
                <a:off x="3192" y="2451"/>
                <a:ext cx="906" cy="129"/>
              </a:xfrm>
              <a:custGeom>
                <a:avLst/>
                <a:gdLst>
                  <a:gd name="T0" fmla="*/ 108 w 906"/>
                  <a:gd name="T1" fmla="*/ 0 h 129"/>
                  <a:gd name="T2" fmla="*/ 0 w 906"/>
                  <a:gd name="T3" fmla="*/ 0 h 129"/>
                  <a:gd name="T4" fmla="*/ 0 w 906"/>
                  <a:gd name="T5" fmla="*/ 129 h 129"/>
                  <a:gd name="T6" fmla="*/ 906 w 906"/>
                  <a:gd name="T7" fmla="*/ 129 h 129"/>
                  <a:gd name="T8" fmla="*/ 906 w 906"/>
                  <a:gd name="T9" fmla="*/ 0 h 129"/>
                  <a:gd name="T10" fmla="*/ 507 w 906"/>
                  <a:gd name="T11" fmla="*/ 0 h 1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06"/>
                  <a:gd name="T19" fmla="*/ 0 h 129"/>
                  <a:gd name="T20" fmla="*/ 906 w 906"/>
                  <a:gd name="T21" fmla="*/ 129 h 1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06" h="129">
                    <a:moveTo>
                      <a:pt x="108" y="0"/>
                    </a:moveTo>
                    <a:lnTo>
                      <a:pt x="0" y="0"/>
                    </a:lnTo>
                    <a:lnTo>
                      <a:pt x="0" y="129"/>
                    </a:lnTo>
                    <a:lnTo>
                      <a:pt x="906" y="129"/>
                    </a:lnTo>
                    <a:lnTo>
                      <a:pt x="906" y="0"/>
                    </a:lnTo>
                    <a:lnTo>
                      <a:pt x="507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2" name="Freeform 264"/>
              <p:cNvSpPr>
                <a:spLocks/>
              </p:cNvSpPr>
              <p:nvPr/>
            </p:nvSpPr>
            <p:spPr bwMode="auto">
              <a:xfrm>
                <a:off x="2834" y="1130"/>
                <a:ext cx="510" cy="762"/>
              </a:xfrm>
              <a:custGeom>
                <a:avLst/>
                <a:gdLst>
                  <a:gd name="T0" fmla="*/ 492 w 510"/>
                  <a:gd name="T1" fmla="*/ 402 h 762"/>
                  <a:gd name="T2" fmla="*/ 358 w 510"/>
                  <a:gd name="T3" fmla="*/ 325 h 762"/>
                  <a:gd name="T4" fmla="*/ 510 w 510"/>
                  <a:gd name="T5" fmla="*/ 61 h 762"/>
                  <a:gd name="T6" fmla="*/ 405 w 510"/>
                  <a:gd name="T7" fmla="*/ 0 h 762"/>
                  <a:gd name="T8" fmla="*/ 0 w 510"/>
                  <a:gd name="T9" fmla="*/ 702 h 762"/>
                  <a:gd name="T10" fmla="*/ 103 w 510"/>
                  <a:gd name="T11" fmla="*/ 762 h 762"/>
                  <a:gd name="T12" fmla="*/ 132 w 510"/>
                  <a:gd name="T13" fmla="*/ 712 h 7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0"/>
                  <a:gd name="T22" fmla="*/ 0 h 762"/>
                  <a:gd name="T23" fmla="*/ 510 w 510"/>
                  <a:gd name="T24" fmla="*/ 762 h 7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0" h="762">
                    <a:moveTo>
                      <a:pt x="492" y="402"/>
                    </a:moveTo>
                    <a:lnTo>
                      <a:pt x="358" y="325"/>
                    </a:lnTo>
                    <a:lnTo>
                      <a:pt x="510" y="61"/>
                    </a:lnTo>
                    <a:lnTo>
                      <a:pt x="405" y="0"/>
                    </a:lnTo>
                    <a:lnTo>
                      <a:pt x="0" y="702"/>
                    </a:lnTo>
                    <a:lnTo>
                      <a:pt x="103" y="762"/>
                    </a:lnTo>
                    <a:lnTo>
                      <a:pt x="132" y="712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3" name="Freeform 265"/>
              <p:cNvSpPr>
                <a:spLocks/>
              </p:cNvSpPr>
              <p:nvPr/>
            </p:nvSpPr>
            <p:spPr bwMode="auto">
              <a:xfrm>
                <a:off x="3054" y="1626"/>
                <a:ext cx="171" cy="76"/>
              </a:xfrm>
              <a:custGeom>
                <a:avLst/>
                <a:gdLst>
                  <a:gd name="T0" fmla="*/ 171 w 171"/>
                  <a:gd name="T1" fmla="*/ 76 h 76"/>
                  <a:gd name="T2" fmla="*/ 39 w 171"/>
                  <a:gd name="T3" fmla="*/ 0 h 76"/>
                  <a:gd name="T4" fmla="*/ 0 w 171"/>
                  <a:gd name="T5" fmla="*/ 67 h 76"/>
                  <a:gd name="T6" fmla="*/ 0 60000 65536"/>
                  <a:gd name="T7" fmla="*/ 0 60000 65536"/>
                  <a:gd name="T8" fmla="*/ 0 60000 65536"/>
                  <a:gd name="T9" fmla="*/ 0 w 171"/>
                  <a:gd name="T10" fmla="*/ 0 h 76"/>
                  <a:gd name="T11" fmla="*/ 171 w 171"/>
                  <a:gd name="T12" fmla="*/ 76 h 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" h="76">
                    <a:moveTo>
                      <a:pt x="171" y="76"/>
                    </a:moveTo>
                    <a:lnTo>
                      <a:pt x="39" y="0"/>
                    </a:lnTo>
                    <a:lnTo>
                      <a:pt x="0" y="67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111" name="Group 266"/>
            <p:cNvGrpSpPr>
              <a:grpSpLocks/>
            </p:cNvGrpSpPr>
            <p:nvPr/>
          </p:nvGrpSpPr>
          <p:grpSpPr bwMode="auto">
            <a:xfrm>
              <a:off x="3613" y="2023"/>
              <a:ext cx="837" cy="1279"/>
              <a:chOff x="2810" y="1447"/>
              <a:chExt cx="837" cy="1279"/>
            </a:xfrm>
          </p:grpSpPr>
          <p:sp>
            <p:nvSpPr>
              <p:cNvPr id="129" name="Line 267"/>
              <p:cNvSpPr>
                <a:spLocks noChangeShapeType="1"/>
              </p:cNvSpPr>
              <p:nvPr/>
            </p:nvSpPr>
            <p:spPr bwMode="auto">
              <a:xfrm flipV="1">
                <a:off x="3217" y="1491"/>
                <a:ext cx="131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0" name="Line 268"/>
              <p:cNvSpPr>
                <a:spLocks noChangeShapeType="1"/>
              </p:cNvSpPr>
              <p:nvPr/>
            </p:nvSpPr>
            <p:spPr bwMode="auto">
              <a:xfrm flipH="1" flipV="1">
                <a:off x="2988" y="1447"/>
                <a:ext cx="229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1" name="Line 269"/>
              <p:cNvSpPr>
                <a:spLocks noChangeShapeType="1"/>
              </p:cNvSpPr>
              <p:nvPr/>
            </p:nvSpPr>
            <p:spPr bwMode="auto">
              <a:xfrm>
                <a:off x="3647" y="2304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2" name="Arc 270"/>
              <p:cNvSpPr>
                <a:spLocks/>
              </p:cNvSpPr>
              <p:nvPr/>
            </p:nvSpPr>
            <p:spPr bwMode="auto">
              <a:xfrm>
                <a:off x="2810" y="1574"/>
                <a:ext cx="837" cy="732"/>
              </a:xfrm>
              <a:custGeom>
                <a:avLst/>
                <a:gdLst>
                  <a:gd name="T0" fmla="*/ 0 w 21600"/>
                  <a:gd name="T1" fmla="*/ 0 h 19032"/>
                  <a:gd name="T2" fmla="*/ 0 w 21600"/>
                  <a:gd name="T3" fmla="*/ 0 h 19032"/>
                  <a:gd name="T4" fmla="*/ 0 w 21600"/>
                  <a:gd name="T5" fmla="*/ 0 h 19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032"/>
                  <a:gd name="T11" fmla="*/ 21600 w 21600"/>
                  <a:gd name="T12" fmla="*/ 19032 h 19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032" fill="none" extrusionOk="0">
                    <a:moveTo>
                      <a:pt x="10214" y="0"/>
                    </a:moveTo>
                    <a:cubicBezTo>
                      <a:pt x="17225" y="3762"/>
                      <a:pt x="21600" y="11075"/>
                      <a:pt x="21600" y="19032"/>
                    </a:cubicBezTo>
                  </a:path>
                  <a:path w="21600" h="19032" stroke="0" extrusionOk="0">
                    <a:moveTo>
                      <a:pt x="10214" y="0"/>
                    </a:moveTo>
                    <a:cubicBezTo>
                      <a:pt x="17225" y="3762"/>
                      <a:pt x="21600" y="11075"/>
                      <a:pt x="21600" y="19032"/>
                    </a:cubicBezTo>
                    <a:lnTo>
                      <a:pt x="0" y="1903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112" name="Group 271"/>
            <p:cNvGrpSpPr>
              <a:grpSpLocks/>
            </p:cNvGrpSpPr>
            <p:nvPr/>
          </p:nvGrpSpPr>
          <p:grpSpPr bwMode="auto">
            <a:xfrm>
              <a:off x="3651" y="2302"/>
              <a:ext cx="560" cy="850"/>
              <a:chOff x="2995" y="1726"/>
              <a:chExt cx="560" cy="850"/>
            </a:xfrm>
          </p:grpSpPr>
          <p:sp>
            <p:nvSpPr>
              <p:cNvPr id="113" name="Line 272"/>
              <p:cNvSpPr>
                <a:spLocks noChangeShapeType="1"/>
              </p:cNvSpPr>
              <p:nvPr/>
            </p:nvSpPr>
            <p:spPr bwMode="auto">
              <a:xfrm flipV="1">
                <a:off x="3343" y="2454"/>
                <a:ext cx="92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114" name="Group 273"/>
              <p:cNvGrpSpPr>
                <a:grpSpLocks/>
              </p:cNvGrpSpPr>
              <p:nvPr/>
            </p:nvGrpSpPr>
            <p:grpSpPr bwMode="auto">
              <a:xfrm>
                <a:off x="2995" y="1726"/>
                <a:ext cx="560" cy="850"/>
                <a:chOff x="2848" y="1726"/>
                <a:chExt cx="560" cy="850"/>
              </a:xfrm>
            </p:grpSpPr>
            <p:sp>
              <p:nvSpPr>
                <p:cNvPr id="115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848" y="1726"/>
                  <a:ext cx="116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910" y="1762"/>
                  <a:ext cx="114" cy="1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7" name="Line 276"/>
                <p:cNvSpPr>
                  <a:spLocks noChangeShapeType="1"/>
                </p:cNvSpPr>
                <p:nvPr/>
              </p:nvSpPr>
              <p:spPr bwMode="auto">
                <a:xfrm flipV="1">
                  <a:off x="3012" y="1798"/>
                  <a:ext cx="74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8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3072" y="1830"/>
                  <a:ext cx="74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126" y="1866"/>
                  <a:ext cx="78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0" name="Line 279"/>
                <p:cNvSpPr>
                  <a:spLocks noChangeShapeType="1"/>
                </p:cNvSpPr>
                <p:nvPr/>
              </p:nvSpPr>
              <p:spPr bwMode="auto">
                <a:xfrm flipV="1">
                  <a:off x="3178" y="1912"/>
                  <a:ext cx="76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220" y="1964"/>
                  <a:ext cx="78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256" y="2024"/>
                  <a:ext cx="8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286" y="2090"/>
                  <a:ext cx="8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4" name="Line 283"/>
                <p:cNvSpPr>
                  <a:spLocks noChangeShapeType="1"/>
                </p:cNvSpPr>
                <p:nvPr/>
              </p:nvSpPr>
              <p:spPr bwMode="auto">
                <a:xfrm flipV="1">
                  <a:off x="3302" y="2162"/>
                  <a:ext cx="9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5" name="Line 284"/>
                <p:cNvSpPr>
                  <a:spLocks noChangeShapeType="1"/>
                </p:cNvSpPr>
                <p:nvPr/>
              </p:nvSpPr>
              <p:spPr bwMode="auto">
                <a:xfrm flipV="1">
                  <a:off x="3306" y="2242"/>
                  <a:ext cx="98" cy="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3308" y="2334"/>
                  <a:ext cx="100" cy="1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7" name="Line 286"/>
                <p:cNvSpPr>
                  <a:spLocks noChangeShapeType="1"/>
                </p:cNvSpPr>
                <p:nvPr/>
              </p:nvSpPr>
              <p:spPr bwMode="auto">
                <a:xfrm flipV="1">
                  <a:off x="3260" y="2430"/>
                  <a:ext cx="146" cy="1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8" name="Line 287"/>
                <p:cNvSpPr>
                  <a:spLocks noChangeShapeType="1"/>
                </p:cNvSpPr>
                <p:nvPr/>
              </p:nvSpPr>
              <p:spPr bwMode="auto">
                <a:xfrm flipV="1">
                  <a:off x="3352" y="2522"/>
                  <a:ext cx="54" cy="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47" name="Line 358"/>
          <p:cNvSpPr>
            <a:spLocks noChangeShapeType="1"/>
          </p:cNvSpPr>
          <p:nvPr/>
        </p:nvSpPr>
        <p:spPr bwMode="auto">
          <a:xfrm>
            <a:off x="6436604" y="6238828"/>
            <a:ext cx="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48" name="Line 359"/>
          <p:cNvSpPr>
            <a:spLocks noChangeShapeType="1"/>
          </p:cNvSpPr>
          <p:nvPr/>
        </p:nvSpPr>
        <p:spPr bwMode="auto">
          <a:xfrm flipH="1">
            <a:off x="6436604" y="6626178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49" name="Text Box 360"/>
          <p:cNvSpPr txBox="1">
            <a:spLocks noChangeArrowheads="1"/>
          </p:cNvSpPr>
          <p:nvPr/>
        </p:nvSpPr>
        <p:spPr bwMode="auto">
          <a:xfrm>
            <a:off x="6338179" y="6330903"/>
            <a:ext cx="93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  <a:sym typeface="Symbol" pitchFamily="18" charset="2"/>
              </a:rPr>
              <a:t>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2" charset="-122"/>
                <a:cs typeface="+mn-cs"/>
                <a:sym typeface="Symbol" pitchFamily="18" charset="2"/>
              </a:rPr>
              <a:t>50 </a:t>
            </a:r>
            <a:endParaRPr kumimoji="1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SOCPEUR" pitchFamily="34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47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>
            <a:spLocks noChangeArrowheads="1"/>
          </p:cNvSpPr>
          <p:nvPr/>
        </p:nvSpPr>
        <p:spPr bwMode="auto">
          <a:xfrm>
            <a:off x="47164" y="1588635"/>
            <a:ext cx="9073086" cy="52040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grpSp>
        <p:nvGrpSpPr>
          <p:cNvPr id="5" name="Group 108"/>
          <p:cNvGrpSpPr>
            <a:grpSpLocks/>
          </p:cNvGrpSpPr>
          <p:nvPr/>
        </p:nvGrpSpPr>
        <p:grpSpPr bwMode="auto">
          <a:xfrm>
            <a:off x="6353157" y="1891068"/>
            <a:ext cx="1924050" cy="1220787"/>
            <a:chOff x="3780" y="1368"/>
            <a:chExt cx="1212" cy="769"/>
          </a:xfrm>
        </p:grpSpPr>
        <p:sp>
          <p:nvSpPr>
            <p:cNvPr id="6" name="Line 82"/>
            <p:cNvSpPr>
              <a:spLocks noChangeShapeType="1"/>
            </p:cNvSpPr>
            <p:nvPr/>
          </p:nvSpPr>
          <p:spPr bwMode="auto">
            <a:xfrm>
              <a:off x="3780" y="1743"/>
              <a:ext cx="12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Line 83"/>
            <p:cNvSpPr>
              <a:spLocks noChangeShapeType="1"/>
            </p:cNvSpPr>
            <p:nvPr/>
          </p:nvSpPr>
          <p:spPr bwMode="auto">
            <a:xfrm>
              <a:off x="4386" y="1368"/>
              <a:ext cx="0" cy="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Oval 84"/>
            <p:cNvSpPr>
              <a:spLocks noChangeArrowheads="1"/>
            </p:cNvSpPr>
            <p:nvPr/>
          </p:nvSpPr>
          <p:spPr bwMode="auto">
            <a:xfrm>
              <a:off x="4205" y="1560"/>
              <a:ext cx="366" cy="36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89"/>
            <p:cNvSpPr>
              <a:spLocks noChangeShapeType="1"/>
            </p:cNvSpPr>
            <p:nvPr/>
          </p:nvSpPr>
          <p:spPr bwMode="auto">
            <a:xfrm flipV="1">
              <a:off x="3902" y="1440"/>
              <a:ext cx="358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 flipV="1">
              <a:off x="4519" y="1862"/>
              <a:ext cx="351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4528" y="1448"/>
              <a:ext cx="336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3908" y="1864"/>
              <a:ext cx="344" cy="1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Arc 94"/>
            <p:cNvSpPr>
              <a:spLocks/>
            </p:cNvSpPr>
            <p:nvPr/>
          </p:nvSpPr>
          <p:spPr bwMode="auto">
            <a:xfrm>
              <a:off x="3838" y="1622"/>
              <a:ext cx="136" cy="245"/>
            </a:xfrm>
            <a:custGeom>
              <a:avLst/>
              <a:gdLst>
                <a:gd name="T0" fmla="*/ 0 w 21600"/>
                <a:gd name="T1" fmla="*/ 0 h 37864"/>
                <a:gd name="T2" fmla="*/ 0 w 21600"/>
                <a:gd name="T3" fmla="*/ 0 h 37864"/>
                <a:gd name="T4" fmla="*/ 0 w 21600"/>
                <a:gd name="T5" fmla="*/ 0 h 3786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864"/>
                <a:gd name="T11" fmla="*/ 21600 w 21600"/>
                <a:gd name="T12" fmla="*/ 37864 h 37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864" fill="none" extrusionOk="0">
                  <a:moveTo>
                    <a:pt x="11499" y="37864"/>
                  </a:moveTo>
                  <a:cubicBezTo>
                    <a:pt x="4425" y="34121"/>
                    <a:pt x="0" y="26774"/>
                    <a:pt x="0" y="18771"/>
                  </a:cubicBezTo>
                  <a:cubicBezTo>
                    <a:pt x="-1" y="11007"/>
                    <a:pt x="4166" y="3841"/>
                    <a:pt x="10912" y="0"/>
                  </a:cubicBezTo>
                </a:path>
                <a:path w="21600" h="37864" stroke="0" extrusionOk="0">
                  <a:moveTo>
                    <a:pt x="11499" y="37864"/>
                  </a:moveTo>
                  <a:cubicBezTo>
                    <a:pt x="4425" y="34121"/>
                    <a:pt x="0" y="26774"/>
                    <a:pt x="0" y="18771"/>
                  </a:cubicBezTo>
                  <a:cubicBezTo>
                    <a:pt x="-1" y="11007"/>
                    <a:pt x="4166" y="3841"/>
                    <a:pt x="10912" y="0"/>
                  </a:cubicBezTo>
                  <a:lnTo>
                    <a:pt x="21600" y="1877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4800" y="1554"/>
              <a:ext cx="0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Arc 96"/>
            <p:cNvSpPr>
              <a:spLocks/>
            </p:cNvSpPr>
            <p:nvPr/>
          </p:nvSpPr>
          <p:spPr bwMode="auto">
            <a:xfrm>
              <a:off x="4801" y="1619"/>
              <a:ext cx="136" cy="248"/>
            </a:xfrm>
            <a:custGeom>
              <a:avLst/>
              <a:gdLst>
                <a:gd name="T0" fmla="*/ 0 w 21600"/>
                <a:gd name="T1" fmla="*/ 0 h 38419"/>
                <a:gd name="T2" fmla="*/ 0 w 21600"/>
                <a:gd name="T3" fmla="*/ 0 h 38419"/>
                <a:gd name="T4" fmla="*/ 0 w 21600"/>
                <a:gd name="T5" fmla="*/ 0 h 384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419"/>
                <a:gd name="T11" fmla="*/ 21600 w 21600"/>
                <a:gd name="T12" fmla="*/ 38419 h 384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419" fill="none" extrusionOk="0">
                  <a:moveTo>
                    <a:pt x="9626" y="-1"/>
                  </a:moveTo>
                  <a:cubicBezTo>
                    <a:pt x="16962" y="3651"/>
                    <a:pt x="21600" y="11140"/>
                    <a:pt x="21600" y="19336"/>
                  </a:cubicBezTo>
                  <a:cubicBezTo>
                    <a:pt x="21600" y="27331"/>
                    <a:pt x="17183" y="34672"/>
                    <a:pt x="10119" y="38418"/>
                  </a:cubicBezTo>
                </a:path>
                <a:path w="21600" h="38419" stroke="0" extrusionOk="0">
                  <a:moveTo>
                    <a:pt x="9626" y="-1"/>
                  </a:moveTo>
                  <a:cubicBezTo>
                    <a:pt x="16962" y="3651"/>
                    <a:pt x="21600" y="11140"/>
                    <a:pt x="21600" y="19336"/>
                  </a:cubicBezTo>
                  <a:cubicBezTo>
                    <a:pt x="21600" y="27331"/>
                    <a:pt x="17183" y="34672"/>
                    <a:pt x="10119" y="38418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Arc 97"/>
            <p:cNvSpPr>
              <a:spLocks/>
            </p:cNvSpPr>
            <p:nvPr/>
          </p:nvSpPr>
          <p:spPr bwMode="auto">
            <a:xfrm>
              <a:off x="4232" y="1417"/>
              <a:ext cx="309" cy="328"/>
            </a:xfrm>
            <a:custGeom>
              <a:avLst/>
              <a:gdLst>
                <a:gd name="T0" fmla="*/ 0 w 19946"/>
                <a:gd name="T1" fmla="*/ 0 h 21600"/>
                <a:gd name="T2" fmla="*/ 0 w 19946"/>
                <a:gd name="T3" fmla="*/ 0 h 21600"/>
                <a:gd name="T4" fmla="*/ 0 w 1994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946"/>
                <a:gd name="T10" fmla="*/ 0 h 21600"/>
                <a:gd name="T11" fmla="*/ 19946 w 199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46" h="21600" fill="none" extrusionOk="0">
                  <a:moveTo>
                    <a:pt x="0" y="2440"/>
                  </a:moveTo>
                  <a:cubicBezTo>
                    <a:pt x="3080" y="837"/>
                    <a:pt x="6501" y="-1"/>
                    <a:pt x="9974" y="0"/>
                  </a:cubicBezTo>
                  <a:cubicBezTo>
                    <a:pt x="13445" y="0"/>
                    <a:pt x="16866" y="836"/>
                    <a:pt x="19946" y="2439"/>
                  </a:cubicBezTo>
                </a:path>
                <a:path w="19946" h="21600" stroke="0" extrusionOk="0">
                  <a:moveTo>
                    <a:pt x="0" y="2440"/>
                  </a:moveTo>
                  <a:cubicBezTo>
                    <a:pt x="3080" y="837"/>
                    <a:pt x="6501" y="-1"/>
                    <a:pt x="9974" y="0"/>
                  </a:cubicBezTo>
                  <a:cubicBezTo>
                    <a:pt x="13445" y="0"/>
                    <a:pt x="16866" y="836"/>
                    <a:pt x="19946" y="2439"/>
                  </a:cubicBezTo>
                  <a:lnTo>
                    <a:pt x="9974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Arc 99"/>
            <p:cNvSpPr>
              <a:spLocks/>
            </p:cNvSpPr>
            <p:nvPr/>
          </p:nvSpPr>
          <p:spPr bwMode="auto">
            <a:xfrm>
              <a:off x="4250" y="1748"/>
              <a:ext cx="271" cy="324"/>
            </a:xfrm>
            <a:custGeom>
              <a:avLst/>
              <a:gdLst>
                <a:gd name="T0" fmla="*/ 0 w 17743"/>
                <a:gd name="T1" fmla="*/ 0 h 21600"/>
                <a:gd name="T2" fmla="*/ 0 w 17743"/>
                <a:gd name="T3" fmla="*/ 0 h 21600"/>
                <a:gd name="T4" fmla="*/ 0 w 17743"/>
                <a:gd name="T5" fmla="*/ 0 h 21600"/>
                <a:gd name="T6" fmla="*/ 0 60000 65536"/>
                <a:gd name="T7" fmla="*/ 0 60000 65536"/>
                <a:gd name="T8" fmla="*/ 0 60000 65536"/>
                <a:gd name="T9" fmla="*/ 0 w 17743"/>
                <a:gd name="T10" fmla="*/ 0 h 21600"/>
                <a:gd name="T11" fmla="*/ 17743 w 1774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43" h="21600" fill="none" extrusionOk="0">
                  <a:moveTo>
                    <a:pt x="17743" y="19840"/>
                  </a:moveTo>
                  <a:cubicBezTo>
                    <a:pt x="15045" y="21001"/>
                    <a:pt x="12139" y="21599"/>
                    <a:pt x="9203" y="21600"/>
                  </a:cubicBezTo>
                  <a:cubicBezTo>
                    <a:pt x="6021" y="21600"/>
                    <a:pt x="2878" y="20897"/>
                    <a:pt x="0" y="19541"/>
                  </a:cubicBezTo>
                </a:path>
                <a:path w="17743" h="21600" stroke="0" extrusionOk="0">
                  <a:moveTo>
                    <a:pt x="17743" y="19840"/>
                  </a:moveTo>
                  <a:cubicBezTo>
                    <a:pt x="15045" y="21001"/>
                    <a:pt x="12139" y="21599"/>
                    <a:pt x="9203" y="21600"/>
                  </a:cubicBezTo>
                  <a:cubicBezTo>
                    <a:pt x="6021" y="21600"/>
                    <a:pt x="2878" y="20897"/>
                    <a:pt x="0" y="19541"/>
                  </a:cubicBezTo>
                  <a:lnTo>
                    <a:pt x="9203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Line 101"/>
            <p:cNvSpPr>
              <a:spLocks noChangeShapeType="1"/>
            </p:cNvSpPr>
            <p:nvPr/>
          </p:nvSpPr>
          <p:spPr bwMode="auto">
            <a:xfrm>
              <a:off x="3972" y="1550"/>
              <a:ext cx="0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Oval 102"/>
            <p:cNvSpPr>
              <a:spLocks noChangeArrowheads="1"/>
            </p:cNvSpPr>
            <p:nvPr/>
          </p:nvSpPr>
          <p:spPr bwMode="auto">
            <a:xfrm>
              <a:off x="3900" y="1670"/>
              <a:ext cx="142" cy="1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Oval 103"/>
            <p:cNvSpPr>
              <a:spLocks noChangeArrowheads="1"/>
            </p:cNvSpPr>
            <p:nvPr/>
          </p:nvSpPr>
          <p:spPr bwMode="auto">
            <a:xfrm>
              <a:off x="4728" y="1670"/>
              <a:ext cx="142" cy="1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38513" y="952516"/>
            <a:ext cx="4847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六、平面图形的尺寸注法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09795" y="1783838"/>
            <a:ext cx="324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对称图形 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509794" y="2355553"/>
            <a:ext cx="3257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纺锤形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肾形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 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09794" y="2922849"/>
            <a:ext cx="325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3)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半圆头板  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09795" y="3501944"/>
            <a:ext cx="324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4)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均匀分布的孔</a:t>
            </a:r>
          </a:p>
        </p:txBody>
      </p: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4017944" y="1883130"/>
            <a:ext cx="1730375" cy="1246188"/>
            <a:chOff x="3845" y="300"/>
            <a:chExt cx="1090" cy="785"/>
          </a:xfrm>
        </p:grpSpPr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4389" y="300"/>
              <a:ext cx="1" cy="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845" y="700"/>
              <a:ext cx="10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>
              <a:off x="3889" y="370"/>
              <a:ext cx="989" cy="65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4254" y="566"/>
              <a:ext cx="268" cy="2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3957" y="49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4632" y="498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4647" y="903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3957" y="903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4038" y="40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4041" y="82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4737" y="423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4734" y="831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3989" y="450"/>
              <a:ext cx="96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4688" y="449"/>
              <a:ext cx="96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3993" y="855"/>
              <a:ext cx="96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4685" y="854"/>
              <a:ext cx="96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3" name="Group 79"/>
          <p:cNvGrpSpPr>
            <a:grpSpLocks/>
          </p:cNvGrpSpPr>
          <p:nvPr/>
        </p:nvGrpSpPr>
        <p:grpSpPr bwMode="auto">
          <a:xfrm>
            <a:off x="4319569" y="1805343"/>
            <a:ext cx="1114425" cy="276225"/>
            <a:chOff x="4035" y="251"/>
            <a:chExt cx="702" cy="174"/>
          </a:xfrm>
        </p:grpSpPr>
        <p:sp>
          <p:nvSpPr>
            <p:cNvPr id="44" name="Line 49"/>
            <p:cNvSpPr>
              <a:spLocks noChangeShapeType="1"/>
            </p:cNvSpPr>
            <p:nvPr/>
          </p:nvSpPr>
          <p:spPr bwMode="auto">
            <a:xfrm flipV="1">
              <a:off x="4035" y="251"/>
              <a:ext cx="0" cy="1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 flipV="1">
              <a:off x="4737" y="266"/>
              <a:ext cx="0" cy="1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4035" y="276"/>
              <a:ext cx="6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7" name="Group 78"/>
          <p:cNvGrpSpPr>
            <a:grpSpLocks/>
          </p:cNvGrpSpPr>
          <p:nvPr/>
        </p:nvGrpSpPr>
        <p:grpSpPr bwMode="auto">
          <a:xfrm>
            <a:off x="5557819" y="2192693"/>
            <a:ext cx="333375" cy="647700"/>
            <a:chOff x="4815" y="495"/>
            <a:chExt cx="210" cy="408"/>
          </a:xfrm>
        </p:grpSpPr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4815" y="498"/>
              <a:ext cx="2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4833" y="903"/>
              <a:ext cx="1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 flipV="1">
              <a:off x="4998" y="495"/>
              <a:ext cx="0" cy="4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4078269" y="2841980"/>
            <a:ext cx="1576388" cy="400050"/>
            <a:chOff x="3883" y="904"/>
            <a:chExt cx="993" cy="252"/>
          </a:xfrm>
        </p:grpSpPr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4876" y="904"/>
              <a:ext cx="0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3884" y="904"/>
              <a:ext cx="0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883" y="1113"/>
              <a:ext cx="9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5" name="Group 77"/>
          <p:cNvGrpSpPr>
            <a:grpSpLocks/>
          </p:cNvGrpSpPr>
          <p:nvPr/>
        </p:nvGrpSpPr>
        <p:grpSpPr bwMode="auto">
          <a:xfrm>
            <a:off x="3838557" y="1989493"/>
            <a:ext cx="438150" cy="1047750"/>
            <a:chOff x="3732" y="367"/>
            <a:chExt cx="276" cy="660"/>
          </a:xfrm>
        </p:grpSpPr>
        <p:sp>
          <p:nvSpPr>
            <p:cNvPr id="56" name="Line 58"/>
            <p:cNvSpPr>
              <a:spLocks noChangeShapeType="1"/>
            </p:cNvSpPr>
            <p:nvPr/>
          </p:nvSpPr>
          <p:spPr bwMode="auto">
            <a:xfrm flipH="1">
              <a:off x="3736" y="36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 flipH="1">
              <a:off x="3732" y="102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>
              <a:off x="3783" y="367"/>
              <a:ext cx="0" cy="6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9" name="Group 169"/>
          <p:cNvGrpSpPr>
            <a:grpSpLocks/>
          </p:cNvGrpSpPr>
          <p:nvPr/>
        </p:nvGrpSpPr>
        <p:grpSpPr bwMode="auto">
          <a:xfrm>
            <a:off x="5514957" y="1603730"/>
            <a:ext cx="381000" cy="431800"/>
            <a:chOff x="3499" y="168"/>
            <a:chExt cx="240" cy="272"/>
          </a:xfrm>
        </p:grpSpPr>
        <p:sp>
          <p:nvSpPr>
            <p:cNvPr id="60" name="Line 62"/>
            <p:cNvSpPr>
              <a:spLocks noChangeShapeType="1"/>
            </p:cNvSpPr>
            <p:nvPr/>
          </p:nvSpPr>
          <p:spPr bwMode="auto">
            <a:xfrm flipV="1">
              <a:off x="3551" y="252"/>
              <a:ext cx="188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 rot="-2760839">
              <a:off x="3483" y="184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R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2" name="Group 69"/>
          <p:cNvGrpSpPr>
            <a:grpSpLocks/>
          </p:cNvGrpSpPr>
          <p:nvPr/>
        </p:nvGrpSpPr>
        <p:grpSpPr bwMode="auto">
          <a:xfrm>
            <a:off x="4143357" y="2584805"/>
            <a:ext cx="371475" cy="481013"/>
            <a:chOff x="3924" y="750"/>
            <a:chExt cx="234" cy="303"/>
          </a:xfrm>
        </p:grpSpPr>
        <p:sp>
          <p:nvSpPr>
            <p:cNvPr id="63" name="Line 65"/>
            <p:cNvSpPr>
              <a:spLocks noChangeShapeType="1"/>
            </p:cNvSpPr>
            <p:nvPr/>
          </p:nvSpPr>
          <p:spPr bwMode="auto">
            <a:xfrm flipH="1" flipV="1">
              <a:off x="4004" y="859"/>
              <a:ext cx="63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 flipH="1" flipV="1">
              <a:off x="4074" y="948"/>
              <a:ext cx="75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3927" y="756"/>
              <a:ext cx="78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3924" y="750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7" name="Group 166"/>
          <p:cNvGrpSpPr>
            <a:grpSpLocks/>
          </p:cNvGrpSpPr>
          <p:nvPr/>
        </p:nvGrpSpPr>
        <p:grpSpPr bwMode="auto">
          <a:xfrm>
            <a:off x="4025882" y="2353030"/>
            <a:ext cx="669925" cy="304800"/>
            <a:chOff x="2561" y="640"/>
            <a:chExt cx="422" cy="192"/>
          </a:xfrm>
        </p:grpSpPr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2632" y="698"/>
              <a:ext cx="261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2561" y="640"/>
              <a:ext cx="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4X</a:t>
              </a: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  <a:sym typeface="Romantic" pitchFamily="2" charset="2"/>
                </a:rPr>
                <a:t></a:t>
              </a:r>
              <a:endPara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Romantic" pitchFamily="2" charset="2"/>
              </a:endParaRPr>
            </a:p>
          </p:txBody>
        </p:sp>
      </p:grpSp>
      <p:sp>
        <p:nvSpPr>
          <p:cNvPr id="70" name="Line 64"/>
          <p:cNvSpPr>
            <a:spLocks noChangeShapeType="1"/>
          </p:cNvSpPr>
          <p:nvPr/>
        </p:nvSpPr>
        <p:spPr bwMode="auto">
          <a:xfrm flipV="1">
            <a:off x="4708507" y="2378430"/>
            <a:ext cx="331787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71" name="Group 167"/>
          <p:cNvGrpSpPr>
            <a:grpSpLocks/>
          </p:cNvGrpSpPr>
          <p:nvPr/>
        </p:nvGrpSpPr>
        <p:grpSpPr bwMode="auto">
          <a:xfrm>
            <a:off x="4652944" y="2291118"/>
            <a:ext cx="322263" cy="304800"/>
            <a:chOff x="2956" y="601"/>
            <a:chExt cx="203" cy="192"/>
          </a:xfrm>
        </p:grpSpPr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 rot="-2448905">
              <a:off x="3006" y="654"/>
              <a:ext cx="100" cy="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 rot="-2487774">
              <a:off x="2956" y="601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  <a:sym typeface="Romantic" pitchFamily="2" charset="2"/>
                </a:rPr>
                <a:t></a:t>
              </a:r>
              <a:endPara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Romantic" pitchFamily="2" charset="2"/>
              </a:endParaRPr>
            </a:p>
          </p:txBody>
        </p:sp>
      </p:grpSp>
      <p:grpSp>
        <p:nvGrpSpPr>
          <p:cNvPr id="74" name="Group 109"/>
          <p:cNvGrpSpPr>
            <a:grpSpLocks/>
          </p:cNvGrpSpPr>
          <p:nvPr/>
        </p:nvGrpSpPr>
        <p:grpSpPr bwMode="auto">
          <a:xfrm>
            <a:off x="6883382" y="1997430"/>
            <a:ext cx="838200" cy="993775"/>
            <a:chOff x="4114" y="1435"/>
            <a:chExt cx="528" cy="626"/>
          </a:xfrm>
        </p:grpSpPr>
        <p:sp>
          <p:nvSpPr>
            <p:cNvPr id="75" name="Arc 104"/>
            <p:cNvSpPr>
              <a:spLocks/>
            </p:cNvSpPr>
            <p:nvPr/>
          </p:nvSpPr>
          <p:spPr bwMode="auto">
            <a:xfrm>
              <a:off x="4369" y="1435"/>
              <a:ext cx="273" cy="306"/>
            </a:xfrm>
            <a:custGeom>
              <a:avLst/>
              <a:gdLst>
                <a:gd name="T0" fmla="*/ 0 w 17610"/>
                <a:gd name="T1" fmla="*/ 0 h 20160"/>
                <a:gd name="T2" fmla="*/ 0 w 17610"/>
                <a:gd name="T3" fmla="*/ 0 h 20160"/>
                <a:gd name="T4" fmla="*/ 0 w 17610"/>
                <a:gd name="T5" fmla="*/ 0 h 20160"/>
                <a:gd name="T6" fmla="*/ 0 60000 65536"/>
                <a:gd name="T7" fmla="*/ 0 60000 65536"/>
                <a:gd name="T8" fmla="*/ 0 60000 65536"/>
                <a:gd name="T9" fmla="*/ 0 w 17610"/>
                <a:gd name="T10" fmla="*/ 0 h 20160"/>
                <a:gd name="T11" fmla="*/ 17610 w 17610"/>
                <a:gd name="T12" fmla="*/ 20160 h 20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10" h="20160" fill="none" extrusionOk="0">
                  <a:moveTo>
                    <a:pt x="7754" y="0"/>
                  </a:moveTo>
                  <a:cubicBezTo>
                    <a:pt x="11721" y="1525"/>
                    <a:pt x="15149" y="4187"/>
                    <a:pt x="17609" y="7652"/>
                  </a:cubicBezTo>
                </a:path>
                <a:path w="17610" h="20160" stroke="0" extrusionOk="0">
                  <a:moveTo>
                    <a:pt x="7754" y="0"/>
                  </a:moveTo>
                  <a:cubicBezTo>
                    <a:pt x="11721" y="1525"/>
                    <a:pt x="15149" y="4187"/>
                    <a:pt x="17609" y="7652"/>
                  </a:cubicBezTo>
                  <a:lnTo>
                    <a:pt x="0" y="201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6" name="Arc 106"/>
            <p:cNvSpPr>
              <a:spLocks/>
            </p:cNvSpPr>
            <p:nvPr/>
          </p:nvSpPr>
          <p:spPr bwMode="auto">
            <a:xfrm>
              <a:off x="4114" y="1748"/>
              <a:ext cx="282" cy="313"/>
            </a:xfrm>
            <a:custGeom>
              <a:avLst/>
              <a:gdLst>
                <a:gd name="T0" fmla="*/ 0 w 18420"/>
                <a:gd name="T1" fmla="*/ 0 h 20882"/>
                <a:gd name="T2" fmla="*/ 0 w 18420"/>
                <a:gd name="T3" fmla="*/ 0 h 20882"/>
                <a:gd name="T4" fmla="*/ 0 w 18420"/>
                <a:gd name="T5" fmla="*/ 0 h 20882"/>
                <a:gd name="T6" fmla="*/ 0 60000 65536"/>
                <a:gd name="T7" fmla="*/ 0 60000 65536"/>
                <a:gd name="T8" fmla="*/ 0 60000 65536"/>
                <a:gd name="T9" fmla="*/ 0 w 18420"/>
                <a:gd name="T10" fmla="*/ 0 h 20882"/>
                <a:gd name="T11" fmla="*/ 18420 w 18420"/>
                <a:gd name="T12" fmla="*/ 20882 h 208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20" h="20882" fill="none" extrusionOk="0">
                  <a:moveTo>
                    <a:pt x="12895" y="20881"/>
                  </a:moveTo>
                  <a:cubicBezTo>
                    <a:pt x="7521" y="19459"/>
                    <a:pt x="2903" y="16021"/>
                    <a:pt x="0" y="11281"/>
                  </a:cubicBezTo>
                </a:path>
                <a:path w="18420" h="20882" stroke="0" extrusionOk="0">
                  <a:moveTo>
                    <a:pt x="12895" y="20881"/>
                  </a:moveTo>
                  <a:cubicBezTo>
                    <a:pt x="7521" y="19459"/>
                    <a:pt x="2903" y="16021"/>
                    <a:pt x="0" y="11281"/>
                  </a:cubicBezTo>
                  <a:lnTo>
                    <a:pt x="1842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7" name="Line 107"/>
            <p:cNvSpPr>
              <a:spLocks noChangeShapeType="1"/>
            </p:cNvSpPr>
            <p:nvPr/>
          </p:nvSpPr>
          <p:spPr bwMode="auto">
            <a:xfrm flipV="1">
              <a:off x="4144" y="1528"/>
              <a:ext cx="48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8" name="Group 123"/>
          <p:cNvGrpSpPr>
            <a:grpSpLocks/>
          </p:cNvGrpSpPr>
          <p:nvPr/>
        </p:nvGrpSpPr>
        <p:grpSpPr bwMode="auto">
          <a:xfrm>
            <a:off x="6653194" y="2686405"/>
            <a:ext cx="1323975" cy="488950"/>
            <a:chOff x="3969" y="1869"/>
            <a:chExt cx="834" cy="308"/>
          </a:xfrm>
        </p:grpSpPr>
        <p:sp>
          <p:nvSpPr>
            <p:cNvPr id="79" name="Line 111"/>
            <p:cNvSpPr>
              <a:spLocks noChangeShapeType="1"/>
            </p:cNvSpPr>
            <p:nvPr/>
          </p:nvSpPr>
          <p:spPr bwMode="auto">
            <a:xfrm>
              <a:off x="3972" y="1869"/>
              <a:ext cx="0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0" name="Line 112"/>
            <p:cNvSpPr>
              <a:spLocks noChangeShapeType="1"/>
            </p:cNvSpPr>
            <p:nvPr/>
          </p:nvSpPr>
          <p:spPr bwMode="auto">
            <a:xfrm>
              <a:off x="4800" y="1873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1" name="Line 113"/>
            <p:cNvSpPr>
              <a:spLocks noChangeShapeType="1"/>
            </p:cNvSpPr>
            <p:nvPr/>
          </p:nvSpPr>
          <p:spPr bwMode="auto">
            <a:xfrm>
              <a:off x="3969" y="2157"/>
              <a:ext cx="8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82" name="Group 168"/>
          <p:cNvGrpSpPr>
            <a:grpSpLocks/>
          </p:cNvGrpSpPr>
          <p:nvPr/>
        </p:nvGrpSpPr>
        <p:grpSpPr bwMode="auto">
          <a:xfrm>
            <a:off x="7075469" y="2249843"/>
            <a:ext cx="322263" cy="304800"/>
            <a:chOff x="4401" y="1394"/>
            <a:chExt cx="203" cy="192"/>
          </a:xfrm>
        </p:grpSpPr>
        <p:sp>
          <p:nvSpPr>
            <p:cNvPr id="83" name="Rectangle 118"/>
            <p:cNvSpPr>
              <a:spLocks noChangeArrowheads="1"/>
            </p:cNvSpPr>
            <p:nvPr/>
          </p:nvSpPr>
          <p:spPr bwMode="auto">
            <a:xfrm rot="-2835877">
              <a:off x="4416" y="1442"/>
              <a:ext cx="161" cy="1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4" name="Text Box 117"/>
            <p:cNvSpPr txBox="1">
              <a:spLocks noChangeArrowheads="1"/>
            </p:cNvSpPr>
            <p:nvPr/>
          </p:nvSpPr>
          <p:spPr bwMode="auto">
            <a:xfrm rot="-2335761">
              <a:off x="4401" y="1394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Romantic" pitchFamily="2" charset="2"/>
                </a:rPr>
                <a:t>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85" name="Group 170"/>
          <p:cNvGrpSpPr>
            <a:grpSpLocks/>
          </p:cNvGrpSpPr>
          <p:nvPr/>
        </p:nvGrpSpPr>
        <p:grpSpPr bwMode="auto">
          <a:xfrm>
            <a:off x="7972407" y="2002193"/>
            <a:ext cx="533400" cy="482600"/>
            <a:chOff x="4966" y="1238"/>
            <a:chExt cx="336" cy="304"/>
          </a:xfrm>
        </p:grpSpPr>
        <p:grpSp>
          <p:nvGrpSpPr>
            <p:cNvPr id="86" name="Group 116"/>
            <p:cNvGrpSpPr>
              <a:grpSpLocks/>
            </p:cNvGrpSpPr>
            <p:nvPr/>
          </p:nvGrpSpPr>
          <p:grpSpPr bwMode="auto">
            <a:xfrm>
              <a:off x="4966" y="1302"/>
              <a:ext cx="336" cy="240"/>
              <a:chOff x="4800" y="1502"/>
              <a:chExt cx="336" cy="240"/>
            </a:xfrm>
          </p:grpSpPr>
          <p:sp>
            <p:nvSpPr>
              <p:cNvPr id="88" name="Line 114"/>
              <p:cNvSpPr>
                <a:spLocks noChangeShapeType="1"/>
              </p:cNvSpPr>
              <p:nvPr/>
            </p:nvSpPr>
            <p:spPr bwMode="auto">
              <a:xfrm flipV="1">
                <a:off x="4800" y="1662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" name="Line 115"/>
              <p:cNvSpPr>
                <a:spLocks noChangeShapeType="1"/>
              </p:cNvSpPr>
              <p:nvPr/>
            </p:nvSpPr>
            <p:spPr bwMode="auto">
              <a:xfrm flipH="1">
                <a:off x="4912" y="1502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" name="Text Box 120"/>
            <p:cNvSpPr txBox="1">
              <a:spLocks noChangeArrowheads="1"/>
            </p:cNvSpPr>
            <p:nvPr/>
          </p:nvSpPr>
          <p:spPr bwMode="auto">
            <a:xfrm rot="-2265199">
              <a:off x="5057" y="1238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R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0" name="Group 136"/>
          <p:cNvGrpSpPr>
            <a:grpSpLocks/>
          </p:cNvGrpSpPr>
          <p:nvPr/>
        </p:nvGrpSpPr>
        <p:grpSpPr bwMode="auto">
          <a:xfrm>
            <a:off x="3829032" y="4178582"/>
            <a:ext cx="1781175" cy="1746250"/>
            <a:chOff x="2245" y="2200"/>
            <a:chExt cx="1122" cy="1100"/>
          </a:xfrm>
        </p:grpSpPr>
        <p:sp>
          <p:nvSpPr>
            <p:cNvPr id="91" name="AutoShape 124"/>
            <p:cNvSpPr>
              <a:spLocks noChangeArrowheads="1"/>
            </p:cNvSpPr>
            <p:nvPr/>
          </p:nvSpPr>
          <p:spPr bwMode="auto">
            <a:xfrm rot="-5400000">
              <a:off x="2322" y="2278"/>
              <a:ext cx="955" cy="955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2" name="Line 125"/>
            <p:cNvSpPr>
              <a:spLocks noChangeShapeType="1"/>
            </p:cNvSpPr>
            <p:nvPr/>
          </p:nvSpPr>
          <p:spPr bwMode="auto">
            <a:xfrm>
              <a:off x="2245" y="2755"/>
              <a:ext cx="1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3" name="Line 126"/>
            <p:cNvSpPr>
              <a:spLocks noChangeShapeType="1"/>
            </p:cNvSpPr>
            <p:nvPr/>
          </p:nvSpPr>
          <p:spPr bwMode="auto">
            <a:xfrm>
              <a:off x="2800" y="2200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4" name="Oval 127"/>
            <p:cNvSpPr>
              <a:spLocks noChangeArrowheads="1"/>
            </p:cNvSpPr>
            <p:nvPr/>
          </p:nvSpPr>
          <p:spPr bwMode="auto">
            <a:xfrm>
              <a:off x="2533" y="2490"/>
              <a:ext cx="534" cy="53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5" name="Group 130"/>
          <p:cNvGrpSpPr>
            <a:grpSpLocks/>
          </p:cNvGrpSpPr>
          <p:nvPr/>
        </p:nvGrpSpPr>
        <p:grpSpPr bwMode="auto">
          <a:xfrm>
            <a:off x="4710094" y="4273832"/>
            <a:ext cx="1365250" cy="787400"/>
            <a:chOff x="2800" y="2260"/>
            <a:chExt cx="860" cy="496"/>
          </a:xfrm>
        </p:grpSpPr>
        <p:sp>
          <p:nvSpPr>
            <p:cNvPr id="96" name="Line 128"/>
            <p:cNvSpPr>
              <a:spLocks noChangeShapeType="1"/>
            </p:cNvSpPr>
            <p:nvPr/>
          </p:nvSpPr>
          <p:spPr bwMode="auto">
            <a:xfrm flipV="1">
              <a:off x="2800" y="2520"/>
              <a:ext cx="408" cy="2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7" name="Line 129"/>
            <p:cNvSpPr>
              <a:spLocks noChangeShapeType="1"/>
            </p:cNvSpPr>
            <p:nvPr/>
          </p:nvSpPr>
          <p:spPr bwMode="auto">
            <a:xfrm flipH="1">
              <a:off x="3212" y="2260"/>
              <a:ext cx="448" cy="2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8" name="Group 134"/>
          <p:cNvGrpSpPr>
            <a:grpSpLocks/>
          </p:cNvGrpSpPr>
          <p:nvPr/>
        </p:nvGrpSpPr>
        <p:grpSpPr bwMode="auto">
          <a:xfrm>
            <a:off x="5453044" y="5046944"/>
            <a:ext cx="387350" cy="777875"/>
            <a:chOff x="3268" y="2748"/>
            <a:chExt cx="244" cy="484"/>
          </a:xfrm>
        </p:grpSpPr>
        <p:sp>
          <p:nvSpPr>
            <p:cNvPr id="99" name="Line 131"/>
            <p:cNvSpPr>
              <a:spLocks noChangeShapeType="1"/>
            </p:cNvSpPr>
            <p:nvPr/>
          </p:nvSpPr>
          <p:spPr bwMode="auto">
            <a:xfrm>
              <a:off x="3272" y="275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0" name="Line 132"/>
            <p:cNvSpPr>
              <a:spLocks noChangeShapeType="1"/>
            </p:cNvSpPr>
            <p:nvPr/>
          </p:nvSpPr>
          <p:spPr bwMode="auto">
            <a:xfrm>
              <a:off x="3268" y="3228"/>
              <a:ext cx="2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1" name="Line 133"/>
            <p:cNvSpPr>
              <a:spLocks noChangeShapeType="1"/>
            </p:cNvSpPr>
            <p:nvPr/>
          </p:nvSpPr>
          <p:spPr bwMode="auto">
            <a:xfrm flipV="1">
              <a:off x="3479" y="2748"/>
              <a:ext cx="0" cy="4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02" name="Text Box 135"/>
          <p:cNvSpPr txBox="1">
            <a:spLocks noChangeArrowheads="1"/>
          </p:cNvSpPr>
          <p:nvPr/>
        </p:nvSpPr>
        <p:spPr bwMode="auto">
          <a:xfrm rot="19861915">
            <a:off x="5476857" y="4248432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R</a:t>
            </a: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charset="-122"/>
              <a:cs typeface="+mn-cs"/>
            </a:endParaRPr>
          </a:p>
        </p:txBody>
      </p:sp>
      <p:grpSp>
        <p:nvGrpSpPr>
          <p:cNvPr id="103" name="Group 171"/>
          <p:cNvGrpSpPr>
            <a:grpSpLocks/>
          </p:cNvGrpSpPr>
          <p:nvPr/>
        </p:nvGrpSpPr>
        <p:grpSpPr bwMode="auto">
          <a:xfrm>
            <a:off x="6261082" y="3972207"/>
            <a:ext cx="2432050" cy="2381250"/>
            <a:chOff x="3510" y="2504"/>
            <a:chExt cx="1532" cy="1500"/>
          </a:xfrm>
        </p:grpSpPr>
        <p:sp>
          <p:nvSpPr>
            <p:cNvPr id="104" name="Line 137"/>
            <p:cNvSpPr>
              <a:spLocks noChangeShapeType="1"/>
            </p:cNvSpPr>
            <p:nvPr/>
          </p:nvSpPr>
          <p:spPr bwMode="auto">
            <a:xfrm>
              <a:off x="3510" y="3269"/>
              <a:ext cx="15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5" name="Line 138"/>
            <p:cNvSpPr>
              <a:spLocks noChangeShapeType="1"/>
            </p:cNvSpPr>
            <p:nvPr/>
          </p:nvSpPr>
          <p:spPr bwMode="auto">
            <a:xfrm>
              <a:off x="4276" y="2504"/>
              <a:ext cx="0" cy="1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" name="Oval 139"/>
            <p:cNvSpPr>
              <a:spLocks noChangeArrowheads="1"/>
            </p:cNvSpPr>
            <p:nvPr/>
          </p:nvSpPr>
          <p:spPr bwMode="auto">
            <a:xfrm>
              <a:off x="3625" y="2597"/>
              <a:ext cx="1314" cy="13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7" name="Oval 140"/>
            <p:cNvSpPr>
              <a:spLocks noChangeArrowheads="1"/>
            </p:cNvSpPr>
            <p:nvPr/>
          </p:nvSpPr>
          <p:spPr bwMode="auto">
            <a:xfrm>
              <a:off x="4114" y="3095"/>
              <a:ext cx="321" cy="3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8" name="Oval 141"/>
            <p:cNvSpPr>
              <a:spLocks noChangeArrowheads="1"/>
            </p:cNvSpPr>
            <p:nvPr/>
          </p:nvSpPr>
          <p:spPr bwMode="auto">
            <a:xfrm>
              <a:off x="3827" y="2819"/>
              <a:ext cx="908" cy="89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9" name="Oval 142"/>
            <p:cNvSpPr>
              <a:spLocks noChangeArrowheads="1"/>
            </p:cNvSpPr>
            <p:nvPr/>
          </p:nvSpPr>
          <p:spPr bwMode="auto">
            <a:xfrm>
              <a:off x="4212" y="2752"/>
              <a:ext cx="132" cy="1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0" name="Line 143"/>
            <p:cNvSpPr>
              <a:spLocks noChangeShapeType="1"/>
            </p:cNvSpPr>
            <p:nvPr/>
          </p:nvSpPr>
          <p:spPr bwMode="auto">
            <a:xfrm>
              <a:off x="3856" y="2840"/>
              <a:ext cx="208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1" name="Line 144"/>
            <p:cNvSpPr>
              <a:spLocks noChangeShapeType="1"/>
            </p:cNvSpPr>
            <p:nvPr/>
          </p:nvSpPr>
          <p:spPr bwMode="auto">
            <a:xfrm flipH="1">
              <a:off x="4500" y="2856"/>
              <a:ext cx="18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2" name="Line 145"/>
            <p:cNvSpPr>
              <a:spLocks noChangeShapeType="1"/>
            </p:cNvSpPr>
            <p:nvPr/>
          </p:nvSpPr>
          <p:spPr bwMode="auto">
            <a:xfrm flipH="1">
              <a:off x="3860" y="3496"/>
              <a:ext cx="18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3" name="Line 146"/>
            <p:cNvSpPr>
              <a:spLocks noChangeShapeType="1"/>
            </p:cNvSpPr>
            <p:nvPr/>
          </p:nvSpPr>
          <p:spPr bwMode="auto">
            <a:xfrm>
              <a:off x="4484" y="3468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4" name="Oval 147"/>
            <p:cNvSpPr>
              <a:spLocks noChangeArrowheads="1"/>
            </p:cNvSpPr>
            <p:nvPr/>
          </p:nvSpPr>
          <p:spPr bwMode="auto">
            <a:xfrm>
              <a:off x="4528" y="2868"/>
              <a:ext cx="132" cy="1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5" name="Oval 148"/>
            <p:cNvSpPr>
              <a:spLocks noChangeArrowheads="1"/>
            </p:cNvSpPr>
            <p:nvPr/>
          </p:nvSpPr>
          <p:spPr bwMode="auto">
            <a:xfrm>
              <a:off x="4672" y="3196"/>
              <a:ext cx="132" cy="1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6" name="Oval 149"/>
            <p:cNvSpPr>
              <a:spLocks noChangeArrowheads="1"/>
            </p:cNvSpPr>
            <p:nvPr/>
          </p:nvSpPr>
          <p:spPr bwMode="auto">
            <a:xfrm>
              <a:off x="4528" y="3512"/>
              <a:ext cx="132" cy="1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17" name="Text Box 150"/>
          <p:cNvSpPr txBox="1">
            <a:spLocks noChangeArrowheads="1"/>
          </p:cNvSpPr>
          <p:nvPr/>
        </p:nvSpPr>
        <p:spPr bwMode="auto">
          <a:xfrm>
            <a:off x="8237519" y="4021419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EQS</a:t>
            </a:r>
            <a:endParaRPr kumimoji="1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charset="-122"/>
              <a:cs typeface="+mn-cs"/>
            </a:endParaRPr>
          </a:p>
        </p:txBody>
      </p:sp>
      <p:sp>
        <p:nvSpPr>
          <p:cNvPr id="118" name="Text Box 152"/>
          <p:cNvSpPr txBox="1">
            <a:spLocks noChangeArrowheads="1"/>
          </p:cNvSpPr>
          <p:nvPr/>
        </p:nvSpPr>
        <p:spPr bwMode="auto">
          <a:xfrm>
            <a:off x="8116869" y="3789644"/>
            <a:ext cx="103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8X 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Symbol" pitchFamily="18" charset="2"/>
              </a:rPr>
              <a:t></a:t>
            </a:r>
            <a:r>
              <a:rPr kumimoji="1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Technic" pitchFamily="2" charset="2"/>
              </a:rPr>
              <a:t>14</a:t>
            </a:r>
          </a:p>
        </p:txBody>
      </p:sp>
      <p:grpSp>
        <p:nvGrpSpPr>
          <p:cNvPr id="119" name="Group 160"/>
          <p:cNvGrpSpPr>
            <a:grpSpLocks/>
          </p:cNvGrpSpPr>
          <p:nvPr/>
        </p:nvGrpSpPr>
        <p:grpSpPr bwMode="auto">
          <a:xfrm>
            <a:off x="7197707" y="4070632"/>
            <a:ext cx="1706562" cy="587375"/>
            <a:chOff x="4100" y="2566"/>
            <a:chExt cx="1075" cy="370"/>
          </a:xfrm>
        </p:grpSpPr>
        <p:sp>
          <p:nvSpPr>
            <p:cNvPr id="120" name="Line 154"/>
            <p:cNvSpPr>
              <a:spLocks noChangeShapeType="1"/>
            </p:cNvSpPr>
            <p:nvPr/>
          </p:nvSpPr>
          <p:spPr bwMode="auto">
            <a:xfrm flipV="1">
              <a:off x="4660" y="2566"/>
              <a:ext cx="5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121" name="Group 155"/>
            <p:cNvGrpSpPr>
              <a:grpSpLocks/>
            </p:cNvGrpSpPr>
            <p:nvPr/>
          </p:nvGrpSpPr>
          <p:grpSpPr bwMode="auto">
            <a:xfrm>
              <a:off x="4100" y="2566"/>
              <a:ext cx="560" cy="370"/>
              <a:chOff x="1530" y="966"/>
              <a:chExt cx="560" cy="370"/>
            </a:xfrm>
          </p:grpSpPr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 flipV="1">
                <a:off x="1530" y="1260"/>
                <a:ext cx="112" cy="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3" name="Line 157"/>
              <p:cNvSpPr>
                <a:spLocks noChangeShapeType="1"/>
              </p:cNvSpPr>
              <p:nvPr/>
            </p:nvSpPr>
            <p:spPr bwMode="auto">
              <a:xfrm flipH="1">
                <a:off x="1766" y="966"/>
                <a:ext cx="324" cy="2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4" name="Line 158"/>
              <p:cNvSpPr>
                <a:spLocks noChangeShapeType="1"/>
              </p:cNvSpPr>
              <p:nvPr/>
            </p:nvSpPr>
            <p:spPr bwMode="auto">
              <a:xfrm flipV="1">
                <a:off x="1604" y="1152"/>
                <a:ext cx="21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sp>
        <p:nvSpPr>
          <p:cNvPr id="125" name="Text Box 172"/>
          <p:cNvSpPr txBox="1">
            <a:spLocks noChangeArrowheads="1"/>
          </p:cNvSpPr>
          <p:nvPr/>
        </p:nvSpPr>
        <p:spPr bwMode="auto">
          <a:xfrm>
            <a:off x="509795" y="4125057"/>
            <a:ext cx="324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5)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均匀厚度薄板</a:t>
            </a:r>
          </a:p>
        </p:txBody>
      </p:sp>
      <p:sp>
        <p:nvSpPr>
          <p:cNvPr id="126" name="Text Box 177"/>
          <p:cNvSpPr txBox="1">
            <a:spLocks noChangeArrowheads="1"/>
          </p:cNvSpPr>
          <p:nvPr/>
        </p:nvSpPr>
        <p:spPr bwMode="auto">
          <a:xfrm>
            <a:off x="3011469" y="6059769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t3 </a:t>
            </a:r>
          </a:p>
        </p:txBody>
      </p:sp>
      <p:grpSp>
        <p:nvGrpSpPr>
          <p:cNvPr id="127" name="Group 182"/>
          <p:cNvGrpSpPr>
            <a:grpSpLocks/>
          </p:cNvGrpSpPr>
          <p:nvPr/>
        </p:nvGrpSpPr>
        <p:grpSpPr bwMode="auto">
          <a:xfrm>
            <a:off x="2789219" y="5262844"/>
            <a:ext cx="1352550" cy="1228725"/>
            <a:chOff x="1512" y="2282"/>
            <a:chExt cx="852" cy="774"/>
          </a:xfrm>
        </p:grpSpPr>
        <p:sp>
          <p:nvSpPr>
            <p:cNvPr id="128" name="Freeform 174"/>
            <p:cNvSpPr>
              <a:spLocks/>
            </p:cNvSpPr>
            <p:nvPr/>
          </p:nvSpPr>
          <p:spPr bwMode="auto">
            <a:xfrm>
              <a:off x="1551" y="2308"/>
              <a:ext cx="789" cy="662"/>
            </a:xfrm>
            <a:custGeom>
              <a:avLst/>
              <a:gdLst>
                <a:gd name="T0" fmla="*/ 501 w 884"/>
                <a:gd name="T1" fmla="*/ 0 h 892"/>
                <a:gd name="T2" fmla="*/ 228 w 884"/>
                <a:gd name="T3" fmla="*/ 200 h 892"/>
                <a:gd name="T4" fmla="*/ 0 w 884"/>
                <a:gd name="T5" fmla="*/ 200 h 892"/>
                <a:gd name="T6" fmla="*/ 0 60000 65536"/>
                <a:gd name="T7" fmla="*/ 0 60000 65536"/>
                <a:gd name="T8" fmla="*/ 0 60000 65536"/>
                <a:gd name="T9" fmla="*/ 0 w 884"/>
                <a:gd name="T10" fmla="*/ 0 h 892"/>
                <a:gd name="T11" fmla="*/ 884 w 884"/>
                <a:gd name="T12" fmla="*/ 892 h 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4" h="892">
                  <a:moveTo>
                    <a:pt x="884" y="0"/>
                  </a:moveTo>
                  <a:lnTo>
                    <a:pt x="402" y="892"/>
                  </a:lnTo>
                  <a:lnTo>
                    <a:pt x="0" y="8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9" name="Oval 178"/>
            <p:cNvSpPr>
              <a:spLocks noChangeAspect="1" noChangeArrowheads="1"/>
            </p:cNvSpPr>
            <p:nvPr/>
          </p:nvSpPr>
          <p:spPr bwMode="auto">
            <a:xfrm>
              <a:off x="2326" y="2282"/>
              <a:ext cx="38" cy="38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0" name="Rectangle 180"/>
            <p:cNvSpPr>
              <a:spLocks noChangeArrowheads="1"/>
            </p:cNvSpPr>
            <p:nvPr/>
          </p:nvSpPr>
          <p:spPr bwMode="auto">
            <a:xfrm>
              <a:off x="1512" y="2908"/>
              <a:ext cx="144" cy="14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2" name="椭圆 1"/>
          <p:cNvSpPr/>
          <p:nvPr/>
        </p:nvSpPr>
        <p:spPr bwMode="auto">
          <a:xfrm>
            <a:off x="4018466" y="5204676"/>
            <a:ext cx="180896" cy="18089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132" name="Text Box 150"/>
          <p:cNvSpPr txBox="1">
            <a:spLocks noChangeArrowheads="1"/>
          </p:cNvSpPr>
          <p:nvPr/>
        </p:nvSpPr>
        <p:spPr bwMode="auto">
          <a:xfrm>
            <a:off x="3849785" y="3259552"/>
            <a:ext cx="50544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相同的圆角半径只标注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处，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不需用数字表示圆角数量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6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utoUpdateAnimBg="0"/>
      <p:bldP spid="25" grpId="0" autoUpdateAnimBg="0"/>
      <p:bldP spid="70" grpId="0" animBg="1"/>
      <p:bldP spid="102" grpId="0" autoUpdateAnimBg="0"/>
      <p:bldP spid="117" grpId="0" autoUpdateAnimBg="0"/>
      <p:bldP spid="118" grpId="0" autoUpdateAnimBg="0"/>
      <p:bldP spid="125" grpId="0" autoUpdateAnimBg="0"/>
      <p:bldP spid="126" grpId="0" autoUpdateAnimBg="0"/>
      <p:bldP spid="2" grpId="0" animBg="1"/>
      <p:bldP spid="13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0DF63E-82BE-4696-8ECC-BBF8914A6102}"/>
              </a:ext>
            </a:extLst>
          </p:cNvPr>
          <p:cNvSpPr/>
          <p:nvPr/>
        </p:nvSpPr>
        <p:spPr>
          <a:xfrm>
            <a:off x="1330176" y="2515825"/>
            <a:ext cx="6450676" cy="6631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330175" y="2515825"/>
            <a:ext cx="6450677" cy="6631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10.2 </a:t>
            </a:r>
            <a:r>
              <a:rPr kumimoji="0" lang="zh-CN" alt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组合体的尺寸标注</a:t>
            </a:r>
          </a:p>
        </p:txBody>
      </p:sp>
      <p:pic>
        <p:nvPicPr>
          <p:cNvPr id="5" name="Picture 8" descr="02_14">
            <a:extLst>
              <a:ext uri="{FF2B5EF4-FFF2-40B4-BE49-F238E27FC236}">
                <a16:creationId xmlns:a16="http://schemas.microsoft.com/office/drawing/2014/main" id="{2E4B68FB-46B0-419A-9080-C61AEBE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8D94F8-C34E-4A15-A5BA-88D2837A5CAA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10.2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组合体的尺寸标注</a:t>
            </a:r>
          </a:p>
        </p:txBody>
      </p:sp>
      <p:sp>
        <p:nvSpPr>
          <p:cNvPr id="4" name="Text Box 69"/>
          <p:cNvSpPr txBox="1">
            <a:spLocks noChangeArrowheads="1"/>
          </p:cNvSpPr>
          <p:nvPr/>
        </p:nvSpPr>
        <p:spPr bwMode="auto">
          <a:xfrm>
            <a:off x="610238" y="1556955"/>
            <a:ext cx="75676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将组合体分解为若干个基本体和简单体，在形体分析的基础上标注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三类尺寸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</a:t>
            </a:r>
          </a:p>
        </p:txBody>
      </p: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788469" y="2632036"/>
            <a:ext cx="2633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⑴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定形尺寸</a:t>
            </a:r>
          </a:p>
        </p:txBody>
      </p:sp>
      <p:sp>
        <p:nvSpPr>
          <p:cNvPr id="6" name="Text Box 71"/>
          <p:cNvSpPr txBox="1">
            <a:spLocks noChangeArrowheads="1"/>
          </p:cNvSpPr>
          <p:nvPr/>
        </p:nvSpPr>
        <p:spPr bwMode="auto">
          <a:xfrm>
            <a:off x="1573899" y="3189679"/>
            <a:ext cx="630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确定各基本体形状和大小的尺寸。</a:t>
            </a:r>
          </a:p>
        </p:txBody>
      </p:sp>
      <p:sp>
        <p:nvSpPr>
          <p:cNvPr id="7" name="Text Box 72"/>
          <p:cNvSpPr txBox="1">
            <a:spLocks noChangeArrowheads="1"/>
          </p:cNvSpPr>
          <p:nvPr/>
        </p:nvSpPr>
        <p:spPr bwMode="auto">
          <a:xfrm>
            <a:off x="811938" y="3729772"/>
            <a:ext cx="2633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⑵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定位尺寸</a:t>
            </a:r>
          </a:p>
        </p:txBody>
      </p:sp>
      <p:sp>
        <p:nvSpPr>
          <p:cNvPr id="8" name="Text Box 73"/>
          <p:cNvSpPr txBox="1">
            <a:spLocks noChangeArrowheads="1"/>
          </p:cNvSpPr>
          <p:nvPr/>
        </p:nvSpPr>
        <p:spPr bwMode="auto">
          <a:xfrm>
            <a:off x="1588315" y="4291061"/>
            <a:ext cx="67135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确定各基本体之间相对位置的尺寸。</a:t>
            </a: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803116" y="4876479"/>
            <a:ext cx="721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要标注定位尺寸，必须先选定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尺寸基准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。零件有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长、宽、高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三个方向的尺寸，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每个方向至少要有一个基准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</a:t>
            </a:r>
          </a:p>
        </p:txBody>
      </p: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415406" y="936498"/>
            <a:ext cx="5695950" cy="579437"/>
            <a:chOff x="420" y="460"/>
            <a:chExt cx="3588" cy="365"/>
          </a:xfrm>
        </p:grpSpPr>
        <p:sp>
          <p:nvSpPr>
            <p:cNvPr id="11" name="Text Box 67"/>
            <p:cNvSpPr txBox="1">
              <a:spLocks noChangeArrowheads="1"/>
            </p:cNvSpPr>
            <p:nvPr/>
          </p:nvSpPr>
          <p:spPr bwMode="auto">
            <a:xfrm>
              <a:off x="420" y="460"/>
              <a:ext cx="35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一、基本方法     </a:t>
              </a: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形体分析法</a:t>
              </a:r>
            </a:p>
          </p:txBody>
        </p:sp>
        <p:sp>
          <p:nvSpPr>
            <p:cNvPr id="12" name="Line 79"/>
            <p:cNvSpPr>
              <a:spLocks noChangeShapeType="1"/>
            </p:cNvSpPr>
            <p:nvPr/>
          </p:nvSpPr>
          <p:spPr bwMode="auto">
            <a:xfrm>
              <a:off x="2141" y="659"/>
              <a:ext cx="3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3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autoUpdateAnimBg="0"/>
      <p:bldP spid="6" grpId="0" autoUpdateAnimBg="0"/>
      <p:bldP spid="7" grpId="0" build="p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10.2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组合体的尺寸标注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894920" y="2499637"/>
            <a:ext cx="2658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⑶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总体尺寸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693006" y="3224085"/>
            <a:ext cx="7119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零件长、宽、高三个方向的最大尺寸。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851544" y="4236638"/>
            <a:ext cx="7911971" cy="156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★注意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：总体尺寸、定位尺寸、定形尺寸可能重合，这时需作调整，以免出现多余尺寸。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836613" y="1104180"/>
            <a:ext cx="72596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通常以零件的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底面、端面、对称面和轴线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作为尺寸基准。</a:t>
            </a:r>
          </a:p>
        </p:txBody>
      </p:sp>
    </p:spTree>
    <p:extLst>
      <p:ext uri="{BB962C8B-B14F-4D97-AF65-F5344CB8AC3E}">
        <p14:creationId xmlns:p14="http://schemas.microsoft.com/office/powerpoint/2010/main" val="29950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10.2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组合体的尺寸标注</a:t>
            </a:r>
          </a:p>
        </p:txBody>
      </p:sp>
      <p:grpSp>
        <p:nvGrpSpPr>
          <p:cNvPr id="118" name="Group 234"/>
          <p:cNvGrpSpPr>
            <a:grpSpLocks/>
          </p:cNvGrpSpPr>
          <p:nvPr/>
        </p:nvGrpSpPr>
        <p:grpSpPr bwMode="auto">
          <a:xfrm>
            <a:off x="6010275" y="2244695"/>
            <a:ext cx="2263775" cy="1560512"/>
            <a:chOff x="3786" y="1017"/>
            <a:chExt cx="1426" cy="983"/>
          </a:xfrm>
        </p:grpSpPr>
        <p:sp>
          <p:nvSpPr>
            <p:cNvPr id="119" name="Freeform 55"/>
            <p:cNvSpPr>
              <a:spLocks/>
            </p:cNvSpPr>
            <p:nvPr/>
          </p:nvSpPr>
          <p:spPr bwMode="auto">
            <a:xfrm>
              <a:off x="3797" y="1233"/>
              <a:ext cx="484" cy="11"/>
            </a:xfrm>
            <a:custGeom>
              <a:avLst/>
              <a:gdLst>
                <a:gd name="T0" fmla="*/ 0 w 484"/>
                <a:gd name="T1" fmla="*/ 0 h 11"/>
                <a:gd name="T2" fmla="*/ 484 w 484"/>
                <a:gd name="T3" fmla="*/ 11 h 11"/>
                <a:gd name="T4" fmla="*/ 0 60000 65536"/>
                <a:gd name="T5" fmla="*/ 0 60000 65536"/>
                <a:gd name="T6" fmla="*/ 0 w 484"/>
                <a:gd name="T7" fmla="*/ 0 h 11"/>
                <a:gd name="T8" fmla="*/ 484 w 484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4" h="11">
                  <a:moveTo>
                    <a:pt x="0" y="0"/>
                  </a:moveTo>
                  <a:lnTo>
                    <a:pt x="484" y="1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4270" y="1236"/>
              <a:ext cx="231" cy="2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1" name="Freeform 57"/>
            <p:cNvSpPr>
              <a:spLocks/>
            </p:cNvSpPr>
            <p:nvPr/>
          </p:nvSpPr>
          <p:spPr bwMode="auto">
            <a:xfrm>
              <a:off x="4316" y="1469"/>
              <a:ext cx="177" cy="334"/>
            </a:xfrm>
            <a:custGeom>
              <a:avLst/>
              <a:gdLst>
                <a:gd name="T0" fmla="*/ 177 w 177"/>
                <a:gd name="T1" fmla="*/ 0 h 334"/>
                <a:gd name="T2" fmla="*/ 0 w 177"/>
                <a:gd name="T3" fmla="*/ 334 h 334"/>
                <a:gd name="T4" fmla="*/ 0 60000 65536"/>
                <a:gd name="T5" fmla="*/ 0 60000 65536"/>
                <a:gd name="T6" fmla="*/ 0 w 177"/>
                <a:gd name="T7" fmla="*/ 0 h 334"/>
                <a:gd name="T8" fmla="*/ 177 w 177"/>
                <a:gd name="T9" fmla="*/ 334 h 3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7" h="334">
                  <a:moveTo>
                    <a:pt x="177" y="0"/>
                  </a:moveTo>
                  <a:lnTo>
                    <a:pt x="0" y="3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2" name="Line 58"/>
            <p:cNvSpPr>
              <a:spLocks noChangeShapeType="1"/>
            </p:cNvSpPr>
            <p:nvPr/>
          </p:nvSpPr>
          <p:spPr bwMode="auto">
            <a:xfrm flipH="1">
              <a:off x="3853" y="1818"/>
              <a:ext cx="4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3" name="Freeform 59"/>
            <p:cNvSpPr>
              <a:spLocks/>
            </p:cNvSpPr>
            <p:nvPr/>
          </p:nvSpPr>
          <p:spPr bwMode="auto">
            <a:xfrm>
              <a:off x="3786" y="1017"/>
              <a:ext cx="1426" cy="360"/>
            </a:xfrm>
            <a:custGeom>
              <a:avLst/>
              <a:gdLst>
                <a:gd name="T0" fmla="*/ 0 w 1426"/>
                <a:gd name="T1" fmla="*/ 219 h 360"/>
                <a:gd name="T2" fmla="*/ 59 w 1426"/>
                <a:gd name="T3" fmla="*/ 139 h 360"/>
                <a:gd name="T4" fmla="*/ 153 w 1426"/>
                <a:gd name="T5" fmla="*/ 67 h 360"/>
                <a:gd name="T6" fmla="*/ 248 w 1426"/>
                <a:gd name="T7" fmla="*/ 16 h 360"/>
                <a:gd name="T8" fmla="*/ 364 w 1426"/>
                <a:gd name="T9" fmla="*/ 1 h 360"/>
                <a:gd name="T10" fmla="*/ 458 w 1426"/>
                <a:gd name="T11" fmla="*/ 8 h 360"/>
                <a:gd name="T12" fmla="*/ 538 w 1426"/>
                <a:gd name="T13" fmla="*/ 37 h 360"/>
                <a:gd name="T14" fmla="*/ 640 w 1426"/>
                <a:gd name="T15" fmla="*/ 96 h 360"/>
                <a:gd name="T16" fmla="*/ 698 w 1426"/>
                <a:gd name="T17" fmla="*/ 139 h 360"/>
                <a:gd name="T18" fmla="*/ 764 w 1426"/>
                <a:gd name="T19" fmla="*/ 197 h 360"/>
                <a:gd name="T20" fmla="*/ 808 w 1426"/>
                <a:gd name="T21" fmla="*/ 263 h 360"/>
                <a:gd name="T22" fmla="*/ 866 w 1426"/>
                <a:gd name="T23" fmla="*/ 299 h 360"/>
                <a:gd name="T24" fmla="*/ 909 w 1426"/>
                <a:gd name="T25" fmla="*/ 336 h 360"/>
                <a:gd name="T26" fmla="*/ 997 w 1426"/>
                <a:gd name="T27" fmla="*/ 357 h 360"/>
                <a:gd name="T28" fmla="*/ 1069 w 1426"/>
                <a:gd name="T29" fmla="*/ 357 h 360"/>
                <a:gd name="T30" fmla="*/ 1157 w 1426"/>
                <a:gd name="T31" fmla="*/ 357 h 360"/>
                <a:gd name="T32" fmla="*/ 1229 w 1426"/>
                <a:gd name="T33" fmla="*/ 357 h 360"/>
                <a:gd name="T34" fmla="*/ 1331 w 1426"/>
                <a:gd name="T35" fmla="*/ 357 h 360"/>
                <a:gd name="T36" fmla="*/ 1426 w 1426"/>
                <a:gd name="T37" fmla="*/ 357 h 3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26"/>
                <a:gd name="T58" fmla="*/ 0 h 360"/>
                <a:gd name="T59" fmla="*/ 1426 w 1426"/>
                <a:gd name="T60" fmla="*/ 360 h 3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26" h="360">
                  <a:moveTo>
                    <a:pt x="0" y="219"/>
                  </a:moveTo>
                  <a:cubicBezTo>
                    <a:pt x="10" y="206"/>
                    <a:pt x="34" y="164"/>
                    <a:pt x="59" y="139"/>
                  </a:cubicBezTo>
                  <a:cubicBezTo>
                    <a:pt x="84" y="114"/>
                    <a:pt x="122" y="87"/>
                    <a:pt x="153" y="67"/>
                  </a:cubicBezTo>
                  <a:cubicBezTo>
                    <a:pt x="184" y="47"/>
                    <a:pt x="213" y="27"/>
                    <a:pt x="248" y="16"/>
                  </a:cubicBezTo>
                  <a:cubicBezTo>
                    <a:pt x="283" y="5"/>
                    <a:pt x="329" y="2"/>
                    <a:pt x="364" y="1"/>
                  </a:cubicBezTo>
                  <a:cubicBezTo>
                    <a:pt x="399" y="0"/>
                    <a:pt x="429" y="2"/>
                    <a:pt x="458" y="8"/>
                  </a:cubicBezTo>
                  <a:cubicBezTo>
                    <a:pt x="487" y="14"/>
                    <a:pt x="508" y="22"/>
                    <a:pt x="538" y="37"/>
                  </a:cubicBezTo>
                  <a:cubicBezTo>
                    <a:pt x="568" y="52"/>
                    <a:pt x="613" y="79"/>
                    <a:pt x="640" y="96"/>
                  </a:cubicBezTo>
                  <a:cubicBezTo>
                    <a:pt x="667" y="113"/>
                    <a:pt x="677" y="122"/>
                    <a:pt x="698" y="139"/>
                  </a:cubicBezTo>
                  <a:cubicBezTo>
                    <a:pt x="719" y="156"/>
                    <a:pt x="746" y="176"/>
                    <a:pt x="764" y="197"/>
                  </a:cubicBezTo>
                  <a:cubicBezTo>
                    <a:pt x="782" y="218"/>
                    <a:pt x="791" y="246"/>
                    <a:pt x="808" y="263"/>
                  </a:cubicBezTo>
                  <a:cubicBezTo>
                    <a:pt x="825" y="280"/>
                    <a:pt x="849" y="287"/>
                    <a:pt x="866" y="299"/>
                  </a:cubicBezTo>
                  <a:cubicBezTo>
                    <a:pt x="883" y="311"/>
                    <a:pt x="887" y="326"/>
                    <a:pt x="909" y="336"/>
                  </a:cubicBezTo>
                  <a:cubicBezTo>
                    <a:pt x="931" y="346"/>
                    <a:pt x="970" y="354"/>
                    <a:pt x="997" y="357"/>
                  </a:cubicBezTo>
                  <a:cubicBezTo>
                    <a:pt x="1024" y="360"/>
                    <a:pt x="1042" y="357"/>
                    <a:pt x="1069" y="357"/>
                  </a:cubicBezTo>
                  <a:cubicBezTo>
                    <a:pt x="1096" y="357"/>
                    <a:pt x="1130" y="357"/>
                    <a:pt x="1157" y="357"/>
                  </a:cubicBezTo>
                  <a:cubicBezTo>
                    <a:pt x="1184" y="357"/>
                    <a:pt x="1200" y="357"/>
                    <a:pt x="1229" y="357"/>
                  </a:cubicBezTo>
                  <a:cubicBezTo>
                    <a:pt x="1258" y="357"/>
                    <a:pt x="1298" y="357"/>
                    <a:pt x="1331" y="357"/>
                  </a:cubicBezTo>
                  <a:cubicBezTo>
                    <a:pt x="1364" y="357"/>
                    <a:pt x="1406" y="357"/>
                    <a:pt x="1426" y="35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4" name="Freeform 60"/>
            <p:cNvSpPr>
              <a:spLocks/>
            </p:cNvSpPr>
            <p:nvPr/>
          </p:nvSpPr>
          <p:spPr bwMode="auto">
            <a:xfrm>
              <a:off x="3859" y="1614"/>
              <a:ext cx="1353" cy="386"/>
            </a:xfrm>
            <a:custGeom>
              <a:avLst/>
              <a:gdLst>
                <a:gd name="T0" fmla="*/ 0 w 1353"/>
                <a:gd name="T1" fmla="*/ 190 h 386"/>
                <a:gd name="T2" fmla="*/ 73 w 1353"/>
                <a:gd name="T3" fmla="*/ 262 h 386"/>
                <a:gd name="T4" fmla="*/ 189 w 1353"/>
                <a:gd name="T5" fmla="*/ 328 h 386"/>
                <a:gd name="T6" fmla="*/ 349 w 1353"/>
                <a:gd name="T7" fmla="*/ 379 h 386"/>
                <a:gd name="T8" fmla="*/ 509 w 1353"/>
                <a:gd name="T9" fmla="*/ 371 h 386"/>
                <a:gd name="T10" fmla="*/ 655 w 1353"/>
                <a:gd name="T11" fmla="*/ 320 h 386"/>
                <a:gd name="T12" fmla="*/ 749 w 1353"/>
                <a:gd name="T13" fmla="*/ 248 h 386"/>
                <a:gd name="T14" fmla="*/ 807 w 1353"/>
                <a:gd name="T15" fmla="*/ 160 h 386"/>
                <a:gd name="T16" fmla="*/ 895 w 1353"/>
                <a:gd name="T17" fmla="*/ 59 h 386"/>
                <a:gd name="T18" fmla="*/ 1069 w 1353"/>
                <a:gd name="T19" fmla="*/ 8 h 386"/>
                <a:gd name="T20" fmla="*/ 1353 w 1353"/>
                <a:gd name="T21" fmla="*/ 8 h 3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53"/>
                <a:gd name="T34" fmla="*/ 0 h 386"/>
                <a:gd name="T35" fmla="*/ 1353 w 1353"/>
                <a:gd name="T36" fmla="*/ 386 h 3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53" h="386">
                  <a:moveTo>
                    <a:pt x="0" y="190"/>
                  </a:moveTo>
                  <a:cubicBezTo>
                    <a:pt x="21" y="216"/>
                    <a:pt x="41" y="239"/>
                    <a:pt x="73" y="262"/>
                  </a:cubicBezTo>
                  <a:cubicBezTo>
                    <a:pt x="105" y="285"/>
                    <a:pt x="143" y="309"/>
                    <a:pt x="189" y="328"/>
                  </a:cubicBezTo>
                  <a:cubicBezTo>
                    <a:pt x="235" y="347"/>
                    <a:pt x="296" y="372"/>
                    <a:pt x="349" y="379"/>
                  </a:cubicBezTo>
                  <a:cubicBezTo>
                    <a:pt x="402" y="386"/>
                    <a:pt x="458" y="381"/>
                    <a:pt x="509" y="371"/>
                  </a:cubicBezTo>
                  <a:cubicBezTo>
                    <a:pt x="560" y="361"/>
                    <a:pt x="615" y="340"/>
                    <a:pt x="655" y="320"/>
                  </a:cubicBezTo>
                  <a:cubicBezTo>
                    <a:pt x="695" y="300"/>
                    <a:pt x="724" y="275"/>
                    <a:pt x="749" y="248"/>
                  </a:cubicBezTo>
                  <a:cubicBezTo>
                    <a:pt x="774" y="221"/>
                    <a:pt x="783" y="191"/>
                    <a:pt x="807" y="160"/>
                  </a:cubicBezTo>
                  <a:cubicBezTo>
                    <a:pt x="831" y="129"/>
                    <a:pt x="851" y="84"/>
                    <a:pt x="895" y="59"/>
                  </a:cubicBezTo>
                  <a:cubicBezTo>
                    <a:pt x="939" y="34"/>
                    <a:pt x="993" y="16"/>
                    <a:pt x="1069" y="8"/>
                  </a:cubicBezTo>
                  <a:cubicBezTo>
                    <a:pt x="1145" y="0"/>
                    <a:pt x="1294" y="8"/>
                    <a:pt x="1353" y="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25" name="Text Box 217"/>
          <p:cNvSpPr txBox="1">
            <a:spLocks noChangeArrowheads="1"/>
          </p:cNvSpPr>
          <p:nvPr/>
        </p:nvSpPr>
        <p:spPr bwMode="auto">
          <a:xfrm>
            <a:off x="527050" y="83023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26" name="Text Box 218"/>
          <p:cNvSpPr txBox="1">
            <a:spLocks noChangeArrowheads="1"/>
          </p:cNvSpPr>
          <p:nvPr/>
        </p:nvSpPr>
        <p:spPr bwMode="auto">
          <a:xfrm>
            <a:off x="281674" y="844177"/>
            <a:ext cx="5487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二、一些常见形体的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定形尺寸</a:t>
            </a:r>
          </a:p>
        </p:txBody>
      </p:sp>
      <p:grpSp>
        <p:nvGrpSpPr>
          <p:cNvPr id="127" name="Group 238"/>
          <p:cNvGrpSpPr>
            <a:grpSpLocks/>
          </p:cNvGrpSpPr>
          <p:nvPr/>
        </p:nvGrpSpPr>
        <p:grpSpPr bwMode="auto">
          <a:xfrm>
            <a:off x="1685925" y="1530320"/>
            <a:ext cx="1266825" cy="2163762"/>
            <a:chOff x="1062" y="567"/>
            <a:chExt cx="798" cy="1363"/>
          </a:xfrm>
        </p:grpSpPr>
        <p:sp>
          <p:nvSpPr>
            <p:cNvPr id="128" name="Line 239"/>
            <p:cNvSpPr>
              <a:spLocks noChangeShapeType="1"/>
            </p:cNvSpPr>
            <p:nvPr/>
          </p:nvSpPr>
          <p:spPr bwMode="auto">
            <a:xfrm>
              <a:off x="1582" y="1849"/>
              <a:ext cx="25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9" name="Rectangle 240"/>
            <p:cNvSpPr>
              <a:spLocks noChangeArrowheads="1"/>
            </p:cNvSpPr>
            <p:nvPr/>
          </p:nvSpPr>
          <p:spPr bwMode="auto">
            <a:xfrm>
              <a:off x="1065" y="580"/>
              <a:ext cx="517" cy="70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0" name="Rectangle 241"/>
            <p:cNvSpPr>
              <a:spLocks noChangeArrowheads="1"/>
            </p:cNvSpPr>
            <p:nvPr/>
          </p:nvSpPr>
          <p:spPr bwMode="auto">
            <a:xfrm>
              <a:off x="1065" y="1587"/>
              <a:ext cx="517" cy="26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1" name="Line 242"/>
            <p:cNvSpPr>
              <a:spLocks noChangeShapeType="1"/>
            </p:cNvSpPr>
            <p:nvPr/>
          </p:nvSpPr>
          <p:spPr bwMode="auto">
            <a:xfrm>
              <a:off x="1582" y="580"/>
              <a:ext cx="27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2" name="Line 243"/>
            <p:cNvSpPr>
              <a:spLocks noChangeShapeType="1"/>
            </p:cNvSpPr>
            <p:nvPr/>
          </p:nvSpPr>
          <p:spPr bwMode="auto">
            <a:xfrm>
              <a:off x="1582" y="1286"/>
              <a:ext cx="278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3" name="Freeform 244"/>
            <p:cNvSpPr>
              <a:spLocks/>
            </p:cNvSpPr>
            <p:nvPr/>
          </p:nvSpPr>
          <p:spPr bwMode="auto">
            <a:xfrm>
              <a:off x="1062" y="1286"/>
              <a:ext cx="3" cy="227"/>
            </a:xfrm>
            <a:custGeom>
              <a:avLst/>
              <a:gdLst>
                <a:gd name="T0" fmla="*/ 3 w 3"/>
                <a:gd name="T1" fmla="*/ 0 h 227"/>
                <a:gd name="T2" fmla="*/ 0 w 3"/>
                <a:gd name="T3" fmla="*/ 227 h 227"/>
                <a:gd name="T4" fmla="*/ 0 60000 65536"/>
                <a:gd name="T5" fmla="*/ 0 60000 65536"/>
                <a:gd name="T6" fmla="*/ 0 w 3"/>
                <a:gd name="T7" fmla="*/ 0 h 227"/>
                <a:gd name="T8" fmla="*/ 3 w 3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227">
                  <a:moveTo>
                    <a:pt x="3" y="0"/>
                  </a:move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4" name="Freeform 245"/>
            <p:cNvSpPr>
              <a:spLocks/>
            </p:cNvSpPr>
            <p:nvPr/>
          </p:nvSpPr>
          <p:spPr bwMode="auto">
            <a:xfrm>
              <a:off x="1582" y="1286"/>
              <a:ext cx="3" cy="227"/>
            </a:xfrm>
            <a:custGeom>
              <a:avLst/>
              <a:gdLst>
                <a:gd name="T0" fmla="*/ 0 w 3"/>
                <a:gd name="T1" fmla="*/ 0 h 227"/>
                <a:gd name="T2" fmla="*/ 3 w 3"/>
                <a:gd name="T3" fmla="*/ 227 h 227"/>
                <a:gd name="T4" fmla="*/ 0 60000 65536"/>
                <a:gd name="T5" fmla="*/ 0 60000 65536"/>
                <a:gd name="T6" fmla="*/ 0 w 3"/>
                <a:gd name="T7" fmla="*/ 0 h 227"/>
                <a:gd name="T8" fmla="*/ 3 w 3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227">
                  <a:moveTo>
                    <a:pt x="0" y="0"/>
                  </a:moveTo>
                  <a:lnTo>
                    <a:pt x="3" y="227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5" name="Freeform 246"/>
            <p:cNvSpPr>
              <a:spLocks/>
            </p:cNvSpPr>
            <p:nvPr/>
          </p:nvSpPr>
          <p:spPr bwMode="auto">
            <a:xfrm>
              <a:off x="1811" y="567"/>
              <a:ext cx="1" cy="735"/>
            </a:xfrm>
            <a:custGeom>
              <a:avLst/>
              <a:gdLst>
                <a:gd name="T0" fmla="*/ 1 w 1"/>
                <a:gd name="T1" fmla="*/ 0 h 735"/>
                <a:gd name="T2" fmla="*/ 0 w 1"/>
                <a:gd name="T3" fmla="*/ 735 h 735"/>
                <a:gd name="T4" fmla="*/ 0 60000 65536"/>
                <a:gd name="T5" fmla="*/ 0 60000 65536"/>
                <a:gd name="T6" fmla="*/ 0 w 1"/>
                <a:gd name="T7" fmla="*/ 0 h 735"/>
                <a:gd name="T8" fmla="*/ 1 w 1"/>
                <a:gd name="T9" fmla="*/ 735 h 7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5">
                  <a:moveTo>
                    <a:pt x="1" y="0"/>
                  </a:moveTo>
                  <a:lnTo>
                    <a:pt x="0" y="735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6" name="Line 247"/>
            <p:cNvSpPr>
              <a:spLocks noChangeShapeType="1"/>
            </p:cNvSpPr>
            <p:nvPr/>
          </p:nvSpPr>
          <p:spPr bwMode="auto">
            <a:xfrm>
              <a:off x="1065" y="1468"/>
              <a:ext cx="517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7" name="Freeform 248"/>
            <p:cNvSpPr>
              <a:spLocks/>
            </p:cNvSpPr>
            <p:nvPr/>
          </p:nvSpPr>
          <p:spPr bwMode="auto">
            <a:xfrm>
              <a:off x="1560" y="1583"/>
              <a:ext cx="258" cy="3"/>
            </a:xfrm>
            <a:custGeom>
              <a:avLst/>
              <a:gdLst>
                <a:gd name="T0" fmla="*/ 0 w 258"/>
                <a:gd name="T1" fmla="*/ 0 h 3"/>
                <a:gd name="T2" fmla="*/ 258 w 258"/>
                <a:gd name="T3" fmla="*/ 3 h 3"/>
                <a:gd name="T4" fmla="*/ 0 60000 65536"/>
                <a:gd name="T5" fmla="*/ 0 60000 65536"/>
                <a:gd name="T6" fmla="*/ 0 w 258"/>
                <a:gd name="T7" fmla="*/ 0 h 3"/>
                <a:gd name="T8" fmla="*/ 258 w 25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8" h="3">
                  <a:moveTo>
                    <a:pt x="0" y="0"/>
                  </a:moveTo>
                  <a:lnTo>
                    <a:pt x="258" y="3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8" name="Freeform 249"/>
            <p:cNvSpPr>
              <a:spLocks/>
            </p:cNvSpPr>
            <p:nvPr/>
          </p:nvSpPr>
          <p:spPr bwMode="auto">
            <a:xfrm>
              <a:off x="1782" y="1578"/>
              <a:ext cx="2" cy="284"/>
            </a:xfrm>
            <a:custGeom>
              <a:avLst/>
              <a:gdLst>
                <a:gd name="T0" fmla="*/ 2 w 2"/>
                <a:gd name="T1" fmla="*/ 0 h 284"/>
                <a:gd name="T2" fmla="*/ 0 w 2"/>
                <a:gd name="T3" fmla="*/ 284 h 284"/>
                <a:gd name="T4" fmla="*/ 0 60000 65536"/>
                <a:gd name="T5" fmla="*/ 0 60000 65536"/>
                <a:gd name="T6" fmla="*/ 0 w 2"/>
                <a:gd name="T7" fmla="*/ 0 h 284"/>
                <a:gd name="T8" fmla="*/ 2 w 2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284">
                  <a:moveTo>
                    <a:pt x="2" y="0"/>
                  </a:moveTo>
                  <a:lnTo>
                    <a:pt x="0" y="284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9" name="Text Box 250"/>
            <p:cNvSpPr txBox="1">
              <a:spLocks noChangeArrowheads="1"/>
            </p:cNvSpPr>
            <p:nvPr/>
          </p:nvSpPr>
          <p:spPr bwMode="auto">
            <a:xfrm rot="16200000">
              <a:off x="1572" y="811"/>
              <a:ext cx="2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30</a:t>
              </a:r>
            </a:p>
          </p:txBody>
        </p:sp>
        <p:sp>
          <p:nvSpPr>
            <p:cNvPr id="140" name="Text Box 251"/>
            <p:cNvSpPr txBox="1">
              <a:spLocks noChangeArrowheads="1"/>
            </p:cNvSpPr>
            <p:nvPr/>
          </p:nvSpPr>
          <p:spPr bwMode="auto">
            <a:xfrm rot="16200000">
              <a:off x="1496" y="1620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10</a:t>
              </a:r>
            </a:p>
          </p:txBody>
        </p:sp>
        <p:sp>
          <p:nvSpPr>
            <p:cNvPr id="141" name="Text Box 252"/>
            <p:cNvSpPr txBox="1">
              <a:spLocks noChangeArrowheads="1"/>
            </p:cNvSpPr>
            <p:nvPr/>
          </p:nvSpPr>
          <p:spPr bwMode="auto">
            <a:xfrm>
              <a:off x="1181" y="1260"/>
              <a:ext cx="2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20</a:t>
              </a:r>
            </a:p>
          </p:txBody>
        </p:sp>
      </p:grpSp>
      <p:grpSp>
        <p:nvGrpSpPr>
          <p:cNvPr id="142" name="Group 254"/>
          <p:cNvGrpSpPr>
            <a:grpSpLocks/>
          </p:cNvGrpSpPr>
          <p:nvPr/>
        </p:nvGrpSpPr>
        <p:grpSpPr bwMode="auto">
          <a:xfrm>
            <a:off x="3754438" y="1554132"/>
            <a:ext cx="1220787" cy="2120900"/>
            <a:chOff x="2365" y="582"/>
            <a:chExt cx="769" cy="1336"/>
          </a:xfrm>
        </p:grpSpPr>
        <p:sp>
          <p:nvSpPr>
            <p:cNvPr id="143" name="AutoShape 255"/>
            <p:cNvSpPr>
              <a:spLocks noChangeArrowheads="1"/>
            </p:cNvSpPr>
            <p:nvPr/>
          </p:nvSpPr>
          <p:spPr bwMode="auto">
            <a:xfrm flipH="1">
              <a:off x="2372" y="608"/>
              <a:ext cx="545" cy="692"/>
            </a:xfrm>
            <a:prstGeom prst="rtTriangl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4" name="Rectangle 256"/>
            <p:cNvSpPr>
              <a:spLocks noChangeArrowheads="1"/>
            </p:cNvSpPr>
            <p:nvPr/>
          </p:nvSpPr>
          <p:spPr bwMode="auto">
            <a:xfrm>
              <a:off x="2372" y="1615"/>
              <a:ext cx="545" cy="21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5" name="Freeform 257"/>
            <p:cNvSpPr>
              <a:spLocks/>
            </p:cNvSpPr>
            <p:nvPr/>
          </p:nvSpPr>
          <p:spPr bwMode="auto">
            <a:xfrm>
              <a:off x="2917" y="594"/>
              <a:ext cx="209" cy="2"/>
            </a:xfrm>
            <a:custGeom>
              <a:avLst/>
              <a:gdLst>
                <a:gd name="T0" fmla="*/ 0 w 209"/>
                <a:gd name="T1" fmla="*/ 0 h 2"/>
                <a:gd name="T2" fmla="*/ 209 w 209"/>
                <a:gd name="T3" fmla="*/ 2 h 2"/>
                <a:gd name="T4" fmla="*/ 0 60000 65536"/>
                <a:gd name="T5" fmla="*/ 0 60000 65536"/>
                <a:gd name="T6" fmla="*/ 0 w 209"/>
                <a:gd name="T7" fmla="*/ 0 h 2"/>
                <a:gd name="T8" fmla="*/ 209 w 209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9" h="2">
                  <a:moveTo>
                    <a:pt x="0" y="0"/>
                  </a:moveTo>
                  <a:lnTo>
                    <a:pt x="209" y="2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6" name="Line 258"/>
            <p:cNvSpPr>
              <a:spLocks noChangeShapeType="1"/>
            </p:cNvSpPr>
            <p:nvPr/>
          </p:nvSpPr>
          <p:spPr bwMode="auto">
            <a:xfrm>
              <a:off x="2917" y="1300"/>
              <a:ext cx="20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7" name="Freeform 259"/>
            <p:cNvSpPr>
              <a:spLocks/>
            </p:cNvSpPr>
            <p:nvPr/>
          </p:nvSpPr>
          <p:spPr bwMode="auto">
            <a:xfrm>
              <a:off x="3104" y="582"/>
              <a:ext cx="2" cy="732"/>
            </a:xfrm>
            <a:custGeom>
              <a:avLst/>
              <a:gdLst>
                <a:gd name="T0" fmla="*/ 0 w 2"/>
                <a:gd name="T1" fmla="*/ 0 h 732"/>
                <a:gd name="T2" fmla="*/ 2 w 2"/>
                <a:gd name="T3" fmla="*/ 732 h 732"/>
                <a:gd name="T4" fmla="*/ 0 60000 65536"/>
                <a:gd name="T5" fmla="*/ 0 60000 65536"/>
                <a:gd name="T6" fmla="*/ 0 w 2"/>
                <a:gd name="T7" fmla="*/ 0 h 732"/>
                <a:gd name="T8" fmla="*/ 2 w 2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732">
                  <a:moveTo>
                    <a:pt x="0" y="0"/>
                  </a:moveTo>
                  <a:lnTo>
                    <a:pt x="2" y="732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8" name="Line 260"/>
            <p:cNvSpPr>
              <a:spLocks noChangeShapeType="1"/>
            </p:cNvSpPr>
            <p:nvPr/>
          </p:nvSpPr>
          <p:spPr bwMode="auto">
            <a:xfrm>
              <a:off x="2365" y="1300"/>
              <a:ext cx="0" cy="20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9" name="Line 261"/>
            <p:cNvSpPr>
              <a:spLocks noChangeShapeType="1"/>
            </p:cNvSpPr>
            <p:nvPr/>
          </p:nvSpPr>
          <p:spPr bwMode="auto">
            <a:xfrm>
              <a:off x="2365" y="1469"/>
              <a:ext cx="552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0" name="Line 262"/>
            <p:cNvSpPr>
              <a:spLocks noChangeShapeType="1"/>
            </p:cNvSpPr>
            <p:nvPr/>
          </p:nvSpPr>
          <p:spPr bwMode="auto">
            <a:xfrm>
              <a:off x="2917" y="1832"/>
              <a:ext cx="20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1" name="Freeform 263"/>
            <p:cNvSpPr>
              <a:spLocks/>
            </p:cNvSpPr>
            <p:nvPr/>
          </p:nvSpPr>
          <p:spPr bwMode="auto">
            <a:xfrm>
              <a:off x="3097" y="1600"/>
              <a:ext cx="2" cy="246"/>
            </a:xfrm>
            <a:custGeom>
              <a:avLst/>
              <a:gdLst>
                <a:gd name="T0" fmla="*/ 0 w 2"/>
                <a:gd name="T1" fmla="*/ 0 h 246"/>
                <a:gd name="T2" fmla="*/ 2 w 2"/>
                <a:gd name="T3" fmla="*/ 246 h 246"/>
                <a:gd name="T4" fmla="*/ 0 60000 65536"/>
                <a:gd name="T5" fmla="*/ 0 60000 65536"/>
                <a:gd name="T6" fmla="*/ 0 w 2"/>
                <a:gd name="T7" fmla="*/ 0 h 246"/>
                <a:gd name="T8" fmla="*/ 2 w 2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246">
                  <a:moveTo>
                    <a:pt x="0" y="0"/>
                  </a:moveTo>
                  <a:lnTo>
                    <a:pt x="2" y="246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2" name="Line 264"/>
            <p:cNvSpPr>
              <a:spLocks noChangeShapeType="1"/>
            </p:cNvSpPr>
            <p:nvPr/>
          </p:nvSpPr>
          <p:spPr bwMode="auto">
            <a:xfrm>
              <a:off x="2917" y="1300"/>
              <a:ext cx="0" cy="20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3" name="Text Box 265"/>
            <p:cNvSpPr txBox="1">
              <a:spLocks noChangeArrowheads="1"/>
            </p:cNvSpPr>
            <p:nvPr/>
          </p:nvSpPr>
          <p:spPr bwMode="auto">
            <a:xfrm rot="16200000">
              <a:off x="2790" y="802"/>
              <a:ext cx="4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30</a:t>
              </a:r>
            </a:p>
          </p:txBody>
        </p:sp>
        <p:sp>
          <p:nvSpPr>
            <p:cNvPr id="154" name="Text Box 266"/>
            <p:cNvSpPr txBox="1">
              <a:spLocks noChangeArrowheads="1"/>
            </p:cNvSpPr>
            <p:nvPr/>
          </p:nvSpPr>
          <p:spPr bwMode="auto">
            <a:xfrm>
              <a:off x="2477" y="1258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20</a:t>
              </a:r>
            </a:p>
          </p:txBody>
        </p:sp>
        <p:sp>
          <p:nvSpPr>
            <p:cNvPr id="155" name="Text Box 267"/>
            <p:cNvSpPr txBox="1">
              <a:spLocks noChangeArrowheads="1"/>
            </p:cNvSpPr>
            <p:nvPr/>
          </p:nvSpPr>
          <p:spPr bwMode="auto">
            <a:xfrm rot="16200000">
              <a:off x="2831" y="1616"/>
              <a:ext cx="3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10</a:t>
              </a:r>
            </a:p>
          </p:txBody>
        </p:sp>
        <p:sp>
          <p:nvSpPr>
            <p:cNvPr id="156" name="Line 268"/>
            <p:cNvSpPr>
              <a:spLocks noChangeShapeType="1"/>
            </p:cNvSpPr>
            <p:nvPr/>
          </p:nvSpPr>
          <p:spPr bwMode="auto">
            <a:xfrm>
              <a:off x="2917" y="1606"/>
              <a:ext cx="20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57" name="Group 271"/>
          <p:cNvGrpSpPr>
            <a:grpSpLocks/>
          </p:cNvGrpSpPr>
          <p:nvPr/>
        </p:nvGrpSpPr>
        <p:grpSpPr bwMode="auto">
          <a:xfrm>
            <a:off x="5822950" y="1577945"/>
            <a:ext cx="1677988" cy="1989138"/>
            <a:chOff x="3668" y="597"/>
            <a:chExt cx="1057" cy="1253"/>
          </a:xfrm>
        </p:grpSpPr>
        <p:sp>
          <p:nvSpPr>
            <p:cNvPr id="158" name="AutoShape 272"/>
            <p:cNvSpPr>
              <a:spLocks noChangeArrowheads="1"/>
            </p:cNvSpPr>
            <p:nvPr/>
          </p:nvSpPr>
          <p:spPr bwMode="auto">
            <a:xfrm>
              <a:off x="3710" y="1241"/>
              <a:ext cx="699" cy="570"/>
            </a:xfrm>
            <a:prstGeom prst="hexagon">
              <a:avLst>
                <a:gd name="adj" fmla="val 30658"/>
                <a:gd name="vf" fmla="val 11547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9" name="Text Box 273"/>
            <p:cNvSpPr txBox="1">
              <a:spLocks noChangeArrowheads="1"/>
            </p:cNvSpPr>
            <p:nvPr/>
          </p:nvSpPr>
          <p:spPr bwMode="auto">
            <a:xfrm>
              <a:off x="3707" y="917"/>
              <a:ext cx="7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（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28.5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）</a:t>
              </a:r>
            </a:p>
          </p:txBody>
        </p:sp>
        <p:sp>
          <p:nvSpPr>
            <p:cNvPr id="160" name="Line 274"/>
            <p:cNvSpPr>
              <a:spLocks noChangeShapeType="1"/>
            </p:cNvSpPr>
            <p:nvPr/>
          </p:nvSpPr>
          <p:spPr bwMode="auto">
            <a:xfrm>
              <a:off x="3882" y="653"/>
              <a:ext cx="0" cy="2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1" name="Line 275"/>
            <p:cNvSpPr>
              <a:spLocks noChangeShapeType="1"/>
            </p:cNvSpPr>
            <p:nvPr/>
          </p:nvSpPr>
          <p:spPr bwMode="auto">
            <a:xfrm>
              <a:off x="4231" y="653"/>
              <a:ext cx="0" cy="2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2" name="Line 276"/>
            <p:cNvSpPr>
              <a:spLocks noChangeShapeType="1"/>
            </p:cNvSpPr>
            <p:nvPr/>
          </p:nvSpPr>
          <p:spPr bwMode="auto">
            <a:xfrm>
              <a:off x="3668" y="1531"/>
              <a:ext cx="7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3" name="Freeform 277"/>
            <p:cNvSpPr>
              <a:spLocks/>
            </p:cNvSpPr>
            <p:nvPr/>
          </p:nvSpPr>
          <p:spPr bwMode="auto">
            <a:xfrm>
              <a:off x="4060" y="1206"/>
              <a:ext cx="1" cy="644"/>
            </a:xfrm>
            <a:custGeom>
              <a:avLst/>
              <a:gdLst>
                <a:gd name="T0" fmla="*/ 0 w 1"/>
                <a:gd name="T1" fmla="*/ 0 h 644"/>
                <a:gd name="T2" fmla="*/ 0 w 1"/>
                <a:gd name="T3" fmla="*/ 644 h 644"/>
                <a:gd name="T4" fmla="*/ 0 60000 65536"/>
                <a:gd name="T5" fmla="*/ 0 60000 65536"/>
                <a:gd name="T6" fmla="*/ 0 w 1"/>
                <a:gd name="T7" fmla="*/ 0 h 644"/>
                <a:gd name="T8" fmla="*/ 1 w 1"/>
                <a:gd name="T9" fmla="*/ 644 h 6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4">
                  <a:moveTo>
                    <a:pt x="0" y="0"/>
                  </a:moveTo>
                  <a:lnTo>
                    <a:pt x="0" y="6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4" name="Rectangle 278"/>
            <p:cNvSpPr>
              <a:spLocks noChangeArrowheads="1"/>
            </p:cNvSpPr>
            <p:nvPr/>
          </p:nvSpPr>
          <p:spPr bwMode="auto">
            <a:xfrm>
              <a:off x="3710" y="653"/>
              <a:ext cx="699" cy="29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5" name="Line 279"/>
            <p:cNvSpPr>
              <a:spLocks noChangeShapeType="1"/>
            </p:cNvSpPr>
            <p:nvPr/>
          </p:nvSpPr>
          <p:spPr bwMode="auto">
            <a:xfrm>
              <a:off x="4060" y="597"/>
              <a:ext cx="0" cy="3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6" name="Line 280"/>
            <p:cNvSpPr>
              <a:spLocks noChangeShapeType="1"/>
            </p:cNvSpPr>
            <p:nvPr/>
          </p:nvSpPr>
          <p:spPr bwMode="auto">
            <a:xfrm>
              <a:off x="4231" y="1241"/>
              <a:ext cx="487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7" name="Line 281"/>
            <p:cNvSpPr>
              <a:spLocks noChangeShapeType="1"/>
            </p:cNvSpPr>
            <p:nvPr/>
          </p:nvSpPr>
          <p:spPr bwMode="auto">
            <a:xfrm>
              <a:off x="4231" y="1811"/>
              <a:ext cx="48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8" name="Freeform 282"/>
            <p:cNvSpPr>
              <a:spLocks/>
            </p:cNvSpPr>
            <p:nvPr/>
          </p:nvSpPr>
          <p:spPr bwMode="auto">
            <a:xfrm>
              <a:off x="4678" y="1230"/>
              <a:ext cx="1" cy="595"/>
            </a:xfrm>
            <a:custGeom>
              <a:avLst/>
              <a:gdLst>
                <a:gd name="T0" fmla="*/ 0 w 1"/>
                <a:gd name="T1" fmla="*/ 0 h 595"/>
                <a:gd name="T2" fmla="*/ 1 w 1"/>
                <a:gd name="T3" fmla="*/ 595 h 595"/>
                <a:gd name="T4" fmla="*/ 0 60000 65536"/>
                <a:gd name="T5" fmla="*/ 0 60000 65536"/>
                <a:gd name="T6" fmla="*/ 0 w 1"/>
                <a:gd name="T7" fmla="*/ 0 h 595"/>
                <a:gd name="T8" fmla="*/ 1 w 1"/>
                <a:gd name="T9" fmla="*/ 595 h 5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95">
                  <a:moveTo>
                    <a:pt x="0" y="0"/>
                  </a:moveTo>
                  <a:lnTo>
                    <a:pt x="1" y="595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9" name="Freeform 283"/>
            <p:cNvSpPr>
              <a:spLocks/>
            </p:cNvSpPr>
            <p:nvPr/>
          </p:nvSpPr>
          <p:spPr bwMode="auto">
            <a:xfrm>
              <a:off x="3705" y="1110"/>
              <a:ext cx="1" cy="405"/>
            </a:xfrm>
            <a:custGeom>
              <a:avLst/>
              <a:gdLst>
                <a:gd name="T0" fmla="*/ 0 w 1"/>
                <a:gd name="T1" fmla="*/ 405 h 405"/>
                <a:gd name="T2" fmla="*/ 0 w 1"/>
                <a:gd name="T3" fmla="*/ 0 h 405"/>
                <a:gd name="T4" fmla="*/ 0 60000 65536"/>
                <a:gd name="T5" fmla="*/ 0 60000 65536"/>
                <a:gd name="T6" fmla="*/ 0 w 1"/>
                <a:gd name="T7" fmla="*/ 0 h 405"/>
                <a:gd name="T8" fmla="*/ 1 w 1"/>
                <a:gd name="T9" fmla="*/ 405 h 4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5">
                  <a:moveTo>
                    <a:pt x="0" y="40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0" name="Line 284"/>
            <p:cNvSpPr>
              <a:spLocks noChangeShapeType="1"/>
            </p:cNvSpPr>
            <p:nvPr/>
          </p:nvSpPr>
          <p:spPr bwMode="auto">
            <a:xfrm>
              <a:off x="3710" y="1136"/>
              <a:ext cx="69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1" name="Line 285"/>
            <p:cNvSpPr>
              <a:spLocks noChangeShapeType="1"/>
            </p:cNvSpPr>
            <p:nvPr/>
          </p:nvSpPr>
          <p:spPr bwMode="auto">
            <a:xfrm flipV="1">
              <a:off x="4409" y="1113"/>
              <a:ext cx="0" cy="41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2" name="Line 286"/>
            <p:cNvSpPr>
              <a:spLocks noChangeShapeType="1"/>
            </p:cNvSpPr>
            <p:nvPr/>
          </p:nvSpPr>
          <p:spPr bwMode="auto">
            <a:xfrm>
              <a:off x="4409" y="653"/>
              <a:ext cx="24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3" name="Line 287"/>
            <p:cNvSpPr>
              <a:spLocks noChangeShapeType="1"/>
            </p:cNvSpPr>
            <p:nvPr/>
          </p:nvSpPr>
          <p:spPr bwMode="auto">
            <a:xfrm>
              <a:off x="4409" y="943"/>
              <a:ext cx="23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4" name="Freeform 288"/>
            <p:cNvSpPr>
              <a:spLocks/>
            </p:cNvSpPr>
            <p:nvPr/>
          </p:nvSpPr>
          <p:spPr bwMode="auto">
            <a:xfrm>
              <a:off x="4601" y="648"/>
              <a:ext cx="1" cy="309"/>
            </a:xfrm>
            <a:custGeom>
              <a:avLst/>
              <a:gdLst>
                <a:gd name="T0" fmla="*/ 0 w 1"/>
                <a:gd name="T1" fmla="*/ 0 h 309"/>
                <a:gd name="T2" fmla="*/ 1 w 1"/>
                <a:gd name="T3" fmla="*/ 309 h 309"/>
                <a:gd name="T4" fmla="*/ 0 60000 65536"/>
                <a:gd name="T5" fmla="*/ 0 60000 65536"/>
                <a:gd name="T6" fmla="*/ 0 w 1"/>
                <a:gd name="T7" fmla="*/ 0 h 309"/>
                <a:gd name="T8" fmla="*/ 1 w 1"/>
                <a:gd name="T9" fmla="*/ 309 h 3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9">
                  <a:moveTo>
                    <a:pt x="0" y="0"/>
                  </a:moveTo>
                  <a:lnTo>
                    <a:pt x="1" y="309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5" name="Text Box 289"/>
            <p:cNvSpPr txBox="1">
              <a:spLocks noChangeArrowheads="1"/>
            </p:cNvSpPr>
            <p:nvPr/>
          </p:nvSpPr>
          <p:spPr bwMode="auto">
            <a:xfrm rot="16200000">
              <a:off x="4371" y="1399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25</a:t>
              </a:r>
            </a:p>
          </p:txBody>
        </p:sp>
        <p:sp>
          <p:nvSpPr>
            <p:cNvPr id="176" name="Text Box 290"/>
            <p:cNvSpPr txBox="1">
              <a:spLocks noChangeArrowheads="1"/>
            </p:cNvSpPr>
            <p:nvPr/>
          </p:nvSpPr>
          <p:spPr bwMode="auto">
            <a:xfrm rot="16200000">
              <a:off x="4297" y="699"/>
              <a:ext cx="4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14</a:t>
              </a:r>
            </a:p>
          </p:txBody>
        </p:sp>
      </p:grpSp>
      <p:grpSp>
        <p:nvGrpSpPr>
          <p:cNvPr id="177" name="Group 292"/>
          <p:cNvGrpSpPr>
            <a:grpSpLocks/>
          </p:cNvGrpSpPr>
          <p:nvPr/>
        </p:nvGrpSpPr>
        <p:grpSpPr bwMode="auto">
          <a:xfrm>
            <a:off x="1560513" y="4014757"/>
            <a:ext cx="1468437" cy="2805113"/>
            <a:chOff x="983" y="2132"/>
            <a:chExt cx="925" cy="1767"/>
          </a:xfrm>
        </p:grpSpPr>
        <p:sp>
          <p:nvSpPr>
            <p:cNvPr id="178" name="Rectangle 293"/>
            <p:cNvSpPr>
              <a:spLocks noChangeArrowheads="1"/>
            </p:cNvSpPr>
            <p:nvPr/>
          </p:nvSpPr>
          <p:spPr bwMode="auto">
            <a:xfrm>
              <a:off x="1035" y="2184"/>
              <a:ext cx="631" cy="75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9" name="Line 294"/>
            <p:cNvSpPr>
              <a:spLocks noChangeShapeType="1"/>
            </p:cNvSpPr>
            <p:nvPr/>
          </p:nvSpPr>
          <p:spPr bwMode="auto">
            <a:xfrm>
              <a:off x="1352" y="2132"/>
              <a:ext cx="0" cy="8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0" name="Line 295"/>
            <p:cNvSpPr>
              <a:spLocks noChangeShapeType="1"/>
            </p:cNvSpPr>
            <p:nvPr/>
          </p:nvSpPr>
          <p:spPr bwMode="auto">
            <a:xfrm>
              <a:off x="1666" y="2184"/>
              <a:ext cx="217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1" name="Line 296"/>
            <p:cNvSpPr>
              <a:spLocks noChangeShapeType="1"/>
            </p:cNvSpPr>
            <p:nvPr/>
          </p:nvSpPr>
          <p:spPr bwMode="auto">
            <a:xfrm>
              <a:off x="1666" y="2934"/>
              <a:ext cx="217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2" name="Freeform 297"/>
            <p:cNvSpPr>
              <a:spLocks/>
            </p:cNvSpPr>
            <p:nvPr/>
          </p:nvSpPr>
          <p:spPr bwMode="auto">
            <a:xfrm>
              <a:off x="1861" y="2175"/>
              <a:ext cx="1" cy="785"/>
            </a:xfrm>
            <a:custGeom>
              <a:avLst/>
              <a:gdLst>
                <a:gd name="T0" fmla="*/ 0 w 1"/>
                <a:gd name="T1" fmla="*/ 0 h 785"/>
                <a:gd name="T2" fmla="*/ 1 w 1"/>
                <a:gd name="T3" fmla="*/ 785 h 785"/>
                <a:gd name="T4" fmla="*/ 0 60000 65536"/>
                <a:gd name="T5" fmla="*/ 0 60000 65536"/>
                <a:gd name="T6" fmla="*/ 0 w 1"/>
                <a:gd name="T7" fmla="*/ 0 h 785"/>
                <a:gd name="T8" fmla="*/ 1 w 1"/>
                <a:gd name="T9" fmla="*/ 785 h 7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5">
                  <a:moveTo>
                    <a:pt x="0" y="0"/>
                  </a:moveTo>
                  <a:lnTo>
                    <a:pt x="1" y="785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3" name="Line 298"/>
            <p:cNvSpPr>
              <a:spLocks noChangeShapeType="1"/>
            </p:cNvSpPr>
            <p:nvPr/>
          </p:nvSpPr>
          <p:spPr bwMode="auto">
            <a:xfrm>
              <a:off x="1035" y="2934"/>
              <a:ext cx="0" cy="23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4" name="Line 299"/>
            <p:cNvSpPr>
              <a:spLocks noChangeShapeType="1"/>
            </p:cNvSpPr>
            <p:nvPr/>
          </p:nvSpPr>
          <p:spPr bwMode="auto">
            <a:xfrm>
              <a:off x="1666" y="2934"/>
              <a:ext cx="0" cy="23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5" name="Line 300"/>
            <p:cNvSpPr>
              <a:spLocks noChangeShapeType="1"/>
            </p:cNvSpPr>
            <p:nvPr/>
          </p:nvSpPr>
          <p:spPr bwMode="auto">
            <a:xfrm>
              <a:off x="1035" y="3134"/>
              <a:ext cx="63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6" name="Text Box 301"/>
            <p:cNvSpPr txBox="1">
              <a:spLocks noChangeArrowheads="1"/>
            </p:cNvSpPr>
            <p:nvPr/>
          </p:nvSpPr>
          <p:spPr bwMode="auto">
            <a:xfrm rot="16200000">
              <a:off x="1556" y="2414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30</a:t>
              </a:r>
            </a:p>
          </p:txBody>
        </p:sp>
        <p:sp>
          <p:nvSpPr>
            <p:cNvPr id="187" name="Text Box 302"/>
            <p:cNvSpPr txBox="1">
              <a:spLocks noChangeArrowheads="1"/>
            </p:cNvSpPr>
            <p:nvPr/>
          </p:nvSpPr>
          <p:spPr bwMode="auto">
            <a:xfrm>
              <a:off x="1155" y="2927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25</a:t>
              </a:r>
            </a:p>
          </p:txBody>
        </p:sp>
        <p:grpSp>
          <p:nvGrpSpPr>
            <p:cNvPr id="188" name="Group 303"/>
            <p:cNvGrpSpPr>
              <a:grpSpLocks/>
            </p:cNvGrpSpPr>
            <p:nvPr/>
          </p:nvGrpSpPr>
          <p:grpSpPr bwMode="auto">
            <a:xfrm>
              <a:off x="983" y="3217"/>
              <a:ext cx="755" cy="682"/>
              <a:chOff x="768" y="2979"/>
              <a:chExt cx="755" cy="682"/>
            </a:xfrm>
          </p:grpSpPr>
          <p:sp>
            <p:nvSpPr>
              <p:cNvPr id="189" name="Oval 304"/>
              <p:cNvSpPr>
                <a:spLocks noChangeArrowheads="1"/>
              </p:cNvSpPr>
              <p:nvPr/>
            </p:nvSpPr>
            <p:spPr bwMode="auto">
              <a:xfrm>
                <a:off x="825" y="2986"/>
                <a:ext cx="631" cy="60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90" name="Line 305"/>
              <p:cNvSpPr>
                <a:spLocks noChangeShapeType="1"/>
              </p:cNvSpPr>
              <p:nvPr/>
            </p:nvSpPr>
            <p:spPr bwMode="auto">
              <a:xfrm>
                <a:off x="768" y="3317"/>
                <a:ext cx="7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91" name="Line 306"/>
              <p:cNvSpPr>
                <a:spLocks noChangeShapeType="1"/>
              </p:cNvSpPr>
              <p:nvPr/>
            </p:nvSpPr>
            <p:spPr bwMode="auto">
              <a:xfrm>
                <a:off x="1143" y="2979"/>
                <a:ext cx="0" cy="6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192" name="Group 308"/>
          <p:cNvGrpSpPr>
            <a:grpSpLocks/>
          </p:cNvGrpSpPr>
          <p:nvPr/>
        </p:nvGrpSpPr>
        <p:grpSpPr bwMode="auto">
          <a:xfrm>
            <a:off x="3627438" y="3611532"/>
            <a:ext cx="1403350" cy="3219450"/>
            <a:chOff x="2285" y="1878"/>
            <a:chExt cx="884" cy="2028"/>
          </a:xfrm>
        </p:grpSpPr>
        <p:sp>
          <p:nvSpPr>
            <p:cNvPr id="193" name="Text Box 309"/>
            <p:cNvSpPr txBox="1">
              <a:spLocks noChangeArrowheads="1"/>
            </p:cNvSpPr>
            <p:nvPr/>
          </p:nvSpPr>
          <p:spPr bwMode="auto">
            <a:xfrm>
              <a:off x="2471" y="1878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14</a:t>
              </a:r>
            </a:p>
          </p:txBody>
        </p:sp>
        <p:sp>
          <p:nvSpPr>
            <p:cNvPr id="194" name="Oval 310"/>
            <p:cNvSpPr>
              <a:spLocks noChangeArrowheads="1"/>
            </p:cNvSpPr>
            <p:nvPr/>
          </p:nvSpPr>
          <p:spPr bwMode="auto">
            <a:xfrm>
              <a:off x="2342" y="3224"/>
              <a:ext cx="631" cy="61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5" name="Line 311"/>
            <p:cNvSpPr>
              <a:spLocks noChangeShapeType="1"/>
            </p:cNvSpPr>
            <p:nvPr/>
          </p:nvSpPr>
          <p:spPr bwMode="auto">
            <a:xfrm>
              <a:off x="2285" y="3562"/>
              <a:ext cx="7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6" name="Line 312"/>
            <p:cNvSpPr>
              <a:spLocks noChangeShapeType="1"/>
            </p:cNvSpPr>
            <p:nvPr/>
          </p:nvSpPr>
          <p:spPr bwMode="auto">
            <a:xfrm>
              <a:off x="2660" y="3224"/>
              <a:ext cx="0" cy="6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7" name="Oval 313"/>
            <p:cNvSpPr>
              <a:spLocks noChangeArrowheads="1"/>
            </p:cNvSpPr>
            <p:nvPr/>
          </p:nvSpPr>
          <p:spPr bwMode="auto">
            <a:xfrm>
              <a:off x="2470" y="3350"/>
              <a:ext cx="380" cy="36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" name="Line 314"/>
            <p:cNvSpPr>
              <a:spLocks noChangeShapeType="1"/>
            </p:cNvSpPr>
            <p:nvPr/>
          </p:nvSpPr>
          <p:spPr bwMode="auto">
            <a:xfrm>
              <a:off x="2342" y="2953"/>
              <a:ext cx="6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9" name="Line 315"/>
            <p:cNvSpPr>
              <a:spLocks noChangeShapeType="1"/>
            </p:cNvSpPr>
            <p:nvPr/>
          </p:nvSpPr>
          <p:spPr bwMode="auto">
            <a:xfrm flipV="1">
              <a:off x="2660" y="2168"/>
              <a:ext cx="0" cy="8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0" name="Line 316"/>
            <p:cNvSpPr>
              <a:spLocks noChangeShapeType="1"/>
            </p:cNvSpPr>
            <p:nvPr/>
          </p:nvSpPr>
          <p:spPr bwMode="auto">
            <a:xfrm>
              <a:off x="2470" y="2211"/>
              <a:ext cx="3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1" name="Line 317"/>
            <p:cNvSpPr>
              <a:spLocks noChangeShapeType="1"/>
            </p:cNvSpPr>
            <p:nvPr/>
          </p:nvSpPr>
          <p:spPr bwMode="auto">
            <a:xfrm flipH="1">
              <a:off x="2339" y="2211"/>
              <a:ext cx="131" cy="7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2" name="Line 318"/>
            <p:cNvSpPr>
              <a:spLocks noChangeShapeType="1"/>
            </p:cNvSpPr>
            <p:nvPr/>
          </p:nvSpPr>
          <p:spPr bwMode="auto">
            <a:xfrm>
              <a:off x="2850" y="2211"/>
              <a:ext cx="123" cy="7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3" name="Line 319"/>
            <p:cNvSpPr>
              <a:spLocks noChangeShapeType="1"/>
            </p:cNvSpPr>
            <p:nvPr/>
          </p:nvSpPr>
          <p:spPr bwMode="auto">
            <a:xfrm>
              <a:off x="2973" y="2946"/>
              <a:ext cx="168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4" name="Line 320"/>
            <p:cNvSpPr>
              <a:spLocks noChangeShapeType="1"/>
            </p:cNvSpPr>
            <p:nvPr/>
          </p:nvSpPr>
          <p:spPr bwMode="auto">
            <a:xfrm>
              <a:off x="2850" y="2211"/>
              <a:ext cx="29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5" name="Freeform 321"/>
            <p:cNvSpPr>
              <a:spLocks/>
            </p:cNvSpPr>
            <p:nvPr/>
          </p:nvSpPr>
          <p:spPr bwMode="auto">
            <a:xfrm>
              <a:off x="3126" y="2197"/>
              <a:ext cx="1" cy="770"/>
            </a:xfrm>
            <a:custGeom>
              <a:avLst/>
              <a:gdLst>
                <a:gd name="T0" fmla="*/ 0 w 1"/>
                <a:gd name="T1" fmla="*/ 0 h 770"/>
                <a:gd name="T2" fmla="*/ 1 w 1"/>
                <a:gd name="T3" fmla="*/ 770 h 770"/>
                <a:gd name="T4" fmla="*/ 0 60000 65536"/>
                <a:gd name="T5" fmla="*/ 0 60000 65536"/>
                <a:gd name="T6" fmla="*/ 0 w 1"/>
                <a:gd name="T7" fmla="*/ 0 h 770"/>
                <a:gd name="T8" fmla="*/ 1 w 1"/>
                <a:gd name="T9" fmla="*/ 770 h 7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70">
                  <a:moveTo>
                    <a:pt x="0" y="0"/>
                  </a:moveTo>
                  <a:lnTo>
                    <a:pt x="1" y="77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6" name="Line 322"/>
            <p:cNvSpPr>
              <a:spLocks noChangeShapeType="1"/>
            </p:cNvSpPr>
            <p:nvPr/>
          </p:nvSpPr>
          <p:spPr bwMode="auto">
            <a:xfrm>
              <a:off x="2339" y="2934"/>
              <a:ext cx="0" cy="27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7" name="Line 323"/>
            <p:cNvSpPr>
              <a:spLocks noChangeShapeType="1"/>
            </p:cNvSpPr>
            <p:nvPr/>
          </p:nvSpPr>
          <p:spPr bwMode="auto">
            <a:xfrm>
              <a:off x="2973" y="2953"/>
              <a:ext cx="0" cy="26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8" name="Line 324"/>
            <p:cNvSpPr>
              <a:spLocks noChangeShapeType="1"/>
            </p:cNvSpPr>
            <p:nvPr/>
          </p:nvSpPr>
          <p:spPr bwMode="auto">
            <a:xfrm>
              <a:off x="2342" y="3176"/>
              <a:ext cx="63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9" name="Freeform 325"/>
            <p:cNvSpPr>
              <a:spLocks/>
            </p:cNvSpPr>
            <p:nvPr/>
          </p:nvSpPr>
          <p:spPr bwMode="auto">
            <a:xfrm>
              <a:off x="2470" y="2051"/>
              <a:ext cx="2" cy="161"/>
            </a:xfrm>
            <a:custGeom>
              <a:avLst/>
              <a:gdLst>
                <a:gd name="T0" fmla="*/ 0 w 2"/>
                <a:gd name="T1" fmla="*/ 161 h 161"/>
                <a:gd name="T2" fmla="*/ 2 w 2"/>
                <a:gd name="T3" fmla="*/ 0 h 161"/>
                <a:gd name="T4" fmla="*/ 0 60000 65536"/>
                <a:gd name="T5" fmla="*/ 0 60000 65536"/>
                <a:gd name="T6" fmla="*/ 0 w 2"/>
                <a:gd name="T7" fmla="*/ 0 h 161"/>
                <a:gd name="T8" fmla="*/ 2 w 2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61">
                  <a:moveTo>
                    <a:pt x="0" y="161"/>
                  </a:move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0" name="Line 326"/>
            <p:cNvSpPr>
              <a:spLocks noChangeShapeType="1"/>
            </p:cNvSpPr>
            <p:nvPr/>
          </p:nvSpPr>
          <p:spPr bwMode="auto">
            <a:xfrm flipV="1">
              <a:off x="2850" y="2051"/>
              <a:ext cx="0" cy="16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1" name="Line 327"/>
            <p:cNvSpPr>
              <a:spLocks noChangeShapeType="1"/>
            </p:cNvSpPr>
            <p:nvPr/>
          </p:nvSpPr>
          <p:spPr bwMode="auto">
            <a:xfrm>
              <a:off x="2470" y="2090"/>
              <a:ext cx="39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2" name="Text Box 328"/>
            <p:cNvSpPr txBox="1">
              <a:spLocks noChangeArrowheads="1"/>
            </p:cNvSpPr>
            <p:nvPr/>
          </p:nvSpPr>
          <p:spPr bwMode="auto">
            <a:xfrm rot="16200000">
              <a:off x="2832" y="2421"/>
              <a:ext cx="3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30</a:t>
              </a:r>
            </a:p>
          </p:txBody>
        </p:sp>
        <p:sp>
          <p:nvSpPr>
            <p:cNvPr id="213" name="Text Box 329"/>
            <p:cNvSpPr txBox="1">
              <a:spLocks noChangeArrowheads="1"/>
            </p:cNvSpPr>
            <p:nvPr/>
          </p:nvSpPr>
          <p:spPr bwMode="auto">
            <a:xfrm>
              <a:off x="2464" y="2962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25</a:t>
              </a:r>
            </a:p>
          </p:txBody>
        </p:sp>
      </p:grpSp>
      <p:grpSp>
        <p:nvGrpSpPr>
          <p:cNvPr id="214" name="Group 331"/>
          <p:cNvGrpSpPr>
            <a:grpSpLocks/>
          </p:cNvGrpSpPr>
          <p:nvPr/>
        </p:nvGrpSpPr>
        <p:grpSpPr bwMode="auto">
          <a:xfrm>
            <a:off x="5761038" y="3857595"/>
            <a:ext cx="1857375" cy="2927350"/>
            <a:chOff x="3629" y="2033"/>
            <a:chExt cx="1170" cy="1844"/>
          </a:xfrm>
        </p:grpSpPr>
        <p:sp>
          <p:nvSpPr>
            <p:cNvPr id="215" name="Text Box 332"/>
            <p:cNvSpPr txBox="1">
              <a:spLocks noChangeArrowheads="1"/>
            </p:cNvSpPr>
            <p:nvPr/>
          </p:nvSpPr>
          <p:spPr bwMode="auto">
            <a:xfrm>
              <a:off x="4245" y="2033"/>
              <a:ext cx="5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S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25</a:t>
              </a:r>
            </a:p>
          </p:txBody>
        </p:sp>
        <p:sp>
          <p:nvSpPr>
            <p:cNvPr id="216" name="Oval 333"/>
            <p:cNvSpPr>
              <a:spLocks noChangeArrowheads="1"/>
            </p:cNvSpPr>
            <p:nvPr/>
          </p:nvSpPr>
          <p:spPr bwMode="auto">
            <a:xfrm>
              <a:off x="3686" y="3205"/>
              <a:ext cx="631" cy="60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7" name="Line 334"/>
            <p:cNvSpPr>
              <a:spLocks noChangeShapeType="1"/>
            </p:cNvSpPr>
            <p:nvPr/>
          </p:nvSpPr>
          <p:spPr bwMode="auto">
            <a:xfrm>
              <a:off x="3629" y="3533"/>
              <a:ext cx="7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8" name="Line 335"/>
            <p:cNvSpPr>
              <a:spLocks noChangeShapeType="1"/>
            </p:cNvSpPr>
            <p:nvPr/>
          </p:nvSpPr>
          <p:spPr bwMode="auto">
            <a:xfrm>
              <a:off x="4004" y="3195"/>
              <a:ext cx="0" cy="6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9" name="Oval 336"/>
            <p:cNvSpPr>
              <a:spLocks noChangeArrowheads="1"/>
            </p:cNvSpPr>
            <p:nvPr/>
          </p:nvSpPr>
          <p:spPr bwMode="auto">
            <a:xfrm>
              <a:off x="3686" y="2264"/>
              <a:ext cx="631" cy="5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0" name="Line 337"/>
            <p:cNvSpPr>
              <a:spLocks noChangeShapeType="1"/>
            </p:cNvSpPr>
            <p:nvPr/>
          </p:nvSpPr>
          <p:spPr bwMode="auto">
            <a:xfrm>
              <a:off x="3629" y="2576"/>
              <a:ext cx="7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1" name="Line 338"/>
            <p:cNvSpPr>
              <a:spLocks noChangeShapeType="1"/>
            </p:cNvSpPr>
            <p:nvPr/>
          </p:nvSpPr>
          <p:spPr bwMode="auto">
            <a:xfrm>
              <a:off x="4004" y="2238"/>
              <a:ext cx="0" cy="6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2" name="Line 339"/>
            <p:cNvSpPr>
              <a:spLocks noChangeShapeType="1"/>
            </p:cNvSpPr>
            <p:nvPr/>
          </p:nvSpPr>
          <p:spPr bwMode="auto">
            <a:xfrm flipV="1">
              <a:off x="3790" y="2356"/>
              <a:ext cx="434" cy="43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3" name="Line 340"/>
            <p:cNvSpPr>
              <a:spLocks noChangeShapeType="1"/>
            </p:cNvSpPr>
            <p:nvPr/>
          </p:nvSpPr>
          <p:spPr bwMode="auto">
            <a:xfrm flipV="1">
              <a:off x="4224" y="2264"/>
              <a:ext cx="92" cy="92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4" name="Line 341"/>
            <p:cNvSpPr>
              <a:spLocks noChangeShapeType="1"/>
            </p:cNvSpPr>
            <p:nvPr/>
          </p:nvSpPr>
          <p:spPr bwMode="auto">
            <a:xfrm>
              <a:off x="4319" y="2264"/>
              <a:ext cx="41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9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10.2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组合体的尺寸标注</a:t>
            </a:r>
          </a:p>
        </p:txBody>
      </p:sp>
      <p:sp>
        <p:nvSpPr>
          <p:cNvPr id="4" name="Text Box 133"/>
          <p:cNvSpPr txBox="1">
            <a:spLocks noChangeArrowheads="1"/>
          </p:cNvSpPr>
          <p:nvPr/>
        </p:nvSpPr>
        <p:spPr bwMode="auto">
          <a:xfrm>
            <a:off x="294031" y="868891"/>
            <a:ext cx="5487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三、一些常见形体的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定位尺寸</a:t>
            </a:r>
          </a:p>
        </p:txBody>
      </p:sp>
      <p:sp>
        <p:nvSpPr>
          <p:cNvPr id="5" name="Text Box 176"/>
          <p:cNvSpPr txBox="1">
            <a:spLocks noChangeArrowheads="1"/>
          </p:cNvSpPr>
          <p:nvPr/>
        </p:nvSpPr>
        <p:spPr bwMode="auto">
          <a:xfrm>
            <a:off x="4605783" y="4982903"/>
            <a:ext cx="3124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⑴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一组孔的定位尺寸</a:t>
            </a:r>
          </a:p>
        </p:txBody>
      </p:sp>
      <p:sp>
        <p:nvSpPr>
          <p:cNvPr id="6" name="Text Box 178"/>
          <p:cNvSpPr txBox="1">
            <a:spLocks noChangeArrowheads="1"/>
          </p:cNvSpPr>
          <p:nvPr/>
        </p:nvSpPr>
        <p:spPr bwMode="auto">
          <a:xfrm>
            <a:off x="4605783" y="5970328"/>
            <a:ext cx="3124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⑶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立方体的定位尺寸</a:t>
            </a:r>
          </a:p>
        </p:txBody>
      </p:sp>
      <p:sp>
        <p:nvSpPr>
          <p:cNvPr id="7" name="Text Box 180"/>
          <p:cNvSpPr txBox="1">
            <a:spLocks noChangeArrowheads="1"/>
          </p:cNvSpPr>
          <p:nvPr/>
        </p:nvSpPr>
        <p:spPr bwMode="auto">
          <a:xfrm>
            <a:off x="4605783" y="5482965"/>
            <a:ext cx="4510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⑵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圆柱体的定位尺寸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轴线定位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）</a:t>
            </a:r>
          </a:p>
        </p:txBody>
      </p:sp>
      <p:grpSp>
        <p:nvGrpSpPr>
          <p:cNvPr id="8" name="Group 184"/>
          <p:cNvGrpSpPr>
            <a:grpSpLocks/>
          </p:cNvGrpSpPr>
          <p:nvPr/>
        </p:nvGrpSpPr>
        <p:grpSpPr bwMode="auto">
          <a:xfrm>
            <a:off x="1016000" y="4171704"/>
            <a:ext cx="3444875" cy="2673350"/>
            <a:chOff x="640" y="2262"/>
            <a:chExt cx="2170" cy="1684"/>
          </a:xfrm>
        </p:grpSpPr>
        <p:grpSp>
          <p:nvGrpSpPr>
            <p:cNvPr id="9" name="Group 129"/>
            <p:cNvGrpSpPr>
              <a:grpSpLocks/>
            </p:cNvGrpSpPr>
            <p:nvPr/>
          </p:nvGrpSpPr>
          <p:grpSpPr bwMode="auto">
            <a:xfrm>
              <a:off x="640" y="2386"/>
              <a:ext cx="1910" cy="739"/>
              <a:chOff x="505" y="2386"/>
              <a:chExt cx="1910" cy="739"/>
            </a:xfrm>
          </p:grpSpPr>
          <p:grpSp>
            <p:nvGrpSpPr>
              <p:cNvPr id="31" name="Group 103"/>
              <p:cNvGrpSpPr>
                <a:grpSpLocks/>
              </p:cNvGrpSpPr>
              <p:nvPr/>
            </p:nvGrpSpPr>
            <p:grpSpPr bwMode="auto">
              <a:xfrm>
                <a:off x="1035" y="2386"/>
                <a:ext cx="1080" cy="585"/>
                <a:chOff x="1035" y="2716"/>
                <a:chExt cx="1080" cy="585"/>
              </a:xfrm>
            </p:grpSpPr>
            <p:sp>
              <p:nvSpPr>
                <p:cNvPr id="40" name="Rectangle 101"/>
                <p:cNvSpPr>
                  <a:spLocks noChangeArrowheads="1"/>
                </p:cNvSpPr>
                <p:nvPr/>
              </p:nvSpPr>
              <p:spPr bwMode="auto">
                <a:xfrm>
                  <a:off x="1035" y="3046"/>
                  <a:ext cx="1080" cy="255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41" name="Rectangle 102"/>
                <p:cNvSpPr>
                  <a:spLocks noChangeArrowheads="1"/>
                </p:cNvSpPr>
                <p:nvPr/>
              </p:nvSpPr>
              <p:spPr bwMode="auto">
                <a:xfrm>
                  <a:off x="1425" y="2716"/>
                  <a:ext cx="390" cy="330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32" name="Group 124"/>
              <p:cNvGrpSpPr>
                <a:grpSpLocks/>
              </p:cNvGrpSpPr>
              <p:nvPr/>
            </p:nvGrpSpPr>
            <p:grpSpPr bwMode="auto">
              <a:xfrm>
                <a:off x="2115" y="2701"/>
                <a:ext cx="300" cy="285"/>
                <a:chOff x="2115" y="2701"/>
                <a:chExt cx="300" cy="285"/>
              </a:xfrm>
            </p:grpSpPr>
            <p:sp>
              <p:nvSpPr>
                <p:cNvPr id="37" name="Line 111"/>
                <p:cNvSpPr>
                  <a:spLocks noChangeShapeType="1"/>
                </p:cNvSpPr>
                <p:nvPr/>
              </p:nvSpPr>
              <p:spPr bwMode="auto">
                <a:xfrm>
                  <a:off x="2115" y="2716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38" name="Line 112"/>
                <p:cNvSpPr>
                  <a:spLocks noChangeShapeType="1"/>
                </p:cNvSpPr>
                <p:nvPr/>
              </p:nvSpPr>
              <p:spPr bwMode="auto">
                <a:xfrm>
                  <a:off x="2115" y="2971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39" name="Freeform 113"/>
                <p:cNvSpPr>
                  <a:spLocks/>
                </p:cNvSpPr>
                <p:nvPr/>
              </p:nvSpPr>
              <p:spPr bwMode="auto">
                <a:xfrm>
                  <a:off x="2355" y="2701"/>
                  <a:ext cx="1" cy="285"/>
                </a:xfrm>
                <a:custGeom>
                  <a:avLst/>
                  <a:gdLst>
                    <a:gd name="T0" fmla="*/ 0 w 1"/>
                    <a:gd name="T1" fmla="*/ 0 h 285"/>
                    <a:gd name="T2" fmla="*/ 0 w 1"/>
                    <a:gd name="T3" fmla="*/ 285 h 285"/>
                    <a:gd name="T4" fmla="*/ 0 60000 65536"/>
                    <a:gd name="T5" fmla="*/ 0 60000 65536"/>
                    <a:gd name="T6" fmla="*/ 0 w 1"/>
                    <a:gd name="T7" fmla="*/ 0 h 285"/>
                    <a:gd name="T8" fmla="*/ 1 w 1"/>
                    <a:gd name="T9" fmla="*/ 285 h 28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85">
                      <a:moveTo>
                        <a:pt x="0" y="0"/>
                      </a:moveTo>
                      <a:lnTo>
                        <a:pt x="0" y="285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33" name="Group 123"/>
              <p:cNvGrpSpPr>
                <a:grpSpLocks/>
              </p:cNvGrpSpPr>
              <p:nvPr/>
            </p:nvGrpSpPr>
            <p:grpSpPr bwMode="auto">
              <a:xfrm>
                <a:off x="505" y="2837"/>
                <a:ext cx="635" cy="288"/>
                <a:chOff x="505" y="2837"/>
                <a:chExt cx="635" cy="288"/>
              </a:xfrm>
            </p:grpSpPr>
            <p:sp>
              <p:nvSpPr>
                <p:cNvPr id="34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505" y="2837"/>
                  <a:ext cx="5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基准</a:t>
                  </a:r>
                  <a:endPara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endParaRPr>
                </a:p>
              </p:txBody>
            </p:sp>
            <p:sp>
              <p:nvSpPr>
                <p:cNvPr id="35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950" y="2971"/>
                  <a:ext cx="190" cy="11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36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570" y="3081"/>
                  <a:ext cx="380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</p:grpSp>
        <p:grpSp>
          <p:nvGrpSpPr>
            <p:cNvPr id="10" name="Group 130"/>
            <p:cNvGrpSpPr>
              <a:grpSpLocks/>
            </p:cNvGrpSpPr>
            <p:nvPr/>
          </p:nvGrpSpPr>
          <p:grpSpPr bwMode="auto">
            <a:xfrm>
              <a:off x="686" y="3008"/>
              <a:ext cx="2124" cy="938"/>
              <a:chOff x="551" y="3158"/>
              <a:chExt cx="2124" cy="938"/>
            </a:xfrm>
          </p:grpSpPr>
          <p:grpSp>
            <p:nvGrpSpPr>
              <p:cNvPr id="12" name="Group 104"/>
              <p:cNvGrpSpPr>
                <a:grpSpLocks/>
              </p:cNvGrpSpPr>
              <p:nvPr/>
            </p:nvGrpSpPr>
            <p:grpSpPr bwMode="auto">
              <a:xfrm>
                <a:off x="1035" y="3301"/>
                <a:ext cx="1080" cy="600"/>
                <a:chOff x="1035" y="3301"/>
                <a:chExt cx="1080" cy="600"/>
              </a:xfrm>
            </p:grpSpPr>
            <p:sp>
              <p:nvSpPr>
                <p:cNvPr id="29" name="Rectangle 97"/>
                <p:cNvSpPr>
                  <a:spLocks noChangeArrowheads="1"/>
                </p:cNvSpPr>
                <p:nvPr/>
              </p:nvSpPr>
              <p:spPr bwMode="auto">
                <a:xfrm>
                  <a:off x="1035" y="3301"/>
                  <a:ext cx="1080" cy="600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30" name="Rectangle 99"/>
                <p:cNvSpPr>
                  <a:spLocks noChangeArrowheads="1"/>
                </p:cNvSpPr>
                <p:nvPr/>
              </p:nvSpPr>
              <p:spPr bwMode="auto">
                <a:xfrm>
                  <a:off x="1425" y="3421"/>
                  <a:ext cx="390" cy="225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3" name="Group 127"/>
              <p:cNvGrpSpPr>
                <a:grpSpLocks/>
              </p:cNvGrpSpPr>
              <p:nvPr/>
            </p:nvGrpSpPr>
            <p:grpSpPr bwMode="auto">
              <a:xfrm>
                <a:off x="1815" y="3646"/>
                <a:ext cx="300" cy="450"/>
                <a:chOff x="1815" y="3646"/>
                <a:chExt cx="300" cy="450"/>
              </a:xfrm>
            </p:grpSpPr>
            <p:sp>
              <p:nvSpPr>
                <p:cNvPr id="26" name="Line 105"/>
                <p:cNvSpPr>
                  <a:spLocks noChangeShapeType="1"/>
                </p:cNvSpPr>
                <p:nvPr/>
              </p:nvSpPr>
              <p:spPr bwMode="auto">
                <a:xfrm>
                  <a:off x="1815" y="3646"/>
                  <a:ext cx="0" cy="45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7" name="Line 106"/>
                <p:cNvSpPr>
                  <a:spLocks noChangeShapeType="1"/>
                </p:cNvSpPr>
                <p:nvPr/>
              </p:nvSpPr>
              <p:spPr bwMode="auto">
                <a:xfrm>
                  <a:off x="2115" y="3901"/>
                  <a:ext cx="0" cy="19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8" name="Line 107"/>
                <p:cNvSpPr>
                  <a:spLocks noChangeShapeType="1"/>
                </p:cNvSpPr>
                <p:nvPr/>
              </p:nvSpPr>
              <p:spPr bwMode="auto">
                <a:xfrm>
                  <a:off x="1815" y="4051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4" name="Group 126"/>
              <p:cNvGrpSpPr>
                <a:grpSpLocks/>
              </p:cNvGrpSpPr>
              <p:nvPr/>
            </p:nvGrpSpPr>
            <p:grpSpPr bwMode="auto">
              <a:xfrm>
                <a:off x="1815" y="3631"/>
                <a:ext cx="585" cy="285"/>
                <a:chOff x="1815" y="3631"/>
                <a:chExt cx="585" cy="285"/>
              </a:xfrm>
            </p:grpSpPr>
            <p:sp>
              <p:nvSpPr>
                <p:cNvPr id="23" name="Line 108"/>
                <p:cNvSpPr>
                  <a:spLocks noChangeShapeType="1"/>
                </p:cNvSpPr>
                <p:nvPr/>
              </p:nvSpPr>
              <p:spPr bwMode="auto">
                <a:xfrm>
                  <a:off x="1815" y="3646"/>
                  <a:ext cx="585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4" name="Line 109"/>
                <p:cNvSpPr>
                  <a:spLocks noChangeShapeType="1"/>
                </p:cNvSpPr>
                <p:nvPr/>
              </p:nvSpPr>
              <p:spPr bwMode="auto">
                <a:xfrm>
                  <a:off x="2115" y="3901"/>
                  <a:ext cx="285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5" name="Freeform 110"/>
                <p:cNvSpPr>
                  <a:spLocks/>
                </p:cNvSpPr>
                <p:nvPr/>
              </p:nvSpPr>
              <p:spPr bwMode="auto">
                <a:xfrm>
                  <a:off x="2355" y="3631"/>
                  <a:ext cx="1" cy="285"/>
                </a:xfrm>
                <a:custGeom>
                  <a:avLst/>
                  <a:gdLst>
                    <a:gd name="T0" fmla="*/ 0 w 1"/>
                    <a:gd name="T1" fmla="*/ 0 h 285"/>
                    <a:gd name="T2" fmla="*/ 0 w 1"/>
                    <a:gd name="T3" fmla="*/ 285 h 285"/>
                    <a:gd name="T4" fmla="*/ 0 60000 65536"/>
                    <a:gd name="T5" fmla="*/ 0 60000 65536"/>
                    <a:gd name="T6" fmla="*/ 0 w 1"/>
                    <a:gd name="T7" fmla="*/ 0 h 285"/>
                    <a:gd name="T8" fmla="*/ 1 w 1"/>
                    <a:gd name="T9" fmla="*/ 285 h 28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85">
                      <a:moveTo>
                        <a:pt x="0" y="0"/>
                      </a:moveTo>
                      <a:lnTo>
                        <a:pt x="0" y="285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5" name="Group 125"/>
              <p:cNvGrpSpPr>
                <a:grpSpLocks/>
              </p:cNvGrpSpPr>
              <p:nvPr/>
            </p:nvGrpSpPr>
            <p:grpSpPr bwMode="auto">
              <a:xfrm>
                <a:off x="2115" y="3158"/>
                <a:ext cx="560" cy="368"/>
                <a:chOff x="2115" y="3158"/>
                <a:chExt cx="560" cy="368"/>
              </a:xfrm>
            </p:grpSpPr>
            <p:sp>
              <p:nvSpPr>
                <p:cNvPr id="20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171" y="3158"/>
                  <a:ext cx="5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基准</a:t>
                  </a:r>
                  <a:endPara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endParaRPr>
                </a:p>
              </p:txBody>
            </p:sp>
            <p:sp>
              <p:nvSpPr>
                <p:cNvPr id="21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2115" y="3391"/>
                  <a:ext cx="135" cy="135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2" name="Line 115"/>
                <p:cNvSpPr>
                  <a:spLocks noChangeShapeType="1"/>
                </p:cNvSpPr>
                <p:nvPr/>
              </p:nvSpPr>
              <p:spPr bwMode="auto">
                <a:xfrm>
                  <a:off x="2250" y="3391"/>
                  <a:ext cx="390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6" name="Group 128"/>
              <p:cNvGrpSpPr>
                <a:grpSpLocks/>
              </p:cNvGrpSpPr>
              <p:nvPr/>
            </p:nvGrpSpPr>
            <p:grpSpPr bwMode="auto">
              <a:xfrm>
                <a:off x="551" y="3769"/>
                <a:ext cx="619" cy="288"/>
                <a:chOff x="551" y="3769"/>
                <a:chExt cx="619" cy="288"/>
              </a:xfrm>
            </p:grpSpPr>
            <p:sp>
              <p:nvSpPr>
                <p:cNvPr id="1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551" y="3769"/>
                  <a:ext cx="5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基准</a:t>
                  </a:r>
                  <a:endPara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endParaRPr>
                </a:p>
              </p:txBody>
            </p:sp>
            <p:sp>
              <p:nvSpPr>
                <p:cNvPr id="18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76" y="3901"/>
                  <a:ext cx="194" cy="112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9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600" y="4013"/>
                  <a:ext cx="376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</p:grpSp>
        <p:sp>
          <p:nvSpPr>
            <p:cNvPr id="11" name="Text Box 181"/>
            <p:cNvSpPr txBox="1">
              <a:spLocks noChangeArrowheads="1"/>
            </p:cNvSpPr>
            <p:nvPr/>
          </p:nvSpPr>
          <p:spPr bwMode="auto">
            <a:xfrm>
              <a:off x="735" y="226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⑶</a:t>
              </a:r>
            </a:p>
          </p:txBody>
        </p:sp>
      </p:grpSp>
      <p:grpSp>
        <p:nvGrpSpPr>
          <p:cNvPr id="42" name="Group 225"/>
          <p:cNvGrpSpPr>
            <a:grpSpLocks/>
          </p:cNvGrpSpPr>
          <p:nvPr/>
        </p:nvGrpSpPr>
        <p:grpSpPr bwMode="auto">
          <a:xfrm>
            <a:off x="827088" y="1442792"/>
            <a:ext cx="3363912" cy="2836862"/>
            <a:chOff x="521" y="543"/>
            <a:chExt cx="2119" cy="1787"/>
          </a:xfrm>
        </p:grpSpPr>
        <p:grpSp>
          <p:nvGrpSpPr>
            <p:cNvPr id="43" name="Group 226"/>
            <p:cNvGrpSpPr>
              <a:grpSpLocks/>
            </p:cNvGrpSpPr>
            <p:nvPr/>
          </p:nvGrpSpPr>
          <p:grpSpPr bwMode="auto">
            <a:xfrm>
              <a:off x="1035" y="1245"/>
              <a:ext cx="1455" cy="871"/>
              <a:chOff x="1035" y="1245"/>
              <a:chExt cx="1455" cy="871"/>
            </a:xfrm>
          </p:grpSpPr>
          <p:sp>
            <p:nvSpPr>
              <p:cNvPr id="66" name="AutoShape 227"/>
              <p:cNvSpPr>
                <a:spLocks noChangeArrowheads="1"/>
              </p:cNvSpPr>
              <p:nvPr/>
            </p:nvSpPr>
            <p:spPr bwMode="auto">
              <a:xfrm>
                <a:off x="1140" y="1320"/>
                <a:ext cx="1260" cy="75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67" name="Group 228"/>
              <p:cNvGrpSpPr>
                <a:grpSpLocks/>
              </p:cNvGrpSpPr>
              <p:nvPr/>
            </p:nvGrpSpPr>
            <p:grpSpPr bwMode="auto">
              <a:xfrm>
                <a:off x="1155" y="1345"/>
                <a:ext cx="345" cy="300"/>
                <a:chOff x="2130" y="2956"/>
                <a:chExt cx="345" cy="300"/>
              </a:xfrm>
            </p:grpSpPr>
            <p:sp>
              <p:nvSpPr>
                <p:cNvPr id="82" name="Oval 229"/>
                <p:cNvSpPr>
                  <a:spLocks noChangeArrowheads="1"/>
                </p:cNvSpPr>
                <p:nvPr/>
              </p:nvSpPr>
              <p:spPr bwMode="auto">
                <a:xfrm>
                  <a:off x="2175" y="2986"/>
                  <a:ext cx="240" cy="225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3" name="Freeform 230"/>
                <p:cNvSpPr>
                  <a:spLocks/>
                </p:cNvSpPr>
                <p:nvPr/>
              </p:nvSpPr>
              <p:spPr bwMode="auto">
                <a:xfrm>
                  <a:off x="2130" y="3106"/>
                  <a:ext cx="345" cy="1"/>
                </a:xfrm>
                <a:custGeom>
                  <a:avLst/>
                  <a:gdLst>
                    <a:gd name="T0" fmla="*/ 0 w 345"/>
                    <a:gd name="T1" fmla="*/ 0 h 1"/>
                    <a:gd name="T2" fmla="*/ 345 w 345"/>
                    <a:gd name="T3" fmla="*/ 0 h 1"/>
                    <a:gd name="T4" fmla="*/ 0 60000 65536"/>
                    <a:gd name="T5" fmla="*/ 0 60000 65536"/>
                    <a:gd name="T6" fmla="*/ 0 w 345"/>
                    <a:gd name="T7" fmla="*/ 0 h 1"/>
                    <a:gd name="T8" fmla="*/ 345 w 34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5" h="1">
                      <a:moveTo>
                        <a:pt x="0" y="0"/>
                      </a:moveTo>
                      <a:lnTo>
                        <a:pt x="34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4" name="Freeform 231"/>
                <p:cNvSpPr>
                  <a:spLocks/>
                </p:cNvSpPr>
                <p:nvPr/>
              </p:nvSpPr>
              <p:spPr bwMode="auto">
                <a:xfrm>
                  <a:off x="2295" y="2956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68" name="Group 232"/>
              <p:cNvGrpSpPr>
                <a:grpSpLocks/>
              </p:cNvGrpSpPr>
              <p:nvPr/>
            </p:nvGrpSpPr>
            <p:grpSpPr bwMode="auto">
              <a:xfrm>
                <a:off x="1155" y="1751"/>
                <a:ext cx="345" cy="300"/>
                <a:chOff x="2130" y="2956"/>
                <a:chExt cx="345" cy="300"/>
              </a:xfrm>
            </p:grpSpPr>
            <p:sp>
              <p:nvSpPr>
                <p:cNvPr id="79" name="Oval 233"/>
                <p:cNvSpPr>
                  <a:spLocks noChangeArrowheads="1"/>
                </p:cNvSpPr>
                <p:nvPr/>
              </p:nvSpPr>
              <p:spPr bwMode="auto">
                <a:xfrm>
                  <a:off x="2175" y="2986"/>
                  <a:ext cx="240" cy="225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0" name="Freeform 234"/>
                <p:cNvSpPr>
                  <a:spLocks/>
                </p:cNvSpPr>
                <p:nvPr/>
              </p:nvSpPr>
              <p:spPr bwMode="auto">
                <a:xfrm>
                  <a:off x="2130" y="3106"/>
                  <a:ext cx="345" cy="1"/>
                </a:xfrm>
                <a:custGeom>
                  <a:avLst/>
                  <a:gdLst>
                    <a:gd name="T0" fmla="*/ 0 w 345"/>
                    <a:gd name="T1" fmla="*/ 0 h 1"/>
                    <a:gd name="T2" fmla="*/ 345 w 345"/>
                    <a:gd name="T3" fmla="*/ 0 h 1"/>
                    <a:gd name="T4" fmla="*/ 0 60000 65536"/>
                    <a:gd name="T5" fmla="*/ 0 60000 65536"/>
                    <a:gd name="T6" fmla="*/ 0 w 345"/>
                    <a:gd name="T7" fmla="*/ 0 h 1"/>
                    <a:gd name="T8" fmla="*/ 345 w 34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5" h="1">
                      <a:moveTo>
                        <a:pt x="0" y="0"/>
                      </a:moveTo>
                      <a:lnTo>
                        <a:pt x="34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1" name="Freeform 235"/>
                <p:cNvSpPr>
                  <a:spLocks/>
                </p:cNvSpPr>
                <p:nvPr/>
              </p:nvSpPr>
              <p:spPr bwMode="auto">
                <a:xfrm>
                  <a:off x="2295" y="2956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69" name="Group 236"/>
              <p:cNvGrpSpPr>
                <a:grpSpLocks/>
              </p:cNvGrpSpPr>
              <p:nvPr/>
            </p:nvGrpSpPr>
            <p:grpSpPr bwMode="auto">
              <a:xfrm>
                <a:off x="2055" y="1751"/>
                <a:ext cx="345" cy="300"/>
                <a:chOff x="2130" y="2956"/>
                <a:chExt cx="345" cy="300"/>
              </a:xfrm>
            </p:grpSpPr>
            <p:sp>
              <p:nvSpPr>
                <p:cNvPr id="76" name="Oval 237"/>
                <p:cNvSpPr>
                  <a:spLocks noChangeArrowheads="1"/>
                </p:cNvSpPr>
                <p:nvPr/>
              </p:nvSpPr>
              <p:spPr bwMode="auto">
                <a:xfrm>
                  <a:off x="2175" y="2986"/>
                  <a:ext cx="240" cy="225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7" name="Freeform 238"/>
                <p:cNvSpPr>
                  <a:spLocks/>
                </p:cNvSpPr>
                <p:nvPr/>
              </p:nvSpPr>
              <p:spPr bwMode="auto">
                <a:xfrm>
                  <a:off x="2130" y="3106"/>
                  <a:ext cx="345" cy="1"/>
                </a:xfrm>
                <a:custGeom>
                  <a:avLst/>
                  <a:gdLst>
                    <a:gd name="T0" fmla="*/ 0 w 345"/>
                    <a:gd name="T1" fmla="*/ 0 h 1"/>
                    <a:gd name="T2" fmla="*/ 345 w 345"/>
                    <a:gd name="T3" fmla="*/ 0 h 1"/>
                    <a:gd name="T4" fmla="*/ 0 60000 65536"/>
                    <a:gd name="T5" fmla="*/ 0 60000 65536"/>
                    <a:gd name="T6" fmla="*/ 0 w 345"/>
                    <a:gd name="T7" fmla="*/ 0 h 1"/>
                    <a:gd name="T8" fmla="*/ 345 w 34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5" h="1">
                      <a:moveTo>
                        <a:pt x="0" y="0"/>
                      </a:moveTo>
                      <a:lnTo>
                        <a:pt x="34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8" name="Freeform 239"/>
                <p:cNvSpPr>
                  <a:spLocks/>
                </p:cNvSpPr>
                <p:nvPr/>
              </p:nvSpPr>
              <p:spPr bwMode="auto">
                <a:xfrm>
                  <a:off x="2295" y="2956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70" name="Group 240"/>
              <p:cNvGrpSpPr>
                <a:grpSpLocks/>
              </p:cNvGrpSpPr>
              <p:nvPr/>
            </p:nvGrpSpPr>
            <p:grpSpPr bwMode="auto">
              <a:xfrm>
                <a:off x="2055" y="1345"/>
                <a:ext cx="345" cy="300"/>
                <a:chOff x="2130" y="2956"/>
                <a:chExt cx="345" cy="300"/>
              </a:xfrm>
            </p:grpSpPr>
            <p:sp>
              <p:nvSpPr>
                <p:cNvPr id="73" name="Oval 241"/>
                <p:cNvSpPr>
                  <a:spLocks noChangeArrowheads="1"/>
                </p:cNvSpPr>
                <p:nvPr/>
              </p:nvSpPr>
              <p:spPr bwMode="auto">
                <a:xfrm>
                  <a:off x="2175" y="2986"/>
                  <a:ext cx="240" cy="225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4" name="Freeform 242"/>
                <p:cNvSpPr>
                  <a:spLocks/>
                </p:cNvSpPr>
                <p:nvPr/>
              </p:nvSpPr>
              <p:spPr bwMode="auto">
                <a:xfrm>
                  <a:off x="2130" y="3106"/>
                  <a:ext cx="345" cy="1"/>
                </a:xfrm>
                <a:custGeom>
                  <a:avLst/>
                  <a:gdLst>
                    <a:gd name="T0" fmla="*/ 0 w 345"/>
                    <a:gd name="T1" fmla="*/ 0 h 1"/>
                    <a:gd name="T2" fmla="*/ 345 w 345"/>
                    <a:gd name="T3" fmla="*/ 0 h 1"/>
                    <a:gd name="T4" fmla="*/ 0 60000 65536"/>
                    <a:gd name="T5" fmla="*/ 0 60000 65536"/>
                    <a:gd name="T6" fmla="*/ 0 w 345"/>
                    <a:gd name="T7" fmla="*/ 0 h 1"/>
                    <a:gd name="T8" fmla="*/ 345 w 34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5" h="1">
                      <a:moveTo>
                        <a:pt x="0" y="0"/>
                      </a:moveTo>
                      <a:lnTo>
                        <a:pt x="345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5" name="Freeform 243"/>
                <p:cNvSpPr>
                  <a:spLocks/>
                </p:cNvSpPr>
                <p:nvPr/>
              </p:nvSpPr>
              <p:spPr bwMode="auto">
                <a:xfrm>
                  <a:off x="2295" y="2956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71" name="Line 244"/>
              <p:cNvSpPr>
                <a:spLocks noChangeShapeType="1"/>
              </p:cNvSpPr>
              <p:nvPr/>
            </p:nvSpPr>
            <p:spPr bwMode="auto">
              <a:xfrm>
                <a:off x="1035" y="1695"/>
                <a:ext cx="1455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Line 245"/>
              <p:cNvSpPr>
                <a:spLocks noChangeShapeType="1"/>
              </p:cNvSpPr>
              <p:nvPr/>
            </p:nvSpPr>
            <p:spPr bwMode="auto">
              <a:xfrm>
                <a:off x="1785" y="1245"/>
                <a:ext cx="0" cy="871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44" name="Group 246"/>
            <p:cNvGrpSpPr>
              <a:grpSpLocks/>
            </p:cNvGrpSpPr>
            <p:nvPr/>
          </p:nvGrpSpPr>
          <p:grpSpPr bwMode="auto">
            <a:xfrm>
              <a:off x="1140" y="630"/>
              <a:ext cx="1275" cy="375"/>
              <a:chOff x="1140" y="630"/>
              <a:chExt cx="1275" cy="375"/>
            </a:xfrm>
          </p:grpSpPr>
          <p:sp>
            <p:nvSpPr>
              <p:cNvPr id="58" name="Rectangle 247"/>
              <p:cNvSpPr>
                <a:spLocks noChangeArrowheads="1"/>
              </p:cNvSpPr>
              <p:nvPr/>
            </p:nvSpPr>
            <p:spPr bwMode="auto">
              <a:xfrm>
                <a:off x="1140" y="690"/>
                <a:ext cx="1275" cy="24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9" name="Line 248"/>
              <p:cNvSpPr>
                <a:spLocks noChangeShapeType="1"/>
              </p:cNvSpPr>
              <p:nvPr/>
            </p:nvSpPr>
            <p:spPr bwMode="auto">
              <a:xfrm flipV="1">
                <a:off x="2225" y="645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0" name="Line 249"/>
              <p:cNvSpPr>
                <a:spLocks noChangeShapeType="1"/>
              </p:cNvSpPr>
              <p:nvPr/>
            </p:nvSpPr>
            <p:spPr bwMode="auto">
              <a:xfrm flipV="1">
                <a:off x="2345" y="69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1" name="Line 250"/>
              <p:cNvSpPr>
                <a:spLocks noChangeShapeType="1"/>
              </p:cNvSpPr>
              <p:nvPr/>
            </p:nvSpPr>
            <p:spPr bwMode="auto">
              <a:xfrm flipV="1">
                <a:off x="2105" y="69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2" name="Line 251"/>
              <p:cNvSpPr>
                <a:spLocks noChangeShapeType="1"/>
              </p:cNvSpPr>
              <p:nvPr/>
            </p:nvSpPr>
            <p:spPr bwMode="auto">
              <a:xfrm flipV="1">
                <a:off x="1445" y="69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3" name="Line 252"/>
              <p:cNvSpPr>
                <a:spLocks noChangeShapeType="1"/>
              </p:cNvSpPr>
              <p:nvPr/>
            </p:nvSpPr>
            <p:spPr bwMode="auto">
              <a:xfrm flipV="1">
                <a:off x="1325" y="645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4" name="Line 253"/>
              <p:cNvSpPr>
                <a:spLocks noChangeShapeType="1"/>
              </p:cNvSpPr>
              <p:nvPr/>
            </p:nvSpPr>
            <p:spPr bwMode="auto">
              <a:xfrm flipV="1">
                <a:off x="1205" y="69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5" name="Line 254"/>
              <p:cNvSpPr>
                <a:spLocks noChangeShapeType="1"/>
              </p:cNvSpPr>
              <p:nvPr/>
            </p:nvSpPr>
            <p:spPr bwMode="auto">
              <a:xfrm flipV="1">
                <a:off x="1785" y="63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45" name="Line 255"/>
            <p:cNvSpPr>
              <a:spLocks noChangeShapeType="1"/>
            </p:cNvSpPr>
            <p:nvPr/>
          </p:nvSpPr>
          <p:spPr bwMode="auto">
            <a:xfrm flipH="1">
              <a:off x="950" y="1695"/>
              <a:ext cx="130" cy="225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Line 256"/>
            <p:cNvSpPr>
              <a:spLocks noChangeShapeType="1"/>
            </p:cNvSpPr>
            <p:nvPr/>
          </p:nvSpPr>
          <p:spPr bwMode="auto">
            <a:xfrm flipH="1">
              <a:off x="600" y="1921"/>
              <a:ext cx="35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Line 257"/>
            <p:cNvSpPr>
              <a:spLocks noChangeShapeType="1"/>
            </p:cNvSpPr>
            <p:nvPr/>
          </p:nvSpPr>
          <p:spPr bwMode="auto">
            <a:xfrm>
              <a:off x="1785" y="2010"/>
              <a:ext cx="285" cy="285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Line 258"/>
            <p:cNvSpPr>
              <a:spLocks noChangeShapeType="1"/>
            </p:cNvSpPr>
            <p:nvPr/>
          </p:nvSpPr>
          <p:spPr bwMode="auto">
            <a:xfrm>
              <a:off x="2070" y="2295"/>
              <a:ext cx="42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Line 259"/>
            <p:cNvSpPr>
              <a:spLocks noChangeShapeType="1"/>
            </p:cNvSpPr>
            <p:nvPr/>
          </p:nvSpPr>
          <p:spPr bwMode="auto">
            <a:xfrm flipV="1">
              <a:off x="1320" y="114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Line 260"/>
            <p:cNvSpPr>
              <a:spLocks noChangeShapeType="1"/>
            </p:cNvSpPr>
            <p:nvPr/>
          </p:nvSpPr>
          <p:spPr bwMode="auto">
            <a:xfrm flipV="1">
              <a:off x="2220" y="114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1" name="Line 261"/>
            <p:cNvSpPr>
              <a:spLocks noChangeShapeType="1"/>
            </p:cNvSpPr>
            <p:nvPr/>
          </p:nvSpPr>
          <p:spPr bwMode="auto">
            <a:xfrm>
              <a:off x="1320" y="1185"/>
              <a:ext cx="9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2" name="Freeform 262"/>
            <p:cNvSpPr>
              <a:spLocks/>
            </p:cNvSpPr>
            <p:nvPr/>
          </p:nvSpPr>
          <p:spPr bwMode="auto">
            <a:xfrm>
              <a:off x="2250" y="1491"/>
              <a:ext cx="390" cy="1"/>
            </a:xfrm>
            <a:custGeom>
              <a:avLst/>
              <a:gdLst>
                <a:gd name="T0" fmla="*/ 0 w 390"/>
                <a:gd name="T1" fmla="*/ 0 h 1"/>
                <a:gd name="T2" fmla="*/ 39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0" y="0"/>
                  </a:move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3" name="Freeform 263"/>
            <p:cNvSpPr>
              <a:spLocks/>
            </p:cNvSpPr>
            <p:nvPr/>
          </p:nvSpPr>
          <p:spPr bwMode="auto">
            <a:xfrm>
              <a:off x="2235" y="1901"/>
              <a:ext cx="405" cy="1"/>
            </a:xfrm>
            <a:custGeom>
              <a:avLst/>
              <a:gdLst>
                <a:gd name="T0" fmla="*/ 0 w 405"/>
                <a:gd name="T1" fmla="*/ 0 h 1"/>
                <a:gd name="T2" fmla="*/ 405 w 405"/>
                <a:gd name="T3" fmla="*/ 0 h 1"/>
                <a:gd name="T4" fmla="*/ 0 60000 65536"/>
                <a:gd name="T5" fmla="*/ 0 60000 65536"/>
                <a:gd name="T6" fmla="*/ 0 w 405"/>
                <a:gd name="T7" fmla="*/ 0 h 1"/>
                <a:gd name="T8" fmla="*/ 405 w 4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5" h="1">
                  <a:moveTo>
                    <a:pt x="0" y="0"/>
                  </a:moveTo>
                  <a:lnTo>
                    <a:pt x="405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4" name="Freeform 264"/>
            <p:cNvSpPr>
              <a:spLocks/>
            </p:cNvSpPr>
            <p:nvPr/>
          </p:nvSpPr>
          <p:spPr bwMode="auto">
            <a:xfrm>
              <a:off x="2595" y="1476"/>
              <a:ext cx="1" cy="450"/>
            </a:xfrm>
            <a:custGeom>
              <a:avLst/>
              <a:gdLst>
                <a:gd name="T0" fmla="*/ 0 w 1"/>
                <a:gd name="T1" fmla="*/ 0 h 450"/>
                <a:gd name="T2" fmla="*/ 1 w 1"/>
                <a:gd name="T3" fmla="*/ 450 h 450"/>
                <a:gd name="T4" fmla="*/ 0 60000 65536"/>
                <a:gd name="T5" fmla="*/ 0 60000 65536"/>
                <a:gd name="T6" fmla="*/ 0 w 1"/>
                <a:gd name="T7" fmla="*/ 0 h 450"/>
                <a:gd name="T8" fmla="*/ 1 w 1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0">
                  <a:moveTo>
                    <a:pt x="0" y="0"/>
                  </a:moveTo>
                  <a:lnTo>
                    <a:pt x="1" y="45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5" name="Text Box 265"/>
            <p:cNvSpPr txBox="1">
              <a:spLocks noChangeArrowheads="1"/>
            </p:cNvSpPr>
            <p:nvPr/>
          </p:nvSpPr>
          <p:spPr bwMode="auto">
            <a:xfrm>
              <a:off x="2026" y="204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基准</a:t>
              </a: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56" name="Text Box 266"/>
            <p:cNvSpPr txBox="1">
              <a:spLocks noChangeArrowheads="1"/>
            </p:cNvSpPr>
            <p:nvPr/>
          </p:nvSpPr>
          <p:spPr bwMode="auto">
            <a:xfrm>
              <a:off x="521" y="1661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基准</a:t>
              </a: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57" name="Text Box 267"/>
            <p:cNvSpPr txBox="1">
              <a:spLocks noChangeArrowheads="1"/>
            </p:cNvSpPr>
            <p:nvPr/>
          </p:nvSpPr>
          <p:spPr bwMode="auto">
            <a:xfrm>
              <a:off x="656" y="543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⑴</a:t>
              </a:r>
            </a:p>
          </p:txBody>
        </p:sp>
      </p:grpSp>
      <p:grpSp>
        <p:nvGrpSpPr>
          <p:cNvPr id="85" name="Group 269"/>
          <p:cNvGrpSpPr>
            <a:grpSpLocks/>
          </p:cNvGrpSpPr>
          <p:nvPr/>
        </p:nvGrpSpPr>
        <p:grpSpPr bwMode="auto">
          <a:xfrm>
            <a:off x="4559300" y="1420567"/>
            <a:ext cx="3965575" cy="2947987"/>
            <a:chOff x="2872" y="529"/>
            <a:chExt cx="2498" cy="1857"/>
          </a:xfrm>
        </p:grpSpPr>
        <p:sp>
          <p:nvSpPr>
            <p:cNvPr id="86" name="Text Box 270"/>
            <p:cNvSpPr txBox="1">
              <a:spLocks noChangeArrowheads="1"/>
            </p:cNvSpPr>
            <p:nvPr/>
          </p:nvSpPr>
          <p:spPr bwMode="auto">
            <a:xfrm>
              <a:off x="4620" y="1041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基准</a:t>
              </a:r>
            </a:p>
          </p:txBody>
        </p:sp>
        <p:grpSp>
          <p:nvGrpSpPr>
            <p:cNvPr id="87" name="Group 271"/>
            <p:cNvGrpSpPr>
              <a:grpSpLocks/>
            </p:cNvGrpSpPr>
            <p:nvPr/>
          </p:nvGrpSpPr>
          <p:grpSpPr bwMode="auto">
            <a:xfrm>
              <a:off x="3285" y="1546"/>
              <a:ext cx="1365" cy="840"/>
              <a:chOff x="3510" y="1591"/>
              <a:chExt cx="1365" cy="840"/>
            </a:xfrm>
          </p:grpSpPr>
          <p:grpSp>
            <p:nvGrpSpPr>
              <p:cNvPr id="113" name="Group 272"/>
              <p:cNvGrpSpPr>
                <a:grpSpLocks/>
              </p:cNvGrpSpPr>
              <p:nvPr/>
            </p:nvGrpSpPr>
            <p:grpSpPr bwMode="auto">
              <a:xfrm>
                <a:off x="3900" y="1602"/>
                <a:ext cx="870" cy="754"/>
                <a:chOff x="3285" y="2367"/>
                <a:chExt cx="960" cy="844"/>
              </a:xfrm>
            </p:grpSpPr>
            <p:sp>
              <p:nvSpPr>
                <p:cNvPr id="115" name="Oval 273"/>
                <p:cNvSpPr>
                  <a:spLocks noChangeArrowheads="1"/>
                </p:cNvSpPr>
                <p:nvPr/>
              </p:nvSpPr>
              <p:spPr bwMode="auto">
                <a:xfrm>
                  <a:off x="3540" y="2581"/>
                  <a:ext cx="450" cy="42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6" name="Oval 274"/>
                <p:cNvSpPr>
                  <a:spLocks noChangeArrowheads="1"/>
                </p:cNvSpPr>
                <p:nvPr/>
              </p:nvSpPr>
              <p:spPr bwMode="auto">
                <a:xfrm>
                  <a:off x="3375" y="2427"/>
                  <a:ext cx="780" cy="724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7" name="Line 275"/>
                <p:cNvSpPr>
                  <a:spLocks noChangeShapeType="1"/>
                </p:cNvSpPr>
                <p:nvPr/>
              </p:nvSpPr>
              <p:spPr bwMode="auto">
                <a:xfrm>
                  <a:off x="3285" y="2791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8" name="Freeform 276"/>
                <p:cNvSpPr>
                  <a:spLocks/>
                </p:cNvSpPr>
                <p:nvPr/>
              </p:nvSpPr>
              <p:spPr bwMode="auto">
                <a:xfrm>
                  <a:off x="3765" y="2367"/>
                  <a:ext cx="1" cy="844"/>
                </a:xfrm>
                <a:custGeom>
                  <a:avLst/>
                  <a:gdLst>
                    <a:gd name="T0" fmla="*/ 0 w 1"/>
                    <a:gd name="T1" fmla="*/ 0 h 844"/>
                    <a:gd name="T2" fmla="*/ 0 w 1"/>
                    <a:gd name="T3" fmla="*/ 844 h 844"/>
                    <a:gd name="T4" fmla="*/ 0 60000 65536"/>
                    <a:gd name="T5" fmla="*/ 0 60000 65536"/>
                    <a:gd name="T6" fmla="*/ 0 w 1"/>
                    <a:gd name="T7" fmla="*/ 0 h 844"/>
                    <a:gd name="T8" fmla="*/ 1 w 1"/>
                    <a:gd name="T9" fmla="*/ 844 h 84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844">
                      <a:moveTo>
                        <a:pt x="0" y="0"/>
                      </a:moveTo>
                      <a:lnTo>
                        <a:pt x="0" y="8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114" name="Rectangle 277"/>
              <p:cNvSpPr>
                <a:spLocks noChangeArrowheads="1"/>
              </p:cNvSpPr>
              <p:nvPr/>
            </p:nvSpPr>
            <p:spPr bwMode="auto">
              <a:xfrm>
                <a:off x="3510" y="1591"/>
                <a:ext cx="1365" cy="84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8" name="Line 278"/>
            <p:cNvSpPr>
              <a:spLocks noChangeShapeType="1"/>
            </p:cNvSpPr>
            <p:nvPr/>
          </p:nvSpPr>
          <p:spPr bwMode="auto">
            <a:xfrm flipV="1">
              <a:off x="4110" y="1355"/>
              <a:ext cx="0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9" name="Line 279"/>
            <p:cNvSpPr>
              <a:spLocks noChangeShapeType="1"/>
            </p:cNvSpPr>
            <p:nvPr/>
          </p:nvSpPr>
          <p:spPr bwMode="auto">
            <a:xfrm flipV="1">
              <a:off x="4651" y="1340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0" name="Line 280"/>
            <p:cNvSpPr>
              <a:spLocks noChangeShapeType="1"/>
            </p:cNvSpPr>
            <p:nvPr/>
          </p:nvSpPr>
          <p:spPr bwMode="auto">
            <a:xfrm>
              <a:off x="4110" y="1379"/>
              <a:ext cx="5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91" name="Group 281"/>
            <p:cNvGrpSpPr>
              <a:grpSpLocks/>
            </p:cNvGrpSpPr>
            <p:nvPr/>
          </p:nvGrpSpPr>
          <p:grpSpPr bwMode="auto">
            <a:xfrm>
              <a:off x="4463" y="1530"/>
              <a:ext cx="428" cy="421"/>
              <a:chOff x="4688" y="1575"/>
              <a:chExt cx="428" cy="421"/>
            </a:xfrm>
          </p:grpSpPr>
          <p:sp>
            <p:nvSpPr>
              <p:cNvPr id="110" name="Line 282"/>
              <p:cNvSpPr>
                <a:spLocks noChangeShapeType="1"/>
              </p:cNvSpPr>
              <p:nvPr/>
            </p:nvSpPr>
            <p:spPr bwMode="auto">
              <a:xfrm>
                <a:off x="4688" y="1981"/>
                <a:ext cx="42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1" name="Line 283"/>
              <p:cNvSpPr>
                <a:spLocks noChangeShapeType="1"/>
              </p:cNvSpPr>
              <p:nvPr/>
            </p:nvSpPr>
            <p:spPr bwMode="auto">
              <a:xfrm>
                <a:off x="4861" y="1590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2" name="Freeform 284"/>
              <p:cNvSpPr>
                <a:spLocks/>
              </p:cNvSpPr>
              <p:nvPr/>
            </p:nvSpPr>
            <p:spPr bwMode="auto">
              <a:xfrm>
                <a:off x="5071" y="1575"/>
                <a:ext cx="1" cy="421"/>
              </a:xfrm>
              <a:custGeom>
                <a:avLst/>
                <a:gdLst>
                  <a:gd name="T0" fmla="*/ 0 w 1"/>
                  <a:gd name="T1" fmla="*/ 0 h 421"/>
                  <a:gd name="T2" fmla="*/ 1 w 1"/>
                  <a:gd name="T3" fmla="*/ 421 h 421"/>
                  <a:gd name="T4" fmla="*/ 0 60000 65536"/>
                  <a:gd name="T5" fmla="*/ 0 60000 65536"/>
                  <a:gd name="T6" fmla="*/ 0 w 1"/>
                  <a:gd name="T7" fmla="*/ 0 h 421"/>
                  <a:gd name="T8" fmla="*/ 1 w 1"/>
                  <a:gd name="T9" fmla="*/ 421 h 4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21">
                    <a:moveTo>
                      <a:pt x="0" y="0"/>
                    </a:moveTo>
                    <a:lnTo>
                      <a:pt x="1" y="421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2" name="Text Box 285"/>
            <p:cNvSpPr txBox="1">
              <a:spLocks noChangeArrowheads="1"/>
            </p:cNvSpPr>
            <p:nvPr/>
          </p:nvSpPr>
          <p:spPr bwMode="auto">
            <a:xfrm>
              <a:off x="2872" y="1203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基准</a:t>
              </a:r>
            </a:p>
          </p:txBody>
        </p:sp>
        <p:sp>
          <p:nvSpPr>
            <p:cNvPr id="93" name="Line 286"/>
            <p:cNvSpPr>
              <a:spLocks noChangeShapeType="1"/>
            </p:cNvSpPr>
            <p:nvPr/>
          </p:nvSpPr>
          <p:spPr bwMode="auto">
            <a:xfrm>
              <a:off x="3336" y="1465"/>
              <a:ext cx="78" cy="7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4" name="Line 287"/>
            <p:cNvSpPr>
              <a:spLocks noChangeShapeType="1"/>
            </p:cNvSpPr>
            <p:nvPr/>
          </p:nvSpPr>
          <p:spPr bwMode="auto">
            <a:xfrm flipH="1">
              <a:off x="2929" y="1463"/>
              <a:ext cx="405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5" name="Text Box 288"/>
            <p:cNvSpPr txBox="1">
              <a:spLocks noChangeArrowheads="1"/>
            </p:cNvSpPr>
            <p:nvPr/>
          </p:nvSpPr>
          <p:spPr bwMode="auto">
            <a:xfrm>
              <a:off x="4680" y="1990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基准</a:t>
              </a:r>
            </a:p>
          </p:txBody>
        </p:sp>
        <p:sp>
          <p:nvSpPr>
            <p:cNvPr id="96" name="Line 289"/>
            <p:cNvSpPr>
              <a:spLocks noChangeShapeType="1"/>
            </p:cNvSpPr>
            <p:nvPr/>
          </p:nvSpPr>
          <p:spPr bwMode="auto">
            <a:xfrm>
              <a:off x="4643" y="2048"/>
              <a:ext cx="210" cy="21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7" name="Line 290"/>
            <p:cNvSpPr>
              <a:spLocks noChangeShapeType="1"/>
            </p:cNvSpPr>
            <p:nvPr/>
          </p:nvSpPr>
          <p:spPr bwMode="auto">
            <a:xfrm>
              <a:off x="4853" y="2258"/>
              <a:ext cx="36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8" name="Rectangle 291"/>
            <p:cNvSpPr>
              <a:spLocks noChangeArrowheads="1"/>
            </p:cNvSpPr>
            <p:nvPr/>
          </p:nvSpPr>
          <p:spPr bwMode="auto">
            <a:xfrm>
              <a:off x="3285" y="1025"/>
              <a:ext cx="1365" cy="17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9" name="Rectangle 292"/>
            <p:cNvSpPr>
              <a:spLocks noChangeArrowheads="1"/>
            </p:cNvSpPr>
            <p:nvPr/>
          </p:nvSpPr>
          <p:spPr bwMode="auto">
            <a:xfrm>
              <a:off x="3735" y="584"/>
              <a:ext cx="735" cy="44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0" name="Line 293"/>
            <p:cNvSpPr>
              <a:spLocks noChangeShapeType="1"/>
            </p:cNvSpPr>
            <p:nvPr/>
          </p:nvSpPr>
          <p:spPr bwMode="auto">
            <a:xfrm flipV="1">
              <a:off x="4110" y="530"/>
              <a:ext cx="0" cy="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1" name="Line 294"/>
            <p:cNvSpPr>
              <a:spLocks noChangeShapeType="1"/>
            </p:cNvSpPr>
            <p:nvPr/>
          </p:nvSpPr>
          <p:spPr bwMode="auto">
            <a:xfrm flipV="1">
              <a:off x="4314" y="583"/>
              <a:ext cx="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2" name="Line 295"/>
            <p:cNvSpPr>
              <a:spLocks noChangeShapeType="1"/>
            </p:cNvSpPr>
            <p:nvPr/>
          </p:nvSpPr>
          <p:spPr bwMode="auto">
            <a:xfrm flipV="1">
              <a:off x="3906" y="583"/>
              <a:ext cx="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3" name="Freeform 296"/>
            <p:cNvSpPr>
              <a:spLocks/>
            </p:cNvSpPr>
            <p:nvPr/>
          </p:nvSpPr>
          <p:spPr bwMode="auto">
            <a:xfrm>
              <a:off x="4560" y="1207"/>
              <a:ext cx="104" cy="91"/>
            </a:xfrm>
            <a:custGeom>
              <a:avLst/>
              <a:gdLst>
                <a:gd name="T0" fmla="*/ 0 w 104"/>
                <a:gd name="T1" fmla="*/ 0 h 91"/>
                <a:gd name="T2" fmla="*/ 104 w 104"/>
                <a:gd name="T3" fmla="*/ 91 h 91"/>
                <a:gd name="T4" fmla="*/ 0 60000 65536"/>
                <a:gd name="T5" fmla="*/ 0 60000 65536"/>
                <a:gd name="T6" fmla="*/ 0 w 104"/>
                <a:gd name="T7" fmla="*/ 0 h 91"/>
                <a:gd name="T8" fmla="*/ 104 w 104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91">
                  <a:moveTo>
                    <a:pt x="0" y="0"/>
                  </a:moveTo>
                  <a:lnTo>
                    <a:pt x="104" y="91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4" name="Freeform 297"/>
            <p:cNvSpPr>
              <a:spLocks/>
            </p:cNvSpPr>
            <p:nvPr/>
          </p:nvSpPr>
          <p:spPr bwMode="auto">
            <a:xfrm>
              <a:off x="4661" y="1295"/>
              <a:ext cx="444" cy="1"/>
            </a:xfrm>
            <a:custGeom>
              <a:avLst/>
              <a:gdLst>
                <a:gd name="T0" fmla="*/ 0 w 444"/>
                <a:gd name="T1" fmla="*/ 0 h 1"/>
                <a:gd name="T2" fmla="*/ 444 w 444"/>
                <a:gd name="T3" fmla="*/ 0 h 1"/>
                <a:gd name="T4" fmla="*/ 0 60000 65536"/>
                <a:gd name="T5" fmla="*/ 0 60000 65536"/>
                <a:gd name="T6" fmla="*/ 0 w 444"/>
                <a:gd name="T7" fmla="*/ 0 h 1"/>
                <a:gd name="T8" fmla="*/ 444 w 4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1">
                  <a:moveTo>
                    <a:pt x="0" y="0"/>
                  </a:moveTo>
                  <a:lnTo>
                    <a:pt x="444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105" name="Group 298"/>
            <p:cNvGrpSpPr>
              <a:grpSpLocks/>
            </p:cNvGrpSpPr>
            <p:nvPr/>
          </p:nvGrpSpPr>
          <p:grpSpPr bwMode="auto">
            <a:xfrm>
              <a:off x="3060" y="1005"/>
              <a:ext cx="226" cy="211"/>
              <a:chOff x="3285" y="1050"/>
              <a:chExt cx="226" cy="211"/>
            </a:xfrm>
          </p:grpSpPr>
          <p:sp>
            <p:nvSpPr>
              <p:cNvPr id="107" name="Freeform 299"/>
              <p:cNvSpPr>
                <a:spLocks/>
              </p:cNvSpPr>
              <p:nvPr/>
            </p:nvSpPr>
            <p:spPr bwMode="auto">
              <a:xfrm>
                <a:off x="3285" y="1065"/>
                <a:ext cx="226" cy="1"/>
              </a:xfrm>
              <a:custGeom>
                <a:avLst/>
                <a:gdLst>
                  <a:gd name="T0" fmla="*/ 226 w 226"/>
                  <a:gd name="T1" fmla="*/ 0 h 1"/>
                  <a:gd name="T2" fmla="*/ 0 w 226"/>
                  <a:gd name="T3" fmla="*/ 0 h 1"/>
                  <a:gd name="T4" fmla="*/ 0 60000 65536"/>
                  <a:gd name="T5" fmla="*/ 0 60000 65536"/>
                  <a:gd name="T6" fmla="*/ 0 w 226"/>
                  <a:gd name="T7" fmla="*/ 0 h 1"/>
                  <a:gd name="T8" fmla="*/ 226 w 22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6" h="1">
                    <a:moveTo>
                      <a:pt x="226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8" name="Freeform 300"/>
              <p:cNvSpPr>
                <a:spLocks/>
              </p:cNvSpPr>
              <p:nvPr/>
            </p:nvSpPr>
            <p:spPr bwMode="auto">
              <a:xfrm>
                <a:off x="3300" y="1245"/>
                <a:ext cx="211" cy="1"/>
              </a:xfrm>
              <a:custGeom>
                <a:avLst/>
                <a:gdLst>
                  <a:gd name="T0" fmla="*/ 211 w 211"/>
                  <a:gd name="T1" fmla="*/ 0 h 1"/>
                  <a:gd name="T2" fmla="*/ 0 w 211"/>
                  <a:gd name="T3" fmla="*/ 0 h 1"/>
                  <a:gd name="T4" fmla="*/ 0 60000 65536"/>
                  <a:gd name="T5" fmla="*/ 0 60000 65536"/>
                  <a:gd name="T6" fmla="*/ 0 w 211"/>
                  <a:gd name="T7" fmla="*/ 0 h 1"/>
                  <a:gd name="T8" fmla="*/ 211 w 21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1" h="1">
                    <a:moveTo>
                      <a:pt x="2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9" name="Freeform 301"/>
              <p:cNvSpPr>
                <a:spLocks/>
              </p:cNvSpPr>
              <p:nvPr/>
            </p:nvSpPr>
            <p:spPr bwMode="auto">
              <a:xfrm>
                <a:off x="3330" y="1050"/>
                <a:ext cx="16" cy="211"/>
              </a:xfrm>
              <a:custGeom>
                <a:avLst/>
                <a:gdLst>
                  <a:gd name="T0" fmla="*/ 0 w 16"/>
                  <a:gd name="T1" fmla="*/ 0 h 211"/>
                  <a:gd name="T2" fmla="*/ 16 w 16"/>
                  <a:gd name="T3" fmla="*/ 211 h 211"/>
                  <a:gd name="T4" fmla="*/ 0 60000 65536"/>
                  <a:gd name="T5" fmla="*/ 0 60000 65536"/>
                  <a:gd name="T6" fmla="*/ 0 w 16"/>
                  <a:gd name="T7" fmla="*/ 0 h 211"/>
                  <a:gd name="T8" fmla="*/ 16 w 16"/>
                  <a:gd name="T9" fmla="*/ 211 h 2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211">
                    <a:moveTo>
                      <a:pt x="0" y="0"/>
                    </a:moveTo>
                    <a:lnTo>
                      <a:pt x="16" y="211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106" name="Text Box 302"/>
            <p:cNvSpPr txBox="1">
              <a:spLocks noChangeArrowheads="1"/>
            </p:cNvSpPr>
            <p:nvPr/>
          </p:nvSpPr>
          <p:spPr bwMode="auto">
            <a:xfrm>
              <a:off x="3105" y="529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4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10.2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组合体的尺寸标注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17423" y="979855"/>
            <a:ext cx="8088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四、组合体表面具有相贯线和截交线时的尺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寸标注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839834" y="3212439"/>
            <a:ext cx="501653" cy="477837"/>
            <a:chOff x="634" y="2648"/>
            <a:chExt cx="316" cy="301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785" y="2670"/>
              <a:ext cx="165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785" y="2904"/>
              <a:ext cx="162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07" y="2655"/>
              <a:ext cx="1" cy="264"/>
            </a:xfrm>
            <a:custGeom>
              <a:avLst/>
              <a:gdLst>
                <a:gd name="T0" fmla="*/ 0 w 1"/>
                <a:gd name="T1" fmla="*/ 0 h 264"/>
                <a:gd name="T2" fmla="*/ 0 w 1"/>
                <a:gd name="T3" fmla="*/ 264 h 264"/>
                <a:gd name="T4" fmla="*/ 0 60000 65536"/>
                <a:gd name="T5" fmla="*/ 0 60000 65536"/>
                <a:gd name="T6" fmla="*/ 0 w 1"/>
                <a:gd name="T7" fmla="*/ 0 h 264"/>
                <a:gd name="T8" fmla="*/ 1 w 1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4">
                  <a:moveTo>
                    <a:pt x="0" y="0"/>
                  </a:moveTo>
                  <a:lnTo>
                    <a:pt x="0" y="264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 rot="16200000">
              <a:off x="589" y="2693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18</a:t>
              </a:r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430507" y="4666589"/>
            <a:ext cx="369888" cy="415925"/>
            <a:chOff x="1636" y="3564"/>
            <a:chExt cx="233" cy="262"/>
          </a:xfrm>
        </p:grpSpPr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636" y="3572"/>
              <a:ext cx="233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636" y="3808"/>
              <a:ext cx="233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1825" y="3564"/>
              <a:ext cx="1" cy="262"/>
            </a:xfrm>
            <a:custGeom>
              <a:avLst/>
              <a:gdLst>
                <a:gd name="T0" fmla="*/ 0 w 1"/>
                <a:gd name="T1" fmla="*/ 0 h 262"/>
                <a:gd name="T2" fmla="*/ 0 w 1"/>
                <a:gd name="T3" fmla="*/ 262 h 262"/>
                <a:gd name="T4" fmla="*/ 0 60000 65536"/>
                <a:gd name="T5" fmla="*/ 0 60000 65536"/>
                <a:gd name="T6" fmla="*/ 0 w 1"/>
                <a:gd name="T7" fmla="*/ 0 h 262"/>
                <a:gd name="T8" fmla="*/ 1 w 1"/>
                <a:gd name="T9" fmla="*/ 262 h 2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2">
                  <a:moveTo>
                    <a:pt x="0" y="0"/>
                  </a:moveTo>
                  <a:lnTo>
                    <a:pt x="0" y="262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 rot="16200000">
              <a:off x="1631" y="3596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18</a:t>
              </a:r>
            </a:p>
          </p:txBody>
        </p:sp>
      </p:grp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83854" y="2421844"/>
            <a:ext cx="393700" cy="496883"/>
            <a:chOff x="694" y="1642"/>
            <a:chExt cx="248" cy="313"/>
          </a:xfrm>
        </p:grpSpPr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942" y="1804"/>
              <a:ext cx="0" cy="15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707" y="1825"/>
              <a:ext cx="228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694" y="1642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20</a:t>
              </a:r>
            </a:p>
          </p:txBody>
        </p:sp>
      </p:grpSp>
      <p:grpSp>
        <p:nvGrpSpPr>
          <p:cNvPr id="19" name="Group 136"/>
          <p:cNvGrpSpPr>
            <a:grpSpLocks/>
          </p:cNvGrpSpPr>
          <p:nvPr/>
        </p:nvGrpSpPr>
        <p:grpSpPr bwMode="auto">
          <a:xfrm>
            <a:off x="2598278" y="2875889"/>
            <a:ext cx="649287" cy="1141412"/>
            <a:chOff x="1791" y="1359"/>
            <a:chExt cx="409" cy="71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91" y="1372"/>
              <a:ext cx="397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817" y="2064"/>
              <a:ext cx="37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2151" y="1359"/>
              <a:ext cx="1" cy="719"/>
            </a:xfrm>
            <a:custGeom>
              <a:avLst/>
              <a:gdLst>
                <a:gd name="T0" fmla="*/ 0 w 1"/>
                <a:gd name="T1" fmla="*/ 0 h 719"/>
                <a:gd name="T2" fmla="*/ 0 w 1"/>
                <a:gd name="T3" fmla="*/ 719 h 719"/>
                <a:gd name="T4" fmla="*/ 0 60000 65536"/>
                <a:gd name="T5" fmla="*/ 0 60000 65536"/>
                <a:gd name="T6" fmla="*/ 0 w 1"/>
                <a:gd name="T7" fmla="*/ 0 h 719"/>
                <a:gd name="T8" fmla="*/ 1 w 1"/>
                <a:gd name="T9" fmla="*/ 719 h 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9">
                  <a:moveTo>
                    <a:pt x="0" y="0"/>
                  </a:moveTo>
                  <a:lnTo>
                    <a:pt x="0" y="719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 rot="-5400000">
              <a:off x="1922" y="1625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56</a:t>
              </a:r>
            </a:p>
          </p:txBody>
        </p: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1496553" y="2210726"/>
            <a:ext cx="1125537" cy="1057275"/>
            <a:chOff x="702" y="1509"/>
            <a:chExt cx="709" cy="666"/>
          </a:xfrm>
        </p:grpSpPr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702" y="1644"/>
              <a:ext cx="0" cy="53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1403" y="1644"/>
              <a:ext cx="0" cy="29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710" y="1665"/>
              <a:ext cx="70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939" y="1509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50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2222042" y="3952236"/>
            <a:ext cx="390525" cy="750892"/>
            <a:chOff x="1159" y="2606"/>
            <a:chExt cx="246" cy="473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1169" y="2769"/>
              <a:ext cx="2" cy="7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V="1">
              <a:off x="1403" y="2769"/>
              <a:ext cx="0" cy="31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1171" y="2790"/>
              <a:ext cx="225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1159" y="2606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20</a:t>
              </a:r>
            </a:p>
          </p:txBody>
        </p:sp>
      </p:grpSp>
      <p:grpSp>
        <p:nvGrpSpPr>
          <p:cNvPr id="34" name="Group 192"/>
          <p:cNvGrpSpPr>
            <a:grpSpLocks/>
          </p:cNvGrpSpPr>
          <p:nvPr/>
        </p:nvGrpSpPr>
        <p:grpSpPr bwMode="auto">
          <a:xfrm>
            <a:off x="1391778" y="2829851"/>
            <a:ext cx="3181350" cy="2608263"/>
            <a:chOff x="1031" y="1330"/>
            <a:chExt cx="2004" cy="1643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165" y="1330"/>
              <a:ext cx="870" cy="800"/>
              <a:chOff x="1770" y="2424"/>
              <a:chExt cx="916" cy="800"/>
            </a:xfrm>
          </p:grpSpPr>
          <p:sp>
            <p:nvSpPr>
              <p:cNvPr id="62" name="Oval 34"/>
              <p:cNvSpPr>
                <a:spLocks noChangeArrowheads="1"/>
              </p:cNvSpPr>
              <p:nvPr/>
            </p:nvSpPr>
            <p:spPr bwMode="auto">
              <a:xfrm>
                <a:off x="1833" y="2466"/>
                <a:ext cx="792" cy="69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3" name="Line 35"/>
              <p:cNvSpPr>
                <a:spLocks noChangeShapeType="1"/>
              </p:cNvSpPr>
              <p:nvPr/>
            </p:nvSpPr>
            <p:spPr bwMode="auto">
              <a:xfrm>
                <a:off x="1770" y="2815"/>
                <a:ext cx="9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4" name="Line 36"/>
              <p:cNvSpPr>
                <a:spLocks noChangeShapeType="1"/>
              </p:cNvSpPr>
              <p:nvPr/>
            </p:nvSpPr>
            <p:spPr bwMode="auto">
              <a:xfrm>
                <a:off x="2232" y="2424"/>
                <a:ext cx="0" cy="8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1847" y="2698"/>
                <a:ext cx="771" cy="1"/>
              </a:xfrm>
              <a:custGeom>
                <a:avLst/>
                <a:gdLst>
                  <a:gd name="T0" fmla="*/ 0 w 771"/>
                  <a:gd name="T1" fmla="*/ 0 h 1"/>
                  <a:gd name="T2" fmla="*/ 771 w 771"/>
                  <a:gd name="T3" fmla="*/ 0 h 1"/>
                  <a:gd name="T4" fmla="*/ 0 60000 65536"/>
                  <a:gd name="T5" fmla="*/ 0 60000 65536"/>
                  <a:gd name="T6" fmla="*/ 0 w 771"/>
                  <a:gd name="T7" fmla="*/ 0 h 1"/>
                  <a:gd name="T8" fmla="*/ 771 w 77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71" h="1">
                    <a:moveTo>
                      <a:pt x="0" y="0"/>
                    </a:moveTo>
                    <a:lnTo>
                      <a:pt x="771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6" name="Freeform 38"/>
              <p:cNvSpPr>
                <a:spLocks/>
              </p:cNvSpPr>
              <p:nvPr/>
            </p:nvSpPr>
            <p:spPr bwMode="auto">
              <a:xfrm>
                <a:off x="1852" y="2934"/>
                <a:ext cx="771" cy="1"/>
              </a:xfrm>
              <a:custGeom>
                <a:avLst/>
                <a:gdLst>
                  <a:gd name="T0" fmla="*/ 0 w 771"/>
                  <a:gd name="T1" fmla="*/ 0 h 1"/>
                  <a:gd name="T2" fmla="*/ 771 w 771"/>
                  <a:gd name="T3" fmla="*/ 0 h 1"/>
                  <a:gd name="T4" fmla="*/ 0 60000 65536"/>
                  <a:gd name="T5" fmla="*/ 0 60000 65536"/>
                  <a:gd name="T6" fmla="*/ 0 w 771"/>
                  <a:gd name="T7" fmla="*/ 0 h 1"/>
                  <a:gd name="T8" fmla="*/ 771 w 77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71" h="1">
                    <a:moveTo>
                      <a:pt x="0" y="0"/>
                    </a:moveTo>
                    <a:lnTo>
                      <a:pt x="771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2109" y="2480"/>
                <a:ext cx="1" cy="662"/>
              </a:xfrm>
              <a:custGeom>
                <a:avLst/>
                <a:gdLst>
                  <a:gd name="T0" fmla="*/ 0 w 1"/>
                  <a:gd name="T1" fmla="*/ 0 h 662"/>
                  <a:gd name="T2" fmla="*/ 0 w 1"/>
                  <a:gd name="T3" fmla="*/ 662 h 662"/>
                  <a:gd name="T4" fmla="*/ 0 60000 65536"/>
                  <a:gd name="T5" fmla="*/ 0 60000 65536"/>
                  <a:gd name="T6" fmla="*/ 0 w 1"/>
                  <a:gd name="T7" fmla="*/ 0 h 662"/>
                  <a:gd name="T8" fmla="*/ 1 w 1"/>
                  <a:gd name="T9" fmla="*/ 662 h 6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662">
                    <a:moveTo>
                      <a:pt x="0" y="0"/>
                    </a:moveTo>
                    <a:lnTo>
                      <a:pt x="0" y="66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8" name="Freeform 40"/>
              <p:cNvSpPr>
                <a:spLocks/>
              </p:cNvSpPr>
              <p:nvPr/>
            </p:nvSpPr>
            <p:spPr bwMode="auto">
              <a:xfrm>
                <a:off x="2359" y="2485"/>
                <a:ext cx="1" cy="662"/>
              </a:xfrm>
              <a:custGeom>
                <a:avLst/>
                <a:gdLst>
                  <a:gd name="T0" fmla="*/ 0 w 1"/>
                  <a:gd name="T1" fmla="*/ 0 h 662"/>
                  <a:gd name="T2" fmla="*/ 0 w 1"/>
                  <a:gd name="T3" fmla="*/ 662 h 662"/>
                  <a:gd name="T4" fmla="*/ 0 60000 65536"/>
                  <a:gd name="T5" fmla="*/ 0 60000 65536"/>
                  <a:gd name="T6" fmla="*/ 0 w 1"/>
                  <a:gd name="T7" fmla="*/ 0 h 662"/>
                  <a:gd name="T8" fmla="*/ 1 w 1"/>
                  <a:gd name="T9" fmla="*/ 662 h 6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662">
                    <a:moveTo>
                      <a:pt x="0" y="0"/>
                    </a:moveTo>
                    <a:lnTo>
                      <a:pt x="0" y="66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36" name="Group 41"/>
            <p:cNvGrpSpPr>
              <a:grpSpLocks/>
            </p:cNvGrpSpPr>
            <p:nvPr/>
          </p:nvGrpSpPr>
          <p:grpSpPr bwMode="auto">
            <a:xfrm>
              <a:off x="1047" y="1372"/>
              <a:ext cx="825" cy="693"/>
              <a:chOff x="892" y="2436"/>
              <a:chExt cx="825" cy="693"/>
            </a:xfrm>
          </p:grpSpPr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1411" y="3099"/>
                <a:ext cx="232" cy="1"/>
              </a:xfrm>
              <a:custGeom>
                <a:avLst/>
                <a:gdLst>
                  <a:gd name="T0" fmla="*/ 232 w 232"/>
                  <a:gd name="T1" fmla="*/ 0 h 1"/>
                  <a:gd name="T2" fmla="*/ 0 w 232"/>
                  <a:gd name="T3" fmla="*/ 0 h 1"/>
                  <a:gd name="T4" fmla="*/ 0 60000 65536"/>
                  <a:gd name="T5" fmla="*/ 0 60000 65536"/>
                  <a:gd name="T6" fmla="*/ 0 w 232"/>
                  <a:gd name="T7" fmla="*/ 0 h 1"/>
                  <a:gd name="T8" fmla="*/ 232 w 23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2" h="1">
                    <a:moveTo>
                      <a:pt x="232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 flipH="1">
                <a:off x="1184" y="2436"/>
                <a:ext cx="46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1184" y="3128"/>
                <a:ext cx="467" cy="1"/>
              </a:xfrm>
              <a:custGeom>
                <a:avLst/>
                <a:gdLst>
                  <a:gd name="T0" fmla="*/ 467 w 467"/>
                  <a:gd name="T1" fmla="*/ 0 h 1"/>
                  <a:gd name="T2" fmla="*/ 0 w 467"/>
                  <a:gd name="T3" fmla="*/ 0 h 1"/>
                  <a:gd name="T4" fmla="*/ 0 60000 65536"/>
                  <a:gd name="T5" fmla="*/ 0 60000 65536"/>
                  <a:gd name="T6" fmla="*/ 0 w 467"/>
                  <a:gd name="T7" fmla="*/ 0 h 1"/>
                  <a:gd name="T8" fmla="*/ 467 w 46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1">
                    <a:moveTo>
                      <a:pt x="467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3" name="Line 45"/>
              <p:cNvSpPr>
                <a:spLocks noChangeShapeType="1"/>
              </p:cNvSpPr>
              <p:nvPr/>
            </p:nvSpPr>
            <p:spPr bwMode="auto">
              <a:xfrm>
                <a:off x="1639" y="2436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948" y="2669"/>
                <a:ext cx="245" cy="1"/>
              </a:xfrm>
              <a:custGeom>
                <a:avLst/>
                <a:gdLst>
                  <a:gd name="T0" fmla="*/ 245 w 245"/>
                  <a:gd name="T1" fmla="*/ 1 h 1"/>
                  <a:gd name="T2" fmla="*/ 0 w 245"/>
                  <a:gd name="T3" fmla="*/ 0 h 1"/>
                  <a:gd name="T4" fmla="*/ 0 60000 65536"/>
                  <a:gd name="T5" fmla="*/ 0 60000 65536"/>
                  <a:gd name="T6" fmla="*/ 0 w 245"/>
                  <a:gd name="T7" fmla="*/ 0 h 1"/>
                  <a:gd name="T8" fmla="*/ 245 w 24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" h="1">
                    <a:moveTo>
                      <a:pt x="245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auto">
              <a:xfrm flipH="1">
                <a:off x="948" y="2904"/>
                <a:ext cx="2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auto">
              <a:xfrm flipV="1">
                <a:off x="948" y="2668"/>
                <a:ext cx="0" cy="2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>
                <a:off x="1184" y="2904"/>
                <a:ext cx="0" cy="22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 flipV="1">
                <a:off x="1184" y="2436"/>
                <a:ext cx="0" cy="2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 flipH="1">
                <a:off x="892" y="2785"/>
                <a:ext cx="8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1411" y="2466"/>
                <a:ext cx="225" cy="1"/>
              </a:xfrm>
              <a:custGeom>
                <a:avLst/>
                <a:gdLst>
                  <a:gd name="T0" fmla="*/ 225 w 225"/>
                  <a:gd name="T1" fmla="*/ 0 h 1"/>
                  <a:gd name="T2" fmla="*/ 0 w 225"/>
                  <a:gd name="T3" fmla="*/ 0 h 1"/>
                  <a:gd name="T4" fmla="*/ 0 60000 65536"/>
                  <a:gd name="T5" fmla="*/ 0 60000 65536"/>
                  <a:gd name="T6" fmla="*/ 0 w 225"/>
                  <a:gd name="T7" fmla="*/ 0 h 1"/>
                  <a:gd name="T8" fmla="*/ 225 w 22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5" h="1">
                    <a:moveTo>
                      <a:pt x="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1418" y="2459"/>
                <a:ext cx="1" cy="647"/>
              </a:xfrm>
              <a:custGeom>
                <a:avLst/>
                <a:gdLst>
                  <a:gd name="T0" fmla="*/ 0 w 1"/>
                  <a:gd name="T1" fmla="*/ 0 h 647"/>
                  <a:gd name="T2" fmla="*/ 0 w 1"/>
                  <a:gd name="T3" fmla="*/ 647 h 647"/>
                  <a:gd name="T4" fmla="*/ 0 60000 65536"/>
                  <a:gd name="T5" fmla="*/ 0 60000 65536"/>
                  <a:gd name="T6" fmla="*/ 0 w 1"/>
                  <a:gd name="T7" fmla="*/ 0 h 647"/>
                  <a:gd name="T8" fmla="*/ 1 w 1"/>
                  <a:gd name="T9" fmla="*/ 647 h 6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647">
                    <a:moveTo>
                      <a:pt x="0" y="0"/>
                    </a:moveTo>
                    <a:lnTo>
                      <a:pt x="0" y="647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37" name="Group 54"/>
            <p:cNvGrpSpPr>
              <a:grpSpLocks/>
            </p:cNvGrpSpPr>
            <p:nvPr/>
          </p:nvGrpSpPr>
          <p:grpSpPr bwMode="auto">
            <a:xfrm>
              <a:off x="1031" y="2276"/>
              <a:ext cx="825" cy="697"/>
              <a:chOff x="876" y="3340"/>
              <a:chExt cx="825" cy="697"/>
            </a:xfrm>
          </p:grpSpPr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 flipH="1">
                <a:off x="950" y="4003"/>
                <a:ext cx="232" cy="1"/>
              </a:xfrm>
              <a:custGeom>
                <a:avLst/>
                <a:gdLst>
                  <a:gd name="T0" fmla="*/ 232 w 232"/>
                  <a:gd name="T1" fmla="*/ 0 h 1"/>
                  <a:gd name="T2" fmla="*/ 0 w 232"/>
                  <a:gd name="T3" fmla="*/ 0 h 1"/>
                  <a:gd name="T4" fmla="*/ 0 60000 65536"/>
                  <a:gd name="T5" fmla="*/ 0 60000 65536"/>
                  <a:gd name="T6" fmla="*/ 0 w 232"/>
                  <a:gd name="T7" fmla="*/ 0 h 1"/>
                  <a:gd name="T8" fmla="*/ 232 w 23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2" h="1">
                    <a:moveTo>
                      <a:pt x="232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9" name="Line 56"/>
              <p:cNvSpPr>
                <a:spLocks noChangeShapeType="1"/>
              </p:cNvSpPr>
              <p:nvPr/>
            </p:nvSpPr>
            <p:spPr bwMode="auto">
              <a:xfrm>
                <a:off x="947" y="3340"/>
                <a:ext cx="46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 flipH="1">
                <a:off x="942" y="4032"/>
                <a:ext cx="467" cy="1"/>
              </a:xfrm>
              <a:custGeom>
                <a:avLst/>
                <a:gdLst>
                  <a:gd name="T0" fmla="*/ 467 w 467"/>
                  <a:gd name="T1" fmla="*/ 0 h 1"/>
                  <a:gd name="T2" fmla="*/ 0 w 467"/>
                  <a:gd name="T3" fmla="*/ 0 h 1"/>
                  <a:gd name="T4" fmla="*/ 0 60000 65536"/>
                  <a:gd name="T5" fmla="*/ 0 60000 65536"/>
                  <a:gd name="T6" fmla="*/ 0 w 467"/>
                  <a:gd name="T7" fmla="*/ 0 h 1"/>
                  <a:gd name="T8" fmla="*/ 467 w 46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1">
                    <a:moveTo>
                      <a:pt x="467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1" name="Line 58"/>
              <p:cNvSpPr>
                <a:spLocks noChangeShapeType="1"/>
              </p:cNvSpPr>
              <p:nvPr/>
            </p:nvSpPr>
            <p:spPr bwMode="auto">
              <a:xfrm flipH="1">
                <a:off x="947" y="3340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 flipH="1">
                <a:off x="1407" y="3573"/>
                <a:ext cx="245" cy="1"/>
              </a:xfrm>
              <a:custGeom>
                <a:avLst/>
                <a:gdLst>
                  <a:gd name="T0" fmla="*/ 245 w 245"/>
                  <a:gd name="T1" fmla="*/ 1 h 1"/>
                  <a:gd name="T2" fmla="*/ 0 w 245"/>
                  <a:gd name="T3" fmla="*/ 0 h 1"/>
                  <a:gd name="T4" fmla="*/ 0 60000 65536"/>
                  <a:gd name="T5" fmla="*/ 0 60000 65536"/>
                  <a:gd name="T6" fmla="*/ 0 w 245"/>
                  <a:gd name="T7" fmla="*/ 0 h 1"/>
                  <a:gd name="T8" fmla="*/ 245 w 24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" h="1">
                    <a:moveTo>
                      <a:pt x="245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3" name="Line 60"/>
              <p:cNvSpPr>
                <a:spLocks noChangeShapeType="1"/>
              </p:cNvSpPr>
              <p:nvPr/>
            </p:nvSpPr>
            <p:spPr bwMode="auto">
              <a:xfrm>
                <a:off x="1409" y="3808"/>
                <a:ext cx="2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4" name="Freeform 61"/>
              <p:cNvSpPr>
                <a:spLocks/>
              </p:cNvSpPr>
              <p:nvPr/>
            </p:nvSpPr>
            <p:spPr bwMode="auto">
              <a:xfrm>
                <a:off x="1636" y="3571"/>
                <a:ext cx="1" cy="247"/>
              </a:xfrm>
              <a:custGeom>
                <a:avLst/>
                <a:gdLst>
                  <a:gd name="T0" fmla="*/ 0 w 1"/>
                  <a:gd name="T1" fmla="*/ 247 h 247"/>
                  <a:gd name="T2" fmla="*/ 0 w 1"/>
                  <a:gd name="T3" fmla="*/ 0 h 247"/>
                  <a:gd name="T4" fmla="*/ 0 60000 65536"/>
                  <a:gd name="T5" fmla="*/ 0 60000 65536"/>
                  <a:gd name="T6" fmla="*/ 0 w 1"/>
                  <a:gd name="T7" fmla="*/ 0 h 247"/>
                  <a:gd name="T8" fmla="*/ 1 w 1"/>
                  <a:gd name="T9" fmla="*/ 247 h 2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7">
                    <a:moveTo>
                      <a:pt x="0" y="24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5" name="Freeform 62"/>
              <p:cNvSpPr>
                <a:spLocks/>
              </p:cNvSpPr>
              <p:nvPr/>
            </p:nvSpPr>
            <p:spPr bwMode="auto">
              <a:xfrm>
                <a:off x="1411" y="3808"/>
                <a:ext cx="1" cy="229"/>
              </a:xfrm>
              <a:custGeom>
                <a:avLst/>
                <a:gdLst>
                  <a:gd name="T0" fmla="*/ 0 w 1"/>
                  <a:gd name="T1" fmla="*/ 0 h 229"/>
                  <a:gd name="T2" fmla="*/ 0 w 1"/>
                  <a:gd name="T3" fmla="*/ 229 h 229"/>
                  <a:gd name="T4" fmla="*/ 0 60000 65536"/>
                  <a:gd name="T5" fmla="*/ 0 60000 65536"/>
                  <a:gd name="T6" fmla="*/ 0 w 1"/>
                  <a:gd name="T7" fmla="*/ 0 h 229"/>
                  <a:gd name="T8" fmla="*/ 1 w 1"/>
                  <a:gd name="T9" fmla="*/ 229 h 2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9">
                    <a:moveTo>
                      <a:pt x="0" y="0"/>
                    </a:moveTo>
                    <a:lnTo>
                      <a:pt x="0" y="229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6" name="Line 63"/>
              <p:cNvSpPr>
                <a:spLocks noChangeShapeType="1"/>
              </p:cNvSpPr>
              <p:nvPr/>
            </p:nvSpPr>
            <p:spPr bwMode="auto">
              <a:xfrm flipH="1" flipV="1">
                <a:off x="1409" y="3340"/>
                <a:ext cx="0" cy="2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7" name="Line 64"/>
              <p:cNvSpPr>
                <a:spLocks noChangeShapeType="1"/>
              </p:cNvSpPr>
              <p:nvPr/>
            </p:nvSpPr>
            <p:spPr bwMode="auto">
              <a:xfrm>
                <a:off x="876" y="3689"/>
                <a:ext cx="8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8" name="Freeform 65"/>
              <p:cNvSpPr>
                <a:spLocks/>
              </p:cNvSpPr>
              <p:nvPr/>
            </p:nvSpPr>
            <p:spPr bwMode="auto">
              <a:xfrm flipH="1">
                <a:off x="957" y="3370"/>
                <a:ext cx="225" cy="1"/>
              </a:xfrm>
              <a:custGeom>
                <a:avLst/>
                <a:gdLst>
                  <a:gd name="T0" fmla="*/ 225 w 225"/>
                  <a:gd name="T1" fmla="*/ 0 h 1"/>
                  <a:gd name="T2" fmla="*/ 0 w 225"/>
                  <a:gd name="T3" fmla="*/ 0 h 1"/>
                  <a:gd name="T4" fmla="*/ 0 60000 65536"/>
                  <a:gd name="T5" fmla="*/ 0 60000 65536"/>
                  <a:gd name="T6" fmla="*/ 0 w 225"/>
                  <a:gd name="T7" fmla="*/ 0 h 1"/>
                  <a:gd name="T8" fmla="*/ 225 w 22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5" h="1">
                    <a:moveTo>
                      <a:pt x="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9" name="Freeform 66"/>
              <p:cNvSpPr>
                <a:spLocks/>
              </p:cNvSpPr>
              <p:nvPr/>
            </p:nvSpPr>
            <p:spPr bwMode="auto">
              <a:xfrm flipH="1">
                <a:off x="1174" y="3363"/>
                <a:ext cx="1" cy="647"/>
              </a:xfrm>
              <a:custGeom>
                <a:avLst/>
                <a:gdLst>
                  <a:gd name="T0" fmla="*/ 0 w 1"/>
                  <a:gd name="T1" fmla="*/ 0 h 647"/>
                  <a:gd name="T2" fmla="*/ 0 w 1"/>
                  <a:gd name="T3" fmla="*/ 647 h 647"/>
                  <a:gd name="T4" fmla="*/ 0 60000 65536"/>
                  <a:gd name="T5" fmla="*/ 0 60000 65536"/>
                  <a:gd name="T6" fmla="*/ 0 w 1"/>
                  <a:gd name="T7" fmla="*/ 0 h 647"/>
                  <a:gd name="T8" fmla="*/ 1 w 1"/>
                  <a:gd name="T9" fmla="*/ 647 h 6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647">
                    <a:moveTo>
                      <a:pt x="0" y="0"/>
                    </a:moveTo>
                    <a:lnTo>
                      <a:pt x="0" y="647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599874" y="2921926"/>
            <a:ext cx="366713" cy="1049338"/>
            <a:chOff x="3958" y="2452"/>
            <a:chExt cx="231" cy="661"/>
          </a:xfrm>
        </p:grpSpPr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 rot="16200000">
              <a:off x="3960" y="2674"/>
              <a:ext cx="2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52</a:t>
              </a: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3958" y="2465"/>
              <a:ext cx="21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965" y="3099"/>
              <a:ext cx="20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4152" y="2452"/>
              <a:ext cx="1" cy="661"/>
            </a:xfrm>
            <a:custGeom>
              <a:avLst/>
              <a:gdLst>
                <a:gd name="T0" fmla="*/ 0 w 1"/>
                <a:gd name="T1" fmla="*/ 0 h 661"/>
                <a:gd name="T2" fmla="*/ 0 w 1"/>
                <a:gd name="T3" fmla="*/ 661 h 661"/>
                <a:gd name="T4" fmla="*/ 0 60000 65536"/>
                <a:gd name="T5" fmla="*/ 0 60000 65536"/>
                <a:gd name="T6" fmla="*/ 0 w 1"/>
                <a:gd name="T7" fmla="*/ 0 h 661"/>
                <a:gd name="T8" fmla="*/ 1 w 1"/>
                <a:gd name="T9" fmla="*/ 661 h 6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61">
                  <a:moveTo>
                    <a:pt x="0" y="0"/>
                  </a:moveTo>
                  <a:lnTo>
                    <a:pt x="0" y="661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6" name="Group 74"/>
          <p:cNvGrpSpPr>
            <a:grpSpLocks/>
          </p:cNvGrpSpPr>
          <p:nvPr/>
        </p:nvGrpSpPr>
        <p:grpSpPr bwMode="auto">
          <a:xfrm>
            <a:off x="988580" y="4352264"/>
            <a:ext cx="533404" cy="1062037"/>
            <a:chOff x="2703" y="2858"/>
            <a:chExt cx="336" cy="669"/>
          </a:xfrm>
        </p:grpSpPr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H="1">
              <a:off x="2843" y="2873"/>
              <a:ext cx="196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H="1">
              <a:off x="2843" y="3506"/>
              <a:ext cx="196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2879" y="2858"/>
              <a:ext cx="1" cy="669"/>
            </a:xfrm>
            <a:custGeom>
              <a:avLst/>
              <a:gdLst>
                <a:gd name="T0" fmla="*/ 0 w 1"/>
                <a:gd name="T1" fmla="*/ 0 h 669"/>
                <a:gd name="T2" fmla="*/ 0 w 1"/>
                <a:gd name="T3" fmla="*/ 669 h 669"/>
                <a:gd name="T4" fmla="*/ 0 60000 65536"/>
                <a:gd name="T5" fmla="*/ 0 60000 65536"/>
                <a:gd name="T6" fmla="*/ 0 w 1"/>
                <a:gd name="T7" fmla="*/ 0 h 669"/>
                <a:gd name="T8" fmla="*/ 1 w 1"/>
                <a:gd name="T9" fmla="*/ 669 h 6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69">
                  <a:moveTo>
                    <a:pt x="0" y="0"/>
                  </a:moveTo>
                  <a:lnTo>
                    <a:pt x="0" y="669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 rot="16200000">
              <a:off x="2686" y="3101"/>
              <a:ext cx="2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52</a:t>
              </a:r>
            </a:p>
          </p:txBody>
        </p:sp>
      </p:grpSp>
      <p:grpSp>
        <p:nvGrpSpPr>
          <p:cNvPr id="81" name="Group 197"/>
          <p:cNvGrpSpPr>
            <a:grpSpLocks/>
          </p:cNvGrpSpPr>
          <p:nvPr/>
        </p:nvGrpSpPr>
        <p:grpSpPr bwMode="auto">
          <a:xfrm>
            <a:off x="5219240" y="2174214"/>
            <a:ext cx="3257550" cy="3227387"/>
            <a:chOff x="3433" y="926"/>
            <a:chExt cx="2052" cy="2033"/>
          </a:xfrm>
        </p:grpSpPr>
        <p:grpSp>
          <p:nvGrpSpPr>
            <p:cNvPr id="82" name="Group 198"/>
            <p:cNvGrpSpPr>
              <a:grpSpLocks/>
            </p:cNvGrpSpPr>
            <p:nvPr/>
          </p:nvGrpSpPr>
          <p:grpSpPr bwMode="auto">
            <a:xfrm>
              <a:off x="3433" y="1316"/>
              <a:ext cx="2052" cy="1643"/>
              <a:chOff x="3433" y="1316"/>
              <a:chExt cx="2052" cy="1643"/>
            </a:xfrm>
          </p:grpSpPr>
          <p:grpSp>
            <p:nvGrpSpPr>
              <p:cNvPr id="102" name="Group 199"/>
              <p:cNvGrpSpPr>
                <a:grpSpLocks/>
              </p:cNvGrpSpPr>
              <p:nvPr/>
            </p:nvGrpSpPr>
            <p:grpSpPr bwMode="auto">
              <a:xfrm>
                <a:off x="4644" y="1316"/>
                <a:ext cx="841" cy="800"/>
                <a:chOff x="1770" y="2424"/>
                <a:chExt cx="916" cy="800"/>
              </a:xfrm>
            </p:grpSpPr>
            <p:sp>
              <p:nvSpPr>
                <p:cNvPr id="129" name="Oval 200"/>
                <p:cNvSpPr>
                  <a:spLocks noChangeArrowheads="1"/>
                </p:cNvSpPr>
                <p:nvPr/>
              </p:nvSpPr>
              <p:spPr bwMode="auto">
                <a:xfrm>
                  <a:off x="1833" y="2466"/>
                  <a:ext cx="792" cy="69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30" name="Line 201"/>
                <p:cNvSpPr>
                  <a:spLocks noChangeShapeType="1"/>
                </p:cNvSpPr>
                <p:nvPr/>
              </p:nvSpPr>
              <p:spPr bwMode="auto">
                <a:xfrm>
                  <a:off x="1770" y="2815"/>
                  <a:ext cx="9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31" name="Line 202"/>
                <p:cNvSpPr>
                  <a:spLocks noChangeShapeType="1"/>
                </p:cNvSpPr>
                <p:nvPr/>
              </p:nvSpPr>
              <p:spPr bwMode="auto">
                <a:xfrm>
                  <a:off x="2232" y="2424"/>
                  <a:ext cx="0" cy="8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32" name="Freeform 203"/>
                <p:cNvSpPr>
                  <a:spLocks/>
                </p:cNvSpPr>
                <p:nvPr/>
              </p:nvSpPr>
              <p:spPr bwMode="auto">
                <a:xfrm>
                  <a:off x="1847" y="2698"/>
                  <a:ext cx="771" cy="1"/>
                </a:xfrm>
                <a:custGeom>
                  <a:avLst/>
                  <a:gdLst>
                    <a:gd name="T0" fmla="*/ 0 w 771"/>
                    <a:gd name="T1" fmla="*/ 0 h 1"/>
                    <a:gd name="T2" fmla="*/ 771 w 771"/>
                    <a:gd name="T3" fmla="*/ 0 h 1"/>
                    <a:gd name="T4" fmla="*/ 0 60000 65536"/>
                    <a:gd name="T5" fmla="*/ 0 60000 65536"/>
                    <a:gd name="T6" fmla="*/ 0 w 771"/>
                    <a:gd name="T7" fmla="*/ 0 h 1"/>
                    <a:gd name="T8" fmla="*/ 771 w 77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71" h="1">
                      <a:moveTo>
                        <a:pt x="0" y="0"/>
                      </a:moveTo>
                      <a:lnTo>
                        <a:pt x="771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33" name="Freeform 204"/>
                <p:cNvSpPr>
                  <a:spLocks/>
                </p:cNvSpPr>
                <p:nvPr/>
              </p:nvSpPr>
              <p:spPr bwMode="auto">
                <a:xfrm>
                  <a:off x="1852" y="2934"/>
                  <a:ext cx="771" cy="1"/>
                </a:xfrm>
                <a:custGeom>
                  <a:avLst/>
                  <a:gdLst>
                    <a:gd name="T0" fmla="*/ 0 w 771"/>
                    <a:gd name="T1" fmla="*/ 0 h 1"/>
                    <a:gd name="T2" fmla="*/ 771 w 771"/>
                    <a:gd name="T3" fmla="*/ 0 h 1"/>
                    <a:gd name="T4" fmla="*/ 0 60000 65536"/>
                    <a:gd name="T5" fmla="*/ 0 60000 65536"/>
                    <a:gd name="T6" fmla="*/ 0 w 771"/>
                    <a:gd name="T7" fmla="*/ 0 h 1"/>
                    <a:gd name="T8" fmla="*/ 771 w 77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71" h="1">
                      <a:moveTo>
                        <a:pt x="0" y="0"/>
                      </a:moveTo>
                      <a:lnTo>
                        <a:pt x="771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34" name="Freeform 205"/>
                <p:cNvSpPr>
                  <a:spLocks/>
                </p:cNvSpPr>
                <p:nvPr/>
              </p:nvSpPr>
              <p:spPr bwMode="auto">
                <a:xfrm>
                  <a:off x="2109" y="2480"/>
                  <a:ext cx="1" cy="662"/>
                </a:xfrm>
                <a:custGeom>
                  <a:avLst/>
                  <a:gdLst>
                    <a:gd name="T0" fmla="*/ 0 w 1"/>
                    <a:gd name="T1" fmla="*/ 0 h 662"/>
                    <a:gd name="T2" fmla="*/ 0 w 1"/>
                    <a:gd name="T3" fmla="*/ 662 h 662"/>
                    <a:gd name="T4" fmla="*/ 0 60000 65536"/>
                    <a:gd name="T5" fmla="*/ 0 60000 65536"/>
                    <a:gd name="T6" fmla="*/ 0 w 1"/>
                    <a:gd name="T7" fmla="*/ 0 h 662"/>
                    <a:gd name="T8" fmla="*/ 1 w 1"/>
                    <a:gd name="T9" fmla="*/ 662 h 6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62">
                      <a:moveTo>
                        <a:pt x="0" y="0"/>
                      </a:moveTo>
                      <a:lnTo>
                        <a:pt x="0" y="66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35" name="Freeform 206"/>
                <p:cNvSpPr>
                  <a:spLocks/>
                </p:cNvSpPr>
                <p:nvPr/>
              </p:nvSpPr>
              <p:spPr bwMode="auto">
                <a:xfrm>
                  <a:off x="2359" y="2485"/>
                  <a:ext cx="1" cy="662"/>
                </a:xfrm>
                <a:custGeom>
                  <a:avLst/>
                  <a:gdLst>
                    <a:gd name="T0" fmla="*/ 0 w 1"/>
                    <a:gd name="T1" fmla="*/ 0 h 662"/>
                    <a:gd name="T2" fmla="*/ 0 w 1"/>
                    <a:gd name="T3" fmla="*/ 662 h 662"/>
                    <a:gd name="T4" fmla="*/ 0 60000 65536"/>
                    <a:gd name="T5" fmla="*/ 0 60000 65536"/>
                    <a:gd name="T6" fmla="*/ 0 w 1"/>
                    <a:gd name="T7" fmla="*/ 0 h 662"/>
                    <a:gd name="T8" fmla="*/ 1 w 1"/>
                    <a:gd name="T9" fmla="*/ 662 h 6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62">
                      <a:moveTo>
                        <a:pt x="0" y="0"/>
                      </a:moveTo>
                      <a:lnTo>
                        <a:pt x="0" y="66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03" name="Group 207"/>
              <p:cNvGrpSpPr>
                <a:grpSpLocks/>
              </p:cNvGrpSpPr>
              <p:nvPr/>
            </p:nvGrpSpPr>
            <p:grpSpPr bwMode="auto">
              <a:xfrm>
                <a:off x="3449" y="1358"/>
                <a:ext cx="825" cy="693"/>
                <a:chOff x="2974" y="1939"/>
                <a:chExt cx="825" cy="693"/>
              </a:xfrm>
            </p:grpSpPr>
            <p:sp>
              <p:nvSpPr>
                <p:cNvPr id="117" name="Freeform 208"/>
                <p:cNvSpPr>
                  <a:spLocks/>
                </p:cNvSpPr>
                <p:nvPr/>
              </p:nvSpPr>
              <p:spPr bwMode="auto">
                <a:xfrm>
                  <a:off x="3493" y="2602"/>
                  <a:ext cx="232" cy="1"/>
                </a:xfrm>
                <a:custGeom>
                  <a:avLst/>
                  <a:gdLst>
                    <a:gd name="T0" fmla="*/ 232 w 232"/>
                    <a:gd name="T1" fmla="*/ 0 h 1"/>
                    <a:gd name="T2" fmla="*/ 0 w 232"/>
                    <a:gd name="T3" fmla="*/ 0 h 1"/>
                    <a:gd name="T4" fmla="*/ 0 60000 65536"/>
                    <a:gd name="T5" fmla="*/ 0 60000 65536"/>
                    <a:gd name="T6" fmla="*/ 0 w 232"/>
                    <a:gd name="T7" fmla="*/ 0 h 1"/>
                    <a:gd name="T8" fmla="*/ 232 w 23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2" h="1">
                      <a:moveTo>
                        <a:pt x="23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8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3266" y="1939"/>
                  <a:ext cx="46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9" name="Freeform 210"/>
                <p:cNvSpPr>
                  <a:spLocks/>
                </p:cNvSpPr>
                <p:nvPr/>
              </p:nvSpPr>
              <p:spPr bwMode="auto">
                <a:xfrm>
                  <a:off x="3266" y="2631"/>
                  <a:ext cx="467" cy="1"/>
                </a:xfrm>
                <a:custGeom>
                  <a:avLst/>
                  <a:gdLst>
                    <a:gd name="T0" fmla="*/ 467 w 467"/>
                    <a:gd name="T1" fmla="*/ 0 h 1"/>
                    <a:gd name="T2" fmla="*/ 0 w 467"/>
                    <a:gd name="T3" fmla="*/ 0 h 1"/>
                    <a:gd name="T4" fmla="*/ 0 60000 65536"/>
                    <a:gd name="T5" fmla="*/ 0 60000 65536"/>
                    <a:gd name="T6" fmla="*/ 0 w 467"/>
                    <a:gd name="T7" fmla="*/ 0 h 1"/>
                    <a:gd name="T8" fmla="*/ 467 w 46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1">
                      <a:moveTo>
                        <a:pt x="46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0" name="Line 211"/>
                <p:cNvSpPr>
                  <a:spLocks noChangeShapeType="1"/>
                </p:cNvSpPr>
                <p:nvPr/>
              </p:nvSpPr>
              <p:spPr bwMode="auto">
                <a:xfrm>
                  <a:off x="3721" y="1939"/>
                  <a:ext cx="0" cy="6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1" name="Freeform 212"/>
                <p:cNvSpPr>
                  <a:spLocks/>
                </p:cNvSpPr>
                <p:nvPr/>
              </p:nvSpPr>
              <p:spPr bwMode="auto">
                <a:xfrm>
                  <a:off x="3030" y="2172"/>
                  <a:ext cx="245" cy="1"/>
                </a:xfrm>
                <a:custGeom>
                  <a:avLst/>
                  <a:gdLst>
                    <a:gd name="T0" fmla="*/ 245 w 245"/>
                    <a:gd name="T1" fmla="*/ 1 h 1"/>
                    <a:gd name="T2" fmla="*/ 0 w 245"/>
                    <a:gd name="T3" fmla="*/ 0 h 1"/>
                    <a:gd name="T4" fmla="*/ 0 60000 65536"/>
                    <a:gd name="T5" fmla="*/ 0 60000 65536"/>
                    <a:gd name="T6" fmla="*/ 0 w 245"/>
                    <a:gd name="T7" fmla="*/ 0 h 1"/>
                    <a:gd name="T8" fmla="*/ 245 w 24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5" h="1">
                      <a:moveTo>
                        <a:pt x="245" y="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2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3030" y="2407"/>
                  <a:ext cx="23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3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3030" y="2171"/>
                  <a:ext cx="0" cy="2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4" name="Line 215"/>
                <p:cNvSpPr>
                  <a:spLocks noChangeShapeType="1"/>
                </p:cNvSpPr>
                <p:nvPr/>
              </p:nvSpPr>
              <p:spPr bwMode="auto">
                <a:xfrm>
                  <a:off x="3266" y="2407"/>
                  <a:ext cx="0" cy="22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5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3266" y="1939"/>
                  <a:ext cx="0" cy="23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6" name="Line 217"/>
                <p:cNvSpPr>
                  <a:spLocks noChangeShapeType="1"/>
                </p:cNvSpPr>
                <p:nvPr/>
              </p:nvSpPr>
              <p:spPr bwMode="auto">
                <a:xfrm flipH="1">
                  <a:off x="2974" y="2288"/>
                  <a:ext cx="82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7" name="Freeform 218"/>
                <p:cNvSpPr>
                  <a:spLocks/>
                </p:cNvSpPr>
                <p:nvPr/>
              </p:nvSpPr>
              <p:spPr bwMode="auto">
                <a:xfrm>
                  <a:off x="3493" y="1969"/>
                  <a:ext cx="225" cy="1"/>
                </a:xfrm>
                <a:custGeom>
                  <a:avLst/>
                  <a:gdLst>
                    <a:gd name="T0" fmla="*/ 225 w 225"/>
                    <a:gd name="T1" fmla="*/ 0 h 1"/>
                    <a:gd name="T2" fmla="*/ 0 w 225"/>
                    <a:gd name="T3" fmla="*/ 0 h 1"/>
                    <a:gd name="T4" fmla="*/ 0 60000 65536"/>
                    <a:gd name="T5" fmla="*/ 0 60000 65536"/>
                    <a:gd name="T6" fmla="*/ 0 w 225"/>
                    <a:gd name="T7" fmla="*/ 0 h 1"/>
                    <a:gd name="T8" fmla="*/ 225 w 22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5" h="1">
                      <a:moveTo>
                        <a:pt x="2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28" name="Freeform 219"/>
                <p:cNvSpPr>
                  <a:spLocks/>
                </p:cNvSpPr>
                <p:nvPr/>
              </p:nvSpPr>
              <p:spPr bwMode="auto">
                <a:xfrm>
                  <a:off x="3500" y="1962"/>
                  <a:ext cx="1" cy="647"/>
                </a:xfrm>
                <a:custGeom>
                  <a:avLst/>
                  <a:gdLst>
                    <a:gd name="T0" fmla="*/ 0 w 1"/>
                    <a:gd name="T1" fmla="*/ 0 h 647"/>
                    <a:gd name="T2" fmla="*/ 0 w 1"/>
                    <a:gd name="T3" fmla="*/ 647 h 647"/>
                    <a:gd name="T4" fmla="*/ 0 60000 65536"/>
                    <a:gd name="T5" fmla="*/ 0 60000 65536"/>
                    <a:gd name="T6" fmla="*/ 0 w 1"/>
                    <a:gd name="T7" fmla="*/ 0 h 647"/>
                    <a:gd name="T8" fmla="*/ 1 w 1"/>
                    <a:gd name="T9" fmla="*/ 647 h 64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47">
                      <a:moveTo>
                        <a:pt x="0" y="0"/>
                      </a:moveTo>
                      <a:lnTo>
                        <a:pt x="0" y="647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04" name="Group 220"/>
              <p:cNvGrpSpPr>
                <a:grpSpLocks/>
              </p:cNvGrpSpPr>
              <p:nvPr/>
            </p:nvGrpSpPr>
            <p:grpSpPr bwMode="auto">
              <a:xfrm>
                <a:off x="3433" y="2262"/>
                <a:ext cx="825" cy="697"/>
                <a:chOff x="3433" y="2262"/>
                <a:chExt cx="825" cy="697"/>
              </a:xfrm>
            </p:grpSpPr>
            <p:sp>
              <p:nvSpPr>
                <p:cNvPr id="105" name="Freeform 221"/>
                <p:cNvSpPr>
                  <a:spLocks/>
                </p:cNvSpPr>
                <p:nvPr/>
              </p:nvSpPr>
              <p:spPr bwMode="auto">
                <a:xfrm flipH="1">
                  <a:off x="3507" y="2918"/>
                  <a:ext cx="232" cy="1"/>
                </a:xfrm>
                <a:custGeom>
                  <a:avLst/>
                  <a:gdLst>
                    <a:gd name="T0" fmla="*/ 232 w 232"/>
                    <a:gd name="T1" fmla="*/ 0 h 1"/>
                    <a:gd name="T2" fmla="*/ 0 w 232"/>
                    <a:gd name="T3" fmla="*/ 0 h 1"/>
                    <a:gd name="T4" fmla="*/ 0 60000 65536"/>
                    <a:gd name="T5" fmla="*/ 0 60000 65536"/>
                    <a:gd name="T6" fmla="*/ 0 w 232"/>
                    <a:gd name="T7" fmla="*/ 0 h 1"/>
                    <a:gd name="T8" fmla="*/ 232 w 23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2" h="1">
                      <a:moveTo>
                        <a:pt x="23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06" name="Line 222"/>
                <p:cNvSpPr>
                  <a:spLocks noChangeShapeType="1"/>
                </p:cNvSpPr>
                <p:nvPr/>
              </p:nvSpPr>
              <p:spPr bwMode="auto">
                <a:xfrm>
                  <a:off x="3504" y="2262"/>
                  <a:ext cx="46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07" name="Freeform 223"/>
                <p:cNvSpPr>
                  <a:spLocks/>
                </p:cNvSpPr>
                <p:nvPr/>
              </p:nvSpPr>
              <p:spPr bwMode="auto">
                <a:xfrm flipH="1">
                  <a:off x="3506" y="2954"/>
                  <a:ext cx="467" cy="1"/>
                </a:xfrm>
                <a:custGeom>
                  <a:avLst/>
                  <a:gdLst>
                    <a:gd name="T0" fmla="*/ 467 w 467"/>
                    <a:gd name="T1" fmla="*/ 0 h 1"/>
                    <a:gd name="T2" fmla="*/ 0 w 467"/>
                    <a:gd name="T3" fmla="*/ 0 h 1"/>
                    <a:gd name="T4" fmla="*/ 0 60000 65536"/>
                    <a:gd name="T5" fmla="*/ 0 60000 65536"/>
                    <a:gd name="T6" fmla="*/ 0 w 467"/>
                    <a:gd name="T7" fmla="*/ 0 h 1"/>
                    <a:gd name="T8" fmla="*/ 467 w 46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1">
                      <a:moveTo>
                        <a:pt x="46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08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3504" y="2262"/>
                  <a:ext cx="0" cy="6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09" name="Freeform 225"/>
                <p:cNvSpPr>
                  <a:spLocks/>
                </p:cNvSpPr>
                <p:nvPr/>
              </p:nvSpPr>
              <p:spPr bwMode="auto">
                <a:xfrm flipH="1">
                  <a:off x="3964" y="2495"/>
                  <a:ext cx="245" cy="1"/>
                </a:xfrm>
                <a:custGeom>
                  <a:avLst/>
                  <a:gdLst>
                    <a:gd name="T0" fmla="*/ 245 w 245"/>
                    <a:gd name="T1" fmla="*/ 1 h 1"/>
                    <a:gd name="T2" fmla="*/ 0 w 245"/>
                    <a:gd name="T3" fmla="*/ 0 h 1"/>
                    <a:gd name="T4" fmla="*/ 0 60000 65536"/>
                    <a:gd name="T5" fmla="*/ 0 60000 65536"/>
                    <a:gd name="T6" fmla="*/ 0 w 245"/>
                    <a:gd name="T7" fmla="*/ 0 h 1"/>
                    <a:gd name="T8" fmla="*/ 245 w 24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5" h="1">
                      <a:moveTo>
                        <a:pt x="245" y="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0" name="Line 226"/>
                <p:cNvSpPr>
                  <a:spLocks noChangeShapeType="1"/>
                </p:cNvSpPr>
                <p:nvPr/>
              </p:nvSpPr>
              <p:spPr bwMode="auto">
                <a:xfrm>
                  <a:off x="3966" y="2730"/>
                  <a:ext cx="23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1" name="Freeform 227"/>
                <p:cNvSpPr>
                  <a:spLocks/>
                </p:cNvSpPr>
                <p:nvPr/>
              </p:nvSpPr>
              <p:spPr bwMode="auto">
                <a:xfrm>
                  <a:off x="4196" y="2494"/>
                  <a:ext cx="1" cy="248"/>
                </a:xfrm>
                <a:custGeom>
                  <a:avLst/>
                  <a:gdLst>
                    <a:gd name="T0" fmla="*/ 0 w 1"/>
                    <a:gd name="T1" fmla="*/ 248 h 248"/>
                    <a:gd name="T2" fmla="*/ 0 w 1"/>
                    <a:gd name="T3" fmla="*/ 0 h 248"/>
                    <a:gd name="T4" fmla="*/ 0 60000 65536"/>
                    <a:gd name="T5" fmla="*/ 0 60000 65536"/>
                    <a:gd name="T6" fmla="*/ 0 w 1"/>
                    <a:gd name="T7" fmla="*/ 0 h 248"/>
                    <a:gd name="T8" fmla="*/ 1 w 1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8">
                      <a:moveTo>
                        <a:pt x="0" y="24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2" name="Freeform 228"/>
                <p:cNvSpPr>
                  <a:spLocks/>
                </p:cNvSpPr>
                <p:nvPr/>
              </p:nvSpPr>
              <p:spPr bwMode="auto">
                <a:xfrm>
                  <a:off x="3968" y="2730"/>
                  <a:ext cx="1" cy="229"/>
                </a:xfrm>
                <a:custGeom>
                  <a:avLst/>
                  <a:gdLst>
                    <a:gd name="T0" fmla="*/ 0 w 1"/>
                    <a:gd name="T1" fmla="*/ 0 h 229"/>
                    <a:gd name="T2" fmla="*/ 0 w 1"/>
                    <a:gd name="T3" fmla="*/ 229 h 229"/>
                    <a:gd name="T4" fmla="*/ 0 60000 65536"/>
                    <a:gd name="T5" fmla="*/ 0 60000 65536"/>
                    <a:gd name="T6" fmla="*/ 0 w 1"/>
                    <a:gd name="T7" fmla="*/ 0 h 229"/>
                    <a:gd name="T8" fmla="*/ 1 w 1"/>
                    <a:gd name="T9" fmla="*/ 229 h 22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29">
                      <a:moveTo>
                        <a:pt x="0" y="0"/>
                      </a:moveTo>
                      <a:lnTo>
                        <a:pt x="0" y="229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3" name="Line 229"/>
                <p:cNvSpPr>
                  <a:spLocks noChangeShapeType="1"/>
                </p:cNvSpPr>
                <p:nvPr/>
              </p:nvSpPr>
              <p:spPr bwMode="auto">
                <a:xfrm flipH="1" flipV="1">
                  <a:off x="3966" y="2262"/>
                  <a:ext cx="0" cy="23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4" name="Line 230"/>
                <p:cNvSpPr>
                  <a:spLocks noChangeShapeType="1"/>
                </p:cNvSpPr>
                <p:nvPr/>
              </p:nvSpPr>
              <p:spPr bwMode="auto">
                <a:xfrm>
                  <a:off x="3433" y="2611"/>
                  <a:ext cx="82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5" name="Freeform 231"/>
                <p:cNvSpPr>
                  <a:spLocks/>
                </p:cNvSpPr>
                <p:nvPr/>
              </p:nvSpPr>
              <p:spPr bwMode="auto">
                <a:xfrm flipH="1">
                  <a:off x="3514" y="2292"/>
                  <a:ext cx="225" cy="1"/>
                </a:xfrm>
                <a:custGeom>
                  <a:avLst/>
                  <a:gdLst>
                    <a:gd name="T0" fmla="*/ 225 w 225"/>
                    <a:gd name="T1" fmla="*/ 0 h 1"/>
                    <a:gd name="T2" fmla="*/ 0 w 225"/>
                    <a:gd name="T3" fmla="*/ 0 h 1"/>
                    <a:gd name="T4" fmla="*/ 0 60000 65536"/>
                    <a:gd name="T5" fmla="*/ 0 60000 65536"/>
                    <a:gd name="T6" fmla="*/ 0 w 225"/>
                    <a:gd name="T7" fmla="*/ 0 h 1"/>
                    <a:gd name="T8" fmla="*/ 225 w 22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5" h="1">
                      <a:moveTo>
                        <a:pt x="2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6" name="Freeform 232"/>
                <p:cNvSpPr>
                  <a:spLocks/>
                </p:cNvSpPr>
                <p:nvPr/>
              </p:nvSpPr>
              <p:spPr bwMode="auto">
                <a:xfrm flipH="1">
                  <a:off x="3731" y="2285"/>
                  <a:ext cx="1" cy="647"/>
                </a:xfrm>
                <a:custGeom>
                  <a:avLst/>
                  <a:gdLst>
                    <a:gd name="T0" fmla="*/ 0 w 1"/>
                    <a:gd name="T1" fmla="*/ 0 h 647"/>
                    <a:gd name="T2" fmla="*/ 0 w 1"/>
                    <a:gd name="T3" fmla="*/ 647 h 647"/>
                    <a:gd name="T4" fmla="*/ 0 60000 65536"/>
                    <a:gd name="T5" fmla="*/ 0 60000 65536"/>
                    <a:gd name="T6" fmla="*/ 0 w 1"/>
                    <a:gd name="T7" fmla="*/ 0 h 647"/>
                    <a:gd name="T8" fmla="*/ 1 w 1"/>
                    <a:gd name="T9" fmla="*/ 647 h 64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47">
                      <a:moveTo>
                        <a:pt x="0" y="0"/>
                      </a:moveTo>
                      <a:lnTo>
                        <a:pt x="0" y="647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</p:grpSp>
        <p:grpSp>
          <p:nvGrpSpPr>
            <p:cNvPr id="83" name="Group 233"/>
            <p:cNvGrpSpPr>
              <a:grpSpLocks/>
            </p:cNvGrpSpPr>
            <p:nvPr/>
          </p:nvGrpSpPr>
          <p:grpSpPr bwMode="auto">
            <a:xfrm>
              <a:off x="3504" y="1057"/>
              <a:ext cx="250" cy="315"/>
              <a:chOff x="707" y="1640"/>
              <a:chExt cx="250" cy="315"/>
            </a:xfrm>
          </p:grpSpPr>
          <p:sp>
            <p:nvSpPr>
              <p:cNvPr id="99" name="Line 234"/>
              <p:cNvSpPr>
                <a:spLocks noChangeShapeType="1"/>
              </p:cNvSpPr>
              <p:nvPr/>
            </p:nvSpPr>
            <p:spPr bwMode="auto">
              <a:xfrm flipV="1">
                <a:off x="942" y="1804"/>
                <a:ext cx="0" cy="151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0" name="Line 235"/>
              <p:cNvSpPr>
                <a:spLocks noChangeShapeType="1"/>
              </p:cNvSpPr>
              <p:nvPr/>
            </p:nvSpPr>
            <p:spPr bwMode="auto">
              <a:xfrm>
                <a:off x="707" y="1825"/>
                <a:ext cx="228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1" name="Text Box 236"/>
              <p:cNvSpPr txBox="1">
                <a:spLocks noChangeArrowheads="1"/>
              </p:cNvSpPr>
              <p:nvPr/>
            </p:nvSpPr>
            <p:spPr bwMode="auto">
              <a:xfrm>
                <a:off x="711" y="1640"/>
                <a:ext cx="2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20</a:t>
                </a:r>
              </a:p>
            </p:txBody>
          </p:sp>
        </p:grpSp>
        <p:grpSp>
          <p:nvGrpSpPr>
            <p:cNvPr id="84" name="Group 237"/>
            <p:cNvGrpSpPr>
              <a:grpSpLocks/>
            </p:cNvGrpSpPr>
            <p:nvPr/>
          </p:nvGrpSpPr>
          <p:grpSpPr bwMode="auto">
            <a:xfrm>
              <a:off x="4193" y="1358"/>
              <a:ext cx="410" cy="706"/>
              <a:chOff x="3718" y="1939"/>
              <a:chExt cx="410" cy="706"/>
            </a:xfrm>
          </p:grpSpPr>
          <p:sp>
            <p:nvSpPr>
              <p:cNvPr id="95" name="Line 238"/>
              <p:cNvSpPr>
                <a:spLocks noChangeShapeType="1"/>
              </p:cNvSpPr>
              <p:nvPr/>
            </p:nvSpPr>
            <p:spPr bwMode="auto">
              <a:xfrm>
                <a:off x="3718" y="1952"/>
                <a:ext cx="410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6" name="Line 239"/>
              <p:cNvSpPr>
                <a:spLocks noChangeShapeType="1"/>
              </p:cNvSpPr>
              <p:nvPr/>
            </p:nvSpPr>
            <p:spPr bwMode="auto">
              <a:xfrm>
                <a:off x="3744" y="2631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7" name="Freeform 240"/>
              <p:cNvSpPr>
                <a:spLocks/>
              </p:cNvSpPr>
              <p:nvPr/>
            </p:nvSpPr>
            <p:spPr bwMode="auto">
              <a:xfrm>
                <a:off x="4089" y="1939"/>
                <a:ext cx="2" cy="706"/>
              </a:xfrm>
              <a:custGeom>
                <a:avLst/>
                <a:gdLst>
                  <a:gd name="T0" fmla="*/ 0 w 1"/>
                  <a:gd name="T1" fmla="*/ 0 h 719"/>
                  <a:gd name="T2" fmla="*/ 0 w 1"/>
                  <a:gd name="T3" fmla="*/ 719 h 719"/>
                  <a:gd name="T4" fmla="*/ 0 60000 65536"/>
                  <a:gd name="T5" fmla="*/ 0 60000 65536"/>
                  <a:gd name="T6" fmla="*/ 0 w 1"/>
                  <a:gd name="T7" fmla="*/ 0 h 719"/>
                  <a:gd name="T8" fmla="*/ 1 w 1"/>
                  <a:gd name="T9" fmla="*/ 719 h 7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19">
                    <a:moveTo>
                      <a:pt x="0" y="0"/>
                    </a:moveTo>
                    <a:lnTo>
                      <a:pt x="0" y="719"/>
                    </a:lnTo>
                  </a:path>
                </a:pathLst>
              </a:custGeom>
              <a:noFill/>
              <a:ln w="9525">
                <a:solidFill>
                  <a:srgbClr val="33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8" name="Text Box 241"/>
              <p:cNvSpPr txBox="1">
                <a:spLocks noChangeArrowheads="1"/>
              </p:cNvSpPr>
              <p:nvPr/>
            </p:nvSpPr>
            <p:spPr bwMode="auto">
              <a:xfrm rot="16200000">
                <a:off x="3850" y="2195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  <a:sym typeface="Symbol" pitchFamily="18" charset="2"/>
                  </a:rPr>
                  <a:t></a:t>
                </a:r>
                <a:r>
                  <a:rPr kumimoji="1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56</a:t>
                </a:r>
              </a:p>
            </p:txBody>
          </p:sp>
        </p:grpSp>
        <p:grpSp>
          <p:nvGrpSpPr>
            <p:cNvPr id="85" name="Group 242"/>
            <p:cNvGrpSpPr>
              <a:grpSpLocks/>
            </p:cNvGrpSpPr>
            <p:nvPr/>
          </p:nvGrpSpPr>
          <p:grpSpPr bwMode="auto">
            <a:xfrm>
              <a:off x="3499" y="926"/>
              <a:ext cx="709" cy="666"/>
              <a:chOff x="702" y="1509"/>
              <a:chExt cx="709" cy="666"/>
            </a:xfrm>
          </p:grpSpPr>
          <p:sp>
            <p:nvSpPr>
              <p:cNvPr id="91" name="Line 243"/>
              <p:cNvSpPr>
                <a:spLocks noChangeShapeType="1"/>
              </p:cNvSpPr>
              <p:nvPr/>
            </p:nvSpPr>
            <p:spPr bwMode="auto">
              <a:xfrm flipV="1">
                <a:off x="702" y="1644"/>
                <a:ext cx="0" cy="531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" name="Line 244"/>
              <p:cNvSpPr>
                <a:spLocks noChangeShapeType="1"/>
              </p:cNvSpPr>
              <p:nvPr/>
            </p:nvSpPr>
            <p:spPr bwMode="auto">
              <a:xfrm flipV="1">
                <a:off x="1403" y="1644"/>
                <a:ext cx="0" cy="297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" name="Line 245"/>
              <p:cNvSpPr>
                <a:spLocks noChangeShapeType="1"/>
              </p:cNvSpPr>
              <p:nvPr/>
            </p:nvSpPr>
            <p:spPr bwMode="auto">
              <a:xfrm>
                <a:off x="710" y="1665"/>
                <a:ext cx="701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4" name="Text Box 246"/>
              <p:cNvSpPr txBox="1">
                <a:spLocks noChangeArrowheads="1"/>
              </p:cNvSpPr>
              <p:nvPr/>
            </p:nvSpPr>
            <p:spPr bwMode="auto">
              <a:xfrm>
                <a:off x="939" y="1509"/>
                <a:ext cx="2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50</a:t>
                </a:r>
              </a:p>
            </p:txBody>
          </p:sp>
        </p:grpSp>
        <p:grpSp>
          <p:nvGrpSpPr>
            <p:cNvPr id="86" name="Group 247"/>
            <p:cNvGrpSpPr>
              <a:grpSpLocks/>
            </p:cNvGrpSpPr>
            <p:nvPr/>
          </p:nvGrpSpPr>
          <p:grpSpPr bwMode="auto">
            <a:xfrm>
              <a:off x="3959" y="2021"/>
              <a:ext cx="246" cy="475"/>
              <a:chOff x="3959" y="2021"/>
              <a:chExt cx="246" cy="475"/>
            </a:xfrm>
          </p:grpSpPr>
          <p:sp>
            <p:nvSpPr>
              <p:cNvPr id="87" name="Freeform 248"/>
              <p:cNvSpPr>
                <a:spLocks/>
              </p:cNvSpPr>
              <p:nvPr/>
            </p:nvSpPr>
            <p:spPr bwMode="auto">
              <a:xfrm>
                <a:off x="3963" y="2175"/>
                <a:ext cx="3" cy="87"/>
              </a:xfrm>
              <a:custGeom>
                <a:avLst/>
                <a:gdLst>
                  <a:gd name="T0" fmla="*/ 0 w 3"/>
                  <a:gd name="T1" fmla="*/ 0 h 87"/>
                  <a:gd name="T2" fmla="*/ 3 w 3"/>
                  <a:gd name="T3" fmla="*/ 87 h 87"/>
                  <a:gd name="T4" fmla="*/ 0 60000 65536"/>
                  <a:gd name="T5" fmla="*/ 0 60000 65536"/>
                  <a:gd name="T6" fmla="*/ 0 w 3"/>
                  <a:gd name="T7" fmla="*/ 0 h 87"/>
                  <a:gd name="T8" fmla="*/ 3 w 3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87">
                    <a:moveTo>
                      <a:pt x="0" y="0"/>
                    </a:moveTo>
                    <a:lnTo>
                      <a:pt x="3" y="87"/>
                    </a:lnTo>
                  </a:path>
                </a:pathLst>
              </a:cu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" name="Freeform 249"/>
              <p:cNvSpPr>
                <a:spLocks/>
              </p:cNvSpPr>
              <p:nvPr/>
            </p:nvSpPr>
            <p:spPr bwMode="auto">
              <a:xfrm>
                <a:off x="4200" y="2160"/>
                <a:ext cx="3" cy="336"/>
              </a:xfrm>
              <a:custGeom>
                <a:avLst/>
                <a:gdLst>
                  <a:gd name="T0" fmla="*/ 0 w 3"/>
                  <a:gd name="T1" fmla="*/ 336 h 336"/>
                  <a:gd name="T2" fmla="*/ 3 w 3"/>
                  <a:gd name="T3" fmla="*/ 0 h 336"/>
                  <a:gd name="T4" fmla="*/ 0 60000 65536"/>
                  <a:gd name="T5" fmla="*/ 0 60000 65536"/>
                  <a:gd name="T6" fmla="*/ 0 w 3"/>
                  <a:gd name="T7" fmla="*/ 0 h 336"/>
                  <a:gd name="T8" fmla="*/ 3 w 3"/>
                  <a:gd name="T9" fmla="*/ 336 h 3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336">
                    <a:moveTo>
                      <a:pt x="0" y="336"/>
                    </a:moveTo>
                    <a:lnTo>
                      <a:pt x="3" y="0"/>
                    </a:lnTo>
                  </a:path>
                </a:pathLst>
              </a:cu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" name="Line 250"/>
              <p:cNvSpPr>
                <a:spLocks noChangeShapeType="1"/>
              </p:cNvSpPr>
              <p:nvPr/>
            </p:nvSpPr>
            <p:spPr bwMode="auto">
              <a:xfrm>
                <a:off x="3968" y="2207"/>
                <a:ext cx="225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" name="Text Box 251"/>
              <p:cNvSpPr txBox="1">
                <a:spLocks noChangeArrowheads="1"/>
              </p:cNvSpPr>
              <p:nvPr/>
            </p:nvSpPr>
            <p:spPr bwMode="auto">
              <a:xfrm>
                <a:off x="3959" y="2021"/>
                <a:ext cx="2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20</a:t>
                </a:r>
              </a:p>
            </p:txBody>
          </p:sp>
        </p:grpSp>
      </p:grp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987118" y="4582535"/>
            <a:ext cx="388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×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2542914" y="317395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×</a:t>
            </a:r>
          </a:p>
        </p:txBody>
      </p:sp>
      <p:sp>
        <p:nvSpPr>
          <p:cNvPr id="138" name="矩形 137"/>
          <p:cNvSpPr/>
          <p:nvPr/>
        </p:nvSpPr>
        <p:spPr>
          <a:xfrm>
            <a:off x="1448178" y="5937413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不能在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截交线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上直接注尺寸！</a:t>
            </a:r>
          </a:p>
        </p:txBody>
      </p:sp>
    </p:spTree>
    <p:extLst>
      <p:ext uri="{BB962C8B-B14F-4D97-AF65-F5344CB8AC3E}">
        <p14:creationId xmlns:p14="http://schemas.microsoft.com/office/powerpoint/2010/main" val="199822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utoUpdateAnimBg="0"/>
      <p:bldP spid="69" grpId="0" autoUpdateAnimBg="0"/>
      <p:bldP spid="1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10.2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组合体的尺寸标注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55607" y="1990822"/>
            <a:ext cx="579438" cy="396875"/>
            <a:chOff x="3719" y="792"/>
            <a:chExt cx="254" cy="173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 flipV="1">
              <a:off x="3719" y="896"/>
              <a:ext cx="192" cy="5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 rot="951679">
              <a:off x="3780" y="792"/>
              <a:ext cx="19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R8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344270" y="1517747"/>
            <a:ext cx="585787" cy="1741488"/>
            <a:chOff x="2512" y="432"/>
            <a:chExt cx="256" cy="761"/>
          </a:xfrm>
        </p:grpSpPr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H="1">
              <a:off x="2628" y="438"/>
              <a:ext cx="13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2628" y="1187"/>
              <a:ext cx="14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647" y="432"/>
              <a:ext cx="2" cy="761"/>
            </a:xfrm>
            <a:custGeom>
              <a:avLst/>
              <a:gdLst>
                <a:gd name="T0" fmla="*/ 2 w 2"/>
                <a:gd name="T1" fmla="*/ 0 h 761"/>
                <a:gd name="T2" fmla="*/ 0 w 2"/>
                <a:gd name="T3" fmla="*/ 761 h 761"/>
                <a:gd name="T4" fmla="*/ 0 60000 65536"/>
                <a:gd name="T5" fmla="*/ 0 60000 65536"/>
                <a:gd name="T6" fmla="*/ 0 w 2"/>
                <a:gd name="T7" fmla="*/ 0 h 761"/>
                <a:gd name="T8" fmla="*/ 2 w 2"/>
                <a:gd name="T9" fmla="*/ 761 h 7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761">
                  <a:moveTo>
                    <a:pt x="2" y="0"/>
                  </a:moveTo>
                  <a:lnTo>
                    <a:pt x="0" y="761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 rot="-5400000">
              <a:off x="2502" y="708"/>
              <a:ext cx="19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40</a:t>
              </a: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1939582" y="3214785"/>
            <a:ext cx="1330325" cy="395287"/>
            <a:chOff x="2772" y="1174"/>
            <a:chExt cx="582" cy="173"/>
          </a:xfrm>
        </p:grpSpPr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772" y="1174"/>
              <a:ext cx="0" cy="16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354" y="1174"/>
              <a:ext cx="0" cy="16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2772" y="1312"/>
              <a:ext cx="582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946" y="1174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30</a:t>
              </a: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5973420" y="982760"/>
            <a:ext cx="1169987" cy="1074737"/>
            <a:chOff x="3068" y="180"/>
            <a:chExt cx="512" cy="470"/>
          </a:xfrm>
        </p:grpSpPr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V="1">
              <a:off x="3068" y="298"/>
              <a:ext cx="0" cy="13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V="1">
              <a:off x="3579" y="298"/>
              <a:ext cx="0" cy="35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068" y="320"/>
              <a:ext cx="512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3213" y="180"/>
              <a:ext cx="19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25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6652870" y="2411512"/>
            <a:ext cx="912812" cy="828675"/>
            <a:chOff x="4183" y="1161"/>
            <a:chExt cx="575" cy="522"/>
          </a:xfrm>
        </p:grpSpPr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4511" y="1162"/>
              <a:ext cx="221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4183" y="1680"/>
              <a:ext cx="549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4705" y="1161"/>
              <a:ext cx="1" cy="522"/>
            </a:xfrm>
            <a:custGeom>
              <a:avLst/>
              <a:gdLst>
                <a:gd name="T0" fmla="*/ 1 w 1"/>
                <a:gd name="T1" fmla="*/ 0 h 561"/>
                <a:gd name="T2" fmla="*/ 0 w 1"/>
                <a:gd name="T3" fmla="*/ 561 h 561"/>
                <a:gd name="T4" fmla="*/ 0 60000 65536"/>
                <a:gd name="T5" fmla="*/ 0 60000 65536"/>
                <a:gd name="T6" fmla="*/ 0 w 1"/>
                <a:gd name="T7" fmla="*/ 0 h 561"/>
                <a:gd name="T8" fmla="*/ 1 w 1"/>
                <a:gd name="T9" fmla="*/ 561 h 5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1">
                  <a:moveTo>
                    <a:pt x="1" y="0"/>
                  </a:moveTo>
                  <a:lnTo>
                    <a:pt x="0" y="561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 rot="-5400000">
              <a:off x="4494" y="1285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20</a:t>
              </a:r>
            </a:p>
          </p:txBody>
        </p:sp>
      </p:grp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3250857" y="2025460"/>
            <a:ext cx="49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×</a:t>
            </a:r>
          </a:p>
        </p:txBody>
      </p:sp>
      <p:grpSp>
        <p:nvGrpSpPr>
          <p:cNvPr id="28" name="Group 38"/>
          <p:cNvGrpSpPr>
            <a:grpSpLocks/>
          </p:cNvGrpSpPr>
          <p:nvPr/>
        </p:nvGrpSpPr>
        <p:grpSpPr bwMode="auto">
          <a:xfrm>
            <a:off x="1826870" y="1474885"/>
            <a:ext cx="2070100" cy="3622675"/>
            <a:chOff x="2723" y="413"/>
            <a:chExt cx="906" cy="1584"/>
          </a:xfrm>
        </p:grpSpPr>
        <p:grpSp>
          <p:nvGrpSpPr>
            <p:cNvPr id="29" name="Group 39"/>
            <p:cNvGrpSpPr>
              <a:grpSpLocks/>
            </p:cNvGrpSpPr>
            <p:nvPr/>
          </p:nvGrpSpPr>
          <p:grpSpPr bwMode="auto">
            <a:xfrm>
              <a:off x="2772" y="413"/>
              <a:ext cx="857" cy="791"/>
              <a:chOff x="930" y="480"/>
              <a:chExt cx="1305" cy="1170"/>
            </a:xfrm>
          </p:grpSpPr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>
                <a:off x="930" y="525"/>
                <a:ext cx="88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1695" y="1065"/>
                <a:ext cx="540" cy="1"/>
              </a:xfrm>
              <a:custGeom>
                <a:avLst/>
                <a:gdLst>
                  <a:gd name="T0" fmla="*/ 0 w 540"/>
                  <a:gd name="T1" fmla="*/ 0 h 1"/>
                  <a:gd name="T2" fmla="*/ 540 w 540"/>
                  <a:gd name="T3" fmla="*/ 1 h 1"/>
                  <a:gd name="T4" fmla="*/ 0 60000 65536"/>
                  <a:gd name="T5" fmla="*/ 0 60000 65536"/>
                  <a:gd name="T6" fmla="*/ 0 w 540"/>
                  <a:gd name="T7" fmla="*/ 0 h 1"/>
                  <a:gd name="T8" fmla="*/ 540 w 54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1">
                    <a:moveTo>
                      <a:pt x="0" y="0"/>
                    </a:moveTo>
                    <a:lnTo>
                      <a:pt x="540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1380" y="480"/>
                <a:ext cx="1" cy="1170"/>
              </a:xfrm>
              <a:custGeom>
                <a:avLst/>
                <a:gdLst>
                  <a:gd name="T0" fmla="*/ 0 w 1"/>
                  <a:gd name="T1" fmla="*/ 1170 h 1170"/>
                  <a:gd name="T2" fmla="*/ 0 w 1"/>
                  <a:gd name="T3" fmla="*/ 0 h 1170"/>
                  <a:gd name="T4" fmla="*/ 0 60000 65536"/>
                  <a:gd name="T5" fmla="*/ 0 60000 65536"/>
                  <a:gd name="T6" fmla="*/ 0 w 1"/>
                  <a:gd name="T7" fmla="*/ 0 h 1170"/>
                  <a:gd name="T8" fmla="*/ 1 w 1"/>
                  <a:gd name="T9" fmla="*/ 1170 h 11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170">
                    <a:moveTo>
                      <a:pt x="0" y="117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0" name="Line 43"/>
              <p:cNvSpPr>
                <a:spLocks noChangeShapeType="1"/>
              </p:cNvSpPr>
              <p:nvPr/>
            </p:nvSpPr>
            <p:spPr bwMode="auto">
              <a:xfrm>
                <a:off x="1815" y="840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1815" y="1290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2" name="Freeform 45"/>
              <p:cNvSpPr>
                <a:spLocks/>
              </p:cNvSpPr>
              <p:nvPr/>
            </p:nvSpPr>
            <p:spPr bwMode="auto">
              <a:xfrm>
                <a:off x="2160" y="841"/>
                <a:ext cx="1" cy="464"/>
              </a:xfrm>
              <a:custGeom>
                <a:avLst/>
                <a:gdLst>
                  <a:gd name="T0" fmla="*/ 0 w 1"/>
                  <a:gd name="T1" fmla="*/ 464 h 464"/>
                  <a:gd name="T2" fmla="*/ 1 w 1"/>
                  <a:gd name="T3" fmla="*/ 0 h 464"/>
                  <a:gd name="T4" fmla="*/ 0 60000 65536"/>
                  <a:gd name="T5" fmla="*/ 0 60000 65536"/>
                  <a:gd name="T6" fmla="*/ 0 w 1"/>
                  <a:gd name="T7" fmla="*/ 0 h 464"/>
                  <a:gd name="T8" fmla="*/ 1 w 1"/>
                  <a:gd name="T9" fmla="*/ 464 h 4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64">
                    <a:moveTo>
                      <a:pt x="0" y="464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3" name="Freeform 46"/>
              <p:cNvSpPr>
                <a:spLocks/>
              </p:cNvSpPr>
              <p:nvPr/>
            </p:nvSpPr>
            <p:spPr bwMode="auto">
              <a:xfrm>
                <a:off x="930" y="525"/>
                <a:ext cx="1" cy="1095"/>
              </a:xfrm>
              <a:custGeom>
                <a:avLst/>
                <a:gdLst>
                  <a:gd name="T0" fmla="*/ 0 w 1"/>
                  <a:gd name="T1" fmla="*/ 0 h 1095"/>
                  <a:gd name="T2" fmla="*/ 0 w 1"/>
                  <a:gd name="T3" fmla="*/ 1095 h 1095"/>
                  <a:gd name="T4" fmla="*/ 0 60000 65536"/>
                  <a:gd name="T5" fmla="*/ 0 60000 65536"/>
                  <a:gd name="T6" fmla="*/ 0 w 1"/>
                  <a:gd name="T7" fmla="*/ 0 h 1095"/>
                  <a:gd name="T8" fmla="*/ 1 w 1"/>
                  <a:gd name="T9" fmla="*/ 1095 h 10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095">
                    <a:moveTo>
                      <a:pt x="0" y="0"/>
                    </a:moveTo>
                    <a:lnTo>
                      <a:pt x="0" y="109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4" name="Freeform 47"/>
              <p:cNvSpPr>
                <a:spLocks/>
              </p:cNvSpPr>
              <p:nvPr/>
            </p:nvSpPr>
            <p:spPr bwMode="auto">
              <a:xfrm>
                <a:off x="930" y="1605"/>
                <a:ext cx="885" cy="1"/>
              </a:xfrm>
              <a:custGeom>
                <a:avLst/>
                <a:gdLst>
                  <a:gd name="T0" fmla="*/ 0 w 885"/>
                  <a:gd name="T1" fmla="*/ 0 h 1"/>
                  <a:gd name="T2" fmla="*/ 885 w 885"/>
                  <a:gd name="T3" fmla="*/ 1 h 1"/>
                  <a:gd name="T4" fmla="*/ 0 60000 65536"/>
                  <a:gd name="T5" fmla="*/ 0 60000 65536"/>
                  <a:gd name="T6" fmla="*/ 0 w 885"/>
                  <a:gd name="T7" fmla="*/ 0 h 1"/>
                  <a:gd name="T8" fmla="*/ 885 w 88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85" h="1">
                    <a:moveTo>
                      <a:pt x="0" y="0"/>
                    </a:moveTo>
                    <a:lnTo>
                      <a:pt x="885" y="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1815" y="1275"/>
                <a:ext cx="1" cy="345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345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1815" y="525"/>
                <a:ext cx="1" cy="330"/>
              </a:xfrm>
              <a:custGeom>
                <a:avLst/>
                <a:gdLst>
                  <a:gd name="T0" fmla="*/ 0 w 1"/>
                  <a:gd name="T1" fmla="*/ 0 h 330"/>
                  <a:gd name="T2" fmla="*/ 0 w 1"/>
                  <a:gd name="T3" fmla="*/ 330 h 330"/>
                  <a:gd name="T4" fmla="*/ 0 60000 65536"/>
                  <a:gd name="T5" fmla="*/ 0 60000 65536"/>
                  <a:gd name="T6" fmla="*/ 0 w 1"/>
                  <a:gd name="T7" fmla="*/ 0 h 330"/>
                  <a:gd name="T8" fmla="*/ 1 w 1"/>
                  <a:gd name="T9" fmla="*/ 330 h 3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30">
                    <a:moveTo>
                      <a:pt x="0" y="0"/>
                    </a:moveTo>
                    <a:lnTo>
                      <a:pt x="0" y="33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1740" y="840"/>
                <a:ext cx="75" cy="450"/>
              </a:xfrm>
              <a:custGeom>
                <a:avLst/>
                <a:gdLst>
                  <a:gd name="T0" fmla="*/ 75 w 75"/>
                  <a:gd name="T1" fmla="*/ 0 h 450"/>
                  <a:gd name="T2" fmla="*/ 30 w 75"/>
                  <a:gd name="T3" fmla="*/ 105 h 450"/>
                  <a:gd name="T4" fmla="*/ 0 w 75"/>
                  <a:gd name="T5" fmla="*/ 225 h 450"/>
                  <a:gd name="T6" fmla="*/ 30 w 75"/>
                  <a:gd name="T7" fmla="*/ 345 h 450"/>
                  <a:gd name="T8" fmla="*/ 75 w 75"/>
                  <a:gd name="T9" fmla="*/ 450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450"/>
                  <a:gd name="T17" fmla="*/ 75 w 75"/>
                  <a:gd name="T18" fmla="*/ 450 h 4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450">
                    <a:moveTo>
                      <a:pt x="75" y="0"/>
                    </a:moveTo>
                    <a:cubicBezTo>
                      <a:pt x="67" y="18"/>
                      <a:pt x="43" y="67"/>
                      <a:pt x="30" y="105"/>
                    </a:cubicBezTo>
                    <a:cubicBezTo>
                      <a:pt x="17" y="143"/>
                      <a:pt x="0" y="185"/>
                      <a:pt x="0" y="225"/>
                    </a:cubicBezTo>
                    <a:cubicBezTo>
                      <a:pt x="0" y="265"/>
                      <a:pt x="17" y="307"/>
                      <a:pt x="30" y="345"/>
                    </a:cubicBezTo>
                    <a:cubicBezTo>
                      <a:pt x="43" y="383"/>
                      <a:pt x="66" y="428"/>
                      <a:pt x="75" y="45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2723" y="1357"/>
              <a:ext cx="906" cy="640"/>
              <a:chOff x="1118" y="2595"/>
              <a:chExt cx="1299" cy="886"/>
            </a:xfrm>
          </p:grpSpPr>
          <p:sp>
            <p:nvSpPr>
              <p:cNvPr id="31" name="Oval 52"/>
              <p:cNvSpPr>
                <a:spLocks noChangeArrowheads="1"/>
              </p:cNvSpPr>
              <p:nvPr/>
            </p:nvSpPr>
            <p:spPr bwMode="auto">
              <a:xfrm>
                <a:off x="1188" y="2651"/>
                <a:ext cx="833" cy="74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2" name="Freeform 53"/>
              <p:cNvSpPr>
                <a:spLocks/>
              </p:cNvSpPr>
              <p:nvPr/>
            </p:nvSpPr>
            <p:spPr bwMode="auto">
              <a:xfrm>
                <a:off x="1118" y="3031"/>
                <a:ext cx="1299" cy="0"/>
              </a:xfrm>
              <a:custGeom>
                <a:avLst/>
                <a:gdLst>
                  <a:gd name="T0" fmla="*/ 0 w 1380"/>
                  <a:gd name="T1" fmla="*/ 0 h 1"/>
                  <a:gd name="T2" fmla="*/ 1380 w 1380"/>
                  <a:gd name="T3" fmla="*/ 1 h 1"/>
                  <a:gd name="T4" fmla="*/ 0 60000 65536"/>
                  <a:gd name="T5" fmla="*/ 0 60000 65536"/>
                  <a:gd name="T6" fmla="*/ 0 w 1380"/>
                  <a:gd name="T7" fmla="*/ 0 h 1"/>
                  <a:gd name="T8" fmla="*/ 1380 w 1380"/>
                  <a:gd name="T9" fmla="*/ 0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80" h="1">
                    <a:moveTo>
                      <a:pt x="0" y="0"/>
                    </a:moveTo>
                    <a:lnTo>
                      <a:pt x="1380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3" name="Freeform 54"/>
              <p:cNvSpPr>
                <a:spLocks/>
              </p:cNvSpPr>
              <p:nvPr/>
            </p:nvSpPr>
            <p:spPr bwMode="auto">
              <a:xfrm>
                <a:off x="1612" y="2595"/>
                <a:ext cx="1" cy="886"/>
              </a:xfrm>
              <a:custGeom>
                <a:avLst/>
                <a:gdLst>
                  <a:gd name="T0" fmla="*/ 0 w 1"/>
                  <a:gd name="T1" fmla="*/ 0 h 946"/>
                  <a:gd name="T2" fmla="*/ 0 w 1"/>
                  <a:gd name="T3" fmla="*/ 946 h 946"/>
                  <a:gd name="T4" fmla="*/ 0 60000 65536"/>
                  <a:gd name="T5" fmla="*/ 0 60000 65536"/>
                  <a:gd name="T6" fmla="*/ 0 w 1"/>
                  <a:gd name="T7" fmla="*/ 0 h 946"/>
                  <a:gd name="T8" fmla="*/ 1 w 1"/>
                  <a:gd name="T9" fmla="*/ 946 h 9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46">
                    <a:moveTo>
                      <a:pt x="0" y="0"/>
                    </a:moveTo>
                    <a:lnTo>
                      <a:pt x="0" y="9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4" name="Freeform 55"/>
              <p:cNvSpPr>
                <a:spLocks/>
              </p:cNvSpPr>
              <p:nvPr/>
            </p:nvSpPr>
            <p:spPr bwMode="auto">
              <a:xfrm>
                <a:off x="2346" y="2821"/>
                <a:ext cx="1" cy="435"/>
              </a:xfrm>
              <a:custGeom>
                <a:avLst/>
                <a:gdLst>
                  <a:gd name="T0" fmla="*/ 0 w 1"/>
                  <a:gd name="T1" fmla="*/ 465 h 465"/>
                  <a:gd name="T2" fmla="*/ 0 w 1"/>
                  <a:gd name="T3" fmla="*/ 0 h 465"/>
                  <a:gd name="T4" fmla="*/ 0 60000 65536"/>
                  <a:gd name="T5" fmla="*/ 0 60000 65536"/>
                  <a:gd name="T6" fmla="*/ 0 w 1"/>
                  <a:gd name="T7" fmla="*/ 0 h 465"/>
                  <a:gd name="T8" fmla="*/ 1 w 1"/>
                  <a:gd name="T9" fmla="*/ 465 h 4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65">
                    <a:moveTo>
                      <a:pt x="0" y="46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5" name="Freeform 56"/>
              <p:cNvSpPr>
                <a:spLocks/>
              </p:cNvSpPr>
              <p:nvPr/>
            </p:nvSpPr>
            <p:spPr bwMode="auto">
              <a:xfrm>
                <a:off x="1965" y="2821"/>
                <a:ext cx="395" cy="4"/>
              </a:xfrm>
              <a:custGeom>
                <a:avLst/>
                <a:gdLst>
                  <a:gd name="T0" fmla="*/ 420 w 420"/>
                  <a:gd name="T1" fmla="*/ 5 h 5"/>
                  <a:gd name="T2" fmla="*/ 0 w 420"/>
                  <a:gd name="T3" fmla="*/ 0 h 5"/>
                  <a:gd name="T4" fmla="*/ 0 60000 65536"/>
                  <a:gd name="T5" fmla="*/ 0 60000 65536"/>
                  <a:gd name="T6" fmla="*/ 0 w 420"/>
                  <a:gd name="T7" fmla="*/ 0 h 5"/>
                  <a:gd name="T8" fmla="*/ 420 w 420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5">
                    <a:moveTo>
                      <a:pt x="420" y="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6" name="Freeform 57"/>
              <p:cNvSpPr>
                <a:spLocks/>
              </p:cNvSpPr>
              <p:nvPr/>
            </p:nvSpPr>
            <p:spPr bwMode="auto">
              <a:xfrm>
                <a:off x="1951" y="3242"/>
                <a:ext cx="409" cy="5"/>
              </a:xfrm>
              <a:custGeom>
                <a:avLst/>
                <a:gdLst>
                  <a:gd name="T0" fmla="*/ 435 w 435"/>
                  <a:gd name="T1" fmla="*/ 5 h 5"/>
                  <a:gd name="T2" fmla="*/ 0 w 435"/>
                  <a:gd name="T3" fmla="*/ 0 h 5"/>
                  <a:gd name="T4" fmla="*/ 0 60000 65536"/>
                  <a:gd name="T5" fmla="*/ 0 60000 65536"/>
                  <a:gd name="T6" fmla="*/ 0 w 435"/>
                  <a:gd name="T7" fmla="*/ 0 h 5"/>
                  <a:gd name="T8" fmla="*/ 435 w 435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5" h="5">
                    <a:moveTo>
                      <a:pt x="435" y="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48" name="Group 104"/>
          <p:cNvGrpSpPr>
            <a:grpSpLocks/>
          </p:cNvGrpSpPr>
          <p:nvPr/>
        </p:nvGrpSpPr>
        <p:grpSpPr bwMode="auto">
          <a:xfrm>
            <a:off x="3752507" y="3976785"/>
            <a:ext cx="422275" cy="768350"/>
            <a:chOff x="2356" y="2147"/>
            <a:chExt cx="266" cy="484"/>
          </a:xfrm>
        </p:grpSpPr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2356" y="2167"/>
              <a:ext cx="22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>
              <a:off x="2377" y="2608"/>
              <a:ext cx="19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auto">
            <a:xfrm>
              <a:off x="2559" y="2147"/>
              <a:ext cx="2" cy="484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60000 65536"/>
                <a:gd name="T5" fmla="*/ 0 60000 65536"/>
                <a:gd name="T6" fmla="*/ 0 w 1"/>
                <a:gd name="T7" fmla="*/ 0 h 336"/>
                <a:gd name="T8" fmla="*/ 1 w 1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 rot="-5400000">
              <a:off x="2297" y="2248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16</a:t>
              </a:r>
            </a:p>
          </p:txBody>
        </p:sp>
      </p:grpSp>
      <p:grpSp>
        <p:nvGrpSpPr>
          <p:cNvPr id="53" name="Group 108"/>
          <p:cNvGrpSpPr>
            <a:grpSpLocks/>
          </p:cNvGrpSpPr>
          <p:nvPr/>
        </p:nvGrpSpPr>
        <p:grpSpPr bwMode="auto">
          <a:xfrm>
            <a:off x="4711357" y="1506635"/>
            <a:ext cx="2787650" cy="3589337"/>
            <a:chOff x="2960" y="591"/>
            <a:chExt cx="1756" cy="2261"/>
          </a:xfrm>
        </p:grpSpPr>
        <p:grpSp>
          <p:nvGrpSpPr>
            <p:cNvPr id="54" name="Group 109"/>
            <p:cNvGrpSpPr>
              <a:grpSpLocks/>
            </p:cNvGrpSpPr>
            <p:nvPr/>
          </p:nvGrpSpPr>
          <p:grpSpPr bwMode="auto">
            <a:xfrm>
              <a:off x="3341" y="591"/>
              <a:ext cx="1232" cy="1140"/>
              <a:chOff x="3341" y="591"/>
              <a:chExt cx="1232" cy="1140"/>
            </a:xfrm>
          </p:grpSpPr>
          <p:sp>
            <p:nvSpPr>
              <p:cNvPr id="78" name="Line 110"/>
              <p:cNvSpPr>
                <a:spLocks noChangeShapeType="1"/>
              </p:cNvSpPr>
              <p:nvPr/>
            </p:nvSpPr>
            <p:spPr bwMode="auto">
              <a:xfrm>
                <a:off x="3341" y="634"/>
                <a:ext cx="8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9" name="Freeform 111"/>
              <p:cNvSpPr>
                <a:spLocks/>
              </p:cNvSpPr>
              <p:nvPr/>
            </p:nvSpPr>
            <p:spPr bwMode="auto">
              <a:xfrm>
                <a:off x="4063" y="1162"/>
                <a:ext cx="510" cy="0"/>
              </a:xfrm>
              <a:custGeom>
                <a:avLst/>
                <a:gdLst>
                  <a:gd name="T0" fmla="*/ 0 w 540"/>
                  <a:gd name="T1" fmla="*/ 0 h 1"/>
                  <a:gd name="T2" fmla="*/ 540 w 540"/>
                  <a:gd name="T3" fmla="*/ 1 h 1"/>
                  <a:gd name="T4" fmla="*/ 0 60000 65536"/>
                  <a:gd name="T5" fmla="*/ 0 60000 65536"/>
                  <a:gd name="T6" fmla="*/ 0 w 540"/>
                  <a:gd name="T7" fmla="*/ 0 h 1"/>
                  <a:gd name="T8" fmla="*/ 540 w 540"/>
                  <a:gd name="T9" fmla="*/ 0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1">
                    <a:moveTo>
                      <a:pt x="0" y="0"/>
                    </a:moveTo>
                    <a:lnTo>
                      <a:pt x="540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0" name="Freeform 112"/>
              <p:cNvSpPr>
                <a:spLocks/>
              </p:cNvSpPr>
              <p:nvPr/>
            </p:nvSpPr>
            <p:spPr bwMode="auto">
              <a:xfrm>
                <a:off x="3766" y="591"/>
                <a:ext cx="0" cy="1140"/>
              </a:xfrm>
              <a:custGeom>
                <a:avLst/>
                <a:gdLst>
                  <a:gd name="T0" fmla="*/ 0 w 1"/>
                  <a:gd name="T1" fmla="*/ 1170 h 1170"/>
                  <a:gd name="T2" fmla="*/ 0 w 1"/>
                  <a:gd name="T3" fmla="*/ 0 h 1170"/>
                  <a:gd name="T4" fmla="*/ 0 60000 65536"/>
                  <a:gd name="T5" fmla="*/ 0 60000 65536"/>
                  <a:gd name="T6" fmla="*/ 0 w 1"/>
                  <a:gd name="T7" fmla="*/ 0 h 1170"/>
                  <a:gd name="T8" fmla="*/ 0 w 1"/>
                  <a:gd name="T9" fmla="*/ 1170 h 11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170">
                    <a:moveTo>
                      <a:pt x="0" y="117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1" name="Line 113"/>
              <p:cNvSpPr>
                <a:spLocks noChangeShapeType="1"/>
              </p:cNvSpPr>
              <p:nvPr/>
            </p:nvSpPr>
            <p:spPr bwMode="auto">
              <a:xfrm>
                <a:off x="4177" y="941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" name="Line 114"/>
              <p:cNvSpPr>
                <a:spLocks noChangeShapeType="1"/>
              </p:cNvSpPr>
              <p:nvPr/>
            </p:nvSpPr>
            <p:spPr bwMode="auto">
              <a:xfrm>
                <a:off x="4177" y="1381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3" name="Freeform 115"/>
              <p:cNvSpPr>
                <a:spLocks/>
              </p:cNvSpPr>
              <p:nvPr/>
            </p:nvSpPr>
            <p:spPr bwMode="auto">
              <a:xfrm>
                <a:off x="4505" y="943"/>
                <a:ext cx="2" cy="439"/>
              </a:xfrm>
              <a:custGeom>
                <a:avLst/>
                <a:gdLst>
                  <a:gd name="T0" fmla="*/ 0 w 1"/>
                  <a:gd name="T1" fmla="*/ 305 h 305"/>
                  <a:gd name="T2" fmla="*/ 0 w 1"/>
                  <a:gd name="T3" fmla="*/ 0 h 305"/>
                  <a:gd name="T4" fmla="*/ 0 60000 65536"/>
                  <a:gd name="T5" fmla="*/ 0 60000 65536"/>
                  <a:gd name="T6" fmla="*/ 0 w 1"/>
                  <a:gd name="T7" fmla="*/ 0 h 305"/>
                  <a:gd name="T8" fmla="*/ 1 w 1"/>
                  <a:gd name="T9" fmla="*/ 305 h 3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05">
                    <a:moveTo>
                      <a:pt x="0" y="30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4" name="Freeform 116"/>
              <p:cNvSpPr>
                <a:spLocks/>
              </p:cNvSpPr>
              <p:nvPr/>
            </p:nvSpPr>
            <p:spPr bwMode="auto">
              <a:xfrm>
                <a:off x="3341" y="634"/>
                <a:ext cx="1" cy="1068"/>
              </a:xfrm>
              <a:custGeom>
                <a:avLst/>
                <a:gdLst>
                  <a:gd name="T0" fmla="*/ 0 w 1"/>
                  <a:gd name="T1" fmla="*/ 0 h 1095"/>
                  <a:gd name="T2" fmla="*/ 0 w 1"/>
                  <a:gd name="T3" fmla="*/ 1095 h 1095"/>
                  <a:gd name="T4" fmla="*/ 0 60000 65536"/>
                  <a:gd name="T5" fmla="*/ 0 60000 65536"/>
                  <a:gd name="T6" fmla="*/ 0 w 1"/>
                  <a:gd name="T7" fmla="*/ 0 h 1095"/>
                  <a:gd name="T8" fmla="*/ 1 w 1"/>
                  <a:gd name="T9" fmla="*/ 1095 h 10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095">
                    <a:moveTo>
                      <a:pt x="0" y="0"/>
                    </a:moveTo>
                    <a:lnTo>
                      <a:pt x="0" y="109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5" name="Freeform 117"/>
              <p:cNvSpPr>
                <a:spLocks/>
              </p:cNvSpPr>
              <p:nvPr/>
            </p:nvSpPr>
            <p:spPr bwMode="auto">
              <a:xfrm>
                <a:off x="3341" y="1688"/>
                <a:ext cx="836" cy="0"/>
              </a:xfrm>
              <a:custGeom>
                <a:avLst/>
                <a:gdLst>
                  <a:gd name="T0" fmla="*/ 0 w 885"/>
                  <a:gd name="T1" fmla="*/ 0 h 1"/>
                  <a:gd name="T2" fmla="*/ 885 w 885"/>
                  <a:gd name="T3" fmla="*/ 1 h 1"/>
                  <a:gd name="T4" fmla="*/ 0 60000 65536"/>
                  <a:gd name="T5" fmla="*/ 0 60000 65536"/>
                  <a:gd name="T6" fmla="*/ 0 w 885"/>
                  <a:gd name="T7" fmla="*/ 0 h 1"/>
                  <a:gd name="T8" fmla="*/ 885 w 885"/>
                  <a:gd name="T9" fmla="*/ 0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85" h="1">
                    <a:moveTo>
                      <a:pt x="0" y="0"/>
                    </a:moveTo>
                    <a:lnTo>
                      <a:pt x="885" y="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4177" y="1365"/>
                <a:ext cx="0" cy="337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345 h 345"/>
                  <a:gd name="T4" fmla="*/ 0 60000 65536"/>
                  <a:gd name="T5" fmla="*/ 0 60000 65536"/>
                  <a:gd name="T6" fmla="*/ 0 w 1"/>
                  <a:gd name="T7" fmla="*/ 0 h 345"/>
                  <a:gd name="T8" fmla="*/ 0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" name="Freeform 119"/>
              <p:cNvSpPr>
                <a:spLocks/>
              </p:cNvSpPr>
              <p:nvPr/>
            </p:nvSpPr>
            <p:spPr bwMode="auto">
              <a:xfrm>
                <a:off x="4177" y="634"/>
                <a:ext cx="0" cy="323"/>
              </a:xfrm>
              <a:custGeom>
                <a:avLst/>
                <a:gdLst>
                  <a:gd name="T0" fmla="*/ 0 w 1"/>
                  <a:gd name="T1" fmla="*/ 0 h 330"/>
                  <a:gd name="T2" fmla="*/ 0 w 1"/>
                  <a:gd name="T3" fmla="*/ 330 h 330"/>
                  <a:gd name="T4" fmla="*/ 0 60000 65536"/>
                  <a:gd name="T5" fmla="*/ 0 60000 65536"/>
                  <a:gd name="T6" fmla="*/ 0 w 1"/>
                  <a:gd name="T7" fmla="*/ 0 h 330"/>
                  <a:gd name="T8" fmla="*/ 0 w 1"/>
                  <a:gd name="T9" fmla="*/ 330 h 3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30">
                    <a:moveTo>
                      <a:pt x="0" y="0"/>
                    </a:moveTo>
                    <a:lnTo>
                      <a:pt x="0" y="33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" name="Freeform 120"/>
              <p:cNvSpPr>
                <a:spLocks/>
              </p:cNvSpPr>
              <p:nvPr/>
            </p:nvSpPr>
            <p:spPr bwMode="auto">
              <a:xfrm>
                <a:off x="4106" y="941"/>
                <a:ext cx="71" cy="440"/>
              </a:xfrm>
              <a:custGeom>
                <a:avLst/>
                <a:gdLst>
                  <a:gd name="T0" fmla="*/ 75 w 75"/>
                  <a:gd name="T1" fmla="*/ 0 h 450"/>
                  <a:gd name="T2" fmla="*/ 30 w 75"/>
                  <a:gd name="T3" fmla="*/ 105 h 450"/>
                  <a:gd name="T4" fmla="*/ 0 w 75"/>
                  <a:gd name="T5" fmla="*/ 225 h 450"/>
                  <a:gd name="T6" fmla="*/ 30 w 75"/>
                  <a:gd name="T7" fmla="*/ 345 h 450"/>
                  <a:gd name="T8" fmla="*/ 75 w 75"/>
                  <a:gd name="T9" fmla="*/ 450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450"/>
                  <a:gd name="T17" fmla="*/ 75 w 75"/>
                  <a:gd name="T18" fmla="*/ 450 h 4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450">
                    <a:moveTo>
                      <a:pt x="75" y="0"/>
                    </a:moveTo>
                    <a:cubicBezTo>
                      <a:pt x="67" y="18"/>
                      <a:pt x="43" y="67"/>
                      <a:pt x="30" y="105"/>
                    </a:cubicBezTo>
                    <a:cubicBezTo>
                      <a:pt x="17" y="143"/>
                      <a:pt x="0" y="185"/>
                      <a:pt x="0" y="225"/>
                    </a:cubicBezTo>
                    <a:cubicBezTo>
                      <a:pt x="0" y="265"/>
                      <a:pt x="17" y="307"/>
                      <a:pt x="30" y="345"/>
                    </a:cubicBezTo>
                    <a:cubicBezTo>
                      <a:pt x="43" y="383"/>
                      <a:pt x="66" y="428"/>
                      <a:pt x="75" y="45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55" name="Group 121"/>
            <p:cNvGrpSpPr>
              <a:grpSpLocks/>
            </p:cNvGrpSpPr>
            <p:nvPr/>
          </p:nvGrpSpPr>
          <p:grpSpPr bwMode="auto">
            <a:xfrm>
              <a:off x="2960" y="621"/>
              <a:ext cx="381" cy="1081"/>
              <a:chOff x="2913" y="574"/>
              <a:chExt cx="265" cy="750"/>
            </a:xfrm>
          </p:grpSpPr>
          <p:sp>
            <p:nvSpPr>
              <p:cNvPr id="74" name="Line 122"/>
              <p:cNvSpPr>
                <a:spLocks noChangeShapeType="1"/>
              </p:cNvSpPr>
              <p:nvPr/>
            </p:nvSpPr>
            <p:spPr bwMode="auto">
              <a:xfrm flipH="1">
                <a:off x="3033" y="580"/>
                <a:ext cx="145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5" name="Line 123"/>
              <p:cNvSpPr>
                <a:spLocks noChangeShapeType="1"/>
              </p:cNvSpPr>
              <p:nvPr/>
            </p:nvSpPr>
            <p:spPr bwMode="auto">
              <a:xfrm flipH="1">
                <a:off x="3033" y="131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Freeform 124"/>
              <p:cNvSpPr>
                <a:spLocks/>
              </p:cNvSpPr>
              <p:nvPr/>
            </p:nvSpPr>
            <p:spPr bwMode="auto">
              <a:xfrm>
                <a:off x="3048" y="574"/>
                <a:ext cx="2" cy="750"/>
              </a:xfrm>
              <a:custGeom>
                <a:avLst/>
                <a:gdLst>
                  <a:gd name="T0" fmla="*/ 0 w 2"/>
                  <a:gd name="T1" fmla="*/ 0 h 1040"/>
                  <a:gd name="T2" fmla="*/ 2 w 2"/>
                  <a:gd name="T3" fmla="*/ 1040 h 1040"/>
                  <a:gd name="T4" fmla="*/ 0 60000 65536"/>
                  <a:gd name="T5" fmla="*/ 0 60000 65536"/>
                  <a:gd name="T6" fmla="*/ 0 w 2"/>
                  <a:gd name="T7" fmla="*/ 0 h 1040"/>
                  <a:gd name="T8" fmla="*/ 2 w 2"/>
                  <a:gd name="T9" fmla="*/ 1040 h 10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040">
                    <a:moveTo>
                      <a:pt x="0" y="0"/>
                    </a:moveTo>
                    <a:lnTo>
                      <a:pt x="2" y="1040"/>
                    </a:lnTo>
                  </a:path>
                </a:pathLst>
              </a:custGeom>
              <a:noFill/>
              <a:ln w="9525">
                <a:solidFill>
                  <a:srgbClr val="33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7" name="Text Box 125"/>
              <p:cNvSpPr txBox="1">
                <a:spLocks noChangeArrowheads="1"/>
              </p:cNvSpPr>
              <p:nvPr/>
            </p:nvSpPr>
            <p:spPr bwMode="auto">
              <a:xfrm rot="-5400000">
                <a:off x="2903" y="844"/>
                <a:ext cx="19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40</a:t>
                </a:r>
              </a:p>
            </p:txBody>
          </p:sp>
        </p:grpSp>
        <p:grpSp>
          <p:nvGrpSpPr>
            <p:cNvPr id="56" name="Group 126"/>
            <p:cNvGrpSpPr>
              <a:grpSpLocks/>
            </p:cNvGrpSpPr>
            <p:nvPr/>
          </p:nvGrpSpPr>
          <p:grpSpPr bwMode="auto">
            <a:xfrm>
              <a:off x="3340" y="1667"/>
              <a:ext cx="838" cy="250"/>
              <a:chOff x="3177" y="1300"/>
              <a:chExt cx="582" cy="173"/>
            </a:xfrm>
          </p:grpSpPr>
          <p:sp>
            <p:nvSpPr>
              <p:cNvPr id="70" name="Line 127"/>
              <p:cNvSpPr>
                <a:spLocks noChangeShapeType="1"/>
              </p:cNvSpPr>
              <p:nvPr/>
            </p:nvSpPr>
            <p:spPr bwMode="auto">
              <a:xfrm>
                <a:off x="3177" y="1309"/>
                <a:ext cx="0" cy="145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1" name="Freeform 128"/>
              <p:cNvSpPr>
                <a:spLocks/>
              </p:cNvSpPr>
              <p:nvPr/>
            </p:nvSpPr>
            <p:spPr bwMode="auto">
              <a:xfrm>
                <a:off x="3758" y="1311"/>
                <a:ext cx="1" cy="143"/>
              </a:xfrm>
              <a:custGeom>
                <a:avLst/>
                <a:gdLst>
                  <a:gd name="T0" fmla="*/ 0 w 1"/>
                  <a:gd name="T1" fmla="*/ 0 h 197"/>
                  <a:gd name="T2" fmla="*/ 0 w 1"/>
                  <a:gd name="T3" fmla="*/ 197 h 197"/>
                  <a:gd name="T4" fmla="*/ 0 60000 65536"/>
                  <a:gd name="T5" fmla="*/ 0 60000 65536"/>
                  <a:gd name="T6" fmla="*/ 0 w 1"/>
                  <a:gd name="T7" fmla="*/ 0 h 197"/>
                  <a:gd name="T8" fmla="*/ 1 w 1"/>
                  <a:gd name="T9" fmla="*/ 197 h 1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7">
                    <a:moveTo>
                      <a:pt x="0" y="0"/>
                    </a:moveTo>
                    <a:lnTo>
                      <a:pt x="0" y="197"/>
                    </a:lnTo>
                  </a:path>
                </a:pathLst>
              </a:cu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Line 129"/>
              <p:cNvSpPr>
                <a:spLocks noChangeShapeType="1"/>
              </p:cNvSpPr>
              <p:nvPr/>
            </p:nvSpPr>
            <p:spPr bwMode="auto">
              <a:xfrm>
                <a:off x="3177" y="1439"/>
                <a:ext cx="581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3" name="Text Box 130"/>
              <p:cNvSpPr txBox="1">
                <a:spLocks noChangeArrowheads="1"/>
              </p:cNvSpPr>
              <p:nvPr/>
            </p:nvSpPr>
            <p:spPr bwMode="auto">
              <a:xfrm>
                <a:off x="3324" y="1300"/>
                <a:ext cx="27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  <a:sym typeface="Symbol" pitchFamily="18" charset="2"/>
                  </a:rPr>
                  <a:t>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57" name="Group 131"/>
            <p:cNvGrpSpPr>
              <a:grpSpLocks/>
            </p:cNvGrpSpPr>
            <p:nvPr/>
          </p:nvGrpSpPr>
          <p:grpSpPr bwMode="auto">
            <a:xfrm>
              <a:off x="3298" y="1930"/>
              <a:ext cx="1418" cy="922"/>
              <a:chOff x="3298" y="1930"/>
              <a:chExt cx="1418" cy="922"/>
            </a:xfrm>
          </p:grpSpPr>
          <p:grpSp>
            <p:nvGrpSpPr>
              <p:cNvPr id="58" name="Group 132"/>
              <p:cNvGrpSpPr>
                <a:grpSpLocks/>
              </p:cNvGrpSpPr>
              <p:nvPr/>
            </p:nvGrpSpPr>
            <p:grpSpPr bwMode="auto">
              <a:xfrm>
                <a:off x="3298" y="1930"/>
                <a:ext cx="1304" cy="922"/>
                <a:chOff x="885" y="2010"/>
                <a:chExt cx="1380" cy="946"/>
              </a:xfrm>
            </p:grpSpPr>
            <p:sp>
              <p:nvSpPr>
                <p:cNvPr id="64" name="Oval 133"/>
                <p:cNvSpPr>
                  <a:spLocks noChangeArrowheads="1"/>
                </p:cNvSpPr>
                <p:nvPr/>
              </p:nvSpPr>
              <p:spPr bwMode="auto">
                <a:xfrm>
                  <a:off x="930" y="2070"/>
                  <a:ext cx="885" cy="7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5" name="Freeform 134"/>
                <p:cNvSpPr>
                  <a:spLocks/>
                </p:cNvSpPr>
                <p:nvPr/>
              </p:nvSpPr>
              <p:spPr bwMode="auto">
                <a:xfrm>
                  <a:off x="885" y="2475"/>
                  <a:ext cx="1380" cy="1"/>
                </a:xfrm>
                <a:custGeom>
                  <a:avLst/>
                  <a:gdLst>
                    <a:gd name="T0" fmla="*/ 0 w 1380"/>
                    <a:gd name="T1" fmla="*/ 0 h 1"/>
                    <a:gd name="T2" fmla="*/ 1380 w 1380"/>
                    <a:gd name="T3" fmla="*/ 1 h 1"/>
                    <a:gd name="T4" fmla="*/ 0 60000 65536"/>
                    <a:gd name="T5" fmla="*/ 0 60000 65536"/>
                    <a:gd name="T6" fmla="*/ 0 w 1380"/>
                    <a:gd name="T7" fmla="*/ 0 h 1"/>
                    <a:gd name="T8" fmla="*/ 1380 w 138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80" h="1">
                      <a:moveTo>
                        <a:pt x="0" y="0"/>
                      </a:moveTo>
                      <a:lnTo>
                        <a:pt x="138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6" name="Freeform 135"/>
                <p:cNvSpPr>
                  <a:spLocks/>
                </p:cNvSpPr>
                <p:nvPr/>
              </p:nvSpPr>
              <p:spPr bwMode="auto">
                <a:xfrm>
                  <a:off x="1380" y="2010"/>
                  <a:ext cx="1" cy="946"/>
                </a:xfrm>
                <a:custGeom>
                  <a:avLst/>
                  <a:gdLst>
                    <a:gd name="T0" fmla="*/ 0 w 1"/>
                    <a:gd name="T1" fmla="*/ 0 h 946"/>
                    <a:gd name="T2" fmla="*/ 0 w 1"/>
                    <a:gd name="T3" fmla="*/ 946 h 946"/>
                    <a:gd name="T4" fmla="*/ 0 60000 65536"/>
                    <a:gd name="T5" fmla="*/ 0 60000 65536"/>
                    <a:gd name="T6" fmla="*/ 0 w 1"/>
                    <a:gd name="T7" fmla="*/ 0 h 946"/>
                    <a:gd name="T8" fmla="*/ 1 w 1"/>
                    <a:gd name="T9" fmla="*/ 946 h 9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46">
                      <a:moveTo>
                        <a:pt x="0" y="0"/>
                      </a:moveTo>
                      <a:lnTo>
                        <a:pt x="0" y="9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7" name="Freeform 136"/>
                <p:cNvSpPr>
                  <a:spLocks/>
                </p:cNvSpPr>
                <p:nvPr/>
              </p:nvSpPr>
              <p:spPr bwMode="auto">
                <a:xfrm>
                  <a:off x="2160" y="2251"/>
                  <a:ext cx="1" cy="465"/>
                </a:xfrm>
                <a:custGeom>
                  <a:avLst/>
                  <a:gdLst>
                    <a:gd name="T0" fmla="*/ 0 w 1"/>
                    <a:gd name="T1" fmla="*/ 465 h 465"/>
                    <a:gd name="T2" fmla="*/ 0 w 1"/>
                    <a:gd name="T3" fmla="*/ 0 h 465"/>
                    <a:gd name="T4" fmla="*/ 0 60000 65536"/>
                    <a:gd name="T5" fmla="*/ 0 60000 65536"/>
                    <a:gd name="T6" fmla="*/ 0 w 1"/>
                    <a:gd name="T7" fmla="*/ 0 h 465"/>
                    <a:gd name="T8" fmla="*/ 1 w 1"/>
                    <a:gd name="T9" fmla="*/ 465 h 46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65">
                      <a:moveTo>
                        <a:pt x="0" y="46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8" name="Freeform 137"/>
                <p:cNvSpPr>
                  <a:spLocks/>
                </p:cNvSpPr>
                <p:nvPr/>
              </p:nvSpPr>
              <p:spPr bwMode="auto">
                <a:xfrm>
                  <a:off x="1755" y="2251"/>
                  <a:ext cx="420" cy="5"/>
                </a:xfrm>
                <a:custGeom>
                  <a:avLst/>
                  <a:gdLst>
                    <a:gd name="T0" fmla="*/ 420 w 420"/>
                    <a:gd name="T1" fmla="*/ 5 h 5"/>
                    <a:gd name="T2" fmla="*/ 0 w 420"/>
                    <a:gd name="T3" fmla="*/ 0 h 5"/>
                    <a:gd name="T4" fmla="*/ 0 60000 65536"/>
                    <a:gd name="T5" fmla="*/ 0 60000 65536"/>
                    <a:gd name="T6" fmla="*/ 0 w 420"/>
                    <a:gd name="T7" fmla="*/ 0 h 5"/>
                    <a:gd name="T8" fmla="*/ 420 w 420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20" h="5">
                      <a:moveTo>
                        <a:pt x="420" y="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9" name="Freeform 138"/>
                <p:cNvSpPr>
                  <a:spLocks/>
                </p:cNvSpPr>
                <p:nvPr/>
              </p:nvSpPr>
              <p:spPr bwMode="auto">
                <a:xfrm>
                  <a:off x="1740" y="2701"/>
                  <a:ext cx="435" cy="5"/>
                </a:xfrm>
                <a:custGeom>
                  <a:avLst/>
                  <a:gdLst>
                    <a:gd name="T0" fmla="*/ 435 w 435"/>
                    <a:gd name="T1" fmla="*/ 5 h 5"/>
                    <a:gd name="T2" fmla="*/ 0 w 435"/>
                    <a:gd name="T3" fmla="*/ 0 h 5"/>
                    <a:gd name="T4" fmla="*/ 0 60000 65536"/>
                    <a:gd name="T5" fmla="*/ 0 60000 65536"/>
                    <a:gd name="T6" fmla="*/ 0 w 435"/>
                    <a:gd name="T7" fmla="*/ 0 h 5"/>
                    <a:gd name="T8" fmla="*/ 435 w 435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35" h="5">
                      <a:moveTo>
                        <a:pt x="435" y="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59" name="Group 139"/>
              <p:cNvGrpSpPr>
                <a:grpSpLocks/>
              </p:cNvGrpSpPr>
              <p:nvPr/>
            </p:nvGrpSpPr>
            <p:grpSpPr bwMode="auto">
              <a:xfrm>
                <a:off x="4466" y="2145"/>
                <a:ext cx="250" cy="485"/>
                <a:chOff x="4466" y="2145"/>
                <a:chExt cx="250" cy="485"/>
              </a:xfrm>
            </p:grpSpPr>
            <p:sp>
              <p:nvSpPr>
                <p:cNvPr id="60" name="Line 140"/>
                <p:cNvSpPr>
                  <a:spLocks noChangeShapeType="1"/>
                </p:cNvSpPr>
                <p:nvPr/>
              </p:nvSpPr>
              <p:spPr bwMode="auto">
                <a:xfrm>
                  <a:off x="4507" y="2162"/>
                  <a:ext cx="188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1" name="Line 141"/>
                <p:cNvSpPr>
                  <a:spLocks noChangeShapeType="1"/>
                </p:cNvSpPr>
                <p:nvPr/>
              </p:nvSpPr>
              <p:spPr bwMode="auto">
                <a:xfrm>
                  <a:off x="4517" y="2610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2" name="Freeform 142"/>
                <p:cNvSpPr>
                  <a:spLocks/>
                </p:cNvSpPr>
                <p:nvPr/>
              </p:nvSpPr>
              <p:spPr bwMode="auto">
                <a:xfrm>
                  <a:off x="4673" y="2145"/>
                  <a:ext cx="2" cy="485"/>
                </a:xfrm>
                <a:custGeom>
                  <a:avLst/>
                  <a:gdLst>
                    <a:gd name="T0" fmla="*/ 0 w 1"/>
                    <a:gd name="T1" fmla="*/ 0 h 466"/>
                    <a:gd name="T2" fmla="*/ 0 w 1"/>
                    <a:gd name="T3" fmla="*/ 466 h 466"/>
                    <a:gd name="T4" fmla="*/ 0 60000 65536"/>
                    <a:gd name="T5" fmla="*/ 0 60000 65536"/>
                    <a:gd name="T6" fmla="*/ 0 w 1"/>
                    <a:gd name="T7" fmla="*/ 0 h 466"/>
                    <a:gd name="T8" fmla="*/ 1 w 1"/>
                    <a:gd name="T9" fmla="*/ 466 h 4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66">
                      <a:moveTo>
                        <a:pt x="0" y="0"/>
                      </a:moveTo>
                      <a:lnTo>
                        <a:pt x="0" y="466"/>
                      </a:lnTo>
                    </a:path>
                  </a:pathLst>
                </a:custGeom>
                <a:noFill/>
                <a:ln w="9525">
                  <a:solidFill>
                    <a:srgbClr val="3333CC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3" name="Text Box 143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391" y="2285"/>
                  <a:ext cx="40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ISOCP" pitchFamily="2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  <a:sym typeface="Symbol" pitchFamily="18" charset="2"/>
                    </a:rPr>
                    <a:t></a:t>
                  </a:r>
                  <a:r>
                    <a:rPr kumimoji="1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  <a:cs typeface="+mn-cs"/>
                    </a:rPr>
                    <a:t>16</a:t>
                  </a:r>
                </a:p>
              </p:txBody>
            </p:sp>
          </p:grpSp>
        </p:grpSp>
      </p:grpSp>
      <p:sp>
        <p:nvSpPr>
          <p:cNvPr id="2" name="矩形 1"/>
          <p:cNvSpPr/>
          <p:nvPr/>
        </p:nvSpPr>
        <p:spPr>
          <a:xfrm>
            <a:off x="1448178" y="5937413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不能在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相贯线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上直接注尺寸！</a:t>
            </a:r>
          </a:p>
        </p:txBody>
      </p:sp>
    </p:spTree>
    <p:extLst>
      <p:ext uri="{BB962C8B-B14F-4D97-AF65-F5344CB8AC3E}">
        <p14:creationId xmlns:p14="http://schemas.microsoft.com/office/powerpoint/2010/main" val="486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0DF63E-82BE-4696-8ECC-BBF8914A6102}"/>
              </a:ext>
            </a:extLst>
          </p:cNvPr>
          <p:cNvSpPr/>
          <p:nvPr/>
        </p:nvSpPr>
        <p:spPr>
          <a:xfrm>
            <a:off x="1330176" y="2515825"/>
            <a:ext cx="6450676" cy="6631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330175" y="2515825"/>
            <a:ext cx="6450677" cy="6631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10.1 </a:t>
            </a:r>
            <a:r>
              <a:rPr kumimoji="0" lang="zh-CN" alt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尺寸标注的基本规定</a:t>
            </a:r>
          </a:p>
        </p:txBody>
      </p:sp>
      <p:pic>
        <p:nvPicPr>
          <p:cNvPr id="5" name="Picture 8" descr="02_14">
            <a:extLst>
              <a:ext uri="{FF2B5EF4-FFF2-40B4-BE49-F238E27FC236}">
                <a16:creationId xmlns:a16="http://schemas.microsoft.com/office/drawing/2014/main" id="{2E4B68FB-46B0-419A-9080-C61AEBE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8D94F8-C34E-4A15-A5BA-88D2837A5CAA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 171"/>
          <p:cNvSpPr>
            <a:spLocks noChangeArrowheads="1"/>
          </p:cNvSpPr>
          <p:nvPr/>
        </p:nvSpPr>
        <p:spPr bwMode="auto">
          <a:xfrm>
            <a:off x="0" y="841374"/>
            <a:ext cx="9077884" cy="6048041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10.2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组合体的尺寸标注</a:t>
            </a:r>
          </a:p>
        </p:txBody>
      </p:sp>
      <p:grpSp>
        <p:nvGrpSpPr>
          <p:cNvPr id="5" name="Group 223"/>
          <p:cNvGrpSpPr>
            <a:grpSpLocks/>
          </p:cNvGrpSpPr>
          <p:nvPr/>
        </p:nvGrpSpPr>
        <p:grpSpPr bwMode="auto">
          <a:xfrm>
            <a:off x="241859" y="3496929"/>
            <a:ext cx="2855912" cy="1427162"/>
            <a:chOff x="487" y="1907"/>
            <a:chExt cx="1799" cy="899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36" y="1907"/>
              <a:ext cx="1507" cy="8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75" y="2000"/>
              <a:ext cx="693" cy="69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78" y="2108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621" y="1923"/>
              <a:ext cx="0" cy="8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62" y="2224"/>
              <a:ext cx="243" cy="24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02" y="2223"/>
              <a:ext cx="273" cy="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87" y="2345"/>
              <a:ext cx="17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25" y="2222"/>
              <a:ext cx="2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25" y="2467"/>
              <a:ext cx="2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878" y="2116"/>
              <a:ext cx="0" cy="4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6" name="Group 222"/>
          <p:cNvGrpSpPr>
            <a:grpSpLocks/>
          </p:cNvGrpSpPr>
          <p:nvPr/>
        </p:nvGrpSpPr>
        <p:grpSpPr bwMode="auto">
          <a:xfrm>
            <a:off x="483159" y="1401429"/>
            <a:ext cx="2400300" cy="1516062"/>
            <a:chOff x="639" y="587"/>
            <a:chExt cx="1512" cy="955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39" y="1237"/>
              <a:ext cx="1507" cy="17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879" y="1147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04" y="1243"/>
              <a:ext cx="0" cy="1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273" y="681"/>
              <a:ext cx="0" cy="5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268" y="681"/>
              <a:ext cx="7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1974" y="681"/>
              <a:ext cx="0" cy="5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287" y="1238"/>
              <a:ext cx="677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1858" y="676"/>
              <a:ext cx="0" cy="7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624" y="587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1278" y="705"/>
              <a:ext cx="101" cy="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1283" y="810"/>
              <a:ext cx="101" cy="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1278" y="925"/>
              <a:ext cx="101" cy="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1283" y="1041"/>
              <a:ext cx="101" cy="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1143" y="1161"/>
              <a:ext cx="250" cy="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1009" y="1243"/>
              <a:ext cx="168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999" y="1234"/>
              <a:ext cx="62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1863" y="686"/>
              <a:ext cx="106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V="1">
              <a:off x="1863" y="791"/>
              <a:ext cx="106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1868" y="902"/>
              <a:ext cx="106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V="1">
              <a:off x="1868" y="1018"/>
              <a:ext cx="106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1872" y="1128"/>
              <a:ext cx="106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1858" y="1239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2064" y="1339"/>
              <a:ext cx="87" cy="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1263" y="1286"/>
              <a:ext cx="125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950" y="1238"/>
              <a:ext cx="178" cy="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1398" y="677"/>
              <a:ext cx="0" cy="7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6749021" y="866441"/>
            <a:ext cx="1409700" cy="457200"/>
          </a:xfrm>
          <a:prstGeom prst="rect">
            <a:avLst/>
          </a:prstGeom>
          <a:solidFill>
            <a:schemeClr val="accent2">
              <a:lumMod val="75000"/>
              <a:alpha val="50195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  <a:sym typeface="Marlett" pitchFamily="2" charset="2"/>
              </a:rPr>
              <a:t>形体分析</a:t>
            </a: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6442634" y="1549066"/>
            <a:ext cx="1716087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由哪些基本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体组成</a:t>
            </a:r>
          </a:p>
        </p:txBody>
      </p:sp>
      <p:grpSp>
        <p:nvGrpSpPr>
          <p:cNvPr id="45" name="Group 56"/>
          <p:cNvGrpSpPr>
            <a:grpSpLocks/>
          </p:cNvGrpSpPr>
          <p:nvPr/>
        </p:nvGrpSpPr>
        <p:grpSpPr bwMode="auto">
          <a:xfrm>
            <a:off x="254559" y="1733216"/>
            <a:ext cx="1065212" cy="776288"/>
            <a:chOff x="209" y="1227"/>
            <a:chExt cx="671" cy="489"/>
          </a:xfrm>
        </p:grpSpPr>
        <p:sp>
          <p:nvSpPr>
            <p:cNvPr id="46" name="Line 57"/>
            <p:cNvSpPr>
              <a:spLocks noChangeShapeType="1"/>
            </p:cNvSpPr>
            <p:nvPr/>
          </p:nvSpPr>
          <p:spPr bwMode="auto">
            <a:xfrm flipH="1" flipV="1">
              <a:off x="387" y="1475"/>
              <a:ext cx="493" cy="24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Text Box 58"/>
            <p:cNvSpPr txBox="1">
              <a:spLocks noChangeArrowheads="1"/>
            </p:cNvSpPr>
            <p:nvPr/>
          </p:nvSpPr>
          <p:spPr bwMode="auto">
            <a:xfrm>
              <a:off x="209" y="1227"/>
              <a:ext cx="219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48" name="Group 59"/>
          <p:cNvGrpSpPr>
            <a:grpSpLocks/>
          </p:cNvGrpSpPr>
          <p:nvPr/>
        </p:nvGrpSpPr>
        <p:grpSpPr bwMode="auto">
          <a:xfrm>
            <a:off x="500621" y="1071229"/>
            <a:ext cx="1044575" cy="677862"/>
            <a:chOff x="728" y="782"/>
            <a:chExt cx="658" cy="427"/>
          </a:xfrm>
        </p:grpSpPr>
        <p:sp>
          <p:nvSpPr>
            <p:cNvPr id="49" name="Line 60"/>
            <p:cNvSpPr>
              <a:spLocks noChangeShapeType="1"/>
            </p:cNvSpPr>
            <p:nvPr/>
          </p:nvSpPr>
          <p:spPr bwMode="auto">
            <a:xfrm flipH="1" flipV="1">
              <a:off x="933" y="995"/>
              <a:ext cx="453" cy="21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728" y="782"/>
              <a:ext cx="219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51" name="Rectangle 62"/>
          <p:cNvSpPr>
            <a:spLocks noChangeArrowheads="1"/>
          </p:cNvSpPr>
          <p:nvPr/>
        </p:nvSpPr>
        <p:spPr bwMode="auto">
          <a:xfrm>
            <a:off x="6358496" y="1453816"/>
            <a:ext cx="2308225" cy="1006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2" name="Text Box 63"/>
          <p:cNvSpPr txBox="1">
            <a:spLocks noChangeArrowheads="1"/>
          </p:cNvSpPr>
          <p:nvPr/>
        </p:nvSpPr>
        <p:spPr bwMode="auto">
          <a:xfrm>
            <a:off x="6749021" y="1984041"/>
            <a:ext cx="2328863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确定各基本体形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状大小的尺寸</a:t>
            </a:r>
          </a:p>
        </p:txBody>
      </p:sp>
      <p:sp>
        <p:nvSpPr>
          <p:cNvPr id="53" name="Text Box 64"/>
          <p:cNvSpPr txBox="1">
            <a:spLocks noChangeArrowheads="1"/>
          </p:cNvSpPr>
          <p:nvPr/>
        </p:nvSpPr>
        <p:spPr bwMode="auto">
          <a:xfrm>
            <a:off x="6447396" y="2934954"/>
            <a:ext cx="2328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黑体" pitchFamily="2" charset="-122"/>
                <a:cs typeface="+mn-cs"/>
              </a:rPr>
              <a:t>确定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黑体" pitchFamily="2" charset="-122"/>
                <a:cs typeface="+mn-cs"/>
              </a:rPr>
              <a:t>长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黑体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黑体" pitchFamily="2" charset="-122"/>
                <a:cs typeface="+mn-cs"/>
              </a:rPr>
              <a:t>宽、高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黑体" pitchFamily="2" charset="-122"/>
                <a:cs typeface="+mn-cs"/>
              </a:rPr>
              <a:t>三个方向的尺寸</a:t>
            </a:r>
          </a:p>
        </p:txBody>
      </p:sp>
      <p:grpSp>
        <p:nvGrpSpPr>
          <p:cNvPr id="54" name="Group 65"/>
          <p:cNvGrpSpPr>
            <a:grpSpLocks/>
          </p:cNvGrpSpPr>
          <p:nvPr/>
        </p:nvGrpSpPr>
        <p:grpSpPr bwMode="auto">
          <a:xfrm>
            <a:off x="483159" y="4878054"/>
            <a:ext cx="2387600" cy="385762"/>
            <a:chOff x="717" y="3180"/>
            <a:chExt cx="1504" cy="243"/>
          </a:xfrm>
        </p:grpSpPr>
        <p:sp>
          <p:nvSpPr>
            <p:cNvPr id="55" name="Line 66"/>
            <p:cNvSpPr>
              <a:spLocks noChangeShapeType="1"/>
            </p:cNvSpPr>
            <p:nvPr/>
          </p:nvSpPr>
          <p:spPr bwMode="auto">
            <a:xfrm flipV="1">
              <a:off x="717" y="3180"/>
              <a:ext cx="0" cy="2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 flipV="1">
              <a:off x="2221" y="3186"/>
              <a:ext cx="0" cy="2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7" name="Line 68"/>
            <p:cNvSpPr>
              <a:spLocks noChangeShapeType="1"/>
            </p:cNvSpPr>
            <p:nvPr/>
          </p:nvSpPr>
          <p:spPr bwMode="auto">
            <a:xfrm>
              <a:off x="717" y="3372"/>
              <a:ext cx="15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8" name="Group 69"/>
          <p:cNvGrpSpPr>
            <a:grpSpLocks/>
          </p:cNvGrpSpPr>
          <p:nvPr/>
        </p:nvGrpSpPr>
        <p:grpSpPr bwMode="auto">
          <a:xfrm>
            <a:off x="2870759" y="3485816"/>
            <a:ext cx="314325" cy="1403350"/>
            <a:chOff x="2221" y="2303"/>
            <a:chExt cx="198" cy="884"/>
          </a:xfrm>
        </p:grpSpPr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2221" y="2310"/>
              <a:ext cx="1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2234" y="3187"/>
              <a:ext cx="1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>
              <a:off x="2362" y="2303"/>
              <a:ext cx="0" cy="8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2" name="Group 232"/>
          <p:cNvGrpSpPr>
            <a:grpSpLocks/>
          </p:cNvGrpSpPr>
          <p:nvPr/>
        </p:nvGrpSpPr>
        <p:grpSpPr bwMode="auto">
          <a:xfrm>
            <a:off x="1678546" y="1033129"/>
            <a:ext cx="741363" cy="555625"/>
            <a:chOff x="1388" y="327"/>
            <a:chExt cx="467" cy="350"/>
          </a:xfrm>
        </p:grpSpPr>
        <p:sp>
          <p:nvSpPr>
            <p:cNvPr id="63" name="Line 80"/>
            <p:cNvSpPr>
              <a:spLocks noChangeShapeType="1"/>
            </p:cNvSpPr>
            <p:nvPr/>
          </p:nvSpPr>
          <p:spPr bwMode="auto">
            <a:xfrm flipV="1">
              <a:off x="1388" y="477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 flipV="1">
              <a:off x="1855" y="482"/>
              <a:ext cx="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5" name="Line 82"/>
            <p:cNvSpPr>
              <a:spLocks noChangeShapeType="1"/>
            </p:cNvSpPr>
            <p:nvPr/>
          </p:nvSpPr>
          <p:spPr bwMode="auto">
            <a:xfrm>
              <a:off x="1388" y="538"/>
              <a:ext cx="4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1464" y="3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ansSerif" pitchFamily="2" charset="2"/>
                </a:rPr>
                <a:t></a:t>
              </a:r>
            </a:p>
          </p:txBody>
        </p:sp>
      </p:grpSp>
      <p:grpSp>
        <p:nvGrpSpPr>
          <p:cNvPr id="67" name="Group 234"/>
          <p:cNvGrpSpPr>
            <a:grpSpLocks/>
          </p:cNvGrpSpPr>
          <p:nvPr/>
        </p:nvGrpSpPr>
        <p:grpSpPr bwMode="auto">
          <a:xfrm>
            <a:off x="1481696" y="763254"/>
            <a:ext cx="1127125" cy="790575"/>
            <a:chOff x="1268" y="185"/>
            <a:chExt cx="710" cy="498"/>
          </a:xfrm>
        </p:grpSpPr>
        <p:grpSp>
          <p:nvGrpSpPr>
            <p:cNvPr id="68" name="Group 233"/>
            <p:cNvGrpSpPr>
              <a:grpSpLocks/>
            </p:cNvGrpSpPr>
            <p:nvPr/>
          </p:nvGrpSpPr>
          <p:grpSpPr bwMode="auto">
            <a:xfrm>
              <a:off x="1268" y="311"/>
              <a:ext cx="710" cy="372"/>
              <a:chOff x="1268" y="311"/>
              <a:chExt cx="710" cy="372"/>
            </a:xfrm>
          </p:grpSpPr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V="1">
                <a:off x="1270" y="311"/>
                <a:ext cx="0" cy="3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1" name="Line 87"/>
              <p:cNvSpPr>
                <a:spLocks noChangeShapeType="1"/>
              </p:cNvSpPr>
              <p:nvPr/>
            </p:nvSpPr>
            <p:spPr bwMode="auto">
              <a:xfrm flipV="1">
                <a:off x="1978" y="318"/>
                <a:ext cx="0" cy="3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Line 88"/>
              <p:cNvSpPr>
                <a:spLocks noChangeShapeType="1"/>
              </p:cNvSpPr>
              <p:nvPr/>
            </p:nvSpPr>
            <p:spPr bwMode="auto">
              <a:xfrm>
                <a:off x="1268" y="365"/>
                <a:ext cx="71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69" name="Rectangle 89"/>
            <p:cNvSpPr>
              <a:spLocks noChangeArrowheads="1"/>
            </p:cNvSpPr>
            <p:nvPr/>
          </p:nvSpPr>
          <p:spPr bwMode="auto">
            <a:xfrm>
              <a:off x="1466" y="18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ansSerif" pitchFamily="2" charset="2"/>
                </a:rPr>
                <a:t></a:t>
              </a:r>
            </a:p>
          </p:txBody>
        </p:sp>
      </p:grpSp>
      <p:grpSp>
        <p:nvGrpSpPr>
          <p:cNvPr id="73" name="Group 90"/>
          <p:cNvGrpSpPr>
            <a:grpSpLocks/>
          </p:cNvGrpSpPr>
          <p:nvPr/>
        </p:nvGrpSpPr>
        <p:grpSpPr bwMode="auto">
          <a:xfrm>
            <a:off x="2602471" y="1552241"/>
            <a:ext cx="560388" cy="649288"/>
            <a:chOff x="2054" y="1082"/>
            <a:chExt cx="353" cy="409"/>
          </a:xfrm>
        </p:grpSpPr>
        <p:sp>
          <p:nvSpPr>
            <p:cNvPr id="74" name="Line 91"/>
            <p:cNvSpPr>
              <a:spLocks noChangeShapeType="1"/>
            </p:cNvSpPr>
            <p:nvPr/>
          </p:nvSpPr>
          <p:spPr bwMode="auto">
            <a:xfrm>
              <a:off x="2054" y="1082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5" name="Line 92"/>
            <p:cNvSpPr>
              <a:spLocks noChangeShapeType="1"/>
            </p:cNvSpPr>
            <p:nvPr/>
          </p:nvSpPr>
          <p:spPr bwMode="auto">
            <a:xfrm flipV="1">
              <a:off x="2359" y="1082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6" name="Group 236"/>
          <p:cNvGrpSpPr>
            <a:grpSpLocks/>
          </p:cNvGrpSpPr>
          <p:nvPr/>
        </p:nvGrpSpPr>
        <p:grpSpPr bwMode="auto">
          <a:xfrm>
            <a:off x="2897746" y="2174541"/>
            <a:ext cx="279400" cy="774700"/>
            <a:chOff x="2160" y="1074"/>
            <a:chExt cx="176" cy="488"/>
          </a:xfrm>
        </p:grpSpPr>
        <p:sp>
          <p:nvSpPr>
            <p:cNvPr id="77" name="Line 94"/>
            <p:cNvSpPr>
              <a:spLocks noChangeShapeType="1"/>
            </p:cNvSpPr>
            <p:nvPr/>
          </p:nvSpPr>
          <p:spPr bwMode="auto">
            <a:xfrm>
              <a:off x="2162" y="1416"/>
              <a:ext cx="1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8" name="Line 95"/>
            <p:cNvSpPr>
              <a:spLocks noChangeShapeType="1"/>
            </p:cNvSpPr>
            <p:nvPr/>
          </p:nvSpPr>
          <p:spPr bwMode="auto">
            <a:xfrm>
              <a:off x="2276" y="1074"/>
              <a:ext cx="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9" name="Line 96"/>
            <p:cNvSpPr>
              <a:spLocks noChangeShapeType="1"/>
            </p:cNvSpPr>
            <p:nvPr/>
          </p:nvSpPr>
          <p:spPr bwMode="auto">
            <a:xfrm flipV="1">
              <a:off x="2277" y="1402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0" name="Line 97"/>
            <p:cNvSpPr>
              <a:spLocks noChangeShapeType="1"/>
            </p:cNvSpPr>
            <p:nvPr/>
          </p:nvSpPr>
          <p:spPr bwMode="auto">
            <a:xfrm>
              <a:off x="2160" y="1229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1" name="Line 98"/>
            <p:cNvSpPr>
              <a:spLocks noChangeShapeType="1"/>
            </p:cNvSpPr>
            <p:nvPr/>
          </p:nvSpPr>
          <p:spPr bwMode="auto">
            <a:xfrm flipV="1">
              <a:off x="2276" y="1217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82" name="Text Box 99"/>
          <p:cNvSpPr txBox="1">
            <a:spLocks noChangeArrowheads="1"/>
          </p:cNvSpPr>
          <p:nvPr/>
        </p:nvSpPr>
        <p:spPr bwMode="auto">
          <a:xfrm>
            <a:off x="6749021" y="1469691"/>
            <a:ext cx="1409700" cy="457200"/>
          </a:xfrm>
          <a:prstGeom prst="rect">
            <a:avLst/>
          </a:prstGeom>
          <a:solidFill>
            <a:schemeClr val="accent2">
              <a:lumMod val="75000"/>
              <a:alpha val="50195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  <a:sym typeface="Marlett" pitchFamily="2" charset="2"/>
              </a:rPr>
              <a:t>定形尺寸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83" name="Rectangle 100"/>
          <p:cNvSpPr>
            <a:spLocks noChangeArrowheads="1"/>
          </p:cNvSpPr>
          <p:nvPr/>
        </p:nvSpPr>
        <p:spPr bwMode="auto">
          <a:xfrm>
            <a:off x="6214034" y="2979404"/>
            <a:ext cx="2711450" cy="89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4" name="Text Box 101"/>
          <p:cNvSpPr txBox="1">
            <a:spLocks noChangeArrowheads="1"/>
          </p:cNvSpPr>
          <p:nvPr/>
        </p:nvSpPr>
        <p:spPr bwMode="auto">
          <a:xfrm>
            <a:off x="6749021" y="3487404"/>
            <a:ext cx="2328863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确定各基本体间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相对位置的尺寸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6749021" y="2885741"/>
            <a:ext cx="1409700" cy="457200"/>
          </a:xfrm>
          <a:prstGeom prst="rect">
            <a:avLst/>
          </a:prstGeom>
          <a:solidFill>
            <a:schemeClr val="accent2">
              <a:lumMod val="75000"/>
              <a:alpha val="50195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Marlett" pitchFamily="2" charset="2"/>
              </a:rPr>
              <a:t>定位尺寸</a:t>
            </a:r>
          </a:p>
        </p:txBody>
      </p:sp>
      <p:sp>
        <p:nvSpPr>
          <p:cNvPr id="86" name="Text Box 103"/>
          <p:cNvSpPr txBox="1">
            <a:spLocks noChangeArrowheads="1"/>
          </p:cNvSpPr>
          <p:nvPr/>
        </p:nvSpPr>
        <p:spPr bwMode="auto">
          <a:xfrm>
            <a:off x="6415646" y="4497054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Marlett" pitchFamily="2" charset="2"/>
              </a:rPr>
              <a:t>首先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确定尺寸基准</a:t>
            </a:r>
          </a:p>
        </p:txBody>
      </p:sp>
      <p:sp>
        <p:nvSpPr>
          <p:cNvPr id="87" name="Text Box 104"/>
          <p:cNvSpPr txBox="1">
            <a:spLocks noChangeArrowheads="1"/>
          </p:cNvSpPr>
          <p:nvPr/>
        </p:nvSpPr>
        <p:spPr bwMode="auto">
          <a:xfrm>
            <a:off x="6622021" y="4930441"/>
            <a:ext cx="2330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长、宽、高三个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方向均须确定  </a:t>
            </a:r>
          </a:p>
        </p:txBody>
      </p:sp>
      <p:grpSp>
        <p:nvGrpSpPr>
          <p:cNvPr id="88" name="Group 113"/>
          <p:cNvGrpSpPr>
            <a:grpSpLocks/>
          </p:cNvGrpSpPr>
          <p:nvPr/>
        </p:nvGrpSpPr>
        <p:grpSpPr bwMode="auto">
          <a:xfrm>
            <a:off x="2037321" y="3161966"/>
            <a:ext cx="842963" cy="346075"/>
            <a:chOff x="1696" y="2099"/>
            <a:chExt cx="531" cy="218"/>
          </a:xfrm>
        </p:grpSpPr>
        <p:sp>
          <p:nvSpPr>
            <p:cNvPr id="89" name="Line 114"/>
            <p:cNvSpPr>
              <a:spLocks noChangeShapeType="1"/>
            </p:cNvSpPr>
            <p:nvPr/>
          </p:nvSpPr>
          <p:spPr bwMode="auto">
            <a:xfrm>
              <a:off x="1696" y="2185"/>
              <a:ext cx="5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0" name="Line 115"/>
            <p:cNvSpPr>
              <a:spLocks noChangeShapeType="1"/>
            </p:cNvSpPr>
            <p:nvPr/>
          </p:nvSpPr>
          <p:spPr bwMode="auto">
            <a:xfrm flipV="1">
              <a:off x="1696" y="209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1" name="Line 116"/>
            <p:cNvSpPr>
              <a:spLocks noChangeShapeType="1"/>
            </p:cNvSpPr>
            <p:nvPr/>
          </p:nvSpPr>
          <p:spPr bwMode="auto">
            <a:xfrm flipV="1">
              <a:off x="2220" y="212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2" name="Group 225"/>
          <p:cNvGrpSpPr>
            <a:grpSpLocks/>
          </p:cNvGrpSpPr>
          <p:nvPr/>
        </p:nvGrpSpPr>
        <p:grpSpPr bwMode="auto">
          <a:xfrm>
            <a:off x="465696" y="2717466"/>
            <a:ext cx="4816475" cy="676275"/>
            <a:chOff x="652" y="1488"/>
            <a:chExt cx="2978" cy="426"/>
          </a:xfrm>
        </p:grpSpPr>
        <p:sp>
          <p:nvSpPr>
            <p:cNvPr id="93" name="Line 118"/>
            <p:cNvSpPr>
              <a:spLocks noChangeShapeType="1"/>
            </p:cNvSpPr>
            <p:nvPr/>
          </p:nvSpPr>
          <p:spPr bwMode="auto">
            <a:xfrm>
              <a:off x="652" y="1489"/>
              <a:ext cx="15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4" name="Line 119"/>
            <p:cNvSpPr>
              <a:spLocks noChangeShapeType="1"/>
            </p:cNvSpPr>
            <p:nvPr/>
          </p:nvSpPr>
          <p:spPr bwMode="auto">
            <a:xfrm>
              <a:off x="2002" y="1488"/>
              <a:ext cx="391" cy="3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5" name="Text Box 120"/>
            <p:cNvSpPr txBox="1">
              <a:spLocks noChangeArrowheads="1"/>
            </p:cNvSpPr>
            <p:nvPr/>
          </p:nvSpPr>
          <p:spPr bwMode="auto">
            <a:xfrm>
              <a:off x="2379" y="1626"/>
              <a:ext cx="1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高度方向基准</a:t>
              </a:r>
            </a:p>
          </p:txBody>
        </p:sp>
      </p:grpSp>
      <p:grpSp>
        <p:nvGrpSpPr>
          <p:cNvPr id="96" name="Group 228"/>
          <p:cNvGrpSpPr>
            <a:grpSpLocks/>
          </p:cNvGrpSpPr>
          <p:nvPr/>
        </p:nvGrpSpPr>
        <p:grpSpPr bwMode="auto">
          <a:xfrm>
            <a:off x="673659" y="3589004"/>
            <a:ext cx="4945062" cy="609600"/>
            <a:chOff x="619" y="1965"/>
            <a:chExt cx="3115" cy="384"/>
          </a:xfrm>
        </p:grpSpPr>
        <p:sp>
          <p:nvSpPr>
            <p:cNvPr id="97" name="Line 122"/>
            <p:cNvSpPr>
              <a:spLocks noChangeShapeType="1"/>
            </p:cNvSpPr>
            <p:nvPr/>
          </p:nvSpPr>
          <p:spPr bwMode="auto">
            <a:xfrm>
              <a:off x="619" y="2342"/>
              <a:ext cx="153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8" name="Line 123"/>
            <p:cNvSpPr>
              <a:spLocks noChangeShapeType="1"/>
            </p:cNvSpPr>
            <p:nvPr/>
          </p:nvSpPr>
          <p:spPr bwMode="auto">
            <a:xfrm flipV="1">
              <a:off x="2033" y="2154"/>
              <a:ext cx="479" cy="1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9" name="Text Box 124"/>
            <p:cNvSpPr txBox="1">
              <a:spLocks noChangeArrowheads="1"/>
            </p:cNvSpPr>
            <p:nvPr/>
          </p:nvSpPr>
          <p:spPr bwMode="auto">
            <a:xfrm>
              <a:off x="2460" y="1965"/>
              <a:ext cx="1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宽度方向基准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endParaRPr>
            </a:p>
          </p:txBody>
        </p:sp>
      </p:grpSp>
      <p:grpSp>
        <p:nvGrpSpPr>
          <p:cNvPr id="100" name="Group 227"/>
          <p:cNvGrpSpPr>
            <a:grpSpLocks/>
          </p:cNvGrpSpPr>
          <p:nvPr/>
        </p:nvGrpSpPr>
        <p:grpSpPr bwMode="auto">
          <a:xfrm>
            <a:off x="2859646" y="3493754"/>
            <a:ext cx="2568575" cy="1570037"/>
            <a:chOff x="2220" y="1909"/>
            <a:chExt cx="1618" cy="989"/>
          </a:xfrm>
        </p:grpSpPr>
        <p:sp>
          <p:nvSpPr>
            <p:cNvPr id="101" name="Text Box 130"/>
            <p:cNvSpPr txBox="1">
              <a:spLocks noChangeArrowheads="1"/>
            </p:cNvSpPr>
            <p:nvPr/>
          </p:nvSpPr>
          <p:spPr bwMode="auto">
            <a:xfrm>
              <a:off x="2564" y="2610"/>
              <a:ext cx="1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长度方向基准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02" name="Line 131"/>
            <p:cNvSpPr>
              <a:spLocks noChangeShapeType="1"/>
            </p:cNvSpPr>
            <p:nvPr/>
          </p:nvSpPr>
          <p:spPr bwMode="auto">
            <a:xfrm>
              <a:off x="2225" y="1909"/>
              <a:ext cx="0" cy="8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3" name="Line 132"/>
            <p:cNvSpPr>
              <a:spLocks noChangeShapeType="1"/>
            </p:cNvSpPr>
            <p:nvPr/>
          </p:nvSpPr>
          <p:spPr bwMode="auto">
            <a:xfrm>
              <a:off x="2220" y="2581"/>
              <a:ext cx="349" cy="1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04" name="Rectangle 133"/>
          <p:cNvSpPr>
            <a:spLocks noChangeArrowheads="1"/>
          </p:cNvSpPr>
          <p:nvPr/>
        </p:nvSpPr>
        <p:spPr bwMode="auto">
          <a:xfrm>
            <a:off x="6069571" y="4481179"/>
            <a:ext cx="2886075" cy="1471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5" name="Text Box 134"/>
          <p:cNvSpPr txBox="1">
            <a:spLocks noChangeArrowheads="1"/>
          </p:cNvSpPr>
          <p:nvPr/>
        </p:nvSpPr>
        <p:spPr bwMode="auto">
          <a:xfrm>
            <a:off x="6514071" y="6035341"/>
            <a:ext cx="2022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  <a:sym typeface="Marlett" pitchFamily="2" charset="2"/>
              </a:rPr>
              <a:t>调整各分尺寸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  <a:sym typeface="Marlett" pitchFamily="2" charset="2"/>
              </a:rPr>
              <a:t>确定总体尺寸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106" name="Text Box 135"/>
          <p:cNvSpPr txBox="1">
            <a:spLocks noChangeArrowheads="1"/>
          </p:cNvSpPr>
          <p:nvPr/>
        </p:nvSpPr>
        <p:spPr bwMode="auto">
          <a:xfrm>
            <a:off x="6749021" y="4952666"/>
            <a:ext cx="2130425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总长、总宽、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总高尺寸</a:t>
            </a:r>
          </a:p>
        </p:txBody>
      </p:sp>
      <p:sp>
        <p:nvSpPr>
          <p:cNvPr id="107" name="Rectangle 136"/>
          <p:cNvSpPr>
            <a:spLocks noChangeArrowheads="1"/>
          </p:cNvSpPr>
          <p:nvPr/>
        </p:nvSpPr>
        <p:spPr bwMode="auto">
          <a:xfrm>
            <a:off x="2665242" y="1555416"/>
            <a:ext cx="603250" cy="636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108" name="Group 137"/>
          <p:cNvGrpSpPr>
            <a:grpSpLocks/>
          </p:cNvGrpSpPr>
          <p:nvPr/>
        </p:nvGrpSpPr>
        <p:grpSpPr bwMode="auto">
          <a:xfrm>
            <a:off x="2621521" y="1550654"/>
            <a:ext cx="815975" cy="1181100"/>
            <a:chOff x="2058" y="1079"/>
            <a:chExt cx="514" cy="742"/>
          </a:xfrm>
        </p:grpSpPr>
        <p:sp>
          <p:nvSpPr>
            <p:cNvPr id="109" name="Line 138"/>
            <p:cNvSpPr>
              <a:spLocks noChangeShapeType="1"/>
            </p:cNvSpPr>
            <p:nvPr/>
          </p:nvSpPr>
          <p:spPr bwMode="auto">
            <a:xfrm>
              <a:off x="2413" y="1809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0" name="Line 139"/>
            <p:cNvSpPr>
              <a:spLocks noChangeShapeType="1"/>
            </p:cNvSpPr>
            <p:nvPr/>
          </p:nvSpPr>
          <p:spPr bwMode="auto">
            <a:xfrm>
              <a:off x="2486" y="1079"/>
              <a:ext cx="0" cy="7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1" name="Line 140"/>
            <p:cNvSpPr>
              <a:spLocks noChangeShapeType="1"/>
            </p:cNvSpPr>
            <p:nvPr/>
          </p:nvSpPr>
          <p:spPr bwMode="auto">
            <a:xfrm>
              <a:off x="2058" y="1079"/>
              <a:ext cx="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12" name="Text Box 141"/>
          <p:cNvSpPr txBox="1">
            <a:spLocks noChangeArrowheads="1"/>
          </p:cNvSpPr>
          <p:nvPr/>
        </p:nvSpPr>
        <p:spPr bwMode="auto">
          <a:xfrm>
            <a:off x="6749021" y="4379579"/>
            <a:ext cx="1409700" cy="457200"/>
          </a:xfrm>
          <a:prstGeom prst="rect">
            <a:avLst/>
          </a:prstGeom>
          <a:solidFill>
            <a:schemeClr val="accent2">
              <a:lumMod val="75000"/>
              <a:alpha val="50195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  <a:sym typeface="Marlett" pitchFamily="2" charset="2"/>
              </a:rPr>
              <a:t>总体尺寸</a:t>
            </a:r>
          </a:p>
        </p:txBody>
      </p:sp>
      <p:sp>
        <p:nvSpPr>
          <p:cNvPr id="113" name="Rectangle 142"/>
          <p:cNvSpPr>
            <a:spLocks noChangeArrowheads="1"/>
          </p:cNvSpPr>
          <p:nvPr/>
        </p:nvSpPr>
        <p:spPr bwMode="auto">
          <a:xfrm>
            <a:off x="6529946" y="6067091"/>
            <a:ext cx="2252663" cy="836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14" name="Text Box 143"/>
          <p:cNvSpPr txBox="1">
            <a:spLocks noChangeArrowheads="1"/>
          </p:cNvSpPr>
          <p:nvPr/>
        </p:nvSpPr>
        <p:spPr bwMode="auto">
          <a:xfrm>
            <a:off x="6749021" y="5852779"/>
            <a:ext cx="1028700" cy="457200"/>
          </a:xfrm>
          <a:prstGeom prst="rect">
            <a:avLst/>
          </a:prstGeom>
          <a:solidFill>
            <a:schemeClr val="accent2">
              <a:lumMod val="75000"/>
              <a:alpha val="50195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检查</a:t>
            </a:r>
          </a:p>
        </p:txBody>
      </p:sp>
      <p:sp>
        <p:nvSpPr>
          <p:cNvPr id="115" name="Text Box 145"/>
          <p:cNvSpPr txBox="1">
            <a:spLocks noChangeArrowheads="1"/>
          </p:cNvSpPr>
          <p:nvPr/>
        </p:nvSpPr>
        <p:spPr bwMode="auto">
          <a:xfrm>
            <a:off x="132321" y="5803566"/>
            <a:ext cx="6446838" cy="461963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注意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：尽量注在反映其形体特征的视图上！</a:t>
            </a:r>
          </a:p>
        </p:txBody>
      </p:sp>
      <p:sp>
        <p:nvSpPr>
          <p:cNvPr id="116" name="Text Box 146"/>
          <p:cNvSpPr txBox="1">
            <a:spLocks noChangeArrowheads="1"/>
          </p:cNvSpPr>
          <p:nvPr/>
        </p:nvSpPr>
        <p:spPr bwMode="auto">
          <a:xfrm>
            <a:off x="140259" y="6403641"/>
            <a:ext cx="9102725" cy="485775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注意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：避免封闭尺寸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及重复标注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同一尺寸多次标注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！</a:t>
            </a:r>
          </a:p>
        </p:txBody>
      </p:sp>
      <p:sp>
        <p:nvSpPr>
          <p:cNvPr id="117" name="Rectangle 173"/>
          <p:cNvSpPr>
            <a:spLocks noChangeArrowheads="1"/>
          </p:cNvSpPr>
          <p:nvPr/>
        </p:nvSpPr>
        <p:spPr bwMode="auto">
          <a:xfrm>
            <a:off x="3943909" y="977566"/>
            <a:ext cx="2443162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118" name="Group 174"/>
          <p:cNvGrpSpPr>
            <a:grpSpLocks/>
          </p:cNvGrpSpPr>
          <p:nvPr/>
        </p:nvGrpSpPr>
        <p:grpSpPr bwMode="auto">
          <a:xfrm>
            <a:off x="4232834" y="1990391"/>
            <a:ext cx="881062" cy="157163"/>
            <a:chOff x="2548" y="2580"/>
            <a:chExt cx="555" cy="99"/>
          </a:xfrm>
        </p:grpSpPr>
        <p:sp>
          <p:nvSpPr>
            <p:cNvPr id="119" name="Line 175"/>
            <p:cNvSpPr>
              <a:spLocks noChangeShapeType="1"/>
            </p:cNvSpPr>
            <p:nvPr/>
          </p:nvSpPr>
          <p:spPr bwMode="auto">
            <a:xfrm flipV="1">
              <a:off x="2548" y="2580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0" name="Line 176"/>
            <p:cNvSpPr>
              <a:spLocks noChangeShapeType="1"/>
            </p:cNvSpPr>
            <p:nvPr/>
          </p:nvSpPr>
          <p:spPr bwMode="auto">
            <a:xfrm flipV="1">
              <a:off x="3103" y="2583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1" name="Line 177"/>
            <p:cNvSpPr>
              <a:spLocks noChangeShapeType="1"/>
            </p:cNvSpPr>
            <p:nvPr/>
          </p:nvSpPr>
          <p:spPr bwMode="auto">
            <a:xfrm>
              <a:off x="2548" y="2606"/>
              <a:ext cx="5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22" name="Group 178"/>
          <p:cNvGrpSpPr>
            <a:grpSpLocks/>
          </p:cNvGrpSpPr>
          <p:nvPr/>
        </p:nvGrpSpPr>
        <p:grpSpPr bwMode="auto">
          <a:xfrm>
            <a:off x="5386946" y="1914191"/>
            <a:ext cx="708025" cy="174625"/>
            <a:chOff x="3275" y="2532"/>
            <a:chExt cx="446" cy="110"/>
          </a:xfrm>
        </p:grpSpPr>
        <p:sp>
          <p:nvSpPr>
            <p:cNvPr id="123" name="Line 179"/>
            <p:cNvSpPr>
              <a:spLocks noChangeShapeType="1"/>
            </p:cNvSpPr>
            <p:nvPr/>
          </p:nvSpPr>
          <p:spPr bwMode="auto">
            <a:xfrm>
              <a:off x="3277" y="2535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4" name="Line 180"/>
            <p:cNvSpPr>
              <a:spLocks noChangeShapeType="1"/>
            </p:cNvSpPr>
            <p:nvPr/>
          </p:nvSpPr>
          <p:spPr bwMode="auto">
            <a:xfrm>
              <a:off x="3721" y="2532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5" name="Line 181"/>
            <p:cNvSpPr>
              <a:spLocks noChangeShapeType="1"/>
            </p:cNvSpPr>
            <p:nvPr/>
          </p:nvSpPr>
          <p:spPr bwMode="auto">
            <a:xfrm>
              <a:off x="3275" y="2618"/>
              <a:ext cx="4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26" name="Group 182"/>
          <p:cNvGrpSpPr>
            <a:grpSpLocks/>
          </p:cNvGrpSpPr>
          <p:nvPr/>
        </p:nvGrpSpPr>
        <p:grpSpPr bwMode="auto">
          <a:xfrm>
            <a:off x="5221846" y="1337929"/>
            <a:ext cx="166688" cy="579437"/>
            <a:chOff x="3171" y="2169"/>
            <a:chExt cx="105" cy="365"/>
          </a:xfrm>
        </p:grpSpPr>
        <p:sp>
          <p:nvSpPr>
            <p:cNvPr id="127" name="Line 183"/>
            <p:cNvSpPr>
              <a:spLocks noChangeShapeType="1"/>
            </p:cNvSpPr>
            <p:nvPr/>
          </p:nvSpPr>
          <p:spPr bwMode="auto">
            <a:xfrm flipH="1">
              <a:off x="3174" y="2172"/>
              <a:ext cx="1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8" name="Line 184"/>
            <p:cNvSpPr>
              <a:spLocks noChangeShapeType="1"/>
            </p:cNvSpPr>
            <p:nvPr/>
          </p:nvSpPr>
          <p:spPr bwMode="auto">
            <a:xfrm flipH="1">
              <a:off x="3171" y="2529"/>
              <a:ext cx="1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9" name="Line 185"/>
            <p:cNvSpPr>
              <a:spLocks noChangeShapeType="1"/>
            </p:cNvSpPr>
            <p:nvPr/>
          </p:nvSpPr>
          <p:spPr bwMode="auto">
            <a:xfrm>
              <a:off x="3194" y="2169"/>
              <a:ext cx="0" cy="3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30" name="Group 186"/>
          <p:cNvGrpSpPr>
            <a:grpSpLocks/>
          </p:cNvGrpSpPr>
          <p:nvPr/>
        </p:nvGrpSpPr>
        <p:grpSpPr bwMode="auto">
          <a:xfrm>
            <a:off x="5150409" y="1190291"/>
            <a:ext cx="733425" cy="157163"/>
            <a:chOff x="3126" y="2076"/>
            <a:chExt cx="462" cy="99"/>
          </a:xfrm>
        </p:grpSpPr>
        <p:sp>
          <p:nvSpPr>
            <p:cNvPr id="131" name="Line 187"/>
            <p:cNvSpPr>
              <a:spLocks noChangeShapeType="1"/>
            </p:cNvSpPr>
            <p:nvPr/>
          </p:nvSpPr>
          <p:spPr bwMode="auto">
            <a:xfrm flipV="1">
              <a:off x="3276" y="2076"/>
              <a:ext cx="0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2" name="Line 188"/>
            <p:cNvSpPr>
              <a:spLocks noChangeShapeType="1"/>
            </p:cNvSpPr>
            <p:nvPr/>
          </p:nvSpPr>
          <p:spPr bwMode="auto">
            <a:xfrm flipV="1">
              <a:off x="3456" y="2076"/>
              <a:ext cx="0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3" name="Line 189"/>
            <p:cNvSpPr>
              <a:spLocks noChangeShapeType="1"/>
            </p:cNvSpPr>
            <p:nvPr/>
          </p:nvSpPr>
          <p:spPr bwMode="auto">
            <a:xfrm>
              <a:off x="3126" y="2097"/>
              <a:ext cx="1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4" name="Line 190"/>
            <p:cNvSpPr>
              <a:spLocks noChangeShapeType="1"/>
            </p:cNvSpPr>
            <p:nvPr/>
          </p:nvSpPr>
          <p:spPr bwMode="auto">
            <a:xfrm>
              <a:off x="3273" y="2097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5" name="Line 191"/>
            <p:cNvSpPr>
              <a:spLocks noChangeShapeType="1"/>
            </p:cNvSpPr>
            <p:nvPr/>
          </p:nvSpPr>
          <p:spPr bwMode="auto">
            <a:xfrm flipH="1">
              <a:off x="3456" y="2097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36" name="Group 192"/>
          <p:cNvGrpSpPr>
            <a:grpSpLocks/>
          </p:cNvGrpSpPr>
          <p:nvPr/>
        </p:nvGrpSpPr>
        <p:grpSpPr bwMode="auto">
          <a:xfrm>
            <a:off x="6083859" y="1452229"/>
            <a:ext cx="200025" cy="685800"/>
            <a:chOff x="3714" y="2241"/>
            <a:chExt cx="126" cy="432"/>
          </a:xfrm>
        </p:grpSpPr>
        <p:sp>
          <p:nvSpPr>
            <p:cNvPr id="137" name="Line 193"/>
            <p:cNvSpPr>
              <a:spLocks noChangeShapeType="1"/>
            </p:cNvSpPr>
            <p:nvPr/>
          </p:nvSpPr>
          <p:spPr bwMode="auto">
            <a:xfrm>
              <a:off x="3717" y="2385"/>
              <a:ext cx="1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8" name="Line 194"/>
            <p:cNvSpPr>
              <a:spLocks noChangeShapeType="1"/>
            </p:cNvSpPr>
            <p:nvPr/>
          </p:nvSpPr>
          <p:spPr bwMode="auto">
            <a:xfrm>
              <a:off x="3714" y="2532"/>
              <a:ext cx="1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9" name="Line 195"/>
            <p:cNvSpPr>
              <a:spLocks noChangeShapeType="1"/>
            </p:cNvSpPr>
            <p:nvPr/>
          </p:nvSpPr>
          <p:spPr bwMode="auto">
            <a:xfrm>
              <a:off x="3804" y="2241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0" name="Line 196"/>
            <p:cNvSpPr>
              <a:spLocks noChangeShapeType="1"/>
            </p:cNvSpPr>
            <p:nvPr/>
          </p:nvSpPr>
          <p:spPr bwMode="auto">
            <a:xfrm>
              <a:off x="3804" y="2385"/>
              <a:ext cx="0" cy="1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1" name="Line 197"/>
            <p:cNvSpPr>
              <a:spLocks noChangeShapeType="1"/>
            </p:cNvSpPr>
            <p:nvPr/>
          </p:nvSpPr>
          <p:spPr bwMode="auto">
            <a:xfrm flipV="1">
              <a:off x="3804" y="2529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42" name="Group 198"/>
          <p:cNvGrpSpPr>
            <a:grpSpLocks/>
          </p:cNvGrpSpPr>
          <p:nvPr/>
        </p:nvGrpSpPr>
        <p:grpSpPr bwMode="auto">
          <a:xfrm>
            <a:off x="4232834" y="1342691"/>
            <a:ext cx="1866900" cy="1376363"/>
            <a:chOff x="2232" y="1809"/>
            <a:chExt cx="1272" cy="1155"/>
          </a:xfrm>
        </p:grpSpPr>
        <p:sp>
          <p:nvSpPr>
            <p:cNvPr id="143" name="Rectangle 199"/>
            <p:cNvSpPr>
              <a:spLocks noChangeArrowheads="1"/>
            </p:cNvSpPr>
            <p:nvPr/>
          </p:nvSpPr>
          <p:spPr bwMode="auto">
            <a:xfrm>
              <a:off x="2232" y="1812"/>
              <a:ext cx="600" cy="4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4" name="Line 200"/>
            <p:cNvSpPr>
              <a:spLocks noChangeShapeType="1"/>
            </p:cNvSpPr>
            <p:nvPr/>
          </p:nvSpPr>
          <p:spPr bwMode="auto">
            <a:xfrm>
              <a:off x="2232" y="2100"/>
              <a:ext cx="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5" name="Freeform 201"/>
            <p:cNvSpPr>
              <a:spLocks/>
            </p:cNvSpPr>
            <p:nvPr/>
          </p:nvSpPr>
          <p:spPr bwMode="auto">
            <a:xfrm>
              <a:off x="3021" y="1809"/>
              <a:ext cx="483" cy="483"/>
            </a:xfrm>
            <a:custGeom>
              <a:avLst/>
              <a:gdLst>
                <a:gd name="T0" fmla="*/ 492 w 480"/>
                <a:gd name="T1" fmla="*/ 288 h 483"/>
                <a:gd name="T2" fmla="*/ 492 w 480"/>
                <a:gd name="T3" fmla="*/ 483 h 483"/>
                <a:gd name="T4" fmla="*/ 0 w 480"/>
                <a:gd name="T5" fmla="*/ 483 h 483"/>
                <a:gd name="T6" fmla="*/ 0 w 480"/>
                <a:gd name="T7" fmla="*/ 0 h 483"/>
                <a:gd name="T8" fmla="*/ 199 w 480"/>
                <a:gd name="T9" fmla="*/ 0 h 483"/>
                <a:gd name="T10" fmla="*/ 199 w 480"/>
                <a:gd name="T11" fmla="*/ 288 h 483"/>
                <a:gd name="T12" fmla="*/ 492 w 480"/>
                <a:gd name="T13" fmla="*/ 288 h 4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0"/>
                <a:gd name="T22" fmla="*/ 0 h 483"/>
                <a:gd name="T23" fmla="*/ 480 w 480"/>
                <a:gd name="T24" fmla="*/ 483 h 4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0" h="483">
                  <a:moveTo>
                    <a:pt x="480" y="288"/>
                  </a:moveTo>
                  <a:lnTo>
                    <a:pt x="480" y="483"/>
                  </a:lnTo>
                  <a:lnTo>
                    <a:pt x="0" y="483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288"/>
                  </a:lnTo>
                  <a:lnTo>
                    <a:pt x="480" y="28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6" name="Rectangle 202"/>
            <p:cNvSpPr>
              <a:spLocks noChangeArrowheads="1"/>
            </p:cNvSpPr>
            <p:nvPr/>
          </p:nvSpPr>
          <p:spPr bwMode="auto">
            <a:xfrm>
              <a:off x="2232" y="2484"/>
              <a:ext cx="600" cy="4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7" name="Line 203"/>
            <p:cNvSpPr>
              <a:spLocks noChangeShapeType="1"/>
            </p:cNvSpPr>
            <p:nvPr/>
          </p:nvSpPr>
          <p:spPr bwMode="auto">
            <a:xfrm>
              <a:off x="2232" y="2676"/>
              <a:ext cx="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48" name="Group 230"/>
          <p:cNvGrpSpPr>
            <a:grpSpLocks/>
          </p:cNvGrpSpPr>
          <p:nvPr/>
        </p:nvGrpSpPr>
        <p:grpSpPr bwMode="auto">
          <a:xfrm>
            <a:off x="4102659" y="1447466"/>
            <a:ext cx="120650" cy="679450"/>
            <a:chOff x="2555" y="616"/>
            <a:chExt cx="76" cy="428"/>
          </a:xfrm>
        </p:grpSpPr>
        <p:sp>
          <p:nvSpPr>
            <p:cNvPr id="149" name="Line 204"/>
            <p:cNvSpPr>
              <a:spLocks noChangeShapeType="1"/>
            </p:cNvSpPr>
            <p:nvPr/>
          </p:nvSpPr>
          <p:spPr bwMode="auto">
            <a:xfrm flipH="1">
              <a:off x="2555" y="766"/>
              <a:ext cx="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0" name="Line 205"/>
            <p:cNvSpPr>
              <a:spLocks noChangeShapeType="1"/>
            </p:cNvSpPr>
            <p:nvPr/>
          </p:nvSpPr>
          <p:spPr bwMode="auto">
            <a:xfrm flipH="1">
              <a:off x="2559" y="910"/>
              <a:ext cx="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1" name="Line 206"/>
            <p:cNvSpPr>
              <a:spLocks noChangeShapeType="1"/>
            </p:cNvSpPr>
            <p:nvPr/>
          </p:nvSpPr>
          <p:spPr bwMode="auto">
            <a:xfrm>
              <a:off x="2579" y="766"/>
              <a:ext cx="0" cy="1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2" name="Line 207"/>
            <p:cNvSpPr>
              <a:spLocks noChangeShapeType="1"/>
            </p:cNvSpPr>
            <p:nvPr/>
          </p:nvSpPr>
          <p:spPr bwMode="auto">
            <a:xfrm>
              <a:off x="2577" y="616"/>
              <a:ext cx="0" cy="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3" name="Line 208"/>
            <p:cNvSpPr>
              <a:spLocks noChangeShapeType="1"/>
            </p:cNvSpPr>
            <p:nvPr/>
          </p:nvSpPr>
          <p:spPr bwMode="auto">
            <a:xfrm flipV="1">
              <a:off x="2577" y="908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54" name="Group 235"/>
          <p:cNvGrpSpPr>
            <a:grpSpLocks/>
          </p:cNvGrpSpPr>
          <p:nvPr/>
        </p:nvGrpSpPr>
        <p:grpSpPr bwMode="auto">
          <a:xfrm>
            <a:off x="5126596" y="1931654"/>
            <a:ext cx="120650" cy="679450"/>
            <a:chOff x="3206" y="921"/>
            <a:chExt cx="76" cy="428"/>
          </a:xfrm>
        </p:grpSpPr>
        <p:sp>
          <p:nvSpPr>
            <p:cNvPr id="155" name="Line 211"/>
            <p:cNvSpPr>
              <a:spLocks noChangeShapeType="1"/>
            </p:cNvSpPr>
            <p:nvPr/>
          </p:nvSpPr>
          <p:spPr bwMode="auto">
            <a:xfrm rot="10800000" flipH="1">
              <a:off x="3206" y="1201"/>
              <a:ext cx="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6" name="Line 212"/>
            <p:cNvSpPr>
              <a:spLocks noChangeShapeType="1"/>
            </p:cNvSpPr>
            <p:nvPr/>
          </p:nvSpPr>
          <p:spPr bwMode="auto">
            <a:xfrm rot="10800000" flipH="1">
              <a:off x="3206" y="1057"/>
              <a:ext cx="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7" name="Line 213"/>
            <p:cNvSpPr>
              <a:spLocks noChangeShapeType="1"/>
            </p:cNvSpPr>
            <p:nvPr/>
          </p:nvSpPr>
          <p:spPr bwMode="auto">
            <a:xfrm rot="10800000">
              <a:off x="3260" y="1053"/>
              <a:ext cx="0" cy="1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8" name="Line 214"/>
            <p:cNvSpPr>
              <a:spLocks noChangeShapeType="1"/>
            </p:cNvSpPr>
            <p:nvPr/>
          </p:nvSpPr>
          <p:spPr bwMode="auto">
            <a:xfrm rot="10800000">
              <a:off x="3256" y="1197"/>
              <a:ext cx="0" cy="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9" name="Line 215"/>
            <p:cNvSpPr>
              <a:spLocks noChangeShapeType="1"/>
            </p:cNvSpPr>
            <p:nvPr/>
          </p:nvSpPr>
          <p:spPr bwMode="auto">
            <a:xfrm rot="10800000" flipV="1">
              <a:off x="3258" y="921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60" name="Group 218"/>
          <p:cNvGrpSpPr>
            <a:grpSpLocks/>
          </p:cNvGrpSpPr>
          <p:nvPr/>
        </p:nvGrpSpPr>
        <p:grpSpPr bwMode="auto">
          <a:xfrm>
            <a:off x="5685396" y="1431591"/>
            <a:ext cx="414338" cy="247650"/>
            <a:chOff x="3463" y="2228"/>
            <a:chExt cx="261" cy="156"/>
          </a:xfrm>
        </p:grpSpPr>
        <p:sp>
          <p:nvSpPr>
            <p:cNvPr id="161" name="Line 216"/>
            <p:cNvSpPr>
              <a:spLocks noChangeShapeType="1"/>
            </p:cNvSpPr>
            <p:nvPr/>
          </p:nvSpPr>
          <p:spPr bwMode="auto">
            <a:xfrm flipV="1">
              <a:off x="3724" y="2228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2" name="Line 217"/>
            <p:cNvSpPr>
              <a:spLocks noChangeShapeType="1"/>
            </p:cNvSpPr>
            <p:nvPr/>
          </p:nvSpPr>
          <p:spPr bwMode="auto">
            <a:xfrm>
              <a:off x="3463" y="2255"/>
              <a:ext cx="26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63" name="Rectangle 237"/>
          <p:cNvSpPr>
            <a:spLocks noChangeArrowheads="1"/>
          </p:cNvSpPr>
          <p:nvPr/>
        </p:nvSpPr>
        <p:spPr bwMode="auto">
          <a:xfrm>
            <a:off x="1945246" y="3050841"/>
            <a:ext cx="1019175" cy="161925"/>
          </a:xfrm>
          <a:prstGeom prst="rect">
            <a:avLst/>
          </a:prstGeom>
          <a:solidFill>
            <a:srgbClr val="FFFFFF"/>
          </a:solidFill>
          <a:ln w="34925">
            <a:solidFill>
              <a:srgbClr val="FFFFFF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164" name="组合 172"/>
          <p:cNvGrpSpPr>
            <a:grpSpLocks/>
          </p:cNvGrpSpPr>
          <p:nvPr/>
        </p:nvGrpSpPr>
        <p:grpSpPr bwMode="auto">
          <a:xfrm>
            <a:off x="468871" y="3227054"/>
            <a:ext cx="611188" cy="998537"/>
            <a:chOff x="431326" y="2756848"/>
            <a:chExt cx="612000" cy="999086"/>
          </a:xfrm>
        </p:grpSpPr>
        <p:sp>
          <p:nvSpPr>
            <p:cNvPr id="165" name="Line 77"/>
            <p:cNvSpPr>
              <a:spLocks noChangeShapeType="1"/>
            </p:cNvSpPr>
            <p:nvPr/>
          </p:nvSpPr>
          <p:spPr bwMode="auto">
            <a:xfrm>
              <a:off x="431326" y="2839497"/>
              <a:ext cx="612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6" name="Line 78"/>
            <p:cNvSpPr>
              <a:spLocks noChangeShapeType="1"/>
            </p:cNvSpPr>
            <p:nvPr/>
          </p:nvSpPr>
          <p:spPr bwMode="auto">
            <a:xfrm>
              <a:off x="1043326" y="2756848"/>
              <a:ext cx="0" cy="9990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7" name="Line 78"/>
            <p:cNvSpPr>
              <a:spLocks noChangeShapeType="1"/>
            </p:cNvSpPr>
            <p:nvPr/>
          </p:nvSpPr>
          <p:spPr bwMode="auto">
            <a:xfrm>
              <a:off x="438275" y="2772780"/>
              <a:ext cx="0" cy="252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68" name="组合 173"/>
          <p:cNvGrpSpPr>
            <a:grpSpLocks/>
          </p:cNvGrpSpPr>
          <p:nvPr/>
        </p:nvGrpSpPr>
        <p:grpSpPr bwMode="auto">
          <a:xfrm>
            <a:off x="110096" y="3987466"/>
            <a:ext cx="365125" cy="396875"/>
            <a:chOff x="72959" y="3518414"/>
            <a:chExt cx="364552" cy="396000"/>
          </a:xfrm>
        </p:grpSpPr>
        <p:cxnSp>
          <p:nvCxnSpPr>
            <p:cNvPr id="169" name="直接连接符 169"/>
            <p:cNvCxnSpPr>
              <a:cxnSpLocks noChangeShapeType="1"/>
            </p:cNvCxnSpPr>
            <p:nvPr/>
          </p:nvCxnSpPr>
          <p:spPr bwMode="auto">
            <a:xfrm rot="5400000" flipH="1">
              <a:off x="257511" y="3347947"/>
              <a:ext cx="0" cy="3600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" name="直接连接符 170"/>
            <p:cNvCxnSpPr>
              <a:cxnSpLocks noChangeShapeType="1"/>
            </p:cNvCxnSpPr>
            <p:nvPr/>
          </p:nvCxnSpPr>
          <p:spPr bwMode="auto">
            <a:xfrm rot="5400000" flipH="1">
              <a:off x="252959" y="3732363"/>
              <a:ext cx="0" cy="3600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Line 77"/>
            <p:cNvSpPr>
              <a:spLocks noChangeShapeType="1"/>
            </p:cNvSpPr>
            <p:nvPr/>
          </p:nvSpPr>
          <p:spPr bwMode="auto">
            <a:xfrm rot="5400000">
              <a:off x="-65725" y="3716414"/>
              <a:ext cx="396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7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7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0"/>
      <p:bldP spid="44" grpId="0" animBg="1" autoUpdateAnimBg="0"/>
      <p:bldP spid="51" grpId="0" animBg="1"/>
      <p:bldP spid="52" grpId="0" animBg="1" autoUpdateAnimBg="0"/>
      <p:bldP spid="53" grpId="0" autoUpdateAnimBg="0"/>
      <p:bldP spid="82" grpId="0" animBg="1" autoUpdateAnimBg="0"/>
      <p:bldP spid="83" grpId="0" animBg="1"/>
      <p:bldP spid="84" grpId="0" animBg="1" autoUpdateAnimBg="0"/>
      <p:bldP spid="85" grpId="0" animBg="1" autoUpdateAnimBg="0"/>
      <p:bldP spid="86" grpId="0" autoUpdateAnimBg="0"/>
      <p:bldP spid="87" grpId="0" autoUpdateAnimBg="0"/>
      <p:bldP spid="104" grpId="0" animBg="1"/>
      <p:bldP spid="105" grpId="0" autoUpdateAnimBg="0"/>
      <p:bldP spid="106" grpId="0" animBg="1" autoUpdateAnimBg="0"/>
      <p:bldP spid="107" grpId="0" animBg="1"/>
      <p:bldP spid="112" grpId="0" animBg="1" autoUpdateAnimBg="0"/>
      <p:bldP spid="113" grpId="0" animBg="1"/>
      <p:bldP spid="114" grpId="0" animBg="1" autoUpdateAnimBg="0"/>
      <p:bldP spid="115" grpId="0" animBg="1" autoUpdateAnimBg="0"/>
      <p:bldP spid="116" grpId="0" animBg="1" autoUpdateAnimBg="0"/>
      <p:bldP spid="1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0DF63E-82BE-4696-8ECC-BBF8914A6102}"/>
              </a:ext>
            </a:extLst>
          </p:cNvPr>
          <p:cNvSpPr/>
          <p:nvPr/>
        </p:nvSpPr>
        <p:spPr>
          <a:xfrm>
            <a:off x="1330176" y="2515825"/>
            <a:ext cx="6450676" cy="6631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330175" y="2515825"/>
            <a:ext cx="6450677" cy="6631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10.3 </a:t>
            </a:r>
            <a:r>
              <a:rPr kumimoji="0" lang="zh-CN" alt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尺寸的清晰布置</a:t>
            </a: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(</a:t>
            </a:r>
            <a:r>
              <a:rPr kumimoji="0" lang="zh-CN" alt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自学</a:t>
            </a: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)</a:t>
            </a:r>
            <a:endParaRPr kumimoji="0" lang="zh-CN" altLang="en-US" sz="33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/>
              <a:cs typeface="+mj-cs"/>
            </a:endParaRPr>
          </a:p>
        </p:txBody>
      </p:sp>
      <p:pic>
        <p:nvPicPr>
          <p:cNvPr id="5" name="Picture 8" descr="02_14">
            <a:extLst>
              <a:ext uri="{FF2B5EF4-FFF2-40B4-BE49-F238E27FC236}">
                <a16:creationId xmlns:a16="http://schemas.microsoft.com/office/drawing/2014/main" id="{2E4B68FB-46B0-419A-9080-C61AEBE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8D94F8-C34E-4A15-A5BA-88D2837A5CAA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10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10.3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尺寸的清晰布置</a:t>
            </a:r>
          </a:p>
        </p:txBody>
      </p: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661684" y="2228899"/>
            <a:ext cx="7248525" cy="3468687"/>
            <a:chOff x="518" y="1225"/>
            <a:chExt cx="4566" cy="2185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778" y="2219"/>
              <a:ext cx="1674" cy="92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609" y="2115"/>
              <a:ext cx="0" cy="1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1609" y="1233"/>
              <a:ext cx="0" cy="5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71" y="1713"/>
              <a:ext cx="7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Arc 7"/>
            <p:cNvSpPr>
              <a:spLocks/>
            </p:cNvSpPr>
            <p:nvPr/>
          </p:nvSpPr>
          <p:spPr bwMode="auto">
            <a:xfrm rot="-5400000">
              <a:off x="1469" y="1291"/>
              <a:ext cx="278" cy="566"/>
            </a:xfrm>
            <a:custGeom>
              <a:avLst/>
              <a:gdLst>
                <a:gd name="T0" fmla="*/ 1 w 21676"/>
                <a:gd name="T1" fmla="*/ 0 h 43200"/>
                <a:gd name="T2" fmla="*/ 0 w 21676"/>
                <a:gd name="T3" fmla="*/ 566 h 43200"/>
                <a:gd name="T4" fmla="*/ 1 w 21676"/>
                <a:gd name="T5" fmla="*/ 283 h 43200"/>
                <a:gd name="T6" fmla="*/ 0 60000 65536"/>
                <a:gd name="T7" fmla="*/ 0 60000 65536"/>
                <a:gd name="T8" fmla="*/ 0 60000 65536"/>
                <a:gd name="T9" fmla="*/ 0 w 21676"/>
                <a:gd name="T10" fmla="*/ 0 h 43200"/>
                <a:gd name="T11" fmla="*/ 21676 w 2167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6" h="43200" fill="none" extrusionOk="0">
                  <a:moveTo>
                    <a:pt x="75" y="0"/>
                  </a:moveTo>
                  <a:cubicBezTo>
                    <a:pt x="12005" y="0"/>
                    <a:pt x="21676" y="9670"/>
                    <a:pt x="21676" y="21600"/>
                  </a:cubicBezTo>
                  <a:cubicBezTo>
                    <a:pt x="21676" y="33529"/>
                    <a:pt x="12005" y="43200"/>
                    <a:pt x="76" y="43200"/>
                  </a:cubicBezTo>
                  <a:cubicBezTo>
                    <a:pt x="50" y="43200"/>
                    <a:pt x="25" y="43199"/>
                    <a:pt x="0" y="43199"/>
                  </a:cubicBezTo>
                </a:path>
                <a:path w="21676" h="43200" stroke="0" extrusionOk="0">
                  <a:moveTo>
                    <a:pt x="75" y="0"/>
                  </a:moveTo>
                  <a:cubicBezTo>
                    <a:pt x="12005" y="0"/>
                    <a:pt x="21676" y="9670"/>
                    <a:pt x="21676" y="21600"/>
                  </a:cubicBezTo>
                  <a:cubicBezTo>
                    <a:pt x="21676" y="33529"/>
                    <a:pt x="12005" y="43200"/>
                    <a:pt x="76" y="43200"/>
                  </a:cubicBezTo>
                  <a:cubicBezTo>
                    <a:pt x="50" y="43200"/>
                    <a:pt x="25" y="43199"/>
                    <a:pt x="0" y="43199"/>
                  </a:cubicBezTo>
                  <a:lnTo>
                    <a:pt x="7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91" y="1710"/>
              <a:ext cx="5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778" y="1710"/>
              <a:ext cx="5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778" y="1567"/>
              <a:ext cx="0" cy="1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452" y="1563"/>
              <a:ext cx="0" cy="1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78" y="1572"/>
              <a:ext cx="4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034" y="1572"/>
              <a:ext cx="4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Arc 15"/>
            <p:cNvSpPr>
              <a:spLocks/>
            </p:cNvSpPr>
            <p:nvPr/>
          </p:nvSpPr>
          <p:spPr bwMode="auto">
            <a:xfrm>
              <a:off x="1186" y="1293"/>
              <a:ext cx="850" cy="401"/>
            </a:xfrm>
            <a:custGeom>
              <a:avLst/>
              <a:gdLst>
                <a:gd name="T0" fmla="*/ 0 w 41412"/>
                <a:gd name="T1" fmla="*/ 289 h 21600"/>
                <a:gd name="T2" fmla="*/ 850 w 41412"/>
                <a:gd name="T3" fmla="*/ 284 h 21600"/>
                <a:gd name="T4" fmla="*/ 426 w 41412"/>
                <a:gd name="T5" fmla="*/ 401 h 21600"/>
                <a:gd name="T6" fmla="*/ 0 60000 65536"/>
                <a:gd name="T7" fmla="*/ 0 60000 65536"/>
                <a:gd name="T8" fmla="*/ 0 60000 65536"/>
                <a:gd name="T9" fmla="*/ 0 w 41412"/>
                <a:gd name="T10" fmla="*/ 0 h 21600"/>
                <a:gd name="T11" fmla="*/ 41412 w 414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12" h="21600" fill="none" extrusionOk="0">
                  <a:moveTo>
                    <a:pt x="-1" y="15589"/>
                  </a:moveTo>
                  <a:cubicBezTo>
                    <a:pt x="2675" y="6355"/>
                    <a:pt x="11132" y="-1"/>
                    <a:pt x="20747" y="0"/>
                  </a:cubicBezTo>
                  <a:cubicBezTo>
                    <a:pt x="30255" y="0"/>
                    <a:pt x="38645" y="6217"/>
                    <a:pt x="41412" y="15314"/>
                  </a:cubicBezTo>
                </a:path>
                <a:path w="41412" h="21600" stroke="0" extrusionOk="0">
                  <a:moveTo>
                    <a:pt x="-1" y="15589"/>
                  </a:moveTo>
                  <a:cubicBezTo>
                    <a:pt x="2675" y="6355"/>
                    <a:pt x="11132" y="-1"/>
                    <a:pt x="20747" y="0"/>
                  </a:cubicBezTo>
                  <a:cubicBezTo>
                    <a:pt x="30255" y="0"/>
                    <a:pt x="38645" y="6217"/>
                    <a:pt x="41412" y="15314"/>
                  </a:cubicBezTo>
                  <a:lnTo>
                    <a:pt x="2074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035" y="2219"/>
              <a:ext cx="0" cy="9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190" y="2219"/>
              <a:ext cx="0" cy="9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2127" y="2270"/>
              <a:ext cx="264" cy="244"/>
              <a:chOff x="2122" y="2218"/>
              <a:chExt cx="264" cy="244"/>
            </a:xfrm>
          </p:grpSpPr>
          <p:sp>
            <p:nvSpPr>
              <p:cNvPr id="142" name="Line 18"/>
              <p:cNvSpPr>
                <a:spLocks noChangeShapeType="1"/>
              </p:cNvSpPr>
              <p:nvPr/>
            </p:nvSpPr>
            <p:spPr bwMode="auto">
              <a:xfrm>
                <a:off x="2122" y="2342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3" name="Line 19"/>
              <p:cNvSpPr>
                <a:spLocks noChangeShapeType="1"/>
              </p:cNvSpPr>
              <p:nvPr/>
            </p:nvSpPr>
            <p:spPr bwMode="auto">
              <a:xfrm>
                <a:off x="2246" y="2218"/>
                <a:ext cx="0" cy="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4" name="Oval 20"/>
              <p:cNvSpPr>
                <a:spLocks noChangeArrowheads="1"/>
              </p:cNvSpPr>
              <p:nvPr/>
            </p:nvSpPr>
            <p:spPr bwMode="auto">
              <a:xfrm>
                <a:off x="2154" y="2257"/>
                <a:ext cx="183" cy="16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2127" y="2846"/>
              <a:ext cx="264" cy="244"/>
              <a:chOff x="2122" y="2218"/>
              <a:chExt cx="264" cy="244"/>
            </a:xfrm>
          </p:grpSpPr>
          <p:sp>
            <p:nvSpPr>
              <p:cNvPr id="139" name="Line 23"/>
              <p:cNvSpPr>
                <a:spLocks noChangeShapeType="1"/>
              </p:cNvSpPr>
              <p:nvPr/>
            </p:nvSpPr>
            <p:spPr bwMode="auto">
              <a:xfrm>
                <a:off x="2122" y="2342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0" name="Line 24"/>
              <p:cNvSpPr>
                <a:spLocks noChangeShapeType="1"/>
              </p:cNvSpPr>
              <p:nvPr/>
            </p:nvSpPr>
            <p:spPr bwMode="auto">
              <a:xfrm>
                <a:off x="2246" y="2218"/>
                <a:ext cx="0" cy="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2154" y="2257"/>
                <a:ext cx="183" cy="16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850" y="2846"/>
              <a:ext cx="264" cy="244"/>
              <a:chOff x="2122" y="2218"/>
              <a:chExt cx="264" cy="244"/>
            </a:xfrm>
          </p:grpSpPr>
          <p:sp>
            <p:nvSpPr>
              <p:cNvPr id="136" name="Line 27"/>
              <p:cNvSpPr>
                <a:spLocks noChangeShapeType="1"/>
              </p:cNvSpPr>
              <p:nvPr/>
            </p:nvSpPr>
            <p:spPr bwMode="auto">
              <a:xfrm>
                <a:off x="2122" y="2342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7" name="Line 28"/>
              <p:cNvSpPr>
                <a:spLocks noChangeShapeType="1"/>
              </p:cNvSpPr>
              <p:nvPr/>
            </p:nvSpPr>
            <p:spPr bwMode="auto">
              <a:xfrm>
                <a:off x="2246" y="2218"/>
                <a:ext cx="0" cy="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8" name="Oval 29"/>
              <p:cNvSpPr>
                <a:spLocks noChangeArrowheads="1"/>
              </p:cNvSpPr>
              <p:nvPr/>
            </p:nvSpPr>
            <p:spPr bwMode="auto">
              <a:xfrm>
                <a:off x="2154" y="2257"/>
                <a:ext cx="183" cy="16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850" y="2270"/>
              <a:ext cx="264" cy="244"/>
              <a:chOff x="2122" y="2218"/>
              <a:chExt cx="264" cy="244"/>
            </a:xfrm>
          </p:grpSpPr>
          <p:sp>
            <p:nvSpPr>
              <p:cNvPr id="133" name="Line 31"/>
              <p:cNvSpPr>
                <a:spLocks noChangeShapeType="1"/>
              </p:cNvSpPr>
              <p:nvPr/>
            </p:nvSpPr>
            <p:spPr bwMode="auto">
              <a:xfrm>
                <a:off x="2122" y="2342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4" name="Line 32"/>
              <p:cNvSpPr>
                <a:spLocks noChangeShapeType="1"/>
              </p:cNvSpPr>
              <p:nvPr/>
            </p:nvSpPr>
            <p:spPr bwMode="auto">
              <a:xfrm>
                <a:off x="2246" y="2218"/>
                <a:ext cx="0" cy="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5" name="Oval 33"/>
              <p:cNvSpPr>
                <a:spLocks noChangeArrowheads="1"/>
              </p:cNvSpPr>
              <p:nvPr/>
            </p:nvSpPr>
            <p:spPr bwMode="auto">
              <a:xfrm>
                <a:off x="2154" y="2257"/>
                <a:ext cx="183" cy="16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V="1">
              <a:off x="2256" y="1523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V="1">
              <a:off x="2155" y="1567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 flipV="1">
              <a:off x="2347" y="1568"/>
              <a:ext cx="0" cy="1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26" name="Group 42"/>
            <p:cNvGrpSpPr>
              <a:grpSpLocks/>
            </p:cNvGrpSpPr>
            <p:nvPr/>
          </p:nvGrpSpPr>
          <p:grpSpPr bwMode="auto">
            <a:xfrm>
              <a:off x="2050" y="1533"/>
              <a:ext cx="66" cy="211"/>
              <a:chOff x="2050" y="1416"/>
              <a:chExt cx="66" cy="211"/>
            </a:xfrm>
          </p:grpSpPr>
          <p:sp>
            <p:nvSpPr>
              <p:cNvPr id="128" name="Line 37"/>
              <p:cNvSpPr>
                <a:spLocks noChangeShapeType="1"/>
              </p:cNvSpPr>
              <p:nvPr/>
            </p:nvSpPr>
            <p:spPr bwMode="auto">
              <a:xfrm>
                <a:off x="2083" y="1416"/>
                <a:ext cx="0" cy="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9" name="Line 38"/>
              <p:cNvSpPr>
                <a:spLocks noChangeShapeType="1"/>
              </p:cNvSpPr>
              <p:nvPr/>
            </p:nvSpPr>
            <p:spPr bwMode="auto">
              <a:xfrm>
                <a:off x="2083" y="1498"/>
                <a:ext cx="33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0" name="Line 39"/>
              <p:cNvSpPr>
                <a:spLocks noChangeShapeType="1"/>
              </p:cNvSpPr>
              <p:nvPr/>
            </p:nvSpPr>
            <p:spPr bwMode="auto">
              <a:xfrm>
                <a:off x="2083" y="1538"/>
                <a:ext cx="0" cy="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1" name="Line 40"/>
              <p:cNvSpPr>
                <a:spLocks noChangeShapeType="1"/>
              </p:cNvSpPr>
              <p:nvPr/>
            </p:nvSpPr>
            <p:spPr bwMode="auto">
              <a:xfrm>
                <a:off x="2050" y="1520"/>
                <a:ext cx="33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2" name="Line 41"/>
              <p:cNvSpPr>
                <a:spLocks noChangeShapeType="1"/>
              </p:cNvSpPr>
              <p:nvPr/>
            </p:nvSpPr>
            <p:spPr bwMode="auto">
              <a:xfrm flipV="1">
                <a:off x="2050" y="1517"/>
                <a:ext cx="6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V="1">
              <a:off x="2095" y="1574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V="1">
              <a:off x="2081" y="1631"/>
              <a:ext cx="67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9" name="Freeform 45"/>
            <p:cNvSpPr>
              <a:spLocks/>
            </p:cNvSpPr>
            <p:nvPr/>
          </p:nvSpPr>
          <p:spPr bwMode="auto">
            <a:xfrm>
              <a:off x="2395" y="1643"/>
              <a:ext cx="58" cy="57"/>
            </a:xfrm>
            <a:custGeom>
              <a:avLst/>
              <a:gdLst>
                <a:gd name="T0" fmla="*/ 0 w 58"/>
                <a:gd name="T1" fmla="*/ 57 h 57"/>
                <a:gd name="T2" fmla="*/ 58 w 58"/>
                <a:gd name="T3" fmla="*/ 0 h 57"/>
                <a:gd name="T4" fmla="*/ 0 60000 65536"/>
                <a:gd name="T5" fmla="*/ 0 60000 65536"/>
                <a:gd name="T6" fmla="*/ 0 w 58"/>
                <a:gd name="T7" fmla="*/ 0 h 57"/>
                <a:gd name="T8" fmla="*/ 58 w 58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7">
                  <a:moveTo>
                    <a:pt x="0" y="57"/>
                  </a:moveTo>
                  <a:lnTo>
                    <a:pt x="5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Freeform 46"/>
            <p:cNvSpPr>
              <a:spLocks/>
            </p:cNvSpPr>
            <p:nvPr/>
          </p:nvSpPr>
          <p:spPr bwMode="auto">
            <a:xfrm>
              <a:off x="2352" y="1581"/>
              <a:ext cx="101" cy="102"/>
            </a:xfrm>
            <a:custGeom>
              <a:avLst/>
              <a:gdLst>
                <a:gd name="T0" fmla="*/ 0 w 101"/>
                <a:gd name="T1" fmla="*/ 102 h 102"/>
                <a:gd name="T2" fmla="*/ 101 w 101"/>
                <a:gd name="T3" fmla="*/ 0 h 102"/>
                <a:gd name="T4" fmla="*/ 0 60000 65536"/>
                <a:gd name="T5" fmla="*/ 0 60000 65536"/>
                <a:gd name="T6" fmla="*/ 0 w 101"/>
                <a:gd name="T7" fmla="*/ 0 h 102"/>
                <a:gd name="T8" fmla="*/ 101 w 101"/>
                <a:gd name="T9" fmla="*/ 102 h 1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102">
                  <a:moveTo>
                    <a:pt x="0" y="102"/>
                  </a:moveTo>
                  <a:lnTo>
                    <a:pt x="10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 flipV="1">
              <a:off x="2350" y="1567"/>
              <a:ext cx="52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V="1">
              <a:off x="1608" y="1571"/>
              <a:ext cx="250" cy="1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 flipH="1" flipV="1">
              <a:off x="1224" y="1490"/>
              <a:ext cx="389" cy="22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>
              <a:off x="778" y="2973"/>
              <a:ext cx="0" cy="43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2453" y="2983"/>
              <a:ext cx="0" cy="41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78" y="3371"/>
              <a:ext cx="167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AutoShape 56"/>
            <p:cNvSpPr>
              <a:spLocks noChangeArrowheads="1"/>
            </p:cNvSpPr>
            <p:nvPr/>
          </p:nvSpPr>
          <p:spPr bwMode="auto">
            <a:xfrm>
              <a:off x="3404" y="2211"/>
              <a:ext cx="1674" cy="92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Line 57"/>
            <p:cNvSpPr>
              <a:spLocks noChangeShapeType="1"/>
            </p:cNvSpPr>
            <p:nvPr/>
          </p:nvSpPr>
          <p:spPr bwMode="auto">
            <a:xfrm>
              <a:off x="4235" y="2107"/>
              <a:ext cx="0" cy="1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" name="Line 58"/>
            <p:cNvSpPr>
              <a:spLocks noChangeShapeType="1"/>
            </p:cNvSpPr>
            <p:nvPr/>
          </p:nvSpPr>
          <p:spPr bwMode="auto">
            <a:xfrm flipV="1">
              <a:off x="4235" y="1225"/>
              <a:ext cx="0" cy="5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0" name="Line 59"/>
            <p:cNvSpPr>
              <a:spLocks noChangeShapeType="1"/>
            </p:cNvSpPr>
            <p:nvPr/>
          </p:nvSpPr>
          <p:spPr bwMode="auto">
            <a:xfrm>
              <a:off x="3897" y="1705"/>
              <a:ext cx="7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Arc 60"/>
            <p:cNvSpPr>
              <a:spLocks/>
            </p:cNvSpPr>
            <p:nvPr/>
          </p:nvSpPr>
          <p:spPr bwMode="auto">
            <a:xfrm rot="-5400000">
              <a:off x="4095" y="1283"/>
              <a:ext cx="278" cy="566"/>
            </a:xfrm>
            <a:custGeom>
              <a:avLst/>
              <a:gdLst>
                <a:gd name="T0" fmla="*/ 1 w 21676"/>
                <a:gd name="T1" fmla="*/ 0 h 43200"/>
                <a:gd name="T2" fmla="*/ 0 w 21676"/>
                <a:gd name="T3" fmla="*/ 566 h 43200"/>
                <a:gd name="T4" fmla="*/ 1 w 21676"/>
                <a:gd name="T5" fmla="*/ 283 h 43200"/>
                <a:gd name="T6" fmla="*/ 0 60000 65536"/>
                <a:gd name="T7" fmla="*/ 0 60000 65536"/>
                <a:gd name="T8" fmla="*/ 0 60000 65536"/>
                <a:gd name="T9" fmla="*/ 0 w 21676"/>
                <a:gd name="T10" fmla="*/ 0 h 43200"/>
                <a:gd name="T11" fmla="*/ 21676 w 2167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6" h="43200" fill="none" extrusionOk="0">
                  <a:moveTo>
                    <a:pt x="75" y="0"/>
                  </a:moveTo>
                  <a:cubicBezTo>
                    <a:pt x="12005" y="0"/>
                    <a:pt x="21676" y="9670"/>
                    <a:pt x="21676" y="21600"/>
                  </a:cubicBezTo>
                  <a:cubicBezTo>
                    <a:pt x="21676" y="33529"/>
                    <a:pt x="12005" y="43200"/>
                    <a:pt x="76" y="43200"/>
                  </a:cubicBezTo>
                  <a:cubicBezTo>
                    <a:pt x="50" y="43200"/>
                    <a:pt x="25" y="43199"/>
                    <a:pt x="0" y="43199"/>
                  </a:cubicBezTo>
                </a:path>
                <a:path w="21676" h="43200" stroke="0" extrusionOk="0">
                  <a:moveTo>
                    <a:pt x="75" y="0"/>
                  </a:moveTo>
                  <a:cubicBezTo>
                    <a:pt x="12005" y="0"/>
                    <a:pt x="21676" y="9670"/>
                    <a:pt x="21676" y="21600"/>
                  </a:cubicBezTo>
                  <a:cubicBezTo>
                    <a:pt x="21676" y="33529"/>
                    <a:pt x="12005" y="43200"/>
                    <a:pt x="76" y="43200"/>
                  </a:cubicBezTo>
                  <a:cubicBezTo>
                    <a:pt x="50" y="43200"/>
                    <a:pt x="25" y="43199"/>
                    <a:pt x="0" y="43199"/>
                  </a:cubicBezTo>
                  <a:lnTo>
                    <a:pt x="7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Line 61"/>
            <p:cNvSpPr>
              <a:spLocks noChangeShapeType="1"/>
            </p:cNvSpPr>
            <p:nvPr/>
          </p:nvSpPr>
          <p:spPr bwMode="auto">
            <a:xfrm>
              <a:off x="4517" y="1702"/>
              <a:ext cx="5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3" name="Line 62"/>
            <p:cNvSpPr>
              <a:spLocks noChangeShapeType="1"/>
            </p:cNvSpPr>
            <p:nvPr/>
          </p:nvSpPr>
          <p:spPr bwMode="auto">
            <a:xfrm flipH="1">
              <a:off x="3404" y="1702"/>
              <a:ext cx="5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4" name="Line 63"/>
            <p:cNvSpPr>
              <a:spLocks noChangeShapeType="1"/>
            </p:cNvSpPr>
            <p:nvPr/>
          </p:nvSpPr>
          <p:spPr bwMode="auto">
            <a:xfrm flipV="1">
              <a:off x="3404" y="1559"/>
              <a:ext cx="0" cy="1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5" name="Line 64"/>
            <p:cNvSpPr>
              <a:spLocks noChangeShapeType="1"/>
            </p:cNvSpPr>
            <p:nvPr/>
          </p:nvSpPr>
          <p:spPr bwMode="auto">
            <a:xfrm flipV="1">
              <a:off x="5078" y="1555"/>
              <a:ext cx="0" cy="1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Line 65"/>
            <p:cNvSpPr>
              <a:spLocks noChangeShapeType="1"/>
            </p:cNvSpPr>
            <p:nvPr/>
          </p:nvSpPr>
          <p:spPr bwMode="auto">
            <a:xfrm>
              <a:off x="3404" y="1564"/>
              <a:ext cx="4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>
              <a:off x="4660" y="1564"/>
              <a:ext cx="4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Arc 67"/>
            <p:cNvSpPr>
              <a:spLocks/>
            </p:cNvSpPr>
            <p:nvPr/>
          </p:nvSpPr>
          <p:spPr bwMode="auto">
            <a:xfrm>
              <a:off x="3812" y="1285"/>
              <a:ext cx="850" cy="401"/>
            </a:xfrm>
            <a:custGeom>
              <a:avLst/>
              <a:gdLst>
                <a:gd name="T0" fmla="*/ 0 w 41412"/>
                <a:gd name="T1" fmla="*/ 289 h 21600"/>
                <a:gd name="T2" fmla="*/ 850 w 41412"/>
                <a:gd name="T3" fmla="*/ 284 h 21600"/>
                <a:gd name="T4" fmla="*/ 426 w 41412"/>
                <a:gd name="T5" fmla="*/ 401 h 21600"/>
                <a:gd name="T6" fmla="*/ 0 60000 65536"/>
                <a:gd name="T7" fmla="*/ 0 60000 65536"/>
                <a:gd name="T8" fmla="*/ 0 60000 65536"/>
                <a:gd name="T9" fmla="*/ 0 w 41412"/>
                <a:gd name="T10" fmla="*/ 0 h 21600"/>
                <a:gd name="T11" fmla="*/ 41412 w 414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12" h="21600" fill="none" extrusionOk="0">
                  <a:moveTo>
                    <a:pt x="-1" y="15589"/>
                  </a:moveTo>
                  <a:cubicBezTo>
                    <a:pt x="2675" y="6355"/>
                    <a:pt x="11132" y="-1"/>
                    <a:pt x="20747" y="0"/>
                  </a:cubicBezTo>
                  <a:cubicBezTo>
                    <a:pt x="30255" y="0"/>
                    <a:pt x="38645" y="6217"/>
                    <a:pt x="41412" y="15314"/>
                  </a:cubicBezTo>
                </a:path>
                <a:path w="41412" h="21600" stroke="0" extrusionOk="0">
                  <a:moveTo>
                    <a:pt x="-1" y="15589"/>
                  </a:moveTo>
                  <a:cubicBezTo>
                    <a:pt x="2675" y="6355"/>
                    <a:pt x="11132" y="-1"/>
                    <a:pt x="20747" y="0"/>
                  </a:cubicBezTo>
                  <a:cubicBezTo>
                    <a:pt x="30255" y="0"/>
                    <a:pt x="38645" y="6217"/>
                    <a:pt x="41412" y="15314"/>
                  </a:cubicBezTo>
                  <a:lnTo>
                    <a:pt x="2074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Line 68"/>
            <p:cNvSpPr>
              <a:spLocks noChangeShapeType="1"/>
            </p:cNvSpPr>
            <p:nvPr/>
          </p:nvSpPr>
          <p:spPr bwMode="auto">
            <a:xfrm>
              <a:off x="4661" y="2211"/>
              <a:ext cx="0" cy="9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Line 69"/>
            <p:cNvSpPr>
              <a:spLocks noChangeShapeType="1"/>
            </p:cNvSpPr>
            <p:nvPr/>
          </p:nvSpPr>
          <p:spPr bwMode="auto">
            <a:xfrm>
              <a:off x="3816" y="2211"/>
              <a:ext cx="0" cy="9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51" name="Group 70"/>
            <p:cNvGrpSpPr>
              <a:grpSpLocks/>
            </p:cNvGrpSpPr>
            <p:nvPr/>
          </p:nvGrpSpPr>
          <p:grpSpPr bwMode="auto">
            <a:xfrm>
              <a:off x="4753" y="2262"/>
              <a:ext cx="264" cy="244"/>
              <a:chOff x="2122" y="2218"/>
              <a:chExt cx="264" cy="244"/>
            </a:xfrm>
          </p:grpSpPr>
          <p:sp>
            <p:nvSpPr>
              <p:cNvPr id="125" name="Line 71"/>
              <p:cNvSpPr>
                <a:spLocks noChangeShapeType="1"/>
              </p:cNvSpPr>
              <p:nvPr/>
            </p:nvSpPr>
            <p:spPr bwMode="auto">
              <a:xfrm>
                <a:off x="2122" y="2342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6" name="Line 72"/>
              <p:cNvSpPr>
                <a:spLocks noChangeShapeType="1"/>
              </p:cNvSpPr>
              <p:nvPr/>
            </p:nvSpPr>
            <p:spPr bwMode="auto">
              <a:xfrm>
                <a:off x="2246" y="2218"/>
                <a:ext cx="0" cy="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7" name="Oval 73"/>
              <p:cNvSpPr>
                <a:spLocks noChangeArrowheads="1"/>
              </p:cNvSpPr>
              <p:nvPr/>
            </p:nvSpPr>
            <p:spPr bwMode="auto">
              <a:xfrm>
                <a:off x="2154" y="2257"/>
                <a:ext cx="183" cy="16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52" name="Group 74"/>
            <p:cNvGrpSpPr>
              <a:grpSpLocks/>
            </p:cNvGrpSpPr>
            <p:nvPr/>
          </p:nvGrpSpPr>
          <p:grpSpPr bwMode="auto">
            <a:xfrm>
              <a:off x="4753" y="2838"/>
              <a:ext cx="264" cy="244"/>
              <a:chOff x="2122" y="2218"/>
              <a:chExt cx="264" cy="244"/>
            </a:xfrm>
          </p:grpSpPr>
          <p:sp>
            <p:nvSpPr>
              <p:cNvPr id="122" name="Line 75"/>
              <p:cNvSpPr>
                <a:spLocks noChangeShapeType="1"/>
              </p:cNvSpPr>
              <p:nvPr/>
            </p:nvSpPr>
            <p:spPr bwMode="auto">
              <a:xfrm>
                <a:off x="2122" y="2342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3" name="Line 76"/>
              <p:cNvSpPr>
                <a:spLocks noChangeShapeType="1"/>
              </p:cNvSpPr>
              <p:nvPr/>
            </p:nvSpPr>
            <p:spPr bwMode="auto">
              <a:xfrm>
                <a:off x="2246" y="2218"/>
                <a:ext cx="0" cy="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4" name="Oval 77"/>
              <p:cNvSpPr>
                <a:spLocks noChangeArrowheads="1"/>
              </p:cNvSpPr>
              <p:nvPr/>
            </p:nvSpPr>
            <p:spPr bwMode="auto">
              <a:xfrm>
                <a:off x="2154" y="2257"/>
                <a:ext cx="183" cy="16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53" name="Group 78"/>
            <p:cNvGrpSpPr>
              <a:grpSpLocks/>
            </p:cNvGrpSpPr>
            <p:nvPr/>
          </p:nvGrpSpPr>
          <p:grpSpPr bwMode="auto">
            <a:xfrm>
              <a:off x="3476" y="2838"/>
              <a:ext cx="264" cy="244"/>
              <a:chOff x="2122" y="2218"/>
              <a:chExt cx="264" cy="244"/>
            </a:xfrm>
          </p:grpSpPr>
          <p:sp>
            <p:nvSpPr>
              <p:cNvPr id="119" name="Line 79"/>
              <p:cNvSpPr>
                <a:spLocks noChangeShapeType="1"/>
              </p:cNvSpPr>
              <p:nvPr/>
            </p:nvSpPr>
            <p:spPr bwMode="auto">
              <a:xfrm>
                <a:off x="2122" y="2342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0" name="Line 80"/>
              <p:cNvSpPr>
                <a:spLocks noChangeShapeType="1"/>
              </p:cNvSpPr>
              <p:nvPr/>
            </p:nvSpPr>
            <p:spPr bwMode="auto">
              <a:xfrm>
                <a:off x="2246" y="2218"/>
                <a:ext cx="0" cy="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1" name="Oval 81"/>
              <p:cNvSpPr>
                <a:spLocks noChangeArrowheads="1"/>
              </p:cNvSpPr>
              <p:nvPr/>
            </p:nvSpPr>
            <p:spPr bwMode="auto">
              <a:xfrm>
                <a:off x="2154" y="2257"/>
                <a:ext cx="183" cy="16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54" name="Group 82"/>
            <p:cNvGrpSpPr>
              <a:grpSpLocks/>
            </p:cNvGrpSpPr>
            <p:nvPr/>
          </p:nvGrpSpPr>
          <p:grpSpPr bwMode="auto">
            <a:xfrm>
              <a:off x="3476" y="2262"/>
              <a:ext cx="264" cy="244"/>
              <a:chOff x="2122" y="2218"/>
              <a:chExt cx="264" cy="244"/>
            </a:xfrm>
          </p:grpSpPr>
          <p:sp>
            <p:nvSpPr>
              <p:cNvPr id="116" name="Line 83"/>
              <p:cNvSpPr>
                <a:spLocks noChangeShapeType="1"/>
              </p:cNvSpPr>
              <p:nvPr/>
            </p:nvSpPr>
            <p:spPr bwMode="auto">
              <a:xfrm>
                <a:off x="2122" y="2342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7" name="Line 84"/>
              <p:cNvSpPr>
                <a:spLocks noChangeShapeType="1"/>
              </p:cNvSpPr>
              <p:nvPr/>
            </p:nvSpPr>
            <p:spPr bwMode="auto">
              <a:xfrm>
                <a:off x="2246" y="2218"/>
                <a:ext cx="0" cy="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8" name="Oval 85"/>
              <p:cNvSpPr>
                <a:spLocks noChangeArrowheads="1"/>
              </p:cNvSpPr>
              <p:nvPr/>
            </p:nvSpPr>
            <p:spPr bwMode="auto">
              <a:xfrm>
                <a:off x="2154" y="2257"/>
                <a:ext cx="183" cy="16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55" name="Line 86"/>
            <p:cNvSpPr>
              <a:spLocks noChangeShapeType="1"/>
            </p:cNvSpPr>
            <p:nvPr/>
          </p:nvSpPr>
          <p:spPr bwMode="auto">
            <a:xfrm flipV="1">
              <a:off x="4882" y="1515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6" name="Line 87"/>
            <p:cNvSpPr>
              <a:spLocks noChangeShapeType="1"/>
            </p:cNvSpPr>
            <p:nvPr/>
          </p:nvSpPr>
          <p:spPr bwMode="auto">
            <a:xfrm flipV="1">
              <a:off x="4781" y="1559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7" name="Line 88"/>
            <p:cNvSpPr>
              <a:spLocks noChangeShapeType="1"/>
            </p:cNvSpPr>
            <p:nvPr/>
          </p:nvSpPr>
          <p:spPr bwMode="auto">
            <a:xfrm flipV="1">
              <a:off x="4973" y="1560"/>
              <a:ext cx="0" cy="1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4676" y="1525"/>
              <a:ext cx="66" cy="211"/>
              <a:chOff x="2050" y="1416"/>
              <a:chExt cx="66" cy="211"/>
            </a:xfrm>
          </p:grpSpPr>
          <p:sp>
            <p:nvSpPr>
              <p:cNvPr id="111" name="Line 90"/>
              <p:cNvSpPr>
                <a:spLocks noChangeShapeType="1"/>
              </p:cNvSpPr>
              <p:nvPr/>
            </p:nvSpPr>
            <p:spPr bwMode="auto">
              <a:xfrm>
                <a:off x="2083" y="1416"/>
                <a:ext cx="0" cy="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2" name="Line 91"/>
              <p:cNvSpPr>
                <a:spLocks noChangeShapeType="1"/>
              </p:cNvSpPr>
              <p:nvPr/>
            </p:nvSpPr>
            <p:spPr bwMode="auto">
              <a:xfrm>
                <a:off x="2083" y="1498"/>
                <a:ext cx="33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3" name="Line 92"/>
              <p:cNvSpPr>
                <a:spLocks noChangeShapeType="1"/>
              </p:cNvSpPr>
              <p:nvPr/>
            </p:nvSpPr>
            <p:spPr bwMode="auto">
              <a:xfrm>
                <a:off x="2083" y="1538"/>
                <a:ext cx="0" cy="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4" name="Line 93"/>
              <p:cNvSpPr>
                <a:spLocks noChangeShapeType="1"/>
              </p:cNvSpPr>
              <p:nvPr/>
            </p:nvSpPr>
            <p:spPr bwMode="auto">
              <a:xfrm>
                <a:off x="2050" y="1520"/>
                <a:ext cx="33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5" name="Line 94"/>
              <p:cNvSpPr>
                <a:spLocks noChangeShapeType="1"/>
              </p:cNvSpPr>
              <p:nvPr/>
            </p:nvSpPr>
            <p:spPr bwMode="auto">
              <a:xfrm flipV="1">
                <a:off x="2050" y="1517"/>
                <a:ext cx="6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59" name="Line 95"/>
            <p:cNvSpPr>
              <a:spLocks noChangeShapeType="1"/>
            </p:cNvSpPr>
            <p:nvPr/>
          </p:nvSpPr>
          <p:spPr bwMode="auto">
            <a:xfrm flipV="1">
              <a:off x="4721" y="1566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0" name="Line 96"/>
            <p:cNvSpPr>
              <a:spLocks noChangeShapeType="1"/>
            </p:cNvSpPr>
            <p:nvPr/>
          </p:nvSpPr>
          <p:spPr bwMode="auto">
            <a:xfrm flipV="1">
              <a:off x="4707" y="1623"/>
              <a:ext cx="67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Freeform 97"/>
            <p:cNvSpPr>
              <a:spLocks/>
            </p:cNvSpPr>
            <p:nvPr/>
          </p:nvSpPr>
          <p:spPr bwMode="auto">
            <a:xfrm>
              <a:off x="5021" y="1635"/>
              <a:ext cx="58" cy="57"/>
            </a:xfrm>
            <a:custGeom>
              <a:avLst/>
              <a:gdLst>
                <a:gd name="T0" fmla="*/ 0 w 58"/>
                <a:gd name="T1" fmla="*/ 57 h 57"/>
                <a:gd name="T2" fmla="*/ 58 w 58"/>
                <a:gd name="T3" fmla="*/ 0 h 57"/>
                <a:gd name="T4" fmla="*/ 0 60000 65536"/>
                <a:gd name="T5" fmla="*/ 0 60000 65536"/>
                <a:gd name="T6" fmla="*/ 0 w 58"/>
                <a:gd name="T7" fmla="*/ 0 h 57"/>
                <a:gd name="T8" fmla="*/ 58 w 58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7">
                  <a:moveTo>
                    <a:pt x="0" y="57"/>
                  </a:moveTo>
                  <a:lnTo>
                    <a:pt x="5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2" name="Freeform 98"/>
            <p:cNvSpPr>
              <a:spLocks/>
            </p:cNvSpPr>
            <p:nvPr/>
          </p:nvSpPr>
          <p:spPr bwMode="auto">
            <a:xfrm>
              <a:off x="4978" y="1573"/>
              <a:ext cx="101" cy="102"/>
            </a:xfrm>
            <a:custGeom>
              <a:avLst/>
              <a:gdLst>
                <a:gd name="T0" fmla="*/ 0 w 101"/>
                <a:gd name="T1" fmla="*/ 102 h 102"/>
                <a:gd name="T2" fmla="*/ 101 w 101"/>
                <a:gd name="T3" fmla="*/ 0 h 102"/>
                <a:gd name="T4" fmla="*/ 0 60000 65536"/>
                <a:gd name="T5" fmla="*/ 0 60000 65536"/>
                <a:gd name="T6" fmla="*/ 0 w 101"/>
                <a:gd name="T7" fmla="*/ 0 h 102"/>
                <a:gd name="T8" fmla="*/ 101 w 101"/>
                <a:gd name="T9" fmla="*/ 102 h 1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102">
                  <a:moveTo>
                    <a:pt x="0" y="102"/>
                  </a:moveTo>
                  <a:lnTo>
                    <a:pt x="10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3" name="Line 99"/>
            <p:cNvSpPr>
              <a:spLocks noChangeShapeType="1"/>
            </p:cNvSpPr>
            <p:nvPr/>
          </p:nvSpPr>
          <p:spPr bwMode="auto">
            <a:xfrm flipV="1">
              <a:off x="4976" y="1559"/>
              <a:ext cx="52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4" name="Line 100"/>
            <p:cNvSpPr>
              <a:spLocks noChangeShapeType="1"/>
            </p:cNvSpPr>
            <p:nvPr/>
          </p:nvSpPr>
          <p:spPr bwMode="auto">
            <a:xfrm flipV="1">
              <a:off x="4234" y="1563"/>
              <a:ext cx="250" cy="1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5" name="Line 101"/>
            <p:cNvSpPr>
              <a:spLocks noChangeShapeType="1"/>
            </p:cNvSpPr>
            <p:nvPr/>
          </p:nvSpPr>
          <p:spPr bwMode="auto">
            <a:xfrm flipH="1" flipV="1">
              <a:off x="3850" y="1482"/>
              <a:ext cx="389" cy="22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6" name="Line 102"/>
            <p:cNvSpPr>
              <a:spLocks noChangeShapeType="1"/>
            </p:cNvSpPr>
            <p:nvPr/>
          </p:nvSpPr>
          <p:spPr bwMode="auto">
            <a:xfrm>
              <a:off x="3404" y="2965"/>
              <a:ext cx="0" cy="43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7" name="Line 103"/>
            <p:cNvSpPr>
              <a:spLocks noChangeShapeType="1"/>
            </p:cNvSpPr>
            <p:nvPr/>
          </p:nvSpPr>
          <p:spPr bwMode="auto">
            <a:xfrm>
              <a:off x="5079" y="2975"/>
              <a:ext cx="0" cy="41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8" name="Line 104"/>
            <p:cNvSpPr>
              <a:spLocks noChangeShapeType="1"/>
            </p:cNvSpPr>
            <p:nvPr/>
          </p:nvSpPr>
          <p:spPr bwMode="auto">
            <a:xfrm>
              <a:off x="3404" y="3363"/>
              <a:ext cx="167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2458" y="1571"/>
              <a:ext cx="18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0" name="Line 106"/>
            <p:cNvSpPr>
              <a:spLocks noChangeShapeType="1"/>
            </p:cNvSpPr>
            <p:nvPr/>
          </p:nvSpPr>
          <p:spPr bwMode="auto">
            <a:xfrm>
              <a:off x="2448" y="1710"/>
              <a:ext cx="19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1" name="Line 107"/>
            <p:cNvSpPr>
              <a:spLocks noChangeShapeType="1"/>
            </p:cNvSpPr>
            <p:nvPr/>
          </p:nvSpPr>
          <p:spPr bwMode="auto">
            <a:xfrm>
              <a:off x="2615" y="1440"/>
              <a:ext cx="0" cy="14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2" name="Line 108"/>
            <p:cNvSpPr>
              <a:spLocks noChangeShapeType="1"/>
            </p:cNvSpPr>
            <p:nvPr/>
          </p:nvSpPr>
          <p:spPr bwMode="auto">
            <a:xfrm>
              <a:off x="2608" y="1567"/>
              <a:ext cx="0" cy="14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3" name="Line 109"/>
            <p:cNvSpPr>
              <a:spLocks noChangeShapeType="1"/>
            </p:cNvSpPr>
            <p:nvPr/>
          </p:nvSpPr>
          <p:spPr bwMode="auto">
            <a:xfrm>
              <a:off x="2613" y="1701"/>
              <a:ext cx="0" cy="14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4" name="Text Box 110"/>
            <p:cNvSpPr txBox="1">
              <a:spLocks noChangeArrowheads="1"/>
            </p:cNvSpPr>
            <p:nvPr/>
          </p:nvSpPr>
          <p:spPr bwMode="auto">
            <a:xfrm rot="-1720705">
              <a:off x="1591" y="14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</a:t>
              </a:r>
            </a:p>
          </p:txBody>
        </p:sp>
        <p:sp>
          <p:nvSpPr>
            <p:cNvPr id="75" name="Text Box 111"/>
            <p:cNvSpPr txBox="1">
              <a:spLocks noChangeArrowheads="1"/>
            </p:cNvSpPr>
            <p:nvPr/>
          </p:nvSpPr>
          <p:spPr bwMode="auto">
            <a:xfrm rot="-1720705">
              <a:off x="4197" y="1423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</a:t>
              </a:r>
            </a:p>
          </p:txBody>
        </p:sp>
        <p:sp>
          <p:nvSpPr>
            <p:cNvPr id="76" name="Text Box 112"/>
            <p:cNvSpPr txBox="1">
              <a:spLocks noChangeArrowheads="1"/>
            </p:cNvSpPr>
            <p:nvPr/>
          </p:nvSpPr>
          <p:spPr bwMode="auto">
            <a:xfrm rot="1663724">
              <a:off x="4040" y="14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</a:t>
              </a:r>
            </a:p>
          </p:txBody>
        </p:sp>
        <p:sp>
          <p:nvSpPr>
            <p:cNvPr id="77" name="Text Box 113"/>
            <p:cNvSpPr txBox="1">
              <a:spLocks noChangeArrowheads="1"/>
            </p:cNvSpPr>
            <p:nvPr/>
          </p:nvSpPr>
          <p:spPr bwMode="auto">
            <a:xfrm rot="1663724">
              <a:off x="1400" y="14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</a:t>
              </a:r>
            </a:p>
          </p:txBody>
        </p:sp>
        <p:sp>
          <p:nvSpPr>
            <p:cNvPr id="78" name="Line 114"/>
            <p:cNvSpPr>
              <a:spLocks noChangeShapeType="1"/>
            </p:cNvSpPr>
            <p:nvPr/>
          </p:nvSpPr>
          <p:spPr bwMode="auto">
            <a:xfrm>
              <a:off x="917" y="2335"/>
              <a:ext cx="120" cy="12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9" name="Line 115"/>
            <p:cNvSpPr>
              <a:spLocks noChangeShapeType="1"/>
            </p:cNvSpPr>
            <p:nvPr/>
          </p:nvSpPr>
          <p:spPr bwMode="auto">
            <a:xfrm>
              <a:off x="1032" y="2455"/>
              <a:ext cx="105" cy="10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0" name="Line 116"/>
            <p:cNvSpPr>
              <a:spLocks noChangeShapeType="1"/>
            </p:cNvSpPr>
            <p:nvPr/>
          </p:nvSpPr>
          <p:spPr bwMode="auto">
            <a:xfrm flipH="1" flipV="1">
              <a:off x="754" y="2172"/>
              <a:ext cx="163" cy="16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576" y="2176"/>
              <a:ext cx="18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2" name="Text Box 118"/>
            <p:cNvSpPr txBox="1">
              <a:spLocks noChangeArrowheads="1"/>
            </p:cNvSpPr>
            <p:nvPr/>
          </p:nvSpPr>
          <p:spPr bwMode="auto">
            <a:xfrm>
              <a:off x="551" y="1942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83" name="Freeform 119"/>
            <p:cNvSpPr>
              <a:spLocks/>
            </p:cNvSpPr>
            <p:nvPr/>
          </p:nvSpPr>
          <p:spPr bwMode="auto">
            <a:xfrm>
              <a:off x="974" y="1984"/>
              <a:ext cx="1" cy="351"/>
            </a:xfrm>
            <a:custGeom>
              <a:avLst/>
              <a:gdLst>
                <a:gd name="T0" fmla="*/ 0 w 1"/>
                <a:gd name="T1" fmla="*/ 351 h 351"/>
                <a:gd name="T2" fmla="*/ 0 w 1"/>
                <a:gd name="T3" fmla="*/ 0 h 351"/>
                <a:gd name="T4" fmla="*/ 0 60000 65536"/>
                <a:gd name="T5" fmla="*/ 0 60000 65536"/>
                <a:gd name="T6" fmla="*/ 0 w 1"/>
                <a:gd name="T7" fmla="*/ 0 h 351"/>
                <a:gd name="T8" fmla="*/ 1 w 1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51">
                  <a:moveTo>
                    <a:pt x="0" y="35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4" name="Line 120"/>
            <p:cNvSpPr>
              <a:spLocks noChangeShapeType="1"/>
            </p:cNvSpPr>
            <p:nvPr/>
          </p:nvSpPr>
          <p:spPr bwMode="auto">
            <a:xfrm flipV="1">
              <a:off x="2251" y="1990"/>
              <a:ext cx="0" cy="34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5" name="Line 121"/>
            <p:cNvSpPr>
              <a:spLocks noChangeShapeType="1"/>
            </p:cNvSpPr>
            <p:nvPr/>
          </p:nvSpPr>
          <p:spPr bwMode="auto">
            <a:xfrm>
              <a:off x="970" y="2051"/>
              <a:ext cx="128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6" name="Line 122"/>
            <p:cNvSpPr>
              <a:spLocks noChangeShapeType="1"/>
            </p:cNvSpPr>
            <p:nvPr/>
          </p:nvSpPr>
          <p:spPr bwMode="auto">
            <a:xfrm>
              <a:off x="2352" y="2394"/>
              <a:ext cx="25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7" name="Line 123"/>
            <p:cNvSpPr>
              <a:spLocks noChangeShapeType="1"/>
            </p:cNvSpPr>
            <p:nvPr/>
          </p:nvSpPr>
          <p:spPr bwMode="auto">
            <a:xfrm>
              <a:off x="2391" y="2970"/>
              <a:ext cx="21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8" name="Freeform 124"/>
            <p:cNvSpPr>
              <a:spLocks/>
            </p:cNvSpPr>
            <p:nvPr/>
          </p:nvSpPr>
          <p:spPr bwMode="auto">
            <a:xfrm>
              <a:off x="2581" y="2381"/>
              <a:ext cx="1" cy="608"/>
            </a:xfrm>
            <a:custGeom>
              <a:avLst/>
              <a:gdLst>
                <a:gd name="T0" fmla="*/ 0 w 1"/>
                <a:gd name="T1" fmla="*/ 0 h 608"/>
                <a:gd name="T2" fmla="*/ 1 w 1"/>
                <a:gd name="T3" fmla="*/ 608 h 608"/>
                <a:gd name="T4" fmla="*/ 0 60000 65536"/>
                <a:gd name="T5" fmla="*/ 0 60000 65536"/>
                <a:gd name="T6" fmla="*/ 0 w 1"/>
                <a:gd name="T7" fmla="*/ 0 h 608"/>
                <a:gd name="T8" fmla="*/ 1 w 1"/>
                <a:gd name="T9" fmla="*/ 608 h 6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08">
                  <a:moveTo>
                    <a:pt x="0" y="0"/>
                  </a:moveTo>
                  <a:lnTo>
                    <a:pt x="1" y="608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9" name="Line 125"/>
            <p:cNvSpPr>
              <a:spLocks noChangeShapeType="1"/>
            </p:cNvSpPr>
            <p:nvPr/>
          </p:nvSpPr>
          <p:spPr bwMode="auto">
            <a:xfrm>
              <a:off x="2276" y="2219"/>
              <a:ext cx="46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0" name="Line 126"/>
            <p:cNvSpPr>
              <a:spLocks noChangeShapeType="1"/>
            </p:cNvSpPr>
            <p:nvPr/>
          </p:nvSpPr>
          <p:spPr bwMode="auto">
            <a:xfrm>
              <a:off x="2276" y="3141"/>
              <a:ext cx="46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1" name="Line 127"/>
            <p:cNvSpPr>
              <a:spLocks noChangeShapeType="1"/>
            </p:cNvSpPr>
            <p:nvPr/>
          </p:nvSpPr>
          <p:spPr bwMode="auto">
            <a:xfrm flipH="1">
              <a:off x="2712" y="2201"/>
              <a:ext cx="0" cy="95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2" name="Line 128"/>
            <p:cNvSpPr>
              <a:spLocks noChangeShapeType="1"/>
            </p:cNvSpPr>
            <p:nvPr/>
          </p:nvSpPr>
          <p:spPr bwMode="auto">
            <a:xfrm flipH="1">
              <a:off x="691" y="3090"/>
              <a:ext cx="123" cy="12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3" name="Line 129"/>
            <p:cNvSpPr>
              <a:spLocks noChangeShapeType="1"/>
            </p:cNvSpPr>
            <p:nvPr/>
          </p:nvSpPr>
          <p:spPr bwMode="auto">
            <a:xfrm flipH="1">
              <a:off x="551" y="3213"/>
              <a:ext cx="14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4" name="Text Box 130"/>
            <p:cNvSpPr txBox="1">
              <a:spLocks noChangeArrowheads="1"/>
            </p:cNvSpPr>
            <p:nvPr/>
          </p:nvSpPr>
          <p:spPr bwMode="auto">
            <a:xfrm>
              <a:off x="518" y="2997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</a:t>
              </a:r>
            </a:p>
          </p:txBody>
        </p:sp>
        <p:sp>
          <p:nvSpPr>
            <p:cNvPr id="95" name="Line 132"/>
            <p:cNvSpPr>
              <a:spLocks noChangeShapeType="1"/>
            </p:cNvSpPr>
            <p:nvPr/>
          </p:nvSpPr>
          <p:spPr bwMode="auto">
            <a:xfrm>
              <a:off x="3544" y="1432"/>
              <a:ext cx="0" cy="14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6" name="Line 133"/>
            <p:cNvSpPr>
              <a:spLocks noChangeShapeType="1"/>
            </p:cNvSpPr>
            <p:nvPr/>
          </p:nvSpPr>
          <p:spPr bwMode="auto">
            <a:xfrm>
              <a:off x="3544" y="1566"/>
              <a:ext cx="0" cy="14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7" name="Line 134"/>
            <p:cNvSpPr>
              <a:spLocks noChangeShapeType="1"/>
            </p:cNvSpPr>
            <p:nvPr/>
          </p:nvSpPr>
          <p:spPr bwMode="auto">
            <a:xfrm>
              <a:off x="3542" y="1695"/>
              <a:ext cx="0" cy="14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8" name="Line 135"/>
            <p:cNvSpPr>
              <a:spLocks noChangeShapeType="1"/>
            </p:cNvSpPr>
            <p:nvPr/>
          </p:nvSpPr>
          <p:spPr bwMode="auto">
            <a:xfrm>
              <a:off x="4998" y="2386"/>
              <a:ext cx="5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9" name="Line 137"/>
            <p:cNvSpPr>
              <a:spLocks noChangeShapeType="1"/>
            </p:cNvSpPr>
            <p:nvPr/>
          </p:nvSpPr>
          <p:spPr bwMode="auto">
            <a:xfrm>
              <a:off x="4998" y="2962"/>
              <a:ext cx="5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0" name="Freeform 138"/>
            <p:cNvSpPr>
              <a:spLocks/>
            </p:cNvSpPr>
            <p:nvPr/>
          </p:nvSpPr>
          <p:spPr bwMode="auto">
            <a:xfrm>
              <a:off x="5025" y="2364"/>
              <a:ext cx="1" cy="623"/>
            </a:xfrm>
            <a:custGeom>
              <a:avLst/>
              <a:gdLst>
                <a:gd name="T0" fmla="*/ 0 w 1"/>
                <a:gd name="T1" fmla="*/ 0 h 623"/>
                <a:gd name="T2" fmla="*/ 1 w 1"/>
                <a:gd name="T3" fmla="*/ 623 h 623"/>
                <a:gd name="T4" fmla="*/ 0 60000 65536"/>
                <a:gd name="T5" fmla="*/ 0 60000 65536"/>
                <a:gd name="T6" fmla="*/ 0 w 1"/>
                <a:gd name="T7" fmla="*/ 0 h 623"/>
                <a:gd name="T8" fmla="*/ 1 w 1"/>
                <a:gd name="T9" fmla="*/ 623 h 6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23">
                  <a:moveTo>
                    <a:pt x="0" y="0"/>
                  </a:moveTo>
                  <a:lnTo>
                    <a:pt x="1" y="623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1" name="Freeform 139"/>
            <p:cNvSpPr>
              <a:spLocks/>
            </p:cNvSpPr>
            <p:nvPr/>
          </p:nvSpPr>
          <p:spPr bwMode="auto">
            <a:xfrm>
              <a:off x="3600" y="2730"/>
              <a:ext cx="1" cy="133"/>
            </a:xfrm>
            <a:custGeom>
              <a:avLst/>
              <a:gdLst>
                <a:gd name="T0" fmla="*/ 0 w 1"/>
                <a:gd name="T1" fmla="*/ 133 h 133"/>
                <a:gd name="T2" fmla="*/ 0 w 1"/>
                <a:gd name="T3" fmla="*/ 0 h 133"/>
                <a:gd name="T4" fmla="*/ 0 60000 65536"/>
                <a:gd name="T5" fmla="*/ 0 60000 65536"/>
                <a:gd name="T6" fmla="*/ 0 w 1"/>
                <a:gd name="T7" fmla="*/ 0 h 133"/>
                <a:gd name="T8" fmla="*/ 1 w 1"/>
                <a:gd name="T9" fmla="*/ 133 h 1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3">
                  <a:moveTo>
                    <a:pt x="0" y="13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4877" y="2737"/>
              <a:ext cx="1" cy="126"/>
            </a:xfrm>
            <a:custGeom>
              <a:avLst/>
              <a:gdLst>
                <a:gd name="T0" fmla="*/ 0 w 1"/>
                <a:gd name="T1" fmla="*/ 126 h 126"/>
                <a:gd name="T2" fmla="*/ 1 w 1"/>
                <a:gd name="T3" fmla="*/ 0 h 126"/>
                <a:gd name="T4" fmla="*/ 0 60000 65536"/>
                <a:gd name="T5" fmla="*/ 0 60000 65536"/>
                <a:gd name="T6" fmla="*/ 0 w 1"/>
                <a:gd name="T7" fmla="*/ 0 h 126"/>
                <a:gd name="T8" fmla="*/ 1 w 1"/>
                <a:gd name="T9" fmla="*/ 126 h 1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6">
                  <a:moveTo>
                    <a:pt x="0" y="126"/>
                  </a:move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3" name="Line 141"/>
            <p:cNvSpPr>
              <a:spLocks noChangeShapeType="1"/>
            </p:cNvSpPr>
            <p:nvPr/>
          </p:nvSpPr>
          <p:spPr bwMode="auto">
            <a:xfrm>
              <a:off x="3596" y="2797"/>
              <a:ext cx="128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4" name="Line 143"/>
            <p:cNvSpPr>
              <a:spLocks noChangeShapeType="1"/>
            </p:cNvSpPr>
            <p:nvPr/>
          </p:nvSpPr>
          <p:spPr bwMode="auto">
            <a:xfrm flipH="1">
              <a:off x="3524" y="2315"/>
              <a:ext cx="147" cy="14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5" name="Line 145"/>
            <p:cNvSpPr>
              <a:spLocks noChangeShapeType="1"/>
            </p:cNvSpPr>
            <p:nvPr/>
          </p:nvSpPr>
          <p:spPr bwMode="auto">
            <a:xfrm flipV="1">
              <a:off x="3667" y="2229"/>
              <a:ext cx="96" cy="9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" name="Line 146"/>
            <p:cNvSpPr>
              <a:spLocks noChangeShapeType="1"/>
            </p:cNvSpPr>
            <p:nvPr/>
          </p:nvSpPr>
          <p:spPr bwMode="auto">
            <a:xfrm flipH="1">
              <a:off x="3437" y="2450"/>
              <a:ext cx="105" cy="10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7" name="Line 147"/>
            <p:cNvSpPr>
              <a:spLocks noChangeShapeType="1"/>
            </p:cNvSpPr>
            <p:nvPr/>
          </p:nvSpPr>
          <p:spPr bwMode="auto">
            <a:xfrm>
              <a:off x="3437" y="2555"/>
              <a:ext cx="269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8" name="Text Box 148"/>
            <p:cNvSpPr txBox="1">
              <a:spLocks noChangeArrowheads="1"/>
            </p:cNvSpPr>
            <p:nvPr/>
          </p:nvSpPr>
          <p:spPr bwMode="auto">
            <a:xfrm>
              <a:off x="3492" y="2321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09" name="Line 149"/>
            <p:cNvSpPr>
              <a:spLocks noChangeShapeType="1"/>
            </p:cNvSpPr>
            <p:nvPr/>
          </p:nvSpPr>
          <p:spPr bwMode="auto">
            <a:xfrm flipH="1">
              <a:off x="3451" y="3026"/>
              <a:ext cx="67" cy="6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0" name="Text Box 150"/>
            <p:cNvSpPr txBox="1">
              <a:spLocks noChangeArrowheads="1"/>
            </p:cNvSpPr>
            <p:nvPr/>
          </p:nvSpPr>
          <p:spPr bwMode="auto">
            <a:xfrm rot="-1572486">
              <a:off x="3346" y="2837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R</a:t>
              </a:r>
            </a:p>
          </p:txBody>
        </p:sp>
      </p:grpSp>
      <p:sp>
        <p:nvSpPr>
          <p:cNvPr id="145" name="Text Box 153"/>
          <p:cNvSpPr txBox="1">
            <a:spLocks noChangeArrowheads="1"/>
          </p:cNvSpPr>
          <p:nvPr/>
        </p:nvSpPr>
        <p:spPr bwMode="auto">
          <a:xfrm>
            <a:off x="307241" y="1054173"/>
            <a:ext cx="84241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一、应尽量标注在视图外面，以免尺寸线、尺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　　寸数字与视图的轮廓线相交。</a:t>
            </a: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03" y="5801362"/>
            <a:ext cx="949124" cy="930142"/>
          </a:xfrm>
          <a:prstGeom prst="rect">
            <a:avLst/>
          </a:prstGeom>
        </p:spPr>
      </p:pic>
      <p:pic>
        <p:nvPicPr>
          <p:cNvPr id="150" name="图片 14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5783">
            <a:off x="2061288" y="5773727"/>
            <a:ext cx="858883" cy="8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94475" y="1962186"/>
            <a:ext cx="8946337" cy="4796961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3512" y="932896"/>
            <a:ext cx="85024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应当将多数尺寸标注在视图外面，与两视图有关的尺寸标注在两视图之间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2" r="45732"/>
          <a:stretch>
            <a:fillRect/>
          </a:stretch>
        </p:blipFill>
        <p:spPr bwMode="auto">
          <a:xfrm>
            <a:off x="1288795" y="2470678"/>
            <a:ext cx="3462338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8" t="35002"/>
          <a:stretch>
            <a:fillRect/>
          </a:stretch>
        </p:blipFill>
        <p:spPr bwMode="auto">
          <a:xfrm>
            <a:off x="5195633" y="2470678"/>
            <a:ext cx="2917825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841245" y="2450041"/>
            <a:ext cx="554038" cy="5540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71420" y="2072216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258633" y="3226328"/>
            <a:ext cx="554037" cy="5540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388808" y="2848503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514470" y="3431116"/>
            <a:ext cx="357188" cy="35718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3555745" y="3040591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4354258" y="3807353"/>
            <a:ext cx="357187" cy="35718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4395533" y="3416828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279270" y="4802716"/>
            <a:ext cx="554038" cy="5540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409445" y="4424891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217483" y="4197878"/>
            <a:ext cx="1298575" cy="33178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2723895" y="3820053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260345" y="6055253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清晰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911595" y="6055253"/>
            <a:ext cx="151482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错误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5709983" y="3131078"/>
            <a:ext cx="2066925" cy="2066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5652833" y="3150128"/>
            <a:ext cx="2076450" cy="20764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10.3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尺寸的清晰布置</a:t>
            </a:r>
          </a:p>
        </p:txBody>
      </p:sp>
    </p:spTree>
    <p:extLst>
      <p:ext uri="{BB962C8B-B14F-4D97-AF65-F5344CB8AC3E}">
        <p14:creationId xmlns:p14="http://schemas.microsoft.com/office/powerpoint/2010/main" val="152869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77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8" grpId="0" animBg="1"/>
      <p:bldP spid="19" grpId="0" animBg="1"/>
      <p:bldP spid="19" grpId="1" animBg="1"/>
      <p:bldP spid="20" grpId="0"/>
      <p:bldP spid="21" grpId="0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1"/>
          <p:cNvSpPr txBox="1">
            <a:spLocks noChangeArrowheads="1"/>
          </p:cNvSpPr>
          <p:nvPr/>
        </p:nvSpPr>
        <p:spPr bwMode="auto">
          <a:xfrm>
            <a:off x="260825" y="1124710"/>
            <a:ext cx="87937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二、同心圆柱的直径尺寸，最好注在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非圆视图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。</a:t>
            </a:r>
          </a:p>
        </p:txBody>
      </p: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347663" y="2298160"/>
            <a:ext cx="8589962" cy="2879725"/>
            <a:chOff x="219" y="1085"/>
            <a:chExt cx="5411" cy="1814"/>
          </a:xfrm>
        </p:grpSpPr>
        <p:sp>
          <p:nvSpPr>
            <p:cNvPr id="7" name="Text Box 117"/>
            <p:cNvSpPr txBox="1">
              <a:spLocks noChangeArrowheads="1"/>
            </p:cNvSpPr>
            <p:nvPr/>
          </p:nvSpPr>
          <p:spPr bwMode="auto">
            <a:xfrm>
              <a:off x="1721" y="1110"/>
              <a:ext cx="5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4×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1664" y="1998"/>
              <a:ext cx="15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2429" y="1311"/>
              <a:ext cx="0" cy="1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767" y="1395"/>
              <a:ext cx="1324" cy="119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070" y="1674"/>
              <a:ext cx="713" cy="6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186" y="1783"/>
              <a:ext cx="480" cy="43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917" y="1542"/>
              <a:ext cx="1018" cy="91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340" y="2374"/>
              <a:ext cx="174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833" y="1917"/>
              <a:ext cx="174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343" y="1461"/>
              <a:ext cx="174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2847" y="1920"/>
              <a:ext cx="174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698" y="1998"/>
              <a:ext cx="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279" y="1395"/>
              <a:ext cx="0" cy="11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1115" y="1395"/>
              <a:ext cx="17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115" y="2588"/>
              <a:ext cx="1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733" y="1674"/>
              <a:ext cx="3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723" y="2314"/>
              <a:ext cx="4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118" y="1391"/>
              <a:ext cx="2" cy="289"/>
            </a:xfrm>
            <a:custGeom>
              <a:avLst/>
              <a:gdLst>
                <a:gd name="T0" fmla="*/ 2 w 2"/>
                <a:gd name="T1" fmla="*/ 0 h 289"/>
                <a:gd name="T2" fmla="*/ 0 w 2"/>
                <a:gd name="T3" fmla="*/ 289 h 289"/>
                <a:gd name="T4" fmla="*/ 0 60000 65536"/>
                <a:gd name="T5" fmla="*/ 0 60000 65536"/>
                <a:gd name="T6" fmla="*/ 0 w 2"/>
                <a:gd name="T7" fmla="*/ 0 h 289"/>
                <a:gd name="T8" fmla="*/ 2 w 2"/>
                <a:gd name="T9" fmla="*/ 289 h 2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289">
                  <a:moveTo>
                    <a:pt x="2" y="0"/>
                  </a:moveTo>
                  <a:lnTo>
                    <a:pt x="0" y="28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1120" y="2309"/>
              <a:ext cx="0" cy="2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733" y="1670"/>
              <a:ext cx="1" cy="649"/>
            </a:xfrm>
            <a:custGeom>
              <a:avLst/>
              <a:gdLst>
                <a:gd name="T0" fmla="*/ 1 w 1"/>
                <a:gd name="T1" fmla="*/ 0 h 649"/>
                <a:gd name="T2" fmla="*/ 0 w 1"/>
                <a:gd name="T3" fmla="*/ 649 h 649"/>
                <a:gd name="T4" fmla="*/ 0 60000 65536"/>
                <a:gd name="T5" fmla="*/ 0 60000 65536"/>
                <a:gd name="T6" fmla="*/ 0 w 1"/>
                <a:gd name="T7" fmla="*/ 0 h 649"/>
                <a:gd name="T8" fmla="*/ 1 w 1"/>
                <a:gd name="T9" fmla="*/ 649 h 6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9">
                  <a:moveTo>
                    <a:pt x="1" y="0"/>
                  </a:moveTo>
                  <a:lnTo>
                    <a:pt x="0" y="64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733" y="2214"/>
              <a:ext cx="5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733" y="1783"/>
              <a:ext cx="5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063" y="1542"/>
              <a:ext cx="2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1120" y="1461"/>
              <a:ext cx="1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1120" y="1617"/>
              <a:ext cx="1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H="1">
              <a:off x="1082" y="2461"/>
              <a:ext cx="2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>
              <a:off x="1115" y="2381"/>
              <a:ext cx="1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1115" y="2530"/>
              <a:ext cx="1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099" y="2003"/>
              <a:ext cx="15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864" y="1316"/>
              <a:ext cx="0" cy="1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4202" y="1400"/>
              <a:ext cx="1324" cy="119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505" y="1679"/>
              <a:ext cx="713" cy="6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4621" y="1788"/>
              <a:ext cx="480" cy="43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4352" y="1547"/>
              <a:ext cx="1018" cy="91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4775" y="2379"/>
              <a:ext cx="174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4268" y="1922"/>
              <a:ext cx="174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4778" y="1466"/>
              <a:ext cx="174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5282" y="1925"/>
              <a:ext cx="174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H="1">
              <a:off x="3231" y="2003"/>
              <a:ext cx="6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847" y="1400"/>
              <a:ext cx="0" cy="11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3683" y="1400"/>
              <a:ext cx="17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3683" y="2593"/>
              <a:ext cx="1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 flipH="1">
              <a:off x="3301" y="1679"/>
              <a:ext cx="3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3291" y="2319"/>
              <a:ext cx="4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3688" y="1391"/>
              <a:ext cx="0" cy="3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V="1">
              <a:off x="3688" y="2319"/>
              <a:ext cx="0" cy="2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3297" y="1675"/>
              <a:ext cx="1" cy="654"/>
            </a:xfrm>
            <a:custGeom>
              <a:avLst/>
              <a:gdLst>
                <a:gd name="T0" fmla="*/ 0 w 1"/>
                <a:gd name="T1" fmla="*/ 0 h 654"/>
                <a:gd name="T2" fmla="*/ 0 w 1"/>
                <a:gd name="T3" fmla="*/ 654 h 654"/>
                <a:gd name="T4" fmla="*/ 0 60000 65536"/>
                <a:gd name="T5" fmla="*/ 0 60000 65536"/>
                <a:gd name="T6" fmla="*/ 0 w 1"/>
                <a:gd name="T7" fmla="*/ 0 h 654"/>
                <a:gd name="T8" fmla="*/ 1 w 1"/>
                <a:gd name="T9" fmla="*/ 654 h 6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54">
                  <a:moveTo>
                    <a:pt x="0" y="0"/>
                  </a:moveTo>
                  <a:lnTo>
                    <a:pt x="0" y="65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H="1">
              <a:off x="3301" y="2219"/>
              <a:ext cx="5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H="1">
              <a:off x="3301" y="1788"/>
              <a:ext cx="5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>
              <a:off x="3631" y="1547"/>
              <a:ext cx="2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3688" y="1466"/>
              <a:ext cx="1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H="1">
              <a:off x="3688" y="1622"/>
              <a:ext cx="1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H="1">
              <a:off x="3650" y="2466"/>
              <a:ext cx="2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H="1">
              <a:off x="3683" y="2386"/>
              <a:ext cx="1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 flipH="1">
              <a:off x="3683" y="2535"/>
              <a:ext cx="1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739" y="1680"/>
              <a:ext cx="101" cy="101"/>
            </a:xfrm>
            <a:custGeom>
              <a:avLst/>
              <a:gdLst>
                <a:gd name="T0" fmla="*/ 0 w 101"/>
                <a:gd name="T1" fmla="*/ 101 h 101"/>
                <a:gd name="T2" fmla="*/ 101 w 101"/>
                <a:gd name="T3" fmla="*/ 0 h 101"/>
                <a:gd name="T4" fmla="*/ 0 60000 65536"/>
                <a:gd name="T5" fmla="*/ 0 60000 65536"/>
                <a:gd name="T6" fmla="*/ 0 w 101"/>
                <a:gd name="T7" fmla="*/ 0 h 101"/>
                <a:gd name="T8" fmla="*/ 101 w 101"/>
                <a:gd name="T9" fmla="*/ 101 h 1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101">
                  <a:moveTo>
                    <a:pt x="0" y="101"/>
                  </a:moveTo>
                  <a:lnTo>
                    <a:pt x="10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859" y="1680"/>
              <a:ext cx="106" cy="106"/>
            </a:xfrm>
            <a:custGeom>
              <a:avLst/>
              <a:gdLst>
                <a:gd name="T0" fmla="*/ 0 w 106"/>
                <a:gd name="T1" fmla="*/ 106 h 106"/>
                <a:gd name="T2" fmla="*/ 106 w 106"/>
                <a:gd name="T3" fmla="*/ 0 h 106"/>
                <a:gd name="T4" fmla="*/ 0 60000 65536"/>
                <a:gd name="T5" fmla="*/ 0 60000 65536"/>
                <a:gd name="T6" fmla="*/ 0 w 106"/>
                <a:gd name="T7" fmla="*/ 0 h 106"/>
                <a:gd name="T8" fmla="*/ 106 w 106"/>
                <a:gd name="T9" fmla="*/ 106 h 1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" h="106">
                  <a:moveTo>
                    <a:pt x="0" y="106"/>
                  </a:moveTo>
                  <a:lnTo>
                    <a:pt x="10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V="1">
              <a:off x="994" y="1613"/>
              <a:ext cx="172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 flipV="1">
              <a:off x="1128" y="1636"/>
              <a:ext cx="149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 flipV="1">
              <a:off x="1118" y="1396"/>
              <a:ext cx="58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V="1">
              <a:off x="1238" y="1420"/>
              <a:ext cx="34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H="1">
              <a:off x="739" y="2212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V="1">
              <a:off x="869" y="2208"/>
              <a:ext cx="105" cy="1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1013" y="2208"/>
              <a:ext cx="105" cy="105"/>
            </a:xfrm>
            <a:custGeom>
              <a:avLst/>
              <a:gdLst>
                <a:gd name="T0" fmla="*/ 0 w 105"/>
                <a:gd name="T1" fmla="*/ 105 h 105"/>
                <a:gd name="T2" fmla="*/ 105 w 105"/>
                <a:gd name="T3" fmla="*/ 0 h 105"/>
                <a:gd name="T4" fmla="*/ 0 60000 65536"/>
                <a:gd name="T5" fmla="*/ 0 60000 65536"/>
                <a:gd name="T6" fmla="*/ 0 w 105"/>
                <a:gd name="T7" fmla="*/ 0 h 105"/>
                <a:gd name="T8" fmla="*/ 105 w 10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05">
                  <a:moveTo>
                    <a:pt x="0" y="105"/>
                  </a:moveTo>
                  <a:lnTo>
                    <a:pt x="10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1114" y="2217"/>
              <a:ext cx="144" cy="145"/>
            </a:xfrm>
            <a:custGeom>
              <a:avLst/>
              <a:gdLst>
                <a:gd name="T0" fmla="*/ 0 w 144"/>
                <a:gd name="T1" fmla="*/ 145 h 145"/>
                <a:gd name="T2" fmla="*/ 144 w 144"/>
                <a:gd name="T3" fmla="*/ 0 h 145"/>
                <a:gd name="T4" fmla="*/ 0 60000 65536"/>
                <a:gd name="T5" fmla="*/ 0 60000 65536"/>
                <a:gd name="T6" fmla="*/ 0 w 144"/>
                <a:gd name="T7" fmla="*/ 0 h 145"/>
                <a:gd name="T8" fmla="*/ 144 w 144"/>
                <a:gd name="T9" fmla="*/ 145 h 1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145">
                  <a:moveTo>
                    <a:pt x="0" y="145"/>
                  </a:moveTo>
                  <a:lnTo>
                    <a:pt x="14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1238" y="2337"/>
              <a:ext cx="39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 flipH="1">
              <a:off x="1220" y="2529"/>
              <a:ext cx="53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1118" y="2529"/>
              <a:ext cx="39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V="1">
              <a:off x="3581" y="1617"/>
              <a:ext cx="173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flipV="1">
              <a:off x="3714" y="1665"/>
              <a:ext cx="125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H="1">
              <a:off x="3447" y="1675"/>
              <a:ext cx="115" cy="1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V="1">
              <a:off x="3321" y="1675"/>
              <a:ext cx="115" cy="1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V="1">
              <a:off x="3696" y="1396"/>
              <a:ext cx="68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V="1">
              <a:off x="3816" y="1430"/>
              <a:ext cx="34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 flipH="1">
              <a:off x="3695" y="2212"/>
              <a:ext cx="14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H="1">
              <a:off x="3792" y="2337"/>
              <a:ext cx="53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692" y="2544"/>
              <a:ext cx="38" cy="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V="1">
              <a:off x="3806" y="2553"/>
              <a:ext cx="39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V="1">
              <a:off x="3595" y="2222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V="1">
              <a:off x="3469" y="2217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flipV="1">
              <a:off x="3340" y="2218"/>
              <a:ext cx="100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282" y="2592"/>
              <a:ext cx="0" cy="30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730" y="2308"/>
              <a:ext cx="0" cy="59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723" y="2874"/>
              <a:ext cx="559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118" y="2548"/>
              <a:ext cx="0" cy="23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974" y="2748"/>
              <a:ext cx="14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1120" y="2748"/>
              <a:ext cx="16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1282" y="2748"/>
              <a:ext cx="13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1258" y="1389"/>
              <a:ext cx="436" cy="2"/>
            </a:xfrm>
            <a:custGeom>
              <a:avLst/>
              <a:gdLst>
                <a:gd name="T0" fmla="*/ 0 w 436"/>
                <a:gd name="T1" fmla="*/ 2 h 2"/>
                <a:gd name="T2" fmla="*/ 436 w 436"/>
                <a:gd name="T3" fmla="*/ 0 h 2"/>
                <a:gd name="T4" fmla="*/ 0 60000 65536"/>
                <a:gd name="T5" fmla="*/ 0 60000 65536"/>
                <a:gd name="T6" fmla="*/ 0 w 436"/>
                <a:gd name="T7" fmla="*/ 0 h 2"/>
                <a:gd name="T8" fmla="*/ 436 w 43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6" h="2">
                  <a:moveTo>
                    <a:pt x="0" y="2"/>
                  </a:moveTo>
                  <a:lnTo>
                    <a:pt x="436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282" y="2589"/>
              <a:ext cx="412" cy="2"/>
            </a:xfrm>
            <a:custGeom>
              <a:avLst/>
              <a:gdLst>
                <a:gd name="T0" fmla="*/ 0 w 412"/>
                <a:gd name="T1" fmla="*/ 2 h 2"/>
                <a:gd name="T2" fmla="*/ 412 w 412"/>
                <a:gd name="T3" fmla="*/ 0 h 2"/>
                <a:gd name="T4" fmla="*/ 0 60000 65536"/>
                <a:gd name="T5" fmla="*/ 0 60000 65536"/>
                <a:gd name="T6" fmla="*/ 0 w 412"/>
                <a:gd name="T7" fmla="*/ 0 h 2"/>
                <a:gd name="T8" fmla="*/ 412 w 41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2" h="2">
                  <a:moveTo>
                    <a:pt x="0" y="2"/>
                  </a:moveTo>
                  <a:lnTo>
                    <a:pt x="412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1633" y="1376"/>
              <a:ext cx="0" cy="123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H="1">
              <a:off x="605" y="1785"/>
              <a:ext cx="129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 flipH="1">
              <a:off x="605" y="2212"/>
              <a:ext cx="13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625" y="1775"/>
              <a:ext cx="0" cy="45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H="1">
              <a:off x="400" y="1670"/>
              <a:ext cx="33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H="1">
              <a:off x="400" y="2318"/>
              <a:ext cx="33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>
              <a:off x="451" y="1650"/>
              <a:ext cx="0" cy="67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4" name="Text Box 103"/>
            <p:cNvSpPr txBox="1">
              <a:spLocks noChangeArrowheads="1"/>
            </p:cNvSpPr>
            <p:nvPr/>
          </p:nvSpPr>
          <p:spPr bwMode="auto">
            <a:xfrm rot="-5400000">
              <a:off x="231" y="1870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 rot="-5400000">
              <a:off x="407" y="1870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 rot="-5400000">
              <a:off x="1421" y="1903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3847" y="2592"/>
              <a:ext cx="0" cy="30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>
              <a:off x="3295" y="2308"/>
              <a:ext cx="0" cy="59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>
              <a:off x="3288" y="2874"/>
              <a:ext cx="559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3683" y="2548"/>
              <a:ext cx="0" cy="23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>
              <a:off x="3539" y="2748"/>
              <a:ext cx="14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>
              <a:off x="3685" y="2748"/>
              <a:ext cx="16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>
              <a:off x="3847" y="2748"/>
              <a:ext cx="13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365" y="1478"/>
              <a:ext cx="125" cy="130"/>
            </a:xfrm>
            <a:custGeom>
              <a:avLst/>
              <a:gdLst>
                <a:gd name="T0" fmla="*/ 0 w 125"/>
                <a:gd name="T1" fmla="*/ 0 h 130"/>
                <a:gd name="T2" fmla="*/ 125 w 125"/>
                <a:gd name="T3" fmla="*/ 130 h 130"/>
                <a:gd name="T4" fmla="*/ 0 60000 65536"/>
                <a:gd name="T5" fmla="*/ 0 60000 65536"/>
                <a:gd name="T6" fmla="*/ 0 w 125"/>
                <a:gd name="T7" fmla="*/ 0 h 130"/>
                <a:gd name="T8" fmla="*/ 125 w 12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130">
                  <a:moveTo>
                    <a:pt x="0" y="0"/>
                  </a:moveTo>
                  <a:lnTo>
                    <a:pt x="125" y="13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206" y="1324"/>
              <a:ext cx="170" cy="165"/>
            </a:xfrm>
            <a:custGeom>
              <a:avLst/>
              <a:gdLst>
                <a:gd name="T0" fmla="*/ 170 w 170"/>
                <a:gd name="T1" fmla="*/ 165 h 165"/>
                <a:gd name="T2" fmla="*/ 0 w 170"/>
                <a:gd name="T3" fmla="*/ 0 h 165"/>
                <a:gd name="T4" fmla="*/ 0 60000 65536"/>
                <a:gd name="T5" fmla="*/ 0 60000 65536"/>
                <a:gd name="T6" fmla="*/ 0 w 170"/>
                <a:gd name="T7" fmla="*/ 0 h 165"/>
                <a:gd name="T8" fmla="*/ 170 w 17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0" h="165">
                  <a:moveTo>
                    <a:pt x="170" y="16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478" y="1596"/>
              <a:ext cx="99" cy="92"/>
            </a:xfrm>
            <a:custGeom>
              <a:avLst/>
              <a:gdLst>
                <a:gd name="T0" fmla="*/ 0 w 99"/>
                <a:gd name="T1" fmla="*/ 0 h 92"/>
                <a:gd name="T2" fmla="*/ 99 w 99"/>
                <a:gd name="T3" fmla="*/ 92 h 92"/>
                <a:gd name="T4" fmla="*/ 0 60000 65536"/>
                <a:gd name="T5" fmla="*/ 0 60000 65536"/>
                <a:gd name="T6" fmla="*/ 0 w 99"/>
                <a:gd name="T7" fmla="*/ 0 h 92"/>
                <a:gd name="T8" fmla="*/ 99 w 99"/>
                <a:gd name="T9" fmla="*/ 92 h 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" h="92">
                  <a:moveTo>
                    <a:pt x="0" y="0"/>
                  </a:moveTo>
                  <a:lnTo>
                    <a:pt x="99" y="92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762" y="1323"/>
              <a:ext cx="439" cy="1"/>
            </a:xfrm>
            <a:custGeom>
              <a:avLst/>
              <a:gdLst>
                <a:gd name="T0" fmla="*/ 439 w 439"/>
                <a:gd name="T1" fmla="*/ 1 h 1"/>
                <a:gd name="T2" fmla="*/ 0 w 439"/>
                <a:gd name="T3" fmla="*/ 0 h 1"/>
                <a:gd name="T4" fmla="*/ 0 60000 65536"/>
                <a:gd name="T5" fmla="*/ 0 60000 65536"/>
                <a:gd name="T6" fmla="*/ 0 w 439"/>
                <a:gd name="T7" fmla="*/ 0 h 1"/>
                <a:gd name="T8" fmla="*/ 439 w 4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9" h="1">
                  <a:moveTo>
                    <a:pt x="439" y="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8" name="Text Box 118"/>
            <p:cNvSpPr txBox="1">
              <a:spLocks noChangeArrowheads="1"/>
            </p:cNvSpPr>
            <p:nvPr/>
          </p:nvSpPr>
          <p:spPr bwMode="auto">
            <a:xfrm>
              <a:off x="4141" y="1085"/>
              <a:ext cx="5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4×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4785" y="1467"/>
              <a:ext cx="125" cy="130"/>
            </a:xfrm>
            <a:custGeom>
              <a:avLst/>
              <a:gdLst>
                <a:gd name="T0" fmla="*/ 0 w 125"/>
                <a:gd name="T1" fmla="*/ 0 h 130"/>
                <a:gd name="T2" fmla="*/ 125 w 125"/>
                <a:gd name="T3" fmla="*/ 130 h 130"/>
                <a:gd name="T4" fmla="*/ 0 60000 65536"/>
                <a:gd name="T5" fmla="*/ 0 60000 65536"/>
                <a:gd name="T6" fmla="*/ 0 w 125"/>
                <a:gd name="T7" fmla="*/ 0 h 130"/>
                <a:gd name="T8" fmla="*/ 125 w 12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130">
                  <a:moveTo>
                    <a:pt x="0" y="0"/>
                  </a:moveTo>
                  <a:lnTo>
                    <a:pt x="125" y="13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4625" y="1302"/>
              <a:ext cx="171" cy="176"/>
            </a:xfrm>
            <a:custGeom>
              <a:avLst/>
              <a:gdLst>
                <a:gd name="T0" fmla="*/ 171 w 171"/>
                <a:gd name="T1" fmla="*/ 176 h 176"/>
                <a:gd name="T2" fmla="*/ 0 w 171"/>
                <a:gd name="T3" fmla="*/ 0 h 176"/>
                <a:gd name="T4" fmla="*/ 0 60000 65536"/>
                <a:gd name="T5" fmla="*/ 0 60000 65536"/>
                <a:gd name="T6" fmla="*/ 0 w 171"/>
                <a:gd name="T7" fmla="*/ 0 h 176"/>
                <a:gd name="T8" fmla="*/ 171 w 17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1" h="176">
                  <a:moveTo>
                    <a:pt x="171" y="17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4905" y="1592"/>
              <a:ext cx="105" cy="103"/>
            </a:xfrm>
            <a:custGeom>
              <a:avLst/>
              <a:gdLst>
                <a:gd name="T0" fmla="*/ 0 w 105"/>
                <a:gd name="T1" fmla="*/ 0 h 103"/>
                <a:gd name="T2" fmla="*/ 105 w 105"/>
                <a:gd name="T3" fmla="*/ 103 h 103"/>
                <a:gd name="T4" fmla="*/ 0 60000 65536"/>
                <a:gd name="T5" fmla="*/ 0 60000 65536"/>
                <a:gd name="T6" fmla="*/ 0 w 105"/>
                <a:gd name="T7" fmla="*/ 0 h 103"/>
                <a:gd name="T8" fmla="*/ 105 w 105"/>
                <a:gd name="T9" fmla="*/ 103 h 1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03">
                  <a:moveTo>
                    <a:pt x="0" y="0"/>
                  </a:moveTo>
                  <a:lnTo>
                    <a:pt x="105" y="103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4203" y="1302"/>
              <a:ext cx="418" cy="3"/>
            </a:xfrm>
            <a:custGeom>
              <a:avLst/>
              <a:gdLst>
                <a:gd name="T0" fmla="*/ 418 w 418"/>
                <a:gd name="T1" fmla="*/ 3 h 3"/>
                <a:gd name="T2" fmla="*/ 0 w 418"/>
                <a:gd name="T3" fmla="*/ 0 h 3"/>
                <a:gd name="T4" fmla="*/ 0 60000 65536"/>
                <a:gd name="T5" fmla="*/ 0 60000 65536"/>
                <a:gd name="T6" fmla="*/ 0 w 418"/>
                <a:gd name="T7" fmla="*/ 0 h 3"/>
                <a:gd name="T8" fmla="*/ 418 w 41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3">
                  <a:moveTo>
                    <a:pt x="418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4291" y="1699"/>
              <a:ext cx="1147" cy="609"/>
            </a:xfrm>
            <a:custGeom>
              <a:avLst/>
              <a:gdLst>
                <a:gd name="T0" fmla="*/ 0 w 1147"/>
                <a:gd name="T1" fmla="*/ 0 h 609"/>
                <a:gd name="T2" fmla="*/ 1147 w 1147"/>
                <a:gd name="T3" fmla="*/ 609 h 609"/>
                <a:gd name="T4" fmla="*/ 0 60000 65536"/>
                <a:gd name="T5" fmla="*/ 0 60000 65536"/>
                <a:gd name="T6" fmla="*/ 0 w 1147"/>
                <a:gd name="T7" fmla="*/ 0 h 609"/>
                <a:gd name="T8" fmla="*/ 1147 w 1147"/>
                <a:gd name="T9" fmla="*/ 609 h 6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7" h="609">
                  <a:moveTo>
                    <a:pt x="0" y="0"/>
                  </a:moveTo>
                  <a:lnTo>
                    <a:pt x="1147" y="609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4618" y="1958"/>
              <a:ext cx="484" cy="86"/>
            </a:xfrm>
            <a:custGeom>
              <a:avLst/>
              <a:gdLst>
                <a:gd name="T0" fmla="*/ 484 w 484"/>
                <a:gd name="T1" fmla="*/ 0 h 86"/>
                <a:gd name="T2" fmla="*/ 0 w 484"/>
                <a:gd name="T3" fmla="*/ 86 h 86"/>
                <a:gd name="T4" fmla="*/ 0 60000 65536"/>
                <a:gd name="T5" fmla="*/ 0 60000 65536"/>
                <a:gd name="T6" fmla="*/ 0 w 484"/>
                <a:gd name="T7" fmla="*/ 0 h 86"/>
                <a:gd name="T8" fmla="*/ 484 w 484"/>
                <a:gd name="T9" fmla="*/ 86 h 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4" h="86">
                  <a:moveTo>
                    <a:pt x="484" y="0"/>
                  </a:moveTo>
                  <a:lnTo>
                    <a:pt x="0" y="86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4685" y="1710"/>
              <a:ext cx="347" cy="579"/>
            </a:xfrm>
            <a:custGeom>
              <a:avLst/>
              <a:gdLst>
                <a:gd name="T0" fmla="*/ 0 w 347"/>
                <a:gd name="T1" fmla="*/ 579 h 579"/>
                <a:gd name="T2" fmla="*/ 347 w 347"/>
                <a:gd name="T3" fmla="*/ 0 h 579"/>
                <a:gd name="T4" fmla="*/ 0 60000 65536"/>
                <a:gd name="T5" fmla="*/ 0 60000 65536"/>
                <a:gd name="T6" fmla="*/ 0 w 347"/>
                <a:gd name="T7" fmla="*/ 0 h 579"/>
                <a:gd name="T8" fmla="*/ 347 w 347"/>
                <a:gd name="T9" fmla="*/ 579 h 5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7" h="579">
                  <a:moveTo>
                    <a:pt x="0" y="579"/>
                  </a:moveTo>
                  <a:lnTo>
                    <a:pt x="347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6" name="Text Box 127"/>
            <p:cNvSpPr txBox="1">
              <a:spLocks noChangeArrowheads="1"/>
            </p:cNvSpPr>
            <p:nvPr/>
          </p:nvSpPr>
          <p:spPr bwMode="auto">
            <a:xfrm rot="-691504">
              <a:off x="4860" y="178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</a:p>
          </p:txBody>
        </p:sp>
        <p:sp>
          <p:nvSpPr>
            <p:cNvPr id="127" name="Text Box 128"/>
            <p:cNvSpPr txBox="1">
              <a:spLocks noChangeArrowheads="1"/>
            </p:cNvSpPr>
            <p:nvPr/>
          </p:nvSpPr>
          <p:spPr bwMode="auto">
            <a:xfrm rot="-3404588">
              <a:off x="4616" y="197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</a:p>
          </p:txBody>
        </p:sp>
        <p:sp>
          <p:nvSpPr>
            <p:cNvPr id="128" name="Text Box 129"/>
            <p:cNvSpPr txBox="1">
              <a:spLocks noChangeArrowheads="1"/>
            </p:cNvSpPr>
            <p:nvPr/>
          </p:nvSpPr>
          <p:spPr bwMode="auto">
            <a:xfrm rot="1893965">
              <a:off x="4418" y="1617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>
              <a:off x="1292" y="1542"/>
              <a:ext cx="19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>
              <a:off x="1258" y="2458"/>
              <a:ext cx="22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1" name="Line 138"/>
            <p:cNvSpPr>
              <a:spLocks noChangeShapeType="1"/>
            </p:cNvSpPr>
            <p:nvPr/>
          </p:nvSpPr>
          <p:spPr bwMode="auto">
            <a:xfrm>
              <a:off x="1454" y="1527"/>
              <a:ext cx="0" cy="95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2" name="Text Box 139"/>
            <p:cNvSpPr txBox="1">
              <a:spLocks noChangeArrowheads="1"/>
            </p:cNvSpPr>
            <p:nvPr/>
          </p:nvSpPr>
          <p:spPr bwMode="auto">
            <a:xfrm rot="-5400000">
              <a:off x="1241" y="1931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33" name="Line 140"/>
            <p:cNvSpPr>
              <a:spLocks noChangeShapeType="1"/>
            </p:cNvSpPr>
            <p:nvPr/>
          </p:nvSpPr>
          <p:spPr bwMode="auto">
            <a:xfrm flipH="1">
              <a:off x="4407" y="1789"/>
              <a:ext cx="894" cy="42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4" name="Text Box 141"/>
            <p:cNvSpPr txBox="1">
              <a:spLocks noChangeArrowheads="1"/>
            </p:cNvSpPr>
            <p:nvPr/>
          </p:nvSpPr>
          <p:spPr bwMode="auto">
            <a:xfrm rot="-1339024">
              <a:off x="4970" y="167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</a:t>
              </a:r>
            </a:p>
          </p:txBody>
        </p:sp>
      </p:grpSp>
      <p:sp>
        <p:nvSpPr>
          <p:cNvPr id="135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10.3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尺寸的清晰布置</a:t>
            </a:r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01" y="5500421"/>
            <a:ext cx="949124" cy="930142"/>
          </a:xfrm>
          <a:prstGeom prst="rect">
            <a:avLst/>
          </a:prstGeom>
        </p:spPr>
      </p:pic>
      <p:pic>
        <p:nvPicPr>
          <p:cNvPr id="137" name="图片 13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5783">
            <a:off x="2396986" y="5472786"/>
            <a:ext cx="858883" cy="8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10.3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尺寸的清晰布置</a:t>
            </a:r>
          </a:p>
        </p:txBody>
      </p: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142875" y="1906045"/>
            <a:ext cx="8669338" cy="4524375"/>
            <a:chOff x="90" y="774"/>
            <a:chExt cx="5461" cy="2850"/>
          </a:xfrm>
        </p:grpSpPr>
        <p:grpSp>
          <p:nvGrpSpPr>
            <p:cNvPr id="5" name="Group 191"/>
            <p:cNvGrpSpPr>
              <a:grpSpLocks/>
            </p:cNvGrpSpPr>
            <p:nvPr/>
          </p:nvGrpSpPr>
          <p:grpSpPr bwMode="auto">
            <a:xfrm>
              <a:off x="90" y="824"/>
              <a:ext cx="2831" cy="2800"/>
              <a:chOff x="90" y="824"/>
              <a:chExt cx="2831" cy="2800"/>
            </a:xfrm>
          </p:grpSpPr>
          <p:sp>
            <p:nvSpPr>
              <p:cNvPr id="90" name="AutoShape 2"/>
              <p:cNvSpPr>
                <a:spLocks noChangeArrowheads="1"/>
              </p:cNvSpPr>
              <p:nvPr/>
            </p:nvSpPr>
            <p:spPr bwMode="auto">
              <a:xfrm>
                <a:off x="362" y="2220"/>
                <a:ext cx="2115" cy="112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" name="Line 3"/>
              <p:cNvSpPr>
                <a:spLocks noChangeShapeType="1"/>
              </p:cNvSpPr>
              <p:nvPr/>
            </p:nvSpPr>
            <p:spPr bwMode="auto">
              <a:xfrm>
                <a:off x="1426" y="2103"/>
                <a:ext cx="0" cy="1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" name="Line 4"/>
              <p:cNvSpPr>
                <a:spLocks noChangeShapeType="1"/>
              </p:cNvSpPr>
              <p:nvPr/>
            </p:nvSpPr>
            <p:spPr bwMode="auto">
              <a:xfrm>
                <a:off x="286" y="2790"/>
                <a:ext cx="2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" name="Rectangle 6"/>
              <p:cNvSpPr>
                <a:spLocks noChangeArrowheads="1"/>
              </p:cNvSpPr>
              <p:nvPr/>
            </p:nvSpPr>
            <p:spPr bwMode="auto">
              <a:xfrm>
                <a:off x="362" y="1232"/>
                <a:ext cx="2115" cy="35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4" name="Line 7"/>
              <p:cNvSpPr>
                <a:spLocks noChangeShapeType="1"/>
              </p:cNvSpPr>
              <p:nvPr/>
            </p:nvSpPr>
            <p:spPr bwMode="auto">
              <a:xfrm>
                <a:off x="1426" y="1154"/>
                <a:ext cx="0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1075" y="2467"/>
                <a:ext cx="702" cy="6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96" name="Group 12"/>
              <p:cNvGrpSpPr>
                <a:grpSpLocks/>
              </p:cNvGrpSpPr>
              <p:nvPr/>
            </p:nvGrpSpPr>
            <p:grpSpPr bwMode="auto">
              <a:xfrm>
                <a:off x="1880" y="2271"/>
                <a:ext cx="512" cy="415"/>
                <a:chOff x="3101" y="3011"/>
                <a:chExt cx="532" cy="415"/>
              </a:xfrm>
            </p:grpSpPr>
            <p:sp>
              <p:nvSpPr>
                <p:cNvPr id="170" name="Line 9"/>
                <p:cNvSpPr>
                  <a:spLocks noChangeShapeType="1"/>
                </p:cNvSpPr>
                <p:nvPr/>
              </p:nvSpPr>
              <p:spPr bwMode="auto">
                <a:xfrm>
                  <a:off x="3101" y="3218"/>
                  <a:ext cx="5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71" name="Line 10"/>
                <p:cNvSpPr>
                  <a:spLocks noChangeShapeType="1"/>
                </p:cNvSpPr>
                <p:nvPr/>
              </p:nvSpPr>
              <p:spPr bwMode="auto">
                <a:xfrm>
                  <a:off x="3373" y="3011"/>
                  <a:ext cx="0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72" name="Oval 11"/>
                <p:cNvSpPr>
                  <a:spLocks noChangeArrowheads="1"/>
                </p:cNvSpPr>
                <p:nvPr/>
              </p:nvSpPr>
              <p:spPr bwMode="auto">
                <a:xfrm>
                  <a:off x="3191" y="3063"/>
                  <a:ext cx="364" cy="31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97" name="Group 13"/>
              <p:cNvGrpSpPr>
                <a:grpSpLocks/>
              </p:cNvGrpSpPr>
              <p:nvPr/>
            </p:nvGrpSpPr>
            <p:grpSpPr bwMode="auto">
              <a:xfrm>
                <a:off x="436" y="2882"/>
                <a:ext cx="504" cy="415"/>
                <a:chOff x="3101" y="3011"/>
                <a:chExt cx="532" cy="415"/>
              </a:xfrm>
            </p:grpSpPr>
            <p:sp>
              <p:nvSpPr>
                <p:cNvPr id="167" name="Line 14"/>
                <p:cNvSpPr>
                  <a:spLocks noChangeShapeType="1"/>
                </p:cNvSpPr>
                <p:nvPr/>
              </p:nvSpPr>
              <p:spPr bwMode="auto">
                <a:xfrm>
                  <a:off x="3101" y="3218"/>
                  <a:ext cx="5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68" name="Line 15"/>
                <p:cNvSpPr>
                  <a:spLocks noChangeShapeType="1"/>
                </p:cNvSpPr>
                <p:nvPr/>
              </p:nvSpPr>
              <p:spPr bwMode="auto">
                <a:xfrm>
                  <a:off x="3373" y="3011"/>
                  <a:ext cx="0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69" name="Oval 16"/>
                <p:cNvSpPr>
                  <a:spLocks noChangeArrowheads="1"/>
                </p:cNvSpPr>
                <p:nvPr/>
              </p:nvSpPr>
              <p:spPr bwMode="auto">
                <a:xfrm>
                  <a:off x="3191" y="3063"/>
                  <a:ext cx="364" cy="31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98" name="Group 17"/>
              <p:cNvGrpSpPr>
                <a:grpSpLocks/>
              </p:cNvGrpSpPr>
              <p:nvPr/>
            </p:nvGrpSpPr>
            <p:grpSpPr bwMode="auto">
              <a:xfrm>
                <a:off x="1884" y="2882"/>
                <a:ext cx="508" cy="415"/>
                <a:chOff x="3101" y="3011"/>
                <a:chExt cx="532" cy="415"/>
              </a:xfrm>
            </p:grpSpPr>
            <p:sp>
              <p:nvSpPr>
                <p:cNvPr id="164" name="Line 18"/>
                <p:cNvSpPr>
                  <a:spLocks noChangeShapeType="1"/>
                </p:cNvSpPr>
                <p:nvPr/>
              </p:nvSpPr>
              <p:spPr bwMode="auto">
                <a:xfrm>
                  <a:off x="3101" y="3218"/>
                  <a:ext cx="5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65" name="Line 19"/>
                <p:cNvSpPr>
                  <a:spLocks noChangeShapeType="1"/>
                </p:cNvSpPr>
                <p:nvPr/>
              </p:nvSpPr>
              <p:spPr bwMode="auto">
                <a:xfrm>
                  <a:off x="3373" y="3011"/>
                  <a:ext cx="0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66" name="Oval 20"/>
                <p:cNvSpPr>
                  <a:spLocks noChangeArrowheads="1"/>
                </p:cNvSpPr>
                <p:nvPr/>
              </p:nvSpPr>
              <p:spPr bwMode="auto">
                <a:xfrm>
                  <a:off x="3191" y="3063"/>
                  <a:ext cx="364" cy="31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99" name="Group 21"/>
              <p:cNvGrpSpPr>
                <a:grpSpLocks/>
              </p:cNvGrpSpPr>
              <p:nvPr/>
            </p:nvGrpSpPr>
            <p:grpSpPr bwMode="auto">
              <a:xfrm>
                <a:off x="437" y="2271"/>
                <a:ext cx="503" cy="415"/>
                <a:chOff x="3101" y="3011"/>
                <a:chExt cx="532" cy="415"/>
              </a:xfrm>
            </p:grpSpPr>
            <p:sp>
              <p:nvSpPr>
                <p:cNvPr id="161" name="Line 22"/>
                <p:cNvSpPr>
                  <a:spLocks noChangeShapeType="1"/>
                </p:cNvSpPr>
                <p:nvPr/>
              </p:nvSpPr>
              <p:spPr bwMode="auto">
                <a:xfrm>
                  <a:off x="3101" y="3218"/>
                  <a:ext cx="5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62" name="Line 23"/>
                <p:cNvSpPr>
                  <a:spLocks noChangeShapeType="1"/>
                </p:cNvSpPr>
                <p:nvPr/>
              </p:nvSpPr>
              <p:spPr bwMode="auto">
                <a:xfrm>
                  <a:off x="3373" y="3011"/>
                  <a:ext cx="0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63" name="Oval 24"/>
                <p:cNvSpPr>
                  <a:spLocks noChangeArrowheads="1"/>
                </p:cNvSpPr>
                <p:nvPr/>
              </p:nvSpPr>
              <p:spPr bwMode="auto">
                <a:xfrm>
                  <a:off x="3191" y="3063"/>
                  <a:ext cx="364" cy="31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100" name="Line 26"/>
              <p:cNvSpPr>
                <a:spLocks noChangeShapeType="1"/>
              </p:cNvSpPr>
              <p:nvPr/>
            </p:nvSpPr>
            <p:spPr bwMode="auto">
              <a:xfrm flipV="1">
                <a:off x="1777" y="1232"/>
                <a:ext cx="0" cy="3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1" name="Line 27"/>
              <p:cNvSpPr>
                <a:spLocks noChangeShapeType="1"/>
              </p:cNvSpPr>
              <p:nvPr/>
            </p:nvSpPr>
            <p:spPr bwMode="auto">
              <a:xfrm flipV="1">
                <a:off x="1075" y="1232"/>
                <a:ext cx="0" cy="3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2" name="Line 28"/>
              <p:cNvSpPr>
                <a:spLocks noChangeShapeType="1"/>
              </p:cNvSpPr>
              <p:nvPr/>
            </p:nvSpPr>
            <p:spPr bwMode="auto">
              <a:xfrm flipV="1">
                <a:off x="699" y="1140"/>
                <a:ext cx="0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3" name="Freeform 29"/>
              <p:cNvSpPr>
                <a:spLocks/>
              </p:cNvSpPr>
              <p:nvPr/>
            </p:nvSpPr>
            <p:spPr bwMode="auto">
              <a:xfrm>
                <a:off x="874" y="1230"/>
                <a:ext cx="1" cy="365"/>
              </a:xfrm>
              <a:custGeom>
                <a:avLst/>
                <a:gdLst>
                  <a:gd name="T0" fmla="*/ 0 w 1"/>
                  <a:gd name="T1" fmla="*/ 365 h 365"/>
                  <a:gd name="T2" fmla="*/ 0 w 1"/>
                  <a:gd name="T3" fmla="*/ 0 h 365"/>
                  <a:gd name="T4" fmla="*/ 0 60000 65536"/>
                  <a:gd name="T5" fmla="*/ 0 60000 65536"/>
                  <a:gd name="T6" fmla="*/ 0 w 1"/>
                  <a:gd name="T7" fmla="*/ 0 h 365"/>
                  <a:gd name="T8" fmla="*/ 1 w 1"/>
                  <a:gd name="T9" fmla="*/ 365 h 3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5">
                    <a:moveTo>
                      <a:pt x="0" y="36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4" name="Line 30"/>
              <p:cNvSpPr>
                <a:spLocks noChangeShapeType="1"/>
              </p:cNvSpPr>
              <p:nvPr/>
            </p:nvSpPr>
            <p:spPr bwMode="auto">
              <a:xfrm flipV="1">
                <a:off x="522" y="1232"/>
                <a:ext cx="0" cy="3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5" name="Freeform 32"/>
              <p:cNvSpPr>
                <a:spLocks/>
              </p:cNvSpPr>
              <p:nvPr/>
            </p:nvSpPr>
            <p:spPr bwMode="auto">
              <a:xfrm>
                <a:off x="355" y="1226"/>
                <a:ext cx="125" cy="124"/>
              </a:xfrm>
              <a:custGeom>
                <a:avLst/>
                <a:gdLst>
                  <a:gd name="T0" fmla="*/ 0 w 125"/>
                  <a:gd name="T1" fmla="*/ 124 h 124"/>
                  <a:gd name="T2" fmla="*/ 125 w 125"/>
                  <a:gd name="T3" fmla="*/ 0 h 124"/>
                  <a:gd name="T4" fmla="*/ 0 60000 65536"/>
                  <a:gd name="T5" fmla="*/ 0 60000 65536"/>
                  <a:gd name="T6" fmla="*/ 0 w 125"/>
                  <a:gd name="T7" fmla="*/ 0 h 124"/>
                  <a:gd name="T8" fmla="*/ 125 w 125"/>
                  <a:gd name="T9" fmla="*/ 124 h 1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5" h="124">
                    <a:moveTo>
                      <a:pt x="0" y="124"/>
                    </a:moveTo>
                    <a:lnTo>
                      <a:pt x="12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6" name="Freeform 33"/>
              <p:cNvSpPr>
                <a:spLocks/>
              </p:cNvSpPr>
              <p:nvPr/>
            </p:nvSpPr>
            <p:spPr bwMode="auto">
              <a:xfrm>
                <a:off x="355" y="1282"/>
                <a:ext cx="168" cy="168"/>
              </a:xfrm>
              <a:custGeom>
                <a:avLst/>
                <a:gdLst>
                  <a:gd name="T0" fmla="*/ 0 w 168"/>
                  <a:gd name="T1" fmla="*/ 168 h 168"/>
                  <a:gd name="T2" fmla="*/ 168 w 168"/>
                  <a:gd name="T3" fmla="*/ 0 h 168"/>
                  <a:gd name="T4" fmla="*/ 0 60000 65536"/>
                  <a:gd name="T5" fmla="*/ 0 60000 65536"/>
                  <a:gd name="T6" fmla="*/ 0 w 168"/>
                  <a:gd name="T7" fmla="*/ 0 h 168"/>
                  <a:gd name="T8" fmla="*/ 168 w 168"/>
                  <a:gd name="T9" fmla="*/ 168 h 1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8" h="168">
                    <a:moveTo>
                      <a:pt x="0" y="168"/>
                    </a:moveTo>
                    <a:lnTo>
                      <a:pt x="16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 flipV="1">
                <a:off x="363" y="1387"/>
                <a:ext cx="163" cy="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8" name="Freeform 36"/>
              <p:cNvSpPr>
                <a:spLocks/>
              </p:cNvSpPr>
              <p:nvPr/>
            </p:nvSpPr>
            <p:spPr bwMode="auto">
              <a:xfrm>
                <a:off x="432" y="1498"/>
                <a:ext cx="91" cy="91"/>
              </a:xfrm>
              <a:custGeom>
                <a:avLst/>
                <a:gdLst>
                  <a:gd name="T0" fmla="*/ 0 w 91"/>
                  <a:gd name="T1" fmla="*/ 91 h 91"/>
                  <a:gd name="T2" fmla="*/ 91 w 91"/>
                  <a:gd name="T3" fmla="*/ 0 h 91"/>
                  <a:gd name="T4" fmla="*/ 0 60000 65536"/>
                  <a:gd name="T5" fmla="*/ 0 60000 65536"/>
                  <a:gd name="T6" fmla="*/ 0 w 91"/>
                  <a:gd name="T7" fmla="*/ 0 h 91"/>
                  <a:gd name="T8" fmla="*/ 91 w 91"/>
                  <a:gd name="T9" fmla="*/ 91 h 9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" h="91">
                    <a:moveTo>
                      <a:pt x="0" y="91"/>
                    </a:moveTo>
                    <a:lnTo>
                      <a:pt x="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9" name="Freeform 39"/>
              <p:cNvSpPr>
                <a:spLocks/>
              </p:cNvSpPr>
              <p:nvPr/>
            </p:nvSpPr>
            <p:spPr bwMode="auto">
              <a:xfrm>
                <a:off x="874" y="1234"/>
                <a:ext cx="108" cy="112"/>
              </a:xfrm>
              <a:custGeom>
                <a:avLst/>
                <a:gdLst>
                  <a:gd name="T0" fmla="*/ 0 w 108"/>
                  <a:gd name="T1" fmla="*/ 112 h 112"/>
                  <a:gd name="T2" fmla="*/ 108 w 108"/>
                  <a:gd name="T3" fmla="*/ 0 h 112"/>
                  <a:gd name="T4" fmla="*/ 0 60000 65536"/>
                  <a:gd name="T5" fmla="*/ 0 60000 65536"/>
                  <a:gd name="T6" fmla="*/ 0 w 108"/>
                  <a:gd name="T7" fmla="*/ 0 h 112"/>
                  <a:gd name="T8" fmla="*/ 108 w 108"/>
                  <a:gd name="T9" fmla="*/ 112 h 1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112">
                    <a:moveTo>
                      <a:pt x="0" y="112"/>
                    </a:moveTo>
                    <a:lnTo>
                      <a:pt x="10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0" name="Freeform 40"/>
              <p:cNvSpPr>
                <a:spLocks/>
              </p:cNvSpPr>
              <p:nvPr/>
            </p:nvSpPr>
            <p:spPr bwMode="auto">
              <a:xfrm>
                <a:off x="869" y="1250"/>
                <a:ext cx="206" cy="201"/>
              </a:xfrm>
              <a:custGeom>
                <a:avLst/>
                <a:gdLst>
                  <a:gd name="T0" fmla="*/ 0 w 206"/>
                  <a:gd name="T1" fmla="*/ 201 h 201"/>
                  <a:gd name="T2" fmla="*/ 206 w 206"/>
                  <a:gd name="T3" fmla="*/ 0 h 201"/>
                  <a:gd name="T4" fmla="*/ 0 60000 65536"/>
                  <a:gd name="T5" fmla="*/ 0 60000 65536"/>
                  <a:gd name="T6" fmla="*/ 0 w 206"/>
                  <a:gd name="T7" fmla="*/ 0 h 201"/>
                  <a:gd name="T8" fmla="*/ 206 w 206"/>
                  <a:gd name="T9" fmla="*/ 201 h 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6" h="201">
                    <a:moveTo>
                      <a:pt x="0" y="201"/>
                    </a:moveTo>
                    <a:lnTo>
                      <a:pt x="20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1" name="Freeform 41"/>
              <p:cNvSpPr>
                <a:spLocks/>
              </p:cNvSpPr>
              <p:nvPr/>
            </p:nvSpPr>
            <p:spPr bwMode="auto">
              <a:xfrm>
                <a:off x="874" y="1355"/>
                <a:ext cx="198" cy="197"/>
              </a:xfrm>
              <a:custGeom>
                <a:avLst/>
                <a:gdLst>
                  <a:gd name="T0" fmla="*/ 0 w 198"/>
                  <a:gd name="T1" fmla="*/ 197 h 197"/>
                  <a:gd name="T2" fmla="*/ 198 w 198"/>
                  <a:gd name="T3" fmla="*/ 0 h 197"/>
                  <a:gd name="T4" fmla="*/ 0 60000 65536"/>
                  <a:gd name="T5" fmla="*/ 0 60000 65536"/>
                  <a:gd name="T6" fmla="*/ 0 w 198"/>
                  <a:gd name="T7" fmla="*/ 0 h 197"/>
                  <a:gd name="T8" fmla="*/ 198 w 198"/>
                  <a:gd name="T9" fmla="*/ 197 h 1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8" h="197">
                    <a:moveTo>
                      <a:pt x="0" y="197"/>
                    </a:moveTo>
                    <a:lnTo>
                      <a:pt x="19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2" name="Freeform 42"/>
              <p:cNvSpPr>
                <a:spLocks/>
              </p:cNvSpPr>
              <p:nvPr/>
            </p:nvSpPr>
            <p:spPr bwMode="auto">
              <a:xfrm>
                <a:off x="950" y="1464"/>
                <a:ext cx="119" cy="122"/>
              </a:xfrm>
              <a:custGeom>
                <a:avLst/>
                <a:gdLst>
                  <a:gd name="T0" fmla="*/ 0 w 119"/>
                  <a:gd name="T1" fmla="*/ 122 h 122"/>
                  <a:gd name="T2" fmla="*/ 119 w 119"/>
                  <a:gd name="T3" fmla="*/ 0 h 122"/>
                  <a:gd name="T4" fmla="*/ 0 60000 65536"/>
                  <a:gd name="T5" fmla="*/ 0 60000 65536"/>
                  <a:gd name="T6" fmla="*/ 0 w 119"/>
                  <a:gd name="T7" fmla="*/ 0 h 122"/>
                  <a:gd name="T8" fmla="*/ 119 w 119"/>
                  <a:gd name="T9" fmla="*/ 122 h 1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122">
                    <a:moveTo>
                      <a:pt x="0" y="122"/>
                    </a:moveTo>
                    <a:lnTo>
                      <a:pt x="11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3" name="Line 43"/>
              <p:cNvSpPr>
                <a:spLocks noChangeShapeType="1"/>
              </p:cNvSpPr>
              <p:nvPr/>
            </p:nvSpPr>
            <p:spPr bwMode="auto">
              <a:xfrm flipV="1">
                <a:off x="1035" y="1540"/>
                <a:ext cx="43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4" name="Line 44"/>
              <p:cNvSpPr>
                <a:spLocks noChangeShapeType="1"/>
              </p:cNvSpPr>
              <p:nvPr/>
            </p:nvSpPr>
            <p:spPr bwMode="auto">
              <a:xfrm flipV="1">
                <a:off x="1774" y="1228"/>
                <a:ext cx="58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5" name="Freeform 45"/>
              <p:cNvSpPr>
                <a:spLocks/>
              </p:cNvSpPr>
              <p:nvPr/>
            </p:nvSpPr>
            <p:spPr bwMode="auto">
              <a:xfrm>
                <a:off x="1776" y="1235"/>
                <a:ext cx="144" cy="144"/>
              </a:xfrm>
              <a:custGeom>
                <a:avLst/>
                <a:gdLst>
                  <a:gd name="T0" fmla="*/ 0 w 144"/>
                  <a:gd name="T1" fmla="*/ 144 h 144"/>
                  <a:gd name="T2" fmla="*/ 144 w 144"/>
                  <a:gd name="T3" fmla="*/ 0 h 144"/>
                  <a:gd name="T4" fmla="*/ 0 60000 65536"/>
                  <a:gd name="T5" fmla="*/ 0 60000 65536"/>
                  <a:gd name="T6" fmla="*/ 0 w 144"/>
                  <a:gd name="T7" fmla="*/ 0 h 144"/>
                  <a:gd name="T8" fmla="*/ 144 w 144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4" h="144">
                    <a:moveTo>
                      <a:pt x="0" y="144"/>
                    </a:moveTo>
                    <a:lnTo>
                      <a:pt x="14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6" name="Freeform 46"/>
              <p:cNvSpPr>
                <a:spLocks/>
              </p:cNvSpPr>
              <p:nvPr/>
            </p:nvSpPr>
            <p:spPr bwMode="auto">
              <a:xfrm>
                <a:off x="1784" y="1226"/>
                <a:ext cx="242" cy="242"/>
              </a:xfrm>
              <a:custGeom>
                <a:avLst/>
                <a:gdLst>
                  <a:gd name="T0" fmla="*/ 0 w 242"/>
                  <a:gd name="T1" fmla="*/ 242 h 242"/>
                  <a:gd name="T2" fmla="*/ 242 w 242"/>
                  <a:gd name="T3" fmla="*/ 0 h 242"/>
                  <a:gd name="T4" fmla="*/ 0 60000 65536"/>
                  <a:gd name="T5" fmla="*/ 0 60000 65536"/>
                  <a:gd name="T6" fmla="*/ 0 w 242"/>
                  <a:gd name="T7" fmla="*/ 0 h 242"/>
                  <a:gd name="T8" fmla="*/ 242 w 242"/>
                  <a:gd name="T9" fmla="*/ 242 h 2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2" h="242">
                    <a:moveTo>
                      <a:pt x="0" y="242"/>
                    </a:moveTo>
                    <a:lnTo>
                      <a:pt x="2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7" name="Freeform 47"/>
              <p:cNvSpPr>
                <a:spLocks/>
              </p:cNvSpPr>
              <p:nvPr/>
            </p:nvSpPr>
            <p:spPr bwMode="auto">
              <a:xfrm>
                <a:off x="1781" y="1226"/>
                <a:ext cx="350" cy="350"/>
              </a:xfrm>
              <a:custGeom>
                <a:avLst/>
                <a:gdLst>
                  <a:gd name="T0" fmla="*/ 0 w 350"/>
                  <a:gd name="T1" fmla="*/ 350 h 350"/>
                  <a:gd name="T2" fmla="*/ 350 w 350"/>
                  <a:gd name="T3" fmla="*/ 0 h 350"/>
                  <a:gd name="T4" fmla="*/ 0 60000 65536"/>
                  <a:gd name="T5" fmla="*/ 0 60000 65536"/>
                  <a:gd name="T6" fmla="*/ 0 w 350"/>
                  <a:gd name="T7" fmla="*/ 0 h 350"/>
                  <a:gd name="T8" fmla="*/ 350 w 350"/>
                  <a:gd name="T9" fmla="*/ 350 h 3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0" h="350">
                    <a:moveTo>
                      <a:pt x="0" y="350"/>
                    </a:moveTo>
                    <a:lnTo>
                      <a:pt x="3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8" name="Line 48"/>
              <p:cNvSpPr>
                <a:spLocks noChangeShapeType="1"/>
              </p:cNvSpPr>
              <p:nvPr/>
            </p:nvSpPr>
            <p:spPr bwMode="auto">
              <a:xfrm flipV="1">
                <a:off x="1880" y="1233"/>
                <a:ext cx="346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9" name="Line 49"/>
              <p:cNvSpPr>
                <a:spLocks noChangeShapeType="1"/>
              </p:cNvSpPr>
              <p:nvPr/>
            </p:nvSpPr>
            <p:spPr bwMode="auto">
              <a:xfrm flipV="1">
                <a:off x="1980" y="1237"/>
                <a:ext cx="341" cy="3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0" name="Line 50"/>
              <p:cNvSpPr>
                <a:spLocks noChangeShapeType="1"/>
              </p:cNvSpPr>
              <p:nvPr/>
            </p:nvSpPr>
            <p:spPr bwMode="auto">
              <a:xfrm flipV="1">
                <a:off x="2086" y="1233"/>
                <a:ext cx="346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1" name="Line 51"/>
              <p:cNvSpPr>
                <a:spLocks noChangeShapeType="1"/>
              </p:cNvSpPr>
              <p:nvPr/>
            </p:nvSpPr>
            <p:spPr bwMode="auto">
              <a:xfrm flipV="1">
                <a:off x="2187" y="1291"/>
                <a:ext cx="288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2" name="Line 52"/>
              <p:cNvSpPr>
                <a:spLocks noChangeShapeType="1"/>
              </p:cNvSpPr>
              <p:nvPr/>
            </p:nvSpPr>
            <p:spPr bwMode="auto">
              <a:xfrm flipV="1">
                <a:off x="2278" y="1387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3" name="Line 53"/>
              <p:cNvSpPr>
                <a:spLocks noChangeShapeType="1"/>
              </p:cNvSpPr>
              <p:nvPr/>
            </p:nvSpPr>
            <p:spPr bwMode="auto">
              <a:xfrm flipV="1">
                <a:off x="2393" y="1492"/>
                <a:ext cx="82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4" name="Line 57"/>
              <p:cNvSpPr>
                <a:spLocks noChangeShapeType="1"/>
              </p:cNvSpPr>
              <p:nvPr/>
            </p:nvSpPr>
            <p:spPr bwMode="auto">
              <a:xfrm flipH="1">
                <a:off x="248" y="2476"/>
                <a:ext cx="7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5" name="Line 59"/>
              <p:cNvSpPr>
                <a:spLocks noChangeShapeType="1"/>
              </p:cNvSpPr>
              <p:nvPr/>
            </p:nvSpPr>
            <p:spPr bwMode="auto">
              <a:xfrm>
                <a:off x="902" y="2471"/>
                <a:ext cx="6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6" name="Line 60"/>
              <p:cNvSpPr>
                <a:spLocks noChangeShapeType="1"/>
              </p:cNvSpPr>
              <p:nvPr/>
            </p:nvSpPr>
            <p:spPr bwMode="auto">
              <a:xfrm>
                <a:off x="963" y="2461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7" name="Line 61"/>
              <p:cNvSpPr>
                <a:spLocks noChangeShapeType="1"/>
              </p:cNvSpPr>
              <p:nvPr/>
            </p:nvSpPr>
            <p:spPr bwMode="auto">
              <a:xfrm>
                <a:off x="968" y="2731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>
                <a:off x="968" y="2788"/>
                <a:ext cx="6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9" name="Line 63"/>
              <p:cNvSpPr>
                <a:spLocks noChangeShapeType="1"/>
              </p:cNvSpPr>
              <p:nvPr/>
            </p:nvSpPr>
            <p:spPr bwMode="auto">
              <a:xfrm>
                <a:off x="2523" y="2783"/>
                <a:ext cx="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0" name="Line 64"/>
              <p:cNvSpPr>
                <a:spLocks noChangeShapeType="1"/>
              </p:cNvSpPr>
              <p:nvPr/>
            </p:nvSpPr>
            <p:spPr bwMode="auto">
              <a:xfrm flipV="1">
                <a:off x="2576" y="2653"/>
                <a:ext cx="0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1" name="Line 65"/>
              <p:cNvSpPr>
                <a:spLocks noChangeShapeType="1"/>
              </p:cNvSpPr>
              <p:nvPr/>
            </p:nvSpPr>
            <p:spPr bwMode="auto">
              <a:xfrm flipV="1">
                <a:off x="248" y="2352"/>
                <a:ext cx="0" cy="1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2" name="Text Box 66"/>
              <p:cNvSpPr txBox="1">
                <a:spLocks noChangeArrowheads="1"/>
              </p:cNvSpPr>
              <p:nvPr/>
            </p:nvSpPr>
            <p:spPr bwMode="auto">
              <a:xfrm>
                <a:off x="874" y="227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33" name="Text Box 67"/>
              <p:cNvSpPr txBox="1">
                <a:spLocks noChangeArrowheads="1"/>
              </p:cNvSpPr>
              <p:nvPr/>
            </p:nvSpPr>
            <p:spPr bwMode="auto">
              <a:xfrm>
                <a:off x="90" y="2302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34" name="Text Box 68"/>
              <p:cNvSpPr txBox="1">
                <a:spLocks noChangeArrowheads="1"/>
              </p:cNvSpPr>
              <p:nvPr/>
            </p:nvSpPr>
            <p:spPr bwMode="auto">
              <a:xfrm>
                <a:off x="1194" y="824"/>
                <a:ext cx="4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－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35" name="Text Box 69"/>
              <p:cNvSpPr txBox="1">
                <a:spLocks noChangeArrowheads="1"/>
              </p:cNvSpPr>
              <p:nvPr/>
            </p:nvSpPr>
            <p:spPr bwMode="auto">
              <a:xfrm>
                <a:off x="2524" y="2654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36" name="Text Box 70"/>
              <p:cNvSpPr txBox="1">
                <a:spLocks noChangeArrowheads="1"/>
              </p:cNvSpPr>
              <p:nvPr/>
            </p:nvSpPr>
            <p:spPr bwMode="auto">
              <a:xfrm>
                <a:off x="864" y="274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37" name="Line 71"/>
              <p:cNvSpPr>
                <a:spLocks noChangeShapeType="1"/>
              </p:cNvSpPr>
              <p:nvPr/>
            </p:nvSpPr>
            <p:spPr bwMode="auto">
              <a:xfrm flipV="1">
                <a:off x="1073" y="1075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8" name="Line 72"/>
              <p:cNvSpPr>
                <a:spLocks noChangeShapeType="1"/>
              </p:cNvSpPr>
              <p:nvPr/>
            </p:nvSpPr>
            <p:spPr bwMode="auto">
              <a:xfrm flipV="1">
                <a:off x="1779" y="1084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9" name="Line 73"/>
              <p:cNvSpPr>
                <a:spLocks noChangeShapeType="1"/>
              </p:cNvSpPr>
              <p:nvPr/>
            </p:nvSpPr>
            <p:spPr bwMode="auto">
              <a:xfrm>
                <a:off x="1073" y="1120"/>
                <a:ext cx="706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0" name="Text Box 74"/>
              <p:cNvSpPr txBox="1">
                <a:spLocks noChangeArrowheads="1"/>
              </p:cNvSpPr>
              <p:nvPr/>
            </p:nvSpPr>
            <p:spPr bwMode="auto">
              <a:xfrm>
                <a:off x="1298" y="914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  <a:sym typeface="Symbol" pitchFamily="18" charset="2"/>
                  </a:rPr>
                  <a:t>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  <p:sp>
            <p:nvSpPr>
              <p:cNvPr id="141" name="Line 75"/>
              <p:cNvSpPr>
                <a:spLocks noChangeShapeType="1"/>
              </p:cNvSpPr>
              <p:nvPr/>
            </p:nvSpPr>
            <p:spPr bwMode="auto">
              <a:xfrm flipV="1">
                <a:off x="694" y="2055"/>
                <a:ext cx="0" cy="259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2" name="Line 76"/>
              <p:cNvSpPr>
                <a:spLocks noChangeShapeType="1"/>
              </p:cNvSpPr>
              <p:nvPr/>
            </p:nvSpPr>
            <p:spPr bwMode="auto">
              <a:xfrm flipV="1">
                <a:off x="2142" y="2055"/>
                <a:ext cx="0" cy="259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3" name="Line 77"/>
              <p:cNvSpPr>
                <a:spLocks noChangeShapeType="1"/>
              </p:cNvSpPr>
              <p:nvPr/>
            </p:nvSpPr>
            <p:spPr bwMode="auto">
              <a:xfrm>
                <a:off x="694" y="2088"/>
                <a:ext cx="1448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4" name="Line 78"/>
              <p:cNvSpPr>
                <a:spLocks noChangeShapeType="1"/>
              </p:cNvSpPr>
              <p:nvPr/>
            </p:nvSpPr>
            <p:spPr bwMode="auto">
              <a:xfrm flipV="1">
                <a:off x="363" y="1905"/>
                <a:ext cx="0" cy="44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5" name="Line 79"/>
              <p:cNvSpPr>
                <a:spLocks noChangeShapeType="1"/>
              </p:cNvSpPr>
              <p:nvPr/>
            </p:nvSpPr>
            <p:spPr bwMode="auto">
              <a:xfrm flipV="1">
                <a:off x="2475" y="1905"/>
                <a:ext cx="0" cy="556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6" name="Line 80"/>
              <p:cNvSpPr>
                <a:spLocks noChangeShapeType="1"/>
              </p:cNvSpPr>
              <p:nvPr/>
            </p:nvSpPr>
            <p:spPr bwMode="auto">
              <a:xfrm>
                <a:off x="363" y="1925"/>
                <a:ext cx="211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7" name="Line 81"/>
              <p:cNvSpPr>
                <a:spLocks noChangeShapeType="1"/>
              </p:cNvSpPr>
              <p:nvPr/>
            </p:nvSpPr>
            <p:spPr bwMode="auto">
              <a:xfrm>
                <a:off x="2278" y="2220"/>
                <a:ext cx="643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8" name="Line 82"/>
              <p:cNvSpPr>
                <a:spLocks noChangeShapeType="1"/>
              </p:cNvSpPr>
              <p:nvPr/>
            </p:nvSpPr>
            <p:spPr bwMode="auto">
              <a:xfrm>
                <a:off x="2226" y="3349"/>
                <a:ext cx="695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9" name="Line 83"/>
              <p:cNvSpPr>
                <a:spLocks noChangeShapeType="1"/>
              </p:cNvSpPr>
              <p:nvPr/>
            </p:nvSpPr>
            <p:spPr bwMode="auto">
              <a:xfrm>
                <a:off x="2392" y="2471"/>
                <a:ext cx="341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0" name="Line 84"/>
              <p:cNvSpPr>
                <a:spLocks noChangeShapeType="1"/>
              </p:cNvSpPr>
              <p:nvPr/>
            </p:nvSpPr>
            <p:spPr bwMode="auto">
              <a:xfrm>
                <a:off x="2392" y="3089"/>
                <a:ext cx="341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1" name="Line 85"/>
              <p:cNvSpPr>
                <a:spLocks noChangeShapeType="1"/>
              </p:cNvSpPr>
              <p:nvPr/>
            </p:nvSpPr>
            <p:spPr bwMode="auto">
              <a:xfrm>
                <a:off x="2708" y="2461"/>
                <a:ext cx="0" cy="65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2" name="Line 86"/>
              <p:cNvSpPr>
                <a:spLocks noChangeShapeType="1"/>
              </p:cNvSpPr>
              <p:nvPr/>
            </p:nvSpPr>
            <p:spPr bwMode="auto">
              <a:xfrm>
                <a:off x="2891" y="2205"/>
                <a:ext cx="0" cy="1159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3" name="Line 87"/>
              <p:cNvSpPr>
                <a:spLocks noChangeShapeType="1"/>
              </p:cNvSpPr>
              <p:nvPr/>
            </p:nvSpPr>
            <p:spPr bwMode="auto">
              <a:xfrm flipH="1">
                <a:off x="315" y="3302"/>
                <a:ext cx="111" cy="111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4" name="Line 88"/>
              <p:cNvSpPr>
                <a:spLocks noChangeShapeType="1"/>
              </p:cNvSpPr>
              <p:nvPr/>
            </p:nvSpPr>
            <p:spPr bwMode="auto">
              <a:xfrm flipH="1">
                <a:off x="180" y="3413"/>
                <a:ext cx="140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5" name="Line 89"/>
              <p:cNvSpPr>
                <a:spLocks noChangeShapeType="1"/>
              </p:cNvSpPr>
              <p:nvPr/>
            </p:nvSpPr>
            <p:spPr bwMode="auto">
              <a:xfrm flipH="1">
                <a:off x="2014" y="2956"/>
                <a:ext cx="264" cy="26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6" name="Line 90"/>
              <p:cNvSpPr>
                <a:spLocks noChangeShapeType="1"/>
              </p:cNvSpPr>
              <p:nvPr/>
            </p:nvSpPr>
            <p:spPr bwMode="auto">
              <a:xfrm flipV="1">
                <a:off x="2263" y="2857"/>
                <a:ext cx="114" cy="11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7" name="Line 91"/>
              <p:cNvSpPr>
                <a:spLocks noChangeShapeType="1"/>
              </p:cNvSpPr>
              <p:nvPr/>
            </p:nvSpPr>
            <p:spPr bwMode="auto">
              <a:xfrm flipH="1">
                <a:off x="1672" y="3205"/>
                <a:ext cx="357" cy="35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8" name="Line 92"/>
              <p:cNvSpPr>
                <a:spLocks noChangeShapeType="1"/>
              </p:cNvSpPr>
              <p:nvPr/>
            </p:nvSpPr>
            <p:spPr bwMode="auto">
              <a:xfrm>
                <a:off x="1672" y="3562"/>
                <a:ext cx="47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9" name="Text Box 93"/>
              <p:cNvSpPr txBox="1">
                <a:spLocks noChangeArrowheads="1"/>
              </p:cNvSpPr>
              <p:nvPr/>
            </p:nvSpPr>
            <p:spPr bwMode="auto">
              <a:xfrm>
                <a:off x="1730" y="337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4×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  <a:sym typeface="Symbol" pitchFamily="18" charset="2"/>
                  </a:rPr>
                  <a:t>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  <p:sp>
            <p:nvSpPr>
              <p:cNvPr id="160" name="Text Box 94"/>
              <p:cNvSpPr txBox="1">
                <a:spLocks noChangeArrowheads="1"/>
              </p:cNvSpPr>
              <p:nvPr/>
            </p:nvSpPr>
            <p:spPr bwMode="auto">
              <a:xfrm>
                <a:off x="160" y="322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R</a:t>
                </a:r>
              </a:p>
            </p:txBody>
          </p:sp>
        </p:grpSp>
        <p:grpSp>
          <p:nvGrpSpPr>
            <p:cNvPr id="6" name="Group 193"/>
            <p:cNvGrpSpPr>
              <a:grpSpLocks/>
            </p:cNvGrpSpPr>
            <p:nvPr/>
          </p:nvGrpSpPr>
          <p:grpSpPr bwMode="auto">
            <a:xfrm>
              <a:off x="2864" y="774"/>
              <a:ext cx="2687" cy="2800"/>
              <a:chOff x="2864" y="774"/>
              <a:chExt cx="2687" cy="2800"/>
            </a:xfrm>
          </p:grpSpPr>
          <p:sp>
            <p:nvSpPr>
              <p:cNvPr id="7" name="AutoShape 97"/>
              <p:cNvSpPr>
                <a:spLocks noChangeArrowheads="1"/>
              </p:cNvSpPr>
              <p:nvPr/>
            </p:nvSpPr>
            <p:spPr bwMode="auto">
              <a:xfrm>
                <a:off x="3136" y="2170"/>
                <a:ext cx="2115" cy="112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" name="Line 98"/>
              <p:cNvSpPr>
                <a:spLocks noChangeShapeType="1"/>
              </p:cNvSpPr>
              <p:nvPr/>
            </p:nvSpPr>
            <p:spPr bwMode="auto">
              <a:xfrm>
                <a:off x="4200" y="2053"/>
                <a:ext cx="0" cy="1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" name="Line 99"/>
              <p:cNvSpPr>
                <a:spLocks noChangeShapeType="1"/>
              </p:cNvSpPr>
              <p:nvPr/>
            </p:nvSpPr>
            <p:spPr bwMode="auto">
              <a:xfrm>
                <a:off x="3060" y="2740"/>
                <a:ext cx="2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" name="Rectangle 100"/>
              <p:cNvSpPr>
                <a:spLocks noChangeArrowheads="1"/>
              </p:cNvSpPr>
              <p:nvPr/>
            </p:nvSpPr>
            <p:spPr bwMode="auto">
              <a:xfrm>
                <a:off x="3136" y="1182"/>
                <a:ext cx="2115" cy="35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" name="Line 101"/>
              <p:cNvSpPr>
                <a:spLocks noChangeShapeType="1"/>
              </p:cNvSpPr>
              <p:nvPr/>
            </p:nvSpPr>
            <p:spPr bwMode="auto">
              <a:xfrm>
                <a:off x="4200" y="1104"/>
                <a:ext cx="0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" name="Oval 102"/>
              <p:cNvSpPr>
                <a:spLocks noChangeArrowheads="1"/>
              </p:cNvSpPr>
              <p:nvPr/>
            </p:nvSpPr>
            <p:spPr bwMode="auto">
              <a:xfrm>
                <a:off x="3849" y="2417"/>
                <a:ext cx="702" cy="6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13" name="Group 103"/>
              <p:cNvGrpSpPr>
                <a:grpSpLocks/>
              </p:cNvGrpSpPr>
              <p:nvPr/>
            </p:nvGrpSpPr>
            <p:grpSpPr bwMode="auto">
              <a:xfrm>
                <a:off x="4654" y="2221"/>
                <a:ext cx="512" cy="415"/>
                <a:chOff x="3101" y="3011"/>
                <a:chExt cx="532" cy="415"/>
              </a:xfrm>
            </p:grpSpPr>
            <p:sp>
              <p:nvSpPr>
                <p:cNvPr id="87" name="Line 104"/>
                <p:cNvSpPr>
                  <a:spLocks noChangeShapeType="1"/>
                </p:cNvSpPr>
                <p:nvPr/>
              </p:nvSpPr>
              <p:spPr bwMode="auto">
                <a:xfrm>
                  <a:off x="3101" y="3218"/>
                  <a:ext cx="5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" name="Line 105"/>
                <p:cNvSpPr>
                  <a:spLocks noChangeShapeType="1"/>
                </p:cNvSpPr>
                <p:nvPr/>
              </p:nvSpPr>
              <p:spPr bwMode="auto">
                <a:xfrm>
                  <a:off x="3373" y="3011"/>
                  <a:ext cx="0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" name="Oval 106"/>
                <p:cNvSpPr>
                  <a:spLocks noChangeArrowheads="1"/>
                </p:cNvSpPr>
                <p:nvPr/>
              </p:nvSpPr>
              <p:spPr bwMode="auto">
                <a:xfrm>
                  <a:off x="3191" y="3063"/>
                  <a:ext cx="364" cy="31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4" name="Group 107"/>
              <p:cNvGrpSpPr>
                <a:grpSpLocks/>
              </p:cNvGrpSpPr>
              <p:nvPr/>
            </p:nvGrpSpPr>
            <p:grpSpPr bwMode="auto">
              <a:xfrm>
                <a:off x="3210" y="2832"/>
                <a:ext cx="504" cy="415"/>
                <a:chOff x="3101" y="3011"/>
                <a:chExt cx="532" cy="415"/>
              </a:xfrm>
            </p:grpSpPr>
            <p:sp>
              <p:nvSpPr>
                <p:cNvPr id="84" name="Line 108"/>
                <p:cNvSpPr>
                  <a:spLocks noChangeShapeType="1"/>
                </p:cNvSpPr>
                <p:nvPr/>
              </p:nvSpPr>
              <p:spPr bwMode="auto">
                <a:xfrm>
                  <a:off x="3101" y="3218"/>
                  <a:ext cx="5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5" name="Line 109"/>
                <p:cNvSpPr>
                  <a:spLocks noChangeShapeType="1"/>
                </p:cNvSpPr>
                <p:nvPr/>
              </p:nvSpPr>
              <p:spPr bwMode="auto">
                <a:xfrm>
                  <a:off x="3373" y="3011"/>
                  <a:ext cx="0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6" name="Oval 110"/>
                <p:cNvSpPr>
                  <a:spLocks noChangeArrowheads="1"/>
                </p:cNvSpPr>
                <p:nvPr/>
              </p:nvSpPr>
              <p:spPr bwMode="auto">
                <a:xfrm>
                  <a:off x="3191" y="3063"/>
                  <a:ext cx="364" cy="31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5" name="Group 111"/>
              <p:cNvGrpSpPr>
                <a:grpSpLocks/>
              </p:cNvGrpSpPr>
              <p:nvPr/>
            </p:nvGrpSpPr>
            <p:grpSpPr bwMode="auto">
              <a:xfrm>
                <a:off x="4658" y="2832"/>
                <a:ext cx="508" cy="415"/>
                <a:chOff x="3101" y="3011"/>
                <a:chExt cx="532" cy="415"/>
              </a:xfrm>
            </p:grpSpPr>
            <p:sp>
              <p:nvSpPr>
                <p:cNvPr id="81" name="Line 112"/>
                <p:cNvSpPr>
                  <a:spLocks noChangeShapeType="1"/>
                </p:cNvSpPr>
                <p:nvPr/>
              </p:nvSpPr>
              <p:spPr bwMode="auto">
                <a:xfrm>
                  <a:off x="3101" y="3218"/>
                  <a:ext cx="5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2" name="Line 113"/>
                <p:cNvSpPr>
                  <a:spLocks noChangeShapeType="1"/>
                </p:cNvSpPr>
                <p:nvPr/>
              </p:nvSpPr>
              <p:spPr bwMode="auto">
                <a:xfrm>
                  <a:off x="3373" y="3011"/>
                  <a:ext cx="0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3" name="Oval 114"/>
                <p:cNvSpPr>
                  <a:spLocks noChangeArrowheads="1"/>
                </p:cNvSpPr>
                <p:nvPr/>
              </p:nvSpPr>
              <p:spPr bwMode="auto">
                <a:xfrm>
                  <a:off x="3191" y="3063"/>
                  <a:ext cx="364" cy="31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6" name="Group 115"/>
              <p:cNvGrpSpPr>
                <a:grpSpLocks/>
              </p:cNvGrpSpPr>
              <p:nvPr/>
            </p:nvGrpSpPr>
            <p:grpSpPr bwMode="auto">
              <a:xfrm>
                <a:off x="3211" y="2221"/>
                <a:ext cx="503" cy="415"/>
                <a:chOff x="3101" y="3011"/>
                <a:chExt cx="532" cy="415"/>
              </a:xfrm>
            </p:grpSpPr>
            <p:sp>
              <p:nvSpPr>
                <p:cNvPr id="78" name="Line 116"/>
                <p:cNvSpPr>
                  <a:spLocks noChangeShapeType="1"/>
                </p:cNvSpPr>
                <p:nvPr/>
              </p:nvSpPr>
              <p:spPr bwMode="auto">
                <a:xfrm>
                  <a:off x="3101" y="3218"/>
                  <a:ext cx="5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9" name="Line 117"/>
                <p:cNvSpPr>
                  <a:spLocks noChangeShapeType="1"/>
                </p:cNvSpPr>
                <p:nvPr/>
              </p:nvSpPr>
              <p:spPr bwMode="auto">
                <a:xfrm>
                  <a:off x="3373" y="3011"/>
                  <a:ext cx="0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0" name="Oval 118"/>
                <p:cNvSpPr>
                  <a:spLocks noChangeArrowheads="1"/>
                </p:cNvSpPr>
                <p:nvPr/>
              </p:nvSpPr>
              <p:spPr bwMode="auto">
                <a:xfrm>
                  <a:off x="3191" y="3063"/>
                  <a:ext cx="364" cy="31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17" name="Line 119"/>
              <p:cNvSpPr>
                <a:spLocks noChangeShapeType="1"/>
              </p:cNvSpPr>
              <p:nvPr/>
            </p:nvSpPr>
            <p:spPr bwMode="auto">
              <a:xfrm flipV="1">
                <a:off x="4551" y="1182"/>
                <a:ext cx="0" cy="3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" name="Line 120"/>
              <p:cNvSpPr>
                <a:spLocks noChangeShapeType="1"/>
              </p:cNvSpPr>
              <p:nvPr/>
            </p:nvSpPr>
            <p:spPr bwMode="auto">
              <a:xfrm flipV="1">
                <a:off x="3849" y="1182"/>
                <a:ext cx="0" cy="3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9" name="Line 121"/>
              <p:cNvSpPr>
                <a:spLocks noChangeShapeType="1"/>
              </p:cNvSpPr>
              <p:nvPr/>
            </p:nvSpPr>
            <p:spPr bwMode="auto">
              <a:xfrm flipV="1">
                <a:off x="3473" y="1090"/>
                <a:ext cx="0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0" name="Line 122"/>
              <p:cNvSpPr>
                <a:spLocks noChangeShapeType="1"/>
              </p:cNvSpPr>
              <p:nvPr/>
            </p:nvSpPr>
            <p:spPr bwMode="auto">
              <a:xfrm flipV="1">
                <a:off x="3650" y="1173"/>
                <a:ext cx="0" cy="3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" name="Line 123"/>
              <p:cNvSpPr>
                <a:spLocks noChangeShapeType="1"/>
              </p:cNvSpPr>
              <p:nvPr/>
            </p:nvSpPr>
            <p:spPr bwMode="auto">
              <a:xfrm flipV="1">
                <a:off x="3296" y="1182"/>
                <a:ext cx="0" cy="3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2" name="Freeform 124"/>
              <p:cNvSpPr>
                <a:spLocks/>
              </p:cNvSpPr>
              <p:nvPr/>
            </p:nvSpPr>
            <p:spPr bwMode="auto">
              <a:xfrm>
                <a:off x="3130" y="1188"/>
                <a:ext cx="112" cy="110"/>
              </a:xfrm>
              <a:custGeom>
                <a:avLst/>
                <a:gdLst>
                  <a:gd name="T0" fmla="*/ 0 w 112"/>
                  <a:gd name="T1" fmla="*/ 110 h 110"/>
                  <a:gd name="T2" fmla="*/ 112 w 112"/>
                  <a:gd name="T3" fmla="*/ 0 h 110"/>
                  <a:gd name="T4" fmla="*/ 0 60000 65536"/>
                  <a:gd name="T5" fmla="*/ 0 60000 65536"/>
                  <a:gd name="T6" fmla="*/ 0 w 112"/>
                  <a:gd name="T7" fmla="*/ 0 h 110"/>
                  <a:gd name="T8" fmla="*/ 112 w 112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110">
                    <a:moveTo>
                      <a:pt x="0" y="110"/>
                    </a:moveTo>
                    <a:lnTo>
                      <a:pt x="11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" name="Freeform 125"/>
              <p:cNvSpPr>
                <a:spLocks/>
              </p:cNvSpPr>
              <p:nvPr/>
            </p:nvSpPr>
            <p:spPr bwMode="auto">
              <a:xfrm>
                <a:off x="3134" y="1230"/>
                <a:ext cx="168" cy="168"/>
              </a:xfrm>
              <a:custGeom>
                <a:avLst/>
                <a:gdLst>
                  <a:gd name="T0" fmla="*/ 0 w 168"/>
                  <a:gd name="T1" fmla="*/ 168 h 168"/>
                  <a:gd name="T2" fmla="*/ 168 w 168"/>
                  <a:gd name="T3" fmla="*/ 0 h 168"/>
                  <a:gd name="T4" fmla="*/ 0 60000 65536"/>
                  <a:gd name="T5" fmla="*/ 0 60000 65536"/>
                  <a:gd name="T6" fmla="*/ 0 w 168"/>
                  <a:gd name="T7" fmla="*/ 0 h 168"/>
                  <a:gd name="T8" fmla="*/ 168 w 168"/>
                  <a:gd name="T9" fmla="*/ 168 h 1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8" h="168">
                    <a:moveTo>
                      <a:pt x="0" y="168"/>
                    </a:moveTo>
                    <a:lnTo>
                      <a:pt x="16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4" name="Freeform 126"/>
              <p:cNvSpPr>
                <a:spLocks/>
              </p:cNvSpPr>
              <p:nvPr/>
            </p:nvSpPr>
            <p:spPr bwMode="auto">
              <a:xfrm>
                <a:off x="3130" y="1348"/>
                <a:ext cx="170" cy="166"/>
              </a:xfrm>
              <a:custGeom>
                <a:avLst/>
                <a:gdLst>
                  <a:gd name="T0" fmla="*/ 0 w 170"/>
                  <a:gd name="T1" fmla="*/ 166 h 166"/>
                  <a:gd name="T2" fmla="*/ 170 w 170"/>
                  <a:gd name="T3" fmla="*/ 0 h 166"/>
                  <a:gd name="T4" fmla="*/ 0 60000 65536"/>
                  <a:gd name="T5" fmla="*/ 0 60000 65536"/>
                  <a:gd name="T6" fmla="*/ 0 w 170"/>
                  <a:gd name="T7" fmla="*/ 0 h 166"/>
                  <a:gd name="T8" fmla="*/ 170 w 170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0" h="166">
                    <a:moveTo>
                      <a:pt x="0" y="166"/>
                    </a:moveTo>
                    <a:lnTo>
                      <a:pt x="17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5" name="Line 127"/>
              <p:cNvSpPr>
                <a:spLocks noChangeShapeType="1"/>
              </p:cNvSpPr>
              <p:nvPr/>
            </p:nvSpPr>
            <p:spPr bwMode="auto">
              <a:xfrm flipV="1">
                <a:off x="3218" y="1456"/>
                <a:ext cx="7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6" name="Line 128"/>
              <p:cNvSpPr>
                <a:spLocks noChangeShapeType="1"/>
              </p:cNvSpPr>
              <p:nvPr/>
            </p:nvSpPr>
            <p:spPr bwMode="auto">
              <a:xfrm flipV="1">
                <a:off x="3655" y="1183"/>
                <a:ext cx="101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" name="Freeform 129"/>
              <p:cNvSpPr>
                <a:spLocks/>
              </p:cNvSpPr>
              <p:nvPr/>
            </p:nvSpPr>
            <p:spPr bwMode="auto">
              <a:xfrm>
                <a:off x="3648" y="1182"/>
                <a:ext cx="211" cy="212"/>
              </a:xfrm>
              <a:custGeom>
                <a:avLst/>
                <a:gdLst>
                  <a:gd name="T0" fmla="*/ 0 w 211"/>
                  <a:gd name="T1" fmla="*/ 212 h 212"/>
                  <a:gd name="T2" fmla="*/ 211 w 211"/>
                  <a:gd name="T3" fmla="*/ 0 h 212"/>
                  <a:gd name="T4" fmla="*/ 0 60000 65536"/>
                  <a:gd name="T5" fmla="*/ 0 60000 65536"/>
                  <a:gd name="T6" fmla="*/ 0 w 211"/>
                  <a:gd name="T7" fmla="*/ 0 h 212"/>
                  <a:gd name="T8" fmla="*/ 211 w 211"/>
                  <a:gd name="T9" fmla="*/ 212 h 2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1" h="212">
                    <a:moveTo>
                      <a:pt x="0" y="212"/>
                    </a:moveTo>
                    <a:lnTo>
                      <a:pt x="21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8" name="Line 130"/>
              <p:cNvSpPr>
                <a:spLocks noChangeShapeType="1"/>
              </p:cNvSpPr>
              <p:nvPr/>
            </p:nvSpPr>
            <p:spPr bwMode="auto">
              <a:xfrm flipV="1">
                <a:off x="3655" y="1304"/>
                <a:ext cx="191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9" name="Line 131"/>
              <p:cNvSpPr>
                <a:spLocks noChangeShapeType="1"/>
              </p:cNvSpPr>
              <p:nvPr/>
            </p:nvSpPr>
            <p:spPr bwMode="auto">
              <a:xfrm flipV="1">
                <a:off x="3732" y="1413"/>
                <a:ext cx="111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0" name="Line 132"/>
              <p:cNvSpPr>
                <a:spLocks noChangeShapeType="1"/>
              </p:cNvSpPr>
              <p:nvPr/>
            </p:nvSpPr>
            <p:spPr bwMode="auto">
              <a:xfrm flipV="1">
                <a:off x="3809" y="1490"/>
                <a:ext cx="43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1" name="Freeform 133"/>
              <p:cNvSpPr>
                <a:spLocks/>
              </p:cNvSpPr>
              <p:nvPr/>
            </p:nvSpPr>
            <p:spPr bwMode="auto">
              <a:xfrm>
                <a:off x="4546" y="1178"/>
                <a:ext cx="60" cy="62"/>
              </a:xfrm>
              <a:custGeom>
                <a:avLst/>
                <a:gdLst>
                  <a:gd name="T0" fmla="*/ 0 w 60"/>
                  <a:gd name="T1" fmla="*/ 62 h 62"/>
                  <a:gd name="T2" fmla="*/ 60 w 60"/>
                  <a:gd name="T3" fmla="*/ 0 h 62"/>
                  <a:gd name="T4" fmla="*/ 0 60000 65536"/>
                  <a:gd name="T5" fmla="*/ 0 60000 65536"/>
                  <a:gd name="T6" fmla="*/ 0 w 60"/>
                  <a:gd name="T7" fmla="*/ 0 h 62"/>
                  <a:gd name="T8" fmla="*/ 60 w 60"/>
                  <a:gd name="T9" fmla="*/ 62 h 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" h="62">
                    <a:moveTo>
                      <a:pt x="0" y="62"/>
                    </a:moveTo>
                    <a:lnTo>
                      <a:pt x="6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2" name="Freeform 134"/>
              <p:cNvSpPr>
                <a:spLocks/>
              </p:cNvSpPr>
              <p:nvPr/>
            </p:nvSpPr>
            <p:spPr bwMode="auto">
              <a:xfrm>
                <a:off x="4550" y="1182"/>
                <a:ext cx="144" cy="144"/>
              </a:xfrm>
              <a:custGeom>
                <a:avLst/>
                <a:gdLst>
                  <a:gd name="T0" fmla="*/ 0 w 144"/>
                  <a:gd name="T1" fmla="*/ 144 h 144"/>
                  <a:gd name="T2" fmla="*/ 144 w 144"/>
                  <a:gd name="T3" fmla="*/ 0 h 144"/>
                  <a:gd name="T4" fmla="*/ 0 60000 65536"/>
                  <a:gd name="T5" fmla="*/ 0 60000 65536"/>
                  <a:gd name="T6" fmla="*/ 0 w 144"/>
                  <a:gd name="T7" fmla="*/ 0 h 144"/>
                  <a:gd name="T8" fmla="*/ 144 w 144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4" h="144">
                    <a:moveTo>
                      <a:pt x="0" y="144"/>
                    </a:moveTo>
                    <a:lnTo>
                      <a:pt x="14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3" name="Freeform 135"/>
              <p:cNvSpPr>
                <a:spLocks/>
              </p:cNvSpPr>
              <p:nvPr/>
            </p:nvSpPr>
            <p:spPr bwMode="auto">
              <a:xfrm>
                <a:off x="4550" y="1178"/>
                <a:ext cx="245" cy="244"/>
              </a:xfrm>
              <a:custGeom>
                <a:avLst/>
                <a:gdLst>
                  <a:gd name="T0" fmla="*/ 0 w 245"/>
                  <a:gd name="T1" fmla="*/ 244 h 244"/>
                  <a:gd name="T2" fmla="*/ 245 w 245"/>
                  <a:gd name="T3" fmla="*/ 0 h 244"/>
                  <a:gd name="T4" fmla="*/ 0 60000 65536"/>
                  <a:gd name="T5" fmla="*/ 0 60000 65536"/>
                  <a:gd name="T6" fmla="*/ 0 w 245"/>
                  <a:gd name="T7" fmla="*/ 0 h 244"/>
                  <a:gd name="T8" fmla="*/ 245 w 245"/>
                  <a:gd name="T9" fmla="*/ 244 h 2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" h="244">
                    <a:moveTo>
                      <a:pt x="0" y="244"/>
                    </a:moveTo>
                    <a:lnTo>
                      <a:pt x="24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4" name="Line 136"/>
              <p:cNvSpPr>
                <a:spLocks noChangeShapeType="1"/>
              </p:cNvSpPr>
              <p:nvPr/>
            </p:nvSpPr>
            <p:spPr bwMode="auto">
              <a:xfrm flipV="1">
                <a:off x="4563" y="1188"/>
                <a:ext cx="326" cy="3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5" name="Line 137"/>
              <p:cNvSpPr>
                <a:spLocks noChangeShapeType="1"/>
              </p:cNvSpPr>
              <p:nvPr/>
            </p:nvSpPr>
            <p:spPr bwMode="auto">
              <a:xfrm flipV="1">
                <a:off x="4654" y="1183"/>
                <a:ext cx="346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6" name="Line 138"/>
              <p:cNvSpPr>
                <a:spLocks noChangeShapeType="1"/>
              </p:cNvSpPr>
              <p:nvPr/>
            </p:nvSpPr>
            <p:spPr bwMode="auto">
              <a:xfrm flipV="1">
                <a:off x="4754" y="1187"/>
                <a:ext cx="341" cy="3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7" name="Freeform 139"/>
              <p:cNvSpPr>
                <a:spLocks/>
              </p:cNvSpPr>
              <p:nvPr/>
            </p:nvSpPr>
            <p:spPr bwMode="auto">
              <a:xfrm>
                <a:off x="4858" y="1183"/>
                <a:ext cx="348" cy="350"/>
              </a:xfrm>
              <a:custGeom>
                <a:avLst/>
                <a:gdLst>
                  <a:gd name="T0" fmla="*/ 0 w 348"/>
                  <a:gd name="T1" fmla="*/ 350 h 350"/>
                  <a:gd name="T2" fmla="*/ 348 w 348"/>
                  <a:gd name="T3" fmla="*/ 0 h 350"/>
                  <a:gd name="T4" fmla="*/ 0 60000 65536"/>
                  <a:gd name="T5" fmla="*/ 0 60000 65536"/>
                  <a:gd name="T6" fmla="*/ 0 w 348"/>
                  <a:gd name="T7" fmla="*/ 0 h 350"/>
                  <a:gd name="T8" fmla="*/ 348 w 348"/>
                  <a:gd name="T9" fmla="*/ 350 h 3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8" h="350">
                    <a:moveTo>
                      <a:pt x="0" y="350"/>
                    </a:moveTo>
                    <a:lnTo>
                      <a:pt x="34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8" name="Line 140"/>
              <p:cNvSpPr>
                <a:spLocks noChangeShapeType="1"/>
              </p:cNvSpPr>
              <p:nvPr/>
            </p:nvSpPr>
            <p:spPr bwMode="auto">
              <a:xfrm flipV="1">
                <a:off x="4961" y="1241"/>
                <a:ext cx="288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9" name="Line 141"/>
              <p:cNvSpPr>
                <a:spLocks noChangeShapeType="1"/>
              </p:cNvSpPr>
              <p:nvPr/>
            </p:nvSpPr>
            <p:spPr bwMode="auto">
              <a:xfrm flipV="1">
                <a:off x="5052" y="1337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0" name="Freeform 142"/>
              <p:cNvSpPr>
                <a:spLocks/>
              </p:cNvSpPr>
              <p:nvPr/>
            </p:nvSpPr>
            <p:spPr bwMode="auto">
              <a:xfrm>
                <a:off x="5165" y="1442"/>
                <a:ext cx="84" cy="86"/>
              </a:xfrm>
              <a:custGeom>
                <a:avLst/>
                <a:gdLst>
                  <a:gd name="T0" fmla="*/ 0 w 84"/>
                  <a:gd name="T1" fmla="*/ 86 h 86"/>
                  <a:gd name="T2" fmla="*/ 84 w 84"/>
                  <a:gd name="T3" fmla="*/ 0 h 86"/>
                  <a:gd name="T4" fmla="*/ 0 60000 65536"/>
                  <a:gd name="T5" fmla="*/ 0 60000 65536"/>
                  <a:gd name="T6" fmla="*/ 0 w 84"/>
                  <a:gd name="T7" fmla="*/ 0 h 86"/>
                  <a:gd name="T8" fmla="*/ 84 w 84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4" h="86">
                    <a:moveTo>
                      <a:pt x="0" y="86"/>
                    </a:moveTo>
                    <a:lnTo>
                      <a:pt x="8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1" name="Line 143"/>
              <p:cNvSpPr>
                <a:spLocks noChangeShapeType="1"/>
              </p:cNvSpPr>
              <p:nvPr/>
            </p:nvSpPr>
            <p:spPr bwMode="auto">
              <a:xfrm flipH="1">
                <a:off x="3022" y="2426"/>
                <a:ext cx="7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2" name="Line 144"/>
              <p:cNvSpPr>
                <a:spLocks noChangeShapeType="1"/>
              </p:cNvSpPr>
              <p:nvPr/>
            </p:nvSpPr>
            <p:spPr bwMode="auto">
              <a:xfrm>
                <a:off x="3676" y="2421"/>
                <a:ext cx="6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3" name="Line 145"/>
              <p:cNvSpPr>
                <a:spLocks noChangeShapeType="1"/>
              </p:cNvSpPr>
              <p:nvPr/>
            </p:nvSpPr>
            <p:spPr bwMode="auto">
              <a:xfrm>
                <a:off x="3737" y="2411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4" name="Line 146"/>
              <p:cNvSpPr>
                <a:spLocks noChangeShapeType="1"/>
              </p:cNvSpPr>
              <p:nvPr/>
            </p:nvSpPr>
            <p:spPr bwMode="auto">
              <a:xfrm>
                <a:off x="3742" y="2681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5" name="Line 147"/>
              <p:cNvSpPr>
                <a:spLocks noChangeShapeType="1"/>
              </p:cNvSpPr>
              <p:nvPr/>
            </p:nvSpPr>
            <p:spPr bwMode="auto">
              <a:xfrm>
                <a:off x="3742" y="2738"/>
                <a:ext cx="6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6" name="Line 148"/>
              <p:cNvSpPr>
                <a:spLocks noChangeShapeType="1"/>
              </p:cNvSpPr>
              <p:nvPr/>
            </p:nvSpPr>
            <p:spPr bwMode="auto">
              <a:xfrm>
                <a:off x="5297" y="2733"/>
                <a:ext cx="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7" name="Line 149"/>
              <p:cNvSpPr>
                <a:spLocks noChangeShapeType="1"/>
              </p:cNvSpPr>
              <p:nvPr/>
            </p:nvSpPr>
            <p:spPr bwMode="auto">
              <a:xfrm flipV="1">
                <a:off x="5350" y="2603"/>
                <a:ext cx="0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8" name="Line 150"/>
              <p:cNvSpPr>
                <a:spLocks noChangeShapeType="1"/>
              </p:cNvSpPr>
              <p:nvPr/>
            </p:nvSpPr>
            <p:spPr bwMode="auto">
              <a:xfrm flipV="1">
                <a:off x="3022" y="2302"/>
                <a:ext cx="0" cy="1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9" name="Text Box 151"/>
              <p:cNvSpPr txBox="1">
                <a:spLocks noChangeArrowheads="1"/>
              </p:cNvSpPr>
              <p:nvPr/>
            </p:nvSpPr>
            <p:spPr bwMode="auto">
              <a:xfrm>
                <a:off x="3648" y="22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50" name="Text Box 152"/>
              <p:cNvSpPr txBox="1">
                <a:spLocks noChangeArrowheads="1"/>
              </p:cNvSpPr>
              <p:nvPr/>
            </p:nvSpPr>
            <p:spPr bwMode="auto">
              <a:xfrm>
                <a:off x="2864" y="2252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51" name="Text Box 153"/>
              <p:cNvSpPr txBox="1">
                <a:spLocks noChangeArrowheads="1"/>
              </p:cNvSpPr>
              <p:nvPr/>
            </p:nvSpPr>
            <p:spPr bwMode="auto">
              <a:xfrm>
                <a:off x="3968" y="774"/>
                <a:ext cx="4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－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52" name="Text Box 154"/>
              <p:cNvSpPr txBox="1">
                <a:spLocks noChangeArrowheads="1"/>
              </p:cNvSpPr>
              <p:nvPr/>
            </p:nvSpPr>
            <p:spPr bwMode="auto">
              <a:xfrm>
                <a:off x="5298" y="2604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53" name="Text Box 155"/>
              <p:cNvSpPr txBox="1">
                <a:spLocks noChangeArrowheads="1"/>
              </p:cNvSpPr>
              <p:nvPr/>
            </p:nvSpPr>
            <p:spPr bwMode="auto">
              <a:xfrm>
                <a:off x="3638" y="269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54" name="Line 156"/>
              <p:cNvSpPr>
                <a:spLocks noChangeShapeType="1"/>
              </p:cNvSpPr>
              <p:nvPr/>
            </p:nvSpPr>
            <p:spPr bwMode="auto">
              <a:xfrm flipV="1">
                <a:off x="3847" y="1025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5" name="Line 157"/>
              <p:cNvSpPr>
                <a:spLocks noChangeShapeType="1"/>
              </p:cNvSpPr>
              <p:nvPr/>
            </p:nvSpPr>
            <p:spPr bwMode="auto">
              <a:xfrm flipV="1">
                <a:off x="4553" y="1034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6" name="Line 158"/>
              <p:cNvSpPr>
                <a:spLocks noChangeShapeType="1"/>
              </p:cNvSpPr>
              <p:nvPr/>
            </p:nvSpPr>
            <p:spPr bwMode="auto">
              <a:xfrm>
                <a:off x="3847" y="1070"/>
                <a:ext cx="706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7" name="Text Box 159"/>
              <p:cNvSpPr txBox="1">
                <a:spLocks noChangeArrowheads="1"/>
              </p:cNvSpPr>
              <p:nvPr/>
            </p:nvSpPr>
            <p:spPr bwMode="auto">
              <a:xfrm>
                <a:off x="4072" y="864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  <a:sym typeface="Symbol" pitchFamily="18" charset="2"/>
                  </a:rPr>
                  <a:t>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  <p:sp>
            <p:nvSpPr>
              <p:cNvPr id="58" name="Freeform 160"/>
              <p:cNvSpPr>
                <a:spLocks/>
              </p:cNvSpPr>
              <p:nvPr/>
            </p:nvSpPr>
            <p:spPr bwMode="auto">
              <a:xfrm>
                <a:off x="3466" y="1858"/>
                <a:ext cx="2" cy="407"/>
              </a:xfrm>
              <a:custGeom>
                <a:avLst/>
                <a:gdLst>
                  <a:gd name="T0" fmla="*/ 2 w 2"/>
                  <a:gd name="T1" fmla="*/ 407 h 407"/>
                  <a:gd name="T2" fmla="*/ 0 w 2"/>
                  <a:gd name="T3" fmla="*/ 0 h 407"/>
                  <a:gd name="T4" fmla="*/ 0 60000 65536"/>
                  <a:gd name="T5" fmla="*/ 0 60000 65536"/>
                  <a:gd name="T6" fmla="*/ 0 w 2"/>
                  <a:gd name="T7" fmla="*/ 0 h 407"/>
                  <a:gd name="T8" fmla="*/ 2 w 2"/>
                  <a:gd name="T9" fmla="*/ 407 h 40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407">
                    <a:moveTo>
                      <a:pt x="2" y="40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9" name="Line 161"/>
              <p:cNvSpPr>
                <a:spLocks noChangeShapeType="1"/>
              </p:cNvSpPr>
              <p:nvPr/>
            </p:nvSpPr>
            <p:spPr bwMode="auto">
              <a:xfrm flipV="1">
                <a:off x="4916" y="1851"/>
                <a:ext cx="0" cy="41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0" name="Line 162"/>
              <p:cNvSpPr>
                <a:spLocks noChangeShapeType="1"/>
              </p:cNvSpPr>
              <p:nvPr/>
            </p:nvSpPr>
            <p:spPr bwMode="auto">
              <a:xfrm>
                <a:off x="3468" y="1898"/>
                <a:ext cx="1448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1" name="Line 163"/>
              <p:cNvSpPr>
                <a:spLocks noChangeShapeType="1"/>
              </p:cNvSpPr>
              <p:nvPr/>
            </p:nvSpPr>
            <p:spPr bwMode="auto">
              <a:xfrm flipV="1">
                <a:off x="3137" y="1999"/>
                <a:ext cx="0" cy="30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2" name="Line 164"/>
              <p:cNvSpPr>
                <a:spLocks noChangeShapeType="1"/>
              </p:cNvSpPr>
              <p:nvPr/>
            </p:nvSpPr>
            <p:spPr bwMode="auto">
              <a:xfrm flipV="1">
                <a:off x="5249" y="1999"/>
                <a:ext cx="0" cy="41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3" name="Line 165"/>
              <p:cNvSpPr>
                <a:spLocks noChangeShapeType="1"/>
              </p:cNvSpPr>
              <p:nvPr/>
            </p:nvSpPr>
            <p:spPr bwMode="auto">
              <a:xfrm>
                <a:off x="3137" y="2043"/>
                <a:ext cx="211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4" name="Line 166"/>
              <p:cNvSpPr>
                <a:spLocks noChangeShapeType="1"/>
              </p:cNvSpPr>
              <p:nvPr/>
            </p:nvSpPr>
            <p:spPr bwMode="auto">
              <a:xfrm>
                <a:off x="5052" y="2170"/>
                <a:ext cx="389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5" name="Line 167"/>
              <p:cNvSpPr>
                <a:spLocks noChangeShapeType="1"/>
              </p:cNvSpPr>
              <p:nvPr/>
            </p:nvSpPr>
            <p:spPr bwMode="auto">
              <a:xfrm>
                <a:off x="5010" y="3299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6" name="Line 168"/>
              <p:cNvSpPr>
                <a:spLocks noChangeShapeType="1"/>
              </p:cNvSpPr>
              <p:nvPr/>
            </p:nvSpPr>
            <p:spPr bwMode="auto">
              <a:xfrm>
                <a:off x="5166" y="2421"/>
                <a:ext cx="385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7" name="Line 169"/>
              <p:cNvSpPr>
                <a:spLocks noChangeShapeType="1"/>
              </p:cNvSpPr>
              <p:nvPr/>
            </p:nvSpPr>
            <p:spPr bwMode="auto">
              <a:xfrm>
                <a:off x="5166" y="3039"/>
                <a:ext cx="379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8" name="Line 170"/>
              <p:cNvSpPr>
                <a:spLocks noChangeShapeType="1"/>
              </p:cNvSpPr>
              <p:nvPr/>
            </p:nvSpPr>
            <p:spPr bwMode="auto">
              <a:xfrm>
                <a:off x="5527" y="2411"/>
                <a:ext cx="0" cy="65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9" name="Line 171"/>
              <p:cNvSpPr>
                <a:spLocks noChangeShapeType="1"/>
              </p:cNvSpPr>
              <p:nvPr/>
            </p:nvSpPr>
            <p:spPr bwMode="auto">
              <a:xfrm>
                <a:off x="5416" y="2165"/>
                <a:ext cx="0" cy="1159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0" name="Line 172"/>
              <p:cNvSpPr>
                <a:spLocks noChangeShapeType="1"/>
              </p:cNvSpPr>
              <p:nvPr/>
            </p:nvSpPr>
            <p:spPr bwMode="auto">
              <a:xfrm flipH="1">
                <a:off x="3089" y="3252"/>
                <a:ext cx="111" cy="111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1" name="Line 173"/>
              <p:cNvSpPr>
                <a:spLocks noChangeShapeType="1"/>
              </p:cNvSpPr>
              <p:nvPr/>
            </p:nvSpPr>
            <p:spPr bwMode="auto">
              <a:xfrm flipH="1">
                <a:off x="2954" y="3363"/>
                <a:ext cx="140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Line 174"/>
              <p:cNvSpPr>
                <a:spLocks noChangeShapeType="1"/>
              </p:cNvSpPr>
              <p:nvPr/>
            </p:nvSpPr>
            <p:spPr bwMode="auto">
              <a:xfrm flipH="1">
                <a:off x="4788" y="2906"/>
                <a:ext cx="264" cy="26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3" name="Line 175"/>
              <p:cNvSpPr>
                <a:spLocks noChangeShapeType="1"/>
              </p:cNvSpPr>
              <p:nvPr/>
            </p:nvSpPr>
            <p:spPr bwMode="auto">
              <a:xfrm flipV="1">
                <a:off x="5037" y="2807"/>
                <a:ext cx="114" cy="11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4" name="Line 176"/>
              <p:cNvSpPr>
                <a:spLocks noChangeShapeType="1"/>
              </p:cNvSpPr>
              <p:nvPr/>
            </p:nvSpPr>
            <p:spPr bwMode="auto">
              <a:xfrm flipH="1">
                <a:off x="4446" y="3155"/>
                <a:ext cx="357" cy="35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5" name="Line 177"/>
              <p:cNvSpPr>
                <a:spLocks noChangeShapeType="1"/>
              </p:cNvSpPr>
              <p:nvPr/>
            </p:nvSpPr>
            <p:spPr bwMode="auto">
              <a:xfrm>
                <a:off x="4446" y="3512"/>
                <a:ext cx="47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Text Box 178"/>
              <p:cNvSpPr txBox="1">
                <a:spLocks noChangeArrowheads="1"/>
              </p:cNvSpPr>
              <p:nvPr/>
            </p:nvSpPr>
            <p:spPr bwMode="auto">
              <a:xfrm>
                <a:off x="4504" y="332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4×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  <a:sym typeface="Symbol" pitchFamily="18" charset="2"/>
                  </a:rPr>
                  <a:t>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  <p:sp>
            <p:nvSpPr>
              <p:cNvPr id="77" name="Text Box 179"/>
              <p:cNvSpPr txBox="1">
                <a:spLocks noChangeArrowheads="1"/>
              </p:cNvSpPr>
              <p:nvPr/>
            </p:nvSpPr>
            <p:spPr bwMode="auto">
              <a:xfrm>
                <a:off x="2934" y="317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R</a:t>
                </a:r>
              </a:p>
            </p:txBody>
          </p:sp>
        </p:grpSp>
      </p:grpSp>
      <p:sp>
        <p:nvSpPr>
          <p:cNvPr id="173" name="Text Box 185"/>
          <p:cNvSpPr txBox="1">
            <a:spLocks noChangeArrowheads="1"/>
          </p:cNvSpPr>
          <p:nvPr/>
        </p:nvSpPr>
        <p:spPr bwMode="auto">
          <a:xfrm>
            <a:off x="482073" y="956275"/>
            <a:ext cx="80121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三、相互平行的尺寸，应按大小顺序排列，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小尺寸在内，大尺寸在外。</a:t>
            </a:r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67" y="5954170"/>
            <a:ext cx="949124" cy="930142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5783">
            <a:off x="1760509" y="6021832"/>
            <a:ext cx="858883" cy="8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>
            <a:spLocks noChangeArrowheads="1"/>
          </p:cNvSpPr>
          <p:nvPr/>
        </p:nvSpPr>
        <p:spPr bwMode="auto">
          <a:xfrm>
            <a:off x="129200" y="2593005"/>
            <a:ext cx="8946337" cy="413188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10.3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尺寸的清晰布置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197519" y="1330163"/>
            <a:ext cx="45942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相互平行的尺寸应按大小排列，小尺寸在内、大尺寸在外。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1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r="52280" b="66435"/>
          <a:stretch>
            <a:fillRect/>
          </a:stretch>
        </p:blipFill>
        <p:spPr bwMode="auto">
          <a:xfrm>
            <a:off x="1515216" y="3304121"/>
            <a:ext cx="2598738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1" b="66435"/>
          <a:stretch>
            <a:fillRect/>
          </a:stretch>
        </p:blipFill>
        <p:spPr bwMode="auto">
          <a:xfrm>
            <a:off x="4872779" y="3304121"/>
            <a:ext cx="309086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Oval 8"/>
          <p:cNvSpPr>
            <a:spLocks noChangeArrowheads="1"/>
          </p:cNvSpPr>
          <p:nvPr/>
        </p:nvSpPr>
        <p:spPr bwMode="auto">
          <a:xfrm>
            <a:off x="5368079" y="3345396"/>
            <a:ext cx="801687" cy="80168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23" name="Oval 9"/>
          <p:cNvSpPr>
            <a:spLocks noChangeArrowheads="1"/>
          </p:cNvSpPr>
          <p:nvPr/>
        </p:nvSpPr>
        <p:spPr bwMode="auto">
          <a:xfrm>
            <a:off x="6479329" y="4081996"/>
            <a:ext cx="1117600" cy="1117600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25" name="AutoShape 14"/>
          <p:cNvSpPr>
            <a:spLocks noChangeArrowheads="1"/>
          </p:cNvSpPr>
          <p:nvPr/>
        </p:nvSpPr>
        <p:spPr bwMode="auto">
          <a:xfrm>
            <a:off x="5631604" y="2956458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26" name="AutoShape 16"/>
          <p:cNvSpPr>
            <a:spLocks noChangeArrowheads="1"/>
          </p:cNvSpPr>
          <p:nvPr/>
        </p:nvSpPr>
        <p:spPr bwMode="auto">
          <a:xfrm>
            <a:off x="6931766" y="3681946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27" name="Text Box 17"/>
          <p:cNvSpPr txBox="1">
            <a:spLocks noChangeArrowheads="1"/>
          </p:cNvSpPr>
          <p:nvPr/>
        </p:nvSpPr>
        <p:spPr bwMode="auto">
          <a:xfrm>
            <a:off x="4791792" y="1294321"/>
            <a:ext cx="4256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避免尺寸线与尺寸线或尺寸界线相交。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28" name="Oval 18"/>
          <p:cNvSpPr>
            <a:spLocks noChangeArrowheads="1"/>
          </p:cNvSpPr>
          <p:nvPr/>
        </p:nvSpPr>
        <p:spPr bwMode="auto">
          <a:xfrm>
            <a:off x="2023216" y="3315233"/>
            <a:ext cx="803275" cy="80327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29" name="Oval 19"/>
          <p:cNvSpPr>
            <a:spLocks noChangeArrowheads="1"/>
          </p:cNvSpPr>
          <p:nvPr/>
        </p:nvSpPr>
        <p:spPr bwMode="auto">
          <a:xfrm>
            <a:off x="3078904" y="4086758"/>
            <a:ext cx="1103312" cy="1103313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0" name="AutoShape 20"/>
          <p:cNvSpPr>
            <a:spLocks noChangeArrowheads="1"/>
          </p:cNvSpPr>
          <p:nvPr/>
        </p:nvSpPr>
        <p:spPr bwMode="auto">
          <a:xfrm>
            <a:off x="2270866" y="2902483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1" name="AutoShape 21"/>
          <p:cNvSpPr>
            <a:spLocks noChangeArrowheads="1"/>
          </p:cNvSpPr>
          <p:nvPr/>
        </p:nvSpPr>
        <p:spPr bwMode="auto">
          <a:xfrm>
            <a:off x="3518641" y="3704171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2" name="Text Box 24"/>
          <p:cNvSpPr txBox="1">
            <a:spLocks noChangeArrowheads="1"/>
          </p:cNvSpPr>
          <p:nvPr/>
        </p:nvSpPr>
        <p:spPr bwMode="auto">
          <a:xfrm>
            <a:off x="2376882" y="5352470"/>
            <a:ext cx="9515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清晰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3" name="Text Box 25"/>
          <p:cNvSpPr txBox="1">
            <a:spLocks noChangeArrowheads="1"/>
          </p:cNvSpPr>
          <p:nvPr/>
        </p:nvSpPr>
        <p:spPr bwMode="auto">
          <a:xfrm>
            <a:off x="5981474" y="5293258"/>
            <a:ext cx="8734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错误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4" name="Line 26"/>
          <p:cNvSpPr>
            <a:spLocks noChangeShapeType="1"/>
          </p:cNvSpPr>
          <p:nvPr/>
        </p:nvSpPr>
        <p:spPr bwMode="auto">
          <a:xfrm flipH="1">
            <a:off x="5368079" y="3372383"/>
            <a:ext cx="2066925" cy="2066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5" name="Line 27"/>
          <p:cNvSpPr>
            <a:spLocks noChangeShapeType="1"/>
          </p:cNvSpPr>
          <p:nvPr/>
        </p:nvSpPr>
        <p:spPr bwMode="auto">
          <a:xfrm>
            <a:off x="5310929" y="3391433"/>
            <a:ext cx="2076450" cy="20764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6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5" grpId="0" animBg="1"/>
      <p:bldP spid="125" grpId="1" animBg="1"/>
      <p:bldP spid="126" grpId="0" animBg="1"/>
      <p:bldP spid="126" grpId="1" animBg="1"/>
      <p:bldP spid="127" grpId="0"/>
      <p:bldP spid="128" grpId="0" animBg="1"/>
      <p:bldP spid="129" grpId="0" animBg="1"/>
      <p:bldP spid="130" grpId="0" animBg="1"/>
      <p:bldP spid="130" grpId="1" animBg="1"/>
      <p:bldP spid="131" grpId="0" animBg="1"/>
      <p:bldP spid="131" grpId="1" animBg="1"/>
      <p:bldP spid="132" grpId="0"/>
      <p:bldP spid="133" grpId="0"/>
      <p:bldP spid="134" grpId="0" animBg="1"/>
      <p:bldP spid="1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grpSp>
        <p:nvGrpSpPr>
          <p:cNvPr id="3" name="Group 172"/>
          <p:cNvGrpSpPr>
            <a:grpSpLocks/>
          </p:cNvGrpSpPr>
          <p:nvPr/>
        </p:nvGrpSpPr>
        <p:grpSpPr bwMode="auto">
          <a:xfrm>
            <a:off x="247650" y="2332019"/>
            <a:ext cx="8123238" cy="3387725"/>
            <a:chOff x="156" y="861"/>
            <a:chExt cx="5117" cy="2134"/>
          </a:xfrm>
        </p:grpSpPr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744" y="1286"/>
              <a:ext cx="1540" cy="1369"/>
              <a:chOff x="744" y="1728"/>
              <a:chExt cx="1540" cy="1369"/>
            </a:xfrm>
          </p:grpSpPr>
          <p:sp>
            <p:nvSpPr>
              <p:cNvPr id="114" name="Line 2"/>
              <p:cNvSpPr>
                <a:spLocks noChangeShapeType="1"/>
              </p:cNvSpPr>
              <p:nvPr/>
            </p:nvSpPr>
            <p:spPr bwMode="auto">
              <a:xfrm>
                <a:off x="744" y="2414"/>
                <a:ext cx="15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5" name="Rectangle 3"/>
              <p:cNvSpPr>
                <a:spLocks noChangeArrowheads="1"/>
              </p:cNvSpPr>
              <p:nvPr/>
            </p:nvSpPr>
            <p:spPr bwMode="auto">
              <a:xfrm>
                <a:off x="804" y="2154"/>
                <a:ext cx="558" cy="53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6" name="Rectangle 4"/>
              <p:cNvSpPr>
                <a:spLocks noChangeArrowheads="1"/>
              </p:cNvSpPr>
              <p:nvPr/>
            </p:nvSpPr>
            <p:spPr bwMode="auto">
              <a:xfrm>
                <a:off x="1362" y="2004"/>
                <a:ext cx="493" cy="81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7" name="Rectangle 5"/>
              <p:cNvSpPr>
                <a:spLocks noChangeArrowheads="1"/>
              </p:cNvSpPr>
              <p:nvPr/>
            </p:nvSpPr>
            <p:spPr bwMode="auto">
              <a:xfrm>
                <a:off x="1855" y="1863"/>
                <a:ext cx="351" cy="110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8" name="Line 6"/>
              <p:cNvSpPr>
                <a:spLocks noChangeShapeType="1"/>
              </p:cNvSpPr>
              <p:nvPr/>
            </p:nvSpPr>
            <p:spPr bwMode="auto">
              <a:xfrm flipH="1">
                <a:off x="2206" y="1731"/>
                <a:ext cx="0" cy="13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9" name="Line 7"/>
              <p:cNvSpPr>
                <a:spLocks noChangeShapeType="1"/>
              </p:cNvSpPr>
              <p:nvPr/>
            </p:nvSpPr>
            <p:spPr bwMode="auto">
              <a:xfrm>
                <a:off x="804" y="2028"/>
                <a:ext cx="0" cy="7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0" name="Line 8"/>
              <p:cNvSpPr>
                <a:spLocks noChangeShapeType="1"/>
              </p:cNvSpPr>
              <p:nvPr/>
            </p:nvSpPr>
            <p:spPr bwMode="auto">
              <a:xfrm flipH="1">
                <a:off x="1745" y="1738"/>
                <a:ext cx="4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1" name="Line 9"/>
              <p:cNvSpPr>
                <a:spLocks noChangeShapeType="1"/>
              </p:cNvSpPr>
              <p:nvPr/>
            </p:nvSpPr>
            <p:spPr bwMode="auto">
              <a:xfrm flipH="1">
                <a:off x="1745" y="3083"/>
                <a:ext cx="4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2" name="Freeform 10"/>
              <p:cNvSpPr>
                <a:spLocks/>
              </p:cNvSpPr>
              <p:nvPr/>
            </p:nvSpPr>
            <p:spPr bwMode="auto">
              <a:xfrm>
                <a:off x="1747" y="2934"/>
                <a:ext cx="1" cy="160"/>
              </a:xfrm>
              <a:custGeom>
                <a:avLst/>
                <a:gdLst>
                  <a:gd name="T0" fmla="*/ 0 w 1"/>
                  <a:gd name="T1" fmla="*/ 160 h 160"/>
                  <a:gd name="T2" fmla="*/ 0 w 1"/>
                  <a:gd name="T3" fmla="*/ 0 h 160"/>
                  <a:gd name="T4" fmla="*/ 0 60000 65536"/>
                  <a:gd name="T5" fmla="*/ 0 60000 65536"/>
                  <a:gd name="T6" fmla="*/ 0 w 1"/>
                  <a:gd name="T7" fmla="*/ 0 h 160"/>
                  <a:gd name="T8" fmla="*/ 1 w 1"/>
                  <a:gd name="T9" fmla="*/ 160 h 1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0">
                    <a:moveTo>
                      <a:pt x="0" y="16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3" name="Freeform 11"/>
              <p:cNvSpPr>
                <a:spLocks/>
              </p:cNvSpPr>
              <p:nvPr/>
            </p:nvSpPr>
            <p:spPr bwMode="auto">
              <a:xfrm>
                <a:off x="1745" y="1728"/>
                <a:ext cx="2" cy="163"/>
              </a:xfrm>
              <a:custGeom>
                <a:avLst/>
                <a:gdLst>
                  <a:gd name="T0" fmla="*/ 0 w 2"/>
                  <a:gd name="T1" fmla="*/ 163 h 163"/>
                  <a:gd name="T2" fmla="*/ 2 w 2"/>
                  <a:gd name="T3" fmla="*/ 0 h 163"/>
                  <a:gd name="T4" fmla="*/ 0 60000 65536"/>
                  <a:gd name="T5" fmla="*/ 0 60000 65536"/>
                  <a:gd name="T6" fmla="*/ 0 w 2"/>
                  <a:gd name="T7" fmla="*/ 0 h 163"/>
                  <a:gd name="T8" fmla="*/ 2 w 2"/>
                  <a:gd name="T9" fmla="*/ 163 h 1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63">
                    <a:moveTo>
                      <a:pt x="0" y="163"/>
                    </a:moveTo>
                    <a:lnTo>
                      <a:pt x="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4" name="Line 12"/>
              <p:cNvSpPr>
                <a:spLocks noChangeShapeType="1"/>
              </p:cNvSpPr>
              <p:nvPr/>
            </p:nvSpPr>
            <p:spPr bwMode="auto">
              <a:xfrm flipH="1">
                <a:off x="1228" y="2938"/>
                <a:ext cx="53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5" name="Line 13"/>
              <p:cNvSpPr>
                <a:spLocks noChangeShapeType="1"/>
              </p:cNvSpPr>
              <p:nvPr/>
            </p:nvSpPr>
            <p:spPr bwMode="auto">
              <a:xfrm flipH="1">
                <a:off x="1228" y="1883"/>
                <a:ext cx="53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6" name="Freeform 14"/>
              <p:cNvSpPr>
                <a:spLocks/>
              </p:cNvSpPr>
              <p:nvPr/>
            </p:nvSpPr>
            <p:spPr bwMode="auto">
              <a:xfrm>
                <a:off x="1235" y="2793"/>
                <a:ext cx="1" cy="152"/>
              </a:xfrm>
              <a:custGeom>
                <a:avLst/>
                <a:gdLst>
                  <a:gd name="T0" fmla="*/ 0 w 1"/>
                  <a:gd name="T1" fmla="*/ 152 h 152"/>
                  <a:gd name="T2" fmla="*/ 1 w 1"/>
                  <a:gd name="T3" fmla="*/ 0 h 152"/>
                  <a:gd name="T4" fmla="*/ 0 60000 65536"/>
                  <a:gd name="T5" fmla="*/ 0 60000 65536"/>
                  <a:gd name="T6" fmla="*/ 0 w 1"/>
                  <a:gd name="T7" fmla="*/ 0 h 152"/>
                  <a:gd name="T8" fmla="*/ 1 w 1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2">
                    <a:moveTo>
                      <a:pt x="0" y="152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7" name="Line 15"/>
              <p:cNvSpPr>
                <a:spLocks noChangeShapeType="1"/>
              </p:cNvSpPr>
              <p:nvPr/>
            </p:nvSpPr>
            <p:spPr bwMode="auto">
              <a:xfrm flipH="1">
                <a:off x="812" y="28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8" name="Freeform 16"/>
              <p:cNvSpPr>
                <a:spLocks/>
              </p:cNvSpPr>
              <p:nvPr/>
            </p:nvSpPr>
            <p:spPr bwMode="auto">
              <a:xfrm>
                <a:off x="1234" y="1877"/>
                <a:ext cx="2" cy="174"/>
              </a:xfrm>
              <a:custGeom>
                <a:avLst/>
                <a:gdLst>
                  <a:gd name="T0" fmla="*/ 2 w 2"/>
                  <a:gd name="T1" fmla="*/ 174 h 174"/>
                  <a:gd name="T2" fmla="*/ 0 w 2"/>
                  <a:gd name="T3" fmla="*/ 0 h 174"/>
                  <a:gd name="T4" fmla="*/ 0 60000 65536"/>
                  <a:gd name="T5" fmla="*/ 0 60000 65536"/>
                  <a:gd name="T6" fmla="*/ 0 w 2"/>
                  <a:gd name="T7" fmla="*/ 0 h 174"/>
                  <a:gd name="T8" fmla="*/ 2 w 2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74">
                    <a:moveTo>
                      <a:pt x="2" y="17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9" name="Line 17"/>
              <p:cNvSpPr>
                <a:spLocks noChangeShapeType="1"/>
              </p:cNvSpPr>
              <p:nvPr/>
            </p:nvSpPr>
            <p:spPr bwMode="auto">
              <a:xfrm flipH="1">
                <a:off x="804" y="2035"/>
                <a:ext cx="43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0" name="Line 18"/>
              <p:cNvSpPr>
                <a:spLocks noChangeShapeType="1"/>
              </p:cNvSpPr>
              <p:nvPr/>
            </p:nvSpPr>
            <p:spPr bwMode="auto">
              <a:xfrm flipV="1">
                <a:off x="822" y="2037"/>
                <a:ext cx="109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1" name="Line 19"/>
              <p:cNvSpPr>
                <a:spLocks noChangeShapeType="1"/>
              </p:cNvSpPr>
              <p:nvPr/>
            </p:nvSpPr>
            <p:spPr bwMode="auto">
              <a:xfrm flipV="1">
                <a:off x="960" y="2037"/>
                <a:ext cx="116" cy="1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2" name="Line 20"/>
              <p:cNvSpPr>
                <a:spLocks noChangeShapeType="1"/>
              </p:cNvSpPr>
              <p:nvPr/>
            </p:nvSpPr>
            <p:spPr bwMode="auto">
              <a:xfrm flipV="1">
                <a:off x="1105" y="1884"/>
                <a:ext cx="269" cy="2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3" name="Freeform 21"/>
              <p:cNvSpPr>
                <a:spLocks/>
              </p:cNvSpPr>
              <p:nvPr/>
            </p:nvSpPr>
            <p:spPr bwMode="auto">
              <a:xfrm>
                <a:off x="1266" y="2052"/>
                <a:ext cx="100" cy="102"/>
              </a:xfrm>
              <a:custGeom>
                <a:avLst/>
                <a:gdLst>
                  <a:gd name="T0" fmla="*/ 0 w 100"/>
                  <a:gd name="T1" fmla="*/ 102 h 102"/>
                  <a:gd name="T2" fmla="*/ 100 w 100"/>
                  <a:gd name="T3" fmla="*/ 0 h 102"/>
                  <a:gd name="T4" fmla="*/ 0 60000 65536"/>
                  <a:gd name="T5" fmla="*/ 0 60000 65536"/>
                  <a:gd name="T6" fmla="*/ 0 w 100"/>
                  <a:gd name="T7" fmla="*/ 0 h 102"/>
                  <a:gd name="T8" fmla="*/ 100 w 100"/>
                  <a:gd name="T9" fmla="*/ 102 h 1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102">
                    <a:moveTo>
                      <a:pt x="0" y="102"/>
                    </a:moveTo>
                    <a:lnTo>
                      <a:pt x="10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4" name="Freeform 26"/>
              <p:cNvSpPr>
                <a:spLocks/>
              </p:cNvSpPr>
              <p:nvPr/>
            </p:nvSpPr>
            <p:spPr bwMode="auto">
              <a:xfrm>
                <a:off x="1570" y="1885"/>
                <a:ext cx="124" cy="124"/>
              </a:xfrm>
              <a:custGeom>
                <a:avLst/>
                <a:gdLst>
                  <a:gd name="T0" fmla="*/ 0 w 124"/>
                  <a:gd name="T1" fmla="*/ 124 h 124"/>
                  <a:gd name="T2" fmla="*/ 124 w 124"/>
                  <a:gd name="T3" fmla="*/ 0 h 124"/>
                  <a:gd name="T4" fmla="*/ 0 60000 65536"/>
                  <a:gd name="T5" fmla="*/ 0 60000 65536"/>
                  <a:gd name="T6" fmla="*/ 0 w 124"/>
                  <a:gd name="T7" fmla="*/ 0 h 124"/>
                  <a:gd name="T8" fmla="*/ 124 w 124"/>
                  <a:gd name="T9" fmla="*/ 124 h 1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4" h="124">
                    <a:moveTo>
                      <a:pt x="0" y="124"/>
                    </a:moveTo>
                    <a:lnTo>
                      <a:pt x="12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5" name="Freeform 28"/>
              <p:cNvSpPr>
                <a:spLocks/>
              </p:cNvSpPr>
              <p:nvPr/>
            </p:nvSpPr>
            <p:spPr bwMode="auto">
              <a:xfrm>
                <a:off x="1735" y="1884"/>
                <a:ext cx="119" cy="120"/>
              </a:xfrm>
              <a:custGeom>
                <a:avLst/>
                <a:gdLst>
                  <a:gd name="T0" fmla="*/ 0 w 119"/>
                  <a:gd name="T1" fmla="*/ 120 h 120"/>
                  <a:gd name="T2" fmla="*/ 119 w 119"/>
                  <a:gd name="T3" fmla="*/ 0 h 120"/>
                  <a:gd name="T4" fmla="*/ 0 60000 65536"/>
                  <a:gd name="T5" fmla="*/ 0 60000 65536"/>
                  <a:gd name="T6" fmla="*/ 0 w 119"/>
                  <a:gd name="T7" fmla="*/ 0 h 120"/>
                  <a:gd name="T8" fmla="*/ 119 w 119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120">
                    <a:moveTo>
                      <a:pt x="0" y="120"/>
                    </a:moveTo>
                    <a:lnTo>
                      <a:pt x="11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6" name="Freeform 29"/>
              <p:cNvSpPr>
                <a:spLocks/>
              </p:cNvSpPr>
              <p:nvPr/>
            </p:nvSpPr>
            <p:spPr bwMode="auto">
              <a:xfrm>
                <a:off x="1883" y="1735"/>
                <a:ext cx="128" cy="127"/>
              </a:xfrm>
              <a:custGeom>
                <a:avLst/>
                <a:gdLst>
                  <a:gd name="T0" fmla="*/ 0 w 128"/>
                  <a:gd name="T1" fmla="*/ 127 h 127"/>
                  <a:gd name="T2" fmla="*/ 128 w 128"/>
                  <a:gd name="T3" fmla="*/ 0 h 127"/>
                  <a:gd name="T4" fmla="*/ 0 60000 65536"/>
                  <a:gd name="T5" fmla="*/ 0 60000 65536"/>
                  <a:gd name="T6" fmla="*/ 0 w 128"/>
                  <a:gd name="T7" fmla="*/ 0 h 127"/>
                  <a:gd name="T8" fmla="*/ 128 w 128"/>
                  <a:gd name="T9" fmla="*/ 127 h 12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" h="127">
                    <a:moveTo>
                      <a:pt x="0" y="127"/>
                    </a:moveTo>
                    <a:lnTo>
                      <a:pt x="12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7" name="Line 30"/>
              <p:cNvSpPr>
                <a:spLocks noChangeShapeType="1"/>
              </p:cNvSpPr>
              <p:nvPr/>
            </p:nvSpPr>
            <p:spPr bwMode="auto">
              <a:xfrm flipV="1">
                <a:off x="1743" y="1736"/>
                <a:ext cx="10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8" name="Freeform 31"/>
              <p:cNvSpPr>
                <a:spLocks/>
              </p:cNvSpPr>
              <p:nvPr/>
            </p:nvSpPr>
            <p:spPr bwMode="auto">
              <a:xfrm>
                <a:off x="2040" y="1730"/>
                <a:ext cx="130" cy="130"/>
              </a:xfrm>
              <a:custGeom>
                <a:avLst/>
                <a:gdLst>
                  <a:gd name="T0" fmla="*/ 0 w 130"/>
                  <a:gd name="T1" fmla="*/ 130 h 130"/>
                  <a:gd name="T2" fmla="*/ 130 w 130"/>
                  <a:gd name="T3" fmla="*/ 0 h 130"/>
                  <a:gd name="T4" fmla="*/ 0 60000 65536"/>
                  <a:gd name="T5" fmla="*/ 0 60000 65536"/>
                  <a:gd name="T6" fmla="*/ 0 w 130"/>
                  <a:gd name="T7" fmla="*/ 0 h 130"/>
                  <a:gd name="T8" fmla="*/ 130 w 130"/>
                  <a:gd name="T9" fmla="*/ 130 h 1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0" h="130">
                    <a:moveTo>
                      <a:pt x="0" y="130"/>
                    </a:move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1411" y="1882"/>
                <a:ext cx="125" cy="124"/>
              </a:xfrm>
              <a:custGeom>
                <a:avLst/>
                <a:gdLst>
                  <a:gd name="T0" fmla="*/ 5 w 125"/>
                  <a:gd name="T1" fmla="*/ 122 h 124"/>
                  <a:gd name="T2" fmla="*/ 0 w 125"/>
                  <a:gd name="T3" fmla="*/ 124 h 124"/>
                  <a:gd name="T4" fmla="*/ 125 w 125"/>
                  <a:gd name="T5" fmla="*/ 0 h 124"/>
                  <a:gd name="T6" fmla="*/ 0 60000 65536"/>
                  <a:gd name="T7" fmla="*/ 0 60000 65536"/>
                  <a:gd name="T8" fmla="*/ 0 60000 65536"/>
                  <a:gd name="T9" fmla="*/ 0 w 125"/>
                  <a:gd name="T10" fmla="*/ 0 h 124"/>
                  <a:gd name="T11" fmla="*/ 125 w 125"/>
                  <a:gd name="T12" fmla="*/ 124 h 1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5" h="124">
                    <a:moveTo>
                      <a:pt x="5" y="122"/>
                    </a:moveTo>
                    <a:lnTo>
                      <a:pt x="0" y="124"/>
                    </a:lnTo>
                    <a:lnTo>
                      <a:pt x="12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0" name="Freeform 34"/>
              <p:cNvSpPr>
                <a:spLocks/>
              </p:cNvSpPr>
              <p:nvPr/>
            </p:nvSpPr>
            <p:spPr bwMode="auto">
              <a:xfrm>
                <a:off x="802" y="2688"/>
                <a:ext cx="86" cy="86"/>
              </a:xfrm>
              <a:custGeom>
                <a:avLst/>
                <a:gdLst>
                  <a:gd name="T0" fmla="*/ 0 w 86"/>
                  <a:gd name="T1" fmla="*/ 86 h 86"/>
                  <a:gd name="T2" fmla="*/ 86 w 86"/>
                  <a:gd name="T3" fmla="*/ 0 h 86"/>
                  <a:gd name="T4" fmla="*/ 0 60000 65536"/>
                  <a:gd name="T5" fmla="*/ 0 60000 65536"/>
                  <a:gd name="T6" fmla="*/ 0 w 86"/>
                  <a:gd name="T7" fmla="*/ 0 h 86"/>
                  <a:gd name="T8" fmla="*/ 86 w 86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6" h="86">
                    <a:moveTo>
                      <a:pt x="0" y="86"/>
                    </a:moveTo>
                    <a:lnTo>
                      <a:pt x="8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1" name="Freeform 35"/>
              <p:cNvSpPr>
                <a:spLocks/>
              </p:cNvSpPr>
              <p:nvPr/>
            </p:nvSpPr>
            <p:spPr bwMode="auto">
              <a:xfrm>
                <a:off x="917" y="2693"/>
                <a:ext cx="110" cy="110"/>
              </a:xfrm>
              <a:custGeom>
                <a:avLst/>
                <a:gdLst>
                  <a:gd name="T0" fmla="*/ 0 w 110"/>
                  <a:gd name="T1" fmla="*/ 110 h 110"/>
                  <a:gd name="T2" fmla="*/ 110 w 110"/>
                  <a:gd name="T3" fmla="*/ 0 h 110"/>
                  <a:gd name="T4" fmla="*/ 0 60000 65536"/>
                  <a:gd name="T5" fmla="*/ 0 60000 65536"/>
                  <a:gd name="T6" fmla="*/ 0 w 110"/>
                  <a:gd name="T7" fmla="*/ 0 h 110"/>
                  <a:gd name="T8" fmla="*/ 110 w 110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0" h="110">
                    <a:moveTo>
                      <a:pt x="0" y="110"/>
                    </a:moveTo>
                    <a:lnTo>
                      <a:pt x="1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2" name="Freeform 36"/>
              <p:cNvSpPr>
                <a:spLocks/>
              </p:cNvSpPr>
              <p:nvPr/>
            </p:nvSpPr>
            <p:spPr bwMode="auto">
              <a:xfrm>
                <a:off x="1066" y="2688"/>
                <a:ext cx="115" cy="115"/>
              </a:xfrm>
              <a:custGeom>
                <a:avLst/>
                <a:gdLst>
                  <a:gd name="T0" fmla="*/ 0 w 115"/>
                  <a:gd name="T1" fmla="*/ 115 h 115"/>
                  <a:gd name="T2" fmla="*/ 115 w 115"/>
                  <a:gd name="T3" fmla="*/ 0 h 115"/>
                  <a:gd name="T4" fmla="*/ 0 60000 65536"/>
                  <a:gd name="T5" fmla="*/ 0 60000 65536"/>
                  <a:gd name="T6" fmla="*/ 0 w 115"/>
                  <a:gd name="T7" fmla="*/ 0 h 115"/>
                  <a:gd name="T8" fmla="*/ 115 w 115"/>
                  <a:gd name="T9" fmla="*/ 115 h 1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" h="115">
                    <a:moveTo>
                      <a:pt x="0" y="115"/>
                    </a:moveTo>
                    <a:lnTo>
                      <a:pt x="11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3" name="Freeform 37"/>
              <p:cNvSpPr>
                <a:spLocks/>
              </p:cNvSpPr>
              <p:nvPr/>
            </p:nvSpPr>
            <p:spPr bwMode="auto">
              <a:xfrm>
                <a:off x="1205" y="2693"/>
                <a:ext cx="110" cy="110"/>
              </a:xfrm>
              <a:custGeom>
                <a:avLst/>
                <a:gdLst>
                  <a:gd name="T0" fmla="*/ 0 w 110"/>
                  <a:gd name="T1" fmla="*/ 110 h 110"/>
                  <a:gd name="T2" fmla="*/ 110 w 110"/>
                  <a:gd name="T3" fmla="*/ 0 h 110"/>
                  <a:gd name="T4" fmla="*/ 0 60000 65536"/>
                  <a:gd name="T5" fmla="*/ 0 60000 65536"/>
                  <a:gd name="T6" fmla="*/ 0 w 110"/>
                  <a:gd name="T7" fmla="*/ 0 h 110"/>
                  <a:gd name="T8" fmla="*/ 110 w 110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0" h="110">
                    <a:moveTo>
                      <a:pt x="0" y="110"/>
                    </a:moveTo>
                    <a:lnTo>
                      <a:pt x="1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4" name="Line 38"/>
              <p:cNvSpPr>
                <a:spLocks noChangeShapeType="1"/>
              </p:cNvSpPr>
              <p:nvPr/>
            </p:nvSpPr>
            <p:spPr bwMode="auto">
              <a:xfrm flipV="1">
                <a:off x="1241" y="2803"/>
                <a:ext cx="117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5" name="Line 39"/>
              <p:cNvSpPr>
                <a:spLocks noChangeShapeType="1"/>
              </p:cNvSpPr>
              <p:nvPr/>
            </p:nvSpPr>
            <p:spPr bwMode="auto">
              <a:xfrm flipV="1">
                <a:off x="1374" y="2818"/>
                <a:ext cx="11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6" name="Freeform 40"/>
              <p:cNvSpPr>
                <a:spLocks/>
              </p:cNvSpPr>
              <p:nvPr/>
            </p:nvSpPr>
            <p:spPr bwMode="auto">
              <a:xfrm>
                <a:off x="1493" y="2818"/>
                <a:ext cx="125" cy="124"/>
              </a:xfrm>
              <a:custGeom>
                <a:avLst/>
                <a:gdLst>
                  <a:gd name="T0" fmla="*/ 0 w 125"/>
                  <a:gd name="T1" fmla="*/ 124 h 124"/>
                  <a:gd name="T2" fmla="*/ 125 w 125"/>
                  <a:gd name="T3" fmla="*/ 0 h 124"/>
                  <a:gd name="T4" fmla="*/ 0 60000 65536"/>
                  <a:gd name="T5" fmla="*/ 0 60000 65536"/>
                  <a:gd name="T6" fmla="*/ 0 w 125"/>
                  <a:gd name="T7" fmla="*/ 0 h 124"/>
                  <a:gd name="T8" fmla="*/ 125 w 125"/>
                  <a:gd name="T9" fmla="*/ 124 h 1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5" h="124">
                    <a:moveTo>
                      <a:pt x="0" y="124"/>
                    </a:moveTo>
                    <a:lnTo>
                      <a:pt x="12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7" name="Freeform 41"/>
              <p:cNvSpPr>
                <a:spLocks/>
              </p:cNvSpPr>
              <p:nvPr/>
            </p:nvSpPr>
            <p:spPr bwMode="auto">
              <a:xfrm>
                <a:off x="1627" y="2822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  <a:gd name="T6" fmla="*/ 0 w 120"/>
                  <a:gd name="T7" fmla="*/ 0 h 120"/>
                  <a:gd name="T8" fmla="*/ 120 w 120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8" name="Freeform 42"/>
              <p:cNvSpPr>
                <a:spLocks/>
              </p:cNvSpPr>
              <p:nvPr/>
            </p:nvSpPr>
            <p:spPr bwMode="auto">
              <a:xfrm>
                <a:off x="1742" y="2846"/>
                <a:ext cx="106" cy="106"/>
              </a:xfrm>
              <a:custGeom>
                <a:avLst/>
                <a:gdLst>
                  <a:gd name="T0" fmla="*/ 0 w 106"/>
                  <a:gd name="T1" fmla="*/ 106 h 106"/>
                  <a:gd name="T2" fmla="*/ 106 w 106"/>
                  <a:gd name="T3" fmla="*/ 0 h 106"/>
                  <a:gd name="T4" fmla="*/ 0 60000 65536"/>
                  <a:gd name="T5" fmla="*/ 0 60000 65536"/>
                  <a:gd name="T6" fmla="*/ 0 w 106"/>
                  <a:gd name="T7" fmla="*/ 0 h 106"/>
                  <a:gd name="T8" fmla="*/ 106 w 106"/>
                  <a:gd name="T9" fmla="*/ 106 h 1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6" h="106">
                    <a:moveTo>
                      <a:pt x="0" y="106"/>
                    </a:moveTo>
                    <a:lnTo>
                      <a:pt x="10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9" name="Line 43"/>
              <p:cNvSpPr>
                <a:spLocks noChangeShapeType="1"/>
              </p:cNvSpPr>
              <p:nvPr/>
            </p:nvSpPr>
            <p:spPr bwMode="auto">
              <a:xfrm flipV="1">
                <a:off x="1750" y="2956"/>
                <a:ext cx="103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0" name="Line 44"/>
              <p:cNvSpPr>
                <a:spLocks noChangeShapeType="1"/>
              </p:cNvSpPr>
              <p:nvPr/>
            </p:nvSpPr>
            <p:spPr bwMode="auto">
              <a:xfrm flipV="1">
                <a:off x="1851" y="2966"/>
                <a:ext cx="111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1" name="Freeform 45"/>
              <p:cNvSpPr>
                <a:spLocks/>
              </p:cNvSpPr>
              <p:nvPr/>
            </p:nvSpPr>
            <p:spPr bwMode="auto">
              <a:xfrm>
                <a:off x="1963" y="2968"/>
                <a:ext cx="118" cy="118"/>
              </a:xfrm>
              <a:custGeom>
                <a:avLst/>
                <a:gdLst>
                  <a:gd name="T0" fmla="*/ 0 w 118"/>
                  <a:gd name="T1" fmla="*/ 118 h 118"/>
                  <a:gd name="T2" fmla="*/ 118 w 118"/>
                  <a:gd name="T3" fmla="*/ 0 h 118"/>
                  <a:gd name="T4" fmla="*/ 0 60000 65536"/>
                  <a:gd name="T5" fmla="*/ 0 60000 65536"/>
                  <a:gd name="T6" fmla="*/ 0 w 118"/>
                  <a:gd name="T7" fmla="*/ 0 h 118"/>
                  <a:gd name="T8" fmla="*/ 118 w 118"/>
                  <a:gd name="T9" fmla="*/ 118 h 1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" h="118">
                    <a:moveTo>
                      <a:pt x="0" y="118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2" name="Line 46"/>
              <p:cNvSpPr>
                <a:spLocks noChangeShapeType="1"/>
              </p:cNvSpPr>
              <p:nvPr/>
            </p:nvSpPr>
            <p:spPr bwMode="auto">
              <a:xfrm flipV="1">
                <a:off x="2074" y="2964"/>
                <a:ext cx="118" cy="1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5" name="Line 48"/>
            <p:cNvSpPr>
              <a:spLocks noChangeShapeType="1"/>
            </p:cNvSpPr>
            <p:nvPr/>
          </p:nvSpPr>
          <p:spPr bwMode="auto">
            <a:xfrm flipH="1">
              <a:off x="667" y="1713"/>
              <a:ext cx="15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" name="Freeform 49"/>
            <p:cNvSpPr>
              <a:spLocks/>
            </p:cNvSpPr>
            <p:nvPr/>
          </p:nvSpPr>
          <p:spPr bwMode="auto">
            <a:xfrm>
              <a:off x="499" y="2356"/>
              <a:ext cx="317" cy="1"/>
            </a:xfrm>
            <a:custGeom>
              <a:avLst/>
              <a:gdLst>
                <a:gd name="T0" fmla="*/ 317 w 317"/>
                <a:gd name="T1" fmla="*/ 0 h 1"/>
                <a:gd name="T2" fmla="*/ 0 w 317"/>
                <a:gd name="T3" fmla="*/ 0 h 1"/>
                <a:gd name="T4" fmla="*/ 0 60000 65536"/>
                <a:gd name="T5" fmla="*/ 0 60000 65536"/>
                <a:gd name="T6" fmla="*/ 0 w 317"/>
                <a:gd name="T7" fmla="*/ 0 h 1"/>
                <a:gd name="T8" fmla="*/ 317 w 3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" h="1">
                  <a:moveTo>
                    <a:pt x="317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Freeform 50"/>
            <p:cNvSpPr>
              <a:spLocks/>
            </p:cNvSpPr>
            <p:nvPr/>
          </p:nvSpPr>
          <p:spPr bwMode="auto">
            <a:xfrm>
              <a:off x="686" y="1694"/>
              <a:ext cx="1" cy="562"/>
            </a:xfrm>
            <a:custGeom>
              <a:avLst/>
              <a:gdLst>
                <a:gd name="T0" fmla="*/ 0 w 1"/>
                <a:gd name="T1" fmla="*/ 0 h 562"/>
                <a:gd name="T2" fmla="*/ 0 w 1"/>
                <a:gd name="T3" fmla="*/ 562 h 562"/>
                <a:gd name="T4" fmla="*/ 0 60000 65536"/>
                <a:gd name="T5" fmla="*/ 0 60000 65536"/>
                <a:gd name="T6" fmla="*/ 0 w 1"/>
                <a:gd name="T7" fmla="*/ 0 h 562"/>
                <a:gd name="T8" fmla="*/ 1 w 1"/>
                <a:gd name="T9" fmla="*/ 562 h 5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2">
                  <a:moveTo>
                    <a:pt x="0" y="0"/>
                  </a:moveTo>
                  <a:lnTo>
                    <a:pt x="0" y="562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H="1">
              <a:off x="667" y="2246"/>
              <a:ext cx="13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53"/>
            <p:cNvSpPr>
              <a:spLocks noChangeShapeType="1"/>
            </p:cNvSpPr>
            <p:nvPr/>
          </p:nvSpPr>
          <p:spPr bwMode="auto">
            <a:xfrm flipH="1">
              <a:off x="499" y="1593"/>
              <a:ext cx="303" cy="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Freeform 54"/>
            <p:cNvSpPr>
              <a:spLocks/>
            </p:cNvSpPr>
            <p:nvPr/>
          </p:nvSpPr>
          <p:spPr bwMode="auto">
            <a:xfrm>
              <a:off x="528" y="1576"/>
              <a:ext cx="4" cy="798"/>
            </a:xfrm>
            <a:custGeom>
              <a:avLst/>
              <a:gdLst>
                <a:gd name="T0" fmla="*/ 0 w 4"/>
                <a:gd name="T1" fmla="*/ 0 h 798"/>
                <a:gd name="T2" fmla="*/ 4 w 4"/>
                <a:gd name="T3" fmla="*/ 798 h 798"/>
                <a:gd name="T4" fmla="*/ 0 60000 65536"/>
                <a:gd name="T5" fmla="*/ 0 60000 65536"/>
                <a:gd name="T6" fmla="*/ 0 w 4"/>
                <a:gd name="T7" fmla="*/ 0 h 798"/>
                <a:gd name="T8" fmla="*/ 4 w 4"/>
                <a:gd name="T9" fmla="*/ 798 h 7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798">
                  <a:moveTo>
                    <a:pt x="0" y="0"/>
                  </a:moveTo>
                  <a:lnTo>
                    <a:pt x="4" y="798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Line 55"/>
            <p:cNvSpPr>
              <a:spLocks noChangeShapeType="1"/>
            </p:cNvSpPr>
            <p:nvPr/>
          </p:nvSpPr>
          <p:spPr bwMode="auto">
            <a:xfrm flipH="1">
              <a:off x="336" y="1435"/>
              <a:ext cx="90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56"/>
            <p:cNvSpPr>
              <a:spLocks noChangeShapeType="1"/>
            </p:cNvSpPr>
            <p:nvPr/>
          </p:nvSpPr>
          <p:spPr bwMode="auto">
            <a:xfrm flipH="1">
              <a:off x="336" y="2500"/>
              <a:ext cx="90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366" y="1421"/>
              <a:ext cx="0" cy="109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2206" y="1419"/>
              <a:ext cx="20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2192" y="2526"/>
              <a:ext cx="21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380" y="1403"/>
              <a:ext cx="0" cy="113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>
              <a:off x="2192" y="1286"/>
              <a:ext cx="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Line 64"/>
            <p:cNvSpPr>
              <a:spLocks noChangeShapeType="1"/>
            </p:cNvSpPr>
            <p:nvPr/>
          </p:nvSpPr>
          <p:spPr bwMode="auto">
            <a:xfrm>
              <a:off x="2206" y="2640"/>
              <a:ext cx="38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>
              <a:off x="2572" y="1276"/>
              <a:ext cx="0" cy="13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Freeform 66"/>
            <p:cNvSpPr>
              <a:spLocks/>
            </p:cNvSpPr>
            <p:nvPr/>
          </p:nvSpPr>
          <p:spPr bwMode="auto">
            <a:xfrm>
              <a:off x="1694" y="1552"/>
              <a:ext cx="1" cy="848"/>
            </a:xfrm>
            <a:custGeom>
              <a:avLst/>
              <a:gdLst>
                <a:gd name="T0" fmla="*/ 0 w 1"/>
                <a:gd name="T1" fmla="*/ 0 h 848"/>
                <a:gd name="T2" fmla="*/ 0 w 1"/>
                <a:gd name="T3" fmla="*/ 848 h 848"/>
                <a:gd name="T4" fmla="*/ 0 60000 65536"/>
                <a:gd name="T5" fmla="*/ 0 60000 65536"/>
                <a:gd name="T6" fmla="*/ 0 w 1"/>
                <a:gd name="T7" fmla="*/ 0 h 848"/>
                <a:gd name="T8" fmla="*/ 1 w 1"/>
                <a:gd name="T9" fmla="*/ 848 h 8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8">
                  <a:moveTo>
                    <a:pt x="0" y="0"/>
                  </a:moveTo>
                  <a:lnTo>
                    <a:pt x="0" y="848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812" y="2332"/>
              <a:ext cx="0" cy="66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2206" y="2617"/>
              <a:ext cx="0" cy="37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1750" y="2640"/>
              <a:ext cx="0" cy="20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>
              <a:off x="1234" y="2478"/>
              <a:ext cx="0" cy="21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 flipH="1">
              <a:off x="820" y="2675"/>
              <a:ext cx="42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Line 72"/>
            <p:cNvSpPr>
              <a:spLocks noChangeShapeType="1"/>
            </p:cNvSpPr>
            <p:nvPr/>
          </p:nvSpPr>
          <p:spPr bwMode="auto">
            <a:xfrm>
              <a:off x="816" y="2824"/>
              <a:ext cx="94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" name="Line 73"/>
            <p:cNvSpPr>
              <a:spLocks noChangeShapeType="1"/>
            </p:cNvSpPr>
            <p:nvPr/>
          </p:nvSpPr>
          <p:spPr bwMode="auto">
            <a:xfrm>
              <a:off x="812" y="2960"/>
              <a:ext cx="139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 flipV="1">
              <a:off x="2206" y="936"/>
              <a:ext cx="0" cy="360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9" name="Line 75"/>
            <p:cNvSpPr>
              <a:spLocks noChangeShapeType="1"/>
            </p:cNvSpPr>
            <p:nvPr/>
          </p:nvSpPr>
          <p:spPr bwMode="auto">
            <a:xfrm flipV="1">
              <a:off x="1853" y="1132"/>
              <a:ext cx="2" cy="288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Line 76"/>
            <p:cNvSpPr>
              <a:spLocks noChangeShapeType="1"/>
            </p:cNvSpPr>
            <p:nvPr/>
          </p:nvSpPr>
          <p:spPr bwMode="auto">
            <a:xfrm>
              <a:off x="1853" y="1147"/>
              <a:ext cx="353" cy="0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 flipV="1">
              <a:off x="1362" y="936"/>
              <a:ext cx="0" cy="640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362" y="988"/>
              <a:ext cx="844" cy="0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 rot="-5400000">
              <a:off x="162" y="1898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 rot="-5400000">
              <a:off x="327" y="182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35" name="Text Box 84"/>
            <p:cNvSpPr txBox="1">
              <a:spLocks noChangeArrowheads="1"/>
            </p:cNvSpPr>
            <p:nvPr/>
          </p:nvSpPr>
          <p:spPr bwMode="auto">
            <a:xfrm rot="-5400000">
              <a:off x="485" y="1900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36" name="Text Box 85"/>
            <p:cNvSpPr txBox="1">
              <a:spLocks noChangeArrowheads="1"/>
            </p:cNvSpPr>
            <p:nvPr/>
          </p:nvSpPr>
          <p:spPr bwMode="auto">
            <a:xfrm rot="-5400000">
              <a:off x="2378" y="1970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37" name="Text Box 86"/>
            <p:cNvSpPr txBox="1">
              <a:spLocks noChangeArrowheads="1"/>
            </p:cNvSpPr>
            <p:nvPr/>
          </p:nvSpPr>
          <p:spPr bwMode="auto">
            <a:xfrm rot="-5400000">
              <a:off x="2183" y="193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38" name="Text Box 87"/>
            <p:cNvSpPr txBox="1">
              <a:spLocks noChangeArrowheads="1"/>
            </p:cNvSpPr>
            <p:nvPr/>
          </p:nvSpPr>
          <p:spPr bwMode="auto">
            <a:xfrm rot="-5400000">
              <a:off x="1496" y="1940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grpSp>
          <p:nvGrpSpPr>
            <p:cNvPr id="39" name="Group 165"/>
            <p:cNvGrpSpPr>
              <a:grpSpLocks/>
            </p:cNvGrpSpPr>
            <p:nvPr/>
          </p:nvGrpSpPr>
          <p:grpSpPr bwMode="auto">
            <a:xfrm>
              <a:off x="3395" y="1213"/>
              <a:ext cx="1540" cy="1367"/>
              <a:chOff x="3395" y="1655"/>
              <a:chExt cx="1540" cy="1367"/>
            </a:xfrm>
          </p:grpSpPr>
          <p:sp>
            <p:nvSpPr>
              <p:cNvPr id="75" name="Line 91"/>
              <p:cNvSpPr>
                <a:spLocks noChangeShapeType="1"/>
              </p:cNvSpPr>
              <p:nvPr/>
            </p:nvSpPr>
            <p:spPr bwMode="auto">
              <a:xfrm>
                <a:off x="3395" y="2339"/>
                <a:ext cx="15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Rectangle 92"/>
              <p:cNvSpPr>
                <a:spLocks noChangeArrowheads="1"/>
              </p:cNvSpPr>
              <p:nvPr/>
            </p:nvSpPr>
            <p:spPr bwMode="auto">
              <a:xfrm>
                <a:off x="3455" y="2079"/>
                <a:ext cx="558" cy="53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7" name="Rectangle 93"/>
              <p:cNvSpPr>
                <a:spLocks noChangeArrowheads="1"/>
              </p:cNvSpPr>
              <p:nvPr/>
            </p:nvSpPr>
            <p:spPr bwMode="auto">
              <a:xfrm>
                <a:off x="4013" y="1929"/>
                <a:ext cx="493" cy="81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8" name="Rectangle 94"/>
              <p:cNvSpPr>
                <a:spLocks noChangeArrowheads="1"/>
              </p:cNvSpPr>
              <p:nvPr/>
            </p:nvSpPr>
            <p:spPr bwMode="auto">
              <a:xfrm>
                <a:off x="4506" y="1788"/>
                <a:ext cx="351" cy="110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9" name="Line 95"/>
              <p:cNvSpPr>
                <a:spLocks noChangeShapeType="1"/>
              </p:cNvSpPr>
              <p:nvPr/>
            </p:nvSpPr>
            <p:spPr bwMode="auto">
              <a:xfrm flipH="1">
                <a:off x="4857" y="1656"/>
                <a:ext cx="0" cy="13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0" name="Line 96"/>
              <p:cNvSpPr>
                <a:spLocks noChangeShapeType="1"/>
              </p:cNvSpPr>
              <p:nvPr/>
            </p:nvSpPr>
            <p:spPr bwMode="auto">
              <a:xfrm>
                <a:off x="3455" y="1953"/>
                <a:ext cx="0" cy="7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1" name="Line 97"/>
              <p:cNvSpPr>
                <a:spLocks noChangeShapeType="1"/>
              </p:cNvSpPr>
              <p:nvPr/>
            </p:nvSpPr>
            <p:spPr bwMode="auto">
              <a:xfrm flipH="1">
                <a:off x="4396" y="1663"/>
                <a:ext cx="4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" name="Line 98"/>
              <p:cNvSpPr>
                <a:spLocks noChangeShapeType="1"/>
              </p:cNvSpPr>
              <p:nvPr/>
            </p:nvSpPr>
            <p:spPr bwMode="auto">
              <a:xfrm flipH="1">
                <a:off x="4396" y="3008"/>
                <a:ext cx="4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3" name="Freeform 99"/>
              <p:cNvSpPr>
                <a:spLocks/>
              </p:cNvSpPr>
              <p:nvPr/>
            </p:nvSpPr>
            <p:spPr bwMode="auto">
              <a:xfrm>
                <a:off x="4398" y="2859"/>
                <a:ext cx="1" cy="160"/>
              </a:xfrm>
              <a:custGeom>
                <a:avLst/>
                <a:gdLst>
                  <a:gd name="T0" fmla="*/ 0 w 1"/>
                  <a:gd name="T1" fmla="*/ 160 h 160"/>
                  <a:gd name="T2" fmla="*/ 0 w 1"/>
                  <a:gd name="T3" fmla="*/ 0 h 160"/>
                  <a:gd name="T4" fmla="*/ 0 60000 65536"/>
                  <a:gd name="T5" fmla="*/ 0 60000 65536"/>
                  <a:gd name="T6" fmla="*/ 0 w 1"/>
                  <a:gd name="T7" fmla="*/ 0 h 160"/>
                  <a:gd name="T8" fmla="*/ 1 w 1"/>
                  <a:gd name="T9" fmla="*/ 160 h 1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0">
                    <a:moveTo>
                      <a:pt x="0" y="16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4" name="Freeform 100"/>
              <p:cNvSpPr>
                <a:spLocks/>
              </p:cNvSpPr>
              <p:nvPr/>
            </p:nvSpPr>
            <p:spPr bwMode="auto">
              <a:xfrm>
                <a:off x="4400" y="1658"/>
                <a:ext cx="1" cy="160"/>
              </a:xfrm>
              <a:custGeom>
                <a:avLst/>
                <a:gdLst>
                  <a:gd name="T0" fmla="*/ 0 w 1"/>
                  <a:gd name="T1" fmla="*/ 160 h 160"/>
                  <a:gd name="T2" fmla="*/ 0 w 1"/>
                  <a:gd name="T3" fmla="*/ 0 h 160"/>
                  <a:gd name="T4" fmla="*/ 0 60000 65536"/>
                  <a:gd name="T5" fmla="*/ 0 60000 65536"/>
                  <a:gd name="T6" fmla="*/ 0 w 1"/>
                  <a:gd name="T7" fmla="*/ 0 h 160"/>
                  <a:gd name="T8" fmla="*/ 1 w 1"/>
                  <a:gd name="T9" fmla="*/ 160 h 1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0">
                    <a:moveTo>
                      <a:pt x="0" y="16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5" name="Line 101"/>
              <p:cNvSpPr>
                <a:spLocks noChangeShapeType="1"/>
              </p:cNvSpPr>
              <p:nvPr/>
            </p:nvSpPr>
            <p:spPr bwMode="auto">
              <a:xfrm flipH="1">
                <a:off x="3879" y="2863"/>
                <a:ext cx="53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6" name="Line 102"/>
              <p:cNvSpPr>
                <a:spLocks noChangeShapeType="1"/>
              </p:cNvSpPr>
              <p:nvPr/>
            </p:nvSpPr>
            <p:spPr bwMode="auto">
              <a:xfrm flipH="1">
                <a:off x="3879" y="1808"/>
                <a:ext cx="53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" name="Freeform 103"/>
              <p:cNvSpPr>
                <a:spLocks/>
              </p:cNvSpPr>
              <p:nvPr/>
            </p:nvSpPr>
            <p:spPr bwMode="auto">
              <a:xfrm>
                <a:off x="3887" y="2718"/>
                <a:ext cx="3" cy="155"/>
              </a:xfrm>
              <a:custGeom>
                <a:avLst/>
                <a:gdLst>
                  <a:gd name="T0" fmla="*/ 3 w 3"/>
                  <a:gd name="T1" fmla="*/ 155 h 155"/>
                  <a:gd name="T2" fmla="*/ 0 w 3"/>
                  <a:gd name="T3" fmla="*/ 0 h 155"/>
                  <a:gd name="T4" fmla="*/ 0 60000 65536"/>
                  <a:gd name="T5" fmla="*/ 0 60000 65536"/>
                  <a:gd name="T6" fmla="*/ 0 w 3"/>
                  <a:gd name="T7" fmla="*/ 0 h 155"/>
                  <a:gd name="T8" fmla="*/ 3 w 3"/>
                  <a:gd name="T9" fmla="*/ 155 h 1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55">
                    <a:moveTo>
                      <a:pt x="3" y="15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" name="Line 104"/>
              <p:cNvSpPr>
                <a:spLocks noChangeShapeType="1"/>
              </p:cNvSpPr>
              <p:nvPr/>
            </p:nvSpPr>
            <p:spPr bwMode="auto">
              <a:xfrm flipH="1">
                <a:off x="3463" y="2725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" name="Freeform 105"/>
              <p:cNvSpPr>
                <a:spLocks/>
              </p:cNvSpPr>
              <p:nvPr/>
            </p:nvSpPr>
            <p:spPr bwMode="auto">
              <a:xfrm>
                <a:off x="3883" y="1802"/>
                <a:ext cx="2" cy="162"/>
              </a:xfrm>
              <a:custGeom>
                <a:avLst/>
                <a:gdLst>
                  <a:gd name="T0" fmla="*/ 0 w 2"/>
                  <a:gd name="T1" fmla="*/ 162 h 162"/>
                  <a:gd name="T2" fmla="*/ 2 w 2"/>
                  <a:gd name="T3" fmla="*/ 0 h 162"/>
                  <a:gd name="T4" fmla="*/ 0 60000 65536"/>
                  <a:gd name="T5" fmla="*/ 0 60000 65536"/>
                  <a:gd name="T6" fmla="*/ 0 w 2"/>
                  <a:gd name="T7" fmla="*/ 0 h 162"/>
                  <a:gd name="T8" fmla="*/ 2 w 2"/>
                  <a:gd name="T9" fmla="*/ 162 h 1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62">
                    <a:moveTo>
                      <a:pt x="0" y="162"/>
                    </a:moveTo>
                    <a:lnTo>
                      <a:pt x="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" name="Line 106"/>
              <p:cNvSpPr>
                <a:spLocks noChangeShapeType="1"/>
              </p:cNvSpPr>
              <p:nvPr/>
            </p:nvSpPr>
            <p:spPr bwMode="auto">
              <a:xfrm flipH="1">
                <a:off x="3455" y="1960"/>
                <a:ext cx="43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" name="Line 107"/>
              <p:cNvSpPr>
                <a:spLocks noChangeShapeType="1"/>
              </p:cNvSpPr>
              <p:nvPr/>
            </p:nvSpPr>
            <p:spPr bwMode="auto">
              <a:xfrm flipV="1">
                <a:off x="3473" y="1962"/>
                <a:ext cx="109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" name="Line 108"/>
              <p:cNvSpPr>
                <a:spLocks noChangeShapeType="1"/>
              </p:cNvSpPr>
              <p:nvPr/>
            </p:nvSpPr>
            <p:spPr bwMode="auto">
              <a:xfrm flipV="1">
                <a:off x="3611" y="1962"/>
                <a:ext cx="116" cy="1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" name="Line 109"/>
              <p:cNvSpPr>
                <a:spLocks noChangeShapeType="1"/>
              </p:cNvSpPr>
              <p:nvPr/>
            </p:nvSpPr>
            <p:spPr bwMode="auto">
              <a:xfrm flipV="1">
                <a:off x="3756" y="1809"/>
                <a:ext cx="269" cy="2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4" name="Freeform 110"/>
              <p:cNvSpPr>
                <a:spLocks/>
              </p:cNvSpPr>
              <p:nvPr/>
            </p:nvSpPr>
            <p:spPr bwMode="auto">
              <a:xfrm>
                <a:off x="3917" y="1977"/>
                <a:ext cx="100" cy="102"/>
              </a:xfrm>
              <a:custGeom>
                <a:avLst/>
                <a:gdLst>
                  <a:gd name="T0" fmla="*/ 0 w 100"/>
                  <a:gd name="T1" fmla="*/ 102 h 102"/>
                  <a:gd name="T2" fmla="*/ 100 w 100"/>
                  <a:gd name="T3" fmla="*/ 0 h 102"/>
                  <a:gd name="T4" fmla="*/ 0 60000 65536"/>
                  <a:gd name="T5" fmla="*/ 0 60000 65536"/>
                  <a:gd name="T6" fmla="*/ 0 w 100"/>
                  <a:gd name="T7" fmla="*/ 0 h 102"/>
                  <a:gd name="T8" fmla="*/ 100 w 100"/>
                  <a:gd name="T9" fmla="*/ 102 h 1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102">
                    <a:moveTo>
                      <a:pt x="0" y="102"/>
                    </a:moveTo>
                    <a:lnTo>
                      <a:pt x="10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5" name="Freeform 111"/>
              <p:cNvSpPr>
                <a:spLocks/>
              </p:cNvSpPr>
              <p:nvPr/>
            </p:nvSpPr>
            <p:spPr bwMode="auto">
              <a:xfrm>
                <a:off x="4221" y="1810"/>
                <a:ext cx="124" cy="124"/>
              </a:xfrm>
              <a:custGeom>
                <a:avLst/>
                <a:gdLst>
                  <a:gd name="T0" fmla="*/ 0 w 124"/>
                  <a:gd name="T1" fmla="*/ 124 h 124"/>
                  <a:gd name="T2" fmla="*/ 124 w 124"/>
                  <a:gd name="T3" fmla="*/ 0 h 124"/>
                  <a:gd name="T4" fmla="*/ 0 60000 65536"/>
                  <a:gd name="T5" fmla="*/ 0 60000 65536"/>
                  <a:gd name="T6" fmla="*/ 0 w 124"/>
                  <a:gd name="T7" fmla="*/ 0 h 124"/>
                  <a:gd name="T8" fmla="*/ 124 w 124"/>
                  <a:gd name="T9" fmla="*/ 124 h 1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4" h="124">
                    <a:moveTo>
                      <a:pt x="0" y="124"/>
                    </a:moveTo>
                    <a:lnTo>
                      <a:pt x="12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6" name="Freeform 112"/>
              <p:cNvSpPr>
                <a:spLocks/>
              </p:cNvSpPr>
              <p:nvPr/>
            </p:nvSpPr>
            <p:spPr bwMode="auto">
              <a:xfrm>
                <a:off x="4386" y="1809"/>
                <a:ext cx="119" cy="120"/>
              </a:xfrm>
              <a:custGeom>
                <a:avLst/>
                <a:gdLst>
                  <a:gd name="T0" fmla="*/ 0 w 119"/>
                  <a:gd name="T1" fmla="*/ 120 h 120"/>
                  <a:gd name="T2" fmla="*/ 119 w 119"/>
                  <a:gd name="T3" fmla="*/ 0 h 120"/>
                  <a:gd name="T4" fmla="*/ 0 60000 65536"/>
                  <a:gd name="T5" fmla="*/ 0 60000 65536"/>
                  <a:gd name="T6" fmla="*/ 0 w 119"/>
                  <a:gd name="T7" fmla="*/ 0 h 120"/>
                  <a:gd name="T8" fmla="*/ 119 w 119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120">
                    <a:moveTo>
                      <a:pt x="0" y="120"/>
                    </a:moveTo>
                    <a:lnTo>
                      <a:pt x="11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7" name="Freeform 113"/>
              <p:cNvSpPr>
                <a:spLocks/>
              </p:cNvSpPr>
              <p:nvPr/>
            </p:nvSpPr>
            <p:spPr bwMode="auto">
              <a:xfrm>
                <a:off x="4534" y="1660"/>
                <a:ext cx="128" cy="127"/>
              </a:xfrm>
              <a:custGeom>
                <a:avLst/>
                <a:gdLst>
                  <a:gd name="T0" fmla="*/ 0 w 128"/>
                  <a:gd name="T1" fmla="*/ 127 h 127"/>
                  <a:gd name="T2" fmla="*/ 128 w 128"/>
                  <a:gd name="T3" fmla="*/ 0 h 127"/>
                  <a:gd name="T4" fmla="*/ 0 60000 65536"/>
                  <a:gd name="T5" fmla="*/ 0 60000 65536"/>
                  <a:gd name="T6" fmla="*/ 0 w 128"/>
                  <a:gd name="T7" fmla="*/ 0 h 127"/>
                  <a:gd name="T8" fmla="*/ 128 w 128"/>
                  <a:gd name="T9" fmla="*/ 127 h 12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" h="127">
                    <a:moveTo>
                      <a:pt x="0" y="127"/>
                    </a:moveTo>
                    <a:lnTo>
                      <a:pt x="12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8" name="Line 114"/>
              <p:cNvSpPr>
                <a:spLocks noChangeShapeType="1"/>
              </p:cNvSpPr>
              <p:nvPr/>
            </p:nvSpPr>
            <p:spPr bwMode="auto">
              <a:xfrm flipV="1">
                <a:off x="4394" y="1661"/>
                <a:ext cx="10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9" name="Freeform 115"/>
              <p:cNvSpPr>
                <a:spLocks/>
              </p:cNvSpPr>
              <p:nvPr/>
            </p:nvSpPr>
            <p:spPr bwMode="auto">
              <a:xfrm>
                <a:off x="4691" y="1655"/>
                <a:ext cx="130" cy="130"/>
              </a:xfrm>
              <a:custGeom>
                <a:avLst/>
                <a:gdLst>
                  <a:gd name="T0" fmla="*/ 0 w 130"/>
                  <a:gd name="T1" fmla="*/ 130 h 130"/>
                  <a:gd name="T2" fmla="*/ 130 w 130"/>
                  <a:gd name="T3" fmla="*/ 0 h 130"/>
                  <a:gd name="T4" fmla="*/ 0 60000 65536"/>
                  <a:gd name="T5" fmla="*/ 0 60000 65536"/>
                  <a:gd name="T6" fmla="*/ 0 w 130"/>
                  <a:gd name="T7" fmla="*/ 0 h 130"/>
                  <a:gd name="T8" fmla="*/ 130 w 130"/>
                  <a:gd name="T9" fmla="*/ 130 h 1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0" h="130">
                    <a:moveTo>
                      <a:pt x="0" y="130"/>
                    </a:move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0" name="Freeform 116"/>
              <p:cNvSpPr>
                <a:spLocks/>
              </p:cNvSpPr>
              <p:nvPr/>
            </p:nvSpPr>
            <p:spPr bwMode="auto">
              <a:xfrm>
                <a:off x="4062" y="1807"/>
                <a:ext cx="125" cy="124"/>
              </a:xfrm>
              <a:custGeom>
                <a:avLst/>
                <a:gdLst>
                  <a:gd name="T0" fmla="*/ 5 w 125"/>
                  <a:gd name="T1" fmla="*/ 122 h 124"/>
                  <a:gd name="T2" fmla="*/ 0 w 125"/>
                  <a:gd name="T3" fmla="*/ 124 h 124"/>
                  <a:gd name="T4" fmla="*/ 125 w 125"/>
                  <a:gd name="T5" fmla="*/ 0 h 124"/>
                  <a:gd name="T6" fmla="*/ 0 60000 65536"/>
                  <a:gd name="T7" fmla="*/ 0 60000 65536"/>
                  <a:gd name="T8" fmla="*/ 0 60000 65536"/>
                  <a:gd name="T9" fmla="*/ 0 w 125"/>
                  <a:gd name="T10" fmla="*/ 0 h 124"/>
                  <a:gd name="T11" fmla="*/ 125 w 125"/>
                  <a:gd name="T12" fmla="*/ 124 h 1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5" h="124">
                    <a:moveTo>
                      <a:pt x="5" y="122"/>
                    </a:moveTo>
                    <a:lnTo>
                      <a:pt x="0" y="124"/>
                    </a:lnTo>
                    <a:lnTo>
                      <a:pt x="12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1" name="Freeform 117"/>
              <p:cNvSpPr>
                <a:spLocks/>
              </p:cNvSpPr>
              <p:nvPr/>
            </p:nvSpPr>
            <p:spPr bwMode="auto">
              <a:xfrm>
                <a:off x="3453" y="2613"/>
                <a:ext cx="86" cy="86"/>
              </a:xfrm>
              <a:custGeom>
                <a:avLst/>
                <a:gdLst>
                  <a:gd name="T0" fmla="*/ 0 w 86"/>
                  <a:gd name="T1" fmla="*/ 86 h 86"/>
                  <a:gd name="T2" fmla="*/ 86 w 86"/>
                  <a:gd name="T3" fmla="*/ 0 h 86"/>
                  <a:gd name="T4" fmla="*/ 0 60000 65536"/>
                  <a:gd name="T5" fmla="*/ 0 60000 65536"/>
                  <a:gd name="T6" fmla="*/ 0 w 86"/>
                  <a:gd name="T7" fmla="*/ 0 h 86"/>
                  <a:gd name="T8" fmla="*/ 86 w 86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6" h="86">
                    <a:moveTo>
                      <a:pt x="0" y="86"/>
                    </a:moveTo>
                    <a:lnTo>
                      <a:pt x="8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2" name="Freeform 118"/>
              <p:cNvSpPr>
                <a:spLocks/>
              </p:cNvSpPr>
              <p:nvPr/>
            </p:nvSpPr>
            <p:spPr bwMode="auto">
              <a:xfrm>
                <a:off x="3568" y="2618"/>
                <a:ext cx="110" cy="110"/>
              </a:xfrm>
              <a:custGeom>
                <a:avLst/>
                <a:gdLst>
                  <a:gd name="T0" fmla="*/ 0 w 110"/>
                  <a:gd name="T1" fmla="*/ 110 h 110"/>
                  <a:gd name="T2" fmla="*/ 110 w 110"/>
                  <a:gd name="T3" fmla="*/ 0 h 110"/>
                  <a:gd name="T4" fmla="*/ 0 60000 65536"/>
                  <a:gd name="T5" fmla="*/ 0 60000 65536"/>
                  <a:gd name="T6" fmla="*/ 0 w 110"/>
                  <a:gd name="T7" fmla="*/ 0 h 110"/>
                  <a:gd name="T8" fmla="*/ 110 w 110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0" h="110">
                    <a:moveTo>
                      <a:pt x="0" y="110"/>
                    </a:moveTo>
                    <a:lnTo>
                      <a:pt x="1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3" name="Freeform 119"/>
              <p:cNvSpPr>
                <a:spLocks/>
              </p:cNvSpPr>
              <p:nvPr/>
            </p:nvSpPr>
            <p:spPr bwMode="auto">
              <a:xfrm>
                <a:off x="3717" y="2613"/>
                <a:ext cx="115" cy="115"/>
              </a:xfrm>
              <a:custGeom>
                <a:avLst/>
                <a:gdLst>
                  <a:gd name="T0" fmla="*/ 0 w 115"/>
                  <a:gd name="T1" fmla="*/ 115 h 115"/>
                  <a:gd name="T2" fmla="*/ 115 w 115"/>
                  <a:gd name="T3" fmla="*/ 0 h 115"/>
                  <a:gd name="T4" fmla="*/ 0 60000 65536"/>
                  <a:gd name="T5" fmla="*/ 0 60000 65536"/>
                  <a:gd name="T6" fmla="*/ 0 w 115"/>
                  <a:gd name="T7" fmla="*/ 0 h 115"/>
                  <a:gd name="T8" fmla="*/ 115 w 115"/>
                  <a:gd name="T9" fmla="*/ 115 h 1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" h="115">
                    <a:moveTo>
                      <a:pt x="0" y="115"/>
                    </a:moveTo>
                    <a:lnTo>
                      <a:pt x="11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4" name="Freeform 120"/>
              <p:cNvSpPr>
                <a:spLocks/>
              </p:cNvSpPr>
              <p:nvPr/>
            </p:nvSpPr>
            <p:spPr bwMode="auto">
              <a:xfrm>
                <a:off x="3856" y="2618"/>
                <a:ext cx="110" cy="110"/>
              </a:xfrm>
              <a:custGeom>
                <a:avLst/>
                <a:gdLst>
                  <a:gd name="T0" fmla="*/ 0 w 110"/>
                  <a:gd name="T1" fmla="*/ 110 h 110"/>
                  <a:gd name="T2" fmla="*/ 110 w 110"/>
                  <a:gd name="T3" fmla="*/ 0 h 110"/>
                  <a:gd name="T4" fmla="*/ 0 60000 65536"/>
                  <a:gd name="T5" fmla="*/ 0 60000 65536"/>
                  <a:gd name="T6" fmla="*/ 0 w 110"/>
                  <a:gd name="T7" fmla="*/ 0 h 110"/>
                  <a:gd name="T8" fmla="*/ 110 w 110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0" h="110">
                    <a:moveTo>
                      <a:pt x="0" y="110"/>
                    </a:moveTo>
                    <a:lnTo>
                      <a:pt x="1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5" name="Line 121"/>
              <p:cNvSpPr>
                <a:spLocks noChangeShapeType="1"/>
              </p:cNvSpPr>
              <p:nvPr/>
            </p:nvSpPr>
            <p:spPr bwMode="auto">
              <a:xfrm flipV="1">
                <a:off x="3892" y="2728"/>
                <a:ext cx="117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6" name="Line 122"/>
              <p:cNvSpPr>
                <a:spLocks noChangeShapeType="1"/>
              </p:cNvSpPr>
              <p:nvPr/>
            </p:nvSpPr>
            <p:spPr bwMode="auto">
              <a:xfrm flipV="1">
                <a:off x="4025" y="2743"/>
                <a:ext cx="11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7" name="Freeform 123"/>
              <p:cNvSpPr>
                <a:spLocks/>
              </p:cNvSpPr>
              <p:nvPr/>
            </p:nvSpPr>
            <p:spPr bwMode="auto">
              <a:xfrm>
                <a:off x="4144" y="2743"/>
                <a:ext cx="125" cy="124"/>
              </a:xfrm>
              <a:custGeom>
                <a:avLst/>
                <a:gdLst>
                  <a:gd name="T0" fmla="*/ 0 w 125"/>
                  <a:gd name="T1" fmla="*/ 124 h 124"/>
                  <a:gd name="T2" fmla="*/ 125 w 125"/>
                  <a:gd name="T3" fmla="*/ 0 h 124"/>
                  <a:gd name="T4" fmla="*/ 0 60000 65536"/>
                  <a:gd name="T5" fmla="*/ 0 60000 65536"/>
                  <a:gd name="T6" fmla="*/ 0 w 125"/>
                  <a:gd name="T7" fmla="*/ 0 h 124"/>
                  <a:gd name="T8" fmla="*/ 125 w 125"/>
                  <a:gd name="T9" fmla="*/ 124 h 1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5" h="124">
                    <a:moveTo>
                      <a:pt x="0" y="124"/>
                    </a:moveTo>
                    <a:lnTo>
                      <a:pt x="12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8" name="Freeform 124"/>
              <p:cNvSpPr>
                <a:spLocks/>
              </p:cNvSpPr>
              <p:nvPr/>
            </p:nvSpPr>
            <p:spPr bwMode="auto">
              <a:xfrm>
                <a:off x="4278" y="2747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  <a:gd name="T6" fmla="*/ 0 w 120"/>
                  <a:gd name="T7" fmla="*/ 0 h 120"/>
                  <a:gd name="T8" fmla="*/ 120 w 120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4393" y="2771"/>
                <a:ext cx="106" cy="106"/>
              </a:xfrm>
              <a:custGeom>
                <a:avLst/>
                <a:gdLst>
                  <a:gd name="T0" fmla="*/ 0 w 106"/>
                  <a:gd name="T1" fmla="*/ 106 h 106"/>
                  <a:gd name="T2" fmla="*/ 106 w 106"/>
                  <a:gd name="T3" fmla="*/ 0 h 106"/>
                  <a:gd name="T4" fmla="*/ 0 60000 65536"/>
                  <a:gd name="T5" fmla="*/ 0 60000 65536"/>
                  <a:gd name="T6" fmla="*/ 0 w 106"/>
                  <a:gd name="T7" fmla="*/ 0 h 106"/>
                  <a:gd name="T8" fmla="*/ 106 w 106"/>
                  <a:gd name="T9" fmla="*/ 106 h 1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6" h="106">
                    <a:moveTo>
                      <a:pt x="0" y="106"/>
                    </a:moveTo>
                    <a:lnTo>
                      <a:pt x="10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0" name="Line 126"/>
              <p:cNvSpPr>
                <a:spLocks noChangeShapeType="1"/>
              </p:cNvSpPr>
              <p:nvPr/>
            </p:nvSpPr>
            <p:spPr bwMode="auto">
              <a:xfrm flipV="1">
                <a:off x="4401" y="2881"/>
                <a:ext cx="103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1" name="Line 127"/>
              <p:cNvSpPr>
                <a:spLocks noChangeShapeType="1"/>
              </p:cNvSpPr>
              <p:nvPr/>
            </p:nvSpPr>
            <p:spPr bwMode="auto">
              <a:xfrm flipV="1">
                <a:off x="4502" y="2891"/>
                <a:ext cx="111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2" name="Freeform 128"/>
              <p:cNvSpPr>
                <a:spLocks/>
              </p:cNvSpPr>
              <p:nvPr/>
            </p:nvSpPr>
            <p:spPr bwMode="auto">
              <a:xfrm>
                <a:off x="4614" y="2893"/>
                <a:ext cx="118" cy="118"/>
              </a:xfrm>
              <a:custGeom>
                <a:avLst/>
                <a:gdLst>
                  <a:gd name="T0" fmla="*/ 0 w 118"/>
                  <a:gd name="T1" fmla="*/ 118 h 118"/>
                  <a:gd name="T2" fmla="*/ 118 w 118"/>
                  <a:gd name="T3" fmla="*/ 0 h 118"/>
                  <a:gd name="T4" fmla="*/ 0 60000 65536"/>
                  <a:gd name="T5" fmla="*/ 0 60000 65536"/>
                  <a:gd name="T6" fmla="*/ 0 w 118"/>
                  <a:gd name="T7" fmla="*/ 0 h 118"/>
                  <a:gd name="T8" fmla="*/ 118 w 118"/>
                  <a:gd name="T9" fmla="*/ 118 h 1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" h="118">
                    <a:moveTo>
                      <a:pt x="0" y="118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3" name="Line 129"/>
              <p:cNvSpPr>
                <a:spLocks noChangeShapeType="1"/>
              </p:cNvSpPr>
              <p:nvPr/>
            </p:nvSpPr>
            <p:spPr bwMode="auto">
              <a:xfrm flipV="1">
                <a:off x="4725" y="2889"/>
                <a:ext cx="118" cy="1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40" name="Line 130"/>
            <p:cNvSpPr>
              <a:spLocks noChangeShapeType="1"/>
            </p:cNvSpPr>
            <p:nvPr/>
          </p:nvSpPr>
          <p:spPr bwMode="auto">
            <a:xfrm flipH="1">
              <a:off x="3318" y="1638"/>
              <a:ext cx="15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Freeform 131"/>
            <p:cNvSpPr>
              <a:spLocks/>
            </p:cNvSpPr>
            <p:nvPr/>
          </p:nvSpPr>
          <p:spPr bwMode="auto">
            <a:xfrm>
              <a:off x="3150" y="2281"/>
              <a:ext cx="317" cy="1"/>
            </a:xfrm>
            <a:custGeom>
              <a:avLst/>
              <a:gdLst>
                <a:gd name="T0" fmla="*/ 317 w 317"/>
                <a:gd name="T1" fmla="*/ 0 h 1"/>
                <a:gd name="T2" fmla="*/ 0 w 317"/>
                <a:gd name="T3" fmla="*/ 0 h 1"/>
                <a:gd name="T4" fmla="*/ 0 60000 65536"/>
                <a:gd name="T5" fmla="*/ 0 60000 65536"/>
                <a:gd name="T6" fmla="*/ 0 w 317"/>
                <a:gd name="T7" fmla="*/ 0 h 1"/>
                <a:gd name="T8" fmla="*/ 317 w 3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" h="1">
                  <a:moveTo>
                    <a:pt x="317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Freeform 132"/>
            <p:cNvSpPr>
              <a:spLocks/>
            </p:cNvSpPr>
            <p:nvPr/>
          </p:nvSpPr>
          <p:spPr bwMode="auto">
            <a:xfrm>
              <a:off x="3337" y="1619"/>
              <a:ext cx="1" cy="562"/>
            </a:xfrm>
            <a:custGeom>
              <a:avLst/>
              <a:gdLst>
                <a:gd name="T0" fmla="*/ 0 w 1"/>
                <a:gd name="T1" fmla="*/ 0 h 562"/>
                <a:gd name="T2" fmla="*/ 0 w 1"/>
                <a:gd name="T3" fmla="*/ 562 h 562"/>
                <a:gd name="T4" fmla="*/ 0 60000 65536"/>
                <a:gd name="T5" fmla="*/ 0 60000 65536"/>
                <a:gd name="T6" fmla="*/ 0 w 1"/>
                <a:gd name="T7" fmla="*/ 0 h 562"/>
                <a:gd name="T8" fmla="*/ 1 w 1"/>
                <a:gd name="T9" fmla="*/ 562 h 5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2">
                  <a:moveTo>
                    <a:pt x="0" y="0"/>
                  </a:moveTo>
                  <a:lnTo>
                    <a:pt x="0" y="562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3" name="Line 133"/>
            <p:cNvSpPr>
              <a:spLocks noChangeShapeType="1"/>
            </p:cNvSpPr>
            <p:nvPr/>
          </p:nvSpPr>
          <p:spPr bwMode="auto">
            <a:xfrm flipH="1">
              <a:off x="3318" y="2171"/>
              <a:ext cx="13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4" name="Freeform 134"/>
            <p:cNvSpPr>
              <a:spLocks/>
            </p:cNvSpPr>
            <p:nvPr/>
          </p:nvSpPr>
          <p:spPr bwMode="auto">
            <a:xfrm>
              <a:off x="3149" y="1515"/>
              <a:ext cx="305" cy="3"/>
            </a:xfrm>
            <a:custGeom>
              <a:avLst/>
              <a:gdLst>
                <a:gd name="T0" fmla="*/ 305 w 305"/>
                <a:gd name="T1" fmla="*/ 3 h 3"/>
                <a:gd name="T2" fmla="*/ 0 w 305"/>
                <a:gd name="T3" fmla="*/ 0 h 3"/>
                <a:gd name="T4" fmla="*/ 0 60000 65536"/>
                <a:gd name="T5" fmla="*/ 0 60000 65536"/>
                <a:gd name="T6" fmla="*/ 0 w 305"/>
                <a:gd name="T7" fmla="*/ 0 h 3"/>
                <a:gd name="T8" fmla="*/ 305 w 305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5" h="3">
                  <a:moveTo>
                    <a:pt x="305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5" name="Freeform 135"/>
            <p:cNvSpPr>
              <a:spLocks/>
            </p:cNvSpPr>
            <p:nvPr/>
          </p:nvSpPr>
          <p:spPr bwMode="auto">
            <a:xfrm>
              <a:off x="3179" y="1501"/>
              <a:ext cx="4" cy="798"/>
            </a:xfrm>
            <a:custGeom>
              <a:avLst/>
              <a:gdLst>
                <a:gd name="T0" fmla="*/ 0 w 4"/>
                <a:gd name="T1" fmla="*/ 0 h 798"/>
                <a:gd name="T2" fmla="*/ 4 w 4"/>
                <a:gd name="T3" fmla="*/ 798 h 798"/>
                <a:gd name="T4" fmla="*/ 0 60000 65536"/>
                <a:gd name="T5" fmla="*/ 0 60000 65536"/>
                <a:gd name="T6" fmla="*/ 0 w 4"/>
                <a:gd name="T7" fmla="*/ 0 h 798"/>
                <a:gd name="T8" fmla="*/ 4 w 4"/>
                <a:gd name="T9" fmla="*/ 798 h 7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798">
                  <a:moveTo>
                    <a:pt x="0" y="0"/>
                  </a:moveTo>
                  <a:lnTo>
                    <a:pt x="4" y="798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Line 136"/>
            <p:cNvSpPr>
              <a:spLocks noChangeShapeType="1"/>
            </p:cNvSpPr>
            <p:nvPr/>
          </p:nvSpPr>
          <p:spPr bwMode="auto">
            <a:xfrm flipH="1">
              <a:off x="2987" y="1360"/>
              <a:ext cx="90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Line 137"/>
            <p:cNvSpPr>
              <a:spLocks noChangeShapeType="1"/>
            </p:cNvSpPr>
            <p:nvPr/>
          </p:nvSpPr>
          <p:spPr bwMode="auto">
            <a:xfrm flipH="1">
              <a:off x="2987" y="2425"/>
              <a:ext cx="90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Line 138"/>
            <p:cNvSpPr>
              <a:spLocks noChangeShapeType="1"/>
            </p:cNvSpPr>
            <p:nvPr/>
          </p:nvSpPr>
          <p:spPr bwMode="auto">
            <a:xfrm>
              <a:off x="3017" y="1346"/>
              <a:ext cx="0" cy="109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Line 139"/>
            <p:cNvSpPr>
              <a:spLocks noChangeShapeType="1"/>
            </p:cNvSpPr>
            <p:nvPr/>
          </p:nvSpPr>
          <p:spPr bwMode="auto">
            <a:xfrm>
              <a:off x="4857" y="1344"/>
              <a:ext cx="20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0" name="Line 140"/>
            <p:cNvSpPr>
              <a:spLocks noChangeShapeType="1"/>
            </p:cNvSpPr>
            <p:nvPr/>
          </p:nvSpPr>
          <p:spPr bwMode="auto">
            <a:xfrm>
              <a:off x="4843" y="2451"/>
              <a:ext cx="21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1" name="Line 141"/>
            <p:cNvSpPr>
              <a:spLocks noChangeShapeType="1"/>
            </p:cNvSpPr>
            <p:nvPr/>
          </p:nvSpPr>
          <p:spPr bwMode="auto">
            <a:xfrm>
              <a:off x="5031" y="1328"/>
              <a:ext cx="0" cy="113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2" name="Line 142"/>
            <p:cNvSpPr>
              <a:spLocks noChangeShapeType="1"/>
            </p:cNvSpPr>
            <p:nvPr/>
          </p:nvSpPr>
          <p:spPr bwMode="auto">
            <a:xfrm>
              <a:off x="4843" y="1211"/>
              <a:ext cx="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3" name="Line 143"/>
            <p:cNvSpPr>
              <a:spLocks noChangeShapeType="1"/>
            </p:cNvSpPr>
            <p:nvPr/>
          </p:nvSpPr>
          <p:spPr bwMode="auto">
            <a:xfrm>
              <a:off x="4857" y="2565"/>
              <a:ext cx="38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4" name="Line 144"/>
            <p:cNvSpPr>
              <a:spLocks noChangeShapeType="1"/>
            </p:cNvSpPr>
            <p:nvPr/>
          </p:nvSpPr>
          <p:spPr bwMode="auto">
            <a:xfrm>
              <a:off x="5223" y="1201"/>
              <a:ext cx="0" cy="13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5" name="Freeform 145"/>
            <p:cNvSpPr>
              <a:spLocks/>
            </p:cNvSpPr>
            <p:nvPr/>
          </p:nvSpPr>
          <p:spPr bwMode="auto">
            <a:xfrm>
              <a:off x="4345" y="1477"/>
              <a:ext cx="1" cy="848"/>
            </a:xfrm>
            <a:custGeom>
              <a:avLst/>
              <a:gdLst>
                <a:gd name="T0" fmla="*/ 0 w 1"/>
                <a:gd name="T1" fmla="*/ 0 h 848"/>
                <a:gd name="T2" fmla="*/ 0 w 1"/>
                <a:gd name="T3" fmla="*/ 848 h 848"/>
                <a:gd name="T4" fmla="*/ 0 60000 65536"/>
                <a:gd name="T5" fmla="*/ 0 60000 65536"/>
                <a:gd name="T6" fmla="*/ 0 w 1"/>
                <a:gd name="T7" fmla="*/ 0 h 848"/>
                <a:gd name="T8" fmla="*/ 1 w 1"/>
                <a:gd name="T9" fmla="*/ 848 h 8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8">
                  <a:moveTo>
                    <a:pt x="0" y="0"/>
                  </a:moveTo>
                  <a:lnTo>
                    <a:pt x="0" y="848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6" name="Line 146"/>
            <p:cNvSpPr>
              <a:spLocks noChangeShapeType="1"/>
            </p:cNvSpPr>
            <p:nvPr/>
          </p:nvSpPr>
          <p:spPr bwMode="auto">
            <a:xfrm>
              <a:off x="3463" y="2257"/>
              <a:ext cx="0" cy="66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7" name="Line 147"/>
            <p:cNvSpPr>
              <a:spLocks noChangeShapeType="1"/>
            </p:cNvSpPr>
            <p:nvPr/>
          </p:nvSpPr>
          <p:spPr bwMode="auto">
            <a:xfrm>
              <a:off x="4857" y="2542"/>
              <a:ext cx="0" cy="37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8" name="Line 148"/>
            <p:cNvSpPr>
              <a:spLocks noChangeShapeType="1"/>
            </p:cNvSpPr>
            <p:nvPr/>
          </p:nvSpPr>
          <p:spPr bwMode="auto">
            <a:xfrm>
              <a:off x="4400" y="1065"/>
              <a:ext cx="0" cy="20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9" name="Line 149"/>
            <p:cNvSpPr>
              <a:spLocks noChangeShapeType="1"/>
            </p:cNvSpPr>
            <p:nvPr/>
          </p:nvSpPr>
          <p:spPr bwMode="auto">
            <a:xfrm>
              <a:off x="3885" y="2403"/>
              <a:ext cx="0" cy="21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0" name="Line 150"/>
            <p:cNvSpPr>
              <a:spLocks noChangeShapeType="1"/>
            </p:cNvSpPr>
            <p:nvPr/>
          </p:nvSpPr>
          <p:spPr bwMode="auto">
            <a:xfrm flipH="1">
              <a:off x="3471" y="2600"/>
              <a:ext cx="42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Line 151"/>
            <p:cNvSpPr>
              <a:spLocks noChangeShapeType="1"/>
            </p:cNvSpPr>
            <p:nvPr/>
          </p:nvSpPr>
          <p:spPr bwMode="auto">
            <a:xfrm>
              <a:off x="3460" y="1126"/>
              <a:ext cx="94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2" name="Line 152"/>
            <p:cNvSpPr>
              <a:spLocks noChangeShapeType="1"/>
            </p:cNvSpPr>
            <p:nvPr/>
          </p:nvSpPr>
          <p:spPr bwMode="auto">
            <a:xfrm>
              <a:off x="3463" y="2885"/>
              <a:ext cx="139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3" name="Line 153"/>
            <p:cNvSpPr>
              <a:spLocks noChangeShapeType="1"/>
            </p:cNvSpPr>
            <p:nvPr/>
          </p:nvSpPr>
          <p:spPr bwMode="auto">
            <a:xfrm flipV="1">
              <a:off x="4857" y="861"/>
              <a:ext cx="0" cy="360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4" name="Line 154"/>
            <p:cNvSpPr>
              <a:spLocks noChangeShapeType="1"/>
            </p:cNvSpPr>
            <p:nvPr/>
          </p:nvSpPr>
          <p:spPr bwMode="auto">
            <a:xfrm flipV="1">
              <a:off x="4504" y="2433"/>
              <a:ext cx="2" cy="288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5" name="Line 155"/>
            <p:cNvSpPr>
              <a:spLocks noChangeShapeType="1"/>
            </p:cNvSpPr>
            <p:nvPr/>
          </p:nvSpPr>
          <p:spPr bwMode="auto">
            <a:xfrm>
              <a:off x="4506" y="2695"/>
              <a:ext cx="353" cy="0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6" name="Line 156"/>
            <p:cNvSpPr>
              <a:spLocks noChangeShapeType="1"/>
            </p:cNvSpPr>
            <p:nvPr/>
          </p:nvSpPr>
          <p:spPr bwMode="auto">
            <a:xfrm flipV="1">
              <a:off x="4013" y="861"/>
              <a:ext cx="0" cy="640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7" name="Line 157"/>
            <p:cNvSpPr>
              <a:spLocks noChangeShapeType="1"/>
            </p:cNvSpPr>
            <p:nvPr/>
          </p:nvSpPr>
          <p:spPr bwMode="auto">
            <a:xfrm>
              <a:off x="4013" y="913"/>
              <a:ext cx="844" cy="0"/>
            </a:xfrm>
            <a:prstGeom prst="line">
              <a:avLst/>
            </a:prstGeom>
            <a:noFill/>
            <a:ln w="12700">
              <a:solidFill>
                <a:srgbClr val="99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8" name="Text Box 158"/>
            <p:cNvSpPr txBox="1">
              <a:spLocks noChangeArrowheads="1"/>
            </p:cNvSpPr>
            <p:nvPr/>
          </p:nvSpPr>
          <p:spPr bwMode="auto">
            <a:xfrm rot="-5400000">
              <a:off x="2813" y="1823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69" name="Text Box 159"/>
            <p:cNvSpPr txBox="1">
              <a:spLocks noChangeArrowheads="1"/>
            </p:cNvSpPr>
            <p:nvPr/>
          </p:nvSpPr>
          <p:spPr bwMode="auto">
            <a:xfrm rot="-5400000">
              <a:off x="2978" y="1750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70" name="Text Box 160"/>
            <p:cNvSpPr txBox="1">
              <a:spLocks noChangeArrowheads="1"/>
            </p:cNvSpPr>
            <p:nvPr/>
          </p:nvSpPr>
          <p:spPr bwMode="auto">
            <a:xfrm rot="-5400000">
              <a:off x="3136" y="182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71" name="Text Box 161"/>
            <p:cNvSpPr txBox="1">
              <a:spLocks noChangeArrowheads="1"/>
            </p:cNvSpPr>
            <p:nvPr/>
          </p:nvSpPr>
          <p:spPr bwMode="auto">
            <a:xfrm rot="-5400000">
              <a:off x="5029" y="189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72" name="Text Box 162"/>
            <p:cNvSpPr txBox="1">
              <a:spLocks noChangeArrowheads="1"/>
            </p:cNvSpPr>
            <p:nvPr/>
          </p:nvSpPr>
          <p:spPr bwMode="auto">
            <a:xfrm rot="-5400000">
              <a:off x="4834" y="1860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73" name="Text Box 163"/>
            <p:cNvSpPr txBox="1">
              <a:spLocks noChangeArrowheads="1"/>
            </p:cNvSpPr>
            <p:nvPr/>
          </p:nvSpPr>
          <p:spPr bwMode="auto">
            <a:xfrm rot="-5400000">
              <a:off x="4147" y="186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  <a:sym typeface="Symbol" pitchFamily="18" charset="2"/>
                </a:rPr>
                <a:t>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endParaRPr>
            </a:p>
          </p:txBody>
        </p:sp>
        <p:sp>
          <p:nvSpPr>
            <p:cNvPr id="74" name="Line 164"/>
            <p:cNvSpPr>
              <a:spLocks noChangeShapeType="1"/>
            </p:cNvSpPr>
            <p:nvPr/>
          </p:nvSpPr>
          <p:spPr bwMode="auto">
            <a:xfrm flipV="1">
              <a:off x="3455" y="1065"/>
              <a:ext cx="0" cy="44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53" name="Text Box 169"/>
          <p:cNvSpPr txBox="1">
            <a:spLocks noChangeArrowheads="1"/>
          </p:cNvSpPr>
          <p:nvPr/>
        </p:nvSpPr>
        <p:spPr bwMode="auto">
          <a:xfrm>
            <a:off x="656034" y="1178053"/>
            <a:ext cx="7600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四、内形尺寸与外形尺寸最好分别注在视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图的两侧。</a:t>
            </a:r>
          </a:p>
        </p:txBody>
      </p:sp>
      <p:sp>
        <p:nvSpPr>
          <p:cNvPr id="156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10.3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尺寸的清晰布置</a:t>
            </a: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46" y="5756239"/>
            <a:ext cx="949124" cy="930142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5783">
            <a:off x="2196731" y="5728604"/>
            <a:ext cx="858883" cy="8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94475" y="2047238"/>
            <a:ext cx="8946337" cy="4711909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49132" y="6154100"/>
            <a:ext cx="700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清晰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800382" y="6154100"/>
            <a:ext cx="335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错误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10.3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尺寸的清晰布置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7495" y="848213"/>
            <a:ext cx="4341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零件上每一形体的尺寸，应尽可能集中标注在反映该形体特征的视图上。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2457" y="887630"/>
            <a:ext cx="4330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避免在用虚线表示的结构上标注尺寸。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64"/>
          <a:stretch>
            <a:fillRect/>
          </a:stretch>
        </p:blipFill>
        <p:spPr bwMode="auto">
          <a:xfrm>
            <a:off x="277470" y="2412363"/>
            <a:ext cx="4522787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8"/>
          <a:stretch>
            <a:fillRect/>
          </a:stretch>
        </p:blipFill>
        <p:spPr bwMode="auto">
          <a:xfrm>
            <a:off x="4917732" y="2412363"/>
            <a:ext cx="4035425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6230595" y="2804475"/>
            <a:ext cx="2066925" cy="2066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173445" y="2823525"/>
            <a:ext cx="2076450" cy="20764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471520" y="2359975"/>
            <a:ext cx="554037" cy="5540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3601695" y="1982150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3181007" y="2993388"/>
            <a:ext cx="1098550" cy="1090612"/>
            <a:chOff x="1996" y="1691"/>
            <a:chExt cx="692" cy="687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996" y="2372"/>
              <a:ext cx="692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681" y="1861"/>
              <a:ext cx="0" cy="51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Arc 15"/>
            <p:cNvSpPr>
              <a:spLocks/>
            </p:cNvSpPr>
            <p:nvPr/>
          </p:nvSpPr>
          <p:spPr bwMode="auto">
            <a:xfrm>
              <a:off x="2510" y="1691"/>
              <a:ext cx="172" cy="1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168" y="1691"/>
              <a:ext cx="34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Arc 17"/>
            <p:cNvSpPr>
              <a:spLocks/>
            </p:cNvSpPr>
            <p:nvPr/>
          </p:nvSpPr>
          <p:spPr bwMode="auto">
            <a:xfrm flipH="1">
              <a:off x="2003" y="1691"/>
              <a:ext cx="168" cy="171"/>
            </a:xfrm>
            <a:custGeom>
              <a:avLst/>
              <a:gdLst>
                <a:gd name="T0" fmla="*/ 0 w 21600"/>
                <a:gd name="T1" fmla="*/ 0 h 21980"/>
                <a:gd name="T2" fmla="*/ 0 w 21600"/>
                <a:gd name="T3" fmla="*/ 0 h 21980"/>
                <a:gd name="T4" fmla="*/ 0 w 21600"/>
                <a:gd name="T5" fmla="*/ 0 h 219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80"/>
                <a:gd name="T11" fmla="*/ 21600 w 21600"/>
                <a:gd name="T12" fmla="*/ 21980 h 219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8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26"/>
                    <a:pt x="21598" y="21853"/>
                    <a:pt x="21596" y="21979"/>
                  </a:cubicBezTo>
                </a:path>
                <a:path w="21600" h="2198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26"/>
                    <a:pt x="21598" y="21853"/>
                    <a:pt x="21596" y="2197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003" y="1858"/>
              <a:ext cx="0" cy="52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Freeform 19"/>
          <p:cNvSpPr>
            <a:spLocks/>
          </p:cNvSpPr>
          <p:nvPr/>
        </p:nvSpPr>
        <p:spPr bwMode="auto">
          <a:xfrm>
            <a:off x="682282" y="2988625"/>
            <a:ext cx="1801813" cy="1087438"/>
          </a:xfrm>
          <a:custGeom>
            <a:avLst/>
            <a:gdLst>
              <a:gd name="T0" fmla="*/ 2147483647 w 1135"/>
              <a:gd name="T1" fmla="*/ 2147483647 h 685"/>
              <a:gd name="T2" fmla="*/ 2147483647 w 1135"/>
              <a:gd name="T3" fmla="*/ 0 h 685"/>
              <a:gd name="T4" fmla="*/ 2147483647 w 1135"/>
              <a:gd name="T5" fmla="*/ 0 h 685"/>
              <a:gd name="T6" fmla="*/ 2147483647 w 1135"/>
              <a:gd name="T7" fmla="*/ 2147483647 h 685"/>
              <a:gd name="T8" fmla="*/ 0 w 1135"/>
              <a:gd name="T9" fmla="*/ 2147483647 h 685"/>
              <a:gd name="T10" fmla="*/ 0 w 1135"/>
              <a:gd name="T11" fmla="*/ 2147483647 h 685"/>
              <a:gd name="T12" fmla="*/ 2147483647 w 1135"/>
              <a:gd name="T13" fmla="*/ 2147483647 h 6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5"/>
              <a:gd name="T22" fmla="*/ 0 h 685"/>
              <a:gd name="T23" fmla="*/ 1135 w 1135"/>
              <a:gd name="T24" fmla="*/ 685 h 6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5" h="685">
                <a:moveTo>
                  <a:pt x="1135" y="684"/>
                </a:moveTo>
                <a:lnTo>
                  <a:pt x="1135" y="0"/>
                </a:lnTo>
                <a:lnTo>
                  <a:pt x="996" y="0"/>
                </a:lnTo>
                <a:lnTo>
                  <a:pt x="996" y="544"/>
                </a:lnTo>
                <a:lnTo>
                  <a:pt x="0" y="544"/>
                </a:lnTo>
                <a:lnTo>
                  <a:pt x="0" y="685"/>
                </a:lnTo>
                <a:lnTo>
                  <a:pt x="1135" y="684"/>
                </a:lnTo>
                <a:close/>
              </a:path>
            </a:pathLst>
          </a:custGeom>
          <a:noFill/>
          <a:ln w="34925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1279182" y="3407725"/>
            <a:ext cx="989013" cy="4445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83870" y="4496750"/>
            <a:ext cx="1800225" cy="1071563"/>
            <a:chOff x="423" y="2638"/>
            <a:chExt cx="1134" cy="675"/>
          </a:xfrm>
        </p:grpSpPr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423" y="2638"/>
              <a:ext cx="1134" cy="675"/>
            </a:xfrm>
            <a:custGeom>
              <a:avLst/>
              <a:gdLst>
                <a:gd name="T0" fmla="*/ 183 w 1134"/>
                <a:gd name="T1" fmla="*/ 249 h 675"/>
                <a:gd name="T2" fmla="*/ 0 w 1134"/>
                <a:gd name="T3" fmla="*/ 249 h 675"/>
                <a:gd name="T4" fmla="*/ 0 w 1134"/>
                <a:gd name="T5" fmla="*/ 166 h 675"/>
                <a:gd name="T6" fmla="*/ 449 w 1134"/>
                <a:gd name="T7" fmla="*/ 0 h 675"/>
                <a:gd name="T8" fmla="*/ 1134 w 1134"/>
                <a:gd name="T9" fmla="*/ 0 h 675"/>
                <a:gd name="T10" fmla="*/ 1134 w 1134"/>
                <a:gd name="T11" fmla="*/ 675 h 675"/>
                <a:gd name="T12" fmla="*/ 450 w 1134"/>
                <a:gd name="T13" fmla="*/ 675 h 675"/>
                <a:gd name="T14" fmla="*/ 2 w 1134"/>
                <a:gd name="T15" fmla="*/ 507 h 675"/>
                <a:gd name="T16" fmla="*/ 2 w 1134"/>
                <a:gd name="T17" fmla="*/ 423 h 675"/>
                <a:gd name="T18" fmla="*/ 182 w 1134"/>
                <a:gd name="T19" fmla="*/ 423 h 6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34"/>
                <a:gd name="T31" fmla="*/ 0 h 675"/>
                <a:gd name="T32" fmla="*/ 1134 w 1134"/>
                <a:gd name="T33" fmla="*/ 675 h 6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34" h="675">
                  <a:moveTo>
                    <a:pt x="183" y="249"/>
                  </a:moveTo>
                  <a:lnTo>
                    <a:pt x="0" y="249"/>
                  </a:lnTo>
                  <a:lnTo>
                    <a:pt x="0" y="166"/>
                  </a:lnTo>
                  <a:lnTo>
                    <a:pt x="449" y="0"/>
                  </a:lnTo>
                  <a:lnTo>
                    <a:pt x="1134" y="0"/>
                  </a:lnTo>
                  <a:lnTo>
                    <a:pt x="1134" y="675"/>
                  </a:lnTo>
                  <a:lnTo>
                    <a:pt x="450" y="675"/>
                  </a:lnTo>
                  <a:lnTo>
                    <a:pt x="2" y="507"/>
                  </a:lnTo>
                  <a:lnTo>
                    <a:pt x="2" y="423"/>
                  </a:lnTo>
                  <a:lnTo>
                    <a:pt x="182" y="423"/>
                  </a:lnTo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Arc 22"/>
            <p:cNvSpPr>
              <a:spLocks/>
            </p:cNvSpPr>
            <p:nvPr/>
          </p:nvSpPr>
          <p:spPr bwMode="auto">
            <a:xfrm>
              <a:off x="597" y="2888"/>
              <a:ext cx="98" cy="174"/>
            </a:xfrm>
            <a:custGeom>
              <a:avLst/>
              <a:gdLst>
                <a:gd name="T0" fmla="*/ 0 w 24150"/>
                <a:gd name="T1" fmla="*/ 0 h 43200"/>
                <a:gd name="T2" fmla="*/ 0 w 24150"/>
                <a:gd name="T3" fmla="*/ 0 h 43200"/>
                <a:gd name="T4" fmla="*/ 0 w 24150"/>
                <a:gd name="T5" fmla="*/ 0 h 43200"/>
                <a:gd name="T6" fmla="*/ 0 60000 65536"/>
                <a:gd name="T7" fmla="*/ 0 60000 65536"/>
                <a:gd name="T8" fmla="*/ 0 60000 65536"/>
                <a:gd name="T9" fmla="*/ 0 w 24150"/>
                <a:gd name="T10" fmla="*/ 0 h 43200"/>
                <a:gd name="T11" fmla="*/ 24150 w 241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50" h="43200" fill="none" extrusionOk="0">
                  <a:moveTo>
                    <a:pt x="1096" y="48"/>
                  </a:moveTo>
                  <a:cubicBezTo>
                    <a:pt x="1580" y="16"/>
                    <a:pt x="2065" y="-1"/>
                    <a:pt x="2550" y="0"/>
                  </a:cubicBezTo>
                  <a:cubicBezTo>
                    <a:pt x="14479" y="0"/>
                    <a:pt x="24150" y="9670"/>
                    <a:pt x="24150" y="21600"/>
                  </a:cubicBezTo>
                  <a:cubicBezTo>
                    <a:pt x="24150" y="33529"/>
                    <a:pt x="14479" y="43200"/>
                    <a:pt x="2550" y="43200"/>
                  </a:cubicBezTo>
                  <a:cubicBezTo>
                    <a:pt x="1697" y="43200"/>
                    <a:pt x="846" y="43149"/>
                    <a:pt x="0" y="43048"/>
                  </a:cubicBezTo>
                </a:path>
                <a:path w="24150" h="43200" stroke="0" extrusionOk="0">
                  <a:moveTo>
                    <a:pt x="1096" y="48"/>
                  </a:moveTo>
                  <a:cubicBezTo>
                    <a:pt x="1580" y="16"/>
                    <a:pt x="2065" y="-1"/>
                    <a:pt x="2550" y="0"/>
                  </a:cubicBezTo>
                  <a:cubicBezTo>
                    <a:pt x="14479" y="0"/>
                    <a:pt x="24150" y="9670"/>
                    <a:pt x="24150" y="21600"/>
                  </a:cubicBezTo>
                  <a:cubicBezTo>
                    <a:pt x="24150" y="33529"/>
                    <a:pt x="14479" y="43200"/>
                    <a:pt x="2550" y="43200"/>
                  </a:cubicBezTo>
                  <a:cubicBezTo>
                    <a:pt x="1697" y="43200"/>
                    <a:pt x="846" y="43149"/>
                    <a:pt x="0" y="43048"/>
                  </a:cubicBezTo>
                  <a:lnTo>
                    <a:pt x="2550" y="21600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2536482" y="3337875"/>
            <a:ext cx="554038" cy="5540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2666657" y="2960050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3252445" y="3056888"/>
            <a:ext cx="433387" cy="436562"/>
            <a:chOff x="2043" y="1731"/>
            <a:chExt cx="273" cy="275"/>
          </a:xfrm>
        </p:grpSpPr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2103" y="1793"/>
              <a:ext cx="137" cy="13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043" y="1865"/>
              <a:ext cx="27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rot="5400000" flipV="1">
              <a:off x="2033" y="1869"/>
              <a:ext cx="27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3793782" y="3056888"/>
            <a:ext cx="433388" cy="436562"/>
            <a:chOff x="2043" y="1731"/>
            <a:chExt cx="273" cy="275"/>
          </a:xfrm>
        </p:grpSpPr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03" y="1793"/>
              <a:ext cx="137" cy="13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043" y="1865"/>
              <a:ext cx="27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rot="5400000" flipV="1">
              <a:off x="2033" y="1869"/>
              <a:ext cx="27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2190407" y="2539363"/>
            <a:ext cx="357188" cy="35718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8" name="AutoShape 38"/>
          <p:cNvSpPr>
            <a:spLocks noChangeArrowheads="1"/>
          </p:cNvSpPr>
          <p:nvPr/>
        </p:nvSpPr>
        <p:spPr bwMode="auto">
          <a:xfrm>
            <a:off x="2231682" y="2148838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247307" y="3785550"/>
            <a:ext cx="357188" cy="35718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 rot="21041920">
            <a:off x="174282" y="3418838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896595" y="3414075"/>
            <a:ext cx="357187" cy="35718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937870" y="3023550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1591920" y="2550475"/>
            <a:ext cx="357187" cy="35718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4" name="AutoShape 44"/>
          <p:cNvSpPr>
            <a:spLocks noChangeArrowheads="1"/>
          </p:cNvSpPr>
          <p:nvPr/>
        </p:nvSpPr>
        <p:spPr bwMode="auto">
          <a:xfrm>
            <a:off x="1633195" y="2159950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1512545" y="5696900"/>
            <a:ext cx="357187" cy="35718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 flipV="1">
            <a:off x="1553820" y="6076313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860082" y="5523863"/>
            <a:ext cx="357188" cy="35718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 flipV="1">
            <a:off x="901357" y="5903275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218732" y="4882513"/>
            <a:ext cx="357188" cy="35718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0" name="AutoShape 50"/>
          <p:cNvSpPr>
            <a:spLocks noChangeArrowheads="1"/>
          </p:cNvSpPr>
          <p:nvPr/>
        </p:nvSpPr>
        <p:spPr bwMode="auto">
          <a:xfrm rot="20904470">
            <a:off x="150470" y="4515800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656882" y="4241163"/>
            <a:ext cx="357188" cy="35718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2" name="AutoShape 52"/>
          <p:cNvSpPr>
            <a:spLocks noChangeArrowheads="1"/>
          </p:cNvSpPr>
          <p:nvPr/>
        </p:nvSpPr>
        <p:spPr bwMode="auto">
          <a:xfrm rot="4031880">
            <a:off x="1026770" y="4084000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>
            <a:off x="1187107" y="4538025"/>
            <a:ext cx="357188" cy="35718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4" name="AutoShape 54"/>
          <p:cNvSpPr>
            <a:spLocks noChangeArrowheads="1"/>
          </p:cNvSpPr>
          <p:nvPr/>
        </p:nvSpPr>
        <p:spPr bwMode="auto">
          <a:xfrm rot="2633082">
            <a:off x="1466507" y="4257038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>
            <a:off x="4331945" y="2675888"/>
            <a:ext cx="357187" cy="35718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6" name="AutoShape 56"/>
          <p:cNvSpPr>
            <a:spLocks noChangeArrowheads="1"/>
          </p:cNvSpPr>
          <p:nvPr/>
        </p:nvSpPr>
        <p:spPr bwMode="auto">
          <a:xfrm>
            <a:off x="4373220" y="2285363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7" name="Oval 57"/>
          <p:cNvSpPr>
            <a:spLocks noChangeArrowheads="1"/>
          </p:cNvSpPr>
          <p:nvPr/>
        </p:nvSpPr>
        <p:spPr bwMode="auto">
          <a:xfrm>
            <a:off x="4371632" y="3277550"/>
            <a:ext cx="357188" cy="35718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8" name="AutoShape 58"/>
          <p:cNvSpPr>
            <a:spLocks noChangeArrowheads="1"/>
          </p:cNvSpPr>
          <p:nvPr/>
        </p:nvSpPr>
        <p:spPr bwMode="auto">
          <a:xfrm rot="3600000">
            <a:off x="4720883" y="3080700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4779620" y="2136138"/>
            <a:ext cx="145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半径尺寸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必须注在圆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弧的视图上</a:t>
            </a:r>
          </a:p>
        </p:txBody>
      </p:sp>
      <p:sp>
        <p:nvSpPr>
          <p:cNvPr id="60" name="Oval 61"/>
          <p:cNvSpPr>
            <a:spLocks noChangeArrowheads="1"/>
          </p:cNvSpPr>
          <p:nvPr/>
        </p:nvSpPr>
        <p:spPr bwMode="auto">
          <a:xfrm>
            <a:off x="5243170" y="3469638"/>
            <a:ext cx="357187" cy="35718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1" name="AutoShape 62"/>
          <p:cNvSpPr>
            <a:spLocks noChangeArrowheads="1"/>
          </p:cNvSpPr>
          <p:nvPr/>
        </p:nvSpPr>
        <p:spPr bwMode="auto">
          <a:xfrm rot="1393603">
            <a:off x="5435257" y="3102925"/>
            <a:ext cx="298450" cy="377825"/>
          </a:xfrm>
          <a:prstGeom prst="downArrow">
            <a:avLst>
              <a:gd name="adj1" fmla="val 50000"/>
              <a:gd name="adj2" fmla="val 31649"/>
            </a:avLst>
          </a:prstGeom>
          <a:noFill/>
          <a:ln w="0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5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11" grpId="0" animBg="1"/>
      <p:bldP spid="12" grpId="0" animBg="1"/>
      <p:bldP spid="13" grpId="0" animBg="1"/>
      <p:bldP spid="14" grpId="0" animBg="1"/>
      <p:bldP spid="14" grpId="1" animBg="1"/>
      <p:bldP spid="22" grpId="0" animBg="1"/>
      <p:bldP spid="23" grpId="0" animBg="1"/>
      <p:bldP spid="27" grpId="0" animBg="1"/>
      <p:bldP spid="28" grpId="0" animBg="1"/>
      <p:bldP spid="28" grpId="1" animBg="1"/>
      <p:bldP spid="37" grpId="0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8" grpId="0" animBg="1"/>
      <p:bldP spid="58" grpId="1" animBg="1"/>
      <p:bldP spid="59" grpId="0"/>
      <p:bldP spid="60" grpId="0" animBg="1"/>
      <p:bldP spid="61" grpId="0" animBg="1"/>
      <p:bldP spid="6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0DF63E-82BE-4696-8ECC-BBF8914A6102}"/>
              </a:ext>
            </a:extLst>
          </p:cNvPr>
          <p:cNvSpPr/>
          <p:nvPr/>
        </p:nvSpPr>
        <p:spPr>
          <a:xfrm>
            <a:off x="1330176" y="2515825"/>
            <a:ext cx="6450676" cy="6631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330175" y="2515825"/>
            <a:ext cx="6450677" cy="6631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10.4 </a:t>
            </a:r>
            <a:r>
              <a:rPr kumimoji="0" lang="zh-CN" alt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尺寸标注的合理性（自学）</a:t>
            </a:r>
          </a:p>
        </p:txBody>
      </p:sp>
      <p:pic>
        <p:nvPicPr>
          <p:cNvPr id="5" name="Picture 8" descr="02_14">
            <a:extLst>
              <a:ext uri="{FF2B5EF4-FFF2-40B4-BE49-F238E27FC236}">
                <a16:creationId xmlns:a16="http://schemas.microsoft.com/office/drawing/2014/main" id="{2E4B68FB-46B0-419A-9080-C61AEBE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8D94F8-C34E-4A15-A5BA-88D2837A5CAA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sp>
        <p:nvSpPr>
          <p:cNvPr id="40" name="Text Box 143"/>
          <p:cNvSpPr txBox="1">
            <a:spLocks noChangeArrowheads="1"/>
          </p:cNvSpPr>
          <p:nvPr/>
        </p:nvSpPr>
        <p:spPr bwMode="auto">
          <a:xfrm>
            <a:off x="327026" y="973865"/>
            <a:ext cx="682753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一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尺寸标注的意义</a:t>
            </a:r>
            <a:endParaRPr kumimoji="1" lang="zh-CN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1" name="Text Box 144"/>
          <p:cNvSpPr txBox="1">
            <a:spLocks noChangeArrowheads="1"/>
          </p:cNvSpPr>
          <p:nvPr/>
        </p:nvSpPr>
        <p:spPr bwMode="auto">
          <a:xfrm>
            <a:off x="1034708" y="4818613"/>
            <a:ext cx="79581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正确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完全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清晰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4.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合理</a:t>
            </a:r>
          </a:p>
        </p:txBody>
      </p:sp>
      <p:sp>
        <p:nvSpPr>
          <p:cNvPr id="42" name="Text Box 145"/>
          <p:cNvSpPr txBox="1">
            <a:spLocks noChangeArrowheads="1"/>
          </p:cNvSpPr>
          <p:nvPr/>
        </p:nvSpPr>
        <p:spPr bwMode="auto">
          <a:xfrm>
            <a:off x="395401" y="4199831"/>
            <a:ext cx="768015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二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尺寸的基本要求</a:t>
            </a:r>
          </a:p>
        </p:txBody>
      </p:sp>
      <p:sp>
        <p:nvSpPr>
          <p:cNvPr id="43" name="Text Box 146"/>
          <p:cNvSpPr txBox="1">
            <a:spLocks noChangeArrowheads="1"/>
          </p:cNvSpPr>
          <p:nvPr/>
        </p:nvSpPr>
        <p:spPr bwMode="auto">
          <a:xfrm>
            <a:off x="947395" y="1616203"/>
            <a:ext cx="8045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图样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视图只能反映机件的形状。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反映机件各部分的真实大小和准确相对位置。</a:t>
            </a:r>
          </a:p>
        </p:txBody>
      </p:sp>
      <p:sp>
        <p:nvSpPr>
          <p:cNvPr id="44" name="Text Box 147"/>
          <p:cNvSpPr txBox="1">
            <a:spLocks noChangeArrowheads="1"/>
          </p:cNvSpPr>
          <p:nvPr/>
        </p:nvSpPr>
        <p:spPr bwMode="auto">
          <a:xfrm>
            <a:off x="959066" y="2794049"/>
            <a:ext cx="807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比例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是图样与实物大小的关系。</a:t>
            </a:r>
          </a:p>
        </p:txBody>
      </p:sp>
      <p:sp>
        <p:nvSpPr>
          <p:cNvPr id="45" name="Text Box 148"/>
          <p:cNvSpPr txBox="1">
            <a:spLocks noChangeArrowheads="1"/>
          </p:cNvSpPr>
          <p:nvPr/>
        </p:nvSpPr>
        <p:spPr bwMode="auto">
          <a:xfrm>
            <a:off x="2123733" y="4845600"/>
            <a:ext cx="686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—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符合国家标准的规定（基本规则）</a:t>
            </a:r>
          </a:p>
        </p:txBody>
      </p:sp>
      <p:sp>
        <p:nvSpPr>
          <p:cNvPr id="46" name="Text Box 149"/>
          <p:cNvSpPr txBox="1">
            <a:spLocks noChangeArrowheads="1"/>
          </p:cNvSpPr>
          <p:nvPr/>
        </p:nvSpPr>
        <p:spPr bwMode="auto">
          <a:xfrm>
            <a:off x="2157070" y="5372650"/>
            <a:ext cx="683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—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不遗漏，不重复</a:t>
            </a:r>
          </a:p>
        </p:txBody>
      </p:sp>
      <p:sp>
        <p:nvSpPr>
          <p:cNvPr id="47" name="Text Box 150"/>
          <p:cNvSpPr txBox="1">
            <a:spLocks noChangeArrowheads="1"/>
          </p:cNvSpPr>
          <p:nvPr/>
        </p:nvSpPr>
        <p:spPr bwMode="auto">
          <a:xfrm>
            <a:off x="2125320" y="5818865"/>
            <a:ext cx="686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—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排列整齐，便于读图</a:t>
            </a:r>
          </a:p>
        </p:txBody>
      </p:sp>
      <p:sp>
        <p:nvSpPr>
          <p:cNvPr id="48" name="Text Box 151"/>
          <p:cNvSpPr txBox="1">
            <a:spLocks noChangeArrowheads="1"/>
          </p:cNvSpPr>
          <p:nvPr/>
        </p:nvSpPr>
        <p:spPr bwMode="auto">
          <a:xfrm>
            <a:off x="1348563" y="3252151"/>
            <a:ext cx="47556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如：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为缩小一半绘制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9" name="Text Box 152"/>
          <p:cNvSpPr txBox="1">
            <a:spLocks noChangeArrowheads="1"/>
          </p:cNvSpPr>
          <p:nvPr/>
        </p:nvSpPr>
        <p:spPr bwMode="auto">
          <a:xfrm>
            <a:off x="1951812" y="3709351"/>
            <a:ext cx="433777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为放大一倍绘制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" name="Text Box 150"/>
          <p:cNvSpPr txBox="1">
            <a:spLocks noChangeArrowheads="1"/>
          </p:cNvSpPr>
          <p:nvPr/>
        </p:nvSpPr>
        <p:spPr bwMode="auto">
          <a:xfrm>
            <a:off x="2129436" y="6255476"/>
            <a:ext cx="686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—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符合设计要求及工艺要求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5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1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6727" y="1097429"/>
            <a:ext cx="7632700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所谓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合理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就是标注尺寸时，既要满足设计要求又要符合加工测量等工艺要求。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5258" y="2704557"/>
            <a:ext cx="3870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一、正确地选择基准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96422" y="3364405"/>
            <a:ext cx="2451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⒈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设计基准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5633" y="4548679"/>
            <a:ext cx="2451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⒉ </a:t>
            </a: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工艺基准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02846" y="3892535"/>
            <a:ext cx="7138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用以确定零件在部件中的位置的基准。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606021" y="5122825"/>
            <a:ext cx="71881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用以确定零件在加工或测量时的基准。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10.4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尺寸标注的合理性</a:t>
            </a:r>
          </a:p>
        </p:txBody>
      </p:sp>
    </p:spTree>
    <p:extLst>
      <p:ext uri="{BB962C8B-B14F-4D97-AF65-F5344CB8AC3E}">
        <p14:creationId xmlns:p14="http://schemas.microsoft.com/office/powerpoint/2010/main" val="15017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grpSp>
        <p:nvGrpSpPr>
          <p:cNvPr id="3" name="Group 549"/>
          <p:cNvGrpSpPr>
            <a:grpSpLocks/>
          </p:cNvGrpSpPr>
          <p:nvPr/>
        </p:nvGrpSpPr>
        <p:grpSpPr bwMode="auto">
          <a:xfrm>
            <a:off x="4820175" y="4409537"/>
            <a:ext cx="1681162" cy="461963"/>
            <a:chOff x="2887" y="2351"/>
            <a:chExt cx="1059" cy="291"/>
          </a:xfrm>
        </p:grpSpPr>
        <p:sp>
          <p:nvSpPr>
            <p:cNvPr id="4" name="Line 545"/>
            <p:cNvSpPr>
              <a:spLocks noChangeShapeType="1"/>
            </p:cNvSpPr>
            <p:nvPr/>
          </p:nvSpPr>
          <p:spPr bwMode="auto">
            <a:xfrm>
              <a:off x="2887" y="2371"/>
              <a:ext cx="240" cy="24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5" name="Line 546"/>
            <p:cNvSpPr>
              <a:spLocks noChangeShapeType="1"/>
            </p:cNvSpPr>
            <p:nvPr/>
          </p:nvSpPr>
          <p:spPr bwMode="auto">
            <a:xfrm>
              <a:off x="3127" y="2611"/>
              <a:ext cx="764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6" name="Text Box 547"/>
            <p:cNvSpPr txBox="1">
              <a:spLocks noChangeArrowheads="1"/>
            </p:cNvSpPr>
            <p:nvPr/>
          </p:nvSpPr>
          <p:spPr bwMode="auto">
            <a:xfrm>
              <a:off x="3050" y="2351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设计基准</a:t>
              </a:r>
            </a:p>
          </p:txBody>
        </p:sp>
      </p:grpSp>
      <p:grpSp>
        <p:nvGrpSpPr>
          <p:cNvPr id="7" name="Group 726"/>
          <p:cNvGrpSpPr>
            <a:grpSpLocks/>
          </p:cNvGrpSpPr>
          <p:nvPr/>
        </p:nvGrpSpPr>
        <p:grpSpPr bwMode="auto">
          <a:xfrm>
            <a:off x="3966100" y="2675983"/>
            <a:ext cx="1558925" cy="1790700"/>
            <a:chOff x="2349" y="1259"/>
            <a:chExt cx="982" cy="1128"/>
          </a:xfrm>
        </p:grpSpPr>
        <p:sp>
          <p:nvSpPr>
            <p:cNvPr id="8" name="Line 538"/>
            <p:cNvSpPr>
              <a:spLocks noChangeShapeType="1"/>
            </p:cNvSpPr>
            <p:nvPr/>
          </p:nvSpPr>
          <p:spPr bwMode="auto">
            <a:xfrm>
              <a:off x="2349" y="1273"/>
              <a:ext cx="98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540"/>
            <p:cNvSpPr>
              <a:spLocks noChangeShapeType="1"/>
            </p:cNvSpPr>
            <p:nvPr/>
          </p:nvSpPr>
          <p:spPr bwMode="auto">
            <a:xfrm>
              <a:off x="3040" y="2371"/>
              <a:ext cx="29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Line 541"/>
            <p:cNvSpPr>
              <a:spLocks noChangeShapeType="1"/>
            </p:cNvSpPr>
            <p:nvPr/>
          </p:nvSpPr>
          <p:spPr bwMode="auto">
            <a:xfrm>
              <a:off x="3280" y="1259"/>
              <a:ext cx="0" cy="112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1" name="Group 553"/>
          <p:cNvGrpSpPr>
            <a:grpSpLocks/>
          </p:cNvGrpSpPr>
          <p:nvPr/>
        </p:nvGrpSpPr>
        <p:grpSpPr bwMode="auto">
          <a:xfrm>
            <a:off x="1357837" y="1707608"/>
            <a:ext cx="1927225" cy="758826"/>
            <a:chOff x="706" y="649"/>
            <a:chExt cx="1214" cy="478"/>
          </a:xfrm>
        </p:grpSpPr>
        <p:sp>
          <p:nvSpPr>
            <p:cNvPr id="12" name="Line 550"/>
            <p:cNvSpPr>
              <a:spLocks noChangeShapeType="1"/>
            </p:cNvSpPr>
            <p:nvPr/>
          </p:nvSpPr>
          <p:spPr bwMode="auto">
            <a:xfrm flipH="1" flipV="1">
              <a:off x="1543" y="909"/>
              <a:ext cx="377" cy="218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3" name="Line 551"/>
            <p:cNvSpPr>
              <a:spLocks noChangeShapeType="1"/>
            </p:cNvSpPr>
            <p:nvPr/>
          </p:nvSpPr>
          <p:spPr bwMode="auto">
            <a:xfrm flipH="1">
              <a:off x="727" y="909"/>
              <a:ext cx="815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4" name="Text Box 552"/>
            <p:cNvSpPr txBox="1">
              <a:spLocks noChangeArrowheads="1"/>
            </p:cNvSpPr>
            <p:nvPr/>
          </p:nvSpPr>
          <p:spPr bwMode="auto">
            <a:xfrm>
              <a:off x="706" y="649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设计基准</a:t>
              </a:r>
            </a:p>
          </p:txBody>
        </p:sp>
      </p:grpSp>
      <p:grpSp>
        <p:nvGrpSpPr>
          <p:cNvPr id="15" name="Group 728"/>
          <p:cNvGrpSpPr>
            <a:grpSpLocks/>
          </p:cNvGrpSpPr>
          <p:nvPr/>
        </p:nvGrpSpPr>
        <p:grpSpPr bwMode="auto">
          <a:xfrm>
            <a:off x="5974287" y="1855245"/>
            <a:ext cx="842963" cy="369888"/>
            <a:chOff x="3614" y="742"/>
            <a:chExt cx="531" cy="233"/>
          </a:xfrm>
        </p:grpSpPr>
        <p:sp>
          <p:nvSpPr>
            <p:cNvPr id="16" name="Line 554"/>
            <p:cNvSpPr>
              <a:spLocks noChangeShapeType="1"/>
            </p:cNvSpPr>
            <p:nvPr/>
          </p:nvSpPr>
          <p:spPr bwMode="auto">
            <a:xfrm flipH="1">
              <a:off x="3614" y="953"/>
              <a:ext cx="53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Line 555"/>
            <p:cNvSpPr>
              <a:spLocks noChangeShapeType="1"/>
            </p:cNvSpPr>
            <p:nvPr/>
          </p:nvSpPr>
          <p:spPr bwMode="auto">
            <a:xfrm flipH="1">
              <a:off x="3614" y="764"/>
              <a:ext cx="42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Line 556"/>
            <p:cNvSpPr>
              <a:spLocks noChangeShapeType="1"/>
            </p:cNvSpPr>
            <p:nvPr/>
          </p:nvSpPr>
          <p:spPr bwMode="auto">
            <a:xfrm>
              <a:off x="3658" y="742"/>
              <a:ext cx="0" cy="23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9" name="Group 560"/>
          <p:cNvGrpSpPr>
            <a:grpSpLocks/>
          </p:cNvGrpSpPr>
          <p:nvPr/>
        </p:nvGrpSpPr>
        <p:grpSpPr bwMode="auto">
          <a:xfrm>
            <a:off x="6148912" y="1175795"/>
            <a:ext cx="1422400" cy="714374"/>
            <a:chOff x="3724" y="314"/>
            <a:chExt cx="896" cy="450"/>
          </a:xfrm>
        </p:grpSpPr>
        <p:sp>
          <p:nvSpPr>
            <p:cNvPr id="20" name="Line 557"/>
            <p:cNvSpPr>
              <a:spLocks noChangeShapeType="1"/>
            </p:cNvSpPr>
            <p:nvPr/>
          </p:nvSpPr>
          <p:spPr bwMode="auto">
            <a:xfrm flipV="1">
              <a:off x="4349" y="583"/>
              <a:ext cx="181" cy="181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1" name="Line 558"/>
            <p:cNvSpPr>
              <a:spLocks noChangeShapeType="1"/>
            </p:cNvSpPr>
            <p:nvPr/>
          </p:nvSpPr>
          <p:spPr bwMode="auto">
            <a:xfrm flipH="1">
              <a:off x="3782" y="582"/>
              <a:ext cx="748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2" name="Text Box 559"/>
            <p:cNvSpPr txBox="1">
              <a:spLocks noChangeArrowheads="1"/>
            </p:cNvSpPr>
            <p:nvPr/>
          </p:nvSpPr>
          <p:spPr bwMode="auto">
            <a:xfrm>
              <a:off x="3724" y="314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工艺基准</a:t>
              </a:r>
            </a:p>
          </p:txBody>
        </p:sp>
      </p:grpSp>
      <p:sp>
        <p:nvSpPr>
          <p:cNvPr id="23" name="Text Box 561"/>
          <p:cNvSpPr txBox="1">
            <a:spLocks noChangeArrowheads="1"/>
          </p:cNvSpPr>
          <p:nvPr/>
        </p:nvSpPr>
        <p:spPr bwMode="auto">
          <a:xfrm>
            <a:off x="724139" y="1016469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例：</a:t>
            </a:r>
          </a:p>
        </p:txBody>
      </p:sp>
      <p:grpSp>
        <p:nvGrpSpPr>
          <p:cNvPr id="24" name="Group 563"/>
          <p:cNvGrpSpPr>
            <a:grpSpLocks/>
          </p:cNvGrpSpPr>
          <p:nvPr/>
        </p:nvGrpSpPr>
        <p:grpSpPr bwMode="auto">
          <a:xfrm>
            <a:off x="1437212" y="1809208"/>
            <a:ext cx="6386513" cy="4940300"/>
            <a:chOff x="756" y="713"/>
            <a:chExt cx="4023" cy="3112"/>
          </a:xfrm>
        </p:grpSpPr>
        <p:grpSp>
          <p:nvGrpSpPr>
            <p:cNvPr id="25" name="Group 564"/>
            <p:cNvGrpSpPr>
              <a:grpSpLocks/>
            </p:cNvGrpSpPr>
            <p:nvPr/>
          </p:nvGrpSpPr>
          <p:grpSpPr bwMode="auto">
            <a:xfrm>
              <a:off x="3676" y="713"/>
              <a:ext cx="1103" cy="1674"/>
              <a:chOff x="3520" y="999"/>
              <a:chExt cx="1103" cy="1674"/>
            </a:xfrm>
          </p:grpSpPr>
          <p:sp>
            <p:nvSpPr>
              <p:cNvPr id="130" name="Line 565"/>
              <p:cNvSpPr>
                <a:spLocks noChangeShapeType="1"/>
              </p:cNvSpPr>
              <p:nvPr/>
            </p:nvSpPr>
            <p:spPr bwMode="auto">
              <a:xfrm>
                <a:off x="3520" y="1557"/>
                <a:ext cx="110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1" name="Line 566"/>
              <p:cNvSpPr>
                <a:spLocks noChangeShapeType="1"/>
              </p:cNvSpPr>
              <p:nvPr/>
            </p:nvSpPr>
            <p:spPr bwMode="auto">
              <a:xfrm>
                <a:off x="4074" y="999"/>
                <a:ext cx="0" cy="4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2" name="Line 567"/>
              <p:cNvSpPr>
                <a:spLocks noChangeShapeType="1"/>
              </p:cNvSpPr>
              <p:nvPr/>
            </p:nvSpPr>
            <p:spPr bwMode="auto">
              <a:xfrm flipV="1">
                <a:off x="3636" y="1164"/>
                <a:ext cx="86" cy="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3" name="Line 568"/>
              <p:cNvSpPr>
                <a:spLocks noChangeShapeType="1"/>
              </p:cNvSpPr>
              <p:nvPr/>
            </p:nvSpPr>
            <p:spPr bwMode="auto">
              <a:xfrm flipV="1">
                <a:off x="3722" y="1047"/>
                <a:ext cx="264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4" name="Line 569"/>
              <p:cNvSpPr>
                <a:spLocks noChangeShapeType="1"/>
              </p:cNvSpPr>
              <p:nvPr/>
            </p:nvSpPr>
            <p:spPr bwMode="auto">
              <a:xfrm flipH="1">
                <a:off x="3866" y="1164"/>
                <a:ext cx="147" cy="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5" name="Line 570"/>
              <p:cNvSpPr>
                <a:spLocks noChangeShapeType="1"/>
              </p:cNvSpPr>
              <p:nvPr/>
            </p:nvSpPr>
            <p:spPr bwMode="auto">
              <a:xfrm flipV="1">
                <a:off x="4138" y="1056"/>
                <a:ext cx="118" cy="1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6" name="Line 571"/>
              <p:cNvSpPr>
                <a:spLocks noChangeShapeType="1"/>
              </p:cNvSpPr>
              <p:nvPr/>
            </p:nvSpPr>
            <p:spPr bwMode="auto">
              <a:xfrm flipV="1">
                <a:off x="4143" y="1171"/>
                <a:ext cx="130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7" name="Line 572"/>
              <p:cNvSpPr>
                <a:spLocks noChangeShapeType="1"/>
              </p:cNvSpPr>
              <p:nvPr/>
            </p:nvSpPr>
            <p:spPr bwMode="auto">
              <a:xfrm flipV="1">
                <a:off x="4262" y="1166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8" name="Line 573"/>
              <p:cNvSpPr>
                <a:spLocks noChangeShapeType="1"/>
              </p:cNvSpPr>
              <p:nvPr/>
            </p:nvSpPr>
            <p:spPr bwMode="auto">
              <a:xfrm flipV="1">
                <a:off x="4397" y="1195"/>
                <a:ext cx="111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9" name="Line 574"/>
              <p:cNvSpPr>
                <a:spLocks noChangeShapeType="1"/>
              </p:cNvSpPr>
              <p:nvPr/>
            </p:nvSpPr>
            <p:spPr bwMode="auto">
              <a:xfrm flipV="1">
                <a:off x="3739" y="1805"/>
                <a:ext cx="168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0" name="Line 575"/>
              <p:cNvSpPr>
                <a:spLocks noChangeShapeType="1"/>
              </p:cNvSpPr>
              <p:nvPr/>
            </p:nvSpPr>
            <p:spPr bwMode="auto">
              <a:xfrm flipV="1">
                <a:off x="3758" y="1805"/>
                <a:ext cx="288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1" name="Line 576"/>
              <p:cNvSpPr>
                <a:spLocks noChangeShapeType="1"/>
              </p:cNvSpPr>
              <p:nvPr/>
            </p:nvSpPr>
            <p:spPr bwMode="auto">
              <a:xfrm flipV="1">
                <a:off x="3629" y="1800"/>
                <a:ext cx="149" cy="1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2" name="Line 577"/>
              <p:cNvSpPr>
                <a:spLocks noChangeShapeType="1"/>
              </p:cNvSpPr>
              <p:nvPr/>
            </p:nvSpPr>
            <p:spPr bwMode="auto">
              <a:xfrm flipV="1">
                <a:off x="3758" y="1996"/>
                <a:ext cx="231" cy="2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3" name="Line 578"/>
              <p:cNvSpPr>
                <a:spLocks noChangeShapeType="1"/>
              </p:cNvSpPr>
              <p:nvPr/>
            </p:nvSpPr>
            <p:spPr bwMode="auto">
              <a:xfrm flipV="1">
                <a:off x="4027" y="1804"/>
                <a:ext cx="154" cy="1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4" name="Line 579"/>
              <p:cNvSpPr>
                <a:spLocks noChangeShapeType="1"/>
              </p:cNvSpPr>
              <p:nvPr/>
            </p:nvSpPr>
            <p:spPr bwMode="auto">
              <a:xfrm flipV="1">
                <a:off x="3758" y="2136"/>
                <a:ext cx="225" cy="2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5" name="Line 580"/>
              <p:cNvSpPr>
                <a:spLocks noChangeShapeType="1"/>
              </p:cNvSpPr>
              <p:nvPr/>
            </p:nvSpPr>
            <p:spPr bwMode="auto">
              <a:xfrm flipV="1">
                <a:off x="4147" y="1800"/>
                <a:ext cx="163" cy="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6" name="Line 581"/>
              <p:cNvSpPr>
                <a:spLocks noChangeShapeType="1"/>
              </p:cNvSpPr>
              <p:nvPr/>
            </p:nvSpPr>
            <p:spPr bwMode="auto">
              <a:xfrm flipV="1">
                <a:off x="3759" y="2266"/>
                <a:ext cx="230" cy="2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7" name="Line 582"/>
              <p:cNvSpPr>
                <a:spLocks noChangeShapeType="1"/>
              </p:cNvSpPr>
              <p:nvPr/>
            </p:nvSpPr>
            <p:spPr bwMode="auto">
              <a:xfrm flipV="1">
                <a:off x="4286" y="1800"/>
                <a:ext cx="163" cy="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8" name="Line 583"/>
              <p:cNvSpPr>
                <a:spLocks noChangeShapeType="1"/>
              </p:cNvSpPr>
              <p:nvPr/>
            </p:nvSpPr>
            <p:spPr bwMode="auto">
              <a:xfrm flipV="1">
                <a:off x="3840" y="2366"/>
                <a:ext cx="197" cy="1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9" name="Line 584"/>
              <p:cNvSpPr>
                <a:spLocks noChangeShapeType="1"/>
              </p:cNvSpPr>
              <p:nvPr/>
            </p:nvSpPr>
            <p:spPr bwMode="auto">
              <a:xfrm flipV="1">
                <a:off x="4445" y="1891"/>
                <a:ext cx="67" cy="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0" name="Line 585"/>
              <p:cNvSpPr>
                <a:spLocks noChangeShapeType="1"/>
              </p:cNvSpPr>
              <p:nvPr/>
            </p:nvSpPr>
            <p:spPr bwMode="auto">
              <a:xfrm flipV="1">
                <a:off x="3984" y="2352"/>
                <a:ext cx="211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1" name="Line 586"/>
              <p:cNvSpPr>
                <a:spLocks noChangeShapeType="1"/>
              </p:cNvSpPr>
              <p:nvPr/>
            </p:nvSpPr>
            <p:spPr bwMode="auto">
              <a:xfrm flipV="1">
                <a:off x="4118" y="2357"/>
                <a:ext cx="206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2" name="Line 587"/>
              <p:cNvSpPr>
                <a:spLocks noChangeShapeType="1"/>
              </p:cNvSpPr>
              <p:nvPr/>
            </p:nvSpPr>
            <p:spPr bwMode="auto">
              <a:xfrm flipV="1">
                <a:off x="4243" y="2367"/>
                <a:ext cx="206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3" name="Line 588"/>
              <p:cNvSpPr>
                <a:spLocks noChangeShapeType="1"/>
              </p:cNvSpPr>
              <p:nvPr/>
            </p:nvSpPr>
            <p:spPr bwMode="auto">
              <a:xfrm flipV="1">
                <a:off x="4382" y="2376"/>
                <a:ext cx="187" cy="1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4" name="Line 589"/>
              <p:cNvSpPr>
                <a:spLocks noChangeShapeType="1"/>
              </p:cNvSpPr>
              <p:nvPr/>
            </p:nvSpPr>
            <p:spPr bwMode="auto">
              <a:xfrm flipV="1">
                <a:off x="4507" y="2496"/>
                <a:ext cx="77" cy="7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5" name="Line 590"/>
              <p:cNvSpPr>
                <a:spLocks noChangeShapeType="1"/>
              </p:cNvSpPr>
              <p:nvPr/>
            </p:nvSpPr>
            <p:spPr bwMode="auto">
              <a:xfrm>
                <a:off x="3763" y="2007"/>
                <a:ext cx="0" cy="6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6" name="Freeform 591"/>
              <p:cNvSpPr>
                <a:spLocks/>
              </p:cNvSpPr>
              <p:nvPr/>
            </p:nvSpPr>
            <p:spPr bwMode="auto">
              <a:xfrm>
                <a:off x="4505" y="1164"/>
                <a:ext cx="1" cy="804"/>
              </a:xfrm>
              <a:custGeom>
                <a:avLst/>
                <a:gdLst>
                  <a:gd name="T0" fmla="*/ 0 w 1"/>
                  <a:gd name="T1" fmla="*/ 0 h 804"/>
                  <a:gd name="T2" fmla="*/ 1 w 1"/>
                  <a:gd name="T3" fmla="*/ 804 h 804"/>
                  <a:gd name="T4" fmla="*/ 0 60000 65536"/>
                  <a:gd name="T5" fmla="*/ 0 60000 65536"/>
                  <a:gd name="T6" fmla="*/ 0 w 1"/>
                  <a:gd name="T7" fmla="*/ 0 h 804"/>
                  <a:gd name="T8" fmla="*/ 1 w 1"/>
                  <a:gd name="T9" fmla="*/ 804 h 8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04">
                    <a:moveTo>
                      <a:pt x="0" y="0"/>
                    </a:moveTo>
                    <a:lnTo>
                      <a:pt x="1" y="804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7" name="Freeform 592"/>
              <p:cNvSpPr>
                <a:spLocks/>
              </p:cNvSpPr>
              <p:nvPr/>
            </p:nvSpPr>
            <p:spPr bwMode="auto">
              <a:xfrm>
                <a:off x="3634" y="1962"/>
                <a:ext cx="96" cy="1"/>
              </a:xfrm>
              <a:custGeom>
                <a:avLst/>
                <a:gdLst>
                  <a:gd name="T0" fmla="*/ 0 w 96"/>
                  <a:gd name="T1" fmla="*/ 1 h 1"/>
                  <a:gd name="T2" fmla="*/ 96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0" y="1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8" name="Freeform 593"/>
              <p:cNvSpPr>
                <a:spLocks/>
              </p:cNvSpPr>
              <p:nvPr/>
            </p:nvSpPr>
            <p:spPr bwMode="auto">
              <a:xfrm>
                <a:off x="3989" y="2002"/>
                <a:ext cx="1" cy="326"/>
              </a:xfrm>
              <a:custGeom>
                <a:avLst/>
                <a:gdLst>
                  <a:gd name="T0" fmla="*/ 0 w 1"/>
                  <a:gd name="T1" fmla="*/ 0 h 326"/>
                  <a:gd name="T2" fmla="*/ 0 w 1"/>
                  <a:gd name="T3" fmla="*/ 326 h 326"/>
                  <a:gd name="T4" fmla="*/ 0 60000 65536"/>
                  <a:gd name="T5" fmla="*/ 0 60000 65536"/>
                  <a:gd name="T6" fmla="*/ 0 w 1"/>
                  <a:gd name="T7" fmla="*/ 0 h 326"/>
                  <a:gd name="T8" fmla="*/ 1 w 1"/>
                  <a:gd name="T9" fmla="*/ 326 h 3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26">
                    <a:moveTo>
                      <a:pt x="0" y="0"/>
                    </a:moveTo>
                    <a:lnTo>
                      <a:pt x="0" y="326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9" name="Line 594"/>
              <p:cNvSpPr>
                <a:spLocks noChangeShapeType="1"/>
              </p:cNvSpPr>
              <p:nvPr/>
            </p:nvSpPr>
            <p:spPr bwMode="auto">
              <a:xfrm>
                <a:off x="4039" y="2362"/>
                <a:ext cx="4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0" name="Line 595"/>
              <p:cNvSpPr>
                <a:spLocks noChangeShapeType="1"/>
              </p:cNvSpPr>
              <p:nvPr/>
            </p:nvSpPr>
            <p:spPr bwMode="auto">
              <a:xfrm rot="-5400000">
                <a:off x="4170" y="2252"/>
                <a:ext cx="0" cy="81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1" name="Line 596"/>
              <p:cNvSpPr>
                <a:spLocks noChangeShapeType="1"/>
              </p:cNvSpPr>
              <p:nvPr/>
            </p:nvSpPr>
            <p:spPr bwMode="auto">
              <a:xfrm>
                <a:off x="4580" y="2406"/>
                <a:ext cx="0" cy="26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2" name="Freeform 597"/>
              <p:cNvSpPr>
                <a:spLocks/>
              </p:cNvSpPr>
              <p:nvPr/>
            </p:nvSpPr>
            <p:spPr bwMode="auto">
              <a:xfrm>
                <a:off x="4039" y="1958"/>
                <a:ext cx="475" cy="1"/>
              </a:xfrm>
              <a:custGeom>
                <a:avLst/>
                <a:gdLst>
                  <a:gd name="T0" fmla="*/ 0 w 475"/>
                  <a:gd name="T1" fmla="*/ 0 h 1"/>
                  <a:gd name="T2" fmla="*/ 475 w 475"/>
                  <a:gd name="T3" fmla="*/ 0 h 1"/>
                  <a:gd name="T4" fmla="*/ 0 60000 65536"/>
                  <a:gd name="T5" fmla="*/ 0 60000 65536"/>
                  <a:gd name="T6" fmla="*/ 0 w 475"/>
                  <a:gd name="T7" fmla="*/ 0 h 1"/>
                  <a:gd name="T8" fmla="*/ 475 w 47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5" h="1">
                    <a:moveTo>
                      <a:pt x="0" y="0"/>
                    </a:moveTo>
                    <a:lnTo>
                      <a:pt x="475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3" name="Freeform 598"/>
              <p:cNvSpPr>
                <a:spLocks/>
              </p:cNvSpPr>
              <p:nvPr/>
            </p:nvSpPr>
            <p:spPr bwMode="auto">
              <a:xfrm>
                <a:off x="3637" y="1161"/>
                <a:ext cx="1" cy="817"/>
              </a:xfrm>
              <a:custGeom>
                <a:avLst/>
                <a:gdLst>
                  <a:gd name="T0" fmla="*/ 1 w 1"/>
                  <a:gd name="T1" fmla="*/ 817 h 817"/>
                  <a:gd name="T2" fmla="*/ 0 w 1"/>
                  <a:gd name="T3" fmla="*/ 0 h 817"/>
                  <a:gd name="T4" fmla="*/ 0 60000 65536"/>
                  <a:gd name="T5" fmla="*/ 0 60000 65536"/>
                  <a:gd name="T6" fmla="*/ 0 w 1"/>
                  <a:gd name="T7" fmla="*/ 0 h 817"/>
                  <a:gd name="T8" fmla="*/ 1 w 1"/>
                  <a:gd name="T9" fmla="*/ 817 h 8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17">
                    <a:moveTo>
                      <a:pt x="1" y="81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4" name="Line 599"/>
              <p:cNvSpPr>
                <a:spLocks noChangeShapeType="1"/>
              </p:cNvSpPr>
              <p:nvPr/>
            </p:nvSpPr>
            <p:spPr bwMode="auto">
              <a:xfrm>
                <a:off x="3885" y="1051"/>
                <a:ext cx="3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5" name="Freeform 600"/>
              <p:cNvSpPr>
                <a:spLocks/>
              </p:cNvSpPr>
              <p:nvPr/>
            </p:nvSpPr>
            <p:spPr bwMode="auto">
              <a:xfrm>
                <a:off x="3886" y="1042"/>
                <a:ext cx="2" cy="91"/>
              </a:xfrm>
              <a:custGeom>
                <a:avLst/>
                <a:gdLst>
                  <a:gd name="T0" fmla="*/ 2 w 2"/>
                  <a:gd name="T1" fmla="*/ 0 h 91"/>
                  <a:gd name="T2" fmla="*/ 0 w 2"/>
                  <a:gd name="T3" fmla="*/ 91 h 91"/>
                  <a:gd name="T4" fmla="*/ 0 60000 65536"/>
                  <a:gd name="T5" fmla="*/ 0 60000 65536"/>
                  <a:gd name="T6" fmla="*/ 0 w 2"/>
                  <a:gd name="T7" fmla="*/ 0 h 91"/>
                  <a:gd name="T8" fmla="*/ 2 w 2"/>
                  <a:gd name="T9" fmla="*/ 91 h 9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91">
                    <a:moveTo>
                      <a:pt x="2" y="0"/>
                    </a:moveTo>
                    <a:lnTo>
                      <a:pt x="0" y="9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6" name="Freeform 601"/>
              <p:cNvSpPr>
                <a:spLocks/>
              </p:cNvSpPr>
              <p:nvPr/>
            </p:nvSpPr>
            <p:spPr bwMode="auto">
              <a:xfrm>
                <a:off x="3636" y="1168"/>
                <a:ext cx="225" cy="3"/>
              </a:xfrm>
              <a:custGeom>
                <a:avLst/>
                <a:gdLst>
                  <a:gd name="T0" fmla="*/ 0 w 225"/>
                  <a:gd name="T1" fmla="*/ 0 h 3"/>
                  <a:gd name="T2" fmla="*/ 225 w 225"/>
                  <a:gd name="T3" fmla="*/ 3 h 3"/>
                  <a:gd name="T4" fmla="*/ 0 60000 65536"/>
                  <a:gd name="T5" fmla="*/ 0 60000 65536"/>
                  <a:gd name="T6" fmla="*/ 0 w 225"/>
                  <a:gd name="T7" fmla="*/ 0 h 3"/>
                  <a:gd name="T8" fmla="*/ 225 w 225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5" h="3">
                    <a:moveTo>
                      <a:pt x="0" y="0"/>
                    </a:moveTo>
                    <a:lnTo>
                      <a:pt x="225" y="3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7" name="Line 602"/>
              <p:cNvSpPr>
                <a:spLocks noChangeShapeType="1"/>
              </p:cNvSpPr>
              <p:nvPr/>
            </p:nvSpPr>
            <p:spPr bwMode="auto">
              <a:xfrm>
                <a:off x="4256" y="1040"/>
                <a:ext cx="0" cy="9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8" name="Freeform 603"/>
              <p:cNvSpPr>
                <a:spLocks/>
              </p:cNvSpPr>
              <p:nvPr/>
            </p:nvSpPr>
            <p:spPr bwMode="auto">
              <a:xfrm>
                <a:off x="4296" y="1168"/>
                <a:ext cx="209" cy="3"/>
              </a:xfrm>
              <a:custGeom>
                <a:avLst/>
                <a:gdLst>
                  <a:gd name="T0" fmla="*/ 209 w 209"/>
                  <a:gd name="T1" fmla="*/ 0 h 3"/>
                  <a:gd name="T2" fmla="*/ 0 w 209"/>
                  <a:gd name="T3" fmla="*/ 3 h 3"/>
                  <a:gd name="T4" fmla="*/ 0 60000 65536"/>
                  <a:gd name="T5" fmla="*/ 0 60000 65536"/>
                  <a:gd name="T6" fmla="*/ 0 w 209"/>
                  <a:gd name="T7" fmla="*/ 0 h 3"/>
                  <a:gd name="T8" fmla="*/ 209 w 20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9" h="3">
                    <a:moveTo>
                      <a:pt x="209" y="0"/>
                    </a:moveTo>
                    <a:lnTo>
                      <a:pt x="0" y="3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9" name="Line 604"/>
              <p:cNvSpPr>
                <a:spLocks noChangeShapeType="1"/>
              </p:cNvSpPr>
              <p:nvPr/>
            </p:nvSpPr>
            <p:spPr bwMode="auto">
              <a:xfrm>
                <a:off x="4009" y="1051"/>
                <a:ext cx="0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0" name="Line 605"/>
              <p:cNvSpPr>
                <a:spLocks noChangeShapeType="1"/>
              </p:cNvSpPr>
              <p:nvPr/>
            </p:nvSpPr>
            <p:spPr bwMode="auto">
              <a:xfrm>
                <a:off x="4137" y="1051"/>
                <a:ext cx="0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1" name="Line 606"/>
              <p:cNvSpPr>
                <a:spLocks noChangeShapeType="1"/>
              </p:cNvSpPr>
              <p:nvPr/>
            </p:nvSpPr>
            <p:spPr bwMode="auto">
              <a:xfrm>
                <a:off x="3986" y="1232"/>
                <a:ext cx="176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2" name="Line 607"/>
              <p:cNvSpPr>
                <a:spLocks noChangeShapeType="1"/>
              </p:cNvSpPr>
              <p:nvPr/>
            </p:nvSpPr>
            <p:spPr bwMode="auto">
              <a:xfrm flipV="1">
                <a:off x="4162" y="1051"/>
                <a:ext cx="0" cy="1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3" name="Line 608"/>
              <p:cNvSpPr>
                <a:spLocks noChangeShapeType="1"/>
              </p:cNvSpPr>
              <p:nvPr/>
            </p:nvSpPr>
            <p:spPr bwMode="auto">
              <a:xfrm flipV="1">
                <a:off x="3984" y="1049"/>
                <a:ext cx="0" cy="2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4" name="Line 609"/>
              <p:cNvSpPr>
                <a:spLocks noChangeShapeType="1"/>
              </p:cNvSpPr>
              <p:nvPr/>
            </p:nvSpPr>
            <p:spPr bwMode="auto">
              <a:xfrm>
                <a:off x="4137" y="1311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5" name="Line 610"/>
              <p:cNvSpPr>
                <a:spLocks noChangeShapeType="1"/>
              </p:cNvSpPr>
              <p:nvPr/>
            </p:nvSpPr>
            <p:spPr bwMode="auto">
              <a:xfrm>
                <a:off x="3638" y="1311"/>
                <a:ext cx="37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6" name="Line 611"/>
              <p:cNvSpPr>
                <a:spLocks noChangeShapeType="1"/>
              </p:cNvSpPr>
              <p:nvPr/>
            </p:nvSpPr>
            <p:spPr bwMode="auto">
              <a:xfrm>
                <a:off x="3638" y="1804"/>
                <a:ext cx="8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7" name="Freeform 612"/>
              <p:cNvSpPr>
                <a:spLocks/>
              </p:cNvSpPr>
              <p:nvPr/>
            </p:nvSpPr>
            <p:spPr bwMode="auto">
              <a:xfrm>
                <a:off x="4521" y="2360"/>
                <a:ext cx="61" cy="65"/>
              </a:xfrm>
              <a:custGeom>
                <a:avLst/>
                <a:gdLst>
                  <a:gd name="T0" fmla="*/ 0 w 61"/>
                  <a:gd name="T1" fmla="*/ 0 h 65"/>
                  <a:gd name="T2" fmla="*/ 51 w 61"/>
                  <a:gd name="T3" fmla="*/ 14 h 65"/>
                  <a:gd name="T4" fmla="*/ 58 w 61"/>
                  <a:gd name="T5" fmla="*/ 65 h 65"/>
                  <a:gd name="T6" fmla="*/ 0 60000 65536"/>
                  <a:gd name="T7" fmla="*/ 0 60000 65536"/>
                  <a:gd name="T8" fmla="*/ 0 60000 65536"/>
                  <a:gd name="T9" fmla="*/ 0 w 61"/>
                  <a:gd name="T10" fmla="*/ 0 h 65"/>
                  <a:gd name="T11" fmla="*/ 61 w 61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" h="65">
                    <a:moveTo>
                      <a:pt x="0" y="0"/>
                    </a:moveTo>
                    <a:cubicBezTo>
                      <a:pt x="20" y="1"/>
                      <a:pt x="41" y="3"/>
                      <a:pt x="51" y="14"/>
                    </a:cubicBezTo>
                    <a:cubicBezTo>
                      <a:pt x="61" y="25"/>
                      <a:pt x="59" y="45"/>
                      <a:pt x="58" y="65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8" name="Freeform 613"/>
              <p:cNvSpPr>
                <a:spLocks/>
              </p:cNvSpPr>
              <p:nvPr/>
            </p:nvSpPr>
            <p:spPr bwMode="auto">
              <a:xfrm>
                <a:off x="3989" y="1958"/>
                <a:ext cx="62" cy="58"/>
              </a:xfrm>
              <a:custGeom>
                <a:avLst/>
                <a:gdLst>
                  <a:gd name="T0" fmla="*/ 62 w 62"/>
                  <a:gd name="T1" fmla="*/ 0 h 58"/>
                  <a:gd name="T2" fmla="*/ 29 w 62"/>
                  <a:gd name="T3" fmla="*/ 5 h 58"/>
                  <a:gd name="T4" fmla="*/ 9 w 62"/>
                  <a:gd name="T5" fmla="*/ 20 h 58"/>
                  <a:gd name="T6" fmla="*/ 0 w 62"/>
                  <a:gd name="T7" fmla="*/ 58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58"/>
                  <a:gd name="T14" fmla="*/ 62 w 62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58">
                    <a:moveTo>
                      <a:pt x="62" y="0"/>
                    </a:moveTo>
                    <a:cubicBezTo>
                      <a:pt x="57" y="0"/>
                      <a:pt x="38" y="2"/>
                      <a:pt x="29" y="5"/>
                    </a:cubicBezTo>
                    <a:cubicBezTo>
                      <a:pt x="20" y="8"/>
                      <a:pt x="14" y="11"/>
                      <a:pt x="9" y="20"/>
                    </a:cubicBezTo>
                    <a:cubicBezTo>
                      <a:pt x="4" y="29"/>
                      <a:pt x="2" y="50"/>
                      <a:pt x="0" y="5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9" name="Freeform 614"/>
              <p:cNvSpPr>
                <a:spLocks/>
              </p:cNvSpPr>
              <p:nvPr/>
            </p:nvSpPr>
            <p:spPr bwMode="auto">
              <a:xfrm>
                <a:off x="3722" y="1964"/>
                <a:ext cx="41" cy="46"/>
              </a:xfrm>
              <a:custGeom>
                <a:avLst/>
                <a:gdLst>
                  <a:gd name="T0" fmla="*/ 0 w 41"/>
                  <a:gd name="T1" fmla="*/ 0 h 46"/>
                  <a:gd name="T2" fmla="*/ 20 w 41"/>
                  <a:gd name="T3" fmla="*/ 5 h 46"/>
                  <a:gd name="T4" fmla="*/ 34 w 41"/>
                  <a:gd name="T5" fmla="*/ 17 h 46"/>
                  <a:gd name="T6" fmla="*/ 39 w 41"/>
                  <a:gd name="T7" fmla="*/ 34 h 46"/>
                  <a:gd name="T8" fmla="*/ 41 w 41"/>
                  <a:gd name="T9" fmla="*/ 46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6"/>
                  <a:gd name="T17" fmla="*/ 41 w 4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6">
                    <a:moveTo>
                      <a:pt x="0" y="0"/>
                    </a:moveTo>
                    <a:cubicBezTo>
                      <a:pt x="3" y="1"/>
                      <a:pt x="14" y="2"/>
                      <a:pt x="20" y="5"/>
                    </a:cubicBezTo>
                    <a:cubicBezTo>
                      <a:pt x="26" y="8"/>
                      <a:pt x="31" y="12"/>
                      <a:pt x="34" y="17"/>
                    </a:cubicBezTo>
                    <a:cubicBezTo>
                      <a:pt x="37" y="22"/>
                      <a:pt x="38" y="29"/>
                      <a:pt x="39" y="34"/>
                    </a:cubicBezTo>
                    <a:cubicBezTo>
                      <a:pt x="40" y="39"/>
                      <a:pt x="41" y="44"/>
                      <a:pt x="41" y="4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0" name="Freeform 615"/>
              <p:cNvSpPr>
                <a:spLocks/>
              </p:cNvSpPr>
              <p:nvPr/>
            </p:nvSpPr>
            <p:spPr bwMode="auto">
              <a:xfrm>
                <a:off x="3989" y="2314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5 w 55"/>
                  <a:gd name="T3" fmla="*/ 33 h 48"/>
                  <a:gd name="T4" fmla="*/ 29 w 55"/>
                  <a:gd name="T5" fmla="*/ 45 h 48"/>
                  <a:gd name="T6" fmla="*/ 55 w 55"/>
                  <a:gd name="T7" fmla="*/ 48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48"/>
                  <a:gd name="T14" fmla="*/ 55 w 55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48">
                    <a:moveTo>
                      <a:pt x="0" y="0"/>
                    </a:moveTo>
                    <a:cubicBezTo>
                      <a:pt x="1" y="5"/>
                      <a:pt x="0" y="26"/>
                      <a:pt x="5" y="33"/>
                    </a:cubicBezTo>
                    <a:cubicBezTo>
                      <a:pt x="10" y="40"/>
                      <a:pt x="21" y="42"/>
                      <a:pt x="29" y="45"/>
                    </a:cubicBezTo>
                    <a:cubicBezTo>
                      <a:pt x="37" y="48"/>
                      <a:pt x="50" y="48"/>
                      <a:pt x="55" y="4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1" name="Freeform 616"/>
              <p:cNvSpPr>
                <a:spLocks/>
              </p:cNvSpPr>
              <p:nvPr/>
            </p:nvSpPr>
            <p:spPr bwMode="auto">
              <a:xfrm>
                <a:off x="4008" y="1308"/>
                <a:ext cx="130" cy="19"/>
              </a:xfrm>
              <a:custGeom>
                <a:avLst/>
                <a:gdLst>
                  <a:gd name="T0" fmla="*/ 0 w 130"/>
                  <a:gd name="T1" fmla="*/ 0 h 19"/>
                  <a:gd name="T2" fmla="*/ 65 w 130"/>
                  <a:gd name="T3" fmla="*/ 19 h 19"/>
                  <a:gd name="T4" fmla="*/ 130 w 130"/>
                  <a:gd name="T5" fmla="*/ 1 h 19"/>
                  <a:gd name="T6" fmla="*/ 0 60000 65536"/>
                  <a:gd name="T7" fmla="*/ 0 60000 65536"/>
                  <a:gd name="T8" fmla="*/ 0 60000 65536"/>
                  <a:gd name="T9" fmla="*/ 0 w 130"/>
                  <a:gd name="T10" fmla="*/ 0 h 19"/>
                  <a:gd name="T11" fmla="*/ 130 w 130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" h="19">
                    <a:moveTo>
                      <a:pt x="0" y="0"/>
                    </a:moveTo>
                    <a:cubicBezTo>
                      <a:pt x="11" y="2"/>
                      <a:pt x="43" y="19"/>
                      <a:pt x="65" y="19"/>
                    </a:cubicBezTo>
                    <a:cubicBezTo>
                      <a:pt x="87" y="19"/>
                      <a:pt x="117" y="5"/>
                      <a:pt x="130" y="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2" name="Freeform 617"/>
              <p:cNvSpPr>
                <a:spLocks/>
              </p:cNvSpPr>
              <p:nvPr/>
            </p:nvSpPr>
            <p:spPr bwMode="auto">
              <a:xfrm>
                <a:off x="4440" y="1994"/>
                <a:ext cx="132" cy="380"/>
              </a:xfrm>
              <a:custGeom>
                <a:avLst/>
                <a:gdLst>
                  <a:gd name="T0" fmla="*/ 132 w 132"/>
                  <a:gd name="T1" fmla="*/ 380 h 380"/>
                  <a:gd name="T2" fmla="*/ 0 w 132"/>
                  <a:gd name="T3" fmla="*/ 0 h 380"/>
                  <a:gd name="T4" fmla="*/ 0 60000 65536"/>
                  <a:gd name="T5" fmla="*/ 0 60000 65536"/>
                  <a:gd name="T6" fmla="*/ 0 w 132"/>
                  <a:gd name="T7" fmla="*/ 0 h 380"/>
                  <a:gd name="T8" fmla="*/ 132 w 132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2" h="380">
                    <a:moveTo>
                      <a:pt x="132" y="38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3" name="Freeform 618"/>
              <p:cNvSpPr>
                <a:spLocks/>
              </p:cNvSpPr>
              <p:nvPr/>
            </p:nvSpPr>
            <p:spPr bwMode="auto">
              <a:xfrm>
                <a:off x="4438" y="1961"/>
                <a:ext cx="28" cy="41"/>
              </a:xfrm>
              <a:custGeom>
                <a:avLst/>
                <a:gdLst>
                  <a:gd name="T0" fmla="*/ 4 w 28"/>
                  <a:gd name="T1" fmla="*/ 41 h 41"/>
                  <a:gd name="T2" fmla="*/ 0 w 28"/>
                  <a:gd name="T3" fmla="*/ 19 h 41"/>
                  <a:gd name="T4" fmla="*/ 2 w 28"/>
                  <a:gd name="T5" fmla="*/ 21 h 41"/>
                  <a:gd name="T6" fmla="*/ 9 w 28"/>
                  <a:gd name="T7" fmla="*/ 7 h 41"/>
                  <a:gd name="T8" fmla="*/ 28 w 2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4" y="41"/>
                    </a:moveTo>
                    <a:cubicBezTo>
                      <a:pt x="4" y="37"/>
                      <a:pt x="0" y="22"/>
                      <a:pt x="0" y="19"/>
                    </a:cubicBezTo>
                    <a:cubicBezTo>
                      <a:pt x="0" y="16"/>
                      <a:pt x="1" y="23"/>
                      <a:pt x="2" y="21"/>
                    </a:cubicBezTo>
                    <a:cubicBezTo>
                      <a:pt x="3" y="19"/>
                      <a:pt x="5" y="11"/>
                      <a:pt x="9" y="7"/>
                    </a:cubicBezTo>
                    <a:cubicBezTo>
                      <a:pt x="13" y="3"/>
                      <a:pt x="24" y="1"/>
                      <a:pt x="28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4" name="Line 619"/>
              <p:cNvSpPr>
                <a:spLocks noChangeShapeType="1"/>
              </p:cNvSpPr>
              <p:nvPr/>
            </p:nvSpPr>
            <p:spPr bwMode="auto">
              <a:xfrm>
                <a:off x="3763" y="2568"/>
                <a:ext cx="81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5" name="Freeform 620"/>
              <p:cNvSpPr>
                <a:spLocks/>
              </p:cNvSpPr>
              <p:nvPr/>
            </p:nvSpPr>
            <p:spPr bwMode="auto">
              <a:xfrm>
                <a:off x="4258" y="1133"/>
                <a:ext cx="45" cy="41"/>
              </a:xfrm>
              <a:custGeom>
                <a:avLst/>
                <a:gdLst>
                  <a:gd name="T0" fmla="*/ 0 w 45"/>
                  <a:gd name="T1" fmla="*/ 0 h 41"/>
                  <a:gd name="T2" fmla="*/ 9 w 45"/>
                  <a:gd name="T3" fmla="*/ 31 h 41"/>
                  <a:gd name="T4" fmla="*/ 45 w 45"/>
                  <a:gd name="T5" fmla="*/ 41 h 41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1"/>
                  <a:gd name="T11" fmla="*/ 45 w 45"/>
                  <a:gd name="T12" fmla="*/ 41 h 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1">
                    <a:moveTo>
                      <a:pt x="0" y="0"/>
                    </a:moveTo>
                    <a:cubicBezTo>
                      <a:pt x="1" y="12"/>
                      <a:pt x="2" y="24"/>
                      <a:pt x="9" y="31"/>
                    </a:cubicBezTo>
                    <a:cubicBezTo>
                      <a:pt x="16" y="38"/>
                      <a:pt x="38" y="39"/>
                      <a:pt x="45" y="4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6" name="Freeform 621"/>
              <p:cNvSpPr>
                <a:spLocks/>
              </p:cNvSpPr>
              <p:nvPr/>
            </p:nvSpPr>
            <p:spPr bwMode="auto">
              <a:xfrm>
                <a:off x="3852" y="1118"/>
                <a:ext cx="34" cy="53"/>
              </a:xfrm>
              <a:custGeom>
                <a:avLst/>
                <a:gdLst>
                  <a:gd name="T0" fmla="*/ 34 w 34"/>
                  <a:gd name="T1" fmla="*/ 0 h 53"/>
                  <a:gd name="T2" fmla="*/ 26 w 34"/>
                  <a:gd name="T3" fmla="*/ 36 h 53"/>
                  <a:gd name="T4" fmla="*/ 0 w 34"/>
                  <a:gd name="T5" fmla="*/ 53 h 53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53"/>
                  <a:gd name="T11" fmla="*/ 34 w 34"/>
                  <a:gd name="T12" fmla="*/ 53 h 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53">
                    <a:moveTo>
                      <a:pt x="34" y="0"/>
                    </a:moveTo>
                    <a:cubicBezTo>
                      <a:pt x="33" y="6"/>
                      <a:pt x="32" y="27"/>
                      <a:pt x="26" y="36"/>
                    </a:cubicBezTo>
                    <a:cubicBezTo>
                      <a:pt x="20" y="45"/>
                      <a:pt x="5" y="50"/>
                      <a:pt x="0" y="5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6" name="Group 622"/>
            <p:cNvGrpSpPr>
              <a:grpSpLocks/>
            </p:cNvGrpSpPr>
            <p:nvPr/>
          </p:nvGrpSpPr>
          <p:grpSpPr bwMode="auto">
            <a:xfrm>
              <a:off x="766" y="2721"/>
              <a:ext cx="2335" cy="1104"/>
              <a:chOff x="766" y="2864"/>
              <a:chExt cx="2335" cy="1104"/>
            </a:xfrm>
          </p:grpSpPr>
          <p:sp>
            <p:nvSpPr>
              <p:cNvPr id="82" name="Text Box 623"/>
              <p:cNvSpPr txBox="1">
                <a:spLocks noChangeArrowheads="1"/>
              </p:cNvSpPr>
              <p:nvPr/>
            </p:nvSpPr>
            <p:spPr bwMode="auto">
              <a:xfrm>
                <a:off x="1705" y="2864"/>
                <a:ext cx="4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－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grpSp>
            <p:nvGrpSpPr>
              <p:cNvPr id="83" name="Group 624"/>
              <p:cNvGrpSpPr>
                <a:grpSpLocks/>
              </p:cNvGrpSpPr>
              <p:nvPr/>
            </p:nvGrpSpPr>
            <p:grpSpPr bwMode="auto">
              <a:xfrm>
                <a:off x="766" y="3034"/>
                <a:ext cx="2335" cy="934"/>
                <a:chOff x="610" y="2865"/>
                <a:chExt cx="2335" cy="934"/>
              </a:xfrm>
            </p:grpSpPr>
            <p:grpSp>
              <p:nvGrpSpPr>
                <p:cNvPr id="84" name="Group 625"/>
                <p:cNvGrpSpPr>
                  <a:grpSpLocks/>
                </p:cNvGrpSpPr>
                <p:nvPr/>
              </p:nvGrpSpPr>
              <p:grpSpPr bwMode="auto">
                <a:xfrm>
                  <a:off x="610" y="2865"/>
                  <a:ext cx="2335" cy="934"/>
                  <a:chOff x="610" y="2865"/>
                  <a:chExt cx="2335" cy="934"/>
                </a:xfrm>
              </p:grpSpPr>
              <p:sp>
                <p:nvSpPr>
                  <p:cNvPr id="99" name="Line 6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64" y="2865"/>
                    <a:ext cx="1" cy="93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0" name="AutoShape 627"/>
                  <p:cNvSpPr>
                    <a:spLocks noChangeArrowheads="1"/>
                  </p:cNvSpPr>
                  <p:nvPr/>
                </p:nvSpPr>
                <p:spPr bwMode="auto">
                  <a:xfrm>
                    <a:off x="610" y="2919"/>
                    <a:ext cx="2309" cy="818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1" name="Line 628"/>
                  <p:cNvSpPr>
                    <a:spLocks noChangeShapeType="1"/>
                  </p:cNvSpPr>
                  <p:nvPr/>
                </p:nvSpPr>
                <p:spPr bwMode="auto">
                  <a:xfrm>
                    <a:off x="2348" y="3400"/>
                    <a:ext cx="59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2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2639" y="3127"/>
                    <a:ext cx="0" cy="53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3" name="Oval 630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3232"/>
                    <a:ext cx="377" cy="3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4" name="Oval 631"/>
                  <p:cNvSpPr>
                    <a:spLocks noChangeArrowheads="1"/>
                  </p:cNvSpPr>
                  <p:nvPr/>
                </p:nvSpPr>
                <p:spPr bwMode="auto">
                  <a:xfrm>
                    <a:off x="2522" y="3296"/>
                    <a:ext cx="234" cy="208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5" name="Line 632"/>
                  <p:cNvSpPr>
                    <a:spLocks noChangeShapeType="1"/>
                  </p:cNvSpPr>
                  <p:nvPr/>
                </p:nvSpPr>
                <p:spPr bwMode="auto">
                  <a:xfrm>
                    <a:off x="615" y="3400"/>
                    <a:ext cx="59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6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901" y="3127"/>
                    <a:ext cx="0" cy="53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7" name="Oval 634"/>
                  <p:cNvSpPr>
                    <a:spLocks noChangeArrowheads="1"/>
                  </p:cNvSpPr>
                  <p:nvPr/>
                </p:nvSpPr>
                <p:spPr bwMode="auto">
                  <a:xfrm>
                    <a:off x="714" y="3232"/>
                    <a:ext cx="377" cy="3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8" name="Oval 635"/>
                  <p:cNvSpPr>
                    <a:spLocks noChangeArrowheads="1"/>
                  </p:cNvSpPr>
                  <p:nvPr/>
                </p:nvSpPr>
                <p:spPr bwMode="auto">
                  <a:xfrm>
                    <a:off x="784" y="3296"/>
                    <a:ext cx="234" cy="208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9" name="Freeform 636"/>
                  <p:cNvSpPr>
                    <a:spLocks/>
                  </p:cNvSpPr>
                  <p:nvPr/>
                </p:nvSpPr>
                <p:spPr bwMode="auto">
                  <a:xfrm>
                    <a:off x="1883" y="3155"/>
                    <a:ext cx="1" cy="541"/>
                  </a:xfrm>
                  <a:custGeom>
                    <a:avLst/>
                    <a:gdLst>
                      <a:gd name="T0" fmla="*/ 0 w 1"/>
                      <a:gd name="T1" fmla="*/ 0 h 541"/>
                      <a:gd name="T2" fmla="*/ 1 w 1"/>
                      <a:gd name="T3" fmla="*/ 541 h 541"/>
                      <a:gd name="T4" fmla="*/ 0 60000 65536"/>
                      <a:gd name="T5" fmla="*/ 0 60000 65536"/>
                      <a:gd name="T6" fmla="*/ 0 w 1"/>
                      <a:gd name="T7" fmla="*/ 0 h 541"/>
                      <a:gd name="T8" fmla="*/ 1 w 1"/>
                      <a:gd name="T9" fmla="*/ 541 h 54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541">
                        <a:moveTo>
                          <a:pt x="0" y="0"/>
                        </a:moveTo>
                        <a:lnTo>
                          <a:pt x="1" y="541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0" name="Freeform 637"/>
                  <p:cNvSpPr>
                    <a:spLocks/>
                  </p:cNvSpPr>
                  <p:nvPr/>
                </p:nvSpPr>
                <p:spPr bwMode="auto">
                  <a:xfrm>
                    <a:off x="1649" y="3144"/>
                    <a:ext cx="1" cy="552"/>
                  </a:xfrm>
                  <a:custGeom>
                    <a:avLst/>
                    <a:gdLst>
                      <a:gd name="T0" fmla="*/ 0 w 1"/>
                      <a:gd name="T1" fmla="*/ 0 h 552"/>
                      <a:gd name="T2" fmla="*/ 0 w 1"/>
                      <a:gd name="T3" fmla="*/ 552 h 552"/>
                      <a:gd name="T4" fmla="*/ 0 60000 65536"/>
                      <a:gd name="T5" fmla="*/ 0 60000 65536"/>
                      <a:gd name="T6" fmla="*/ 0 w 1"/>
                      <a:gd name="T7" fmla="*/ 0 h 552"/>
                      <a:gd name="T8" fmla="*/ 1 w 1"/>
                      <a:gd name="T9" fmla="*/ 552 h 55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552">
                        <a:moveTo>
                          <a:pt x="0" y="0"/>
                        </a:moveTo>
                        <a:lnTo>
                          <a:pt x="0" y="552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1" name="Freeform 638"/>
                  <p:cNvSpPr>
                    <a:spLocks/>
                  </p:cNvSpPr>
                  <p:nvPr/>
                </p:nvSpPr>
                <p:spPr bwMode="auto">
                  <a:xfrm>
                    <a:off x="2554" y="2938"/>
                    <a:ext cx="1" cy="168"/>
                  </a:xfrm>
                  <a:custGeom>
                    <a:avLst/>
                    <a:gdLst>
                      <a:gd name="T0" fmla="*/ 0 w 1"/>
                      <a:gd name="T1" fmla="*/ 0 h 168"/>
                      <a:gd name="T2" fmla="*/ 0 w 1"/>
                      <a:gd name="T3" fmla="*/ 168 h 168"/>
                      <a:gd name="T4" fmla="*/ 0 60000 65536"/>
                      <a:gd name="T5" fmla="*/ 0 60000 65536"/>
                      <a:gd name="T6" fmla="*/ 0 w 1"/>
                      <a:gd name="T7" fmla="*/ 0 h 168"/>
                      <a:gd name="T8" fmla="*/ 1 w 1"/>
                      <a:gd name="T9" fmla="*/ 168 h 16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8">
                        <a:moveTo>
                          <a:pt x="0" y="0"/>
                        </a:moveTo>
                        <a:lnTo>
                          <a:pt x="0" y="168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2" name="Line 639"/>
                  <p:cNvSpPr>
                    <a:spLocks noChangeShapeType="1"/>
                  </p:cNvSpPr>
                  <p:nvPr/>
                </p:nvSpPr>
                <p:spPr bwMode="auto">
                  <a:xfrm>
                    <a:off x="973" y="2934"/>
                    <a:ext cx="0" cy="165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3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973" y="3114"/>
                    <a:ext cx="64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4" name="Line 641"/>
                  <p:cNvSpPr>
                    <a:spLocks noChangeShapeType="1"/>
                  </p:cNvSpPr>
                  <p:nvPr/>
                </p:nvSpPr>
                <p:spPr bwMode="auto">
                  <a:xfrm>
                    <a:off x="1912" y="3127"/>
                    <a:ext cx="6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5" name="Line 642"/>
                  <p:cNvSpPr>
                    <a:spLocks noChangeShapeType="1"/>
                  </p:cNvSpPr>
                  <p:nvPr/>
                </p:nvSpPr>
                <p:spPr bwMode="auto">
                  <a:xfrm>
                    <a:off x="2423" y="2951"/>
                    <a:ext cx="0" cy="14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6" name="Freeform 643"/>
                  <p:cNvSpPr>
                    <a:spLocks/>
                  </p:cNvSpPr>
                  <p:nvPr/>
                </p:nvSpPr>
                <p:spPr bwMode="auto">
                  <a:xfrm>
                    <a:off x="1116" y="2945"/>
                    <a:ext cx="1" cy="125"/>
                  </a:xfrm>
                  <a:custGeom>
                    <a:avLst/>
                    <a:gdLst>
                      <a:gd name="T0" fmla="*/ 0 w 1"/>
                      <a:gd name="T1" fmla="*/ 0 h 125"/>
                      <a:gd name="T2" fmla="*/ 0 w 1"/>
                      <a:gd name="T3" fmla="*/ 125 h 125"/>
                      <a:gd name="T4" fmla="*/ 0 60000 65536"/>
                      <a:gd name="T5" fmla="*/ 0 60000 65536"/>
                      <a:gd name="T6" fmla="*/ 0 w 1"/>
                      <a:gd name="T7" fmla="*/ 0 h 125"/>
                      <a:gd name="T8" fmla="*/ 1 w 1"/>
                      <a:gd name="T9" fmla="*/ 125 h 1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25">
                        <a:moveTo>
                          <a:pt x="0" y="0"/>
                        </a:moveTo>
                        <a:lnTo>
                          <a:pt x="0" y="125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7" name="Freeform 644"/>
                  <p:cNvSpPr>
                    <a:spLocks/>
                  </p:cNvSpPr>
                  <p:nvPr/>
                </p:nvSpPr>
                <p:spPr bwMode="auto">
                  <a:xfrm>
                    <a:off x="2556" y="3127"/>
                    <a:ext cx="41" cy="27"/>
                  </a:xfrm>
                  <a:custGeom>
                    <a:avLst/>
                    <a:gdLst>
                      <a:gd name="T0" fmla="*/ 0 w 41"/>
                      <a:gd name="T1" fmla="*/ 0 h 27"/>
                      <a:gd name="T2" fmla="*/ 24 w 41"/>
                      <a:gd name="T3" fmla="*/ 7 h 27"/>
                      <a:gd name="T4" fmla="*/ 41 w 41"/>
                      <a:gd name="T5" fmla="*/ 27 h 27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27"/>
                      <a:gd name="T11" fmla="*/ 41 w 41"/>
                      <a:gd name="T12" fmla="*/ 27 h 2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27">
                        <a:moveTo>
                          <a:pt x="0" y="0"/>
                        </a:moveTo>
                        <a:cubicBezTo>
                          <a:pt x="4" y="1"/>
                          <a:pt x="17" y="3"/>
                          <a:pt x="24" y="7"/>
                        </a:cubicBezTo>
                        <a:cubicBezTo>
                          <a:pt x="31" y="11"/>
                          <a:pt x="38" y="23"/>
                          <a:pt x="41" y="27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8" name="Freeform 645"/>
                  <p:cNvSpPr>
                    <a:spLocks/>
                  </p:cNvSpPr>
                  <p:nvPr/>
                </p:nvSpPr>
                <p:spPr bwMode="auto">
                  <a:xfrm>
                    <a:off x="1881" y="3127"/>
                    <a:ext cx="39" cy="36"/>
                  </a:xfrm>
                  <a:custGeom>
                    <a:avLst/>
                    <a:gdLst>
                      <a:gd name="T0" fmla="*/ 39 w 39"/>
                      <a:gd name="T1" fmla="*/ 0 h 36"/>
                      <a:gd name="T2" fmla="*/ 10 w 39"/>
                      <a:gd name="T3" fmla="*/ 7 h 36"/>
                      <a:gd name="T4" fmla="*/ 0 w 39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9"/>
                      <a:gd name="T10" fmla="*/ 0 h 36"/>
                      <a:gd name="T11" fmla="*/ 39 w 39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" h="36">
                        <a:moveTo>
                          <a:pt x="39" y="0"/>
                        </a:moveTo>
                        <a:cubicBezTo>
                          <a:pt x="34" y="1"/>
                          <a:pt x="17" y="1"/>
                          <a:pt x="10" y="7"/>
                        </a:cubicBezTo>
                        <a:cubicBezTo>
                          <a:pt x="3" y="13"/>
                          <a:pt x="2" y="30"/>
                          <a:pt x="0" y="36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19" name="Freeform 646"/>
                  <p:cNvSpPr>
                    <a:spLocks/>
                  </p:cNvSpPr>
                  <p:nvPr/>
                </p:nvSpPr>
                <p:spPr bwMode="auto">
                  <a:xfrm>
                    <a:off x="1615" y="3115"/>
                    <a:ext cx="34" cy="34"/>
                  </a:xfrm>
                  <a:custGeom>
                    <a:avLst/>
                    <a:gdLst>
                      <a:gd name="T0" fmla="*/ 0 w 34"/>
                      <a:gd name="T1" fmla="*/ 0 h 34"/>
                      <a:gd name="T2" fmla="*/ 24 w 34"/>
                      <a:gd name="T3" fmla="*/ 7 h 34"/>
                      <a:gd name="T4" fmla="*/ 34 w 34"/>
                      <a:gd name="T5" fmla="*/ 34 h 34"/>
                      <a:gd name="T6" fmla="*/ 0 60000 65536"/>
                      <a:gd name="T7" fmla="*/ 0 60000 65536"/>
                      <a:gd name="T8" fmla="*/ 0 60000 65536"/>
                      <a:gd name="T9" fmla="*/ 0 w 34"/>
                      <a:gd name="T10" fmla="*/ 0 h 34"/>
                      <a:gd name="T11" fmla="*/ 34 w 34"/>
                      <a:gd name="T12" fmla="*/ 34 h 3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4" h="34">
                        <a:moveTo>
                          <a:pt x="0" y="0"/>
                        </a:moveTo>
                        <a:cubicBezTo>
                          <a:pt x="4" y="1"/>
                          <a:pt x="18" y="1"/>
                          <a:pt x="24" y="7"/>
                        </a:cubicBezTo>
                        <a:cubicBezTo>
                          <a:pt x="30" y="13"/>
                          <a:pt x="32" y="29"/>
                          <a:pt x="34" y="3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0" name="Freeform 647"/>
                  <p:cNvSpPr>
                    <a:spLocks/>
                  </p:cNvSpPr>
                  <p:nvPr/>
                </p:nvSpPr>
                <p:spPr bwMode="auto">
                  <a:xfrm>
                    <a:off x="2376" y="2918"/>
                    <a:ext cx="48" cy="41"/>
                  </a:xfrm>
                  <a:custGeom>
                    <a:avLst/>
                    <a:gdLst>
                      <a:gd name="T0" fmla="*/ 48 w 48"/>
                      <a:gd name="T1" fmla="*/ 41 h 41"/>
                      <a:gd name="T2" fmla="*/ 41 w 48"/>
                      <a:gd name="T3" fmla="*/ 20 h 41"/>
                      <a:gd name="T4" fmla="*/ 22 w 48"/>
                      <a:gd name="T5" fmla="*/ 3 h 41"/>
                      <a:gd name="T6" fmla="*/ 0 w 48"/>
                      <a:gd name="T7" fmla="*/ 0 h 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8"/>
                      <a:gd name="T13" fmla="*/ 0 h 41"/>
                      <a:gd name="T14" fmla="*/ 48 w 48"/>
                      <a:gd name="T15" fmla="*/ 41 h 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8" h="41">
                        <a:moveTo>
                          <a:pt x="48" y="41"/>
                        </a:moveTo>
                        <a:cubicBezTo>
                          <a:pt x="47" y="38"/>
                          <a:pt x="45" y="26"/>
                          <a:pt x="41" y="20"/>
                        </a:cubicBezTo>
                        <a:cubicBezTo>
                          <a:pt x="37" y="14"/>
                          <a:pt x="29" y="6"/>
                          <a:pt x="22" y="3"/>
                        </a:cubicBezTo>
                        <a:cubicBezTo>
                          <a:pt x="15" y="0"/>
                          <a:pt x="5" y="1"/>
                          <a:pt x="0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1" name="Freeform 648"/>
                  <p:cNvSpPr>
                    <a:spLocks/>
                  </p:cNvSpPr>
                  <p:nvPr/>
                </p:nvSpPr>
                <p:spPr bwMode="auto">
                  <a:xfrm>
                    <a:off x="2381" y="3096"/>
                    <a:ext cx="43" cy="31"/>
                  </a:xfrm>
                  <a:custGeom>
                    <a:avLst/>
                    <a:gdLst>
                      <a:gd name="T0" fmla="*/ 43 w 43"/>
                      <a:gd name="T1" fmla="*/ 0 h 31"/>
                      <a:gd name="T2" fmla="*/ 38 w 43"/>
                      <a:gd name="T3" fmla="*/ 14 h 31"/>
                      <a:gd name="T4" fmla="*/ 26 w 43"/>
                      <a:gd name="T5" fmla="*/ 24 h 31"/>
                      <a:gd name="T6" fmla="*/ 0 w 43"/>
                      <a:gd name="T7" fmla="*/ 31 h 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31"/>
                      <a:gd name="T14" fmla="*/ 43 w 43"/>
                      <a:gd name="T15" fmla="*/ 31 h 3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31">
                        <a:moveTo>
                          <a:pt x="43" y="0"/>
                        </a:moveTo>
                        <a:cubicBezTo>
                          <a:pt x="42" y="5"/>
                          <a:pt x="41" y="10"/>
                          <a:pt x="38" y="14"/>
                        </a:cubicBezTo>
                        <a:cubicBezTo>
                          <a:pt x="35" y="18"/>
                          <a:pt x="32" y="21"/>
                          <a:pt x="26" y="24"/>
                        </a:cubicBezTo>
                        <a:cubicBezTo>
                          <a:pt x="20" y="27"/>
                          <a:pt x="5" y="30"/>
                          <a:pt x="0" y="31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2" name="Freeform 649"/>
                  <p:cNvSpPr>
                    <a:spLocks/>
                  </p:cNvSpPr>
                  <p:nvPr/>
                </p:nvSpPr>
                <p:spPr bwMode="auto">
                  <a:xfrm>
                    <a:off x="929" y="3115"/>
                    <a:ext cx="55" cy="27"/>
                  </a:xfrm>
                  <a:custGeom>
                    <a:avLst/>
                    <a:gdLst>
                      <a:gd name="T0" fmla="*/ 55 w 55"/>
                      <a:gd name="T1" fmla="*/ 0 h 27"/>
                      <a:gd name="T2" fmla="*/ 17 w 55"/>
                      <a:gd name="T3" fmla="*/ 5 h 27"/>
                      <a:gd name="T4" fmla="*/ 0 w 55"/>
                      <a:gd name="T5" fmla="*/ 27 h 27"/>
                      <a:gd name="T6" fmla="*/ 0 60000 65536"/>
                      <a:gd name="T7" fmla="*/ 0 60000 65536"/>
                      <a:gd name="T8" fmla="*/ 0 60000 65536"/>
                      <a:gd name="T9" fmla="*/ 0 w 55"/>
                      <a:gd name="T10" fmla="*/ 0 h 27"/>
                      <a:gd name="T11" fmla="*/ 55 w 55"/>
                      <a:gd name="T12" fmla="*/ 27 h 2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5" h="27">
                        <a:moveTo>
                          <a:pt x="55" y="0"/>
                        </a:moveTo>
                        <a:cubicBezTo>
                          <a:pt x="49" y="1"/>
                          <a:pt x="26" y="1"/>
                          <a:pt x="17" y="5"/>
                        </a:cubicBezTo>
                        <a:cubicBezTo>
                          <a:pt x="8" y="9"/>
                          <a:pt x="4" y="23"/>
                          <a:pt x="0" y="27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3" name="Freeform 650"/>
                  <p:cNvSpPr>
                    <a:spLocks/>
                  </p:cNvSpPr>
                  <p:nvPr/>
                </p:nvSpPr>
                <p:spPr bwMode="auto">
                  <a:xfrm>
                    <a:off x="1116" y="2918"/>
                    <a:ext cx="38" cy="27"/>
                  </a:xfrm>
                  <a:custGeom>
                    <a:avLst/>
                    <a:gdLst>
                      <a:gd name="T0" fmla="*/ 0 w 38"/>
                      <a:gd name="T1" fmla="*/ 27 h 27"/>
                      <a:gd name="T2" fmla="*/ 5 w 38"/>
                      <a:gd name="T3" fmla="*/ 15 h 27"/>
                      <a:gd name="T4" fmla="*/ 17 w 38"/>
                      <a:gd name="T5" fmla="*/ 5 h 27"/>
                      <a:gd name="T6" fmla="*/ 38 w 38"/>
                      <a:gd name="T7" fmla="*/ 0 h 2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"/>
                      <a:gd name="T13" fmla="*/ 0 h 27"/>
                      <a:gd name="T14" fmla="*/ 38 w 38"/>
                      <a:gd name="T15" fmla="*/ 27 h 2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" h="27">
                        <a:moveTo>
                          <a:pt x="0" y="27"/>
                        </a:moveTo>
                        <a:cubicBezTo>
                          <a:pt x="1" y="25"/>
                          <a:pt x="2" y="19"/>
                          <a:pt x="5" y="15"/>
                        </a:cubicBezTo>
                        <a:cubicBezTo>
                          <a:pt x="8" y="11"/>
                          <a:pt x="12" y="7"/>
                          <a:pt x="17" y="5"/>
                        </a:cubicBezTo>
                        <a:cubicBezTo>
                          <a:pt x="22" y="3"/>
                          <a:pt x="34" y="1"/>
                          <a:pt x="38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4" name="Freeform 651"/>
                  <p:cNvSpPr>
                    <a:spLocks/>
                  </p:cNvSpPr>
                  <p:nvPr/>
                </p:nvSpPr>
                <p:spPr bwMode="auto">
                  <a:xfrm>
                    <a:off x="1116" y="3060"/>
                    <a:ext cx="65" cy="57"/>
                  </a:xfrm>
                  <a:custGeom>
                    <a:avLst/>
                    <a:gdLst>
                      <a:gd name="T0" fmla="*/ 0 w 65"/>
                      <a:gd name="T1" fmla="*/ 0 h 57"/>
                      <a:gd name="T2" fmla="*/ 5 w 65"/>
                      <a:gd name="T3" fmla="*/ 31 h 57"/>
                      <a:gd name="T4" fmla="*/ 22 w 65"/>
                      <a:gd name="T5" fmla="*/ 53 h 57"/>
                      <a:gd name="T6" fmla="*/ 65 w 65"/>
                      <a:gd name="T7" fmla="*/ 55 h 5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5"/>
                      <a:gd name="T13" fmla="*/ 0 h 57"/>
                      <a:gd name="T14" fmla="*/ 65 w 65"/>
                      <a:gd name="T15" fmla="*/ 57 h 5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5" h="57">
                        <a:moveTo>
                          <a:pt x="0" y="0"/>
                        </a:moveTo>
                        <a:cubicBezTo>
                          <a:pt x="1" y="5"/>
                          <a:pt x="1" y="22"/>
                          <a:pt x="5" y="31"/>
                        </a:cubicBezTo>
                        <a:cubicBezTo>
                          <a:pt x="9" y="40"/>
                          <a:pt x="12" y="49"/>
                          <a:pt x="22" y="53"/>
                        </a:cubicBezTo>
                        <a:cubicBezTo>
                          <a:pt x="32" y="57"/>
                          <a:pt x="56" y="55"/>
                          <a:pt x="65" y="55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5" name="Freeform 652"/>
                  <p:cNvSpPr>
                    <a:spLocks/>
                  </p:cNvSpPr>
                  <p:nvPr/>
                </p:nvSpPr>
                <p:spPr bwMode="auto">
                  <a:xfrm>
                    <a:off x="1603" y="3686"/>
                    <a:ext cx="46" cy="53"/>
                  </a:xfrm>
                  <a:custGeom>
                    <a:avLst/>
                    <a:gdLst>
                      <a:gd name="T0" fmla="*/ 46 w 46"/>
                      <a:gd name="T1" fmla="*/ 0 h 53"/>
                      <a:gd name="T2" fmla="*/ 36 w 46"/>
                      <a:gd name="T3" fmla="*/ 34 h 53"/>
                      <a:gd name="T4" fmla="*/ 0 w 46"/>
                      <a:gd name="T5" fmla="*/ 53 h 53"/>
                      <a:gd name="T6" fmla="*/ 0 60000 65536"/>
                      <a:gd name="T7" fmla="*/ 0 60000 65536"/>
                      <a:gd name="T8" fmla="*/ 0 60000 65536"/>
                      <a:gd name="T9" fmla="*/ 0 w 46"/>
                      <a:gd name="T10" fmla="*/ 0 h 53"/>
                      <a:gd name="T11" fmla="*/ 46 w 46"/>
                      <a:gd name="T12" fmla="*/ 53 h 5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" h="53">
                        <a:moveTo>
                          <a:pt x="46" y="0"/>
                        </a:moveTo>
                        <a:cubicBezTo>
                          <a:pt x="44" y="6"/>
                          <a:pt x="44" y="25"/>
                          <a:pt x="36" y="34"/>
                        </a:cubicBezTo>
                        <a:cubicBezTo>
                          <a:pt x="28" y="43"/>
                          <a:pt x="7" y="49"/>
                          <a:pt x="0" y="53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6" name="Freeform 653"/>
                  <p:cNvSpPr>
                    <a:spLocks/>
                  </p:cNvSpPr>
                  <p:nvPr/>
                </p:nvSpPr>
                <p:spPr bwMode="auto">
                  <a:xfrm>
                    <a:off x="1882" y="3684"/>
                    <a:ext cx="40" cy="53"/>
                  </a:xfrm>
                  <a:custGeom>
                    <a:avLst/>
                    <a:gdLst>
                      <a:gd name="T0" fmla="*/ 0 w 40"/>
                      <a:gd name="T1" fmla="*/ 0 h 53"/>
                      <a:gd name="T2" fmla="*/ 12 w 40"/>
                      <a:gd name="T3" fmla="*/ 34 h 53"/>
                      <a:gd name="T4" fmla="*/ 40 w 40"/>
                      <a:gd name="T5" fmla="*/ 53 h 53"/>
                      <a:gd name="T6" fmla="*/ 0 60000 65536"/>
                      <a:gd name="T7" fmla="*/ 0 60000 65536"/>
                      <a:gd name="T8" fmla="*/ 0 60000 65536"/>
                      <a:gd name="T9" fmla="*/ 0 w 40"/>
                      <a:gd name="T10" fmla="*/ 0 h 53"/>
                      <a:gd name="T11" fmla="*/ 40 w 40"/>
                      <a:gd name="T12" fmla="*/ 53 h 5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" h="53">
                        <a:moveTo>
                          <a:pt x="0" y="0"/>
                        </a:moveTo>
                        <a:cubicBezTo>
                          <a:pt x="2" y="5"/>
                          <a:pt x="5" y="25"/>
                          <a:pt x="12" y="34"/>
                        </a:cubicBezTo>
                        <a:cubicBezTo>
                          <a:pt x="19" y="43"/>
                          <a:pt x="34" y="49"/>
                          <a:pt x="40" y="53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7" name="Freeform 654"/>
                  <p:cNvSpPr>
                    <a:spLocks/>
                  </p:cNvSpPr>
                  <p:nvPr/>
                </p:nvSpPr>
                <p:spPr bwMode="auto">
                  <a:xfrm>
                    <a:off x="1690" y="3646"/>
                    <a:ext cx="157" cy="2"/>
                  </a:xfrm>
                  <a:custGeom>
                    <a:avLst/>
                    <a:gdLst>
                      <a:gd name="T0" fmla="*/ 0 w 157"/>
                      <a:gd name="T1" fmla="*/ 2 h 2"/>
                      <a:gd name="T2" fmla="*/ 157 w 157"/>
                      <a:gd name="T3" fmla="*/ 0 h 2"/>
                      <a:gd name="T4" fmla="*/ 0 60000 65536"/>
                      <a:gd name="T5" fmla="*/ 0 60000 65536"/>
                      <a:gd name="T6" fmla="*/ 0 w 157"/>
                      <a:gd name="T7" fmla="*/ 0 h 2"/>
                      <a:gd name="T8" fmla="*/ 157 w 157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7" h="2">
                        <a:moveTo>
                          <a:pt x="0" y="2"/>
                        </a:moveTo>
                        <a:lnTo>
                          <a:pt x="157" y="0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8" name="Freeform 655"/>
                  <p:cNvSpPr>
                    <a:spLocks/>
                  </p:cNvSpPr>
                  <p:nvPr/>
                </p:nvSpPr>
                <p:spPr bwMode="auto">
                  <a:xfrm>
                    <a:off x="1848" y="3621"/>
                    <a:ext cx="31" cy="25"/>
                  </a:xfrm>
                  <a:custGeom>
                    <a:avLst/>
                    <a:gdLst>
                      <a:gd name="T0" fmla="*/ 0 w 31"/>
                      <a:gd name="T1" fmla="*/ 25 h 25"/>
                      <a:gd name="T2" fmla="*/ 22 w 31"/>
                      <a:gd name="T3" fmla="*/ 17 h 25"/>
                      <a:gd name="T4" fmla="*/ 31 w 31"/>
                      <a:gd name="T5" fmla="*/ 0 h 25"/>
                      <a:gd name="T6" fmla="*/ 0 60000 65536"/>
                      <a:gd name="T7" fmla="*/ 0 60000 65536"/>
                      <a:gd name="T8" fmla="*/ 0 60000 65536"/>
                      <a:gd name="T9" fmla="*/ 0 w 31"/>
                      <a:gd name="T10" fmla="*/ 0 h 25"/>
                      <a:gd name="T11" fmla="*/ 31 w 31"/>
                      <a:gd name="T12" fmla="*/ 25 h 2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" h="25">
                        <a:moveTo>
                          <a:pt x="0" y="25"/>
                        </a:moveTo>
                        <a:cubicBezTo>
                          <a:pt x="4" y="24"/>
                          <a:pt x="17" y="21"/>
                          <a:pt x="22" y="17"/>
                        </a:cubicBezTo>
                        <a:cubicBezTo>
                          <a:pt x="27" y="13"/>
                          <a:pt x="29" y="3"/>
                          <a:pt x="31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29" name="Freeform 656"/>
                  <p:cNvSpPr>
                    <a:spLocks/>
                  </p:cNvSpPr>
                  <p:nvPr/>
                </p:nvSpPr>
                <p:spPr bwMode="auto">
                  <a:xfrm>
                    <a:off x="1649" y="3622"/>
                    <a:ext cx="41" cy="26"/>
                  </a:xfrm>
                  <a:custGeom>
                    <a:avLst/>
                    <a:gdLst>
                      <a:gd name="T0" fmla="*/ 0 w 41"/>
                      <a:gd name="T1" fmla="*/ 0 h 26"/>
                      <a:gd name="T2" fmla="*/ 12 w 41"/>
                      <a:gd name="T3" fmla="*/ 19 h 26"/>
                      <a:gd name="T4" fmla="*/ 41 w 41"/>
                      <a:gd name="T5" fmla="*/ 26 h 26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26"/>
                      <a:gd name="T11" fmla="*/ 41 w 41"/>
                      <a:gd name="T12" fmla="*/ 26 h 2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26">
                        <a:moveTo>
                          <a:pt x="0" y="0"/>
                        </a:moveTo>
                        <a:cubicBezTo>
                          <a:pt x="2" y="3"/>
                          <a:pt x="5" y="15"/>
                          <a:pt x="12" y="19"/>
                        </a:cubicBezTo>
                        <a:cubicBezTo>
                          <a:pt x="19" y="23"/>
                          <a:pt x="35" y="25"/>
                          <a:pt x="41" y="26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5" name="Group 657"/>
                <p:cNvGrpSpPr>
                  <a:grpSpLocks/>
                </p:cNvGrpSpPr>
                <p:nvPr/>
              </p:nvGrpSpPr>
              <p:grpSpPr bwMode="auto">
                <a:xfrm>
                  <a:off x="1123" y="2913"/>
                  <a:ext cx="1306" cy="735"/>
                  <a:chOff x="1123" y="2913"/>
                  <a:chExt cx="1306" cy="735"/>
                </a:xfrm>
              </p:grpSpPr>
              <p:sp>
                <p:nvSpPr>
                  <p:cNvPr id="86" name="Line 6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23" y="2914"/>
                    <a:ext cx="115" cy="11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7" name="Line 6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61" y="2914"/>
                    <a:ext cx="211" cy="21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" name="Line 6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10" y="2918"/>
                    <a:ext cx="202" cy="20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" name="Line 6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9" y="2914"/>
                    <a:ext cx="201" cy="20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0" name="Line 6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08" y="2913"/>
                    <a:ext cx="202" cy="20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" name="Line 6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6" y="2918"/>
                    <a:ext cx="303" cy="30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2" name="Line 6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1" y="2923"/>
                    <a:ext cx="442" cy="4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" name="Line 6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1" y="3399"/>
                    <a:ext cx="240" cy="2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4" name="Line 6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1" y="3264"/>
                    <a:ext cx="235" cy="23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5" name="Line 6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5" y="2923"/>
                    <a:ext cx="202" cy="20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6" name="Line 6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74" y="2923"/>
                    <a:ext cx="202" cy="20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7" name="Line 6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86" y="3557"/>
                    <a:ext cx="91" cy="9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8" name="Line 6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18" y="3009"/>
                    <a:ext cx="111" cy="11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7" name="Group 671"/>
            <p:cNvGrpSpPr>
              <a:grpSpLocks/>
            </p:cNvGrpSpPr>
            <p:nvPr/>
          </p:nvGrpSpPr>
          <p:grpSpPr bwMode="auto">
            <a:xfrm>
              <a:off x="756" y="713"/>
              <a:ext cx="2304" cy="1751"/>
              <a:chOff x="756" y="1168"/>
              <a:chExt cx="2304" cy="1751"/>
            </a:xfrm>
          </p:grpSpPr>
          <p:sp>
            <p:nvSpPr>
              <p:cNvPr id="28" name="Text Box 672"/>
              <p:cNvSpPr txBox="1">
                <a:spLocks noChangeArrowheads="1"/>
              </p:cNvSpPr>
              <p:nvPr/>
            </p:nvSpPr>
            <p:spPr bwMode="auto">
              <a:xfrm>
                <a:off x="821" y="2017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" name="Text Box 673"/>
              <p:cNvSpPr txBox="1">
                <a:spLocks noChangeArrowheads="1"/>
              </p:cNvSpPr>
              <p:nvPr/>
            </p:nvSpPr>
            <p:spPr bwMode="auto">
              <a:xfrm>
                <a:off x="2813" y="202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ISOCP" pitchFamily="2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30" name="Line 674"/>
              <p:cNvSpPr>
                <a:spLocks noChangeShapeType="1"/>
              </p:cNvSpPr>
              <p:nvPr/>
            </p:nvSpPr>
            <p:spPr bwMode="auto">
              <a:xfrm>
                <a:off x="2720" y="2207"/>
                <a:ext cx="1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1" name="Line 675"/>
              <p:cNvSpPr>
                <a:spLocks noChangeShapeType="1"/>
              </p:cNvSpPr>
              <p:nvPr/>
            </p:nvSpPr>
            <p:spPr bwMode="auto">
              <a:xfrm flipH="1">
                <a:off x="985" y="2207"/>
                <a:ext cx="12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32" name="Group 676"/>
              <p:cNvGrpSpPr>
                <a:grpSpLocks/>
              </p:cNvGrpSpPr>
              <p:nvPr/>
            </p:nvGrpSpPr>
            <p:grpSpPr bwMode="auto">
              <a:xfrm>
                <a:off x="756" y="1168"/>
                <a:ext cx="2304" cy="1751"/>
                <a:chOff x="600" y="999"/>
                <a:chExt cx="2304" cy="1751"/>
              </a:xfrm>
            </p:grpSpPr>
            <p:grpSp>
              <p:nvGrpSpPr>
                <p:cNvPr id="36" name="Group 677"/>
                <p:cNvGrpSpPr>
                  <a:grpSpLocks/>
                </p:cNvGrpSpPr>
                <p:nvPr/>
              </p:nvGrpSpPr>
              <p:grpSpPr bwMode="auto">
                <a:xfrm>
                  <a:off x="600" y="999"/>
                  <a:ext cx="2304" cy="1675"/>
                  <a:chOff x="600" y="999"/>
                  <a:chExt cx="2304" cy="1675"/>
                </a:xfrm>
              </p:grpSpPr>
              <p:sp>
                <p:nvSpPr>
                  <p:cNvPr id="52" name="Line 678"/>
                  <p:cNvSpPr>
                    <a:spLocks noChangeShapeType="1"/>
                  </p:cNvSpPr>
                  <p:nvPr/>
                </p:nvSpPr>
                <p:spPr bwMode="auto">
                  <a:xfrm>
                    <a:off x="1207" y="1557"/>
                    <a:ext cx="1129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3" name="Line 679"/>
                  <p:cNvSpPr>
                    <a:spLocks noChangeShapeType="1"/>
                  </p:cNvSpPr>
                  <p:nvPr/>
                </p:nvSpPr>
                <p:spPr bwMode="auto">
                  <a:xfrm>
                    <a:off x="1764" y="999"/>
                    <a:ext cx="0" cy="167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4" name="Line 680"/>
                  <p:cNvSpPr>
                    <a:spLocks noChangeShapeType="1"/>
                  </p:cNvSpPr>
                  <p:nvPr/>
                </p:nvSpPr>
                <p:spPr bwMode="auto">
                  <a:xfrm>
                    <a:off x="652" y="2361"/>
                    <a:ext cx="220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5" name="Oval 681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1167"/>
                    <a:ext cx="854" cy="775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6" name="Oval 682"/>
                  <p:cNvSpPr>
                    <a:spLocks noChangeArrowheads="1"/>
                  </p:cNvSpPr>
                  <p:nvPr/>
                </p:nvSpPr>
                <p:spPr bwMode="auto">
                  <a:xfrm>
                    <a:off x="1483" y="1298"/>
                    <a:ext cx="554" cy="50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7" name="Line 683"/>
                  <p:cNvSpPr>
                    <a:spLocks noChangeShapeType="1"/>
                  </p:cNvSpPr>
                  <p:nvPr/>
                </p:nvSpPr>
                <p:spPr bwMode="auto">
                  <a:xfrm>
                    <a:off x="2893" y="2405"/>
                    <a:ext cx="0" cy="26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8" name="Line 684"/>
                  <p:cNvSpPr>
                    <a:spLocks noChangeShapeType="1"/>
                  </p:cNvSpPr>
                  <p:nvPr/>
                </p:nvSpPr>
                <p:spPr bwMode="auto">
                  <a:xfrm>
                    <a:off x="610" y="2393"/>
                    <a:ext cx="0" cy="26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9" name="Line 685"/>
                  <p:cNvSpPr>
                    <a:spLocks noChangeShapeType="1"/>
                  </p:cNvSpPr>
                  <p:nvPr/>
                </p:nvSpPr>
                <p:spPr bwMode="auto">
                  <a:xfrm>
                    <a:off x="600" y="2660"/>
                    <a:ext cx="62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0" name="Line 686"/>
                  <p:cNvSpPr>
                    <a:spLocks noChangeShapeType="1"/>
                  </p:cNvSpPr>
                  <p:nvPr/>
                </p:nvSpPr>
                <p:spPr bwMode="auto">
                  <a:xfrm>
                    <a:off x="2292" y="2660"/>
                    <a:ext cx="6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1" name="Freeform 687"/>
                  <p:cNvSpPr>
                    <a:spLocks/>
                  </p:cNvSpPr>
                  <p:nvPr/>
                </p:nvSpPr>
                <p:spPr bwMode="auto">
                  <a:xfrm>
                    <a:off x="2299" y="2604"/>
                    <a:ext cx="1" cy="70"/>
                  </a:xfrm>
                  <a:custGeom>
                    <a:avLst/>
                    <a:gdLst>
                      <a:gd name="T0" fmla="*/ 0 w 1"/>
                      <a:gd name="T1" fmla="*/ 70 h 70"/>
                      <a:gd name="T2" fmla="*/ 0 w 1"/>
                      <a:gd name="T3" fmla="*/ 0 h 70"/>
                      <a:gd name="T4" fmla="*/ 0 60000 65536"/>
                      <a:gd name="T5" fmla="*/ 0 60000 65536"/>
                      <a:gd name="T6" fmla="*/ 0 w 1"/>
                      <a:gd name="T7" fmla="*/ 0 h 70"/>
                      <a:gd name="T8" fmla="*/ 1 w 1"/>
                      <a:gd name="T9" fmla="*/ 70 h 7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70">
                        <a:moveTo>
                          <a:pt x="0" y="7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2" name="Freeform 688"/>
                  <p:cNvSpPr>
                    <a:spLocks/>
                  </p:cNvSpPr>
                  <p:nvPr/>
                </p:nvSpPr>
                <p:spPr bwMode="auto">
                  <a:xfrm>
                    <a:off x="1219" y="2594"/>
                    <a:ext cx="1" cy="80"/>
                  </a:xfrm>
                  <a:custGeom>
                    <a:avLst/>
                    <a:gdLst>
                      <a:gd name="T0" fmla="*/ 0 w 1"/>
                      <a:gd name="T1" fmla="*/ 80 h 80"/>
                      <a:gd name="T2" fmla="*/ 0 w 1"/>
                      <a:gd name="T3" fmla="*/ 0 h 80"/>
                      <a:gd name="T4" fmla="*/ 0 60000 65536"/>
                      <a:gd name="T5" fmla="*/ 0 60000 65536"/>
                      <a:gd name="T6" fmla="*/ 0 w 1"/>
                      <a:gd name="T7" fmla="*/ 0 h 80"/>
                      <a:gd name="T8" fmla="*/ 1 w 1"/>
                      <a:gd name="T9" fmla="*/ 80 h 8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80">
                        <a:moveTo>
                          <a:pt x="0" y="8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3" name="Freeform 689"/>
                  <p:cNvSpPr>
                    <a:spLocks/>
                  </p:cNvSpPr>
                  <p:nvPr/>
                </p:nvSpPr>
                <p:spPr bwMode="auto">
                  <a:xfrm>
                    <a:off x="1246" y="2566"/>
                    <a:ext cx="1022" cy="3"/>
                  </a:xfrm>
                  <a:custGeom>
                    <a:avLst/>
                    <a:gdLst>
                      <a:gd name="T0" fmla="*/ 0 w 1022"/>
                      <a:gd name="T1" fmla="*/ 3 h 3"/>
                      <a:gd name="T2" fmla="*/ 1022 w 1022"/>
                      <a:gd name="T3" fmla="*/ 0 h 3"/>
                      <a:gd name="T4" fmla="*/ 0 60000 65536"/>
                      <a:gd name="T5" fmla="*/ 0 60000 65536"/>
                      <a:gd name="T6" fmla="*/ 0 w 1022"/>
                      <a:gd name="T7" fmla="*/ 0 h 3"/>
                      <a:gd name="T8" fmla="*/ 1022 w 1022"/>
                      <a:gd name="T9" fmla="*/ 3 h 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22" h="3">
                        <a:moveTo>
                          <a:pt x="0" y="3"/>
                        </a:moveTo>
                        <a:lnTo>
                          <a:pt x="1022" y="0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4" name="Line 690"/>
                  <p:cNvSpPr>
                    <a:spLocks noChangeShapeType="1"/>
                  </p:cNvSpPr>
                  <p:nvPr/>
                </p:nvSpPr>
                <p:spPr bwMode="auto">
                  <a:xfrm>
                    <a:off x="1075" y="2362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5" name="Freeform 691"/>
                  <p:cNvSpPr>
                    <a:spLocks/>
                  </p:cNvSpPr>
                  <p:nvPr/>
                </p:nvSpPr>
                <p:spPr bwMode="auto">
                  <a:xfrm>
                    <a:off x="715" y="2362"/>
                    <a:ext cx="1" cy="100"/>
                  </a:xfrm>
                  <a:custGeom>
                    <a:avLst/>
                    <a:gdLst>
                      <a:gd name="T0" fmla="*/ 0 w 1"/>
                      <a:gd name="T1" fmla="*/ 0 h 100"/>
                      <a:gd name="T2" fmla="*/ 0 w 1"/>
                      <a:gd name="T3" fmla="*/ 100 h 100"/>
                      <a:gd name="T4" fmla="*/ 0 60000 65536"/>
                      <a:gd name="T5" fmla="*/ 0 60000 65536"/>
                      <a:gd name="T6" fmla="*/ 0 w 1"/>
                      <a:gd name="T7" fmla="*/ 0 h 100"/>
                      <a:gd name="T8" fmla="*/ 1 w 1"/>
                      <a:gd name="T9" fmla="*/ 100 h 10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00">
                        <a:moveTo>
                          <a:pt x="0" y="0"/>
                        </a:moveTo>
                        <a:lnTo>
                          <a:pt x="0" y="100"/>
                        </a:ln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6" name="Line 692"/>
                  <p:cNvSpPr>
                    <a:spLocks noChangeShapeType="1"/>
                  </p:cNvSpPr>
                  <p:nvPr/>
                </p:nvSpPr>
                <p:spPr bwMode="auto">
                  <a:xfrm>
                    <a:off x="710" y="2455"/>
                    <a:ext cx="37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7" name="Line 693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2453"/>
                    <a:ext cx="0" cy="20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8" name="Line 694"/>
                  <p:cNvSpPr>
                    <a:spLocks noChangeShapeType="1"/>
                  </p:cNvSpPr>
                  <p:nvPr/>
                </p:nvSpPr>
                <p:spPr bwMode="auto">
                  <a:xfrm>
                    <a:off x="778" y="2453"/>
                    <a:ext cx="0" cy="20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69" name="Line 6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3" y="1465"/>
                    <a:ext cx="375" cy="89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0" name="Line 6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77" y="1457"/>
                    <a:ext cx="379" cy="905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1" name="Line 697"/>
                  <p:cNvSpPr>
                    <a:spLocks noChangeShapeType="1"/>
                  </p:cNvSpPr>
                  <p:nvPr/>
                </p:nvSpPr>
                <p:spPr bwMode="auto">
                  <a:xfrm>
                    <a:off x="1881" y="1933"/>
                    <a:ext cx="0" cy="43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2" name="Line 698"/>
                  <p:cNvSpPr>
                    <a:spLocks noChangeShapeType="1"/>
                  </p:cNvSpPr>
                  <p:nvPr/>
                </p:nvSpPr>
                <p:spPr bwMode="auto">
                  <a:xfrm>
                    <a:off x="1648" y="1933"/>
                    <a:ext cx="0" cy="42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3" name="Line 699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1051"/>
                    <a:ext cx="37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4" name="Line 700"/>
                  <p:cNvSpPr>
                    <a:spLocks noChangeShapeType="1"/>
                  </p:cNvSpPr>
                  <p:nvPr/>
                </p:nvSpPr>
                <p:spPr bwMode="auto">
                  <a:xfrm>
                    <a:off x="1946" y="1051"/>
                    <a:ext cx="0" cy="1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5" name="Line 701"/>
                  <p:cNvSpPr>
                    <a:spLocks noChangeShapeType="1"/>
                  </p:cNvSpPr>
                  <p:nvPr/>
                </p:nvSpPr>
                <p:spPr bwMode="auto">
                  <a:xfrm>
                    <a:off x="1583" y="1051"/>
                    <a:ext cx="0" cy="10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6" name="Freeform 702"/>
                  <p:cNvSpPr>
                    <a:spLocks/>
                  </p:cNvSpPr>
                  <p:nvPr/>
                </p:nvSpPr>
                <p:spPr bwMode="auto">
                  <a:xfrm>
                    <a:off x="2842" y="2362"/>
                    <a:ext cx="52" cy="48"/>
                  </a:xfrm>
                  <a:custGeom>
                    <a:avLst/>
                    <a:gdLst>
                      <a:gd name="T0" fmla="*/ 0 w 52"/>
                      <a:gd name="T1" fmla="*/ 0 h 48"/>
                      <a:gd name="T2" fmla="*/ 43 w 52"/>
                      <a:gd name="T3" fmla="*/ 14 h 48"/>
                      <a:gd name="T4" fmla="*/ 52 w 52"/>
                      <a:gd name="T5" fmla="*/ 48 h 48"/>
                      <a:gd name="T6" fmla="*/ 0 60000 65536"/>
                      <a:gd name="T7" fmla="*/ 0 60000 65536"/>
                      <a:gd name="T8" fmla="*/ 0 60000 65536"/>
                      <a:gd name="T9" fmla="*/ 0 w 52"/>
                      <a:gd name="T10" fmla="*/ 0 h 48"/>
                      <a:gd name="T11" fmla="*/ 52 w 52"/>
                      <a:gd name="T12" fmla="*/ 48 h 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2" h="48">
                        <a:moveTo>
                          <a:pt x="0" y="0"/>
                        </a:moveTo>
                        <a:cubicBezTo>
                          <a:pt x="17" y="3"/>
                          <a:pt x="34" y="6"/>
                          <a:pt x="43" y="14"/>
                        </a:cubicBezTo>
                        <a:cubicBezTo>
                          <a:pt x="52" y="22"/>
                          <a:pt x="52" y="35"/>
                          <a:pt x="52" y="48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7" name="Freeform 703"/>
                  <p:cNvSpPr>
                    <a:spLocks/>
                  </p:cNvSpPr>
                  <p:nvPr/>
                </p:nvSpPr>
                <p:spPr bwMode="auto">
                  <a:xfrm>
                    <a:off x="2258" y="2568"/>
                    <a:ext cx="41" cy="36"/>
                  </a:xfrm>
                  <a:custGeom>
                    <a:avLst/>
                    <a:gdLst>
                      <a:gd name="T0" fmla="*/ 0 w 41"/>
                      <a:gd name="T1" fmla="*/ 0 h 36"/>
                      <a:gd name="T2" fmla="*/ 34 w 41"/>
                      <a:gd name="T3" fmla="*/ 7 h 36"/>
                      <a:gd name="T4" fmla="*/ 41 w 41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36"/>
                      <a:gd name="T11" fmla="*/ 41 w 41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36">
                        <a:moveTo>
                          <a:pt x="0" y="0"/>
                        </a:moveTo>
                        <a:cubicBezTo>
                          <a:pt x="5" y="1"/>
                          <a:pt x="27" y="1"/>
                          <a:pt x="34" y="7"/>
                        </a:cubicBezTo>
                        <a:cubicBezTo>
                          <a:pt x="41" y="13"/>
                          <a:pt x="40" y="30"/>
                          <a:pt x="41" y="36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8" name="Freeform 704"/>
                  <p:cNvSpPr>
                    <a:spLocks/>
                  </p:cNvSpPr>
                  <p:nvPr/>
                </p:nvSpPr>
                <p:spPr bwMode="auto">
                  <a:xfrm>
                    <a:off x="1217" y="2568"/>
                    <a:ext cx="41" cy="31"/>
                  </a:xfrm>
                  <a:custGeom>
                    <a:avLst/>
                    <a:gdLst>
                      <a:gd name="T0" fmla="*/ 41 w 41"/>
                      <a:gd name="T1" fmla="*/ 0 h 31"/>
                      <a:gd name="T2" fmla="*/ 9 w 41"/>
                      <a:gd name="T3" fmla="*/ 7 h 31"/>
                      <a:gd name="T4" fmla="*/ 0 w 41"/>
                      <a:gd name="T5" fmla="*/ 31 h 31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31"/>
                      <a:gd name="T11" fmla="*/ 41 w 41"/>
                      <a:gd name="T12" fmla="*/ 31 h 3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31">
                        <a:moveTo>
                          <a:pt x="41" y="0"/>
                        </a:moveTo>
                        <a:cubicBezTo>
                          <a:pt x="36" y="1"/>
                          <a:pt x="16" y="2"/>
                          <a:pt x="9" y="7"/>
                        </a:cubicBezTo>
                        <a:cubicBezTo>
                          <a:pt x="2" y="12"/>
                          <a:pt x="2" y="26"/>
                          <a:pt x="0" y="31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9" name="Freeform 705"/>
                  <p:cNvSpPr>
                    <a:spLocks/>
                  </p:cNvSpPr>
                  <p:nvPr/>
                </p:nvSpPr>
                <p:spPr bwMode="auto">
                  <a:xfrm>
                    <a:off x="610" y="2362"/>
                    <a:ext cx="55" cy="33"/>
                  </a:xfrm>
                  <a:custGeom>
                    <a:avLst/>
                    <a:gdLst>
                      <a:gd name="T0" fmla="*/ 55 w 55"/>
                      <a:gd name="T1" fmla="*/ 0 h 33"/>
                      <a:gd name="T2" fmla="*/ 28 w 55"/>
                      <a:gd name="T3" fmla="*/ 2 h 33"/>
                      <a:gd name="T4" fmla="*/ 12 w 55"/>
                      <a:gd name="T5" fmla="*/ 12 h 33"/>
                      <a:gd name="T6" fmla="*/ 0 w 55"/>
                      <a:gd name="T7" fmla="*/ 33 h 3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5"/>
                      <a:gd name="T13" fmla="*/ 0 h 33"/>
                      <a:gd name="T14" fmla="*/ 55 w 55"/>
                      <a:gd name="T15" fmla="*/ 33 h 3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5" h="33">
                        <a:moveTo>
                          <a:pt x="55" y="0"/>
                        </a:moveTo>
                        <a:cubicBezTo>
                          <a:pt x="51" y="0"/>
                          <a:pt x="35" y="0"/>
                          <a:pt x="28" y="2"/>
                        </a:cubicBezTo>
                        <a:cubicBezTo>
                          <a:pt x="21" y="4"/>
                          <a:pt x="17" y="7"/>
                          <a:pt x="12" y="12"/>
                        </a:cubicBezTo>
                        <a:cubicBezTo>
                          <a:pt x="7" y="17"/>
                          <a:pt x="3" y="29"/>
                          <a:pt x="0" y="33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0" name="Freeform 706"/>
                  <p:cNvSpPr>
                    <a:spLocks/>
                  </p:cNvSpPr>
                  <p:nvPr/>
                </p:nvSpPr>
                <p:spPr bwMode="auto">
                  <a:xfrm>
                    <a:off x="1946" y="1169"/>
                    <a:ext cx="39" cy="53"/>
                  </a:xfrm>
                  <a:custGeom>
                    <a:avLst/>
                    <a:gdLst>
                      <a:gd name="T0" fmla="*/ 0 w 39"/>
                      <a:gd name="T1" fmla="*/ 0 h 53"/>
                      <a:gd name="T2" fmla="*/ 5 w 39"/>
                      <a:gd name="T3" fmla="*/ 19 h 53"/>
                      <a:gd name="T4" fmla="*/ 15 w 39"/>
                      <a:gd name="T5" fmla="*/ 36 h 53"/>
                      <a:gd name="T6" fmla="*/ 39 w 39"/>
                      <a:gd name="T7" fmla="*/ 53 h 5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9"/>
                      <a:gd name="T13" fmla="*/ 0 h 53"/>
                      <a:gd name="T14" fmla="*/ 39 w 39"/>
                      <a:gd name="T15" fmla="*/ 53 h 5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9" h="53">
                        <a:moveTo>
                          <a:pt x="0" y="0"/>
                        </a:moveTo>
                        <a:cubicBezTo>
                          <a:pt x="1" y="3"/>
                          <a:pt x="3" y="13"/>
                          <a:pt x="5" y="19"/>
                        </a:cubicBezTo>
                        <a:cubicBezTo>
                          <a:pt x="7" y="25"/>
                          <a:pt x="9" y="30"/>
                          <a:pt x="15" y="36"/>
                        </a:cubicBezTo>
                        <a:cubicBezTo>
                          <a:pt x="21" y="42"/>
                          <a:pt x="34" y="50"/>
                          <a:pt x="39" y="53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1" name="Freeform 707"/>
                  <p:cNvSpPr>
                    <a:spLocks/>
                  </p:cNvSpPr>
                  <p:nvPr/>
                </p:nvSpPr>
                <p:spPr bwMode="auto">
                  <a:xfrm>
                    <a:off x="1541" y="1154"/>
                    <a:ext cx="43" cy="70"/>
                  </a:xfrm>
                  <a:custGeom>
                    <a:avLst/>
                    <a:gdLst>
                      <a:gd name="T0" fmla="*/ 43 w 43"/>
                      <a:gd name="T1" fmla="*/ 0 h 70"/>
                      <a:gd name="T2" fmla="*/ 38 w 43"/>
                      <a:gd name="T3" fmla="*/ 17 h 70"/>
                      <a:gd name="T4" fmla="*/ 24 w 43"/>
                      <a:gd name="T5" fmla="*/ 46 h 70"/>
                      <a:gd name="T6" fmla="*/ 0 w 43"/>
                      <a:gd name="T7" fmla="*/ 70 h 7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70"/>
                      <a:gd name="T14" fmla="*/ 43 w 43"/>
                      <a:gd name="T15" fmla="*/ 70 h 7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70">
                        <a:moveTo>
                          <a:pt x="43" y="0"/>
                        </a:moveTo>
                        <a:cubicBezTo>
                          <a:pt x="42" y="3"/>
                          <a:pt x="41" y="9"/>
                          <a:pt x="38" y="17"/>
                        </a:cubicBezTo>
                        <a:cubicBezTo>
                          <a:pt x="35" y="25"/>
                          <a:pt x="30" y="37"/>
                          <a:pt x="24" y="46"/>
                        </a:cubicBezTo>
                        <a:cubicBezTo>
                          <a:pt x="18" y="55"/>
                          <a:pt x="5" y="65"/>
                          <a:pt x="0" y="7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7" name="Group 708"/>
                <p:cNvGrpSpPr>
                  <a:grpSpLocks/>
                </p:cNvGrpSpPr>
                <p:nvPr/>
              </p:nvGrpSpPr>
              <p:grpSpPr bwMode="auto">
                <a:xfrm>
                  <a:off x="600" y="2270"/>
                  <a:ext cx="723" cy="480"/>
                  <a:chOff x="600" y="2270"/>
                  <a:chExt cx="723" cy="480"/>
                </a:xfrm>
              </p:grpSpPr>
              <p:sp>
                <p:nvSpPr>
                  <p:cNvPr id="38" name="Line 7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5" y="2270"/>
                    <a:ext cx="0" cy="48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grpSp>
                <p:nvGrpSpPr>
                  <p:cNvPr id="39" name="Group 710"/>
                  <p:cNvGrpSpPr>
                    <a:grpSpLocks/>
                  </p:cNvGrpSpPr>
                  <p:nvPr/>
                </p:nvGrpSpPr>
                <p:grpSpPr bwMode="auto">
                  <a:xfrm>
                    <a:off x="1238" y="2319"/>
                    <a:ext cx="85" cy="314"/>
                    <a:chOff x="1238" y="2319"/>
                    <a:chExt cx="85" cy="314"/>
                  </a:xfrm>
                </p:grpSpPr>
                <p:sp>
                  <p:nvSpPr>
                    <p:cNvPr id="47" name="Line 7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81" y="2319"/>
                      <a:ext cx="0" cy="1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宋体" charset="-122"/>
                        <a:cs typeface="+mn-cs"/>
                      </a:endParaRPr>
                    </a:p>
                  </p:txBody>
                </p:sp>
                <p:sp>
                  <p:nvSpPr>
                    <p:cNvPr id="48" name="Line 7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82" y="2434"/>
                      <a:ext cx="41" cy="2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宋体" charset="-122"/>
                        <a:cs typeface="+mn-cs"/>
                      </a:endParaRPr>
                    </a:p>
                  </p:txBody>
                </p:sp>
                <p:sp>
                  <p:nvSpPr>
                    <p:cNvPr id="49" name="Line 7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82" y="2499"/>
                      <a:ext cx="0" cy="13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宋体" charset="-122"/>
                        <a:cs typeface="+mn-cs"/>
                      </a:endParaRPr>
                    </a:p>
                  </p:txBody>
                </p:sp>
                <p:sp>
                  <p:nvSpPr>
                    <p:cNvPr id="50" name="Line 7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3" y="2477"/>
                      <a:ext cx="41" cy="2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宋体" charset="-122"/>
                        <a:cs typeface="+mn-cs"/>
                      </a:endParaRPr>
                    </a:p>
                  </p:txBody>
                </p:sp>
                <p:sp>
                  <p:nvSpPr>
                    <p:cNvPr id="51" name="Line 7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8" y="2456"/>
                      <a:ext cx="80" cy="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宋体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40" name="Line 7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4" y="2395"/>
                    <a:ext cx="101" cy="10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1" name="Line 7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0" y="2458"/>
                    <a:ext cx="178" cy="17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2" name="Line 7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1" y="2582"/>
                    <a:ext cx="82" cy="8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3" name="Line 7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3" y="2458"/>
                    <a:ext cx="52" cy="5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4" name="Line 7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80" y="2362"/>
                    <a:ext cx="72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5" name="Line 7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13" y="2366"/>
                    <a:ext cx="269" cy="2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6" name="Line 7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23" y="2501"/>
                    <a:ext cx="163" cy="16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33" name="Line 723"/>
              <p:cNvSpPr>
                <a:spLocks noChangeShapeType="1"/>
              </p:cNvSpPr>
              <p:nvPr/>
            </p:nvSpPr>
            <p:spPr bwMode="auto">
              <a:xfrm>
                <a:off x="2829" y="2208"/>
                <a:ext cx="0" cy="1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4" name="Line 724"/>
              <p:cNvSpPr>
                <a:spLocks noChangeShapeType="1"/>
              </p:cNvSpPr>
              <p:nvPr/>
            </p:nvSpPr>
            <p:spPr bwMode="auto">
              <a:xfrm>
                <a:off x="985" y="2206"/>
                <a:ext cx="0" cy="1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5" name="Line 725"/>
              <p:cNvSpPr>
                <a:spLocks noChangeShapeType="1"/>
              </p:cNvSpPr>
              <p:nvPr/>
            </p:nvSpPr>
            <p:spPr bwMode="auto">
              <a:xfrm flipV="1">
                <a:off x="2789" y="2439"/>
                <a:ext cx="0" cy="4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187" name="Group 727"/>
          <p:cNvGrpSpPr>
            <a:grpSpLocks/>
          </p:cNvGrpSpPr>
          <p:nvPr/>
        </p:nvGrpSpPr>
        <p:grpSpPr bwMode="auto">
          <a:xfrm>
            <a:off x="1910287" y="4419058"/>
            <a:ext cx="2759075" cy="427037"/>
            <a:chOff x="1054" y="2357"/>
            <a:chExt cx="1738" cy="269"/>
          </a:xfrm>
        </p:grpSpPr>
        <p:sp>
          <p:nvSpPr>
            <p:cNvPr id="188" name="Line 542"/>
            <p:cNvSpPr>
              <a:spLocks noChangeShapeType="1"/>
            </p:cNvSpPr>
            <p:nvPr/>
          </p:nvSpPr>
          <p:spPr bwMode="auto">
            <a:xfrm>
              <a:off x="1054" y="2371"/>
              <a:ext cx="0" cy="25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9" name="Line 543"/>
            <p:cNvSpPr>
              <a:spLocks noChangeShapeType="1"/>
            </p:cNvSpPr>
            <p:nvPr/>
          </p:nvSpPr>
          <p:spPr bwMode="auto">
            <a:xfrm>
              <a:off x="2792" y="2357"/>
              <a:ext cx="0" cy="26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0" name="Line 544"/>
            <p:cNvSpPr>
              <a:spLocks noChangeShapeType="1"/>
            </p:cNvSpPr>
            <p:nvPr/>
          </p:nvSpPr>
          <p:spPr bwMode="auto">
            <a:xfrm>
              <a:off x="1054" y="2575"/>
              <a:ext cx="173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91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10.4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尺寸标注的合理性</a:t>
            </a:r>
          </a:p>
        </p:txBody>
      </p:sp>
    </p:spTree>
    <p:extLst>
      <p:ext uri="{BB962C8B-B14F-4D97-AF65-F5344CB8AC3E}">
        <p14:creationId xmlns:p14="http://schemas.microsoft.com/office/powerpoint/2010/main" val="29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845050" y="3535877"/>
            <a:ext cx="3657600" cy="2779713"/>
            <a:chOff x="600" y="999"/>
            <a:chExt cx="2304" cy="1751"/>
          </a:xfrm>
        </p:grpSpPr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600" y="999"/>
              <a:ext cx="2304" cy="1675"/>
              <a:chOff x="600" y="999"/>
              <a:chExt cx="2304" cy="1675"/>
            </a:xfrm>
          </p:grpSpPr>
          <p:sp>
            <p:nvSpPr>
              <p:cNvPr id="20" name="Line 64"/>
              <p:cNvSpPr>
                <a:spLocks noChangeShapeType="1"/>
              </p:cNvSpPr>
              <p:nvPr/>
            </p:nvSpPr>
            <p:spPr bwMode="auto">
              <a:xfrm>
                <a:off x="1207" y="1557"/>
                <a:ext cx="11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" name="Line 65"/>
              <p:cNvSpPr>
                <a:spLocks noChangeShapeType="1"/>
              </p:cNvSpPr>
              <p:nvPr/>
            </p:nvSpPr>
            <p:spPr bwMode="auto">
              <a:xfrm>
                <a:off x="1764" y="999"/>
                <a:ext cx="0" cy="16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2" name="Line 66"/>
              <p:cNvSpPr>
                <a:spLocks noChangeShapeType="1"/>
              </p:cNvSpPr>
              <p:nvPr/>
            </p:nvSpPr>
            <p:spPr bwMode="auto">
              <a:xfrm>
                <a:off x="652" y="2361"/>
                <a:ext cx="220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" name="Oval 67"/>
              <p:cNvSpPr>
                <a:spLocks noChangeArrowheads="1"/>
              </p:cNvSpPr>
              <p:nvPr/>
            </p:nvSpPr>
            <p:spPr bwMode="auto">
              <a:xfrm>
                <a:off x="1335" y="1167"/>
                <a:ext cx="854" cy="775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4" name="Oval 68"/>
              <p:cNvSpPr>
                <a:spLocks noChangeArrowheads="1"/>
              </p:cNvSpPr>
              <p:nvPr/>
            </p:nvSpPr>
            <p:spPr bwMode="auto">
              <a:xfrm>
                <a:off x="1483" y="1298"/>
                <a:ext cx="554" cy="50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5" name="Line 69"/>
              <p:cNvSpPr>
                <a:spLocks noChangeShapeType="1"/>
              </p:cNvSpPr>
              <p:nvPr/>
            </p:nvSpPr>
            <p:spPr bwMode="auto">
              <a:xfrm>
                <a:off x="2893" y="2405"/>
                <a:ext cx="0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6" name="Line 70"/>
              <p:cNvSpPr>
                <a:spLocks noChangeShapeType="1"/>
              </p:cNvSpPr>
              <p:nvPr/>
            </p:nvSpPr>
            <p:spPr bwMode="auto">
              <a:xfrm>
                <a:off x="610" y="2393"/>
                <a:ext cx="0" cy="26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>
                <a:off x="600" y="2660"/>
                <a:ext cx="62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>
                <a:off x="2292" y="2660"/>
                <a:ext cx="6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9" name="Freeform 73"/>
              <p:cNvSpPr>
                <a:spLocks/>
              </p:cNvSpPr>
              <p:nvPr/>
            </p:nvSpPr>
            <p:spPr bwMode="auto">
              <a:xfrm>
                <a:off x="2299" y="2604"/>
                <a:ext cx="1" cy="70"/>
              </a:xfrm>
              <a:custGeom>
                <a:avLst/>
                <a:gdLst>
                  <a:gd name="T0" fmla="*/ 0 w 1"/>
                  <a:gd name="T1" fmla="*/ 70 h 70"/>
                  <a:gd name="T2" fmla="*/ 0 w 1"/>
                  <a:gd name="T3" fmla="*/ 0 h 70"/>
                  <a:gd name="T4" fmla="*/ 0 60000 65536"/>
                  <a:gd name="T5" fmla="*/ 0 60000 65536"/>
                  <a:gd name="T6" fmla="*/ 0 w 1"/>
                  <a:gd name="T7" fmla="*/ 0 h 70"/>
                  <a:gd name="T8" fmla="*/ 1 w 1"/>
                  <a:gd name="T9" fmla="*/ 70 h 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0">
                    <a:moveTo>
                      <a:pt x="0" y="7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0" name="Freeform 74"/>
              <p:cNvSpPr>
                <a:spLocks/>
              </p:cNvSpPr>
              <p:nvPr/>
            </p:nvSpPr>
            <p:spPr bwMode="auto">
              <a:xfrm>
                <a:off x="1219" y="2594"/>
                <a:ext cx="1" cy="80"/>
              </a:xfrm>
              <a:custGeom>
                <a:avLst/>
                <a:gdLst>
                  <a:gd name="T0" fmla="*/ 0 w 1"/>
                  <a:gd name="T1" fmla="*/ 80 h 80"/>
                  <a:gd name="T2" fmla="*/ 0 w 1"/>
                  <a:gd name="T3" fmla="*/ 0 h 80"/>
                  <a:gd name="T4" fmla="*/ 0 60000 65536"/>
                  <a:gd name="T5" fmla="*/ 0 60000 65536"/>
                  <a:gd name="T6" fmla="*/ 0 w 1"/>
                  <a:gd name="T7" fmla="*/ 0 h 80"/>
                  <a:gd name="T8" fmla="*/ 1 w 1"/>
                  <a:gd name="T9" fmla="*/ 80 h 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0">
                    <a:moveTo>
                      <a:pt x="0" y="8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1" name="Freeform 75"/>
              <p:cNvSpPr>
                <a:spLocks/>
              </p:cNvSpPr>
              <p:nvPr/>
            </p:nvSpPr>
            <p:spPr bwMode="auto">
              <a:xfrm>
                <a:off x="1246" y="2566"/>
                <a:ext cx="1022" cy="3"/>
              </a:xfrm>
              <a:custGeom>
                <a:avLst/>
                <a:gdLst>
                  <a:gd name="T0" fmla="*/ 0 w 1022"/>
                  <a:gd name="T1" fmla="*/ 3 h 3"/>
                  <a:gd name="T2" fmla="*/ 1022 w 1022"/>
                  <a:gd name="T3" fmla="*/ 0 h 3"/>
                  <a:gd name="T4" fmla="*/ 0 60000 65536"/>
                  <a:gd name="T5" fmla="*/ 0 60000 65536"/>
                  <a:gd name="T6" fmla="*/ 0 w 1022"/>
                  <a:gd name="T7" fmla="*/ 0 h 3"/>
                  <a:gd name="T8" fmla="*/ 1022 w 102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2" h="3">
                    <a:moveTo>
                      <a:pt x="0" y="3"/>
                    </a:moveTo>
                    <a:lnTo>
                      <a:pt x="102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075" y="2362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3" name="Freeform 77"/>
              <p:cNvSpPr>
                <a:spLocks/>
              </p:cNvSpPr>
              <p:nvPr/>
            </p:nvSpPr>
            <p:spPr bwMode="auto">
              <a:xfrm>
                <a:off x="715" y="2362"/>
                <a:ext cx="1" cy="100"/>
              </a:xfrm>
              <a:custGeom>
                <a:avLst/>
                <a:gdLst>
                  <a:gd name="T0" fmla="*/ 0 w 1"/>
                  <a:gd name="T1" fmla="*/ 0 h 100"/>
                  <a:gd name="T2" fmla="*/ 0 w 1"/>
                  <a:gd name="T3" fmla="*/ 100 h 100"/>
                  <a:gd name="T4" fmla="*/ 0 60000 65536"/>
                  <a:gd name="T5" fmla="*/ 0 60000 65536"/>
                  <a:gd name="T6" fmla="*/ 0 w 1"/>
                  <a:gd name="T7" fmla="*/ 0 h 100"/>
                  <a:gd name="T8" fmla="*/ 1 w 1"/>
                  <a:gd name="T9" fmla="*/ 100 h 1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00">
                    <a:moveTo>
                      <a:pt x="0" y="0"/>
                    </a:moveTo>
                    <a:lnTo>
                      <a:pt x="0" y="1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>
                <a:off x="710" y="2455"/>
                <a:ext cx="3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>
                <a:off x="1012" y="2453"/>
                <a:ext cx="0" cy="2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>
                <a:off x="778" y="2453"/>
                <a:ext cx="0" cy="2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7" name="Line 81"/>
              <p:cNvSpPr>
                <a:spLocks noChangeShapeType="1"/>
              </p:cNvSpPr>
              <p:nvPr/>
            </p:nvSpPr>
            <p:spPr bwMode="auto">
              <a:xfrm flipV="1">
                <a:off x="973" y="1465"/>
                <a:ext cx="375" cy="89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8" name="Line 82"/>
              <p:cNvSpPr>
                <a:spLocks noChangeShapeType="1"/>
              </p:cNvSpPr>
              <p:nvPr/>
            </p:nvSpPr>
            <p:spPr bwMode="auto">
              <a:xfrm flipH="1" flipV="1">
                <a:off x="2177" y="1457"/>
                <a:ext cx="379" cy="9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9" name="Line 83"/>
              <p:cNvSpPr>
                <a:spLocks noChangeShapeType="1"/>
              </p:cNvSpPr>
              <p:nvPr/>
            </p:nvSpPr>
            <p:spPr bwMode="auto">
              <a:xfrm>
                <a:off x="1881" y="1933"/>
                <a:ext cx="0" cy="4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0" name="Line 84"/>
              <p:cNvSpPr>
                <a:spLocks noChangeShapeType="1"/>
              </p:cNvSpPr>
              <p:nvPr/>
            </p:nvSpPr>
            <p:spPr bwMode="auto">
              <a:xfrm>
                <a:off x="1648" y="1933"/>
                <a:ext cx="0" cy="4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1" name="Line 85"/>
              <p:cNvSpPr>
                <a:spLocks noChangeShapeType="1"/>
              </p:cNvSpPr>
              <p:nvPr/>
            </p:nvSpPr>
            <p:spPr bwMode="auto">
              <a:xfrm>
                <a:off x="1578" y="1051"/>
                <a:ext cx="3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2" name="Line 86"/>
              <p:cNvSpPr>
                <a:spLocks noChangeShapeType="1"/>
              </p:cNvSpPr>
              <p:nvPr/>
            </p:nvSpPr>
            <p:spPr bwMode="auto">
              <a:xfrm>
                <a:off x="1946" y="1051"/>
                <a:ext cx="0" cy="1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3" name="Line 87"/>
              <p:cNvSpPr>
                <a:spLocks noChangeShapeType="1"/>
              </p:cNvSpPr>
              <p:nvPr/>
            </p:nvSpPr>
            <p:spPr bwMode="auto">
              <a:xfrm>
                <a:off x="1583" y="1051"/>
                <a:ext cx="0" cy="1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4" name="Freeform 88"/>
              <p:cNvSpPr>
                <a:spLocks/>
              </p:cNvSpPr>
              <p:nvPr/>
            </p:nvSpPr>
            <p:spPr bwMode="auto">
              <a:xfrm>
                <a:off x="2842" y="2362"/>
                <a:ext cx="52" cy="48"/>
              </a:xfrm>
              <a:custGeom>
                <a:avLst/>
                <a:gdLst>
                  <a:gd name="T0" fmla="*/ 0 w 52"/>
                  <a:gd name="T1" fmla="*/ 0 h 48"/>
                  <a:gd name="T2" fmla="*/ 43 w 52"/>
                  <a:gd name="T3" fmla="*/ 14 h 48"/>
                  <a:gd name="T4" fmla="*/ 52 w 52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48"/>
                  <a:gd name="T11" fmla="*/ 52 w 5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48">
                    <a:moveTo>
                      <a:pt x="0" y="0"/>
                    </a:moveTo>
                    <a:cubicBezTo>
                      <a:pt x="17" y="3"/>
                      <a:pt x="34" y="6"/>
                      <a:pt x="43" y="14"/>
                    </a:cubicBezTo>
                    <a:cubicBezTo>
                      <a:pt x="52" y="22"/>
                      <a:pt x="52" y="35"/>
                      <a:pt x="52" y="4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5" name="Freeform 89"/>
              <p:cNvSpPr>
                <a:spLocks/>
              </p:cNvSpPr>
              <p:nvPr/>
            </p:nvSpPr>
            <p:spPr bwMode="auto">
              <a:xfrm>
                <a:off x="2258" y="2568"/>
                <a:ext cx="41" cy="36"/>
              </a:xfrm>
              <a:custGeom>
                <a:avLst/>
                <a:gdLst>
                  <a:gd name="T0" fmla="*/ 0 w 41"/>
                  <a:gd name="T1" fmla="*/ 0 h 36"/>
                  <a:gd name="T2" fmla="*/ 34 w 41"/>
                  <a:gd name="T3" fmla="*/ 7 h 36"/>
                  <a:gd name="T4" fmla="*/ 41 w 41"/>
                  <a:gd name="T5" fmla="*/ 36 h 36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36"/>
                  <a:gd name="T11" fmla="*/ 41 w 41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36">
                    <a:moveTo>
                      <a:pt x="0" y="0"/>
                    </a:moveTo>
                    <a:cubicBezTo>
                      <a:pt x="5" y="1"/>
                      <a:pt x="27" y="1"/>
                      <a:pt x="34" y="7"/>
                    </a:cubicBezTo>
                    <a:cubicBezTo>
                      <a:pt x="41" y="13"/>
                      <a:pt x="40" y="30"/>
                      <a:pt x="41" y="3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6" name="Freeform 90"/>
              <p:cNvSpPr>
                <a:spLocks/>
              </p:cNvSpPr>
              <p:nvPr/>
            </p:nvSpPr>
            <p:spPr bwMode="auto">
              <a:xfrm>
                <a:off x="1217" y="2568"/>
                <a:ext cx="41" cy="31"/>
              </a:xfrm>
              <a:custGeom>
                <a:avLst/>
                <a:gdLst>
                  <a:gd name="T0" fmla="*/ 41 w 41"/>
                  <a:gd name="T1" fmla="*/ 0 h 31"/>
                  <a:gd name="T2" fmla="*/ 9 w 41"/>
                  <a:gd name="T3" fmla="*/ 7 h 31"/>
                  <a:gd name="T4" fmla="*/ 0 w 41"/>
                  <a:gd name="T5" fmla="*/ 31 h 31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31"/>
                  <a:gd name="T11" fmla="*/ 41 w 41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31">
                    <a:moveTo>
                      <a:pt x="41" y="0"/>
                    </a:moveTo>
                    <a:cubicBezTo>
                      <a:pt x="36" y="1"/>
                      <a:pt x="16" y="2"/>
                      <a:pt x="9" y="7"/>
                    </a:cubicBezTo>
                    <a:cubicBezTo>
                      <a:pt x="2" y="12"/>
                      <a:pt x="2" y="26"/>
                      <a:pt x="0" y="3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7" name="Freeform 91"/>
              <p:cNvSpPr>
                <a:spLocks/>
              </p:cNvSpPr>
              <p:nvPr/>
            </p:nvSpPr>
            <p:spPr bwMode="auto">
              <a:xfrm>
                <a:off x="610" y="2362"/>
                <a:ext cx="55" cy="33"/>
              </a:xfrm>
              <a:custGeom>
                <a:avLst/>
                <a:gdLst>
                  <a:gd name="T0" fmla="*/ 55 w 55"/>
                  <a:gd name="T1" fmla="*/ 0 h 33"/>
                  <a:gd name="T2" fmla="*/ 28 w 55"/>
                  <a:gd name="T3" fmla="*/ 2 h 33"/>
                  <a:gd name="T4" fmla="*/ 12 w 55"/>
                  <a:gd name="T5" fmla="*/ 12 h 33"/>
                  <a:gd name="T6" fmla="*/ 0 w 55"/>
                  <a:gd name="T7" fmla="*/ 33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33"/>
                  <a:gd name="T14" fmla="*/ 55 w 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33">
                    <a:moveTo>
                      <a:pt x="55" y="0"/>
                    </a:moveTo>
                    <a:cubicBezTo>
                      <a:pt x="51" y="0"/>
                      <a:pt x="35" y="0"/>
                      <a:pt x="28" y="2"/>
                    </a:cubicBezTo>
                    <a:cubicBezTo>
                      <a:pt x="21" y="4"/>
                      <a:pt x="17" y="7"/>
                      <a:pt x="12" y="12"/>
                    </a:cubicBezTo>
                    <a:cubicBezTo>
                      <a:pt x="7" y="17"/>
                      <a:pt x="3" y="29"/>
                      <a:pt x="0" y="3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8" name="Freeform 92"/>
              <p:cNvSpPr>
                <a:spLocks/>
              </p:cNvSpPr>
              <p:nvPr/>
            </p:nvSpPr>
            <p:spPr bwMode="auto">
              <a:xfrm>
                <a:off x="1946" y="1169"/>
                <a:ext cx="39" cy="53"/>
              </a:xfrm>
              <a:custGeom>
                <a:avLst/>
                <a:gdLst>
                  <a:gd name="T0" fmla="*/ 0 w 39"/>
                  <a:gd name="T1" fmla="*/ 0 h 53"/>
                  <a:gd name="T2" fmla="*/ 5 w 39"/>
                  <a:gd name="T3" fmla="*/ 19 h 53"/>
                  <a:gd name="T4" fmla="*/ 15 w 39"/>
                  <a:gd name="T5" fmla="*/ 36 h 53"/>
                  <a:gd name="T6" fmla="*/ 39 w 39"/>
                  <a:gd name="T7" fmla="*/ 53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"/>
                  <a:gd name="T13" fmla="*/ 0 h 53"/>
                  <a:gd name="T14" fmla="*/ 39 w 39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" h="53">
                    <a:moveTo>
                      <a:pt x="0" y="0"/>
                    </a:moveTo>
                    <a:cubicBezTo>
                      <a:pt x="1" y="3"/>
                      <a:pt x="3" y="13"/>
                      <a:pt x="5" y="19"/>
                    </a:cubicBezTo>
                    <a:cubicBezTo>
                      <a:pt x="7" y="25"/>
                      <a:pt x="9" y="30"/>
                      <a:pt x="15" y="36"/>
                    </a:cubicBezTo>
                    <a:cubicBezTo>
                      <a:pt x="21" y="42"/>
                      <a:pt x="34" y="50"/>
                      <a:pt x="39" y="5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9" name="Freeform 93"/>
              <p:cNvSpPr>
                <a:spLocks/>
              </p:cNvSpPr>
              <p:nvPr/>
            </p:nvSpPr>
            <p:spPr bwMode="auto">
              <a:xfrm>
                <a:off x="1541" y="1154"/>
                <a:ext cx="43" cy="70"/>
              </a:xfrm>
              <a:custGeom>
                <a:avLst/>
                <a:gdLst>
                  <a:gd name="T0" fmla="*/ 43 w 43"/>
                  <a:gd name="T1" fmla="*/ 0 h 70"/>
                  <a:gd name="T2" fmla="*/ 38 w 43"/>
                  <a:gd name="T3" fmla="*/ 17 h 70"/>
                  <a:gd name="T4" fmla="*/ 24 w 43"/>
                  <a:gd name="T5" fmla="*/ 46 h 70"/>
                  <a:gd name="T6" fmla="*/ 0 w 43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70"/>
                  <a:gd name="T14" fmla="*/ 43 w 43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70">
                    <a:moveTo>
                      <a:pt x="43" y="0"/>
                    </a:moveTo>
                    <a:cubicBezTo>
                      <a:pt x="42" y="3"/>
                      <a:pt x="41" y="9"/>
                      <a:pt x="38" y="17"/>
                    </a:cubicBezTo>
                    <a:cubicBezTo>
                      <a:pt x="35" y="25"/>
                      <a:pt x="30" y="37"/>
                      <a:pt x="24" y="46"/>
                    </a:cubicBezTo>
                    <a:cubicBezTo>
                      <a:pt x="18" y="55"/>
                      <a:pt x="5" y="65"/>
                      <a:pt x="0" y="7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5" name="Group 94"/>
            <p:cNvGrpSpPr>
              <a:grpSpLocks/>
            </p:cNvGrpSpPr>
            <p:nvPr/>
          </p:nvGrpSpPr>
          <p:grpSpPr bwMode="auto">
            <a:xfrm>
              <a:off x="600" y="2270"/>
              <a:ext cx="723" cy="480"/>
              <a:chOff x="600" y="2270"/>
              <a:chExt cx="723" cy="480"/>
            </a:xfrm>
          </p:grpSpPr>
          <p:sp>
            <p:nvSpPr>
              <p:cNvPr id="6" name="Line 95"/>
              <p:cNvSpPr>
                <a:spLocks noChangeShapeType="1"/>
              </p:cNvSpPr>
              <p:nvPr/>
            </p:nvSpPr>
            <p:spPr bwMode="auto">
              <a:xfrm flipV="1">
                <a:off x="895" y="2270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7" name="Group 96"/>
              <p:cNvGrpSpPr>
                <a:grpSpLocks/>
              </p:cNvGrpSpPr>
              <p:nvPr/>
            </p:nvGrpSpPr>
            <p:grpSpPr bwMode="auto">
              <a:xfrm>
                <a:off x="1238" y="2319"/>
                <a:ext cx="85" cy="314"/>
                <a:chOff x="1238" y="2319"/>
                <a:chExt cx="85" cy="314"/>
              </a:xfrm>
            </p:grpSpPr>
            <p:sp>
              <p:nvSpPr>
                <p:cNvPr id="15" name="Line 97"/>
                <p:cNvSpPr>
                  <a:spLocks noChangeShapeType="1"/>
                </p:cNvSpPr>
                <p:nvPr/>
              </p:nvSpPr>
              <p:spPr bwMode="auto">
                <a:xfrm>
                  <a:off x="1281" y="2319"/>
                  <a:ext cx="0" cy="1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6" name="Line 98"/>
                <p:cNvSpPr>
                  <a:spLocks noChangeShapeType="1"/>
                </p:cNvSpPr>
                <p:nvPr/>
              </p:nvSpPr>
              <p:spPr bwMode="auto">
                <a:xfrm>
                  <a:off x="1282" y="2434"/>
                  <a:ext cx="4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7" name="Line 99"/>
                <p:cNvSpPr>
                  <a:spLocks noChangeShapeType="1"/>
                </p:cNvSpPr>
                <p:nvPr/>
              </p:nvSpPr>
              <p:spPr bwMode="auto">
                <a:xfrm>
                  <a:off x="1282" y="2499"/>
                  <a:ext cx="0" cy="1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8" name="Line 100"/>
                <p:cNvSpPr>
                  <a:spLocks noChangeShapeType="1"/>
                </p:cNvSpPr>
                <p:nvPr/>
              </p:nvSpPr>
              <p:spPr bwMode="auto">
                <a:xfrm>
                  <a:off x="1243" y="2477"/>
                  <a:ext cx="4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238" y="2456"/>
                  <a:ext cx="8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" name="Line 102"/>
              <p:cNvSpPr>
                <a:spLocks noChangeShapeType="1"/>
              </p:cNvSpPr>
              <p:nvPr/>
            </p:nvSpPr>
            <p:spPr bwMode="auto">
              <a:xfrm flipV="1">
                <a:off x="614" y="2395"/>
                <a:ext cx="101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" name="Line 103"/>
              <p:cNvSpPr>
                <a:spLocks noChangeShapeType="1"/>
              </p:cNvSpPr>
              <p:nvPr/>
            </p:nvSpPr>
            <p:spPr bwMode="auto">
              <a:xfrm flipV="1">
                <a:off x="600" y="2458"/>
                <a:ext cx="178" cy="1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" name="Line 104"/>
              <p:cNvSpPr>
                <a:spLocks noChangeShapeType="1"/>
              </p:cNvSpPr>
              <p:nvPr/>
            </p:nvSpPr>
            <p:spPr bwMode="auto">
              <a:xfrm flipV="1">
                <a:off x="701" y="2582"/>
                <a:ext cx="82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" name="Line 105"/>
              <p:cNvSpPr>
                <a:spLocks noChangeShapeType="1"/>
              </p:cNvSpPr>
              <p:nvPr/>
            </p:nvSpPr>
            <p:spPr bwMode="auto">
              <a:xfrm flipV="1">
                <a:off x="1003" y="2458"/>
                <a:ext cx="52" cy="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" name="Line 106"/>
              <p:cNvSpPr>
                <a:spLocks noChangeShapeType="1"/>
              </p:cNvSpPr>
              <p:nvPr/>
            </p:nvSpPr>
            <p:spPr bwMode="auto">
              <a:xfrm flipV="1">
                <a:off x="1080" y="2362"/>
                <a:ext cx="7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" name="Line 107"/>
              <p:cNvSpPr>
                <a:spLocks noChangeShapeType="1"/>
              </p:cNvSpPr>
              <p:nvPr/>
            </p:nvSpPr>
            <p:spPr bwMode="auto">
              <a:xfrm flipV="1">
                <a:off x="1013" y="2366"/>
                <a:ext cx="269" cy="2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" name="Line 108"/>
              <p:cNvSpPr>
                <a:spLocks noChangeShapeType="1"/>
              </p:cNvSpPr>
              <p:nvPr/>
            </p:nvSpPr>
            <p:spPr bwMode="auto">
              <a:xfrm flipV="1">
                <a:off x="1123" y="2501"/>
                <a:ext cx="163" cy="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50" name="Group 161"/>
          <p:cNvGrpSpPr>
            <a:grpSpLocks/>
          </p:cNvGrpSpPr>
          <p:nvPr/>
        </p:nvGrpSpPr>
        <p:grpSpPr bwMode="auto">
          <a:xfrm>
            <a:off x="487363" y="3535877"/>
            <a:ext cx="3657600" cy="2779713"/>
            <a:chOff x="600" y="999"/>
            <a:chExt cx="2304" cy="1751"/>
          </a:xfrm>
        </p:grpSpPr>
        <p:grpSp>
          <p:nvGrpSpPr>
            <p:cNvPr id="51" name="Group 162"/>
            <p:cNvGrpSpPr>
              <a:grpSpLocks/>
            </p:cNvGrpSpPr>
            <p:nvPr/>
          </p:nvGrpSpPr>
          <p:grpSpPr bwMode="auto">
            <a:xfrm>
              <a:off x="600" y="999"/>
              <a:ext cx="2304" cy="1675"/>
              <a:chOff x="600" y="999"/>
              <a:chExt cx="2304" cy="1675"/>
            </a:xfrm>
          </p:grpSpPr>
          <p:sp>
            <p:nvSpPr>
              <p:cNvPr id="67" name="Line 163"/>
              <p:cNvSpPr>
                <a:spLocks noChangeShapeType="1"/>
              </p:cNvSpPr>
              <p:nvPr/>
            </p:nvSpPr>
            <p:spPr bwMode="auto">
              <a:xfrm>
                <a:off x="1207" y="1557"/>
                <a:ext cx="11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>
                <a:off x="1764" y="999"/>
                <a:ext cx="0" cy="16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9" name="Line 165"/>
              <p:cNvSpPr>
                <a:spLocks noChangeShapeType="1"/>
              </p:cNvSpPr>
              <p:nvPr/>
            </p:nvSpPr>
            <p:spPr bwMode="auto">
              <a:xfrm>
                <a:off x="652" y="2361"/>
                <a:ext cx="220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0" name="Oval 166"/>
              <p:cNvSpPr>
                <a:spLocks noChangeArrowheads="1"/>
              </p:cNvSpPr>
              <p:nvPr/>
            </p:nvSpPr>
            <p:spPr bwMode="auto">
              <a:xfrm>
                <a:off x="1335" y="1167"/>
                <a:ext cx="854" cy="775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1" name="Oval 167"/>
              <p:cNvSpPr>
                <a:spLocks noChangeArrowheads="1"/>
              </p:cNvSpPr>
              <p:nvPr/>
            </p:nvSpPr>
            <p:spPr bwMode="auto">
              <a:xfrm>
                <a:off x="1483" y="1298"/>
                <a:ext cx="554" cy="50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Line 168"/>
              <p:cNvSpPr>
                <a:spLocks noChangeShapeType="1"/>
              </p:cNvSpPr>
              <p:nvPr/>
            </p:nvSpPr>
            <p:spPr bwMode="auto">
              <a:xfrm>
                <a:off x="2893" y="2405"/>
                <a:ext cx="0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3" name="Line 169"/>
              <p:cNvSpPr>
                <a:spLocks noChangeShapeType="1"/>
              </p:cNvSpPr>
              <p:nvPr/>
            </p:nvSpPr>
            <p:spPr bwMode="auto">
              <a:xfrm>
                <a:off x="610" y="2393"/>
                <a:ext cx="0" cy="26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4" name="Line 170"/>
              <p:cNvSpPr>
                <a:spLocks noChangeShapeType="1"/>
              </p:cNvSpPr>
              <p:nvPr/>
            </p:nvSpPr>
            <p:spPr bwMode="auto">
              <a:xfrm>
                <a:off x="600" y="2660"/>
                <a:ext cx="62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5" name="Line 171"/>
              <p:cNvSpPr>
                <a:spLocks noChangeShapeType="1"/>
              </p:cNvSpPr>
              <p:nvPr/>
            </p:nvSpPr>
            <p:spPr bwMode="auto">
              <a:xfrm>
                <a:off x="2292" y="2660"/>
                <a:ext cx="6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Freeform 172"/>
              <p:cNvSpPr>
                <a:spLocks/>
              </p:cNvSpPr>
              <p:nvPr/>
            </p:nvSpPr>
            <p:spPr bwMode="auto">
              <a:xfrm>
                <a:off x="2299" y="2604"/>
                <a:ext cx="1" cy="70"/>
              </a:xfrm>
              <a:custGeom>
                <a:avLst/>
                <a:gdLst>
                  <a:gd name="T0" fmla="*/ 0 w 1"/>
                  <a:gd name="T1" fmla="*/ 70 h 70"/>
                  <a:gd name="T2" fmla="*/ 0 w 1"/>
                  <a:gd name="T3" fmla="*/ 0 h 70"/>
                  <a:gd name="T4" fmla="*/ 0 60000 65536"/>
                  <a:gd name="T5" fmla="*/ 0 60000 65536"/>
                  <a:gd name="T6" fmla="*/ 0 w 1"/>
                  <a:gd name="T7" fmla="*/ 0 h 70"/>
                  <a:gd name="T8" fmla="*/ 1 w 1"/>
                  <a:gd name="T9" fmla="*/ 70 h 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0">
                    <a:moveTo>
                      <a:pt x="0" y="7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7" name="Freeform 173"/>
              <p:cNvSpPr>
                <a:spLocks/>
              </p:cNvSpPr>
              <p:nvPr/>
            </p:nvSpPr>
            <p:spPr bwMode="auto">
              <a:xfrm>
                <a:off x="1219" y="2594"/>
                <a:ext cx="1" cy="80"/>
              </a:xfrm>
              <a:custGeom>
                <a:avLst/>
                <a:gdLst>
                  <a:gd name="T0" fmla="*/ 0 w 1"/>
                  <a:gd name="T1" fmla="*/ 80 h 80"/>
                  <a:gd name="T2" fmla="*/ 0 w 1"/>
                  <a:gd name="T3" fmla="*/ 0 h 80"/>
                  <a:gd name="T4" fmla="*/ 0 60000 65536"/>
                  <a:gd name="T5" fmla="*/ 0 60000 65536"/>
                  <a:gd name="T6" fmla="*/ 0 w 1"/>
                  <a:gd name="T7" fmla="*/ 0 h 80"/>
                  <a:gd name="T8" fmla="*/ 1 w 1"/>
                  <a:gd name="T9" fmla="*/ 80 h 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0">
                    <a:moveTo>
                      <a:pt x="0" y="8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8" name="Freeform 174"/>
              <p:cNvSpPr>
                <a:spLocks/>
              </p:cNvSpPr>
              <p:nvPr/>
            </p:nvSpPr>
            <p:spPr bwMode="auto">
              <a:xfrm>
                <a:off x="1246" y="2566"/>
                <a:ext cx="1022" cy="3"/>
              </a:xfrm>
              <a:custGeom>
                <a:avLst/>
                <a:gdLst>
                  <a:gd name="T0" fmla="*/ 0 w 1022"/>
                  <a:gd name="T1" fmla="*/ 3 h 3"/>
                  <a:gd name="T2" fmla="*/ 1022 w 1022"/>
                  <a:gd name="T3" fmla="*/ 0 h 3"/>
                  <a:gd name="T4" fmla="*/ 0 60000 65536"/>
                  <a:gd name="T5" fmla="*/ 0 60000 65536"/>
                  <a:gd name="T6" fmla="*/ 0 w 1022"/>
                  <a:gd name="T7" fmla="*/ 0 h 3"/>
                  <a:gd name="T8" fmla="*/ 1022 w 102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2" h="3">
                    <a:moveTo>
                      <a:pt x="0" y="3"/>
                    </a:moveTo>
                    <a:lnTo>
                      <a:pt x="102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9" name="Line 175"/>
              <p:cNvSpPr>
                <a:spLocks noChangeShapeType="1"/>
              </p:cNvSpPr>
              <p:nvPr/>
            </p:nvSpPr>
            <p:spPr bwMode="auto">
              <a:xfrm>
                <a:off x="1075" y="2362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0" name="Freeform 176"/>
              <p:cNvSpPr>
                <a:spLocks/>
              </p:cNvSpPr>
              <p:nvPr/>
            </p:nvSpPr>
            <p:spPr bwMode="auto">
              <a:xfrm>
                <a:off x="715" y="2362"/>
                <a:ext cx="1" cy="100"/>
              </a:xfrm>
              <a:custGeom>
                <a:avLst/>
                <a:gdLst>
                  <a:gd name="T0" fmla="*/ 0 w 1"/>
                  <a:gd name="T1" fmla="*/ 0 h 100"/>
                  <a:gd name="T2" fmla="*/ 0 w 1"/>
                  <a:gd name="T3" fmla="*/ 100 h 100"/>
                  <a:gd name="T4" fmla="*/ 0 60000 65536"/>
                  <a:gd name="T5" fmla="*/ 0 60000 65536"/>
                  <a:gd name="T6" fmla="*/ 0 w 1"/>
                  <a:gd name="T7" fmla="*/ 0 h 100"/>
                  <a:gd name="T8" fmla="*/ 1 w 1"/>
                  <a:gd name="T9" fmla="*/ 100 h 1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00">
                    <a:moveTo>
                      <a:pt x="0" y="0"/>
                    </a:moveTo>
                    <a:lnTo>
                      <a:pt x="0" y="1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1" name="Line 177"/>
              <p:cNvSpPr>
                <a:spLocks noChangeShapeType="1"/>
              </p:cNvSpPr>
              <p:nvPr/>
            </p:nvSpPr>
            <p:spPr bwMode="auto">
              <a:xfrm>
                <a:off x="710" y="2455"/>
                <a:ext cx="3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" name="Line 178"/>
              <p:cNvSpPr>
                <a:spLocks noChangeShapeType="1"/>
              </p:cNvSpPr>
              <p:nvPr/>
            </p:nvSpPr>
            <p:spPr bwMode="auto">
              <a:xfrm>
                <a:off x="1012" y="2453"/>
                <a:ext cx="0" cy="2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3" name="Line 179"/>
              <p:cNvSpPr>
                <a:spLocks noChangeShapeType="1"/>
              </p:cNvSpPr>
              <p:nvPr/>
            </p:nvSpPr>
            <p:spPr bwMode="auto">
              <a:xfrm>
                <a:off x="778" y="2453"/>
                <a:ext cx="0" cy="2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4" name="Line 180"/>
              <p:cNvSpPr>
                <a:spLocks noChangeShapeType="1"/>
              </p:cNvSpPr>
              <p:nvPr/>
            </p:nvSpPr>
            <p:spPr bwMode="auto">
              <a:xfrm flipV="1">
                <a:off x="973" y="1465"/>
                <a:ext cx="375" cy="89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5" name="Line 181"/>
              <p:cNvSpPr>
                <a:spLocks noChangeShapeType="1"/>
              </p:cNvSpPr>
              <p:nvPr/>
            </p:nvSpPr>
            <p:spPr bwMode="auto">
              <a:xfrm flipH="1" flipV="1">
                <a:off x="2177" y="1457"/>
                <a:ext cx="379" cy="9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6" name="Line 182"/>
              <p:cNvSpPr>
                <a:spLocks noChangeShapeType="1"/>
              </p:cNvSpPr>
              <p:nvPr/>
            </p:nvSpPr>
            <p:spPr bwMode="auto">
              <a:xfrm>
                <a:off x="1881" y="1933"/>
                <a:ext cx="0" cy="4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" name="Line 183"/>
              <p:cNvSpPr>
                <a:spLocks noChangeShapeType="1"/>
              </p:cNvSpPr>
              <p:nvPr/>
            </p:nvSpPr>
            <p:spPr bwMode="auto">
              <a:xfrm>
                <a:off x="1648" y="1933"/>
                <a:ext cx="0" cy="4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" name="Line 184"/>
              <p:cNvSpPr>
                <a:spLocks noChangeShapeType="1"/>
              </p:cNvSpPr>
              <p:nvPr/>
            </p:nvSpPr>
            <p:spPr bwMode="auto">
              <a:xfrm>
                <a:off x="1578" y="1051"/>
                <a:ext cx="3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" name="Line 185"/>
              <p:cNvSpPr>
                <a:spLocks noChangeShapeType="1"/>
              </p:cNvSpPr>
              <p:nvPr/>
            </p:nvSpPr>
            <p:spPr bwMode="auto">
              <a:xfrm>
                <a:off x="1946" y="1051"/>
                <a:ext cx="0" cy="1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" name="Line 186"/>
              <p:cNvSpPr>
                <a:spLocks noChangeShapeType="1"/>
              </p:cNvSpPr>
              <p:nvPr/>
            </p:nvSpPr>
            <p:spPr bwMode="auto">
              <a:xfrm>
                <a:off x="1583" y="1051"/>
                <a:ext cx="0" cy="1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" name="Freeform 187"/>
              <p:cNvSpPr>
                <a:spLocks/>
              </p:cNvSpPr>
              <p:nvPr/>
            </p:nvSpPr>
            <p:spPr bwMode="auto">
              <a:xfrm>
                <a:off x="2842" y="2362"/>
                <a:ext cx="52" cy="48"/>
              </a:xfrm>
              <a:custGeom>
                <a:avLst/>
                <a:gdLst>
                  <a:gd name="T0" fmla="*/ 0 w 52"/>
                  <a:gd name="T1" fmla="*/ 0 h 48"/>
                  <a:gd name="T2" fmla="*/ 43 w 52"/>
                  <a:gd name="T3" fmla="*/ 14 h 48"/>
                  <a:gd name="T4" fmla="*/ 52 w 52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48"/>
                  <a:gd name="T11" fmla="*/ 52 w 5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48">
                    <a:moveTo>
                      <a:pt x="0" y="0"/>
                    </a:moveTo>
                    <a:cubicBezTo>
                      <a:pt x="17" y="3"/>
                      <a:pt x="34" y="6"/>
                      <a:pt x="43" y="14"/>
                    </a:cubicBezTo>
                    <a:cubicBezTo>
                      <a:pt x="52" y="22"/>
                      <a:pt x="52" y="35"/>
                      <a:pt x="52" y="4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" name="Freeform 188"/>
              <p:cNvSpPr>
                <a:spLocks/>
              </p:cNvSpPr>
              <p:nvPr/>
            </p:nvSpPr>
            <p:spPr bwMode="auto">
              <a:xfrm>
                <a:off x="2258" y="2568"/>
                <a:ext cx="41" cy="36"/>
              </a:xfrm>
              <a:custGeom>
                <a:avLst/>
                <a:gdLst>
                  <a:gd name="T0" fmla="*/ 0 w 41"/>
                  <a:gd name="T1" fmla="*/ 0 h 36"/>
                  <a:gd name="T2" fmla="*/ 34 w 41"/>
                  <a:gd name="T3" fmla="*/ 7 h 36"/>
                  <a:gd name="T4" fmla="*/ 41 w 41"/>
                  <a:gd name="T5" fmla="*/ 36 h 36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36"/>
                  <a:gd name="T11" fmla="*/ 41 w 41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36">
                    <a:moveTo>
                      <a:pt x="0" y="0"/>
                    </a:moveTo>
                    <a:cubicBezTo>
                      <a:pt x="5" y="1"/>
                      <a:pt x="27" y="1"/>
                      <a:pt x="34" y="7"/>
                    </a:cubicBezTo>
                    <a:cubicBezTo>
                      <a:pt x="41" y="13"/>
                      <a:pt x="40" y="30"/>
                      <a:pt x="41" y="3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" name="Freeform 189"/>
              <p:cNvSpPr>
                <a:spLocks/>
              </p:cNvSpPr>
              <p:nvPr/>
            </p:nvSpPr>
            <p:spPr bwMode="auto">
              <a:xfrm>
                <a:off x="1217" y="2568"/>
                <a:ext cx="41" cy="31"/>
              </a:xfrm>
              <a:custGeom>
                <a:avLst/>
                <a:gdLst>
                  <a:gd name="T0" fmla="*/ 41 w 41"/>
                  <a:gd name="T1" fmla="*/ 0 h 31"/>
                  <a:gd name="T2" fmla="*/ 9 w 41"/>
                  <a:gd name="T3" fmla="*/ 7 h 31"/>
                  <a:gd name="T4" fmla="*/ 0 w 41"/>
                  <a:gd name="T5" fmla="*/ 31 h 31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31"/>
                  <a:gd name="T11" fmla="*/ 41 w 41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31">
                    <a:moveTo>
                      <a:pt x="41" y="0"/>
                    </a:moveTo>
                    <a:cubicBezTo>
                      <a:pt x="36" y="1"/>
                      <a:pt x="16" y="2"/>
                      <a:pt x="9" y="7"/>
                    </a:cubicBezTo>
                    <a:cubicBezTo>
                      <a:pt x="2" y="12"/>
                      <a:pt x="2" y="26"/>
                      <a:pt x="0" y="3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4" name="Freeform 190"/>
              <p:cNvSpPr>
                <a:spLocks/>
              </p:cNvSpPr>
              <p:nvPr/>
            </p:nvSpPr>
            <p:spPr bwMode="auto">
              <a:xfrm>
                <a:off x="610" y="2362"/>
                <a:ext cx="55" cy="33"/>
              </a:xfrm>
              <a:custGeom>
                <a:avLst/>
                <a:gdLst>
                  <a:gd name="T0" fmla="*/ 55 w 55"/>
                  <a:gd name="T1" fmla="*/ 0 h 33"/>
                  <a:gd name="T2" fmla="*/ 28 w 55"/>
                  <a:gd name="T3" fmla="*/ 2 h 33"/>
                  <a:gd name="T4" fmla="*/ 12 w 55"/>
                  <a:gd name="T5" fmla="*/ 12 h 33"/>
                  <a:gd name="T6" fmla="*/ 0 w 55"/>
                  <a:gd name="T7" fmla="*/ 33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33"/>
                  <a:gd name="T14" fmla="*/ 55 w 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33">
                    <a:moveTo>
                      <a:pt x="55" y="0"/>
                    </a:moveTo>
                    <a:cubicBezTo>
                      <a:pt x="51" y="0"/>
                      <a:pt x="35" y="0"/>
                      <a:pt x="28" y="2"/>
                    </a:cubicBezTo>
                    <a:cubicBezTo>
                      <a:pt x="21" y="4"/>
                      <a:pt x="17" y="7"/>
                      <a:pt x="12" y="12"/>
                    </a:cubicBezTo>
                    <a:cubicBezTo>
                      <a:pt x="7" y="17"/>
                      <a:pt x="3" y="29"/>
                      <a:pt x="0" y="3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5" name="Freeform 191"/>
              <p:cNvSpPr>
                <a:spLocks/>
              </p:cNvSpPr>
              <p:nvPr/>
            </p:nvSpPr>
            <p:spPr bwMode="auto">
              <a:xfrm>
                <a:off x="1946" y="1169"/>
                <a:ext cx="39" cy="53"/>
              </a:xfrm>
              <a:custGeom>
                <a:avLst/>
                <a:gdLst>
                  <a:gd name="T0" fmla="*/ 0 w 39"/>
                  <a:gd name="T1" fmla="*/ 0 h 53"/>
                  <a:gd name="T2" fmla="*/ 5 w 39"/>
                  <a:gd name="T3" fmla="*/ 19 h 53"/>
                  <a:gd name="T4" fmla="*/ 15 w 39"/>
                  <a:gd name="T5" fmla="*/ 36 h 53"/>
                  <a:gd name="T6" fmla="*/ 39 w 39"/>
                  <a:gd name="T7" fmla="*/ 53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"/>
                  <a:gd name="T13" fmla="*/ 0 h 53"/>
                  <a:gd name="T14" fmla="*/ 39 w 39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" h="53">
                    <a:moveTo>
                      <a:pt x="0" y="0"/>
                    </a:moveTo>
                    <a:cubicBezTo>
                      <a:pt x="1" y="3"/>
                      <a:pt x="3" y="13"/>
                      <a:pt x="5" y="19"/>
                    </a:cubicBezTo>
                    <a:cubicBezTo>
                      <a:pt x="7" y="25"/>
                      <a:pt x="9" y="30"/>
                      <a:pt x="15" y="36"/>
                    </a:cubicBezTo>
                    <a:cubicBezTo>
                      <a:pt x="21" y="42"/>
                      <a:pt x="34" y="50"/>
                      <a:pt x="39" y="5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6" name="Freeform 192"/>
              <p:cNvSpPr>
                <a:spLocks/>
              </p:cNvSpPr>
              <p:nvPr/>
            </p:nvSpPr>
            <p:spPr bwMode="auto">
              <a:xfrm>
                <a:off x="1541" y="1154"/>
                <a:ext cx="43" cy="70"/>
              </a:xfrm>
              <a:custGeom>
                <a:avLst/>
                <a:gdLst>
                  <a:gd name="T0" fmla="*/ 43 w 43"/>
                  <a:gd name="T1" fmla="*/ 0 h 70"/>
                  <a:gd name="T2" fmla="*/ 38 w 43"/>
                  <a:gd name="T3" fmla="*/ 17 h 70"/>
                  <a:gd name="T4" fmla="*/ 24 w 43"/>
                  <a:gd name="T5" fmla="*/ 46 h 70"/>
                  <a:gd name="T6" fmla="*/ 0 w 43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70"/>
                  <a:gd name="T14" fmla="*/ 43 w 43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70">
                    <a:moveTo>
                      <a:pt x="43" y="0"/>
                    </a:moveTo>
                    <a:cubicBezTo>
                      <a:pt x="42" y="3"/>
                      <a:pt x="41" y="9"/>
                      <a:pt x="38" y="17"/>
                    </a:cubicBezTo>
                    <a:cubicBezTo>
                      <a:pt x="35" y="25"/>
                      <a:pt x="30" y="37"/>
                      <a:pt x="24" y="46"/>
                    </a:cubicBezTo>
                    <a:cubicBezTo>
                      <a:pt x="18" y="55"/>
                      <a:pt x="5" y="65"/>
                      <a:pt x="0" y="7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52" name="Group 193"/>
            <p:cNvGrpSpPr>
              <a:grpSpLocks/>
            </p:cNvGrpSpPr>
            <p:nvPr/>
          </p:nvGrpSpPr>
          <p:grpSpPr bwMode="auto">
            <a:xfrm>
              <a:off x="600" y="2270"/>
              <a:ext cx="723" cy="480"/>
              <a:chOff x="600" y="2270"/>
              <a:chExt cx="723" cy="480"/>
            </a:xfrm>
          </p:grpSpPr>
          <p:sp>
            <p:nvSpPr>
              <p:cNvPr id="53" name="Line 194"/>
              <p:cNvSpPr>
                <a:spLocks noChangeShapeType="1"/>
              </p:cNvSpPr>
              <p:nvPr/>
            </p:nvSpPr>
            <p:spPr bwMode="auto">
              <a:xfrm flipV="1">
                <a:off x="895" y="2270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54" name="Group 195"/>
              <p:cNvGrpSpPr>
                <a:grpSpLocks/>
              </p:cNvGrpSpPr>
              <p:nvPr/>
            </p:nvGrpSpPr>
            <p:grpSpPr bwMode="auto">
              <a:xfrm>
                <a:off x="1238" y="2319"/>
                <a:ext cx="85" cy="314"/>
                <a:chOff x="1238" y="2319"/>
                <a:chExt cx="85" cy="314"/>
              </a:xfrm>
            </p:grpSpPr>
            <p:sp>
              <p:nvSpPr>
                <p:cNvPr id="62" name="Line 196"/>
                <p:cNvSpPr>
                  <a:spLocks noChangeShapeType="1"/>
                </p:cNvSpPr>
                <p:nvPr/>
              </p:nvSpPr>
              <p:spPr bwMode="auto">
                <a:xfrm>
                  <a:off x="1281" y="2319"/>
                  <a:ext cx="0" cy="1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3" name="Line 197"/>
                <p:cNvSpPr>
                  <a:spLocks noChangeShapeType="1"/>
                </p:cNvSpPr>
                <p:nvPr/>
              </p:nvSpPr>
              <p:spPr bwMode="auto">
                <a:xfrm>
                  <a:off x="1282" y="2434"/>
                  <a:ext cx="4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4" name="Line 198"/>
                <p:cNvSpPr>
                  <a:spLocks noChangeShapeType="1"/>
                </p:cNvSpPr>
                <p:nvPr/>
              </p:nvSpPr>
              <p:spPr bwMode="auto">
                <a:xfrm>
                  <a:off x="1282" y="2499"/>
                  <a:ext cx="0" cy="1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5" name="Line 199"/>
                <p:cNvSpPr>
                  <a:spLocks noChangeShapeType="1"/>
                </p:cNvSpPr>
                <p:nvPr/>
              </p:nvSpPr>
              <p:spPr bwMode="auto">
                <a:xfrm>
                  <a:off x="1243" y="2477"/>
                  <a:ext cx="4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6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1238" y="2456"/>
                  <a:ext cx="8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55" name="Line 201"/>
              <p:cNvSpPr>
                <a:spLocks noChangeShapeType="1"/>
              </p:cNvSpPr>
              <p:nvPr/>
            </p:nvSpPr>
            <p:spPr bwMode="auto">
              <a:xfrm flipV="1">
                <a:off x="614" y="2395"/>
                <a:ext cx="101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6" name="Line 202"/>
              <p:cNvSpPr>
                <a:spLocks noChangeShapeType="1"/>
              </p:cNvSpPr>
              <p:nvPr/>
            </p:nvSpPr>
            <p:spPr bwMode="auto">
              <a:xfrm flipV="1">
                <a:off x="600" y="2458"/>
                <a:ext cx="178" cy="1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7" name="Line 203"/>
              <p:cNvSpPr>
                <a:spLocks noChangeShapeType="1"/>
              </p:cNvSpPr>
              <p:nvPr/>
            </p:nvSpPr>
            <p:spPr bwMode="auto">
              <a:xfrm flipV="1">
                <a:off x="701" y="2582"/>
                <a:ext cx="82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8" name="Line 204"/>
              <p:cNvSpPr>
                <a:spLocks noChangeShapeType="1"/>
              </p:cNvSpPr>
              <p:nvPr/>
            </p:nvSpPr>
            <p:spPr bwMode="auto">
              <a:xfrm flipV="1">
                <a:off x="1003" y="2458"/>
                <a:ext cx="52" cy="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9" name="Line 205"/>
              <p:cNvSpPr>
                <a:spLocks noChangeShapeType="1"/>
              </p:cNvSpPr>
              <p:nvPr/>
            </p:nvSpPr>
            <p:spPr bwMode="auto">
              <a:xfrm flipV="1">
                <a:off x="1080" y="2362"/>
                <a:ext cx="7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0" name="Line 206"/>
              <p:cNvSpPr>
                <a:spLocks noChangeShapeType="1"/>
              </p:cNvSpPr>
              <p:nvPr/>
            </p:nvSpPr>
            <p:spPr bwMode="auto">
              <a:xfrm flipV="1">
                <a:off x="1013" y="2366"/>
                <a:ext cx="269" cy="2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1" name="Line 207"/>
              <p:cNvSpPr>
                <a:spLocks noChangeShapeType="1"/>
              </p:cNvSpPr>
              <p:nvPr/>
            </p:nvSpPr>
            <p:spPr bwMode="auto">
              <a:xfrm flipV="1">
                <a:off x="1123" y="2501"/>
                <a:ext cx="163" cy="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sp>
        <p:nvSpPr>
          <p:cNvPr id="97" name="Text Box 208"/>
          <p:cNvSpPr txBox="1">
            <a:spLocks noChangeArrowheads="1"/>
          </p:cNvSpPr>
          <p:nvPr/>
        </p:nvSpPr>
        <p:spPr bwMode="auto">
          <a:xfrm>
            <a:off x="308861" y="823346"/>
            <a:ext cx="51283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二、主要的尺寸应直接注出</a:t>
            </a:r>
          </a:p>
        </p:txBody>
      </p:sp>
      <p:sp>
        <p:nvSpPr>
          <p:cNvPr id="98" name="Text Box 210"/>
          <p:cNvSpPr txBox="1">
            <a:spLocks noChangeArrowheads="1"/>
          </p:cNvSpPr>
          <p:nvPr/>
        </p:nvSpPr>
        <p:spPr bwMode="auto">
          <a:xfrm>
            <a:off x="784228" y="1399631"/>
            <a:ext cx="780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主要尺寸指影响产品性能、工作精度和配合的尺寸。</a:t>
            </a:r>
          </a:p>
        </p:txBody>
      </p:sp>
      <p:sp>
        <p:nvSpPr>
          <p:cNvPr id="99" name="Text Box 211"/>
          <p:cNvSpPr txBox="1">
            <a:spLocks noChangeArrowheads="1"/>
          </p:cNvSpPr>
          <p:nvPr/>
        </p:nvSpPr>
        <p:spPr bwMode="auto">
          <a:xfrm>
            <a:off x="887414" y="2441030"/>
            <a:ext cx="75136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非主要尺寸指非配合的直径、长度、外轮廓尺寸等。</a:t>
            </a:r>
          </a:p>
        </p:txBody>
      </p:sp>
      <p:grpSp>
        <p:nvGrpSpPr>
          <p:cNvPr id="100" name="Group 227"/>
          <p:cNvGrpSpPr>
            <a:grpSpLocks/>
          </p:cNvGrpSpPr>
          <p:nvPr/>
        </p:nvGrpSpPr>
        <p:grpSpPr bwMode="auto">
          <a:xfrm>
            <a:off x="3048000" y="4370902"/>
            <a:ext cx="1709738" cy="1833563"/>
            <a:chOff x="1920" y="2284"/>
            <a:chExt cx="1077" cy="1155"/>
          </a:xfrm>
        </p:grpSpPr>
        <p:sp>
          <p:nvSpPr>
            <p:cNvPr id="101" name="Line 212"/>
            <p:cNvSpPr>
              <a:spLocks noChangeShapeType="1"/>
            </p:cNvSpPr>
            <p:nvPr/>
          </p:nvSpPr>
          <p:spPr bwMode="auto">
            <a:xfrm>
              <a:off x="2569" y="3413"/>
              <a:ext cx="41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2" name="Line 213"/>
            <p:cNvSpPr>
              <a:spLocks noChangeShapeType="1"/>
            </p:cNvSpPr>
            <p:nvPr/>
          </p:nvSpPr>
          <p:spPr bwMode="auto">
            <a:xfrm>
              <a:off x="2543" y="3122"/>
              <a:ext cx="31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3" name="Line 215"/>
            <p:cNvSpPr>
              <a:spLocks noChangeShapeType="1"/>
            </p:cNvSpPr>
            <p:nvPr/>
          </p:nvSpPr>
          <p:spPr bwMode="auto">
            <a:xfrm>
              <a:off x="1920" y="2310"/>
              <a:ext cx="107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4" name="Line 216"/>
            <p:cNvSpPr>
              <a:spLocks noChangeShapeType="1"/>
            </p:cNvSpPr>
            <p:nvPr/>
          </p:nvSpPr>
          <p:spPr bwMode="auto">
            <a:xfrm>
              <a:off x="2932" y="2284"/>
              <a:ext cx="0" cy="115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5" name="Line 217"/>
            <p:cNvSpPr>
              <a:spLocks noChangeShapeType="1"/>
            </p:cNvSpPr>
            <p:nvPr/>
          </p:nvSpPr>
          <p:spPr bwMode="auto">
            <a:xfrm>
              <a:off x="2790" y="3104"/>
              <a:ext cx="0" cy="32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" name="Text Box 219"/>
            <p:cNvSpPr txBox="1">
              <a:spLocks noChangeArrowheads="1"/>
            </p:cNvSpPr>
            <p:nvPr/>
          </p:nvSpPr>
          <p:spPr bwMode="auto">
            <a:xfrm rot="-5400000">
              <a:off x="2607" y="3129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c</a:t>
              </a:r>
            </a:p>
          </p:txBody>
        </p:sp>
        <p:sp>
          <p:nvSpPr>
            <p:cNvPr id="107" name="Text Box 220"/>
            <p:cNvSpPr txBox="1">
              <a:spLocks noChangeArrowheads="1"/>
            </p:cNvSpPr>
            <p:nvPr/>
          </p:nvSpPr>
          <p:spPr bwMode="auto">
            <a:xfrm rot="-5400000">
              <a:off x="2746" y="26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b</a:t>
              </a:r>
            </a:p>
          </p:txBody>
        </p:sp>
      </p:grpSp>
      <p:grpSp>
        <p:nvGrpSpPr>
          <p:cNvPr id="108" name="Group 228"/>
          <p:cNvGrpSpPr>
            <a:grpSpLocks/>
          </p:cNvGrpSpPr>
          <p:nvPr/>
        </p:nvGrpSpPr>
        <p:grpSpPr bwMode="auto">
          <a:xfrm>
            <a:off x="7423150" y="4393127"/>
            <a:ext cx="1427163" cy="1790700"/>
            <a:chOff x="4676" y="2298"/>
            <a:chExt cx="899" cy="1128"/>
          </a:xfrm>
        </p:grpSpPr>
        <p:sp>
          <p:nvSpPr>
            <p:cNvPr id="109" name="Text Box 218"/>
            <p:cNvSpPr txBox="1">
              <a:spLocks noChangeArrowheads="1"/>
            </p:cNvSpPr>
            <p:nvPr/>
          </p:nvSpPr>
          <p:spPr bwMode="auto">
            <a:xfrm rot="-5400000">
              <a:off x="5330" y="3113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c</a:t>
              </a:r>
            </a:p>
          </p:txBody>
        </p:sp>
        <p:sp>
          <p:nvSpPr>
            <p:cNvPr id="110" name="Line 221"/>
            <p:cNvSpPr>
              <a:spLocks noChangeShapeType="1"/>
            </p:cNvSpPr>
            <p:nvPr/>
          </p:nvSpPr>
          <p:spPr bwMode="auto">
            <a:xfrm>
              <a:off x="5294" y="3113"/>
              <a:ext cx="24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1" name="Line 222"/>
            <p:cNvSpPr>
              <a:spLocks noChangeShapeType="1"/>
            </p:cNvSpPr>
            <p:nvPr/>
          </p:nvSpPr>
          <p:spPr bwMode="auto">
            <a:xfrm>
              <a:off x="5330" y="3419"/>
              <a:ext cx="21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2" name="Line 223"/>
            <p:cNvSpPr>
              <a:spLocks noChangeShapeType="1"/>
            </p:cNvSpPr>
            <p:nvPr/>
          </p:nvSpPr>
          <p:spPr bwMode="auto">
            <a:xfrm>
              <a:off x="4676" y="2313"/>
              <a:ext cx="86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3" name="Line 224"/>
            <p:cNvSpPr>
              <a:spLocks noChangeShapeType="1"/>
            </p:cNvSpPr>
            <p:nvPr/>
          </p:nvSpPr>
          <p:spPr bwMode="auto">
            <a:xfrm flipV="1">
              <a:off x="5504" y="3099"/>
              <a:ext cx="0" cy="32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4" name="Line 225"/>
            <p:cNvSpPr>
              <a:spLocks noChangeShapeType="1"/>
            </p:cNvSpPr>
            <p:nvPr/>
          </p:nvSpPr>
          <p:spPr bwMode="auto">
            <a:xfrm flipV="1">
              <a:off x="5504" y="2298"/>
              <a:ext cx="0" cy="83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 rot="5400000" flipV="1">
              <a:off x="5319" y="262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d</a:t>
              </a:r>
            </a:p>
          </p:txBody>
        </p:sp>
      </p:grpSp>
      <p:sp>
        <p:nvSpPr>
          <p:cNvPr id="116" name="Text Box 229"/>
          <p:cNvSpPr txBox="1">
            <a:spLocks noChangeArrowheads="1"/>
          </p:cNvSpPr>
          <p:nvPr/>
        </p:nvSpPr>
        <p:spPr bwMode="auto">
          <a:xfrm>
            <a:off x="1731963" y="6310827"/>
            <a:ext cx="1408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正确！</a:t>
            </a:r>
          </a:p>
        </p:txBody>
      </p:sp>
      <p:sp>
        <p:nvSpPr>
          <p:cNvPr id="117" name="Text Box 230"/>
          <p:cNvSpPr txBox="1">
            <a:spLocks noChangeArrowheads="1"/>
          </p:cNvSpPr>
          <p:nvPr/>
        </p:nvSpPr>
        <p:spPr bwMode="auto">
          <a:xfrm>
            <a:off x="6051550" y="6312415"/>
            <a:ext cx="1408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错误！</a:t>
            </a:r>
          </a:p>
        </p:txBody>
      </p:sp>
      <p:sp>
        <p:nvSpPr>
          <p:cNvPr id="118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10.4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尺寸标注的合理性</a:t>
            </a:r>
          </a:p>
        </p:txBody>
      </p:sp>
    </p:spTree>
    <p:extLst>
      <p:ext uri="{BB962C8B-B14F-4D97-AF65-F5344CB8AC3E}">
        <p14:creationId xmlns:p14="http://schemas.microsoft.com/office/powerpoint/2010/main" val="15136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utoUpdateAnimBg="0"/>
      <p:bldP spid="99" grpId="0" autoUpdateAnimBg="0"/>
      <p:bldP spid="116" grpId="0" autoUpdateAnimBg="0"/>
      <p:bldP spid="11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4629150" y="2625181"/>
            <a:ext cx="1360488" cy="400050"/>
            <a:chOff x="2916" y="1306"/>
            <a:chExt cx="857" cy="252"/>
          </a:xfrm>
        </p:grpSpPr>
        <p:sp>
          <p:nvSpPr>
            <p:cNvPr id="4" name="Text Box 76"/>
            <p:cNvSpPr txBox="1">
              <a:spLocks noChangeArrowheads="1"/>
            </p:cNvSpPr>
            <p:nvPr/>
          </p:nvSpPr>
          <p:spPr bwMode="auto">
            <a:xfrm>
              <a:off x="3212" y="1306"/>
              <a:ext cx="5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2×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6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5" name="Line 89"/>
            <p:cNvSpPr>
              <a:spLocks noChangeShapeType="1"/>
            </p:cNvSpPr>
            <p:nvPr/>
          </p:nvSpPr>
          <p:spPr bwMode="auto">
            <a:xfrm>
              <a:off x="3180" y="1330"/>
              <a:ext cx="0" cy="22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" name="Line 90"/>
            <p:cNvSpPr>
              <a:spLocks noChangeShapeType="1"/>
            </p:cNvSpPr>
            <p:nvPr/>
          </p:nvSpPr>
          <p:spPr bwMode="auto">
            <a:xfrm>
              <a:off x="2916" y="1506"/>
              <a:ext cx="17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Line 91"/>
            <p:cNvSpPr>
              <a:spLocks noChangeShapeType="1"/>
            </p:cNvSpPr>
            <p:nvPr/>
          </p:nvSpPr>
          <p:spPr bwMode="auto">
            <a:xfrm>
              <a:off x="3098" y="1506"/>
              <a:ext cx="8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Line 92"/>
            <p:cNvSpPr>
              <a:spLocks noChangeShapeType="1"/>
            </p:cNvSpPr>
            <p:nvPr/>
          </p:nvSpPr>
          <p:spPr bwMode="auto">
            <a:xfrm>
              <a:off x="3185" y="1506"/>
              <a:ext cx="54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" name="Group 131"/>
          <p:cNvGrpSpPr>
            <a:grpSpLocks/>
          </p:cNvGrpSpPr>
          <p:nvPr/>
        </p:nvGrpSpPr>
        <p:grpSpPr bwMode="auto">
          <a:xfrm>
            <a:off x="4902200" y="2796631"/>
            <a:ext cx="1620838" cy="515937"/>
            <a:chOff x="3088" y="1414"/>
            <a:chExt cx="1021" cy="325"/>
          </a:xfrm>
        </p:grpSpPr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3464" y="1482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20</a:t>
              </a: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3088" y="1414"/>
              <a:ext cx="0" cy="32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3091" y="1673"/>
              <a:ext cx="101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3" name="Group 130"/>
          <p:cNvGrpSpPr>
            <a:grpSpLocks/>
          </p:cNvGrpSpPr>
          <p:nvPr/>
        </p:nvGrpSpPr>
        <p:grpSpPr bwMode="auto">
          <a:xfrm>
            <a:off x="3502025" y="2961731"/>
            <a:ext cx="3021013" cy="625475"/>
            <a:chOff x="2206" y="1518"/>
            <a:chExt cx="1903" cy="394"/>
          </a:xfrm>
        </p:grpSpPr>
        <p:sp>
          <p:nvSpPr>
            <p:cNvPr id="14" name="Text Box 78"/>
            <p:cNvSpPr txBox="1">
              <a:spLocks noChangeArrowheads="1"/>
            </p:cNvSpPr>
            <p:nvPr/>
          </p:nvSpPr>
          <p:spPr bwMode="auto">
            <a:xfrm>
              <a:off x="2864" y="1662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36</a:t>
              </a: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2206" y="1518"/>
              <a:ext cx="0" cy="38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2210" y="1854"/>
              <a:ext cx="1899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7" name="Group 128"/>
          <p:cNvGrpSpPr>
            <a:grpSpLocks/>
          </p:cNvGrpSpPr>
          <p:nvPr/>
        </p:nvGrpSpPr>
        <p:grpSpPr bwMode="auto">
          <a:xfrm>
            <a:off x="2781300" y="2574381"/>
            <a:ext cx="3741738" cy="1316037"/>
            <a:chOff x="1752" y="1274"/>
            <a:chExt cx="2357" cy="829"/>
          </a:xfrm>
        </p:grpSpPr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2799" y="1845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45</a:t>
              </a:r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>
              <a:off x="4106" y="1274"/>
              <a:ext cx="0" cy="7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>
              <a:off x="1752" y="1518"/>
              <a:ext cx="0" cy="58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Line 95"/>
            <p:cNvSpPr>
              <a:spLocks noChangeShapeType="1"/>
            </p:cNvSpPr>
            <p:nvPr/>
          </p:nvSpPr>
          <p:spPr bwMode="auto">
            <a:xfrm>
              <a:off x="1753" y="2037"/>
              <a:ext cx="235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2" name="Group 132"/>
          <p:cNvGrpSpPr>
            <a:grpSpLocks/>
          </p:cNvGrpSpPr>
          <p:nvPr/>
        </p:nvGrpSpPr>
        <p:grpSpPr bwMode="auto">
          <a:xfrm>
            <a:off x="6372225" y="2007643"/>
            <a:ext cx="527050" cy="682625"/>
            <a:chOff x="4014" y="917"/>
            <a:chExt cx="332" cy="430"/>
          </a:xfrm>
        </p:grpSpPr>
        <p:sp>
          <p:nvSpPr>
            <p:cNvPr id="23" name="Text Box 83"/>
            <p:cNvSpPr txBox="1">
              <a:spLocks noChangeArrowheads="1"/>
            </p:cNvSpPr>
            <p:nvPr/>
          </p:nvSpPr>
          <p:spPr bwMode="auto">
            <a:xfrm rot="-5400000">
              <a:off x="4061" y="1012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8</a:t>
              </a: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4029" y="931"/>
              <a:ext cx="29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4014" y="1324"/>
              <a:ext cx="31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H="1">
              <a:off x="4283" y="917"/>
              <a:ext cx="0" cy="43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Group 133"/>
          <p:cNvGrpSpPr>
            <a:grpSpLocks/>
          </p:cNvGrpSpPr>
          <p:nvPr/>
        </p:nvGrpSpPr>
        <p:grpSpPr bwMode="auto">
          <a:xfrm>
            <a:off x="5529263" y="1545681"/>
            <a:ext cx="1081087" cy="484187"/>
            <a:chOff x="3483" y="626"/>
            <a:chExt cx="681" cy="305"/>
          </a:xfrm>
        </p:grpSpPr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3483" y="626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1×45°</a:t>
              </a:r>
            </a:p>
          </p:txBody>
        </p:sp>
        <p:sp>
          <p:nvSpPr>
            <p:cNvPr id="29" name="Line 99"/>
            <p:cNvSpPr>
              <a:spLocks noChangeShapeType="1"/>
            </p:cNvSpPr>
            <p:nvPr/>
          </p:nvSpPr>
          <p:spPr bwMode="auto">
            <a:xfrm flipH="1" flipV="1">
              <a:off x="3942" y="815"/>
              <a:ext cx="116" cy="1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Line 100"/>
            <p:cNvSpPr>
              <a:spLocks noChangeShapeType="1"/>
            </p:cNvSpPr>
            <p:nvPr/>
          </p:nvSpPr>
          <p:spPr bwMode="auto">
            <a:xfrm flipH="1">
              <a:off x="3563" y="815"/>
              <a:ext cx="37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1" name="Group 129"/>
          <p:cNvGrpSpPr>
            <a:grpSpLocks/>
          </p:cNvGrpSpPr>
          <p:nvPr/>
        </p:nvGrpSpPr>
        <p:grpSpPr bwMode="auto">
          <a:xfrm>
            <a:off x="3876675" y="1880643"/>
            <a:ext cx="396875" cy="958850"/>
            <a:chOff x="2442" y="837"/>
            <a:chExt cx="250" cy="604"/>
          </a:xfrm>
        </p:grpSpPr>
        <p:sp>
          <p:nvSpPr>
            <p:cNvPr id="32" name="Text Box 82"/>
            <p:cNvSpPr txBox="1">
              <a:spLocks noChangeArrowheads="1"/>
            </p:cNvSpPr>
            <p:nvPr/>
          </p:nvSpPr>
          <p:spPr bwMode="auto">
            <a:xfrm rot="-5400000">
              <a:off x="2338" y="1012"/>
              <a:ext cx="4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10</a:t>
              </a:r>
            </a:p>
          </p:txBody>
        </p:sp>
        <p:sp>
          <p:nvSpPr>
            <p:cNvPr id="33" name="Line 101"/>
            <p:cNvSpPr>
              <a:spLocks noChangeShapeType="1"/>
            </p:cNvSpPr>
            <p:nvPr/>
          </p:nvSpPr>
          <p:spPr bwMode="auto">
            <a:xfrm>
              <a:off x="2632" y="837"/>
              <a:ext cx="1" cy="60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4" name="Group 127"/>
          <p:cNvGrpSpPr>
            <a:grpSpLocks/>
          </p:cNvGrpSpPr>
          <p:nvPr/>
        </p:nvGrpSpPr>
        <p:grpSpPr bwMode="auto">
          <a:xfrm>
            <a:off x="2074863" y="1718718"/>
            <a:ext cx="719137" cy="1292225"/>
            <a:chOff x="1307" y="735"/>
            <a:chExt cx="453" cy="814"/>
          </a:xfrm>
        </p:grpSpPr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 rot="-5400000">
              <a:off x="1232" y="1016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  <a:sym typeface="Symbol" pitchFamily="18" charset="2"/>
                </a:rPr>
                <a:t>16</a:t>
              </a:r>
            </a:p>
          </p:txBody>
        </p:sp>
        <p:sp>
          <p:nvSpPr>
            <p:cNvPr id="36" name="Line 102"/>
            <p:cNvSpPr>
              <a:spLocks noChangeShapeType="1"/>
            </p:cNvSpPr>
            <p:nvPr/>
          </p:nvSpPr>
          <p:spPr bwMode="auto">
            <a:xfrm flipH="1">
              <a:off x="1454" y="749"/>
              <a:ext cx="30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Line 103"/>
            <p:cNvSpPr>
              <a:spLocks noChangeShapeType="1"/>
            </p:cNvSpPr>
            <p:nvPr/>
          </p:nvSpPr>
          <p:spPr bwMode="auto">
            <a:xfrm flipH="1">
              <a:off x="1440" y="1520"/>
              <a:ext cx="31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Line 104"/>
            <p:cNvSpPr>
              <a:spLocks noChangeShapeType="1"/>
            </p:cNvSpPr>
            <p:nvPr/>
          </p:nvSpPr>
          <p:spPr bwMode="auto">
            <a:xfrm>
              <a:off x="1505" y="735"/>
              <a:ext cx="0" cy="81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9" name="Group 105"/>
          <p:cNvGrpSpPr>
            <a:grpSpLocks/>
          </p:cNvGrpSpPr>
          <p:nvPr/>
        </p:nvGrpSpPr>
        <p:grpSpPr bwMode="auto">
          <a:xfrm>
            <a:off x="2620963" y="1745706"/>
            <a:ext cx="4032250" cy="1216025"/>
            <a:chOff x="1651" y="752"/>
            <a:chExt cx="2540" cy="766"/>
          </a:xfrm>
        </p:grpSpPr>
        <p:sp>
          <p:nvSpPr>
            <p:cNvPr id="40" name="Line 106"/>
            <p:cNvSpPr>
              <a:spLocks noChangeShapeType="1"/>
            </p:cNvSpPr>
            <p:nvPr/>
          </p:nvSpPr>
          <p:spPr bwMode="auto">
            <a:xfrm>
              <a:off x="2682" y="1129"/>
              <a:ext cx="15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/>
          </p:nvSpPr>
          <p:spPr bwMode="auto">
            <a:xfrm>
              <a:off x="1752" y="752"/>
              <a:ext cx="454" cy="76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/>
          </p:nvSpPr>
          <p:spPr bwMode="auto">
            <a:xfrm>
              <a:off x="2206" y="856"/>
              <a:ext cx="882" cy="55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/>
          </p:nvSpPr>
          <p:spPr bwMode="auto">
            <a:xfrm>
              <a:off x="3179" y="934"/>
              <a:ext cx="882" cy="3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4" name="Line 110"/>
            <p:cNvSpPr>
              <a:spLocks noChangeShapeType="1"/>
            </p:cNvSpPr>
            <p:nvPr/>
          </p:nvSpPr>
          <p:spPr bwMode="auto">
            <a:xfrm>
              <a:off x="3088" y="975"/>
              <a:ext cx="9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5" name="Line 111"/>
            <p:cNvSpPr>
              <a:spLocks noChangeShapeType="1"/>
            </p:cNvSpPr>
            <p:nvPr/>
          </p:nvSpPr>
          <p:spPr bwMode="auto">
            <a:xfrm>
              <a:off x="3088" y="1289"/>
              <a:ext cx="9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Line 112"/>
            <p:cNvSpPr>
              <a:spLocks noChangeShapeType="1"/>
            </p:cNvSpPr>
            <p:nvPr/>
          </p:nvSpPr>
          <p:spPr bwMode="auto">
            <a:xfrm>
              <a:off x="4062" y="932"/>
              <a:ext cx="51" cy="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Line 113"/>
            <p:cNvSpPr>
              <a:spLocks noChangeShapeType="1"/>
            </p:cNvSpPr>
            <p:nvPr/>
          </p:nvSpPr>
          <p:spPr bwMode="auto">
            <a:xfrm flipV="1">
              <a:off x="4062" y="1274"/>
              <a:ext cx="51" cy="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Line 114"/>
            <p:cNvSpPr>
              <a:spLocks noChangeShapeType="1"/>
            </p:cNvSpPr>
            <p:nvPr/>
          </p:nvSpPr>
          <p:spPr bwMode="auto">
            <a:xfrm flipV="1">
              <a:off x="4106" y="976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9" name="Line 115"/>
            <p:cNvSpPr>
              <a:spLocks noChangeShapeType="1"/>
            </p:cNvSpPr>
            <p:nvPr/>
          </p:nvSpPr>
          <p:spPr bwMode="auto">
            <a:xfrm flipH="1">
              <a:off x="1651" y="1127"/>
              <a:ext cx="8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0" name="Group 120"/>
          <p:cNvGrpSpPr>
            <a:grpSpLocks/>
          </p:cNvGrpSpPr>
          <p:nvPr/>
        </p:nvGrpSpPr>
        <p:grpSpPr bwMode="auto">
          <a:xfrm>
            <a:off x="665163" y="4099968"/>
            <a:ext cx="3924300" cy="1223963"/>
            <a:chOff x="419" y="2235"/>
            <a:chExt cx="2472" cy="771"/>
          </a:xfrm>
        </p:grpSpPr>
        <p:grpSp>
          <p:nvGrpSpPr>
            <p:cNvPr id="51" name="Group 18"/>
            <p:cNvGrpSpPr>
              <a:grpSpLocks/>
            </p:cNvGrpSpPr>
            <p:nvPr/>
          </p:nvGrpSpPr>
          <p:grpSpPr bwMode="auto">
            <a:xfrm>
              <a:off x="419" y="2235"/>
              <a:ext cx="2472" cy="771"/>
              <a:chOff x="524" y="880"/>
              <a:chExt cx="2472" cy="771"/>
            </a:xfrm>
          </p:grpSpPr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74" y="880"/>
                <a:ext cx="2364" cy="77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>
                <a:off x="524" y="1258"/>
                <a:ext cx="24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52" name="Text Box 116"/>
            <p:cNvSpPr txBox="1">
              <a:spLocks noChangeArrowheads="1"/>
            </p:cNvSpPr>
            <p:nvPr/>
          </p:nvSpPr>
          <p:spPr bwMode="auto">
            <a:xfrm>
              <a:off x="1468" y="2685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</a:rPr>
                <a:t>①</a:t>
              </a:r>
            </a:p>
          </p:txBody>
        </p:sp>
      </p:grpSp>
      <p:grpSp>
        <p:nvGrpSpPr>
          <p:cNvPr id="55" name="Group 121"/>
          <p:cNvGrpSpPr>
            <a:grpSpLocks/>
          </p:cNvGrpSpPr>
          <p:nvPr/>
        </p:nvGrpSpPr>
        <p:grpSpPr bwMode="auto">
          <a:xfrm>
            <a:off x="4967288" y="4076156"/>
            <a:ext cx="3913187" cy="1247775"/>
            <a:chOff x="3129" y="2220"/>
            <a:chExt cx="2465" cy="786"/>
          </a:xfrm>
        </p:grpSpPr>
        <p:grpSp>
          <p:nvGrpSpPr>
            <p:cNvPr id="56" name="Group 23"/>
            <p:cNvGrpSpPr>
              <a:grpSpLocks/>
            </p:cNvGrpSpPr>
            <p:nvPr/>
          </p:nvGrpSpPr>
          <p:grpSpPr bwMode="auto">
            <a:xfrm>
              <a:off x="3129" y="2220"/>
              <a:ext cx="2465" cy="786"/>
              <a:chOff x="3129" y="2116"/>
              <a:chExt cx="2465" cy="786"/>
            </a:xfrm>
          </p:grpSpPr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3129" y="2502"/>
                <a:ext cx="246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3172" y="2116"/>
                <a:ext cx="473" cy="78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3643" y="2230"/>
                <a:ext cx="1900" cy="55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57" name="Text Box 117"/>
            <p:cNvSpPr txBox="1">
              <a:spLocks noChangeArrowheads="1"/>
            </p:cNvSpPr>
            <p:nvPr/>
          </p:nvSpPr>
          <p:spPr bwMode="auto">
            <a:xfrm>
              <a:off x="4166" y="2607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</a:rPr>
                <a:t>②</a:t>
              </a:r>
            </a:p>
          </p:txBody>
        </p:sp>
      </p:grpSp>
      <p:grpSp>
        <p:nvGrpSpPr>
          <p:cNvPr id="61" name="Group 122"/>
          <p:cNvGrpSpPr>
            <a:grpSpLocks/>
          </p:cNvGrpSpPr>
          <p:nvPr/>
        </p:nvGrpSpPr>
        <p:grpSpPr bwMode="auto">
          <a:xfrm>
            <a:off x="677863" y="5547768"/>
            <a:ext cx="3954462" cy="1216025"/>
            <a:chOff x="427" y="3147"/>
            <a:chExt cx="2491" cy="766"/>
          </a:xfrm>
        </p:grpSpPr>
        <p:grpSp>
          <p:nvGrpSpPr>
            <p:cNvPr id="62" name="Group 28"/>
            <p:cNvGrpSpPr>
              <a:grpSpLocks/>
            </p:cNvGrpSpPr>
            <p:nvPr/>
          </p:nvGrpSpPr>
          <p:grpSpPr bwMode="auto">
            <a:xfrm>
              <a:off x="427" y="3147"/>
              <a:ext cx="2491" cy="766"/>
              <a:chOff x="532" y="882"/>
              <a:chExt cx="2491" cy="766"/>
            </a:xfrm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84" y="882"/>
                <a:ext cx="454" cy="76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1038" y="986"/>
                <a:ext cx="882" cy="55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920" y="1062"/>
                <a:ext cx="1018" cy="39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7" name="Line 27"/>
              <p:cNvSpPr>
                <a:spLocks noChangeShapeType="1"/>
              </p:cNvSpPr>
              <p:nvPr/>
            </p:nvSpPr>
            <p:spPr bwMode="auto">
              <a:xfrm>
                <a:off x="532" y="1259"/>
                <a:ext cx="24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63" name="Text Box 118"/>
            <p:cNvSpPr txBox="1">
              <a:spLocks noChangeArrowheads="1"/>
            </p:cNvSpPr>
            <p:nvPr/>
          </p:nvSpPr>
          <p:spPr bwMode="auto">
            <a:xfrm>
              <a:off x="2093" y="345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</a:rPr>
                <a:t>③</a:t>
              </a:r>
            </a:p>
          </p:txBody>
        </p:sp>
      </p:grpSp>
      <p:grpSp>
        <p:nvGrpSpPr>
          <p:cNvPr id="68" name="Group 123"/>
          <p:cNvGrpSpPr>
            <a:grpSpLocks/>
          </p:cNvGrpSpPr>
          <p:nvPr/>
        </p:nvGrpSpPr>
        <p:grpSpPr bwMode="auto">
          <a:xfrm>
            <a:off x="4967288" y="5536656"/>
            <a:ext cx="3954462" cy="1216025"/>
            <a:chOff x="3129" y="3140"/>
            <a:chExt cx="2491" cy="766"/>
          </a:xfrm>
        </p:grpSpPr>
        <p:grpSp>
          <p:nvGrpSpPr>
            <p:cNvPr id="69" name="Group 29"/>
            <p:cNvGrpSpPr>
              <a:grpSpLocks/>
            </p:cNvGrpSpPr>
            <p:nvPr/>
          </p:nvGrpSpPr>
          <p:grpSpPr bwMode="auto">
            <a:xfrm>
              <a:off x="3129" y="3140"/>
              <a:ext cx="2491" cy="766"/>
              <a:chOff x="532" y="882"/>
              <a:chExt cx="2491" cy="766"/>
            </a:xfrm>
          </p:grpSpPr>
          <p:sp>
            <p:nvSpPr>
              <p:cNvPr id="71" name="Line 30"/>
              <p:cNvSpPr>
                <a:spLocks noChangeShapeType="1"/>
              </p:cNvSpPr>
              <p:nvPr/>
            </p:nvSpPr>
            <p:spPr bwMode="auto">
              <a:xfrm>
                <a:off x="532" y="1259"/>
                <a:ext cx="24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Rectangle 31"/>
              <p:cNvSpPr>
                <a:spLocks noChangeArrowheads="1"/>
              </p:cNvSpPr>
              <p:nvPr/>
            </p:nvSpPr>
            <p:spPr bwMode="auto">
              <a:xfrm>
                <a:off x="584" y="882"/>
                <a:ext cx="454" cy="76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3" name="Rectangle 32"/>
              <p:cNvSpPr>
                <a:spLocks noChangeArrowheads="1"/>
              </p:cNvSpPr>
              <p:nvPr/>
            </p:nvSpPr>
            <p:spPr bwMode="auto">
              <a:xfrm>
                <a:off x="1038" y="986"/>
                <a:ext cx="882" cy="55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2011" y="1064"/>
                <a:ext cx="882" cy="38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5" name="Line 34"/>
              <p:cNvSpPr>
                <a:spLocks noChangeShapeType="1"/>
              </p:cNvSpPr>
              <p:nvPr/>
            </p:nvSpPr>
            <p:spPr bwMode="auto">
              <a:xfrm>
                <a:off x="1920" y="1105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Line 35"/>
              <p:cNvSpPr>
                <a:spLocks noChangeShapeType="1"/>
              </p:cNvSpPr>
              <p:nvPr/>
            </p:nvSpPr>
            <p:spPr bwMode="auto">
              <a:xfrm>
                <a:off x="1920" y="1419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7" name="Line 36"/>
              <p:cNvSpPr>
                <a:spLocks noChangeShapeType="1"/>
              </p:cNvSpPr>
              <p:nvPr/>
            </p:nvSpPr>
            <p:spPr bwMode="auto">
              <a:xfrm>
                <a:off x="2894" y="1062"/>
                <a:ext cx="51" cy="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8" name="Line 37"/>
              <p:cNvSpPr>
                <a:spLocks noChangeShapeType="1"/>
              </p:cNvSpPr>
              <p:nvPr/>
            </p:nvSpPr>
            <p:spPr bwMode="auto">
              <a:xfrm flipV="1">
                <a:off x="2894" y="1404"/>
                <a:ext cx="51" cy="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9" name="Line 38"/>
              <p:cNvSpPr>
                <a:spLocks noChangeShapeType="1"/>
              </p:cNvSpPr>
              <p:nvPr/>
            </p:nvSpPr>
            <p:spPr bwMode="auto">
              <a:xfrm flipV="1">
                <a:off x="2938" y="1106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4763" y="3425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</a:rPr>
                <a:t>④</a:t>
              </a:r>
            </a:p>
          </p:txBody>
        </p:sp>
      </p:grpSp>
      <p:sp>
        <p:nvSpPr>
          <p:cNvPr id="80" name="Text Box 124"/>
          <p:cNvSpPr txBox="1">
            <a:spLocks noChangeArrowheads="1"/>
          </p:cNvSpPr>
          <p:nvPr/>
        </p:nvSpPr>
        <p:spPr bwMode="auto">
          <a:xfrm>
            <a:off x="277813" y="911716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四、应尽量符合加工顺序</a:t>
            </a:r>
          </a:p>
        </p:txBody>
      </p:sp>
      <p:sp>
        <p:nvSpPr>
          <p:cNvPr id="81" name="Text Box 126"/>
          <p:cNvSpPr txBox="1">
            <a:spLocks noChangeArrowheads="1"/>
          </p:cNvSpPr>
          <p:nvPr/>
        </p:nvSpPr>
        <p:spPr bwMode="auto">
          <a:xfrm>
            <a:off x="600075" y="3414168"/>
            <a:ext cx="2224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加工顺序：</a:t>
            </a: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10.4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尺寸标注的合理性</a:t>
            </a:r>
          </a:p>
        </p:txBody>
      </p:sp>
    </p:spTree>
    <p:extLst>
      <p:ext uri="{BB962C8B-B14F-4D97-AF65-F5344CB8AC3E}">
        <p14:creationId xmlns:p14="http://schemas.microsoft.com/office/powerpoint/2010/main" val="42290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59"/>
          <p:cNvSpPr txBox="1">
            <a:spLocks noChangeArrowheads="1"/>
          </p:cNvSpPr>
          <p:nvPr/>
        </p:nvSpPr>
        <p:spPr bwMode="auto">
          <a:xfrm>
            <a:off x="1037697" y="5253211"/>
            <a:ext cx="74818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由于加工时，尺寸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c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d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e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都会产生误差，这样所有的误差都会积累到尺寸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上，不能保证尺寸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的精度要求。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341438" y="1753642"/>
            <a:ext cx="3067050" cy="1743075"/>
            <a:chOff x="845" y="1999"/>
            <a:chExt cx="1932" cy="1098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845" y="2362"/>
              <a:ext cx="19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697" y="1999"/>
              <a:ext cx="210" cy="72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85" y="2167"/>
              <a:ext cx="688" cy="38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55" y="2136"/>
              <a:ext cx="742" cy="4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10" y="2212"/>
              <a:ext cx="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01" y="2509"/>
              <a:ext cx="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674" y="2496"/>
              <a:ext cx="58" cy="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674" y="2165"/>
              <a:ext cx="48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2722" y="2208"/>
              <a:ext cx="0" cy="2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898" y="2131"/>
              <a:ext cx="57" cy="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 flipV="1">
              <a:off x="902" y="2539"/>
              <a:ext cx="53" cy="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902" y="2175"/>
              <a:ext cx="0" cy="3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98" y="2544"/>
              <a:ext cx="0" cy="52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726" y="2491"/>
              <a:ext cx="0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898" y="3048"/>
              <a:ext cx="183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697" y="2725"/>
              <a:ext cx="0" cy="18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907" y="2720"/>
              <a:ext cx="0" cy="18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898" y="2885"/>
              <a:ext cx="799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901" y="2885"/>
              <a:ext cx="82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697" y="2885"/>
              <a:ext cx="21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440" y="2809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b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228" y="264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c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185" y="264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d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696" y="264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e</a:t>
              </a:r>
            </a:p>
          </p:txBody>
        </p:sp>
      </p:grp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5138738" y="1753642"/>
            <a:ext cx="3067050" cy="1739900"/>
            <a:chOff x="3198" y="1957"/>
            <a:chExt cx="1932" cy="1096"/>
          </a:xfrm>
        </p:grpSpPr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3198" y="2320"/>
              <a:ext cx="19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4050" y="1957"/>
              <a:ext cx="210" cy="72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4338" y="2125"/>
              <a:ext cx="688" cy="38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3308" y="2094"/>
              <a:ext cx="742" cy="4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4263" y="2170"/>
              <a:ext cx="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4254" y="2467"/>
              <a:ext cx="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V="1">
              <a:off x="5027" y="2454"/>
              <a:ext cx="58" cy="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5027" y="2123"/>
              <a:ext cx="48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V="1">
              <a:off x="5075" y="2166"/>
              <a:ext cx="0" cy="2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H="1">
              <a:off x="3251" y="2089"/>
              <a:ext cx="57" cy="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H="1" flipV="1">
              <a:off x="3255" y="2497"/>
              <a:ext cx="53" cy="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 flipV="1">
              <a:off x="3255" y="2133"/>
              <a:ext cx="0" cy="3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3251" y="2502"/>
              <a:ext cx="0" cy="52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5079" y="2449"/>
              <a:ext cx="0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3251" y="3006"/>
              <a:ext cx="183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4050" y="2683"/>
              <a:ext cx="0" cy="18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4260" y="2678"/>
              <a:ext cx="0" cy="18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 flipH="1">
              <a:off x="3251" y="2843"/>
              <a:ext cx="799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4254" y="2843"/>
              <a:ext cx="825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3787" y="276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b</a:t>
              </a:r>
            </a:p>
          </p:txBody>
        </p:sp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3581" y="260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c</a:t>
              </a:r>
            </a:p>
          </p:txBody>
        </p:sp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4538" y="260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ISOCP" pitchFamily="2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d</a:t>
              </a:r>
            </a:p>
          </p:txBody>
        </p:sp>
      </p:grp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422275" y="993230"/>
            <a:ext cx="5083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三、避免出现封闭的尺寸链</a:t>
            </a: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1039813" y="4242843"/>
            <a:ext cx="75104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长度方向的尺寸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c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e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d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首尾相接，构成一个封闭的尺寸链。</a:t>
            </a:r>
          </a:p>
        </p:txBody>
      </p:sp>
      <p:sp>
        <p:nvSpPr>
          <p:cNvPr id="54" name="AutoShape 62"/>
          <p:cNvSpPr>
            <a:spLocks noChangeArrowheads="1"/>
          </p:cNvSpPr>
          <p:nvPr/>
        </p:nvSpPr>
        <p:spPr bwMode="auto">
          <a:xfrm>
            <a:off x="1092200" y="3630067"/>
            <a:ext cx="1544638" cy="555625"/>
          </a:xfrm>
          <a:prstGeom prst="wedgeRectCallout">
            <a:avLst>
              <a:gd name="adj1" fmla="val 58940"/>
              <a:gd name="adj2" fmla="val -74569"/>
            </a:avLst>
          </a:prstGeom>
          <a:solidFill>
            <a:srgbClr val="00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错误！</a:t>
            </a:r>
          </a:p>
        </p:txBody>
      </p:sp>
      <p:sp>
        <p:nvSpPr>
          <p:cNvPr id="55" name="AutoShape 63"/>
          <p:cNvSpPr>
            <a:spLocks noChangeArrowheads="1"/>
          </p:cNvSpPr>
          <p:nvPr/>
        </p:nvSpPr>
        <p:spPr bwMode="auto">
          <a:xfrm>
            <a:off x="7064375" y="3569742"/>
            <a:ext cx="1441450" cy="534988"/>
          </a:xfrm>
          <a:prstGeom prst="wedgeRoundRectCallout">
            <a:avLst>
              <a:gd name="adj1" fmla="val -72134"/>
              <a:gd name="adj2" fmla="val -67806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正确！</a:t>
            </a:r>
          </a:p>
        </p:txBody>
      </p: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10.4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尺寸标注的合理性</a:t>
            </a:r>
          </a:p>
        </p:txBody>
      </p:sp>
    </p:spTree>
    <p:extLst>
      <p:ext uri="{BB962C8B-B14F-4D97-AF65-F5344CB8AC3E}">
        <p14:creationId xmlns:p14="http://schemas.microsoft.com/office/powerpoint/2010/main" val="41661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utoUpdateAnimBg="0"/>
      <p:bldP spid="52" grpId="0" autoUpdateAnimBg="0"/>
      <p:bldP spid="54" grpId="0" animBg="1" autoUpdateAnimBg="0"/>
      <p:bldP spid="5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969019" y="995887"/>
            <a:ext cx="2822575" cy="1835150"/>
            <a:chOff x="652" y="1402"/>
            <a:chExt cx="1778" cy="1156"/>
          </a:xfrm>
        </p:grpSpPr>
        <p:sp>
          <p:nvSpPr>
            <p:cNvPr id="4" name="Line 67"/>
            <p:cNvSpPr>
              <a:spLocks noChangeShapeType="1"/>
            </p:cNvSpPr>
            <p:nvPr/>
          </p:nvSpPr>
          <p:spPr bwMode="auto">
            <a:xfrm flipV="1">
              <a:off x="2074" y="1656"/>
              <a:ext cx="43" cy="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" name="Line 68"/>
            <p:cNvSpPr>
              <a:spLocks noChangeShapeType="1"/>
            </p:cNvSpPr>
            <p:nvPr/>
          </p:nvSpPr>
          <p:spPr bwMode="auto">
            <a:xfrm>
              <a:off x="652" y="1981"/>
              <a:ext cx="17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713" y="1409"/>
              <a:ext cx="1635" cy="114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713" y="1627"/>
              <a:ext cx="389" cy="71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2115" y="1604"/>
              <a:ext cx="233" cy="75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" name="Line 72"/>
            <p:cNvSpPr>
              <a:spLocks noChangeShapeType="1"/>
            </p:cNvSpPr>
            <p:nvPr/>
          </p:nvSpPr>
          <p:spPr bwMode="auto">
            <a:xfrm>
              <a:off x="1103" y="1697"/>
              <a:ext cx="10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" name="Line 73"/>
            <p:cNvSpPr>
              <a:spLocks noChangeShapeType="1"/>
            </p:cNvSpPr>
            <p:nvPr/>
          </p:nvSpPr>
          <p:spPr bwMode="auto">
            <a:xfrm>
              <a:off x="1103" y="2266"/>
              <a:ext cx="10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 flipV="1">
              <a:off x="713" y="1406"/>
              <a:ext cx="77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 flipV="1">
              <a:off x="713" y="1411"/>
              <a:ext cx="216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69" y="1409"/>
              <a:ext cx="218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V="1">
              <a:off x="1027" y="1406"/>
              <a:ext cx="216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V="1">
              <a:off x="1104" y="1406"/>
              <a:ext cx="2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 flipV="1">
              <a:off x="1262" y="1415"/>
              <a:ext cx="284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 flipV="1">
              <a:off x="710" y="2342"/>
              <a:ext cx="68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" name="Line 81"/>
            <p:cNvSpPr>
              <a:spLocks noChangeShapeType="1"/>
            </p:cNvSpPr>
            <p:nvPr/>
          </p:nvSpPr>
          <p:spPr bwMode="auto">
            <a:xfrm flipV="1">
              <a:off x="1426" y="1411"/>
              <a:ext cx="283" cy="2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Line 82"/>
            <p:cNvSpPr>
              <a:spLocks noChangeShapeType="1"/>
            </p:cNvSpPr>
            <p:nvPr/>
          </p:nvSpPr>
          <p:spPr bwMode="auto">
            <a:xfrm flipH="1">
              <a:off x="725" y="2338"/>
              <a:ext cx="211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0" name="Line 83"/>
            <p:cNvSpPr>
              <a:spLocks noChangeShapeType="1"/>
            </p:cNvSpPr>
            <p:nvPr/>
          </p:nvSpPr>
          <p:spPr bwMode="auto">
            <a:xfrm flipV="1">
              <a:off x="1579" y="1406"/>
              <a:ext cx="293" cy="2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1" name="Line 84"/>
            <p:cNvSpPr>
              <a:spLocks noChangeShapeType="1"/>
            </p:cNvSpPr>
            <p:nvPr/>
          </p:nvSpPr>
          <p:spPr bwMode="auto">
            <a:xfrm flipH="1">
              <a:off x="883" y="2261"/>
              <a:ext cx="283" cy="2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2" name="Line 85"/>
            <p:cNvSpPr>
              <a:spLocks noChangeShapeType="1"/>
            </p:cNvSpPr>
            <p:nvPr/>
          </p:nvSpPr>
          <p:spPr bwMode="auto">
            <a:xfrm flipV="1">
              <a:off x="1738" y="1411"/>
              <a:ext cx="283" cy="2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" name="Line 86"/>
            <p:cNvSpPr>
              <a:spLocks noChangeShapeType="1"/>
            </p:cNvSpPr>
            <p:nvPr/>
          </p:nvSpPr>
          <p:spPr bwMode="auto">
            <a:xfrm flipV="1">
              <a:off x="1051" y="2261"/>
              <a:ext cx="2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Line 87"/>
            <p:cNvSpPr>
              <a:spLocks noChangeShapeType="1"/>
            </p:cNvSpPr>
            <p:nvPr/>
          </p:nvSpPr>
          <p:spPr bwMode="auto">
            <a:xfrm flipV="1">
              <a:off x="1896" y="1402"/>
              <a:ext cx="302" cy="3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5" name="Line 88"/>
            <p:cNvSpPr>
              <a:spLocks noChangeShapeType="1"/>
            </p:cNvSpPr>
            <p:nvPr/>
          </p:nvSpPr>
          <p:spPr bwMode="auto">
            <a:xfrm flipH="1">
              <a:off x="1224" y="2261"/>
              <a:ext cx="2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6" name="Line 89"/>
            <p:cNvSpPr>
              <a:spLocks noChangeShapeType="1"/>
            </p:cNvSpPr>
            <p:nvPr/>
          </p:nvSpPr>
          <p:spPr bwMode="auto">
            <a:xfrm flipV="1">
              <a:off x="2184" y="1431"/>
              <a:ext cx="163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 flipV="1">
              <a:off x="1397" y="2271"/>
              <a:ext cx="283" cy="2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8" name="Line 91"/>
            <p:cNvSpPr>
              <a:spLocks noChangeShapeType="1"/>
            </p:cNvSpPr>
            <p:nvPr/>
          </p:nvSpPr>
          <p:spPr bwMode="auto">
            <a:xfrm flipV="1">
              <a:off x="1565" y="2261"/>
              <a:ext cx="2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9" name="Line 92"/>
            <p:cNvSpPr>
              <a:spLocks noChangeShapeType="1"/>
            </p:cNvSpPr>
            <p:nvPr/>
          </p:nvSpPr>
          <p:spPr bwMode="auto">
            <a:xfrm flipV="1">
              <a:off x="1728" y="2256"/>
              <a:ext cx="298" cy="2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 flipV="1">
              <a:off x="1886" y="2328"/>
              <a:ext cx="230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" name="Line 94"/>
            <p:cNvSpPr>
              <a:spLocks noChangeShapeType="1"/>
            </p:cNvSpPr>
            <p:nvPr/>
          </p:nvSpPr>
          <p:spPr bwMode="auto">
            <a:xfrm flipV="1">
              <a:off x="2050" y="2367"/>
              <a:ext cx="187" cy="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" name="Line 95"/>
            <p:cNvSpPr>
              <a:spLocks noChangeShapeType="1"/>
            </p:cNvSpPr>
            <p:nvPr/>
          </p:nvSpPr>
          <p:spPr bwMode="auto">
            <a:xfrm flipV="1">
              <a:off x="2203" y="2405"/>
              <a:ext cx="149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3" name="Group 214"/>
          <p:cNvGrpSpPr>
            <a:grpSpLocks/>
          </p:cNvGrpSpPr>
          <p:nvPr/>
        </p:nvGrpSpPr>
        <p:grpSpPr bwMode="auto">
          <a:xfrm>
            <a:off x="2064269" y="2486550"/>
            <a:ext cx="2979737" cy="1133475"/>
            <a:chOff x="959" y="1417"/>
            <a:chExt cx="1877" cy="714"/>
          </a:xfrm>
        </p:grpSpPr>
        <p:sp>
          <p:nvSpPr>
            <p:cNvPr id="34" name="Line 96"/>
            <p:cNvSpPr>
              <a:spLocks noChangeShapeType="1"/>
            </p:cNvSpPr>
            <p:nvPr/>
          </p:nvSpPr>
          <p:spPr bwMode="auto">
            <a:xfrm>
              <a:off x="2596" y="1636"/>
              <a:ext cx="0" cy="48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5" name="Line 97"/>
            <p:cNvSpPr>
              <a:spLocks noChangeShapeType="1"/>
            </p:cNvSpPr>
            <p:nvPr/>
          </p:nvSpPr>
          <p:spPr bwMode="auto">
            <a:xfrm>
              <a:off x="2363" y="1432"/>
              <a:ext cx="0" cy="487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1345" y="1417"/>
              <a:ext cx="0" cy="502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Line 99"/>
            <p:cNvSpPr>
              <a:spLocks noChangeShapeType="1"/>
            </p:cNvSpPr>
            <p:nvPr/>
          </p:nvSpPr>
          <p:spPr bwMode="auto">
            <a:xfrm>
              <a:off x="1345" y="1868"/>
              <a:ext cx="1018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Line 100"/>
            <p:cNvSpPr>
              <a:spLocks noChangeShapeType="1"/>
            </p:cNvSpPr>
            <p:nvPr/>
          </p:nvSpPr>
          <p:spPr bwMode="auto">
            <a:xfrm>
              <a:off x="2363" y="1868"/>
              <a:ext cx="23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" name="Line 101"/>
            <p:cNvSpPr>
              <a:spLocks noChangeShapeType="1"/>
            </p:cNvSpPr>
            <p:nvPr/>
          </p:nvSpPr>
          <p:spPr bwMode="auto">
            <a:xfrm>
              <a:off x="2596" y="1868"/>
              <a:ext cx="24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0" name="Line 102"/>
            <p:cNvSpPr>
              <a:spLocks noChangeShapeType="1"/>
            </p:cNvSpPr>
            <p:nvPr/>
          </p:nvSpPr>
          <p:spPr bwMode="auto">
            <a:xfrm>
              <a:off x="959" y="1643"/>
              <a:ext cx="0" cy="4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Line 103"/>
            <p:cNvSpPr>
              <a:spLocks noChangeShapeType="1"/>
            </p:cNvSpPr>
            <p:nvPr/>
          </p:nvSpPr>
          <p:spPr bwMode="auto">
            <a:xfrm flipH="1">
              <a:off x="960" y="2087"/>
              <a:ext cx="163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2" name="Group 149"/>
          <p:cNvGrpSpPr>
            <a:grpSpLocks/>
          </p:cNvGrpSpPr>
          <p:nvPr/>
        </p:nvGrpSpPr>
        <p:grpSpPr bwMode="auto">
          <a:xfrm>
            <a:off x="5274194" y="992712"/>
            <a:ext cx="3362325" cy="2601913"/>
            <a:chOff x="2981" y="944"/>
            <a:chExt cx="2118" cy="1639"/>
          </a:xfrm>
        </p:grpSpPr>
        <p:grpSp>
          <p:nvGrpSpPr>
            <p:cNvPr id="43" name="Group 104"/>
            <p:cNvGrpSpPr>
              <a:grpSpLocks/>
            </p:cNvGrpSpPr>
            <p:nvPr/>
          </p:nvGrpSpPr>
          <p:grpSpPr bwMode="auto">
            <a:xfrm>
              <a:off x="3162" y="944"/>
              <a:ext cx="1778" cy="1156"/>
              <a:chOff x="652" y="1402"/>
              <a:chExt cx="1778" cy="1156"/>
            </a:xfrm>
          </p:grpSpPr>
          <p:sp>
            <p:nvSpPr>
              <p:cNvPr id="56" name="Line 105"/>
              <p:cNvSpPr>
                <a:spLocks noChangeShapeType="1"/>
              </p:cNvSpPr>
              <p:nvPr/>
            </p:nvSpPr>
            <p:spPr bwMode="auto">
              <a:xfrm flipV="1">
                <a:off x="2074" y="1656"/>
                <a:ext cx="43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7" name="Line 106"/>
              <p:cNvSpPr>
                <a:spLocks noChangeShapeType="1"/>
              </p:cNvSpPr>
              <p:nvPr/>
            </p:nvSpPr>
            <p:spPr bwMode="auto">
              <a:xfrm>
                <a:off x="652" y="1981"/>
                <a:ext cx="177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8" name="Rectangle 107"/>
              <p:cNvSpPr>
                <a:spLocks noChangeArrowheads="1"/>
              </p:cNvSpPr>
              <p:nvPr/>
            </p:nvSpPr>
            <p:spPr bwMode="auto">
              <a:xfrm>
                <a:off x="713" y="1409"/>
                <a:ext cx="1635" cy="114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9" name="Rectangle 108"/>
              <p:cNvSpPr>
                <a:spLocks noChangeArrowheads="1"/>
              </p:cNvSpPr>
              <p:nvPr/>
            </p:nvSpPr>
            <p:spPr bwMode="auto">
              <a:xfrm>
                <a:off x="713" y="1627"/>
                <a:ext cx="389" cy="71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0" name="Rectangle 109"/>
              <p:cNvSpPr>
                <a:spLocks noChangeArrowheads="1"/>
              </p:cNvSpPr>
              <p:nvPr/>
            </p:nvSpPr>
            <p:spPr bwMode="auto">
              <a:xfrm>
                <a:off x="2115" y="1604"/>
                <a:ext cx="233" cy="75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1" name="Line 110"/>
              <p:cNvSpPr>
                <a:spLocks noChangeShapeType="1"/>
              </p:cNvSpPr>
              <p:nvPr/>
            </p:nvSpPr>
            <p:spPr bwMode="auto">
              <a:xfrm>
                <a:off x="1103" y="1697"/>
                <a:ext cx="10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2" name="Line 111"/>
              <p:cNvSpPr>
                <a:spLocks noChangeShapeType="1"/>
              </p:cNvSpPr>
              <p:nvPr/>
            </p:nvSpPr>
            <p:spPr bwMode="auto">
              <a:xfrm>
                <a:off x="1103" y="2266"/>
                <a:ext cx="10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3" name="Line 112"/>
              <p:cNvSpPr>
                <a:spLocks noChangeShapeType="1"/>
              </p:cNvSpPr>
              <p:nvPr/>
            </p:nvSpPr>
            <p:spPr bwMode="auto">
              <a:xfrm flipV="1">
                <a:off x="713" y="1406"/>
                <a:ext cx="77" cy="7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4" name="Line 113"/>
              <p:cNvSpPr>
                <a:spLocks noChangeShapeType="1"/>
              </p:cNvSpPr>
              <p:nvPr/>
            </p:nvSpPr>
            <p:spPr bwMode="auto">
              <a:xfrm flipV="1">
                <a:off x="713" y="1411"/>
                <a:ext cx="216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5" name="Line 114"/>
              <p:cNvSpPr>
                <a:spLocks noChangeShapeType="1"/>
              </p:cNvSpPr>
              <p:nvPr/>
            </p:nvSpPr>
            <p:spPr bwMode="auto">
              <a:xfrm flipV="1">
                <a:off x="869" y="1409"/>
                <a:ext cx="218" cy="2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6" name="Line 115"/>
              <p:cNvSpPr>
                <a:spLocks noChangeShapeType="1"/>
              </p:cNvSpPr>
              <p:nvPr/>
            </p:nvSpPr>
            <p:spPr bwMode="auto">
              <a:xfrm flipV="1">
                <a:off x="1027" y="1406"/>
                <a:ext cx="216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7" name="Line 116"/>
              <p:cNvSpPr>
                <a:spLocks noChangeShapeType="1"/>
              </p:cNvSpPr>
              <p:nvPr/>
            </p:nvSpPr>
            <p:spPr bwMode="auto">
              <a:xfrm flipV="1">
                <a:off x="1104" y="1406"/>
                <a:ext cx="288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8" name="Line 117"/>
              <p:cNvSpPr>
                <a:spLocks noChangeShapeType="1"/>
              </p:cNvSpPr>
              <p:nvPr/>
            </p:nvSpPr>
            <p:spPr bwMode="auto">
              <a:xfrm flipV="1">
                <a:off x="1262" y="1415"/>
                <a:ext cx="284" cy="2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 flipV="1">
                <a:off x="710" y="2342"/>
                <a:ext cx="68" cy="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0" name="Line 119"/>
              <p:cNvSpPr>
                <a:spLocks noChangeShapeType="1"/>
              </p:cNvSpPr>
              <p:nvPr/>
            </p:nvSpPr>
            <p:spPr bwMode="auto">
              <a:xfrm flipV="1">
                <a:off x="1426" y="1411"/>
                <a:ext cx="283" cy="28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1" name="Line 120"/>
              <p:cNvSpPr>
                <a:spLocks noChangeShapeType="1"/>
              </p:cNvSpPr>
              <p:nvPr/>
            </p:nvSpPr>
            <p:spPr bwMode="auto">
              <a:xfrm flipH="1">
                <a:off x="725" y="2338"/>
                <a:ext cx="211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Line 121"/>
              <p:cNvSpPr>
                <a:spLocks noChangeShapeType="1"/>
              </p:cNvSpPr>
              <p:nvPr/>
            </p:nvSpPr>
            <p:spPr bwMode="auto">
              <a:xfrm flipV="1">
                <a:off x="1579" y="1406"/>
                <a:ext cx="293" cy="2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3" name="Line 122"/>
              <p:cNvSpPr>
                <a:spLocks noChangeShapeType="1"/>
              </p:cNvSpPr>
              <p:nvPr/>
            </p:nvSpPr>
            <p:spPr bwMode="auto">
              <a:xfrm flipH="1">
                <a:off x="883" y="2261"/>
                <a:ext cx="283" cy="28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4" name="Line 123"/>
              <p:cNvSpPr>
                <a:spLocks noChangeShapeType="1"/>
              </p:cNvSpPr>
              <p:nvPr/>
            </p:nvSpPr>
            <p:spPr bwMode="auto">
              <a:xfrm flipV="1">
                <a:off x="1738" y="1411"/>
                <a:ext cx="283" cy="28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5" name="Line 124"/>
              <p:cNvSpPr>
                <a:spLocks noChangeShapeType="1"/>
              </p:cNvSpPr>
              <p:nvPr/>
            </p:nvSpPr>
            <p:spPr bwMode="auto">
              <a:xfrm flipV="1">
                <a:off x="1051" y="2261"/>
                <a:ext cx="288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Line 125"/>
              <p:cNvSpPr>
                <a:spLocks noChangeShapeType="1"/>
              </p:cNvSpPr>
              <p:nvPr/>
            </p:nvSpPr>
            <p:spPr bwMode="auto">
              <a:xfrm flipV="1">
                <a:off x="1896" y="1402"/>
                <a:ext cx="302" cy="3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7" name="Line 126"/>
              <p:cNvSpPr>
                <a:spLocks noChangeShapeType="1"/>
              </p:cNvSpPr>
              <p:nvPr/>
            </p:nvSpPr>
            <p:spPr bwMode="auto">
              <a:xfrm flipH="1">
                <a:off x="1224" y="2261"/>
                <a:ext cx="288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8" name="Line 127"/>
              <p:cNvSpPr>
                <a:spLocks noChangeShapeType="1"/>
              </p:cNvSpPr>
              <p:nvPr/>
            </p:nvSpPr>
            <p:spPr bwMode="auto">
              <a:xfrm flipV="1">
                <a:off x="2184" y="1431"/>
                <a:ext cx="163" cy="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9" name="Line 128"/>
              <p:cNvSpPr>
                <a:spLocks noChangeShapeType="1"/>
              </p:cNvSpPr>
              <p:nvPr/>
            </p:nvSpPr>
            <p:spPr bwMode="auto">
              <a:xfrm flipV="1">
                <a:off x="1397" y="2271"/>
                <a:ext cx="283" cy="28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0" name="Line 129"/>
              <p:cNvSpPr>
                <a:spLocks noChangeShapeType="1"/>
              </p:cNvSpPr>
              <p:nvPr/>
            </p:nvSpPr>
            <p:spPr bwMode="auto">
              <a:xfrm flipV="1">
                <a:off x="1565" y="2261"/>
                <a:ext cx="288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1" name="Line 130"/>
              <p:cNvSpPr>
                <a:spLocks noChangeShapeType="1"/>
              </p:cNvSpPr>
              <p:nvPr/>
            </p:nvSpPr>
            <p:spPr bwMode="auto">
              <a:xfrm flipV="1">
                <a:off x="1728" y="2256"/>
                <a:ext cx="298" cy="2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" name="Line 131"/>
              <p:cNvSpPr>
                <a:spLocks noChangeShapeType="1"/>
              </p:cNvSpPr>
              <p:nvPr/>
            </p:nvSpPr>
            <p:spPr bwMode="auto">
              <a:xfrm flipV="1">
                <a:off x="1886" y="2328"/>
                <a:ext cx="230" cy="2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3" name="Line 132"/>
              <p:cNvSpPr>
                <a:spLocks noChangeShapeType="1"/>
              </p:cNvSpPr>
              <p:nvPr/>
            </p:nvSpPr>
            <p:spPr bwMode="auto">
              <a:xfrm flipV="1">
                <a:off x="2050" y="2367"/>
                <a:ext cx="187" cy="1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4" name="Line 133"/>
              <p:cNvSpPr>
                <a:spLocks noChangeShapeType="1"/>
              </p:cNvSpPr>
              <p:nvPr/>
            </p:nvSpPr>
            <p:spPr bwMode="auto">
              <a:xfrm flipV="1">
                <a:off x="2203" y="2405"/>
                <a:ext cx="149" cy="1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44" name="Group 146"/>
            <p:cNvGrpSpPr>
              <a:grpSpLocks/>
            </p:cNvGrpSpPr>
            <p:nvPr/>
          </p:nvGrpSpPr>
          <p:grpSpPr bwMode="auto">
            <a:xfrm>
              <a:off x="2981" y="1869"/>
              <a:ext cx="2118" cy="714"/>
              <a:chOff x="2734" y="2311"/>
              <a:chExt cx="2118" cy="714"/>
            </a:xfrm>
          </p:grpSpPr>
          <p:sp>
            <p:nvSpPr>
              <p:cNvPr id="45" name="Line 134"/>
              <p:cNvSpPr>
                <a:spLocks noChangeShapeType="1"/>
              </p:cNvSpPr>
              <p:nvPr/>
            </p:nvSpPr>
            <p:spPr bwMode="auto">
              <a:xfrm>
                <a:off x="4612" y="2530"/>
                <a:ext cx="0" cy="48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6" name="Line 135"/>
              <p:cNvSpPr>
                <a:spLocks noChangeShapeType="1"/>
              </p:cNvSpPr>
              <p:nvPr/>
            </p:nvSpPr>
            <p:spPr bwMode="auto">
              <a:xfrm>
                <a:off x="4379" y="2326"/>
                <a:ext cx="0" cy="48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7" name="Line 136"/>
              <p:cNvSpPr>
                <a:spLocks noChangeShapeType="1"/>
              </p:cNvSpPr>
              <p:nvPr/>
            </p:nvSpPr>
            <p:spPr bwMode="auto">
              <a:xfrm>
                <a:off x="3361" y="2311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8" name="Line 137"/>
              <p:cNvSpPr>
                <a:spLocks noChangeShapeType="1"/>
              </p:cNvSpPr>
              <p:nvPr/>
            </p:nvSpPr>
            <p:spPr bwMode="auto">
              <a:xfrm>
                <a:off x="4161" y="2762"/>
                <a:ext cx="218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9" name="Line 138"/>
              <p:cNvSpPr>
                <a:spLocks noChangeShapeType="1"/>
              </p:cNvSpPr>
              <p:nvPr/>
            </p:nvSpPr>
            <p:spPr bwMode="auto">
              <a:xfrm>
                <a:off x="4379" y="2762"/>
                <a:ext cx="233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0" name="Line 139"/>
              <p:cNvSpPr>
                <a:spLocks noChangeShapeType="1"/>
              </p:cNvSpPr>
              <p:nvPr/>
            </p:nvSpPr>
            <p:spPr bwMode="auto">
              <a:xfrm>
                <a:off x="4612" y="276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1" name="Line 140"/>
              <p:cNvSpPr>
                <a:spLocks noChangeShapeType="1"/>
              </p:cNvSpPr>
              <p:nvPr/>
            </p:nvSpPr>
            <p:spPr bwMode="auto">
              <a:xfrm>
                <a:off x="2975" y="2537"/>
                <a:ext cx="0" cy="4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2" name="Line 141"/>
              <p:cNvSpPr>
                <a:spLocks noChangeShapeType="1"/>
              </p:cNvSpPr>
              <p:nvPr/>
            </p:nvSpPr>
            <p:spPr bwMode="auto">
              <a:xfrm flipH="1">
                <a:off x="2976" y="2981"/>
                <a:ext cx="1636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3" name="Line 142"/>
              <p:cNvSpPr>
                <a:spLocks noChangeShapeType="1"/>
              </p:cNvSpPr>
              <p:nvPr/>
            </p:nvSpPr>
            <p:spPr bwMode="auto">
              <a:xfrm>
                <a:off x="2734" y="277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4" name="Line 143"/>
              <p:cNvSpPr>
                <a:spLocks noChangeShapeType="1"/>
              </p:cNvSpPr>
              <p:nvPr/>
            </p:nvSpPr>
            <p:spPr bwMode="auto">
              <a:xfrm>
                <a:off x="2974" y="2778"/>
                <a:ext cx="386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55" name="Line 144"/>
              <p:cNvSpPr>
                <a:spLocks noChangeShapeType="1"/>
              </p:cNvSpPr>
              <p:nvPr/>
            </p:nvSpPr>
            <p:spPr bwMode="auto">
              <a:xfrm>
                <a:off x="3360" y="277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sp>
        <p:nvSpPr>
          <p:cNvPr id="85" name="Text Box 148"/>
          <p:cNvSpPr txBox="1">
            <a:spLocks noChangeArrowheads="1"/>
          </p:cNvSpPr>
          <p:nvPr/>
        </p:nvSpPr>
        <p:spPr bwMode="auto">
          <a:xfrm>
            <a:off x="528088" y="1168131"/>
            <a:ext cx="63342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五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应考虑测量方便</a:t>
            </a:r>
          </a:p>
        </p:txBody>
      </p:sp>
      <p:sp>
        <p:nvSpPr>
          <p:cNvPr id="86" name="Text Box 150"/>
          <p:cNvSpPr txBox="1">
            <a:spLocks noChangeArrowheads="1"/>
          </p:cNvSpPr>
          <p:nvPr/>
        </p:nvSpPr>
        <p:spPr bwMode="auto">
          <a:xfrm>
            <a:off x="6537868" y="3467251"/>
            <a:ext cx="11112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好！</a:t>
            </a:r>
          </a:p>
        </p:txBody>
      </p:sp>
      <p:sp>
        <p:nvSpPr>
          <p:cNvPr id="87" name="Text Box 151"/>
          <p:cNvSpPr txBox="1">
            <a:spLocks noChangeArrowheads="1"/>
          </p:cNvSpPr>
          <p:nvPr/>
        </p:nvSpPr>
        <p:spPr bwMode="auto">
          <a:xfrm>
            <a:off x="2862897" y="3528985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不好！</a:t>
            </a:r>
          </a:p>
        </p:txBody>
      </p:sp>
      <p:grpSp>
        <p:nvGrpSpPr>
          <p:cNvPr id="88" name="Group 212"/>
          <p:cNvGrpSpPr>
            <a:grpSpLocks/>
          </p:cNvGrpSpPr>
          <p:nvPr/>
        </p:nvGrpSpPr>
        <p:grpSpPr bwMode="auto">
          <a:xfrm>
            <a:off x="2065856" y="4220100"/>
            <a:ext cx="2740025" cy="1582737"/>
            <a:chOff x="960" y="2509"/>
            <a:chExt cx="1726" cy="997"/>
          </a:xfrm>
        </p:grpSpPr>
        <p:sp>
          <p:nvSpPr>
            <p:cNvPr id="89" name="Rectangle 152"/>
            <p:cNvSpPr>
              <a:spLocks noChangeArrowheads="1"/>
            </p:cNvSpPr>
            <p:nvPr/>
          </p:nvSpPr>
          <p:spPr bwMode="auto">
            <a:xfrm>
              <a:off x="1116" y="2524"/>
              <a:ext cx="1427" cy="97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960" y="3010"/>
              <a:ext cx="1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1" name="Rectangle 154"/>
            <p:cNvSpPr>
              <a:spLocks noChangeArrowheads="1"/>
            </p:cNvSpPr>
            <p:nvPr/>
          </p:nvSpPr>
          <p:spPr bwMode="auto">
            <a:xfrm>
              <a:off x="1116" y="2732"/>
              <a:ext cx="863" cy="55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2" name="Line 155"/>
            <p:cNvSpPr>
              <a:spLocks noChangeShapeType="1"/>
            </p:cNvSpPr>
            <p:nvPr/>
          </p:nvSpPr>
          <p:spPr bwMode="auto">
            <a:xfrm flipV="1">
              <a:off x="1113" y="2509"/>
              <a:ext cx="211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3" name="Line 156"/>
            <p:cNvSpPr>
              <a:spLocks noChangeShapeType="1"/>
            </p:cNvSpPr>
            <p:nvPr/>
          </p:nvSpPr>
          <p:spPr bwMode="auto">
            <a:xfrm flipV="1">
              <a:off x="1309" y="2516"/>
              <a:ext cx="211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4" name="Line 158"/>
            <p:cNvSpPr>
              <a:spLocks noChangeShapeType="1"/>
            </p:cNvSpPr>
            <p:nvPr/>
          </p:nvSpPr>
          <p:spPr bwMode="auto">
            <a:xfrm flipV="1">
              <a:off x="1520" y="2510"/>
              <a:ext cx="225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5" name="Line 159"/>
            <p:cNvSpPr>
              <a:spLocks noChangeShapeType="1"/>
            </p:cNvSpPr>
            <p:nvPr/>
          </p:nvSpPr>
          <p:spPr bwMode="auto">
            <a:xfrm flipV="1">
              <a:off x="1745" y="2509"/>
              <a:ext cx="218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6" name="Line 160"/>
            <p:cNvSpPr>
              <a:spLocks noChangeShapeType="1"/>
            </p:cNvSpPr>
            <p:nvPr/>
          </p:nvSpPr>
          <p:spPr bwMode="auto">
            <a:xfrm>
              <a:off x="1978" y="2858"/>
              <a:ext cx="5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7" name="Line 161"/>
            <p:cNvSpPr>
              <a:spLocks noChangeShapeType="1"/>
            </p:cNvSpPr>
            <p:nvPr/>
          </p:nvSpPr>
          <p:spPr bwMode="auto">
            <a:xfrm>
              <a:off x="1978" y="3150"/>
              <a:ext cx="5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8" name="Line 162"/>
            <p:cNvSpPr>
              <a:spLocks noChangeShapeType="1"/>
            </p:cNvSpPr>
            <p:nvPr/>
          </p:nvSpPr>
          <p:spPr bwMode="auto">
            <a:xfrm flipV="1">
              <a:off x="1949" y="2516"/>
              <a:ext cx="22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9" name="Line 163"/>
            <p:cNvSpPr>
              <a:spLocks noChangeShapeType="1"/>
            </p:cNvSpPr>
            <p:nvPr/>
          </p:nvSpPr>
          <p:spPr bwMode="auto">
            <a:xfrm flipH="1">
              <a:off x="1193" y="3288"/>
              <a:ext cx="218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0" name="Line 164"/>
            <p:cNvSpPr>
              <a:spLocks noChangeShapeType="1"/>
            </p:cNvSpPr>
            <p:nvPr/>
          </p:nvSpPr>
          <p:spPr bwMode="auto">
            <a:xfrm flipH="1">
              <a:off x="1106" y="3288"/>
              <a:ext cx="87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1" name="Line 165"/>
            <p:cNvSpPr>
              <a:spLocks noChangeShapeType="1"/>
            </p:cNvSpPr>
            <p:nvPr/>
          </p:nvSpPr>
          <p:spPr bwMode="auto">
            <a:xfrm flipV="1">
              <a:off x="2050" y="2516"/>
              <a:ext cx="335" cy="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2" name="Line 166"/>
            <p:cNvSpPr>
              <a:spLocks noChangeShapeType="1"/>
            </p:cNvSpPr>
            <p:nvPr/>
          </p:nvSpPr>
          <p:spPr bwMode="auto">
            <a:xfrm flipH="1">
              <a:off x="1388" y="3280"/>
              <a:ext cx="22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3" name="Line 167"/>
            <p:cNvSpPr>
              <a:spLocks noChangeShapeType="1"/>
            </p:cNvSpPr>
            <p:nvPr/>
          </p:nvSpPr>
          <p:spPr bwMode="auto">
            <a:xfrm flipV="1">
              <a:off x="2247" y="2560"/>
              <a:ext cx="298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4" name="Line 168"/>
            <p:cNvSpPr>
              <a:spLocks noChangeShapeType="1"/>
            </p:cNvSpPr>
            <p:nvPr/>
          </p:nvSpPr>
          <p:spPr bwMode="auto">
            <a:xfrm flipH="1">
              <a:off x="1593" y="3288"/>
              <a:ext cx="218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5" name="Line 169"/>
            <p:cNvSpPr>
              <a:spLocks noChangeShapeType="1"/>
            </p:cNvSpPr>
            <p:nvPr/>
          </p:nvSpPr>
          <p:spPr bwMode="auto">
            <a:xfrm flipV="1">
              <a:off x="2443" y="2757"/>
              <a:ext cx="101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" name="Line 170"/>
            <p:cNvSpPr>
              <a:spLocks noChangeShapeType="1"/>
            </p:cNvSpPr>
            <p:nvPr/>
          </p:nvSpPr>
          <p:spPr bwMode="auto">
            <a:xfrm flipH="1">
              <a:off x="1811" y="3149"/>
              <a:ext cx="349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7" name="Line 171"/>
            <p:cNvSpPr>
              <a:spLocks noChangeShapeType="1"/>
            </p:cNvSpPr>
            <p:nvPr/>
          </p:nvSpPr>
          <p:spPr bwMode="auto">
            <a:xfrm flipV="1">
              <a:off x="2022" y="3142"/>
              <a:ext cx="349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8" name="Line 172"/>
            <p:cNvSpPr>
              <a:spLocks noChangeShapeType="1"/>
            </p:cNvSpPr>
            <p:nvPr/>
          </p:nvSpPr>
          <p:spPr bwMode="auto">
            <a:xfrm flipV="1">
              <a:off x="2225" y="3164"/>
              <a:ext cx="327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9" name="Line 173"/>
            <p:cNvSpPr>
              <a:spLocks noChangeShapeType="1"/>
            </p:cNvSpPr>
            <p:nvPr/>
          </p:nvSpPr>
          <p:spPr bwMode="auto">
            <a:xfrm flipV="1">
              <a:off x="2422" y="3382"/>
              <a:ext cx="124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10" name="Group 213"/>
          <p:cNvGrpSpPr>
            <a:grpSpLocks/>
          </p:cNvGrpSpPr>
          <p:nvPr/>
        </p:nvGrpSpPr>
        <p:grpSpPr bwMode="auto">
          <a:xfrm>
            <a:off x="2308744" y="5409137"/>
            <a:ext cx="2273300" cy="1074738"/>
            <a:chOff x="1113" y="3258"/>
            <a:chExt cx="1432" cy="677"/>
          </a:xfrm>
        </p:grpSpPr>
        <p:sp>
          <p:nvSpPr>
            <p:cNvPr id="111" name="Line 175"/>
            <p:cNvSpPr>
              <a:spLocks noChangeShapeType="1"/>
            </p:cNvSpPr>
            <p:nvPr/>
          </p:nvSpPr>
          <p:spPr bwMode="auto">
            <a:xfrm>
              <a:off x="1113" y="3498"/>
              <a:ext cx="0" cy="4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2" name="Line 176"/>
            <p:cNvSpPr>
              <a:spLocks noChangeShapeType="1"/>
            </p:cNvSpPr>
            <p:nvPr/>
          </p:nvSpPr>
          <p:spPr bwMode="auto">
            <a:xfrm>
              <a:off x="2545" y="3498"/>
              <a:ext cx="0" cy="4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3" name="Line 177"/>
            <p:cNvSpPr>
              <a:spLocks noChangeShapeType="1"/>
            </p:cNvSpPr>
            <p:nvPr/>
          </p:nvSpPr>
          <p:spPr bwMode="auto">
            <a:xfrm>
              <a:off x="1978" y="3258"/>
              <a:ext cx="0" cy="46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4" name="Line 178"/>
            <p:cNvSpPr>
              <a:spLocks noChangeShapeType="1"/>
            </p:cNvSpPr>
            <p:nvPr/>
          </p:nvSpPr>
          <p:spPr bwMode="auto">
            <a:xfrm>
              <a:off x="1113" y="3862"/>
              <a:ext cx="1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5" name="Line 179"/>
            <p:cNvSpPr>
              <a:spLocks noChangeShapeType="1"/>
            </p:cNvSpPr>
            <p:nvPr/>
          </p:nvSpPr>
          <p:spPr bwMode="auto">
            <a:xfrm>
              <a:off x="1978" y="3680"/>
              <a:ext cx="567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16" name="Group 211"/>
          <p:cNvGrpSpPr>
            <a:grpSpLocks/>
          </p:cNvGrpSpPr>
          <p:nvPr/>
        </p:nvGrpSpPr>
        <p:grpSpPr bwMode="auto">
          <a:xfrm>
            <a:off x="5393256" y="4153425"/>
            <a:ext cx="2740025" cy="2263775"/>
            <a:chOff x="3056" y="2467"/>
            <a:chExt cx="1726" cy="1426"/>
          </a:xfrm>
        </p:grpSpPr>
        <p:sp>
          <p:nvSpPr>
            <p:cNvPr id="117" name="Rectangle 182"/>
            <p:cNvSpPr>
              <a:spLocks noChangeArrowheads="1"/>
            </p:cNvSpPr>
            <p:nvPr/>
          </p:nvSpPr>
          <p:spPr bwMode="auto">
            <a:xfrm>
              <a:off x="3212" y="2482"/>
              <a:ext cx="1427" cy="97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8" name="Line 183"/>
            <p:cNvSpPr>
              <a:spLocks noChangeShapeType="1"/>
            </p:cNvSpPr>
            <p:nvPr/>
          </p:nvSpPr>
          <p:spPr bwMode="auto">
            <a:xfrm>
              <a:off x="3056" y="2968"/>
              <a:ext cx="1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9" name="Rectangle 184"/>
            <p:cNvSpPr>
              <a:spLocks noChangeArrowheads="1"/>
            </p:cNvSpPr>
            <p:nvPr/>
          </p:nvSpPr>
          <p:spPr bwMode="auto">
            <a:xfrm>
              <a:off x="3212" y="2690"/>
              <a:ext cx="863" cy="55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0" name="Line 185"/>
            <p:cNvSpPr>
              <a:spLocks noChangeShapeType="1"/>
            </p:cNvSpPr>
            <p:nvPr/>
          </p:nvSpPr>
          <p:spPr bwMode="auto">
            <a:xfrm flipV="1">
              <a:off x="3209" y="2467"/>
              <a:ext cx="211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1" name="Line 186"/>
            <p:cNvSpPr>
              <a:spLocks noChangeShapeType="1"/>
            </p:cNvSpPr>
            <p:nvPr/>
          </p:nvSpPr>
          <p:spPr bwMode="auto">
            <a:xfrm flipV="1">
              <a:off x="3405" y="2474"/>
              <a:ext cx="211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2" name="Line 187"/>
            <p:cNvSpPr>
              <a:spLocks noChangeShapeType="1"/>
            </p:cNvSpPr>
            <p:nvPr/>
          </p:nvSpPr>
          <p:spPr bwMode="auto">
            <a:xfrm flipV="1">
              <a:off x="3616" y="2468"/>
              <a:ext cx="225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3" name="Line 188"/>
            <p:cNvSpPr>
              <a:spLocks noChangeShapeType="1"/>
            </p:cNvSpPr>
            <p:nvPr/>
          </p:nvSpPr>
          <p:spPr bwMode="auto">
            <a:xfrm flipV="1">
              <a:off x="3841" y="2467"/>
              <a:ext cx="218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4" name="Line 189"/>
            <p:cNvSpPr>
              <a:spLocks noChangeShapeType="1"/>
            </p:cNvSpPr>
            <p:nvPr/>
          </p:nvSpPr>
          <p:spPr bwMode="auto">
            <a:xfrm>
              <a:off x="4074" y="2816"/>
              <a:ext cx="5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5" name="Line 190"/>
            <p:cNvSpPr>
              <a:spLocks noChangeShapeType="1"/>
            </p:cNvSpPr>
            <p:nvPr/>
          </p:nvSpPr>
          <p:spPr bwMode="auto">
            <a:xfrm>
              <a:off x="4074" y="3108"/>
              <a:ext cx="5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6" name="Line 191"/>
            <p:cNvSpPr>
              <a:spLocks noChangeShapeType="1"/>
            </p:cNvSpPr>
            <p:nvPr/>
          </p:nvSpPr>
          <p:spPr bwMode="auto">
            <a:xfrm flipV="1">
              <a:off x="4045" y="2474"/>
              <a:ext cx="22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7" name="Line 192"/>
            <p:cNvSpPr>
              <a:spLocks noChangeShapeType="1"/>
            </p:cNvSpPr>
            <p:nvPr/>
          </p:nvSpPr>
          <p:spPr bwMode="auto">
            <a:xfrm flipH="1">
              <a:off x="3289" y="3246"/>
              <a:ext cx="218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8" name="Line 193"/>
            <p:cNvSpPr>
              <a:spLocks noChangeShapeType="1"/>
            </p:cNvSpPr>
            <p:nvPr/>
          </p:nvSpPr>
          <p:spPr bwMode="auto">
            <a:xfrm flipH="1">
              <a:off x="3202" y="3246"/>
              <a:ext cx="87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9" name="Line 194"/>
            <p:cNvSpPr>
              <a:spLocks noChangeShapeType="1"/>
            </p:cNvSpPr>
            <p:nvPr/>
          </p:nvSpPr>
          <p:spPr bwMode="auto">
            <a:xfrm flipV="1">
              <a:off x="4146" y="2474"/>
              <a:ext cx="335" cy="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0" name="Line 195"/>
            <p:cNvSpPr>
              <a:spLocks noChangeShapeType="1"/>
            </p:cNvSpPr>
            <p:nvPr/>
          </p:nvSpPr>
          <p:spPr bwMode="auto">
            <a:xfrm flipH="1">
              <a:off x="3484" y="3238"/>
              <a:ext cx="22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1" name="Line 196"/>
            <p:cNvSpPr>
              <a:spLocks noChangeShapeType="1"/>
            </p:cNvSpPr>
            <p:nvPr/>
          </p:nvSpPr>
          <p:spPr bwMode="auto">
            <a:xfrm flipV="1">
              <a:off x="4343" y="2518"/>
              <a:ext cx="298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2" name="Line 197"/>
            <p:cNvSpPr>
              <a:spLocks noChangeShapeType="1"/>
            </p:cNvSpPr>
            <p:nvPr/>
          </p:nvSpPr>
          <p:spPr bwMode="auto">
            <a:xfrm flipH="1">
              <a:off x="3689" y="3246"/>
              <a:ext cx="218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3" name="Line 198"/>
            <p:cNvSpPr>
              <a:spLocks noChangeShapeType="1"/>
            </p:cNvSpPr>
            <p:nvPr/>
          </p:nvSpPr>
          <p:spPr bwMode="auto">
            <a:xfrm flipV="1">
              <a:off x="4539" y="2715"/>
              <a:ext cx="101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4" name="Line 199"/>
            <p:cNvSpPr>
              <a:spLocks noChangeShapeType="1"/>
            </p:cNvSpPr>
            <p:nvPr/>
          </p:nvSpPr>
          <p:spPr bwMode="auto">
            <a:xfrm flipH="1">
              <a:off x="3907" y="3107"/>
              <a:ext cx="349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5" name="Line 200"/>
            <p:cNvSpPr>
              <a:spLocks noChangeShapeType="1"/>
            </p:cNvSpPr>
            <p:nvPr/>
          </p:nvSpPr>
          <p:spPr bwMode="auto">
            <a:xfrm flipV="1">
              <a:off x="4118" y="3100"/>
              <a:ext cx="349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6" name="Line 201"/>
            <p:cNvSpPr>
              <a:spLocks noChangeShapeType="1"/>
            </p:cNvSpPr>
            <p:nvPr/>
          </p:nvSpPr>
          <p:spPr bwMode="auto">
            <a:xfrm flipV="1">
              <a:off x="4321" y="3122"/>
              <a:ext cx="327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7" name="Line 202"/>
            <p:cNvSpPr>
              <a:spLocks noChangeShapeType="1"/>
            </p:cNvSpPr>
            <p:nvPr/>
          </p:nvSpPr>
          <p:spPr bwMode="auto">
            <a:xfrm flipV="1">
              <a:off x="4518" y="3340"/>
              <a:ext cx="124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8" name="Line 203"/>
            <p:cNvSpPr>
              <a:spLocks noChangeShapeType="1"/>
            </p:cNvSpPr>
            <p:nvPr/>
          </p:nvSpPr>
          <p:spPr bwMode="auto">
            <a:xfrm>
              <a:off x="3209" y="3456"/>
              <a:ext cx="0" cy="4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9" name="Line 204"/>
            <p:cNvSpPr>
              <a:spLocks noChangeShapeType="1"/>
            </p:cNvSpPr>
            <p:nvPr/>
          </p:nvSpPr>
          <p:spPr bwMode="auto">
            <a:xfrm>
              <a:off x="4641" y="3456"/>
              <a:ext cx="0" cy="4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0" name="Line 205"/>
            <p:cNvSpPr>
              <a:spLocks noChangeShapeType="1"/>
            </p:cNvSpPr>
            <p:nvPr/>
          </p:nvSpPr>
          <p:spPr bwMode="auto">
            <a:xfrm>
              <a:off x="4074" y="3216"/>
              <a:ext cx="0" cy="4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1" name="Line 206"/>
            <p:cNvSpPr>
              <a:spLocks noChangeShapeType="1"/>
            </p:cNvSpPr>
            <p:nvPr/>
          </p:nvSpPr>
          <p:spPr bwMode="auto">
            <a:xfrm>
              <a:off x="3209" y="3820"/>
              <a:ext cx="1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2" name="Line 207"/>
            <p:cNvSpPr>
              <a:spLocks noChangeShapeType="1"/>
            </p:cNvSpPr>
            <p:nvPr/>
          </p:nvSpPr>
          <p:spPr bwMode="auto">
            <a:xfrm>
              <a:off x="3216" y="3646"/>
              <a:ext cx="85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43" name="Text Box 208"/>
          <p:cNvSpPr txBox="1">
            <a:spLocks noChangeArrowheads="1"/>
          </p:cNvSpPr>
          <p:nvPr/>
        </p:nvSpPr>
        <p:spPr bwMode="auto">
          <a:xfrm>
            <a:off x="2899409" y="6324044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不好！</a:t>
            </a:r>
          </a:p>
        </p:txBody>
      </p:sp>
      <p:sp>
        <p:nvSpPr>
          <p:cNvPr id="144" name="Text Box 209"/>
          <p:cNvSpPr txBox="1">
            <a:spLocks noChangeArrowheads="1"/>
          </p:cNvSpPr>
          <p:nvPr/>
        </p:nvSpPr>
        <p:spPr bwMode="auto">
          <a:xfrm>
            <a:off x="6274343" y="6254901"/>
            <a:ext cx="11112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好！</a:t>
            </a:r>
          </a:p>
        </p:txBody>
      </p:sp>
      <p:sp>
        <p:nvSpPr>
          <p:cNvPr id="145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10.4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尺寸标注的合理性</a:t>
            </a:r>
          </a:p>
        </p:txBody>
      </p:sp>
    </p:spTree>
    <p:extLst>
      <p:ext uri="{BB962C8B-B14F-4D97-AF65-F5344CB8AC3E}">
        <p14:creationId xmlns:p14="http://schemas.microsoft.com/office/powerpoint/2010/main" val="24772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utoUpdateAnimBg="0"/>
      <p:bldP spid="87" grpId="0" autoUpdateAnimBg="0"/>
      <p:bldP spid="143" grpId="0" autoUpdateAnimBg="0"/>
      <p:bldP spid="1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630613" y="120650"/>
            <a:ext cx="292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小 结</a:t>
            </a:r>
          </a:p>
        </p:txBody>
      </p: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980185" y="1272182"/>
            <a:ext cx="4301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形体分析</a:t>
            </a: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法当先，</a:t>
            </a:r>
          </a:p>
        </p:txBody>
      </p:sp>
      <p:sp>
        <p:nvSpPr>
          <p:cNvPr id="17" name="Text Box 145"/>
          <p:cNvSpPr txBox="1">
            <a:spLocks noChangeArrowheads="1"/>
          </p:cNvSpPr>
          <p:nvPr/>
        </p:nvSpPr>
        <p:spPr bwMode="auto">
          <a:xfrm>
            <a:off x="980185" y="2127825"/>
            <a:ext cx="4301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定形定位</a:t>
            </a: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紧相联，</a:t>
            </a:r>
          </a:p>
        </p:txBody>
      </p:sp>
      <p:sp>
        <p:nvSpPr>
          <p:cNvPr id="18" name="Text Box 146"/>
          <p:cNvSpPr txBox="1">
            <a:spLocks noChangeArrowheads="1"/>
          </p:cNvSpPr>
          <p:nvPr/>
        </p:nvSpPr>
        <p:spPr bwMode="auto">
          <a:xfrm>
            <a:off x="980185" y="2963782"/>
            <a:ext cx="4301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总体尺寸</a:t>
            </a: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来调整，</a:t>
            </a:r>
          </a:p>
        </p:txBody>
      </p:sp>
      <p:sp>
        <p:nvSpPr>
          <p:cNvPr id="19" name="Text Box 147"/>
          <p:cNvSpPr txBox="1">
            <a:spLocks noChangeArrowheads="1"/>
          </p:cNvSpPr>
          <p:nvPr/>
        </p:nvSpPr>
        <p:spPr bwMode="auto">
          <a:xfrm>
            <a:off x="980185" y="3819425"/>
            <a:ext cx="81638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切莫</a:t>
            </a: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直标相（</a:t>
            </a:r>
            <a:r>
              <a:rPr kumimoji="1" lang="en-US" altLang="zh-CN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jie</a:t>
            </a: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）贯（</a:t>
            </a:r>
            <a:r>
              <a:rPr kumimoji="1" lang="en-US" altLang="zh-CN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jiao</a:t>
            </a: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）线。</a:t>
            </a:r>
          </a:p>
        </p:txBody>
      </p:sp>
      <p:sp>
        <p:nvSpPr>
          <p:cNvPr id="20" name="Text Box 148"/>
          <p:cNvSpPr txBox="1">
            <a:spLocks noChangeArrowheads="1"/>
          </p:cNvSpPr>
          <p:nvPr/>
        </p:nvSpPr>
        <p:spPr bwMode="auto">
          <a:xfrm>
            <a:off x="2047026" y="5266565"/>
            <a:ext cx="5134739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重点：正确和完全</a:t>
            </a:r>
          </a:p>
        </p:txBody>
      </p:sp>
    </p:spTree>
    <p:extLst>
      <p:ext uri="{BB962C8B-B14F-4D97-AF65-F5344CB8AC3E}">
        <p14:creationId xmlns:p14="http://schemas.microsoft.com/office/powerpoint/2010/main" val="181706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sp>
        <p:nvSpPr>
          <p:cNvPr id="4" name="Text Box 107"/>
          <p:cNvSpPr txBox="1">
            <a:spLocks noChangeArrowheads="1"/>
          </p:cNvSpPr>
          <p:nvPr/>
        </p:nvSpPr>
        <p:spPr bwMode="auto">
          <a:xfrm>
            <a:off x="280518" y="935458"/>
            <a:ext cx="391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三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尺寸的基本规则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9889" y="2547301"/>
            <a:ext cx="814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⒉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以毫米为单位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，如采用其它单位时，则必须注明单位。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39890" y="3152502"/>
            <a:ext cx="7948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⒊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图中所注尺寸为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零件完工后的尺寸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7532" y="3731188"/>
            <a:ext cx="8145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⒋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每个尺寸一般只标注一次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，并应标注在最能清晰地反映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该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结构特征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的视图上。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62115" y="4596097"/>
            <a:ext cx="2505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⒌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尺寸配置合理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26466" y="5069045"/>
            <a:ext cx="7688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）功能尺寸应直接注出（如油管的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管径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）。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38823" y="5484689"/>
            <a:ext cx="7891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）同一要素的尺寸应尽可能集中标注。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孔的直径和深度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槽的深度和宽度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等。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038823" y="6267049"/>
            <a:ext cx="8693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）避免在不可见轮廓线上标注尺寸（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虚线上不注尺寸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）。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6895" y="1588797"/>
            <a:ext cx="81664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⒈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尺寸数值为零件的真实大小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，与绘图比例及绘图的准确 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度无关。</a:t>
            </a:r>
          </a:p>
        </p:txBody>
      </p:sp>
    </p:spTree>
    <p:extLst>
      <p:ext uri="{BB962C8B-B14F-4D97-AF65-F5344CB8AC3E}">
        <p14:creationId xmlns:p14="http://schemas.microsoft.com/office/powerpoint/2010/main" val="138826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ECF94-9F15-468D-89E3-825CAA53B2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579967" y="1310916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四、尺寸三要素</a:t>
            </a: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1605492" y="2242343"/>
            <a:ext cx="30416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√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⒈ </a:t>
            </a: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尺寸界线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651529" y="3063081"/>
            <a:ext cx="2581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rPr>
              <a:t>√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⒉ </a:t>
            </a: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尺寸线</a:t>
            </a: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661054" y="3845718"/>
            <a:ext cx="2989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</a:rPr>
              <a:t>√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⒊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尺寸数字</a:t>
            </a:r>
          </a:p>
        </p:txBody>
      </p:sp>
    </p:spTree>
    <p:extLst>
      <p:ext uri="{BB962C8B-B14F-4D97-AF65-F5344CB8AC3E}">
        <p14:creationId xmlns:p14="http://schemas.microsoft.com/office/powerpoint/2010/main" val="5772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2"/>
          <p:cNvGrpSpPr>
            <a:grpSpLocks/>
          </p:cNvGrpSpPr>
          <p:nvPr/>
        </p:nvGrpSpPr>
        <p:grpSpPr bwMode="auto">
          <a:xfrm>
            <a:off x="5008791" y="4137275"/>
            <a:ext cx="3584575" cy="923925"/>
            <a:chOff x="3121" y="1931"/>
            <a:chExt cx="2258" cy="582"/>
          </a:xfrm>
        </p:grpSpPr>
        <p:sp>
          <p:nvSpPr>
            <p:cNvPr id="188" name="Text Box 3"/>
            <p:cNvSpPr txBox="1">
              <a:spLocks noChangeArrowheads="1"/>
            </p:cNvSpPr>
            <p:nvPr/>
          </p:nvSpPr>
          <p:spPr bwMode="auto">
            <a:xfrm>
              <a:off x="3523" y="1931"/>
              <a:ext cx="185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这些间距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＞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7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毫米，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最好不超过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10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毫米。</a:t>
              </a:r>
            </a:p>
          </p:txBody>
        </p:sp>
        <p:sp>
          <p:nvSpPr>
            <p:cNvPr id="189" name="AutoShape 4"/>
            <p:cNvSpPr>
              <a:spLocks/>
            </p:cNvSpPr>
            <p:nvPr/>
          </p:nvSpPr>
          <p:spPr bwMode="auto">
            <a:xfrm>
              <a:off x="3121" y="2120"/>
              <a:ext cx="62" cy="197"/>
            </a:xfrm>
            <a:prstGeom prst="rightBrace">
              <a:avLst>
                <a:gd name="adj1" fmla="val 26478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90" name="AutoShape 5"/>
            <p:cNvSpPr>
              <a:spLocks/>
            </p:cNvSpPr>
            <p:nvPr/>
          </p:nvSpPr>
          <p:spPr bwMode="auto">
            <a:xfrm>
              <a:off x="3121" y="2317"/>
              <a:ext cx="62" cy="196"/>
            </a:xfrm>
            <a:prstGeom prst="rightBrace">
              <a:avLst>
                <a:gd name="adj1" fmla="val 26344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91" name="Line 6"/>
            <p:cNvSpPr>
              <a:spLocks noChangeShapeType="1"/>
            </p:cNvSpPr>
            <p:nvPr/>
          </p:nvSpPr>
          <p:spPr bwMode="auto">
            <a:xfrm>
              <a:off x="3183" y="2226"/>
              <a:ext cx="66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92" name="Line 7"/>
            <p:cNvSpPr>
              <a:spLocks noChangeShapeType="1"/>
            </p:cNvSpPr>
            <p:nvPr/>
          </p:nvSpPr>
          <p:spPr bwMode="auto">
            <a:xfrm flipV="1">
              <a:off x="3183" y="2317"/>
              <a:ext cx="67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93" name="Line 8"/>
            <p:cNvSpPr>
              <a:spLocks noChangeShapeType="1"/>
            </p:cNvSpPr>
            <p:nvPr/>
          </p:nvSpPr>
          <p:spPr bwMode="auto">
            <a:xfrm>
              <a:off x="3249" y="2317"/>
              <a:ext cx="200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sp>
        <p:nvSpPr>
          <p:cNvPr id="194" name="Line 9"/>
          <p:cNvSpPr>
            <a:spLocks noChangeShapeType="1"/>
          </p:cNvSpPr>
          <p:nvPr/>
        </p:nvSpPr>
        <p:spPr bwMode="auto">
          <a:xfrm flipH="1">
            <a:off x="2805341" y="3786437"/>
            <a:ext cx="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grpSp>
        <p:nvGrpSpPr>
          <p:cNvPr id="195" name="Group 10"/>
          <p:cNvGrpSpPr>
            <a:grpSpLocks/>
          </p:cNvGrpSpPr>
          <p:nvPr/>
        </p:nvGrpSpPr>
        <p:grpSpPr bwMode="auto">
          <a:xfrm>
            <a:off x="2703741" y="3726112"/>
            <a:ext cx="2403475" cy="887413"/>
            <a:chOff x="1669" y="1619"/>
            <a:chExt cx="1514" cy="559"/>
          </a:xfrm>
        </p:grpSpPr>
        <p:sp>
          <p:nvSpPr>
            <p:cNvPr id="196" name="Freeform 11"/>
            <p:cNvSpPr>
              <a:spLocks/>
            </p:cNvSpPr>
            <p:nvPr/>
          </p:nvSpPr>
          <p:spPr bwMode="auto">
            <a:xfrm>
              <a:off x="1669" y="1895"/>
              <a:ext cx="1514" cy="0"/>
            </a:xfrm>
            <a:custGeom>
              <a:avLst/>
              <a:gdLst>
                <a:gd name="T0" fmla="*/ 0 w 2190"/>
                <a:gd name="T1" fmla="*/ 0 h 1"/>
                <a:gd name="T2" fmla="*/ 2190 w 21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0" h="1">
                  <a:moveTo>
                    <a:pt x="0" y="0"/>
                  </a:moveTo>
                  <a:lnTo>
                    <a:pt x="219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97" name="Rectangle 12"/>
            <p:cNvSpPr>
              <a:spLocks noChangeArrowheads="1"/>
            </p:cNvSpPr>
            <p:nvPr/>
          </p:nvSpPr>
          <p:spPr bwMode="auto">
            <a:xfrm>
              <a:off x="1754" y="1622"/>
              <a:ext cx="558" cy="5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98" name="Rectangle 13"/>
            <p:cNvSpPr>
              <a:spLocks noChangeArrowheads="1"/>
            </p:cNvSpPr>
            <p:nvPr/>
          </p:nvSpPr>
          <p:spPr bwMode="auto">
            <a:xfrm>
              <a:off x="2312" y="1730"/>
              <a:ext cx="757" cy="33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99" name="Freeform 14"/>
            <p:cNvSpPr>
              <a:spLocks/>
            </p:cNvSpPr>
            <p:nvPr/>
          </p:nvSpPr>
          <p:spPr bwMode="auto">
            <a:xfrm>
              <a:off x="3072" y="1734"/>
              <a:ext cx="53" cy="42"/>
            </a:xfrm>
            <a:custGeom>
              <a:avLst/>
              <a:gdLst>
                <a:gd name="T0" fmla="*/ 0 w 53"/>
                <a:gd name="T1" fmla="*/ 0 h 42"/>
                <a:gd name="T2" fmla="*/ 53 w 53"/>
                <a:gd name="T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lnTo>
                    <a:pt x="53" y="4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00" name="Freeform 15"/>
            <p:cNvSpPr>
              <a:spLocks/>
            </p:cNvSpPr>
            <p:nvPr/>
          </p:nvSpPr>
          <p:spPr bwMode="auto">
            <a:xfrm>
              <a:off x="3120" y="1777"/>
              <a:ext cx="1" cy="251"/>
            </a:xfrm>
            <a:custGeom>
              <a:avLst/>
              <a:gdLst>
                <a:gd name="T0" fmla="*/ 1 w 1"/>
                <a:gd name="T1" fmla="*/ 0 h 251"/>
                <a:gd name="T2" fmla="*/ 0 w 1"/>
                <a:gd name="T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1">
                  <a:moveTo>
                    <a:pt x="1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01" name="Freeform 16"/>
            <p:cNvSpPr>
              <a:spLocks/>
            </p:cNvSpPr>
            <p:nvPr/>
          </p:nvSpPr>
          <p:spPr bwMode="auto">
            <a:xfrm>
              <a:off x="3069" y="2017"/>
              <a:ext cx="51" cy="55"/>
            </a:xfrm>
            <a:custGeom>
              <a:avLst/>
              <a:gdLst>
                <a:gd name="T0" fmla="*/ 0 w 51"/>
                <a:gd name="T1" fmla="*/ 55 h 55"/>
                <a:gd name="T2" fmla="*/ 51 w 51"/>
                <a:gd name="T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55">
                  <a:moveTo>
                    <a:pt x="0" y="55"/>
                  </a:moveTo>
                  <a:lnTo>
                    <a:pt x="5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02" name="Freeform 17"/>
            <p:cNvSpPr>
              <a:spLocks/>
            </p:cNvSpPr>
            <p:nvPr/>
          </p:nvSpPr>
          <p:spPr bwMode="auto">
            <a:xfrm>
              <a:off x="1694" y="1619"/>
              <a:ext cx="58" cy="57"/>
            </a:xfrm>
            <a:custGeom>
              <a:avLst/>
              <a:gdLst>
                <a:gd name="T0" fmla="*/ 58 w 58"/>
                <a:gd name="T1" fmla="*/ 0 h 57"/>
                <a:gd name="T2" fmla="*/ 0 w 58"/>
                <a:gd name="T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57">
                  <a:moveTo>
                    <a:pt x="58" y="0"/>
                  </a:moveTo>
                  <a:lnTo>
                    <a:pt x="0" y="5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03" name="Freeform 18"/>
            <p:cNvSpPr>
              <a:spLocks/>
            </p:cNvSpPr>
            <p:nvPr/>
          </p:nvSpPr>
          <p:spPr bwMode="auto">
            <a:xfrm>
              <a:off x="1700" y="1665"/>
              <a:ext cx="1" cy="475"/>
            </a:xfrm>
            <a:custGeom>
              <a:avLst/>
              <a:gdLst>
                <a:gd name="T0" fmla="*/ 0 w 1"/>
                <a:gd name="T1" fmla="*/ 0 h 871"/>
                <a:gd name="T2" fmla="*/ 0 w 1"/>
                <a:gd name="T3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71">
                  <a:moveTo>
                    <a:pt x="0" y="0"/>
                  </a:moveTo>
                  <a:lnTo>
                    <a:pt x="0" y="87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04" name="Freeform 19"/>
            <p:cNvSpPr>
              <a:spLocks/>
            </p:cNvSpPr>
            <p:nvPr/>
          </p:nvSpPr>
          <p:spPr bwMode="auto">
            <a:xfrm>
              <a:off x="1699" y="2128"/>
              <a:ext cx="53" cy="50"/>
            </a:xfrm>
            <a:custGeom>
              <a:avLst/>
              <a:gdLst>
                <a:gd name="T0" fmla="*/ 53 w 53"/>
                <a:gd name="T1" fmla="*/ 50 h 50"/>
                <a:gd name="T2" fmla="*/ 0 w 53"/>
                <a:gd name="T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50">
                  <a:moveTo>
                    <a:pt x="53" y="5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5" name="Group 20"/>
          <p:cNvGrpSpPr>
            <a:grpSpLocks/>
          </p:cNvGrpSpPr>
          <p:nvPr/>
        </p:nvGrpSpPr>
        <p:grpSpPr bwMode="auto">
          <a:xfrm>
            <a:off x="1051154" y="4399212"/>
            <a:ext cx="1503362" cy="457200"/>
            <a:chOff x="628" y="2421"/>
            <a:chExt cx="947" cy="288"/>
          </a:xfrm>
        </p:grpSpPr>
        <p:sp>
          <p:nvSpPr>
            <p:cNvPr id="206" name="Text Box 21"/>
            <p:cNvSpPr txBox="1">
              <a:spLocks noChangeArrowheads="1"/>
            </p:cNvSpPr>
            <p:nvPr/>
          </p:nvSpPr>
          <p:spPr bwMode="auto">
            <a:xfrm>
              <a:off x="628" y="2421"/>
              <a:ext cx="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尺寸界线</a:t>
              </a:r>
            </a:p>
          </p:txBody>
        </p:sp>
        <p:sp>
          <p:nvSpPr>
            <p:cNvPr id="207" name="Freeform 22"/>
            <p:cNvSpPr>
              <a:spLocks/>
            </p:cNvSpPr>
            <p:nvPr/>
          </p:nvSpPr>
          <p:spPr bwMode="auto">
            <a:xfrm>
              <a:off x="1452" y="2562"/>
              <a:ext cx="123" cy="127"/>
            </a:xfrm>
            <a:custGeom>
              <a:avLst/>
              <a:gdLst>
                <a:gd name="T0" fmla="*/ 123 w 123"/>
                <a:gd name="T1" fmla="*/ 0 h 127"/>
                <a:gd name="T2" fmla="*/ 0 w 123"/>
                <a:gd name="T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3" h="127">
                  <a:moveTo>
                    <a:pt x="123" y="0"/>
                  </a:moveTo>
                  <a:lnTo>
                    <a:pt x="0" y="127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08" name="Line 23"/>
            <p:cNvSpPr>
              <a:spLocks noChangeShapeType="1"/>
            </p:cNvSpPr>
            <p:nvPr/>
          </p:nvSpPr>
          <p:spPr bwMode="auto">
            <a:xfrm flipH="1">
              <a:off x="679" y="2687"/>
              <a:ext cx="7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" name="Group 24"/>
          <p:cNvGrpSpPr>
            <a:grpSpLocks/>
          </p:cNvGrpSpPr>
          <p:nvPr/>
        </p:nvGrpSpPr>
        <p:grpSpPr bwMode="auto">
          <a:xfrm>
            <a:off x="1589316" y="4878637"/>
            <a:ext cx="1509713" cy="457200"/>
            <a:chOff x="967" y="2723"/>
            <a:chExt cx="951" cy="288"/>
          </a:xfrm>
        </p:grpSpPr>
        <p:sp>
          <p:nvSpPr>
            <p:cNvPr id="210" name="Text Box 25"/>
            <p:cNvSpPr txBox="1">
              <a:spLocks noChangeArrowheads="1"/>
            </p:cNvSpPr>
            <p:nvPr/>
          </p:nvSpPr>
          <p:spPr bwMode="auto">
            <a:xfrm>
              <a:off x="967" y="2723"/>
              <a:ext cx="6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尺寸线</a:t>
              </a:r>
            </a:p>
          </p:txBody>
        </p:sp>
        <p:sp>
          <p:nvSpPr>
            <p:cNvPr id="211" name="Line 26"/>
            <p:cNvSpPr>
              <a:spLocks noChangeShapeType="1"/>
            </p:cNvSpPr>
            <p:nvPr/>
          </p:nvSpPr>
          <p:spPr bwMode="auto">
            <a:xfrm flipH="1">
              <a:off x="1602" y="2838"/>
              <a:ext cx="316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2" name="Line 27"/>
            <p:cNvSpPr>
              <a:spLocks noChangeShapeType="1"/>
            </p:cNvSpPr>
            <p:nvPr/>
          </p:nvSpPr>
          <p:spPr bwMode="auto">
            <a:xfrm flipH="1">
              <a:off x="1020" y="2981"/>
              <a:ext cx="5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3" name="Group 28"/>
          <p:cNvGrpSpPr>
            <a:grpSpLocks/>
          </p:cNvGrpSpPr>
          <p:nvPr/>
        </p:nvGrpSpPr>
        <p:grpSpPr bwMode="auto">
          <a:xfrm>
            <a:off x="4697641" y="4989762"/>
            <a:ext cx="3883025" cy="457200"/>
            <a:chOff x="2925" y="2793"/>
            <a:chExt cx="2446" cy="288"/>
          </a:xfrm>
        </p:grpSpPr>
        <p:sp>
          <p:nvSpPr>
            <p:cNvPr id="214" name="Text Box 29"/>
            <p:cNvSpPr txBox="1">
              <a:spLocks noChangeArrowheads="1"/>
            </p:cNvSpPr>
            <p:nvPr/>
          </p:nvSpPr>
          <p:spPr bwMode="auto">
            <a:xfrm>
              <a:off x="3041" y="2793"/>
              <a:ext cx="2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尺寸界线超出箭头约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2</a:t>
              </a: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毫米</a:t>
              </a:r>
            </a:p>
          </p:txBody>
        </p:sp>
        <p:sp>
          <p:nvSpPr>
            <p:cNvPr id="215" name="Freeform 30"/>
            <p:cNvSpPr>
              <a:spLocks/>
            </p:cNvSpPr>
            <p:nvPr/>
          </p:nvSpPr>
          <p:spPr bwMode="auto">
            <a:xfrm>
              <a:off x="2925" y="2853"/>
              <a:ext cx="196" cy="189"/>
            </a:xfrm>
            <a:custGeom>
              <a:avLst/>
              <a:gdLst>
                <a:gd name="T0" fmla="*/ 196 w 196"/>
                <a:gd name="T1" fmla="*/ 0 h 189"/>
                <a:gd name="T2" fmla="*/ 0 w 196"/>
                <a:gd name="T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89">
                  <a:moveTo>
                    <a:pt x="196" y="0"/>
                  </a:moveTo>
                  <a:lnTo>
                    <a:pt x="0" y="189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6" name="Line 31"/>
            <p:cNvSpPr>
              <a:spLocks noChangeShapeType="1"/>
            </p:cNvSpPr>
            <p:nvPr/>
          </p:nvSpPr>
          <p:spPr bwMode="auto">
            <a:xfrm>
              <a:off x="2933" y="3040"/>
              <a:ext cx="24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sp>
        <p:nvSpPr>
          <p:cNvPr id="217" name="Text Box 33"/>
          <p:cNvSpPr txBox="1">
            <a:spLocks noChangeArrowheads="1"/>
          </p:cNvSpPr>
          <p:nvPr/>
        </p:nvSpPr>
        <p:spPr bwMode="auto">
          <a:xfrm>
            <a:off x="532267" y="1103773"/>
            <a:ext cx="7045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⒈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尺寸界线</a:t>
            </a:r>
          </a:p>
        </p:txBody>
      </p:sp>
      <p:sp>
        <p:nvSpPr>
          <p:cNvPr id="218" name="Text Box 34"/>
          <p:cNvSpPr txBox="1">
            <a:spLocks noChangeArrowheads="1"/>
          </p:cNvSpPr>
          <p:nvPr/>
        </p:nvSpPr>
        <p:spPr bwMode="auto">
          <a:xfrm>
            <a:off x="915762" y="1639441"/>
            <a:ext cx="78089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尺寸界线为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细实线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，并应由轮廓线、轴线或对称中心线处引出，也可用这些线代替。</a:t>
            </a:r>
          </a:p>
        </p:txBody>
      </p:sp>
      <p:sp>
        <p:nvSpPr>
          <p:cNvPr id="220" name="Text Box 36"/>
          <p:cNvSpPr txBox="1">
            <a:spLocks noChangeArrowheads="1"/>
          </p:cNvSpPr>
          <p:nvPr/>
        </p:nvSpPr>
        <p:spPr bwMode="auto">
          <a:xfrm>
            <a:off x="595541" y="3121275"/>
            <a:ext cx="3503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⒉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尺寸线</a:t>
            </a:r>
          </a:p>
        </p:txBody>
      </p:sp>
      <p:sp>
        <p:nvSpPr>
          <p:cNvPr id="221" name="Line 37"/>
          <p:cNvSpPr>
            <a:spLocks noChangeShapeType="1"/>
          </p:cNvSpPr>
          <p:nvPr/>
        </p:nvSpPr>
        <p:spPr bwMode="auto">
          <a:xfrm>
            <a:off x="4877029" y="3902325"/>
            <a:ext cx="560387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2" name="Freeform 38"/>
          <p:cNvSpPr>
            <a:spLocks/>
          </p:cNvSpPr>
          <p:nvPr/>
        </p:nvSpPr>
        <p:spPr bwMode="auto">
          <a:xfrm>
            <a:off x="4926241" y="4437312"/>
            <a:ext cx="511175" cy="0"/>
          </a:xfrm>
          <a:custGeom>
            <a:avLst/>
            <a:gdLst>
              <a:gd name="T0" fmla="*/ 0 w 465"/>
              <a:gd name="T1" fmla="*/ 0 h 1"/>
              <a:gd name="T2" fmla="*/ 465 w 4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5" h="1">
                <a:moveTo>
                  <a:pt x="0" y="0"/>
                </a:moveTo>
                <a:lnTo>
                  <a:pt x="465" y="0"/>
                </a:lnTo>
              </a:path>
            </a:pathLst>
          </a:custGeom>
          <a:noFill/>
          <a:ln w="19050" cmpd="sng">
            <a:solidFill>
              <a:srgbClr val="3333CC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3" name="Line 39"/>
          <p:cNvSpPr>
            <a:spLocks noChangeShapeType="1"/>
          </p:cNvSpPr>
          <p:nvPr/>
        </p:nvSpPr>
        <p:spPr bwMode="auto">
          <a:xfrm flipH="1">
            <a:off x="2473554" y="3730875"/>
            <a:ext cx="34925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4" name="Line 40"/>
          <p:cNvSpPr>
            <a:spLocks noChangeShapeType="1"/>
          </p:cNvSpPr>
          <p:nvPr/>
        </p:nvSpPr>
        <p:spPr bwMode="auto">
          <a:xfrm flipH="1">
            <a:off x="2473554" y="4605587"/>
            <a:ext cx="377825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5" name="Line 41"/>
          <p:cNvSpPr>
            <a:spLocks noChangeShapeType="1"/>
          </p:cNvSpPr>
          <p:nvPr/>
        </p:nvSpPr>
        <p:spPr bwMode="auto">
          <a:xfrm>
            <a:off x="3724504" y="4605587"/>
            <a:ext cx="0" cy="182563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6" name="Freeform 42"/>
          <p:cNvSpPr>
            <a:spLocks/>
          </p:cNvSpPr>
          <p:nvPr/>
        </p:nvSpPr>
        <p:spPr bwMode="auto">
          <a:xfrm>
            <a:off x="5008791" y="4384925"/>
            <a:ext cx="1588" cy="714375"/>
          </a:xfrm>
          <a:custGeom>
            <a:avLst/>
            <a:gdLst>
              <a:gd name="T0" fmla="*/ 0 w 1"/>
              <a:gd name="T1" fmla="*/ 0 h 825"/>
              <a:gd name="T2" fmla="*/ 0 w 1"/>
              <a:gd name="T3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25">
                <a:moveTo>
                  <a:pt x="0" y="0"/>
                </a:moveTo>
                <a:lnTo>
                  <a:pt x="0" y="825"/>
                </a:lnTo>
              </a:path>
            </a:pathLst>
          </a:custGeom>
          <a:noFill/>
          <a:ln w="19050" cmpd="sng">
            <a:solidFill>
              <a:srgbClr val="3333CC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7" name="Line 43"/>
          <p:cNvSpPr>
            <a:spLocks noChangeShapeType="1"/>
          </p:cNvSpPr>
          <p:nvPr/>
        </p:nvSpPr>
        <p:spPr bwMode="auto">
          <a:xfrm>
            <a:off x="2752954" y="4540500"/>
            <a:ext cx="1587" cy="5588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8" name="Freeform 44"/>
          <p:cNvSpPr>
            <a:spLocks/>
          </p:cNvSpPr>
          <p:nvPr/>
        </p:nvSpPr>
        <p:spPr bwMode="auto">
          <a:xfrm>
            <a:off x="2522766" y="3713412"/>
            <a:ext cx="1588" cy="919163"/>
          </a:xfrm>
          <a:custGeom>
            <a:avLst/>
            <a:gdLst>
              <a:gd name="T0" fmla="*/ 0 w 1"/>
              <a:gd name="T1" fmla="*/ 0 h 579"/>
              <a:gd name="T2" fmla="*/ 0 w 1"/>
              <a:gd name="T3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79">
                <a:moveTo>
                  <a:pt x="0" y="0"/>
                </a:moveTo>
                <a:lnTo>
                  <a:pt x="0" y="579"/>
                </a:lnTo>
              </a:path>
            </a:pathLst>
          </a:custGeom>
          <a:noFill/>
          <a:ln w="19050" cmpd="sng">
            <a:solidFill>
              <a:srgbClr val="9900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9" name="Line 45"/>
          <p:cNvSpPr>
            <a:spLocks noChangeShapeType="1"/>
          </p:cNvSpPr>
          <p:nvPr/>
        </p:nvSpPr>
        <p:spPr bwMode="auto">
          <a:xfrm>
            <a:off x="3724504" y="4748462"/>
            <a:ext cx="1284287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30" name="Line 46"/>
          <p:cNvSpPr>
            <a:spLocks noChangeShapeType="1"/>
          </p:cNvSpPr>
          <p:nvPr/>
        </p:nvSpPr>
        <p:spPr bwMode="auto">
          <a:xfrm>
            <a:off x="2752954" y="5061200"/>
            <a:ext cx="2255837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31" name="Freeform 47"/>
          <p:cNvSpPr>
            <a:spLocks/>
          </p:cNvSpPr>
          <p:nvPr/>
        </p:nvSpPr>
        <p:spPr bwMode="auto">
          <a:xfrm>
            <a:off x="5381854" y="3889625"/>
            <a:ext cx="4762" cy="565150"/>
          </a:xfrm>
          <a:custGeom>
            <a:avLst/>
            <a:gdLst>
              <a:gd name="T0" fmla="*/ 3 w 3"/>
              <a:gd name="T1" fmla="*/ 0 h 356"/>
              <a:gd name="T2" fmla="*/ 0 w 3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356">
                <a:moveTo>
                  <a:pt x="3" y="0"/>
                </a:moveTo>
                <a:lnTo>
                  <a:pt x="0" y="356"/>
                </a:lnTo>
              </a:path>
            </a:pathLst>
          </a:custGeom>
          <a:noFill/>
          <a:ln w="19050" cmpd="sng">
            <a:solidFill>
              <a:srgbClr val="9900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grpSp>
        <p:nvGrpSpPr>
          <p:cNvPr id="232" name="Group 48"/>
          <p:cNvGrpSpPr>
            <a:grpSpLocks/>
          </p:cNvGrpSpPr>
          <p:nvPr/>
        </p:nvGrpSpPr>
        <p:grpSpPr bwMode="auto">
          <a:xfrm>
            <a:off x="2813279" y="3307012"/>
            <a:ext cx="1370012" cy="434975"/>
            <a:chOff x="1738" y="1616"/>
            <a:chExt cx="863" cy="274"/>
          </a:xfrm>
        </p:grpSpPr>
        <p:sp>
          <p:nvSpPr>
            <p:cNvPr id="233" name="Freeform 49"/>
            <p:cNvSpPr>
              <a:spLocks/>
            </p:cNvSpPr>
            <p:nvPr/>
          </p:nvSpPr>
          <p:spPr bwMode="auto">
            <a:xfrm>
              <a:off x="1738" y="1616"/>
              <a:ext cx="273" cy="274"/>
            </a:xfrm>
            <a:custGeom>
              <a:avLst/>
              <a:gdLst>
                <a:gd name="T0" fmla="*/ 0 w 273"/>
                <a:gd name="T1" fmla="*/ 274 h 274"/>
                <a:gd name="T2" fmla="*/ 273 w 273"/>
                <a:gd name="T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3" h="274">
                  <a:moveTo>
                    <a:pt x="0" y="274"/>
                  </a:moveTo>
                  <a:lnTo>
                    <a:pt x="273" y="0"/>
                  </a:lnTo>
                </a:path>
              </a:pathLst>
            </a:custGeom>
            <a:noFill/>
            <a:ln w="19050" cmpd="sng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34" name="Line 50"/>
            <p:cNvSpPr>
              <a:spLocks noChangeShapeType="1"/>
            </p:cNvSpPr>
            <p:nvPr/>
          </p:nvSpPr>
          <p:spPr bwMode="auto">
            <a:xfrm>
              <a:off x="2010" y="1621"/>
              <a:ext cx="591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35" name="Group 51"/>
          <p:cNvGrpSpPr>
            <a:grpSpLocks/>
          </p:cNvGrpSpPr>
          <p:nvPr/>
        </p:nvGrpSpPr>
        <p:grpSpPr bwMode="auto">
          <a:xfrm>
            <a:off x="3794354" y="3611812"/>
            <a:ext cx="1144587" cy="296863"/>
            <a:chOff x="2356" y="1808"/>
            <a:chExt cx="721" cy="187"/>
          </a:xfrm>
        </p:grpSpPr>
        <p:sp>
          <p:nvSpPr>
            <p:cNvPr id="236" name="Freeform 52"/>
            <p:cNvSpPr>
              <a:spLocks/>
            </p:cNvSpPr>
            <p:nvPr/>
          </p:nvSpPr>
          <p:spPr bwMode="auto">
            <a:xfrm>
              <a:off x="2885" y="1808"/>
              <a:ext cx="192" cy="187"/>
            </a:xfrm>
            <a:custGeom>
              <a:avLst/>
              <a:gdLst>
                <a:gd name="T0" fmla="*/ 192 w 192"/>
                <a:gd name="T1" fmla="*/ 187 h 187"/>
                <a:gd name="T2" fmla="*/ 0 w 192"/>
                <a:gd name="T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87">
                  <a:moveTo>
                    <a:pt x="192" y="187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37" name="Line 53"/>
            <p:cNvSpPr>
              <a:spLocks noChangeShapeType="1"/>
            </p:cNvSpPr>
            <p:nvPr/>
          </p:nvSpPr>
          <p:spPr bwMode="auto">
            <a:xfrm flipH="1">
              <a:off x="2356" y="1813"/>
              <a:ext cx="533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sp>
        <p:nvSpPr>
          <p:cNvPr id="105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</p:spTree>
    <p:extLst>
      <p:ext uri="{BB962C8B-B14F-4D97-AF65-F5344CB8AC3E}">
        <p14:creationId xmlns:p14="http://schemas.microsoft.com/office/powerpoint/2010/main" val="36331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 autoUpdateAnimBg="0"/>
      <p:bldP spid="218" grpId="0" autoUpdateAnimBg="0"/>
      <p:bldP spid="22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391861-65DE-43C7-B5A0-7E26077837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364717" y="3780190"/>
            <a:ext cx="8234276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⑵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尺寸线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不能用其它图线代替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，也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不得与其它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图线重合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</a:t>
            </a: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364717" y="5012862"/>
            <a:ext cx="77327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ISOCP" pitchFamily="2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⑶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标注线性尺寸时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尺寸线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必须与所标注的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线段平行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64717" y="1205642"/>
            <a:ext cx="8534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⑴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尺寸线为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细实线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，一端或两端带有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终端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（箭头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或斜线）符号。</a:t>
            </a:r>
          </a:p>
        </p:txBody>
      </p:sp>
      <p:grpSp>
        <p:nvGrpSpPr>
          <p:cNvPr id="43" name="Group 88"/>
          <p:cNvGrpSpPr>
            <a:grpSpLocks/>
          </p:cNvGrpSpPr>
          <p:nvPr/>
        </p:nvGrpSpPr>
        <p:grpSpPr bwMode="auto">
          <a:xfrm>
            <a:off x="4755516" y="2085574"/>
            <a:ext cx="3189288" cy="1371600"/>
            <a:chOff x="3263" y="1001"/>
            <a:chExt cx="2009" cy="864"/>
          </a:xfrm>
        </p:grpSpPr>
        <p:sp>
          <p:nvSpPr>
            <p:cNvPr id="44" name="Line 89"/>
            <p:cNvSpPr>
              <a:spLocks noChangeShapeType="1"/>
            </p:cNvSpPr>
            <p:nvPr/>
          </p:nvSpPr>
          <p:spPr bwMode="auto">
            <a:xfrm flipV="1">
              <a:off x="4816" y="1080"/>
              <a:ext cx="0" cy="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45" name="Freeform 90"/>
            <p:cNvSpPr>
              <a:spLocks/>
            </p:cNvSpPr>
            <p:nvPr/>
          </p:nvSpPr>
          <p:spPr bwMode="auto">
            <a:xfrm>
              <a:off x="4791" y="1184"/>
              <a:ext cx="64" cy="126"/>
            </a:xfrm>
            <a:custGeom>
              <a:avLst/>
              <a:gdLst>
                <a:gd name="T0" fmla="*/ 0 w 91"/>
                <a:gd name="T1" fmla="*/ 0 h 279"/>
                <a:gd name="T2" fmla="*/ 91 w 91"/>
                <a:gd name="T3" fmla="*/ 0 h 279"/>
                <a:gd name="T4" fmla="*/ 46 w 91"/>
                <a:gd name="T5" fmla="*/ 279 h 279"/>
                <a:gd name="T6" fmla="*/ 0 w 91"/>
                <a:gd name="T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279">
                  <a:moveTo>
                    <a:pt x="0" y="0"/>
                  </a:moveTo>
                  <a:lnTo>
                    <a:pt x="91" y="0"/>
                  </a:lnTo>
                  <a:lnTo>
                    <a:pt x="46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46" name="Freeform 91"/>
            <p:cNvSpPr>
              <a:spLocks/>
            </p:cNvSpPr>
            <p:nvPr/>
          </p:nvSpPr>
          <p:spPr bwMode="auto">
            <a:xfrm>
              <a:off x="4791" y="1618"/>
              <a:ext cx="58" cy="138"/>
            </a:xfrm>
            <a:custGeom>
              <a:avLst/>
              <a:gdLst>
                <a:gd name="T0" fmla="*/ 0 w 91"/>
                <a:gd name="T1" fmla="*/ 277 h 277"/>
                <a:gd name="T2" fmla="*/ 91 w 91"/>
                <a:gd name="T3" fmla="*/ 277 h 277"/>
                <a:gd name="T4" fmla="*/ 46 w 91"/>
                <a:gd name="T5" fmla="*/ 0 h 277"/>
                <a:gd name="T6" fmla="*/ 0 w 91"/>
                <a:gd name="T7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277">
                  <a:moveTo>
                    <a:pt x="0" y="277"/>
                  </a:moveTo>
                  <a:lnTo>
                    <a:pt x="91" y="277"/>
                  </a:lnTo>
                  <a:lnTo>
                    <a:pt x="46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47" name="Rectangle 92"/>
            <p:cNvSpPr>
              <a:spLocks noChangeArrowheads="1"/>
            </p:cNvSpPr>
            <p:nvPr/>
          </p:nvSpPr>
          <p:spPr bwMode="auto">
            <a:xfrm rot="21600000">
              <a:off x="4892" y="1208"/>
              <a:ext cx="3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字高</a:t>
              </a:r>
            </a:p>
          </p:txBody>
        </p:sp>
        <p:sp>
          <p:nvSpPr>
            <p:cNvPr id="48" name="Line 93"/>
            <p:cNvSpPr>
              <a:spLocks noChangeShapeType="1"/>
            </p:cNvSpPr>
            <p:nvPr/>
          </p:nvSpPr>
          <p:spPr bwMode="auto">
            <a:xfrm>
              <a:off x="4815" y="136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49" name="Line 94"/>
            <p:cNvSpPr>
              <a:spLocks noChangeShapeType="1"/>
            </p:cNvSpPr>
            <p:nvPr/>
          </p:nvSpPr>
          <p:spPr bwMode="auto">
            <a:xfrm>
              <a:off x="3263" y="1456"/>
              <a:ext cx="12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50" name="Line 95"/>
            <p:cNvSpPr>
              <a:spLocks noChangeShapeType="1"/>
            </p:cNvSpPr>
            <p:nvPr/>
          </p:nvSpPr>
          <p:spPr bwMode="auto">
            <a:xfrm flipH="1">
              <a:off x="4093" y="1558"/>
              <a:ext cx="288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51" name="Freeform 96"/>
            <p:cNvSpPr>
              <a:spLocks noChangeArrowheads="1"/>
            </p:cNvSpPr>
            <p:nvPr/>
          </p:nvSpPr>
          <p:spPr bwMode="auto">
            <a:xfrm>
              <a:off x="4324" y="1311"/>
              <a:ext cx="301" cy="305"/>
            </a:xfrm>
            <a:custGeom>
              <a:avLst/>
              <a:gdLst>
                <a:gd name="T0" fmla="*/ 0 w 301"/>
                <a:gd name="T1" fmla="*/ 305 h 305"/>
                <a:gd name="T2" fmla="*/ 301 w 301"/>
                <a:gd name="T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1" h="305">
                  <a:moveTo>
                    <a:pt x="0" y="305"/>
                  </a:moveTo>
                  <a:lnTo>
                    <a:pt x="301" y="0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52" name="Line 97"/>
            <p:cNvSpPr>
              <a:spLocks noChangeShapeType="1"/>
            </p:cNvSpPr>
            <p:nvPr/>
          </p:nvSpPr>
          <p:spPr bwMode="auto">
            <a:xfrm>
              <a:off x="4481" y="1001"/>
              <a:ext cx="0" cy="5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3485" y="1184"/>
              <a:ext cx="6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尺寸线</a:t>
              </a:r>
            </a:p>
          </p:txBody>
        </p:sp>
        <p:sp>
          <p:nvSpPr>
            <p:cNvPr id="54" name="Line 99"/>
            <p:cNvSpPr>
              <a:spLocks noChangeShapeType="1"/>
            </p:cNvSpPr>
            <p:nvPr/>
          </p:nvSpPr>
          <p:spPr bwMode="auto">
            <a:xfrm>
              <a:off x="4324" y="1617"/>
              <a:ext cx="5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55" name="Line 100"/>
            <p:cNvSpPr>
              <a:spLocks noChangeShapeType="1"/>
            </p:cNvSpPr>
            <p:nvPr/>
          </p:nvSpPr>
          <p:spPr bwMode="auto">
            <a:xfrm>
              <a:off x="4624" y="1306"/>
              <a:ext cx="2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3560" y="1571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rPr>
                <a:t>45</a:t>
              </a: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" pitchFamily="2" charset="0"/>
                  <a:ea typeface="宋体" charset="-122"/>
                  <a:cs typeface="+mn-cs"/>
                </a:rPr>
                <a:t>°</a:t>
              </a:r>
            </a:p>
          </p:txBody>
        </p:sp>
        <p:sp>
          <p:nvSpPr>
            <p:cNvPr id="57" name="Freeform 102"/>
            <p:cNvSpPr>
              <a:spLocks/>
            </p:cNvSpPr>
            <p:nvPr/>
          </p:nvSpPr>
          <p:spPr bwMode="auto">
            <a:xfrm>
              <a:off x="3936" y="1448"/>
              <a:ext cx="196" cy="376"/>
            </a:xfrm>
            <a:custGeom>
              <a:avLst/>
              <a:gdLst>
                <a:gd name="T0" fmla="*/ 0 w 196"/>
                <a:gd name="T1" fmla="*/ 0 h 376"/>
                <a:gd name="T2" fmla="*/ 24 w 196"/>
                <a:gd name="T3" fmla="*/ 180 h 376"/>
                <a:gd name="T4" fmla="*/ 88 w 196"/>
                <a:gd name="T5" fmla="*/ 288 h 376"/>
                <a:gd name="T6" fmla="*/ 196 w 196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376">
                  <a:moveTo>
                    <a:pt x="0" y="0"/>
                  </a:moveTo>
                  <a:cubicBezTo>
                    <a:pt x="4" y="29"/>
                    <a:pt x="9" y="132"/>
                    <a:pt x="24" y="180"/>
                  </a:cubicBezTo>
                  <a:cubicBezTo>
                    <a:pt x="39" y="228"/>
                    <a:pt x="59" y="255"/>
                    <a:pt x="88" y="288"/>
                  </a:cubicBezTo>
                  <a:cubicBezTo>
                    <a:pt x="117" y="321"/>
                    <a:pt x="173" y="358"/>
                    <a:pt x="196" y="37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58" name="Line 103"/>
            <p:cNvSpPr>
              <a:spLocks noChangeShapeType="1"/>
            </p:cNvSpPr>
            <p:nvPr/>
          </p:nvSpPr>
          <p:spPr bwMode="auto">
            <a:xfrm flipV="1">
              <a:off x="4816" y="1440"/>
              <a:ext cx="12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59" name="Line 104"/>
            <p:cNvSpPr>
              <a:spLocks noChangeShapeType="1"/>
            </p:cNvSpPr>
            <p:nvPr/>
          </p:nvSpPr>
          <p:spPr bwMode="auto">
            <a:xfrm>
              <a:off x="4936" y="1448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1541" y="2085574"/>
            <a:ext cx="3556000" cy="1449388"/>
            <a:chOff x="891541" y="2085574"/>
            <a:chExt cx="3556000" cy="1449388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891541" y="2085574"/>
              <a:ext cx="3556000" cy="1449388"/>
              <a:chOff x="829" y="3189"/>
              <a:chExt cx="2240" cy="913"/>
            </a:xfrm>
          </p:grpSpPr>
          <p:sp>
            <p:nvSpPr>
              <p:cNvPr id="10" name="Line 55"/>
              <p:cNvSpPr>
                <a:spLocks noChangeShapeType="1"/>
              </p:cNvSpPr>
              <p:nvPr/>
            </p:nvSpPr>
            <p:spPr bwMode="auto">
              <a:xfrm>
                <a:off x="2038" y="3789"/>
                <a:ext cx="6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" name="Line 56"/>
              <p:cNvSpPr>
                <a:spLocks noChangeShapeType="1"/>
              </p:cNvSpPr>
              <p:nvPr/>
            </p:nvSpPr>
            <p:spPr bwMode="auto">
              <a:xfrm>
                <a:off x="2038" y="3527"/>
                <a:ext cx="60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2" name="Line 57"/>
              <p:cNvSpPr>
                <a:spLocks noChangeShapeType="1"/>
              </p:cNvSpPr>
              <p:nvPr/>
            </p:nvSpPr>
            <p:spPr bwMode="auto">
              <a:xfrm>
                <a:off x="1771" y="3658"/>
                <a:ext cx="1298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 flipV="1">
                <a:off x="1003" y="3351"/>
                <a:ext cx="0" cy="3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 flipV="1">
                <a:off x="2038" y="3352"/>
                <a:ext cx="0" cy="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1048" y="3410"/>
                <a:ext cx="94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6" name="Freeform 61"/>
              <p:cNvSpPr>
                <a:spLocks/>
              </p:cNvSpPr>
              <p:nvPr/>
            </p:nvSpPr>
            <p:spPr bwMode="auto">
              <a:xfrm>
                <a:off x="1003" y="3387"/>
                <a:ext cx="132" cy="47"/>
              </a:xfrm>
              <a:custGeom>
                <a:avLst/>
                <a:gdLst>
                  <a:gd name="T0" fmla="*/ 274 w 274"/>
                  <a:gd name="T1" fmla="*/ 0 h 93"/>
                  <a:gd name="T2" fmla="*/ 274 w 274"/>
                  <a:gd name="T3" fmla="*/ 93 h 93"/>
                  <a:gd name="T4" fmla="*/ 0 w 274"/>
                  <a:gd name="T5" fmla="*/ 47 h 93"/>
                  <a:gd name="T6" fmla="*/ 274 w 274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" h="93">
                    <a:moveTo>
                      <a:pt x="274" y="0"/>
                    </a:moveTo>
                    <a:lnTo>
                      <a:pt x="274" y="93"/>
                    </a:lnTo>
                    <a:lnTo>
                      <a:pt x="0" y="47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" name="Freeform 62"/>
              <p:cNvSpPr>
                <a:spLocks/>
              </p:cNvSpPr>
              <p:nvPr/>
            </p:nvSpPr>
            <p:spPr bwMode="auto">
              <a:xfrm>
                <a:off x="1906" y="3386"/>
                <a:ext cx="132" cy="47"/>
              </a:xfrm>
              <a:custGeom>
                <a:avLst/>
                <a:gdLst>
                  <a:gd name="T0" fmla="*/ 0 w 274"/>
                  <a:gd name="T1" fmla="*/ 0 h 93"/>
                  <a:gd name="T2" fmla="*/ 0 w 274"/>
                  <a:gd name="T3" fmla="*/ 93 h 93"/>
                  <a:gd name="T4" fmla="*/ 274 w 274"/>
                  <a:gd name="T5" fmla="*/ 47 h 93"/>
                  <a:gd name="T6" fmla="*/ 0 w 274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" h="93">
                    <a:moveTo>
                      <a:pt x="0" y="0"/>
                    </a:moveTo>
                    <a:lnTo>
                      <a:pt x="0" y="93"/>
                    </a:lnTo>
                    <a:lnTo>
                      <a:pt x="274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" name="Rectangle 63"/>
              <p:cNvSpPr>
                <a:spLocks noChangeArrowheads="1"/>
              </p:cNvSpPr>
              <p:nvPr/>
            </p:nvSpPr>
            <p:spPr bwMode="auto">
              <a:xfrm>
                <a:off x="1117" y="3189"/>
                <a:ext cx="65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≈</a:t>
                </a:r>
                <a:r>
                  <a:rPr kumimoji="0" lang="en-US" altLang="zh-CN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SOCPEUR" pitchFamily="34" charset="0"/>
                    <a:ea typeface="宋体" charset="-122"/>
                    <a:cs typeface="+mn-cs"/>
                  </a:rPr>
                  <a:t>4d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>
                <a:off x="1003" y="3658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>
                <a:off x="2038" y="3527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" name="Line 66"/>
              <p:cNvSpPr>
                <a:spLocks noChangeShapeType="1"/>
              </p:cNvSpPr>
              <p:nvPr/>
            </p:nvSpPr>
            <p:spPr bwMode="auto">
              <a:xfrm>
                <a:off x="2038" y="3410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 flipV="1">
                <a:off x="2519" y="3319"/>
                <a:ext cx="0" cy="6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6" name="Freeform 81"/>
              <p:cNvSpPr>
                <a:spLocks/>
              </p:cNvSpPr>
              <p:nvPr/>
            </p:nvSpPr>
            <p:spPr bwMode="auto">
              <a:xfrm>
                <a:off x="2497" y="3433"/>
                <a:ext cx="47" cy="103"/>
              </a:xfrm>
              <a:custGeom>
                <a:avLst/>
                <a:gdLst>
                  <a:gd name="T0" fmla="*/ 0 w 91"/>
                  <a:gd name="T1" fmla="*/ 0 h 279"/>
                  <a:gd name="T2" fmla="*/ 91 w 91"/>
                  <a:gd name="T3" fmla="*/ 0 h 279"/>
                  <a:gd name="T4" fmla="*/ 45 w 91"/>
                  <a:gd name="T5" fmla="*/ 279 h 279"/>
                  <a:gd name="T6" fmla="*/ 0 w 91"/>
                  <a:gd name="T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279">
                    <a:moveTo>
                      <a:pt x="0" y="0"/>
                    </a:moveTo>
                    <a:lnTo>
                      <a:pt x="91" y="0"/>
                    </a:lnTo>
                    <a:lnTo>
                      <a:pt x="45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7" name="Freeform 82"/>
              <p:cNvSpPr>
                <a:spLocks/>
              </p:cNvSpPr>
              <p:nvPr/>
            </p:nvSpPr>
            <p:spPr bwMode="auto">
              <a:xfrm>
                <a:off x="2495" y="3789"/>
                <a:ext cx="47" cy="117"/>
              </a:xfrm>
              <a:custGeom>
                <a:avLst/>
                <a:gdLst>
                  <a:gd name="T0" fmla="*/ 0 w 91"/>
                  <a:gd name="T1" fmla="*/ 279 h 279"/>
                  <a:gd name="T2" fmla="*/ 91 w 91"/>
                  <a:gd name="T3" fmla="*/ 279 h 279"/>
                  <a:gd name="T4" fmla="*/ 45 w 91"/>
                  <a:gd name="T5" fmla="*/ 0 h 279"/>
                  <a:gd name="T6" fmla="*/ 0 w 91"/>
                  <a:gd name="T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279">
                    <a:moveTo>
                      <a:pt x="0" y="279"/>
                    </a:moveTo>
                    <a:lnTo>
                      <a:pt x="91" y="279"/>
                    </a:lnTo>
                    <a:lnTo>
                      <a:pt x="45" y="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8" name="Line 83"/>
              <p:cNvSpPr>
                <a:spLocks noChangeShapeType="1"/>
              </p:cNvSpPr>
              <p:nvPr/>
            </p:nvSpPr>
            <p:spPr bwMode="auto">
              <a:xfrm>
                <a:off x="2649" y="3789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9" name="Line 84"/>
              <p:cNvSpPr>
                <a:spLocks noChangeShapeType="1"/>
              </p:cNvSpPr>
              <p:nvPr/>
            </p:nvSpPr>
            <p:spPr bwMode="auto">
              <a:xfrm>
                <a:off x="2641" y="3527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0" name="Line 85"/>
              <p:cNvSpPr>
                <a:spLocks noChangeShapeType="1"/>
              </p:cNvSpPr>
              <p:nvPr/>
            </p:nvSpPr>
            <p:spPr bwMode="auto">
              <a:xfrm>
                <a:off x="2518" y="3527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1" name="Text Box 86"/>
              <p:cNvSpPr txBox="1">
                <a:spLocks noChangeArrowheads="1"/>
              </p:cNvSpPr>
              <p:nvPr/>
            </p:nvSpPr>
            <p:spPr bwMode="auto">
              <a:xfrm rot="-5400000">
                <a:off x="2288" y="3259"/>
                <a:ext cx="2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SOCPEUR" pitchFamily="34" charset="0"/>
                    <a:ea typeface="宋体" charset="-122"/>
                    <a:cs typeface="+mn-cs"/>
                  </a:rPr>
                  <a:t>d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2" name="Text Box 87"/>
              <p:cNvSpPr txBox="1">
                <a:spLocks noChangeArrowheads="1"/>
              </p:cNvSpPr>
              <p:nvPr/>
            </p:nvSpPr>
            <p:spPr bwMode="auto">
              <a:xfrm>
                <a:off x="829" y="3814"/>
                <a:ext cx="16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SOCPEUR" pitchFamily="34" charset="0"/>
                    <a:ea typeface="宋体" charset="-122"/>
                    <a:cs typeface="+mn-cs"/>
                  </a:rPr>
                  <a:t>d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=</a:t>
                </a: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图中</a:t>
                </a:r>
                <a:r>
                  <a:rPr kumimoji="0" lang="zh-CN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粗实线宽度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4" name="等腰三角形 3"/>
            <p:cNvSpPr/>
            <p:nvPr/>
          </p:nvSpPr>
          <p:spPr bwMode="auto">
            <a:xfrm rot="16200000">
              <a:off x="1786100" y="2013343"/>
              <a:ext cx="415925" cy="1633538"/>
            </a:xfrm>
            <a:prstGeom prst="triangl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8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090863" y="1309688"/>
            <a:ext cx="617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C1.5</a:t>
            </a:r>
            <a:endParaRPr kumimoji="0" lang="en-US" altLang="zh-CN" sz="1800" b="0" i="1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ISOCP" pitchFamily="2" charset="0"/>
              <a:ea typeface="宋体" charset="-122"/>
              <a:cs typeface="+mn-cs"/>
            </a:endParaRP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 rot="16200000">
            <a:off x="4900828" y="2228978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ISOCP" pitchFamily="2" charset="0"/>
                <a:ea typeface="宋体" charset="-122"/>
                <a:cs typeface="+mn-cs"/>
                <a:sym typeface="Symbol" pitchFamily="18" charset="2"/>
              </a:rPr>
              <a:t></a:t>
            </a:r>
            <a:r>
              <a: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Symbol" pitchFamily="18" charset="2"/>
              </a:rPr>
              <a:t>10</a:t>
            </a:r>
            <a:endParaRPr kumimoji="0" lang="en-US" altLang="zh-CN" sz="1800" b="0" i="1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ISOCP" pitchFamily="2" charset="0"/>
              <a:ea typeface="宋体" charset="-122"/>
              <a:cs typeface="+mn-cs"/>
              <a:sym typeface="Symbol" pitchFamily="18" charset="2"/>
            </a:endParaRP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932238" y="1639888"/>
            <a:ext cx="617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C1.5</a:t>
            </a:r>
            <a:endParaRPr kumimoji="0" lang="en-US" altLang="zh-CN" sz="1800" b="0" i="1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ISOCP" pitchFamily="2" charset="0"/>
              <a:ea typeface="宋体" charset="-122"/>
              <a:cs typeface="+mn-cs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 rot="16200000">
            <a:off x="2029383" y="2237259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  <a:sym typeface="Symbol" pitchFamily="18" charset="2"/>
              </a:rPr>
              <a:t>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  <a:sym typeface="EuroRoman" pitchFamily="2" charset="2"/>
              </a:rPr>
              <a:t>16</a:t>
            </a:r>
            <a:endParaRPr kumimoji="0" lang="en-US" altLang="zh-CN" sz="1800" b="0" i="1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ISOCP" pitchFamily="2" charset="0"/>
              <a:ea typeface="宋体" charset="-122"/>
              <a:cs typeface="+mn-cs"/>
              <a:sym typeface="EuroRoman" pitchFamily="2" charset="2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031221" y="2743416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20</a:t>
            </a:r>
            <a:endParaRPr kumimoji="0" lang="en-US" altLang="zh-CN" sz="1800" b="0" i="1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ISOCP" pitchFamily="2" charset="0"/>
              <a:ea typeface="宋体" charset="-122"/>
              <a:cs typeface="+mn-cs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594100" y="3025204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35</a:t>
            </a:r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 flipH="1">
            <a:off x="2706688" y="2085975"/>
            <a:ext cx="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301625" y="922338"/>
            <a:ext cx="2579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⒊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尺寸数字</a:t>
            </a:r>
          </a:p>
        </p:txBody>
      </p:sp>
      <p:sp>
        <p:nvSpPr>
          <p:cNvPr id="84" name="Text Box 10"/>
          <p:cNvSpPr txBox="1">
            <a:spLocks noChangeArrowheads="1"/>
          </p:cNvSpPr>
          <p:nvPr/>
        </p:nvSpPr>
        <p:spPr bwMode="auto">
          <a:xfrm>
            <a:off x="719265" y="4047004"/>
            <a:ext cx="8041675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⑴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一般应注在尺寸线的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上方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。</a:t>
            </a: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4789488" y="2201863"/>
            <a:ext cx="560387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4838700" y="2736850"/>
            <a:ext cx="511175" cy="0"/>
          </a:xfrm>
          <a:custGeom>
            <a:avLst/>
            <a:gdLst>
              <a:gd name="T0" fmla="*/ 0 w 465"/>
              <a:gd name="T1" fmla="*/ 0 h 1"/>
              <a:gd name="T2" fmla="*/ 465 w 4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5" h="1">
                <a:moveTo>
                  <a:pt x="0" y="0"/>
                </a:moveTo>
                <a:lnTo>
                  <a:pt x="465" y="0"/>
                </a:lnTo>
              </a:path>
            </a:pathLst>
          </a:custGeom>
          <a:noFill/>
          <a:ln w="19050" cmpd="sng">
            <a:solidFill>
              <a:srgbClr val="3333CC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 flipH="1">
            <a:off x="2386013" y="2030413"/>
            <a:ext cx="34925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 flipH="1">
            <a:off x="2386013" y="2905125"/>
            <a:ext cx="377825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3636963" y="2905125"/>
            <a:ext cx="0" cy="182563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4921250" y="2684463"/>
            <a:ext cx="1588" cy="714375"/>
          </a:xfrm>
          <a:custGeom>
            <a:avLst/>
            <a:gdLst>
              <a:gd name="T0" fmla="*/ 0 w 1"/>
              <a:gd name="T1" fmla="*/ 0 h 825"/>
              <a:gd name="T2" fmla="*/ 0 w 1"/>
              <a:gd name="T3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25">
                <a:moveTo>
                  <a:pt x="0" y="0"/>
                </a:moveTo>
                <a:lnTo>
                  <a:pt x="0" y="825"/>
                </a:lnTo>
              </a:path>
            </a:pathLst>
          </a:custGeom>
          <a:noFill/>
          <a:ln w="19050" cmpd="sng">
            <a:solidFill>
              <a:srgbClr val="3333CC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1" name="Line 17"/>
          <p:cNvSpPr>
            <a:spLocks noChangeShapeType="1"/>
          </p:cNvSpPr>
          <p:nvPr/>
        </p:nvSpPr>
        <p:spPr bwMode="auto">
          <a:xfrm>
            <a:off x="2665413" y="2840038"/>
            <a:ext cx="1587" cy="5588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2424113" y="2009775"/>
            <a:ext cx="1587" cy="922338"/>
          </a:xfrm>
          <a:custGeom>
            <a:avLst/>
            <a:gdLst>
              <a:gd name="T0" fmla="*/ 0 w 1"/>
              <a:gd name="T1" fmla="*/ 0 h 581"/>
              <a:gd name="T2" fmla="*/ 1 w 1"/>
              <a:gd name="T3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1">
                <a:moveTo>
                  <a:pt x="0" y="0"/>
                </a:moveTo>
                <a:lnTo>
                  <a:pt x="1" y="581"/>
                </a:lnTo>
              </a:path>
            </a:pathLst>
          </a:custGeom>
          <a:noFill/>
          <a:ln w="19050" cmpd="sng">
            <a:solidFill>
              <a:srgbClr val="9900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3625850" y="3048000"/>
            <a:ext cx="1284288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4" name="Line 20"/>
          <p:cNvSpPr>
            <a:spLocks noChangeShapeType="1"/>
          </p:cNvSpPr>
          <p:nvPr/>
        </p:nvSpPr>
        <p:spPr bwMode="auto">
          <a:xfrm>
            <a:off x="2654300" y="3360738"/>
            <a:ext cx="2255838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5" name="Freeform 21"/>
          <p:cNvSpPr>
            <a:spLocks/>
          </p:cNvSpPr>
          <p:nvPr/>
        </p:nvSpPr>
        <p:spPr bwMode="auto">
          <a:xfrm>
            <a:off x="5287963" y="2189163"/>
            <a:ext cx="1587" cy="568325"/>
          </a:xfrm>
          <a:custGeom>
            <a:avLst/>
            <a:gdLst>
              <a:gd name="T0" fmla="*/ 0 w 1"/>
              <a:gd name="T1" fmla="*/ 0 h 358"/>
              <a:gd name="T2" fmla="*/ 1 w 1"/>
              <a:gd name="T3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58">
                <a:moveTo>
                  <a:pt x="0" y="0"/>
                </a:moveTo>
                <a:lnTo>
                  <a:pt x="1" y="358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6" name="Freeform 22"/>
          <p:cNvSpPr>
            <a:spLocks/>
          </p:cNvSpPr>
          <p:nvPr/>
        </p:nvSpPr>
        <p:spPr bwMode="auto">
          <a:xfrm>
            <a:off x="4619625" y="1984375"/>
            <a:ext cx="230188" cy="231775"/>
          </a:xfrm>
          <a:custGeom>
            <a:avLst/>
            <a:gdLst>
              <a:gd name="T0" fmla="*/ 145 w 145"/>
              <a:gd name="T1" fmla="*/ 146 h 146"/>
              <a:gd name="T2" fmla="*/ 0 w 145"/>
              <a:gd name="T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5" h="146">
                <a:moveTo>
                  <a:pt x="145" y="146"/>
                </a:move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7" name="Freeform 23"/>
          <p:cNvSpPr>
            <a:spLocks/>
          </p:cNvSpPr>
          <p:nvPr/>
        </p:nvSpPr>
        <p:spPr bwMode="auto">
          <a:xfrm>
            <a:off x="2749550" y="1644650"/>
            <a:ext cx="403225" cy="404813"/>
          </a:xfrm>
          <a:custGeom>
            <a:avLst/>
            <a:gdLst>
              <a:gd name="T0" fmla="*/ 0 w 254"/>
              <a:gd name="T1" fmla="*/ 255 h 255"/>
              <a:gd name="T2" fmla="*/ 254 w 254"/>
              <a:gd name="T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" h="255">
                <a:moveTo>
                  <a:pt x="0" y="255"/>
                </a:moveTo>
                <a:lnTo>
                  <a:pt x="254" y="0"/>
                </a:lnTo>
              </a:path>
            </a:pathLst>
          </a:custGeom>
          <a:noFill/>
          <a:ln w="19050" cmpd="sng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8" name="Freeform 24"/>
          <p:cNvSpPr>
            <a:spLocks/>
          </p:cNvSpPr>
          <p:nvPr/>
        </p:nvSpPr>
        <p:spPr bwMode="auto">
          <a:xfrm>
            <a:off x="3151188" y="1652588"/>
            <a:ext cx="631825" cy="3175"/>
          </a:xfrm>
          <a:custGeom>
            <a:avLst/>
            <a:gdLst>
              <a:gd name="T0" fmla="*/ 0 w 398"/>
              <a:gd name="T1" fmla="*/ 0 h 2"/>
              <a:gd name="T2" fmla="*/ 398 w 398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8" h="2">
                <a:moveTo>
                  <a:pt x="0" y="0"/>
                </a:moveTo>
                <a:lnTo>
                  <a:pt x="398" y="2"/>
                </a:lnTo>
              </a:path>
            </a:pathLst>
          </a:custGeom>
          <a:noFill/>
          <a:ln w="19050" cmpd="sng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99" name="Line 25"/>
          <p:cNvSpPr>
            <a:spLocks noChangeShapeType="1"/>
          </p:cNvSpPr>
          <p:nvPr/>
        </p:nvSpPr>
        <p:spPr bwMode="auto">
          <a:xfrm flipH="1" flipV="1">
            <a:off x="3932238" y="1984375"/>
            <a:ext cx="698500" cy="9525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 rot="10800000">
            <a:off x="3508375" y="5543766"/>
            <a:ext cx="590550" cy="617537"/>
          </a:xfrm>
          <a:prstGeom prst="rect">
            <a:avLst/>
          </a:prstGeom>
          <a:solidFill>
            <a:srgbClr val="FF0000"/>
          </a:solidFill>
          <a:ln w="38100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89</a:t>
            </a:r>
          </a:p>
        </p:txBody>
      </p:sp>
      <p:grpSp>
        <p:nvGrpSpPr>
          <p:cNvPr id="202779" name="Group 27"/>
          <p:cNvGrpSpPr>
            <a:grpSpLocks/>
          </p:cNvGrpSpPr>
          <p:nvPr/>
        </p:nvGrpSpPr>
        <p:grpSpPr bwMode="auto">
          <a:xfrm>
            <a:off x="2625725" y="2025650"/>
            <a:ext cx="2403475" cy="887413"/>
            <a:chOff x="1682" y="972"/>
            <a:chExt cx="1514" cy="559"/>
          </a:xfrm>
        </p:grpSpPr>
        <p:sp>
          <p:nvSpPr>
            <p:cNvPr id="102" name="Freeform 28"/>
            <p:cNvSpPr>
              <a:spLocks/>
            </p:cNvSpPr>
            <p:nvPr/>
          </p:nvSpPr>
          <p:spPr bwMode="auto">
            <a:xfrm>
              <a:off x="1682" y="1248"/>
              <a:ext cx="1514" cy="0"/>
            </a:xfrm>
            <a:custGeom>
              <a:avLst/>
              <a:gdLst>
                <a:gd name="T0" fmla="*/ 0 w 2190"/>
                <a:gd name="T1" fmla="*/ 0 h 1"/>
                <a:gd name="T2" fmla="*/ 2190 w 21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0" h="1">
                  <a:moveTo>
                    <a:pt x="0" y="0"/>
                  </a:moveTo>
                  <a:lnTo>
                    <a:pt x="219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03" name="Rectangle 29"/>
            <p:cNvSpPr>
              <a:spLocks noChangeArrowheads="1"/>
            </p:cNvSpPr>
            <p:nvPr/>
          </p:nvSpPr>
          <p:spPr bwMode="auto">
            <a:xfrm>
              <a:off x="1767" y="975"/>
              <a:ext cx="558" cy="5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04" name="Rectangle 30"/>
            <p:cNvSpPr>
              <a:spLocks noChangeArrowheads="1"/>
            </p:cNvSpPr>
            <p:nvPr/>
          </p:nvSpPr>
          <p:spPr bwMode="auto">
            <a:xfrm>
              <a:off x="2325" y="1083"/>
              <a:ext cx="757" cy="33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05" name="Freeform 31"/>
            <p:cNvSpPr>
              <a:spLocks/>
            </p:cNvSpPr>
            <p:nvPr/>
          </p:nvSpPr>
          <p:spPr bwMode="auto">
            <a:xfrm>
              <a:off x="3082" y="1078"/>
              <a:ext cx="56" cy="57"/>
            </a:xfrm>
            <a:custGeom>
              <a:avLst/>
              <a:gdLst>
                <a:gd name="T0" fmla="*/ 0 w 56"/>
                <a:gd name="T1" fmla="*/ 0 h 57"/>
                <a:gd name="T2" fmla="*/ 56 w 56"/>
                <a:gd name="T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56" y="5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06" name="Freeform 32"/>
            <p:cNvSpPr>
              <a:spLocks/>
            </p:cNvSpPr>
            <p:nvPr/>
          </p:nvSpPr>
          <p:spPr bwMode="auto">
            <a:xfrm>
              <a:off x="3126" y="1124"/>
              <a:ext cx="1" cy="251"/>
            </a:xfrm>
            <a:custGeom>
              <a:avLst/>
              <a:gdLst>
                <a:gd name="T0" fmla="*/ 1 w 1"/>
                <a:gd name="T1" fmla="*/ 0 h 251"/>
                <a:gd name="T2" fmla="*/ 0 w 1"/>
                <a:gd name="T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1">
                  <a:moveTo>
                    <a:pt x="1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07" name="Freeform 33"/>
            <p:cNvSpPr>
              <a:spLocks/>
            </p:cNvSpPr>
            <p:nvPr/>
          </p:nvSpPr>
          <p:spPr bwMode="auto">
            <a:xfrm>
              <a:off x="3082" y="1370"/>
              <a:ext cx="51" cy="55"/>
            </a:xfrm>
            <a:custGeom>
              <a:avLst/>
              <a:gdLst>
                <a:gd name="T0" fmla="*/ 0 w 51"/>
                <a:gd name="T1" fmla="*/ 55 h 55"/>
                <a:gd name="T2" fmla="*/ 51 w 51"/>
                <a:gd name="T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55">
                  <a:moveTo>
                    <a:pt x="0" y="55"/>
                  </a:moveTo>
                  <a:lnTo>
                    <a:pt x="5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08" name="Freeform 34"/>
            <p:cNvSpPr>
              <a:spLocks/>
            </p:cNvSpPr>
            <p:nvPr/>
          </p:nvSpPr>
          <p:spPr bwMode="auto">
            <a:xfrm>
              <a:off x="1707" y="972"/>
              <a:ext cx="58" cy="57"/>
            </a:xfrm>
            <a:custGeom>
              <a:avLst/>
              <a:gdLst>
                <a:gd name="T0" fmla="*/ 58 w 58"/>
                <a:gd name="T1" fmla="*/ 0 h 57"/>
                <a:gd name="T2" fmla="*/ 0 w 58"/>
                <a:gd name="T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57">
                  <a:moveTo>
                    <a:pt x="58" y="0"/>
                  </a:moveTo>
                  <a:lnTo>
                    <a:pt x="0" y="5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09" name="Freeform 35"/>
            <p:cNvSpPr>
              <a:spLocks/>
            </p:cNvSpPr>
            <p:nvPr/>
          </p:nvSpPr>
          <p:spPr bwMode="auto">
            <a:xfrm>
              <a:off x="1713" y="1018"/>
              <a:ext cx="1" cy="475"/>
            </a:xfrm>
            <a:custGeom>
              <a:avLst/>
              <a:gdLst>
                <a:gd name="T0" fmla="*/ 0 w 1"/>
                <a:gd name="T1" fmla="*/ 0 h 871"/>
                <a:gd name="T2" fmla="*/ 0 w 1"/>
                <a:gd name="T3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71">
                  <a:moveTo>
                    <a:pt x="0" y="0"/>
                  </a:moveTo>
                  <a:lnTo>
                    <a:pt x="0" y="87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auto">
            <a:xfrm>
              <a:off x="1712" y="1481"/>
              <a:ext cx="53" cy="50"/>
            </a:xfrm>
            <a:custGeom>
              <a:avLst/>
              <a:gdLst>
                <a:gd name="T0" fmla="*/ 53 w 53"/>
                <a:gd name="T1" fmla="*/ 50 h 50"/>
                <a:gd name="T2" fmla="*/ 0 w 53"/>
                <a:gd name="T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50">
                  <a:moveTo>
                    <a:pt x="53" y="5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11" name="Group 37"/>
          <p:cNvGrpSpPr>
            <a:grpSpLocks/>
          </p:cNvGrpSpPr>
          <p:nvPr/>
        </p:nvGrpSpPr>
        <p:grpSpPr bwMode="auto">
          <a:xfrm>
            <a:off x="649288" y="1741488"/>
            <a:ext cx="1516062" cy="663575"/>
            <a:chOff x="485" y="1769"/>
            <a:chExt cx="955" cy="418"/>
          </a:xfrm>
        </p:grpSpPr>
        <p:sp>
          <p:nvSpPr>
            <p:cNvPr id="112" name="Text Box 38"/>
            <p:cNvSpPr txBox="1">
              <a:spLocks noChangeArrowheads="1"/>
            </p:cNvSpPr>
            <p:nvPr/>
          </p:nvSpPr>
          <p:spPr bwMode="auto">
            <a:xfrm>
              <a:off x="485" y="1769"/>
              <a:ext cx="7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尺寸数字</a:t>
              </a:r>
            </a:p>
          </p:txBody>
        </p:sp>
        <p:sp>
          <p:nvSpPr>
            <p:cNvPr id="113" name="Freeform 39"/>
            <p:cNvSpPr>
              <a:spLocks/>
            </p:cNvSpPr>
            <p:nvPr/>
          </p:nvSpPr>
          <p:spPr bwMode="auto">
            <a:xfrm>
              <a:off x="1275" y="2022"/>
              <a:ext cx="165" cy="165"/>
            </a:xfrm>
            <a:custGeom>
              <a:avLst/>
              <a:gdLst>
                <a:gd name="T0" fmla="*/ 0 w 165"/>
                <a:gd name="T1" fmla="*/ 0 h 165"/>
                <a:gd name="T2" fmla="*/ 165 w 165"/>
                <a:gd name="T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" h="165">
                  <a:moveTo>
                    <a:pt x="0" y="0"/>
                  </a:moveTo>
                  <a:lnTo>
                    <a:pt x="165" y="16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14" name="Freeform 40"/>
            <p:cNvSpPr>
              <a:spLocks/>
            </p:cNvSpPr>
            <p:nvPr/>
          </p:nvSpPr>
          <p:spPr bwMode="auto">
            <a:xfrm>
              <a:off x="545" y="2022"/>
              <a:ext cx="730" cy="1"/>
            </a:xfrm>
            <a:custGeom>
              <a:avLst/>
              <a:gdLst>
                <a:gd name="T0" fmla="*/ 730 w 730"/>
                <a:gd name="T1" fmla="*/ 0 h 1"/>
                <a:gd name="T2" fmla="*/ 0 w 73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0" h="1">
                  <a:moveTo>
                    <a:pt x="73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15" name="Group 41"/>
          <p:cNvGrpSpPr>
            <a:grpSpLocks/>
          </p:cNvGrpSpPr>
          <p:nvPr/>
        </p:nvGrpSpPr>
        <p:grpSpPr bwMode="auto">
          <a:xfrm>
            <a:off x="5170488" y="1509713"/>
            <a:ext cx="2476500" cy="717550"/>
            <a:chOff x="3328" y="1723"/>
            <a:chExt cx="1560" cy="452"/>
          </a:xfrm>
        </p:grpSpPr>
        <p:sp>
          <p:nvSpPr>
            <p:cNvPr id="116" name="Text Box 42"/>
            <p:cNvSpPr txBox="1">
              <a:spLocks noChangeArrowheads="1"/>
            </p:cNvSpPr>
            <p:nvPr/>
          </p:nvSpPr>
          <p:spPr bwMode="auto">
            <a:xfrm>
              <a:off x="3424" y="1723"/>
              <a:ext cx="12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数字高度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3.5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毫米</a:t>
              </a:r>
            </a:p>
          </p:txBody>
        </p:sp>
        <p:sp>
          <p:nvSpPr>
            <p:cNvPr id="117" name="Line 43"/>
            <p:cNvSpPr>
              <a:spLocks noChangeShapeType="1"/>
            </p:cNvSpPr>
            <p:nvPr/>
          </p:nvSpPr>
          <p:spPr bwMode="auto">
            <a:xfrm flipV="1">
              <a:off x="3328" y="1988"/>
              <a:ext cx="137" cy="1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18" name="Line 44"/>
            <p:cNvSpPr>
              <a:spLocks noChangeShapeType="1"/>
            </p:cNvSpPr>
            <p:nvPr/>
          </p:nvSpPr>
          <p:spPr bwMode="auto">
            <a:xfrm>
              <a:off x="3465" y="1988"/>
              <a:ext cx="14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2782" name="Group 45"/>
          <p:cNvGrpSpPr>
            <a:grpSpLocks/>
          </p:cNvGrpSpPr>
          <p:nvPr/>
        </p:nvGrpSpPr>
        <p:grpSpPr bwMode="auto">
          <a:xfrm>
            <a:off x="1457325" y="3190875"/>
            <a:ext cx="1509713" cy="409575"/>
            <a:chOff x="967" y="2723"/>
            <a:chExt cx="951" cy="258"/>
          </a:xfrm>
        </p:grpSpPr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967" y="2723"/>
              <a:ext cx="5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尺寸线</a:t>
              </a:r>
            </a:p>
          </p:txBody>
        </p:sp>
        <p:sp>
          <p:nvSpPr>
            <p:cNvPr id="121" name="Line 47"/>
            <p:cNvSpPr>
              <a:spLocks noChangeShapeType="1"/>
            </p:cNvSpPr>
            <p:nvPr/>
          </p:nvSpPr>
          <p:spPr bwMode="auto">
            <a:xfrm flipH="1">
              <a:off x="1602" y="2838"/>
              <a:ext cx="316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2" name="Line 48"/>
            <p:cNvSpPr>
              <a:spLocks noChangeShapeType="1"/>
            </p:cNvSpPr>
            <p:nvPr/>
          </p:nvSpPr>
          <p:spPr bwMode="auto">
            <a:xfrm flipH="1">
              <a:off x="1020" y="2981"/>
              <a:ext cx="5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2783" name="Group 49"/>
          <p:cNvGrpSpPr>
            <a:grpSpLocks/>
          </p:cNvGrpSpPr>
          <p:nvPr/>
        </p:nvGrpSpPr>
        <p:grpSpPr bwMode="auto">
          <a:xfrm>
            <a:off x="4910138" y="2449513"/>
            <a:ext cx="3263900" cy="922337"/>
            <a:chOff x="3121" y="1445"/>
            <a:chExt cx="2056" cy="581"/>
          </a:xfrm>
        </p:grpSpPr>
        <p:sp>
          <p:nvSpPr>
            <p:cNvPr id="124" name="Text Box 50"/>
            <p:cNvSpPr txBox="1">
              <a:spLocks noChangeArrowheads="1"/>
            </p:cNvSpPr>
            <p:nvPr/>
          </p:nvSpPr>
          <p:spPr bwMode="auto">
            <a:xfrm>
              <a:off x="3546" y="1445"/>
              <a:ext cx="12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这些间距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7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毫米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最好不超过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10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毫米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5" name="AutoShape 51"/>
            <p:cNvSpPr>
              <a:spLocks/>
            </p:cNvSpPr>
            <p:nvPr/>
          </p:nvSpPr>
          <p:spPr bwMode="auto">
            <a:xfrm>
              <a:off x="3121" y="1633"/>
              <a:ext cx="62" cy="197"/>
            </a:xfrm>
            <a:prstGeom prst="rightBrace">
              <a:avLst>
                <a:gd name="adj1" fmla="val 26478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6" name="AutoShape 52"/>
            <p:cNvSpPr>
              <a:spLocks/>
            </p:cNvSpPr>
            <p:nvPr/>
          </p:nvSpPr>
          <p:spPr bwMode="auto">
            <a:xfrm>
              <a:off x="3121" y="1830"/>
              <a:ext cx="62" cy="196"/>
            </a:xfrm>
            <a:prstGeom prst="rightBrace">
              <a:avLst>
                <a:gd name="adj1" fmla="val 26344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7" name="Line 53"/>
            <p:cNvSpPr>
              <a:spLocks noChangeShapeType="1"/>
            </p:cNvSpPr>
            <p:nvPr/>
          </p:nvSpPr>
          <p:spPr bwMode="auto">
            <a:xfrm>
              <a:off x="3183" y="1739"/>
              <a:ext cx="66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8" name="Line 54"/>
            <p:cNvSpPr>
              <a:spLocks noChangeShapeType="1"/>
            </p:cNvSpPr>
            <p:nvPr/>
          </p:nvSpPr>
          <p:spPr bwMode="auto">
            <a:xfrm flipV="1">
              <a:off x="3183" y="1830"/>
              <a:ext cx="67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29" name="Line 55"/>
            <p:cNvSpPr>
              <a:spLocks noChangeShapeType="1"/>
            </p:cNvSpPr>
            <p:nvPr/>
          </p:nvSpPr>
          <p:spPr bwMode="auto">
            <a:xfrm>
              <a:off x="3249" y="1830"/>
              <a:ext cx="19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2784" name="Group 56"/>
          <p:cNvGrpSpPr>
            <a:grpSpLocks/>
          </p:cNvGrpSpPr>
          <p:nvPr/>
        </p:nvGrpSpPr>
        <p:grpSpPr bwMode="auto">
          <a:xfrm>
            <a:off x="4587876" y="3370269"/>
            <a:ext cx="3833813" cy="369888"/>
            <a:chOff x="2925" y="2836"/>
            <a:chExt cx="2415" cy="233"/>
          </a:xfrm>
        </p:grpSpPr>
        <p:sp>
          <p:nvSpPr>
            <p:cNvPr id="131" name="Text Box 57"/>
            <p:cNvSpPr txBox="1">
              <a:spLocks noChangeArrowheads="1"/>
            </p:cNvSpPr>
            <p:nvPr/>
          </p:nvSpPr>
          <p:spPr bwMode="auto">
            <a:xfrm>
              <a:off x="3105" y="2836"/>
              <a:ext cx="18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尺寸界线超出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箭头约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2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毫米</a:t>
              </a:r>
            </a:p>
          </p:txBody>
        </p:sp>
        <p:sp>
          <p:nvSpPr>
            <p:cNvPr id="132" name="Freeform 58"/>
            <p:cNvSpPr>
              <a:spLocks/>
            </p:cNvSpPr>
            <p:nvPr/>
          </p:nvSpPr>
          <p:spPr bwMode="auto">
            <a:xfrm>
              <a:off x="2925" y="2853"/>
              <a:ext cx="196" cy="189"/>
            </a:xfrm>
            <a:custGeom>
              <a:avLst/>
              <a:gdLst>
                <a:gd name="T0" fmla="*/ 196 w 196"/>
                <a:gd name="T1" fmla="*/ 0 h 189"/>
                <a:gd name="T2" fmla="*/ 0 w 196"/>
                <a:gd name="T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89">
                  <a:moveTo>
                    <a:pt x="196" y="0"/>
                  </a:moveTo>
                  <a:lnTo>
                    <a:pt x="0" y="189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2933" y="3040"/>
              <a:ext cx="24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2785" name="Group 60"/>
          <p:cNvGrpSpPr>
            <a:grpSpLocks/>
          </p:cNvGrpSpPr>
          <p:nvPr/>
        </p:nvGrpSpPr>
        <p:grpSpPr bwMode="auto">
          <a:xfrm>
            <a:off x="1022350" y="2698750"/>
            <a:ext cx="1503363" cy="425450"/>
            <a:chOff x="628" y="2421"/>
            <a:chExt cx="947" cy="268"/>
          </a:xfrm>
        </p:grpSpPr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628" y="2421"/>
              <a:ext cx="7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rPr>
                <a:t>尺寸界线</a:t>
              </a:r>
            </a:p>
          </p:txBody>
        </p:sp>
        <p:sp>
          <p:nvSpPr>
            <p:cNvPr id="136" name="Freeform 62"/>
            <p:cNvSpPr>
              <a:spLocks/>
            </p:cNvSpPr>
            <p:nvPr/>
          </p:nvSpPr>
          <p:spPr bwMode="auto">
            <a:xfrm>
              <a:off x="1452" y="2562"/>
              <a:ext cx="123" cy="127"/>
            </a:xfrm>
            <a:custGeom>
              <a:avLst/>
              <a:gdLst>
                <a:gd name="T0" fmla="*/ 123 w 123"/>
                <a:gd name="T1" fmla="*/ 0 h 127"/>
                <a:gd name="T2" fmla="*/ 0 w 123"/>
                <a:gd name="T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3" h="127">
                  <a:moveTo>
                    <a:pt x="123" y="0"/>
                  </a:moveTo>
                  <a:lnTo>
                    <a:pt x="0" y="127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37" name="Line 63"/>
            <p:cNvSpPr>
              <a:spLocks noChangeShapeType="1"/>
            </p:cNvSpPr>
            <p:nvPr/>
          </p:nvSpPr>
          <p:spPr bwMode="auto">
            <a:xfrm flipH="1">
              <a:off x="679" y="2687"/>
              <a:ext cx="7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sp>
        <p:nvSpPr>
          <p:cNvPr id="138" name="Text Box 64"/>
          <p:cNvSpPr txBox="1">
            <a:spLocks noChangeArrowheads="1"/>
          </p:cNvSpPr>
          <p:nvPr/>
        </p:nvSpPr>
        <p:spPr bwMode="auto">
          <a:xfrm rot="5400000">
            <a:off x="6377782" y="5519159"/>
            <a:ext cx="590550" cy="617537"/>
          </a:xfrm>
          <a:prstGeom prst="rect">
            <a:avLst/>
          </a:prstGeom>
          <a:solidFill>
            <a:srgbClr val="FF0000"/>
          </a:solidFill>
          <a:ln w="38100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89</a:t>
            </a:r>
          </a:p>
        </p:txBody>
      </p:sp>
      <p:sp>
        <p:nvSpPr>
          <p:cNvPr id="139" name="Text Box 65"/>
          <p:cNvSpPr txBox="1">
            <a:spLocks noChangeArrowheads="1"/>
          </p:cNvSpPr>
          <p:nvPr/>
        </p:nvSpPr>
        <p:spPr bwMode="auto">
          <a:xfrm rot="16200000">
            <a:off x="7982744" y="5538209"/>
            <a:ext cx="590550" cy="617538"/>
          </a:xfrm>
          <a:prstGeom prst="rect">
            <a:avLst/>
          </a:prstGeom>
          <a:solidFill>
            <a:srgbClr val="FF0000"/>
          </a:solidFill>
          <a:ln w="38100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89</a:t>
            </a:r>
          </a:p>
        </p:txBody>
      </p:sp>
      <p:sp>
        <p:nvSpPr>
          <p:cNvPr id="140" name="Text Box 66"/>
          <p:cNvSpPr txBox="1">
            <a:spLocks noChangeArrowheads="1"/>
          </p:cNvSpPr>
          <p:nvPr/>
        </p:nvSpPr>
        <p:spPr bwMode="auto">
          <a:xfrm>
            <a:off x="5151438" y="5539003"/>
            <a:ext cx="590550" cy="617538"/>
          </a:xfrm>
          <a:prstGeom prst="rect">
            <a:avLst/>
          </a:prstGeom>
          <a:solidFill>
            <a:srgbClr val="FF0000"/>
          </a:solidFill>
          <a:ln w="38100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ISOCPEUR" pitchFamily="34" charset="0"/>
                <a:ea typeface="宋体" charset="-122"/>
                <a:cs typeface="+mn-cs"/>
              </a:rPr>
              <a:t>89</a:t>
            </a:r>
          </a:p>
        </p:txBody>
      </p:sp>
      <p:sp>
        <p:nvSpPr>
          <p:cNvPr id="141" name="Text Box 67"/>
          <p:cNvSpPr txBox="1">
            <a:spLocks noChangeArrowheads="1"/>
          </p:cNvSpPr>
          <p:nvPr/>
        </p:nvSpPr>
        <p:spPr bwMode="auto">
          <a:xfrm>
            <a:off x="743979" y="4582427"/>
            <a:ext cx="8153400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⑵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尺寸数字应按国标要求书写，并且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水平方向字头向上，垂直方向字头向左，字高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3.5mm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。</a:t>
            </a:r>
          </a:p>
        </p:txBody>
      </p:sp>
      <p:grpSp>
        <p:nvGrpSpPr>
          <p:cNvPr id="142" name="Group 70"/>
          <p:cNvGrpSpPr>
            <a:grpSpLocks/>
          </p:cNvGrpSpPr>
          <p:nvPr/>
        </p:nvGrpSpPr>
        <p:grpSpPr bwMode="auto">
          <a:xfrm>
            <a:off x="4187825" y="5632450"/>
            <a:ext cx="855663" cy="336550"/>
            <a:chOff x="1646" y="3794"/>
            <a:chExt cx="539" cy="212"/>
          </a:xfrm>
        </p:grpSpPr>
        <p:sp>
          <p:nvSpPr>
            <p:cNvPr id="143" name="Line 71"/>
            <p:cNvSpPr>
              <a:spLocks noChangeShapeType="1"/>
            </p:cNvSpPr>
            <p:nvPr/>
          </p:nvSpPr>
          <p:spPr bwMode="auto">
            <a:xfrm>
              <a:off x="1655" y="3995"/>
              <a:ext cx="5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1646" y="3794"/>
              <a:ext cx="5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应为</a:t>
              </a:r>
            </a:p>
          </p:txBody>
        </p:sp>
      </p:grpSp>
      <p:grpSp>
        <p:nvGrpSpPr>
          <p:cNvPr id="145" name="Group 73"/>
          <p:cNvGrpSpPr>
            <a:grpSpLocks/>
          </p:cNvGrpSpPr>
          <p:nvPr/>
        </p:nvGrpSpPr>
        <p:grpSpPr bwMode="auto">
          <a:xfrm>
            <a:off x="7045325" y="5589588"/>
            <a:ext cx="855663" cy="336550"/>
            <a:chOff x="1646" y="3794"/>
            <a:chExt cx="539" cy="212"/>
          </a:xfrm>
        </p:grpSpPr>
        <p:sp>
          <p:nvSpPr>
            <p:cNvPr id="146" name="Line 74"/>
            <p:cNvSpPr>
              <a:spLocks noChangeShapeType="1"/>
            </p:cNvSpPr>
            <p:nvPr/>
          </p:nvSpPr>
          <p:spPr bwMode="auto">
            <a:xfrm>
              <a:off x="1655" y="3995"/>
              <a:ext cx="5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147" name="Text Box 75"/>
            <p:cNvSpPr txBox="1">
              <a:spLocks noChangeArrowheads="1"/>
            </p:cNvSpPr>
            <p:nvPr/>
          </p:nvSpPr>
          <p:spPr bwMode="auto">
            <a:xfrm>
              <a:off x="1646" y="3794"/>
              <a:ext cx="5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  <a:cs typeface="+mn-cs"/>
                </a:rPr>
                <a:t>应为</a:t>
              </a:r>
            </a:p>
          </p:txBody>
        </p:sp>
      </p:grpSp>
      <p:sp>
        <p:nvSpPr>
          <p:cNvPr id="148" name="Text Box 76"/>
          <p:cNvSpPr txBox="1">
            <a:spLocks noChangeArrowheads="1"/>
          </p:cNvSpPr>
          <p:nvPr/>
        </p:nvSpPr>
        <p:spPr bwMode="auto">
          <a:xfrm>
            <a:off x="1338042" y="5587873"/>
            <a:ext cx="1810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:“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89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”</a:t>
            </a:r>
          </a:p>
        </p:txBody>
      </p:sp>
      <p:sp>
        <p:nvSpPr>
          <p:cNvPr id="150" name="矩形 149"/>
          <p:cNvSpPr>
            <a:spLocks noChangeArrowheads="1"/>
          </p:cNvSpPr>
          <p:nvPr/>
        </p:nvSpPr>
        <p:spPr bwMode="auto">
          <a:xfrm>
            <a:off x="702577" y="6265863"/>
            <a:ext cx="4213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(3)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长度单位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: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mm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不用注出。</a:t>
            </a:r>
          </a:p>
        </p:txBody>
      </p:sp>
      <p:sp>
        <p:nvSpPr>
          <p:cNvPr id="101" name="Text Box 36"/>
          <p:cNvSpPr txBox="1">
            <a:spLocks noChangeArrowheads="1"/>
          </p:cNvSpPr>
          <p:nvPr/>
        </p:nvSpPr>
        <p:spPr bwMode="auto">
          <a:xfrm>
            <a:off x="2787650" y="133350"/>
            <a:ext cx="638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10.1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尺寸标注的基本规定</a:t>
            </a:r>
          </a:p>
        </p:txBody>
      </p:sp>
    </p:spTree>
    <p:extLst>
      <p:ext uri="{BB962C8B-B14F-4D97-AF65-F5344CB8AC3E}">
        <p14:creationId xmlns:p14="http://schemas.microsoft.com/office/powerpoint/2010/main" val="9534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4" grpId="0" autoUpdateAnimBg="0"/>
      <p:bldP spid="100" grpId="0" animBg="1" autoUpdateAnimBg="0"/>
      <p:bldP spid="138" grpId="0" animBg="1" autoUpdateAnimBg="0"/>
      <p:bldP spid="139" grpId="0" animBg="1" autoUpdateAnimBg="0"/>
      <p:bldP spid="140" grpId="0" animBg="1" autoUpdateAnimBg="0"/>
      <p:bldP spid="141" grpId="0" autoUpdateAnimBg="0"/>
      <p:bldP spid="148" grpId="0" autoUpdateAnimBg="0"/>
      <p:bldP spid="150" grpId="0"/>
    </p:bldLst>
  </p:timing>
</p:sld>
</file>

<file path=ppt/theme/theme1.xml><?xml version="1.0" encoding="utf-8"?>
<a:theme xmlns:a="http://schemas.openxmlformats.org/drawingml/2006/main" name="1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E3E3E"/>
    </a:accent1>
    <a:accent2>
      <a:srgbClr val="4D4D4D"/>
    </a:accent2>
    <a:accent3>
      <a:srgbClr val="717171"/>
    </a:accent3>
    <a:accent4>
      <a:srgbClr val="919191"/>
    </a:accent4>
    <a:accent5>
      <a:srgbClr val="A5A5A5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2246</Words>
  <Application>Microsoft Office PowerPoint</Application>
  <PresentationFormat>全屏显示(4:3)</PresentationFormat>
  <Paragraphs>540</Paragraphs>
  <Slides>46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46</vt:i4>
      </vt:variant>
    </vt:vector>
  </HeadingPairs>
  <TitlesOfParts>
    <vt:vector size="74" baseType="lpstr">
      <vt:lpstr>EuroRoman</vt:lpstr>
      <vt:lpstr>ISOCP</vt:lpstr>
      <vt:lpstr>ISOCPEUR</vt:lpstr>
      <vt:lpstr>Monotype Sorts</vt:lpstr>
      <vt:lpstr>Romantic</vt:lpstr>
      <vt:lpstr>SansSerif</vt:lpstr>
      <vt:lpstr>SuperFrench</vt:lpstr>
      <vt:lpstr>Technic</vt:lpstr>
      <vt:lpstr>黑体</vt:lpstr>
      <vt:lpstr>华文仿宋</vt:lpstr>
      <vt:lpstr>华文新魏</vt:lpstr>
      <vt:lpstr>隶书</vt:lpstr>
      <vt:lpstr>宋体</vt:lpstr>
      <vt:lpstr>微软雅黑</vt:lpstr>
      <vt:lpstr>新宋体</vt:lpstr>
      <vt:lpstr>Arial</vt:lpstr>
      <vt:lpstr>Calibri</vt:lpstr>
      <vt:lpstr>Marlett</vt:lpstr>
      <vt:lpstr>Symbol</vt:lpstr>
      <vt:lpstr>Times New Roman</vt:lpstr>
      <vt:lpstr>Wingdings</vt:lpstr>
      <vt:lpstr>11_默认设计模板</vt:lpstr>
      <vt:lpstr>12_默认设计模板</vt:lpstr>
      <vt:lpstr>14_默认设计模板</vt:lpstr>
      <vt:lpstr>场景型模板</vt:lpstr>
      <vt:lpstr>1_场景型模板</vt:lpstr>
      <vt:lpstr>默认设计模板</vt:lpstr>
      <vt:lpstr>4_场景型模板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2021-05-18T02:28:52Z</dcterms:created>
  <dcterms:modified xsi:type="dcterms:W3CDTF">2021-05-18T16:14:35Z</dcterms:modified>
</cp:coreProperties>
</file>