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5" r:id="rId2"/>
    <p:sldId id="376" r:id="rId3"/>
    <p:sldId id="325" r:id="rId4"/>
    <p:sldId id="377" r:id="rId5"/>
    <p:sldId id="359" r:id="rId6"/>
    <p:sldId id="360" r:id="rId7"/>
    <p:sldId id="361" r:id="rId8"/>
    <p:sldId id="362" r:id="rId9"/>
    <p:sldId id="358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55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A14E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07ED74-ED2B-4653-B07C-1065F292F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BB985F-8149-4424-9281-7C6A87835D90}" type="slidenum">
              <a:rPr kumimoji="0" lang="en-US" altLang="zh-CN"/>
              <a:pPr>
                <a:spcBef>
                  <a:spcPct val="0"/>
                </a:spcBef>
              </a:pPr>
              <a:t>5</a:t>
            </a:fld>
            <a:endParaRPr kumimoji="0"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0475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D3F960-B491-4829-8019-99818EC5BC24}" type="slidenum">
              <a:rPr kumimoji="0" lang="en-US" altLang="zh-CN"/>
              <a:pPr>
                <a:spcBef>
                  <a:spcPct val="0"/>
                </a:spcBef>
              </a:pPr>
              <a:t>17</a:t>
            </a:fld>
            <a:endParaRPr kumimoji="0"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097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D01B9-6514-4ADA-8781-1CE0FC38D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4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325DC-EA07-40F2-879A-B56107457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96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E9E7C-3C49-4124-A477-87B83F19E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4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43A2D-2278-4803-9C6D-AD77500B2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071E-D6B6-42C4-AEE3-ECDA87F87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5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307C-B2ED-4765-944A-646A5BEDC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7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ABB9-F974-4131-B07F-6058CB558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5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DE1E-218C-44CD-BBD3-109CA1DC5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EF2BC-7CD5-4F89-A6F0-19621E459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23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421E2-4816-45AD-B5B6-46F29AA69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8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601E-F248-4E10-AF43-2F1C78584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4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982C800-F9C4-415B-9AD8-72492572A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96AA8C2-AC5B-420A-82DF-419781B60B56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5141656" y="1938687"/>
            <a:ext cx="2771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4400" i="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本周内容</a:t>
            </a:r>
            <a:endParaRPr kumimoji="0" lang="zh-CN" altLang="en-US" sz="4400" i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Rectangle 3"/>
          <p:cNvSpPr txBox="1">
            <a:spLocks noChangeArrowheads="1"/>
          </p:cNvSpPr>
          <p:nvPr/>
        </p:nvSpPr>
        <p:spPr bwMode="auto">
          <a:xfrm>
            <a:off x="5236789" y="2637188"/>
            <a:ext cx="4815482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0" lang="en-US" altLang="zh-CN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kumimoji="0" lang="en-US" altLang="zh-CN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基本体的投影</a:t>
            </a:r>
            <a:endParaRPr kumimoji="0" lang="en-US" altLang="zh-CN" sz="2400" i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03397" y="4743886"/>
            <a:ext cx="498928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i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kumimoji="0"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绘制</a:t>
            </a:r>
            <a:r>
              <a:rPr kumimoji="0"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基本平面立体和基本</a:t>
            </a:r>
            <a:r>
              <a:rPr kumimoji="0"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曲面立体，并</a:t>
            </a:r>
            <a:r>
              <a:rPr kumimoji="0"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在立体表面取</a:t>
            </a:r>
            <a:r>
              <a:rPr kumimoji="0"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kumimoji="0"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16" name="组合 1"/>
            <p:cNvGrpSpPr>
              <a:grpSpLocks/>
            </p:cNvGrpSpPr>
            <p:nvPr/>
          </p:nvGrpSpPr>
          <p:grpSpPr bwMode="auto">
            <a:xfrm flipH="1">
              <a:off x="0" y="0"/>
              <a:ext cx="9144000" cy="6858000"/>
              <a:chOff x="0" y="0"/>
              <a:chExt cx="9164638" cy="6858000"/>
            </a:xfrm>
          </p:grpSpPr>
          <p:sp>
            <p:nvSpPr>
              <p:cNvPr id="1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2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3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2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22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23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8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24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</p:grpSp>
        <p:sp>
          <p:nvSpPr>
            <p:cNvPr id="17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7308304" y="4365104"/>
            <a:ext cx="1743596" cy="17435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8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66679A-A04D-47AB-8800-AE848EA0F1D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777277" y="2752725"/>
            <a:ext cx="4454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点的可见性规定：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80808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若点所在的平面的投影可见，点的投影也可见；若平面的投影积聚成直线，点的投影也可见。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770927" y="1666875"/>
            <a:ext cx="410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基本方法：平面上取点</a:t>
            </a:r>
          </a:p>
        </p:txBody>
      </p:sp>
      <p:sp>
        <p:nvSpPr>
          <p:cNvPr id="11269" name="Freeform 11"/>
          <p:cNvSpPr>
            <a:spLocks/>
          </p:cNvSpPr>
          <p:nvPr/>
        </p:nvSpPr>
        <p:spPr bwMode="auto">
          <a:xfrm>
            <a:off x="7537450" y="4473575"/>
            <a:ext cx="1096963" cy="1588"/>
          </a:xfrm>
          <a:custGeom>
            <a:avLst/>
            <a:gdLst>
              <a:gd name="T0" fmla="*/ 0 w 691"/>
              <a:gd name="T1" fmla="*/ 0 h 1"/>
              <a:gd name="T2" fmla="*/ 2147483647 w 691"/>
              <a:gd name="T3" fmla="*/ 0 h 1"/>
              <a:gd name="T4" fmla="*/ 0 60000 65536"/>
              <a:gd name="T5" fmla="*/ 0 60000 65536"/>
              <a:gd name="T6" fmla="*/ 0 w 691"/>
              <a:gd name="T7" fmla="*/ 0 h 1"/>
              <a:gd name="T8" fmla="*/ 691 w 6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" h="1">
                <a:moveTo>
                  <a:pt x="0" y="0"/>
                </a:moveTo>
                <a:lnTo>
                  <a:pt x="691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42" name="Text Box 15"/>
          <p:cNvSpPr txBox="1">
            <a:spLocks noChangeArrowheads="1"/>
          </p:cNvSpPr>
          <p:nvPr/>
        </p:nvSpPr>
        <p:spPr bwMode="auto">
          <a:xfrm>
            <a:off x="660400" y="641350"/>
            <a:ext cx="4075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⑶ </a:t>
            </a:r>
            <a:r>
              <a:rPr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棱柱表面上取点</a:t>
            </a:r>
          </a:p>
        </p:txBody>
      </p:sp>
      <p:sp>
        <p:nvSpPr>
          <p:cNvPr id="11272" name="Freeform 16"/>
          <p:cNvSpPr>
            <a:spLocks/>
          </p:cNvSpPr>
          <p:nvPr/>
        </p:nvSpPr>
        <p:spPr bwMode="auto">
          <a:xfrm>
            <a:off x="5791200" y="3309938"/>
            <a:ext cx="1295400" cy="1158875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2147483647 h 816"/>
              <a:gd name="T4" fmla="*/ 2147483647 w 816"/>
              <a:gd name="T5" fmla="*/ 2147483647 h 816"/>
              <a:gd name="T6" fmla="*/ 2147483647 w 816"/>
              <a:gd name="T7" fmla="*/ 0 h 816"/>
              <a:gd name="T8" fmla="*/ 0 w 816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816"/>
              <a:gd name="T17" fmla="*/ 816 w 81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  <a:lnTo>
                  <a:pt x="816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6118225" y="3297238"/>
            <a:ext cx="0" cy="11715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6759575" y="3309938"/>
            <a:ext cx="0" cy="11588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5" name="AutoShape 19"/>
          <p:cNvSpPr>
            <a:spLocks noChangeArrowheads="1"/>
          </p:cNvSpPr>
          <p:nvPr/>
        </p:nvSpPr>
        <p:spPr bwMode="auto">
          <a:xfrm>
            <a:off x="5791200" y="4953000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5943600" y="3645024"/>
            <a:ext cx="0" cy="20955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>
            <a:off x="5943600" y="3641725"/>
            <a:ext cx="2438400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680075" y="3309938"/>
            <a:ext cx="463550" cy="473075"/>
            <a:chOff x="3578" y="2486"/>
            <a:chExt cx="292" cy="298"/>
          </a:xfrm>
        </p:grpSpPr>
        <p:sp>
          <p:nvSpPr>
            <p:cNvPr id="11312" name="Text Box 26"/>
            <p:cNvSpPr txBox="1">
              <a:spLocks noChangeArrowheads="1"/>
            </p:cNvSpPr>
            <p:nvPr/>
          </p:nvSpPr>
          <p:spPr bwMode="auto">
            <a:xfrm>
              <a:off x="3664" y="263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13" name="Text Box 27"/>
            <p:cNvSpPr txBox="1">
              <a:spLocks noChangeArrowheads="1"/>
            </p:cNvSpPr>
            <p:nvPr/>
          </p:nvSpPr>
          <p:spPr bwMode="auto">
            <a:xfrm>
              <a:off x="3578" y="248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</a:t>
              </a:r>
              <a:endParaRPr lang="en-US" altLang="zh-CN" sz="2400" b="1" dirty="0" smtClean="0">
                <a:solidFill>
                  <a:schemeClr val="tx1">
                    <a:lumMod val="50000"/>
                  </a:schemeClr>
                </a:solidFill>
                <a:sym typeface="CommercialPi BT" panose="05020102010206080802" pitchFamily="18" charset="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651500" y="5576888"/>
            <a:ext cx="419100" cy="457200"/>
            <a:chOff x="3576" y="3801"/>
            <a:chExt cx="264" cy="288"/>
          </a:xfrm>
        </p:grpSpPr>
        <p:sp>
          <p:nvSpPr>
            <p:cNvPr id="11310" name="Text Box 29"/>
            <p:cNvSpPr txBox="1">
              <a:spLocks noChangeArrowheads="1"/>
            </p:cNvSpPr>
            <p:nvPr/>
          </p:nvSpPr>
          <p:spPr bwMode="auto">
            <a:xfrm>
              <a:off x="3664" y="383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11" name="Text Box 30"/>
            <p:cNvSpPr txBox="1">
              <a:spLocks noChangeArrowheads="1"/>
            </p:cNvSpPr>
            <p:nvPr/>
          </p:nvSpPr>
          <p:spPr bwMode="auto">
            <a:xfrm>
              <a:off x="3576" y="38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endParaRPr lang="en-US" altLang="zh-CN" sz="1600" b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8181975" y="3243263"/>
            <a:ext cx="512763" cy="509587"/>
            <a:chOff x="5154" y="2156"/>
            <a:chExt cx="323" cy="321"/>
          </a:xfrm>
        </p:grpSpPr>
        <p:sp>
          <p:nvSpPr>
            <p:cNvPr id="11308" name="Text Box 32"/>
            <p:cNvSpPr txBox="1">
              <a:spLocks noChangeArrowheads="1"/>
            </p:cNvSpPr>
            <p:nvPr/>
          </p:nvSpPr>
          <p:spPr bwMode="auto">
            <a:xfrm>
              <a:off x="5184" y="2323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9" name="Text Box 33"/>
            <p:cNvSpPr txBox="1">
              <a:spLocks noChangeArrowheads="1"/>
            </p:cNvSpPr>
            <p:nvPr/>
          </p:nvSpPr>
          <p:spPr bwMode="auto">
            <a:xfrm>
              <a:off x="5154" y="2156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r>
                <a:rPr lang="en-US" altLang="zh-CN" sz="2400" b="1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</a:t>
              </a:r>
            </a:p>
          </p:txBody>
        </p:sp>
      </p:grpSp>
      <p:sp>
        <p:nvSpPr>
          <p:cNvPr id="14352" name="Freeform 34"/>
          <p:cNvSpPr>
            <a:spLocks/>
          </p:cNvSpPr>
          <p:nvPr/>
        </p:nvSpPr>
        <p:spPr bwMode="auto">
          <a:xfrm>
            <a:off x="5783263" y="4471988"/>
            <a:ext cx="1322387" cy="1587"/>
          </a:xfrm>
          <a:custGeom>
            <a:avLst/>
            <a:gdLst>
              <a:gd name="T0" fmla="*/ 0 w 833"/>
              <a:gd name="T1" fmla="*/ 0 h 1"/>
              <a:gd name="T2" fmla="*/ 2147483646 w 833"/>
              <a:gd name="T3" fmla="*/ 0 h 1"/>
              <a:gd name="T4" fmla="*/ 0 60000 65536"/>
              <a:gd name="T5" fmla="*/ 0 60000 65536"/>
              <a:gd name="T6" fmla="*/ 0 w 833"/>
              <a:gd name="T7" fmla="*/ 0 h 1"/>
              <a:gd name="T8" fmla="*/ 833 w 83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3" h="1">
                <a:moveTo>
                  <a:pt x="0" y="0"/>
                </a:moveTo>
                <a:lnTo>
                  <a:pt x="83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943600" y="3638550"/>
            <a:ext cx="2438400" cy="2076450"/>
            <a:chOff x="3744" y="2292"/>
            <a:chExt cx="1536" cy="1308"/>
          </a:xfrm>
        </p:grpSpPr>
        <p:sp>
          <p:nvSpPr>
            <p:cNvPr id="14398" name="Line 41"/>
            <p:cNvSpPr>
              <a:spLocks noChangeShapeType="1"/>
            </p:cNvSpPr>
            <p:nvPr/>
          </p:nvSpPr>
          <p:spPr bwMode="auto">
            <a:xfrm>
              <a:off x="3744" y="3456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Line 42"/>
            <p:cNvSpPr>
              <a:spLocks noChangeShapeType="1"/>
            </p:cNvSpPr>
            <p:nvPr/>
          </p:nvSpPr>
          <p:spPr bwMode="auto">
            <a:xfrm>
              <a:off x="5088" y="2292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999163" y="3690938"/>
            <a:ext cx="581025" cy="503237"/>
            <a:chOff x="3779" y="2726"/>
            <a:chExt cx="366" cy="317"/>
          </a:xfrm>
        </p:grpSpPr>
        <p:sp>
          <p:nvSpPr>
            <p:cNvPr id="11304" name="Text Box 44"/>
            <p:cNvSpPr txBox="1">
              <a:spLocks noChangeArrowheads="1"/>
            </p:cNvSpPr>
            <p:nvPr/>
          </p:nvSpPr>
          <p:spPr bwMode="auto">
            <a:xfrm>
              <a:off x="3902" y="2889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5" name="Text Box 45"/>
            <p:cNvSpPr txBox="1">
              <a:spLocks noChangeArrowheads="1"/>
            </p:cNvSpPr>
            <p:nvPr/>
          </p:nvSpPr>
          <p:spPr bwMode="auto">
            <a:xfrm>
              <a:off x="3779" y="272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09614" name="Line 46"/>
          <p:cNvSpPr>
            <a:spLocks noChangeShapeType="1"/>
          </p:cNvSpPr>
          <p:nvPr/>
        </p:nvSpPr>
        <p:spPr bwMode="auto">
          <a:xfrm>
            <a:off x="6321425" y="4070350"/>
            <a:ext cx="3175" cy="194945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069013" y="4575175"/>
            <a:ext cx="407987" cy="503238"/>
            <a:chOff x="3823" y="2871"/>
            <a:chExt cx="257" cy="317"/>
          </a:xfrm>
        </p:grpSpPr>
        <p:sp>
          <p:nvSpPr>
            <p:cNvPr id="11302" name="Text Box 48"/>
            <p:cNvSpPr txBox="1">
              <a:spLocks noChangeArrowheads="1"/>
            </p:cNvSpPr>
            <p:nvPr/>
          </p:nvSpPr>
          <p:spPr bwMode="auto">
            <a:xfrm>
              <a:off x="3888" y="3044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9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3" name="Text Box 49"/>
            <p:cNvSpPr txBox="1">
              <a:spLocks noChangeArrowheads="1"/>
            </p:cNvSpPr>
            <p:nvPr/>
          </p:nvSpPr>
          <p:spPr bwMode="auto">
            <a:xfrm>
              <a:off x="3823" y="28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endParaRPr lang="en-US" altLang="zh-CN" sz="1600" b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9618" name="Freeform 50"/>
          <p:cNvSpPr>
            <a:spLocks/>
          </p:cNvSpPr>
          <p:nvPr/>
        </p:nvSpPr>
        <p:spPr bwMode="auto">
          <a:xfrm>
            <a:off x="6321425" y="4068763"/>
            <a:ext cx="1233488" cy="1587"/>
          </a:xfrm>
          <a:custGeom>
            <a:avLst/>
            <a:gdLst>
              <a:gd name="T0" fmla="*/ 0 w 777"/>
              <a:gd name="T1" fmla="*/ 0 h 1"/>
              <a:gd name="T2" fmla="*/ 2147483646 w 777"/>
              <a:gd name="T3" fmla="*/ 0 h 1"/>
              <a:gd name="T4" fmla="*/ 0 60000 65536"/>
              <a:gd name="T5" fmla="*/ 0 60000 65536"/>
              <a:gd name="T6" fmla="*/ 0 w 777"/>
              <a:gd name="T7" fmla="*/ 0 h 1"/>
              <a:gd name="T8" fmla="*/ 777 w 77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7" h="1">
                <a:moveTo>
                  <a:pt x="0" y="0"/>
                </a:moveTo>
                <a:lnTo>
                  <a:pt x="777" y="0"/>
                </a:lnTo>
              </a:path>
            </a:pathLst>
          </a:cu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0" name="Freeform 55"/>
          <p:cNvSpPr>
            <a:spLocks/>
          </p:cNvSpPr>
          <p:nvPr/>
        </p:nvSpPr>
        <p:spPr bwMode="auto">
          <a:xfrm>
            <a:off x="7537450" y="3311525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1" name="Freeform 56"/>
          <p:cNvSpPr>
            <a:spLocks/>
          </p:cNvSpPr>
          <p:nvPr/>
        </p:nvSpPr>
        <p:spPr bwMode="auto">
          <a:xfrm flipH="1">
            <a:off x="8534400" y="3309938"/>
            <a:ext cx="76200" cy="1163637"/>
          </a:xfrm>
          <a:custGeom>
            <a:avLst/>
            <a:gdLst>
              <a:gd name="T0" fmla="*/ 0 w 1"/>
              <a:gd name="T1" fmla="*/ 2147483647 h 816"/>
              <a:gd name="T2" fmla="*/ 0 w 1"/>
              <a:gd name="T3" fmla="*/ 0 h 816"/>
              <a:gd name="T4" fmla="*/ 0 60000 65536"/>
              <a:gd name="T5" fmla="*/ 0 60000 65536"/>
              <a:gd name="T6" fmla="*/ 0 w 1"/>
              <a:gd name="T7" fmla="*/ 0 h 816"/>
              <a:gd name="T8" fmla="*/ 1 w 1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16">
                <a:moveTo>
                  <a:pt x="0" y="8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2" name="Freeform 57"/>
          <p:cNvSpPr>
            <a:spLocks/>
          </p:cNvSpPr>
          <p:nvPr/>
        </p:nvSpPr>
        <p:spPr bwMode="auto">
          <a:xfrm>
            <a:off x="7532688" y="3297238"/>
            <a:ext cx="1090612" cy="4762"/>
          </a:xfrm>
          <a:custGeom>
            <a:avLst/>
            <a:gdLst>
              <a:gd name="T0" fmla="*/ 0 w 687"/>
              <a:gd name="T1" fmla="*/ 2147483647 h 3"/>
              <a:gd name="T2" fmla="*/ 2147483647 w 687"/>
              <a:gd name="T3" fmla="*/ 0 h 3"/>
              <a:gd name="T4" fmla="*/ 0 60000 65536"/>
              <a:gd name="T5" fmla="*/ 0 60000 65536"/>
              <a:gd name="T6" fmla="*/ 0 w 687"/>
              <a:gd name="T7" fmla="*/ 0 h 3"/>
              <a:gd name="T8" fmla="*/ 687 w 687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7" h="3">
                <a:moveTo>
                  <a:pt x="0" y="3"/>
                </a:moveTo>
                <a:lnTo>
                  <a:pt x="687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3" name="Line 58"/>
          <p:cNvSpPr>
            <a:spLocks noChangeShapeType="1"/>
          </p:cNvSpPr>
          <p:nvPr/>
        </p:nvSpPr>
        <p:spPr bwMode="auto">
          <a:xfrm flipV="1">
            <a:off x="8077200" y="3294063"/>
            <a:ext cx="0" cy="11747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7404100" y="3722688"/>
            <a:ext cx="584200" cy="473075"/>
            <a:chOff x="4664" y="2458"/>
            <a:chExt cx="368" cy="298"/>
          </a:xfrm>
        </p:grpSpPr>
        <p:sp>
          <p:nvSpPr>
            <p:cNvPr id="11300" name="Text Box 60"/>
            <p:cNvSpPr txBox="1">
              <a:spLocks noChangeArrowheads="1"/>
            </p:cNvSpPr>
            <p:nvPr/>
          </p:nvSpPr>
          <p:spPr bwMode="auto">
            <a:xfrm>
              <a:off x="4664" y="2602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1" name="Text Box 61"/>
            <p:cNvSpPr txBox="1">
              <a:spLocks noChangeArrowheads="1"/>
            </p:cNvSpPr>
            <p:nvPr/>
          </p:nvSpPr>
          <p:spPr bwMode="auto">
            <a:xfrm>
              <a:off x="4709" y="2458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</a:t>
              </a:r>
              <a:endParaRPr lang="en-US" altLang="zh-CN" sz="2400" b="1" dirty="0" smtClean="0">
                <a:solidFill>
                  <a:schemeClr val="tx1">
                    <a:lumMod val="50000"/>
                  </a:schemeClr>
                </a:solidFill>
                <a:sym typeface="CommercialPi BT" panose="05020102010206080802" pitchFamily="18" charset="2"/>
              </a:endParaRPr>
            </a:p>
          </p:txBody>
        </p:sp>
      </p:grpSp>
      <p:grpSp>
        <p:nvGrpSpPr>
          <p:cNvPr id="14364" name="Group 119"/>
          <p:cNvGrpSpPr>
            <a:grpSpLocks/>
          </p:cNvGrpSpPr>
          <p:nvPr/>
        </p:nvGrpSpPr>
        <p:grpSpPr bwMode="auto">
          <a:xfrm flipH="1">
            <a:off x="6340475" y="3154363"/>
            <a:ext cx="114300" cy="1465262"/>
            <a:chOff x="5522" y="285"/>
            <a:chExt cx="0" cy="1305"/>
          </a:xfrm>
        </p:grpSpPr>
        <p:sp>
          <p:nvSpPr>
            <p:cNvPr id="1438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5" name="Group 106"/>
          <p:cNvGrpSpPr>
            <a:grpSpLocks/>
          </p:cNvGrpSpPr>
          <p:nvPr/>
        </p:nvGrpSpPr>
        <p:grpSpPr bwMode="auto">
          <a:xfrm>
            <a:off x="5649913" y="5491163"/>
            <a:ext cx="1579562" cy="114300"/>
            <a:chOff x="3342" y="421"/>
            <a:chExt cx="1305" cy="0"/>
          </a:xfrm>
        </p:grpSpPr>
        <p:sp>
          <p:nvSpPr>
            <p:cNvPr id="14378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9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0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1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2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6" name="Group 119"/>
          <p:cNvGrpSpPr>
            <a:grpSpLocks/>
          </p:cNvGrpSpPr>
          <p:nvPr/>
        </p:nvGrpSpPr>
        <p:grpSpPr bwMode="auto">
          <a:xfrm>
            <a:off x="6461125" y="4787900"/>
            <a:ext cx="200025" cy="1404938"/>
            <a:chOff x="5522" y="285"/>
            <a:chExt cx="0" cy="1305"/>
          </a:xfrm>
        </p:grpSpPr>
        <p:sp>
          <p:nvSpPr>
            <p:cNvPr id="1437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7" name="Group 119"/>
          <p:cNvGrpSpPr>
            <a:grpSpLocks/>
          </p:cNvGrpSpPr>
          <p:nvPr/>
        </p:nvGrpSpPr>
        <p:grpSpPr bwMode="auto">
          <a:xfrm flipH="1">
            <a:off x="7977188" y="3154363"/>
            <a:ext cx="112712" cy="1465262"/>
            <a:chOff x="5522" y="285"/>
            <a:chExt cx="0" cy="1305"/>
          </a:xfrm>
        </p:grpSpPr>
        <p:sp>
          <p:nvSpPr>
            <p:cNvPr id="14368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57"/>
          <p:cNvGrpSpPr>
            <a:grpSpLocks/>
          </p:cNvGrpSpPr>
          <p:nvPr/>
        </p:nvGrpSpPr>
        <p:grpSpPr bwMode="auto">
          <a:xfrm>
            <a:off x="6386513" y="858838"/>
            <a:ext cx="1368425" cy="1497012"/>
            <a:chOff x="3707904" y="1714413"/>
            <a:chExt cx="1368152" cy="1498563"/>
          </a:xfrm>
        </p:grpSpPr>
        <p:sp>
          <p:nvSpPr>
            <p:cNvPr id="71" name="六边形 70"/>
            <p:cNvSpPr/>
            <p:nvPr/>
          </p:nvSpPr>
          <p:spPr>
            <a:xfrm>
              <a:off x="3707904" y="1714413"/>
              <a:ext cx="1368152" cy="392518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068194" y="2106931"/>
              <a:ext cx="647571" cy="1106045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3" name="平行四边形 72"/>
            <p:cNvSpPr/>
            <p:nvPr/>
          </p:nvSpPr>
          <p:spPr>
            <a:xfrm rot="16200000">
              <a:off x="3236500" y="2381282"/>
              <a:ext cx="1303099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4" name="平行四边形 73"/>
            <p:cNvSpPr/>
            <p:nvPr/>
          </p:nvSpPr>
          <p:spPr>
            <a:xfrm rot="16200000" flipV="1">
              <a:off x="4244362" y="2381281"/>
              <a:ext cx="1303099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806640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utoUpdateAnimBg="0"/>
      <p:bldP spid="109577" grpId="0"/>
      <p:bldP spid="109588" grpId="0" animBg="1"/>
      <p:bldP spid="109589" grpId="0" animBg="1"/>
      <p:bldP spid="109614" grpId="0" animBg="1"/>
      <p:bldP spid="1096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B0A925A-25DF-4566-A17F-FA482ECB958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69075" y="2393875"/>
            <a:ext cx="1584325" cy="2773363"/>
            <a:chOff x="4042" y="1584"/>
            <a:chExt cx="998" cy="1747"/>
          </a:xfrm>
        </p:grpSpPr>
        <p:sp>
          <p:nvSpPr>
            <p:cNvPr id="17502" name="Line 3"/>
            <p:cNvSpPr>
              <a:spLocks noChangeShapeType="1"/>
            </p:cNvSpPr>
            <p:nvPr/>
          </p:nvSpPr>
          <p:spPr bwMode="auto">
            <a:xfrm>
              <a:off x="4042" y="3071"/>
              <a:ext cx="0" cy="2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3" name="Line 4"/>
            <p:cNvSpPr>
              <a:spLocks noChangeShapeType="1"/>
            </p:cNvSpPr>
            <p:nvPr/>
          </p:nvSpPr>
          <p:spPr bwMode="auto">
            <a:xfrm>
              <a:off x="4800" y="1584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63267" y="3030432"/>
            <a:ext cx="4093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棱锥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处于图示位置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8126413" y="3765475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(    )</a:t>
            </a:r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6553200" y="2392288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7772400" y="2163688"/>
            <a:ext cx="0" cy="205740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10325" y="1997000"/>
            <a:ext cx="454025" cy="533400"/>
            <a:chOff x="3952" y="1738"/>
            <a:chExt cx="286" cy="336"/>
          </a:xfrm>
        </p:grpSpPr>
        <p:sp>
          <p:nvSpPr>
            <p:cNvPr id="17500" name="Text Box 10"/>
            <p:cNvSpPr txBox="1">
              <a:spLocks noChangeArrowheads="1"/>
            </p:cNvSpPr>
            <p:nvPr/>
          </p:nvSpPr>
          <p:spPr bwMode="auto">
            <a:xfrm>
              <a:off x="3967" y="1738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s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501" name="Text Box 11"/>
            <p:cNvSpPr txBox="1">
              <a:spLocks noChangeArrowheads="1"/>
            </p:cNvSpPr>
            <p:nvPr/>
          </p:nvSpPr>
          <p:spPr bwMode="auto">
            <a:xfrm>
              <a:off x="3952" y="192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950200" y="1982713"/>
            <a:ext cx="479425" cy="533400"/>
            <a:chOff x="4922" y="1738"/>
            <a:chExt cx="302" cy="336"/>
          </a:xfrm>
        </p:grpSpPr>
        <p:sp>
          <p:nvSpPr>
            <p:cNvPr id="17498" name="Text Box 13"/>
            <p:cNvSpPr txBox="1">
              <a:spLocks noChangeArrowheads="1"/>
            </p:cNvSpPr>
            <p:nvPr/>
          </p:nvSpPr>
          <p:spPr bwMode="auto">
            <a:xfrm>
              <a:off x="4922" y="1738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s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17499" name="Text Box 14"/>
            <p:cNvSpPr txBox="1">
              <a:spLocks noChangeArrowheads="1"/>
            </p:cNvSpPr>
            <p:nvPr/>
          </p:nvSpPr>
          <p:spPr bwMode="auto">
            <a:xfrm>
              <a:off x="4960" y="192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sp>
        <p:nvSpPr>
          <p:cNvPr id="110607" name="AutoShape 15"/>
          <p:cNvSpPr>
            <a:spLocks noChangeArrowheads="1"/>
          </p:cNvSpPr>
          <p:nvPr/>
        </p:nvSpPr>
        <p:spPr bwMode="auto">
          <a:xfrm>
            <a:off x="5867400" y="2392288"/>
            <a:ext cx="1371600" cy="18288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600" b="1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6553200" y="2165275"/>
            <a:ext cx="0" cy="205740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265842" y="262289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棱锥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769938" y="2549525"/>
            <a:ext cx="4143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棱锥的三视图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750888" y="4745038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⑶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在棱锥表面上取点</a:t>
            </a:r>
          </a:p>
        </p:txBody>
      </p:sp>
      <p:sp>
        <p:nvSpPr>
          <p:cNvPr id="110612" name="AutoShape 20"/>
          <p:cNvSpPr>
            <a:spLocks noChangeArrowheads="1"/>
          </p:cNvSpPr>
          <p:nvPr/>
        </p:nvSpPr>
        <p:spPr bwMode="auto">
          <a:xfrm rot="10800000">
            <a:off x="5867400" y="4754488"/>
            <a:ext cx="1371600" cy="9906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600" b="1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 flipV="1">
            <a:off x="6553200" y="5135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867400" y="4754488"/>
            <a:ext cx="1371600" cy="381000"/>
            <a:chOff x="3600" y="3504"/>
            <a:chExt cx="864" cy="240"/>
          </a:xfrm>
        </p:grpSpPr>
        <p:sp>
          <p:nvSpPr>
            <p:cNvPr id="17496" name="Line 23"/>
            <p:cNvSpPr>
              <a:spLocks noChangeShapeType="1"/>
            </p:cNvSpPr>
            <p:nvPr/>
          </p:nvSpPr>
          <p:spPr bwMode="auto">
            <a:xfrm>
              <a:off x="3600" y="3504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7" name="Line 24"/>
            <p:cNvSpPr>
              <a:spLocks noChangeShapeType="1"/>
            </p:cNvSpPr>
            <p:nvPr/>
          </p:nvSpPr>
          <p:spPr bwMode="auto">
            <a:xfrm flipV="1">
              <a:off x="4032" y="3504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18" name="Line 26"/>
          <p:cNvSpPr>
            <a:spLocks noChangeShapeType="1"/>
          </p:cNvSpPr>
          <p:nvPr/>
        </p:nvSpPr>
        <p:spPr bwMode="auto">
          <a:xfrm>
            <a:off x="6096000" y="3625775"/>
            <a:ext cx="2209800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>
            <a:off x="6096000" y="3611488"/>
            <a:ext cx="0" cy="12954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>
            <a:off x="6096000" y="4906888"/>
            <a:ext cx="457200" cy="6858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1" name="Freeform 29"/>
          <p:cNvSpPr>
            <a:spLocks/>
          </p:cNvSpPr>
          <p:nvPr/>
        </p:nvSpPr>
        <p:spPr bwMode="auto">
          <a:xfrm>
            <a:off x="6324600" y="3611488"/>
            <a:ext cx="1588" cy="1693862"/>
          </a:xfrm>
          <a:custGeom>
            <a:avLst/>
            <a:gdLst>
              <a:gd name="T0" fmla="*/ 0 w 1"/>
              <a:gd name="T1" fmla="*/ 0 h 1067"/>
              <a:gd name="T2" fmla="*/ 0 w 1"/>
              <a:gd name="T3" fmla="*/ 2147483646 h 1067"/>
              <a:gd name="T4" fmla="*/ 0 60000 65536"/>
              <a:gd name="T5" fmla="*/ 0 60000 65536"/>
              <a:gd name="T6" fmla="*/ 0 w 1"/>
              <a:gd name="T7" fmla="*/ 0 h 1067"/>
              <a:gd name="T8" fmla="*/ 1 w 1"/>
              <a:gd name="T9" fmla="*/ 1067 h 10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67">
                <a:moveTo>
                  <a:pt x="0" y="0"/>
                </a:moveTo>
                <a:lnTo>
                  <a:pt x="0" y="1067"/>
                </a:lnTo>
              </a:path>
            </a:pathLst>
          </a:cu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118225" y="3230488"/>
            <a:ext cx="463550" cy="533400"/>
            <a:chOff x="3758" y="2544"/>
            <a:chExt cx="292" cy="336"/>
          </a:xfrm>
        </p:grpSpPr>
        <p:sp>
          <p:nvSpPr>
            <p:cNvPr id="17494" name="Text Box 31"/>
            <p:cNvSpPr txBox="1">
              <a:spLocks noChangeArrowheads="1"/>
            </p:cNvSpPr>
            <p:nvPr/>
          </p:nvSpPr>
          <p:spPr bwMode="auto">
            <a:xfrm>
              <a:off x="3802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5" name="Text Box 32"/>
            <p:cNvSpPr txBox="1">
              <a:spLocks noChangeArrowheads="1"/>
            </p:cNvSpPr>
            <p:nvPr/>
          </p:nvSpPr>
          <p:spPr bwMode="auto">
            <a:xfrm>
              <a:off x="3758" y="2544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k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172200" y="5032300"/>
            <a:ext cx="463550" cy="457200"/>
            <a:chOff x="3792" y="3659"/>
            <a:chExt cx="292" cy="288"/>
          </a:xfrm>
        </p:grpSpPr>
        <p:sp>
          <p:nvSpPr>
            <p:cNvPr id="17492" name="Text Box 34"/>
            <p:cNvSpPr txBox="1">
              <a:spLocks noChangeArrowheads="1"/>
            </p:cNvSpPr>
            <p:nvPr/>
          </p:nvSpPr>
          <p:spPr bwMode="auto">
            <a:xfrm>
              <a:off x="3792" y="3715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3" name="Text Box 35"/>
            <p:cNvSpPr txBox="1">
              <a:spLocks noChangeArrowheads="1"/>
            </p:cNvSpPr>
            <p:nvPr/>
          </p:nvSpPr>
          <p:spPr bwMode="auto">
            <a:xfrm>
              <a:off x="3872" y="36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k</a:t>
              </a:r>
              <a:endParaRPr lang="en-US" altLang="zh-CN" sz="1600" b="1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064500" y="3246363"/>
            <a:ext cx="512763" cy="517525"/>
            <a:chOff x="4984" y="2554"/>
            <a:chExt cx="323" cy="326"/>
          </a:xfrm>
        </p:grpSpPr>
        <p:sp>
          <p:nvSpPr>
            <p:cNvPr id="17490" name="Text Box 37"/>
            <p:cNvSpPr txBox="1">
              <a:spLocks noChangeArrowheads="1"/>
            </p:cNvSpPr>
            <p:nvPr/>
          </p:nvSpPr>
          <p:spPr bwMode="auto">
            <a:xfrm>
              <a:off x="5044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1" name="Text Box 38"/>
            <p:cNvSpPr txBox="1">
              <a:spLocks noChangeArrowheads="1"/>
            </p:cNvSpPr>
            <p:nvPr/>
          </p:nvSpPr>
          <p:spPr bwMode="auto">
            <a:xfrm>
              <a:off x="4984" y="2554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k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</p:grp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6346825" y="4129013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/>
              <a:t> </a:t>
            </a:r>
            <a:r>
              <a:rPr lang="en-US" altLang="zh-CN" sz="2400" b="1" i="1"/>
              <a:t>b</a:t>
            </a:r>
            <a:r>
              <a:rPr lang="en-US" altLang="zh-CN" sz="2400" b="1">
                <a:sym typeface="Symbol" panose="05050102010706020507" pitchFamily="18" charset="2"/>
              </a:rPr>
              <a:t>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5532438" y="4510013"/>
            <a:ext cx="1957387" cy="1600200"/>
            <a:chOff x="3389" y="3350"/>
            <a:chExt cx="1233" cy="1008"/>
          </a:xfrm>
        </p:grpSpPr>
        <p:sp>
          <p:nvSpPr>
            <p:cNvPr id="17487" name="Text Box 41"/>
            <p:cNvSpPr txBox="1">
              <a:spLocks noChangeArrowheads="1"/>
            </p:cNvSpPr>
            <p:nvPr/>
          </p:nvSpPr>
          <p:spPr bwMode="auto">
            <a:xfrm>
              <a:off x="3389" y="33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a</a:t>
              </a:r>
              <a:endParaRPr lang="en-US" altLang="zh-CN" sz="1600" b="1"/>
            </a:p>
          </p:txBody>
        </p:sp>
        <p:sp>
          <p:nvSpPr>
            <p:cNvPr id="17488" name="Text Box 42"/>
            <p:cNvSpPr txBox="1">
              <a:spLocks noChangeArrowheads="1"/>
            </p:cNvSpPr>
            <p:nvPr/>
          </p:nvSpPr>
          <p:spPr bwMode="auto">
            <a:xfrm>
              <a:off x="3932" y="40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 dirty="0"/>
                <a:t>b</a:t>
              </a:r>
              <a:endParaRPr lang="en-US" altLang="zh-CN" sz="1600" b="1" dirty="0"/>
            </a:p>
          </p:txBody>
        </p:sp>
        <p:sp>
          <p:nvSpPr>
            <p:cNvPr id="17489" name="Text Box 43"/>
            <p:cNvSpPr txBox="1">
              <a:spLocks noChangeArrowheads="1"/>
            </p:cNvSpPr>
            <p:nvPr/>
          </p:nvSpPr>
          <p:spPr bwMode="auto">
            <a:xfrm>
              <a:off x="4421" y="337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c</a:t>
              </a:r>
              <a:endParaRPr lang="en-US" altLang="zh-CN" sz="1600" b="1" i="1"/>
            </a:p>
          </p:txBody>
        </p:sp>
      </p:grpSp>
      <p:sp>
        <p:nvSpPr>
          <p:cNvPr id="110636" name="Text Box 44"/>
          <p:cNvSpPr txBox="1">
            <a:spLocks noChangeArrowheads="1"/>
          </p:cNvSpPr>
          <p:nvPr/>
        </p:nvSpPr>
        <p:spPr bwMode="auto">
          <a:xfrm>
            <a:off x="7410450" y="412901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  <a:r>
              <a:rPr lang="en-US" altLang="zh-CN" sz="1600" b="1" dirty="0"/>
              <a:t>(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  <a:r>
              <a:rPr lang="en-US" altLang="zh-CN" sz="1600" b="1" dirty="0"/>
              <a:t>)</a:t>
            </a:r>
          </a:p>
        </p:txBody>
      </p:sp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8520113" y="41560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</a:p>
        </p:txBody>
      </p:sp>
      <p:sp>
        <p:nvSpPr>
          <p:cNvPr id="110638" name="Line 46"/>
          <p:cNvSpPr>
            <a:spLocks noChangeShapeType="1"/>
          </p:cNvSpPr>
          <p:nvPr/>
        </p:nvSpPr>
        <p:spPr bwMode="auto">
          <a:xfrm>
            <a:off x="5638800" y="4221088"/>
            <a:ext cx="1752600" cy="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7620000" y="4221088"/>
            <a:ext cx="1371600" cy="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867400" y="4222675"/>
            <a:ext cx="1371600" cy="533400"/>
            <a:chOff x="3600" y="3168"/>
            <a:chExt cx="864" cy="336"/>
          </a:xfrm>
        </p:grpSpPr>
        <p:sp>
          <p:nvSpPr>
            <p:cNvPr id="17485" name="Line 49"/>
            <p:cNvSpPr>
              <a:spLocks noChangeShapeType="1"/>
            </p:cNvSpPr>
            <p:nvPr/>
          </p:nvSpPr>
          <p:spPr bwMode="auto">
            <a:xfrm>
              <a:off x="3600" y="316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50"/>
            <p:cNvSpPr>
              <a:spLocks noChangeShapeType="1"/>
            </p:cNvSpPr>
            <p:nvPr/>
          </p:nvSpPr>
          <p:spPr bwMode="auto">
            <a:xfrm>
              <a:off x="4464" y="316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43" name="Line 51"/>
          <p:cNvSpPr>
            <a:spLocks noChangeShapeType="1"/>
          </p:cNvSpPr>
          <p:nvPr/>
        </p:nvSpPr>
        <p:spPr bwMode="auto">
          <a:xfrm>
            <a:off x="5867400" y="4221088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4" name="Line 52"/>
          <p:cNvSpPr>
            <a:spLocks noChangeShapeType="1"/>
          </p:cNvSpPr>
          <p:nvPr/>
        </p:nvSpPr>
        <p:spPr bwMode="auto">
          <a:xfrm>
            <a:off x="7772400" y="42195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421438" y="4684638"/>
            <a:ext cx="303212" cy="588962"/>
            <a:chOff x="3949" y="3036"/>
            <a:chExt cx="191" cy="371"/>
          </a:xfrm>
        </p:grpSpPr>
        <p:sp>
          <p:nvSpPr>
            <p:cNvPr id="17483" name="Text Box 54"/>
            <p:cNvSpPr txBox="1">
              <a:spLocks noChangeArrowheads="1"/>
            </p:cNvSpPr>
            <p:nvPr/>
          </p:nvSpPr>
          <p:spPr bwMode="auto">
            <a:xfrm>
              <a:off x="3949" y="30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s</a:t>
              </a:r>
              <a:endParaRPr lang="en-US" altLang="zh-CN" sz="1600" b="1"/>
            </a:p>
          </p:txBody>
        </p:sp>
        <p:sp>
          <p:nvSpPr>
            <p:cNvPr id="17484" name="Text Box 55"/>
            <p:cNvSpPr txBox="1">
              <a:spLocks noChangeArrowheads="1"/>
            </p:cNvSpPr>
            <p:nvPr/>
          </p:nvSpPr>
          <p:spPr bwMode="auto">
            <a:xfrm>
              <a:off x="3952" y="3253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6324600" y="3611488"/>
            <a:ext cx="1981200" cy="1600200"/>
            <a:chOff x="3888" y="2351"/>
            <a:chExt cx="1248" cy="1008"/>
          </a:xfrm>
        </p:grpSpPr>
        <p:sp>
          <p:nvSpPr>
            <p:cNvPr id="17481" name="Line 57"/>
            <p:cNvSpPr>
              <a:spLocks noChangeShapeType="1"/>
            </p:cNvSpPr>
            <p:nvPr/>
          </p:nvSpPr>
          <p:spPr bwMode="auto">
            <a:xfrm>
              <a:off x="3888" y="3071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58"/>
            <p:cNvSpPr>
              <a:spLocks noChangeShapeType="1"/>
            </p:cNvSpPr>
            <p:nvPr/>
          </p:nvSpPr>
          <p:spPr bwMode="auto">
            <a:xfrm>
              <a:off x="4800" y="2351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51" name="Line 59"/>
          <p:cNvSpPr>
            <a:spLocks noChangeShapeType="1"/>
          </p:cNvSpPr>
          <p:nvPr/>
        </p:nvSpPr>
        <p:spPr bwMode="auto">
          <a:xfrm>
            <a:off x="6553200" y="2393875"/>
            <a:ext cx="381000" cy="1828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2" name="Line 60"/>
          <p:cNvSpPr>
            <a:spLocks noChangeShapeType="1"/>
          </p:cNvSpPr>
          <p:nvPr/>
        </p:nvSpPr>
        <p:spPr bwMode="auto">
          <a:xfrm>
            <a:off x="6934200" y="4222675"/>
            <a:ext cx="0" cy="990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3" name="Line 61"/>
          <p:cNvSpPr>
            <a:spLocks noChangeShapeType="1"/>
          </p:cNvSpPr>
          <p:nvPr/>
        </p:nvSpPr>
        <p:spPr bwMode="auto">
          <a:xfrm>
            <a:off x="6553200" y="5137075"/>
            <a:ext cx="3810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4" name="Line 62"/>
          <p:cNvSpPr>
            <a:spLocks noChangeShapeType="1"/>
          </p:cNvSpPr>
          <p:nvPr/>
        </p:nvSpPr>
        <p:spPr bwMode="auto">
          <a:xfrm>
            <a:off x="6858000" y="3841675"/>
            <a:ext cx="0" cy="1371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5" name="Line 63"/>
          <p:cNvSpPr>
            <a:spLocks noChangeShapeType="1"/>
          </p:cNvSpPr>
          <p:nvPr/>
        </p:nvSpPr>
        <p:spPr bwMode="auto">
          <a:xfrm>
            <a:off x="6858000" y="3841675"/>
            <a:ext cx="1371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8053388" y="3700388"/>
            <a:ext cx="611187" cy="457200"/>
            <a:chOff x="2817" y="2794"/>
            <a:chExt cx="385" cy="288"/>
          </a:xfrm>
        </p:grpSpPr>
        <p:sp>
          <p:nvSpPr>
            <p:cNvPr id="17479" name="Text Box 65"/>
            <p:cNvSpPr txBox="1">
              <a:spLocks noChangeArrowheads="1"/>
            </p:cNvSpPr>
            <p:nvPr/>
          </p:nvSpPr>
          <p:spPr bwMode="auto">
            <a:xfrm>
              <a:off x="2817" y="2802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80" name="Text Box 66"/>
            <p:cNvSpPr txBox="1">
              <a:spLocks noChangeArrowheads="1"/>
            </p:cNvSpPr>
            <p:nvPr/>
          </p:nvSpPr>
          <p:spPr bwMode="auto">
            <a:xfrm>
              <a:off x="2868" y="2794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6858000" y="3841675"/>
            <a:ext cx="1371600" cy="1371600"/>
            <a:chOff x="4224" y="2496"/>
            <a:chExt cx="864" cy="864"/>
          </a:xfrm>
        </p:grpSpPr>
        <p:sp>
          <p:nvSpPr>
            <p:cNvPr id="17477" name="Line 68"/>
            <p:cNvSpPr>
              <a:spLocks noChangeShapeType="1"/>
            </p:cNvSpPr>
            <p:nvPr/>
          </p:nvSpPr>
          <p:spPr bwMode="auto">
            <a:xfrm>
              <a:off x="4224" y="3072"/>
              <a:ext cx="0" cy="28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Line 69"/>
            <p:cNvSpPr>
              <a:spLocks noChangeShapeType="1"/>
            </p:cNvSpPr>
            <p:nvPr/>
          </p:nvSpPr>
          <p:spPr bwMode="auto">
            <a:xfrm>
              <a:off x="4800" y="2496"/>
              <a:ext cx="288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62" name="Text Box 70"/>
          <p:cNvSpPr txBox="1">
            <a:spLocks noChangeArrowheads="1"/>
          </p:cNvSpPr>
          <p:nvPr/>
        </p:nvSpPr>
        <p:spPr bwMode="auto">
          <a:xfrm>
            <a:off x="731838" y="743893"/>
            <a:ext cx="3624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棱锥的组成</a:t>
            </a: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6553200" y="4221088"/>
            <a:ext cx="2209800" cy="1524000"/>
            <a:chOff x="4032" y="2736"/>
            <a:chExt cx="1392" cy="960"/>
          </a:xfrm>
        </p:grpSpPr>
        <p:sp>
          <p:nvSpPr>
            <p:cNvPr id="17475" name="Line 72"/>
            <p:cNvSpPr>
              <a:spLocks noChangeShapeType="1"/>
            </p:cNvSpPr>
            <p:nvPr/>
          </p:nvSpPr>
          <p:spPr bwMode="auto">
            <a:xfrm>
              <a:off x="4032" y="307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73"/>
            <p:cNvSpPr>
              <a:spLocks noChangeShapeType="1"/>
            </p:cNvSpPr>
            <p:nvPr/>
          </p:nvSpPr>
          <p:spPr bwMode="auto">
            <a:xfrm>
              <a:off x="4800" y="2736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66" name="Line 74"/>
          <p:cNvSpPr>
            <a:spLocks noChangeShapeType="1"/>
          </p:cNvSpPr>
          <p:nvPr/>
        </p:nvSpPr>
        <p:spPr bwMode="auto">
          <a:xfrm flipV="1">
            <a:off x="6553200" y="4146475"/>
            <a:ext cx="0" cy="15986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7" name="Line 75"/>
          <p:cNvSpPr>
            <a:spLocks noChangeShapeType="1"/>
          </p:cNvSpPr>
          <p:nvPr/>
        </p:nvSpPr>
        <p:spPr bwMode="auto">
          <a:xfrm flipV="1">
            <a:off x="6553200" y="23938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6629400" y="3460675"/>
            <a:ext cx="481013" cy="533400"/>
            <a:chOff x="3754" y="2544"/>
            <a:chExt cx="303" cy="336"/>
          </a:xfrm>
        </p:grpSpPr>
        <p:sp>
          <p:nvSpPr>
            <p:cNvPr id="17473" name="Text Box 77"/>
            <p:cNvSpPr txBox="1">
              <a:spLocks noChangeArrowheads="1"/>
            </p:cNvSpPr>
            <p:nvPr/>
          </p:nvSpPr>
          <p:spPr bwMode="auto">
            <a:xfrm>
              <a:off x="3802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74" name="Text Box 78"/>
            <p:cNvSpPr txBox="1">
              <a:spLocks noChangeArrowheads="1"/>
            </p:cNvSpPr>
            <p:nvPr/>
          </p:nvSpPr>
          <p:spPr bwMode="auto">
            <a:xfrm>
              <a:off x="3754" y="2544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110674" name="Text Box 82"/>
          <p:cNvSpPr txBox="1">
            <a:spLocks noChangeArrowheads="1"/>
          </p:cNvSpPr>
          <p:nvPr/>
        </p:nvSpPr>
        <p:spPr bwMode="auto">
          <a:xfrm>
            <a:off x="771525" y="1243013"/>
            <a:ext cx="38354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由一个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底面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和若干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侧棱面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组成。侧棱线交于有限远的一点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锥顶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0675" name="Text Box 83"/>
          <p:cNvSpPr txBox="1">
            <a:spLocks noChangeArrowheads="1"/>
          </p:cNvSpPr>
          <p:nvPr/>
        </p:nvSpPr>
        <p:spPr bwMode="auto">
          <a:xfrm>
            <a:off x="657226" y="5179294"/>
            <a:ext cx="4387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同样采用平面上取点法。</a:t>
            </a:r>
          </a:p>
        </p:txBody>
      </p: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6521450" y="4968800"/>
            <a:ext cx="482600" cy="457200"/>
            <a:chOff x="3148" y="3754"/>
            <a:chExt cx="304" cy="288"/>
          </a:xfrm>
        </p:grpSpPr>
        <p:sp>
          <p:nvSpPr>
            <p:cNvPr id="17471" name="Text Box 85"/>
            <p:cNvSpPr txBox="1">
              <a:spLocks noChangeArrowheads="1"/>
            </p:cNvSpPr>
            <p:nvPr/>
          </p:nvSpPr>
          <p:spPr bwMode="auto">
            <a:xfrm>
              <a:off x="3264" y="3811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72" name="Text Box 86"/>
            <p:cNvSpPr txBox="1">
              <a:spLocks noChangeArrowheads="1"/>
            </p:cNvSpPr>
            <p:nvPr/>
          </p:nvSpPr>
          <p:spPr bwMode="auto">
            <a:xfrm>
              <a:off x="3148" y="37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n</a:t>
              </a:r>
              <a:endParaRPr lang="en-US" altLang="zh-CN" sz="1600" b="1"/>
            </a:p>
          </p:txBody>
        </p: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4394205" y="-15949"/>
            <a:ext cx="2270127" cy="2530476"/>
            <a:chOff x="2846" y="284"/>
            <a:chExt cx="1430" cy="1594"/>
          </a:xfrm>
        </p:grpSpPr>
        <p:sp>
          <p:nvSpPr>
            <p:cNvPr id="17467" name="Text Box 88"/>
            <p:cNvSpPr txBox="1">
              <a:spLocks noChangeArrowheads="1"/>
            </p:cNvSpPr>
            <p:nvPr/>
          </p:nvSpPr>
          <p:spPr bwMode="auto">
            <a:xfrm>
              <a:off x="2846" y="1342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A</a:t>
              </a:r>
            </a:p>
          </p:txBody>
        </p:sp>
        <p:sp>
          <p:nvSpPr>
            <p:cNvPr id="17468" name="Text Box 89"/>
            <p:cNvSpPr txBox="1">
              <a:spLocks noChangeArrowheads="1"/>
            </p:cNvSpPr>
            <p:nvPr/>
          </p:nvSpPr>
          <p:spPr bwMode="auto">
            <a:xfrm>
              <a:off x="3529" y="1626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B</a:t>
              </a:r>
            </a:p>
          </p:txBody>
        </p:sp>
        <p:sp>
          <p:nvSpPr>
            <p:cNvPr id="17469" name="Text Box 90"/>
            <p:cNvSpPr txBox="1">
              <a:spLocks noChangeArrowheads="1"/>
            </p:cNvSpPr>
            <p:nvPr/>
          </p:nvSpPr>
          <p:spPr bwMode="auto">
            <a:xfrm>
              <a:off x="4060" y="1226"/>
              <a:ext cx="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C</a:t>
              </a:r>
            </a:p>
          </p:txBody>
        </p:sp>
        <p:sp>
          <p:nvSpPr>
            <p:cNvPr id="17470" name="Text Box 91"/>
            <p:cNvSpPr txBox="1">
              <a:spLocks noChangeArrowheads="1"/>
            </p:cNvSpPr>
            <p:nvPr/>
          </p:nvSpPr>
          <p:spPr bwMode="auto">
            <a:xfrm>
              <a:off x="3374" y="284"/>
              <a:ext cx="1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400" b="1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S</a:t>
              </a:r>
            </a:p>
          </p:txBody>
        </p:sp>
      </p:grpSp>
      <p:grpSp>
        <p:nvGrpSpPr>
          <p:cNvPr id="19" name="Group 92"/>
          <p:cNvGrpSpPr>
            <a:grpSpLocks/>
          </p:cNvGrpSpPr>
          <p:nvPr/>
        </p:nvGrpSpPr>
        <p:grpSpPr bwMode="auto">
          <a:xfrm>
            <a:off x="5451475" y="4084563"/>
            <a:ext cx="2119313" cy="501650"/>
            <a:chOff x="3338" y="3081"/>
            <a:chExt cx="1335" cy="316"/>
          </a:xfrm>
        </p:grpSpPr>
        <p:sp>
          <p:nvSpPr>
            <p:cNvPr id="17465" name="Text Box 93"/>
            <p:cNvSpPr txBox="1">
              <a:spLocks noChangeArrowheads="1"/>
            </p:cNvSpPr>
            <p:nvPr/>
          </p:nvSpPr>
          <p:spPr bwMode="auto">
            <a:xfrm>
              <a:off x="3338" y="3081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a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66" name="Text Box 94"/>
            <p:cNvSpPr txBox="1">
              <a:spLocks noChangeArrowheads="1"/>
            </p:cNvSpPr>
            <p:nvPr/>
          </p:nvSpPr>
          <p:spPr bwMode="auto">
            <a:xfrm>
              <a:off x="4392" y="3109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c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grpSp>
        <p:nvGrpSpPr>
          <p:cNvPr id="20" name="Group 108"/>
          <p:cNvGrpSpPr>
            <a:grpSpLocks/>
          </p:cNvGrpSpPr>
          <p:nvPr/>
        </p:nvGrpSpPr>
        <p:grpSpPr bwMode="auto">
          <a:xfrm>
            <a:off x="4700588" y="199950"/>
            <a:ext cx="1673225" cy="1916113"/>
            <a:chOff x="867" y="1378"/>
            <a:chExt cx="1303" cy="1488"/>
          </a:xfrm>
        </p:grpSpPr>
        <p:sp>
          <p:nvSpPr>
            <p:cNvPr id="17463" name="Freeform 109"/>
            <p:cNvSpPr>
              <a:spLocks/>
            </p:cNvSpPr>
            <p:nvPr/>
          </p:nvSpPr>
          <p:spPr bwMode="auto">
            <a:xfrm>
              <a:off x="867" y="1378"/>
              <a:ext cx="822" cy="1488"/>
            </a:xfrm>
            <a:custGeom>
              <a:avLst/>
              <a:gdLst>
                <a:gd name="T0" fmla="*/ 656 w 822"/>
                <a:gd name="T1" fmla="*/ 0 h 1488"/>
                <a:gd name="T2" fmla="*/ 0 w 822"/>
                <a:gd name="T3" fmla="*/ 1267 h 1488"/>
                <a:gd name="T4" fmla="*/ 822 w 822"/>
                <a:gd name="T5" fmla="*/ 1488 h 1488"/>
                <a:gd name="T6" fmla="*/ 656 w 822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2"/>
                <a:gd name="T13" fmla="*/ 0 h 1488"/>
                <a:gd name="T14" fmla="*/ 822 w 822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2" h="1488">
                  <a:moveTo>
                    <a:pt x="656" y="0"/>
                  </a:moveTo>
                  <a:lnTo>
                    <a:pt x="0" y="1267"/>
                  </a:lnTo>
                  <a:lnTo>
                    <a:pt x="822" y="1488"/>
                  </a:lnTo>
                  <a:lnTo>
                    <a:pt x="656" y="0"/>
                  </a:lnTo>
                  <a:close/>
                </a:path>
              </a:pathLst>
            </a:custGeom>
            <a:gradFill rotWithShape="0">
              <a:gsLst>
                <a:gs pos="0">
                  <a:srgbClr val="5E5E00"/>
                </a:gs>
                <a:gs pos="100000">
                  <a:srgbClr val="CCCC00"/>
                </a:gs>
              </a:gsLst>
              <a:lin ang="27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Freeform 110"/>
            <p:cNvSpPr>
              <a:spLocks/>
            </p:cNvSpPr>
            <p:nvPr/>
          </p:nvSpPr>
          <p:spPr bwMode="auto">
            <a:xfrm>
              <a:off x="1523" y="1389"/>
              <a:ext cx="647" cy="1466"/>
            </a:xfrm>
            <a:custGeom>
              <a:avLst/>
              <a:gdLst>
                <a:gd name="T0" fmla="*/ 0 w 647"/>
                <a:gd name="T1" fmla="*/ 0 h 1466"/>
                <a:gd name="T2" fmla="*/ 166 w 647"/>
                <a:gd name="T3" fmla="*/ 1466 h 1466"/>
                <a:gd name="T4" fmla="*/ 647 w 647"/>
                <a:gd name="T5" fmla="*/ 1219 h 1466"/>
                <a:gd name="T6" fmla="*/ 0 w 647"/>
                <a:gd name="T7" fmla="*/ 0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"/>
                <a:gd name="T13" fmla="*/ 0 h 1466"/>
                <a:gd name="T14" fmla="*/ 647 w 6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" h="1466">
                  <a:moveTo>
                    <a:pt x="0" y="0"/>
                  </a:moveTo>
                  <a:lnTo>
                    <a:pt x="166" y="1466"/>
                  </a:lnTo>
                  <a:lnTo>
                    <a:pt x="647" y="121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00"/>
                </a:gs>
                <a:gs pos="100000">
                  <a:srgbClr val="5E5E00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55459" y="3483772"/>
            <a:ext cx="4929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底面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为水平面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，在俯视图上反映实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459" y="3887735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侧棱面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SAC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为侧垂面</a:t>
            </a:r>
          </a:p>
        </p:txBody>
      </p:sp>
      <p:sp>
        <p:nvSpPr>
          <p:cNvPr id="23" name="矩形 22"/>
          <p:cNvSpPr/>
          <p:nvPr/>
        </p:nvSpPr>
        <p:spPr>
          <a:xfrm>
            <a:off x="655459" y="4291698"/>
            <a:ext cx="3865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另两个侧棱面为一般位置平面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80339" y="2390702"/>
            <a:ext cx="373061" cy="1842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17476" idx="1"/>
          </p:cNvCxnSpPr>
          <p:nvPr/>
        </p:nvCxnSpPr>
        <p:spPr>
          <a:xfrm>
            <a:off x="8153400" y="2390702"/>
            <a:ext cx="609600" cy="18303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621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"/>
                                        <p:tgtEl>
                                          <p:spTgt spid="1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"/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 autoUpdateAnimBg="0"/>
      <p:bldP spid="110599" grpId="0" animBg="1"/>
      <p:bldP spid="110600" grpId="0" animBg="1"/>
      <p:bldP spid="110607" grpId="0" animBg="1" autoUpdateAnimBg="0"/>
      <p:bldP spid="110608" grpId="0" animBg="1"/>
      <p:bldP spid="110610" grpId="0" autoUpdateAnimBg="0"/>
      <p:bldP spid="110611" grpId="0" autoUpdateAnimBg="0"/>
      <p:bldP spid="110612" grpId="0" animBg="1" autoUpdateAnimBg="0"/>
      <p:bldP spid="110613" grpId="0" animBg="1"/>
      <p:bldP spid="110618" grpId="0" animBg="1"/>
      <p:bldP spid="110619" grpId="0" animBg="1"/>
      <p:bldP spid="110620" grpId="0" animBg="1"/>
      <p:bldP spid="110621" grpId="0" animBg="1"/>
      <p:bldP spid="110631" grpId="0" build="p" autoUpdateAnimBg="0"/>
      <p:bldP spid="110636" grpId="0" build="p" autoUpdateAnimBg="0"/>
      <p:bldP spid="110637" grpId="0" build="p" autoUpdateAnimBg="0"/>
      <p:bldP spid="110638" grpId="0" animBg="1"/>
      <p:bldP spid="110639" grpId="0" animBg="1"/>
      <p:bldP spid="110643" grpId="0" animBg="1"/>
      <p:bldP spid="110644" grpId="0" animBg="1"/>
      <p:bldP spid="110651" grpId="0" animBg="1"/>
      <p:bldP spid="110652" grpId="0" animBg="1"/>
      <p:bldP spid="110653" grpId="0" animBg="1"/>
      <p:bldP spid="110654" grpId="0" animBg="1"/>
      <p:bldP spid="110655" grpId="0" animBg="1"/>
      <p:bldP spid="110662" grpId="0" autoUpdateAnimBg="0"/>
      <p:bldP spid="110666" grpId="0" animBg="1"/>
      <p:bldP spid="110667" grpId="0" animBg="1"/>
      <p:bldP spid="110674" grpId="0" autoUpdateAnimBg="0"/>
      <p:bldP spid="110675" grpId="0" autoUpdateAnimBg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7638" y="707002"/>
            <a:ext cx="3260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圆柱体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．形成</a:t>
            </a:r>
          </a:p>
        </p:txBody>
      </p:sp>
      <p:grpSp>
        <p:nvGrpSpPr>
          <p:cNvPr id="98" name="Group 45"/>
          <p:cNvGrpSpPr>
            <a:grpSpLocks/>
          </p:cNvGrpSpPr>
          <p:nvPr/>
        </p:nvGrpSpPr>
        <p:grpSpPr bwMode="auto">
          <a:xfrm>
            <a:off x="35571" y="4233112"/>
            <a:ext cx="2663825" cy="925512"/>
            <a:chOff x="3833" y="572"/>
            <a:chExt cx="1678" cy="583"/>
          </a:xfrm>
        </p:grpSpPr>
        <p:sp>
          <p:nvSpPr>
            <p:cNvPr id="18528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圆柱面上的</a:t>
              </a:r>
              <a:r>
                <a:rPr kumimoji="0" lang="zh-CN" altLang="en-US" sz="20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圆</a:t>
              </a: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在哪里？</a:t>
              </a:r>
            </a:p>
          </p:txBody>
        </p:sp>
        <p:pic>
          <p:nvPicPr>
            <p:cNvPr id="18529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Group 45"/>
          <p:cNvGrpSpPr>
            <a:grpSpLocks/>
          </p:cNvGrpSpPr>
          <p:nvPr/>
        </p:nvGrpSpPr>
        <p:grpSpPr bwMode="auto">
          <a:xfrm>
            <a:off x="4730413" y="4602672"/>
            <a:ext cx="2663825" cy="925512"/>
            <a:chOff x="3833" y="572"/>
            <a:chExt cx="1678" cy="583"/>
          </a:xfrm>
        </p:grpSpPr>
        <p:sp>
          <p:nvSpPr>
            <p:cNvPr id="18526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圆柱面上的</a:t>
              </a:r>
              <a:r>
                <a:rPr kumimoji="0" lang="zh-CN" altLang="en-US" sz="20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直线</a:t>
              </a: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在哪里？</a:t>
              </a:r>
            </a:p>
          </p:txBody>
        </p:sp>
        <p:pic>
          <p:nvPicPr>
            <p:cNvPr id="18527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Freeform 2"/>
          <p:cNvSpPr>
            <a:spLocks/>
          </p:cNvSpPr>
          <p:nvPr/>
        </p:nvSpPr>
        <p:spPr bwMode="auto">
          <a:xfrm>
            <a:off x="7068800" y="2488450"/>
            <a:ext cx="501650" cy="1408112"/>
          </a:xfrm>
          <a:custGeom>
            <a:avLst/>
            <a:gdLst>
              <a:gd name="T0" fmla="*/ 0 w 316"/>
              <a:gd name="T1" fmla="*/ 2147483646 h 887"/>
              <a:gd name="T2" fmla="*/ 0 w 316"/>
              <a:gd name="T3" fmla="*/ 2147483646 h 887"/>
              <a:gd name="T4" fmla="*/ 2147483646 w 316"/>
              <a:gd name="T5" fmla="*/ 2147483646 h 887"/>
              <a:gd name="T6" fmla="*/ 2147483646 w 316"/>
              <a:gd name="T7" fmla="*/ 0 h 887"/>
              <a:gd name="T8" fmla="*/ 0 w 316"/>
              <a:gd name="T9" fmla="*/ 2147483646 h 8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6" h="887">
                <a:moveTo>
                  <a:pt x="0" y="177"/>
                </a:moveTo>
                <a:lnTo>
                  <a:pt x="0" y="887"/>
                </a:lnTo>
                <a:lnTo>
                  <a:pt x="316" y="720"/>
                </a:lnTo>
                <a:lnTo>
                  <a:pt x="316" y="0"/>
                </a:lnTo>
                <a:lnTo>
                  <a:pt x="0" y="177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64"/>
          <p:cNvSpPr>
            <a:spLocks noChangeArrowheads="1"/>
          </p:cNvSpPr>
          <p:nvPr/>
        </p:nvSpPr>
        <p:spPr bwMode="auto">
          <a:xfrm>
            <a:off x="6832263" y="3439362"/>
            <a:ext cx="1433512" cy="515938"/>
          </a:xfrm>
          <a:prstGeom prst="ellipse">
            <a:avLst/>
          </a:prstGeom>
          <a:solidFill>
            <a:srgbClr val="77B1D7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1916757" y="1825668"/>
            <a:ext cx="1530350" cy="3343276"/>
            <a:chOff x="527" y="1204"/>
            <a:chExt cx="964" cy="2106"/>
          </a:xfrm>
        </p:grpSpPr>
        <p:sp>
          <p:nvSpPr>
            <p:cNvPr id="18521" name="AutoShape 5"/>
            <p:cNvSpPr>
              <a:spLocks noChangeArrowheads="1"/>
            </p:cNvSpPr>
            <p:nvPr/>
          </p:nvSpPr>
          <p:spPr bwMode="auto">
            <a:xfrm>
              <a:off x="527" y="1541"/>
              <a:ext cx="964" cy="1291"/>
            </a:xfrm>
            <a:prstGeom prst="can">
              <a:avLst>
                <a:gd name="adj" fmla="val 33480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0D10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8522" name="Line 6"/>
            <p:cNvSpPr>
              <a:spLocks noChangeShapeType="1"/>
            </p:cNvSpPr>
            <p:nvPr/>
          </p:nvSpPr>
          <p:spPr bwMode="auto">
            <a:xfrm flipV="1">
              <a:off x="1000" y="1398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3" name="Line 7"/>
            <p:cNvSpPr>
              <a:spLocks noChangeShapeType="1"/>
            </p:cNvSpPr>
            <p:nvPr/>
          </p:nvSpPr>
          <p:spPr bwMode="auto">
            <a:xfrm>
              <a:off x="1036" y="2832"/>
              <a:ext cx="0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" name="Text Box 8"/>
            <p:cNvSpPr txBox="1">
              <a:spLocks noChangeArrowheads="1"/>
            </p:cNvSpPr>
            <p:nvPr/>
          </p:nvSpPr>
          <p:spPr bwMode="auto">
            <a:xfrm>
              <a:off x="1004" y="1204"/>
              <a:ext cx="2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000" b="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b="1" dirty="0"/>
                <a:t>O</a:t>
              </a:r>
            </a:p>
          </p:txBody>
        </p:sp>
        <p:sp>
          <p:nvSpPr>
            <p:cNvPr id="18525" name="Text Box 9"/>
            <p:cNvSpPr txBox="1">
              <a:spLocks noChangeArrowheads="1"/>
            </p:cNvSpPr>
            <p:nvPr/>
          </p:nvSpPr>
          <p:spPr bwMode="auto">
            <a:xfrm>
              <a:off x="991" y="3058"/>
              <a:ext cx="2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000" b="1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O</a:t>
              </a:r>
            </a:p>
          </p:txBody>
        </p:sp>
      </p:grpSp>
      <p:sp>
        <p:nvSpPr>
          <p:cNvPr id="110" name="Text Box 13"/>
          <p:cNvSpPr txBox="1">
            <a:spLocks noChangeArrowheads="1"/>
          </p:cNvSpPr>
          <p:nvPr/>
        </p:nvSpPr>
        <p:spPr bwMode="auto">
          <a:xfrm>
            <a:off x="3429644" y="4440280"/>
            <a:ext cx="1323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1709106" y="1643196"/>
            <a:ext cx="147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底面</a:t>
            </a:r>
          </a:p>
        </p:txBody>
      </p:sp>
      <p:sp>
        <p:nvSpPr>
          <p:cNvPr id="112" name="Text Box 15"/>
          <p:cNvSpPr txBox="1">
            <a:spLocks noChangeArrowheads="1"/>
          </p:cNvSpPr>
          <p:nvPr/>
        </p:nvSpPr>
        <p:spPr bwMode="auto">
          <a:xfrm>
            <a:off x="38744" y="2460668"/>
            <a:ext cx="161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圆柱面</a:t>
            </a:r>
          </a:p>
        </p:txBody>
      </p:sp>
      <p:sp>
        <p:nvSpPr>
          <p:cNvPr id="113" name="Line 16"/>
          <p:cNvSpPr>
            <a:spLocks noChangeShapeType="1"/>
          </p:cNvSpPr>
          <p:nvPr/>
        </p:nvSpPr>
        <p:spPr bwMode="auto">
          <a:xfrm flipH="1" flipV="1">
            <a:off x="2112020" y="2145342"/>
            <a:ext cx="295275" cy="411369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 flipH="1" flipV="1">
            <a:off x="1130944" y="2919247"/>
            <a:ext cx="961962" cy="388351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8"/>
          <p:cNvSpPr>
            <a:spLocks noChangeShapeType="1"/>
          </p:cNvSpPr>
          <p:nvPr/>
        </p:nvSpPr>
        <p:spPr bwMode="auto">
          <a:xfrm>
            <a:off x="2732732" y="4646655"/>
            <a:ext cx="719137" cy="11588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4064171" y="608641"/>
            <a:ext cx="4577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 圆沿与其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垂直的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直线拉伸形成</a:t>
            </a:r>
          </a:p>
        </p:txBody>
      </p:sp>
      <p:sp>
        <p:nvSpPr>
          <p:cNvPr id="117" name="Oval 20"/>
          <p:cNvSpPr>
            <a:spLocks noChangeArrowheads="1"/>
          </p:cNvSpPr>
          <p:nvPr/>
        </p:nvSpPr>
        <p:spPr bwMode="auto">
          <a:xfrm>
            <a:off x="4536737" y="3602874"/>
            <a:ext cx="1433513" cy="515938"/>
          </a:xfrm>
          <a:prstGeom prst="ellipse">
            <a:avLst/>
          </a:prstGeom>
          <a:solidFill>
            <a:srgbClr val="0070C0">
              <a:alpha val="50195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4064171" y="1235384"/>
            <a:ext cx="4068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矩形绕其边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旋转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形成</a:t>
            </a:r>
          </a:p>
        </p:txBody>
      </p:sp>
      <p:sp>
        <p:nvSpPr>
          <p:cNvPr id="119" name="AutoShape 23"/>
          <p:cNvSpPr>
            <a:spLocks noChangeArrowheads="1"/>
          </p:cNvSpPr>
          <p:nvPr/>
        </p:nvSpPr>
        <p:spPr bwMode="auto">
          <a:xfrm flipV="1">
            <a:off x="7189450" y="3034550"/>
            <a:ext cx="877888" cy="25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14" y="8405"/>
                </a:moveTo>
                <a:cubicBezTo>
                  <a:pt x="16597" y="5512"/>
                  <a:pt x="13865" y="3577"/>
                  <a:pt x="10800" y="3577"/>
                </a:cubicBezTo>
                <a:cubicBezTo>
                  <a:pt x="6810" y="3577"/>
                  <a:pt x="3577" y="6810"/>
                  <a:pt x="357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384" y="0"/>
                  <a:pt x="19469" y="2894"/>
                  <a:pt x="20989" y="7219"/>
                </a:cubicBezTo>
                <a:lnTo>
                  <a:pt x="23536" y="6324"/>
                </a:lnTo>
                <a:lnTo>
                  <a:pt x="20790" y="12047"/>
                </a:lnTo>
                <a:lnTo>
                  <a:pt x="15067" y="9300"/>
                </a:lnTo>
                <a:lnTo>
                  <a:pt x="17614" y="8405"/>
                </a:lnTo>
                <a:close/>
              </a:path>
            </a:pathLst>
          </a:custGeom>
          <a:solidFill>
            <a:srgbClr val="FFFFCC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25"/>
          <p:cNvSpPr>
            <a:spLocks noChangeShapeType="1"/>
          </p:cNvSpPr>
          <p:nvPr/>
        </p:nvSpPr>
        <p:spPr bwMode="auto">
          <a:xfrm>
            <a:off x="7549813" y="1889962"/>
            <a:ext cx="0" cy="2108200"/>
          </a:xfrm>
          <a:custGeom>
            <a:avLst/>
            <a:gdLst>
              <a:gd name="T0" fmla="*/ 0 h 12411"/>
              <a:gd name="T1" fmla="*/ 358104040 h 12411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411">
                <a:moveTo>
                  <a:pt x="0" y="0"/>
                </a:moveTo>
                <a:cubicBezTo>
                  <a:pt x="3333" y="3333"/>
                  <a:pt x="25242" y="9078"/>
                  <a:pt x="28575" y="12411"/>
                </a:cubicBezTo>
              </a:path>
            </a:pathLst>
          </a:custGeom>
          <a:noFill/>
          <a:ln w="12700">
            <a:solidFill>
              <a:srgbClr val="A5002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28"/>
          <p:cNvSpPr>
            <a:spLocks noChangeShapeType="1"/>
          </p:cNvSpPr>
          <p:nvPr/>
        </p:nvSpPr>
        <p:spPr bwMode="auto">
          <a:xfrm>
            <a:off x="7070388" y="27567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35"/>
          <p:cNvSpPr>
            <a:spLocks noChangeShapeType="1"/>
          </p:cNvSpPr>
          <p:nvPr/>
        </p:nvSpPr>
        <p:spPr bwMode="auto">
          <a:xfrm>
            <a:off x="7184688" y="2769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7311688" y="2794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>
            <a:off x="745138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>
            <a:off x="757203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>
            <a:off x="769268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>
            <a:off x="7819688" y="2794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>
            <a:off x="7940338" y="2769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>
            <a:off x="8054638" y="27313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43"/>
          <p:cNvSpPr>
            <a:spLocks noChangeShapeType="1"/>
          </p:cNvSpPr>
          <p:nvPr/>
        </p:nvSpPr>
        <p:spPr bwMode="auto">
          <a:xfrm>
            <a:off x="8156238" y="26995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44"/>
          <p:cNvSpPr>
            <a:spLocks noChangeShapeType="1"/>
          </p:cNvSpPr>
          <p:nvPr/>
        </p:nvSpPr>
        <p:spPr bwMode="auto">
          <a:xfrm>
            <a:off x="8238788" y="26360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45"/>
          <p:cNvSpPr>
            <a:spLocks noChangeShapeType="1"/>
          </p:cNvSpPr>
          <p:nvPr/>
        </p:nvSpPr>
        <p:spPr bwMode="auto">
          <a:xfrm>
            <a:off x="8272125" y="25217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46"/>
          <p:cNvSpPr>
            <a:spLocks noChangeShapeType="1"/>
          </p:cNvSpPr>
          <p:nvPr/>
        </p:nvSpPr>
        <p:spPr bwMode="auto">
          <a:xfrm>
            <a:off x="8226088" y="2458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>
            <a:off x="8143538" y="24074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48"/>
          <p:cNvSpPr>
            <a:spLocks noChangeShapeType="1"/>
          </p:cNvSpPr>
          <p:nvPr/>
        </p:nvSpPr>
        <p:spPr bwMode="auto">
          <a:xfrm>
            <a:off x="8060988" y="23630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49"/>
          <p:cNvSpPr>
            <a:spLocks noChangeShapeType="1"/>
          </p:cNvSpPr>
          <p:nvPr/>
        </p:nvSpPr>
        <p:spPr bwMode="auto">
          <a:xfrm>
            <a:off x="7972088" y="2331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0"/>
          <p:cNvSpPr>
            <a:spLocks noChangeShapeType="1"/>
          </p:cNvSpPr>
          <p:nvPr/>
        </p:nvSpPr>
        <p:spPr bwMode="auto">
          <a:xfrm>
            <a:off x="7876838" y="23185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1"/>
          <p:cNvSpPr>
            <a:spLocks noChangeShapeType="1"/>
          </p:cNvSpPr>
          <p:nvPr/>
        </p:nvSpPr>
        <p:spPr bwMode="auto">
          <a:xfrm>
            <a:off x="7781588" y="23058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52"/>
          <p:cNvSpPr>
            <a:spLocks noChangeShapeType="1"/>
          </p:cNvSpPr>
          <p:nvPr/>
        </p:nvSpPr>
        <p:spPr bwMode="auto">
          <a:xfrm>
            <a:off x="7686338" y="2299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53"/>
          <p:cNvSpPr>
            <a:spLocks noChangeShapeType="1"/>
          </p:cNvSpPr>
          <p:nvPr/>
        </p:nvSpPr>
        <p:spPr bwMode="auto">
          <a:xfrm>
            <a:off x="7584738" y="2286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54"/>
          <p:cNvSpPr>
            <a:spLocks noChangeShapeType="1"/>
          </p:cNvSpPr>
          <p:nvPr/>
        </p:nvSpPr>
        <p:spPr bwMode="auto">
          <a:xfrm>
            <a:off x="7489488" y="2286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55"/>
          <p:cNvSpPr>
            <a:spLocks noChangeShapeType="1"/>
          </p:cNvSpPr>
          <p:nvPr/>
        </p:nvSpPr>
        <p:spPr bwMode="auto">
          <a:xfrm>
            <a:off x="7394238" y="22931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56"/>
          <p:cNvSpPr>
            <a:spLocks noChangeShapeType="1"/>
          </p:cNvSpPr>
          <p:nvPr/>
        </p:nvSpPr>
        <p:spPr bwMode="auto">
          <a:xfrm>
            <a:off x="7286288" y="2299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57"/>
          <p:cNvSpPr>
            <a:spLocks noChangeShapeType="1"/>
          </p:cNvSpPr>
          <p:nvPr/>
        </p:nvSpPr>
        <p:spPr bwMode="auto">
          <a:xfrm>
            <a:off x="7178338" y="2331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8"/>
          <p:cNvSpPr>
            <a:spLocks noChangeShapeType="1"/>
          </p:cNvSpPr>
          <p:nvPr/>
        </p:nvSpPr>
        <p:spPr bwMode="auto">
          <a:xfrm>
            <a:off x="7076738" y="23566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9"/>
          <p:cNvSpPr>
            <a:spLocks noChangeShapeType="1"/>
          </p:cNvSpPr>
          <p:nvPr/>
        </p:nvSpPr>
        <p:spPr bwMode="auto">
          <a:xfrm>
            <a:off x="6987838" y="23947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60"/>
          <p:cNvSpPr>
            <a:spLocks noChangeShapeType="1"/>
          </p:cNvSpPr>
          <p:nvPr/>
        </p:nvSpPr>
        <p:spPr bwMode="auto">
          <a:xfrm>
            <a:off x="6898938" y="24519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61"/>
          <p:cNvSpPr>
            <a:spLocks noChangeShapeType="1"/>
          </p:cNvSpPr>
          <p:nvPr/>
        </p:nvSpPr>
        <p:spPr bwMode="auto">
          <a:xfrm>
            <a:off x="6835438" y="25281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62"/>
          <p:cNvSpPr>
            <a:spLocks noChangeShapeType="1"/>
          </p:cNvSpPr>
          <p:nvPr/>
        </p:nvSpPr>
        <p:spPr bwMode="auto">
          <a:xfrm>
            <a:off x="6886238" y="2642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63"/>
          <p:cNvSpPr>
            <a:spLocks noChangeShapeType="1"/>
          </p:cNvSpPr>
          <p:nvPr/>
        </p:nvSpPr>
        <p:spPr bwMode="auto">
          <a:xfrm>
            <a:off x="6968788" y="26868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65"/>
          <p:cNvSpPr>
            <a:spLocks noChangeShapeType="1"/>
          </p:cNvSpPr>
          <p:nvPr/>
        </p:nvSpPr>
        <p:spPr bwMode="auto">
          <a:xfrm flipV="1">
            <a:off x="7546638" y="1877262"/>
            <a:ext cx="423862" cy="2111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Text Box 66"/>
          <p:cNvSpPr txBox="1">
            <a:spLocks noChangeArrowheads="1"/>
          </p:cNvSpPr>
          <p:nvPr/>
        </p:nvSpPr>
        <p:spPr bwMode="auto">
          <a:xfrm>
            <a:off x="7965738" y="1570875"/>
            <a:ext cx="118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153" name="Line 67"/>
          <p:cNvSpPr>
            <a:spLocks noChangeShapeType="1"/>
          </p:cNvSpPr>
          <p:nvPr/>
        </p:nvSpPr>
        <p:spPr bwMode="auto">
          <a:xfrm flipH="1">
            <a:off x="6470313" y="3304425"/>
            <a:ext cx="582612" cy="60007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 Box 68"/>
          <p:cNvSpPr txBox="1">
            <a:spLocks noChangeArrowheads="1"/>
          </p:cNvSpPr>
          <p:nvPr/>
        </p:nvSpPr>
        <p:spPr bwMode="auto">
          <a:xfrm>
            <a:off x="5938500" y="3890212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母线</a:t>
            </a:r>
          </a:p>
        </p:txBody>
      </p:sp>
      <p:sp>
        <p:nvSpPr>
          <p:cNvPr id="155" name="Line 69"/>
          <p:cNvSpPr>
            <a:spLocks noChangeShapeType="1"/>
          </p:cNvSpPr>
          <p:nvPr/>
        </p:nvSpPr>
        <p:spPr bwMode="auto">
          <a:xfrm>
            <a:off x="7813338" y="3569537"/>
            <a:ext cx="352425" cy="4778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7854613" y="4107700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素线</a:t>
            </a:r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4763750" y="29218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35"/>
          <p:cNvSpPr>
            <a:spLocks noChangeShapeType="1"/>
          </p:cNvSpPr>
          <p:nvPr/>
        </p:nvSpPr>
        <p:spPr bwMode="auto">
          <a:xfrm>
            <a:off x="4878050" y="2934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36"/>
          <p:cNvSpPr>
            <a:spLocks noChangeShapeType="1"/>
          </p:cNvSpPr>
          <p:nvPr/>
        </p:nvSpPr>
        <p:spPr bwMode="auto">
          <a:xfrm>
            <a:off x="5005050" y="2959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514475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38"/>
          <p:cNvSpPr>
            <a:spLocks noChangeShapeType="1"/>
          </p:cNvSpPr>
          <p:nvPr/>
        </p:nvSpPr>
        <p:spPr bwMode="auto">
          <a:xfrm>
            <a:off x="526540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39"/>
          <p:cNvSpPr>
            <a:spLocks noChangeShapeType="1"/>
          </p:cNvSpPr>
          <p:nvPr/>
        </p:nvSpPr>
        <p:spPr bwMode="auto">
          <a:xfrm>
            <a:off x="538605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40"/>
          <p:cNvSpPr>
            <a:spLocks noChangeShapeType="1"/>
          </p:cNvSpPr>
          <p:nvPr/>
        </p:nvSpPr>
        <p:spPr bwMode="auto">
          <a:xfrm>
            <a:off x="5513050" y="2959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5633700" y="2934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42"/>
          <p:cNvSpPr>
            <a:spLocks noChangeShapeType="1"/>
          </p:cNvSpPr>
          <p:nvPr/>
        </p:nvSpPr>
        <p:spPr bwMode="auto">
          <a:xfrm>
            <a:off x="5748000" y="28964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43"/>
          <p:cNvSpPr>
            <a:spLocks noChangeShapeType="1"/>
          </p:cNvSpPr>
          <p:nvPr/>
        </p:nvSpPr>
        <p:spPr bwMode="auto">
          <a:xfrm>
            <a:off x="5849600" y="28646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Line 44"/>
          <p:cNvSpPr>
            <a:spLocks noChangeShapeType="1"/>
          </p:cNvSpPr>
          <p:nvPr/>
        </p:nvSpPr>
        <p:spPr bwMode="auto">
          <a:xfrm>
            <a:off x="5932150" y="28011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Line 45"/>
          <p:cNvSpPr>
            <a:spLocks noChangeShapeType="1"/>
          </p:cNvSpPr>
          <p:nvPr/>
        </p:nvSpPr>
        <p:spPr bwMode="auto">
          <a:xfrm>
            <a:off x="5965487" y="26868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46"/>
          <p:cNvSpPr>
            <a:spLocks noChangeShapeType="1"/>
          </p:cNvSpPr>
          <p:nvPr/>
        </p:nvSpPr>
        <p:spPr bwMode="auto">
          <a:xfrm>
            <a:off x="5919450" y="2623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Line 47"/>
          <p:cNvSpPr>
            <a:spLocks noChangeShapeType="1"/>
          </p:cNvSpPr>
          <p:nvPr/>
        </p:nvSpPr>
        <p:spPr bwMode="auto">
          <a:xfrm>
            <a:off x="5836900" y="25725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48"/>
          <p:cNvSpPr>
            <a:spLocks noChangeShapeType="1"/>
          </p:cNvSpPr>
          <p:nvPr/>
        </p:nvSpPr>
        <p:spPr bwMode="auto">
          <a:xfrm>
            <a:off x="5754350" y="25281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Line 49"/>
          <p:cNvSpPr>
            <a:spLocks noChangeShapeType="1"/>
          </p:cNvSpPr>
          <p:nvPr/>
        </p:nvSpPr>
        <p:spPr bwMode="auto">
          <a:xfrm>
            <a:off x="5665450" y="2496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Line 50"/>
          <p:cNvSpPr>
            <a:spLocks noChangeShapeType="1"/>
          </p:cNvSpPr>
          <p:nvPr/>
        </p:nvSpPr>
        <p:spPr bwMode="auto">
          <a:xfrm>
            <a:off x="5570200" y="24836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Line 51"/>
          <p:cNvSpPr>
            <a:spLocks noChangeShapeType="1"/>
          </p:cNvSpPr>
          <p:nvPr/>
        </p:nvSpPr>
        <p:spPr bwMode="auto">
          <a:xfrm>
            <a:off x="5474950" y="24709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Line 52"/>
          <p:cNvSpPr>
            <a:spLocks noChangeShapeType="1"/>
          </p:cNvSpPr>
          <p:nvPr/>
        </p:nvSpPr>
        <p:spPr bwMode="auto">
          <a:xfrm>
            <a:off x="5379700" y="2464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Line 53"/>
          <p:cNvSpPr>
            <a:spLocks noChangeShapeType="1"/>
          </p:cNvSpPr>
          <p:nvPr/>
        </p:nvSpPr>
        <p:spPr bwMode="auto">
          <a:xfrm>
            <a:off x="5278100" y="2451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4"/>
          <p:cNvSpPr>
            <a:spLocks noChangeShapeType="1"/>
          </p:cNvSpPr>
          <p:nvPr/>
        </p:nvSpPr>
        <p:spPr bwMode="auto">
          <a:xfrm>
            <a:off x="5182850" y="2451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55"/>
          <p:cNvSpPr>
            <a:spLocks noChangeShapeType="1"/>
          </p:cNvSpPr>
          <p:nvPr/>
        </p:nvSpPr>
        <p:spPr bwMode="auto">
          <a:xfrm>
            <a:off x="5087600" y="24582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Line 56"/>
          <p:cNvSpPr>
            <a:spLocks noChangeShapeType="1"/>
          </p:cNvSpPr>
          <p:nvPr/>
        </p:nvSpPr>
        <p:spPr bwMode="auto">
          <a:xfrm>
            <a:off x="4979650" y="2464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Line 57"/>
          <p:cNvSpPr>
            <a:spLocks noChangeShapeType="1"/>
          </p:cNvSpPr>
          <p:nvPr/>
        </p:nvSpPr>
        <p:spPr bwMode="auto">
          <a:xfrm>
            <a:off x="4871700" y="2496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Line 58"/>
          <p:cNvSpPr>
            <a:spLocks noChangeShapeType="1"/>
          </p:cNvSpPr>
          <p:nvPr/>
        </p:nvSpPr>
        <p:spPr bwMode="auto">
          <a:xfrm>
            <a:off x="4770100" y="25217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Line 59"/>
          <p:cNvSpPr>
            <a:spLocks noChangeShapeType="1"/>
          </p:cNvSpPr>
          <p:nvPr/>
        </p:nvSpPr>
        <p:spPr bwMode="auto">
          <a:xfrm>
            <a:off x="4681200" y="25598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60"/>
          <p:cNvSpPr>
            <a:spLocks noChangeShapeType="1"/>
          </p:cNvSpPr>
          <p:nvPr/>
        </p:nvSpPr>
        <p:spPr bwMode="auto">
          <a:xfrm>
            <a:off x="4592300" y="26170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61"/>
          <p:cNvSpPr>
            <a:spLocks noChangeShapeType="1"/>
          </p:cNvSpPr>
          <p:nvPr/>
        </p:nvSpPr>
        <p:spPr bwMode="auto">
          <a:xfrm>
            <a:off x="4528800" y="26932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62"/>
          <p:cNvSpPr>
            <a:spLocks noChangeShapeType="1"/>
          </p:cNvSpPr>
          <p:nvPr/>
        </p:nvSpPr>
        <p:spPr bwMode="auto">
          <a:xfrm>
            <a:off x="4579600" y="2807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63"/>
          <p:cNvSpPr>
            <a:spLocks noChangeShapeType="1"/>
          </p:cNvSpPr>
          <p:nvPr/>
        </p:nvSpPr>
        <p:spPr bwMode="auto">
          <a:xfrm>
            <a:off x="4662150" y="28519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Oval 64"/>
          <p:cNvSpPr>
            <a:spLocks noChangeArrowheads="1"/>
          </p:cNvSpPr>
          <p:nvPr/>
        </p:nvSpPr>
        <p:spPr bwMode="auto">
          <a:xfrm>
            <a:off x="4527212" y="2453524"/>
            <a:ext cx="1433513" cy="515938"/>
          </a:xfrm>
          <a:prstGeom prst="ellipse">
            <a:avLst/>
          </a:prstGeom>
          <a:solidFill>
            <a:srgbClr val="169FE4">
              <a:alpha val="45882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188" name="Group 31"/>
          <p:cNvGrpSpPr>
            <a:grpSpLocks/>
          </p:cNvGrpSpPr>
          <p:nvPr/>
        </p:nvGrpSpPr>
        <p:grpSpPr bwMode="auto">
          <a:xfrm>
            <a:off x="5222537" y="1975626"/>
            <a:ext cx="74613" cy="1308100"/>
            <a:chOff x="3139" y="2954"/>
            <a:chExt cx="47" cy="824"/>
          </a:xfrm>
          <a:solidFill>
            <a:schemeClr val="tx1"/>
          </a:solidFill>
        </p:grpSpPr>
        <p:sp>
          <p:nvSpPr>
            <p:cNvPr id="189" name="Line 32"/>
            <p:cNvSpPr>
              <a:spLocks noChangeShapeType="1"/>
            </p:cNvSpPr>
            <p:nvPr/>
          </p:nvSpPr>
          <p:spPr bwMode="auto">
            <a:xfrm flipV="1">
              <a:off x="3163" y="3128"/>
              <a:ext cx="0" cy="6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0" name="AutoShape 33"/>
            <p:cNvSpPr>
              <a:spLocks noChangeArrowheads="1"/>
            </p:cNvSpPr>
            <p:nvPr/>
          </p:nvSpPr>
          <p:spPr bwMode="auto">
            <a:xfrm>
              <a:off x="3139" y="2954"/>
              <a:ext cx="47" cy="192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91" name="Oval 34"/>
          <p:cNvSpPr>
            <a:spLocks noChangeArrowheads="1"/>
          </p:cNvSpPr>
          <p:nvPr/>
        </p:nvSpPr>
        <p:spPr bwMode="auto">
          <a:xfrm>
            <a:off x="6840200" y="2290012"/>
            <a:ext cx="1433513" cy="515938"/>
          </a:xfrm>
          <a:prstGeom prst="ellipse">
            <a:avLst/>
          </a:prstGeom>
          <a:solidFill>
            <a:srgbClr val="169FE4">
              <a:alpha val="45882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线形标注 1 1"/>
          <p:cNvSpPr/>
          <p:nvPr/>
        </p:nvSpPr>
        <p:spPr>
          <a:xfrm>
            <a:off x="1910270" y="5355473"/>
            <a:ext cx="1444899" cy="437367"/>
          </a:xfrm>
          <a:prstGeom prst="borderCallout1">
            <a:avLst>
              <a:gd name="adj1" fmla="val -11425"/>
              <a:gd name="adj2" fmla="val 32117"/>
              <a:gd name="adj3" fmla="val -120279"/>
              <a:gd name="adj4" fmla="val 1581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垂直于轴线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线形标注 1 104"/>
          <p:cNvSpPr/>
          <p:nvPr/>
        </p:nvSpPr>
        <p:spPr>
          <a:xfrm>
            <a:off x="6905944" y="5584075"/>
            <a:ext cx="1554488" cy="548883"/>
          </a:xfrm>
          <a:prstGeom prst="borderCallout1">
            <a:avLst>
              <a:gd name="adj1" fmla="val -7990"/>
              <a:gd name="adj2" fmla="val 42556"/>
              <a:gd name="adj3" fmla="val -73908"/>
              <a:gd name="adj4" fmla="val 603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平行于轴线的素线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73"/>
          <p:cNvSpPr>
            <a:spLocks noChangeArrowheads="1"/>
          </p:cNvSpPr>
          <p:nvPr/>
        </p:nvSpPr>
        <p:spPr bwMode="auto">
          <a:xfrm>
            <a:off x="0" y="0"/>
            <a:ext cx="411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回转体</a:t>
            </a:r>
          </a:p>
        </p:txBody>
      </p:sp>
    </p:spTree>
    <p:extLst>
      <p:ext uri="{BB962C8B-B14F-4D97-AF65-F5344CB8AC3E}">
        <p14:creationId xmlns:p14="http://schemas.microsoft.com/office/powerpoint/2010/main" val="17074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10" grpId="0" autoUpdateAnimBg="0"/>
      <p:bldP spid="111" grpId="0" autoUpdateAnimBg="0"/>
      <p:bldP spid="112" grpId="0" autoUpdateAnimBg="0"/>
      <p:bldP spid="113" grpId="0" animBg="1"/>
      <p:bldP spid="114" grpId="0" animBg="1"/>
      <p:bldP spid="115" grpId="0" animBg="1"/>
      <p:bldP spid="116" grpId="0" autoUpdateAnimBg="0"/>
      <p:bldP spid="117" grpId="0" animBg="1"/>
      <p:bldP spid="118" grpId="0" autoUpdateAnimBg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build="p" autoUpdateAnimBg="0" advAuto="0"/>
      <p:bldP spid="153" grpId="0" animBg="1"/>
      <p:bldP spid="154" grpId="0" build="p" autoUpdateAnimBg="0" advAuto="0"/>
      <p:bldP spid="155" grpId="0" animBg="1"/>
      <p:bldP spid="156" grpId="0" autoUpdateAnimBg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2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347663" y="2297113"/>
            <a:ext cx="3498850" cy="3357563"/>
            <a:chOff x="219" y="1234"/>
            <a:chExt cx="2204" cy="2115"/>
          </a:xfrm>
        </p:grpSpPr>
        <p:grpSp>
          <p:nvGrpSpPr>
            <p:cNvPr id="19562" name="Group 3"/>
            <p:cNvGrpSpPr>
              <a:grpSpLocks/>
            </p:cNvGrpSpPr>
            <p:nvPr/>
          </p:nvGrpSpPr>
          <p:grpSpPr bwMode="auto">
            <a:xfrm>
              <a:off x="219" y="1234"/>
              <a:ext cx="2204" cy="2095"/>
              <a:chOff x="219" y="1234"/>
              <a:chExt cx="2204" cy="2095"/>
            </a:xfrm>
          </p:grpSpPr>
          <p:sp>
            <p:nvSpPr>
              <p:cNvPr id="19564" name="Freeform 4"/>
              <p:cNvSpPr>
                <a:spLocks/>
              </p:cNvSpPr>
              <p:nvPr/>
            </p:nvSpPr>
            <p:spPr bwMode="auto">
              <a:xfrm>
                <a:off x="263" y="2707"/>
                <a:ext cx="2147" cy="622"/>
              </a:xfrm>
              <a:custGeom>
                <a:avLst/>
                <a:gdLst>
                  <a:gd name="T0" fmla="*/ 1125 w 2147"/>
                  <a:gd name="T1" fmla="*/ 0 h 622"/>
                  <a:gd name="T2" fmla="*/ 0 w 2147"/>
                  <a:gd name="T3" fmla="*/ 415 h 622"/>
                  <a:gd name="T4" fmla="*/ 1058 w 2147"/>
                  <a:gd name="T5" fmla="*/ 622 h 622"/>
                  <a:gd name="T6" fmla="*/ 2147 w 2147"/>
                  <a:gd name="T7" fmla="*/ 255 h 622"/>
                  <a:gd name="T8" fmla="*/ 1125 w 2147"/>
                  <a:gd name="T9" fmla="*/ 0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7" h="622">
                    <a:moveTo>
                      <a:pt x="1125" y="0"/>
                    </a:moveTo>
                    <a:lnTo>
                      <a:pt x="0" y="415"/>
                    </a:lnTo>
                    <a:lnTo>
                      <a:pt x="1058" y="622"/>
                    </a:lnTo>
                    <a:lnTo>
                      <a:pt x="2147" y="255"/>
                    </a:lnTo>
                    <a:lnTo>
                      <a:pt x="11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5" name="Freeform 5"/>
              <p:cNvSpPr>
                <a:spLocks/>
              </p:cNvSpPr>
              <p:nvPr/>
            </p:nvSpPr>
            <p:spPr bwMode="auto">
              <a:xfrm>
                <a:off x="1367" y="1234"/>
                <a:ext cx="1056" cy="1744"/>
              </a:xfrm>
              <a:custGeom>
                <a:avLst/>
                <a:gdLst>
                  <a:gd name="T0" fmla="*/ 0 w 1056"/>
                  <a:gd name="T1" fmla="*/ 0 h 2156"/>
                  <a:gd name="T2" fmla="*/ 0 w 1056"/>
                  <a:gd name="T3" fmla="*/ 411 h 2156"/>
                  <a:gd name="T4" fmla="*/ 1056 w 1056"/>
                  <a:gd name="T5" fmla="*/ 489 h 2156"/>
                  <a:gd name="T6" fmla="*/ 1056 w 1056"/>
                  <a:gd name="T7" fmla="*/ 78 h 2156"/>
                  <a:gd name="T8" fmla="*/ 0 w 1056"/>
                  <a:gd name="T9" fmla="*/ 0 h 2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2156">
                    <a:moveTo>
                      <a:pt x="0" y="0"/>
                    </a:moveTo>
                    <a:lnTo>
                      <a:pt x="0" y="1811"/>
                    </a:lnTo>
                    <a:lnTo>
                      <a:pt x="1056" y="2156"/>
                    </a:lnTo>
                    <a:lnTo>
                      <a:pt x="1056" y="34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6" name="Freeform 6"/>
              <p:cNvSpPr>
                <a:spLocks/>
              </p:cNvSpPr>
              <p:nvPr/>
            </p:nvSpPr>
            <p:spPr bwMode="auto">
              <a:xfrm>
                <a:off x="255" y="1236"/>
                <a:ext cx="1123" cy="1899"/>
              </a:xfrm>
              <a:custGeom>
                <a:avLst/>
                <a:gdLst>
                  <a:gd name="T0" fmla="*/ 0 w 1123"/>
                  <a:gd name="T1" fmla="*/ 384 h 1899"/>
                  <a:gd name="T2" fmla="*/ 1123 w 1123"/>
                  <a:gd name="T3" fmla="*/ 0 h 1899"/>
                  <a:gd name="T4" fmla="*/ 1123 w 1123"/>
                  <a:gd name="T5" fmla="*/ 1467 h 1899"/>
                  <a:gd name="T6" fmla="*/ 1 w 1123"/>
                  <a:gd name="T7" fmla="*/ 1899 h 1899"/>
                  <a:gd name="T8" fmla="*/ 0 w 1123"/>
                  <a:gd name="T9" fmla="*/ 384 h 18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899">
                    <a:moveTo>
                      <a:pt x="0" y="384"/>
                    </a:moveTo>
                    <a:lnTo>
                      <a:pt x="1123" y="0"/>
                    </a:lnTo>
                    <a:lnTo>
                      <a:pt x="1123" y="1467"/>
                    </a:lnTo>
                    <a:lnTo>
                      <a:pt x="1" y="1899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2">
                  <a:alpha val="67058"/>
                </a:schemeClr>
              </a:soli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7" name="Text Box 7"/>
              <p:cNvSpPr txBox="1">
                <a:spLocks noChangeArrowheads="1"/>
              </p:cNvSpPr>
              <p:nvPr/>
            </p:nvSpPr>
            <p:spPr bwMode="auto">
              <a:xfrm>
                <a:off x="219" y="1569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</a:t>
                </a:r>
              </a:p>
            </p:txBody>
          </p:sp>
          <p:sp>
            <p:nvSpPr>
              <p:cNvPr id="19568" name="Text Box 8"/>
              <p:cNvSpPr txBox="1">
                <a:spLocks noChangeArrowheads="1"/>
              </p:cNvSpPr>
              <p:nvPr/>
            </p:nvSpPr>
            <p:spPr bwMode="auto">
              <a:xfrm>
                <a:off x="2066" y="1483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ea typeface="隶书" panose="02010509060101010101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19563" name="Text Box 9"/>
            <p:cNvSpPr txBox="1">
              <a:spLocks noChangeArrowheads="1"/>
            </p:cNvSpPr>
            <p:nvPr/>
          </p:nvSpPr>
          <p:spPr bwMode="auto">
            <a:xfrm>
              <a:off x="1137" y="3058"/>
              <a:ext cx="2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 dirty="0">
                  <a:solidFill>
                    <a:srgbClr val="00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</a:t>
              </a:r>
            </a:p>
          </p:txBody>
        </p:sp>
      </p:grpSp>
      <p:grpSp>
        <p:nvGrpSpPr>
          <p:cNvPr id="19459" name="Group 10"/>
          <p:cNvGrpSpPr>
            <a:grpSpLocks/>
          </p:cNvGrpSpPr>
          <p:nvPr/>
        </p:nvGrpSpPr>
        <p:grpSpPr bwMode="auto">
          <a:xfrm>
            <a:off x="1316038" y="2306638"/>
            <a:ext cx="1530350" cy="2976563"/>
            <a:chOff x="829" y="1240"/>
            <a:chExt cx="964" cy="1875"/>
          </a:xfrm>
        </p:grpSpPr>
        <p:sp>
          <p:nvSpPr>
            <p:cNvPr id="19557" name="AutoShape 11"/>
            <p:cNvSpPr>
              <a:spLocks noChangeArrowheads="1"/>
            </p:cNvSpPr>
            <p:nvPr/>
          </p:nvSpPr>
          <p:spPr bwMode="auto">
            <a:xfrm>
              <a:off x="829" y="1571"/>
              <a:ext cx="964" cy="1291"/>
            </a:xfrm>
            <a:prstGeom prst="can">
              <a:avLst>
                <a:gd name="adj" fmla="val 33480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1009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9558" name="Line 12"/>
            <p:cNvSpPr>
              <a:spLocks noChangeShapeType="1"/>
            </p:cNvSpPr>
            <p:nvPr/>
          </p:nvSpPr>
          <p:spPr bwMode="auto">
            <a:xfrm flipV="1">
              <a:off x="1302" y="1428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" name="Line 13"/>
            <p:cNvSpPr>
              <a:spLocks noChangeShapeType="1"/>
            </p:cNvSpPr>
            <p:nvPr/>
          </p:nvSpPr>
          <p:spPr bwMode="auto">
            <a:xfrm>
              <a:off x="1338" y="2862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" name="Text Box 14"/>
            <p:cNvSpPr txBox="1">
              <a:spLocks noChangeArrowheads="1"/>
            </p:cNvSpPr>
            <p:nvPr/>
          </p:nvSpPr>
          <p:spPr bwMode="auto">
            <a:xfrm>
              <a:off x="1226" y="1240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  <p:sp>
          <p:nvSpPr>
            <p:cNvPr id="19561" name="Text Box 15"/>
            <p:cNvSpPr txBox="1">
              <a:spLocks noChangeArrowheads="1"/>
            </p:cNvSpPr>
            <p:nvPr/>
          </p:nvSpPr>
          <p:spPr bwMode="auto">
            <a:xfrm>
              <a:off x="1308" y="2824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4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699000" y="4287838"/>
            <a:ext cx="1570038" cy="15700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2068513" y="1895475"/>
            <a:ext cx="252412" cy="323850"/>
          </a:xfrm>
          <a:prstGeom prst="downArrow">
            <a:avLst>
              <a:gd name="adj1" fmla="val 50000"/>
              <a:gd name="adj2" fmla="val 32076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 rot="7054636">
            <a:off x="3177381" y="4733132"/>
            <a:ext cx="211137" cy="323850"/>
          </a:xfrm>
          <a:prstGeom prst="downArrow">
            <a:avLst>
              <a:gd name="adj1" fmla="val 50000"/>
              <a:gd name="adj2" fmla="val 38346"/>
            </a:avLst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 rot="-7302223">
            <a:off x="606425" y="4243388"/>
            <a:ext cx="276225" cy="323850"/>
          </a:xfrm>
          <a:prstGeom prst="downArrow">
            <a:avLst>
              <a:gd name="adj1" fmla="val 50000"/>
              <a:gd name="adj2" fmla="val 29310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4689475" y="1868488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678363" y="3773488"/>
            <a:ext cx="159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4678363" y="1849438"/>
            <a:ext cx="0" cy="1941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V="1">
            <a:off x="6278563" y="1857375"/>
            <a:ext cx="0" cy="1933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V="1">
            <a:off x="5476875" y="6134100"/>
            <a:ext cx="0" cy="4222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4041775" y="5054600"/>
            <a:ext cx="401638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6750050" y="1865313"/>
            <a:ext cx="157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6748463" y="3762375"/>
            <a:ext cx="1577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6757988" y="1852613"/>
            <a:ext cx="0" cy="1911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8304213" y="1858963"/>
            <a:ext cx="0" cy="1911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Arc 35"/>
          <p:cNvSpPr>
            <a:spLocks/>
          </p:cNvSpPr>
          <p:nvPr/>
        </p:nvSpPr>
        <p:spPr bwMode="auto">
          <a:xfrm rot="-10671741">
            <a:off x="4681538" y="5037138"/>
            <a:ext cx="1584325" cy="833437"/>
          </a:xfrm>
          <a:custGeom>
            <a:avLst/>
            <a:gdLst>
              <a:gd name="T0" fmla="*/ 2147483646 w 43200"/>
              <a:gd name="T1" fmla="*/ 2147483646 h 24318"/>
              <a:gd name="T2" fmla="*/ 2147483646 w 43200"/>
              <a:gd name="T3" fmla="*/ 2147483646 h 24318"/>
              <a:gd name="T4" fmla="*/ 2147483646 w 43200"/>
              <a:gd name="T5" fmla="*/ 2147483646 h 24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318" fill="none" extrusionOk="0">
                <a:moveTo>
                  <a:pt x="171" y="24318"/>
                </a:moveTo>
                <a:cubicBezTo>
                  <a:pt x="57" y="23416"/>
                  <a:pt x="0" y="225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97"/>
                  <a:pt x="43199" y="21794"/>
                  <a:pt x="43198" y="21891"/>
                </a:cubicBezTo>
              </a:path>
              <a:path w="43200" h="24318" stroke="0" extrusionOk="0">
                <a:moveTo>
                  <a:pt x="171" y="24318"/>
                </a:moveTo>
                <a:cubicBezTo>
                  <a:pt x="57" y="23416"/>
                  <a:pt x="0" y="225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97"/>
                  <a:pt x="43199" y="21794"/>
                  <a:pt x="43198" y="21891"/>
                </a:cubicBezTo>
                <a:lnTo>
                  <a:pt x="21600" y="21600"/>
                </a:lnTo>
                <a:lnTo>
                  <a:pt x="171" y="24318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Arc 42"/>
          <p:cNvSpPr>
            <a:spLocks/>
          </p:cNvSpPr>
          <p:nvPr/>
        </p:nvSpPr>
        <p:spPr bwMode="auto">
          <a:xfrm rot="-5172632">
            <a:off x="4316413" y="4654550"/>
            <a:ext cx="1573212" cy="808038"/>
          </a:xfrm>
          <a:custGeom>
            <a:avLst/>
            <a:gdLst>
              <a:gd name="T0" fmla="*/ 2147483646 w 43200"/>
              <a:gd name="T1" fmla="*/ 2147483646 h 24196"/>
              <a:gd name="T2" fmla="*/ 2147483646 w 43200"/>
              <a:gd name="T3" fmla="*/ 2147483646 h 24196"/>
              <a:gd name="T4" fmla="*/ 2147483646 w 43200"/>
              <a:gd name="T5" fmla="*/ 2147483646 h 241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196" fill="none" extrusionOk="0">
                <a:moveTo>
                  <a:pt x="156" y="24196"/>
                </a:moveTo>
                <a:cubicBezTo>
                  <a:pt x="52" y="23334"/>
                  <a:pt x="0" y="2246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34"/>
                  <a:pt x="43180" y="22668"/>
                  <a:pt x="43140" y="23202"/>
                </a:cubicBezTo>
              </a:path>
              <a:path w="43200" h="24196" stroke="0" extrusionOk="0">
                <a:moveTo>
                  <a:pt x="156" y="24196"/>
                </a:moveTo>
                <a:cubicBezTo>
                  <a:pt x="52" y="23334"/>
                  <a:pt x="0" y="2246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34"/>
                  <a:pt x="43180" y="22668"/>
                  <a:pt x="43140" y="23202"/>
                </a:cubicBezTo>
                <a:lnTo>
                  <a:pt x="21600" y="21600"/>
                </a:lnTo>
                <a:lnTo>
                  <a:pt x="156" y="24196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4683125" y="1847850"/>
            <a:ext cx="0" cy="19383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4670425" y="186213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6280150" y="185578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6280150" y="187007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471209" y="5637165"/>
            <a:ext cx="1792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1010" name="Line 50"/>
          <p:cNvSpPr>
            <a:spLocks noChangeShapeType="1"/>
          </p:cNvSpPr>
          <p:nvPr/>
        </p:nvSpPr>
        <p:spPr bwMode="auto">
          <a:xfrm>
            <a:off x="1506538" y="3257550"/>
            <a:ext cx="0" cy="153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1" name="Line 51"/>
          <p:cNvSpPr>
            <a:spLocks noChangeShapeType="1"/>
          </p:cNvSpPr>
          <p:nvPr/>
        </p:nvSpPr>
        <p:spPr bwMode="auto">
          <a:xfrm flipH="1">
            <a:off x="1139825" y="4510088"/>
            <a:ext cx="34925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12" name="Group 52"/>
          <p:cNvGrpSpPr>
            <a:grpSpLocks/>
          </p:cNvGrpSpPr>
          <p:nvPr/>
        </p:nvGrpSpPr>
        <p:grpSpPr bwMode="auto">
          <a:xfrm>
            <a:off x="963613" y="3127375"/>
            <a:ext cx="554037" cy="1651000"/>
            <a:chOff x="552" y="1471"/>
            <a:chExt cx="349" cy="1040"/>
          </a:xfrm>
        </p:grpSpPr>
        <p:sp>
          <p:nvSpPr>
            <p:cNvPr id="19548" name="Line 53"/>
            <p:cNvSpPr>
              <a:spLocks noChangeShapeType="1"/>
            </p:cNvSpPr>
            <p:nvPr/>
          </p:nvSpPr>
          <p:spPr bwMode="auto">
            <a:xfrm flipH="1" flipV="1">
              <a:off x="563" y="1471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9" name="Line 54"/>
            <p:cNvSpPr>
              <a:spLocks noChangeShapeType="1"/>
            </p:cNvSpPr>
            <p:nvPr/>
          </p:nvSpPr>
          <p:spPr bwMode="auto">
            <a:xfrm flipH="1" flipV="1">
              <a:off x="568" y="1578"/>
              <a:ext cx="333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0" name="Line 55"/>
            <p:cNvSpPr>
              <a:spLocks noChangeShapeType="1"/>
            </p:cNvSpPr>
            <p:nvPr/>
          </p:nvSpPr>
          <p:spPr bwMode="auto">
            <a:xfrm flipH="1" flipV="1">
              <a:off x="560" y="1705"/>
              <a:ext cx="337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1" name="Line 56"/>
            <p:cNvSpPr>
              <a:spLocks noChangeShapeType="1"/>
            </p:cNvSpPr>
            <p:nvPr/>
          </p:nvSpPr>
          <p:spPr bwMode="auto">
            <a:xfrm flipH="1" flipV="1">
              <a:off x="552" y="1933"/>
              <a:ext cx="34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2" name="Line 57"/>
            <p:cNvSpPr>
              <a:spLocks noChangeShapeType="1"/>
            </p:cNvSpPr>
            <p:nvPr/>
          </p:nvSpPr>
          <p:spPr bwMode="auto">
            <a:xfrm flipH="1" flipV="1">
              <a:off x="552" y="2066"/>
              <a:ext cx="345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Line 58"/>
            <p:cNvSpPr>
              <a:spLocks noChangeShapeType="1"/>
            </p:cNvSpPr>
            <p:nvPr/>
          </p:nvSpPr>
          <p:spPr bwMode="auto">
            <a:xfrm flipH="1" flipV="1">
              <a:off x="560" y="2194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4" name="Line 59"/>
            <p:cNvSpPr>
              <a:spLocks noChangeShapeType="1"/>
            </p:cNvSpPr>
            <p:nvPr/>
          </p:nvSpPr>
          <p:spPr bwMode="auto">
            <a:xfrm flipH="1" flipV="1">
              <a:off x="552" y="2429"/>
              <a:ext cx="34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Line 60"/>
            <p:cNvSpPr>
              <a:spLocks noChangeShapeType="1"/>
            </p:cNvSpPr>
            <p:nvPr/>
          </p:nvSpPr>
          <p:spPr bwMode="auto">
            <a:xfrm flipH="1" flipV="1">
              <a:off x="560" y="1821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Line 61"/>
            <p:cNvSpPr>
              <a:spLocks noChangeShapeType="1"/>
            </p:cNvSpPr>
            <p:nvPr/>
          </p:nvSpPr>
          <p:spPr bwMode="auto">
            <a:xfrm flipH="1" flipV="1">
              <a:off x="561" y="2306"/>
              <a:ext cx="337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22" name="Group 62"/>
          <p:cNvGrpSpPr>
            <a:grpSpLocks/>
          </p:cNvGrpSpPr>
          <p:nvPr/>
        </p:nvGrpSpPr>
        <p:grpSpPr bwMode="auto">
          <a:xfrm>
            <a:off x="2713038" y="3057525"/>
            <a:ext cx="477837" cy="1709738"/>
            <a:chOff x="1654" y="1427"/>
            <a:chExt cx="301" cy="1077"/>
          </a:xfrm>
        </p:grpSpPr>
        <p:sp>
          <p:nvSpPr>
            <p:cNvPr id="19539" name="Line 63"/>
            <p:cNvSpPr>
              <a:spLocks noChangeShapeType="1"/>
            </p:cNvSpPr>
            <p:nvPr/>
          </p:nvSpPr>
          <p:spPr bwMode="auto">
            <a:xfrm flipV="1">
              <a:off x="1654" y="1427"/>
              <a:ext cx="288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64"/>
            <p:cNvSpPr>
              <a:spLocks noChangeShapeType="1"/>
            </p:cNvSpPr>
            <p:nvPr/>
          </p:nvSpPr>
          <p:spPr bwMode="auto">
            <a:xfrm flipV="1">
              <a:off x="1660" y="1547"/>
              <a:ext cx="28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Line 65"/>
            <p:cNvSpPr>
              <a:spLocks noChangeShapeType="1"/>
            </p:cNvSpPr>
            <p:nvPr/>
          </p:nvSpPr>
          <p:spPr bwMode="auto">
            <a:xfrm flipV="1">
              <a:off x="1660" y="1673"/>
              <a:ext cx="286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Line 66"/>
            <p:cNvSpPr>
              <a:spLocks noChangeShapeType="1"/>
            </p:cNvSpPr>
            <p:nvPr/>
          </p:nvSpPr>
          <p:spPr bwMode="auto">
            <a:xfrm flipV="1">
              <a:off x="1661" y="1788"/>
              <a:ext cx="29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Line 67"/>
            <p:cNvSpPr>
              <a:spLocks noChangeShapeType="1"/>
            </p:cNvSpPr>
            <p:nvPr/>
          </p:nvSpPr>
          <p:spPr bwMode="auto">
            <a:xfrm flipV="1">
              <a:off x="1654" y="1906"/>
              <a:ext cx="29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Line 68"/>
            <p:cNvSpPr>
              <a:spLocks noChangeShapeType="1"/>
            </p:cNvSpPr>
            <p:nvPr/>
          </p:nvSpPr>
          <p:spPr bwMode="auto">
            <a:xfrm flipV="1">
              <a:off x="1660" y="2029"/>
              <a:ext cx="29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Line 69"/>
            <p:cNvSpPr>
              <a:spLocks noChangeShapeType="1"/>
            </p:cNvSpPr>
            <p:nvPr/>
          </p:nvSpPr>
          <p:spPr bwMode="auto">
            <a:xfrm flipV="1">
              <a:off x="1661" y="2148"/>
              <a:ext cx="29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Line 70"/>
            <p:cNvSpPr>
              <a:spLocks noChangeShapeType="1"/>
            </p:cNvSpPr>
            <p:nvPr/>
          </p:nvSpPr>
          <p:spPr bwMode="auto">
            <a:xfrm flipV="1">
              <a:off x="1662" y="2276"/>
              <a:ext cx="28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Line 71"/>
            <p:cNvSpPr>
              <a:spLocks noChangeShapeType="1"/>
            </p:cNvSpPr>
            <p:nvPr/>
          </p:nvSpPr>
          <p:spPr bwMode="auto">
            <a:xfrm flipV="1">
              <a:off x="1655" y="2388"/>
              <a:ext cx="298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32" name="Line 72"/>
          <p:cNvSpPr>
            <a:spLocks noChangeShapeType="1"/>
          </p:cNvSpPr>
          <p:nvPr/>
        </p:nvSpPr>
        <p:spPr bwMode="auto">
          <a:xfrm>
            <a:off x="2714625" y="3211513"/>
            <a:ext cx="0" cy="1570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3" name="Line 73"/>
          <p:cNvSpPr>
            <a:spLocks noChangeShapeType="1"/>
          </p:cNvSpPr>
          <p:nvPr/>
        </p:nvSpPr>
        <p:spPr bwMode="auto">
          <a:xfrm>
            <a:off x="2705100" y="4630738"/>
            <a:ext cx="722313" cy="1052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2677834" y="5654628"/>
            <a:ext cx="1692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1035" name="Line 75"/>
          <p:cNvSpPr>
            <a:spLocks noChangeShapeType="1"/>
          </p:cNvSpPr>
          <p:nvPr/>
        </p:nvSpPr>
        <p:spPr bwMode="auto">
          <a:xfrm>
            <a:off x="7526338" y="1858963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7526338" y="185737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7" name="AutoShape 77" descr="紫色网格"/>
          <p:cNvSpPr>
            <a:spLocks noChangeArrowheads="1"/>
          </p:cNvSpPr>
          <p:nvPr/>
        </p:nvSpPr>
        <p:spPr bwMode="auto">
          <a:xfrm>
            <a:off x="6534150" y="4440236"/>
            <a:ext cx="2378075" cy="874716"/>
          </a:xfrm>
          <a:prstGeom prst="plaque">
            <a:avLst>
              <a:gd name="adj" fmla="val 1514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6729413" y="4476750"/>
            <a:ext cx="2414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1039" name="AutoShape 79" descr="紫色网格"/>
          <p:cNvSpPr>
            <a:spLocks noChangeArrowheads="1"/>
          </p:cNvSpPr>
          <p:nvPr/>
        </p:nvSpPr>
        <p:spPr bwMode="auto">
          <a:xfrm>
            <a:off x="6651625" y="5697538"/>
            <a:ext cx="2089150" cy="808037"/>
          </a:xfrm>
          <a:prstGeom prst="plaque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040" name="Text Box 80"/>
          <p:cNvSpPr txBox="1">
            <a:spLocks noChangeArrowheads="1"/>
          </p:cNvSpPr>
          <p:nvPr/>
        </p:nvSpPr>
        <p:spPr bwMode="auto">
          <a:xfrm>
            <a:off x="6842125" y="5697538"/>
            <a:ext cx="200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圆柱面投影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>
            <a:off x="8310563" y="1854200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4" name="Line 84"/>
          <p:cNvSpPr>
            <a:spLocks noChangeShapeType="1"/>
          </p:cNvSpPr>
          <p:nvPr/>
        </p:nvSpPr>
        <p:spPr bwMode="auto">
          <a:xfrm>
            <a:off x="8315325" y="186372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>
            <a:off x="6750050" y="186372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6" name="Line 86"/>
          <p:cNvSpPr>
            <a:spLocks noChangeShapeType="1"/>
          </p:cNvSpPr>
          <p:nvPr/>
        </p:nvSpPr>
        <p:spPr bwMode="auto">
          <a:xfrm>
            <a:off x="6750050" y="1865313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>
            <a:off x="5491163" y="1879600"/>
            <a:ext cx="0" cy="19002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8" name="Line 88"/>
          <p:cNvSpPr>
            <a:spLocks noChangeShapeType="1"/>
          </p:cNvSpPr>
          <p:nvPr/>
        </p:nvSpPr>
        <p:spPr bwMode="auto">
          <a:xfrm>
            <a:off x="5489575" y="186213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 flipV="1">
            <a:off x="4679950" y="3771900"/>
            <a:ext cx="0" cy="124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 flipV="1">
            <a:off x="6286500" y="3783013"/>
            <a:ext cx="0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95263" y="190311"/>
            <a:ext cx="3378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．画法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轴线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细点画线</a:t>
            </a:r>
          </a:p>
        </p:txBody>
      </p:sp>
      <p:sp>
        <p:nvSpPr>
          <p:cNvPr id="81987" name="Text Box 67"/>
          <p:cNvSpPr txBox="1">
            <a:spLocks noChangeArrowheads="1"/>
          </p:cNvSpPr>
          <p:nvPr/>
        </p:nvSpPr>
        <p:spPr bwMode="auto">
          <a:xfrm>
            <a:off x="207718" y="1197273"/>
            <a:ext cx="488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轮廓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线及平面端面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</a:p>
        </p:txBody>
      </p:sp>
      <p:grpSp>
        <p:nvGrpSpPr>
          <p:cNvPr id="41066" name="Group 106"/>
          <p:cNvGrpSpPr>
            <a:grpSpLocks/>
          </p:cNvGrpSpPr>
          <p:nvPr/>
        </p:nvGrpSpPr>
        <p:grpSpPr bwMode="auto">
          <a:xfrm>
            <a:off x="4443413" y="5070475"/>
            <a:ext cx="2071687" cy="0"/>
            <a:chOff x="3342" y="421"/>
            <a:chExt cx="1305" cy="0"/>
          </a:xfrm>
        </p:grpSpPr>
        <p:sp>
          <p:nvSpPr>
            <p:cNvPr id="19534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5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6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7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8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79" name="Group 119"/>
          <p:cNvGrpSpPr>
            <a:grpSpLocks/>
          </p:cNvGrpSpPr>
          <p:nvPr/>
        </p:nvGrpSpPr>
        <p:grpSpPr bwMode="auto">
          <a:xfrm>
            <a:off x="5491163" y="4035425"/>
            <a:ext cx="0" cy="2071688"/>
            <a:chOff x="5522" y="285"/>
            <a:chExt cx="0" cy="1305"/>
          </a:xfrm>
        </p:grpSpPr>
        <p:sp>
          <p:nvSpPr>
            <p:cNvPr id="19529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0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1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2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3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80" name="Group 120"/>
          <p:cNvGrpSpPr>
            <a:grpSpLocks/>
          </p:cNvGrpSpPr>
          <p:nvPr/>
        </p:nvGrpSpPr>
        <p:grpSpPr bwMode="auto">
          <a:xfrm>
            <a:off x="5489575" y="1639888"/>
            <a:ext cx="0" cy="2327275"/>
            <a:chOff x="5635" y="304"/>
            <a:chExt cx="0" cy="1466"/>
          </a:xfrm>
        </p:grpSpPr>
        <p:sp>
          <p:nvSpPr>
            <p:cNvPr id="19524" name="Line 114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5" name="Line 115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6" name="Line 116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7" name="Line 117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8" name="Line 118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81" name="Group 121"/>
          <p:cNvGrpSpPr>
            <a:grpSpLocks/>
          </p:cNvGrpSpPr>
          <p:nvPr/>
        </p:nvGrpSpPr>
        <p:grpSpPr bwMode="auto">
          <a:xfrm>
            <a:off x="7518400" y="1658938"/>
            <a:ext cx="0" cy="2327275"/>
            <a:chOff x="5635" y="304"/>
            <a:chExt cx="0" cy="1466"/>
          </a:xfrm>
        </p:grpSpPr>
        <p:sp>
          <p:nvSpPr>
            <p:cNvPr id="19519" name="Line 122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0" name="Line 123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1" name="Line 124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2" name="Line 125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3" name="Line 126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4579938" y="4951413"/>
            <a:ext cx="230187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6164263" y="4951413"/>
            <a:ext cx="230187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41" name="Oval 81"/>
          <p:cNvSpPr>
            <a:spLocks noChangeArrowheads="1"/>
          </p:cNvSpPr>
          <p:nvPr/>
        </p:nvSpPr>
        <p:spPr bwMode="auto">
          <a:xfrm>
            <a:off x="5373688" y="5746750"/>
            <a:ext cx="230187" cy="230188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42" name="Oval 82"/>
          <p:cNvSpPr>
            <a:spLocks noChangeArrowheads="1"/>
          </p:cNvSpPr>
          <p:nvPr/>
        </p:nvSpPr>
        <p:spPr bwMode="auto">
          <a:xfrm>
            <a:off x="5372100" y="4160838"/>
            <a:ext cx="230188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" name="线形标注 1 1"/>
          <p:cNvSpPr/>
          <p:nvPr/>
        </p:nvSpPr>
        <p:spPr>
          <a:xfrm>
            <a:off x="6394450" y="836712"/>
            <a:ext cx="2065982" cy="476946"/>
          </a:xfrm>
          <a:prstGeom prst="borderCallout1">
            <a:avLst>
              <a:gd name="adj1" fmla="val 18750"/>
              <a:gd name="adj2" fmla="val -8333"/>
              <a:gd name="adj3" fmla="val 199775"/>
              <a:gd name="adj4" fmla="val -44676"/>
            </a:avLst>
          </a:prstGeom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必画：回转体轴线</a:t>
            </a:r>
            <a:endParaRPr lang="zh-CN" altLang="en-US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3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75"/>
                                        <p:tgtEl>
                                          <p:spTgt spid="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75"/>
                                        <p:tgtEl>
                                          <p:spTgt spid="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0978" grpId="0" animBg="1"/>
      <p:bldP spid="40979" grpId="0" animBg="1"/>
      <p:bldP spid="40980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1" grpId="0" animBg="1"/>
      <p:bldP spid="40992" grpId="0" animBg="1"/>
      <p:bldP spid="40993" grpId="0" animBg="1"/>
      <p:bldP spid="40994" grpId="0" animBg="1"/>
      <p:bldP spid="40995" grpId="0" animBg="1"/>
      <p:bldP spid="41002" grpId="0" animBg="1"/>
      <p:bldP spid="41005" grpId="0" animBg="1"/>
      <p:bldP spid="41006" grpId="0" animBg="1"/>
      <p:bldP spid="41007" grpId="0" animBg="1"/>
      <p:bldP spid="41008" grpId="0" animBg="1"/>
      <p:bldP spid="41009" grpId="0"/>
      <p:bldP spid="41010" grpId="0" animBg="1"/>
      <p:bldP spid="41011" grpId="0" animBg="1"/>
      <p:bldP spid="41032" grpId="0" animBg="1"/>
      <p:bldP spid="41033" grpId="0" animBg="1"/>
      <p:bldP spid="41034" grpId="0"/>
      <p:bldP spid="41035" grpId="0" animBg="1"/>
      <p:bldP spid="41036" grpId="0" animBg="1"/>
      <p:bldP spid="41037" grpId="0" animBg="1"/>
      <p:bldP spid="41038" grpId="0" autoUpdateAnimBg="0"/>
      <p:bldP spid="41039" grpId="0" animBg="1"/>
      <p:bldP spid="41040" grpId="0" build="p" autoUpdateAnimBg="0" advAuto="0"/>
      <p:bldP spid="41043" grpId="0" animBg="1"/>
      <p:bldP spid="41044" grpId="0" animBg="1"/>
      <p:bldP spid="41045" grpId="0" animBg="1"/>
      <p:bldP spid="41046" grpId="0" animBg="1"/>
      <p:bldP spid="41047" grpId="0" animBg="1"/>
      <p:bldP spid="41048" grpId="0" animBg="1"/>
      <p:bldP spid="41049" grpId="0" animBg="1"/>
      <p:bldP spid="41050" grpId="0" animBg="1"/>
      <p:bldP spid="81927" grpId="0" build="allAtOnce" autoUpdateAnimBg="0"/>
      <p:bldP spid="81987" grpId="0" autoUpdateAnimBg="0"/>
      <p:bldP spid="40999" grpId="0" animBg="1"/>
      <p:bldP spid="41004" grpId="0" animBg="1"/>
      <p:bldP spid="41041" grpId="0" animBg="1"/>
      <p:bldP spid="41042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8"/>
          <p:cNvSpPr txBox="1">
            <a:spLocks noChangeArrowheads="1"/>
          </p:cNvSpPr>
          <p:nvPr/>
        </p:nvSpPr>
        <p:spPr bwMode="auto">
          <a:xfrm>
            <a:off x="0" y="318621"/>
            <a:ext cx="3217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．面上找点</a:t>
            </a: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87313" y="167322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再利用面上找点的方法求另一投影</a:t>
            </a:r>
          </a:p>
        </p:txBody>
      </p:sp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104775" y="2122488"/>
            <a:ext cx="267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判断可见性</a:t>
            </a: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87313" y="886252"/>
            <a:ext cx="5132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先到圆柱面有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的投影去找点</a:t>
            </a:r>
          </a:p>
        </p:txBody>
      </p:sp>
      <p:sp>
        <p:nvSpPr>
          <p:cNvPr id="20487" name="Oval 89"/>
          <p:cNvSpPr>
            <a:spLocks noChangeArrowheads="1"/>
          </p:cNvSpPr>
          <p:nvPr/>
        </p:nvSpPr>
        <p:spPr bwMode="auto">
          <a:xfrm>
            <a:off x="4498975" y="4854575"/>
            <a:ext cx="1570038" cy="15700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0488" name="Line 92"/>
          <p:cNvSpPr>
            <a:spLocks noChangeShapeType="1"/>
          </p:cNvSpPr>
          <p:nvPr/>
        </p:nvSpPr>
        <p:spPr bwMode="auto">
          <a:xfrm>
            <a:off x="6602413" y="2433638"/>
            <a:ext cx="1582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Freeform 93"/>
          <p:cNvSpPr>
            <a:spLocks/>
          </p:cNvSpPr>
          <p:nvPr/>
        </p:nvSpPr>
        <p:spPr bwMode="auto">
          <a:xfrm>
            <a:off x="6616700" y="4325938"/>
            <a:ext cx="1549400" cy="1587"/>
          </a:xfrm>
          <a:custGeom>
            <a:avLst/>
            <a:gdLst>
              <a:gd name="T0" fmla="*/ 0 w 976"/>
              <a:gd name="T1" fmla="*/ 0 h 1"/>
              <a:gd name="T2" fmla="*/ 2147483646 w 976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76" h="1">
                <a:moveTo>
                  <a:pt x="0" y="0"/>
                </a:moveTo>
                <a:lnTo>
                  <a:pt x="976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96"/>
          <p:cNvSpPr>
            <a:spLocks noChangeShapeType="1"/>
          </p:cNvSpPr>
          <p:nvPr/>
        </p:nvSpPr>
        <p:spPr bwMode="auto">
          <a:xfrm flipV="1">
            <a:off x="6065838" y="2446338"/>
            <a:ext cx="0" cy="189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97"/>
          <p:cNvSpPr>
            <a:spLocks noChangeShapeType="1"/>
          </p:cNvSpPr>
          <p:nvPr/>
        </p:nvSpPr>
        <p:spPr bwMode="auto">
          <a:xfrm>
            <a:off x="4484688" y="4327525"/>
            <a:ext cx="1592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98"/>
          <p:cNvSpPr>
            <a:spLocks noChangeShapeType="1"/>
          </p:cNvSpPr>
          <p:nvPr/>
        </p:nvSpPr>
        <p:spPr bwMode="auto">
          <a:xfrm>
            <a:off x="4473575" y="2432050"/>
            <a:ext cx="1612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99"/>
          <p:cNvSpPr>
            <a:spLocks noChangeShapeType="1"/>
          </p:cNvSpPr>
          <p:nvPr/>
        </p:nvSpPr>
        <p:spPr bwMode="auto">
          <a:xfrm flipV="1">
            <a:off x="6619875" y="24352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00"/>
          <p:cNvSpPr>
            <a:spLocks noChangeShapeType="1"/>
          </p:cNvSpPr>
          <p:nvPr/>
        </p:nvSpPr>
        <p:spPr bwMode="auto">
          <a:xfrm flipV="1">
            <a:off x="8167688" y="24225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101"/>
          <p:cNvSpPr>
            <a:spLocks noChangeShapeType="1"/>
          </p:cNvSpPr>
          <p:nvPr/>
        </p:nvSpPr>
        <p:spPr bwMode="auto">
          <a:xfrm flipV="1">
            <a:off x="4467225" y="2424113"/>
            <a:ext cx="0" cy="1922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5568950" y="2712144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990033"/>
                </a:solidFill>
              </a:rPr>
              <a:t>m'</a:t>
            </a:r>
          </a:p>
        </p:txBody>
      </p:sp>
      <p:sp>
        <p:nvSpPr>
          <p:cNvPr id="2151" name="Line 103"/>
          <p:cNvSpPr>
            <a:spLocks noChangeShapeType="1"/>
          </p:cNvSpPr>
          <p:nvPr/>
        </p:nvSpPr>
        <p:spPr bwMode="auto">
          <a:xfrm>
            <a:off x="5591175" y="3138488"/>
            <a:ext cx="0" cy="324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" name="Oval 104"/>
          <p:cNvSpPr>
            <a:spLocks noChangeArrowheads="1"/>
          </p:cNvSpPr>
          <p:nvPr/>
        </p:nvSpPr>
        <p:spPr bwMode="auto">
          <a:xfrm>
            <a:off x="5513388" y="6269038"/>
            <a:ext cx="173037" cy="17303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661025" y="6134100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990033"/>
                </a:solidFill>
              </a:rPr>
              <a:t>m</a:t>
            </a:r>
          </a:p>
        </p:txBody>
      </p:sp>
      <p:sp>
        <p:nvSpPr>
          <p:cNvPr id="2154" name="Line 106"/>
          <p:cNvSpPr>
            <a:spLocks noChangeShapeType="1"/>
          </p:cNvSpPr>
          <p:nvPr/>
        </p:nvSpPr>
        <p:spPr bwMode="auto">
          <a:xfrm>
            <a:off x="5568950" y="3162300"/>
            <a:ext cx="254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5510213" y="3068638"/>
            <a:ext cx="174625" cy="174625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 rot="-221450">
            <a:off x="5510213" y="5875338"/>
            <a:ext cx="173037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" name="Line 109"/>
          <p:cNvSpPr>
            <a:spLocks noChangeShapeType="1"/>
          </p:cNvSpPr>
          <p:nvPr/>
        </p:nvSpPr>
        <p:spPr bwMode="auto">
          <a:xfrm rot="2583510">
            <a:off x="7626350" y="3140075"/>
            <a:ext cx="173038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" name="Oval 110"/>
          <p:cNvSpPr>
            <a:spLocks noChangeArrowheads="1"/>
          </p:cNvSpPr>
          <p:nvPr/>
        </p:nvSpPr>
        <p:spPr bwMode="auto">
          <a:xfrm>
            <a:off x="7997825" y="3059113"/>
            <a:ext cx="160338" cy="16033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9" name="Text Box 111"/>
          <p:cNvSpPr txBox="1">
            <a:spLocks noChangeArrowheads="1"/>
          </p:cNvSpPr>
          <p:nvPr/>
        </p:nvSpPr>
        <p:spPr bwMode="auto">
          <a:xfrm>
            <a:off x="8275638" y="2652713"/>
            <a:ext cx="595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400" b="1" i="1">
                <a:solidFill>
                  <a:srgbClr val="9900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m"</a:t>
            </a:r>
          </a:p>
        </p:txBody>
      </p:sp>
      <p:sp>
        <p:nvSpPr>
          <p:cNvPr id="2160" name="Text Box 112"/>
          <p:cNvSpPr txBox="1">
            <a:spLocks noChangeArrowheads="1"/>
          </p:cNvSpPr>
          <p:nvPr/>
        </p:nvSpPr>
        <p:spPr bwMode="auto">
          <a:xfrm>
            <a:off x="8077994" y="2646540"/>
            <a:ext cx="928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990033"/>
                </a:solidFill>
              </a:rPr>
              <a:t>( </a:t>
            </a:r>
            <a:r>
              <a:rPr lang="en-US" altLang="zh-CN" sz="2400" b="1" dirty="0">
                <a:solidFill>
                  <a:srgbClr val="990033"/>
                </a:solidFill>
              </a:rPr>
              <a:t>      </a:t>
            </a:r>
            <a:r>
              <a:rPr lang="en-US" altLang="zh-CN" sz="2400" b="1" i="1" dirty="0">
                <a:solidFill>
                  <a:srgbClr val="990033"/>
                </a:solidFill>
              </a:rPr>
              <a:t>)</a:t>
            </a:r>
          </a:p>
        </p:txBody>
      </p:sp>
      <p:grpSp>
        <p:nvGrpSpPr>
          <p:cNvPr id="20507" name="Group 137"/>
          <p:cNvGrpSpPr>
            <a:grpSpLocks/>
          </p:cNvGrpSpPr>
          <p:nvPr/>
        </p:nvGrpSpPr>
        <p:grpSpPr bwMode="auto">
          <a:xfrm>
            <a:off x="4240213" y="5643563"/>
            <a:ext cx="2071687" cy="0"/>
            <a:chOff x="3342" y="421"/>
            <a:chExt cx="1305" cy="0"/>
          </a:xfrm>
        </p:grpSpPr>
        <p:sp>
          <p:nvSpPr>
            <p:cNvPr id="20526" name="Line 138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139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140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141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142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08" name="Group 143"/>
          <p:cNvGrpSpPr>
            <a:grpSpLocks/>
          </p:cNvGrpSpPr>
          <p:nvPr/>
        </p:nvGrpSpPr>
        <p:grpSpPr bwMode="auto">
          <a:xfrm>
            <a:off x="5287963" y="4608513"/>
            <a:ext cx="0" cy="2071687"/>
            <a:chOff x="5522" y="285"/>
            <a:chExt cx="0" cy="1305"/>
          </a:xfrm>
        </p:grpSpPr>
        <p:sp>
          <p:nvSpPr>
            <p:cNvPr id="20521" name="Line 144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145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146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4" name="Line 147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5" name="Line 148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09" name="Group 149"/>
          <p:cNvGrpSpPr>
            <a:grpSpLocks/>
          </p:cNvGrpSpPr>
          <p:nvPr/>
        </p:nvGrpSpPr>
        <p:grpSpPr bwMode="auto">
          <a:xfrm>
            <a:off x="5286375" y="2212975"/>
            <a:ext cx="0" cy="2327275"/>
            <a:chOff x="5635" y="304"/>
            <a:chExt cx="0" cy="1466"/>
          </a:xfrm>
        </p:grpSpPr>
        <p:sp>
          <p:nvSpPr>
            <p:cNvPr id="20516" name="Line 150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7" name="Line 151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152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153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154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10" name="Group 155"/>
          <p:cNvGrpSpPr>
            <a:grpSpLocks/>
          </p:cNvGrpSpPr>
          <p:nvPr/>
        </p:nvGrpSpPr>
        <p:grpSpPr bwMode="auto">
          <a:xfrm>
            <a:off x="7415213" y="2232025"/>
            <a:ext cx="0" cy="2327275"/>
            <a:chOff x="5635" y="304"/>
            <a:chExt cx="0" cy="1466"/>
          </a:xfrm>
        </p:grpSpPr>
        <p:sp>
          <p:nvSpPr>
            <p:cNvPr id="20511" name="Line 156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2" name="Line 157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158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159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Line 160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" name="Text Box 88"/>
          <p:cNvSpPr txBox="1">
            <a:spLocks noChangeArrowheads="1"/>
          </p:cNvSpPr>
          <p:nvPr/>
        </p:nvSpPr>
        <p:spPr bwMode="auto">
          <a:xfrm>
            <a:off x="204788" y="2887619"/>
            <a:ext cx="4192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规定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积聚面上的点的投影为可见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5" grpId="0" autoUpdateAnimBg="0"/>
      <p:bldP spid="81966" grpId="0" autoUpdateAnimBg="0"/>
      <p:bldP spid="81951" grpId="0" autoUpdateAnimBg="0"/>
      <p:bldP spid="2150" grpId="0" build="p" autoUpdateAnimBg="0" advAuto="0"/>
      <p:bldP spid="2151" grpId="0" animBg="1"/>
      <p:bldP spid="2152" grpId="0" animBg="1"/>
      <p:bldP spid="2153" grpId="0" build="p" autoUpdateAnimBg="0" advAuto="0"/>
      <p:bldP spid="2154" grpId="0" animBg="1"/>
      <p:bldP spid="2155" grpId="0" animBg="1"/>
      <p:bldP spid="2156" grpId="0" animBg="1"/>
      <p:bldP spid="2157" grpId="0" animBg="1"/>
      <p:bldP spid="2158" grpId="0" animBg="1"/>
      <p:bldP spid="2159" grpId="0" build="p" autoUpdateAnimBg="0"/>
      <p:bldP spid="2160" grpId="0" autoUpdateAnimBg="0"/>
      <p:bldP spid="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9450" y="1385888"/>
            <a:ext cx="2527300" cy="3094037"/>
            <a:chOff x="3039" y="1265"/>
            <a:chExt cx="1267" cy="1551"/>
          </a:xfrm>
        </p:grpSpPr>
        <p:sp>
          <p:nvSpPr>
            <p:cNvPr id="21536" name="Line 3"/>
            <p:cNvSpPr>
              <a:spLocks noChangeShapeType="1"/>
            </p:cNvSpPr>
            <p:nvPr/>
          </p:nvSpPr>
          <p:spPr bwMode="auto">
            <a:xfrm>
              <a:off x="3667" y="1265"/>
              <a:ext cx="0" cy="155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537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265"/>
              <a:ext cx="1267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587500" y="1368722"/>
            <a:ext cx="343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66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094038" y="4019550"/>
            <a:ext cx="1385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底面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000375" y="1976438"/>
            <a:ext cx="1673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圆锥面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614613" y="966788"/>
            <a:ext cx="139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锥顶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33388" y="4230688"/>
            <a:ext cx="1225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>
            <a:off x="1998663" y="1385888"/>
            <a:ext cx="644525" cy="255587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2268538" y="2359025"/>
            <a:ext cx="806450" cy="47307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 flipV="1">
            <a:off x="2636838" y="3990975"/>
            <a:ext cx="473075" cy="27622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1431925" y="4230688"/>
            <a:ext cx="493713" cy="268287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>
            <a:off x="7269163" y="3651250"/>
            <a:ext cx="900112" cy="1939925"/>
          </a:xfrm>
          <a:custGeom>
            <a:avLst/>
            <a:gdLst>
              <a:gd name="T0" fmla="*/ 2147483646 w 567"/>
              <a:gd name="T1" fmla="*/ 0 h 1222"/>
              <a:gd name="T2" fmla="*/ 0 w 567"/>
              <a:gd name="T3" fmla="*/ 2147483646 h 1222"/>
              <a:gd name="T4" fmla="*/ 2147483646 w 567"/>
              <a:gd name="T5" fmla="*/ 2147483646 h 1222"/>
              <a:gd name="T6" fmla="*/ 2147483646 w 567"/>
              <a:gd name="T7" fmla="*/ 0 h 12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" h="1222">
                <a:moveTo>
                  <a:pt x="567" y="0"/>
                </a:moveTo>
                <a:lnTo>
                  <a:pt x="0" y="1222"/>
                </a:lnTo>
                <a:lnTo>
                  <a:pt x="567" y="989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 flipV="1">
            <a:off x="7834313" y="4621213"/>
            <a:ext cx="877887" cy="25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14" y="8405"/>
                </a:moveTo>
                <a:cubicBezTo>
                  <a:pt x="16597" y="5512"/>
                  <a:pt x="13865" y="3577"/>
                  <a:pt x="10800" y="3577"/>
                </a:cubicBezTo>
                <a:cubicBezTo>
                  <a:pt x="6810" y="3577"/>
                  <a:pt x="3577" y="6810"/>
                  <a:pt x="357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384" y="0"/>
                  <a:pt x="19469" y="2894"/>
                  <a:pt x="20989" y="7219"/>
                </a:cubicBezTo>
                <a:lnTo>
                  <a:pt x="23536" y="6324"/>
                </a:lnTo>
                <a:lnTo>
                  <a:pt x="20790" y="12047"/>
                </a:lnTo>
                <a:lnTo>
                  <a:pt x="15067" y="9300"/>
                </a:lnTo>
                <a:lnTo>
                  <a:pt x="17614" y="8405"/>
                </a:lnTo>
                <a:close/>
              </a:path>
            </a:pathLst>
          </a:custGeom>
          <a:solidFill>
            <a:srgbClr val="FFFFCC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386388" y="2486025"/>
            <a:ext cx="3457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直角三角形绕其直角边旋转而成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1306513" y="1662113"/>
            <a:ext cx="615950" cy="2355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Arc 20"/>
          <p:cNvSpPr>
            <a:spLocks/>
          </p:cNvSpPr>
          <p:nvPr/>
        </p:nvSpPr>
        <p:spPr bwMode="auto">
          <a:xfrm flipV="1">
            <a:off x="1141413" y="3114675"/>
            <a:ext cx="1563687" cy="444500"/>
          </a:xfrm>
          <a:custGeom>
            <a:avLst/>
            <a:gdLst>
              <a:gd name="T0" fmla="*/ 2147483646 w 43200"/>
              <a:gd name="T1" fmla="*/ 2147483646 h 31388"/>
              <a:gd name="T2" fmla="*/ 2147483646 w 43200"/>
              <a:gd name="T3" fmla="*/ 2147483646 h 31388"/>
              <a:gd name="T4" fmla="*/ 2147483646 w 43200"/>
              <a:gd name="T5" fmla="*/ 2147483646 h 31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8" fill="none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01"/>
                  <a:pt x="42396" y="28355"/>
                  <a:pt x="40855" y="31388"/>
                </a:cubicBezTo>
              </a:path>
              <a:path w="43200" h="31388" stroke="0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01"/>
                  <a:pt x="42396" y="28355"/>
                  <a:pt x="40855" y="31388"/>
                </a:cubicBezTo>
                <a:lnTo>
                  <a:pt x="21600" y="21600"/>
                </a:lnTo>
                <a:lnTo>
                  <a:pt x="911" y="27809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1316038" y="3346450"/>
            <a:ext cx="255587" cy="2555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8170863" y="3484563"/>
            <a:ext cx="0" cy="2066925"/>
          </a:xfrm>
          <a:prstGeom prst="line">
            <a:avLst/>
          </a:prstGeom>
          <a:noFill/>
          <a:ln w="12700">
            <a:solidFill>
              <a:srgbClr val="A5002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Oval 24"/>
          <p:cNvSpPr>
            <a:spLocks noChangeArrowheads="1"/>
          </p:cNvSpPr>
          <p:nvPr/>
        </p:nvSpPr>
        <p:spPr bwMode="auto">
          <a:xfrm>
            <a:off x="5353050" y="4852988"/>
            <a:ext cx="1433513" cy="5159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384800" y="1076325"/>
            <a:ext cx="356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圆沿与其垂直的直线拉伸形成。拉伸过程中其直径均匀变化</a:t>
            </a:r>
          </a:p>
        </p:txBody>
      </p:sp>
      <p:grpSp>
        <p:nvGrpSpPr>
          <p:cNvPr id="44062" name="Group 30"/>
          <p:cNvGrpSpPr>
            <a:grpSpLocks/>
          </p:cNvGrpSpPr>
          <p:nvPr/>
        </p:nvGrpSpPr>
        <p:grpSpPr bwMode="auto">
          <a:xfrm>
            <a:off x="6048375" y="3784600"/>
            <a:ext cx="74613" cy="1308100"/>
            <a:chOff x="3139" y="2954"/>
            <a:chExt cx="47" cy="824"/>
          </a:xfrm>
        </p:grpSpPr>
        <p:sp>
          <p:nvSpPr>
            <p:cNvPr id="21534" name="Line 31"/>
            <p:cNvSpPr>
              <a:spLocks noChangeShapeType="1"/>
            </p:cNvSpPr>
            <p:nvPr/>
          </p:nvSpPr>
          <p:spPr bwMode="auto">
            <a:xfrm flipV="1">
              <a:off x="3163" y="3128"/>
              <a:ext cx="0" cy="65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AutoShape 32"/>
            <p:cNvSpPr>
              <a:spLocks noChangeArrowheads="1"/>
            </p:cNvSpPr>
            <p:nvPr/>
          </p:nvSpPr>
          <p:spPr bwMode="auto">
            <a:xfrm>
              <a:off x="3139" y="2954"/>
              <a:ext cx="47" cy="192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</p:grpSp>
      <p:sp>
        <p:nvSpPr>
          <p:cNvPr id="44065" name="Line 33"/>
          <p:cNvSpPr>
            <a:spLocks noChangeShapeType="1"/>
          </p:cNvSpPr>
          <p:nvPr/>
        </p:nvSpPr>
        <p:spPr bwMode="auto">
          <a:xfrm flipH="1">
            <a:off x="7250113" y="3646488"/>
            <a:ext cx="917575" cy="1992312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8167688" y="3505200"/>
            <a:ext cx="0" cy="19208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115888" y="4718050"/>
            <a:ext cx="516731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圆锥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面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上的直线为通过锥顶的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素线</a:t>
            </a:r>
            <a:endParaRPr lang="en-US" altLang="zh-CN" sz="2400" dirty="0" smtClean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圆锥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面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上的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圆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均垂直于轴线</a:t>
            </a:r>
            <a:endParaRPr lang="zh-CN" altLang="en-US" sz="24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7126288" y="3984625"/>
            <a:ext cx="503237" cy="6429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565900" y="3548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母线</a:t>
            </a:r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712788" y="2152650"/>
            <a:ext cx="809625" cy="754063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41275" y="1692275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素线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30188" y="55295"/>
            <a:ext cx="2743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二）圆锥体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2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．形成</a:t>
            </a:r>
          </a:p>
        </p:txBody>
      </p:sp>
      <p:pic>
        <p:nvPicPr>
          <p:cNvPr id="35" name="Picture 11" descr="指点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438" flipH="1">
            <a:off x="4307931" y="5480705"/>
            <a:ext cx="731339" cy="7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0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3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3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75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  <p:bldP spid="44040" grpId="0" autoUpdateAnimBg="0"/>
      <p:bldP spid="44041" grpId="0" autoUpdateAnimBg="0"/>
      <p:bldP spid="44042" grpId="0" autoUpdateAnimBg="0"/>
      <p:bldP spid="44043" grpId="0" autoUpdateAnimBg="0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utoUpdateAnimBg="0"/>
      <p:bldP spid="44051" grpId="0" animBg="1"/>
      <p:bldP spid="44052" grpId="0" animBg="1"/>
      <p:bldP spid="44053" grpId="0" animBg="1"/>
      <p:bldP spid="44054" grpId="0" animBg="1"/>
      <p:bldP spid="44056" grpId="0" animBg="1"/>
      <p:bldP spid="44059" grpId="0" autoUpdateAnimBg="0"/>
      <p:bldP spid="44065" grpId="0" animBg="1"/>
      <p:bldP spid="44066" grpId="0" animBg="1"/>
      <p:bldP spid="44067" grpId="0" animBg="1"/>
      <p:bldP spid="44069" grpId="0" animBg="1"/>
      <p:bldP spid="44070" grpId="0" build="p" autoUpdateAnimBg="0" advAuto="0"/>
      <p:bldP spid="440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354013" y="2152650"/>
            <a:ext cx="3622675" cy="3508943"/>
            <a:chOff x="362" y="1003"/>
            <a:chExt cx="2204" cy="2134"/>
          </a:xfrm>
        </p:grpSpPr>
        <p:grpSp>
          <p:nvGrpSpPr>
            <p:cNvPr id="22638" name="Group 3"/>
            <p:cNvGrpSpPr>
              <a:grpSpLocks/>
            </p:cNvGrpSpPr>
            <p:nvPr/>
          </p:nvGrpSpPr>
          <p:grpSpPr bwMode="auto">
            <a:xfrm>
              <a:off x="362" y="1003"/>
              <a:ext cx="2204" cy="2107"/>
              <a:chOff x="362" y="1003"/>
              <a:chExt cx="2204" cy="2107"/>
            </a:xfrm>
          </p:grpSpPr>
          <p:sp>
            <p:nvSpPr>
              <p:cNvPr id="22640" name="Freeform 4"/>
              <p:cNvSpPr>
                <a:spLocks/>
              </p:cNvSpPr>
              <p:nvPr/>
            </p:nvSpPr>
            <p:spPr bwMode="auto">
              <a:xfrm>
                <a:off x="406" y="2488"/>
                <a:ext cx="2147" cy="622"/>
              </a:xfrm>
              <a:custGeom>
                <a:avLst/>
                <a:gdLst>
                  <a:gd name="T0" fmla="*/ 1125 w 2147"/>
                  <a:gd name="T1" fmla="*/ 0 h 622"/>
                  <a:gd name="T2" fmla="*/ 0 w 2147"/>
                  <a:gd name="T3" fmla="*/ 415 h 622"/>
                  <a:gd name="T4" fmla="*/ 1058 w 2147"/>
                  <a:gd name="T5" fmla="*/ 622 h 622"/>
                  <a:gd name="T6" fmla="*/ 2147 w 2147"/>
                  <a:gd name="T7" fmla="*/ 255 h 622"/>
                  <a:gd name="T8" fmla="*/ 1125 w 2147"/>
                  <a:gd name="T9" fmla="*/ 0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7" h="622">
                    <a:moveTo>
                      <a:pt x="1125" y="0"/>
                    </a:moveTo>
                    <a:lnTo>
                      <a:pt x="0" y="415"/>
                    </a:lnTo>
                    <a:lnTo>
                      <a:pt x="1058" y="622"/>
                    </a:lnTo>
                    <a:lnTo>
                      <a:pt x="2147" y="255"/>
                    </a:lnTo>
                    <a:lnTo>
                      <a:pt x="11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1" name="Freeform 5"/>
              <p:cNvSpPr>
                <a:spLocks/>
              </p:cNvSpPr>
              <p:nvPr/>
            </p:nvSpPr>
            <p:spPr bwMode="auto">
              <a:xfrm>
                <a:off x="1510" y="1003"/>
                <a:ext cx="1056" cy="1744"/>
              </a:xfrm>
              <a:custGeom>
                <a:avLst/>
                <a:gdLst>
                  <a:gd name="T0" fmla="*/ 0 w 1056"/>
                  <a:gd name="T1" fmla="*/ 0 h 2156"/>
                  <a:gd name="T2" fmla="*/ 0 w 1056"/>
                  <a:gd name="T3" fmla="*/ 411 h 2156"/>
                  <a:gd name="T4" fmla="*/ 1056 w 1056"/>
                  <a:gd name="T5" fmla="*/ 489 h 2156"/>
                  <a:gd name="T6" fmla="*/ 1056 w 1056"/>
                  <a:gd name="T7" fmla="*/ 78 h 2156"/>
                  <a:gd name="T8" fmla="*/ 0 w 1056"/>
                  <a:gd name="T9" fmla="*/ 0 h 2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2156">
                    <a:moveTo>
                      <a:pt x="0" y="0"/>
                    </a:moveTo>
                    <a:lnTo>
                      <a:pt x="0" y="1811"/>
                    </a:lnTo>
                    <a:lnTo>
                      <a:pt x="1056" y="2156"/>
                    </a:lnTo>
                    <a:lnTo>
                      <a:pt x="1056" y="34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2A11E">
                      <a:shade val="30000"/>
                      <a:satMod val="115000"/>
                    </a:srgbClr>
                  </a:gs>
                  <a:gs pos="50000">
                    <a:srgbClr val="E2A11E">
                      <a:shade val="67500"/>
                      <a:satMod val="115000"/>
                    </a:srgbClr>
                  </a:gs>
                  <a:gs pos="100000">
                    <a:srgbClr val="E2A11E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2" name="Freeform 6"/>
              <p:cNvSpPr>
                <a:spLocks/>
              </p:cNvSpPr>
              <p:nvPr/>
            </p:nvSpPr>
            <p:spPr bwMode="auto">
              <a:xfrm>
                <a:off x="398" y="1005"/>
                <a:ext cx="1123" cy="1899"/>
              </a:xfrm>
              <a:custGeom>
                <a:avLst/>
                <a:gdLst>
                  <a:gd name="T0" fmla="*/ 0 w 1123"/>
                  <a:gd name="T1" fmla="*/ 384 h 1899"/>
                  <a:gd name="T2" fmla="*/ 1123 w 1123"/>
                  <a:gd name="T3" fmla="*/ 0 h 1899"/>
                  <a:gd name="T4" fmla="*/ 1123 w 1123"/>
                  <a:gd name="T5" fmla="*/ 1467 h 1899"/>
                  <a:gd name="T6" fmla="*/ 1 w 1123"/>
                  <a:gd name="T7" fmla="*/ 1899 h 1899"/>
                  <a:gd name="T8" fmla="*/ 0 w 1123"/>
                  <a:gd name="T9" fmla="*/ 384 h 18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899">
                    <a:moveTo>
                      <a:pt x="0" y="384"/>
                    </a:moveTo>
                    <a:lnTo>
                      <a:pt x="1123" y="0"/>
                    </a:lnTo>
                    <a:lnTo>
                      <a:pt x="1123" y="1467"/>
                    </a:lnTo>
                    <a:lnTo>
                      <a:pt x="1" y="1899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2">
                  <a:alpha val="50195"/>
                </a:schemeClr>
              </a:soli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3" name="Text Box 7"/>
              <p:cNvSpPr txBox="1">
                <a:spLocks noChangeArrowheads="1"/>
              </p:cNvSpPr>
              <p:nvPr/>
            </p:nvSpPr>
            <p:spPr bwMode="auto">
              <a:xfrm>
                <a:off x="362" y="1324"/>
                <a:ext cx="227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</a:t>
                </a:r>
              </a:p>
            </p:txBody>
          </p:sp>
          <p:sp>
            <p:nvSpPr>
              <p:cNvPr id="22644" name="Text Box 8"/>
              <p:cNvSpPr txBox="1">
                <a:spLocks noChangeArrowheads="1"/>
              </p:cNvSpPr>
              <p:nvPr/>
            </p:nvSpPr>
            <p:spPr bwMode="auto">
              <a:xfrm>
                <a:off x="2230" y="1267"/>
                <a:ext cx="28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1408" y="2856"/>
              <a:ext cx="25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i="1" dirty="0">
                  <a:solidFill>
                    <a:srgbClr val="00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</a:t>
              </a:r>
              <a:endParaRPr kumimoji="1" lang="en-US" altLang="zh-CN" sz="3200" i="1" dirty="0">
                <a:solidFill>
                  <a:srgbClr val="00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2531" name="Group 11"/>
          <p:cNvGrpSpPr>
            <a:grpSpLocks/>
          </p:cNvGrpSpPr>
          <p:nvPr/>
        </p:nvGrpSpPr>
        <p:grpSpPr bwMode="auto">
          <a:xfrm>
            <a:off x="808038" y="2487613"/>
            <a:ext cx="2527300" cy="3094037"/>
            <a:chOff x="3039" y="1265"/>
            <a:chExt cx="1267" cy="1551"/>
          </a:xfrm>
        </p:grpSpPr>
        <p:sp>
          <p:nvSpPr>
            <p:cNvPr id="22636" name="Line 12"/>
            <p:cNvSpPr>
              <a:spLocks noChangeShapeType="1"/>
            </p:cNvSpPr>
            <p:nvPr/>
          </p:nvSpPr>
          <p:spPr bwMode="auto">
            <a:xfrm>
              <a:off x="3667" y="1265"/>
              <a:ext cx="0" cy="155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637" name="Picture 1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265"/>
              <a:ext cx="1267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532" name="Text Box 14"/>
          <p:cNvSpPr txBox="1">
            <a:spLocks noChangeArrowheads="1"/>
          </p:cNvSpPr>
          <p:nvPr/>
        </p:nvSpPr>
        <p:spPr bwMode="auto">
          <a:xfrm>
            <a:off x="1987023" y="2334865"/>
            <a:ext cx="343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66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1963738" y="1958975"/>
            <a:ext cx="241300" cy="323850"/>
          </a:xfrm>
          <a:prstGeom prst="downArrow">
            <a:avLst>
              <a:gd name="adj1" fmla="val 50000"/>
              <a:gd name="adj2" fmla="val 33553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 rot="7054636">
            <a:off x="3526631" y="3885407"/>
            <a:ext cx="220663" cy="323850"/>
          </a:xfrm>
          <a:prstGeom prst="downArrow">
            <a:avLst>
              <a:gd name="adj1" fmla="val 50000"/>
              <a:gd name="adj2" fmla="val 36691"/>
            </a:avLst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3" name="AutoShape 17"/>
          <p:cNvSpPr>
            <a:spLocks noChangeArrowheads="1"/>
          </p:cNvSpPr>
          <p:nvPr/>
        </p:nvSpPr>
        <p:spPr bwMode="auto">
          <a:xfrm rot="-6534470">
            <a:off x="565150" y="3825875"/>
            <a:ext cx="234950" cy="323850"/>
          </a:xfrm>
          <a:prstGeom prst="downArrow">
            <a:avLst>
              <a:gd name="adj1" fmla="val 50000"/>
              <a:gd name="adj2" fmla="val 34459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4381500" y="4284663"/>
            <a:ext cx="1846263" cy="184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381500" y="3630613"/>
            <a:ext cx="186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1498600" y="2787650"/>
            <a:ext cx="577850" cy="2354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771525" y="2552700"/>
            <a:ext cx="1262063" cy="2574925"/>
            <a:chOff x="405" y="1277"/>
            <a:chExt cx="795" cy="1622"/>
          </a:xfrm>
        </p:grpSpPr>
        <p:sp>
          <p:nvSpPr>
            <p:cNvPr id="22626" name="Line 25"/>
            <p:cNvSpPr>
              <a:spLocks noChangeShapeType="1"/>
            </p:cNvSpPr>
            <p:nvPr/>
          </p:nvSpPr>
          <p:spPr bwMode="auto">
            <a:xfrm flipH="1" flipV="1">
              <a:off x="794" y="1277"/>
              <a:ext cx="40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26"/>
            <p:cNvSpPr>
              <a:spLocks noChangeShapeType="1"/>
            </p:cNvSpPr>
            <p:nvPr/>
          </p:nvSpPr>
          <p:spPr bwMode="auto">
            <a:xfrm flipH="1" flipV="1">
              <a:off x="738" y="1439"/>
              <a:ext cx="42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27"/>
            <p:cNvSpPr>
              <a:spLocks noChangeShapeType="1"/>
            </p:cNvSpPr>
            <p:nvPr/>
          </p:nvSpPr>
          <p:spPr bwMode="auto">
            <a:xfrm flipH="1" flipV="1">
              <a:off x="697" y="1628"/>
              <a:ext cx="42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28"/>
            <p:cNvSpPr>
              <a:spLocks noChangeShapeType="1"/>
            </p:cNvSpPr>
            <p:nvPr/>
          </p:nvSpPr>
          <p:spPr bwMode="auto">
            <a:xfrm flipH="1" flipV="1">
              <a:off x="651" y="1785"/>
              <a:ext cx="43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29"/>
            <p:cNvSpPr>
              <a:spLocks noChangeShapeType="1"/>
            </p:cNvSpPr>
            <p:nvPr/>
          </p:nvSpPr>
          <p:spPr bwMode="auto">
            <a:xfrm flipH="1" flipV="1">
              <a:off x="603" y="1947"/>
              <a:ext cx="43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0"/>
            <p:cNvSpPr>
              <a:spLocks noChangeShapeType="1"/>
            </p:cNvSpPr>
            <p:nvPr/>
          </p:nvSpPr>
          <p:spPr bwMode="auto">
            <a:xfrm flipH="1" flipV="1">
              <a:off x="564" y="2118"/>
              <a:ext cx="42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Line 31"/>
            <p:cNvSpPr>
              <a:spLocks noChangeShapeType="1"/>
            </p:cNvSpPr>
            <p:nvPr/>
          </p:nvSpPr>
          <p:spPr bwMode="auto">
            <a:xfrm flipH="1" flipV="1">
              <a:off x="520" y="2297"/>
              <a:ext cx="43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Line 32"/>
            <p:cNvSpPr>
              <a:spLocks noChangeShapeType="1"/>
            </p:cNvSpPr>
            <p:nvPr/>
          </p:nvSpPr>
          <p:spPr bwMode="auto">
            <a:xfrm flipH="1" flipV="1">
              <a:off x="478" y="2458"/>
              <a:ext cx="42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Line 33"/>
            <p:cNvSpPr>
              <a:spLocks noChangeShapeType="1"/>
            </p:cNvSpPr>
            <p:nvPr/>
          </p:nvSpPr>
          <p:spPr bwMode="auto">
            <a:xfrm flipH="1" flipV="1">
              <a:off x="452" y="2620"/>
              <a:ext cx="418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34"/>
            <p:cNvSpPr>
              <a:spLocks noChangeShapeType="1"/>
            </p:cNvSpPr>
            <p:nvPr/>
          </p:nvSpPr>
          <p:spPr bwMode="auto">
            <a:xfrm flipH="1" flipV="1">
              <a:off x="405" y="2777"/>
              <a:ext cx="41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91" name="Line 35"/>
          <p:cNvSpPr>
            <a:spLocks noChangeShapeType="1"/>
          </p:cNvSpPr>
          <p:nvPr/>
        </p:nvSpPr>
        <p:spPr bwMode="auto">
          <a:xfrm flipV="1">
            <a:off x="4370388" y="1587500"/>
            <a:ext cx="938212" cy="204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H="1" flipV="1">
            <a:off x="5307013" y="1560513"/>
            <a:ext cx="922337" cy="2058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5314950" y="1136650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i="1" dirty="0" smtClean="0"/>
              <a:t>s'</a:t>
            </a:r>
            <a:endParaRPr lang="en-US" altLang="zh-CN" sz="2800" i="1" dirty="0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2068513" y="2787650"/>
            <a:ext cx="900112" cy="2192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729413" y="3629025"/>
            <a:ext cx="1790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V="1">
            <a:off x="6742113" y="1598613"/>
            <a:ext cx="889000" cy="202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98" name="Group 42"/>
          <p:cNvGrpSpPr>
            <a:grpSpLocks/>
          </p:cNvGrpSpPr>
          <p:nvPr/>
        </p:nvGrpSpPr>
        <p:grpSpPr bwMode="auto">
          <a:xfrm>
            <a:off x="2079625" y="2586038"/>
            <a:ext cx="1443038" cy="2403475"/>
            <a:chOff x="1229" y="1298"/>
            <a:chExt cx="909" cy="1514"/>
          </a:xfrm>
        </p:grpSpPr>
        <p:sp>
          <p:nvSpPr>
            <p:cNvPr id="22616" name="Line 43"/>
            <p:cNvSpPr>
              <a:spLocks noChangeShapeType="1"/>
            </p:cNvSpPr>
            <p:nvPr/>
          </p:nvSpPr>
          <p:spPr bwMode="auto">
            <a:xfrm flipV="1">
              <a:off x="1229" y="1298"/>
              <a:ext cx="3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44"/>
            <p:cNvSpPr>
              <a:spLocks noChangeShapeType="1"/>
            </p:cNvSpPr>
            <p:nvPr/>
          </p:nvSpPr>
          <p:spPr bwMode="auto">
            <a:xfrm flipV="1">
              <a:off x="1281" y="1448"/>
              <a:ext cx="35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45"/>
            <p:cNvSpPr>
              <a:spLocks noChangeShapeType="1"/>
            </p:cNvSpPr>
            <p:nvPr/>
          </p:nvSpPr>
          <p:spPr bwMode="auto">
            <a:xfrm flipV="1">
              <a:off x="1349" y="1609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46"/>
            <p:cNvSpPr>
              <a:spLocks noChangeShapeType="1"/>
            </p:cNvSpPr>
            <p:nvPr/>
          </p:nvSpPr>
          <p:spPr bwMode="auto">
            <a:xfrm flipV="1">
              <a:off x="1416" y="1744"/>
              <a:ext cx="35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47"/>
            <p:cNvSpPr>
              <a:spLocks noChangeShapeType="1"/>
            </p:cNvSpPr>
            <p:nvPr/>
          </p:nvSpPr>
          <p:spPr bwMode="auto">
            <a:xfrm flipV="1">
              <a:off x="1474" y="1904"/>
              <a:ext cx="345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48"/>
            <p:cNvSpPr>
              <a:spLocks noChangeShapeType="1"/>
            </p:cNvSpPr>
            <p:nvPr/>
          </p:nvSpPr>
          <p:spPr bwMode="auto">
            <a:xfrm flipV="1">
              <a:off x="1549" y="2045"/>
              <a:ext cx="35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49"/>
            <p:cNvSpPr>
              <a:spLocks noChangeShapeType="1"/>
            </p:cNvSpPr>
            <p:nvPr/>
          </p:nvSpPr>
          <p:spPr bwMode="auto">
            <a:xfrm flipV="1">
              <a:off x="1609" y="2212"/>
              <a:ext cx="35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50"/>
            <p:cNvSpPr>
              <a:spLocks noChangeShapeType="1"/>
            </p:cNvSpPr>
            <p:nvPr/>
          </p:nvSpPr>
          <p:spPr bwMode="auto">
            <a:xfrm flipV="1">
              <a:off x="1669" y="2379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51"/>
            <p:cNvSpPr>
              <a:spLocks noChangeShapeType="1"/>
            </p:cNvSpPr>
            <p:nvPr/>
          </p:nvSpPr>
          <p:spPr bwMode="auto">
            <a:xfrm flipV="1">
              <a:off x="1736" y="2527"/>
              <a:ext cx="339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52"/>
            <p:cNvSpPr>
              <a:spLocks noChangeShapeType="1"/>
            </p:cNvSpPr>
            <p:nvPr/>
          </p:nvSpPr>
          <p:spPr bwMode="auto">
            <a:xfrm flipV="1">
              <a:off x="1787" y="2688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09" name="Line 53"/>
          <p:cNvSpPr>
            <a:spLocks noChangeShapeType="1"/>
          </p:cNvSpPr>
          <p:nvPr/>
        </p:nvSpPr>
        <p:spPr bwMode="auto">
          <a:xfrm flipH="1" flipV="1">
            <a:off x="7634288" y="1576388"/>
            <a:ext cx="877887" cy="206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0" name="Text Box 54"/>
          <p:cNvSpPr txBox="1">
            <a:spLocks noChangeArrowheads="1"/>
          </p:cNvSpPr>
          <p:nvPr/>
        </p:nvSpPr>
        <p:spPr bwMode="auto">
          <a:xfrm>
            <a:off x="7642225" y="1162050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s"</a:t>
            </a:r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 flipV="1">
            <a:off x="5307013" y="6313488"/>
            <a:ext cx="0" cy="4222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>
            <a:off x="3821113" y="5205413"/>
            <a:ext cx="401637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840806" y="5774055"/>
            <a:ext cx="14472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 flipH="1">
            <a:off x="1647825" y="4441825"/>
            <a:ext cx="20638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2681288" y="4330700"/>
            <a:ext cx="157162" cy="146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Text Box 60"/>
          <p:cNvSpPr txBox="1">
            <a:spLocks noChangeArrowheads="1"/>
          </p:cNvSpPr>
          <p:nvPr/>
        </p:nvSpPr>
        <p:spPr bwMode="auto">
          <a:xfrm>
            <a:off x="2451150" y="5751137"/>
            <a:ext cx="17922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5117" name="AutoShape 61" descr="紫色网格"/>
          <p:cNvSpPr>
            <a:spLocks noChangeArrowheads="1"/>
          </p:cNvSpPr>
          <p:nvPr/>
        </p:nvSpPr>
        <p:spPr bwMode="auto">
          <a:xfrm>
            <a:off x="6427788" y="4203366"/>
            <a:ext cx="2484437" cy="903957"/>
          </a:xfrm>
          <a:prstGeom prst="plaque">
            <a:avLst>
              <a:gd name="adj" fmla="val 12796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6672263" y="4238625"/>
            <a:ext cx="223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 flipH="1">
            <a:off x="4392613" y="1579563"/>
            <a:ext cx="917575" cy="2033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0" name="Line 64"/>
          <p:cNvSpPr>
            <a:spLocks noChangeShapeType="1"/>
          </p:cNvSpPr>
          <p:nvPr/>
        </p:nvSpPr>
        <p:spPr bwMode="auto">
          <a:xfrm flipH="1">
            <a:off x="4373563" y="1547813"/>
            <a:ext cx="966787" cy="20621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 flipH="1" flipV="1">
            <a:off x="4349750" y="5205413"/>
            <a:ext cx="957263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2" name="Line 66"/>
          <p:cNvSpPr>
            <a:spLocks noChangeShapeType="1"/>
          </p:cNvSpPr>
          <p:nvPr/>
        </p:nvSpPr>
        <p:spPr bwMode="auto">
          <a:xfrm flipH="1" flipV="1">
            <a:off x="4359275" y="5214938"/>
            <a:ext cx="957263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3" name="Line 67"/>
          <p:cNvSpPr>
            <a:spLocks noChangeShapeType="1"/>
          </p:cNvSpPr>
          <p:nvPr/>
        </p:nvSpPr>
        <p:spPr bwMode="auto">
          <a:xfrm>
            <a:off x="5329238" y="1606550"/>
            <a:ext cx="906462" cy="203676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4" name="Line 68"/>
          <p:cNvSpPr>
            <a:spLocks noChangeShapeType="1"/>
          </p:cNvSpPr>
          <p:nvPr/>
        </p:nvSpPr>
        <p:spPr bwMode="auto">
          <a:xfrm>
            <a:off x="5326063" y="1585913"/>
            <a:ext cx="906462" cy="20367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5305425" y="5205413"/>
            <a:ext cx="92075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5314950" y="5214938"/>
            <a:ext cx="92075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 flipH="1">
            <a:off x="7627938" y="1593850"/>
            <a:ext cx="1587" cy="2046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8" name="AutoShape 72" descr="紫色网格"/>
          <p:cNvSpPr>
            <a:spLocks noChangeArrowheads="1"/>
          </p:cNvSpPr>
          <p:nvPr/>
        </p:nvSpPr>
        <p:spPr bwMode="auto">
          <a:xfrm>
            <a:off x="6569868" y="5354272"/>
            <a:ext cx="2200275" cy="872469"/>
          </a:xfrm>
          <a:prstGeom prst="plaque">
            <a:avLst>
              <a:gd name="adj" fmla="val 107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6799263" y="5355752"/>
            <a:ext cx="198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圆锥面投影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5308600" y="474345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</a:t>
            </a:r>
          </a:p>
        </p:txBody>
      </p:sp>
      <p:sp>
        <p:nvSpPr>
          <p:cNvPr id="45131" name="Line 75"/>
          <p:cNvSpPr>
            <a:spLocks noChangeShapeType="1"/>
          </p:cNvSpPr>
          <p:nvPr/>
        </p:nvSpPr>
        <p:spPr bwMode="auto">
          <a:xfrm>
            <a:off x="7627938" y="1589088"/>
            <a:ext cx="3175" cy="2041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6" name="Line 80"/>
          <p:cNvSpPr>
            <a:spLocks noChangeShapeType="1"/>
          </p:cNvSpPr>
          <p:nvPr/>
        </p:nvSpPr>
        <p:spPr bwMode="auto">
          <a:xfrm flipH="1">
            <a:off x="6738938" y="1573213"/>
            <a:ext cx="912812" cy="20272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7" name="Line 81"/>
          <p:cNvSpPr>
            <a:spLocks noChangeShapeType="1"/>
          </p:cNvSpPr>
          <p:nvPr/>
        </p:nvSpPr>
        <p:spPr bwMode="auto">
          <a:xfrm flipH="1">
            <a:off x="6713538" y="1582738"/>
            <a:ext cx="938212" cy="20526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5308600" y="4278313"/>
            <a:ext cx="1588" cy="941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9" name="Line 83"/>
          <p:cNvSpPr>
            <a:spLocks noChangeShapeType="1"/>
          </p:cNvSpPr>
          <p:nvPr/>
        </p:nvSpPr>
        <p:spPr bwMode="auto">
          <a:xfrm>
            <a:off x="5308600" y="4287838"/>
            <a:ext cx="1588" cy="941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0" name="Line 84"/>
          <p:cNvSpPr>
            <a:spLocks noChangeShapeType="1"/>
          </p:cNvSpPr>
          <p:nvPr/>
        </p:nvSpPr>
        <p:spPr bwMode="auto">
          <a:xfrm>
            <a:off x="7642225" y="1582738"/>
            <a:ext cx="887413" cy="2046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1" name="Line 85"/>
          <p:cNvSpPr>
            <a:spLocks noChangeShapeType="1"/>
          </p:cNvSpPr>
          <p:nvPr/>
        </p:nvSpPr>
        <p:spPr bwMode="auto">
          <a:xfrm>
            <a:off x="7642225" y="1601788"/>
            <a:ext cx="887413" cy="2046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2" name="Line 86"/>
          <p:cNvSpPr>
            <a:spLocks noChangeShapeType="1"/>
          </p:cNvSpPr>
          <p:nvPr/>
        </p:nvSpPr>
        <p:spPr bwMode="auto">
          <a:xfrm>
            <a:off x="5308600" y="5211763"/>
            <a:ext cx="1588" cy="922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3" name="Line 87"/>
          <p:cNvSpPr>
            <a:spLocks noChangeShapeType="1"/>
          </p:cNvSpPr>
          <p:nvPr/>
        </p:nvSpPr>
        <p:spPr bwMode="auto">
          <a:xfrm>
            <a:off x="5308600" y="5202238"/>
            <a:ext cx="1588" cy="922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4" name="Line 88"/>
          <p:cNvSpPr>
            <a:spLocks noChangeShapeType="1"/>
          </p:cNvSpPr>
          <p:nvPr/>
        </p:nvSpPr>
        <p:spPr bwMode="auto">
          <a:xfrm>
            <a:off x="5307013" y="1563688"/>
            <a:ext cx="3175" cy="2065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5" name="Line 89"/>
          <p:cNvSpPr>
            <a:spLocks noChangeShapeType="1"/>
          </p:cNvSpPr>
          <p:nvPr/>
        </p:nvSpPr>
        <p:spPr bwMode="auto">
          <a:xfrm>
            <a:off x="5316538" y="1573213"/>
            <a:ext cx="3175" cy="2065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7" name="Line 91"/>
          <p:cNvSpPr>
            <a:spLocks noChangeShapeType="1"/>
          </p:cNvSpPr>
          <p:nvPr/>
        </p:nvSpPr>
        <p:spPr bwMode="auto">
          <a:xfrm>
            <a:off x="5310188" y="1590675"/>
            <a:ext cx="232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7" name="Text Box 16"/>
          <p:cNvSpPr txBox="1">
            <a:spLocks noChangeArrowheads="1"/>
          </p:cNvSpPr>
          <p:nvPr/>
        </p:nvSpPr>
        <p:spPr bwMode="auto">
          <a:xfrm>
            <a:off x="50800" y="219114"/>
            <a:ext cx="3262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．画法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轴线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细点画线</a:t>
            </a:r>
          </a:p>
        </p:txBody>
      </p:sp>
      <p:sp>
        <p:nvSpPr>
          <p:cNvPr id="22588" name="Text Box 184"/>
          <p:cNvSpPr txBox="1">
            <a:spLocks noChangeArrowheads="1"/>
          </p:cNvSpPr>
          <p:nvPr/>
        </p:nvSpPr>
        <p:spPr bwMode="auto">
          <a:xfrm>
            <a:off x="57844" y="1400324"/>
            <a:ext cx="4802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轮廓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线及平面端面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</a:p>
        </p:txBody>
      </p:sp>
      <p:grpSp>
        <p:nvGrpSpPr>
          <p:cNvPr id="45152" name="Group 96"/>
          <p:cNvGrpSpPr>
            <a:grpSpLocks/>
          </p:cNvGrpSpPr>
          <p:nvPr/>
        </p:nvGrpSpPr>
        <p:grpSpPr bwMode="auto">
          <a:xfrm>
            <a:off x="4262438" y="5219700"/>
            <a:ext cx="2071687" cy="0"/>
            <a:chOff x="3342" y="421"/>
            <a:chExt cx="1305" cy="0"/>
          </a:xfrm>
        </p:grpSpPr>
        <p:sp>
          <p:nvSpPr>
            <p:cNvPr id="22611" name="Line 97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2" name="Line 98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3" name="Line 99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4" name="Line 100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5" name="Line 101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58" name="Group 102"/>
          <p:cNvGrpSpPr>
            <a:grpSpLocks/>
          </p:cNvGrpSpPr>
          <p:nvPr/>
        </p:nvGrpSpPr>
        <p:grpSpPr bwMode="auto">
          <a:xfrm>
            <a:off x="5310188" y="4184650"/>
            <a:ext cx="0" cy="2071688"/>
            <a:chOff x="5522" y="285"/>
            <a:chExt cx="0" cy="1305"/>
          </a:xfrm>
        </p:grpSpPr>
        <p:sp>
          <p:nvSpPr>
            <p:cNvPr id="22606" name="Line 103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7" name="Line 104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8" name="Line 105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9" name="Line 106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0" name="Line 107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64" name="Group 108"/>
          <p:cNvGrpSpPr>
            <a:grpSpLocks/>
          </p:cNvGrpSpPr>
          <p:nvPr/>
        </p:nvGrpSpPr>
        <p:grpSpPr bwMode="auto">
          <a:xfrm>
            <a:off x="5308600" y="1444625"/>
            <a:ext cx="0" cy="2327275"/>
            <a:chOff x="5635" y="304"/>
            <a:chExt cx="0" cy="1466"/>
          </a:xfrm>
        </p:grpSpPr>
        <p:sp>
          <p:nvSpPr>
            <p:cNvPr id="22601" name="Line 109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2" name="Line 110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3" name="Line 111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4" name="Line 112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5" name="Line 113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70" name="Group 114"/>
          <p:cNvGrpSpPr>
            <a:grpSpLocks/>
          </p:cNvGrpSpPr>
          <p:nvPr/>
        </p:nvGrpSpPr>
        <p:grpSpPr bwMode="auto">
          <a:xfrm>
            <a:off x="7637463" y="1463675"/>
            <a:ext cx="0" cy="2327275"/>
            <a:chOff x="5635" y="304"/>
            <a:chExt cx="0" cy="1466"/>
          </a:xfrm>
        </p:grpSpPr>
        <p:sp>
          <p:nvSpPr>
            <p:cNvPr id="22596" name="Line 115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7" name="Line 116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8" name="Line 117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9" name="Line 118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0" name="Line 119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4" name="Group 45"/>
          <p:cNvGrpSpPr>
            <a:grpSpLocks/>
          </p:cNvGrpSpPr>
          <p:nvPr/>
        </p:nvGrpSpPr>
        <p:grpSpPr bwMode="auto">
          <a:xfrm>
            <a:off x="5848350" y="152400"/>
            <a:ext cx="2663825" cy="925513"/>
            <a:chOff x="3833" y="572"/>
            <a:chExt cx="1678" cy="583"/>
          </a:xfrm>
        </p:grpSpPr>
        <p:sp>
          <p:nvSpPr>
            <p:cNvPr id="22594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圆锥与圆柱投影的异同何在？</a:t>
              </a:r>
            </a:p>
          </p:txBody>
        </p:sp>
        <p:pic>
          <p:nvPicPr>
            <p:cNvPr id="22595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149" name="Oval 93"/>
          <p:cNvSpPr>
            <a:spLocks noChangeArrowheads="1"/>
          </p:cNvSpPr>
          <p:nvPr/>
        </p:nvSpPr>
        <p:spPr bwMode="auto">
          <a:xfrm>
            <a:off x="7588250" y="1541463"/>
            <a:ext cx="106363" cy="1063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148" name="Oval 92"/>
          <p:cNvSpPr>
            <a:spLocks noChangeArrowheads="1"/>
          </p:cNvSpPr>
          <p:nvPr/>
        </p:nvSpPr>
        <p:spPr bwMode="auto">
          <a:xfrm>
            <a:off x="5264150" y="1531938"/>
            <a:ext cx="106363" cy="1063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2387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3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75"/>
                                        <p:tgtEl>
                                          <p:spTgt spid="4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75"/>
                                        <p:tgtEl>
                                          <p:spTgt spid="4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2" grpId="0" animBg="1"/>
      <p:bldP spid="45073" grpId="0" animBg="1"/>
      <p:bldP spid="45074" grpId="0" animBg="1"/>
      <p:bldP spid="45078" grpId="0" animBg="1"/>
      <p:bldP spid="45079" grpId="0" animBg="1"/>
      <p:bldP spid="45091" grpId="0" animBg="1"/>
      <p:bldP spid="45092" grpId="0" animBg="1"/>
      <p:bldP spid="45093" grpId="0" autoUpdateAnimBg="0"/>
      <p:bldP spid="45094" grpId="0" animBg="1"/>
      <p:bldP spid="45096" grpId="0" animBg="1"/>
      <p:bldP spid="45097" grpId="0" animBg="1"/>
      <p:bldP spid="45109" grpId="0" animBg="1"/>
      <p:bldP spid="45110" grpId="0" autoUpdateAnimBg="0"/>
      <p:bldP spid="45111" grpId="0" animBg="1"/>
      <p:bldP spid="45112" grpId="0" animBg="1"/>
      <p:bldP spid="45113" grpId="0"/>
      <p:bldP spid="45114" grpId="0" animBg="1"/>
      <p:bldP spid="45115" grpId="0" animBg="1"/>
      <p:bldP spid="45116" grpId="0"/>
      <p:bldP spid="45117" grpId="0" animBg="1"/>
      <p:bldP spid="45118" grpId="0" autoUpdateAnimBg="0"/>
      <p:bldP spid="45119" grpId="0" animBg="1"/>
      <p:bldP spid="45120" grpId="0" animBg="1"/>
      <p:bldP spid="45121" grpId="0" animBg="1"/>
      <p:bldP spid="45122" grpId="0" animBg="1"/>
      <p:bldP spid="45123" grpId="0" animBg="1"/>
      <p:bldP spid="45124" grpId="0" animBg="1"/>
      <p:bldP spid="45125" grpId="0" animBg="1"/>
      <p:bldP spid="45126" grpId="0" animBg="1"/>
      <p:bldP spid="45127" grpId="0" animBg="1"/>
      <p:bldP spid="45128" grpId="0" animBg="1"/>
      <p:bldP spid="45129" grpId="0" build="p" autoUpdateAnimBg="0" advAuto="0"/>
      <p:bldP spid="45130" grpId="0" autoUpdateAnimBg="0"/>
      <p:bldP spid="45131" grpId="0" animBg="1"/>
      <p:bldP spid="45136" grpId="0" animBg="1"/>
      <p:bldP spid="45137" grpId="0" animBg="1"/>
      <p:bldP spid="45138" grpId="0" animBg="1"/>
      <p:bldP spid="45139" grpId="0" animBg="1"/>
      <p:bldP spid="45140" grpId="0" animBg="1"/>
      <p:bldP spid="45141" grpId="0" animBg="1"/>
      <p:bldP spid="45142" grpId="0" animBg="1"/>
      <p:bldP spid="45143" grpId="0" animBg="1"/>
      <p:bldP spid="45144" grpId="0" animBg="1"/>
      <p:bldP spid="45145" grpId="0" animBg="1"/>
      <p:bldP spid="45147" grpId="0" animBg="1"/>
      <p:bldP spid="45149" grpId="0" animBg="1"/>
      <p:bldP spid="451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CBC7536-2C4B-457F-95CE-B8D9D22FCD5E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201612" y="321535"/>
            <a:ext cx="299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．面上找点</a:t>
            </a:r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201612" y="1094050"/>
            <a:ext cx="1266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素线法</a:t>
            </a:r>
          </a:p>
        </p:txBody>
      </p:sp>
      <p:sp>
        <p:nvSpPr>
          <p:cNvPr id="83042" name="Text Box 98"/>
          <p:cNvSpPr txBox="1">
            <a:spLocks noChangeArrowheads="1"/>
          </p:cNvSpPr>
          <p:nvPr/>
        </p:nvSpPr>
        <p:spPr bwMode="auto">
          <a:xfrm>
            <a:off x="201612" y="2755776"/>
            <a:ext cx="210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辅助圆法</a:t>
            </a:r>
            <a:endParaRPr kumimoji="0" lang="en-US" altLang="zh-CN" sz="24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Oval 124"/>
          <p:cNvSpPr>
            <a:spLocks noChangeArrowheads="1"/>
          </p:cNvSpPr>
          <p:nvPr/>
        </p:nvSpPr>
        <p:spPr bwMode="auto">
          <a:xfrm>
            <a:off x="4254500" y="4159250"/>
            <a:ext cx="1846263" cy="1846263"/>
          </a:xfrm>
          <a:prstGeom prst="ellips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Line 128"/>
          <p:cNvSpPr>
            <a:spLocks noChangeShapeType="1"/>
          </p:cNvSpPr>
          <p:nvPr/>
        </p:nvSpPr>
        <p:spPr bwMode="auto">
          <a:xfrm>
            <a:off x="4254500" y="3644900"/>
            <a:ext cx="1863725" cy="0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29"/>
          <p:cNvSpPr>
            <a:spLocks noChangeShapeType="1"/>
          </p:cNvSpPr>
          <p:nvPr/>
        </p:nvSpPr>
        <p:spPr bwMode="auto">
          <a:xfrm flipV="1">
            <a:off x="4243388" y="1601788"/>
            <a:ext cx="938212" cy="2043112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30"/>
          <p:cNvSpPr>
            <a:spLocks noChangeShapeType="1"/>
          </p:cNvSpPr>
          <p:nvPr/>
        </p:nvSpPr>
        <p:spPr bwMode="auto">
          <a:xfrm flipH="1" flipV="1">
            <a:off x="5180013" y="1574800"/>
            <a:ext cx="922337" cy="2058988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Text Box 131"/>
          <p:cNvSpPr txBox="1">
            <a:spLocks noChangeArrowheads="1"/>
          </p:cNvSpPr>
          <p:nvPr/>
        </p:nvSpPr>
        <p:spPr bwMode="auto">
          <a:xfrm>
            <a:off x="5187950" y="1222375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s'</a:t>
            </a:r>
          </a:p>
        </p:txBody>
      </p:sp>
      <p:sp>
        <p:nvSpPr>
          <p:cNvPr id="21517" name="Line 133"/>
          <p:cNvSpPr>
            <a:spLocks noChangeShapeType="1"/>
          </p:cNvSpPr>
          <p:nvPr/>
        </p:nvSpPr>
        <p:spPr bwMode="auto">
          <a:xfrm>
            <a:off x="6584950" y="3643313"/>
            <a:ext cx="1790700" cy="0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34"/>
          <p:cNvSpPr>
            <a:spLocks noChangeShapeType="1"/>
          </p:cNvSpPr>
          <p:nvPr/>
        </p:nvSpPr>
        <p:spPr bwMode="auto">
          <a:xfrm flipV="1">
            <a:off x="6597650" y="1612900"/>
            <a:ext cx="889000" cy="2028825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35"/>
          <p:cNvSpPr>
            <a:spLocks noChangeShapeType="1"/>
          </p:cNvSpPr>
          <p:nvPr/>
        </p:nvSpPr>
        <p:spPr bwMode="auto">
          <a:xfrm flipH="1" flipV="1">
            <a:off x="7489825" y="1590675"/>
            <a:ext cx="877888" cy="2060575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Text Box 136"/>
          <p:cNvSpPr txBox="1">
            <a:spLocks noChangeArrowheads="1"/>
          </p:cNvSpPr>
          <p:nvPr/>
        </p:nvSpPr>
        <p:spPr bwMode="auto">
          <a:xfrm>
            <a:off x="7497763" y="1223963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s"</a:t>
            </a:r>
          </a:p>
        </p:txBody>
      </p:sp>
      <p:sp>
        <p:nvSpPr>
          <p:cNvPr id="21521" name="Text Box 137"/>
          <p:cNvSpPr txBox="1">
            <a:spLocks noChangeArrowheads="1"/>
          </p:cNvSpPr>
          <p:nvPr/>
        </p:nvSpPr>
        <p:spPr bwMode="auto">
          <a:xfrm>
            <a:off x="5164138" y="4648200"/>
            <a:ext cx="32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</a:t>
            </a:r>
          </a:p>
        </p:txBody>
      </p:sp>
      <p:sp>
        <p:nvSpPr>
          <p:cNvPr id="3210" name="Text Box 138"/>
          <p:cNvSpPr txBox="1">
            <a:spLocks noChangeArrowheads="1"/>
          </p:cNvSpPr>
          <p:nvPr/>
        </p:nvSpPr>
        <p:spPr bwMode="auto">
          <a:xfrm>
            <a:off x="5226050" y="5114925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</a:t>
            </a:r>
          </a:p>
        </p:txBody>
      </p:sp>
      <p:sp>
        <p:nvSpPr>
          <p:cNvPr id="3211" name="Freeform 139"/>
          <p:cNvSpPr>
            <a:spLocks/>
          </p:cNvSpPr>
          <p:nvPr/>
        </p:nvSpPr>
        <p:spPr bwMode="auto">
          <a:xfrm>
            <a:off x="5178425" y="5083175"/>
            <a:ext cx="760413" cy="487363"/>
          </a:xfrm>
          <a:custGeom>
            <a:avLst/>
            <a:gdLst>
              <a:gd name="T0" fmla="*/ 2147483646 w 479"/>
              <a:gd name="T1" fmla="*/ 2147483646 h 307"/>
              <a:gd name="T2" fmla="*/ 0 w 479"/>
              <a:gd name="T3" fmla="*/ 0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9" h="307">
                <a:moveTo>
                  <a:pt x="479" y="3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2" name="Line 140"/>
          <p:cNvSpPr>
            <a:spLocks noChangeShapeType="1"/>
          </p:cNvSpPr>
          <p:nvPr/>
        </p:nvSpPr>
        <p:spPr bwMode="auto">
          <a:xfrm flipV="1">
            <a:off x="5964238" y="3621088"/>
            <a:ext cx="0" cy="196215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3" name="Line 141"/>
          <p:cNvSpPr>
            <a:spLocks noChangeShapeType="1"/>
          </p:cNvSpPr>
          <p:nvPr/>
        </p:nvSpPr>
        <p:spPr bwMode="auto">
          <a:xfrm flipH="1" flipV="1">
            <a:off x="5187950" y="1581150"/>
            <a:ext cx="766763" cy="204311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4" name="Line 142"/>
          <p:cNvSpPr>
            <a:spLocks noChangeShapeType="1"/>
          </p:cNvSpPr>
          <p:nvPr/>
        </p:nvSpPr>
        <p:spPr bwMode="auto">
          <a:xfrm flipV="1">
            <a:off x="5707063" y="2933700"/>
            <a:ext cx="0" cy="253523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" name="Line 143"/>
          <p:cNvSpPr>
            <a:spLocks noChangeShapeType="1"/>
          </p:cNvSpPr>
          <p:nvPr/>
        </p:nvSpPr>
        <p:spPr bwMode="auto">
          <a:xfrm>
            <a:off x="5681663" y="2954338"/>
            <a:ext cx="2195512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6" name="Line 144"/>
          <p:cNvSpPr>
            <a:spLocks noChangeShapeType="1"/>
          </p:cNvSpPr>
          <p:nvPr/>
        </p:nvSpPr>
        <p:spPr bwMode="auto">
          <a:xfrm rot="2646592" flipV="1">
            <a:off x="5602288" y="5170488"/>
            <a:ext cx="233362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7" name="Line 145"/>
          <p:cNvSpPr>
            <a:spLocks noChangeShapeType="1"/>
          </p:cNvSpPr>
          <p:nvPr/>
        </p:nvSpPr>
        <p:spPr bwMode="auto">
          <a:xfrm rot="4063433" flipV="1">
            <a:off x="7512844" y="2918619"/>
            <a:ext cx="233362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8" name="Oval 146"/>
          <p:cNvSpPr>
            <a:spLocks noChangeArrowheads="1"/>
          </p:cNvSpPr>
          <p:nvPr/>
        </p:nvSpPr>
        <p:spPr bwMode="auto">
          <a:xfrm>
            <a:off x="7759700" y="2867025"/>
            <a:ext cx="168275" cy="171450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5118100" y="2828925"/>
            <a:ext cx="5212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m'</a:t>
            </a:r>
          </a:p>
        </p:txBody>
      </p:sp>
      <p:sp>
        <p:nvSpPr>
          <p:cNvPr id="3220" name="Text Box 148"/>
          <p:cNvSpPr txBox="1">
            <a:spLocks noChangeArrowheads="1"/>
          </p:cNvSpPr>
          <p:nvPr/>
        </p:nvSpPr>
        <p:spPr bwMode="auto">
          <a:xfrm>
            <a:off x="8008938" y="2500313"/>
            <a:ext cx="95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(      )</a:t>
            </a:r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8123238" y="2490788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m"</a:t>
            </a:r>
          </a:p>
        </p:txBody>
      </p:sp>
      <p:sp>
        <p:nvSpPr>
          <p:cNvPr id="3222" name="Arc 150"/>
          <p:cNvSpPr>
            <a:spLocks/>
          </p:cNvSpPr>
          <p:nvPr/>
        </p:nvSpPr>
        <p:spPr bwMode="auto">
          <a:xfrm>
            <a:off x="4568825" y="4464050"/>
            <a:ext cx="1219200" cy="1217613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511" y="33671"/>
                </a:moveTo>
                <a:cubicBezTo>
                  <a:pt x="35497" y="39628"/>
                  <a:pt x="28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444"/>
                  <a:pt x="42638" y="27261"/>
                  <a:pt x="41546" y="29887"/>
                </a:cubicBezTo>
              </a:path>
              <a:path w="43200" h="43200" stroke="0" extrusionOk="0">
                <a:moveTo>
                  <a:pt x="39511" y="33671"/>
                </a:moveTo>
                <a:cubicBezTo>
                  <a:pt x="35497" y="39628"/>
                  <a:pt x="28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444"/>
                  <a:pt x="42638" y="27261"/>
                  <a:pt x="41546" y="29887"/>
                </a:cubicBezTo>
                <a:lnTo>
                  <a:pt x="21600" y="21600"/>
                </a:lnTo>
                <a:lnTo>
                  <a:pt x="39511" y="33671"/>
                </a:lnTo>
                <a:close/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3" name="Oval 151"/>
          <p:cNvSpPr>
            <a:spLocks noChangeArrowheads="1"/>
          </p:cNvSpPr>
          <p:nvPr/>
        </p:nvSpPr>
        <p:spPr bwMode="auto">
          <a:xfrm>
            <a:off x="5608638" y="5316538"/>
            <a:ext cx="185737" cy="185737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3224" name="Line 152"/>
          <p:cNvSpPr>
            <a:spLocks noChangeShapeType="1"/>
          </p:cNvSpPr>
          <p:nvPr/>
        </p:nvSpPr>
        <p:spPr bwMode="auto">
          <a:xfrm flipV="1">
            <a:off x="4562475" y="2935288"/>
            <a:ext cx="0" cy="2133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" name="Line 153"/>
          <p:cNvSpPr>
            <a:spLocks noChangeShapeType="1"/>
          </p:cNvSpPr>
          <p:nvPr/>
        </p:nvSpPr>
        <p:spPr bwMode="auto">
          <a:xfrm>
            <a:off x="4552950" y="2954338"/>
            <a:ext cx="125730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6" name="Oval 154"/>
          <p:cNvSpPr>
            <a:spLocks noChangeArrowheads="1"/>
          </p:cNvSpPr>
          <p:nvPr/>
        </p:nvSpPr>
        <p:spPr bwMode="auto">
          <a:xfrm>
            <a:off x="5624513" y="2876550"/>
            <a:ext cx="174625" cy="174625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21539" name="Group 157"/>
          <p:cNvGrpSpPr>
            <a:grpSpLocks/>
          </p:cNvGrpSpPr>
          <p:nvPr/>
        </p:nvGrpSpPr>
        <p:grpSpPr bwMode="auto">
          <a:xfrm>
            <a:off x="4127500" y="5086350"/>
            <a:ext cx="2071688" cy="0"/>
            <a:chOff x="3342" y="421"/>
            <a:chExt cx="1305" cy="0"/>
          </a:xfrm>
        </p:grpSpPr>
        <p:sp>
          <p:nvSpPr>
            <p:cNvPr id="21560" name="Line 158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1" name="Line 159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2" name="Line 160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3" name="Line 161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4" name="Line 162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0" name="Group 163"/>
          <p:cNvGrpSpPr>
            <a:grpSpLocks/>
          </p:cNvGrpSpPr>
          <p:nvPr/>
        </p:nvGrpSpPr>
        <p:grpSpPr bwMode="auto">
          <a:xfrm>
            <a:off x="5186363" y="4051300"/>
            <a:ext cx="0" cy="2071688"/>
            <a:chOff x="5522" y="285"/>
            <a:chExt cx="0" cy="1305"/>
          </a:xfrm>
        </p:grpSpPr>
        <p:sp>
          <p:nvSpPr>
            <p:cNvPr id="21555" name="Line 164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6" name="Line 165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Line 166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8" name="Line 167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9" name="Line 168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1" name="Group 169"/>
          <p:cNvGrpSpPr>
            <a:grpSpLocks/>
          </p:cNvGrpSpPr>
          <p:nvPr/>
        </p:nvGrpSpPr>
        <p:grpSpPr bwMode="auto">
          <a:xfrm>
            <a:off x="5184775" y="1366838"/>
            <a:ext cx="42863" cy="2519362"/>
            <a:chOff x="5635" y="304"/>
            <a:chExt cx="0" cy="1466"/>
          </a:xfrm>
        </p:grpSpPr>
        <p:sp>
          <p:nvSpPr>
            <p:cNvPr id="21550" name="Line 170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Line 171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2" name="Line 172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Line 173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Line 174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2" name="Group 175"/>
          <p:cNvGrpSpPr>
            <a:grpSpLocks/>
          </p:cNvGrpSpPr>
          <p:nvPr/>
        </p:nvGrpSpPr>
        <p:grpSpPr bwMode="auto">
          <a:xfrm>
            <a:off x="7491413" y="1408113"/>
            <a:ext cx="42862" cy="2465387"/>
            <a:chOff x="5635" y="304"/>
            <a:chExt cx="0" cy="1466"/>
          </a:xfrm>
        </p:grpSpPr>
        <p:sp>
          <p:nvSpPr>
            <p:cNvPr id="21545" name="Line 176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6" name="Line 177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7" name="Line 178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8" name="Line 179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9" name="Line 180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74575" y="1616404"/>
            <a:ext cx="363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素线：通过锥顶到达底圆的直线</a:t>
            </a:r>
            <a:endParaRPr kumimoji="0"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77828" y="3344864"/>
            <a:ext cx="3714748" cy="1569660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400" dirty="0" smtClean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哪里作出圆？</a:t>
            </a:r>
            <a:endParaRPr kumimoji="0"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投影积聚？</a:t>
            </a:r>
            <a:endParaRPr kumimoji="0"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投影为圆的实形？</a:t>
            </a:r>
            <a:endParaRPr kumimoji="0"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7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7" grpId="0" autoUpdateAnimBg="0"/>
      <p:bldP spid="83042" grpId="0" autoUpdateAnimBg="0"/>
      <p:bldP spid="3210" grpId="0" build="p" autoUpdateAnimBg="0" advAuto="0"/>
      <p:bldP spid="3211" grpId="0" animBg="1"/>
      <p:bldP spid="3211" grpId="1" animBg="1"/>
      <p:bldP spid="3212" grpId="0" animBg="1"/>
      <p:bldP spid="3212" grpId="1" animBg="1"/>
      <p:bldP spid="3213" grpId="0" animBg="1"/>
      <p:bldP spid="3213" grpId="1" animBg="1"/>
      <p:bldP spid="3214" grpId="0" animBg="1"/>
      <p:bldP spid="3214" grpId="1" animBg="1"/>
      <p:bldP spid="3214" grpId="2" animBg="1"/>
      <p:bldP spid="3215" grpId="0" animBg="1"/>
      <p:bldP spid="3215" grpId="1" animBg="1"/>
      <p:bldP spid="3215" grpId="2" animBg="1"/>
      <p:bldP spid="3216" grpId="0" animBg="1"/>
      <p:bldP spid="3216" grpId="1" animBg="1"/>
      <p:bldP spid="3217" grpId="0" animBg="1"/>
      <p:bldP spid="3217" grpId="1" animBg="1"/>
      <p:bldP spid="3218" grpId="0" animBg="1"/>
      <p:bldP spid="3218" grpId="1" animBg="1"/>
      <p:bldP spid="3218" grpId="2" animBg="1"/>
      <p:bldP spid="3219" grpId="0" build="p" autoUpdateAnimBg="0"/>
      <p:bldP spid="3219" grpId="1" build="allAtOnce"/>
      <p:bldP spid="3219" grpId="2" build="allAtOnce"/>
      <p:bldP spid="3220" grpId="0" autoUpdateAnimBg="0"/>
      <p:bldP spid="3220" grpId="1"/>
      <p:bldP spid="3220" grpId="2"/>
      <p:bldP spid="3221" grpId="0" build="p" autoUpdateAnimBg="0"/>
      <p:bldP spid="3221" grpId="1" build="allAtOnce"/>
      <p:bldP spid="3221" grpId="2" build="allAtOnce"/>
      <p:bldP spid="3222" grpId="0" animBg="1"/>
      <p:bldP spid="3223" grpId="0" animBg="1"/>
      <p:bldP spid="3224" grpId="0" animBg="1"/>
      <p:bldP spid="3225" grpId="0" animBg="1"/>
      <p:bldP spid="3226" grpId="0" animBg="1"/>
      <p:bldP spid="3226" grpId="1" animBg="1"/>
      <p:bldP spid="3226" grpId="2" animBg="1"/>
      <p:bldP spid="2" grpId="0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AutoShape 4" descr="紫色网格"/>
          <p:cNvSpPr>
            <a:spLocks noChangeArrowheads="1"/>
          </p:cNvSpPr>
          <p:nvPr/>
        </p:nvSpPr>
        <p:spPr bwMode="auto">
          <a:xfrm>
            <a:off x="3467100" y="3700128"/>
            <a:ext cx="2484438" cy="903956"/>
          </a:xfrm>
          <a:prstGeom prst="plaque">
            <a:avLst>
              <a:gd name="adj" fmla="val 12796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6085" name="AutoShape 5" descr="紫色网格"/>
          <p:cNvSpPr>
            <a:spLocks noChangeArrowheads="1"/>
          </p:cNvSpPr>
          <p:nvPr/>
        </p:nvSpPr>
        <p:spPr bwMode="auto">
          <a:xfrm>
            <a:off x="3564740" y="4941355"/>
            <a:ext cx="2200275" cy="872468"/>
          </a:xfrm>
          <a:prstGeom prst="plaque">
            <a:avLst>
              <a:gd name="adj" fmla="val 107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668713" y="3746500"/>
            <a:ext cx="223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824889" y="4968165"/>
            <a:ext cx="1897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圆球面投影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1149350" y="3284538"/>
            <a:ext cx="1557338" cy="15573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392488" y="1057275"/>
            <a:ext cx="1557337" cy="15573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160463" y="1035050"/>
            <a:ext cx="1557337" cy="15573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2544763" y="2271713"/>
            <a:ext cx="239712" cy="247650"/>
          </a:xfrm>
          <a:prstGeom prst="line">
            <a:avLst/>
          </a:prstGeom>
          <a:noFill/>
          <a:ln w="12700">
            <a:solidFill>
              <a:srgbClr val="0A14E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730500" y="2211388"/>
            <a:ext cx="441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a'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>
            <a:off x="1325563" y="4814888"/>
            <a:ext cx="319087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036638" y="475773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616450" y="2459038"/>
            <a:ext cx="252413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830763" y="2354263"/>
            <a:ext cx="494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c"</a:t>
            </a: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1123950" y="4059238"/>
            <a:ext cx="158750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168775" y="1071563"/>
            <a:ext cx="0" cy="15303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1144588" y="1831975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3389313" y="1830388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1946275" y="1041400"/>
            <a:ext cx="0" cy="1549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1946275" y="3282950"/>
            <a:ext cx="0" cy="1558925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1119188" y="4057650"/>
            <a:ext cx="1568450" cy="1111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4165600" y="1116013"/>
            <a:ext cx="0" cy="15303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1144588" y="1835150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3389313" y="1830388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1946275" y="1041400"/>
            <a:ext cx="0" cy="1549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1949450" y="3294063"/>
            <a:ext cx="0" cy="1558925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33" name="Group 51"/>
          <p:cNvGrpSpPr>
            <a:grpSpLocks/>
          </p:cNvGrpSpPr>
          <p:nvPr/>
        </p:nvGrpSpPr>
        <p:grpSpPr bwMode="auto">
          <a:xfrm>
            <a:off x="1033463" y="862013"/>
            <a:ext cx="1831975" cy="1947862"/>
            <a:chOff x="712" y="877"/>
            <a:chExt cx="1154" cy="1227"/>
          </a:xfrm>
        </p:grpSpPr>
        <p:sp>
          <p:nvSpPr>
            <p:cNvPr id="2567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4" name="Group 51"/>
          <p:cNvGrpSpPr>
            <a:grpSpLocks/>
          </p:cNvGrpSpPr>
          <p:nvPr/>
        </p:nvGrpSpPr>
        <p:grpSpPr bwMode="auto">
          <a:xfrm>
            <a:off x="1038225" y="3092450"/>
            <a:ext cx="1831975" cy="1947863"/>
            <a:chOff x="712" y="877"/>
            <a:chExt cx="1154" cy="1227"/>
          </a:xfrm>
        </p:grpSpPr>
        <p:sp>
          <p:nvSpPr>
            <p:cNvPr id="2566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5" name="Group 51"/>
          <p:cNvGrpSpPr>
            <a:grpSpLocks/>
          </p:cNvGrpSpPr>
          <p:nvPr/>
        </p:nvGrpSpPr>
        <p:grpSpPr bwMode="auto">
          <a:xfrm>
            <a:off x="3243263" y="860425"/>
            <a:ext cx="1831975" cy="1947863"/>
            <a:chOff x="712" y="877"/>
            <a:chExt cx="1154" cy="1227"/>
          </a:xfrm>
        </p:grpSpPr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36" name="Rectangle 2"/>
          <p:cNvSpPr>
            <a:spLocks noChangeArrowheads="1"/>
          </p:cNvSpPr>
          <p:nvPr/>
        </p:nvSpPr>
        <p:spPr bwMode="auto">
          <a:xfrm>
            <a:off x="307975" y="213846"/>
            <a:ext cx="304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三）圆球体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37" name="Group 79"/>
          <p:cNvGrpSpPr>
            <a:grpSpLocks/>
          </p:cNvGrpSpPr>
          <p:nvPr/>
        </p:nvGrpSpPr>
        <p:grpSpPr bwMode="auto">
          <a:xfrm>
            <a:off x="5375275" y="455613"/>
            <a:ext cx="3167063" cy="3008312"/>
            <a:chOff x="163" y="957"/>
            <a:chExt cx="1995" cy="1895"/>
          </a:xfrm>
        </p:grpSpPr>
        <p:sp>
          <p:nvSpPr>
            <p:cNvPr id="25647" name="Freeform 80"/>
            <p:cNvSpPr>
              <a:spLocks/>
            </p:cNvSpPr>
            <p:nvPr/>
          </p:nvSpPr>
          <p:spPr bwMode="auto">
            <a:xfrm>
              <a:off x="203" y="2289"/>
              <a:ext cx="1944" cy="563"/>
            </a:xfrm>
            <a:custGeom>
              <a:avLst/>
              <a:gdLst>
                <a:gd name="T0" fmla="*/ 561 w 2147"/>
                <a:gd name="T1" fmla="*/ 0 h 622"/>
                <a:gd name="T2" fmla="*/ 0 w 2147"/>
                <a:gd name="T3" fmla="*/ 207 h 622"/>
                <a:gd name="T4" fmla="*/ 528 w 2147"/>
                <a:gd name="T5" fmla="*/ 310 h 622"/>
                <a:gd name="T6" fmla="*/ 1071 w 2147"/>
                <a:gd name="T7" fmla="*/ 127 h 622"/>
                <a:gd name="T8" fmla="*/ 561 w 2147"/>
                <a:gd name="T9" fmla="*/ 0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7" h="622">
                  <a:moveTo>
                    <a:pt x="1125" y="0"/>
                  </a:moveTo>
                  <a:lnTo>
                    <a:pt x="0" y="415"/>
                  </a:lnTo>
                  <a:lnTo>
                    <a:pt x="1058" y="622"/>
                  </a:lnTo>
                  <a:lnTo>
                    <a:pt x="2147" y="255"/>
                  </a:lnTo>
                  <a:lnTo>
                    <a:pt x="112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Freeform 81"/>
            <p:cNvSpPr>
              <a:spLocks/>
            </p:cNvSpPr>
            <p:nvPr/>
          </p:nvSpPr>
          <p:spPr bwMode="auto">
            <a:xfrm>
              <a:off x="1202" y="957"/>
              <a:ext cx="956" cy="1578"/>
            </a:xfrm>
            <a:custGeom>
              <a:avLst/>
              <a:gdLst>
                <a:gd name="T0" fmla="*/ 0 w 1056"/>
                <a:gd name="T1" fmla="*/ 0 h 2156"/>
                <a:gd name="T2" fmla="*/ 0 w 1056"/>
                <a:gd name="T3" fmla="*/ 204 h 2156"/>
                <a:gd name="T4" fmla="*/ 526 w 1056"/>
                <a:gd name="T5" fmla="*/ 242 h 2156"/>
                <a:gd name="T6" fmla="*/ 526 w 1056"/>
                <a:gd name="T7" fmla="*/ 39 h 2156"/>
                <a:gd name="T8" fmla="*/ 0 w 1056"/>
                <a:gd name="T9" fmla="*/ 0 h 2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2156">
                  <a:moveTo>
                    <a:pt x="0" y="0"/>
                  </a:moveTo>
                  <a:lnTo>
                    <a:pt x="0" y="1811"/>
                  </a:lnTo>
                  <a:lnTo>
                    <a:pt x="1056" y="2156"/>
                  </a:lnTo>
                  <a:lnTo>
                    <a:pt x="1056" y="34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>
                    <a:shade val="30000"/>
                    <a:satMod val="115000"/>
                  </a:srgbClr>
                </a:gs>
                <a:gs pos="50000">
                  <a:srgbClr val="FFFF99">
                    <a:shade val="67500"/>
                    <a:satMod val="115000"/>
                  </a:srgbClr>
                </a:gs>
                <a:gs pos="100000">
                  <a:srgbClr val="FFFF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9" name="Freeform 82"/>
            <p:cNvSpPr>
              <a:spLocks/>
            </p:cNvSpPr>
            <p:nvPr/>
          </p:nvSpPr>
          <p:spPr bwMode="auto">
            <a:xfrm>
              <a:off x="196" y="959"/>
              <a:ext cx="1016" cy="1719"/>
            </a:xfrm>
            <a:custGeom>
              <a:avLst/>
              <a:gdLst>
                <a:gd name="T0" fmla="*/ 0 w 1123"/>
                <a:gd name="T1" fmla="*/ 192 h 1899"/>
                <a:gd name="T2" fmla="*/ 556 w 1123"/>
                <a:gd name="T3" fmla="*/ 0 h 1899"/>
                <a:gd name="T4" fmla="*/ 556 w 1123"/>
                <a:gd name="T5" fmla="*/ 731 h 1899"/>
                <a:gd name="T6" fmla="*/ 1 w 1123"/>
                <a:gd name="T7" fmla="*/ 946 h 1899"/>
                <a:gd name="T8" fmla="*/ 0 w 1123"/>
                <a:gd name="T9" fmla="*/ 192 h 18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1899">
                  <a:moveTo>
                    <a:pt x="0" y="384"/>
                  </a:moveTo>
                  <a:lnTo>
                    <a:pt x="1123" y="0"/>
                  </a:lnTo>
                  <a:lnTo>
                    <a:pt x="1123" y="1467"/>
                  </a:lnTo>
                  <a:lnTo>
                    <a:pt x="1" y="1899"/>
                  </a:lnTo>
                  <a:lnTo>
                    <a:pt x="0" y="3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3" name="Text Box 83"/>
            <p:cNvSpPr txBox="1">
              <a:spLocks noChangeArrowheads="1"/>
            </p:cNvSpPr>
            <p:nvPr/>
          </p:nvSpPr>
          <p:spPr bwMode="auto">
            <a:xfrm>
              <a:off x="163" y="1248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V</a:t>
              </a:r>
            </a:p>
          </p:txBody>
        </p:sp>
        <p:sp>
          <p:nvSpPr>
            <p:cNvPr id="46164" name="Text Box 84"/>
            <p:cNvSpPr txBox="1">
              <a:spLocks noChangeArrowheads="1"/>
            </p:cNvSpPr>
            <p:nvPr/>
          </p:nvSpPr>
          <p:spPr bwMode="auto">
            <a:xfrm>
              <a:off x="1819" y="1133"/>
              <a:ext cx="2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W</a:t>
              </a:r>
            </a:p>
          </p:txBody>
        </p:sp>
      </p:grpSp>
      <p:grpSp>
        <p:nvGrpSpPr>
          <p:cNvPr id="25638" name="Group 85"/>
          <p:cNvGrpSpPr>
            <a:grpSpLocks/>
          </p:cNvGrpSpPr>
          <p:nvPr/>
        </p:nvGrpSpPr>
        <p:grpSpPr bwMode="auto">
          <a:xfrm>
            <a:off x="5829300" y="414338"/>
            <a:ext cx="2135188" cy="3268663"/>
            <a:chOff x="3841" y="1052"/>
            <a:chExt cx="1345" cy="2059"/>
          </a:xfrm>
        </p:grpSpPr>
        <p:sp>
          <p:nvSpPr>
            <p:cNvPr id="25642" name="Oval 86"/>
            <p:cNvSpPr>
              <a:spLocks noChangeArrowheads="1"/>
            </p:cNvSpPr>
            <p:nvPr/>
          </p:nvSpPr>
          <p:spPr bwMode="auto">
            <a:xfrm>
              <a:off x="3841" y="1374"/>
              <a:ext cx="1345" cy="1345"/>
            </a:xfrm>
            <a:prstGeom prst="ellipse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C506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25643" name="Line 87"/>
            <p:cNvSpPr>
              <a:spLocks noChangeShapeType="1"/>
            </p:cNvSpPr>
            <p:nvPr/>
          </p:nvSpPr>
          <p:spPr bwMode="auto">
            <a:xfrm>
              <a:off x="4507" y="1097"/>
              <a:ext cx="0" cy="38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88"/>
            <p:cNvSpPr>
              <a:spLocks noChangeShapeType="1"/>
            </p:cNvSpPr>
            <p:nvPr/>
          </p:nvSpPr>
          <p:spPr bwMode="auto">
            <a:xfrm>
              <a:off x="4504" y="2722"/>
              <a:ext cx="0" cy="3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5" name="Text Box 89"/>
            <p:cNvSpPr txBox="1">
              <a:spLocks noChangeArrowheads="1"/>
            </p:cNvSpPr>
            <p:nvPr/>
          </p:nvSpPr>
          <p:spPr bwMode="auto">
            <a:xfrm>
              <a:off x="4304" y="1052"/>
              <a:ext cx="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  <p:sp>
          <p:nvSpPr>
            <p:cNvPr id="25646" name="Text Box 90"/>
            <p:cNvSpPr txBox="1">
              <a:spLocks noChangeArrowheads="1"/>
            </p:cNvSpPr>
            <p:nvPr/>
          </p:nvSpPr>
          <p:spPr bwMode="auto">
            <a:xfrm>
              <a:off x="4280" y="2682"/>
              <a:ext cx="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6172" name="Arc 92"/>
          <p:cNvSpPr>
            <a:spLocks/>
          </p:cNvSpPr>
          <p:nvPr/>
        </p:nvSpPr>
        <p:spPr bwMode="auto">
          <a:xfrm flipV="1">
            <a:off x="5838825" y="1944688"/>
            <a:ext cx="2117725" cy="474662"/>
          </a:xfrm>
          <a:custGeom>
            <a:avLst/>
            <a:gdLst>
              <a:gd name="T0" fmla="*/ 2147483646 w 43200"/>
              <a:gd name="T1" fmla="*/ 2147483646 h 23148"/>
              <a:gd name="T2" fmla="*/ 2147483646 w 43200"/>
              <a:gd name="T3" fmla="*/ 2147483646 h 23148"/>
              <a:gd name="T4" fmla="*/ 2147483646 w 43200"/>
              <a:gd name="T5" fmla="*/ 2147483646 h 23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148" fill="none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68"/>
                  <a:pt x="43184" y="22537"/>
                  <a:pt x="43154" y="23005"/>
                </a:cubicBezTo>
              </a:path>
              <a:path w="43200" h="23148" stroke="0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68"/>
                  <a:pt x="43184" y="22537"/>
                  <a:pt x="43154" y="23005"/>
                </a:cubicBezTo>
                <a:lnTo>
                  <a:pt x="21600" y="21600"/>
                </a:lnTo>
                <a:lnTo>
                  <a:pt x="55" y="2314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6173" name="Arc 93"/>
          <p:cNvSpPr>
            <a:spLocks/>
          </p:cNvSpPr>
          <p:nvPr/>
        </p:nvSpPr>
        <p:spPr bwMode="auto">
          <a:xfrm rot="16176656" flipV="1">
            <a:off x="6148388" y="1449388"/>
            <a:ext cx="2044700" cy="1111250"/>
          </a:xfrm>
          <a:custGeom>
            <a:avLst/>
            <a:gdLst>
              <a:gd name="T0" fmla="*/ 2147483646 w 43200"/>
              <a:gd name="T1" fmla="*/ 2147483646 h 24558"/>
              <a:gd name="T2" fmla="*/ 2147483646 w 43200"/>
              <a:gd name="T3" fmla="*/ 2147483646 h 24558"/>
              <a:gd name="T4" fmla="*/ 2147483646 w 43200"/>
              <a:gd name="T5" fmla="*/ 2147483646 h 245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558" fill="none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</a:path>
              <a:path w="43200" h="24558" stroke="0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  <a:lnTo>
                  <a:pt x="21600" y="21600"/>
                </a:lnTo>
                <a:lnTo>
                  <a:pt x="55" y="2314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46174" name="Arc 94"/>
          <p:cNvSpPr>
            <a:spLocks/>
          </p:cNvSpPr>
          <p:nvPr/>
        </p:nvSpPr>
        <p:spPr bwMode="auto">
          <a:xfrm rot="5462161" flipV="1">
            <a:off x="5662613" y="1463675"/>
            <a:ext cx="2078037" cy="1090613"/>
          </a:xfrm>
          <a:custGeom>
            <a:avLst/>
            <a:gdLst>
              <a:gd name="T0" fmla="*/ 2147483646 w 43200"/>
              <a:gd name="T1" fmla="*/ 2147483646 h 27647"/>
              <a:gd name="T2" fmla="*/ 2147483646 w 43200"/>
              <a:gd name="T3" fmla="*/ 2147483646 h 27647"/>
              <a:gd name="T4" fmla="*/ 2147483646 w 43200"/>
              <a:gd name="T5" fmla="*/ 2147483646 h 276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7647" fill="none" extrusionOk="0">
                <a:moveTo>
                  <a:pt x="863" y="27647"/>
                </a:moveTo>
                <a:cubicBezTo>
                  <a:pt x="290" y="25682"/>
                  <a:pt x="0" y="23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</a:path>
              <a:path w="43200" h="27647" stroke="0" extrusionOk="0">
                <a:moveTo>
                  <a:pt x="863" y="27647"/>
                </a:moveTo>
                <a:cubicBezTo>
                  <a:pt x="290" y="25682"/>
                  <a:pt x="0" y="23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  <a:lnTo>
                  <a:pt x="21600" y="21600"/>
                </a:lnTo>
                <a:lnTo>
                  <a:pt x="863" y="27647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" name="Text Box 84"/>
          <p:cNvSpPr txBox="1">
            <a:spLocks noChangeArrowheads="1"/>
          </p:cNvSpPr>
          <p:nvPr/>
        </p:nvSpPr>
        <p:spPr bwMode="auto">
          <a:xfrm>
            <a:off x="6853129" y="3130551"/>
            <a:ext cx="3978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9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75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  <p:bldP spid="46086" grpId="0" autoUpdateAnimBg="0"/>
      <p:bldP spid="46087" grpId="0" build="p" autoUpdateAnimBg="0" advAuto="0"/>
      <p:bldP spid="46089" grpId="0" animBg="1"/>
      <p:bldP spid="46090" grpId="0" animBg="1"/>
      <p:bldP spid="46091" grpId="0" animBg="1"/>
      <p:bldP spid="46098" grpId="0" animBg="1"/>
      <p:bldP spid="46099" grpId="0" autoUpdateAnimBg="0"/>
      <p:bldP spid="46100" grpId="0" animBg="1"/>
      <p:bldP spid="46101" grpId="0" autoUpdateAnimBg="0"/>
      <p:bldP spid="46102" grpId="0" animBg="1"/>
      <p:bldP spid="46103" grpId="0" autoUpdateAnimBg="0"/>
      <p:bldP spid="46104" grpId="0" animBg="1"/>
      <p:bldP spid="46105" grpId="0" animBg="1"/>
      <p:bldP spid="46106" grpId="0" animBg="1"/>
      <p:bldP spid="46107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72" grpId="0" animBg="1"/>
      <p:bldP spid="46172" grpId="1" animBg="1"/>
      <p:bldP spid="46173" grpId="0" animBg="1"/>
      <p:bldP spid="46173" grpId="1" animBg="1"/>
      <p:bldP spid="46174" grpId="0" animBg="1"/>
      <p:bldP spid="4617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3E6A4EC-7E52-46A0-A1E3-0129B5393E01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87126" name="Line 86"/>
          <p:cNvSpPr>
            <a:spLocks noChangeShapeType="1"/>
          </p:cNvSpPr>
          <p:nvPr/>
        </p:nvSpPr>
        <p:spPr bwMode="auto">
          <a:xfrm flipV="1">
            <a:off x="2046288" y="1611313"/>
            <a:ext cx="319087" cy="7540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2225675" y="1943100"/>
            <a:ext cx="0" cy="1397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2225675" y="3330575"/>
            <a:ext cx="0" cy="1720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1357313" y="1943100"/>
            <a:ext cx="13890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Oval 11"/>
          <p:cNvSpPr>
            <a:spLocks noChangeArrowheads="1"/>
          </p:cNvSpPr>
          <p:nvPr/>
        </p:nvSpPr>
        <p:spPr bwMode="auto">
          <a:xfrm>
            <a:off x="1244600" y="15589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2" name="Oval 25"/>
          <p:cNvSpPr>
            <a:spLocks noChangeArrowheads="1"/>
          </p:cNvSpPr>
          <p:nvPr/>
        </p:nvSpPr>
        <p:spPr bwMode="auto">
          <a:xfrm>
            <a:off x="3270250" y="15589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3" name="Oval 28"/>
          <p:cNvSpPr>
            <a:spLocks noChangeArrowheads="1"/>
          </p:cNvSpPr>
          <p:nvPr/>
        </p:nvSpPr>
        <p:spPr bwMode="auto">
          <a:xfrm>
            <a:off x="1244600" y="36036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4" name="AutoShape 29"/>
          <p:cNvSpPr>
            <a:spLocks noChangeArrowheads="1"/>
          </p:cNvSpPr>
          <p:nvPr/>
        </p:nvSpPr>
        <p:spPr bwMode="auto">
          <a:xfrm>
            <a:off x="2189163" y="1905000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>
            <a:off x="1368425" y="1943100"/>
            <a:ext cx="0" cy="1406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>
            <a:off x="1368425" y="3327400"/>
            <a:ext cx="0" cy="108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1371600" y="3736975"/>
            <a:ext cx="1339850" cy="13398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6" name="AutoShape 36"/>
          <p:cNvSpPr>
            <a:spLocks noChangeArrowheads="1"/>
          </p:cNvSpPr>
          <p:nvPr/>
        </p:nvSpPr>
        <p:spPr bwMode="auto">
          <a:xfrm>
            <a:off x="2189163" y="5013325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2724150" y="1943100"/>
            <a:ext cx="276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990850" y="1943100"/>
            <a:ext cx="17430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2171700" y="4629150"/>
            <a:ext cx="104775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4324350" y="1885950"/>
            <a:ext cx="85725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2" name="AutoShape 42"/>
          <p:cNvSpPr>
            <a:spLocks noChangeArrowheads="1"/>
          </p:cNvSpPr>
          <p:nvPr/>
        </p:nvSpPr>
        <p:spPr bwMode="auto">
          <a:xfrm>
            <a:off x="4637088" y="1905000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44" name="Text Box 43"/>
          <p:cNvSpPr txBox="1">
            <a:spLocks noChangeArrowheads="1"/>
          </p:cNvSpPr>
          <p:nvPr/>
        </p:nvSpPr>
        <p:spPr bwMode="auto">
          <a:xfrm>
            <a:off x="1870075" y="1578918"/>
            <a:ext cx="617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a'</a:t>
            </a:r>
            <a:endParaRPr kumimoji="0"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87084" name="Text Box 44"/>
          <p:cNvSpPr txBox="1">
            <a:spLocks noChangeArrowheads="1"/>
          </p:cNvSpPr>
          <p:nvPr/>
        </p:nvSpPr>
        <p:spPr bwMode="auto">
          <a:xfrm>
            <a:off x="1969979" y="468153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0"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4716463" y="16383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 dirty="0"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''</a:t>
            </a:r>
            <a:endParaRPr kumimoji="0" lang="en-US" altLang="zh-CN" sz="2400" b="1" i="1" dirty="0">
              <a:cs typeface="Times New Roman" panose="02020603050405020304" pitchFamily="18" charset="0"/>
            </a:endParaRPr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4701460" y="1565929"/>
            <a:ext cx="694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(   )</a:t>
            </a:r>
          </a:p>
        </p:txBody>
      </p:sp>
      <p:sp>
        <p:nvSpPr>
          <p:cNvPr id="87089" name="Line 49"/>
          <p:cNvSpPr>
            <a:spLocks noChangeShapeType="1"/>
          </p:cNvSpPr>
          <p:nvPr/>
        </p:nvSpPr>
        <p:spPr bwMode="auto">
          <a:xfrm flipH="1">
            <a:off x="793750" y="1939925"/>
            <a:ext cx="5826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742950" y="153511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>
                <a:latin typeface="ISOCPEUR" panose="020B0604020202020204" pitchFamily="34" charset="0"/>
              </a:rPr>
              <a:t>Pv</a:t>
            </a:r>
          </a:p>
        </p:txBody>
      </p:sp>
      <p:grpSp>
        <p:nvGrpSpPr>
          <p:cNvPr id="26650" name="Group 51"/>
          <p:cNvGrpSpPr>
            <a:grpSpLocks/>
          </p:cNvGrpSpPr>
          <p:nvPr/>
        </p:nvGrpSpPr>
        <p:grpSpPr bwMode="auto">
          <a:xfrm>
            <a:off x="1130300" y="1392238"/>
            <a:ext cx="1831975" cy="1947862"/>
            <a:chOff x="712" y="877"/>
            <a:chExt cx="1154" cy="1227"/>
          </a:xfrm>
        </p:grpSpPr>
        <p:sp>
          <p:nvSpPr>
            <p:cNvPr id="26689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0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2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5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6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51" name="Group 62"/>
          <p:cNvGrpSpPr>
            <a:grpSpLocks/>
          </p:cNvGrpSpPr>
          <p:nvPr/>
        </p:nvGrpSpPr>
        <p:grpSpPr bwMode="auto">
          <a:xfrm>
            <a:off x="3149600" y="1395413"/>
            <a:ext cx="1831975" cy="1947862"/>
            <a:chOff x="712" y="877"/>
            <a:chExt cx="1154" cy="1227"/>
          </a:xfrm>
        </p:grpSpPr>
        <p:sp>
          <p:nvSpPr>
            <p:cNvPr id="26679" name="Line 63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0" name="Line 64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1" name="Line 65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Line 66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3" name="Line 67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Line 68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5" name="Line 69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6" name="Line 70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71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8" name="Line 72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52" name="Group 73"/>
          <p:cNvGrpSpPr>
            <a:grpSpLocks/>
          </p:cNvGrpSpPr>
          <p:nvPr/>
        </p:nvGrpSpPr>
        <p:grpSpPr bwMode="auto">
          <a:xfrm>
            <a:off x="1127125" y="3438525"/>
            <a:ext cx="1831975" cy="1947863"/>
            <a:chOff x="712" y="877"/>
            <a:chExt cx="1154" cy="1227"/>
          </a:xfrm>
        </p:grpSpPr>
        <p:sp>
          <p:nvSpPr>
            <p:cNvPr id="26669" name="Line 74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Line 75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Line 76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Line 77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3" name="Line 78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Line 79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Line 80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Line 81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Line 82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8" name="Line 83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201614" y="421016"/>
            <a:ext cx="2419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面上找点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137" name="AutoShape 97"/>
          <p:cNvSpPr>
            <a:spLocks noChangeArrowheads="1"/>
          </p:cNvSpPr>
          <p:nvPr/>
        </p:nvSpPr>
        <p:spPr bwMode="auto">
          <a:xfrm>
            <a:off x="4959350" y="0"/>
            <a:ext cx="1822450" cy="739775"/>
          </a:xfrm>
          <a:prstGeom prst="wedgeEllipseCallout">
            <a:avLst>
              <a:gd name="adj1" fmla="val -55398"/>
              <a:gd name="adj2" fmla="val 84551"/>
            </a:avLst>
          </a:prstGeom>
          <a:gradFill flip="none" rotWithShape="1">
            <a:gsLst>
              <a:gs pos="0">
                <a:schemeClr val="hlink">
                  <a:tint val="66000"/>
                  <a:satMod val="160000"/>
                </a:schemeClr>
              </a:gs>
              <a:gs pos="50000">
                <a:schemeClr val="hlink">
                  <a:tint val="44500"/>
                  <a:satMod val="160000"/>
                </a:schemeClr>
              </a:gs>
              <a:gs pos="100000">
                <a:schemeClr val="hlink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思考：其他的圆？</a:t>
            </a:r>
          </a:p>
        </p:txBody>
      </p:sp>
      <p:sp>
        <p:nvSpPr>
          <p:cNvPr id="74" name="Text Box 85"/>
          <p:cNvSpPr txBox="1">
            <a:spLocks noChangeArrowheads="1"/>
          </p:cNvSpPr>
          <p:nvPr/>
        </p:nvSpPr>
        <p:spPr bwMode="auto">
          <a:xfrm>
            <a:off x="6273800" y="4733925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不可行！</a:t>
            </a:r>
            <a:endParaRPr kumimoji="0"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72" name="Text Box 76" descr="紫色网格"/>
          <p:cNvSpPr txBox="1">
            <a:spLocks noChangeArrowheads="1"/>
          </p:cNvSpPr>
          <p:nvPr/>
        </p:nvSpPr>
        <p:spPr bwMode="auto">
          <a:xfrm>
            <a:off x="5918386" y="5197659"/>
            <a:ext cx="291147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圆球表面无直线！</a:t>
            </a:r>
          </a:p>
        </p:txBody>
      </p:sp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2841625" y="896938"/>
            <a:ext cx="343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在球面的一水平圆上</a:t>
            </a:r>
          </a:p>
        </p:txBody>
      </p:sp>
      <p:grpSp>
        <p:nvGrpSpPr>
          <p:cNvPr id="4176" name="Group 80"/>
          <p:cNvGrpSpPr>
            <a:grpSpLocks/>
          </p:cNvGrpSpPr>
          <p:nvPr/>
        </p:nvGrpSpPr>
        <p:grpSpPr bwMode="auto">
          <a:xfrm>
            <a:off x="6710363" y="234950"/>
            <a:ext cx="1370012" cy="2328863"/>
            <a:chOff x="3841" y="1012"/>
            <a:chExt cx="1345" cy="2352"/>
          </a:xfrm>
        </p:grpSpPr>
        <p:sp>
          <p:nvSpPr>
            <p:cNvPr id="26664" name="Oval 81"/>
            <p:cNvSpPr>
              <a:spLocks noChangeArrowheads="1"/>
            </p:cNvSpPr>
            <p:nvPr/>
          </p:nvSpPr>
          <p:spPr bwMode="auto">
            <a:xfrm>
              <a:off x="3841" y="1374"/>
              <a:ext cx="1345" cy="1345"/>
            </a:xfrm>
            <a:prstGeom prst="ellipse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C506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26665" name="Line 82"/>
            <p:cNvSpPr>
              <a:spLocks noChangeShapeType="1"/>
            </p:cNvSpPr>
            <p:nvPr/>
          </p:nvSpPr>
          <p:spPr bwMode="auto">
            <a:xfrm>
              <a:off x="4507" y="1097"/>
              <a:ext cx="0" cy="38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83"/>
            <p:cNvSpPr>
              <a:spLocks noChangeShapeType="1"/>
            </p:cNvSpPr>
            <p:nvPr/>
          </p:nvSpPr>
          <p:spPr bwMode="auto">
            <a:xfrm>
              <a:off x="4504" y="2722"/>
              <a:ext cx="0" cy="3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Text Box 84"/>
            <p:cNvSpPr txBox="1">
              <a:spLocks noChangeArrowheads="1"/>
            </p:cNvSpPr>
            <p:nvPr/>
          </p:nvSpPr>
          <p:spPr bwMode="auto">
            <a:xfrm>
              <a:off x="4234" y="1012"/>
              <a:ext cx="37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O</a:t>
              </a:r>
            </a:p>
          </p:txBody>
        </p:sp>
        <p:sp>
          <p:nvSpPr>
            <p:cNvPr id="26668" name="Text Box 85"/>
            <p:cNvSpPr txBox="1">
              <a:spLocks noChangeArrowheads="1"/>
            </p:cNvSpPr>
            <p:nvPr/>
          </p:nvSpPr>
          <p:spPr bwMode="auto">
            <a:xfrm>
              <a:off x="4195" y="2963"/>
              <a:ext cx="37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182" name="Arc 86"/>
          <p:cNvSpPr>
            <a:spLocks/>
          </p:cNvSpPr>
          <p:nvPr/>
        </p:nvSpPr>
        <p:spPr bwMode="auto">
          <a:xfrm flipV="1">
            <a:off x="6923088" y="704850"/>
            <a:ext cx="936625" cy="355600"/>
          </a:xfrm>
          <a:custGeom>
            <a:avLst/>
            <a:gdLst>
              <a:gd name="T0" fmla="*/ 2147483646 w 43200"/>
              <a:gd name="T1" fmla="*/ 2147483646 h 33987"/>
              <a:gd name="T2" fmla="*/ 2147483646 w 43200"/>
              <a:gd name="T3" fmla="*/ 2147483646 h 33987"/>
              <a:gd name="T4" fmla="*/ 2147483646 w 43200"/>
              <a:gd name="T5" fmla="*/ 2147483646 h 339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3987" fill="none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31"/>
                  <a:pt x="41836" y="30356"/>
                  <a:pt x="39295" y="33987"/>
                </a:cubicBezTo>
              </a:path>
              <a:path w="43200" h="33987" stroke="0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31"/>
                  <a:pt x="41836" y="30356"/>
                  <a:pt x="39295" y="33987"/>
                </a:cubicBezTo>
                <a:lnTo>
                  <a:pt x="21600" y="21600"/>
                </a:lnTo>
                <a:lnTo>
                  <a:pt x="911" y="2780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183" name="Oval 87"/>
          <p:cNvSpPr>
            <a:spLocks noChangeArrowheads="1"/>
          </p:cNvSpPr>
          <p:nvPr/>
        </p:nvSpPr>
        <p:spPr bwMode="auto">
          <a:xfrm>
            <a:off x="7567613" y="920750"/>
            <a:ext cx="187325" cy="19843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46463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5048670" y="2690438"/>
            <a:ext cx="4065202" cy="1200150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问题：在哪里作出圆？</a:t>
            </a:r>
            <a:endParaRPr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哪个投影积聚？</a:t>
            </a:r>
            <a:endParaRPr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哪个投影为圆的实形？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57700" y="4470494"/>
            <a:ext cx="2200202" cy="621909"/>
            <a:chOff x="325511" y="5304430"/>
            <a:chExt cx="2200202" cy="621909"/>
          </a:xfrm>
        </p:grpSpPr>
        <p:sp>
          <p:nvSpPr>
            <p:cNvPr id="87125" name="Text Box 85"/>
            <p:cNvSpPr txBox="1">
              <a:spLocks noChangeArrowheads="1"/>
            </p:cNvSpPr>
            <p:nvPr/>
          </p:nvSpPr>
          <p:spPr bwMode="auto">
            <a:xfrm>
              <a:off x="631825" y="5464674"/>
              <a:ext cx="18938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辅助直线法</a:t>
              </a:r>
              <a:r>
                <a:rPr kumimoji="0"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</a:p>
          </p:txBody>
        </p:sp>
        <p:pic>
          <p:nvPicPr>
            <p:cNvPr id="76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11" y="5304430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350611" y="106045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辅助圆法</a:t>
            </a:r>
          </a:p>
        </p:txBody>
      </p:sp>
    </p:spTree>
    <p:extLst>
      <p:ext uri="{BB962C8B-B14F-4D97-AF65-F5344CB8AC3E}">
        <p14:creationId xmlns:p14="http://schemas.microsoft.com/office/powerpoint/2010/main" val="281158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6" grpId="0" animBg="1"/>
      <p:bldP spid="87074" grpId="0" animBg="1"/>
      <p:bldP spid="87075" grpId="0" animBg="1"/>
      <p:bldP spid="87070" grpId="0" animBg="1"/>
      <p:bldP spid="87071" grpId="0" animBg="1"/>
      <p:bldP spid="87072" grpId="0" animBg="1"/>
      <p:bldP spid="87073" grpId="0" animBg="1"/>
      <p:bldP spid="87076" grpId="0" animBg="1"/>
      <p:bldP spid="87077" grpId="0" animBg="1"/>
      <p:bldP spid="87078" grpId="0" animBg="1"/>
      <p:bldP spid="87079" grpId="0" animBg="1"/>
      <p:bldP spid="87081" grpId="0" animBg="1"/>
      <p:bldP spid="87082" grpId="0" animBg="1"/>
      <p:bldP spid="87084" grpId="0" autoUpdateAnimBg="0"/>
      <p:bldP spid="87085" grpId="0" autoUpdateAnimBg="0"/>
      <p:bldP spid="87086" grpId="0" autoUpdateAnimBg="0"/>
      <p:bldP spid="87089" grpId="0" animBg="1"/>
      <p:bldP spid="87090" grpId="0" autoUpdateAnimBg="0"/>
      <p:bldP spid="87137" grpId="0" animBg="1"/>
      <p:bldP spid="74" grpId="0"/>
      <p:bldP spid="4172" grpId="0" animBg="1" autoUpdateAnimBg="0"/>
      <p:bldP spid="4175" grpId="0" autoUpdateAnimBg="0"/>
      <p:bldP spid="4182" grpId="0" animBg="1"/>
      <p:bldP spid="4183" grpId="0" animBg="1"/>
      <p:bldP spid="75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8E61263-4E26-44B6-9996-EED4B7FBC699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5343525" y="3917950"/>
            <a:ext cx="2678113" cy="2693988"/>
            <a:chOff x="2906" y="1848"/>
            <a:chExt cx="1975" cy="1987"/>
          </a:xfrm>
        </p:grpSpPr>
        <p:sp>
          <p:nvSpPr>
            <p:cNvPr id="6166" name="Freeform 26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1 w 81"/>
                <a:gd name="T1" fmla="*/ 1 h 77"/>
                <a:gd name="T2" fmla="*/ 0 w 81"/>
                <a:gd name="T3" fmla="*/ 1 h 77"/>
                <a:gd name="T4" fmla="*/ 1 w 81"/>
                <a:gd name="T5" fmla="*/ 0 h 77"/>
                <a:gd name="T6" fmla="*/ 1 w 81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Freeform 27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00 h 1062"/>
                <a:gd name="T2" fmla="*/ 0 w 2209"/>
                <a:gd name="T3" fmla="*/ 266 h 1062"/>
                <a:gd name="T4" fmla="*/ 161 w 2209"/>
                <a:gd name="T5" fmla="*/ 357 h 1062"/>
                <a:gd name="T6" fmla="*/ 174 w 2209"/>
                <a:gd name="T7" fmla="*/ 364 h 1062"/>
                <a:gd name="T8" fmla="*/ 188 w 2209"/>
                <a:gd name="T9" fmla="*/ 371 h 1062"/>
                <a:gd name="T10" fmla="*/ 203 w 2209"/>
                <a:gd name="T11" fmla="*/ 374 h 1062"/>
                <a:gd name="T12" fmla="*/ 226 w 2209"/>
                <a:gd name="T13" fmla="*/ 378 h 1062"/>
                <a:gd name="T14" fmla="*/ 253 w 2209"/>
                <a:gd name="T15" fmla="*/ 378 h 1062"/>
                <a:gd name="T16" fmla="*/ 275 w 2209"/>
                <a:gd name="T17" fmla="*/ 374 h 1062"/>
                <a:gd name="T18" fmla="*/ 295 w 2209"/>
                <a:gd name="T19" fmla="*/ 364 h 1062"/>
                <a:gd name="T20" fmla="*/ 430 w 2209"/>
                <a:gd name="T21" fmla="*/ 289 h 1062"/>
                <a:gd name="T22" fmla="*/ 430 w 2209"/>
                <a:gd name="T23" fmla="*/ 273 h 1062"/>
                <a:gd name="T24" fmla="*/ 711 w 2209"/>
                <a:gd name="T25" fmla="*/ 107 h 1062"/>
                <a:gd name="T26" fmla="*/ 711 w 2209"/>
                <a:gd name="T27" fmla="*/ 123 h 1062"/>
                <a:gd name="T28" fmla="*/ 716 w 2209"/>
                <a:gd name="T29" fmla="*/ 122 h 1062"/>
                <a:gd name="T30" fmla="*/ 779 w 2209"/>
                <a:gd name="T31" fmla="*/ 85 h 1062"/>
                <a:gd name="T32" fmla="*/ 787 w 2209"/>
                <a:gd name="T33" fmla="*/ 76 h 1062"/>
                <a:gd name="T34" fmla="*/ 788 w 2209"/>
                <a:gd name="T35" fmla="*/ 64 h 1062"/>
                <a:gd name="T36" fmla="*/ 788 w 2209"/>
                <a:gd name="T37" fmla="*/ 0 h 1062"/>
                <a:gd name="T38" fmla="*/ 272 w 2209"/>
                <a:gd name="T39" fmla="*/ 305 h 1062"/>
                <a:gd name="T40" fmla="*/ 184 w 2209"/>
                <a:gd name="T41" fmla="*/ 295 h 1062"/>
                <a:gd name="T42" fmla="*/ 0 w 2209"/>
                <a:gd name="T43" fmla="*/ 200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2" name="Freeform 28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9053" name="Freeform 29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70" name="Freeform 30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1 h 288"/>
                <a:gd name="T2" fmla="*/ 0 w 302"/>
                <a:gd name="T3" fmla="*/ 2 h 288"/>
                <a:gd name="T4" fmla="*/ 2 w 302"/>
                <a:gd name="T5" fmla="*/ 1 h 288"/>
                <a:gd name="T6" fmla="*/ 2 w 302"/>
                <a:gd name="T7" fmla="*/ 0 h 288"/>
                <a:gd name="T8" fmla="*/ 1 w 302"/>
                <a:gd name="T9" fmla="*/ 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Freeform 31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3 w 817"/>
                <a:gd name="T3" fmla="*/ 1 h 1260"/>
                <a:gd name="T4" fmla="*/ 3 w 817"/>
                <a:gd name="T5" fmla="*/ 3 h 1260"/>
                <a:gd name="T6" fmla="*/ 7 w 817"/>
                <a:gd name="T7" fmla="*/ 11 h 1260"/>
                <a:gd name="T8" fmla="*/ 0 w 817"/>
                <a:gd name="T9" fmla="*/ 7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Freeform 32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Freeform 33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13 w 1524"/>
                <a:gd name="T1" fmla="*/ 5 h 1472"/>
                <a:gd name="T2" fmla="*/ 5 w 1524"/>
                <a:gd name="T3" fmla="*/ 0 h 1472"/>
                <a:gd name="T4" fmla="*/ 4 w 1524"/>
                <a:gd name="T5" fmla="*/ 1 h 1472"/>
                <a:gd name="T6" fmla="*/ 3 w 1524"/>
                <a:gd name="T7" fmla="*/ 1 h 1472"/>
                <a:gd name="T8" fmla="*/ 2 w 1524"/>
                <a:gd name="T9" fmla="*/ 1 h 1472"/>
                <a:gd name="T10" fmla="*/ 1 w 1524"/>
                <a:gd name="T11" fmla="*/ 2 h 1472"/>
                <a:gd name="T12" fmla="*/ 1 w 1524"/>
                <a:gd name="T13" fmla="*/ 4 h 1472"/>
                <a:gd name="T14" fmla="*/ 0 w 1524"/>
                <a:gd name="T15" fmla="*/ 5 h 1472"/>
                <a:gd name="T16" fmla="*/ 0 w 1524"/>
                <a:gd name="T17" fmla="*/ 6 h 1472"/>
                <a:gd name="T18" fmla="*/ 1 w 1524"/>
                <a:gd name="T19" fmla="*/ 7 h 1472"/>
                <a:gd name="T20" fmla="*/ 1 w 1524"/>
                <a:gd name="T21" fmla="*/ 8 h 1472"/>
                <a:gd name="T22" fmla="*/ 9 w 1524"/>
                <a:gd name="T23" fmla="*/ 12 h 1472"/>
                <a:gd name="T24" fmla="*/ 13 w 1524"/>
                <a:gd name="T25" fmla="*/ 5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Freeform 34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Freeform 35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Freeform 36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37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Freeform 38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Freeform 39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15 h 1752"/>
                <a:gd name="T2" fmla="*/ 6 w 742"/>
                <a:gd name="T3" fmla="*/ 12 h 1752"/>
                <a:gd name="T4" fmla="*/ 6 w 742"/>
                <a:gd name="T5" fmla="*/ 5 h 1752"/>
                <a:gd name="T6" fmla="*/ 5 w 742"/>
                <a:gd name="T7" fmla="*/ 4 h 1752"/>
                <a:gd name="T8" fmla="*/ 5 w 742"/>
                <a:gd name="T9" fmla="*/ 3 h 1752"/>
                <a:gd name="T10" fmla="*/ 4 w 742"/>
                <a:gd name="T11" fmla="*/ 2 h 1752"/>
                <a:gd name="T12" fmla="*/ 4 w 742"/>
                <a:gd name="T13" fmla="*/ 1 h 1752"/>
                <a:gd name="T14" fmla="*/ 5 w 742"/>
                <a:gd name="T15" fmla="*/ 0 h 1752"/>
                <a:gd name="T16" fmla="*/ 0 w 742"/>
                <a:gd name="T17" fmla="*/ 15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Freeform 40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1 h 1032"/>
                <a:gd name="T2" fmla="*/ 4 w 746"/>
                <a:gd name="T3" fmla="*/ 9 h 1032"/>
                <a:gd name="T4" fmla="*/ 6 w 746"/>
                <a:gd name="T5" fmla="*/ 8 h 1032"/>
                <a:gd name="T6" fmla="*/ 2 w 746"/>
                <a:gd name="T7" fmla="*/ 0 h 1032"/>
                <a:gd name="T8" fmla="*/ 0 w 746"/>
                <a:gd name="T9" fmla="*/ 1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8" name="Group 41"/>
          <p:cNvGrpSpPr>
            <a:grpSpLocks/>
          </p:cNvGrpSpPr>
          <p:nvPr/>
        </p:nvGrpSpPr>
        <p:grpSpPr bwMode="auto">
          <a:xfrm>
            <a:off x="6119813" y="1539875"/>
            <a:ext cx="2046287" cy="1974850"/>
            <a:chOff x="3518" y="225"/>
            <a:chExt cx="952" cy="829"/>
          </a:xfrm>
        </p:grpSpPr>
        <p:graphicFrame>
          <p:nvGraphicFramePr>
            <p:cNvPr id="6164" name="Object 42"/>
            <p:cNvGraphicFramePr>
              <a:graphicFrameLocks noChangeAspect="1"/>
            </p:cNvGraphicFramePr>
            <p:nvPr/>
          </p:nvGraphicFramePr>
          <p:xfrm>
            <a:off x="3518" y="225"/>
            <a:ext cx="946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位图图像" r:id="rId3" imgW="2390476" imgH="2076740" progId="Paint.Picture">
                    <p:embed/>
                  </p:oleObj>
                </mc:Choice>
                <mc:Fallback>
                  <p:oleObj name="位图图像" r:id="rId3" imgW="2390476" imgH="2076740" progId="Paint.Picture">
                    <p:embed/>
                    <p:pic>
                      <p:nvPicPr>
                        <p:cNvPr id="616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225"/>
                          <a:ext cx="946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43"/>
            <p:cNvSpPr>
              <a:spLocks noChangeArrowheads="1"/>
            </p:cNvSpPr>
            <p:nvPr/>
          </p:nvSpPr>
          <p:spPr bwMode="auto">
            <a:xfrm>
              <a:off x="4311" y="944"/>
              <a:ext cx="15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6149" name="Group 44"/>
          <p:cNvGrpSpPr>
            <a:grpSpLocks/>
          </p:cNvGrpSpPr>
          <p:nvPr/>
        </p:nvGrpSpPr>
        <p:grpSpPr bwMode="auto">
          <a:xfrm>
            <a:off x="3962400" y="2392363"/>
            <a:ext cx="2216150" cy="2327275"/>
            <a:chOff x="4054" y="1620"/>
            <a:chExt cx="1384" cy="1345"/>
          </a:xfrm>
        </p:grpSpPr>
        <p:sp>
          <p:nvSpPr>
            <p:cNvPr id="6158" name="Freeform 45"/>
            <p:cNvSpPr>
              <a:spLocks/>
            </p:cNvSpPr>
            <p:nvPr/>
          </p:nvSpPr>
          <p:spPr bwMode="auto">
            <a:xfrm>
              <a:off x="4561" y="1722"/>
              <a:ext cx="572" cy="534"/>
            </a:xfrm>
            <a:custGeom>
              <a:avLst/>
              <a:gdLst>
                <a:gd name="T0" fmla="*/ 565 w 572"/>
                <a:gd name="T1" fmla="*/ 70 h 534"/>
                <a:gd name="T2" fmla="*/ 572 w 572"/>
                <a:gd name="T3" fmla="*/ 364 h 534"/>
                <a:gd name="T4" fmla="*/ 538 w 572"/>
                <a:gd name="T5" fmla="*/ 441 h 534"/>
                <a:gd name="T6" fmla="*/ 502 w 572"/>
                <a:gd name="T7" fmla="*/ 490 h 534"/>
                <a:gd name="T8" fmla="*/ 441 w 572"/>
                <a:gd name="T9" fmla="*/ 521 h 534"/>
                <a:gd name="T10" fmla="*/ 392 w 572"/>
                <a:gd name="T11" fmla="*/ 534 h 534"/>
                <a:gd name="T12" fmla="*/ 339 w 572"/>
                <a:gd name="T13" fmla="*/ 529 h 534"/>
                <a:gd name="T14" fmla="*/ 287 w 572"/>
                <a:gd name="T15" fmla="*/ 515 h 534"/>
                <a:gd name="T16" fmla="*/ 251 w 572"/>
                <a:gd name="T17" fmla="*/ 516 h 534"/>
                <a:gd name="T18" fmla="*/ 249 w 572"/>
                <a:gd name="T19" fmla="*/ 355 h 534"/>
                <a:gd name="T20" fmla="*/ 205 w 572"/>
                <a:gd name="T21" fmla="*/ 350 h 534"/>
                <a:gd name="T22" fmla="*/ 166 w 572"/>
                <a:gd name="T23" fmla="*/ 339 h 534"/>
                <a:gd name="T24" fmla="*/ 122 w 572"/>
                <a:gd name="T25" fmla="*/ 322 h 534"/>
                <a:gd name="T26" fmla="*/ 78 w 572"/>
                <a:gd name="T27" fmla="*/ 295 h 534"/>
                <a:gd name="T28" fmla="*/ 45 w 572"/>
                <a:gd name="T29" fmla="*/ 273 h 534"/>
                <a:gd name="T30" fmla="*/ 9 w 572"/>
                <a:gd name="T31" fmla="*/ 252 h 534"/>
                <a:gd name="T32" fmla="*/ 0 w 572"/>
                <a:gd name="T33" fmla="*/ 186 h 534"/>
                <a:gd name="T34" fmla="*/ 0 w 572"/>
                <a:gd name="T35" fmla="*/ 80 h 534"/>
                <a:gd name="T36" fmla="*/ 35 w 572"/>
                <a:gd name="T37" fmla="*/ 137 h 534"/>
                <a:gd name="T38" fmla="*/ 66 w 572"/>
                <a:gd name="T39" fmla="*/ 168 h 534"/>
                <a:gd name="T40" fmla="*/ 123 w 572"/>
                <a:gd name="T41" fmla="*/ 199 h 534"/>
                <a:gd name="T42" fmla="*/ 189 w 572"/>
                <a:gd name="T43" fmla="*/ 239 h 534"/>
                <a:gd name="T44" fmla="*/ 273 w 572"/>
                <a:gd name="T45" fmla="*/ 234 h 534"/>
                <a:gd name="T46" fmla="*/ 353 w 572"/>
                <a:gd name="T47" fmla="*/ 234 h 534"/>
                <a:gd name="T48" fmla="*/ 419 w 572"/>
                <a:gd name="T49" fmla="*/ 217 h 534"/>
                <a:gd name="T50" fmla="*/ 467 w 572"/>
                <a:gd name="T51" fmla="*/ 177 h 534"/>
                <a:gd name="T52" fmla="*/ 511 w 572"/>
                <a:gd name="T53" fmla="*/ 137 h 534"/>
                <a:gd name="T54" fmla="*/ 514 w 572"/>
                <a:gd name="T55" fmla="*/ 0 h 534"/>
                <a:gd name="T56" fmla="*/ 565 w 572"/>
                <a:gd name="T57" fmla="*/ 70 h 5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72"/>
                <a:gd name="T88" fmla="*/ 0 h 534"/>
                <a:gd name="T89" fmla="*/ 572 w 572"/>
                <a:gd name="T90" fmla="*/ 534 h 5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72" h="534">
                  <a:moveTo>
                    <a:pt x="565" y="70"/>
                  </a:moveTo>
                  <a:lnTo>
                    <a:pt x="572" y="364"/>
                  </a:lnTo>
                  <a:lnTo>
                    <a:pt x="538" y="441"/>
                  </a:lnTo>
                  <a:lnTo>
                    <a:pt x="502" y="490"/>
                  </a:lnTo>
                  <a:lnTo>
                    <a:pt x="441" y="521"/>
                  </a:lnTo>
                  <a:lnTo>
                    <a:pt x="392" y="534"/>
                  </a:lnTo>
                  <a:lnTo>
                    <a:pt x="339" y="529"/>
                  </a:lnTo>
                  <a:lnTo>
                    <a:pt x="287" y="515"/>
                  </a:lnTo>
                  <a:lnTo>
                    <a:pt x="251" y="516"/>
                  </a:lnTo>
                  <a:lnTo>
                    <a:pt x="249" y="355"/>
                  </a:lnTo>
                  <a:lnTo>
                    <a:pt x="205" y="350"/>
                  </a:lnTo>
                  <a:lnTo>
                    <a:pt x="166" y="339"/>
                  </a:lnTo>
                  <a:lnTo>
                    <a:pt x="122" y="322"/>
                  </a:lnTo>
                  <a:lnTo>
                    <a:pt x="78" y="295"/>
                  </a:lnTo>
                  <a:lnTo>
                    <a:pt x="45" y="273"/>
                  </a:lnTo>
                  <a:lnTo>
                    <a:pt x="9" y="252"/>
                  </a:lnTo>
                  <a:lnTo>
                    <a:pt x="0" y="186"/>
                  </a:lnTo>
                  <a:lnTo>
                    <a:pt x="0" y="80"/>
                  </a:lnTo>
                  <a:lnTo>
                    <a:pt x="35" y="137"/>
                  </a:lnTo>
                  <a:lnTo>
                    <a:pt x="66" y="168"/>
                  </a:lnTo>
                  <a:lnTo>
                    <a:pt x="123" y="199"/>
                  </a:lnTo>
                  <a:lnTo>
                    <a:pt x="189" y="239"/>
                  </a:lnTo>
                  <a:lnTo>
                    <a:pt x="273" y="234"/>
                  </a:lnTo>
                  <a:lnTo>
                    <a:pt x="353" y="234"/>
                  </a:lnTo>
                  <a:lnTo>
                    <a:pt x="419" y="217"/>
                  </a:lnTo>
                  <a:lnTo>
                    <a:pt x="467" y="177"/>
                  </a:lnTo>
                  <a:lnTo>
                    <a:pt x="511" y="137"/>
                  </a:lnTo>
                  <a:lnTo>
                    <a:pt x="514" y="0"/>
                  </a:lnTo>
                  <a:lnTo>
                    <a:pt x="565" y="70"/>
                  </a:lnTo>
                  <a:close/>
                </a:path>
              </a:pathLst>
            </a:custGeom>
            <a:gradFill rotWithShape="0">
              <a:gsLst>
                <a:gs pos="0">
                  <a:srgbClr val="780030"/>
                </a:gs>
                <a:gs pos="100000">
                  <a:srgbClr val="FF006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Freeform 46"/>
            <p:cNvSpPr>
              <a:spLocks/>
            </p:cNvSpPr>
            <p:nvPr/>
          </p:nvSpPr>
          <p:spPr bwMode="auto">
            <a:xfrm>
              <a:off x="4102" y="1754"/>
              <a:ext cx="1336" cy="1167"/>
            </a:xfrm>
            <a:custGeom>
              <a:avLst/>
              <a:gdLst>
                <a:gd name="T0" fmla="*/ 220 w 1336"/>
                <a:gd name="T1" fmla="*/ 396 h 1167"/>
                <a:gd name="T2" fmla="*/ 0 w 1336"/>
                <a:gd name="T3" fmla="*/ 528 h 1167"/>
                <a:gd name="T4" fmla="*/ 62 w 1336"/>
                <a:gd name="T5" fmla="*/ 511 h 1167"/>
                <a:gd name="T6" fmla="*/ 141 w 1336"/>
                <a:gd name="T7" fmla="*/ 515 h 1167"/>
                <a:gd name="T8" fmla="*/ 190 w 1336"/>
                <a:gd name="T9" fmla="*/ 537 h 1167"/>
                <a:gd name="T10" fmla="*/ 256 w 1336"/>
                <a:gd name="T11" fmla="*/ 572 h 1167"/>
                <a:gd name="T12" fmla="*/ 304 w 1336"/>
                <a:gd name="T13" fmla="*/ 616 h 1167"/>
                <a:gd name="T14" fmla="*/ 353 w 1336"/>
                <a:gd name="T15" fmla="*/ 669 h 1167"/>
                <a:gd name="T16" fmla="*/ 388 w 1336"/>
                <a:gd name="T17" fmla="*/ 722 h 1167"/>
                <a:gd name="T18" fmla="*/ 419 w 1336"/>
                <a:gd name="T19" fmla="*/ 792 h 1167"/>
                <a:gd name="T20" fmla="*/ 450 w 1336"/>
                <a:gd name="T21" fmla="*/ 850 h 1167"/>
                <a:gd name="T22" fmla="*/ 468 w 1336"/>
                <a:gd name="T23" fmla="*/ 943 h 1167"/>
                <a:gd name="T24" fmla="*/ 454 w 1336"/>
                <a:gd name="T25" fmla="*/ 1013 h 1167"/>
                <a:gd name="T26" fmla="*/ 437 w 1336"/>
                <a:gd name="T27" fmla="*/ 1097 h 1167"/>
                <a:gd name="T28" fmla="*/ 406 w 1336"/>
                <a:gd name="T29" fmla="*/ 1136 h 1167"/>
                <a:gd name="T30" fmla="*/ 379 w 1336"/>
                <a:gd name="T31" fmla="*/ 1167 h 1167"/>
                <a:gd name="T32" fmla="*/ 1235 w 1336"/>
                <a:gd name="T33" fmla="*/ 674 h 1167"/>
                <a:gd name="T34" fmla="*/ 1297 w 1336"/>
                <a:gd name="T35" fmla="*/ 603 h 1167"/>
                <a:gd name="T36" fmla="*/ 1331 w 1336"/>
                <a:gd name="T37" fmla="*/ 524 h 1167"/>
                <a:gd name="T38" fmla="*/ 1336 w 1336"/>
                <a:gd name="T39" fmla="*/ 445 h 1167"/>
                <a:gd name="T40" fmla="*/ 1327 w 1336"/>
                <a:gd name="T41" fmla="*/ 379 h 1167"/>
                <a:gd name="T42" fmla="*/ 1309 w 1336"/>
                <a:gd name="T43" fmla="*/ 308 h 1167"/>
                <a:gd name="T44" fmla="*/ 1279 w 1336"/>
                <a:gd name="T45" fmla="*/ 233 h 1167"/>
                <a:gd name="T46" fmla="*/ 1248 w 1336"/>
                <a:gd name="T47" fmla="*/ 189 h 1167"/>
                <a:gd name="T48" fmla="*/ 1212 w 1336"/>
                <a:gd name="T49" fmla="*/ 132 h 1167"/>
                <a:gd name="T50" fmla="*/ 1160 w 1336"/>
                <a:gd name="T51" fmla="*/ 83 h 1167"/>
                <a:gd name="T52" fmla="*/ 1120 w 1336"/>
                <a:gd name="T53" fmla="*/ 53 h 1167"/>
                <a:gd name="T54" fmla="*/ 1054 w 1336"/>
                <a:gd name="T55" fmla="*/ 17 h 1167"/>
                <a:gd name="T56" fmla="*/ 1005 w 1336"/>
                <a:gd name="T57" fmla="*/ 0 h 1167"/>
                <a:gd name="T58" fmla="*/ 1010 w 1336"/>
                <a:gd name="T59" fmla="*/ 348 h 1167"/>
                <a:gd name="T60" fmla="*/ 992 w 1336"/>
                <a:gd name="T61" fmla="*/ 403 h 1167"/>
                <a:gd name="T62" fmla="*/ 953 w 1336"/>
                <a:gd name="T63" fmla="*/ 453 h 1167"/>
                <a:gd name="T64" fmla="*/ 900 w 1336"/>
                <a:gd name="T65" fmla="*/ 480 h 1167"/>
                <a:gd name="T66" fmla="*/ 834 w 1336"/>
                <a:gd name="T67" fmla="*/ 493 h 1167"/>
                <a:gd name="T68" fmla="*/ 772 w 1336"/>
                <a:gd name="T69" fmla="*/ 484 h 1167"/>
                <a:gd name="T70" fmla="*/ 736 w 1336"/>
                <a:gd name="T71" fmla="*/ 471 h 1167"/>
                <a:gd name="T72" fmla="*/ 714 w 1336"/>
                <a:gd name="T73" fmla="*/ 453 h 1167"/>
                <a:gd name="T74" fmla="*/ 525 w 1336"/>
                <a:gd name="T75" fmla="*/ 555 h 1167"/>
                <a:gd name="T76" fmla="*/ 428 w 1336"/>
                <a:gd name="T77" fmla="*/ 563 h 1167"/>
                <a:gd name="T78" fmla="*/ 357 w 1336"/>
                <a:gd name="T79" fmla="*/ 546 h 1167"/>
                <a:gd name="T80" fmla="*/ 309 w 1336"/>
                <a:gd name="T81" fmla="*/ 515 h 1167"/>
                <a:gd name="T82" fmla="*/ 256 w 1336"/>
                <a:gd name="T83" fmla="*/ 484 h 1167"/>
                <a:gd name="T84" fmla="*/ 234 w 1336"/>
                <a:gd name="T85" fmla="*/ 458 h 1167"/>
                <a:gd name="T86" fmla="*/ 220 w 1336"/>
                <a:gd name="T87" fmla="*/ 396 h 11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36"/>
                <a:gd name="T133" fmla="*/ 0 h 1167"/>
                <a:gd name="T134" fmla="*/ 1336 w 1336"/>
                <a:gd name="T135" fmla="*/ 1167 h 11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36" h="1167">
                  <a:moveTo>
                    <a:pt x="220" y="396"/>
                  </a:moveTo>
                  <a:lnTo>
                    <a:pt x="0" y="528"/>
                  </a:lnTo>
                  <a:lnTo>
                    <a:pt x="62" y="511"/>
                  </a:lnTo>
                  <a:lnTo>
                    <a:pt x="141" y="515"/>
                  </a:lnTo>
                  <a:lnTo>
                    <a:pt x="190" y="537"/>
                  </a:lnTo>
                  <a:lnTo>
                    <a:pt x="256" y="572"/>
                  </a:lnTo>
                  <a:lnTo>
                    <a:pt x="304" y="616"/>
                  </a:lnTo>
                  <a:lnTo>
                    <a:pt x="353" y="669"/>
                  </a:lnTo>
                  <a:lnTo>
                    <a:pt x="388" y="722"/>
                  </a:lnTo>
                  <a:lnTo>
                    <a:pt x="419" y="792"/>
                  </a:lnTo>
                  <a:lnTo>
                    <a:pt x="450" y="850"/>
                  </a:lnTo>
                  <a:lnTo>
                    <a:pt x="468" y="943"/>
                  </a:lnTo>
                  <a:lnTo>
                    <a:pt x="454" y="1013"/>
                  </a:lnTo>
                  <a:lnTo>
                    <a:pt x="437" y="1097"/>
                  </a:lnTo>
                  <a:lnTo>
                    <a:pt x="406" y="1136"/>
                  </a:lnTo>
                  <a:lnTo>
                    <a:pt x="379" y="1167"/>
                  </a:lnTo>
                  <a:lnTo>
                    <a:pt x="1235" y="674"/>
                  </a:lnTo>
                  <a:lnTo>
                    <a:pt x="1297" y="603"/>
                  </a:lnTo>
                  <a:lnTo>
                    <a:pt x="1331" y="524"/>
                  </a:lnTo>
                  <a:lnTo>
                    <a:pt x="1336" y="445"/>
                  </a:lnTo>
                  <a:lnTo>
                    <a:pt x="1327" y="379"/>
                  </a:lnTo>
                  <a:lnTo>
                    <a:pt x="1309" y="308"/>
                  </a:lnTo>
                  <a:lnTo>
                    <a:pt x="1279" y="233"/>
                  </a:lnTo>
                  <a:lnTo>
                    <a:pt x="1248" y="189"/>
                  </a:lnTo>
                  <a:lnTo>
                    <a:pt x="1212" y="132"/>
                  </a:lnTo>
                  <a:lnTo>
                    <a:pt x="1160" y="83"/>
                  </a:lnTo>
                  <a:lnTo>
                    <a:pt x="1120" y="53"/>
                  </a:lnTo>
                  <a:lnTo>
                    <a:pt x="1054" y="17"/>
                  </a:lnTo>
                  <a:lnTo>
                    <a:pt x="1005" y="0"/>
                  </a:lnTo>
                  <a:lnTo>
                    <a:pt x="1010" y="348"/>
                  </a:lnTo>
                  <a:lnTo>
                    <a:pt x="992" y="403"/>
                  </a:lnTo>
                  <a:lnTo>
                    <a:pt x="953" y="453"/>
                  </a:lnTo>
                  <a:lnTo>
                    <a:pt x="900" y="480"/>
                  </a:lnTo>
                  <a:lnTo>
                    <a:pt x="834" y="493"/>
                  </a:lnTo>
                  <a:lnTo>
                    <a:pt x="772" y="484"/>
                  </a:lnTo>
                  <a:lnTo>
                    <a:pt x="736" y="471"/>
                  </a:lnTo>
                  <a:lnTo>
                    <a:pt x="714" y="453"/>
                  </a:lnTo>
                  <a:lnTo>
                    <a:pt x="525" y="555"/>
                  </a:lnTo>
                  <a:lnTo>
                    <a:pt x="428" y="563"/>
                  </a:lnTo>
                  <a:lnTo>
                    <a:pt x="357" y="546"/>
                  </a:lnTo>
                  <a:lnTo>
                    <a:pt x="309" y="515"/>
                  </a:lnTo>
                  <a:lnTo>
                    <a:pt x="256" y="484"/>
                  </a:lnTo>
                  <a:lnTo>
                    <a:pt x="234" y="458"/>
                  </a:lnTo>
                  <a:lnTo>
                    <a:pt x="22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100000">
                  <a:srgbClr val="78502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47"/>
            <p:cNvSpPr>
              <a:spLocks noChangeArrowheads="1"/>
            </p:cNvSpPr>
            <p:nvPr/>
          </p:nvSpPr>
          <p:spPr bwMode="auto">
            <a:xfrm rot="3454427">
              <a:off x="3927" y="2355"/>
              <a:ext cx="737" cy="484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61" name="Oval 48"/>
            <p:cNvSpPr>
              <a:spLocks noChangeArrowheads="1"/>
            </p:cNvSpPr>
            <p:nvPr/>
          </p:nvSpPr>
          <p:spPr bwMode="auto">
            <a:xfrm>
              <a:off x="4562" y="1620"/>
              <a:ext cx="539" cy="35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62" name="Freeform 49"/>
            <p:cNvSpPr>
              <a:spLocks/>
            </p:cNvSpPr>
            <p:nvPr/>
          </p:nvSpPr>
          <p:spPr bwMode="auto">
            <a:xfrm>
              <a:off x="4323" y="2066"/>
              <a:ext cx="493" cy="260"/>
            </a:xfrm>
            <a:custGeom>
              <a:avLst/>
              <a:gdLst>
                <a:gd name="T0" fmla="*/ 0 w 1075"/>
                <a:gd name="T1" fmla="*/ 0 h 566"/>
                <a:gd name="T2" fmla="*/ 0 w 1075"/>
                <a:gd name="T3" fmla="*/ 0 h 566"/>
                <a:gd name="T4" fmla="*/ 0 w 1075"/>
                <a:gd name="T5" fmla="*/ 0 h 566"/>
                <a:gd name="T6" fmla="*/ 0 w 1075"/>
                <a:gd name="T7" fmla="*/ 0 h 566"/>
                <a:gd name="T8" fmla="*/ 0 w 1075"/>
                <a:gd name="T9" fmla="*/ 0 h 566"/>
                <a:gd name="T10" fmla="*/ 0 w 1075"/>
                <a:gd name="T11" fmla="*/ 0 h 566"/>
                <a:gd name="T12" fmla="*/ 0 w 1075"/>
                <a:gd name="T13" fmla="*/ 0 h 566"/>
                <a:gd name="T14" fmla="*/ 0 w 1075"/>
                <a:gd name="T15" fmla="*/ 0 h 566"/>
                <a:gd name="T16" fmla="*/ 0 w 1075"/>
                <a:gd name="T17" fmla="*/ 0 h 566"/>
                <a:gd name="T18" fmla="*/ 1 w 1075"/>
                <a:gd name="T19" fmla="*/ 0 h 566"/>
                <a:gd name="T20" fmla="*/ 1 w 1075"/>
                <a:gd name="T21" fmla="*/ 0 h 566"/>
                <a:gd name="T22" fmla="*/ 1 w 1075"/>
                <a:gd name="T23" fmla="*/ 0 h 566"/>
                <a:gd name="T24" fmla="*/ 1 w 1075"/>
                <a:gd name="T25" fmla="*/ 0 h 566"/>
                <a:gd name="T26" fmla="*/ 0 w 1075"/>
                <a:gd name="T27" fmla="*/ 0 h 566"/>
                <a:gd name="T28" fmla="*/ 0 w 1075"/>
                <a:gd name="T29" fmla="*/ 0 h 566"/>
                <a:gd name="T30" fmla="*/ 0 w 1075"/>
                <a:gd name="T31" fmla="*/ 0 h 566"/>
                <a:gd name="T32" fmla="*/ 0 w 1075"/>
                <a:gd name="T33" fmla="*/ 0 h 566"/>
                <a:gd name="T34" fmla="*/ 0 w 1075"/>
                <a:gd name="T35" fmla="*/ 0 h 566"/>
                <a:gd name="T36" fmla="*/ 0 w 1075"/>
                <a:gd name="T37" fmla="*/ 0 h 566"/>
                <a:gd name="T38" fmla="*/ 0 w 1075"/>
                <a:gd name="T39" fmla="*/ 0 h 566"/>
                <a:gd name="T40" fmla="*/ 0 w 1075"/>
                <a:gd name="T41" fmla="*/ 0 h 566"/>
                <a:gd name="T42" fmla="*/ 0 w 1075"/>
                <a:gd name="T43" fmla="*/ 0 h 566"/>
                <a:gd name="T44" fmla="*/ 0 w 1075"/>
                <a:gd name="T45" fmla="*/ 0 h 5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75"/>
                <a:gd name="T70" fmla="*/ 0 h 566"/>
                <a:gd name="T71" fmla="*/ 1075 w 1075"/>
                <a:gd name="T72" fmla="*/ 566 h 5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75" h="566">
                  <a:moveTo>
                    <a:pt x="0" y="29"/>
                  </a:moveTo>
                  <a:lnTo>
                    <a:pt x="0" y="288"/>
                  </a:lnTo>
                  <a:lnTo>
                    <a:pt x="67" y="394"/>
                  </a:lnTo>
                  <a:lnTo>
                    <a:pt x="154" y="451"/>
                  </a:lnTo>
                  <a:lnTo>
                    <a:pt x="231" y="509"/>
                  </a:lnTo>
                  <a:lnTo>
                    <a:pt x="346" y="547"/>
                  </a:lnTo>
                  <a:lnTo>
                    <a:pt x="451" y="566"/>
                  </a:lnTo>
                  <a:lnTo>
                    <a:pt x="586" y="566"/>
                  </a:lnTo>
                  <a:lnTo>
                    <a:pt x="691" y="538"/>
                  </a:lnTo>
                  <a:lnTo>
                    <a:pt x="1075" y="307"/>
                  </a:lnTo>
                  <a:lnTo>
                    <a:pt x="1075" y="0"/>
                  </a:lnTo>
                  <a:lnTo>
                    <a:pt x="960" y="86"/>
                  </a:lnTo>
                  <a:lnTo>
                    <a:pt x="893" y="125"/>
                  </a:lnTo>
                  <a:lnTo>
                    <a:pt x="797" y="173"/>
                  </a:lnTo>
                  <a:lnTo>
                    <a:pt x="711" y="221"/>
                  </a:lnTo>
                  <a:lnTo>
                    <a:pt x="595" y="278"/>
                  </a:lnTo>
                  <a:lnTo>
                    <a:pt x="499" y="288"/>
                  </a:lnTo>
                  <a:lnTo>
                    <a:pt x="403" y="307"/>
                  </a:lnTo>
                  <a:lnTo>
                    <a:pt x="307" y="307"/>
                  </a:lnTo>
                  <a:lnTo>
                    <a:pt x="183" y="269"/>
                  </a:lnTo>
                  <a:lnTo>
                    <a:pt x="115" y="230"/>
                  </a:lnTo>
                  <a:lnTo>
                    <a:pt x="39" y="173"/>
                  </a:lnTo>
                  <a:lnTo>
                    <a:pt x="0" y="29"/>
                  </a:lnTo>
                  <a:close/>
                </a:path>
              </a:pathLst>
            </a:custGeom>
            <a:gradFill rotWithShape="0">
              <a:gsLst>
                <a:gs pos="0">
                  <a:srgbClr val="2B812B"/>
                </a:gs>
                <a:gs pos="50000">
                  <a:srgbClr val="339933"/>
                </a:gs>
                <a:gs pos="100000">
                  <a:srgbClr val="2B812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Freeform 50"/>
            <p:cNvSpPr>
              <a:spLocks/>
            </p:cNvSpPr>
            <p:nvPr/>
          </p:nvSpPr>
          <p:spPr bwMode="auto">
            <a:xfrm>
              <a:off x="4323" y="1907"/>
              <a:ext cx="493" cy="309"/>
            </a:xfrm>
            <a:custGeom>
              <a:avLst/>
              <a:gdLst>
                <a:gd name="T0" fmla="*/ 0 w 1075"/>
                <a:gd name="T1" fmla="*/ 0 h 672"/>
                <a:gd name="T2" fmla="*/ 0 w 1075"/>
                <a:gd name="T3" fmla="*/ 0 h 672"/>
                <a:gd name="T4" fmla="*/ 0 w 1075"/>
                <a:gd name="T5" fmla="*/ 0 h 672"/>
                <a:gd name="T6" fmla="*/ 0 w 1075"/>
                <a:gd name="T7" fmla="*/ 0 h 672"/>
                <a:gd name="T8" fmla="*/ 0 w 1075"/>
                <a:gd name="T9" fmla="*/ 0 h 672"/>
                <a:gd name="T10" fmla="*/ 0 w 1075"/>
                <a:gd name="T11" fmla="*/ 0 h 672"/>
                <a:gd name="T12" fmla="*/ 0 w 1075"/>
                <a:gd name="T13" fmla="*/ 0 h 672"/>
                <a:gd name="T14" fmla="*/ 0 w 1075"/>
                <a:gd name="T15" fmla="*/ 0 h 672"/>
                <a:gd name="T16" fmla="*/ 0 w 1075"/>
                <a:gd name="T17" fmla="*/ 0 h 672"/>
                <a:gd name="T18" fmla="*/ 0 w 1075"/>
                <a:gd name="T19" fmla="*/ 0 h 672"/>
                <a:gd name="T20" fmla="*/ 0 w 1075"/>
                <a:gd name="T21" fmla="*/ 0 h 672"/>
                <a:gd name="T22" fmla="*/ 1 w 1075"/>
                <a:gd name="T23" fmla="*/ 0 h 672"/>
                <a:gd name="T24" fmla="*/ 1 w 1075"/>
                <a:gd name="T25" fmla="*/ 0 h 672"/>
                <a:gd name="T26" fmla="*/ 1 w 1075"/>
                <a:gd name="T27" fmla="*/ 0 h 672"/>
                <a:gd name="T28" fmla="*/ 0 w 1075"/>
                <a:gd name="T29" fmla="*/ 0 h 672"/>
                <a:gd name="T30" fmla="*/ 0 w 1075"/>
                <a:gd name="T31" fmla="*/ 0 h 672"/>
                <a:gd name="T32" fmla="*/ 0 w 1075"/>
                <a:gd name="T33" fmla="*/ 0 h 672"/>
                <a:gd name="T34" fmla="*/ 0 w 1075"/>
                <a:gd name="T35" fmla="*/ 0 h 672"/>
                <a:gd name="T36" fmla="*/ 0 w 1075"/>
                <a:gd name="T37" fmla="*/ 0 h 6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5"/>
                <a:gd name="T58" fmla="*/ 0 h 672"/>
                <a:gd name="T59" fmla="*/ 1075 w 1075"/>
                <a:gd name="T60" fmla="*/ 672 h 6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5" h="672">
                  <a:moveTo>
                    <a:pt x="519" y="0"/>
                  </a:moveTo>
                  <a:lnTo>
                    <a:pt x="96" y="240"/>
                  </a:lnTo>
                  <a:lnTo>
                    <a:pt x="39" y="298"/>
                  </a:lnTo>
                  <a:lnTo>
                    <a:pt x="0" y="375"/>
                  </a:lnTo>
                  <a:lnTo>
                    <a:pt x="19" y="490"/>
                  </a:lnTo>
                  <a:lnTo>
                    <a:pt x="87" y="567"/>
                  </a:lnTo>
                  <a:lnTo>
                    <a:pt x="183" y="634"/>
                  </a:lnTo>
                  <a:lnTo>
                    <a:pt x="317" y="663"/>
                  </a:lnTo>
                  <a:lnTo>
                    <a:pt x="451" y="672"/>
                  </a:lnTo>
                  <a:lnTo>
                    <a:pt x="586" y="634"/>
                  </a:lnTo>
                  <a:lnTo>
                    <a:pt x="711" y="576"/>
                  </a:lnTo>
                  <a:lnTo>
                    <a:pt x="1075" y="365"/>
                  </a:lnTo>
                  <a:lnTo>
                    <a:pt x="989" y="346"/>
                  </a:lnTo>
                  <a:lnTo>
                    <a:pt x="883" y="308"/>
                  </a:lnTo>
                  <a:lnTo>
                    <a:pt x="768" y="269"/>
                  </a:lnTo>
                  <a:lnTo>
                    <a:pt x="672" y="212"/>
                  </a:lnTo>
                  <a:lnTo>
                    <a:pt x="586" y="135"/>
                  </a:lnTo>
                  <a:lnTo>
                    <a:pt x="528" y="6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0" name="AutoShape 51"/>
          <p:cNvSpPr>
            <a:spLocks noChangeArrowheads="1"/>
          </p:cNvSpPr>
          <p:nvPr/>
        </p:nvSpPr>
        <p:spPr bwMode="auto">
          <a:xfrm>
            <a:off x="266700" y="2268538"/>
            <a:ext cx="1414463" cy="18415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7000"/>
              </a:gs>
              <a:gs pos="50000">
                <a:srgbClr val="009900"/>
              </a:gs>
              <a:gs pos="100000">
                <a:srgbClr val="007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129076" name="AutoShape 52"/>
          <p:cNvSpPr>
            <a:spLocks noChangeArrowheads="1"/>
          </p:cNvSpPr>
          <p:nvPr/>
        </p:nvSpPr>
        <p:spPr bwMode="auto">
          <a:xfrm>
            <a:off x="2268538" y="469900"/>
            <a:ext cx="1360487" cy="1827213"/>
          </a:xfrm>
          <a:prstGeom prst="can">
            <a:avLst>
              <a:gd name="adj" fmla="val 3357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211138" y="-236538"/>
            <a:ext cx="3389312" cy="6897688"/>
            <a:chOff x="133" y="-149"/>
            <a:chExt cx="2135" cy="4345"/>
          </a:xfrm>
        </p:grpSpPr>
        <p:sp>
          <p:nvSpPr>
            <p:cNvPr id="6156" name="Oval 53"/>
            <p:cNvSpPr>
              <a:spLocks noChangeArrowheads="1"/>
            </p:cNvSpPr>
            <p:nvPr/>
          </p:nvSpPr>
          <p:spPr bwMode="auto">
            <a:xfrm rot="1630919">
              <a:off x="133" y="-149"/>
              <a:ext cx="2135" cy="35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57" name="AutoShape 55"/>
            <p:cNvSpPr>
              <a:spLocks noChangeArrowheads="1"/>
            </p:cNvSpPr>
            <p:nvPr/>
          </p:nvSpPr>
          <p:spPr bwMode="auto">
            <a:xfrm>
              <a:off x="484" y="3364"/>
              <a:ext cx="403" cy="832"/>
            </a:xfrm>
            <a:prstGeom prst="wedgeRoundRectCallout">
              <a:avLst>
                <a:gd name="adj1" fmla="val -95907"/>
                <a:gd name="adj2" fmla="val -7512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ea typeface="黑体" panose="02010609060101010101" pitchFamily="49" charset="-122"/>
                </a:rPr>
                <a:t>基本体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166938" y="617538"/>
            <a:ext cx="6791325" cy="6240462"/>
            <a:chOff x="1365" y="389"/>
            <a:chExt cx="4278" cy="3931"/>
          </a:xfrm>
        </p:grpSpPr>
        <p:sp>
          <p:nvSpPr>
            <p:cNvPr id="6154" name="Oval 54"/>
            <p:cNvSpPr>
              <a:spLocks noChangeArrowheads="1"/>
            </p:cNvSpPr>
            <p:nvPr/>
          </p:nvSpPr>
          <p:spPr bwMode="auto">
            <a:xfrm rot="1497042">
              <a:off x="2279" y="389"/>
              <a:ext cx="3364" cy="39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55" name="AutoShape 56"/>
            <p:cNvSpPr>
              <a:spLocks noChangeArrowheads="1"/>
            </p:cNvSpPr>
            <p:nvPr/>
          </p:nvSpPr>
          <p:spPr bwMode="auto">
            <a:xfrm>
              <a:off x="1365" y="3376"/>
              <a:ext cx="403" cy="832"/>
            </a:xfrm>
            <a:prstGeom prst="wedgeRoundRectCallout">
              <a:avLst>
                <a:gd name="adj1" fmla="val 199130"/>
                <a:gd name="adj2" fmla="val -6394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ea typeface="黑体" panose="02010609060101010101" pitchFamily="49" charset="-122"/>
                </a:rPr>
                <a:t>组合体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82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3"/>
          <p:cNvSpPr txBox="1">
            <a:spLocks noChangeArrowheads="1"/>
          </p:cNvSpPr>
          <p:nvPr/>
        </p:nvSpPr>
        <p:spPr bwMode="auto">
          <a:xfrm>
            <a:off x="3518942" y="403514"/>
            <a:ext cx="2212652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小 结</a:t>
            </a:r>
            <a:endParaRPr lang="zh-CN" altLang="en-US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sym typeface="Monotype Sorts"/>
            </a:endParaRPr>
          </a:p>
        </p:txBody>
      </p:sp>
      <p:sp>
        <p:nvSpPr>
          <p:cNvPr id="153635" name="Text Box 35"/>
          <p:cNvSpPr txBox="1">
            <a:spLocks noChangeArrowheads="1"/>
          </p:cNvSpPr>
          <p:nvPr/>
        </p:nvSpPr>
        <p:spPr bwMode="auto">
          <a:xfrm>
            <a:off x="554038" y="1114157"/>
            <a:ext cx="800100" cy="461962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927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0025" y="2085975"/>
            <a:ext cx="669925" cy="66833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文本框 9"/>
          <p:cNvSpPr txBox="1">
            <a:spLocks noChangeArrowheads="1"/>
          </p:cNvSpPr>
          <p:nvPr/>
        </p:nvSpPr>
        <p:spPr bwMode="auto">
          <a:xfrm>
            <a:off x="954088" y="1992313"/>
            <a:ext cx="290830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三视图的概念和“三等”关系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582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57688" y="2085975"/>
            <a:ext cx="676275" cy="67468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文本框 12"/>
          <p:cNvSpPr txBox="1">
            <a:spLocks noChangeArrowheads="1"/>
          </p:cNvSpPr>
          <p:nvPr/>
        </p:nvSpPr>
        <p:spPr bwMode="auto">
          <a:xfrm>
            <a:off x="5159375" y="1992313"/>
            <a:ext cx="30146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基本体的投影画法及面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上取</a:t>
            </a: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4701166" y="4221088"/>
            <a:ext cx="3459163" cy="1103313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文本框 14"/>
          <p:cNvSpPr txBox="1">
            <a:spLocks noChangeArrowheads="1"/>
          </p:cNvSpPr>
          <p:nvPr/>
        </p:nvSpPr>
        <p:spPr bwMode="auto">
          <a:xfrm flipH="1">
            <a:off x="5142491" y="4384601"/>
            <a:ext cx="27987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回转体母线上点的回转轨迹圆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453016" y="4221088"/>
            <a:ext cx="3459163" cy="1103313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7" name="文本框 16"/>
          <p:cNvSpPr txBox="1">
            <a:spLocks noChangeArrowheads="1"/>
          </p:cNvSpPr>
          <p:nvPr/>
        </p:nvSpPr>
        <p:spPr bwMode="auto">
          <a:xfrm flipH="1">
            <a:off x="897516" y="4384601"/>
            <a:ext cx="279876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回转体确定轴线位置和母线形状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36041" y="4408413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7104" y="4408413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549275" y="3517694"/>
            <a:ext cx="1415772" cy="461665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特别关注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13" descr="BD0666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43" y="5197131"/>
            <a:ext cx="139541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55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C4E4B5E-E537-4120-A328-45D207A776B0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987824" y="1556792"/>
            <a:ext cx="2160240" cy="187220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defPPr>
              <a:defRPr lang="zh-CN"/>
            </a:defPPr>
            <a:lvl1pPr marL="609600" indent="-609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0" i="0" baseline="-10000">
                <a:solidFill>
                  <a:schemeClr val="dk1"/>
                </a:solidFill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i="1" baseline="-10000">
                <a:solidFill>
                  <a:schemeClr val="dk1"/>
                </a:solidFill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 smtClean="0"/>
              <a:t>作业：</a:t>
            </a:r>
            <a:endParaRPr lang="zh-CN" altLang="en-US" dirty="0"/>
          </a:p>
          <a:p>
            <a:r>
              <a:rPr lang="en-US" altLang="zh-CN" dirty="0" smtClean="0"/>
              <a:t>P25</a:t>
            </a:r>
            <a:r>
              <a:rPr lang="zh-CN" altLang="zh-CN" dirty="0"/>
              <a:t>：</a:t>
            </a:r>
            <a:r>
              <a:rPr lang="en-US" altLang="zh-CN" dirty="0"/>
              <a:t>2</a:t>
            </a:r>
            <a:r>
              <a:rPr lang="zh-CN" altLang="zh-CN" dirty="0" smtClean="0"/>
              <a:t>，</a:t>
            </a:r>
            <a:r>
              <a:rPr lang="en-US" altLang="zh-CN" dirty="0" smtClean="0"/>
              <a:t>3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en-US" altLang="zh-CN" dirty="0"/>
              <a:t>P26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zh-CN" altLang="zh-CN" dirty="0"/>
              <a:t>【补】</a:t>
            </a:r>
            <a:r>
              <a:rPr lang="zh-CN" altLang="zh-CN" dirty="0" smtClean="0"/>
              <a:t>：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99792" y="4092167"/>
            <a:ext cx="2736304" cy="7848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spcBef>
                <a:spcPct val="50000"/>
              </a:spcBef>
              <a:buFontTx/>
              <a:buNone/>
              <a:defRPr i="0"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sz="2800">
                <a:latin typeface="Times New Roman" pitchFamily="18" charset="0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>
                <a:latin typeface="Times New Roman" pitchFamily="18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Times New Roman" pitchFamily="18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下讲内容</a:t>
            </a:r>
            <a:endParaRPr lang="en-US" altLang="zh-CN" dirty="0" smtClean="0"/>
          </a:p>
          <a:p>
            <a:pPr algn="ctr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平面与立体相交</a:t>
            </a:r>
          </a:p>
        </p:txBody>
      </p:sp>
    </p:spTree>
    <p:extLst>
      <p:ext uri="{BB962C8B-B14F-4D97-AF65-F5344CB8AC3E}">
        <p14:creationId xmlns:p14="http://schemas.microsoft.com/office/powerpoint/2010/main" val="39908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02B74EF-0531-4F98-9BD8-E8CC1C0EBED5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基本体是构成复杂形体的基本元素。</a:t>
            </a:r>
          </a:p>
        </p:txBody>
      </p: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2722563" y="1303783"/>
            <a:ext cx="438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常见的基本几何体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32" name="AutoShape 112"/>
          <p:cNvSpPr>
            <a:spLocks noChangeArrowheads="1"/>
          </p:cNvSpPr>
          <p:nvPr/>
        </p:nvSpPr>
        <p:spPr bwMode="auto">
          <a:xfrm>
            <a:off x="827658" y="2932113"/>
            <a:ext cx="1066800" cy="144938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7000"/>
              </a:gs>
              <a:gs pos="50000">
                <a:srgbClr val="009900"/>
              </a:gs>
              <a:gs pos="100000">
                <a:srgbClr val="007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5233" name="AutoShape 113"/>
          <p:cNvSpPr>
            <a:spLocks noChangeArrowheads="1"/>
          </p:cNvSpPr>
          <p:nvPr/>
        </p:nvSpPr>
        <p:spPr bwMode="auto">
          <a:xfrm>
            <a:off x="4644008" y="2746376"/>
            <a:ext cx="1143000" cy="1477962"/>
          </a:xfrm>
          <a:prstGeom prst="can">
            <a:avLst>
              <a:gd name="adj" fmla="val 3232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2218308" y="2862263"/>
            <a:ext cx="1524000" cy="1676400"/>
            <a:chOff x="1491" y="1995"/>
            <a:chExt cx="960" cy="1056"/>
          </a:xfrm>
        </p:grpSpPr>
        <p:sp>
          <p:nvSpPr>
            <p:cNvPr id="7182" name="Freeform 115"/>
            <p:cNvSpPr>
              <a:spLocks/>
            </p:cNvSpPr>
            <p:nvPr/>
          </p:nvSpPr>
          <p:spPr bwMode="auto">
            <a:xfrm>
              <a:off x="1491" y="1995"/>
              <a:ext cx="624" cy="1056"/>
            </a:xfrm>
            <a:custGeom>
              <a:avLst/>
              <a:gdLst>
                <a:gd name="T0" fmla="*/ 480 w 624"/>
                <a:gd name="T1" fmla="*/ 0 h 960"/>
                <a:gd name="T2" fmla="*/ 0 w 624"/>
                <a:gd name="T3" fmla="*/ 1927 h 960"/>
                <a:gd name="T4" fmla="*/ 624 w 624"/>
                <a:gd name="T5" fmla="*/ 2265 h 960"/>
                <a:gd name="T6" fmla="*/ 480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480" y="0"/>
                  </a:moveTo>
                  <a:lnTo>
                    <a:pt x="0" y="816"/>
                  </a:lnTo>
                  <a:lnTo>
                    <a:pt x="624" y="960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rgbClr val="297A29"/>
                </a:gs>
                <a:gs pos="50000">
                  <a:srgbClr val="339933"/>
                </a:gs>
                <a:gs pos="100000">
                  <a:srgbClr val="297A2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Freeform 116"/>
            <p:cNvSpPr>
              <a:spLocks/>
            </p:cNvSpPr>
            <p:nvPr/>
          </p:nvSpPr>
          <p:spPr bwMode="auto">
            <a:xfrm>
              <a:off x="1971" y="1995"/>
              <a:ext cx="480" cy="1056"/>
            </a:xfrm>
            <a:custGeom>
              <a:avLst/>
              <a:gdLst>
                <a:gd name="T0" fmla="*/ 0 w 480"/>
                <a:gd name="T1" fmla="*/ 0 h 960"/>
                <a:gd name="T2" fmla="*/ 480 w 480"/>
                <a:gd name="T3" fmla="*/ 1697 h 960"/>
                <a:gd name="T4" fmla="*/ 144 w 480"/>
                <a:gd name="T5" fmla="*/ 2265 h 960"/>
                <a:gd name="T6" fmla="*/ 0 w 48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960"/>
                <a:gd name="T14" fmla="*/ 480 w 480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960">
                  <a:moveTo>
                    <a:pt x="0" y="0"/>
                  </a:moveTo>
                  <a:lnTo>
                    <a:pt x="480" y="720"/>
                  </a:lnTo>
                  <a:lnTo>
                    <a:pt x="144" y="9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97A29"/>
                </a:gs>
                <a:gs pos="50000">
                  <a:srgbClr val="339933"/>
                </a:gs>
                <a:gs pos="100000">
                  <a:srgbClr val="297A2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7" name="Oval 117"/>
          <p:cNvSpPr>
            <a:spLocks noChangeArrowheads="1"/>
          </p:cNvSpPr>
          <p:nvPr/>
        </p:nvSpPr>
        <p:spPr bwMode="auto">
          <a:xfrm>
            <a:off x="4491608" y="4514851"/>
            <a:ext cx="1295400" cy="11430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238" name="Picture 1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47" y="4224338"/>
            <a:ext cx="2307806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39" name="Picture 1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58" y="2382838"/>
            <a:ext cx="16922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40" name="Text Box 120"/>
          <p:cNvSpPr txBox="1">
            <a:spLocks noChangeArrowheads="1"/>
          </p:cNvSpPr>
          <p:nvPr/>
        </p:nvSpPr>
        <p:spPr bwMode="auto">
          <a:xfrm>
            <a:off x="990600" y="2240111"/>
            <a:ext cx="2846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基本平面体</a:t>
            </a:r>
          </a:p>
        </p:txBody>
      </p:sp>
      <p:sp>
        <p:nvSpPr>
          <p:cNvPr id="5241" name="Text Box 121"/>
          <p:cNvSpPr txBox="1">
            <a:spLocks noChangeArrowheads="1"/>
          </p:cNvSpPr>
          <p:nvPr/>
        </p:nvSpPr>
        <p:spPr bwMode="auto">
          <a:xfrm>
            <a:off x="4470400" y="2240111"/>
            <a:ext cx="315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基本曲面体</a:t>
            </a:r>
          </a:p>
        </p:txBody>
      </p:sp>
      <p:sp>
        <p:nvSpPr>
          <p:cNvPr id="5242" name="AutoShape 122"/>
          <p:cNvSpPr>
            <a:spLocks/>
          </p:cNvSpPr>
          <p:nvPr/>
        </p:nvSpPr>
        <p:spPr bwMode="auto">
          <a:xfrm rot="5400000">
            <a:off x="3897313" y="185738"/>
            <a:ext cx="485775" cy="3686175"/>
          </a:xfrm>
          <a:prstGeom prst="leftBrace">
            <a:avLst>
              <a:gd name="adj1" fmla="val 63235"/>
              <a:gd name="adj2" fmla="val 50028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533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" grpId="0" autoUpdateAnimBg="0"/>
      <p:bldP spid="5232" grpId="0" animBg="1"/>
      <p:bldP spid="5233" grpId="0" animBg="1"/>
      <p:bldP spid="5237" grpId="0" animBg="1"/>
      <p:bldP spid="5240" grpId="0" autoUpdateAnimBg="0"/>
      <p:bldP spid="5241" grpId="0" autoUpdateAnimBg="0"/>
      <p:bldP spid="52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fld id="{9A809885-39DF-4D4E-8FEE-0757E48973BF}" type="slidenum">
              <a:rPr lang="en-US" altLang="zh-CN" sz="1400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73088" y="998538"/>
            <a:ext cx="809307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本章内容特点：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是从点、线、面到学习复杂形体投影的过渡；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是学习和运用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面形分析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法的基础；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培养对物体构形的分析能力和想象能力。</a:t>
            </a:r>
            <a:endParaRPr kumimoji="0" lang="en-US" altLang="zh-CN" sz="2000" dirty="0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15616" y="3784768"/>
            <a:ext cx="4138216" cy="1015663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学习方法：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从图到实物，从实物到图</a:t>
            </a:r>
          </a:p>
        </p:txBody>
      </p:sp>
      <p:pic>
        <p:nvPicPr>
          <p:cNvPr id="5" name="图片 9" descr="DSC03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295299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FC31A98-F000-455E-A006-E1EED26EAE7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591175" y="4402138"/>
            <a:ext cx="1236663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7601" y="2914650"/>
            <a:ext cx="4011613" cy="3001963"/>
            <a:chOff x="704" y="1836"/>
            <a:chExt cx="2527" cy="1891"/>
          </a:xfrm>
        </p:grpSpPr>
        <p:sp>
          <p:nvSpPr>
            <p:cNvPr id="10343" name="Freeform 4"/>
            <p:cNvSpPr>
              <a:spLocks/>
            </p:cNvSpPr>
            <p:nvPr/>
          </p:nvSpPr>
          <p:spPr bwMode="auto">
            <a:xfrm>
              <a:off x="2408" y="1836"/>
              <a:ext cx="813" cy="1868"/>
            </a:xfrm>
            <a:custGeom>
              <a:avLst/>
              <a:gdLst>
                <a:gd name="T0" fmla="*/ 0 w 813"/>
                <a:gd name="T1" fmla="*/ 1052 h 1868"/>
                <a:gd name="T2" fmla="*/ 813 w 813"/>
                <a:gd name="T3" fmla="*/ 1868 h 1868"/>
                <a:gd name="T4" fmla="*/ 813 w 813"/>
                <a:gd name="T5" fmla="*/ 813 h 1868"/>
                <a:gd name="T6" fmla="*/ 0 w 813"/>
                <a:gd name="T7" fmla="*/ 0 h 1868"/>
                <a:gd name="T8" fmla="*/ 0 w 813"/>
                <a:gd name="T9" fmla="*/ 1052 h 1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1868"/>
                <a:gd name="T17" fmla="*/ 813 w 813"/>
                <a:gd name="T18" fmla="*/ 1868 h 1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1868">
                  <a:moveTo>
                    <a:pt x="0" y="1052"/>
                  </a:moveTo>
                  <a:lnTo>
                    <a:pt x="813" y="1868"/>
                  </a:lnTo>
                  <a:lnTo>
                    <a:pt x="813" y="813"/>
                  </a:lnTo>
                  <a:lnTo>
                    <a:pt x="0" y="0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" name="Freeform 5"/>
            <p:cNvSpPr>
              <a:spLocks/>
            </p:cNvSpPr>
            <p:nvPr/>
          </p:nvSpPr>
          <p:spPr bwMode="auto">
            <a:xfrm>
              <a:off x="709" y="2895"/>
              <a:ext cx="2522" cy="816"/>
            </a:xfrm>
            <a:custGeom>
              <a:avLst/>
              <a:gdLst>
                <a:gd name="T0" fmla="*/ 0 w 2522"/>
                <a:gd name="T1" fmla="*/ 0 h 816"/>
                <a:gd name="T2" fmla="*/ 1700 w 2522"/>
                <a:gd name="T3" fmla="*/ 0 h 816"/>
                <a:gd name="T4" fmla="*/ 2522 w 2522"/>
                <a:gd name="T5" fmla="*/ 816 h 816"/>
                <a:gd name="T6" fmla="*/ 818 w 2522"/>
                <a:gd name="T7" fmla="*/ 813 h 816"/>
                <a:gd name="T8" fmla="*/ 0 w 252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2"/>
                <a:gd name="T16" fmla="*/ 0 h 816"/>
                <a:gd name="T17" fmla="*/ 2522 w 252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2" h="816">
                  <a:moveTo>
                    <a:pt x="0" y="0"/>
                  </a:moveTo>
                  <a:lnTo>
                    <a:pt x="1700" y="0"/>
                  </a:lnTo>
                  <a:lnTo>
                    <a:pt x="2522" y="816"/>
                  </a:lnTo>
                  <a:lnTo>
                    <a:pt x="818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" name="Rectangle 6"/>
            <p:cNvSpPr>
              <a:spLocks noChangeArrowheads="1"/>
            </p:cNvSpPr>
            <p:nvPr/>
          </p:nvSpPr>
          <p:spPr bwMode="auto">
            <a:xfrm>
              <a:off x="709" y="1845"/>
              <a:ext cx="1708" cy="1050"/>
            </a:xfrm>
            <a:prstGeom prst="rect">
              <a:avLst/>
            </a:prstGeom>
            <a:gradFill flip="none" rotWithShape="1">
              <a:gsLst>
                <a:gs pos="0">
                  <a:srgbClr val="FFCCFF">
                    <a:shade val="30000"/>
                    <a:satMod val="115000"/>
                  </a:srgbClr>
                </a:gs>
                <a:gs pos="50000">
                  <a:srgbClr val="FFCCFF">
                    <a:shade val="67500"/>
                    <a:satMod val="115000"/>
                  </a:srgbClr>
                </a:gs>
                <a:gs pos="100000">
                  <a:srgbClr val="FFCC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0346" name="Text Box 7"/>
            <p:cNvSpPr txBox="1">
              <a:spLocks noChangeArrowheads="1"/>
            </p:cNvSpPr>
            <p:nvPr/>
          </p:nvSpPr>
          <p:spPr bwMode="auto">
            <a:xfrm>
              <a:off x="704" y="1855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V</a:t>
              </a:r>
            </a:p>
          </p:txBody>
        </p:sp>
        <p:sp>
          <p:nvSpPr>
            <p:cNvPr id="10347" name="Text Box 8"/>
            <p:cNvSpPr txBox="1">
              <a:spLocks noChangeArrowheads="1"/>
            </p:cNvSpPr>
            <p:nvPr/>
          </p:nvSpPr>
          <p:spPr bwMode="auto">
            <a:xfrm rot="21567590">
              <a:off x="2940" y="2569"/>
              <a:ext cx="2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ctr"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W</a:t>
              </a:r>
            </a:p>
          </p:txBody>
        </p:sp>
        <p:sp>
          <p:nvSpPr>
            <p:cNvPr id="10348" name="Text Box 9"/>
            <p:cNvSpPr txBox="1">
              <a:spLocks noChangeArrowheads="1"/>
            </p:cNvSpPr>
            <p:nvPr/>
          </p:nvSpPr>
          <p:spPr bwMode="auto">
            <a:xfrm rot="21443091">
              <a:off x="1511" y="3475"/>
              <a:ext cx="2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ctr"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H</a:t>
              </a:r>
            </a:p>
          </p:txBody>
        </p:sp>
      </p:grp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5314950" y="4043363"/>
            <a:ext cx="3246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7192963" y="2747963"/>
            <a:ext cx="0" cy="2636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5591175" y="3590925"/>
            <a:ext cx="0" cy="823913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7208838" y="4043363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6821488" y="3570288"/>
            <a:ext cx="0" cy="8445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 flipH="1">
            <a:off x="6072188" y="3422650"/>
            <a:ext cx="1587" cy="9715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6826250" y="3130550"/>
            <a:ext cx="89852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6083300" y="3251200"/>
            <a:ext cx="164147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6067425" y="45942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Freeform 19"/>
          <p:cNvSpPr>
            <a:spLocks/>
          </p:cNvSpPr>
          <p:nvPr/>
        </p:nvSpPr>
        <p:spPr bwMode="auto">
          <a:xfrm>
            <a:off x="6072188" y="4416425"/>
            <a:ext cx="1587" cy="188913"/>
          </a:xfrm>
          <a:custGeom>
            <a:avLst/>
            <a:gdLst>
              <a:gd name="T0" fmla="*/ 0 w 1"/>
              <a:gd name="T1" fmla="*/ 2147483646 h 119"/>
              <a:gd name="T2" fmla="*/ 2147483646 w 1"/>
              <a:gd name="T3" fmla="*/ 0 h 119"/>
              <a:gd name="T4" fmla="*/ 0 60000 65536"/>
              <a:gd name="T5" fmla="*/ 0 60000 65536"/>
              <a:gd name="T6" fmla="*/ 0 w 1"/>
              <a:gd name="T7" fmla="*/ 0 h 119"/>
              <a:gd name="T8" fmla="*/ 1 w 1"/>
              <a:gd name="T9" fmla="*/ 119 h 1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9">
                <a:moveTo>
                  <a:pt x="0" y="119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6840538" y="3449638"/>
            <a:ext cx="71437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6840538" y="3602038"/>
            <a:ext cx="700087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6810375" y="4408488"/>
            <a:ext cx="747713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 flipV="1">
            <a:off x="7558088" y="3602038"/>
            <a:ext cx="0" cy="8064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6826250" y="5018088"/>
            <a:ext cx="1341438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 flipV="1">
            <a:off x="8181975" y="3586163"/>
            <a:ext cx="0" cy="1431925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6796088" y="4592638"/>
            <a:ext cx="958850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 flipV="1">
            <a:off x="7754938" y="3113088"/>
            <a:ext cx="0" cy="1493837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Text Box 28"/>
          <p:cNvSpPr txBox="1">
            <a:spLocks noChangeArrowheads="1"/>
          </p:cNvSpPr>
          <p:nvPr/>
        </p:nvSpPr>
        <p:spPr bwMode="auto">
          <a:xfrm>
            <a:off x="611560" y="400818"/>
            <a:ext cx="71132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eaLnBrk="1" hangingPunct="1">
              <a:defRPr sz="3600" b="0" i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4.1 </a:t>
            </a:r>
            <a:r>
              <a:rPr lang="zh-CN" altLang="en-US" dirty="0"/>
              <a:t>体的三面投影 </a:t>
            </a:r>
            <a:r>
              <a:rPr lang="en-US" altLang="zh-CN" dirty="0"/>
              <a:t>——</a:t>
            </a:r>
            <a:r>
              <a:rPr lang="zh-CN" altLang="en-US" dirty="0"/>
              <a:t>三视图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170656" y="1159860"/>
            <a:ext cx="3894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一、体的投影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72188" y="3117850"/>
            <a:ext cx="749300" cy="336550"/>
            <a:chOff x="3825" y="1964"/>
            <a:chExt cx="472" cy="212"/>
          </a:xfrm>
        </p:grpSpPr>
        <p:sp>
          <p:nvSpPr>
            <p:cNvPr id="10339" name="Line 31"/>
            <p:cNvSpPr>
              <a:spLocks noChangeShapeType="1"/>
            </p:cNvSpPr>
            <p:nvPr/>
          </p:nvSpPr>
          <p:spPr bwMode="auto">
            <a:xfrm flipV="1">
              <a:off x="4297" y="1965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0" name="Line 32"/>
            <p:cNvSpPr>
              <a:spLocks noChangeShapeType="1"/>
            </p:cNvSpPr>
            <p:nvPr/>
          </p:nvSpPr>
          <p:spPr bwMode="auto">
            <a:xfrm flipH="1">
              <a:off x="3978" y="1972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1" name="Line 33"/>
            <p:cNvSpPr>
              <a:spLocks noChangeShapeType="1"/>
            </p:cNvSpPr>
            <p:nvPr/>
          </p:nvSpPr>
          <p:spPr bwMode="auto">
            <a:xfrm flipV="1">
              <a:off x="3826" y="2038"/>
              <a:ext cx="0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2" name="Freeform 34"/>
            <p:cNvSpPr>
              <a:spLocks/>
            </p:cNvSpPr>
            <p:nvPr/>
          </p:nvSpPr>
          <p:spPr bwMode="auto">
            <a:xfrm>
              <a:off x="3825" y="1964"/>
              <a:ext cx="167" cy="80"/>
            </a:xfrm>
            <a:custGeom>
              <a:avLst/>
              <a:gdLst>
                <a:gd name="T0" fmla="*/ 0 w 167"/>
                <a:gd name="T1" fmla="*/ 80 h 80"/>
                <a:gd name="T2" fmla="*/ 167 w 167"/>
                <a:gd name="T3" fmla="*/ 0 h 80"/>
                <a:gd name="T4" fmla="*/ 0 60000 65536"/>
                <a:gd name="T5" fmla="*/ 0 60000 65536"/>
                <a:gd name="T6" fmla="*/ 0 w 167"/>
                <a:gd name="T7" fmla="*/ 0 h 80"/>
                <a:gd name="T8" fmla="*/ 167 w 167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80">
                  <a:moveTo>
                    <a:pt x="0" y="80"/>
                  </a:moveTo>
                  <a:lnTo>
                    <a:pt x="16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59" name="Freeform 35"/>
          <p:cNvSpPr>
            <a:spLocks/>
          </p:cNvSpPr>
          <p:nvPr/>
        </p:nvSpPr>
        <p:spPr bwMode="auto">
          <a:xfrm>
            <a:off x="7559675" y="3124200"/>
            <a:ext cx="1588" cy="350838"/>
          </a:xfrm>
          <a:custGeom>
            <a:avLst/>
            <a:gdLst>
              <a:gd name="T0" fmla="*/ 2147483646 w 1"/>
              <a:gd name="T1" fmla="*/ 2147483646 h 221"/>
              <a:gd name="T2" fmla="*/ 0 w 1"/>
              <a:gd name="T3" fmla="*/ 0 h 221"/>
              <a:gd name="T4" fmla="*/ 0 60000 65536"/>
              <a:gd name="T5" fmla="*/ 0 60000 65536"/>
              <a:gd name="T6" fmla="*/ 0 w 1"/>
              <a:gd name="T7" fmla="*/ 0 h 221"/>
              <a:gd name="T8" fmla="*/ 1 w 1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21">
                <a:moveTo>
                  <a:pt x="1" y="22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7558088" y="3128963"/>
            <a:ext cx="21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7558088" y="3251200"/>
            <a:ext cx="21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>
            <a:off x="7754938" y="3124200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46975" y="3444875"/>
            <a:ext cx="655638" cy="168275"/>
            <a:chOff x="4754" y="2170"/>
            <a:chExt cx="413" cy="106"/>
          </a:xfrm>
        </p:grpSpPr>
        <p:sp>
          <p:nvSpPr>
            <p:cNvPr id="10335" name="Line 40"/>
            <p:cNvSpPr>
              <a:spLocks noChangeShapeType="1"/>
            </p:cNvSpPr>
            <p:nvPr/>
          </p:nvSpPr>
          <p:spPr bwMode="auto">
            <a:xfrm flipV="1">
              <a:off x="5154" y="2170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6" name="Line 41"/>
            <p:cNvSpPr>
              <a:spLocks noChangeShapeType="1"/>
            </p:cNvSpPr>
            <p:nvPr/>
          </p:nvSpPr>
          <p:spPr bwMode="auto">
            <a:xfrm>
              <a:off x="4761" y="2173"/>
              <a:ext cx="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7" name="Freeform 42"/>
            <p:cNvSpPr>
              <a:spLocks/>
            </p:cNvSpPr>
            <p:nvPr/>
          </p:nvSpPr>
          <p:spPr bwMode="auto">
            <a:xfrm>
              <a:off x="4754" y="2269"/>
              <a:ext cx="413" cy="1"/>
            </a:xfrm>
            <a:custGeom>
              <a:avLst/>
              <a:gdLst>
                <a:gd name="T0" fmla="*/ 0 w 413"/>
                <a:gd name="T1" fmla="*/ 0 h 1"/>
                <a:gd name="T2" fmla="*/ 413 w 413"/>
                <a:gd name="T3" fmla="*/ 0 h 1"/>
                <a:gd name="T4" fmla="*/ 0 60000 65536"/>
                <a:gd name="T5" fmla="*/ 0 60000 65536"/>
                <a:gd name="T6" fmla="*/ 0 w 413"/>
                <a:gd name="T7" fmla="*/ 0 h 1"/>
                <a:gd name="T8" fmla="*/ 413 w 4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3" h="1">
                  <a:moveTo>
                    <a:pt x="0" y="0"/>
                  </a:moveTo>
                  <a:lnTo>
                    <a:pt x="41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8" name="Line 43"/>
            <p:cNvSpPr>
              <a:spLocks noChangeShapeType="1"/>
            </p:cNvSpPr>
            <p:nvPr/>
          </p:nvSpPr>
          <p:spPr bwMode="auto">
            <a:xfrm>
              <a:off x="4762" y="2173"/>
              <a:ext cx="0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68" name="Line 44"/>
          <p:cNvSpPr>
            <a:spLocks noChangeShapeType="1"/>
          </p:cNvSpPr>
          <p:nvPr/>
        </p:nvSpPr>
        <p:spPr bwMode="auto">
          <a:xfrm>
            <a:off x="6337300" y="3114675"/>
            <a:ext cx="0" cy="1304925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6337300" y="4408488"/>
            <a:ext cx="0" cy="1952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580063" y="3438525"/>
            <a:ext cx="1260475" cy="173038"/>
            <a:chOff x="3515" y="1971"/>
            <a:chExt cx="794" cy="109"/>
          </a:xfrm>
        </p:grpSpPr>
        <p:sp>
          <p:nvSpPr>
            <p:cNvPr id="10331" name="Freeform 47"/>
            <p:cNvSpPr>
              <a:spLocks/>
            </p:cNvSpPr>
            <p:nvPr/>
          </p:nvSpPr>
          <p:spPr bwMode="auto">
            <a:xfrm>
              <a:off x="3515" y="2069"/>
              <a:ext cx="794" cy="5"/>
            </a:xfrm>
            <a:custGeom>
              <a:avLst/>
              <a:gdLst>
                <a:gd name="T0" fmla="*/ 794 w 794"/>
                <a:gd name="T1" fmla="*/ 5 h 5"/>
                <a:gd name="T2" fmla="*/ 0 w 794"/>
                <a:gd name="T3" fmla="*/ 0 h 5"/>
                <a:gd name="T4" fmla="*/ 0 60000 65536"/>
                <a:gd name="T5" fmla="*/ 0 60000 65536"/>
                <a:gd name="T6" fmla="*/ 0 w 794"/>
                <a:gd name="T7" fmla="*/ 0 h 5"/>
                <a:gd name="T8" fmla="*/ 794 w 794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4" h="5">
                  <a:moveTo>
                    <a:pt x="794" y="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2" name="Line 48"/>
            <p:cNvSpPr>
              <a:spLocks noChangeShapeType="1"/>
            </p:cNvSpPr>
            <p:nvPr/>
          </p:nvSpPr>
          <p:spPr bwMode="auto">
            <a:xfrm flipV="1">
              <a:off x="3521" y="1981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3" name="Freeform 49"/>
            <p:cNvSpPr>
              <a:spLocks/>
            </p:cNvSpPr>
            <p:nvPr/>
          </p:nvSpPr>
          <p:spPr bwMode="auto">
            <a:xfrm>
              <a:off x="3515" y="1978"/>
              <a:ext cx="786" cy="1"/>
            </a:xfrm>
            <a:custGeom>
              <a:avLst/>
              <a:gdLst>
                <a:gd name="T0" fmla="*/ 0 w 786"/>
                <a:gd name="T1" fmla="*/ 0 h 1"/>
                <a:gd name="T2" fmla="*/ 786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4" name="Line 50"/>
            <p:cNvSpPr>
              <a:spLocks noChangeShapeType="1"/>
            </p:cNvSpPr>
            <p:nvPr/>
          </p:nvSpPr>
          <p:spPr bwMode="auto">
            <a:xfrm>
              <a:off x="4298" y="1971"/>
              <a:ext cx="0" cy="10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75" name="Text Box 51"/>
          <p:cNvSpPr txBox="1">
            <a:spLocks noChangeArrowheads="1"/>
          </p:cNvSpPr>
          <p:nvPr/>
        </p:nvSpPr>
        <p:spPr bwMode="auto">
          <a:xfrm>
            <a:off x="1117600" y="1757343"/>
            <a:ext cx="75691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体的投影，实质上是构成该体的所有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的投影总和。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968500" y="3841750"/>
            <a:ext cx="1671638" cy="1547813"/>
            <a:chOff x="1240" y="2420"/>
            <a:chExt cx="1053" cy="975"/>
          </a:xfrm>
        </p:grpSpPr>
        <p:sp>
          <p:nvSpPr>
            <p:cNvPr id="10323" name="Freeform 53"/>
            <p:cNvSpPr>
              <a:spLocks/>
            </p:cNvSpPr>
            <p:nvPr/>
          </p:nvSpPr>
          <p:spPr bwMode="auto">
            <a:xfrm>
              <a:off x="1240" y="2604"/>
              <a:ext cx="1" cy="508"/>
            </a:xfrm>
            <a:custGeom>
              <a:avLst/>
              <a:gdLst>
                <a:gd name="T0" fmla="*/ 0 w 1"/>
                <a:gd name="T1" fmla="*/ 0 h 508"/>
                <a:gd name="T2" fmla="*/ 1 w 1"/>
                <a:gd name="T3" fmla="*/ 508 h 508"/>
                <a:gd name="T4" fmla="*/ 0 60000 65536"/>
                <a:gd name="T5" fmla="*/ 0 60000 65536"/>
                <a:gd name="T6" fmla="*/ 0 w 1"/>
                <a:gd name="T7" fmla="*/ 0 h 508"/>
                <a:gd name="T8" fmla="*/ 1 w 1"/>
                <a:gd name="T9" fmla="*/ 508 h 5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08">
                  <a:moveTo>
                    <a:pt x="0" y="0"/>
                  </a:moveTo>
                  <a:lnTo>
                    <a:pt x="1" y="508"/>
                  </a:lnTo>
                </a:path>
              </a:pathLst>
            </a:cu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54"/>
            <p:cNvSpPr>
              <a:spLocks noChangeShapeType="1"/>
            </p:cNvSpPr>
            <p:nvPr/>
          </p:nvSpPr>
          <p:spPr bwMode="auto">
            <a:xfrm>
              <a:off x="1504" y="2864"/>
              <a:ext cx="0" cy="531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55"/>
            <p:cNvSpPr>
              <a:spLocks noChangeShapeType="1"/>
            </p:cNvSpPr>
            <p:nvPr/>
          </p:nvSpPr>
          <p:spPr bwMode="auto">
            <a:xfrm>
              <a:off x="2293" y="2857"/>
              <a:ext cx="0" cy="538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56"/>
            <p:cNvSpPr>
              <a:spLocks noChangeShapeType="1"/>
            </p:cNvSpPr>
            <p:nvPr/>
          </p:nvSpPr>
          <p:spPr bwMode="auto">
            <a:xfrm>
              <a:off x="2018" y="2420"/>
              <a:ext cx="0" cy="69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57"/>
            <p:cNvSpPr>
              <a:spLocks noChangeShapeType="1"/>
            </p:cNvSpPr>
            <p:nvPr/>
          </p:nvSpPr>
          <p:spPr bwMode="auto">
            <a:xfrm>
              <a:off x="1549" y="2486"/>
              <a:ext cx="0" cy="63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8" name="Line 58"/>
            <p:cNvSpPr>
              <a:spLocks noChangeShapeType="1"/>
            </p:cNvSpPr>
            <p:nvPr/>
          </p:nvSpPr>
          <p:spPr bwMode="auto">
            <a:xfrm>
              <a:off x="1613" y="2558"/>
              <a:ext cx="0" cy="61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9" name="Line 59"/>
            <p:cNvSpPr>
              <a:spLocks noChangeShapeType="1"/>
            </p:cNvSpPr>
            <p:nvPr/>
          </p:nvSpPr>
          <p:spPr bwMode="auto">
            <a:xfrm>
              <a:off x="2079" y="2557"/>
              <a:ext cx="0" cy="614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0" name="Line 60"/>
            <p:cNvSpPr>
              <a:spLocks noChangeShapeType="1"/>
            </p:cNvSpPr>
            <p:nvPr/>
          </p:nvSpPr>
          <p:spPr bwMode="auto">
            <a:xfrm>
              <a:off x="1684" y="2864"/>
              <a:ext cx="0" cy="246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952625" y="4937125"/>
            <a:ext cx="1693863" cy="446088"/>
            <a:chOff x="1230" y="3110"/>
            <a:chExt cx="1067" cy="281"/>
          </a:xfrm>
        </p:grpSpPr>
        <p:sp>
          <p:nvSpPr>
            <p:cNvPr id="10316" name="Line 62"/>
            <p:cNvSpPr>
              <a:spLocks noChangeShapeType="1"/>
            </p:cNvSpPr>
            <p:nvPr/>
          </p:nvSpPr>
          <p:spPr bwMode="auto">
            <a:xfrm>
              <a:off x="1230" y="3110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7" name="Line 63"/>
            <p:cNvSpPr>
              <a:spLocks noChangeShapeType="1"/>
            </p:cNvSpPr>
            <p:nvPr/>
          </p:nvSpPr>
          <p:spPr bwMode="auto">
            <a:xfrm>
              <a:off x="1504" y="3384"/>
              <a:ext cx="7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8" name="Freeform 64"/>
            <p:cNvSpPr>
              <a:spLocks/>
            </p:cNvSpPr>
            <p:nvPr/>
          </p:nvSpPr>
          <p:spPr bwMode="auto">
            <a:xfrm>
              <a:off x="2021" y="3111"/>
              <a:ext cx="272" cy="273"/>
            </a:xfrm>
            <a:custGeom>
              <a:avLst/>
              <a:gdLst>
                <a:gd name="T0" fmla="*/ 0 w 272"/>
                <a:gd name="T1" fmla="*/ 0 h 273"/>
                <a:gd name="T2" fmla="*/ 272 w 272"/>
                <a:gd name="T3" fmla="*/ 273 h 273"/>
                <a:gd name="T4" fmla="*/ 0 60000 65536"/>
                <a:gd name="T5" fmla="*/ 0 60000 65536"/>
                <a:gd name="T6" fmla="*/ 0 w 272"/>
                <a:gd name="T7" fmla="*/ 0 h 273"/>
                <a:gd name="T8" fmla="*/ 272 w 272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273">
                  <a:moveTo>
                    <a:pt x="0" y="0"/>
                  </a:moveTo>
                  <a:lnTo>
                    <a:pt x="272" y="2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9" name="Line 65"/>
            <p:cNvSpPr>
              <a:spLocks noChangeShapeType="1"/>
            </p:cNvSpPr>
            <p:nvPr/>
          </p:nvSpPr>
          <p:spPr bwMode="auto">
            <a:xfrm>
              <a:off x="1598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0" name="Freeform 66"/>
            <p:cNvSpPr>
              <a:spLocks/>
            </p:cNvSpPr>
            <p:nvPr/>
          </p:nvSpPr>
          <p:spPr bwMode="auto">
            <a:xfrm>
              <a:off x="1693" y="3112"/>
              <a:ext cx="59" cy="58"/>
            </a:xfrm>
            <a:custGeom>
              <a:avLst/>
              <a:gdLst>
                <a:gd name="T0" fmla="*/ 0 w 75"/>
                <a:gd name="T1" fmla="*/ 0 h 74"/>
                <a:gd name="T2" fmla="*/ 8 w 75"/>
                <a:gd name="T3" fmla="*/ 8 h 74"/>
                <a:gd name="T4" fmla="*/ 0 60000 65536"/>
                <a:gd name="T5" fmla="*/ 0 60000 65536"/>
                <a:gd name="T6" fmla="*/ 0 w 75"/>
                <a:gd name="T7" fmla="*/ 0 h 74"/>
                <a:gd name="T8" fmla="*/ 75 w 7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74">
                  <a:moveTo>
                    <a:pt x="0" y="0"/>
                  </a:moveTo>
                  <a:lnTo>
                    <a:pt x="75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1" name="Freeform 67"/>
            <p:cNvSpPr>
              <a:spLocks/>
            </p:cNvSpPr>
            <p:nvPr/>
          </p:nvSpPr>
          <p:spPr bwMode="auto">
            <a:xfrm>
              <a:off x="1549" y="3112"/>
              <a:ext cx="59" cy="58"/>
            </a:xfrm>
            <a:custGeom>
              <a:avLst/>
              <a:gdLst>
                <a:gd name="T0" fmla="*/ 0 w 75"/>
                <a:gd name="T1" fmla="*/ 0 h 74"/>
                <a:gd name="T2" fmla="*/ 8 w 75"/>
                <a:gd name="T3" fmla="*/ 8 h 74"/>
                <a:gd name="T4" fmla="*/ 0 60000 65536"/>
                <a:gd name="T5" fmla="*/ 0 60000 65536"/>
                <a:gd name="T6" fmla="*/ 0 w 75"/>
                <a:gd name="T7" fmla="*/ 0 h 74"/>
                <a:gd name="T8" fmla="*/ 75 w 7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74">
                  <a:moveTo>
                    <a:pt x="0" y="0"/>
                  </a:moveTo>
                  <a:lnTo>
                    <a:pt x="75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Freeform 68"/>
            <p:cNvSpPr>
              <a:spLocks/>
            </p:cNvSpPr>
            <p:nvPr/>
          </p:nvSpPr>
          <p:spPr bwMode="auto">
            <a:xfrm>
              <a:off x="1233" y="3118"/>
              <a:ext cx="274" cy="273"/>
            </a:xfrm>
            <a:custGeom>
              <a:avLst/>
              <a:gdLst>
                <a:gd name="T0" fmla="*/ 0 w 272"/>
                <a:gd name="T1" fmla="*/ 0 h 273"/>
                <a:gd name="T2" fmla="*/ 290 w 272"/>
                <a:gd name="T3" fmla="*/ 273 h 273"/>
                <a:gd name="T4" fmla="*/ 0 60000 65536"/>
                <a:gd name="T5" fmla="*/ 0 60000 65536"/>
                <a:gd name="T6" fmla="*/ 0 w 272"/>
                <a:gd name="T7" fmla="*/ 0 h 273"/>
                <a:gd name="T8" fmla="*/ 272 w 272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273">
                  <a:moveTo>
                    <a:pt x="0" y="0"/>
                  </a:moveTo>
                  <a:lnTo>
                    <a:pt x="272" y="2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608138" y="3289300"/>
            <a:ext cx="1255712" cy="484188"/>
            <a:chOff x="1013" y="2072"/>
            <a:chExt cx="791" cy="305"/>
          </a:xfrm>
        </p:grpSpPr>
        <p:sp>
          <p:nvSpPr>
            <p:cNvPr id="10309" name="Line 70"/>
            <p:cNvSpPr>
              <a:spLocks noChangeShapeType="1"/>
            </p:cNvSpPr>
            <p:nvPr/>
          </p:nvSpPr>
          <p:spPr bwMode="auto">
            <a:xfrm flipV="1">
              <a:off x="1325" y="2165"/>
              <a:ext cx="0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Freeform 71"/>
            <p:cNvSpPr>
              <a:spLocks/>
            </p:cNvSpPr>
            <p:nvPr/>
          </p:nvSpPr>
          <p:spPr bwMode="auto">
            <a:xfrm>
              <a:off x="1334" y="2076"/>
              <a:ext cx="143" cy="90"/>
            </a:xfrm>
            <a:custGeom>
              <a:avLst/>
              <a:gdLst>
                <a:gd name="T0" fmla="*/ 0 w 144"/>
                <a:gd name="T1" fmla="*/ 958 h 67"/>
                <a:gd name="T2" fmla="*/ 135 w 144"/>
                <a:gd name="T3" fmla="*/ 0 h 67"/>
                <a:gd name="T4" fmla="*/ 0 60000 65536"/>
                <a:gd name="T5" fmla="*/ 0 60000 65536"/>
                <a:gd name="T6" fmla="*/ 0 w 144"/>
                <a:gd name="T7" fmla="*/ 0 h 67"/>
                <a:gd name="T8" fmla="*/ 144 w 144"/>
                <a:gd name="T9" fmla="*/ 67 h 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67">
                  <a:moveTo>
                    <a:pt x="0" y="67"/>
                  </a:moveTo>
                  <a:lnTo>
                    <a:pt x="14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1" name="Line 72"/>
            <p:cNvSpPr>
              <a:spLocks noChangeShapeType="1"/>
            </p:cNvSpPr>
            <p:nvPr/>
          </p:nvSpPr>
          <p:spPr bwMode="auto">
            <a:xfrm flipH="1">
              <a:off x="1013" y="2376"/>
              <a:ext cx="7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2" name="Line 73"/>
            <p:cNvSpPr>
              <a:spLocks noChangeShapeType="1"/>
            </p:cNvSpPr>
            <p:nvPr/>
          </p:nvSpPr>
          <p:spPr bwMode="auto">
            <a:xfrm flipV="1">
              <a:off x="1020" y="2283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3" name="Line 74"/>
            <p:cNvSpPr>
              <a:spLocks noChangeShapeType="1"/>
            </p:cNvSpPr>
            <p:nvPr/>
          </p:nvSpPr>
          <p:spPr bwMode="auto">
            <a:xfrm flipV="1">
              <a:off x="1793" y="2072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4" name="Line 75"/>
            <p:cNvSpPr>
              <a:spLocks noChangeShapeType="1"/>
            </p:cNvSpPr>
            <p:nvPr/>
          </p:nvSpPr>
          <p:spPr bwMode="auto">
            <a:xfrm flipH="1">
              <a:off x="1477" y="2080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5" name="Freeform 76"/>
            <p:cNvSpPr>
              <a:spLocks/>
            </p:cNvSpPr>
            <p:nvPr/>
          </p:nvSpPr>
          <p:spPr bwMode="auto">
            <a:xfrm>
              <a:off x="1014" y="2286"/>
              <a:ext cx="786" cy="1"/>
            </a:xfrm>
            <a:custGeom>
              <a:avLst/>
              <a:gdLst>
                <a:gd name="T0" fmla="*/ 0 w 786"/>
                <a:gd name="T1" fmla="*/ 0 h 1"/>
                <a:gd name="T2" fmla="*/ 786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612900" y="3298825"/>
            <a:ext cx="1581150" cy="841375"/>
            <a:chOff x="1016" y="2078"/>
            <a:chExt cx="996" cy="530"/>
          </a:xfrm>
        </p:grpSpPr>
        <p:sp>
          <p:nvSpPr>
            <p:cNvPr id="10303" name="Line 78"/>
            <p:cNvSpPr>
              <a:spLocks noChangeShapeType="1"/>
            </p:cNvSpPr>
            <p:nvPr/>
          </p:nvSpPr>
          <p:spPr bwMode="auto">
            <a:xfrm flipH="1" flipV="1">
              <a:off x="1020" y="2282"/>
              <a:ext cx="211" cy="2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79"/>
            <p:cNvSpPr>
              <a:spLocks noChangeShapeType="1"/>
            </p:cNvSpPr>
            <p:nvPr/>
          </p:nvSpPr>
          <p:spPr bwMode="auto">
            <a:xfrm flipH="1" flipV="1">
              <a:off x="1461" y="2078"/>
              <a:ext cx="226" cy="2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80"/>
            <p:cNvSpPr>
              <a:spLocks noChangeShapeType="1"/>
            </p:cNvSpPr>
            <p:nvPr/>
          </p:nvSpPr>
          <p:spPr bwMode="auto">
            <a:xfrm flipH="1" flipV="1">
              <a:off x="1325" y="2275"/>
              <a:ext cx="218" cy="2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81"/>
            <p:cNvSpPr>
              <a:spLocks noChangeShapeType="1"/>
            </p:cNvSpPr>
            <p:nvPr/>
          </p:nvSpPr>
          <p:spPr bwMode="auto">
            <a:xfrm flipH="1" flipV="1">
              <a:off x="1325" y="2159"/>
              <a:ext cx="218" cy="2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Freeform 82"/>
            <p:cNvSpPr>
              <a:spLocks/>
            </p:cNvSpPr>
            <p:nvPr/>
          </p:nvSpPr>
          <p:spPr bwMode="auto">
            <a:xfrm>
              <a:off x="1016" y="2380"/>
              <a:ext cx="228" cy="228"/>
            </a:xfrm>
            <a:custGeom>
              <a:avLst/>
              <a:gdLst>
                <a:gd name="T0" fmla="*/ 0 w 228"/>
                <a:gd name="T1" fmla="*/ 0 h 228"/>
                <a:gd name="T2" fmla="*/ 228 w 228"/>
                <a:gd name="T3" fmla="*/ 228 h 228"/>
                <a:gd name="T4" fmla="*/ 0 60000 65536"/>
                <a:gd name="T5" fmla="*/ 0 60000 65536"/>
                <a:gd name="T6" fmla="*/ 0 w 228"/>
                <a:gd name="T7" fmla="*/ 0 h 228"/>
                <a:gd name="T8" fmla="*/ 228 w 228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8" h="228">
                  <a:moveTo>
                    <a:pt x="0" y="0"/>
                  </a:moveTo>
                  <a:lnTo>
                    <a:pt x="228" y="2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83"/>
            <p:cNvSpPr>
              <a:spLocks noChangeShapeType="1"/>
            </p:cNvSpPr>
            <p:nvPr/>
          </p:nvSpPr>
          <p:spPr bwMode="auto">
            <a:xfrm flipH="1" flipV="1">
              <a:off x="1788" y="2080"/>
              <a:ext cx="224" cy="2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3208338" y="3670300"/>
            <a:ext cx="1411287" cy="884238"/>
            <a:chOff x="2021" y="2312"/>
            <a:chExt cx="889" cy="557"/>
          </a:xfrm>
        </p:grpSpPr>
        <p:sp>
          <p:nvSpPr>
            <p:cNvPr id="10296" name="Line 85"/>
            <p:cNvSpPr>
              <a:spLocks noChangeShapeType="1"/>
            </p:cNvSpPr>
            <p:nvPr/>
          </p:nvSpPr>
          <p:spPr bwMode="auto">
            <a:xfrm>
              <a:off x="2292" y="2869"/>
              <a:ext cx="617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86"/>
            <p:cNvSpPr>
              <a:spLocks noChangeShapeType="1"/>
            </p:cNvSpPr>
            <p:nvPr/>
          </p:nvSpPr>
          <p:spPr bwMode="auto">
            <a:xfrm>
              <a:off x="2108" y="2610"/>
              <a:ext cx="519" cy="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Line 87"/>
            <p:cNvSpPr>
              <a:spLocks noChangeShapeType="1"/>
            </p:cNvSpPr>
            <p:nvPr/>
          </p:nvSpPr>
          <p:spPr bwMode="auto">
            <a:xfrm>
              <a:off x="2288" y="2777"/>
              <a:ext cx="622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88"/>
            <p:cNvSpPr>
              <a:spLocks noChangeShapeType="1"/>
            </p:cNvSpPr>
            <p:nvPr/>
          </p:nvSpPr>
          <p:spPr bwMode="auto">
            <a:xfrm>
              <a:off x="2021" y="2312"/>
              <a:ext cx="62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89"/>
            <p:cNvSpPr>
              <a:spLocks noChangeShapeType="1"/>
            </p:cNvSpPr>
            <p:nvPr/>
          </p:nvSpPr>
          <p:spPr bwMode="auto">
            <a:xfrm>
              <a:off x="2067" y="2377"/>
              <a:ext cx="64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90"/>
            <p:cNvSpPr>
              <a:spLocks noChangeShapeType="1"/>
            </p:cNvSpPr>
            <p:nvPr/>
          </p:nvSpPr>
          <p:spPr bwMode="auto">
            <a:xfrm>
              <a:off x="2085" y="2564"/>
              <a:ext cx="622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91"/>
            <p:cNvSpPr>
              <a:spLocks noChangeShapeType="1"/>
            </p:cNvSpPr>
            <p:nvPr/>
          </p:nvSpPr>
          <p:spPr bwMode="auto">
            <a:xfrm flipH="1">
              <a:off x="2061" y="2493"/>
              <a:ext cx="58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4170363" y="3657600"/>
            <a:ext cx="447675" cy="911225"/>
            <a:chOff x="2627" y="2304"/>
            <a:chExt cx="282" cy="574"/>
          </a:xfrm>
        </p:grpSpPr>
        <p:sp>
          <p:nvSpPr>
            <p:cNvPr id="10289" name="Line 93"/>
            <p:cNvSpPr>
              <a:spLocks noChangeShapeType="1"/>
            </p:cNvSpPr>
            <p:nvPr/>
          </p:nvSpPr>
          <p:spPr bwMode="auto">
            <a:xfrm>
              <a:off x="2634" y="2313"/>
              <a:ext cx="0" cy="2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Line 94"/>
            <p:cNvSpPr>
              <a:spLocks noChangeShapeType="1"/>
            </p:cNvSpPr>
            <p:nvPr/>
          </p:nvSpPr>
          <p:spPr bwMode="auto">
            <a:xfrm>
              <a:off x="2707" y="2380"/>
              <a:ext cx="0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Line 95"/>
            <p:cNvSpPr>
              <a:spLocks noChangeShapeType="1"/>
            </p:cNvSpPr>
            <p:nvPr/>
          </p:nvSpPr>
          <p:spPr bwMode="auto">
            <a:xfrm>
              <a:off x="2627" y="2304"/>
              <a:ext cx="80" cy="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Line 96"/>
            <p:cNvSpPr>
              <a:spLocks noChangeShapeType="1"/>
            </p:cNvSpPr>
            <p:nvPr/>
          </p:nvSpPr>
          <p:spPr bwMode="auto">
            <a:xfrm flipV="1">
              <a:off x="2906" y="2768"/>
              <a:ext cx="0" cy="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Line 97"/>
            <p:cNvSpPr>
              <a:spLocks noChangeShapeType="1"/>
            </p:cNvSpPr>
            <p:nvPr/>
          </p:nvSpPr>
          <p:spPr bwMode="auto">
            <a:xfrm>
              <a:off x="2641" y="2503"/>
              <a:ext cx="268" cy="2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Line 98"/>
            <p:cNvSpPr>
              <a:spLocks noChangeShapeType="1"/>
            </p:cNvSpPr>
            <p:nvPr/>
          </p:nvSpPr>
          <p:spPr bwMode="auto">
            <a:xfrm flipH="1" flipV="1">
              <a:off x="2634" y="2597"/>
              <a:ext cx="272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99"/>
            <p:cNvSpPr>
              <a:spLocks noChangeShapeType="1"/>
            </p:cNvSpPr>
            <p:nvPr/>
          </p:nvSpPr>
          <p:spPr bwMode="auto">
            <a:xfrm>
              <a:off x="2627" y="2359"/>
              <a:ext cx="80" cy="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1936750" y="3657600"/>
            <a:ext cx="1708150" cy="920750"/>
            <a:chOff x="1220" y="2304"/>
            <a:chExt cx="1076" cy="580"/>
          </a:xfrm>
        </p:grpSpPr>
        <p:sp>
          <p:nvSpPr>
            <p:cNvPr id="10282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" name="流程图: 预定义过程 108"/>
          <p:cNvSpPr/>
          <p:nvPr/>
        </p:nvSpPr>
        <p:spPr>
          <a:xfrm>
            <a:off x="7984942" y="173985"/>
            <a:ext cx="947737" cy="574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预习回顾</a:t>
            </a:r>
            <a:endParaRPr lang="zh-CN" altLang="en-US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5478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807876-C486-4580-96B6-959E195D885F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06400" y="1293019"/>
            <a:ext cx="43211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用正投影法绘制的物体的投影图称为视图。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762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二、三面投影与三视图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41300" y="713581"/>
            <a:ext cx="3494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视图的概念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83370" y="2049218"/>
            <a:ext cx="482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主视图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体的正面投影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83370" y="2506418"/>
            <a:ext cx="4867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俯视图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体的水平投影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83370" y="2963618"/>
            <a:ext cx="4722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左视图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体的侧面投影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41300" y="4166256"/>
            <a:ext cx="623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三视图之间的度量对应关系</a:t>
            </a:r>
            <a:endParaRPr lang="zh-CN" altLang="en-US" sz="2800" b="1" dirty="0"/>
          </a:p>
        </p:txBody>
      </p:sp>
      <p:sp>
        <p:nvSpPr>
          <p:cNvPr id="105481" name="AutoShape 9"/>
          <p:cNvSpPr>
            <a:spLocks noChangeArrowheads="1"/>
          </p:cNvSpPr>
          <p:nvPr/>
        </p:nvSpPr>
        <p:spPr bwMode="auto">
          <a:xfrm>
            <a:off x="7059612" y="3886765"/>
            <a:ext cx="2063628" cy="532267"/>
          </a:xfrm>
          <a:prstGeom prst="wedgeEllipseCallout">
            <a:avLst>
              <a:gd name="adj1" fmla="val 3677"/>
              <a:gd name="adj2" fmla="val 8981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61185" y="4724855"/>
            <a:ext cx="4154934" cy="1411288"/>
            <a:chOff x="752" y="2615"/>
            <a:chExt cx="2945" cy="889"/>
          </a:xfr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6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</p:grpSpPr>
        <p:sp>
          <p:nvSpPr>
            <p:cNvPr id="12357" name="AutoShape 11"/>
            <p:cNvSpPr>
              <a:spLocks noChangeArrowheads="1"/>
            </p:cNvSpPr>
            <p:nvPr/>
          </p:nvSpPr>
          <p:spPr bwMode="auto">
            <a:xfrm>
              <a:off x="752" y="2615"/>
              <a:ext cx="2945" cy="889"/>
            </a:xfrm>
            <a:prstGeom prst="plaque">
              <a:avLst>
                <a:gd name="adj" fmla="val 16667"/>
              </a:avLst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58" name="Text Box 12"/>
            <p:cNvSpPr txBox="1">
              <a:spLocks noChangeArrowheads="1"/>
            </p:cNvSpPr>
            <p:nvPr/>
          </p:nvSpPr>
          <p:spPr bwMode="auto">
            <a:xfrm>
              <a:off x="1081" y="2647"/>
              <a:ext cx="2396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32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400" dirty="0"/>
                <a:t>主视俯视长相等且对正</a:t>
              </a:r>
            </a:p>
          </p:txBody>
        </p:sp>
      </p:grp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610298" y="5163203"/>
            <a:ext cx="451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主视左视高相等且平齐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1607917" y="5565038"/>
            <a:ext cx="442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俯视左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视宽相等且对应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65713" y="1463675"/>
            <a:ext cx="1717675" cy="919163"/>
            <a:chOff x="3191" y="922"/>
            <a:chExt cx="1082" cy="579"/>
          </a:xfrm>
        </p:grpSpPr>
        <p:sp>
          <p:nvSpPr>
            <p:cNvPr id="12353" name="Freeform 16"/>
            <p:cNvSpPr>
              <a:spLocks/>
            </p:cNvSpPr>
            <p:nvPr/>
          </p:nvSpPr>
          <p:spPr bwMode="auto">
            <a:xfrm>
              <a:off x="3191" y="946"/>
              <a:ext cx="1" cy="555"/>
            </a:xfrm>
            <a:custGeom>
              <a:avLst/>
              <a:gdLst>
                <a:gd name="T0" fmla="*/ 0 w 1"/>
                <a:gd name="T1" fmla="*/ 0 h 371"/>
                <a:gd name="T2" fmla="*/ 0 w 1"/>
                <a:gd name="T3" fmla="*/ 13917 h 371"/>
                <a:gd name="T4" fmla="*/ 0 60000 65536"/>
                <a:gd name="T5" fmla="*/ 0 60000 65536"/>
                <a:gd name="T6" fmla="*/ 0 w 1"/>
                <a:gd name="T7" fmla="*/ 0 h 371"/>
                <a:gd name="T8" fmla="*/ 1 w 1"/>
                <a:gd name="T9" fmla="*/ 371 h 3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71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Freeform 17"/>
            <p:cNvSpPr>
              <a:spLocks/>
            </p:cNvSpPr>
            <p:nvPr/>
          </p:nvSpPr>
          <p:spPr bwMode="auto">
            <a:xfrm>
              <a:off x="4267" y="922"/>
              <a:ext cx="1" cy="556"/>
            </a:xfrm>
            <a:custGeom>
              <a:avLst/>
              <a:gdLst>
                <a:gd name="T0" fmla="*/ 0 w 1"/>
                <a:gd name="T1" fmla="*/ 0 h 556"/>
                <a:gd name="T2" fmla="*/ 0 w 1"/>
                <a:gd name="T3" fmla="*/ 556 h 556"/>
                <a:gd name="T4" fmla="*/ 0 60000 65536"/>
                <a:gd name="T5" fmla="*/ 0 60000 65536"/>
                <a:gd name="T6" fmla="*/ 0 w 1"/>
                <a:gd name="T7" fmla="*/ 0 h 556"/>
                <a:gd name="T8" fmla="*/ 1 w 1"/>
                <a:gd name="T9" fmla="*/ 556 h 5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6">
                  <a:moveTo>
                    <a:pt x="0" y="0"/>
                  </a:moveTo>
                  <a:lnTo>
                    <a:pt x="0" y="5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Freeform 18"/>
            <p:cNvSpPr>
              <a:spLocks/>
            </p:cNvSpPr>
            <p:nvPr/>
          </p:nvSpPr>
          <p:spPr bwMode="auto">
            <a:xfrm>
              <a:off x="3191" y="1197"/>
              <a:ext cx="1082" cy="1"/>
            </a:xfrm>
            <a:custGeom>
              <a:avLst/>
              <a:gdLst>
                <a:gd name="T0" fmla="*/ 0 w 1082"/>
                <a:gd name="T1" fmla="*/ 1 h 1"/>
                <a:gd name="T2" fmla="*/ 1082 w 1082"/>
                <a:gd name="T3" fmla="*/ 0 h 1"/>
                <a:gd name="T4" fmla="*/ 0 60000 65536"/>
                <a:gd name="T5" fmla="*/ 0 60000 65536"/>
                <a:gd name="T6" fmla="*/ 0 w 1082"/>
                <a:gd name="T7" fmla="*/ 0 h 1"/>
                <a:gd name="T8" fmla="*/ 1082 w 10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2" h="1">
                  <a:moveTo>
                    <a:pt x="0" y="1"/>
                  </a:moveTo>
                  <a:lnTo>
                    <a:pt x="108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Text Box 19"/>
            <p:cNvSpPr txBox="1">
              <a:spLocks noChangeArrowheads="1"/>
            </p:cNvSpPr>
            <p:nvPr/>
          </p:nvSpPr>
          <p:spPr bwMode="auto">
            <a:xfrm>
              <a:off x="3621" y="1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长</a:t>
              </a:r>
              <a:endPara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69100" y="742950"/>
            <a:ext cx="889000" cy="779463"/>
            <a:chOff x="4264" y="468"/>
            <a:chExt cx="560" cy="491"/>
          </a:xfrm>
        </p:grpSpPr>
        <p:sp>
          <p:nvSpPr>
            <p:cNvPr id="12349" name="Line 21"/>
            <p:cNvSpPr>
              <a:spLocks noChangeShapeType="1"/>
            </p:cNvSpPr>
            <p:nvPr/>
          </p:nvSpPr>
          <p:spPr bwMode="auto">
            <a:xfrm>
              <a:off x="4278" y="941"/>
              <a:ext cx="5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22"/>
            <p:cNvSpPr>
              <a:spLocks noChangeShapeType="1"/>
            </p:cNvSpPr>
            <p:nvPr/>
          </p:nvSpPr>
          <p:spPr bwMode="auto">
            <a:xfrm>
              <a:off x="4264" y="486"/>
              <a:ext cx="5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Text Box 23"/>
            <p:cNvSpPr txBox="1">
              <a:spLocks noChangeArrowheads="1"/>
            </p:cNvSpPr>
            <p:nvPr/>
          </p:nvSpPr>
          <p:spPr bwMode="auto">
            <a:xfrm rot="16200000">
              <a:off x="4430" y="632"/>
              <a:ext cx="2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高</a:t>
              </a:r>
            </a:p>
          </p:txBody>
        </p:sp>
        <p:sp>
          <p:nvSpPr>
            <p:cNvPr id="12352" name="Freeform 24"/>
            <p:cNvSpPr>
              <a:spLocks/>
            </p:cNvSpPr>
            <p:nvPr/>
          </p:nvSpPr>
          <p:spPr bwMode="auto">
            <a:xfrm>
              <a:off x="4641" y="468"/>
              <a:ext cx="1" cy="491"/>
            </a:xfrm>
            <a:custGeom>
              <a:avLst/>
              <a:gdLst>
                <a:gd name="T0" fmla="*/ 0 w 1"/>
                <a:gd name="T1" fmla="*/ 0 h 328"/>
                <a:gd name="T2" fmla="*/ 0 w 1"/>
                <a:gd name="T3" fmla="*/ 12378 h 328"/>
                <a:gd name="T4" fmla="*/ 0 60000 65536"/>
                <a:gd name="T5" fmla="*/ 0 60000 65536"/>
                <a:gd name="T6" fmla="*/ 0 w 1"/>
                <a:gd name="T7" fmla="*/ 0 h 328"/>
                <a:gd name="T8" fmla="*/ 1 w 1"/>
                <a:gd name="T9" fmla="*/ 328 h 3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8">
                  <a:moveTo>
                    <a:pt x="0" y="0"/>
                  </a:moveTo>
                  <a:lnTo>
                    <a:pt x="0" y="3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770688" y="1473200"/>
            <a:ext cx="1763712" cy="1771650"/>
            <a:chOff x="4265" y="928"/>
            <a:chExt cx="1111" cy="1116"/>
          </a:xfrm>
        </p:grpSpPr>
        <p:sp>
          <p:nvSpPr>
            <p:cNvPr id="12341" name="Line 26"/>
            <p:cNvSpPr>
              <a:spLocks noChangeShapeType="1"/>
            </p:cNvSpPr>
            <p:nvPr/>
          </p:nvSpPr>
          <p:spPr bwMode="auto">
            <a:xfrm>
              <a:off x="4283" y="1456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Line 27"/>
            <p:cNvSpPr>
              <a:spLocks noChangeShapeType="1"/>
            </p:cNvSpPr>
            <p:nvPr/>
          </p:nvSpPr>
          <p:spPr bwMode="auto">
            <a:xfrm>
              <a:off x="4265" y="2036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Freeform 28"/>
            <p:cNvSpPr>
              <a:spLocks/>
            </p:cNvSpPr>
            <p:nvPr/>
          </p:nvSpPr>
          <p:spPr bwMode="auto">
            <a:xfrm>
              <a:off x="4823" y="933"/>
              <a:ext cx="1" cy="311"/>
            </a:xfrm>
            <a:custGeom>
              <a:avLst/>
              <a:gdLst>
                <a:gd name="T0" fmla="*/ 0 w 1"/>
                <a:gd name="T1" fmla="*/ 311 h 311"/>
                <a:gd name="T2" fmla="*/ 0 w 1"/>
                <a:gd name="T3" fmla="*/ 0 h 311"/>
                <a:gd name="T4" fmla="*/ 0 60000 65536"/>
                <a:gd name="T5" fmla="*/ 0 60000 65536"/>
                <a:gd name="T6" fmla="*/ 0 w 1"/>
                <a:gd name="T7" fmla="*/ 0 h 311"/>
                <a:gd name="T8" fmla="*/ 1 w 1"/>
                <a:gd name="T9" fmla="*/ 311 h 3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1">
                  <a:moveTo>
                    <a:pt x="0" y="31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Freeform 29"/>
            <p:cNvSpPr>
              <a:spLocks/>
            </p:cNvSpPr>
            <p:nvPr/>
          </p:nvSpPr>
          <p:spPr bwMode="auto">
            <a:xfrm>
              <a:off x="5371" y="928"/>
              <a:ext cx="1" cy="290"/>
            </a:xfrm>
            <a:custGeom>
              <a:avLst/>
              <a:gdLst>
                <a:gd name="T0" fmla="*/ 0 w 1"/>
                <a:gd name="T1" fmla="*/ 290 h 290"/>
                <a:gd name="T2" fmla="*/ 0 w 1"/>
                <a:gd name="T3" fmla="*/ 0 h 290"/>
                <a:gd name="T4" fmla="*/ 0 60000 65536"/>
                <a:gd name="T5" fmla="*/ 0 60000 65536"/>
                <a:gd name="T6" fmla="*/ 0 w 1"/>
                <a:gd name="T7" fmla="*/ 0 h 290"/>
                <a:gd name="T8" fmla="*/ 1 w 1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0">
                  <a:moveTo>
                    <a:pt x="0" y="29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Freeform 30"/>
            <p:cNvSpPr>
              <a:spLocks/>
            </p:cNvSpPr>
            <p:nvPr/>
          </p:nvSpPr>
          <p:spPr bwMode="auto">
            <a:xfrm>
              <a:off x="4534" y="1444"/>
              <a:ext cx="1" cy="600"/>
            </a:xfrm>
            <a:custGeom>
              <a:avLst/>
              <a:gdLst>
                <a:gd name="T0" fmla="*/ 0 w 1"/>
                <a:gd name="T1" fmla="*/ 0 h 600"/>
                <a:gd name="T2" fmla="*/ 0 w 1"/>
                <a:gd name="T3" fmla="*/ 600 h 600"/>
                <a:gd name="T4" fmla="*/ 0 60000 65536"/>
                <a:gd name="T5" fmla="*/ 0 60000 65536"/>
                <a:gd name="T6" fmla="*/ 0 w 1"/>
                <a:gd name="T7" fmla="*/ 0 h 600"/>
                <a:gd name="T8" fmla="*/ 1 w 1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00">
                  <a:moveTo>
                    <a:pt x="0" y="0"/>
                  </a:moveTo>
                  <a:lnTo>
                    <a:pt x="0" y="6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Text Box 31"/>
            <p:cNvSpPr txBox="1">
              <a:spLocks noChangeArrowheads="1"/>
            </p:cNvSpPr>
            <p:nvPr/>
          </p:nvSpPr>
          <p:spPr bwMode="auto">
            <a:xfrm rot="-5400000">
              <a:off x="4235" y="1573"/>
              <a:ext cx="4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buClrTx/>
                <a:buFont typeface="Monotype Sorts" pitchFamily="2" charset="2"/>
                <a:buNone/>
                <a:defRPr kumimoji="1" sz="1600" b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宽</a:t>
              </a:r>
            </a:p>
          </p:txBody>
        </p:sp>
        <p:sp>
          <p:nvSpPr>
            <p:cNvPr id="12347" name="Line 32"/>
            <p:cNvSpPr>
              <a:spLocks noChangeShapeType="1"/>
            </p:cNvSpPr>
            <p:nvPr/>
          </p:nvSpPr>
          <p:spPr bwMode="auto">
            <a:xfrm>
              <a:off x="4830" y="1200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Text Box 33"/>
            <p:cNvSpPr txBox="1">
              <a:spLocks noChangeArrowheads="1"/>
            </p:cNvSpPr>
            <p:nvPr/>
          </p:nvSpPr>
          <p:spPr bwMode="auto">
            <a:xfrm>
              <a:off x="4994" y="1002"/>
              <a:ext cx="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宽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654925" y="763588"/>
            <a:ext cx="879475" cy="749300"/>
            <a:chOff x="4822" y="481"/>
            <a:chExt cx="554" cy="472"/>
          </a:xfrm>
        </p:grpSpPr>
        <p:sp>
          <p:nvSpPr>
            <p:cNvPr id="12334" name="Freeform 35"/>
            <p:cNvSpPr>
              <a:spLocks/>
            </p:cNvSpPr>
            <p:nvPr/>
          </p:nvSpPr>
          <p:spPr bwMode="auto">
            <a:xfrm>
              <a:off x="4824" y="485"/>
              <a:ext cx="1" cy="468"/>
            </a:xfrm>
            <a:custGeom>
              <a:avLst/>
              <a:gdLst>
                <a:gd name="T0" fmla="*/ 0 w 1"/>
                <a:gd name="T1" fmla="*/ 468 h 468"/>
                <a:gd name="T2" fmla="*/ 0 w 1"/>
                <a:gd name="T3" fmla="*/ 0 h 468"/>
                <a:gd name="T4" fmla="*/ 0 60000 65536"/>
                <a:gd name="T5" fmla="*/ 0 60000 65536"/>
                <a:gd name="T6" fmla="*/ 0 w 1"/>
                <a:gd name="T7" fmla="*/ 0 h 468"/>
                <a:gd name="T8" fmla="*/ 1 w 1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8">
                  <a:moveTo>
                    <a:pt x="0" y="4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36"/>
            <p:cNvSpPr>
              <a:spLocks noChangeShapeType="1"/>
            </p:cNvSpPr>
            <p:nvPr/>
          </p:nvSpPr>
          <p:spPr bwMode="auto">
            <a:xfrm flipV="1">
              <a:off x="5368" y="791"/>
              <a:ext cx="0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37"/>
            <p:cNvSpPr>
              <a:spLocks noChangeShapeType="1"/>
            </p:cNvSpPr>
            <p:nvPr/>
          </p:nvSpPr>
          <p:spPr bwMode="auto">
            <a:xfrm flipV="1">
              <a:off x="4832" y="783"/>
              <a:ext cx="533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Freeform 38"/>
            <p:cNvSpPr>
              <a:spLocks/>
            </p:cNvSpPr>
            <p:nvPr/>
          </p:nvSpPr>
          <p:spPr bwMode="auto">
            <a:xfrm>
              <a:off x="4822" y="938"/>
              <a:ext cx="554" cy="4"/>
            </a:xfrm>
            <a:custGeom>
              <a:avLst/>
              <a:gdLst>
                <a:gd name="T0" fmla="*/ 0 w 554"/>
                <a:gd name="T1" fmla="*/ 0 h 4"/>
                <a:gd name="T2" fmla="*/ 554 w 554"/>
                <a:gd name="T3" fmla="*/ 4 h 4"/>
                <a:gd name="T4" fmla="*/ 0 60000 65536"/>
                <a:gd name="T5" fmla="*/ 0 60000 65536"/>
                <a:gd name="T6" fmla="*/ 0 w 554"/>
                <a:gd name="T7" fmla="*/ 0 h 4"/>
                <a:gd name="T8" fmla="*/ 554 w 554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4">
                  <a:moveTo>
                    <a:pt x="0" y="0"/>
                  </a:moveTo>
                  <a:lnTo>
                    <a:pt x="554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39"/>
            <p:cNvSpPr>
              <a:spLocks noChangeShapeType="1"/>
            </p:cNvSpPr>
            <p:nvPr/>
          </p:nvSpPr>
          <p:spPr bwMode="auto">
            <a:xfrm>
              <a:off x="4825" y="486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40"/>
            <p:cNvSpPr>
              <a:spLocks noChangeShapeType="1"/>
            </p:cNvSpPr>
            <p:nvPr/>
          </p:nvSpPr>
          <p:spPr bwMode="auto">
            <a:xfrm>
              <a:off x="4823" y="60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41"/>
            <p:cNvSpPr>
              <a:spLocks noChangeShapeType="1"/>
            </p:cNvSpPr>
            <p:nvPr/>
          </p:nvSpPr>
          <p:spPr bwMode="auto">
            <a:xfrm>
              <a:off x="5005" y="481"/>
              <a:ext cx="0" cy="3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059363" y="2311400"/>
            <a:ext cx="1730375" cy="915988"/>
            <a:chOff x="3187" y="1456"/>
            <a:chExt cx="1090" cy="577"/>
          </a:xfrm>
        </p:grpSpPr>
        <p:sp>
          <p:nvSpPr>
            <p:cNvPr id="12330" name="Rectangle 43"/>
            <p:cNvSpPr>
              <a:spLocks noChangeArrowheads="1"/>
            </p:cNvSpPr>
            <p:nvPr/>
          </p:nvSpPr>
          <p:spPr bwMode="auto">
            <a:xfrm>
              <a:off x="3187" y="1456"/>
              <a:ext cx="1078" cy="57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31" name="Line 44"/>
            <p:cNvSpPr>
              <a:spLocks noChangeShapeType="1"/>
            </p:cNvSpPr>
            <p:nvPr/>
          </p:nvSpPr>
          <p:spPr bwMode="auto">
            <a:xfrm>
              <a:off x="3608" y="1632"/>
              <a:ext cx="6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Freeform 45"/>
            <p:cNvSpPr>
              <a:spLocks/>
            </p:cNvSpPr>
            <p:nvPr/>
          </p:nvSpPr>
          <p:spPr bwMode="auto">
            <a:xfrm>
              <a:off x="3611" y="1457"/>
              <a:ext cx="1" cy="182"/>
            </a:xfrm>
            <a:custGeom>
              <a:avLst/>
              <a:gdLst>
                <a:gd name="T0" fmla="*/ 0 w 1"/>
                <a:gd name="T1" fmla="*/ 182 h 182"/>
                <a:gd name="T2" fmla="*/ 0 w 1"/>
                <a:gd name="T3" fmla="*/ 0 h 182"/>
                <a:gd name="T4" fmla="*/ 0 60000 65536"/>
                <a:gd name="T5" fmla="*/ 0 60000 65536"/>
                <a:gd name="T6" fmla="*/ 0 w 1"/>
                <a:gd name="T7" fmla="*/ 0 h 182"/>
                <a:gd name="T8" fmla="*/ 1 w 1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2">
                  <a:moveTo>
                    <a:pt x="0" y="18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46"/>
            <p:cNvSpPr>
              <a:spLocks noChangeShapeType="1"/>
            </p:cNvSpPr>
            <p:nvPr/>
          </p:nvSpPr>
          <p:spPr bwMode="auto">
            <a:xfrm>
              <a:off x="3838" y="1458"/>
              <a:ext cx="0" cy="1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470440" y="4630940"/>
            <a:ext cx="2958714" cy="1544638"/>
            <a:chOff x="3730" y="2582"/>
            <a:chExt cx="1667" cy="973"/>
          </a:xfrm>
        </p:grpSpPr>
        <p:sp>
          <p:nvSpPr>
            <p:cNvPr id="12325" name="AutoShape 48"/>
            <p:cNvSpPr>
              <a:spLocks noChangeArrowheads="1"/>
            </p:cNvSpPr>
            <p:nvPr/>
          </p:nvSpPr>
          <p:spPr bwMode="auto">
            <a:xfrm>
              <a:off x="4541" y="2582"/>
              <a:ext cx="856" cy="973"/>
            </a:xfrm>
            <a:prstGeom prst="plaque">
              <a:avLst>
                <a:gd name="adj" fmla="val 10838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3">
                    <a:lumMod val="6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26" name="Text Box 49"/>
            <p:cNvSpPr txBox="1">
              <a:spLocks noChangeArrowheads="1"/>
            </p:cNvSpPr>
            <p:nvPr/>
          </p:nvSpPr>
          <p:spPr bwMode="auto">
            <a:xfrm>
              <a:off x="4621" y="2650"/>
              <a:ext cx="62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长对正</a:t>
              </a:r>
            </a:p>
          </p:txBody>
        </p:sp>
        <p:sp>
          <p:nvSpPr>
            <p:cNvPr id="12327" name="AutoShape 50"/>
            <p:cNvSpPr>
              <a:spLocks noChangeArrowheads="1"/>
            </p:cNvSpPr>
            <p:nvPr/>
          </p:nvSpPr>
          <p:spPr bwMode="auto">
            <a:xfrm>
              <a:off x="3730" y="3038"/>
              <a:ext cx="733" cy="153"/>
            </a:xfrm>
            <a:prstGeom prst="leftRightArrow">
              <a:avLst>
                <a:gd name="adj1" fmla="val 50000"/>
                <a:gd name="adj2" fmla="val 44298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3">
                    <a:lumMod val="6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8" name="Text Box 51"/>
            <p:cNvSpPr txBox="1">
              <a:spLocks noChangeArrowheads="1"/>
            </p:cNvSpPr>
            <p:nvPr/>
          </p:nvSpPr>
          <p:spPr bwMode="auto">
            <a:xfrm>
              <a:off x="4621" y="3214"/>
              <a:ext cx="6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宽相等</a:t>
              </a:r>
            </a:p>
          </p:txBody>
        </p:sp>
        <p:sp>
          <p:nvSpPr>
            <p:cNvPr id="12329" name="Text Box 52"/>
            <p:cNvSpPr txBox="1">
              <a:spLocks noChangeArrowheads="1"/>
            </p:cNvSpPr>
            <p:nvPr/>
          </p:nvSpPr>
          <p:spPr bwMode="auto">
            <a:xfrm>
              <a:off x="4621" y="2935"/>
              <a:ext cx="6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高平齐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5041900" y="758825"/>
            <a:ext cx="1739900" cy="755650"/>
            <a:chOff x="3176" y="478"/>
            <a:chExt cx="1096" cy="476"/>
          </a:xfrm>
        </p:grpSpPr>
        <p:sp>
          <p:nvSpPr>
            <p:cNvPr id="12318" name="Freeform 54"/>
            <p:cNvSpPr>
              <a:spLocks/>
            </p:cNvSpPr>
            <p:nvPr/>
          </p:nvSpPr>
          <p:spPr bwMode="auto">
            <a:xfrm>
              <a:off x="3183" y="942"/>
              <a:ext cx="1078" cy="1"/>
            </a:xfrm>
            <a:custGeom>
              <a:avLst/>
              <a:gdLst>
                <a:gd name="T0" fmla="*/ 1078 w 1078"/>
                <a:gd name="T1" fmla="*/ 0 h 1"/>
                <a:gd name="T2" fmla="*/ 0 w 1078"/>
                <a:gd name="T3" fmla="*/ 0 h 1"/>
                <a:gd name="T4" fmla="*/ 0 60000 65536"/>
                <a:gd name="T5" fmla="*/ 0 60000 65536"/>
                <a:gd name="T6" fmla="*/ 0 w 1078"/>
                <a:gd name="T7" fmla="*/ 0 h 1"/>
                <a:gd name="T8" fmla="*/ 1078 w 107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8" h="1">
                  <a:moveTo>
                    <a:pt x="107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Freeform 55"/>
            <p:cNvSpPr>
              <a:spLocks/>
            </p:cNvSpPr>
            <p:nvPr/>
          </p:nvSpPr>
          <p:spPr bwMode="auto">
            <a:xfrm>
              <a:off x="3181" y="786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  <a:gd name="T4" fmla="*/ 0 60000 65536"/>
                <a:gd name="T5" fmla="*/ 0 60000 65536"/>
                <a:gd name="T6" fmla="*/ 0 w 1"/>
                <a:gd name="T7" fmla="*/ 0 h 168"/>
                <a:gd name="T8" fmla="*/ 1 w 1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Freeform 56"/>
            <p:cNvSpPr>
              <a:spLocks/>
            </p:cNvSpPr>
            <p:nvPr/>
          </p:nvSpPr>
          <p:spPr bwMode="auto">
            <a:xfrm>
              <a:off x="4267" y="478"/>
              <a:ext cx="1" cy="466"/>
            </a:xfrm>
            <a:custGeom>
              <a:avLst/>
              <a:gdLst>
                <a:gd name="T0" fmla="*/ 0 w 1"/>
                <a:gd name="T1" fmla="*/ 466 h 466"/>
                <a:gd name="T2" fmla="*/ 0 w 1"/>
                <a:gd name="T3" fmla="*/ 0 h 466"/>
                <a:gd name="T4" fmla="*/ 0 60000 65536"/>
                <a:gd name="T5" fmla="*/ 0 60000 65536"/>
                <a:gd name="T6" fmla="*/ 0 w 1"/>
                <a:gd name="T7" fmla="*/ 0 h 466"/>
                <a:gd name="T8" fmla="*/ 1 w 1"/>
                <a:gd name="T9" fmla="*/ 466 h 4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6">
                  <a:moveTo>
                    <a:pt x="0" y="46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57"/>
            <p:cNvSpPr>
              <a:spLocks noChangeShapeType="1"/>
            </p:cNvSpPr>
            <p:nvPr/>
          </p:nvSpPr>
          <p:spPr bwMode="auto">
            <a:xfrm flipH="1">
              <a:off x="3817" y="487"/>
              <a:ext cx="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58"/>
            <p:cNvSpPr>
              <a:spLocks noChangeShapeType="1"/>
            </p:cNvSpPr>
            <p:nvPr/>
          </p:nvSpPr>
          <p:spPr bwMode="auto">
            <a:xfrm flipV="1">
              <a:off x="3603" y="587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Freeform 59"/>
            <p:cNvSpPr>
              <a:spLocks/>
            </p:cNvSpPr>
            <p:nvPr/>
          </p:nvSpPr>
          <p:spPr bwMode="auto">
            <a:xfrm>
              <a:off x="3600" y="484"/>
              <a:ext cx="233" cy="102"/>
            </a:xfrm>
            <a:custGeom>
              <a:avLst/>
              <a:gdLst>
                <a:gd name="T0" fmla="*/ 0 w 233"/>
                <a:gd name="T1" fmla="*/ 102 h 102"/>
                <a:gd name="T2" fmla="*/ 233 w 233"/>
                <a:gd name="T3" fmla="*/ 0 h 102"/>
                <a:gd name="T4" fmla="*/ 0 60000 65536"/>
                <a:gd name="T5" fmla="*/ 0 60000 65536"/>
                <a:gd name="T6" fmla="*/ 0 w 233"/>
                <a:gd name="T7" fmla="*/ 0 h 102"/>
                <a:gd name="T8" fmla="*/ 233 w 233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102">
                  <a:moveTo>
                    <a:pt x="0" y="102"/>
                  </a:moveTo>
                  <a:lnTo>
                    <a:pt x="23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Freeform 60"/>
            <p:cNvSpPr>
              <a:spLocks/>
            </p:cNvSpPr>
            <p:nvPr/>
          </p:nvSpPr>
          <p:spPr bwMode="auto">
            <a:xfrm>
              <a:off x="3176" y="788"/>
              <a:ext cx="1096" cy="1"/>
            </a:xfrm>
            <a:custGeom>
              <a:avLst/>
              <a:gdLst>
                <a:gd name="T0" fmla="*/ 0 w 786"/>
                <a:gd name="T1" fmla="*/ 0 h 1"/>
                <a:gd name="T2" fmla="*/ 15662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585098" y="3417629"/>
            <a:ext cx="303371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投影轴省略不画</a:t>
            </a:r>
            <a:endParaRPr kumimoji="0" lang="en-US" altLang="zh-CN" sz="2400" b="1" dirty="0" smtClean="0">
              <a:solidFill>
                <a:schemeClr val="tx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8" name="Group 100"/>
          <p:cNvGrpSpPr>
            <a:grpSpLocks/>
          </p:cNvGrpSpPr>
          <p:nvPr/>
        </p:nvGrpSpPr>
        <p:grpSpPr bwMode="auto">
          <a:xfrm>
            <a:off x="7371557" y="2249770"/>
            <a:ext cx="1708150" cy="920750"/>
            <a:chOff x="1220" y="2304"/>
            <a:chExt cx="1076" cy="580"/>
          </a:xfrm>
        </p:grpSpPr>
        <p:sp>
          <p:nvSpPr>
            <p:cNvPr id="89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" name="流程图: 预定义过程 72"/>
          <p:cNvSpPr/>
          <p:nvPr/>
        </p:nvSpPr>
        <p:spPr>
          <a:xfrm>
            <a:off x="8114507" y="87965"/>
            <a:ext cx="947737" cy="574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预习回顾</a:t>
            </a:r>
            <a:endParaRPr lang="zh-CN" altLang="en-US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5672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C50730F-30B0-44B4-BDD3-B460FA4A21FA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96863" y="256995"/>
            <a:ext cx="71659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三视图之间的方位对应关系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839913" y="2947988"/>
            <a:ext cx="1406525" cy="6842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475086" y="4368822"/>
            <a:ext cx="5578475" cy="1200329"/>
          </a:xfrm>
          <a:prstGeom prst="rect">
            <a:avLst/>
          </a:prstGeom>
          <a:gradFill rotWithShape="0"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6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0" sz="2400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主视图反映：上、下 、左、右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俯视图反映：前、后 、左、右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左视图反映：上、下 、前、后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2212975" y="7826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2212975" y="185102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316038" y="2927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3201988" y="2927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212975" y="24114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212975" y="35845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557713" y="7826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57713" y="1866900"/>
            <a:ext cx="560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5348288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4098925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1292225" y="1357313"/>
            <a:ext cx="560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3213100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65" name="Freeform 17"/>
          <p:cNvSpPr>
            <a:spLocks/>
          </p:cNvSpPr>
          <p:nvPr/>
        </p:nvSpPr>
        <p:spPr bwMode="auto">
          <a:xfrm>
            <a:off x="1839913" y="1912938"/>
            <a:ext cx="1436687" cy="9525"/>
          </a:xfrm>
          <a:custGeom>
            <a:avLst/>
            <a:gdLst>
              <a:gd name="T0" fmla="*/ 2147483647 w 794"/>
              <a:gd name="T1" fmla="*/ 2147483647 h 5"/>
              <a:gd name="T2" fmla="*/ 0 w 794"/>
              <a:gd name="T3" fmla="*/ 0 h 5"/>
              <a:gd name="T4" fmla="*/ 0 60000 65536"/>
              <a:gd name="T5" fmla="*/ 0 60000 65536"/>
              <a:gd name="T6" fmla="*/ 0 w 794"/>
              <a:gd name="T7" fmla="*/ 0 h 5"/>
              <a:gd name="T8" fmla="*/ 794 w 794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4" h="5">
                <a:moveTo>
                  <a:pt x="794" y="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6" name="Freeform 18"/>
          <p:cNvSpPr>
            <a:spLocks/>
          </p:cNvSpPr>
          <p:nvPr/>
        </p:nvSpPr>
        <p:spPr bwMode="auto">
          <a:xfrm>
            <a:off x="1841500" y="1757363"/>
            <a:ext cx="1588" cy="182562"/>
          </a:xfrm>
          <a:custGeom>
            <a:avLst/>
            <a:gdLst>
              <a:gd name="T0" fmla="*/ 2147483647 w 1"/>
              <a:gd name="T1" fmla="*/ 2147483647 h 102"/>
              <a:gd name="T2" fmla="*/ 0 w 1"/>
              <a:gd name="T3" fmla="*/ 0 h 102"/>
              <a:gd name="T4" fmla="*/ 0 60000 65536"/>
              <a:gd name="T5" fmla="*/ 0 60000 65536"/>
              <a:gd name="T6" fmla="*/ 0 w 1"/>
              <a:gd name="T7" fmla="*/ 0 h 102"/>
              <a:gd name="T8" fmla="*/ 1 w 1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2">
                <a:moveTo>
                  <a:pt x="1" y="10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 flipV="1">
            <a:off x="3254375" y="1377950"/>
            <a:ext cx="0" cy="54610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 flipH="1">
            <a:off x="2678113" y="1390650"/>
            <a:ext cx="563562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 flipV="1">
            <a:off x="2401888" y="1508125"/>
            <a:ext cx="0" cy="2476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2397125" y="1382713"/>
            <a:ext cx="282575" cy="130175"/>
          </a:xfrm>
          <a:custGeom>
            <a:avLst/>
            <a:gdLst>
              <a:gd name="T0" fmla="*/ 0 w 178"/>
              <a:gd name="T1" fmla="*/ 2147483647 h 82"/>
              <a:gd name="T2" fmla="*/ 2147483647 w 178"/>
              <a:gd name="T3" fmla="*/ 0 h 82"/>
              <a:gd name="T4" fmla="*/ 0 60000 65536"/>
              <a:gd name="T5" fmla="*/ 0 60000 65536"/>
              <a:gd name="T6" fmla="*/ 0 w 178"/>
              <a:gd name="T7" fmla="*/ 0 h 82"/>
              <a:gd name="T8" fmla="*/ 178 w 178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" h="82">
                <a:moveTo>
                  <a:pt x="0" y="82"/>
                </a:moveTo>
                <a:lnTo>
                  <a:pt x="178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" name="Freeform 23"/>
          <p:cNvSpPr>
            <a:spLocks/>
          </p:cNvSpPr>
          <p:nvPr/>
        </p:nvSpPr>
        <p:spPr bwMode="auto">
          <a:xfrm>
            <a:off x="1839913" y="1749425"/>
            <a:ext cx="1422400" cy="3175"/>
          </a:xfrm>
          <a:custGeom>
            <a:avLst/>
            <a:gdLst>
              <a:gd name="T0" fmla="*/ 0 w 786"/>
              <a:gd name="T1" fmla="*/ 0 h 1"/>
              <a:gd name="T2" fmla="*/ 2147483647 w 786"/>
              <a:gd name="T3" fmla="*/ 0 h 1"/>
              <a:gd name="T4" fmla="*/ 0 60000 65536"/>
              <a:gd name="T5" fmla="*/ 0 60000 65536"/>
              <a:gd name="T6" fmla="*/ 0 w 786"/>
              <a:gd name="T7" fmla="*/ 0 h 1"/>
              <a:gd name="T8" fmla="*/ 786 w 78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6" h="1">
                <a:moveTo>
                  <a:pt x="0" y="0"/>
                </a:moveTo>
                <a:lnTo>
                  <a:pt x="786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2392363" y="3154363"/>
            <a:ext cx="868362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" name="Freeform 25"/>
          <p:cNvSpPr>
            <a:spLocks/>
          </p:cNvSpPr>
          <p:nvPr/>
        </p:nvSpPr>
        <p:spPr bwMode="auto">
          <a:xfrm>
            <a:off x="2397125" y="2954338"/>
            <a:ext cx="1588" cy="209550"/>
          </a:xfrm>
          <a:custGeom>
            <a:avLst/>
            <a:gdLst>
              <a:gd name="T0" fmla="*/ 0 w 1"/>
              <a:gd name="T1" fmla="*/ 2147483647 h 132"/>
              <a:gd name="T2" fmla="*/ 2147483647 w 1"/>
              <a:gd name="T3" fmla="*/ 0 h 132"/>
              <a:gd name="T4" fmla="*/ 0 60000 65536"/>
              <a:gd name="T5" fmla="*/ 0 60000 65536"/>
              <a:gd name="T6" fmla="*/ 0 w 1"/>
              <a:gd name="T7" fmla="*/ 0 h 132"/>
              <a:gd name="T8" fmla="*/ 1 w 1"/>
              <a:gd name="T9" fmla="*/ 132 h 1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2">
                <a:moveTo>
                  <a:pt x="0" y="132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4" name="Freeform 26"/>
          <p:cNvSpPr>
            <a:spLocks/>
          </p:cNvSpPr>
          <p:nvPr/>
        </p:nvSpPr>
        <p:spPr bwMode="auto">
          <a:xfrm>
            <a:off x="4670425" y="1377950"/>
            <a:ext cx="4763" cy="549275"/>
          </a:xfrm>
          <a:custGeom>
            <a:avLst/>
            <a:gdLst>
              <a:gd name="T0" fmla="*/ 0 w 3"/>
              <a:gd name="T1" fmla="*/ 2147483647 h 307"/>
              <a:gd name="T2" fmla="*/ 2147483647 w 3"/>
              <a:gd name="T3" fmla="*/ 0 h 307"/>
              <a:gd name="T4" fmla="*/ 0 60000 65536"/>
              <a:gd name="T5" fmla="*/ 0 60000 65536"/>
              <a:gd name="T6" fmla="*/ 0 w 3"/>
              <a:gd name="T7" fmla="*/ 0 h 307"/>
              <a:gd name="T8" fmla="*/ 3 w 3"/>
              <a:gd name="T9" fmla="*/ 307 h 30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07">
                <a:moveTo>
                  <a:pt x="0" y="307"/>
                </a:moveTo>
                <a:lnTo>
                  <a:pt x="3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 flipV="1">
            <a:off x="5381625" y="1733550"/>
            <a:ext cx="0" cy="19050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4670425" y="1739900"/>
            <a:ext cx="73025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7" name="Freeform 29"/>
          <p:cNvSpPr>
            <a:spLocks/>
          </p:cNvSpPr>
          <p:nvPr/>
        </p:nvSpPr>
        <p:spPr bwMode="auto">
          <a:xfrm>
            <a:off x="4660900" y="1911350"/>
            <a:ext cx="733425" cy="4763"/>
          </a:xfrm>
          <a:custGeom>
            <a:avLst/>
            <a:gdLst>
              <a:gd name="T0" fmla="*/ 0 w 462"/>
              <a:gd name="T1" fmla="*/ 2147483647 h 3"/>
              <a:gd name="T2" fmla="*/ 2147483647 w 462"/>
              <a:gd name="T3" fmla="*/ 0 h 3"/>
              <a:gd name="T4" fmla="*/ 0 60000 65536"/>
              <a:gd name="T5" fmla="*/ 0 60000 65536"/>
              <a:gd name="T6" fmla="*/ 0 w 462"/>
              <a:gd name="T7" fmla="*/ 0 h 3"/>
              <a:gd name="T8" fmla="*/ 462 w 462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2" h="3">
                <a:moveTo>
                  <a:pt x="0" y="3"/>
                </a:moveTo>
                <a:lnTo>
                  <a:pt x="462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>
            <a:off x="4670425" y="1387475"/>
            <a:ext cx="242888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4670425" y="1516063"/>
            <a:ext cx="242888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4894263" y="1373188"/>
            <a:ext cx="0" cy="360362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" name="Line 33"/>
          <p:cNvSpPr>
            <a:spLocks noChangeShapeType="1"/>
          </p:cNvSpPr>
          <p:nvPr/>
        </p:nvSpPr>
        <p:spPr bwMode="auto">
          <a:xfrm>
            <a:off x="2701925" y="2951163"/>
            <a:ext cx="0" cy="204787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2" name="Text Box 34"/>
          <p:cNvSpPr txBox="1">
            <a:spLocks noChangeArrowheads="1"/>
          </p:cNvSpPr>
          <p:nvPr/>
        </p:nvSpPr>
        <p:spPr bwMode="auto">
          <a:xfrm>
            <a:off x="6919913" y="17637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6875463" y="3200400"/>
            <a:ext cx="560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84" name="Text Box 36"/>
          <p:cNvSpPr txBox="1">
            <a:spLocks noChangeArrowheads="1"/>
          </p:cNvSpPr>
          <p:nvPr/>
        </p:nvSpPr>
        <p:spPr bwMode="auto">
          <a:xfrm>
            <a:off x="5748338" y="2517775"/>
            <a:ext cx="542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7739063" y="24241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7700963" y="351472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87" name="Text Box 39"/>
          <p:cNvSpPr txBox="1">
            <a:spLocks noChangeArrowheads="1"/>
          </p:cNvSpPr>
          <p:nvPr/>
        </p:nvSpPr>
        <p:spPr bwMode="auto">
          <a:xfrm>
            <a:off x="6359525" y="14462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88" name="Line 40"/>
          <p:cNvSpPr>
            <a:spLocks noChangeShapeType="1"/>
          </p:cNvSpPr>
          <p:nvPr/>
        </p:nvSpPr>
        <p:spPr bwMode="auto">
          <a:xfrm>
            <a:off x="6673850" y="1897063"/>
            <a:ext cx="317500" cy="403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 flipH="1" flipV="1">
            <a:off x="7435850" y="3376613"/>
            <a:ext cx="30321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Group 100"/>
          <p:cNvGrpSpPr>
            <a:grpSpLocks/>
          </p:cNvGrpSpPr>
          <p:nvPr/>
        </p:nvGrpSpPr>
        <p:grpSpPr bwMode="auto">
          <a:xfrm>
            <a:off x="6276791" y="2322394"/>
            <a:ext cx="1708150" cy="920750"/>
            <a:chOff x="1220" y="2304"/>
            <a:chExt cx="1076" cy="580"/>
          </a:xfrm>
        </p:grpSpPr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流程图: 预定义过程 1"/>
          <p:cNvSpPr/>
          <p:nvPr/>
        </p:nvSpPr>
        <p:spPr>
          <a:xfrm>
            <a:off x="7984942" y="173985"/>
            <a:ext cx="947737" cy="574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预习回顾</a:t>
            </a:r>
            <a:endParaRPr lang="zh-CN" altLang="en-US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0838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D6CEB54-AC5B-47D0-8831-EC251F0BA3D1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25442" y="1607888"/>
            <a:ext cx="37930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．平面立体形状特点 </a:t>
            </a:r>
            <a:endParaRPr kumimoji="0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表面为若干个平面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205887" y="4023209"/>
            <a:ext cx="534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平面立体各表面的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</a:t>
            </a:r>
            <a:endParaRPr kumimoji="0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512895" y="3825353"/>
            <a:ext cx="2597150" cy="2222500"/>
            <a:chOff x="3623" y="2640"/>
            <a:chExt cx="1636" cy="1400"/>
          </a:xfrm>
        </p:grpSpPr>
        <p:sp>
          <p:nvSpPr>
            <p:cNvPr id="14351" name="Freeform 31"/>
            <p:cNvSpPr>
              <a:spLocks/>
            </p:cNvSpPr>
            <p:nvPr/>
          </p:nvSpPr>
          <p:spPr bwMode="auto">
            <a:xfrm>
              <a:off x="3631" y="3530"/>
              <a:ext cx="588" cy="510"/>
            </a:xfrm>
            <a:custGeom>
              <a:avLst/>
              <a:gdLst>
                <a:gd name="T0" fmla="*/ 0 w 588"/>
                <a:gd name="T1" fmla="*/ 255 h 510"/>
                <a:gd name="T2" fmla="*/ 147 w 588"/>
                <a:gd name="T3" fmla="*/ 0 h 510"/>
                <a:gd name="T4" fmla="*/ 444 w 588"/>
                <a:gd name="T5" fmla="*/ 0 h 510"/>
                <a:gd name="T6" fmla="*/ 588 w 588"/>
                <a:gd name="T7" fmla="*/ 255 h 510"/>
                <a:gd name="T8" fmla="*/ 444 w 588"/>
                <a:gd name="T9" fmla="*/ 510 h 510"/>
                <a:gd name="T10" fmla="*/ 144 w 588"/>
                <a:gd name="T11" fmla="*/ 510 h 510"/>
                <a:gd name="T12" fmla="*/ 0 w 588"/>
                <a:gd name="T13" fmla="*/ 255 h 5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510"/>
                <a:gd name="T23" fmla="*/ 588 w 588"/>
                <a:gd name="T24" fmla="*/ 510 h 5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510">
                  <a:moveTo>
                    <a:pt x="0" y="255"/>
                  </a:moveTo>
                  <a:lnTo>
                    <a:pt x="147" y="0"/>
                  </a:lnTo>
                  <a:lnTo>
                    <a:pt x="444" y="0"/>
                  </a:lnTo>
                  <a:lnTo>
                    <a:pt x="588" y="255"/>
                  </a:lnTo>
                  <a:lnTo>
                    <a:pt x="444" y="510"/>
                  </a:lnTo>
                  <a:lnTo>
                    <a:pt x="144" y="510"/>
                  </a:lnTo>
                  <a:lnTo>
                    <a:pt x="0" y="2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2" name="Group 32"/>
            <p:cNvGrpSpPr>
              <a:grpSpLocks/>
            </p:cNvGrpSpPr>
            <p:nvPr/>
          </p:nvGrpSpPr>
          <p:grpSpPr bwMode="auto">
            <a:xfrm>
              <a:off x="3623" y="2640"/>
              <a:ext cx="596" cy="372"/>
              <a:chOff x="3304" y="2724"/>
              <a:chExt cx="596" cy="372"/>
            </a:xfrm>
          </p:grpSpPr>
          <p:sp>
            <p:nvSpPr>
              <p:cNvPr id="14356" name="Line 33"/>
              <p:cNvSpPr>
                <a:spLocks noChangeShapeType="1"/>
              </p:cNvSpPr>
              <p:nvPr/>
            </p:nvSpPr>
            <p:spPr bwMode="auto">
              <a:xfrm flipV="1">
                <a:off x="3456" y="2724"/>
                <a:ext cx="0" cy="3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7" name="Line 34"/>
              <p:cNvSpPr>
                <a:spLocks noChangeShapeType="1"/>
              </p:cNvSpPr>
              <p:nvPr/>
            </p:nvSpPr>
            <p:spPr bwMode="auto">
              <a:xfrm flipV="1">
                <a:off x="3756" y="2724"/>
                <a:ext cx="0" cy="3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8" name="Freeform 35"/>
              <p:cNvSpPr>
                <a:spLocks/>
              </p:cNvSpPr>
              <p:nvPr/>
            </p:nvSpPr>
            <p:spPr bwMode="auto">
              <a:xfrm>
                <a:off x="3304" y="2724"/>
                <a:ext cx="596" cy="372"/>
              </a:xfrm>
              <a:custGeom>
                <a:avLst/>
                <a:gdLst>
                  <a:gd name="T0" fmla="*/ 0 w 596"/>
                  <a:gd name="T1" fmla="*/ 372 h 372"/>
                  <a:gd name="T2" fmla="*/ 0 w 596"/>
                  <a:gd name="T3" fmla="*/ 0 h 372"/>
                  <a:gd name="T4" fmla="*/ 596 w 596"/>
                  <a:gd name="T5" fmla="*/ 0 h 372"/>
                  <a:gd name="T6" fmla="*/ 596 w 596"/>
                  <a:gd name="T7" fmla="*/ 372 h 372"/>
                  <a:gd name="T8" fmla="*/ 0 w 596"/>
                  <a:gd name="T9" fmla="*/ 372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6"/>
                  <a:gd name="T16" fmla="*/ 0 h 372"/>
                  <a:gd name="T17" fmla="*/ 596 w 596"/>
                  <a:gd name="T18" fmla="*/ 372 h 3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6" h="372">
                    <a:moveTo>
                      <a:pt x="0" y="372"/>
                    </a:moveTo>
                    <a:lnTo>
                      <a:pt x="0" y="0"/>
                    </a:lnTo>
                    <a:lnTo>
                      <a:pt x="596" y="0"/>
                    </a:lnTo>
                    <a:lnTo>
                      <a:pt x="596" y="372"/>
                    </a:lnTo>
                    <a:lnTo>
                      <a:pt x="0" y="37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53" name="Group 36"/>
            <p:cNvGrpSpPr>
              <a:grpSpLocks/>
            </p:cNvGrpSpPr>
            <p:nvPr/>
          </p:nvGrpSpPr>
          <p:grpSpPr bwMode="auto">
            <a:xfrm>
              <a:off x="4751" y="2640"/>
              <a:ext cx="508" cy="372"/>
              <a:chOff x="4140" y="2724"/>
              <a:chExt cx="508" cy="372"/>
            </a:xfrm>
          </p:grpSpPr>
          <p:sp>
            <p:nvSpPr>
              <p:cNvPr id="14354" name="Freeform 37"/>
              <p:cNvSpPr>
                <a:spLocks/>
              </p:cNvSpPr>
              <p:nvPr/>
            </p:nvSpPr>
            <p:spPr bwMode="auto">
              <a:xfrm>
                <a:off x="4140" y="2724"/>
                <a:ext cx="508" cy="372"/>
              </a:xfrm>
              <a:custGeom>
                <a:avLst/>
                <a:gdLst>
                  <a:gd name="T0" fmla="*/ 0 w 508"/>
                  <a:gd name="T1" fmla="*/ 372 h 372"/>
                  <a:gd name="T2" fmla="*/ 0 w 508"/>
                  <a:gd name="T3" fmla="*/ 0 h 372"/>
                  <a:gd name="T4" fmla="*/ 508 w 508"/>
                  <a:gd name="T5" fmla="*/ 0 h 372"/>
                  <a:gd name="T6" fmla="*/ 508 w 508"/>
                  <a:gd name="T7" fmla="*/ 372 h 372"/>
                  <a:gd name="T8" fmla="*/ 0 w 508"/>
                  <a:gd name="T9" fmla="*/ 372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8"/>
                  <a:gd name="T16" fmla="*/ 0 h 372"/>
                  <a:gd name="T17" fmla="*/ 508 w 508"/>
                  <a:gd name="T18" fmla="*/ 372 h 3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8" h="372">
                    <a:moveTo>
                      <a:pt x="0" y="372"/>
                    </a:moveTo>
                    <a:lnTo>
                      <a:pt x="0" y="0"/>
                    </a:lnTo>
                    <a:lnTo>
                      <a:pt x="508" y="0"/>
                    </a:lnTo>
                    <a:lnTo>
                      <a:pt x="508" y="372"/>
                    </a:lnTo>
                    <a:lnTo>
                      <a:pt x="0" y="37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5" name="Line 38"/>
              <p:cNvSpPr>
                <a:spLocks noChangeShapeType="1"/>
              </p:cNvSpPr>
              <p:nvPr/>
            </p:nvSpPr>
            <p:spPr bwMode="auto">
              <a:xfrm flipV="1">
                <a:off x="4396" y="2724"/>
                <a:ext cx="0" cy="3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325442" y="2673548"/>
            <a:ext cx="7796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相邻二表面的分界线（交线、棱线）为直线</a:t>
            </a:r>
            <a:endParaRPr kumimoji="0" lang="en-US" altLang="zh-CN" sz="2000" dirty="0"/>
          </a:p>
        </p:txBody>
      </p:sp>
      <p:sp>
        <p:nvSpPr>
          <p:cNvPr id="107563" name="Rectangle 43"/>
          <p:cNvSpPr>
            <a:spLocks noChangeArrowheads="1"/>
          </p:cNvSpPr>
          <p:nvPr/>
        </p:nvSpPr>
        <p:spPr bwMode="auto">
          <a:xfrm>
            <a:off x="325442" y="3148050"/>
            <a:ext cx="4787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相邻三表面相交于一点</a:t>
            </a:r>
          </a:p>
        </p:txBody>
      </p:sp>
      <p:sp>
        <p:nvSpPr>
          <p:cNvPr id="14345" name="Text Box 51"/>
          <p:cNvSpPr txBox="1">
            <a:spLocks noChangeArrowheads="1"/>
          </p:cNvSpPr>
          <p:nvPr/>
        </p:nvSpPr>
        <p:spPr bwMode="auto">
          <a:xfrm>
            <a:off x="827584" y="264209"/>
            <a:ext cx="5518299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eaLnBrk="1" hangingPunct="1">
              <a:defRPr sz="3600" b="0" i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4.2 </a:t>
            </a:r>
            <a:r>
              <a:rPr lang="zh-CN" altLang="en-US" dirty="0" smtClean="0"/>
              <a:t>基本体的三视图</a:t>
            </a:r>
            <a:endParaRPr lang="zh-CN" altLang="en-US" dirty="0"/>
          </a:p>
        </p:txBody>
      </p:sp>
      <p:grpSp>
        <p:nvGrpSpPr>
          <p:cNvPr id="14346" name="组合 22"/>
          <p:cNvGrpSpPr>
            <a:grpSpLocks/>
          </p:cNvGrpSpPr>
          <p:nvPr/>
        </p:nvGrpSpPr>
        <p:grpSpPr bwMode="auto">
          <a:xfrm>
            <a:off x="7264400" y="871538"/>
            <a:ext cx="1368425" cy="1498600"/>
            <a:chOff x="3707904" y="1714413"/>
            <a:chExt cx="1368152" cy="1498563"/>
          </a:xfrm>
        </p:grpSpPr>
        <p:sp>
          <p:nvSpPr>
            <p:cNvPr id="24" name="六边形 23"/>
            <p:cNvSpPr/>
            <p:nvPr/>
          </p:nvSpPr>
          <p:spPr>
            <a:xfrm>
              <a:off x="3707904" y="1714413"/>
              <a:ext cx="1368152" cy="392102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68195" y="2106515"/>
              <a:ext cx="647571" cy="1106461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6" name="平行四边形 25"/>
            <p:cNvSpPr/>
            <p:nvPr/>
          </p:nvSpPr>
          <p:spPr>
            <a:xfrm rot="16200000">
              <a:off x="3236397" y="2381177"/>
              <a:ext cx="1303306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7" name="平行四边形 26"/>
            <p:cNvSpPr/>
            <p:nvPr/>
          </p:nvSpPr>
          <p:spPr>
            <a:xfrm rot="16200000" flipV="1">
              <a:off x="4244258" y="2381178"/>
              <a:ext cx="1303306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333130" y="5346135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类似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的封闭线框</a:t>
            </a:r>
          </a:p>
        </p:txBody>
      </p:sp>
      <p:sp>
        <p:nvSpPr>
          <p:cNvPr id="29" name="矩形 28"/>
          <p:cNvSpPr/>
          <p:nvPr/>
        </p:nvSpPr>
        <p:spPr>
          <a:xfrm>
            <a:off x="333130" y="4651014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积聚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为一直线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2893" y="4957591"/>
            <a:ext cx="6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or</a:t>
            </a:r>
            <a:endParaRPr lang="zh-CN" altLang="en-US" sz="3200" b="1" i="1" dirty="0">
              <a:solidFill>
                <a:srgbClr val="C00000"/>
              </a:solidFill>
              <a:latin typeface="Harrington" panose="04040505050A02020702" pitchFamily="82" charset="0"/>
            </a:endParaRPr>
          </a:p>
        </p:txBody>
      </p:sp>
      <p:sp>
        <p:nvSpPr>
          <p:cNvPr id="31" name="Rectangle 73"/>
          <p:cNvSpPr>
            <a:spLocks noChangeArrowheads="1"/>
          </p:cNvSpPr>
          <p:nvPr/>
        </p:nvSpPr>
        <p:spPr bwMode="auto">
          <a:xfrm>
            <a:off x="104530" y="970820"/>
            <a:ext cx="411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平面体</a:t>
            </a:r>
            <a:endParaRPr kumimoji="1"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50" grpId="0" autoUpdateAnimBg="0"/>
      <p:bldP spid="107562" grpId="0" autoUpdateAnimBg="0"/>
      <p:bldP spid="107563" grpId="0" autoUpdateAnimBg="0"/>
      <p:bldP spid="28" grpId="0" build="p" autoUpdateAnimBg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75"/>
          <p:cNvGrpSpPr>
            <a:grpSpLocks/>
          </p:cNvGrpSpPr>
          <p:nvPr/>
        </p:nvGrpSpPr>
        <p:grpSpPr bwMode="auto">
          <a:xfrm rot="5400000">
            <a:off x="7073672" y="1786636"/>
            <a:ext cx="1663702" cy="1093788"/>
            <a:chOff x="3872" y="3117"/>
            <a:chExt cx="947" cy="689"/>
          </a:xfrm>
        </p:grpSpPr>
        <p:sp>
          <p:nvSpPr>
            <p:cNvPr id="129" name="Line 76"/>
            <p:cNvSpPr>
              <a:spLocks noChangeShapeType="1"/>
            </p:cNvSpPr>
            <p:nvPr/>
          </p:nvSpPr>
          <p:spPr bwMode="auto">
            <a:xfrm flipV="1">
              <a:off x="3872" y="3117"/>
              <a:ext cx="947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7"/>
            <p:cNvSpPr>
              <a:spLocks noChangeShapeType="1"/>
            </p:cNvSpPr>
            <p:nvPr/>
          </p:nvSpPr>
          <p:spPr bwMode="auto">
            <a:xfrm flipV="1">
              <a:off x="3872" y="3792"/>
              <a:ext cx="928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78"/>
            <p:cNvSpPr>
              <a:spLocks noChangeShapeType="1"/>
            </p:cNvSpPr>
            <p:nvPr/>
          </p:nvSpPr>
          <p:spPr bwMode="auto">
            <a:xfrm>
              <a:off x="4767" y="3117"/>
              <a:ext cx="0" cy="6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Text Box 79"/>
            <p:cNvSpPr txBox="1">
              <a:spLocks noChangeArrowheads="1"/>
            </p:cNvSpPr>
            <p:nvPr/>
          </p:nvSpPr>
          <p:spPr bwMode="auto">
            <a:xfrm rot="-5400000">
              <a:off x="4561" y="3402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</a:t>
              </a:r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6" y="1360443"/>
            <a:ext cx="4003675" cy="3060700"/>
            <a:chOff x="709" y="1836"/>
            <a:chExt cx="2522" cy="1928"/>
          </a:xfrm>
        </p:grpSpPr>
        <p:sp>
          <p:nvSpPr>
            <p:cNvPr id="15433" name="Freeform 4"/>
            <p:cNvSpPr>
              <a:spLocks/>
            </p:cNvSpPr>
            <p:nvPr/>
          </p:nvSpPr>
          <p:spPr bwMode="auto">
            <a:xfrm>
              <a:off x="2408" y="1836"/>
              <a:ext cx="813" cy="1868"/>
            </a:xfrm>
            <a:custGeom>
              <a:avLst/>
              <a:gdLst>
                <a:gd name="T0" fmla="*/ 0 w 813"/>
                <a:gd name="T1" fmla="*/ 1052 h 1868"/>
                <a:gd name="T2" fmla="*/ 813 w 813"/>
                <a:gd name="T3" fmla="*/ 1868 h 1868"/>
                <a:gd name="T4" fmla="*/ 813 w 813"/>
                <a:gd name="T5" fmla="*/ 813 h 1868"/>
                <a:gd name="T6" fmla="*/ 0 w 813"/>
                <a:gd name="T7" fmla="*/ 0 h 1868"/>
                <a:gd name="T8" fmla="*/ 0 w 813"/>
                <a:gd name="T9" fmla="*/ 1052 h 1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1868"/>
                <a:gd name="T17" fmla="*/ 813 w 813"/>
                <a:gd name="T18" fmla="*/ 1868 h 1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1868">
                  <a:moveTo>
                    <a:pt x="0" y="1052"/>
                  </a:moveTo>
                  <a:lnTo>
                    <a:pt x="813" y="1868"/>
                  </a:lnTo>
                  <a:lnTo>
                    <a:pt x="813" y="813"/>
                  </a:lnTo>
                  <a:lnTo>
                    <a:pt x="0" y="0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4" name="Freeform 5"/>
            <p:cNvSpPr>
              <a:spLocks/>
            </p:cNvSpPr>
            <p:nvPr/>
          </p:nvSpPr>
          <p:spPr bwMode="auto">
            <a:xfrm>
              <a:off x="709" y="2895"/>
              <a:ext cx="2522" cy="816"/>
            </a:xfrm>
            <a:custGeom>
              <a:avLst/>
              <a:gdLst>
                <a:gd name="T0" fmla="*/ 0 w 2522"/>
                <a:gd name="T1" fmla="*/ 0 h 816"/>
                <a:gd name="T2" fmla="*/ 1700 w 2522"/>
                <a:gd name="T3" fmla="*/ 0 h 816"/>
                <a:gd name="T4" fmla="*/ 2522 w 2522"/>
                <a:gd name="T5" fmla="*/ 816 h 816"/>
                <a:gd name="T6" fmla="*/ 818 w 2522"/>
                <a:gd name="T7" fmla="*/ 813 h 816"/>
                <a:gd name="T8" fmla="*/ 0 w 252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2"/>
                <a:gd name="T16" fmla="*/ 0 h 816"/>
                <a:gd name="T17" fmla="*/ 2522 w 252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2" h="816">
                  <a:moveTo>
                    <a:pt x="0" y="0"/>
                  </a:moveTo>
                  <a:lnTo>
                    <a:pt x="1700" y="0"/>
                  </a:lnTo>
                  <a:lnTo>
                    <a:pt x="2522" y="816"/>
                  </a:lnTo>
                  <a:lnTo>
                    <a:pt x="818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5" name="Rectangle 6"/>
            <p:cNvSpPr>
              <a:spLocks noChangeArrowheads="1"/>
            </p:cNvSpPr>
            <p:nvPr/>
          </p:nvSpPr>
          <p:spPr bwMode="auto">
            <a:xfrm>
              <a:off x="709" y="1845"/>
              <a:ext cx="1708" cy="1050"/>
            </a:xfrm>
            <a:prstGeom prst="rect">
              <a:avLst/>
            </a:prstGeom>
            <a:gradFill flip="none" rotWithShape="1">
              <a:gsLst>
                <a:gs pos="0">
                  <a:srgbClr val="FFCCFF">
                    <a:shade val="30000"/>
                    <a:satMod val="115000"/>
                  </a:srgbClr>
                </a:gs>
                <a:gs pos="50000">
                  <a:srgbClr val="FFCCFF">
                    <a:shade val="67500"/>
                    <a:satMod val="115000"/>
                  </a:srgbClr>
                </a:gs>
                <a:gs pos="100000">
                  <a:srgbClr val="FFCC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5436" name="Text Box 7"/>
            <p:cNvSpPr txBox="1">
              <a:spLocks noChangeArrowheads="1"/>
            </p:cNvSpPr>
            <p:nvPr/>
          </p:nvSpPr>
          <p:spPr bwMode="auto">
            <a:xfrm>
              <a:off x="808" y="187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  <p:sp>
          <p:nvSpPr>
            <p:cNvPr id="15437" name="Text Box 8"/>
            <p:cNvSpPr txBox="1">
              <a:spLocks noChangeArrowheads="1"/>
            </p:cNvSpPr>
            <p:nvPr/>
          </p:nvSpPr>
          <p:spPr bwMode="auto">
            <a:xfrm rot="-32410">
              <a:off x="2933" y="2532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  <p:sp>
          <p:nvSpPr>
            <p:cNvPr id="15438" name="Text Box 9"/>
            <p:cNvSpPr txBox="1">
              <a:spLocks noChangeArrowheads="1"/>
            </p:cNvSpPr>
            <p:nvPr/>
          </p:nvSpPr>
          <p:spPr bwMode="auto">
            <a:xfrm rot="-156909">
              <a:off x="1567" y="3437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</p:grp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C93827E-F37D-4A6F-8123-F8F5FB54E49B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61127" y="4301904"/>
            <a:ext cx="1945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图示位置时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5385921" y="735418"/>
            <a:ext cx="374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棱柱的三视图</a:t>
            </a:r>
          </a:p>
        </p:txBody>
      </p:sp>
      <p:sp>
        <p:nvSpPr>
          <p:cNvPr id="109619" name="Text Box 51"/>
          <p:cNvSpPr txBox="1">
            <a:spLocks noChangeArrowheads="1"/>
          </p:cNvSpPr>
          <p:nvPr/>
        </p:nvSpPr>
        <p:spPr bwMode="auto">
          <a:xfrm>
            <a:off x="71135" y="739328"/>
            <a:ext cx="3248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棱柱的组成</a:t>
            </a:r>
          </a:p>
        </p:txBody>
      </p:sp>
      <p:sp>
        <p:nvSpPr>
          <p:cNvPr id="109634" name="Text Box 66"/>
          <p:cNvSpPr txBox="1">
            <a:spLocks noChangeArrowheads="1"/>
          </p:cNvSpPr>
          <p:nvPr/>
        </p:nvSpPr>
        <p:spPr bwMode="auto">
          <a:xfrm>
            <a:off x="450057" y="136525"/>
            <a:ext cx="1771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棱柱</a:t>
            </a:r>
            <a:endParaRPr lang="zh-CN" altLang="en-US" sz="2800" b="1" dirty="0"/>
          </a:p>
        </p:txBody>
      </p:sp>
      <p:grpSp>
        <p:nvGrpSpPr>
          <p:cNvPr id="15402" name="组合 78"/>
          <p:cNvGrpSpPr>
            <a:grpSpLocks/>
          </p:cNvGrpSpPr>
          <p:nvPr/>
        </p:nvGrpSpPr>
        <p:grpSpPr bwMode="auto">
          <a:xfrm>
            <a:off x="1609726" y="1939881"/>
            <a:ext cx="1368425" cy="1497012"/>
            <a:chOff x="3707904" y="1714413"/>
            <a:chExt cx="1368152" cy="1498563"/>
          </a:xfrm>
        </p:grpSpPr>
        <p:sp>
          <p:nvSpPr>
            <p:cNvPr id="80" name="六边形 79"/>
            <p:cNvSpPr/>
            <p:nvPr/>
          </p:nvSpPr>
          <p:spPr>
            <a:xfrm>
              <a:off x="3707904" y="1714413"/>
              <a:ext cx="1368152" cy="392518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068194" y="2106931"/>
              <a:ext cx="647571" cy="1106045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2" name="平行四边形 81"/>
            <p:cNvSpPr/>
            <p:nvPr/>
          </p:nvSpPr>
          <p:spPr>
            <a:xfrm rot="16200000">
              <a:off x="3236500" y="2381282"/>
              <a:ext cx="1303099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3" name="平行四边形 82"/>
            <p:cNvSpPr/>
            <p:nvPr/>
          </p:nvSpPr>
          <p:spPr>
            <a:xfrm rot="16200000" flipV="1">
              <a:off x="4244362" y="2381281"/>
              <a:ext cx="1303099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5482" y="1379996"/>
            <a:ext cx="3615531" cy="2669418"/>
            <a:chOff x="675482" y="1379996"/>
            <a:chExt cx="3615531" cy="2669418"/>
          </a:xfrm>
        </p:grpSpPr>
        <p:sp>
          <p:nvSpPr>
            <p:cNvPr id="15390" name="Text Box 73"/>
            <p:cNvSpPr txBox="1">
              <a:spLocks noChangeArrowheads="1"/>
            </p:cNvSpPr>
            <p:nvPr/>
          </p:nvSpPr>
          <p:spPr bwMode="auto">
            <a:xfrm>
              <a:off x="2876551" y="3649304"/>
              <a:ext cx="1414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Monotype Sorts" pitchFamily="2" charset="2"/>
                </a:rPr>
                <a:t>侧棱面</a:t>
              </a:r>
              <a:endPara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91" name="Text Box 74"/>
            <p:cNvSpPr txBox="1">
              <a:spLocks noChangeArrowheads="1"/>
            </p:cNvSpPr>
            <p:nvPr/>
          </p:nvSpPr>
          <p:spPr bwMode="auto">
            <a:xfrm>
              <a:off x="2433637" y="1439563"/>
              <a:ext cx="1068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底面</a:t>
              </a:r>
            </a:p>
          </p:txBody>
        </p:sp>
        <p:sp>
          <p:nvSpPr>
            <p:cNvPr id="15392" name="Text Box 75"/>
            <p:cNvSpPr txBox="1">
              <a:spLocks noChangeArrowheads="1"/>
            </p:cNvSpPr>
            <p:nvPr/>
          </p:nvSpPr>
          <p:spPr bwMode="auto">
            <a:xfrm>
              <a:off x="1020924" y="3497211"/>
              <a:ext cx="1068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棱线</a:t>
              </a:r>
            </a:p>
          </p:txBody>
        </p:sp>
        <p:sp>
          <p:nvSpPr>
            <p:cNvPr id="15393" name="Text Box 76"/>
            <p:cNvSpPr txBox="1">
              <a:spLocks noChangeArrowheads="1"/>
            </p:cNvSpPr>
            <p:nvPr/>
          </p:nvSpPr>
          <p:spPr bwMode="auto">
            <a:xfrm>
              <a:off x="675482" y="1379996"/>
              <a:ext cx="1058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底边</a:t>
              </a:r>
            </a:p>
          </p:txBody>
        </p:sp>
        <p:sp>
          <p:nvSpPr>
            <p:cNvPr id="15403" name="Line 77"/>
            <p:cNvSpPr>
              <a:spLocks noChangeShapeType="1"/>
            </p:cNvSpPr>
            <p:nvPr/>
          </p:nvSpPr>
          <p:spPr bwMode="auto">
            <a:xfrm flipH="1">
              <a:off x="2617787" y="1789173"/>
              <a:ext cx="286544" cy="316413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78"/>
            <p:cNvSpPr>
              <a:spLocks noChangeShapeType="1"/>
            </p:cNvSpPr>
            <p:nvPr/>
          </p:nvSpPr>
          <p:spPr bwMode="auto">
            <a:xfrm flipH="1" flipV="1">
              <a:off x="2814004" y="3141888"/>
              <a:ext cx="309563" cy="587375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Line 79"/>
            <p:cNvSpPr>
              <a:spLocks noChangeShapeType="1"/>
            </p:cNvSpPr>
            <p:nvPr/>
          </p:nvSpPr>
          <p:spPr bwMode="auto">
            <a:xfrm>
              <a:off x="1471613" y="1727156"/>
              <a:ext cx="341313" cy="27463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Line 80"/>
            <p:cNvSpPr>
              <a:spLocks noChangeShapeType="1"/>
            </p:cNvSpPr>
            <p:nvPr/>
          </p:nvSpPr>
          <p:spPr bwMode="auto">
            <a:xfrm flipH="1">
              <a:off x="1369693" y="2974930"/>
              <a:ext cx="590869" cy="564979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6926829" y="2649439"/>
            <a:ext cx="1524000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7377679" y="2654202"/>
            <a:ext cx="1096963" cy="1587"/>
          </a:xfrm>
          <a:custGeom>
            <a:avLst/>
            <a:gdLst>
              <a:gd name="T0" fmla="*/ 0 w 691"/>
              <a:gd name="T1" fmla="*/ 0 h 1"/>
              <a:gd name="T2" fmla="*/ 2147483646 w 691"/>
              <a:gd name="T3" fmla="*/ 0 h 1"/>
              <a:gd name="T4" fmla="*/ 0 60000 65536"/>
              <a:gd name="T5" fmla="*/ 0 60000 65536"/>
              <a:gd name="T6" fmla="*/ 0 w 691"/>
              <a:gd name="T7" fmla="*/ 0 h 1"/>
              <a:gd name="T8" fmla="*/ 691 w 6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" h="1">
                <a:moveTo>
                  <a:pt x="0" y="0"/>
                </a:moveTo>
                <a:lnTo>
                  <a:pt x="69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3"/>
          <p:cNvSpPr>
            <a:spLocks noChangeShapeType="1"/>
          </p:cNvSpPr>
          <p:nvPr/>
        </p:nvSpPr>
        <p:spPr bwMode="auto">
          <a:xfrm>
            <a:off x="6926829" y="1490564"/>
            <a:ext cx="1524000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5958454" y="1477864"/>
            <a:ext cx="0" cy="11715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6599804" y="1490564"/>
            <a:ext cx="0" cy="11588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" name="AutoShape 19"/>
          <p:cNvSpPr>
            <a:spLocks noChangeArrowheads="1"/>
          </p:cNvSpPr>
          <p:nvPr/>
        </p:nvSpPr>
        <p:spPr bwMode="auto">
          <a:xfrm>
            <a:off x="5631429" y="3173314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noFill/>
          <a:ln w="381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kumimoji="0" lang="zh-CN" altLang="en-US" sz="2400" smtClean="0"/>
          </a:p>
        </p:txBody>
      </p:sp>
      <p:grpSp>
        <p:nvGrpSpPr>
          <p:cNvPr id="94" name="Group 35"/>
          <p:cNvGrpSpPr>
            <a:grpSpLocks/>
          </p:cNvGrpSpPr>
          <p:nvPr/>
        </p:nvGrpSpPr>
        <p:grpSpPr bwMode="auto">
          <a:xfrm>
            <a:off x="5631429" y="2649439"/>
            <a:ext cx="1295400" cy="1031875"/>
            <a:chOff x="3648" y="3216"/>
            <a:chExt cx="816" cy="528"/>
          </a:xfrm>
        </p:grpSpPr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V="1">
              <a:off x="3648" y="3216"/>
              <a:ext cx="0" cy="528"/>
            </a:xfrm>
            <a:prstGeom prst="line">
              <a:avLst/>
            </a:prstGeom>
            <a:noFill/>
            <a:ln w="1905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V="1">
              <a:off x="4464" y="3216"/>
              <a:ext cx="0" cy="528"/>
            </a:xfrm>
            <a:prstGeom prst="line">
              <a:avLst/>
            </a:prstGeom>
            <a:noFill/>
            <a:ln w="1905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" name="Freeform 38"/>
          <p:cNvSpPr>
            <a:spLocks/>
          </p:cNvSpPr>
          <p:nvPr/>
        </p:nvSpPr>
        <p:spPr bwMode="auto">
          <a:xfrm flipH="1">
            <a:off x="5912416" y="2654202"/>
            <a:ext cx="45719" cy="522287"/>
          </a:xfrm>
          <a:custGeom>
            <a:avLst/>
            <a:gdLst>
              <a:gd name="T0" fmla="*/ 0 w 1"/>
              <a:gd name="T1" fmla="*/ 2147483646 h 880"/>
              <a:gd name="T2" fmla="*/ 0 w 1"/>
              <a:gd name="T3" fmla="*/ 0 h 880"/>
              <a:gd name="T4" fmla="*/ 0 60000 65536"/>
              <a:gd name="T5" fmla="*/ 0 60000 65536"/>
              <a:gd name="T6" fmla="*/ 0 w 1"/>
              <a:gd name="T7" fmla="*/ 0 h 880"/>
              <a:gd name="T8" fmla="*/ 1 w 1"/>
              <a:gd name="T9" fmla="*/ 880 h 8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Freeform 39"/>
          <p:cNvSpPr>
            <a:spLocks/>
          </p:cNvSpPr>
          <p:nvPr/>
        </p:nvSpPr>
        <p:spPr bwMode="auto">
          <a:xfrm flipH="1">
            <a:off x="6558529" y="2654202"/>
            <a:ext cx="51596" cy="514349"/>
          </a:xfrm>
          <a:custGeom>
            <a:avLst/>
            <a:gdLst>
              <a:gd name="T0" fmla="*/ 0 w 1"/>
              <a:gd name="T1" fmla="*/ 2147483646 h 858"/>
              <a:gd name="T2" fmla="*/ 0 w 1"/>
              <a:gd name="T3" fmla="*/ 0 h 858"/>
              <a:gd name="T4" fmla="*/ 0 60000 65536"/>
              <a:gd name="T5" fmla="*/ 0 60000 65536"/>
              <a:gd name="T6" fmla="*/ 0 w 1"/>
              <a:gd name="T7" fmla="*/ 0 h 858"/>
              <a:gd name="T8" fmla="*/ 1 w 1"/>
              <a:gd name="T9" fmla="*/ 858 h 8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58">
                <a:moveTo>
                  <a:pt x="0" y="85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Freeform 55"/>
          <p:cNvSpPr>
            <a:spLocks/>
          </p:cNvSpPr>
          <p:nvPr/>
        </p:nvSpPr>
        <p:spPr bwMode="auto">
          <a:xfrm>
            <a:off x="7377679" y="1492152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" name="Freeform 56"/>
          <p:cNvSpPr>
            <a:spLocks/>
          </p:cNvSpPr>
          <p:nvPr/>
        </p:nvSpPr>
        <p:spPr bwMode="auto">
          <a:xfrm flipH="1">
            <a:off x="8374629" y="1490564"/>
            <a:ext cx="76200" cy="1163638"/>
          </a:xfrm>
          <a:custGeom>
            <a:avLst/>
            <a:gdLst>
              <a:gd name="T0" fmla="*/ 0 w 1"/>
              <a:gd name="T1" fmla="*/ 2147483647 h 816"/>
              <a:gd name="T2" fmla="*/ 0 w 1"/>
              <a:gd name="T3" fmla="*/ 0 h 816"/>
              <a:gd name="T4" fmla="*/ 0 60000 65536"/>
              <a:gd name="T5" fmla="*/ 0 60000 65536"/>
              <a:gd name="T6" fmla="*/ 0 w 1"/>
              <a:gd name="T7" fmla="*/ 0 h 816"/>
              <a:gd name="T8" fmla="*/ 1 w 1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16">
                <a:moveTo>
                  <a:pt x="0" y="8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4" name="Freeform 57"/>
          <p:cNvSpPr>
            <a:spLocks/>
          </p:cNvSpPr>
          <p:nvPr/>
        </p:nvSpPr>
        <p:spPr bwMode="auto">
          <a:xfrm>
            <a:off x="7372917" y="1477864"/>
            <a:ext cx="1090612" cy="4763"/>
          </a:xfrm>
          <a:custGeom>
            <a:avLst/>
            <a:gdLst>
              <a:gd name="T0" fmla="*/ 0 w 687"/>
              <a:gd name="T1" fmla="*/ 2147483646 h 3"/>
              <a:gd name="T2" fmla="*/ 2147483646 w 687"/>
              <a:gd name="T3" fmla="*/ 0 h 3"/>
              <a:gd name="T4" fmla="*/ 0 60000 65536"/>
              <a:gd name="T5" fmla="*/ 0 60000 65536"/>
              <a:gd name="T6" fmla="*/ 0 w 687"/>
              <a:gd name="T7" fmla="*/ 0 h 3"/>
              <a:gd name="T8" fmla="*/ 687 w 687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7" h="3">
                <a:moveTo>
                  <a:pt x="0" y="3"/>
                </a:moveTo>
                <a:lnTo>
                  <a:pt x="687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58"/>
          <p:cNvSpPr>
            <a:spLocks noChangeShapeType="1"/>
          </p:cNvSpPr>
          <p:nvPr/>
        </p:nvSpPr>
        <p:spPr bwMode="auto">
          <a:xfrm flipV="1">
            <a:off x="7917429" y="1474689"/>
            <a:ext cx="0" cy="11747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8" name="Text Box 65"/>
          <p:cNvSpPr txBox="1">
            <a:spLocks noChangeArrowheads="1"/>
          </p:cNvSpPr>
          <p:nvPr/>
        </p:nvSpPr>
        <p:spPr bwMode="auto">
          <a:xfrm>
            <a:off x="5706072" y="5002368"/>
            <a:ext cx="2848108" cy="707886"/>
          </a:xfrm>
          <a:prstGeom prst="rect">
            <a:avLst/>
          </a:prstGeom>
          <a:solidFill>
            <a:srgbClr val="EED8D8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注意：对称物体要用点画线表示出对称轴线。</a:t>
            </a:r>
          </a:p>
        </p:txBody>
      </p:sp>
      <p:sp>
        <p:nvSpPr>
          <p:cNvPr id="119" name="Freeform 66"/>
          <p:cNvSpPr>
            <a:spLocks/>
          </p:cNvSpPr>
          <p:nvPr/>
        </p:nvSpPr>
        <p:spPr bwMode="auto">
          <a:xfrm>
            <a:off x="5634604" y="2939952"/>
            <a:ext cx="1296988" cy="1587"/>
          </a:xfrm>
          <a:custGeom>
            <a:avLst/>
            <a:gdLst>
              <a:gd name="T0" fmla="*/ 0 w 817"/>
              <a:gd name="T1" fmla="*/ 0 h 1"/>
              <a:gd name="T2" fmla="*/ 2147483646 w 817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17" h="1">
                <a:moveTo>
                  <a:pt x="0" y="0"/>
                </a:moveTo>
                <a:lnTo>
                  <a:pt x="817" y="0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67"/>
          <p:cNvSpPr txBox="1">
            <a:spLocks noChangeArrowheads="1"/>
          </p:cNvSpPr>
          <p:nvPr/>
        </p:nvSpPr>
        <p:spPr bwMode="auto">
          <a:xfrm>
            <a:off x="6085454" y="2639914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</a:t>
            </a:r>
          </a:p>
        </p:txBody>
      </p:sp>
      <p:sp>
        <p:nvSpPr>
          <p:cNvPr id="121" name="Freeform 68"/>
          <p:cNvSpPr>
            <a:spLocks/>
          </p:cNvSpPr>
          <p:nvPr/>
        </p:nvSpPr>
        <p:spPr bwMode="auto">
          <a:xfrm>
            <a:off x="7241154" y="1477864"/>
            <a:ext cx="9525" cy="1181100"/>
          </a:xfrm>
          <a:custGeom>
            <a:avLst/>
            <a:gdLst>
              <a:gd name="T0" fmla="*/ 0 w 6"/>
              <a:gd name="T1" fmla="*/ 0 h 744"/>
              <a:gd name="T2" fmla="*/ 2147483646 w 6"/>
              <a:gd name="T3" fmla="*/ 2147483646 h 7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" h="744">
                <a:moveTo>
                  <a:pt x="0" y="0"/>
                </a:moveTo>
                <a:lnTo>
                  <a:pt x="6" y="744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9"/>
          <p:cNvSpPr txBox="1">
            <a:spLocks noChangeArrowheads="1"/>
          </p:cNvSpPr>
          <p:nvPr/>
        </p:nvSpPr>
        <p:spPr bwMode="auto">
          <a:xfrm rot="16200000">
            <a:off x="6916510" y="1877121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</a:p>
        </p:txBody>
      </p:sp>
      <p:grpSp>
        <p:nvGrpSpPr>
          <p:cNvPr id="123" name="Group 74"/>
          <p:cNvGrpSpPr>
            <a:grpSpLocks/>
          </p:cNvGrpSpPr>
          <p:nvPr/>
        </p:nvGrpSpPr>
        <p:grpSpPr bwMode="auto">
          <a:xfrm>
            <a:off x="6522017" y="3168552"/>
            <a:ext cx="868362" cy="1093787"/>
            <a:chOff x="4272" y="3117"/>
            <a:chExt cx="547" cy="689"/>
          </a:xfrm>
        </p:grpSpPr>
        <p:sp>
          <p:nvSpPr>
            <p:cNvPr id="124" name="Line 70"/>
            <p:cNvSpPr>
              <a:spLocks noChangeShapeType="1"/>
            </p:cNvSpPr>
            <p:nvPr/>
          </p:nvSpPr>
          <p:spPr bwMode="auto">
            <a:xfrm>
              <a:off x="4273" y="3117"/>
              <a:ext cx="546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71"/>
            <p:cNvSpPr>
              <a:spLocks noChangeShapeType="1"/>
            </p:cNvSpPr>
            <p:nvPr/>
          </p:nvSpPr>
          <p:spPr bwMode="auto">
            <a:xfrm>
              <a:off x="4272" y="3792"/>
              <a:ext cx="528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72"/>
            <p:cNvSpPr>
              <a:spLocks noChangeShapeType="1"/>
            </p:cNvSpPr>
            <p:nvPr/>
          </p:nvSpPr>
          <p:spPr bwMode="auto">
            <a:xfrm>
              <a:off x="4767" y="3117"/>
              <a:ext cx="0" cy="6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Text Box 73"/>
            <p:cNvSpPr txBox="1">
              <a:spLocks noChangeArrowheads="1"/>
            </p:cNvSpPr>
            <p:nvPr/>
          </p:nvSpPr>
          <p:spPr bwMode="auto">
            <a:xfrm rot="-5400000">
              <a:off x="4541" y="3407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</a:t>
              </a:r>
            </a:p>
          </p:txBody>
        </p:sp>
      </p:grpSp>
      <p:pic>
        <p:nvPicPr>
          <p:cNvPr id="133" name="Picture 67" descr="inf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92" y="4740281"/>
            <a:ext cx="450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4" name="Group 119"/>
          <p:cNvGrpSpPr>
            <a:grpSpLocks/>
          </p:cNvGrpSpPr>
          <p:nvPr/>
        </p:nvGrpSpPr>
        <p:grpSpPr bwMode="auto">
          <a:xfrm flipH="1">
            <a:off x="6164829" y="1371502"/>
            <a:ext cx="114300" cy="1465262"/>
            <a:chOff x="5522" y="285"/>
            <a:chExt cx="0" cy="1305"/>
          </a:xfrm>
        </p:grpSpPr>
        <p:sp>
          <p:nvSpPr>
            <p:cNvPr id="135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0" name="Group 106"/>
          <p:cNvGrpSpPr>
            <a:grpSpLocks/>
          </p:cNvGrpSpPr>
          <p:nvPr/>
        </p:nvGrpSpPr>
        <p:grpSpPr bwMode="auto">
          <a:xfrm>
            <a:off x="5474267" y="3708302"/>
            <a:ext cx="1577975" cy="112712"/>
            <a:chOff x="3342" y="421"/>
            <a:chExt cx="1305" cy="0"/>
          </a:xfrm>
        </p:grpSpPr>
        <p:sp>
          <p:nvSpPr>
            <p:cNvPr id="141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" name="Group 119"/>
          <p:cNvGrpSpPr>
            <a:grpSpLocks/>
          </p:cNvGrpSpPr>
          <p:nvPr/>
        </p:nvGrpSpPr>
        <p:grpSpPr bwMode="auto">
          <a:xfrm>
            <a:off x="6276698" y="2996310"/>
            <a:ext cx="200025" cy="1404938"/>
            <a:chOff x="5522" y="285"/>
            <a:chExt cx="0" cy="1305"/>
          </a:xfrm>
        </p:grpSpPr>
        <p:sp>
          <p:nvSpPr>
            <p:cNvPr id="147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" name="Group 119"/>
          <p:cNvGrpSpPr>
            <a:grpSpLocks/>
          </p:cNvGrpSpPr>
          <p:nvPr/>
        </p:nvGrpSpPr>
        <p:grpSpPr bwMode="auto">
          <a:xfrm flipH="1">
            <a:off x="7809479" y="1371502"/>
            <a:ext cx="112713" cy="1465262"/>
            <a:chOff x="5522" y="285"/>
            <a:chExt cx="0" cy="1305"/>
          </a:xfrm>
        </p:grpSpPr>
        <p:sp>
          <p:nvSpPr>
            <p:cNvPr id="15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23492" y="1490564"/>
            <a:ext cx="1303338" cy="1158875"/>
            <a:chOff x="5623492" y="1490564"/>
            <a:chExt cx="1303338" cy="1158875"/>
          </a:xfrm>
        </p:grpSpPr>
        <p:cxnSp>
          <p:nvCxnSpPr>
            <p:cNvPr id="5" name="直接连接符 4"/>
            <p:cNvCxnSpPr>
              <a:stCxn id="95" idx="1"/>
              <a:endCxn id="96" idx="1"/>
            </p:cNvCxnSpPr>
            <p:nvPr/>
          </p:nvCxnSpPr>
          <p:spPr>
            <a:xfrm>
              <a:off x="5631430" y="2649439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5623492" y="1490564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55"/>
          <p:cNvSpPr>
            <a:spLocks/>
          </p:cNvSpPr>
          <p:nvPr/>
        </p:nvSpPr>
        <p:spPr bwMode="auto">
          <a:xfrm>
            <a:off x="5631996" y="1496800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2" name="Freeform 55"/>
          <p:cNvSpPr>
            <a:spLocks/>
          </p:cNvSpPr>
          <p:nvPr/>
        </p:nvSpPr>
        <p:spPr bwMode="auto">
          <a:xfrm>
            <a:off x="6926830" y="1479451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2002" y="4690988"/>
            <a:ext cx="455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两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底面为水平面，俯视图中反映实形</a:t>
            </a:r>
          </a:p>
        </p:txBody>
      </p:sp>
      <p:sp>
        <p:nvSpPr>
          <p:cNvPr id="13" name="矩形 12"/>
          <p:cNvSpPr/>
          <p:nvPr/>
        </p:nvSpPr>
        <p:spPr>
          <a:xfrm>
            <a:off x="312002" y="5060204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前后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两侧棱面是正平面</a:t>
            </a:r>
          </a:p>
        </p:txBody>
      </p:sp>
      <p:sp>
        <p:nvSpPr>
          <p:cNvPr id="14" name="矩形 13"/>
          <p:cNvSpPr/>
          <p:nvPr/>
        </p:nvSpPr>
        <p:spPr>
          <a:xfrm>
            <a:off x="312002" y="5461872"/>
            <a:ext cx="3265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其余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四个侧棱面是铅垂面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290180" y="2668373"/>
            <a:ext cx="2173349" cy="1581266"/>
            <a:chOff x="6290180" y="2668373"/>
            <a:chExt cx="2173349" cy="1581266"/>
          </a:xfrm>
        </p:grpSpPr>
        <p:grpSp>
          <p:nvGrpSpPr>
            <p:cNvPr id="163" name="Group 72"/>
            <p:cNvGrpSpPr>
              <a:grpSpLocks/>
            </p:cNvGrpSpPr>
            <p:nvPr/>
          </p:nvGrpSpPr>
          <p:grpSpPr bwMode="auto">
            <a:xfrm>
              <a:off x="6290180" y="3706714"/>
              <a:ext cx="165100" cy="542925"/>
              <a:chOff x="3790" y="3353"/>
              <a:chExt cx="234" cy="342"/>
            </a:xfrm>
          </p:grpSpPr>
          <p:sp>
            <p:nvSpPr>
              <p:cNvPr id="164" name="Line 6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6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71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9" name="Group 87"/>
            <p:cNvGrpSpPr>
              <a:grpSpLocks/>
            </p:cNvGrpSpPr>
            <p:nvPr/>
          </p:nvGrpSpPr>
          <p:grpSpPr bwMode="auto">
            <a:xfrm rot="5400000" flipV="1">
              <a:off x="8089673" y="2499304"/>
              <a:ext cx="204788" cy="542925"/>
              <a:chOff x="3790" y="3353"/>
              <a:chExt cx="234" cy="342"/>
            </a:xfrm>
          </p:grpSpPr>
          <p:sp>
            <p:nvSpPr>
              <p:cNvPr id="180" name="Line 8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8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90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282788" y="2668490"/>
            <a:ext cx="1631466" cy="1046955"/>
            <a:chOff x="6282788" y="2668490"/>
            <a:chExt cx="1631466" cy="1046955"/>
          </a:xfrm>
        </p:grpSpPr>
        <p:grpSp>
          <p:nvGrpSpPr>
            <p:cNvPr id="167" name="Group 72"/>
            <p:cNvGrpSpPr>
              <a:grpSpLocks/>
            </p:cNvGrpSpPr>
            <p:nvPr/>
          </p:nvGrpSpPr>
          <p:grpSpPr bwMode="auto">
            <a:xfrm>
              <a:off x="6282788" y="3172520"/>
              <a:ext cx="165100" cy="542925"/>
              <a:chOff x="3790" y="3353"/>
              <a:chExt cx="234" cy="342"/>
            </a:xfrm>
          </p:grpSpPr>
          <p:sp>
            <p:nvSpPr>
              <p:cNvPr id="168" name="Line 6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6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1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3" name="Group 87"/>
            <p:cNvGrpSpPr>
              <a:grpSpLocks/>
            </p:cNvGrpSpPr>
            <p:nvPr/>
          </p:nvGrpSpPr>
          <p:grpSpPr bwMode="auto">
            <a:xfrm rot="5400000" flipV="1">
              <a:off x="7540398" y="2499421"/>
              <a:ext cx="204788" cy="542925"/>
              <a:chOff x="3790" y="3353"/>
              <a:chExt cx="234" cy="342"/>
            </a:xfrm>
          </p:grpSpPr>
          <p:sp>
            <p:nvSpPr>
              <p:cNvPr id="184" name="Line 8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8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90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8451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  <p:bldP spid="109582" grpId="0" autoUpdateAnimBg="0"/>
      <p:bldP spid="109619" grpId="0" autoUpdateAnimBg="0"/>
      <p:bldP spid="86" grpId="0" animBg="1"/>
      <p:bldP spid="86" grpId="1" animBg="1"/>
      <p:bldP spid="87" grpId="0" animBg="1"/>
      <p:bldP spid="88" grpId="0" animBg="1"/>
      <p:bldP spid="88" grpId="1" animBg="1"/>
      <p:bldP spid="92" grpId="0" animBg="1"/>
      <p:bldP spid="97" grpId="0" animBg="1"/>
      <p:bldP spid="97" grpId="1" animBg="1"/>
      <p:bldP spid="98" grpId="0" animBg="1"/>
      <p:bldP spid="98" grpId="1" animBg="1"/>
      <p:bldP spid="104" grpId="0" animBg="1"/>
      <p:bldP spid="118" grpId="0" animBg="1" autoUpdateAnimBg="0"/>
      <p:bldP spid="119" grpId="0" animBg="1"/>
      <p:bldP spid="119" grpId="1" animBg="1"/>
      <p:bldP spid="120" grpId="0" build="p" autoUpdateAnimBg="0"/>
      <p:bldP spid="120" grpId="1" build="allAtOnce"/>
      <p:bldP spid="121" grpId="0" animBg="1"/>
      <p:bldP spid="121" grpId="1" animBg="1"/>
      <p:bldP spid="122" grpId="0" build="p" autoUpdateAnimBg="0"/>
      <p:bldP spid="122" grpId="1" build="allAtOnce"/>
      <p:bldP spid="11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1169</Words>
  <Application>Microsoft Office PowerPoint</Application>
  <PresentationFormat>全屏显示(4:3)</PresentationFormat>
  <Paragraphs>307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Monotype Sorts</vt:lpstr>
      <vt:lpstr>等线</vt:lpstr>
      <vt:lpstr>黑体</vt:lpstr>
      <vt:lpstr>华文隶书</vt:lpstr>
      <vt:lpstr>隶书</vt:lpstr>
      <vt:lpstr>宋体</vt:lpstr>
      <vt:lpstr>微软雅黑</vt:lpstr>
      <vt:lpstr>Arial</vt:lpstr>
      <vt:lpstr>Calibri</vt:lpstr>
      <vt:lpstr>CommercialPi BT</vt:lpstr>
      <vt:lpstr>Harrington</vt:lpstr>
      <vt:lpstr>ISOCPEUR</vt:lpstr>
      <vt:lpstr>Symbol</vt:lpstr>
      <vt:lpstr>Times New Roman</vt:lpstr>
      <vt:lpstr>Wingdings</vt:lpstr>
      <vt:lpstr>默认设计模板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fj</dc:creator>
  <cp:lastModifiedBy>Windows 用户</cp:lastModifiedBy>
  <cp:revision>82</cp:revision>
  <dcterms:created xsi:type="dcterms:W3CDTF">2010-10-09T05:52:53Z</dcterms:created>
  <dcterms:modified xsi:type="dcterms:W3CDTF">2021-03-04T04:11:35Z</dcterms:modified>
</cp:coreProperties>
</file>