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5" r:id="rId2"/>
    <p:sldId id="283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86" r:id="rId16"/>
    <p:sldId id="277" r:id="rId17"/>
    <p:sldId id="284" r:id="rId18"/>
    <p:sldId id="279" r:id="rId19"/>
    <p:sldId id="280" r:id="rId20"/>
    <p:sldId id="281" r:id="rId21"/>
    <p:sldId id="282" r:id="rId22"/>
    <p:sldId id="287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63300"/>
    <a:srgbClr val="660033"/>
    <a:srgbClr val="FF9900"/>
    <a:srgbClr val="CC3300"/>
    <a:srgbClr val="885B2D"/>
    <a:srgbClr val="9933FF"/>
    <a:srgbClr val="7E3F00"/>
    <a:srgbClr val="FF9966"/>
    <a:srgbClr val="FEE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731E-6D69-4CCD-B877-D6E060B4EF40}" type="datetimeFigureOut">
              <a:rPr lang="zh-CN" altLang="en-US" smtClean="0"/>
              <a:t>2021/3/26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2709-FD9A-45C7-A4AB-ECCCB10CC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5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BFED-B966-41A7-A38E-6A421CA0B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21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39C24-C485-42DF-BD06-A4F32C58F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E07DA-E475-4C3D-B495-11EBB98CEB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8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A10A-84F4-4A27-849D-843058F8B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9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BA1D4-25D8-4608-B20D-C2D81E2993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24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C7C34-319B-4DF7-A61F-9086E1ED9D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2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563E0-665D-4E4E-A289-97E4946E7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58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4D27-B67D-4310-9241-1B040988B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1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C6A46-2C1B-47D7-80B8-723166E58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1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8C7CD-AF9F-40C6-83D6-395829C194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6AA6E-A96F-435D-882E-4313CAACE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4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3E5B2EF-0C56-461B-9B5B-3CC114DB9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png"/><Relationship Id="rId5" Type="http://schemas.openxmlformats.org/officeDocument/2006/relationships/image" Target="../media/image32.wmf"/><Relationship Id="rId10" Type="http://schemas.openxmlformats.org/officeDocument/2006/relationships/image" Target="../media/image33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4"/>
          <p:cNvSpPr txBox="1">
            <a:spLocks noChangeArrowheads="1"/>
          </p:cNvSpPr>
          <p:nvPr/>
        </p:nvSpPr>
        <p:spPr bwMode="auto">
          <a:xfrm>
            <a:off x="6024563" y="1449388"/>
            <a:ext cx="27717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400">
                <a:solidFill>
                  <a:srgbClr val="002060"/>
                </a:solidFill>
                <a:ea typeface="黑体" panose="02010609060101010101" pitchFamily="49" charset="-122"/>
              </a:rPr>
              <a:t>本周内容</a:t>
            </a:r>
            <a:endParaRPr lang="zh-CN" altLang="en-US" sz="44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445125" y="2189163"/>
            <a:ext cx="3351213" cy="4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立体与立体相交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712913" y="4989513"/>
            <a:ext cx="4414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本周核心目标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作出立体与立体相交的相贯线</a:t>
            </a:r>
            <a:endParaRPr lang="zh-CN" altLang="en-US" sz="20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289338" y="2789124"/>
            <a:ext cx="3825826" cy="15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平面体与回转体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回转体与回转</a:t>
            </a:r>
            <a:r>
              <a:rPr lang="zh-CN" altLang="en-US" sz="240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</a:t>
            </a: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  <a:endParaRPr lang="en-US" altLang="zh-CN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buClr>
                <a:schemeClr val="tx1"/>
              </a:buClr>
              <a:buFontTx/>
              <a:buChar char="•"/>
              <a:defRPr/>
            </a:pPr>
            <a:r>
              <a:rPr lang="zh-CN" altLang="en-US" sz="2400" kern="0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多形体相交</a:t>
            </a:r>
            <a:endParaRPr lang="zh-CN" altLang="en-US" sz="240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defRPr/>
            </a:pPr>
            <a:endParaRPr lang="zh-CN" altLang="en-US" sz="2400" kern="0" dirty="0" smtClean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78" name="组合 2"/>
          <p:cNvGrpSpPr>
            <a:grpSpLocks/>
          </p:cNvGrpSpPr>
          <p:nvPr/>
        </p:nvGrpSpPr>
        <p:grpSpPr bwMode="auto">
          <a:xfrm>
            <a:off x="-7938" y="0"/>
            <a:ext cx="9151938" cy="6858000"/>
            <a:chOff x="-8258" y="0"/>
            <a:chExt cx="9152258" cy="6858000"/>
          </a:xfrm>
        </p:grpSpPr>
        <p:grpSp>
          <p:nvGrpSpPr>
            <p:cNvPr id="3079" name="组合 1"/>
            <p:cNvGrpSpPr>
              <a:grpSpLocks/>
            </p:cNvGrpSpPr>
            <p:nvPr/>
          </p:nvGrpSpPr>
          <p:grpSpPr bwMode="auto">
            <a:xfrm flipH="1">
              <a:off x="0" y="0"/>
              <a:ext cx="9144000" cy="6858000"/>
              <a:chOff x="0" y="0"/>
              <a:chExt cx="9164638" cy="6858000"/>
            </a:xfrm>
          </p:grpSpPr>
          <p:sp>
            <p:nvSpPr>
              <p:cNvPr id="8" name="PA_Line 1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1476577" y="0"/>
                <a:ext cx="6767112" cy="6858000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9" name="PA_Line 16"/>
              <p:cNvSpPr>
                <a:spLocks noChangeShapeType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651725" y="0"/>
                <a:ext cx="3513234" cy="6237288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0" name="PA_Line 17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160338"/>
                <a:ext cx="9144273" cy="4352925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11" name="PA_Line 18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 flipV="1">
                <a:off x="7020104" y="722313"/>
                <a:ext cx="1708883" cy="6135687"/>
              </a:xfrm>
              <a:prstGeom prst="line">
                <a:avLst/>
              </a:prstGeom>
              <a:noFill/>
              <a:ln w="7938" cap="flat">
                <a:solidFill>
                  <a:srgbClr val="002B4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8580" tIns="34290" rIns="68580" bIns="34290"/>
              <a:lstStyle/>
              <a:p>
                <a:pPr>
                  <a:defRPr/>
                </a:pPr>
                <a:endParaRPr lang="zh-CN" altLang="en-US" sz="1350"/>
              </a:p>
            </p:txBody>
          </p:sp>
          <p:sp>
            <p:nvSpPr>
              <p:cNvPr id="3085" name="PA_椭圆 1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557942" y="1638300"/>
                <a:ext cx="74612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6" name="PA_椭圆 2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96008" y="3861048"/>
                <a:ext cx="76200" cy="74613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  <p:sp>
            <p:nvSpPr>
              <p:cNvPr id="3087" name="PA_椭圆 1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66050" y="2742926"/>
                <a:ext cx="76200" cy="74612"/>
              </a:xfrm>
              <a:prstGeom prst="ellipse">
                <a:avLst/>
              </a:prstGeom>
              <a:solidFill>
                <a:srgbClr val="002B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300"/>
              </a:p>
            </p:txBody>
          </p:sp>
        </p:grpSp>
        <p:sp>
          <p:nvSpPr>
            <p:cNvPr id="16" name="PA_任意多边形 5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-8258" y="3175"/>
              <a:ext cx="2475000" cy="4541838"/>
            </a:xfrm>
            <a:custGeom>
              <a:avLst/>
              <a:gdLst>
                <a:gd name="T0" fmla="*/ 1563267111 w 2332"/>
                <a:gd name="T1" fmla="*/ 0 h 3907"/>
                <a:gd name="T2" fmla="*/ 2147483647 w 2332"/>
                <a:gd name="T3" fmla="*/ 0 h 3907"/>
                <a:gd name="T4" fmla="*/ 2147483647 w 2332"/>
                <a:gd name="T5" fmla="*/ 2147483647 h 3907"/>
                <a:gd name="T6" fmla="*/ 0 w 2332"/>
                <a:gd name="T7" fmla="*/ 2147483647 h 3907"/>
                <a:gd name="T8" fmla="*/ 1563267111 w 2332"/>
                <a:gd name="T9" fmla="*/ 0 h 3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2" h="3907">
                  <a:moveTo>
                    <a:pt x="1462" y="0"/>
                  </a:moveTo>
                  <a:lnTo>
                    <a:pt x="2332" y="0"/>
                  </a:lnTo>
                  <a:lnTo>
                    <a:pt x="2332" y="3907"/>
                  </a:lnTo>
                  <a:lnTo>
                    <a:pt x="0" y="2595"/>
                  </a:lnTo>
                  <a:lnTo>
                    <a:pt x="146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254000" dist="127001" dir="2700000" algn="tl" rotWithShape="0">
                <a:srgbClr val="000000">
                  <a:alpha val="39998"/>
                </a:srgbClr>
              </a:outerShdw>
            </a:effectLst>
            <a:ex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 rot="13747764">
            <a:off x="7308304" y="4989513"/>
            <a:ext cx="1656184" cy="167984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dist="127001" dir="2700000" algn="tl" rotWithShape="0">
              <a:srgbClr val="000000">
                <a:alpha val="39998"/>
              </a:srgbClr>
            </a:outerShdw>
          </a:effectLst>
        </p:spPr>
        <p:txBody>
          <a:bodyPr anchor="ctr"/>
          <a:lstStyle/>
          <a:p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5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3C7DE2A-9580-4910-8E10-37602C052BFF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Line 2"/>
          <p:cNvSpPr>
            <a:spLocks noChangeShapeType="1"/>
          </p:cNvSpPr>
          <p:nvPr/>
        </p:nvSpPr>
        <p:spPr bwMode="auto">
          <a:xfrm>
            <a:off x="2028825" y="1570038"/>
            <a:ext cx="0" cy="1920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322388" y="1093788"/>
            <a:ext cx="4908550" cy="4697412"/>
            <a:chOff x="833" y="689"/>
            <a:chExt cx="3092" cy="2959"/>
          </a:xfrm>
        </p:grpSpPr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833" y="1584"/>
              <a:ext cx="162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2872" y="711"/>
              <a:ext cx="83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3712" y="711"/>
              <a:ext cx="0" cy="54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2875" y="714"/>
              <a:ext cx="0" cy="41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Oval 8"/>
            <p:cNvSpPr>
              <a:spLocks noChangeArrowheads="1"/>
            </p:cNvSpPr>
            <p:nvPr/>
          </p:nvSpPr>
          <p:spPr bwMode="auto">
            <a:xfrm>
              <a:off x="2646" y="1000"/>
              <a:ext cx="1176" cy="117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2000" y="2689"/>
              <a:ext cx="0" cy="8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 flipH="1">
              <a:off x="1256" y="2689"/>
              <a:ext cx="7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H="1" flipV="1">
              <a:off x="1274" y="2689"/>
              <a:ext cx="734" cy="83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833" y="3044"/>
              <a:ext cx="161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Rectangle 13"/>
            <p:cNvSpPr>
              <a:spLocks noChangeArrowheads="1"/>
            </p:cNvSpPr>
            <p:nvPr/>
          </p:nvSpPr>
          <p:spPr bwMode="auto">
            <a:xfrm>
              <a:off x="922" y="2449"/>
              <a:ext cx="1421" cy="1199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05" name="Freeform 14"/>
            <p:cNvSpPr>
              <a:spLocks/>
            </p:cNvSpPr>
            <p:nvPr/>
          </p:nvSpPr>
          <p:spPr bwMode="auto">
            <a:xfrm>
              <a:off x="1585" y="991"/>
              <a:ext cx="415" cy="237"/>
            </a:xfrm>
            <a:custGeom>
              <a:avLst/>
              <a:gdLst>
                <a:gd name="T0" fmla="*/ 0 w 829"/>
                <a:gd name="T1" fmla="*/ 0 h 474"/>
                <a:gd name="T2" fmla="*/ 1 w 829"/>
                <a:gd name="T3" fmla="*/ 1 h 474"/>
                <a:gd name="T4" fmla="*/ 1 w 829"/>
                <a:gd name="T5" fmla="*/ 1 h 474"/>
                <a:gd name="T6" fmla="*/ 1 w 829"/>
                <a:gd name="T7" fmla="*/ 1 h 474"/>
                <a:gd name="T8" fmla="*/ 1 w 829"/>
                <a:gd name="T9" fmla="*/ 1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9"/>
                <a:gd name="T16" fmla="*/ 0 h 474"/>
                <a:gd name="T17" fmla="*/ 829 w 829"/>
                <a:gd name="T18" fmla="*/ 474 h 4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9" h="474">
                  <a:moveTo>
                    <a:pt x="0" y="0"/>
                  </a:moveTo>
                  <a:lnTo>
                    <a:pt x="248" y="34"/>
                  </a:lnTo>
                  <a:lnTo>
                    <a:pt x="475" y="132"/>
                  </a:lnTo>
                  <a:lnTo>
                    <a:pt x="828" y="474"/>
                  </a:lnTo>
                  <a:lnTo>
                    <a:pt x="829" y="474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5"/>
            <p:cNvSpPr>
              <a:spLocks noChangeShapeType="1"/>
            </p:cNvSpPr>
            <p:nvPr/>
          </p:nvSpPr>
          <p:spPr bwMode="auto">
            <a:xfrm>
              <a:off x="3231" y="936"/>
              <a:ext cx="0" cy="130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Line 16"/>
            <p:cNvSpPr>
              <a:spLocks noChangeShapeType="1"/>
            </p:cNvSpPr>
            <p:nvPr/>
          </p:nvSpPr>
          <p:spPr bwMode="auto">
            <a:xfrm>
              <a:off x="2536" y="1584"/>
              <a:ext cx="138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Freeform 17"/>
            <p:cNvSpPr>
              <a:spLocks/>
            </p:cNvSpPr>
            <p:nvPr/>
          </p:nvSpPr>
          <p:spPr bwMode="auto">
            <a:xfrm>
              <a:off x="1278" y="990"/>
              <a:ext cx="312" cy="120"/>
            </a:xfrm>
            <a:custGeom>
              <a:avLst/>
              <a:gdLst>
                <a:gd name="T0" fmla="*/ 312 w 312"/>
                <a:gd name="T1" fmla="*/ 0 h 120"/>
                <a:gd name="T2" fmla="*/ 252 w 312"/>
                <a:gd name="T3" fmla="*/ 12 h 120"/>
                <a:gd name="T4" fmla="*/ 198 w 312"/>
                <a:gd name="T5" fmla="*/ 24 h 120"/>
                <a:gd name="T6" fmla="*/ 138 w 312"/>
                <a:gd name="T7" fmla="*/ 48 h 120"/>
                <a:gd name="T8" fmla="*/ 66 w 312"/>
                <a:gd name="T9" fmla="*/ 78 h 120"/>
                <a:gd name="T10" fmla="*/ 0 w 312"/>
                <a:gd name="T11" fmla="*/ 120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2"/>
                <a:gd name="T19" fmla="*/ 0 h 120"/>
                <a:gd name="T20" fmla="*/ 312 w 312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2" h="120">
                  <a:moveTo>
                    <a:pt x="312" y="0"/>
                  </a:moveTo>
                  <a:cubicBezTo>
                    <a:pt x="291" y="4"/>
                    <a:pt x="271" y="8"/>
                    <a:pt x="252" y="12"/>
                  </a:cubicBezTo>
                  <a:cubicBezTo>
                    <a:pt x="233" y="16"/>
                    <a:pt x="217" y="18"/>
                    <a:pt x="198" y="24"/>
                  </a:cubicBezTo>
                  <a:cubicBezTo>
                    <a:pt x="179" y="30"/>
                    <a:pt x="160" y="39"/>
                    <a:pt x="138" y="48"/>
                  </a:cubicBezTo>
                  <a:cubicBezTo>
                    <a:pt x="116" y="57"/>
                    <a:pt x="89" y="66"/>
                    <a:pt x="66" y="78"/>
                  </a:cubicBezTo>
                  <a:cubicBezTo>
                    <a:pt x="43" y="90"/>
                    <a:pt x="11" y="113"/>
                    <a:pt x="0" y="12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18"/>
            <p:cNvSpPr>
              <a:spLocks noChangeShapeType="1"/>
            </p:cNvSpPr>
            <p:nvPr/>
          </p:nvSpPr>
          <p:spPr bwMode="auto">
            <a:xfrm>
              <a:off x="1999" y="689"/>
              <a:ext cx="0" cy="53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9"/>
            <p:cNvSpPr>
              <a:spLocks noChangeShapeType="1"/>
            </p:cNvSpPr>
            <p:nvPr/>
          </p:nvSpPr>
          <p:spPr bwMode="auto">
            <a:xfrm>
              <a:off x="1999" y="989"/>
              <a:ext cx="3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2339" y="989"/>
              <a:ext cx="0" cy="1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21"/>
            <p:cNvSpPr>
              <a:spLocks noChangeShapeType="1"/>
            </p:cNvSpPr>
            <p:nvPr/>
          </p:nvSpPr>
          <p:spPr bwMode="auto">
            <a:xfrm flipH="1">
              <a:off x="918" y="2189"/>
              <a:ext cx="1425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V="1">
              <a:off x="918" y="990"/>
              <a:ext cx="0" cy="11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>
              <a:off x="922" y="989"/>
              <a:ext cx="66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>
              <a:off x="1278" y="689"/>
              <a:ext cx="0" cy="3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>
              <a:off x="1278" y="689"/>
              <a:ext cx="721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>
              <a:off x="1278" y="1110"/>
              <a:ext cx="7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293" name="Text Box 27"/>
          <p:cNvSpPr txBox="1">
            <a:spLocks noChangeArrowheads="1"/>
          </p:cNvSpPr>
          <p:nvPr/>
        </p:nvSpPr>
        <p:spPr bwMode="auto">
          <a:xfrm>
            <a:off x="565150" y="82550"/>
            <a:ext cx="4146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：求作主视图</a:t>
            </a:r>
          </a:p>
        </p:txBody>
      </p:sp>
      <p:pic>
        <p:nvPicPr>
          <p:cNvPr id="1229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4710113"/>
            <a:ext cx="2065337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6448FB5-6FC8-4EFD-B9F2-647B757A37A1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" y="88612"/>
            <a:ext cx="4391026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/>
            <a:r>
              <a:rPr lang="zh-CN" altLang="en-US" dirty="0" smtClean="0"/>
              <a:t>    二</a:t>
            </a:r>
            <a:r>
              <a:rPr lang="en-US" altLang="zh-CN" dirty="0"/>
              <a:t>. </a:t>
            </a:r>
            <a:r>
              <a:rPr lang="zh-CN" altLang="en-US" dirty="0"/>
              <a:t>两回转体相交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0913" y="2149475"/>
            <a:ext cx="2205037" cy="1095375"/>
            <a:chOff x="2999" y="1485"/>
            <a:chExt cx="1389" cy="690"/>
          </a:xfrm>
        </p:grpSpPr>
        <p:sp>
          <p:nvSpPr>
            <p:cNvPr id="13393" name="Line 5"/>
            <p:cNvSpPr>
              <a:spLocks noChangeShapeType="1"/>
            </p:cNvSpPr>
            <p:nvPr/>
          </p:nvSpPr>
          <p:spPr bwMode="auto">
            <a:xfrm>
              <a:off x="2999" y="1834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4" name="Line 6"/>
            <p:cNvSpPr>
              <a:spLocks noChangeShapeType="1"/>
            </p:cNvSpPr>
            <p:nvPr/>
          </p:nvSpPr>
          <p:spPr bwMode="auto">
            <a:xfrm>
              <a:off x="3655" y="1526"/>
              <a:ext cx="0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5" name="Oval 7"/>
            <p:cNvSpPr>
              <a:spLocks noChangeArrowheads="1"/>
            </p:cNvSpPr>
            <p:nvPr/>
          </p:nvSpPr>
          <p:spPr bwMode="auto">
            <a:xfrm>
              <a:off x="3389" y="1563"/>
              <a:ext cx="533" cy="5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3396" name="Freeform 8"/>
            <p:cNvSpPr>
              <a:spLocks/>
            </p:cNvSpPr>
            <p:nvPr/>
          </p:nvSpPr>
          <p:spPr bwMode="auto">
            <a:xfrm>
              <a:off x="3062" y="1485"/>
              <a:ext cx="1254" cy="690"/>
            </a:xfrm>
            <a:custGeom>
              <a:avLst/>
              <a:gdLst>
                <a:gd name="T0" fmla="*/ 0 w 1254"/>
                <a:gd name="T1" fmla="*/ 690 h 690"/>
                <a:gd name="T2" fmla="*/ 0 w 1254"/>
                <a:gd name="T3" fmla="*/ 0 h 690"/>
                <a:gd name="T4" fmla="*/ 1254 w 1254"/>
                <a:gd name="T5" fmla="*/ 0 h 690"/>
                <a:gd name="T6" fmla="*/ 1254 w 1254"/>
                <a:gd name="T7" fmla="*/ 690 h 690"/>
                <a:gd name="T8" fmla="*/ 0 w 1254"/>
                <a:gd name="T9" fmla="*/ 69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4"/>
                <a:gd name="T16" fmla="*/ 0 h 690"/>
                <a:gd name="T17" fmla="*/ 1254 w 1254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4" h="690">
                  <a:moveTo>
                    <a:pt x="0" y="690"/>
                  </a:moveTo>
                  <a:lnTo>
                    <a:pt x="0" y="0"/>
                  </a:lnTo>
                  <a:lnTo>
                    <a:pt x="1254" y="0"/>
                  </a:lnTo>
                  <a:lnTo>
                    <a:pt x="1254" y="690"/>
                  </a:lnTo>
                  <a:lnTo>
                    <a:pt x="0" y="69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437438" y="354013"/>
            <a:ext cx="1411287" cy="1604962"/>
            <a:chOff x="4685" y="223"/>
            <a:chExt cx="889" cy="1011"/>
          </a:xfrm>
        </p:grpSpPr>
        <p:sp>
          <p:nvSpPr>
            <p:cNvPr id="13389" name="Line 10"/>
            <p:cNvSpPr>
              <a:spLocks noChangeShapeType="1"/>
            </p:cNvSpPr>
            <p:nvPr/>
          </p:nvSpPr>
          <p:spPr bwMode="auto">
            <a:xfrm>
              <a:off x="4685" y="8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0" name="Line 11"/>
            <p:cNvSpPr>
              <a:spLocks noChangeShapeType="1"/>
            </p:cNvSpPr>
            <p:nvPr/>
          </p:nvSpPr>
          <p:spPr bwMode="auto">
            <a:xfrm>
              <a:off x="5140" y="223"/>
              <a:ext cx="0" cy="1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91" name="Oval 12"/>
            <p:cNvSpPr>
              <a:spLocks noChangeArrowheads="1"/>
            </p:cNvSpPr>
            <p:nvPr/>
          </p:nvSpPr>
          <p:spPr bwMode="auto">
            <a:xfrm>
              <a:off x="4793" y="472"/>
              <a:ext cx="689" cy="6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3392" name="Freeform 13"/>
            <p:cNvSpPr>
              <a:spLocks/>
            </p:cNvSpPr>
            <p:nvPr/>
          </p:nvSpPr>
          <p:spPr bwMode="auto">
            <a:xfrm>
              <a:off x="4874" y="310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0 w 528"/>
                <a:gd name="T3" fmla="*/ 0 h 288"/>
                <a:gd name="T4" fmla="*/ 528 w 528"/>
                <a:gd name="T5" fmla="*/ 0 h 288"/>
                <a:gd name="T6" fmla="*/ 528 w 528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88"/>
                <a:gd name="T14" fmla="*/ 528 w 52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88">
                  <a:moveTo>
                    <a:pt x="0" y="288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760913" y="407988"/>
            <a:ext cx="2311400" cy="1436687"/>
            <a:chOff x="2999" y="257"/>
            <a:chExt cx="1456" cy="905"/>
          </a:xfrm>
        </p:grpSpPr>
        <p:sp>
          <p:nvSpPr>
            <p:cNvPr id="13386" name="Line 15"/>
            <p:cNvSpPr>
              <a:spLocks noChangeShapeType="1"/>
            </p:cNvSpPr>
            <p:nvPr/>
          </p:nvSpPr>
          <p:spPr bwMode="auto">
            <a:xfrm>
              <a:off x="3655" y="257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7" name="Line 16"/>
            <p:cNvSpPr>
              <a:spLocks noChangeShapeType="1"/>
            </p:cNvSpPr>
            <p:nvPr/>
          </p:nvSpPr>
          <p:spPr bwMode="auto">
            <a:xfrm>
              <a:off x="2999" y="823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8" name="Freeform 17"/>
            <p:cNvSpPr>
              <a:spLocks/>
            </p:cNvSpPr>
            <p:nvPr/>
          </p:nvSpPr>
          <p:spPr bwMode="auto">
            <a:xfrm>
              <a:off x="3062" y="310"/>
              <a:ext cx="1254" cy="852"/>
            </a:xfrm>
            <a:custGeom>
              <a:avLst/>
              <a:gdLst>
                <a:gd name="T0" fmla="*/ 0 w 1254"/>
                <a:gd name="T1" fmla="*/ 852 h 852"/>
                <a:gd name="T2" fmla="*/ 0 w 1254"/>
                <a:gd name="T3" fmla="*/ 162 h 852"/>
                <a:gd name="T4" fmla="*/ 330 w 1254"/>
                <a:gd name="T5" fmla="*/ 162 h 852"/>
                <a:gd name="T6" fmla="*/ 330 w 1254"/>
                <a:gd name="T7" fmla="*/ 0 h 852"/>
                <a:gd name="T8" fmla="*/ 858 w 1254"/>
                <a:gd name="T9" fmla="*/ 0 h 852"/>
                <a:gd name="T10" fmla="*/ 858 w 1254"/>
                <a:gd name="T11" fmla="*/ 162 h 852"/>
                <a:gd name="T12" fmla="*/ 1254 w 1254"/>
                <a:gd name="T13" fmla="*/ 162 h 852"/>
                <a:gd name="T14" fmla="*/ 1254 w 1254"/>
                <a:gd name="T15" fmla="*/ 852 h 852"/>
                <a:gd name="T16" fmla="*/ 0 w 1254"/>
                <a:gd name="T17" fmla="*/ 852 h 8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54"/>
                <a:gd name="T28" fmla="*/ 0 h 852"/>
                <a:gd name="T29" fmla="*/ 1254 w 1254"/>
                <a:gd name="T30" fmla="*/ 852 h 8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54" h="852">
                  <a:moveTo>
                    <a:pt x="0" y="852"/>
                  </a:moveTo>
                  <a:lnTo>
                    <a:pt x="0" y="162"/>
                  </a:lnTo>
                  <a:lnTo>
                    <a:pt x="330" y="162"/>
                  </a:lnTo>
                  <a:lnTo>
                    <a:pt x="330" y="0"/>
                  </a:lnTo>
                  <a:lnTo>
                    <a:pt x="858" y="0"/>
                  </a:lnTo>
                  <a:lnTo>
                    <a:pt x="858" y="162"/>
                  </a:lnTo>
                  <a:lnTo>
                    <a:pt x="1254" y="162"/>
                  </a:lnTo>
                  <a:lnTo>
                    <a:pt x="1254" y="852"/>
                  </a:lnTo>
                  <a:lnTo>
                    <a:pt x="0" y="85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3074" name="Line 18"/>
          <p:cNvSpPr>
            <a:spLocks noChangeShapeType="1"/>
          </p:cNvSpPr>
          <p:nvPr/>
        </p:nvSpPr>
        <p:spPr bwMode="auto">
          <a:xfrm flipH="1">
            <a:off x="6192838" y="2106613"/>
            <a:ext cx="1385887" cy="7302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5" name="Line 19"/>
          <p:cNvSpPr>
            <a:spLocks noChangeShapeType="1"/>
          </p:cNvSpPr>
          <p:nvPr/>
        </p:nvSpPr>
        <p:spPr bwMode="auto">
          <a:xfrm flipV="1">
            <a:off x="7581900" y="771525"/>
            <a:ext cx="385763" cy="1528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6" name="Line 20"/>
          <p:cNvSpPr>
            <a:spLocks noChangeShapeType="1"/>
          </p:cNvSpPr>
          <p:nvPr/>
        </p:nvSpPr>
        <p:spPr bwMode="auto">
          <a:xfrm flipH="1">
            <a:off x="5800725" y="942975"/>
            <a:ext cx="27717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V="1">
            <a:off x="5381625" y="742950"/>
            <a:ext cx="0" cy="19621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6224588" y="752475"/>
            <a:ext cx="0" cy="19478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 flipH="1">
            <a:off x="4857750" y="809625"/>
            <a:ext cx="35433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080" name="Line 24"/>
          <p:cNvSpPr>
            <a:spLocks noChangeShapeType="1"/>
          </p:cNvSpPr>
          <p:nvPr/>
        </p:nvSpPr>
        <p:spPr bwMode="auto">
          <a:xfrm flipV="1">
            <a:off x="5457825" y="495300"/>
            <a:ext cx="0" cy="24526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1" name="Line 25"/>
          <p:cNvSpPr>
            <a:spLocks noChangeShapeType="1"/>
          </p:cNvSpPr>
          <p:nvPr/>
        </p:nvSpPr>
        <p:spPr bwMode="auto">
          <a:xfrm flipV="1">
            <a:off x="6143625" y="495300"/>
            <a:ext cx="0" cy="24526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2" name="Arc 26"/>
          <p:cNvSpPr>
            <a:spLocks/>
          </p:cNvSpPr>
          <p:nvPr/>
        </p:nvSpPr>
        <p:spPr bwMode="auto">
          <a:xfrm>
            <a:off x="5380038" y="454025"/>
            <a:ext cx="844550" cy="481013"/>
          </a:xfrm>
          <a:custGeom>
            <a:avLst/>
            <a:gdLst>
              <a:gd name="T0" fmla="*/ 2147483646 w 35003"/>
              <a:gd name="T1" fmla="*/ 2147483646 h 21600"/>
              <a:gd name="T2" fmla="*/ 0 w 35003"/>
              <a:gd name="T3" fmla="*/ 2147483646 h 21600"/>
              <a:gd name="T4" fmla="*/ 2147483646 w 35003"/>
              <a:gd name="T5" fmla="*/ 0 h 21600"/>
              <a:gd name="T6" fmla="*/ 0 60000 65536"/>
              <a:gd name="T7" fmla="*/ 0 60000 65536"/>
              <a:gd name="T8" fmla="*/ 0 60000 65536"/>
              <a:gd name="T9" fmla="*/ 0 w 35003"/>
              <a:gd name="T10" fmla="*/ 0 h 21600"/>
              <a:gd name="T11" fmla="*/ 35003 w 350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003" h="21600" fill="none" extrusionOk="0">
                <a:moveTo>
                  <a:pt x="35002" y="12702"/>
                </a:moveTo>
                <a:cubicBezTo>
                  <a:pt x="30938" y="18292"/>
                  <a:pt x="24444" y="21599"/>
                  <a:pt x="17533" y="21600"/>
                </a:cubicBezTo>
                <a:cubicBezTo>
                  <a:pt x="10583" y="21600"/>
                  <a:pt x="4058" y="18256"/>
                  <a:pt x="-1" y="12615"/>
                </a:cubicBezTo>
              </a:path>
              <a:path w="35003" h="21600" stroke="0" extrusionOk="0">
                <a:moveTo>
                  <a:pt x="35002" y="12702"/>
                </a:moveTo>
                <a:cubicBezTo>
                  <a:pt x="30938" y="18292"/>
                  <a:pt x="24444" y="21599"/>
                  <a:pt x="17533" y="21600"/>
                </a:cubicBezTo>
                <a:cubicBezTo>
                  <a:pt x="10583" y="21600"/>
                  <a:pt x="4058" y="18256"/>
                  <a:pt x="-1" y="12615"/>
                </a:cubicBezTo>
                <a:lnTo>
                  <a:pt x="17533" y="0"/>
                </a:lnTo>
                <a:lnTo>
                  <a:pt x="35002" y="12702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083" name="AutoShape 27"/>
          <p:cNvSpPr>
            <a:spLocks noChangeArrowheads="1"/>
          </p:cNvSpPr>
          <p:nvPr/>
        </p:nvSpPr>
        <p:spPr bwMode="auto">
          <a:xfrm>
            <a:off x="5341938" y="708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4" name="AutoShape 28"/>
          <p:cNvSpPr>
            <a:spLocks noChangeArrowheads="1"/>
          </p:cNvSpPr>
          <p:nvPr/>
        </p:nvSpPr>
        <p:spPr bwMode="auto">
          <a:xfrm>
            <a:off x="6180138" y="70326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5" name="AutoShape 29"/>
          <p:cNvSpPr>
            <a:spLocks noChangeArrowheads="1"/>
          </p:cNvSpPr>
          <p:nvPr/>
        </p:nvSpPr>
        <p:spPr bwMode="auto">
          <a:xfrm>
            <a:off x="5761038" y="9032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6" name="AutoShape 30"/>
          <p:cNvSpPr>
            <a:spLocks noChangeArrowheads="1"/>
          </p:cNvSpPr>
          <p:nvPr/>
        </p:nvSpPr>
        <p:spPr bwMode="auto">
          <a:xfrm>
            <a:off x="5418138" y="77470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7" name="AutoShape 31"/>
          <p:cNvSpPr>
            <a:spLocks noChangeArrowheads="1"/>
          </p:cNvSpPr>
          <p:nvPr/>
        </p:nvSpPr>
        <p:spPr bwMode="auto">
          <a:xfrm>
            <a:off x="6103938" y="77470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8" name="AutoShape 32"/>
          <p:cNvSpPr>
            <a:spLocks noChangeArrowheads="1"/>
          </p:cNvSpPr>
          <p:nvPr/>
        </p:nvSpPr>
        <p:spPr bwMode="auto">
          <a:xfrm>
            <a:off x="7699375" y="901700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89" name="AutoShape 33"/>
          <p:cNvSpPr>
            <a:spLocks noChangeArrowheads="1"/>
          </p:cNvSpPr>
          <p:nvPr/>
        </p:nvSpPr>
        <p:spPr bwMode="auto">
          <a:xfrm>
            <a:off x="8121650" y="7080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0" name="AutoShape 34"/>
          <p:cNvSpPr>
            <a:spLocks noChangeArrowheads="1"/>
          </p:cNvSpPr>
          <p:nvPr/>
        </p:nvSpPr>
        <p:spPr bwMode="auto">
          <a:xfrm>
            <a:off x="8537575" y="9032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1" name="AutoShape 35"/>
          <p:cNvSpPr>
            <a:spLocks noChangeArrowheads="1"/>
          </p:cNvSpPr>
          <p:nvPr/>
        </p:nvSpPr>
        <p:spPr bwMode="auto">
          <a:xfrm>
            <a:off x="5341938" y="266223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2" name="AutoShape 36"/>
          <p:cNvSpPr>
            <a:spLocks noChangeArrowheads="1"/>
          </p:cNvSpPr>
          <p:nvPr/>
        </p:nvSpPr>
        <p:spPr bwMode="auto">
          <a:xfrm>
            <a:off x="6184900" y="26622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3" name="AutoShape 37"/>
          <p:cNvSpPr>
            <a:spLocks noChangeArrowheads="1"/>
          </p:cNvSpPr>
          <p:nvPr/>
        </p:nvSpPr>
        <p:spPr bwMode="auto">
          <a:xfrm>
            <a:off x="5761038" y="223361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094" name="AutoShape 38"/>
          <p:cNvSpPr>
            <a:spLocks noChangeArrowheads="1"/>
          </p:cNvSpPr>
          <p:nvPr/>
        </p:nvSpPr>
        <p:spPr bwMode="auto">
          <a:xfrm>
            <a:off x="5756275" y="30813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733925" y="2928938"/>
            <a:ext cx="2438400" cy="366712"/>
            <a:chOff x="2982" y="1976"/>
            <a:chExt cx="1536" cy="231"/>
          </a:xfrm>
        </p:grpSpPr>
        <p:sp>
          <p:nvSpPr>
            <p:cNvPr id="13384" name="Line 40"/>
            <p:cNvSpPr>
              <a:spLocks noChangeShapeType="1"/>
            </p:cNvSpPr>
            <p:nvPr/>
          </p:nvSpPr>
          <p:spPr bwMode="auto">
            <a:xfrm>
              <a:off x="2982" y="1986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5" name="Text Box 41"/>
            <p:cNvSpPr txBox="1">
              <a:spLocks noChangeArrowheads="1"/>
            </p:cNvSpPr>
            <p:nvPr/>
          </p:nvSpPr>
          <p:spPr bwMode="auto">
            <a:xfrm>
              <a:off x="4380" y="197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 i="1">
                <a:latin typeface="ISOCPEUR" panose="020B0604020202020204" pitchFamily="34" charset="0"/>
              </a:endParaRPr>
            </a:p>
          </p:txBody>
        </p:sp>
      </p:grp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1" y="1973495"/>
            <a:ext cx="8931275" cy="452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作题步骤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）空间分析：</a:t>
            </a:r>
            <a:endParaRPr kumimoji="1"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分析交线所在位置，想象其形状趋势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）投影分析：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）画相贯线：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kumimoji="1" lang="zh-CN" altLang="en-US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kumimoji="1"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，利用基本体表面取点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方法，找点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先特殊点，后中间点</a:t>
            </a: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kumimoji="1"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顺序、光滑连接各点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）完成轮廓线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）判断可见性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8401050" y="323850"/>
            <a:ext cx="184150" cy="1709738"/>
            <a:chOff x="5292" y="204"/>
            <a:chExt cx="116" cy="1077"/>
          </a:xfrm>
        </p:grpSpPr>
        <p:sp>
          <p:nvSpPr>
            <p:cNvPr id="13382" name="Line 44"/>
            <p:cNvSpPr>
              <a:spLocks noChangeShapeType="1"/>
            </p:cNvSpPr>
            <p:nvPr/>
          </p:nvSpPr>
          <p:spPr bwMode="auto">
            <a:xfrm>
              <a:off x="5292" y="204"/>
              <a:ext cx="0" cy="10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3" name="Text Box 45"/>
            <p:cNvSpPr txBox="1">
              <a:spLocks noChangeArrowheads="1"/>
            </p:cNvSpPr>
            <p:nvPr/>
          </p:nvSpPr>
          <p:spPr bwMode="auto">
            <a:xfrm>
              <a:off x="5292" y="1108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 b="1" i="1" baseline="-10000">
                <a:solidFill>
                  <a:srgbClr val="FF3300"/>
                </a:solidFill>
                <a:latin typeface="ISOCPEUR" panose="020B0604020202020204" pitchFamily="34" charset="0"/>
              </a:endParaRPr>
            </a:p>
          </p:txBody>
        </p:sp>
      </p:grpSp>
      <p:sp>
        <p:nvSpPr>
          <p:cNvPr id="173102" name="AutoShape 46"/>
          <p:cNvSpPr>
            <a:spLocks noChangeArrowheads="1"/>
          </p:cNvSpPr>
          <p:nvPr/>
        </p:nvSpPr>
        <p:spPr bwMode="auto">
          <a:xfrm>
            <a:off x="6108700" y="29051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03" name="AutoShape 47"/>
          <p:cNvSpPr>
            <a:spLocks noChangeArrowheads="1"/>
          </p:cNvSpPr>
          <p:nvPr/>
        </p:nvSpPr>
        <p:spPr bwMode="auto">
          <a:xfrm>
            <a:off x="5418138" y="29098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04" name="AutoShape 48"/>
          <p:cNvSpPr>
            <a:spLocks noChangeArrowheads="1"/>
          </p:cNvSpPr>
          <p:nvPr/>
        </p:nvSpPr>
        <p:spPr bwMode="auto">
          <a:xfrm>
            <a:off x="8366125" y="7699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29" name="Text Box 73"/>
          <p:cNvSpPr txBox="1">
            <a:spLocks noChangeArrowheads="1"/>
          </p:cNvSpPr>
          <p:nvPr/>
        </p:nvSpPr>
        <p:spPr bwMode="auto">
          <a:xfrm>
            <a:off x="7486650" y="2032000"/>
            <a:ext cx="1657350" cy="841375"/>
          </a:xfrm>
          <a:prstGeom prst="rect">
            <a:avLst/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交线的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130" name="Oval 74"/>
          <p:cNvSpPr>
            <a:spLocks noChangeArrowheads="1"/>
          </p:cNvSpPr>
          <p:nvPr/>
        </p:nvSpPr>
        <p:spPr bwMode="auto">
          <a:xfrm>
            <a:off x="5372100" y="2266950"/>
            <a:ext cx="847725" cy="84772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73131" name="Arc 75"/>
          <p:cNvSpPr>
            <a:spLocks/>
          </p:cNvSpPr>
          <p:nvPr/>
        </p:nvSpPr>
        <p:spPr bwMode="auto">
          <a:xfrm>
            <a:off x="7735888" y="750888"/>
            <a:ext cx="835025" cy="515937"/>
          </a:xfrm>
          <a:custGeom>
            <a:avLst/>
            <a:gdLst>
              <a:gd name="T0" fmla="*/ 0 w 32923"/>
              <a:gd name="T1" fmla="*/ 2147483646 h 21600"/>
              <a:gd name="T2" fmla="*/ 2147483646 w 32923"/>
              <a:gd name="T3" fmla="*/ 2147483646 h 21600"/>
              <a:gd name="T4" fmla="*/ 2147483646 w 32923"/>
              <a:gd name="T5" fmla="*/ 2147483646 h 21600"/>
              <a:gd name="T6" fmla="*/ 0 60000 65536"/>
              <a:gd name="T7" fmla="*/ 0 60000 65536"/>
              <a:gd name="T8" fmla="*/ 0 60000 65536"/>
              <a:gd name="T9" fmla="*/ 0 w 32923"/>
              <a:gd name="T10" fmla="*/ 0 h 21600"/>
              <a:gd name="T11" fmla="*/ 32923 w 3292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23" h="21600" fill="none" extrusionOk="0">
                <a:moveTo>
                  <a:pt x="0" y="7812"/>
                </a:moveTo>
                <a:cubicBezTo>
                  <a:pt x="4103" y="2863"/>
                  <a:pt x="10198" y="-1"/>
                  <a:pt x="16627" y="0"/>
                </a:cubicBezTo>
                <a:cubicBezTo>
                  <a:pt x="22877" y="0"/>
                  <a:pt x="28820" y="2707"/>
                  <a:pt x="32923" y="7422"/>
                </a:cubicBezTo>
              </a:path>
              <a:path w="32923" h="21600" stroke="0" extrusionOk="0">
                <a:moveTo>
                  <a:pt x="0" y="7812"/>
                </a:moveTo>
                <a:cubicBezTo>
                  <a:pt x="4103" y="2863"/>
                  <a:pt x="10198" y="-1"/>
                  <a:pt x="16627" y="0"/>
                </a:cubicBezTo>
                <a:cubicBezTo>
                  <a:pt x="22877" y="0"/>
                  <a:pt x="28820" y="2707"/>
                  <a:pt x="32923" y="7422"/>
                </a:cubicBezTo>
                <a:lnTo>
                  <a:pt x="16627" y="21600"/>
                </a:lnTo>
                <a:lnTo>
                  <a:pt x="0" y="7812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3133" name="Text Box 77"/>
          <p:cNvSpPr txBox="1">
            <a:spLocks noChangeArrowheads="1"/>
          </p:cNvSpPr>
          <p:nvPr/>
        </p:nvSpPr>
        <p:spPr bwMode="auto">
          <a:xfrm>
            <a:off x="5354638" y="517525"/>
            <a:ext cx="32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k’</a:t>
            </a:r>
          </a:p>
        </p:txBody>
      </p:sp>
      <p:sp>
        <p:nvSpPr>
          <p:cNvPr id="173134" name="Text Box 78"/>
          <p:cNvSpPr txBox="1">
            <a:spLocks noChangeArrowheads="1"/>
          </p:cNvSpPr>
          <p:nvPr/>
        </p:nvSpPr>
        <p:spPr bwMode="auto">
          <a:xfrm>
            <a:off x="8186738" y="49371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k”, l”</a:t>
            </a:r>
          </a:p>
        </p:txBody>
      </p:sp>
      <p:sp>
        <p:nvSpPr>
          <p:cNvPr id="173135" name="Text Box 79"/>
          <p:cNvSpPr txBox="1">
            <a:spLocks noChangeArrowheads="1"/>
          </p:cNvSpPr>
          <p:nvPr/>
        </p:nvSpPr>
        <p:spPr bwMode="auto">
          <a:xfrm>
            <a:off x="6056313" y="2863850"/>
            <a:ext cx="238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l</a:t>
            </a:r>
          </a:p>
        </p:txBody>
      </p:sp>
      <p:sp>
        <p:nvSpPr>
          <p:cNvPr id="173136" name="Text Box 80"/>
          <p:cNvSpPr txBox="1">
            <a:spLocks noChangeArrowheads="1"/>
          </p:cNvSpPr>
          <p:nvPr/>
        </p:nvSpPr>
        <p:spPr bwMode="auto">
          <a:xfrm>
            <a:off x="5892800" y="5286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l’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5910119" y="3773220"/>
            <a:ext cx="2857500" cy="2844800"/>
            <a:chOff x="3740" y="2528"/>
            <a:chExt cx="1800" cy="1792"/>
          </a:xfrm>
        </p:grpSpPr>
        <p:sp>
          <p:nvSpPr>
            <p:cNvPr id="13372" name="Freeform 81"/>
            <p:cNvSpPr>
              <a:spLocks/>
            </p:cNvSpPr>
            <p:nvPr/>
          </p:nvSpPr>
          <p:spPr bwMode="auto">
            <a:xfrm>
              <a:off x="4266" y="3086"/>
              <a:ext cx="764" cy="286"/>
            </a:xfrm>
            <a:custGeom>
              <a:avLst/>
              <a:gdLst>
                <a:gd name="T0" fmla="*/ 0 w 764"/>
                <a:gd name="T1" fmla="*/ 28 h 286"/>
                <a:gd name="T2" fmla="*/ 10 w 764"/>
                <a:gd name="T3" fmla="*/ 46 h 286"/>
                <a:gd name="T4" fmla="*/ 50 w 764"/>
                <a:gd name="T5" fmla="*/ 78 h 286"/>
                <a:gd name="T6" fmla="*/ 112 w 764"/>
                <a:gd name="T7" fmla="*/ 118 h 286"/>
                <a:gd name="T8" fmla="*/ 182 w 764"/>
                <a:gd name="T9" fmla="*/ 154 h 286"/>
                <a:gd name="T10" fmla="*/ 290 w 764"/>
                <a:gd name="T11" fmla="*/ 206 h 286"/>
                <a:gd name="T12" fmla="*/ 340 w 764"/>
                <a:gd name="T13" fmla="*/ 228 h 286"/>
                <a:gd name="T14" fmla="*/ 382 w 764"/>
                <a:gd name="T15" fmla="*/ 246 h 286"/>
                <a:gd name="T16" fmla="*/ 472 w 764"/>
                <a:gd name="T17" fmla="*/ 274 h 286"/>
                <a:gd name="T18" fmla="*/ 532 w 764"/>
                <a:gd name="T19" fmla="*/ 284 h 286"/>
                <a:gd name="T20" fmla="*/ 598 w 764"/>
                <a:gd name="T21" fmla="*/ 282 h 286"/>
                <a:gd name="T22" fmla="*/ 652 w 764"/>
                <a:gd name="T23" fmla="*/ 262 h 286"/>
                <a:gd name="T24" fmla="*/ 700 w 764"/>
                <a:gd name="T25" fmla="*/ 224 h 286"/>
                <a:gd name="T26" fmla="*/ 730 w 764"/>
                <a:gd name="T27" fmla="*/ 174 h 286"/>
                <a:gd name="T28" fmla="*/ 752 w 764"/>
                <a:gd name="T29" fmla="*/ 112 h 286"/>
                <a:gd name="T30" fmla="*/ 762 w 764"/>
                <a:gd name="T31" fmla="*/ 50 h 286"/>
                <a:gd name="T32" fmla="*/ 764 w 764"/>
                <a:gd name="T33" fmla="*/ 26 h 286"/>
                <a:gd name="T34" fmla="*/ 764 w 764"/>
                <a:gd name="T35" fmla="*/ 0 h 2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64"/>
                <a:gd name="T55" fmla="*/ 0 h 286"/>
                <a:gd name="T56" fmla="*/ 764 w 764"/>
                <a:gd name="T57" fmla="*/ 286 h 28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64" h="286">
                  <a:moveTo>
                    <a:pt x="0" y="28"/>
                  </a:moveTo>
                  <a:cubicBezTo>
                    <a:pt x="1" y="33"/>
                    <a:pt x="2" y="38"/>
                    <a:pt x="10" y="46"/>
                  </a:cubicBezTo>
                  <a:cubicBezTo>
                    <a:pt x="18" y="54"/>
                    <a:pt x="33" y="66"/>
                    <a:pt x="50" y="78"/>
                  </a:cubicBezTo>
                  <a:cubicBezTo>
                    <a:pt x="67" y="90"/>
                    <a:pt x="90" y="105"/>
                    <a:pt x="112" y="118"/>
                  </a:cubicBezTo>
                  <a:cubicBezTo>
                    <a:pt x="134" y="131"/>
                    <a:pt x="152" y="139"/>
                    <a:pt x="182" y="154"/>
                  </a:cubicBezTo>
                  <a:cubicBezTo>
                    <a:pt x="212" y="169"/>
                    <a:pt x="264" y="194"/>
                    <a:pt x="290" y="206"/>
                  </a:cubicBezTo>
                  <a:cubicBezTo>
                    <a:pt x="316" y="218"/>
                    <a:pt x="325" y="221"/>
                    <a:pt x="340" y="228"/>
                  </a:cubicBezTo>
                  <a:cubicBezTo>
                    <a:pt x="355" y="235"/>
                    <a:pt x="360" y="238"/>
                    <a:pt x="382" y="246"/>
                  </a:cubicBezTo>
                  <a:cubicBezTo>
                    <a:pt x="404" y="254"/>
                    <a:pt x="447" y="268"/>
                    <a:pt x="472" y="274"/>
                  </a:cubicBezTo>
                  <a:cubicBezTo>
                    <a:pt x="497" y="280"/>
                    <a:pt x="511" y="283"/>
                    <a:pt x="532" y="284"/>
                  </a:cubicBezTo>
                  <a:cubicBezTo>
                    <a:pt x="553" y="285"/>
                    <a:pt x="578" y="286"/>
                    <a:pt x="598" y="282"/>
                  </a:cubicBezTo>
                  <a:cubicBezTo>
                    <a:pt x="618" y="278"/>
                    <a:pt x="635" y="272"/>
                    <a:pt x="652" y="262"/>
                  </a:cubicBezTo>
                  <a:cubicBezTo>
                    <a:pt x="669" y="252"/>
                    <a:pt x="687" y="239"/>
                    <a:pt x="700" y="224"/>
                  </a:cubicBezTo>
                  <a:cubicBezTo>
                    <a:pt x="713" y="209"/>
                    <a:pt x="721" y="193"/>
                    <a:pt x="730" y="174"/>
                  </a:cubicBezTo>
                  <a:cubicBezTo>
                    <a:pt x="739" y="155"/>
                    <a:pt x="747" y="133"/>
                    <a:pt x="752" y="112"/>
                  </a:cubicBezTo>
                  <a:cubicBezTo>
                    <a:pt x="757" y="91"/>
                    <a:pt x="760" y="64"/>
                    <a:pt x="762" y="50"/>
                  </a:cubicBezTo>
                  <a:cubicBezTo>
                    <a:pt x="764" y="36"/>
                    <a:pt x="764" y="34"/>
                    <a:pt x="764" y="26"/>
                  </a:cubicBezTo>
                  <a:cubicBezTo>
                    <a:pt x="764" y="18"/>
                    <a:pt x="764" y="9"/>
                    <a:pt x="764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73" name="Group 82"/>
            <p:cNvGrpSpPr>
              <a:grpSpLocks/>
            </p:cNvGrpSpPr>
            <p:nvPr/>
          </p:nvGrpSpPr>
          <p:grpSpPr bwMode="auto">
            <a:xfrm>
              <a:off x="3740" y="2528"/>
              <a:ext cx="1800" cy="1792"/>
              <a:chOff x="3633" y="2013"/>
              <a:chExt cx="1800" cy="1792"/>
            </a:xfrm>
          </p:grpSpPr>
          <p:sp>
            <p:nvSpPr>
              <p:cNvPr id="13374" name="Line 83"/>
              <p:cNvSpPr>
                <a:spLocks noChangeShapeType="1"/>
              </p:cNvSpPr>
              <p:nvPr/>
            </p:nvSpPr>
            <p:spPr bwMode="auto">
              <a:xfrm>
                <a:off x="4923" y="2411"/>
                <a:ext cx="0" cy="1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5" name="Line 84"/>
              <p:cNvSpPr>
                <a:spLocks noChangeShapeType="1"/>
              </p:cNvSpPr>
              <p:nvPr/>
            </p:nvSpPr>
            <p:spPr bwMode="auto">
              <a:xfrm flipV="1">
                <a:off x="4176" y="3014"/>
                <a:ext cx="1235" cy="7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6" name="Oval 85"/>
              <p:cNvSpPr>
                <a:spLocks noChangeArrowheads="1"/>
              </p:cNvSpPr>
              <p:nvPr/>
            </p:nvSpPr>
            <p:spPr bwMode="auto">
              <a:xfrm>
                <a:off x="4158" y="2177"/>
                <a:ext cx="765" cy="43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7" name="Line 86"/>
              <p:cNvSpPr>
                <a:spLocks noChangeShapeType="1"/>
              </p:cNvSpPr>
              <p:nvPr/>
            </p:nvSpPr>
            <p:spPr bwMode="auto">
              <a:xfrm>
                <a:off x="4159" y="2405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8" name="Oval 87"/>
              <p:cNvSpPr>
                <a:spLocks noChangeArrowheads="1"/>
              </p:cNvSpPr>
              <p:nvPr/>
            </p:nvSpPr>
            <p:spPr bwMode="auto">
              <a:xfrm rot="-1817339">
                <a:off x="3633" y="2805"/>
                <a:ext cx="565" cy="1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9" name="Line 88"/>
              <p:cNvSpPr>
                <a:spLocks noChangeShapeType="1"/>
              </p:cNvSpPr>
              <p:nvPr/>
            </p:nvSpPr>
            <p:spPr bwMode="auto">
              <a:xfrm flipV="1">
                <a:off x="3675" y="2589"/>
                <a:ext cx="482" cy="2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0" name="Line 89"/>
              <p:cNvSpPr>
                <a:spLocks noChangeShapeType="1"/>
              </p:cNvSpPr>
              <p:nvPr/>
            </p:nvSpPr>
            <p:spPr bwMode="auto">
              <a:xfrm flipV="1">
                <a:off x="4786" y="2151"/>
                <a:ext cx="124" cy="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1" name="Arc 90"/>
              <p:cNvSpPr>
                <a:spLocks/>
              </p:cNvSpPr>
              <p:nvPr/>
            </p:nvSpPr>
            <p:spPr bwMode="auto">
              <a:xfrm rot="3571188">
                <a:off x="4780" y="2357"/>
                <a:ext cx="998" cy="309"/>
              </a:xfrm>
              <a:custGeom>
                <a:avLst/>
                <a:gdLst>
                  <a:gd name="T0" fmla="*/ 0 w 43172"/>
                  <a:gd name="T1" fmla="*/ 0 h 21600"/>
                  <a:gd name="T2" fmla="*/ 0 w 43172"/>
                  <a:gd name="T3" fmla="*/ 0 h 21600"/>
                  <a:gd name="T4" fmla="*/ 0 w 4317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72"/>
                  <a:gd name="T10" fmla="*/ 0 h 21600"/>
                  <a:gd name="T11" fmla="*/ 43172 w 4317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72" h="21600" fill="none" extrusionOk="0">
                    <a:moveTo>
                      <a:pt x="0" y="20597"/>
                    </a:moveTo>
                    <a:cubicBezTo>
                      <a:pt x="536" y="9070"/>
                      <a:pt x="10037" y="-1"/>
                      <a:pt x="21577" y="0"/>
                    </a:cubicBezTo>
                    <a:cubicBezTo>
                      <a:pt x="33317" y="0"/>
                      <a:pt x="42908" y="9378"/>
                      <a:pt x="43171" y="21116"/>
                    </a:cubicBezTo>
                  </a:path>
                  <a:path w="43172" h="21600" stroke="0" extrusionOk="0">
                    <a:moveTo>
                      <a:pt x="0" y="20597"/>
                    </a:moveTo>
                    <a:cubicBezTo>
                      <a:pt x="536" y="9070"/>
                      <a:pt x="10037" y="-1"/>
                      <a:pt x="21577" y="0"/>
                    </a:cubicBezTo>
                    <a:cubicBezTo>
                      <a:pt x="33317" y="0"/>
                      <a:pt x="42908" y="9378"/>
                      <a:pt x="43171" y="21116"/>
                    </a:cubicBezTo>
                    <a:lnTo>
                      <a:pt x="21577" y="21600"/>
                    </a:lnTo>
                    <a:lnTo>
                      <a:pt x="0" y="20597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54" name="Rectangle 67"/>
          <p:cNvSpPr>
            <a:spLocks noChangeArrowheads="1"/>
          </p:cNvSpPr>
          <p:nvPr/>
        </p:nvSpPr>
        <p:spPr bwMode="auto">
          <a:xfrm>
            <a:off x="116331" y="1005899"/>
            <a:ext cx="4565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相贯线的形状特点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通常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为一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曲线</a:t>
            </a:r>
          </a:p>
        </p:txBody>
      </p:sp>
      <p:grpSp>
        <p:nvGrpSpPr>
          <p:cNvPr id="14405" name="Group 69"/>
          <p:cNvGrpSpPr>
            <a:grpSpLocks/>
          </p:cNvGrpSpPr>
          <p:nvPr/>
        </p:nvGrpSpPr>
        <p:grpSpPr bwMode="auto">
          <a:xfrm>
            <a:off x="5106988" y="2433638"/>
            <a:ext cx="1384300" cy="338137"/>
            <a:chOff x="3217" y="1533"/>
            <a:chExt cx="872" cy="213"/>
          </a:xfrm>
        </p:grpSpPr>
        <p:sp>
          <p:nvSpPr>
            <p:cNvPr id="13370" name="Text Box 76"/>
            <p:cNvSpPr txBox="1">
              <a:spLocks noChangeArrowheads="1"/>
            </p:cNvSpPr>
            <p:nvPr/>
          </p:nvSpPr>
          <p:spPr bwMode="auto">
            <a:xfrm>
              <a:off x="3217" y="1534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1</a:t>
              </a:r>
            </a:p>
          </p:txBody>
        </p:sp>
        <p:sp>
          <p:nvSpPr>
            <p:cNvPr id="13371" name="Text Box 76"/>
            <p:cNvSpPr txBox="1">
              <a:spLocks noChangeArrowheads="1"/>
            </p:cNvSpPr>
            <p:nvPr/>
          </p:nvSpPr>
          <p:spPr bwMode="auto">
            <a:xfrm>
              <a:off x="3882" y="1533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3</a:t>
              </a:r>
            </a:p>
          </p:txBody>
        </p:sp>
      </p:grpSp>
      <p:sp>
        <p:nvSpPr>
          <p:cNvPr id="173132" name="Text Box 76"/>
          <p:cNvSpPr txBox="1">
            <a:spLocks noChangeArrowheads="1"/>
          </p:cNvSpPr>
          <p:nvPr/>
        </p:nvSpPr>
        <p:spPr bwMode="auto">
          <a:xfrm>
            <a:off x="5229225" y="287178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k</a:t>
            </a:r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5422900" y="2255838"/>
            <a:ext cx="439738" cy="1050925"/>
            <a:chOff x="3416" y="1421"/>
            <a:chExt cx="277" cy="662"/>
          </a:xfrm>
        </p:grpSpPr>
        <p:sp>
          <p:nvSpPr>
            <p:cNvPr id="13368" name="Text Box 76"/>
            <p:cNvSpPr txBox="1">
              <a:spLocks noChangeArrowheads="1"/>
            </p:cNvSpPr>
            <p:nvPr/>
          </p:nvSpPr>
          <p:spPr bwMode="auto">
            <a:xfrm>
              <a:off x="3509" y="1421"/>
              <a:ext cx="1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4</a:t>
              </a:r>
            </a:p>
          </p:txBody>
        </p:sp>
        <p:sp>
          <p:nvSpPr>
            <p:cNvPr id="13369" name="Text Box 76"/>
            <p:cNvSpPr txBox="1">
              <a:spLocks noChangeArrowheads="1"/>
            </p:cNvSpPr>
            <p:nvPr/>
          </p:nvSpPr>
          <p:spPr bwMode="auto">
            <a:xfrm>
              <a:off x="3416" y="1871"/>
              <a:ext cx="2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2</a:t>
              </a:r>
            </a:p>
          </p:txBody>
        </p:sp>
      </p:grp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7908925" y="479425"/>
            <a:ext cx="509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1“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3”</a:t>
            </a:r>
          </a:p>
        </p:txBody>
      </p:sp>
      <p:grpSp>
        <p:nvGrpSpPr>
          <p:cNvPr id="14413" name="Group 77"/>
          <p:cNvGrpSpPr>
            <a:grpSpLocks/>
          </p:cNvGrpSpPr>
          <p:nvPr/>
        </p:nvGrpSpPr>
        <p:grpSpPr bwMode="auto">
          <a:xfrm>
            <a:off x="7404100" y="669925"/>
            <a:ext cx="1662113" cy="422275"/>
            <a:chOff x="4664" y="422"/>
            <a:chExt cx="1047" cy="266"/>
          </a:xfrm>
        </p:grpSpPr>
        <p:sp>
          <p:nvSpPr>
            <p:cNvPr id="13366" name="Text Box 76"/>
            <p:cNvSpPr txBox="1">
              <a:spLocks noChangeArrowheads="1"/>
            </p:cNvSpPr>
            <p:nvPr/>
          </p:nvSpPr>
          <p:spPr bwMode="auto">
            <a:xfrm>
              <a:off x="5384" y="476"/>
              <a:ext cx="3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2“</a:t>
              </a:r>
            </a:p>
          </p:txBody>
        </p:sp>
        <p:sp>
          <p:nvSpPr>
            <p:cNvPr id="13367" name="Text Box 76"/>
            <p:cNvSpPr txBox="1">
              <a:spLocks noChangeArrowheads="1"/>
            </p:cNvSpPr>
            <p:nvPr/>
          </p:nvSpPr>
          <p:spPr bwMode="auto">
            <a:xfrm>
              <a:off x="4664" y="422"/>
              <a:ext cx="3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ISOCPEUR" panose="020B0604020202020204" pitchFamily="34" charset="0"/>
                </a:rPr>
                <a:t>4“</a:t>
              </a:r>
            </a:p>
          </p:txBody>
        </p:sp>
      </p:grpSp>
      <p:sp>
        <p:nvSpPr>
          <p:cNvPr id="15" name="Text Box 76"/>
          <p:cNvSpPr txBox="1">
            <a:spLocks noChangeArrowheads="1"/>
          </p:cNvSpPr>
          <p:nvPr/>
        </p:nvSpPr>
        <p:spPr bwMode="auto">
          <a:xfrm>
            <a:off x="5708650" y="622300"/>
            <a:ext cx="5191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2‘  4’</a:t>
            </a:r>
          </a:p>
        </p:txBody>
      </p:sp>
      <p:sp>
        <p:nvSpPr>
          <p:cNvPr id="16" name="Text Box 76"/>
          <p:cNvSpPr txBox="1">
            <a:spLocks noChangeArrowheads="1"/>
          </p:cNvSpPr>
          <p:nvPr/>
        </p:nvSpPr>
        <p:spPr bwMode="auto">
          <a:xfrm>
            <a:off x="5084763" y="460375"/>
            <a:ext cx="519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1‘</a:t>
            </a:r>
          </a:p>
        </p:txBody>
      </p:sp>
      <p:sp>
        <p:nvSpPr>
          <p:cNvPr id="17" name="Text Box 76"/>
          <p:cNvSpPr txBox="1">
            <a:spLocks noChangeArrowheads="1"/>
          </p:cNvSpPr>
          <p:nvPr/>
        </p:nvSpPr>
        <p:spPr bwMode="auto">
          <a:xfrm>
            <a:off x="6194425" y="484188"/>
            <a:ext cx="519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latin typeface="ISOCPEUR" panose="020B0604020202020204" pitchFamily="34" charset="0"/>
              </a:rPr>
              <a:t>3’</a:t>
            </a:r>
          </a:p>
        </p:txBody>
      </p:sp>
      <p:sp>
        <p:nvSpPr>
          <p:cNvPr id="14419" name="Text Box 83"/>
          <p:cNvSpPr txBox="1">
            <a:spLocks noChangeArrowheads="1"/>
          </p:cNvSpPr>
          <p:nvPr/>
        </p:nvSpPr>
        <p:spPr bwMode="auto">
          <a:xfrm>
            <a:off x="5135563" y="0"/>
            <a:ext cx="252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例：完成两圆柱交线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3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3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73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73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73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7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7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7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17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7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73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73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73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4" grpId="0" animBg="1"/>
      <p:bldP spid="173074" grpId="1" animBg="1"/>
      <p:bldP spid="173075" grpId="0" animBg="1"/>
      <p:bldP spid="173075" grpId="1" animBg="1"/>
      <p:bldP spid="173076" grpId="0" animBg="1"/>
      <p:bldP spid="173077" grpId="0" animBg="1"/>
      <p:bldP spid="173078" grpId="0" animBg="1"/>
      <p:bldP spid="173079" grpId="0" animBg="1"/>
      <p:bldP spid="173080" grpId="0" animBg="1"/>
      <p:bldP spid="173081" grpId="0" animBg="1"/>
      <p:bldP spid="173082" grpId="0" animBg="1"/>
      <p:bldP spid="173083" grpId="0" animBg="1"/>
      <p:bldP spid="173084" grpId="0" animBg="1"/>
      <p:bldP spid="173085" grpId="0" animBg="1"/>
      <p:bldP spid="173086" grpId="0" animBg="1"/>
      <p:bldP spid="173087" grpId="0" animBg="1"/>
      <p:bldP spid="173088" grpId="0" animBg="1"/>
      <p:bldP spid="173089" grpId="0" animBg="1"/>
      <p:bldP spid="173090" grpId="0" animBg="1"/>
      <p:bldP spid="173091" grpId="0" animBg="1"/>
      <p:bldP spid="173092" grpId="0" animBg="1"/>
      <p:bldP spid="173093" grpId="0" animBg="1"/>
      <p:bldP spid="173094" grpId="0" animBg="1"/>
      <p:bldP spid="173098" grpId="0" build="p" autoUpdateAnimBg="0"/>
      <p:bldP spid="173102" grpId="0" animBg="1"/>
      <p:bldP spid="173103" grpId="0" animBg="1"/>
      <p:bldP spid="173104" grpId="0" animBg="1"/>
      <p:bldP spid="173129" grpId="0" animBg="1" autoUpdateAnimBg="0"/>
      <p:bldP spid="173129" grpId="1" animBg="1"/>
      <p:bldP spid="173130" grpId="0" animBg="1"/>
      <p:bldP spid="173130" grpId="1" animBg="1"/>
      <p:bldP spid="173131" grpId="0" animBg="1"/>
      <p:bldP spid="173131" grpId="1" animBg="1"/>
      <p:bldP spid="173133" grpId="0"/>
      <p:bldP spid="173134" grpId="0"/>
      <p:bldP spid="173135" grpId="0"/>
      <p:bldP spid="173136" grpId="0"/>
      <p:bldP spid="173132" grpId="0"/>
      <p:bldP spid="12" grpId="0"/>
      <p:bldP spid="12" grpId="1"/>
      <p:bldP spid="15" grpId="0"/>
      <p:bldP spid="15" grpId="1"/>
      <p:bldP spid="16" grpId="0"/>
      <p:bldP spid="16" grpId="1"/>
      <p:bldP spid="17" grpId="0"/>
      <p:bldP spid="17" grpId="1"/>
      <p:bldP spid="144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DA8351-745A-4DAD-96D6-E45C4EA938BD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12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92" name="AutoShape 172"/>
          <p:cNvSpPr>
            <a:spLocks noChangeArrowheads="1"/>
          </p:cNvSpPr>
          <p:nvPr/>
        </p:nvSpPr>
        <p:spPr bwMode="auto">
          <a:xfrm>
            <a:off x="3592513" y="388938"/>
            <a:ext cx="2114550" cy="2038350"/>
          </a:xfrm>
          <a:prstGeom prst="triangle">
            <a:avLst>
              <a:gd name="adj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25" name="Line 205"/>
          <p:cNvSpPr>
            <a:spLocks noChangeShapeType="1"/>
          </p:cNvSpPr>
          <p:nvPr/>
        </p:nvSpPr>
        <p:spPr bwMode="auto">
          <a:xfrm>
            <a:off x="3659188" y="3470275"/>
            <a:ext cx="19526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Text Box 163"/>
          <p:cNvSpPr txBox="1">
            <a:spLocks noChangeArrowheads="1"/>
          </p:cNvSpPr>
          <p:nvPr/>
        </p:nvSpPr>
        <p:spPr bwMode="auto">
          <a:xfrm>
            <a:off x="9597" y="320676"/>
            <a:ext cx="385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例：完成圆柱与圆锥相交</a:t>
            </a:r>
          </a:p>
        </p:txBody>
      </p:sp>
      <p:sp>
        <p:nvSpPr>
          <p:cNvPr id="5298" name="Line 178"/>
          <p:cNvSpPr>
            <a:spLocks noChangeShapeType="1"/>
          </p:cNvSpPr>
          <p:nvPr/>
        </p:nvSpPr>
        <p:spPr bwMode="auto">
          <a:xfrm>
            <a:off x="2994025" y="1649413"/>
            <a:ext cx="55118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00" name="Line 180"/>
          <p:cNvSpPr>
            <a:spLocks noChangeShapeType="1"/>
          </p:cNvSpPr>
          <p:nvPr/>
        </p:nvSpPr>
        <p:spPr bwMode="auto">
          <a:xfrm>
            <a:off x="3052763" y="1890713"/>
            <a:ext cx="527685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3144838" y="2722563"/>
            <a:ext cx="2984500" cy="2390775"/>
            <a:chOff x="1866" y="2124"/>
            <a:chExt cx="1880" cy="1506"/>
          </a:xfrm>
        </p:grpSpPr>
        <p:sp>
          <p:nvSpPr>
            <p:cNvPr id="14436" name="Line 169"/>
            <p:cNvSpPr>
              <a:spLocks noChangeShapeType="1"/>
            </p:cNvSpPr>
            <p:nvPr/>
          </p:nvSpPr>
          <p:spPr bwMode="auto">
            <a:xfrm>
              <a:off x="2814" y="2124"/>
              <a:ext cx="0" cy="15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7" name="Line 170"/>
            <p:cNvSpPr>
              <a:spLocks noChangeShapeType="1"/>
            </p:cNvSpPr>
            <p:nvPr/>
          </p:nvSpPr>
          <p:spPr bwMode="auto">
            <a:xfrm>
              <a:off x="1866" y="2880"/>
              <a:ext cx="1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8" name="Freeform 188"/>
            <p:cNvSpPr>
              <a:spLocks/>
            </p:cNvSpPr>
            <p:nvPr/>
          </p:nvSpPr>
          <p:spPr bwMode="auto">
            <a:xfrm>
              <a:off x="1904" y="2596"/>
              <a:ext cx="320" cy="572"/>
            </a:xfrm>
            <a:custGeom>
              <a:avLst/>
              <a:gdLst>
                <a:gd name="T0" fmla="*/ 316 w 320"/>
                <a:gd name="T1" fmla="*/ 572 h 572"/>
                <a:gd name="T2" fmla="*/ 0 w 320"/>
                <a:gd name="T3" fmla="*/ 572 h 572"/>
                <a:gd name="T4" fmla="*/ 0 w 320"/>
                <a:gd name="T5" fmla="*/ 0 h 572"/>
                <a:gd name="T6" fmla="*/ 320 w 320"/>
                <a:gd name="T7" fmla="*/ 0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572"/>
                <a:gd name="T14" fmla="*/ 320 w 320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572">
                  <a:moveTo>
                    <a:pt x="316" y="572"/>
                  </a:moveTo>
                  <a:lnTo>
                    <a:pt x="0" y="572"/>
                  </a:lnTo>
                  <a:lnTo>
                    <a:pt x="0" y="0"/>
                  </a:lnTo>
                  <a:lnTo>
                    <a:pt x="32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9" name="Freeform 190"/>
            <p:cNvSpPr>
              <a:spLocks/>
            </p:cNvSpPr>
            <p:nvPr/>
          </p:nvSpPr>
          <p:spPr bwMode="auto">
            <a:xfrm>
              <a:off x="3408" y="2596"/>
              <a:ext cx="312" cy="572"/>
            </a:xfrm>
            <a:custGeom>
              <a:avLst/>
              <a:gdLst>
                <a:gd name="T0" fmla="*/ 4 w 312"/>
                <a:gd name="T1" fmla="*/ 0 h 572"/>
                <a:gd name="T2" fmla="*/ 312 w 312"/>
                <a:gd name="T3" fmla="*/ 0 h 572"/>
                <a:gd name="T4" fmla="*/ 312 w 312"/>
                <a:gd name="T5" fmla="*/ 572 h 572"/>
                <a:gd name="T6" fmla="*/ 0 w 312"/>
                <a:gd name="T7" fmla="*/ 572 h 5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572"/>
                <a:gd name="T14" fmla="*/ 312 w 312"/>
                <a:gd name="T15" fmla="*/ 572 h 5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572">
                  <a:moveTo>
                    <a:pt x="4" y="0"/>
                  </a:moveTo>
                  <a:lnTo>
                    <a:pt x="312" y="0"/>
                  </a:lnTo>
                  <a:lnTo>
                    <a:pt x="312" y="572"/>
                  </a:lnTo>
                  <a:lnTo>
                    <a:pt x="0" y="57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0" name="Arc 191"/>
            <p:cNvSpPr>
              <a:spLocks/>
            </p:cNvSpPr>
            <p:nvPr/>
          </p:nvSpPr>
          <p:spPr bwMode="auto">
            <a:xfrm>
              <a:off x="2215" y="2212"/>
              <a:ext cx="1202" cy="664"/>
            </a:xfrm>
            <a:custGeom>
              <a:avLst/>
              <a:gdLst>
                <a:gd name="T0" fmla="*/ 0 w 39228"/>
                <a:gd name="T1" fmla="*/ 0 h 21600"/>
                <a:gd name="T2" fmla="*/ 0 w 39228"/>
                <a:gd name="T3" fmla="*/ 0 h 21600"/>
                <a:gd name="T4" fmla="*/ 0 w 39228"/>
                <a:gd name="T5" fmla="*/ 0 h 21600"/>
                <a:gd name="T6" fmla="*/ 0 60000 65536"/>
                <a:gd name="T7" fmla="*/ 0 60000 65536"/>
                <a:gd name="T8" fmla="*/ 0 60000 65536"/>
                <a:gd name="T9" fmla="*/ 0 w 39228"/>
                <a:gd name="T10" fmla="*/ 0 h 21600"/>
                <a:gd name="T11" fmla="*/ 39228 w 392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28" h="21600" fill="none" extrusionOk="0">
                  <a:moveTo>
                    <a:pt x="0" y="12426"/>
                  </a:moveTo>
                  <a:cubicBezTo>
                    <a:pt x="3557" y="4842"/>
                    <a:pt x="11178" y="-1"/>
                    <a:pt x="19555" y="0"/>
                  </a:cubicBezTo>
                  <a:cubicBezTo>
                    <a:pt x="28033" y="0"/>
                    <a:pt x="35727" y="4960"/>
                    <a:pt x="39228" y="12681"/>
                  </a:cubicBezTo>
                </a:path>
                <a:path w="39228" h="21600" stroke="0" extrusionOk="0">
                  <a:moveTo>
                    <a:pt x="0" y="12426"/>
                  </a:moveTo>
                  <a:cubicBezTo>
                    <a:pt x="3557" y="4842"/>
                    <a:pt x="11178" y="-1"/>
                    <a:pt x="19555" y="0"/>
                  </a:cubicBezTo>
                  <a:cubicBezTo>
                    <a:pt x="28033" y="0"/>
                    <a:pt x="35727" y="4960"/>
                    <a:pt x="39228" y="12681"/>
                  </a:cubicBezTo>
                  <a:lnTo>
                    <a:pt x="19555" y="21600"/>
                  </a:lnTo>
                  <a:lnTo>
                    <a:pt x="0" y="12426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1" name="Arc 192"/>
            <p:cNvSpPr>
              <a:spLocks/>
            </p:cNvSpPr>
            <p:nvPr/>
          </p:nvSpPr>
          <p:spPr bwMode="auto">
            <a:xfrm>
              <a:off x="2224" y="2877"/>
              <a:ext cx="1193" cy="664"/>
            </a:xfrm>
            <a:custGeom>
              <a:avLst/>
              <a:gdLst>
                <a:gd name="T0" fmla="*/ 0 w 38794"/>
                <a:gd name="T1" fmla="*/ 0 h 21600"/>
                <a:gd name="T2" fmla="*/ 0 w 38794"/>
                <a:gd name="T3" fmla="*/ 0 h 21600"/>
                <a:gd name="T4" fmla="*/ 0 w 38794"/>
                <a:gd name="T5" fmla="*/ 0 h 21600"/>
                <a:gd name="T6" fmla="*/ 0 60000 65536"/>
                <a:gd name="T7" fmla="*/ 0 60000 65536"/>
                <a:gd name="T8" fmla="*/ 0 60000 65536"/>
                <a:gd name="T9" fmla="*/ 0 w 38794"/>
                <a:gd name="T10" fmla="*/ 0 h 21600"/>
                <a:gd name="T11" fmla="*/ 38794 w 3879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94" h="21600" fill="none" extrusionOk="0">
                  <a:moveTo>
                    <a:pt x="38794" y="9505"/>
                  </a:moveTo>
                  <a:cubicBezTo>
                    <a:pt x="35166" y="16907"/>
                    <a:pt x="27641" y="21599"/>
                    <a:pt x="19398" y="21600"/>
                  </a:cubicBezTo>
                  <a:cubicBezTo>
                    <a:pt x="11153" y="21600"/>
                    <a:pt x="3627" y="16906"/>
                    <a:pt x="0" y="9501"/>
                  </a:cubicBezTo>
                </a:path>
                <a:path w="38794" h="21600" stroke="0" extrusionOk="0">
                  <a:moveTo>
                    <a:pt x="38794" y="9505"/>
                  </a:moveTo>
                  <a:cubicBezTo>
                    <a:pt x="35166" y="16907"/>
                    <a:pt x="27641" y="21599"/>
                    <a:pt x="19398" y="21600"/>
                  </a:cubicBezTo>
                  <a:cubicBezTo>
                    <a:pt x="11153" y="21600"/>
                    <a:pt x="3627" y="16906"/>
                    <a:pt x="0" y="9501"/>
                  </a:cubicBezTo>
                  <a:lnTo>
                    <a:pt x="19398" y="0"/>
                  </a:lnTo>
                  <a:lnTo>
                    <a:pt x="38794" y="950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2" name="Arc 193"/>
            <p:cNvSpPr>
              <a:spLocks/>
            </p:cNvSpPr>
            <p:nvPr/>
          </p:nvSpPr>
          <p:spPr bwMode="auto">
            <a:xfrm>
              <a:off x="2816" y="2587"/>
              <a:ext cx="664" cy="583"/>
            </a:xfrm>
            <a:custGeom>
              <a:avLst/>
              <a:gdLst>
                <a:gd name="T0" fmla="*/ 0 w 21600"/>
                <a:gd name="T1" fmla="*/ 0 h 18952"/>
                <a:gd name="T2" fmla="*/ 0 w 21600"/>
                <a:gd name="T3" fmla="*/ 0 h 18952"/>
                <a:gd name="T4" fmla="*/ 0 w 21600"/>
                <a:gd name="T5" fmla="*/ 0 h 189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952"/>
                <a:gd name="T11" fmla="*/ 21600 w 21600"/>
                <a:gd name="T12" fmla="*/ 18952 h 189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952" fill="none" extrusionOk="0">
                  <a:moveTo>
                    <a:pt x="19499" y="-1"/>
                  </a:moveTo>
                  <a:cubicBezTo>
                    <a:pt x="20882" y="2902"/>
                    <a:pt x="21600" y="6076"/>
                    <a:pt x="21600" y="9292"/>
                  </a:cubicBezTo>
                  <a:cubicBezTo>
                    <a:pt x="21600" y="12645"/>
                    <a:pt x="20819" y="15952"/>
                    <a:pt x="19319" y="18951"/>
                  </a:cubicBezTo>
                </a:path>
                <a:path w="21600" h="18952" stroke="0" extrusionOk="0">
                  <a:moveTo>
                    <a:pt x="19499" y="-1"/>
                  </a:moveTo>
                  <a:cubicBezTo>
                    <a:pt x="20882" y="2902"/>
                    <a:pt x="21600" y="6076"/>
                    <a:pt x="21600" y="9292"/>
                  </a:cubicBezTo>
                  <a:cubicBezTo>
                    <a:pt x="21600" y="12645"/>
                    <a:pt x="20819" y="15952"/>
                    <a:pt x="19319" y="18951"/>
                  </a:cubicBezTo>
                  <a:lnTo>
                    <a:pt x="0" y="9292"/>
                  </a:lnTo>
                  <a:lnTo>
                    <a:pt x="19499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43" name="Arc 194"/>
            <p:cNvSpPr>
              <a:spLocks/>
            </p:cNvSpPr>
            <p:nvPr/>
          </p:nvSpPr>
          <p:spPr bwMode="auto">
            <a:xfrm>
              <a:off x="2154" y="2593"/>
              <a:ext cx="664" cy="573"/>
            </a:xfrm>
            <a:custGeom>
              <a:avLst/>
              <a:gdLst>
                <a:gd name="T0" fmla="*/ 0 w 21600"/>
                <a:gd name="T1" fmla="*/ 0 h 18636"/>
                <a:gd name="T2" fmla="*/ 0 w 21600"/>
                <a:gd name="T3" fmla="*/ 0 h 18636"/>
                <a:gd name="T4" fmla="*/ 0 w 21600"/>
                <a:gd name="T5" fmla="*/ 0 h 18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636"/>
                <a:gd name="T11" fmla="*/ 21600 w 21600"/>
                <a:gd name="T12" fmla="*/ 18636 h 18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636" fill="none" extrusionOk="0">
                  <a:moveTo>
                    <a:pt x="2150" y="18635"/>
                  </a:moveTo>
                  <a:cubicBezTo>
                    <a:pt x="735" y="15706"/>
                    <a:pt x="0" y="12494"/>
                    <a:pt x="0" y="9241"/>
                  </a:cubicBezTo>
                  <a:cubicBezTo>
                    <a:pt x="-1" y="6044"/>
                    <a:pt x="709" y="2888"/>
                    <a:pt x="2076" y="-1"/>
                  </a:cubicBezTo>
                </a:path>
                <a:path w="21600" h="18636" stroke="0" extrusionOk="0">
                  <a:moveTo>
                    <a:pt x="2150" y="18635"/>
                  </a:moveTo>
                  <a:cubicBezTo>
                    <a:pt x="735" y="15706"/>
                    <a:pt x="0" y="12494"/>
                    <a:pt x="0" y="9241"/>
                  </a:cubicBezTo>
                  <a:cubicBezTo>
                    <a:pt x="-1" y="6044"/>
                    <a:pt x="709" y="2888"/>
                    <a:pt x="2076" y="-1"/>
                  </a:cubicBezTo>
                  <a:lnTo>
                    <a:pt x="21600" y="9241"/>
                  </a:lnTo>
                  <a:lnTo>
                    <a:pt x="2150" y="1863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4"/>
          <p:cNvGrpSpPr>
            <a:grpSpLocks/>
          </p:cNvGrpSpPr>
          <p:nvPr/>
        </p:nvGrpSpPr>
        <p:grpSpPr bwMode="auto">
          <a:xfrm>
            <a:off x="6230938" y="301625"/>
            <a:ext cx="2114550" cy="2181225"/>
            <a:chOff x="3810" y="599"/>
            <a:chExt cx="1332" cy="1374"/>
          </a:xfrm>
        </p:grpSpPr>
        <p:sp>
          <p:nvSpPr>
            <p:cNvPr id="14432" name="Line 167"/>
            <p:cNvSpPr>
              <a:spLocks noChangeShapeType="1"/>
            </p:cNvSpPr>
            <p:nvPr/>
          </p:nvSpPr>
          <p:spPr bwMode="auto">
            <a:xfrm>
              <a:off x="4478" y="599"/>
              <a:ext cx="0" cy="13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3" name="AutoShape 174"/>
            <p:cNvSpPr>
              <a:spLocks noChangeArrowheads="1"/>
            </p:cNvSpPr>
            <p:nvPr/>
          </p:nvSpPr>
          <p:spPr bwMode="auto">
            <a:xfrm>
              <a:off x="3810" y="654"/>
              <a:ext cx="1332" cy="1284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434" name="Oval 176"/>
            <p:cNvSpPr>
              <a:spLocks noChangeArrowheads="1"/>
            </p:cNvSpPr>
            <p:nvPr/>
          </p:nvSpPr>
          <p:spPr bwMode="auto">
            <a:xfrm>
              <a:off x="4188" y="1160"/>
              <a:ext cx="570" cy="57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435" name="Line 199"/>
            <p:cNvSpPr>
              <a:spLocks noChangeShapeType="1"/>
            </p:cNvSpPr>
            <p:nvPr/>
          </p:nvSpPr>
          <p:spPr bwMode="auto">
            <a:xfrm>
              <a:off x="4140" y="1448"/>
              <a:ext cx="65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23" name="Line 203"/>
          <p:cNvSpPr>
            <a:spLocks noChangeShapeType="1"/>
          </p:cNvSpPr>
          <p:nvPr/>
        </p:nvSpPr>
        <p:spPr bwMode="auto">
          <a:xfrm>
            <a:off x="3995738" y="1655763"/>
            <a:ext cx="0" cy="2273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4" name="Oval 204"/>
          <p:cNvSpPr>
            <a:spLocks noChangeArrowheads="1"/>
          </p:cNvSpPr>
          <p:nvPr/>
        </p:nvSpPr>
        <p:spPr bwMode="auto">
          <a:xfrm>
            <a:off x="3995738" y="3268663"/>
            <a:ext cx="1295400" cy="12954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26" name="Line 206"/>
          <p:cNvSpPr>
            <a:spLocks noChangeShapeType="1"/>
          </p:cNvSpPr>
          <p:nvPr/>
        </p:nvSpPr>
        <p:spPr bwMode="auto">
          <a:xfrm>
            <a:off x="3706813" y="4384675"/>
            <a:ext cx="1905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7" name="Line 207"/>
          <p:cNvSpPr>
            <a:spLocks noChangeShapeType="1"/>
          </p:cNvSpPr>
          <p:nvPr/>
        </p:nvSpPr>
        <p:spPr bwMode="auto">
          <a:xfrm>
            <a:off x="3757613" y="2097088"/>
            <a:ext cx="0" cy="1825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28" name="Line 208"/>
          <p:cNvSpPr>
            <a:spLocks noChangeShapeType="1"/>
          </p:cNvSpPr>
          <p:nvPr/>
        </p:nvSpPr>
        <p:spPr bwMode="auto">
          <a:xfrm flipH="1">
            <a:off x="4235450" y="1198563"/>
            <a:ext cx="0" cy="27241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1" name="Line 211"/>
          <p:cNvSpPr>
            <a:spLocks noChangeShapeType="1"/>
          </p:cNvSpPr>
          <p:nvPr/>
        </p:nvSpPr>
        <p:spPr bwMode="auto">
          <a:xfrm>
            <a:off x="3040063" y="1379538"/>
            <a:ext cx="5257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3" name="Line 213"/>
          <p:cNvSpPr>
            <a:spLocks noChangeShapeType="1"/>
          </p:cNvSpPr>
          <p:nvPr/>
        </p:nvSpPr>
        <p:spPr bwMode="auto">
          <a:xfrm>
            <a:off x="5154613" y="1376363"/>
            <a:ext cx="0" cy="25463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34" name="Oval 214"/>
          <p:cNvSpPr>
            <a:spLocks noChangeArrowheads="1"/>
          </p:cNvSpPr>
          <p:nvPr/>
        </p:nvSpPr>
        <p:spPr bwMode="auto">
          <a:xfrm>
            <a:off x="4132263" y="3397250"/>
            <a:ext cx="1022350" cy="1022350"/>
          </a:xfrm>
          <a:prstGeom prst="ellips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35" name="Line 215"/>
          <p:cNvSpPr>
            <a:spLocks noChangeShapeType="1"/>
          </p:cNvSpPr>
          <p:nvPr/>
        </p:nvSpPr>
        <p:spPr bwMode="auto">
          <a:xfrm>
            <a:off x="3205163" y="3549650"/>
            <a:ext cx="287655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6" name="Line 216"/>
          <p:cNvSpPr>
            <a:spLocks noChangeShapeType="1"/>
          </p:cNvSpPr>
          <p:nvPr/>
        </p:nvSpPr>
        <p:spPr bwMode="auto">
          <a:xfrm>
            <a:off x="3198813" y="4286250"/>
            <a:ext cx="288925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39" name="Line 219"/>
          <p:cNvSpPr>
            <a:spLocks noChangeShapeType="1"/>
          </p:cNvSpPr>
          <p:nvPr/>
        </p:nvSpPr>
        <p:spPr bwMode="auto">
          <a:xfrm>
            <a:off x="3205163" y="3535363"/>
            <a:ext cx="287655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0" name="Line 220"/>
          <p:cNvSpPr>
            <a:spLocks noChangeShapeType="1"/>
          </p:cNvSpPr>
          <p:nvPr/>
        </p:nvSpPr>
        <p:spPr bwMode="auto">
          <a:xfrm>
            <a:off x="3205163" y="4303713"/>
            <a:ext cx="2882900" cy="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1" name="Line 221"/>
          <p:cNvSpPr>
            <a:spLocks noChangeShapeType="1"/>
          </p:cNvSpPr>
          <p:nvPr/>
        </p:nvSpPr>
        <p:spPr bwMode="auto">
          <a:xfrm>
            <a:off x="3871913" y="1884363"/>
            <a:ext cx="0" cy="2038350"/>
          </a:xfrm>
          <a:prstGeom prst="lin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42" name="Oval 222"/>
          <p:cNvSpPr>
            <a:spLocks noChangeArrowheads="1"/>
          </p:cNvSpPr>
          <p:nvPr/>
        </p:nvSpPr>
        <p:spPr bwMode="auto">
          <a:xfrm>
            <a:off x="3871913" y="3148013"/>
            <a:ext cx="1543050" cy="1543050"/>
          </a:xfrm>
          <a:prstGeom prst="ellipse">
            <a:avLst/>
          </a:prstGeom>
          <a:noFill/>
          <a:ln w="6350">
            <a:solidFill>
              <a:srgbClr val="3333FF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4" name="Group 295"/>
          <p:cNvGrpSpPr>
            <a:grpSpLocks/>
          </p:cNvGrpSpPr>
          <p:nvPr/>
        </p:nvGrpSpPr>
        <p:grpSpPr bwMode="auto">
          <a:xfrm>
            <a:off x="3094038" y="265113"/>
            <a:ext cx="3060700" cy="2257425"/>
            <a:chOff x="1834" y="576"/>
            <a:chExt cx="1928" cy="1422"/>
          </a:xfrm>
        </p:grpSpPr>
        <p:sp>
          <p:nvSpPr>
            <p:cNvPr id="14429" name="Line 171"/>
            <p:cNvSpPr>
              <a:spLocks noChangeShapeType="1"/>
            </p:cNvSpPr>
            <p:nvPr/>
          </p:nvSpPr>
          <p:spPr bwMode="auto">
            <a:xfrm flipV="1">
              <a:off x="2808" y="576"/>
              <a:ext cx="0" cy="142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200"/>
            <p:cNvSpPr>
              <a:spLocks noChangeShapeType="1"/>
            </p:cNvSpPr>
            <p:nvPr/>
          </p:nvSpPr>
          <p:spPr bwMode="auto">
            <a:xfrm>
              <a:off x="1834" y="1448"/>
              <a:ext cx="19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lgDash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Freeform 225"/>
            <p:cNvSpPr>
              <a:spLocks/>
            </p:cNvSpPr>
            <p:nvPr/>
          </p:nvSpPr>
          <p:spPr bwMode="auto">
            <a:xfrm>
              <a:off x="1898" y="652"/>
              <a:ext cx="1816" cy="1284"/>
            </a:xfrm>
            <a:custGeom>
              <a:avLst/>
              <a:gdLst>
                <a:gd name="T0" fmla="*/ 244 w 1816"/>
                <a:gd name="T1" fmla="*/ 1284 h 1284"/>
                <a:gd name="T2" fmla="*/ 348 w 1816"/>
                <a:gd name="T3" fmla="*/ 1080 h 1284"/>
                <a:gd name="T4" fmla="*/ 0 w 1816"/>
                <a:gd name="T5" fmla="*/ 1080 h 1284"/>
                <a:gd name="T6" fmla="*/ 0 w 1816"/>
                <a:gd name="T7" fmla="*/ 508 h 1284"/>
                <a:gd name="T8" fmla="*/ 648 w 1816"/>
                <a:gd name="T9" fmla="*/ 508 h 1284"/>
                <a:gd name="T10" fmla="*/ 908 w 1816"/>
                <a:gd name="T11" fmla="*/ 0 h 1284"/>
                <a:gd name="T12" fmla="*/ 1172 w 1816"/>
                <a:gd name="T13" fmla="*/ 508 h 1284"/>
                <a:gd name="T14" fmla="*/ 1816 w 1816"/>
                <a:gd name="T15" fmla="*/ 508 h 1284"/>
                <a:gd name="T16" fmla="*/ 1816 w 1816"/>
                <a:gd name="T17" fmla="*/ 1080 h 1284"/>
                <a:gd name="T18" fmla="*/ 1468 w 1816"/>
                <a:gd name="T19" fmla="*/ 1080 h 1284"/>
                <a:gd name="T20" fmla="*/ 1576 w 1816"/>
                <a:gd name="T21" fmla="*/ 1284 h 1284"/>
                <a:gd name="T22" fmla="*/ 244 w 1816"/>
                <a:gd name="T23" fmla="*/ 1284 h 12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6"/>
                <a:gd name="T37" fmla="*/ 0 h 1284"/>
                <a:gd name="T38" fmla="*/ 1816 w 1816"/>
                <a:gd name="T39" fmla="*/ 1284 h 128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6" h="1284">
                  <a:moveTo>
                    <a:pt x="244" y="1284"/>
                  </a:moveTo>
                  <a:lnTo>
                    <a:pt x="348" y="1080"/>
                  </a:lnTo>
                  <a:lnTo>
                    <a:pt x="0" y="1080"/>
                  </a:lnTo>
                  <a:lnTo>
                    <a:pt x="0" y="508"/>
                  </a:lnTo>
                  <a:lnTo>
                    <a:pt x="648" y="508"/>
                  </a:lnTo>
                  <a:lnTo>
                    <a:pt x="908" y="0"/>
                  </a:lnTo>
                  <a:lnTo>
                    <a:pt x="1172" y="508"/>
                  </a:lnTo>
                  <a:lnTo>
                    <a:pt x="1816" y="508"/>
                  </a:lnTo>
                  <a:lnTo>
                    <a:pt x="1816" y="1080"/>
                  </a:lnTo>
                  <a:lnTo>
                    <a:pt x="1468" y="1080"/>
                  </a:lnTo>
                  <a:lnTo>
                    <a:pt x="1576" y="1284"/>
                  </a:lnTo>
                  <a:lnTo>
                    <a:pt x="244" y="128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46" name="Line 226"/>
          <p:cNvSpPr>
            <a:spLocks noChangeShapeType="1"/>
          </p:cNvSpPr>
          <p:nvPr/>
        </p:nvSpPr>
        <p:spPr bwMode="auto">
          <a:xfrm flipV="1">
            <a:off x="4284663" y="1370013"/>
            <a:ext cx="0" cy="2184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7" name="Line 227"/>
          <p:cNvSpPr>
            <a:spLocks noChangeShapeType="1"/>
          </p:cNvSpPr>
          <p:nvPr/>
        </p:nvSpPr>
        <p:spPr bwMode="auto">
          <a:xfrm flipV="1">
            <a:off x="4176713" y="1643063"/>
            <a:ext cx="0" cy="1828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8" name="Line 228"/>
          <p:cNvSpPr>
            <a:spLocks noChangeShapeType="1"/>
          </p:cNvSpPr>
          <p:nvPr/>
        </p:nvSpPr>
        <p:spPr bwMode="auto">
          <a:xfrm flipV="1">
            <a:off x="3973513" y="1884363"/>
            <a:ext cx="0" cy="165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49" name="Freeform 229"/>
          <p:cNvSpPr>
            <a:spLocks/>
          </p:cNvSpPr>
          <p:nvPr/>
        </p:nvSpPr>
        <p:spPr bwMode="auto">
          <a:xfrm>
            <a:off x="4176713" y="3471863"/>
            <a:ext cx="127000" cy="908050"/>
          </a:xfrm>
          <a:custGeom>
            <a:avLst/>
            <a:gdLst>
              <a:gd name="T0" fmla="*/ 0 w 80"/>
              <a:gd name="T1" fmla="*/ 0 h 572"/>
              <a:gd name="T2" fmla="*/ 2147483646 w 80"/>
              <a:gd name="T3" fmla="*/ 2147483646 h 572"/>
              <a:gd name="T4" fmla="*/ 2147483646 w 80"/>
              <a:gd name="T5" fmla="*/ 2147483646 h 572"/>
              <a:gd name="T6" fmla="*/ 2147483646 w 80"/>
              <a:gd name="T7" fmla="*/ 2147483646 h 572"/>
              <a:gd name="T8" fmla="*/ 2147483646 w 80"/>
              <a:gd name="T9" fmla="*/ 2147483646 h 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572"/>
              <a:gd name="T17" fmla="*/ 80 w 80"/>
              <a:gd name="T18" fmla="*/ 572 h 5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572">
                <a:moveTo>
                  <a:pt x="0" y="0"/>
                </a:moveTo>
                <a:cubicBezTo>
                  <a:pt x="31" y="2"/>
                  <a:pt x="63" y="5"/>
                  <a:pt x="68" y="52"/>
                </a:cubicBezTo>
                <a:cubicBezTo>
                  <a:pt x="73" y="99"/>
                  <a:pt x="31" y="207"/>
                  <a:pt x="32" y="284"/>
                </a:cubicBezTo>
                <a:cubicBezTo>
                  <a:pt x="33" y="361"/>
                  <a:pt x="80" y="468"/>
                  <a:pt x="76" y="516"/>
                </a:cubicBezTo>
                <a:cubicBezTo>
                  <a:pt x="72" y="564"/>
                  <a:pt x="40" y="568"/>
                  <a:pt x="8" y="5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0" name="Freeform 230"/>
          <p:cNvSpPr>
            <a:spLocks/>
          </p:cNvSpPr>
          <p:nvPr/>
        </p:nvSpPr>
        <p:spPr bwMode="auto">
          <a:xfrm>
            <a:off x="3757613" y="3460750"/>
            <a:ext cx="431800" cy="919163"/>
          </a:xfrm>
          <a:custGeom>
            <a:avLst/>
            <a:gdLst>
              <a:gd name="T0" fmla="*/ 2147483646 w 272"/>
              <a:gd name="T1" fmla="*/ 2147483646 h 579"/>
              <a:gd name="T2" fmla="*/ 2147483646 w 272"/>
              <a:gd name="T3" fmla="*/ 2147483646 h 579"/>
              <a:gd name="T4" fmla="*/ 0 w 272"/>
              <a:gd name="T5" fmla="*/ 2147483646 h 579"/>
              <a:gd name="T6" fmla="*/ 2147483646 w 272"/>
              <a:gd name="T7" fmla="*/ 2147483646 h 579"/>
              <a:gd name="T8" fmla="*/ 2147483646 w 272"/>
              <a:gd name="T9" fmla="*/ 2147483646 h 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579"/>
              <a:gd name="T17" fmla="*/ 272 w 272"/>
              <a:gd name="T18" fmla="*/ 579 h 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579">
                <a:moveTo>
                  <a:pt x="264" y="7"/>
                </a:moveTo>
                <a:cubicBezTo>
                  <a:pt x="222" y="3"/>
                  <a:pt x="180" y="0"/>
                  <a:pt x="136" y="47"/>
                </a:cubicBezTo>
                <a:cubicBezTo>
                  <a:pt x="92" y="94"/>
                  <a:pt x="0" y="210"/>
                  <a:pt x="0" y="291"/>
                </a:cubicBezTo>
                <a:cubicBezTo>
                  <a:pt x="0" y="372"/>
                  <a:pt x="91" y="483"/>
                  <a:pt x="136" y="531"/>
                </a:cubicBezTo>
                <a:cubicBezTo>
                  <a:pt x="181" y="579"/>
                  <a:pt x="249" y="571"/>
                  <a:pt x="272" y="579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1" name="Freeform 231"/>
          <p:cNvSpPr>
            <a:spLocks/>
          </p:cNvSpPr>
          <p:nvPr/>
        </p:nvSpPr>
        <p:spPr bwMode="auto">
          <a:xfrm flipH="1">
            <a:off x="4989513" y="3471863"/>
            <a:ext cx="127000" cy="908050"/>
          </a:xfrm>
          <a:custGeom>
            <a:avLst/>
            <a:gdLst>
              <a:gd name="T0" fmla="*/ 0 w 80"/>
              <a:gd name="T1" fmla="*/ 0 h 572"/>
              <a:gd name="T2" fmla="*/ 2147483646 w 80"/>
              <a:gd name="T3" fmla="*/ 2147483646 h 572"/>
              <a:gd name="T4" fmla="*/ 2147483646 w 80"/>
              <a:gd name="T5" fmla="*/ 2147483646 h 572"/>
              <a:gd name="T6" fmla="*/ 2147483646 w 80"/>
              <a:gd name="T7" fmla="*/ 2147483646 h 572"/>
              <a:gd name="T8" fmla="*/ 2147483646 w 80"/>
              <a:gd name="T9" fmla="*/ 2147483646 h 5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572"/>
              <a:gd name="T17" fmla="*/ 80 w 80"/>
              <a:gd name="T18" fmla="*/ 572 h 5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572">
                <a:moveTo>
                  <a:pt x="0" y="0"/>
                </a:moveTo>
                <a:cubicBezTo>
                  <a:pt x="31" y="2"/>
                  <a:pt x="63" y="5"/>
                  <a:pt x="68" y="52"/>
                </a:cubicBezTo>
                <a:cubicBezTo>
                  <a:pt x="73" y="99"/>
                  <a:pt x="31" y="207"/>
                  <a:pt x="32" y="284"/>
                </a:cubicBezTo>
                <a:cubicBezTo>
                  <a:pt x="33" y="361"/>
                  <a:pt x="80" y="468"/>
                  <a:pt x="76" y="516"/>
                </a:cubicBezTo>
                <a:cubicBezTo>
                  <a:pt x="72" y="564"/>
                  <a:pt x="40" y="568"/>
                  <a:pt x="8" y="57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2" name="Freeform 232"/>
          <p:cNvSpPr>
            <a:spLocks/>
          </p:cNvSpPr>
          <p:nvPr/>
        </p:nvSpPr>
        <p:spPr bwMode="auto">
          <a:xfrm flipH="1">
            <a:off x="5103813" y="3467100"/>
            <a:ext cx="431800" cy="919163"/>
          </a:xfrm>
          <a:custGeom>
            <a:avLst/>
            <a:gdLst>
              <a:gd name="T0" fmla="*/ 2147483646 w 272"/>
              <a:gd name="T1" fmla="*/ 2147483646 h 579"/>
              <a:gd name="T2" fmla="*/ 2147483646 w 272"/>
              <a:gd name="T3" fmla="*/ 2147483646 h 579"/>
              <a:gd name="T4" fmla="*/ 0 w 272"/>
              <a:gd name="T5" fmla="*/ 2147483646 h 579"/>
              <a:gd name="T6" fmla="*/ 2147483646 w 272"/>
              <a:gd name="T7" fmla="*/ 2147483646 h 579"/>
              <a:gd name="T8" fmla="*/ 2147483646 w 272"/>
              <a:gd name="T9" fmla="*/ 2147483646 h 5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579"/>
              <a:gd name="T17" fmla="*/ 272 w 272"/>
              <a:gd name="T18" fmla="*/ 579 h 5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579">
                <a:moveTo>
                  <a:pt x="264" y="7"/>
                </a:moveTo>
                <a:cubicBezTo>
                  <a:pt x="222" y="3"/>
                  <a:pt x="180" y="0"/>
                  <a:pt x="136" y="47"/>
                </a:cubicBezTo>
                <a:cubicBezTo>
                  <a:pt x="92" y="94"/>
                  <a:pt x="0" y="210"/>
                  <a:pt x="0" y="291"/>
                </a:cubicBezTo>
                <a:cubicBezTo>
                  <a:pt x="0" y="372"/>
                  <a:pt x="91" y="483"/>
                  <a:pt x="136" y="531"/>
                </a:cubicBezTo>
                <a:cubicBezTo>
                  <a:pt x="181" y="579"/>
                  <a:pt x="249" y="571"/>
                  <a:pt x="272" y="579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3" name="Line 233"/>
          <p:cNvSpPr>
            <a:spLocks noChangeShapeType="1"/>
          </p:cNvSpPr>
          <p:nvPr/>
        </p:nvSpPr>
        <p:spPr bwMode="auto">
          <a:xfrm>
            <a:off x="5111750" y="34702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6" name="Line 236"/>
          <p:cNvSpPr>
            <a:spLocks noChangeShapeType="1"/>
          </p:cNvSpPr>
          <p:nvPr/>
        </p:nvSpPr>
        <p:spPr bwMode="auto">
          <a:xfrm>
            <a:off x="5111750" y="43799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7" name="Line 237"/>
          <p:cNvSpPr>
            <a:spLocks noChangeShapeType="1"/>
          </p:cNvSpPr>
          <p:nvPr/>
        </p:nvSpPr>
        <p:spPr bwMode="auto">
          <a:xfrm>
            <a:off x="3706813" y="3470275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58" name="Line 238"/>
          <p:cNvSpPr>
            <a:spLocks noChangeShapeType="1"/>
          </p:cNvSpPr>
          <p:nvPr/>
        </p:nvSpPr>
        <p:spPr bwMode="auto">
          <a:xfrm>
            <a:off x="3697288" y="437991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0" name="Freeform 240"/>
          <p:cNvSpPr>
            <a:spLocks/>
          </p:cNvSpPr>
          <p:nvPr/>
        </p:nvSpPr>
        <p:spPr bwMode="auto">
          <a:xfrm>
            <a:off x="3759200" y="1193800"/>
            <a:ext cx="533400" cy="904875"/>
          </a:xfrm>
          <a:custGeom>
            <a:avLst/>
            <a:gdLst>
              <a:gd name="T0" fmla="*/ 2147483646 w 336"/>
              <a:gd name="T1" fmla="*/ 0 h 570"/>
              <a:gd name="T2" fmla="*/ 2147483646 w 336"/>
              <a:gd name="T3" fmla="*/ 2147483646 h 570"/>
              <a:gd name="T4" fmla="*/ 2147483646 w 336"/>
              <a:gd name="T5" fmla="*/ 2147483646 h 570"/>
              <a:gd name="T6" fmla="*/ 2147483646 w 336"/>
              <a:gd name="T7" fmla="*/ 2147483646 h 570"/>
              <a:gd name="T8" fmla="*/ 0 w 336"/>
              <a:gd name="T9" fmla="*/ 2147483646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570"/>
              <a:gd name="T17" fmla="*/ 336 w 336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570">
                <a:moveTo>
                  <a:pt x="300" y="0"/>
                </a:moveTo>
                <a:cubicBezTo>
                  <a:pt x="318" y="34"/>
                  <a:pt x="336" y="69"/>
                  <a:pt x="330" y="117"/>
                </a:cubicBezTo>
                <a:cubicBezTo>
                  <a:pt x="324" y="165"/>
                  <a:pt x="296" y="235"/>
                  <a:pt x="264" y="288"/>
                </a:cubicBezTo>
                <a:cubicBezTo>
                  <a:pt x="232" y="341"/>
                  <a:pt x="179" y="391"/>
                  <a:pt x="135" y="438"/>
                </a:cubicBezTo>
                <a:cubicBezTo>
                  <a:pt x="91" y="485"/>
                  <a:pt x="23" y="548"/>
                  <a:pt x="0" y="57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1" name="Freeform 241"/>
          <p:cNvSpPr>
            <a:spLocks/>
          </p:cNvSpPr>
          <p:nvPr/>
        </p:nvSpPr>
        <p:spPr bwMode="auto">
          <a:xfrm flipH="1">
            <a:off x="4997450" y="1193800"/>
            <a:ext cx="533400" cy="904875"/>
          </a:xfrm>
          <a:custGeom>
            <a:avLst/>
            <a:gdLst>
              <a:gd name="T0" fmla="*/ 2147483646 w 336"/>
              <a:gd name="T1" fmla="*/ 0 h 570"/>
              <a:gd name="T2" fmla="*/ 2147483646 w 336"/>
              <a:gd name="T3" fmla="*/ 2147483646 h 570"/>
              <a:gd name="T4" fmla="*/ 2147483646 w 336"/>
              <a:gd name="T5" fmla="*/ 2147483646 h 570"/>
              <a:gd name="T6" fmla="*/ 2147483646 w 336"/>
              <a:gd name="T7" fmla="*/ 2147483646 h 570"/>
              <a:gd name="T8" fmla="*/ 0 w 336"/>
              <a:gd name="T9" fmla="*/ 2147483646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570"/>
              <a:gd name="T17" fmla="*/ 336 w 336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570">
                <a:moveTo>
                  <a:pt x="300" y="0"/>
                </a:moveTo>
                <a:cubicBezTo>
                  <a:pt x="318" y="34"/>
                  <a:pt x="336" y="69"/>
                  <a:pt x="330" y="117"/>
                </a:cubicBezTo>
                <a:cubicBezTo>
                  <a:pt x="324" y="165"/>
                  <a:pt x="296" y="235"/>
                  <a:pt x="264" y="288"/>
                </a:cubicBezTo>
                <a:cubicBezTo>
                  <a:pt x="232" y="341"/>
                  <a:pt x="179" y="391"/>
                  <a:pt x="135" y="438"/>
                </a:cubicBezTo>
                <a:cubicBezTo>
                  <a:pt x="91" y="485"/>
                  <a:pt x="23" y="548"/>
                  <a:pt x="0" y="57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65" name="AutoShape 245"/>
          <p:cNvSpPr>
            <a:spLocks noChangeArrowheads="1"/>
          </p:cNvSpPr>
          <p:nvPr/>
        </p:nvSpPr>
        <p:spPr bwMode="auto">
          <a:xfrm>
            <a:off x="4197350" y="11541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6" name="AutoShape 246"/>
          <p:cNvSpPr>
            <a:spLocks noChangeArrowheads="1"/>
          </p:cNvSpPr>
          <p:nvPr/>
        </p:nvSpPr>
        <p:spPr bwMode="auto">
          <a:xfrm>
            <a:off x="4244975" y="1339850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7" name="AutoShape 247"/>
          <p:cNvSpPr>
            <a:spLocks noChangeArrowheads="1"/>
          </p:cNvSpPr>
          <p:nvPr/>
        </p:nvSpPr>
        <p:spPr bwMode="auto">
          <a:xfrm>
            <a:off x="4140200" y="16113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8" name="AutoShape 248"/>
          <p:cNvSpPr>
            <a:spLocks noChangeArrowheads="1"/>
          </p:cNvSpPr>
          <p:nvPr/>
        </p:nvSpPr>
        <p:spPr bwMode="auto">
          <a:xfrm>
            <a:off x="3935413" y="184943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69" name="AutoShape 249"/>
          <p:cNvSpPr>
            <a:spLocks noChangeArrowheads="1"/>
          </p:cNvSpPr>
          <p:nvPr/>
        </p:nvSpPr>
        <p:spPr bwMode="auto">
          <a:xfrm>
            <a:off x="3716338" y="2068513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0" name="AutoShape 250"/>
          <p:cNvSpPr>
            <a:spLocks noChangeArrowheads="1"/>
          </p:cNvSpPr>
          <p:nvPr/>
        </p:nvSpPr>
        <p:spPr bwMode="auto">
          <a:xfrm>
            <a:off x="7251700" y="11541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1" name="AutoShape 251"/>
          <p:cNvSpPr>
            <a:spLocks noChangeArrowheads="1"/>
          </p:cNvSpPr>
          <p:nvPr/>
        </p:nvSpPr>
        <p:spPr bwMode="auto">
          <a:xfrm>
            <a:off x="6772275" y="16144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2" name="AutoShape 252"/>
          <p:cNvSpPr>
            <a:spLocks noChangeArrowheads="1"/>
          </p:cNvSpPr>
          <p:nvPr/>
        </p:nvSpPr>
        <p:spPr bwMode="auto">
          <a:xfrm>
            <a:off x="7694613" y="16144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3" name="AutoShape 253"/>
          <p:cNvSpPr>
            <a:spLocks noChangeArrowheads="1"/>
          </p:cNvSpPr>
          <p:nvPr/>
        </p:nvSpPr>
        <p:spPr bwMode="auto">
          <a:xfrm>
            <a:off x="7251700" y="20669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4" name="AutoShape 254"/>
          <p:cNvSpPr>
            <a:spLocks noChangeArrowheads="1"/>
          </p:cNvSpPr>
          <p:nvPr/>
        </p:nvSpPr>
        <p:spPr bwMode="auto">
          <a:xfrm>
            <a:off x="6875463" y="134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5" name="AutoShape 255"/>
          <p:cNvSpPr>
            <a:spLocks noChangeArrowheads="1"/>
          </p:cNvSpPr>
          <p:nvPr/>
        </p:nvSpPr>
        <p:spPr bwMode="auto">
          <a:xfrm>
            <a:off x="7608888" y="134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6" name="AutoShape 256"/>
          <p:cNvSpPr>
            <a:spLocks noChangeArrowheads="1"/>
          </p:cNvSpPr>
          <p:nvPr/>
        </p:nvSpPr>
        <p:spPr bwMode="auto">
          <a:xfrm>
            <a:off x="6861175" y="1852613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7" name="AutoShape 257"/>
          <p:cNvSpPr>
            <a:spLocks noChangeArrowheads="1"/>
          </p:cNvSpPr>
          <p:nvPr/>
        </p:nvSpPr>
        <p:spPr bwMode="auto">
          <a:xfrm>
            <a:off x="7627938" y="185737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8" name="AutoShape 258"/>
          <p:cNvSpPr>
            <a:spLocks noChangeArrowheads="1"/>
          </p:cNvSpPr>
          <p:nvPr/>
        </p:nvSpPr>
        <p:spPr bwMode="auto">
          <a:xfrm>
            <a:off x="3719513" y="38877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79" name="AutoShape 259"/>
          <p:cNvSpPr>
            <a:spLocks noChangeArrowheads="1"/>
          </p:cNvSpPr>
          <p:nvPr/>
        </p:nvSpPr>
        <p:spPr bwMode="auto">
          <a:xfrm>
            <a:off x="3933825" y="426878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0" name="AutoShape 260"/>
          <p:cNvSpPr>
            <a:spLocks noChangeArrowheads="1"/>
          </p:cNvSpPr>
          <p:nvPr/>
        </p:nvSpPr>
        <p:spPr bwMode="auto">
          <a:xfrm>
            <a:off x="3933825" y="3502025"/>
            <a:ext cx="74613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1" name="AutoShape 261"/>
          <p:cNvSpPr>
            <a:spLocks noChangeArrowheads="1"/>
          </p:cNvSpPr>
          <p:nvPr/>
        </p:nvSpPr>
        <p:spPr bwMode="auto">
          <a:xfrm>
            <a:off x="4138613" y="3435350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2" name="AutoShape 262"/>
          <p:cNvSpPr>
            <a:spLocks noChangeArrowheads="1"/>
          </p:cNvSpPr>
          <p:nvPr/>
        </p:nvSpPr>
        <p:spPr bwMode="auto">
          <a:xfrm>
            <a:off x="4252913" y="352107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3" name="AutoShape 263"/>
          <p:cNvSpPr>
            <a:spLocks noChangeArrowheads="1"/>
          </p:cNvSpPr>
          <p:nvPr/>
        </p:nvSpPr>
        <p:spPr bwMode="auto">
          <a:xfrm>
            <a:off x="4186238" y="3883025"/>
            <a:ext cx="74612" cy="74613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4" name="AutoShape 264"/>
          <p:cNvSpPr>
            <a:spLocks noChangeArrowheads="1"/>
          </p:cNvSpPr>
          <p:nvPr/>
        </p:nvSpPr>
        <p:spPr bwMode="auto">
          <a:xfrm>
            <a:off x="4257675" y="4249738"/>
            <a:ext cx="74613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5" name="AutoShape 265"/>
          <p:cNvSpPr>
            <a:spLocks noChangeArrowheads="1"/>
          </p:cNvSpPr>
          <p:nvPr/>
        </p:nvSpPr>
        <p:spPr bwMode="auto">
          <a:xfrm>
            <a:off x="4157663" y="4344988"/>
            <a:ext cx="74612" cy="74612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5388" name="Text Box 268"/>
          <p:cNvSpPr txBox="1">
            <a:spLocks noChangeArrowheads="1"/>
          </p:cNvSpPr>
          <p:nvPr/>
        </p:nvSpPr>
        <p:spPr bwMode="auto">
          <a:xfrm>
            <a:off x="7270750" y="895350"/>
            <a:ext cx="35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1"</a:t>
            </a:r>
          </a:p>
        </p:txBody>
      </p:sp>
      <p:sp>
        <p:nvSpPr>
          <p:cNvPr id="5389" name="Text Box 269"/>
          <p:cNvSpPr txBox="1">
            <a:spLocks noChangeArrowheads="1"/>
          </p:cNvSpPr>
          <p:nvPr/>
        </p:nvSpPr>
        <p:spPr bwMode="auto">
          <a:xfrm>
            <a:off x="7489825" y="10382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b"</a:t>
            </a:r>
          </a:p>
        </p:txBody>
      </p:sp>
      <p:sp>
        <p:nvSpPr>
          <p:cNvPr id="5390" name="Text Box 270"/>
          <p:cNvSpPr txBox="1">
            <a:spLocks noChangeArrowheads="1"/>
          </p:cNvSpPr>
          <p:nvPr/>
        </p:nvSpPr>
        <p:spPr bwMode="auto">
          <a:xfrm>
            <a:off x="7667625" y="145415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2"</a:t>
            </a:r>
          </a:p>
        </p:txBody>
      </p:sp>
      <p:sp>
        <p:nvSpPr>
          <p:cNvPr id="5391" name="Text Box 271"/>
          <p:cNvSpPr txBox="1">
            <a:spLocks noChangeArrowheads="1"/>
          </p:cNvSpPr>
          <p:nvPr/>
        </p:nvSpPr>
        <p:spPr bwMode="auto">
          <a:xfrm>
            <a:off x="7234238" y="2038350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3"</a:t>
            </a:r>
          </a:p>
        </p:txBody>
      </p:sp>
      <p:sp>
        <p:nvSpPr>
          <p:cNvPr id="5392" name="Text Box 272"/>
          <p:cNvSpPr txBox="1">
            <a:spLocks noChangeArrowheads="1"/>
          </p:cNvSpPr>
          <p:nvPr/>
        </p:nvSpPr>
        <p:spPr bwMode="auto">
          <a:xfrm>
            <a:off x="7599363" y="1835150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a"</a:t>
            </a:r>
          </a:p>
        </p:txBody>
      </p:sp>
      <p:sp>
        <p:nvSpPr>
          <p:cNvPr id="5393" name="Text Box 273"/>
          <p:cNvSpPr txBox="1">
            <a:spLocks noChangeArrowheads="1"/>
          </p:cNvSpPr>
          <p:nvPr/>
        </p:nvSpPr>
        <p:spPr bwMode="auto">
          <a:xfrm>
            <a:off x="6542088" y="183832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a"</a:t>
            </a:r>
          </a:p>
        </p:txBody>
      </p:sp>
      <p:sp>
        <p:nvSpPr>
          <p:cNvPr id="5394" name="Text Box 274"/>
          <p:cNvSpPr txBox="1">
            <a:spLocks noChangeArrowheads="1"/>
          </p:cNvSpPr>
          <p:nvPr/>
        </p:nvSpPr>
        <p:spPr bwMode="auto">
          <a:xfrm>
            <a:off x="6796088" y="1479550"/>
            <a:ext cx="398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4"</a:t>
            </a:r>
          </a:p>
        </p:txBody>
      </p:sp>
      <p:sp>
        <p:nvSpPr>
          <p:cNvPr id="5395" name="Text Box 275"/>
          <p:cNvSpPr txBox="1">
            <a:spLocks noChangeArrowheads="1"/>
          </p:cNvSpPr>
          <p:nvPr/>
        </p:nvSpPr>
        <p:spPr bwMode="auto">
          <a:xfrm>
            <a:off x="6778625" y="104775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b"</a:t>
            </a:r>
          </a:p>
        </p:txBody>
      </p:sp>
      <p:sp>
        <p:nvSpPr>
          <p:cNvPr id="5396" name="Text Box 276"/>
          <p:cNvSpPr txBox="1">
            <a:spLocks noChangeArrowheads="1"/>
          </p:cNvSpPr>
          <p:nvPr/>
        </p:nvSpPr>
        <p:spPr bwMode="auto">
          <a:xfrm>
            <a:off x="4032250" y="876300"/>
            <a:ext cx="314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1’</a:t>
            </a:r>
          </a:p>
        </p:txBody>
      </p:sp>
      <p:sp>
        <p:nvSpPr>
          <p:cNvPr id="5397" name="Text Box 277"/>
          <p:cNvSpPr txBox="1">
            <a:spLocks noChangeArrowheads="1"/>
          </p:cNvSpPr>
          <p:nvPr/>
        </p:nvSpPr>
        <p:spPr bwMode="auto">
          <a:xfrm>
            <a:off x="4157663" y="13731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2’,4’</a:t>
            </a:r>
          </a:p>
        </p:txBody>
      </p:sp>
      <p:sp>
        <p:nvSpPr>
          <p:cNvPr id="5398" name="Text Box 278"/>
          <p:cNvSpPr txBox="1">
            <a:spLocks noChangeArrowheads="1"/>
          </p:cNvSpPr>
          <p:nvPr/>
        </p:nvSpPr>
        <p:spPr bwMode="auto">
          <a:xfrm>
            <a:off x="3983038" y="1181100"/>
            <a:ext cx="34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b’</a:t>
            </a:r>
          </a:p>
        </p:txBody>
      </p:sp>
      <p:sp>
        <p:nvSpPr>
          <p:cNvPr id="5399" name="Text Box 279"/>
          <p:cNvSpPr txBox="1">
            <a:spLocks noChangeArrowheads="1"/>
          </p:cNvSpPr>
          <p:nvPr/>
        </p:nvSpPr>
        <p:spPr bwMode="auto">
          <a:xfrm>
            <a:off x="3654425" y="166687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a’</a:t>
            </a:r>
          </a:p>
        </p:txBody>
      </p:sp>
      <p:sp>
        <p:nvSpPr>
          <p:cNvPr id="5400" name="Text Box 280"/>
          <p:cNvSpPr txBox="1">
            <a:spLocks noChangeArrowheads="1"/>
          </p:cNvSpPr>
          <p:nvPr/>
        </p:nvSpPr>
        <p:spPr bwMode="auto">
          <a:xfrm>
            <a:off x="3384550" y="2027238"/>
            <a:ext cx="344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3’</a:t>
            </a:r>
          </a:p>
        </p:txBody>
      </p:sp>
      <p:sp>
        <p:nvSpPr>
          <p:cNvPr id="5401" name="Text Box 281"/>
          <p:cNvSpPr txBox="1">
            <a:spLocks noChangeArrowheads="1"/>
          </p:cNvSpPr>
          <p:nvPr/>
        </p:nvSpPr>
        <p:spPr bwMode="auto">
          <a:xfrm>
            <a:off x="4260850" y="335915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</a:t>
            </a:r>
          </a:p>
        </p:txBody>
      </p:sp>
      <p:sp>
        <p:nvSpPr>
          <p:cNvPr id="5402" name="Text Box 282"/>
          <p:cNvSpPr txBox="1">
            <a:spLocks noChangeArrowheads="1"/>
          </p:cNvSpPr>
          <p:nvPr/>
        </p:nvSpPr>
        <p:spPr bwMode="auto">
          <a:xfrm>
            <a:off x="3930650" y="3178175"/>
            <a:ext cx="306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4</a:t>
            </a:r>
          </a:p>
        </p:txBody>
      </p:sp>
      <p:sp>
        <p:nvSpPr>
          <p:cNvPr id="5403" name="Text Box 283"/>
          <p:cNvSpPr txBox="1">
            <a:spLocks noChangeArrowheads="1"/>
          </p:cNvSpPr>
          <p:nvPr/>
        </p:nvSpPr>
        <p:spPr bwMode="auto">
          <a:xfrm>
            <a:off x="3660775" y="4075113"/>
            <a:ext cx="290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5404" name="Text Box 284"/>
          <p:cNvSpPr txBox="1">
            <a:spLocks noChangeArrowheads="1"/>
          </p:cNvSpPr>
          <p:nvPr/>
        </p:nvSpPr>
        <p:spPr bwMode="auto">
          <a:xfrm>
            <a:off x="4167188" y="3736975"/>
            <a:ext cx="27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1</a:t>
            </a:r>
          </a:p>
        </p:txBody>
      </p:sp>
      <p:sp>
        <p:nvSpPr>
          <p:cNvPr id="5406" name="Text Box 286"/>
          <p:cNvSpPr txBox="1">
            <a:spLocks noChangeArrowheads="1"/>
          </p:cNvSpPr>
          <p:nvPr/>
        </p:nvSpPr>
        <p:spPr bwMode="auto">
          <a:xfrm>
            <a:off x="4227513" y="4017963"/>
            <a:ext cx="338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b</a:t>
            </a:r>
          </a:p>
        </p:txBody>
      </p:sp>
      <p:sp>
        <p:nvSpPr>
          <p:cNvPr id="5408" name="Text Box 288"/>
          <p:cNvSpPr txBox="1">
            <a:spLocks noChangeArrowheads="1"/>
          </p:cNvSpPr>
          <p:nvPr/>
        </p:nvSpPr>
        <p:spPr bwMode="auto">
          <a:xfrm>
            <a:off x="4041775" y="4349750"/>
            <a:ext cx="290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2</a:t>
            </a:r>
          </a:p>
        </p:txBody>
      </p:sp>
      <p:sp>
        <p:nvSpPr>
          <p:cNvPr id="5409" name="Text Box 289"/>
          <p:cNvSpPr txBox="1">
            <a:spLocks noChangeArrowheads="1"/>
          </p:cNvSpPr>
          <p:nvPr/>
        </p:nvSpPr>
        <p:spPr bwMode="auto">
          <a:xfrm>
            <a:off x="3519488" y="3879850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3</a:t>
            </a:r>
          </a:p>
        </p:txBody>
      </p:sp>
      <p:sp>
        <p:nvSpPr>
          <p:cNvPr id="5413" name="Text Box 293"/>
          <p:cNvSpPr txBox="1">
            <a:spLocks noChangeArrowheads="1"/>
          </p:cNvSpPr>
          <p:nvPr/>
        </p:nvSpPr>
        <p:spPr bwMode="auto">
          <a:xfrm>
            <a:off x="3659188" y="3375025"/>
            <a:ext cx="290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1">
                <a:latin typeface="ISOCPEUR" panose="020B0604020202020204" pitchFamily="34" charset="0"/>
              </a:rPr>
              <a:t>a</a:t>
            </a:r>
          </a:p>
        </p:txBody>
      </p:sp>
      <p:sp>
        <p:nvSpPr>
          <p:cNvPr id="105" name="Oval 176"/>
          <p:cNvSpPr>
            <a:spLocks noChangeArrowheads="1"/>
          </p:cNvSpPr>
          <p:nvPr/>
        </p:nvSpPr>
        <p:spPr bwMode="auto">
          <a:xfrm>
            <a:off x="6838950" y="1189038"/>
            <a:ext cx="904875" cy="9048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465" name="Text Box 105"/>
          <p:cNvSpPr txBox="1">
            <a:spLocks noChangeArrowheads="1"/>
          </p:cNvSpPr>
          <p:nvPr/>
        </p:nvSpPr>
        <p:spPr bwMode="auto">
          <a:xfrm>
            <a:off x="238125" y="845848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369889" y="1308446"/>
            <a:ext cx="250983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圆柱、圆锥垂直相交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交线为空间光滑曲线</a:t>
            </a:r>
          </a:p>
        </p:txBody>
      </p:sp>
      <p:sp>
        <p:nvSpPr>
          <p:cNvPr id="15467" name="Text Box 107"/>
          <p:cNvSpPr txBox="1">
            <a:spLocks noChangeArrowheads="1"/>
          </p:cNvSpPr>
          <p:nvPr/>
        </p:nvSpPr>
        <p:spPr bwMode="auto">
          <a:xfrm>
            <a:off x="255588" y="2248995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）投影分析</a:t>
            </a:r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255588" y="2821817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）画相贯线</a:t>
            </a:r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444456" y="3314762"/>
            <a:ext cx="2509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找特殊点、中间点</a:t>
            </a:r>
          </a:p>
        </p:txBody>
      </p:sp>
      <p:sp>
        <p:nvSpPr>
          <p:cNvPr id="15470" name="Rectangle 110"/>
          <p:cNvSpPr>
            <a:spLocks noChangeArrowheads="1"/>
          </p:cNvSpPr>
          <p:nvPr/>
        </p:nvSpPr>
        <p:spPr bwMode="auto">
          <a:xfrm>
            <a:off x="446835" y="3779982"/>
            <a:ext cx="2484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顺序、光滑连接各点</a:t>
            </a:r>
          </a:p>
        </p:txBody>
      </p:sp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255587" y="4269190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）完成轮廓线</a:t>
            </a:r>
          </a:p>
        </p:txBody>
      </p:sp>
      <p:sp>
        <p:nvSpPr>
          <p:cNvPr id="15472" name="Rectangle 112"/>
          <p:cNvSpPr>
            <a:spLocks noChangeArrowheads="1"/>
          </p:cNvSpPr>
          <p:nvPr/>
        </p:nvSpPr>
        <p:spPr bwMode="auto">
          <a:xfrm>
            <a:off x="255588" y="4772000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）判断可见性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15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6" dur="500"/>
                                        <p:tgtEl>
                                          <p:spTgt spid="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5" dur="500"/>
                                        <p:tgtEl>
                                          <p:spTgt spid="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2" dur="500"/>
                                        <p:tgtEl>
                                          <p:spTgt spid="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1" dur="500"/>
                                        <p:tgtEl>
                                          <p:spTgt spid="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 tmFilter="0,0; .5, 1; 1, 1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3" dur="500"/>
                                        <p:tgtEl>
                                          <p:spTgt spid="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15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2" dur="500" tmFilter="0,0; .5, 1; 1, 1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7" dur="500"/>
                                        <p:tgtEl>
                                          <p:spTgt spid="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0" dur="500"/>
                                        <p:tgtEl>
                                          <p:spTgt spid="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2" grpId="0" animBg="1"/>
      <p:bldP spid="5325" grpId="0" animBg="1"/>
      <p:bldP spid="5298" grpId="0" animBg="1"/>
      <p:bldP spid="5300" grpId="0" animBg="1"/>
      <p:bldP spid="5323" grpId="0" animBg="1"/>
      <p:bldP spid="5324" grpId="0" animBg="1"/>
      <p:bldP spid="5326" grpId="0" animBg="1"/>
      <p:bldP spid="5327" grpId="0" animBg="1"/>
      <p:bldP spid="5328" grpId="0" animBg="1"/>
      <p:bldP spid="5331" grpId="0" animBg="1"/>
      <p:bldP spid="5333" grpId="0" animBg="1"/>
      <p:bldP spid="5334" grpId="0" animBg="1"/>
      <p:bldP spid="5335" grpId="0" animBg="1"/>
      <p:bldP spid="5336" grpId="0" animBg="1"/>
      <p:bldP spid="5339" grpId="0" animBg="1"/>
      <p:bldP spid="5340" grpId="0" animBg="1"/>
      <p:bldP spid="5341" grpId="0" animBg="1"/>
      <p:bldP spid="5342" grpId="0" animBg="1"/>
      <p:bldP spid="5346" grpId="0" animBg="1"/>
      <p:bldP spid="5347" grpId="0" animBg="1"/>
      <p:bldP spid="5348" grpId="0" animBg="1"/>
      <p:bldP spid="5349" grpId="0" animBg="1"/>
      <p:bldP spid="5350" grpId="0" animBg="1"/>
      <p:bldP spid="5351" grpId="0" animBg="1"/>
      <p:bldP spid="5352" grpId="0" animBg="1"/>
      <p:bldP spid="5353" grpId="0" animBg="1"/>
      <p:bldP spid="5356" grpId="0" animBg="1"/>
      <p:bldP spid="5357" grpId="0" animBg="1"/>
      <p:bldP spid="5358" grpId="0" animBg="1"/>
      <p:bldP spid="5360" grpId="0" animBg="1"/>
      <p:bldP spid="5361" grpId="0" animBg="1"/>
      <p:bldP spid="5365" grpId="0" animBg="1"/>
      <p:bldP spid="5366" grpId="0" animBg="1"/>
      <p:bldP spid="5367" grpId="0" animBg="1"/>
      <p:bldP spid="5368" grpId="0" animBg="1"/>
      <p:bldP spid="5369" grpId="0" animBg="1"/>
      <p:bldP spid="5370" grpId="0" animBg="1"/>
      <p:bldP spid="5371" grpId="0" animBg="1"/>
      <p:bldP spid="5372" grpId="0" animBg="1"/>
      <p:bldP spid="5373" grpId="0" animBg="1"/>
      <p:bldP spid="5374" grpId="0" animBg="1"/>
      <p:bldP spid="5375" grpId="0" animBg="1"/>
      <p:bldP spid="5376" grpId="0" animBg="1"/>
      <p:bldP spid="5377" grpId="0" animBg="1"/>
      <p:bldP spid="5378" grpId="0" animBg="1"/>
      <p:bldP spid="5379" grpId="0" animBg="1"/>
      <p:bldP spid="5380" grpId="0" animBg="1"/>
      <p:bldP spid="5381" grpId="0" animBg="1"/>
      <p:bldP spid="5382" grpId="0" animBg="1"/>
      <p:bldP spid="5383" grpId="0" animBg="1"/>
      <p:bldP spid="5384" grpId="0" animBg="1"/>
      <p:bldP spid="5385" grpId="0" animBg="1"/>
      <p:bldP spid="5388" grpId="0" autoUpdateAnimBg="0"/>
      <p:bldP spid="5389" grpId="0" autoUpdateAnimBg="0"/>
      <p:bldP spid="5390" grpId="0" autoUpdateAnimBg="0"/>
      <p:bldP spid="5391" grpId="0" autoUpdateAnimBg="0"/>
      <p:bldP spid="5392" grpId="0" autoUpdateAnimBg="0"/>
      <p:bldP spid="5393" grpId="0" autoUpdateAnimBg="0"/>
      <p:bldP spid="5394" grpId="0" autoUpdateAnimBg="0"/>
      <p:bldP spid="5395" grpId="0" autoUpdateAnimBg="0"/>
      <p:bldP spid="5396" grpId="0" autoUpdateAnimBg="0"/>
      <p:bldP spid="5397" grpId="0" autoUpdateAnimBg="0"/>
      <p:bldP spid="5398" grpId="0" autoUpdateAnimBg="0"/>
      <p:bldP spid="5399" grpId="0" autoUpdateAnimBg="0"/>
      <p:bldP spid="5400" grpId="0" autoUpdateAnimBg="0"/>
      <p:bldP spid="5401" grpId="0" autoUpdateAnimBg="0"/>
      <p:bldP spid="5402" grpId="0" autoUpdateAnimBg="0"/>
      <p:bldP spid="5403" grpId="0" autoUpdateAnimBg="0"/>
      <p:bldP spid="5404" grpId="0" autoUpdateAnimBg="0"/>
      <p:bldP spid="5406" grpId="0" autoUpdateAnimBg="0"/>
      <p:bldP spid="5408" grpId="0" autoUpdateAnimBg="0"/>
      <p:bldP spid="5409" grpId="0" autoUpdateAnimBg="0"/>
      <p:bldP spid="5413" grpId="0" autoUpdateAnimBg="0"/>
      <p:bldP spid="105" grpId="0" animBg="1"/>
      <p:bldP spid="105" grpId="1" animBg="1"/>
      <p:bldP spid="15465" grpId="0" build="p" autoUpdateAnimBg="0"/>
      <p:bldP spid="15466" grpId="0"/>
      <p:bldP spid="15467" grpId="0" build="p" autoUpdateAnimBg="0"/>
      <p:bldP spid="15468" grpId="0" build="p" autoUpdateAnimBg="0"/>
      <p:bldP spid="15469" grpId="0"/>
      <p:bldP spid="15470" grpId="0"/>
      <p:bldP spid="15471" grpId="0"/>
      <p:bldP spid="154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122488"/>
            <a:ext cx="18954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2149475"/>
            <a:ext cx="214153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220913"/>
            <a:ext cx="19780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6D80400-7F98-431E-8E7C-51BD84FE36A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13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0" y="590550"/>
            <a:ext cx="322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相贯线的产生：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2250" y="1436042"/>
            <a:ext cx="2477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</a:rPr>
              <a:t>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外表面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398713" y="1251376"/>
            <a:ext cx="3190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宋体" panose="02010600030101010101" pitchFamily="2" charset="-122"/>
              </a:rPr>
              <a:t>◆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一外表面与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一内表面相交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5462587" y="1436042"/>
            <a:ext cx="24780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</a:rPr>
              <a:t>◆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内表面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相交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73050" y="4079875"/>
            <a:ext cx="2255838" cy="2393950"/>
            <a:chOff x="642" y="1064"/>
            <a:chExt cx="1421" cy="1508"/>
          </a:xfrm>
        </p:grpSpPr>
        <p:sp>
          <p:nvSpPr>
            <p:cNvPr id="15493" name="Line 27"/>
            <p:cNvSpPr>
              <a:spLocks noChangeShapeType="1"/>
            </p:cNvSpPr>
            <p:nvPr/>
          </p:nvSpPr>
          <p:spPr bwMode="auto">
            <a:xfrm>
              <a:off x="1634" y="11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4" name="Line 28"/>
            <p:cNvSpPr>
              <a:spLocks noChangeShapeType="1"/>
            </p:cNvSpPr>
            <p:nvPr/>
          </p:nvSpPr>
          <p:spPr bwMode="auto">
            <a:xfrm>
              <a:off x="1634" y="1148"/>
              <a:ext cx="3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5" name="Line 29"/>
            <p:cNvSpPr>
              <a:spLocks noChangeShapeType="1"/>
            </p:cNvSpPr>
            <p:nvPr/>
          </p:nvSpPr>
          <p:spPr bwMode="auto">
            <a:xfrm>
              <a:off x="1968" y="1147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6" name="Line 30"/>
            <p:cNvSpPr>
              <a:spLocks noChangeShapeType="1"/>
            </p:cNvSpPr>
            <p:nvPr/>
          </p:nvSpPr>
          <p:spPr bwMode="auto">
            <a:xfrm>
              <a:off x="1634" y="1626"/>
              <a:ext cx="0" cy="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7" name="Line 31"/>
            <p:cNvSpPr>
              <a:spLocks noChangeShapeType="1"/>
            </p:cNvSpPr>
            <p:nvPr/>
          </p:nvSpPr>
          <p:spPr bwMode="auto">
            <a:xfrm>
              <a:off x="1626" y="1826"/>
              <a:ext cx="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8" name="Line 32"/>
            <p:cNvSpPr>
              <a:spLocks noChangeShapeType="1"/>
            </p:cNvSpPr>
            <p:nvPr/>
          </p:nvSpPr>
          <p:spPr bwMode="auto">
            <a:xfrm flipV="1">
              <a:off x="1968" y="163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99" name="Oval 33"/>
            <p:cNvSpPr>
              <a:spLocks noChangeArrowheads="1"/>
            </p:cNvSpPr>
            <p:nvPr/>
          </p:nvSpPr>
          <p:spPr bwMode="auto">
            <a:xfrm>
              <a:off x="1578" y="126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500" name="Line 34"/>
            <p:cNvSpPr>
              <a:spLocks noChangeShapeType="1"/>
            </p:cNvSpPr>
            <p:nvPr/>
          </p:nvSpPr>
          <p:spPr bwMode="auto">
            <a:xfrm>
              <a:off x="712" y="1263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1" name="Line 35"/>
            <p:cNvSpPr>
              <a:spLocks noChangeShapeType="1"/>
            </p:cNvSpPr>
            <p:nvPr/>
          </p:nvSpPr>
          <p:spPr bwMode="auto">
            <a:xfrm flipV="1">
              <a:off x="898" y="1148"/>
              <a:ext cx="0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2" name="Line 36"/>
            <p:cNvSpPr>
              <a:spLocks noChangeShapeType="1"/>
            </p:cNvSpPr>
            <p:nvPr/>
          </p:nvSpPr>
          <p:spPr bwMode="auto">
            <a:xfrm>
              <a:off x="898" y="1148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3" name="Line 37"/>
            <p:cNvSpPr>
              <a:spLocks noChangeShapeType="1"/>
            </p:cNvSpPr>
            <p:nvPr/>
          </p:nvSpPr>
          <p:spPr bwMode="auto">
            <a:xfrm>
              <a:off x="1232" y="1147"/>
              <a:ext cx="0" cy="1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4" name="Line 38"/>
            <p:cNvSpPr>
              <a:spLocks noChangeShapeType="1"/>
            </p:cNvSpPr>
            <p:nvPr/>
          </p:nvSpPr>
          <p:spPr bwMode="auto">
            <a:xfrm>
              <a:off x="1232" y="1264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5" name="Line 39"/>
            <p:cNvSpPr>
              <a:spLocks noChangeShapeType="1"/>
            </p:cNvSpPr>
            <p:nvPr/>
          </p:nvSpPr>
          <p:spPr bwMode="auto">
            <a:xfrm>
              <a:off x="1419" y="1263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6" name="Line 40"/>
            <p:cNvSpPr>
              <a:spLocks noChangeShapeType="1"/>
            </p:cNvSpPr>
            <p:nvPr/>
          </p:nvSpPr>
          <p:spPr bwMode="auto">
            <a:xfrm flipH="1">
              <a:off x="1232" y="171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7" name="Line 41"/>
            <p:cNvSpPr>
              <a:spLocks noChangeShapeType="1"/>
            </p:cNvSpPr>
            <p:nvPr/>
          </p:nvSpPr>
          <p:spPr bwMode="auto">
            <a:xfrm>
              <a:off x="1232" y="1709"/>
              <a:ext cx="0" cy="1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8" name="Line 42"/>
            <p:cNvSpPr>
              <a:spLocks noChangeShapeType="1"/>
            </p:cNvSpPr>
            <p:nvPr/>
          </p:nvSpPr>
          <p:spPr bwMode="auto">
            <a:xfrm>
              <a:off x="898" y="1825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09" name="Line 43"/>
            <p:cNvSpPr>
              <a:spLocks noChangeShapeType="1"/>
            </p:cNvSpPr>
            <p:nvPr/>
          </p:nvSpPr>
          <p:spPr bwMode="auto">
            <a:xfrm flipV="1">
              <a:off x="898" y="1709"/>
              <a:ext cx="0" cy="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0" name="Line 44"/>
            <p:cNvSpPr>
              <a:spLocks noChangeShapeType="1"/>
            </p:cNvSpPr>
            <p:nvPr/>
          </p:nvSpPr>
          <p:spPr bwMode="auto">
            <a:xfrm>
              <a:off x="712" y="1709"/>
              <a:ext cx="1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1" name="Line 45"/>
            <p:cNvSpPr>
              <a:spLocks noChangeShapeType="1"/>
            </p:cNvSpPr>
            <p:nvPr/>
          </p:nvSpPr>
          <p:spPr bwMode="auto">
            <a:xfrm>
              <a:off x="712" y="1263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12" name="Freeform 46"/>
            <p:cNvSpPr>
              <a:spLocks/>
            </p:cNvSpPr>
            <p:nvPr/>
          </p:nvSpPr>
          <p:spPr bwMode="auto">
            <a:xfrm>
              <a:off x="898" y="1263"/>
              <a:ext cx="334" cy="61"/>
            </a:xfrm>
            <a:custGeom>
              <a:avLst/>
              <a:gdLst>
                <a:gd name="T0" fmla="*/ 0 w 334"/>
                <a:gd name="T1" fmla="*/ 0 h 61"/>
                <a:gd name="T2" fmla="*/ 70 w 334"/>
                <a:gd name="T3" fmla="*/ 37 h 61"/>
                <a:gd name="T4" fmla="*/ 166 w 334"/>
                <a:gd name="T5" fmla="*/ 61 h 61"/>
                <a:gd name="T6" fmla="*/ 254 w 334"/>
                <a:gd name="T7" fmla="*/ 37 h 61"/>
                <a:gd name="T8" fmla="*/ 334 w 334"/>
                <a:gd name="T9" fmla="*/ 0 h 61"/>
                <a:gd name="T10" fmla="*/ 334 w 33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1"/>
                <a:gd name="T20" fmla="*/ 334 w 33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1">
                  <a:moveTo>
                    <a:pt x="0" y="0"/>
                  </a:moveTo>
                  <a:lnTo>
                    <a:pt x="70" y="37"/>
                  </a:lnTo>
                  <a:lnTo>
                    <a:pt x="166" y="61"/>
                  </a:lnTo>
                  <a:lnTo>
                    <a:pt x="254" y="37"/>
                  </a:lnTo>
                  <a:lnTo>
                    <a:pt x="334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13" name="Freeform 47"/>
            <p:cNvSpPr>
              <a:spLocks/>
            </p:cNvSpPr>
            <p:nvPr/>
          </p:nvSpPr>
          <p:spPr bwMode="auto">
            <a:xfrm>
              <a:off x="898" y="1644"/>
              <a:ext cx="334" cy="65"/>
            </a:xfrm>
            <a:custGeom>
              <a:avLst/>
              <a:gdLst>
                <a:gd name="T0" fmla="*/ 334 w 334"/>
                <a:gd name="T1" fmla="*/ 65 h 65"/>
                <a:gd name="T2" fmla="*/ 254 w 334"/>
                <a:gd name="T3" fmla="*/ 24 h 65"/>
                <a:gd name="T4" fmla="*/ 166 w 334"/>
                <a:gd name="T5" fmla="*/ 0 h 65"/>
                <a:gd name="T6" fmla="*/ 78 w 334"/>
                <a:gd name="T7" fmla="*/ 24 h 65"/>
                <a:gd name="T8" fmla="*/ 0 w 334"/>
                <a:gd name="T9" fmla="*/ 65 h 65"/>
                <a:gd name="T10" fmla="*/ 0 w 334"/>
                <a:gd name="T11" fmla="*/ 65 h 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5"/>
                <a:gd name="T20" fmla="*/ 334 w 334"/>
                <a:gd name="T21" fmla="*/ 65 h 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5">
                  <a:moveTo>
                    <a:pt x="334" y="65"/>
                  </a:moveTo>
                  <a:lnTo>
                    <a:pt x="254" y="24"/>
                  </a:lnTo>
                  <a:lnTo>
                    <a:pt x="166" y="0"/>
                  </a:lnTo>
                  <a:lnTo>
                    <a:pt x="78" y="24"/>
                  </a:lnTo>
                  <a:lnTo>
                    <a:pt x="0" y="65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514" name="Group 48"/>
            <p:cNvGrpSpPr>
              <a:grpSpLocks/>
            </p:cNvGrpSpPr>
            <p:nvPr/>
          </p:nvGrpSpPr>
          <p:grpSpPr bwMode="auto">
            <a:xfrm>
              <a:off x="642" y="2065"/>
              <a:ext cx="851" cy="507"/>
              <a:chOff x="642" y="2065"/>
              <a:chExt cx="851" cy="507"/>
            </a:xfrm>
          </p:grpSpPr>
          <p:sp>
            <p:nvSpPr>
              <p:cNvPr id="15537" name="Oval 49"/>
              <p:cNvSpPr>
                <a:spLocks noChangeArrowheads="1"/>
              </p:cNvSpPr>
              <p:nvPr/>
            </p:nvSpPr>
            <p:spPr bwMode="auto">
              <a:xfrm>
                <a:off x="898" y="2136"/>
                <a:ext cx="334" cy="3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38" name="Rectangle 50"/>
              <p:cNvSpPr>
                <a:spLocks noChangeArrowheads="1"/>
              </p:cNvSpPr>
              <p:nvPr/>
            </p:nvSpPr>
            <p:spPr bwMode="auto">
              <a:xfrm>
                <a:off x="714" y="2081"/>
                <a:ext cx="705" cy="4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39" name="Freeform 51"/>
              <p:cNvSpPr>
                <a:spLocks/>
              </p:cNvSpPr>
              <p:nvPr/>
            </p:nvSpPr>
            <p:spPr bwMode="auto">
              <a:xfrm>
                <a:off x="642" y="2303"/>
                <a:ext cx="155" cy="1"/>
              </a:xfrm>
              <a:custGeom>
                <a:avLst/>
                <a:gdLst>
                  <a:gd name="T0" fmla="*/ 0 w 618"/>
                  <a:gd name="T1" fmla="*/ 0 h 1"/>
                  <a:gd name="T2" fmla="*/ 0 w 618"/>
                  <a:gd name="T3" fmla="*/ 0 h 1"/>
                  <a:gd name="T4" fmla="*/ 0 w 61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18"/>
                  <a:gd name="T10" fmla="*/ 0 h 1"/>
                  <a:gd name="T11" fmla="*/ 618 w 61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8" h="1">
                    <a:moveTo>
                      <a:pt x="0" y="0"/>
                    </a:moveTo>
                    <a:lnTo>
                      <a:pt x="617" y="0"/>
                    </a:lnTo>
                    <a:lnTo>
                      <a:pt x="61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0" name="Freeform 52"/>
              <p:cNvSpPr>
                <a:spLocks/>
              </p:cNvSpPr>
              <p:nvPr/>
            </p:nvSpPr>
            <p:spPr bwMode="auto">
              <a:xfrm>
                <a:off x="819" y="2303"/>
                <a:ext cx="15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7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1" name="Freeform 53"/>
              <p:cNvSpPr>
                <a:spLocks/>
              </p:cNvSpPr>
              <p:nvPr/>
            </p:nvSpPr>
            <p:spPr bwMode="auto">
              <a:xfrm>
                <a:off x="856" y="2303"/>
                <a:ext cx="429" cy="1"/>
              </a:xfrm>
              <a:custGeom>
                <a:avLst/>
                <a:gdLst>
                  <a:gd name="T0" fmla="*/ 0 w 1715"/>
                  <a:gd name="T1" fmla="*/ 0 h 1"/>
                  <a:gd name="T2" fmla="*/ 0 w 1715"/>
                  <a:gd name="T3" fmla="*/ 0 h 1"/>
                  <a:gd name="T4" fmla="*/ 0 w 171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15"/>
                  <a:gd name="T10" fmla="*/ 0 h 1"/>
                  <a:gd name="T11" fmla="*/ 1715 w 171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5" h="1">
                    <a:moveTo>
                      <a:pt x="0" y="0"/>
                    </a:moveTo>
                    <a:lnTo>
                      <a:pt x="1714" y="0"/>
                    </a:lnTo>
                    <a:lnTo>
                      <a:pt x="171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2" name="Freeform 54"/>
              <p:cNvSpPr>
                <a:spLocks/>
              </p:cNvSpPr>
              <p:nvPr/>
            </p:nvSpPr>
            <p:spPr bwMode="auto">
              <a:xfrm>
                <a:off x="1309" y="2303"/>
                <a:ext cx="14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1"/>
                  <a:gd name="T11" fmla="*/ 59 w 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1">
                    <a:moveTo>
                      <a:pt x="0" y="0"/>
                    </a:moveTo>
                    <a:lnTo>
                      <a:pt x="58" y="0"/>
                    </a:lnTo>
                    <a:lnTo>
                      <a:pt x="5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43" name="Freeform 55"/>
              <p:cNvSpPr>
                <a:spLocks/>
              </p:cNvSpPr>
              <p:nvPr/>
            </p:nvSpPr>
            <p:spPr bwMode="auto">
              <a:xfrm>
                <a:off x="1350" y="2303"/>
                <a:ext cx="143" cy="1"/>
              </a:xfrm>
              <a:custGeom>
                <a:avLst/>
                <a:gdLst>
                  <a:gd name="T0" fmla="*/ 0 w 574"/>
                  <a:gd name="T1" fmla="*/ 0 h 1"/>
                  <a:gd name="T2" fmla="*/ 0 w 574"/>
                  <a:gd name="T3" fmla="*/ 0 h 1"/>
                  <a:gd name="T4" fmla="*/ 0 w 57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74"/>
                  <a:gd name="T10" fmla="*/ 0 h 1"/>
                  <a:gd name="T11" fmla="*/ 574 w 57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4" h="1">
                    <a:moveTo>
                      <a:pt x="0" y="0"/>
                    </a:moveTo>
                    <a:lnTo>
                      <a:pt x="573" y="0"/>
                    </a:lnTo>
                    <a:lnTo>
                      <a:pt x="57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5544" name="Group 56"/>
              <p:cNvGrpSpPr>
                <a:grpSpLocks/>
              </p:cNvGrpSpPr>
              <p:nvPr/>
            </p:nvGrpSpPr>
            <p:grpSpPr bwMode="auto">
              <a:xfrm>
                <a:off x="1065" y="2065"/>
                <a:ext cx="1" cy="507"/>
                <a:chOff x="1065" y="2049"/>
                <a:chExt cx="1" cy="507"/>
              </a:xfrm>
            </p:grpSpPr>
            <p:sp>
              <p:nvSpPr>
                <p:cNvPr id="15545" name="Freeform 57"/>
                <p:cNvSpPr>
                  <a:spLocks/>
                </p:cNvSpPr>
                <p:nvPr/>
              </p:nvSpPr>
              <p:spPr bwMode="auto">
                <a:xfrm>
                  <a:off x="1065" y="2049"/>
                  <a:ext cx="1" cy="143"/>
                </a:xfrm>
                <a:custGeom>
                  <a:avLst/>
                  <a:gdLst>
                    <a:gd name="T0" fmla="*/ 0 w 2"/>
                    <a:gd name="T1" fmla="*/ 0 h 573"/>
                    <a:gd name="T2" fmla="*/ 0 w 2"/>
                    <a:gd name="T3" fmla="*/ 0 h 573"/>
                    <a:gd name="T4" fmla="*/ 1 w 2"/>
                    <a:gd name="T5" fmla="*/ 0 h 573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573"/>
                    <a:gd name="T11" fmla="*/ 2 w 2"/>
                    <a:gd name="T12" fmla="*/ 573 h 5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573">
                      <a:moveTo>
                        <a:pt x="0" y="0"/>
                      </a:moveTo>
                      <a:lnTo>
                        <a:pt x="0" y="573"/>
                      </a:lnTo>
                      <a:lnTo>
                        <a:pt x="2" y="573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6" name="Freeform 58"/>
                <p:cNvSpPr>
                  <a:spLocks/>
                </p:cNvSpPr>
                <p:nvPr/>
              </p:nvSpPr>
              <p:spPr bwMode="auto">
                <a:xfrm>
                  <a:off x="1065" y="2264"/>
                  <a:ext cx="1" cy="292"/>
                </a:xfrm>
                <a:custGeom>
                  <a:avLst/>
                  <a:gdLst>
                    <a:gd name="T0" fmla="*/ 0 w 2"/>
                    <a:gd name="T1" fmla="*/ 0 h 1168"/>
                    <a:gd name="T2" fmla="*/ 0 w 2"/>
                    <a:gd name="T3" fmla="*/ 0 h 1168"/>
                    <a:gd name="T4" fmla="*/ 1 w 2"/>
                    <a:gd name="T5" fmla="*/ 0 h 1168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1168"/>
                    <a:gd name="T11" fmla="*/ 2 w 2"/>
                    <a:gd name="T12" fmla="*/ 1168 h 1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1168">
                      <a:moveTo>
                        <a:pt x="0" y="0"/>
                      </a:moveTo>
                      <a:lnTo>
                        <a:pt x="0" y="1168"/>
                      </a:lnTo>
                      <a:lnTo>
                        <a:pt x="2" y="116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547" name="Freeform 59"/>
                <p:cNvSpPr>
                  <a:spLocks/>
                </p:cNvSpPr>
                <p:nvPr/>
              </p:nvSpPr>
              <p:spPr bwMode="auto">
                <a:xfrm>
                  <a:off x="1065" y="2221"/>
                  <a:ext cx="1" cy="14"/>
                </a:xfrm>
                <a:custGeom>
                  <a:avLst/>
                  <a:gdLst>
                    <a:gd name="T0" fmla="*/ 0 w 2"/>
                    <a:gd name="T1" fmla="*/ 0 h 56"/>
                    <a:gd name="T2" fmla="*/ 0 w 2"/>
                    <a:gd name="T3" fmla="*/ 0 h 56"/>
                    <a:gd name="T4" fmla="*/ 1 w 2"/>
                    <a:gd name="T5" fmla="*/ 0 h 56"/>
                    <a:gd name="T6" fmla="*/ 0 60000 65536"/>
                    <a:gd name="T7" fmla="*/ 0 60000 65536"/>
                    <a:gd name="T8" fmla="*/ 0 60000 65536"/>
                    <a:gd name="T9" fmla="*/ 0 w 2"/>
                    <a:gd name="T10" fmla="*/ 0 h 56"/>
                    <a:gd name="T11" fmla="*/ 2 w 2"/>
                    <a:gd name="T12" fmla="*/ 56 h 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" h="56">
                      <a:moveTo>
                        <a:pt x="0" y="0"/>
                      </a:moveTo>
                      <a:lnTo>
                        <a:pt x="0" y="56"/>
                      </a:lnTo>
                      <a:lnTo>
                        <a:pt x="2" y="56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515" name="Group 60"/>
            <p:cNvGrpSpPr>
              <a:grpSpLocks/>
            </p:cNvGrpSpPr>
            <p:nvPr/>
          </p:nvGrpSpPr>
          <p:grpSpPr bwMode="auto">
            <a:xfrm>
              <a:off x="1500" y="1486"/>
              <a:ext cx="563" cy="1"/>
              <a:chOff x="1500" y="1450"/>
              <a:chExt cx="563" cy="1"/>
            </a:xfrm>
          </p:grpSpPr>
          <p:sp>
            <p:nvSpPr>
              <p:cNvPr id="15534" name="Freeform 61"/>
              <p:cNvSpPr>
                <a:spLocks/>
              </p:cNvSpPr>
              <p:nvPr/>
            </p:nvSpPr>
            <p:spPr bwMode="auto">
              <a:xfrm>
                <a:off x="1500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5" name="Freeform 62"/>
              <p:cNvSpPr>
                <a:spLocks/>
              </p:cNvSpPr>
              <p:nvPr/>
            </p:nvSpPr>
            <p:spPr bwMode="auto">
              <a:xfrm>
                <a:off x="1694" y="1450"/>
                <a:ext cx="20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7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6" name="Freeform 63"/>
              <p:cNvSpPr>
                <a:spLocks/>
              </p:cNvSpPr>
              <p:nvPr/>
            </p:nvSpPr>
            <p:spPr bwMode="auto">
              <a:xfrm>
                <a:off x="1743" y="1450"/>
                <a:ext cx="320" cy="1"/>
              </a:xfrm>
              <a:custGeom>
                <a:avLst/>
                <a:gdLst>
                  <a:gd name="T0" fmla="*/ 0 w 1280"/>
                  <a:gd name="T1" fmla="*/ 0 h 1"/>
                  <a:gd name="T2" fmla="*/ 0 w 1280"/>
                  <a:gd name="T3" fmla="*/ 0 h 1"/>
                  <a:gd name="T4" fmla="*/ 0 w 12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80"/>
                  <a:gd name="T10" fmla="*/ 0 h 1"/>
                  <a:gd name="T11" fmla="*/ 1280 w 12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0" h="1">
                    <a:moveTo>
                      <a:pt x="0" y="0"/>
                    </a:moveTo>
                    <a:lnTo>
                      <a:pt x="1279" y="0"/>
                    </a:lnTo>
                    <a:lnTo>
                      <a:pt x="12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6" name="Group 64"/>
            <p:cNvGrpSpPr>
              <a:grpSpLocks/>
            </p:cNvGrpSpPr>
            <p:nvPr/>
          </p:nvGrpSpPr>
          <p:grpSpPr bwMode="auto">
            <a:xfrm>
              <a:off x="1065" y="1084"/>
              <a:ext cx="1" cy="812"/>
              <a:chOff x="1065" y="1048"/>
              <a:chExt cx="1" cy="812"/>
            </a:xfrm>
          </p:grpSpPr>
          <p:sp>
            <p:nvSpPr>
              <p:cNvPr id="15529" name="Freeform 65"/>
              <p:cNvSpPr>
                <a:spLocks/>
              </p:cNvSpPr>
              <p:nvPr/>
            </p:nvSpPr>
            <p:spPr bwMode="auto">
              <a:xfrm>
                <a:off x="1065" y="1048"/>
                <a:ext cx="1" cy="132"/>
              </a:xfrm>
              <a:custGeom>
                <a:avLst/>
                <a:gdLst>
                  <a:gd name="T0" fmla="*/ 0 w 2"/>
                  <a:gd name="T1" fmla="*/ 0 h 528"/>
                  <a:gd name="T2" fmla="*/ 0 w 2"/>
                  <a:gd name="T3" fmla="*/ 0 h 528"/>
                  <a:gd name="T4" fmla="*/ 1 w 2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28"/>
                  <a:gd name="T11" fmla="*/ 2 w 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28">
                    <a:moveTo>
                      <a:pt x="0" y="0"/>
                    </a:moveTo>
                    <a:lnTo>
                      <a:pt x="0" y="528"/>
                    </a:lnTo>
                    <a:lnTo>
                      <a:pt x="2" y="52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0" name="Freeform 66"/>
              <p:cNvSpPr>
                <a:spLocks/>
              </p:cNvSpPr>
              <p:nvPr/>
            </p:nvSpPr>
            <p:spPr bwMode="auto">
              <a:xfrm>
                <a:off x="1065" y="1682"/>
                <a:ext cx="1" cy="17"/>
              </a:xfrm>
              <a:custGeom>
                <a:avLst/>
                <a:gdLst>
                  <a:gd name="T0" fmla="*/ 0 w 2"/>
                  <a:gd name="T1" fmla="*/ 0 h 72"/>
                  <a:gd name="T2" fmla="*/ 0 w 2"/>
                  <a:gd name="T3" fmla="*/ 0 h 72"/>
                  <a:gd name="T4" fmla="*/ 1 w 2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2"/>
                  <a:gd name="T11" fmla="*/ 2 w 2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2">
                    <a:moveTo>
                      <a:pt x="0" y="0"/>
                    </a:moveTo>
                    <a:lnTo>
                      <a:pt x="0" y="72"/>
                    </a:lnTo>
                    <a:lnTo>
                      <a:pt x="2" y="7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1" name="Freeform 67"/>
              <p:cNvSpPr>
                <a:spLocks/>
              </p:cNvSpPr>
              <p:nvPr/>
            </p:nvSpPr>
            <p:spPr bwMode="auto">
              <a:xfrm>
                <a:off x="1065" y="1240"/>
                <a:ext cx="1" cy="421"/>
              </a:xfrm>
              <a:custGeom>
                <a:avLst/>
                <a:gdLst>
                  <a:gd name="T0" fmla="*/ 0 w 2"/>
                  <a:gd name="T1" fmla="*/ 0 h 1684"/>
                  <a:gd name="T2" fmla="*/ 0 w 2"/>
                  <a:gd name="T3" fmla="*/ 0 h 1684"/>
                  <a:gd name="T4" fmla="*/ 1 w 2"/>
                  <a:gd name="T5" fmla="*/ 0 h 1684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684"/>
                  <a:gd name="T11" fmla="*/ 2 w 2"/>
                  <a:gd name="T12" fmla="*/ 1684 h 16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684">
                    <a:moveTo>
                      <a:pt x="0" y="0"/>
                    </a:moveTo>
                    <a:lnTo>
                      <a:pt x="0" y="1684"/>
                    </a:lnTo>
                    <a:lnTo>
                      <a:pt x="2" y="168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2" name="Freeform 68"/>
              <p:cNvSpPr>
                <a:spLocks/>
              </p:cNvSpPr>
              <p:nvPr/>
            </p:nvSpPr>
            <p:spPr bwMode="auto">
              <a:xfrm>
                <a:off x="1065" y="1722"/>
                <a:ext cx="1" cy="138"/>
              </a:xfrm>
              <a:custGeom>
                <a:avLst/>
                <a:gdLst>
                  <a:gd name="T0" fmla="*/ 0 w 2"/>
                  <a:gd name="T1" fmla="*/ 0 h 555"/>
                  <a:gd name="T2" fmla="*/ 0 w 2"/>
                  <a:gd name="T3" fmla="*/ 0 h 555"/>
                  <a:gd name="T4" fmla="*/ 1 w 2"/>
                  <a:gd name="T5" fmla="*/ 0 h 555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55"/>
                  <a:gd name="T11" fmla="*/ 2 w 2"/>
                  <a:gd name="T12" fmla="*/ 555 h 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55">
                    <a:moveTo>
                      <a:pt x="0" y="0"/>
                    </a:moveTo>
                    <a:lnTo>
                      <a:pt x="0" y="555"/>
                    </a:lnTo>
                    <a:lnTo>
                      <a:pt x="2" y="55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33" name="Freeform 69"/>
              <p:cNvSpPr>
                <a:spLocks/>
              </p:cNvSpPr>
              <p:nvPr/>
            </p:nvSpPr>
            <p:spPr bwMode="auto">
              <a:xfrm>
                <a:off x="1065" y="1197"/>
                <a:ext cx="1" cy="18"/>
              </a:xfrm>
              <a:custGeom>
                <a:avLst/>
                <a:gdLst>
                  <a:gd name="T0" fmla="*/ 0 w 2"/>
                  <a:gd name="T1" fmla="*/ 0 h 70"/>
                  <a:gd name="T2" fmla="*/ 0 w 2"/>
                  <a:gd name="T3" fmla="*/ 0 h 70"/>
                  <a:gd name="T4" fmla="*/ 1 w 2"/>
                  <a:gd name="T5" fmla="*/ 0 h 7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0"/>
                  <a:gd name="T11" fmla="*/ 2 w 2"/>
                  <a:gd name="T12" fmla="*/ 70 h 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0">
                    <a:moveTo>
                      <a:pt x="0" y="0"/>
                    </a:moveTo>
                    <a:lnTo>
                      <a:pt x="0" y="70"/>
                    </a:lnTo>
                    <a:lnTo>
                      <a:pt x="2" y="7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7" name="Group 70"/>
            <p:cNvGrpSpPr>
              <a:grpSpLocks/>
            </p:cNvGrpSpPr>
            <p:nvPr/>
          </p:nvGrpSpPr>
          <p:grpSpPr bwMode="auto">
            <a:xfrm>
              <a:off x="654" y="1486"/>
              <a:ext cx="831" cy="1"/>
              <a:chOff x="654" y="1450"/>
              <a:chExt cx="831" cy="1"/>
            </a:xfrm>
          </p:grpSpPr>
          <p:sp>
            <p:nvSpPr>
              <p:cNvPr id="15524" name="Freeform 71"/>
              <p:cNvSpPr>
                <a:spLocks/>
              </p:cNvSpPr>
              <p:nvPr/>
            </p:nvSpPr>
            <p:spPr bwMode="auto">
              <a:xfrm>
                <a:off x="654" y="1450"/>
                <a:ext cx="167" cy="1"/>
              </a:xfrm>
              <a:custGeom>
                <a:avLst/>
                <a:gdLst>
                  <a:gd name="T0" fmla="*/ 0 w 665"/>
                  <a:gd name="T1" fmla="*/ 0 h 1"/>
                  <a:gd name="T2" fmla="*/ 0 w 665"/>
                  <a:gd name="T3" fmla="*/ 0 h 1"/>
                  <a:gd name="T4" fmla="*/ 0 w 66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5"/>
                  <a:gd name="T10" fmla="*/ 0 h 1"/>
                  <a:gd name="T11" fmla="*/ 665 w 66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5" h="1">
                    <a:moveTo>
                      <a:pt x="0" y="0"/>
                    </a:moveTo>
                    <a:lnTo>
                      <a:pt x="664" y="0"/>
                    </a:lnTo>
                    <a:lnTo>
                      <a:pt x="66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5" name="Freeform 72"/>
              <p:cNvSpPr>
                <a:spLocks/>
              </p:cNvSpPr>
              <p:nvPr/>
            </p:nvSpPr>
            <p:spPr bwMode="auto">
              <a:xfrm>
                <a:off x="853" y="1450"/>
                <a:ext cx="19" cy="1"/>
              </a:xfrm>
              <a:custGeom>
                <a:avLst/>
                <a:gdLst>
                  <a:gd name="T0" fmla="*/ 0 w 75"/>
                  <a:gd name="T1" fmla="*/ 0 h 1"/>
                  <a:gd name="T2" fmla="*/ 0 w 75"/>
                  <a:gd name="T3" fmla="*/ 0 h 1"/>
                  <a:gd name="T4" fmla="*/ 0 w 7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5"/>
                  <a:gd name="T10" fmla="*/ 0 h 1"/>
                  <a:gd name="T11" fmla="*/ 75 w 7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5" h="1">
                    <a:moveTo>
                      <a:pt x="0" y="0"/>
                    </a:moveTo>
                    <a:lnTo>
                      <a:pt x="74" y="0"/>
                    </a:lnTo>
                    <a:lnTo>
                      <a:pt x="7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6" name="Freeform 73"/>
              <p:cNvSpPr>
                <a:spLocks/>
              </p:cNvSpPr>
              <p:nvPr/>
            </p:nvSpPr>
            <p:spPr bwMode="auto">
              <a:xfrm>
                <a:off x="1320" y="1450"/>
                <a:ext cx="165" cy="1"/>
              </a:xfrm>
              <a:custGeom>
                <a:avLst/>
                <a:gdLst>
                  <a:gd name="T0" fmla="*/ 0 w 658"/>
                  <a:gd name="T1" fmla="*/ 0 h 1"/>
                  <a:gd name="T2" fmla="*/ 0 w 658"/>
                  <a:gd name="T3" fmla="*/ 0 h 1"/>
                  <a:gd name="T4" fmla="*/ 0 w 6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58"/>
                  <a:gd name="T10" fmla="*/ 0 h 1"/>
                  <a:gd name="T11" fmla="*/ 658 w 6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8" h="1">
                    <a:moveTo>
                      <a:pt x="0" y="0"/>
                    </a:moveTo>
                    <a:lnTo>
                      <a:pt x="656" y="0"/>
                    </a:lnTo>
                    <a:lnTo>
                      <a:pt x="6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7" name="Freeform 74"/>
              <p:cNvSpPr>
                <a:spLocks/>
              </p:cNvSpPr>
              <p:nvPr/>
            </p:nvSpPr>
            <p:spPr bwMode="auto">
              <a:xfrm>
                <a:off x="898" y="1450"/>
                <a:ext cx="348" cy="1"/>
              </a:xfrm>
              <a:custGeom>
                <a:avLst/>
                <a:gdLst>
                  <a:gd name="T0" fmla="*/ 0 w 1393"/>
                  <a:gd name="T1" fmla="*/ 0 h 1"/>
                  <a:gd name="T2" fmla="*/ 0 w 1393"/>
                  <a:gd name="T3" fmla="*/ 0 h 1"/>
                  <a:gd name="T4" fmla="*/ 0 w 13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93"/>
                  <a:gd name="T10" fmla="*/ 0 h 1"/>
                  <a:gd name="T11" fmla="*/ 1393 w 13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3" h="1">
                    <a:moveTo>
                      <a:pt x="0" y="0"/>
                    </a:moveTo>
                    <a:lnTo>
                      <a:pt x="1392" y="0"/>
                    </a:lnTo>
                    <a:lnTo>
                      <a:pt x="139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8" name="Freeform 75"/>
              <p:cNvSpPr>
                <a:spLocks/>
              </p:cNvSpPr>
              <p:nvPr/>
            </p:nvSpPr>
            <p:spPr bwMode="auto">
              <a:xfrm>
                <a:off x="1273" y="1450"/>
                <a:ext cx="17" cy="1"/>
              </a:xfrm>
              <a:custGeom>
                <a:avLst/>
                <a:gdLst>
                  <a:gd name="T0" fmla="*/ 0 w 68"/>
                  <a:gd name="T1" fmla="*/ 0 h 1"/>
                  <a:gd name="T2" fmla="*/ 0 w 68"/>
                  <a:gd name="T3" fmla="*/ 0 h 1"/>
                  <a:gd name="T4" fmla="*/ 0 w 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8"/>
                  <a:gd name="T10" fmla="*/ 0 h 1"/>
                  <a:gd name="T11" fmla="*/ 68 w 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" h="1">
                    <a:moveTo>
                      <a:pt x="0" y="0"/>
                    </a:moveTo>
                    <a:lnTo>
                      <a:pt x="67" y="0"/>
                    </a:lnTo>
                    <a:lnTo>
                      <a:pt x="6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18" name="Group 76"/>
            <p:cNvGrpSpPr>
              <a:grpSpLocks/>
            </p:cNvGrpSpPr>
            <p:nvPr/>
          </p:nvGrpSpPr>
          <p:grpSpPr bwMode="auto">
            <a:xfrm>
              <a:off x="1801" y="1064"/>
              <a:ext cx="1" cy="802"/>
              <a:chOff x="1801" y="1028"/>
              <a:chExt cx="1" cy="802"/>
            </a:xfrm>
          </p:grpSpPr>
          <p:sp>
            <p:nvSpPr>
              <p:cNvPr id="15519" name="Freeform 77"/>
              <p:cNvSpPr>
                <a:spLocks/>
              </p:cNvSpPr>
              <p:nvPr/>
            </p:nvSpPr>
            <p:spPr bwMode="auto">
              <a:xfrm>
                <a:off x="1801" y="1028"/>
                <a:ext cx="1" cy="112"/>
              </a:xfrm>
              <a:custGeom>
                <a:avLst/>
                <a:gdLst>
                  <a:gd name="T0" fmla="*/ 0 w 2"/>
                  <a:gd name="T1" fmla="*/ 0 h 447"/>
                  <a:gd name="T2" fmla="*/ 0 w 2"/>
                  <a:gd name="T3" fmla="*/ 0 h 447"/>
                  <a:gd name="T4" fmla="*/ 1 w 2"/>
                  <a:gd name="T5" fmla="*/ 0 h 447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447"/>
                  <a:gd name="T11" fmla="*/ 2 w 2"/>
                  <a:gd name="T12" fmla="*/ 447 h 4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447">
                    <a:moveTo>
                      <a:pt x="0" y="0"/>
                    </a:moveTo>
                    <a:lnTo>
                      <a:pt x="0" y="447"/>
                    </a:lnTo>
                    <a:lnTo>
                      <a:pt x="2" y="44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0" name="Freeform 78"/>
              <p:cNvSpPr>
                <a:spLocks/>
              </p:cNvSpPr>
              <p:nvPr/>
            </p:nvSpPr>
            <p:spPr bwMode="auto">
              <a:xfrm>
                <a:off x="1801" y="1590"/>
                <a:ext cx="1" cy="240"/>
              </a:xfrm>
              <a:custGeom>
                <a:avLst/>
                <a:gdLst>
                  <a:gd name="T0" fmla="*/ 0 w 2"/>
                  <a:gd name="T1" fmla="*/ 0 h 959"/>
                  <a:gd name="T2" fmla="*/ 0 w 2"/>
                  <a:gd name="T3" fmla="*/ 0 h 959"/>
                  <a:gd name="T4" fmla="*/ 1 w 2"/>
                  <a:gd name="T5" fmla="*/ 0 h 95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959"/>
                  <a:gd name="T11" fmla="*/ 2 w 2"/>
                  <a:gd name="T12" fmla="*/ 959 h 9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959">
                    <a:moveTo>
                      <a:pt x="0" y="0"/>
                    </a:moveTo>
                    <a:lnTo>
                      <a:pt x="0" y="959"/>
                    </a:lnTo>
                    <a:lnTo>
                      <a:pt x="2" y="95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1" name="Freeform 79"/>
              <p:cNvSpPr>
                <a:spLocks/>
              </p:cNvSpPr>
              <p:nvPr/>
            </p:nvSpPr>
            <p:spPr bwMode="auto">
              <a:xfrm>
                <a:off x="1801" y="1560"/>
                <a:ext cx="1" cy="10"/>
              </a:xfrm>
              <a:custGeom>
                <a:avLst/>
                <a:gdLst>
                  <a:gd name="T0" fmla="*/ 0 w 2"/>
                  <a:gd name="T1" fmla="*/ 0 h 38"/>
                  <a:gd name="T2" fmla="*/ 0 w 2"/>
                  <a:gd name="T3" fmla="*/ 0 h 38"/>
                  <a:gd name="T4" fmla="*/ 1 w 2"/>
                  <a:gd name="T5" fmla="*/ 0 h 3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8"/>
                  <a:gd name="T11" fmla="*/ 2 w 2"/>
                  <a:gd name="T12" fmla="*/ 38 h 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8">
                    <a:moveTo>
                      <a:pt x="0" y="0"/>
                    </a:moveTo>
                    <a:lnTo>
                      <a:pt x="0" y="38"/>
                    </a:lnTo>
                    <a:lnTo>
                      <a:pt x="2" y="3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2" name="Freeform 80"/>
              <p:cNvSpPr>
                <a:spLocks/>
              </p:cNvSpPr>
              <p:nvPr/>
            </p:nvSpPr>
            <p:spPr bwMode="auto">
              <a:xfrm>
                <a:off x="1801" y="1193"/>
                <a:ext cx="1" cy="339"/>
              </a:xfrm>
              <a:custGeom>
                <a:avLst/>
                <a:gdLst>
                  <a:gd name="T0" fmla="*/ 0 w 2"/>
                  <a:gd name="T1" fmla="*/ 0 h 1356"/>
                  <a:gd name="T2" fmla="*/ 0 w 2"/>
                  <a:gd name="T3" fmla="*/ 0 h 1356"/>
                  <a:gd name="T4" fmla="*/ 1 w 2"/>
                  <a:gd name="T5" fmla="*/ 0 h 135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356"/>
                  <a:gd name="T11" fmla="*/ 2 w 2"/>
                  <a:gd name="T12" fmla="*/ 1356 h 13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356">
                    <a:moveTo>
                      <a:pt x="0" y="0"/>
                    </a:moveTo>
                    <a:lnTo>
                      <a:pt x="0" y="1356"/>
                    </a:lnTo>
                    <a:lnTo>
                      <a:pt x="2" y="13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23" name="Freeform 81"/>
              <p:cNvSpPr>
                <a:spLocks/>
              </p:cNvSpPr>
              <p:nvPr/>
            </p:nvSpPr>
            <p:spPr bwMode="auto">
              <a:xfrm>
                <a:off x="1801" y="1158"/>
                <a:ext cx="1" cy="17"/>
              </a:xfrm>
              <a:custGeom>
                <a:avLst/>
                <a:gdLst>
                  <a:gd name="T0" fmla="*/ 0 w 2"/>
                  <a:gd name="T1" fmla="*/ 0 h 71"/>
                  <a:gd name="T2" fmla="*/ 0 w 2"/>
                  <a:gd name="T3" fmla="*/ 0 h 71"/>
                  <a:gd name="T4" fmla="*/ 1 w 2"/>
                  <a:gd name="T5" fmla="*/ 0 h 7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71"/>
                  <a:gd name="T11" fmla="*/ 2 w 2"/>
                  <a:gd name="T12" fmla="*/ 71 h 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71">
                    <a:moveTo>
                      <a:pt x="0" y="0"/>
                    </a:moveTo>
                    <a:lnTo>
                      <a:pt x="0" y="71"/>
                    </a:lnTo>
                    <a:lnTo>
                      <a:pt x="2" y="7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2949575" y="4252913"/>
            <a:ext cx="2281238" cy="2220912"/>
            <a:chOff x="2196" y="1173"/>
            <a:chExt cx="1437" cy="1399"/>
          </a:xfrm>
        </p:grpSpPr>
        <p:sp>
          <p:nvSpPr>
            <p:cNvPr id="15451" name="Oval 83"/>
            <p:cNvSpPr>
              <a:spLocks noChangeArrowheads="1"/>
            </p:cNvSpPr>
            <p:nvPr/>
          </p:nvSpPr>
          <p:spPr bwMode="auto">
            <a:xfrm>
              <a:off x="3143" y="122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52" name="Line 84"/>
            <p:cNvSpPr>
              <a:spLocks noChangeShapeType="1"/>
            </p:cNvSpPr>
            <p:nvPr/>
          </p:nvSpPr>
          <p:spPr bwMode="auto">
            <a:xfrm>
              <a:off x="2282" y="1673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3" name="Line 85"/>
            <p:cNvSpPr>
              <a:spLocks noChangeShapeType="1"/>
            </p:cNvSpPr>
            <p:nvPr/>
          </p:nvSpPr>
          <p:spPr bwMode="auto">
            <a:xfrm>
              <a:off x="2282" y="1227"/>
              <a:ext cx="0" cy="4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4" name="Line 86"/>
            <p:cNvSpPr>
              <a:spLocks noChangeShapeType="1"/>
            </p:cNvSpPr>
            <p:nvPr/>
          </p:nvSpPr>
          <p:spPr bwMode="auto">
            <a:xfrm>
              <a:off x="2282" y="1220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5" name="Line 87"/>
            <p:cNvSpPr>
              <a:spLocks noChangeShapeType="1"/>
            </p:cNvSpPr>
            <p:nvPr/>
          </p:nvSpPr>
          <p:spPr bwMode="auto">
            <a:xfrm>
              <a:off x="2802" y="1227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6" name="Line 88"/>
            <p:cNvSpPr>
              <a:spLocks noChangeShapeType="1"/>
            </p:cNvSpPr>
            <p:nvPr/>
          </p:nvSpPr>
          <p:spPr bwMode="auto">
            <a:xfrm>
              <a:off x="2990" y="1227"/>
              <a:ext cx="0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7" name="Line 89"/>
            <p:cNvSpPr>
              <a:spLocks noChangeShapeType="1"/>
            </p:cNvSpPr>
            <p:nvPr/>
          </p:nvSpPr>
          <p:spPr bwMode="auto">
            <a:xfrm flipH="1">
              <a:off x="2802" y="1673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8" name="Line 90"/>
            <p:cNvSpPr>
              <a:spLocks noChangeShapeType="1"/>
            </p:cNvSpPr>
            <p:nvPr/>
          </p:nvSpPr>
          <p:spPr bwMode="auto">
            <a:xfrm>
              <a:off x="2469" y="1227"/>
              <a:ext cx="0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59" name="Line 91"/>
            <p:cNvSpPr>
              <a:spLocks noChangeShapeType="1"/>
            </p:cNvSpPr>
            <p:nvPr/>
          </p:nvSpPr>
          <p:spPr bwMode="auto">
            <a:xfrm>
              <a:off x="2802" y="1227"/>
              <a:ext cx="0" cy="4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60" name="Oval 92"/>
            <p:cNvSpPr>
              <a:spLocks noChangeArrowheads="1"/>
            </p:cNvSpPr>
            <p:nvPr/>
          </p:nvSpPr>
          <p:spPr bwMode="auto">
            <a:xfrm>
              <a:off x="2452" y="2136"/>
              <a:ext cx="363" cy="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61" name="Rectangle 93"/>
            <p:cNvSpPr>
              <a:spLocks noChangeArrowheads="1"/>
            </p:cNvSpPr>
            <p:nvPr/>
          </p:nvSpPr>
          <p:spPr bwMode="auto">
            <a:xfrm>
              <a:off x="2284" y="2081"/>
              <a:ext cx="705" cy="4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62" name="Freeform 94"/>
            <p:cNvSpPr>
              <a:spLocks/>
            </p:cNvSpPr>
            <p:nvPr/>
          </p:nvSpPr>
          <p:spPr bwMode="auto">
            <a:xfrm>
              <a:off x="2212" y="2303"/>
              <a:ext cx="155" cy="1"/>
            </a:xfrm>
            <a:custGeom>
              <a:avLst/>
              <a:gdLst>
                <a:gd name="T0" fmla="*/ 0 w 618"/>
                <a:gd name="T1" fmla="*/ 0 h 1"/>
                <a:gd name="T2" fmla="*/ 0 w 618"/>
                <a:gd name="T3" fmla="*/ 0 h 1"/>
                <a:gd name="T4" fmla="*/ 0 w 618"/>
                <a:gd name="T5" fmla="*/ 0 h 1"/>
                <a:gd name="T6" fmla="*/ 0 60000 65536"/>
                <a:gd name="T7" fmla="*/ 0 60000 65536"/>
                <a:gd name="T8" fmla="*/ 0 60000 65536"/>
                <a:gd name="T9" fmla="*/ 0 w 618"/>
                <a:gd name="T10" fmla="*/ 0 h 1"/>
                <a:gd name="T11" fmla="*/ 618 w 61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8" h="1">
                  <a:moveTo>
                    <a:pt x="0" y="0"/>
                  </a:moveTo>
                  <a:lnTo>
                    <a:pt x="617" y="0"/>
                  </a:lnTo>
                  <a:lnTo>
                    <a:pt x="618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Freeform 95"/>
            <p:cNvSpPr>
              <a:spLocks/>
            </p:cNvSpPr>
            <p:nvPr/>
          </p:nvSpPr>
          <p:spPr bwMode="auto">
            <a:xfrm>
              <a:off x="2389" y="2303"/>
              <a:ext cx="15" cy="1"/>
            </a:xfrm>
            <a:custGeom>
              <a:avLst/>
              <a:gdLst>
                <a:gd name="T0" fmla="*/ 0 w 58"/>
                <a:gd name="T1" fmla="*/ 0 h 1"/>
                <a:gd name="T2" fmla="*/ 0 w 58"/>
                <a:gd name="T3" fmla="*/ 0 h 1"/>
                <a:gd name="T4" fmla="*/ 0 w 58"/>
                <a:gd name="T5" fmla="*/ 0 h 1"/>
                <a:gd name="T6" fmla="*/ 0 60000 65536"/>
                <a:gd name="T7" fmla="*/ 0 60000 65536"/>
                <a:gd name="T8" fmla="*/ 0 60000 65536"/>
                <a:gd name="T9" fmla="*/ 0 w 58"/>
                <a:gd name="T10" fmla="*/ 0 h 1"/>
                <a:gd name="T11" fmla="*/ 58 w 58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1">
                  <a:moveTo>
                    <a:pt x="0" y="0"/>
                  </a:moveTo>
                  <a:lnTo>
                    <a:pt x="57" y="0"/>
                  </a:lnTo>
                  <a:lnTo>
                    <a:pt x="58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Freeform 96"/>
            <p:cNvSpPr>
              <a:spLocks/>
            </p:cNvSpPr>
            <p:nvPr/>
          </p:nvSpPr>
          <p:spPr bwMode="auto">
            <a:xfrm>
              <a:off x="2426" y="2303"/>
              <a:ext cx="429" cy="1"/>
            </a:xfrm>
            <a:custGeom>
              <a:avLst/>
              <a:gdLst>
                <a:gd name="T0" fmla="*/ 0 w 1715"/>
                <a:gd name="T1" fmla="*/ 0 h 1"/>
                <a:gd name="T2" fmla="*/ 0 w 1715"/>
                <a:gd name="T3" fmla="*/ 0 h 1"/>
                <a:gd name="T4" fmla="*/ 0 w 1715"/>
                <a:gd name="T5" fmla="*/ 0 h 1"/>
                <a:gd name="T6" fmla="*/ 0 60000 65536"/>
                <a:gd name="T7" fmla="*/ 0 60000 65536"/>
                <a:gd name="T8" fmla="*/ 0 60000 65536"/>
                <a:gd name="T9" fmla="*/ 0 w 1715"/>
                <a:gd name="T10" fmla="*/ 0 h 1"/>
                <a:gd name="T11" fmla="*/ 1715 w 171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5" h="1">
                  <a:moveTo>
                    <a:pt x="0" y="0"/>
                  </a:moveTo>
                  <a:lnTo>
                    <a:pt x="1714" y="0"/>
                  </a:lnTo>
                  <a:lnTo>
                    <a:pt x="1715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Freeform 97"/>
            <p:cNvSpPr>
              <a:spLocks/>
            </p:cNvSpPr>
            <p:nvPr/>
          </p:nvSpPr>
          <p:spPr bwMode="auto">
            <a:xfrm>
              <a:off x="2879" y="2303"/>
              <a:ext cx="14" cy="1"/>
            </a:xfrm>
            <a:custGeom>
              <a:avLst/>
              <a:gdLst>
                <a:gd name="T0" fmla="*/ 0 w 59"/>
                <a:gd name="T1" fmla="*/ 0 h 1"/>
                <a:gd name="T2" fmla="*/ 0 w 59"/>
                <a:gd name="T3" fmla="*/ 0 h 1"/>
                <a:gd name="T4" fmla="*/ 0 w 59"/>
                <a:gd name="T5" fmla="*/ 0 h 1"/>
                <a:gd name="T6" fmla="*/ 0 60000 65536"/>
                <a:gd name="T7" fmla="*/ 0 60000 65536"/>
                <a:gd name="T8" fmla="*/ 0 60000 65536"/>
                <a:gd name="T9" fmla="*/ 0 w 59"/>
                <a:gd name="T10" fmla="*/ 0 h 1"/>
                <a:gd name="T11" fmla="*/ 59 w 59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" h="1">
                  <a:moveTo>
                    <a:pt x="0" y="0"/>
                  </a:moveTo>
                  <a:lnTo>
                    <a:pt x="58" y="0"/>
                  </a:lnTo>
                  <a:lnTo>
                    <a:pt x="59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Freeform 98"/>
            <p:cNvSpPr>
              <a:spLocks/>
            </p:cNvSpPr>
            <p:nvPr/>
          </p:nvSpPr>
          <p:spPr bwMode="auto">
            <a:xfrm>
              <a:off x="2920" y="2303"/>
              <a:ext cx="143" cy="1"/>
            </a:xfrm>
            <a:custGeom>
              <a:avLst/>
              <a:gdLst>
                <a:gd name="T0" fmla="*/ 0 w 574"/>
                <a:gd name="T1" fmla="*/ 0 h 1"/>
                <a:gd name="T2" fmla="*/ 0 w 574"/>
                <a:gd name="T3" fmla="*/ 0 h 1"/>
                <a:gd name="T4" fmla="*/ 0 w 574"/>
                <a:gd name="T5" fmla="*/ 0 h 1"/>
                <a:gd name="T6" fmla="*/ 0 60000 65536"/>
                <a:gd name="T7" fmla="*/ 0 60000 65536"/>
                <a:gd name="T8" fmla="*/ 0 60000 65536"/>
                <a:gd name="T9" fmla="*/ 0 w 574"/>
                <a:gd name="T10" fmla="*/ 0 h 1"/>
                <a:gd name="T11" fmla="*/ 574 w 574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4" h="1">
                  <a:moveTo>
                    <a:pt x="0" y="0"/>
                  </a:moveTo>
                  <a:lnTo>
                    <a:pt x="573" y="0"/>
                  </a:lnTo>
                  <a:lnTo>
                    <a:pt x="574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67" name="Group 99"/>
            <p:cNvGrpSpPr>
              <a:grpSpLocks/>
            </p:cNvGrpSpPr>
            <p:nvPr/>
          </p:nvGrpSpPr>
          <p:grpSpPr bwMode="auto">
            <a:xfrm>
              <a:off x="2635" y="2065"/>
              <a:ext cx="1" cy="507"/>
              <a:chOff x="1065" y="2049"/>
              <a:chExt cx="1" cy="507"/>
            </a:xfrm>
          </p:grpSpPr>
          <p:sp>
            <p:nvSpPr>
              <p:cNvPr id="15490" name="Freeform 100"/>
              <p:cNvSpPr>
                <a:spLocks/>
              </p:cNvSpPr>
              <p:nvPr/>
            </p:nvSpPr>
            <p:spPr bwMode="auto">
              <a:xfrm>
                <a:off x="1065" y="2049"/>
                <a:ext cx="1" cy="143"/>
              </a:xfrm>
              <a:custGeom>
                <a:avLst/>
                <a:gdLst>
                  <a:gd name="T0" fmla="*/ 0 w 2"/>
                  <a:gd name="T1" fmla="*/ 0 h 573"/>
                  <a:gd name="T2" fmla="*/ 0 w 2"/>
                  <a:gd name="T3" fmla="*/ 0 h 573"/>
                  <a:gd name="T4" fmla="*/ 1 w 2"/>
                  <a:gd name="T5" fmla="*/ 0 h 573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73"/>
                  <a:gd name="T11" fmla="*/ 2 w 2"/>
                  <a:gd name="T12" fmla="*/ 573 h 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73">
                    <a:moveTo>
                      <a:pt x="0" y="0"/>
                    </a:moveTo>
                    <a:lnTo>
                      <a:pt x="0" y="573"/>
                    </a:lnTo>
                    <a:lnTo>
                      <a:pt x="2" y="57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1" name="Freeform 101"/>
              <p:cNvSpPr>
                <a:spLocks/>
              </p:cNvSpPr>
              <p:nvPr/>
            </p:nvSpPr>
            <p:spPr bwMode="auto">
              <a:xfrm>
                <a:off x="1065" y="2264"/>
                <a:ext cx="1" cy="292"/>
              </a:xfrm>
              <a:custGeom>
                <a:avLst/>
                <a:gdLst>
                  <a:gd name="T0" fmla="*/ 0 w 2"/>
                  <a:gd name="T1" fmla="*/ 0 h 1168"/>
                  <a:gd name="T2" fmla="*/ 0 w 2"/>
                  <a:gd name="T3" fmla="*/ 0 h 1168"/>
                  <a:gd name="T4" fmla="*/ 1 w 2"/>
                  <a:gd name="T5" fmla="*/ 0 h 1168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168"/>
                  <a:gd name="T11" fmla="*/ 2 w 2"/>
                  <a:gd name="T12" fmla="*/ 1168 h 1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168">
                    <a:moveTo>
                      <a:pt x="0" y="0"/>
                    </a:moveTo>
                    <a:lnTo>
                      <a:pt x="0" y="1168"/>
                    </a:lnTo>
                    <a:lnTo>
                      <a:pt x="2" y="116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92" name="Freeform 102"/>
              <p:cNvSpPr>
                <a:spLocks/>
              </p:cNvSpPr>
              <p:nvPr/>
            </p:nvSpPr>
            <p:spPr bwMode="auto">
              <a:xfrm>
                <a:off x="1065" y="2221"/>
                <a:ext cx="1" cy="14"/>
              </a:xfrm>
              <a:custGeom>
                <a:avLst/>
                <a:gdLst>
                  <a:gd name="T0" fmla="*/ 0 w 2"/>
                  <a:gd name="T1" fmla="*/ 0 h 56"/>
                  <a:gd name="T2" fmla="*/ 0 w 2"/>
                  <a:gd name="T3" fmla="*/ 0 h 56"/>
                  <a:gd name="T4" fmla="*/ 1 w 2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56"/>
                  <a:gd name="T11" fmla="*/ 2 w 2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56">
                    <a:moveTo>
                      <a:pt x="0" y="0"/>
                    </a:moveTo>
                    <a:lnTo>
                      <a:pt x="0" y="56"/>
                    </a:lnTo>
                    <a:lnTo>
                      <a:pt x="2" y="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68" name="Freeform 103"/>
            <p:cNvSpPr>
              <a:spLocks/>
            </p:cNvSpPr>
            <p:nvPr/>
          </p:nvSpPr>
          <p:spPr bwMode="auto">
            <a:xfrm>
              <a:off x="2468" y="1600"/>
              <a:ext cx="334" cy="73"/>
            </a:xfrm>
            <a:custGeom>
              <a:avLst/>
              <a:gdLst>
                <a:gd name="T0" fmla="*/ 334 w 334"/>
                <a:gd name="T1" fmla="*/ 73 h 73"/>
                <a:gd name="T2" fmla="*/ 252 w 334"/>
                <a:gd name="T3" fmla="*/ 24 h 73"/>
                <a:gd name="T4" fmla="*/ 172 w 334"/>
                <a:gd name="T5" fmla="*/ 0 h 73"/>
                <a:gd name="T6" fmla="*/ 84 w 334"/>
                <a:gd name="T7" fmla="*/ 24 h 73"/>
                <a:gd name="T8" fmla="*/ 0 w 334"/>
                <a:gd name="T9" fmla="*/ 73 h 73"/>
                <a:gd name="T10" fmla="*/ 0 w 334"/>
                <a:gd name="T11" fmla="*/ 73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73"/>
                <a:gd name="T20" fmla="*/ 334 w 334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73">
                  <a:moveTo>
                    <a:pt x="334" y="73"/>
                  </a:moveTo>
                  <a:lnTo>
                    <a:pt x="252" y="24"/>
                  </a:lnTo>
                  <a:lnTo>
                    <a:pt x="172" y="0"/>
                  </a:lnTo>
                  <a:lnTo>
                    <a:pt x="84" y="24"/>
                  </a:lnTo>
                  <a:lnTo>
                    <a:pt x="0" y="73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9" name="Freeform 104"/>
            <p:cNvSpPr>
              <a:spLocks/>
            </p:cNvSpPr>
            <p:nvPr/>
          </p:nvSpPr>
          <p:spPr bwMode="auto">
            <a:xfrm>
              <a:off x="2468" y="1227"/>
              <a:ext cx="334" cy="61"/>
            </a:xfrm>
            <a:custGeom>
              <a:avLst/>
              <a:gdLst>
                <a:gd name="T0" fmla="*/ 0 w 334"/>
                <a:gd name="T1" fmla="*/ 0 h 61"/>
                <a:gd name="T2" fmla="*/ 92 w 334"/>
                <a:gd name="T3" fmla="*/ 45 h 61"/>
                <a:gd name="T4" fmla="*/ 164 w 334"/>
                <a:gd name="T5" fmla="*/ 61 h 61"/>
                <a:gd name="T6" fmla="*/ 220 w 334"/>
                <a:gd name="T7" fmla="*/ 45 h 61"/>
                <a:gd name="T8" fmla="*/ 334 w 334"/>
                <a:gd name="T9" fmla="*/ 0 h 61"/>
                <a:gd name="T10" fmla="*/ 334 w 33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4"/>
                <a:gd name="T19" fmla="*/ 0 h 61"/>
                <a:gd name="T20" fmla="*/ 334 w 334"/>
                <a:gd name="T21" fmla="*/ 61 h 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4" h="61">
                  <a:moveTo>
                    <a:pt x="0" y="0"/>
                  </a:moveTo>
                  <a:lnTo>
                    <a:pt x="92" y="45"/>
                  </a:lnTo>
                  <a:lnTo>
                    <a:pt x="164" y="61"/>
                  </a:lnTo>
                  <a:lnTo>
                    <a:pt x="220" y="45"/>
                  </a:lnTo>
                  <a:lnTo>
                    <a:pt x="334" y="0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70" name="Group 105"/>
            <p:cNvGrpSpPr>
              <a:grpSpLocks/>
            </p:cNvGrpSpPr>
            <p:nvPr/>
          </p:nvGrpSpPr>
          <p:grpSpPr bwMode="auto">
            <a:xfrm>
              <a:off x="3070" y="1450"/>
              <a:ext cx="563" cy="1"/>
              <a:chOff x="3070" y="1450"/>
              <a:chExt cx="563" cy="1"/>
            </a:xfrm>
          </p:grpSpPr>
          <p:sp>
            <p:nvSpPr>
              <p:cNvPr id="15487" name="Freeform 106"/>
              <p:cNvSpPr>
                <a:spLocks/>
              </p:cNvSpPr>
              <p:nvPr/>
            </p:nvSpPr>
            <p:spPr bwMode="auto">
              <a:xfrm>
                <a:off x="3313" y="1450"/>
                <a:ext cx="320" cy="1"/>
              </a:xfrm>
              <a:custGeom>
                <a:avLst/>
                <a:gdLst>
                  <a:gd name="T0" fmla="*/ 0 w 1280"/>
                  <a:gd name="T1" fmla="*/ 0 h 1"/>
                  <a:gd name="T2" fmla="*/ 0 w 1280"/>
                  <a:gd name="T3" fmla="*/ 0 h 1"/>
                  <a:gd name="T4" fmla="*/ 0 w 12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80"/>
                  <a:gd name="T10" fmla="*/ 0 h 1"/>
                  <a:gd name="T11" fmla="*/ 1280 w 12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0" h="1">
                    <a:moveTo>
                      <a:pt x="0" y="0"/>
                    </a:moveTo>
                    <a:lnTo>
                      <a:pt x="1279" y="0"/>
                    </a:lnTo>
                    <a:lnTo>
                      <a:pt x="12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8" name="Freeform 107"/>
              <p:cNvSpPr>
                <a:spLocks/>
              </p:cNvSpPr>
              <p:nvPr/>
            </p:nvSpPr>
            <p:spPr bwMode="auto">
              <a:xfrm>
                <a:off x="3070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9" name="Freeform 108"/>
              <p:cNvSpPr>
                <a:spLocks/>
              </p:cNvSpPr>
              <p:nvPr/>
            </p:nvSpPr>
            <p:spPr bwMode="auto">
              <a:xfrm>
                <a:off x="3264" y="1450"/>
                <a:ext cx="20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7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1" name="Group 109"/>
            <p:cNvGrpSpPr>
              <a:grpSpLocks/>
            </p:cNvGrpSpPr>
            <p:nvPr/>
          </p:nvGrpSpPr>
          <p:grpSpPr bwMode="auto">
            <a:xfrm>
              <a:off x="2635" y="1184"/>
              <a:ext cx="1" cy="538"/>
              <a:chOff x="2635" y="1184"/>
              <a:chExt cx="1" cy="538"/>
            </a:xfrm>
          </p:grpSpPr>
          <p:sp>
            <p:nvSpPr>
              <p:cNvPr id="15484" name="Freeform 110"/>
              <p:cNvSpPr>
                <a:spLocks/>
              </p:cNvSpPr>
              <p:nvPr/>
            </p:nvSpPr>
            <p:spPr bwMode="auto">
              <a:xfrm>
                <a:off x="2635" y="1184"/>
                <a:ext cx="1" cy="315"/>
              </a:xfrm>
              <a:custGeom>
                <a:avLst/>
                <a:gdLst>
                  <a:gd name="T0" fmla="*/ 0 w 2"/>
                  <a:gd name="T1" fmla="*/ 0 h 1259"/>
                  <a:gd name="T2" fmla="*/ 0 w 2"/>
                  <a:gd name="T3" fmla="*/ 0 h 1259"/>
                  <a:gd name="T4" fmla="*/ 1 w 2"/>
                  <a:gd name="T5" fmla="*/ 0 h 1259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259"/>
                  <a:gd name="T11" fmla="*/ 2 w 2"/>
                  <a:gd name="T12" fmla="*/ 1259 h 12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259">
                    <a:moveTo>
                      <a:pt x="0" y="0"/>
                    </a:moveTo>
                    <a:lnTo>
                      <a:pt x="0" y="1259"/>
                    </a:lnTo>
                    <a:lnTo>
                      <a:pt x="2" y="125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5" name="Freeform 111"/>
              <p:cNvSpPr>
                <a:spLocks/>
              </p:cNvSpPr>
              <p:nvPr/>
            </p:nvSpPr>
            <p:spPr bwMode="auto">
              <a:xfrm>
                <a:off x="2635" y="1552"/>
                <a:ext cx="1" cy="170"/>
              </a:xfrm>
              <a:custGeom>
                <a:avLst/>
                <a:gdLst>
                  <a:gd name="T0" fmla="*/ 0 w 2"/>
                  <a:gd name="T1" fmla="*/ 0 h 680"/>
                  <a:gd name="T2" fmla="*/ 0 w 2"/>
                  <a:gd name="T3" fmla="*/ 0 h 680"/>
                  <a:gd name="T4" fmla="*/ 1 w 2"/>
                  <a:gd name="T5" fmla="*/ 0 h 680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680"/>
                  <a:gd name="T11" fmla="*/ 2 w 2"/>
                  <a:gd name="T12" fmla="*/ 680 h 6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680">
                    <a:moveTo>
                      <a:pt x="0" y="0"/>
                    </a:moveTo>
                    <a:lnTo>
                      <a:pt x="0" y="680"/>
                    </a:lnTo>
                    <a:lnTo>
                      <a:pt x="2" y="68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6" name="Freeform 112"/>
              <p:cNvSpPr>
                <a:spLocks/>
              </p:cNvSpPr>
              <p:nvPr/>
            </p:nvSpPr>
            <p:spPr bwMode="auto">
              <a:xfrm>
                <a:off x="2635" y="1521"/>
                <a:ext cx="1" cy="9"/>
              </a:xfrm>
              <a:custGeom>
                <a:avLst/>
                <a:gdLst>
                  <a:gd name="T0" fmla="*/ 0 w 2"/>
                  <a:gd name="T1" fmla="*/ 0 h 35"/>
                  <a:gd name="T2" fmla="*/ 0 w 2"/>
                  <a:gd name="T3" fmla="*/ 0 h 35"/>
                  <a:gd name="T4" fmla="*/ 1 w 2"/>
                  <a:gd name="T5" fmla="*/ 0 h 35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35"/>
                  <a:gd name="T11" fmla="*/ 2 w 2"/>
                  <a:gd name="T12" fmla="*/ 35 h 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35">
                    <a:moveTo>
                      <a:pt x="0" y="0"/>
                    </a:moveTo>
                    <a:lnTo>
                      <a:pt x="0" y="35"/>
                    </a:lnTo>
                    <a:lnTo>
                      <a:pt x="2" y="3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2" name="Group 113"/>
            <p:cNvGrpSpPr>
              <a:grpSpLocks/>
            </p:cNvGrpSpPr>
            <p:nvPr/>
          </p:nvGrpSpPr>
          <p:grpSpPr bwMode="auto">
            <a:xfrm>
              <a:off x="2196" y="1450"/>
              <a:ext cx="842" cy="1"/>
              <a:chOff x="2196" y="1450"/>
              <a:chExt cx="842" cy="1"/>
            </a:xfrm>
          </p:grpSpPr>
          <p:sp>
            <p:nvSpPr>
              <p:cNvPr id="15479" name="Freeform 114"/>
              <p:cNvSpPr>
                <a:spLocks/>
              </p:cNvSpPr>
              <p:nvPr/>
            </p:nvSpPr>
            <p:spPr bwMode="auto">
              <a:xfrm>
                <a:off x="2394" y="1450"/>
                <a:ext cx="294" cy="1"/>
              </a:xfrm>
              <a:custGeom>
                <a:avLst/>
                <a:gdLst>
                  <a:gd name="T0" fmla="*/ 0 w 1172"/>
                  <a:gd name="T1" fmla="*/ 0 h 1"/>
                  <a:gd name="T2" fmla="*/ 0 w 1172"/>
                  <a:gd name="T3" fmla="*/ 0 h 1"/>
                  <a:gd name="T4" fmla="*/ 0 w 117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172"/>
                  <a:gd name="T10" fmla="*/ 0 h 1"/>
                  <a:gd name="T11" fmla="*/ 1172 w 117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72" h="1">
                    <a:moveTo>
                      <a:pt x="0" y="0"/>
                    </a:moveTo>
                    <a:lnTo>
                      <a:pt x="1171" y="0"/>
                    </a:lnTo>
                    <a:lnTo>
                      <a:pt x="117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0" name="Freeform 115"/>
              <p:cNvSpPr>
                <a:spLocks/>
              </p:cNvSpPr>
              <p:nvPr/>
            </p:nvSpPr>
            <p:spPr bwMode="auto">
              <a:xfrm>
                <a:off x="2196" y="1450"/>
                <a:ext cx="128" cy="1"/>
              </a:xfrm>
              <a:custGeom>
                <a:avLst/>
                <a:gdLst>
                  <a:gd name="T0" fmla="*/ 0 w 511"/>
                  <a:gd name="T1" fmla="*/ 0 h 1"/>
                  <a:gd name="T2" fmla="*/ 0 w 511"/>
                  <a:gd name="T3" fmla="*/ 0 h 1"/>
                  <a:gd name="T4" fmla="*/ 0 w 51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1"/>
                  <a:gd name="T10" fmla="*/ 0 h 1"/>
                  <a:gd name="T11" fmla="*/ 511 w 51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1" h="1">
                    <a:moveTo>
                      <a:pt x="0" y="0"/>
                    </a:moveTo>
                    <a:lnTo>
                      <a:pt x="510" y="0"/>
                    </a:lnTo>
                    <a:lnTo>
                      <a:pt x="51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1" name="Freeform 116"/>
              <p:cNvSpPr>
                <a:spLocks/>
              </p:cNvSpPr>
              <p:nvPr/>
            </p:nvSpPr>
            <p:spPr bwMode="auto">
              <a:xfrm>
                <a:off x="2716" y="1450"/>
                <a:ext cx="22" cy="1"/>
              </a:xfrm>
              <a:custGeom>
                <a:avLst/>
                <a:gdLst>
                  <a:gd name="T0" fmla="*/ 0 w 89"/>
                  <a:gd name="T1" fmla="*/ 0 h 1"/>
                  <a:gd name="T2" fmla="*/ 0 w 89"/>
                  <a:gd name="T3" fmla="*/ 0 h 1"/>
                  <a:gd name="T4" fmla="*/ 0 w 8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9"/>
                  <a:gd name="T10" fmla="*/ 0 h 1"/>
                  <a:gd name="T11" fmla="*/ 89 w 8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" h="1">
                    <a:moveTo>
                      <a:pt x="0" y="0"/>
                    </a:moveTo>
                    <a:lnTo>
                      <a:pt x="87" y="0"/>
                    </a:lnTo>
                    <a:lnTo>
                      <a:pt x="8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2" name="Freeform 117"/>
              <p:cNvSpPr>
                <a:spLocks/>
              </p:cNvSpPr>
              <p:nvPr/>
            </p:nvSpPr>
            <p:spPr bwMode="auto">
              <a:xfrm>
                <a:off x="2346" y="1450"/>
                <a:ext cx="22" cy="1"/>
              </a:xfrm>
              <a:custGeom>
                <a:avLst/>
                <a:gdLst>
                  <a:gd name="T0" fmla="*/ 0 w 89"/>
                  <a:gd name="T1" fmla="*/ 0 h 1"/>
                  <a:gd name="T2" fmla="*/ 0 w 89"/>
                  <a:gd name="T3" fmla="*/ 0 h 1"/>
                  <a:gd name="T4" fmla="*/ 0 w 8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89"/>
                  <a:gd name="T10" fmla="*/ 0 h 1"/>
                  <a:gd name="T11" fmla="*/ 89 w 8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" h="1">
                    <a:moveTo>
                      <a:pt x="0" y="0"/>
                    </a:moveTo>
                    <a:lnTo>
                      <a:pt x="88" y="0"/>
                    </a:lnTo>
                    <a:lnTo>
                      <a:pt x="8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83" name="Freeform 118"/>
              <p:cNvSpPr>
                <a:spLocks/>
              </p:cNvSpPr>
              <p:nvPr/>
            </p:nvSpPr>
            <p:spPr bwMode="auto">
              <a:xfrm>
                <a:off x="2769" y="1450"/>
                <a:ext cx="269" cy="1"/>
              </a:xfrm>
              <a:custGeom>
                <a:avLst/>
                <a:gdLst>
                  <a:gd name="T0" fmla="*/ 0 w 1076"/>
                  <a:gd name="T1" fmla="*/ 0 h 1"/>
                  <a:gd name="T2" fmla="*/ 0 w 1076"/>
                  <a:gd name="T3" fmla="*/ 0 h 1"/>
                  <a:gd name="T4" fmla="*/ 0 w 107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76"/>
                  <a:gd name="T10" fmla="*/ 0 h 1"/>
                  <a:gd name="T11" fmla="*/ 1076 w 107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6" h="1">
                    <a:moveTo>
                      <a:pt x="0" y="0"/>
                    </a:moveTo>
                    <a:lnTo>
                      <a:pt x="1075" y="0"/>
                    </a:lnTo>
                    <a:lnTo>
                      <a:pt x="107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73" name="Group 119"/>
            <p:cNvGrpSpPr>
              <a:grpSpLocks/>
            </p:cNvGrpSpPr>
            <p:nvPr/>
          </p:nvGrpSpPr>
          <p:grpSpPr bwMode="auto">
            <a:xfrm>
              <a:off x="3371" y="1173"/>
              <a:ext cx="1" cy="576"/>
              <a:chOff x="3371" y="1173"/>
              <a:chExt cx="1" cy="576"/>
            </a:xfrm>
          </p:grpSpPr>
          <p:sp>
            <p:nvSpPr>
              <p:cNvPr id="15476" name="Freeform 120"/>
              <p:cNvSpPr>
                <a:spLocks/>
              </p:cNvSpPr>
              <p:nvPr/>
            </p:nvSpPr>
            <p:spPr bwMode="auto">
              <a:xfrm>
                <a:off x="3371" y="1173"/>
                <a:ext cx="1" cy="346"/>
              </a:xfrm>
              <a:custGeom>
                <a:avLst/>
                <a:gdLst>
                  <a:gd name="T0" fmla="*/ 0 w 2"/>
                  <a:gd name="T1" fmla="*/ 0 h 1386"/>
                  <a:gd name="T2" fmla="*/ 0 w 2"/>
                  <a:gd name="T3" fmla="*/ 0 h 1386"/>
                  <a:gd name="T4" fmla="*/ 1 w 2"/>
                  <a:gd name="T5" fmla="*/ 0 h 138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386"/>
                  <a:gd name="T11" fmla="*/ 2 w 2"/>
                  <a:gd name="T12" fmla="*/ 1386 h 13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386">
                    <a:moveTo>
                      <a:pt x="0" y="0"/>
                    </a:moveTo>
                    <a:lnTo>
                      <a:pt x="0" y="1386"/>
                    </a:lnTo>
                    <a:lnTo>
                      <a:pt x="2" y="138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7" name="Freeform 121"/>
              <p:cNvSpPr>
                <a:spLocks/>
              </p:cNvSpPr>
              <p:nvPr/>
            </p:nvSpPr>
            <p:spPr bwMode="auto">
              <a:xfrm>
                <a:off x="3371" y="1590"/>
                <a:ext cx="1" cy="159"/>
              </a:xfrm>
              <a:custGeom>
                <a:avLst/>
                <a:gdLst>
                  <a:gd name="T0" fmla="*/ 0 w 2"/>
                  <a:gd name="T1" fmla="*/ 0 h 636"/>
                  <a:gd name="T2" fmla="*/ 0 w 2"/>
                  <a:gd name="T3" fmla="*/ 0 h 636"/>
                  <a:gd name="T4" fmla="*/ 1 w 2"/>
                  <a:gd name="T5" fmla="*/ 0 h 63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636"/>
                  <a:gd name="T11" fmla="*/ 2 w 2"/>
                  <a:gd name="T12" fmla="*/ 636 h 6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636">
                    <a:moveTo>
                      <a:pt x="0" y="0"/>
                    </a:moveTo>
                    <a:lnTo>
                      <a:pt x="0" y="636"/>
                    </a:lnTo>
                    <a:lnTo>
                      <a:pt x="2" y="63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78" name="Freeform 122"/>
              <p:cNvSpPr>
                <a:spLocks/>
              </p:cNvSpPr>
              <p:nvPr/>
            </p:nvSpPr>
            <p:spPr bwMode="auto">
              <a:xfrm>
                <a:off x="3371" y="1541"/>
                <a:ext cx="1" cy="27"/>
              </a:xfrm>
              <a:custGeom>
                <a:avLst/>
                <a:gdLst>
                  <a:gd name="T0" fmla="*/ 0 w 2"/>
                  <a:gd name="T1" fmla="*/ 0 h 106"/>
                  <a:gd name="T2" fmla="*/ 0 w 2"/>
                  <a:gd name="T3" fmla="*/ 0 h 106"/>
                  <a:gd name="T4" fmla="*/ 1 w 2"/>
                  <a:gd name="T5" fmla="*/ 0 h 10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06"/>
                  <a:gd name="T11" fmla="*/ 2 w 2"/>
                  <a:gd name="T12" fmla="*/ 106 h 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06">
                    <a:moveTo>
                      <a:pt x="0" y="0"/>
                    </a:moveTo>
                    <a:lnTo>
                      <a:pt x="0" y="106"/>
                    </a:lnTo>
                    <a:lnTo>
                      <a:pt x="2" y="10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74" name="Line 123"/>
            <p:cNvSpPr>
              <a:spLocks noChangeShapeType="1"/>
            </p:cNvSpPr>
            <p:nvPr/>
          </p:nvSpPr>
          <p:spPr bwMode="auto">
            <a:xfrm>
              <a:off x="3213" y="12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75" name="Line 124"/>
            <p:cNvSpPr>
              <a:spLocks noChangeShapeType="1"/>
            </p:cNvSpPr>
            <p:nvPr/>
          </p:nvSpPr>
          <p:spPr bwMode="auto">
            <a:xfrm>
              <a:off x="3530" y="1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25"/>
          <p:cNvGrpSpPr>
            <a:grpSpLocks/>
          </p:cNvGrpSpPr>
          <p:nvPr/>
        </p:nvGrpSpPr>
        <p:grpSpPr bwMode="auto">
          <a:xfrm>
            <a:off x="5607050" y="4159250"/>
            <a:ext cx="2333625" cy="2378075"/>
            <a:chOff x="3936" y="2484"/>
            <a:chExt cx="1470" cy="1498"/>
          </a:xfrm>
        </p:grpSpPr>
        <p:sp>
          <p:nvSpPr>
            <p:cNvPr id="15400" name="Rectangle 126"/>
            <p:cNvSpPr>
              <a:spLocks noChangeArrowheads="1"/>
            </p:cNvSpPr>
            <p:nvPr/>
          </p:nvSpPr>
          <p:spPr bwMode="auto">
            <a:xfrm>
              <a:off x="4835" y="2547"/>
              <a:ext cx="534" cy="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1" name="Rectangle 127"/>
            <p:cNvSpPr>
              <a:spLocks noChangeArrowheads="1"/>
            </p:cNvSpPr>
            <p:nvPr/>
          </p:nvSpPr>
          <p:spPr bwMode="auto">
            <a:xfrm>
              <a:off x="4013" y="2547"/>
              <a:ext cx="707" cy="67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2" name="Rectangle 128"/>
            <p:cNvSpPr>
              <a:spLocks noChangeArrowheads="1"/>
            </p:cNvSpPr>
            <p:nvPr/>
          </p:nvSpPr>
          <p:spPr bwMode="auto">
            <a:xfrm>
              <a:off x="4013" y="3336"/>
              <a:ext cx="707" cy="6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3" name="Oval 129"/>
            <p:cNvSpPr>
              <a:spLocks noChangeArrowheads="1"/>
            </p:cNvSpPr>
            <p:nvPr/>
          </p:nvSpPr>
          <p:spPr bwMode="auto">
            <a:xfrm>
              <a:off x="4879" y="2664"/>
              <a:ext cx="446" cy="43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5404" name="Oval 130"/>
            <p:cNvSpPr>
              <a:spLocks noChangeArrowheads="1"/>
            </p:cNvSpPr>
            <p:nvPr/>
          </p:nvSpPr>
          <p:spPr bwMode="auto">
            <a:xfrm>
              <a:off x="4192" y="3491"/>
              <a:ext cx="343" cy="3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15405" name="Group 131"/>
            <p:cNvGrpSpPr>
              <a:grpSpLocks/>
            </p:cNvGrpSpPr>
            <p:nvPr/>
          </p:nvGrpSpPr>
          <p:grpSpPr bwMode="auto">
            <a:xfrm>
              <a:off x="4366" y="3412"/>
              <a:ext cx="1" cy="490"/>
              <a:chOff x="4201" y="2057"/>
              <a:chExt cx="1" cy="490"/>
            </a:xfrm>
          </p:grpSpPr>
          <p:sp>
            <p:nvSpPr>
              <p:cNvPr id="15448" name="Freeform 132"/>
              <p:cNvSpPr>
                <a:spLocks/>
              </p:cNvSpPr>
              <p:nvPr/>
            </p:nvSpPr>
            <p:spPr bwMode="auto">
              <a:xfrm>
                <a:off x="4201" y="2057"/>
                <a:ext cx="1" cy="135"/>
              </a:xfrm>
              <a:custGeom>
                <a:avLst/>
                <a:gdLst>
                  <a:gd name="T0" fmla="*/ 0 w 1"/>
                  <a:gd name="T1" fmla="*/ 0 h 539"/>
                  <a:gd name="T2" fmla="*/ 0 w 1"/>
                  <a:gd name="T3" fmla="*/ 0 h 539"/>
                  <a:gd name="T4" fmla="*/ 1 w 1"/>
                  <a:gd name="T5" fmla="*/ 0 h 5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39"/>
                  <a:gd name="T11" fmla="*/ 1 w 1"/>
                  <a:gd name="T12" fmla="*/ 539 h 5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39">
                    <a:moveTo>
                      <a:pt x="0" y="0"/>
                    </a:moveTo>
                    <a:lnTo>
                      <a:pt x="0" y="539"/>
                    </a:lnTo>
                    <a:lnTo>
                      <a:pt x="1" y="53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9" name="Freeform 133"/>
              <p:cNvSpPr>
                <a:spLocks/>
              </p:cNvSpPr>
              <p:nvPr/>
            </p:nvSpPr>
            <p:spPr bwMode="auto">
              <a:xfrm>
                <a:off x="4201" y="2264"/>
                <a:ext cx="1" cy="283"/>
              </a:xfrm>
              <a:custGeom>
                <a:avLst/>
                <a:gdLst>
                  <a:gd name="T0" fmla="*/ 0 w 1"/>
                  <a:gd name="T1" fmla="*/ 0 h 1135"/>
                  <a:gd name="T2" fmla="*/ 0 w 1"/>
                  <a:gd name="T3" fmla="*/ 0 h 1135"/>
                  <a:gd name="T4" fmla="*/ 1 w 1"/>
                  <a:gd name="T5" fmla="*/ 0 h 113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135"/>
                  <a:gd name="T11" fmla="*/ 1 w 1"/>
                  <a:gd name="T12" fmla="*/ 1135 h 11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135">
                    <a:moveTo>
                      <a:pt x="0" y="0"/>
                    </a:moveTo>
                    <a:lnTo>
                      <a:pt x="0" y="1135"/>
                    </a:lnTo>
                    <a:lnTo>
                      <a:pt x="1" y="113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50" name="Freeform 134"/>
              <p:cNvSpPr>
                <a:spLocks/>
              </p:cNvSpPr>
              <p:nvPr/>
            </p:nvSpPr>
            <p:spPr bwMode="auto">
              <a:xfrm>
                <a:off x="4201" y="2221"/>
                <a:ext cx="1" cy="14"/>
              </a:xfrm>
              <a:custGeom>
                <a:avLst/>
                <a:gdLst>
                  <a:gd name="T0" fmla="*/ 0 w 1"/>
                  <a:gd name="T1" fmla="*/ 0 h 56"/>
                  <a:gd name="T2" fmla="*/ 0 w 1"/>
                  <a:gd name="T3" fmla="*/ 0 h 56"/>
                  <a:gd name="T4" fmla="*/ 1 w 1"/>
                  <a:gd name="T5" fmla="*/ 0 h 5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6"/>
                  <a:gd name="T11" fmla="*/ 1 w 1"/>
                  <a:gd name="T12" fmla="*/ 56 h 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6">
                    <a:moveTo>
                      <a:pt x="0" y="0"/>
                    </a:moveTo>
                    <a:lnTo>
                      <a:pt x="0" y="56"/>
                    </a:lnTo>
                    <a:lnTo>
                      <a:pt x="1" y="5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6" name="Group 135"/>
            <p:cNvGrpSpPr>
              <a:grpSpLocks/>
            </p:cNvGrpSpPr>
            <p:nvPr/>
          </p:nvGrpSpPr>
          <p:grpSpPr bwMode="auto">
            <a:xfrm>
              <a:off x="3943" y="3658"/>
              <a:ext cx="836" cy="1"/>
              <a:chOff x="3778" y="2303"/>
              <a:chExt cx="836" cy="1"/>
            </a:xfrm>
          </p:grpSpPr>
          <p:sp>
            <p:nvSpPr>
              <p:cNvPr id="15443" name="Freeform 136"/>
              <p:cNvSpPr>
                <a:spLocks/>
              </p:cNvSpPr>
              <p:nvPr/>
            </p:nvSpPr>
            <p:spPr bwMode="auto">
              <a:xfrm>
                <a:off x="3992" y="2303"/>
                <a:ext cx="429" cy="1"/>
              </a:xfrm>
              <a:custGeom>
                <a:avLst/>
                <a:gdLst>
                  <a:gd name="T0" fmla="*/ 0 w 1715"/>
                  <a:gd name="T1" fmla="*/ 0 h 1"/>
                  <a:gd name="T2" fmla="*/ 0 w 1715"/>
                  <a:gd name="T3" fmla="*/ 0 h 1"/>
                  <a:gd name="T4" fmla="*/ 0 w 171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15"/>
                  <a:gd name="T10" fmla="*/ 0 h 1"/>
                  <a:gd name="T11" fmla="*/ 1715 w 171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15" h="1">
                    <a:moveTo>
                      <a:pt x="0" y="0"/>
                    </a:moveTo>
                    <a:lnTo>
                      <a:pt x="1714" y="0"/>
                    </a:lnTo>
                    <a:lnTo>
                      <a:pt x="171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4" name="Freeform 137"/>
              <p:cNvSpPr>
                <a:spLocks/>
              </p:cNvSpPr>
              <p:nvPr/>
            </p:nvSpPr>
            <p:spPr bwMode="auto">
              <a:xfrm>
                <a:off x="3778" y="2303"/>
                <a:ext cx="129" cy="1"/>
              </a:xfrm>
              <a:custGeom>
                <a:avLst/>
                <a:gdLst>
                  <a:gd name="T0" fmla="*/ 0 w 516"/>
                  <a:gd name="T1" fmla="*/ 0 h 1"/>
                  <a:gd name="T2" fmla="*/ 0 w 516"/>
                  <a:gd name="T3" fmla="*/ 0 h 1"/>
                  <a:gd name="T4" fmla="*/ 0 w 51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16"/>
                  <a:gd name="T10" fmla="*/ 0 h 1"/>
                  <a:gd name="T11" fmla="*/ 516 w 51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6" h="1">
                    <a:moveTo>
                      <a:pt x="0" y="0"/>
                    </a:moveTo>
                    <a:lnTo>
                      <a:pt x="514" y="0"/>
                    </a:lnTo>
                    <a:lnTo>
                      <a:pt x="51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5" name="Freeform 138"/>
              <p:cNvSpPr>
                <a:spLocks/>
              </p:cNvSpPr>
              <p:nvPr/>
            </p:nvSpPr>
            <p:spPr bwMode="auto">
              <a:xfrm>
                <a:off x="3942" y="2303"/>
                <a:ext cx="15" cy="1"/>
              </a:xfrm>
              <a:custGeom>
                <a:avLst/>
                <a:gdLst>
                  <a:gd name="T0" fmla="*/ 0 w 59"/>
                  <a:gd name="T1" fmla="*/ 0 h 1"/>
                  <a:gd name="T2" fmla="*/ 0 w 59"/>
                  <a:gd name="T3" fmla="*/ 0 h 1"/>
                  <a:gd name="T4" fmla="*/ 0 w 5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9"/>
                  <a:gd name="T10" fmla="*/ 0 h 1"/>
                  <a:gd name="T11" fmla="*/ 59 w 5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" h="1">
                    <a:moveTo>
                      <a:pt x="0" y="0"/>
                    </a:moveTo>
                    <a:lnTo>
                      <a:pt x="58" y="0"/>
                    </a:lnTo>
                    <a:lnTo>
                      <a:pt x="5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6" name="Freeform 139"/>
              <p:cNvSpPr>
                <a:spLocks/>
              </p:cNvSpPr>
              <p:nvPr/>
            </p:nvSpPr>
            <p:spPr bwMode="auto">
              <a:xfrm>
                <a:off x="4499" y="2303"/>
                <a:ext cx="115" cy="1"/>
              </a:xfrm>
              <a:custGeom>
                <a:avLst/>
                <a:gdLst>
                  <a:gd name="T0" fmla="*/ 0 w 458"/>
                  <a:gd name="T1" fmla="*/ 0 h 1"/>
                  <a:gd name="T2" fmla="*/ 0 w 458"/>
                  <a:gd name="T3" fmla="*/ 0 h 1"/>
                  <a:gd name="T4" fmla="*/ 0 w 4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1"/>
                  <a:gd name="T11" fmla="*/ 458 w 4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1">
                    <a:moveTo>
                      <a:pt x="0" y="0"/>
                    </a:moveTo>
                    <a:lnTo>
                      <a:pt x="457" y="0"/>
                    </a:lnTo>
                    <a:lnTo>
                      <a:pt x="4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7" name="Freeform 140"/>
              <p:cNvSpPr>
                <a:spLocks/>
              </p:cNvSpPr>
              <p:nvPr/>
            </p:nvSpPr>
            <p:spPr bwMode="auto">
              <a:xfrm>
                <a:off x="4449" y="2303"/>
                <a:ext cx="15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7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7" name="Group 141"/>
            <p:cNvGrpSpPr>
              <a:grpSpLocks/>
            </p:cNvGrpSpPr>
            <p:nvPr/>
          </p:nvGrpSpPr>
          <p:grpSpPr bwMode="auto">
            <a:xfrm>
              <a:off x="4802" y="2886"/>
              <a:ext cx="604" cy="1"/>
              <a:chOff x="4637" y="1450"/>
              <a:chExt cx="604" cy="1"/>
            </a:xfrm>
          </p:grpSpPr>
          <p:sp>
            <p:nvSpPr>
              <p:cNvPr id="15440" name="Freeform 142"/>
              <p:cNvSpPr>
                <a:spLocks/>
              </p:cNvSpPr>
              <p:nvPr/>
            </p:nvSpPr>
            <p:spPr bwMode="auto">
              <a:xfrm>
                <a:off x="4879" y="1450"/>
                <a:ext cx="362" cy="1"/>
              </a:xfrm>
              <a:custGeom>
                <a:avLst/>
                <a:gdLst>
                  <a:gd name="T0" fmla="*/ 0 w 1446"/>
                  <a:gd name="T1" fmla="*/ 0 h 1"/>
                  <a:gd name="T2" fmla="*/ 0 w 1446"/>
                  <a:gd name="T3" fmla="*/ 0 h 1"/>
                  <a:gd name="T4" fmla="*/ 0 w 144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46"/>
                  <a:gd name="T10" fmla="*/ 0 h 1"/>
                  <a:gd name="T11" fmla="*/ 1446 w 144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6" h="1">
                    <a:moveTo>
                      <a:pt x="0" y="0"/>
                    </a:moveTo>
                    <a:lnTo>
                      <a:pt x="1445" y="0"/>
                    </a:lnTo>
                    <a:lnTo>
                      <a:pt x="144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1" name="Freeform 143"/>
              <p:cNvSpPr>
                <a:spLocks/>
              </p:cNvSpPr>
              <p:nvPr/>
            </p:nvSpPr>
            <p:spPr bwMode="auto">
              <a:xfrm>
                <a:off x="4637" y="1450"/>
                <a:ext cx="165" cy="1"/>
              </a:xfrm>
              <a:custGeom>
                <a:avLst/>
                <a:gdLst>
                  <a:gd name="T0" fmla="*/ 0 w 660"/>
                  <a:gd name="T1" fmla="*/ 0 h 1"/>
                  <a:gd name="T2" fmla="*/ 0 w 660"/>
                  <a:gd name="T3" fmla="*/ 0 h 1"/>
                  <a:gd name="T4" fmla="*/ 0 w 66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60"/>
                  <a:gd name="T10" fmla="*/ 0 h 1"/>
                  <a:gd name="T11" fmla="*/ 660 w 66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0" h="1">
                    <a:moveTo>
                      <a:pt x="0" y="0"/>
                    </a:moveTo>
                    <a:lnTo>
                      <a:pt x="659" y="0"/>
                    </a:lnTo>
                    <a:lnTo>
                      <a:pt x="66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42" name="Freeform 144"/>
              <p:cNvSpPr>
                <a:spLocks/>
              </p:cNvSpPr>
              <p:nvPr/>
            </p:nvSpPr>
            <p:spPr bwMode="auto">
              <a:xfrm>
                <a:off x="4831" y="1450"/>
                <a:ext cx="19" cy="1"/>
              </a:xfrm>
              <a:custGeom>
                <a:avLst/>
                <a:gdLst>
                  <a:gd name="T0" fmla="*/ 0 w 79"/>
                  <a:gd name="T1" fmla="*/ 0 h 1"/>
                  <a:gd name="T2" fmla="*/ 0 w 79"/>
                  <a:gd name="T3" fmla="*/ 0 h 1"/>
                  <a:gd name="T4" fmla="*/ 0 w 7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9"/>
                  <a:gd name="T10" fmla="*/ 0 h 1"/>
                  <a:gd name="T11" fmla="*/ 79 w 7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9" h="1">
                    <a:moveTo>
                      <a:pt x="0" y="0"/>
                    </a:moveTo>
                    <a:lnTo>
                      <a:pt x="78" y="0"/>
                    </a:lnTo>
                    <a:lnTo>
                      <a:pt x="7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8" name="Group 145"/>
            <p:cNvGrpSpPr>
              <a:grpSpLocks/>
            </p:cNvGrpSpPr>
            <p:nvPr/>
          </p:nvGrpSpPr>
          <p:grpSpPr bwMode="auto">
            <a:xfrm>
              <a:off x="5102" y="2486"/>
              <a:ext cx="1" cy="795"/>
              <a:chOff x="4937" y="1050"/>
              <a:chExt cx="1" cy="795"/>
            </a:xfrm>
          </p:grpSpPr>
          <p:sp>
            <p:nvSpPr>
              <p:cNvPr id="15437" name="Freeform 146"/>
              <p:cNvSpPr>
                <a:spLocks/>
              </p:cNvSpPr>
              <p:nvPr/>
            </p:nvSpPr>
            <p:spPr bwMode="auto">
              <a:xfrm>
                <a:off x="4937" y="1590"/>
                <a:ext cx="1" cy="255"/>
              </a:xfrm>
              <a:custGeom>
                <a:avLst/>
                <a:gdLst>
                  <a:gd name="T0" fmla="*/ 0 w 1"/>
                  <a:gd name="T1" fmla="*/ 0 h 1020"/>
                  <a:gd name="T2" fmla="*/ 0 w 1"/>
                  <a:gd name="T3" fmla="*/ 0 h 1020"/>
                  <a:gd name="T4" fmla="*/ 1 w 1"/>
                  <a:gd name="T5" fmla="*/ 0 h 1020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20"/>
                  <a:gd name="T11" fmla="*/ 1 w 1"/>
                  <a:gd name="T12" fmla="*/ 1020 h 10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20">
                    <a:moveTo>
                      <a:pt x="0" y="0"/>
                    </a:moveTo>
                    <a:lnTo>
                      <a:pt x="0" y="1020"/>
                    </a:lnTo>
                    <a:lnTo>
                      <a:pt x="1" y="102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8" name="Freeform 147"/>
              <p:cNvSpPr>
                <a:spLocks/>
              </p:cNvSpPr>
              <p:nvPr/>
            </p:nvSpPr>
            <p:spPr bwMode="auto">
              <a:xfrm>
                <a:off x="4937" y="1551"/>
                <a:ext cx="1" cy="10"/>
              </a:xfrm>
              <a:custGeom>
                <a:avLst/>
                <a:gdLst>
                  <a:gd name="T0" fmla="*/ 0 w 1"/>
                  <a:gd name="T1" fmla="*/ 0 h 39"/>
                  <a:gd name="T2" fmla="*/ 0 w 1"/>
                  <a:gd name="T3" fmla="*/ 0 h 39"/>
                  <a:gd name="T4" fmla="*/ 1 w 1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39"/>
                  <a:gd name="T11" fmla="*/ 1 w 1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39">
                    <a:moveTo>
                      <a:pt x="0" y="0"/>
                    </a:moveTo>
                    <a:lnTo>
                      <a:pt x="0" y="39"/>
                    </a:lnTo>
                    <a:lnTo>
                      <a:pt x="1" y="3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9" name="Freeform 148"/>
              <p:cNvSpPr>
                <a:spLocks/>
              </p:cNvSpPr>
              <p:nvPr/>
            </p:nvSpPr>
            <p:spPr bwMode="auto">
              <a:xfrm>
                <a:off x="4937" y="1050"/>
                <a:ext cx="1" cy="462"/>
              </a:xfrm>
              <a:custGeom>
                <a:avLst/>
                <a:gdLst>
                  <a:gd name="T0" fmla="*/ 0 w 1"/>
                  <a:gd name="T1" fmla="*/ 0 h 1848"/>
                  <a:gd name="T2" fmla="*/ 0 w 1"/>
                  <a:gd name="T3" fmla="*/ 0 h 1848"/>
                  <a:gd name="T4" fmla="*/ 1 w 1"/>
                  <a:gd name="T5" fmla="*/ 0 h 184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848"/>
                  <a:gd name="T11" fmla="*/ 1 w 1"/>
                  <a:gd name="T12" fmla="*/ 1848 h 18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848">
                    <a:moveTo>
                      <a:pt x="0" y="0"/>
                    </a:moveTo>
                    <a:lnTo>
                      <a:pt x="0" y="1848"/>
                    </a:lnTo>
                    <a:lnTo>
                      <a:pt x="1" y="184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09" name="Group 149"/>
            <p:cNvGrpSpPr>
              <a:grpSpLocks/>
            </p:cNvGrpSpPr>
            <p:nvPr/>
          </p:nvGrpSpPr>
          <p:grpSpPr bwMode="auto">
            <a:xfrm>
              <a:off x="3936" y="2886"/>
              <a:ext cx="842" cy="1"/>
              <a:chOff x="3771" y="1450"/>
              <a:chExt cx="842" cy="1"/>
            </a:xfrm>
          </p:grpSpPr>
          <p:sp>
            <p:nvSpPr>
              <p:cNvPr id="15432" name="Freeform 150"/>
              <p:cNvSpPr>
                <a:spLocks/>
              </p:cNvSpPr>
              <p:nvPr/>
            </p:nvSpPr>
            <p:spPr bwMode="auto">
              <a:xfrm>
                <a:off x="3983" y="1450"/>
                <a:ext cx="22" cy="1"/>
              </a:xfrm>
              <a:custGeom>
                <a:avLst/>
                <a:gdLst>
                  <a:gd name="T0" fmla="*/ 0 w 90"/>
                  <a:gd name="T1" fmla="*/ 0 h 1"/>
                  <a:gd name="T2" fmla="*/ 0 w 90"/>
                  <a:gd name="T3" fmla="*/ 0 h 1"/>
                  <a:gd name="T4" fmla="*/ 0 w 9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0"/>
                  <a:gd name="T10" fmla="*/ 0 h 1"/>
                  <a:gd name="T11" fmla="*/ 90 w 9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" h="1">
                    <a:moveTo>
                      <a:pt x="0" y="0"/>
                    </a:moveTo>
                    <a:lnTo>
                      <a:pt x="89" y="0"/>
                    </a:lnTo>
                    <a:lnTo>
                      <a:pt x="9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3" name="Freeform 151"/>
              <p:cNvSpPr>
                <a:spLocks/>
              </p:cNvSpPr>
              <p:nvPr/>
            </p:nvSpPr>
            <p:spPr bwMode="auto">
              <a:xfrm>
                <a:off x="3771" y="1450"/>
                <a:ext cx="186" cy="1"/>
              </a:xfrm>
              <a:custGeom>
                <a:avLst/>
                <a:gdLst>
                  <a:gd name="T0" fmla="*/ 0 w 744"/>
                  <a:gd name="T1" fmla="*/ 0 h 1"/>
                  <a:gd name="T2" fmla="*/ 0 w 744"/>
                  <a:gd name="T3" fmla="*/ 0 h 1"/>
                  <a:gd name="T4" fmla="*/ 0 w 74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1"/>
                  <a:gd name="T11" fmla="*/ 744 w 74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1">
                    <a:moveTo>
                      <a:pt x="0" y="0"/>
                    </a:moveTo>
                    <a:lnTo>
                      <a:pt x="743" y="0"/>
                    </a:lnTo>
                    <a:lnTo>
                      <a:pt x="74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4" name="Freeform 152"/>
              <p:cNvSpPr>
                <a:spLocks/>
              </p:cNvSpPr>
              <p:nvPr/>
            </p:nvSpPr>
            <p:spPr bwMode="auto">
              <a:xfrm>
                <a:off x="4461" y="1450"/>
                <a:ext cx="152" cy="1"/>
              </a:xfrm>
              <a:custGeom>
                <a:avLst/>
                <a:gdLst>
                  <a:gd name="T0" fmla="*/ 0 w 609"/>
                  <a:gd name="T1" fmla="*/ 0 h 1"/>
                  <a:gd name="T2" fmla="*/ 0 w 609"/>
                  <a:gd name="T3" fmla="*/ 0 h 1"/>
                  <a:gd name="T4" fmla="*/ 0 w 60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"/>
                  <a:gd name="T11" fmla="*/ 609 w 60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">
                    <a:moveTo>
                      <a:pt x="0" y="0"/>
                    </a:moveTo>
                    <a:lnTo>
                      <a:pt x="608" y="0"/>
                    </a:lnTo>
                    <a:lnTo>
                      <a:pt x="60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5" name="Freeform 153"/>
              <p:cNvSpPr>
                <a:spLocks/>
              </p:cNvSpPr>
              <p:nvPr/>
            </p:nvSpPr>
            <p:spPr bwMode="auto">
              <a:xfrm>
                <a:off x="4027" y="1450"/>
                <a:ext cx="361" cy="1"/>
              </a:xfrm>
              <a:custGeom>
                <a:avLst/>
                <a:gdLst>
                  <a:gd name="T0" fmla="*/ 0 w 1447"/>
                  <a:gd name="T1" fmla="*/ 0 h 1"/>
                  <a:gd name="T2" fmla="*/ 0 w 1447"/>
                  <a:gd name="T3" fmla="*/ 0 h 1"/>
                  <a:gd name="T4" fmla="*/ 0 w 144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47"/>
                  <a:gd name="T10" fmla="*/ 0 h 1"/>
                  <a:gd name="T11" fmla="*/ 1447 w 144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7" h="1">
                    <a:moveTo>
                      <a:pt x="0" y="0"/>
                    </a:moveTo>
                    <a:lnTo>
                      <a:pt x="1445" y="0"/>
                    </a:lnTo>
                    <a:lnTo>
                      <a:pt x="144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6" name="Freeform 154"/>
              <p:cNvSpPr>
                <a:spLocks/>
              </p:cNvSpPr>
              <p:nvPr/>
            </p:nvSpPr>
            <p:spPr bwMode="auto">
              <a:xfrm>
                <a:off x="4415" y="1450"/>
                <a:ext cx="18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70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10" name="Group 155"/>
            <p:cNvGrpSpPr>
              <a:grpSpLocks/>
            </p:cNvGrpSpPr>
            <p:nvPr/>
          </p:nvGrpSpPr>
          <p:grpSpPr bwMode="auto">
            <a:xfrm>
              <a:off x="4366" y="2484"/>
              <a:ext cx="1" cy="801"/>
              <a:chOff x="4201" y="1048"/>
              <a:chExt cx="1" cy="801"/>
            </a:xfrm>
          </p:grpSpPr>
          <p:sp>
            <p:nvSpPr>
              <p:cNvPr id="15427" name="Freeform 156"/>
              <p:cNvSpPr>
                <a:spLocks/>
              </p:cNvSpPr>
              <p:nvPr/>
            </p:nvSpPr>
            <p:spPr bwMode="auto">
              <a:xfrm>
                <a:off x="4201" y="1197"/>
                <a:ext cx="1" cy="22"/>
              </a:xfrm>
              <a:custGeom>
                <a:avLst/>
                <a:gdLst>
                  <a:gd name="T0" fmla="*/ 0 w 1"/>
                  <a:gd name="T1" fmla="*/ 0 h 88"/>
                  <a:gd name="T2" fmla="*/ 0 w 1"/>
                  <a:gd name="T3" fmla="*/ 0 h 88"/>
                  <a:gd name="T4" fmla="*/ 1 w 1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88"/>
                  <a:gd name="T11" fmla="*/ 1 w 1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88">
                    <a:moveTo>
                      <a:pt x="0" y="0"/>
                    </a:moveTo>
                    <a:lnTo>
                      <a:pt x="0" y="88"/>
                    </a:lnTo>
                    <a:lnTo>
                      <a:pt x="1" y="8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8" name="Freeform 157"/>
              <p:cNvSpPr>
                <a:spLocks/>
              </p:cNvSpPr>
              <p:nvPr/>
            </p:nvSpPr>
            <p:spPr bwMode="auto">
              <a:xfrm>
                <a:off x="4201" y="1746"/>
                <a:ext cx="1" cy="103"/>
              </a:xfrm>
              <a:custGeom>
                <a:avLst/>
                <a:gdLst>
                  <a:gd name="T0" fmla="*/ 0 w 1"/>
                  <a:gd name="T1" fmla="*/ 0 h 411"/>
                  <a:gd name="T2" fmla="*/ 0 w 1"/>
                  <a:gd name="T3" fmla="*/ 0 h 411"/>
                  <a:gd name="T4" fmla="*/ 1 w 1"/>
                  <a:gd name="T5" fmla="*/ 0 h 41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11"/>
                  <a:gd name="T11" fmla="*/ 1 w 1"/>
                  <a:gd name="T12" fmla="*/ 411 h 4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11">
                    <a:moveTo>
                      <a:pt x="0" y="0"/>
                    </a:moveTo>
                    <a:lnTo>
                      <a:pt x="0" y="411"/>
                    </a:lnTo>
                    <a:lnTo>
                      <a:pt x="1" y="41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29" name="Freeform 158"/>
              <p:cNvSpPr>
                <a:spLocks/>
              </p:cNvSpPr>
              <p:nvPr/>
            </p:nvSpPr>
            <p:spPr bwMode="auto">
              <a:xfrm>
                <a:off x="4201" y="1048"/>
                <a:ext cx="1" cy="120"/>
              </a:xfrm>
              <a:custGeom>
                <a:avLst/>
                <a:gdLst>
                  <a:gd name="T0" fmla="*/ 0 w 1"/>
                  <a:gd name="T1" fmla="*/ 0 h 481"/>
                  <a:gd name="T2" fmla="*/ 0 w 1"/>
                  <a:gd name="T3" fmla="*/ 0 h 481"/>
                  <a:gd name="T4" fmla="*/ 1 w 1"/>
                  <a:gd name="T5" fmla="*/ 0 h 48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81"/>
                  <a:gd name="T11" fmla="*/ 1 w 1"/>
                  <a:gd name="T12" fmla="*/ 481 h 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81">
                    <a:moveTo>
                      <a:pt x="0" y="0"/>
                    </a:moveTo>
                    <a:lnTo>
                      <a:pt x="0" y="481"/>
                    </a:lnTo>
                    <a:lnTo>
                      <a:pt x="1" y="48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0" name="Freeform 159"/>
              <p:cNvSpPr>
                <a:spLocks/>
              </p:cNvSpPr>
              <p:nvPr/>
            </p:nvSpPr>
            <p:spPr bwMode="auto">
              <a:xfrm>
                <a:off x="4201" y="1241"/>
                <a:ext cx="1" cy="432"/>
              </a:xfrm>
              <a:custGeom>
                <a:avLst/>
                <a:gdLst>
                  <a:gd name="T0" fmla="*/ 0 w 1"/>
                  <a:gd name="T1" fmla="*/ 0 h 1727"/>
                  <a:gd name="T2" fmla="*/ 0 w 1"/>
                  <a:gd name="T3" fmla="*/ 0 h 1727"/>
                  <a:gd name="T4" fmla="*/ 1 w 1"/>
                  <a:gd name="T5" fmla="*/ 0 h 172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27"/>
                  <a:gd name="T11" fmla="*/ 1 w 1"/>
                  <a:gd name="T12" fmla="*/ 1727 h 172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27">
                    <a:moveTo>
                      <a:pt x="0" y="0"/>
                    </a:moveTo>
                    <a:lnTo>
                      <a:pt x="0" y="1727"/>
                    </a:lnTo>
                    <a:lnTo>
                      <a:pt x="1" y="172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31" name="Freeform 160"/>
              <p:cNvSpPr>
                <a:spLocks/>
              </p:cNvSpPr>
              <p:nvPr/>
            </p:nvSpPr>
            <p:spPr bwMode="auto">
              <a:xfrm>
                <a:off x="4201" y="1699"/>
                <a:ext cx="1" cy="23"/>
              </a:xfrm>
              <a:custGeom>
                <a:avLst/>
                <a:gdLst>
                  <a:gd name="T0" fmla="*/ 0 w 1"/>
                  <a:gd name="T1" fmla="*/ 0 h 92"/>
                  <a:gd name="T2" fmla="*/ 0 w 1"/>
                  <a:gd name="T3" fmla="*/ 0 h 92"/>
                  <a:gd name="T4" fmla="*/ 1 w 1"/>
                  <a:gd name="T5" fmla="*/ 0 h 9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2"/>
                  <a:gd name="T11" fmla="*/ 1 w 1"/>
                  <a:gd name="T12" fmla="*/ 92 h 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2">
                    <a:moveTo>
                      <a:pt x="0" y="0"/>
                    </a:moveTo>
                    <a:lnTo>
                      <a:pt x="0" y="92"/>
                    </a:lnTo>
                    <a:lnTo>
                      <a:pt x="1" y="9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1" name="Freeform 161"/>
            <p:cNvSpPr>
              <a:spLocks/>
            </p:cNvSpPr>
            <p:nvPr/>
          </p:nvSpPr>
          <p:spPr bwMode="auto">
            <a:xfrm>
              <a:off x="4197" y="3052"/>
              <a:ext cx="336" cy="56"/>
            </a:xfrm>
            <a:custGeom>
              <a:avLst/>
              <a:gdLst>
                <a:gd name="T0" fmla="*/ 0 w 336"/>
                <a:gd name="T1" fmla="*/ 56 h 56"/>
                <a:gd name="T2" fmla="*/ 96 w 336"/>
                <a:gd name="T3" fmla="*/ 10 h 56"/>
                <a:gd name="T4" fmla="*/ 176 w 336"/>
                <a:gd name="T5" fmla="*/ 0 h 56"/>
                <a:gd name="T6" fmla="*/ 252 w 336"/>
                <a:gd name="T7" fmla="*/ 10 h 56"/>
                <a:gd name="T8" fmla="*/ 336 w 336"/>
                <a:gd name="T9" fmla="*/ 56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56"/>
                <a:gd name="T17" fmla="*/ 336 w 33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56">
                  <a:moveTo>
                    <a:pt x="0" y="56"/>
                  </a:moveTo>
                  <a:cubicBezTo>
                    <a:pt x="16" y="48"/>
                    <a:pt x="67" y="19"/>
                    <a:pt x="96" y="10"/>
                  </a:cubicBezTo>
                  <a:cubicBezTo>
                    <a:pt x="125" y="1"/>
                    <a:pt x="150" y="0"/>
                    <a:pt x="176" y="0"/>
                  </a:cubicBezTo>
                  <a:cubicBezTo>
                    <a:pt x="202" y="0"/>
                    <a:pt x="225" y="1"/>
                    <a:pt x="252" y="10"/>
                  </a:cubicBezTo>
                  <a:cubicBezTo>
                    <a:pt x="279" y="19"/>
                    <a:pt x="319" y="47"/>
                    <a:pt x="336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Freeform 162"/>
            <p:cNvSpPr>
              <a:spLocks/>
            </p:cNvSpPr>
            <p:nvPr/>
          </p:nvSpPr>
          <p:spPr bwMode="auto">
            <a:xfrm flipV="1">
              <a:off x="4203" y="2662"/>
              <a:ext cx="342" cy="62"/>
            </a:xfrm>
            <a:custGeom>
              <a:avLst/>
              <a:gdLst>
                <a:gd name="T0" fmla="*/ 0 w 336"/>
                <a:gd name="T1" fmla="*/ 172 h 56"/>
                <a:gd name="T2" fmla="*/ 118 w 336"/>
                <a:gd name="T3" fmla="*/ 30 h 56"/>
                <a:gd name="T4" fmla="*/ 213 w 336"/>
                <a:gd name="T5" fmla="*/ 0 h 56"/>
                <a:gd name="T6" fmla="*/ 306 w 336"/>
                <a:gd name="T7" fmla="*/ 30 h 56"/>
                <a:gd name="T8" fmla="*/ 408 w 336"/>
                <a:gd name="T9" fmla="*/ 17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56"/>
                <a:gd name="T17" fmla="*/ 336 w 336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56">
                  <a:moveTo>
                    <a:pt x="0" y="56"/>
                  </a:moveTo>
                  <a:cubicBezTo>
                    <a:pt x="16" y="48"/>
                    <a:pt x="67" y="19"/>
                    <a:pt x="96" y="10"/>
                  </a:cubicBezTo>
                  <a:cubicBezTo>
                    <a:pt x="125" y="1"/>
                    <a:pt x="150" y="0"/>
                    <a:pt x="176" y="0"/>
                  </a:cubicBezTo>
                  <a:cubicBezTo>
                    <a:pt x="202" y="0"/>
                    <a:pt x="225" y="1"/>
                    <a:pt x="252" y="10"/>
                  </a:cubicBezTo>
                  <a:cubicBezTo>
                    <a:pt x="279" y="19"/>
                    <a:pt x="319" y="47"/>
                    <a:pt x="336" y="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163"/>
            <p:cNvSpPr>
              <a:spLocks noChangeShapeType="1"/>
            </p:cNvSpPr>
            <p:nvPr/>
          </p:nvSpPr>
          <p:spPr bwMode="auto">
            <a:xfrm>
              <a:off x="4013" y="2670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164"/>
            <p:cNvSpPr>
              <a:spLocks noChangeShapeType="1"/>
            </p:cNvSpPr>
            <p:nvPr/>
          </p:nvSpPr>
          <p:spPr bwMode="auto">
            <a:xfrm>
              <a:off x="4197" y="2547"/>
              <a:ext cx="0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165"/>
            <p:cNvSpPr>
              <a:spLocks noChangeShapeType="1"/>
            </p:cNvSpPr>
            <p:nvPr/>
          </p:nvSpPr>
          <p:spPr bwMode="auto">
            <a:xfrm>
              <a:off x="4533" y="2547"/>
              <a:ext cx="0" cy="1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166"/>
            <p:cNvSpPr>
              <a:spLocks noChangeShapeType="1"/>
            </p:cNvSpPr>
            <p:nvPr/>
          </p:nvSpPr>
          <p:spPr bwMode="auto">
            <a:xfrm>
              <a:off x="4535" y="2664"/>
              <a:ext cx="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167"/>
            <p:cNvSpPr>
              <a:spLocks noChangeShapeType="1"/>
            </p:cNvSpPr>
            <p:nvPr/>
          </p:nvSpPr>
          <p:spPr bwMode="auto">
            <a:xfrm>
              <a:off x="4013" y="3118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Line 168"/>
            <p:cNvSpPr>
              <a:spLocks noChangeShapeType="1"/>
            </p:cNvSpPr>
            <p:nvPr/>
          </p:nvSpPr>
          <p:spPr bwMode="auto">
            <a:xfrm>
              <a:off x="4197" y="3118"/>
              <a:ext cx="0" cy="1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169"/>
            <p:cNvSpPr>
              <a:spLocks noChangeShapeType="1"/>
            </p:cNvSpPr>
            <p:nvPr/>
          </p:nvSpPr>
          <p:spPr bwMode="auto">
            <a:xfrm flipV="1">
              <a:off x="4535" y="3110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0" name="Line 170"/>
            <p:cNvSpPr>
              <a:spLocks noChangeShapeType="1"/>
            </p:cNvSpPr>
            <p:nvPr/>
          </p:nvSpPr>
          <p:spPr bwMode="auto">
            <a:xfrm flipH="1">
              <a:off x="4533" y="3110"/>
              <a:ext cx="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1" name="Line 171"/>
            <p:cNvSpPr>
              <a:spLocks noChangeShapeType="1"/>
            </p:cNvSpPr>
            <p:nvPr/>
          </p:nvSpPr>
          <p:spPr bwMode="auto">
            <a:xfrm>
              <a:off x="4013" y="3436"/>
              <a:ext cx="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2" name="Line 172"/>
            <p:cNvSpPr>
              <a:spLocks noChangeShapeType="1"/>
            </p:cNvSpPr>
            <p:nvPr/>
          </p:nvSpPr>
          <p:spPr bwMode="auto">
            <a:xfrm>
              <a:off x="4013" y="3878"/>
              <a:ext cx="7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3" name="Line 173"/>
            <p:cNvSpPr>
              <a:spLocks noChangeShapeType="1"/>
            </p:cNvSpPr>
            <p:nvPr/>
          </p:nvSpPr>
          <p:spPr bwMode="auto">
            <a:xfrm>
              <a:off x="4936" y="2547"/>
              <a:ext cx="0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4" name="Line 174"/>
            <p:cNvSpPr>
              <a:spLocks noChangeShapeType="1"/>
            </p:cNvSpPr>
            <p:nvPr/>
          </p:nvSpPr>
          <p:spPr bwMode="auto">
            <a:xfrm>
              <a:off x="5270" y="2548"/>
              <a:ext cx="0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5" name="Line 175"/>
            <p:cNvSpPr>
              <a:spLocks noChangeShapeType="1"/>
            </p:cNvSpPr>
            <p:nvPr/>
          </p:nvSpPr>
          <p:spPr bwMode="auto">
            <a:xfrm>
              <a:off x="5270" y="3026"/>
              <a:ext cx="0" cy="1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26" name="Line 176"/>
            <p:cNvSpPr>
              <a:spLocks noChangeShapeType="1"/>
            </p:cNvSpPr>
            <p:nvPr/>
          </p:nvSpPr>
          <p:spPr bwMode="auto">
            <a:xfrm>
              <a:off x="4935" y="3036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73" name="Text Box 177"/>
          <p:cNvSpPr txBox="1">
            <a:spLocks noChangeArrowheads="1"/>
          </p:cNvSpPr>
          <p:nvPr/>
        </p:nvSpPr>
        <p:spPr bwMode="auto">
          <a:xfrm>
            <a:off x="205950" y="34638"/>
            <a:ext cx="1405363" cy="5847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eaLnBrk="1" hangingPunct="1">
              <a:defRPr kumimoji="1" sz="2800" b="1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3200" dirty="0" smtClean="0"/>
              <a:t>讨论</a:t>
            </a:r>
            <a:endParaRPr lang="zh-CN" altLang="en-US" sz="3200" dirty="0"/>
          </a:p>
        </p:txBody>
      </p:sp>
      <p:grpSp>
        <p:nvGrpSpPr>
          <p:cNvPr id="25" name="Group 185"/>
          <p:cNvGrpSpPr>
            <a:grpSpLocks/>
          </p:cNvGrpSpPr>
          <p:nvPr/>
        </p:nvGrpSpPr>
        <p:grpSpPr bwMode="auto">
          <a:xfrm>
            <a:off x="1557338" y="185738"/>
            <a:ext cx="7178675" cy="3313112"/>
            <a:chOff x="981" y="117"/>
            <a:chExt cx="4522" cy="2087"/>
          </a:xfrm>
        </p:grpSpPr>
        <p:sp>
          <p:nvSpPr>
            <p:cNvPr id="15396" name="Text Box 181"/>
            <p:cNvSpPr txBox="1">
              <a:spLocks noChangeArrowheads="1"/>
            </p:cNvSpPr>
            <p:nvPr/>
          </p:nvSpPr>
          <p:spPr bwMode="auto">
            <a:xfrm>
              <a:off x="5118" y="117"/>
              <a:ext cx="385" cy="997"/>
            </a:xfrm>
            <a:prstGeom prst="rect">
              <a:avLst/>
            </a:prstGeom>
            <a:gradFill flip="none" rotWithShape="1">
              <a:gsLst>
                <a:gs pos="0">
                  <a:srgbClr val="00FFFF">
                    <a:tint val="66000"/>
                    <a:satMod val="160000"/>
                  </a:srgbClr>
                </a:gs>
                <a:gs pos="50000">
                  <a:srgbClr val="00FFFF">
                    <a:tint val="44500"/>
                    <a:satMod val="160000"/>
                  </a:srgbClr>
                </a:gs>
                <a:gs pos="100000">
                  <a:srgbClr val="00FFFF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lgDash"/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交线相同</a:t>
              </a:r>
            </a:p>
          </p:txBody>
        </p:sp>
        <p:sp>
          <p:nvSpPr>
            <p:cNvPr id="15397" name="Line 182"/>
            <p:cNvSpPr>
              <a:spLocks noChangeShapeType="1"/>
            </p:cNvSpPr>
            <p:nvPr/>
          </p:nvSpPr>
          <p:spPr bwMode="auto">
            <a:xfrm flipH="1">
              <a:off x="981" y="475"/>
              <a:ext cx="4102" cy="13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8" name="Line 183"/>
            <p:cNvSpPr>
              <a:spLocks noChangeShapeType="1"/>
            </p:cNvSpPr>
            <p:nvPr/>
          </p:nvSpPr>
          <p:spPr bwMode="auto">
            <a:xfrm flipH="1">
              <a:off x="2758" y="548"/>
              <a:ext cx="2335" cy="10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Line 184"/>
            <p:cNvSpPr>
              <a:spLocks noChangeShapeType="1"/>
            </p:cNvSpPr>
            <p:nvPr/>
          </p:nvSpPr>
          <p:spPr bwMode="auto">
            <a:xfrm flipH="1">
              <a:off x="4425" y="595"/>
              <a:ext cx="684" cy="16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7882" name="Text Box 186"/>
          <p:cNvSpPr txBox="1">
            <a:spLocks noChangeArrowheads="1"/>
          </p:cNvSpPr>
          <p:nvPr/>
        </p:nvSpPr>
        <p:spPr bwMode="auto">
          <a:xfrm>
            <a:off x="8286353" y="3436144"/>
            <a:ext cx="615553" cy="1989138"/>
          </a:xfrm>
          <a:prstGeom prst="rect">
            <a:avLst/>
          </a:prstGeom>
          <a:gradFill flip="none" rotWithShape="1">
            <a:gsLst>
              <a:gs pos="0">
                <a:srgbClr val="00FFFF">
                  <a:tint val="66000"/>
                  <a:satMod val="160000"/>
                </a:srgbClr>
              </a:gs>
              <a:gs pos="50000">
                <a:srgbClr val="00FFFF">
                  <a:tint val="44500"/>
                  <a:satMod val="160000"/>
                </a:srgbClr>
              </a:gs>
              <a:gs pos="100000">
                <a:srgbClr val="00FF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/>
            </a:lvl2pPr>
            <a:lvl3pPr marL="1143000" indent="-228600">
              <a:spcBef>
                <a:spcPct val="20000"/>
              </a:spcBef>
              <a:buChar char="•"/>
              <a:defRPr sz="2400"/>
            </a:lvl3pPr>
            <a:lvl4pPr marL="1600200" indent="-228600">
              <a:spcBef>
                <a:spcPct val="20000"/>
              </a:spcBef>
              <a:buChar char="–"/>
              <a:defRPr sz="2000"/>
            </a:lvl4pPr>
            <a:lvl5pPr marL="2057400" indent="-228600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r>
              <a:rPr lang="zh-CN" altLang="en-US" dirty="0"/>
              <a:t>注意轮廓线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679450" y="4411663"/>
            <a:ext cx="1631950" cy="1520825"/>
            <a:chOff x="428" y="2779"/>
            <a:chExt cx="1028" cy="958"/>
          </a:xfrm>
        </p:grpSpPr>
        <p:sp>
          <p:nvSpPr>
            <p:cNvPr id="15391" name="Line 187"/>
            <p:cNvSpPr>
              <a:spLocks noChangeShapeType="1"/>
            </p:cNvSpPr>
            <p:nvPr/>
          </p:nvSpPr>
          <p:spPr bwMode="auto">
            <a:xfrm flipH="1" flipV="1">
              <a:off x="771" y="3059"/>
              <a:ext cx="421" cy="4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2" name="Line 188"/>
            <p:cNvSpPr>
              <a:spLocks noChangeShapeType="1"/>
            </p:cNvSpPr>
            <p:nvPr/>
          </p:nvSpPr>
          <p:spPr bwMode="auto">
            <a:xfrm>
              <a:off x="763" y="2779"/>
              <a:ext cx="0" cy="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3" name="Line 189"/>
            <p:cNvSpPr>
              <a:spLocks noChangeShapeType="1"/>
            </p:cNvSpPr>
            <p:nvPr/>
          </p:nvSpPr>
          <p:spPr bwMode="auto">
            <a:xfrm>
              <a:off x="428" y="3222"/>
              <a:ext cx="34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4" name="Line 190"/>
            <p:cNvSpPr>
              <a:spLocks noChangeShapeType="1"/>
            </p:cNvSpPr>
            <p:nvPr/>
          </p:nvSpPr>
          <p:spPr bwMode="auto">
            <a:xfrm flipH="1" flipV="1">
              <a:off x="657" y="3233"/>
              <a:ext cx="467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5" name="Text Box 191"/>
            <p:cNvSpPr txBox="1">
              <a:spLocks noChangeArrowheads="1"/>
            </p:cNvSpPr>
            <p:nvPr/>
          </p:nvSpPr>
          <p:spPr bwMode="auto">
            <a:xfrm>
              <a:off x="1114" y="348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</a:t>
              </a:r>
            </a:p>
          </p:txBody>
        </p:sp>
      </p:grpSp>
      <p:grpSp>
        <p:nvGrpSpPr>
          <p:cNvPr id="27" name="Group 193"/>
          <p:cNvGrpSpPr>
            <a:grpSpLocks/>
          </p:cNvGrpSpPr>
          <p:nvPr/>
        </p:nvGrpSpPr>
        <p:grpSpPr bwMode="auto">
          <a:xfrm>
            <a:off x="6021388" y="4465638"/>
            <a:ext cx="1631950" cy="1520825"/>
            <a:chOff x="428" y="2779"/>
            <a:chExt cx="1028" cy="958"/>
          </a:xfrm>
        </p:grpSpPr>
        <p:sp>
          <p:nvSpPr>
            <p:cNvPr id="15386" name="Line 194"/>
            <p:cNvSpPr>
              <a:spLocks noChangeShapeType="1"/>
            </p:cNvSpPr>
            <p:nvPr/>
          </p:nvSpPr>
          <p:spPr bwMode="auto">
            <a:xfrm flipH="1" flipV="1">
              <a:off x="771" y="3059"/>
              <a:ext cx="421" cy="4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Line 195"/>
            <p:cNvSpPr>
              <a:spLocks noChangeShapeType="1"/>
            </p:cNvSpPr>
            <p:nvPr/>
          </p:nvSpPr>
          <p:spPr bwMode="auto">
            <a:xfrm>
              <a:off x="763" y="2779"/>
              <a:ext cx="0" cy="4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8" name="Line 196"/>
            <p:cNvSpPr>
              <a:spLocks noChangeShapeType="1"/>
            </p:cNvSpPr>
            <p:nvPr/>
          </p:nvSpPr>
          <p:spPr bwMode="auto">
            <a:xfrm>
              <a:off x="428" y="3222"/>
              <a:ext cx="343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9" name="Line 197"/>
            <p:cNvSpPr>
              <a:spLocks noChangeShapeType="1"/>
            </p:cNvSpPr>
            <p:nvPr/>
          </p:nvSpPr>
          <p:spPr bwMode="auto">
            <a:xfrm flipH="1" flipV="1">
              <a:off x="657" y="3233"/>
              <a:ext cx="467" cy="2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Text Box 198"/>
            <p:cNvSpPr txBox="1">
              <a:spLocks noChangeArrowheads="1"/>
            </p:cNvSpPr>
            <p:nvPr/>
          </p:nvSpPr>
          <p:spPr bwMode="auto">
            <a:xfrm>
              <a:off x="1114" y="348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</a:t>
              </a:r>
            </a:p>
          </p:txBody>
        </p:sp>
      </p:grpSp>
      <p:grpSp>
        <p:nvGrpSpPr>
          <p:cNvPr id="28" name="Group 208"/>
          <p:cNvGrpSpPr>
            <a:grpSpLocks/>
          </p:cNvGrpSpPr>
          <p:nvPr/>
        </p:nvGrpSpPr>
        <p:grpSpPr bwMode="auto">
          <a:xfrm>
            <a:off x="2933700" y="4856163"/>
            <a:ext cx="1885950" cy="804862"/>
            <a:chOff x="1848" y="3059"/>
            <a:chExt cx="1188" cy="507"/>
          </a:xfrm>
        </p:grpSpPr>
        <p:sp>
          <p:nvSpPr>
            <p:cNvPr id="15379" name="Line 202"/>
            <p:cNvSpPr>
              <a:spLocks noChangeShapeType="1"/>
            </p:cNvSpPr>
            <p:nvPr/>
          </p:nvSpPr>
          <p:spPr bwMode="auto">
            <a:xfrm>
              <a:off x="2125" y="3184"/>
              <a:ext cx="350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80" name="Group 207"/>
            <p:cNvGrpSpPr>
              <a:grpSpLocks/>
            </p:cNvGrpSpPr>
            <p:nvPr/>
          </p:nvGrpSpPr>
          <p:grpSpPr bwMode="auto">
            <a:xfrm>
              <a:off x="1848" y="3059"/>
              <a:ext cx="1188" cy="507"/>
              <a:chOff x="1848" y="3059"/>
              <a:chExt cx="1188" cy="507"/>
            </a:xfrm>
          </p:grpSpPr>
          <p:grpSp>
            <p:nvGrpSpPr>
              <p:cNvPr id="15381" name="Group 203"/>
              <p:cNvGrpSpPr>
                <a:grpSpLocks/>
              </p:cNvGrpSpPr>
              <p:nvPr/>
            </p:nvGrpSpPr>
            <p:grpSpPr bwMode="auto">
              <a:xfrm>
                <a:off x="2467" y="3059"/>
                <a:ext cx="569" cy="507"/>
                <a:chOff x="2467" y="3059"/>
                <a:chExt cx="569" cy="507"/>
              </a:xfrm>
            </p:grpSpPr>
            <p:sp>
              <p:nvSpPr>
                <p:cNvPr id="15384" name="Line 199"/>
                <p:cNvSpPr>
                  <a:spLocks noChangeShapeType="1"/>
                </p:cNvSpPr>
                <p:nvPr/>
              </p:nvSpPr>
              <p:spPr bwMode="auto">
                <a:xfrm flipH="1" flipV="1">
                  <a:off x="2467" y="3059"/>
                  <a:ext cx="359" cy="335"/>
                </a:xfrm>
                <a:prstGeom prst="line">
                  <a:avLst/>
                </a:prstGeom>
                <a:noFill/>
                <a:ln w="127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85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2780" y="3316"/>
                  <a:ext cx="2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zh-CN" altLang="en-US" sz="20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有</a:t>
                  </a:r>
                </a:p>
              </p:txBody>
            </p:sp>
          </p:grpSp>
          <p:sp>
            <p:nvSpPr>
              <p:cNvPr id="15382" name="Line 205"/>
              <p:cNvSpPr>
                <a:spLocks noChangeShapeType="1"/>
              </p:cNvSpPr>
              <p:nvPr/>
            </p:nvSpPr>
            <p:spPr bwMode="auto">
              <a:xfrm flipV="1">
                <a:off x="1894" y="3209"/>
                <a:ext cx="342" cy="164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383" name="Text Box 206"/>
              <p:cNvSpPr txBox="1">
                <a:spLocks noChangeArrowheads="1"/>
              </p:cNvSpPr>
              <p:nvPr/>
            </p:nvSpPr>
            <p:spPr bwMode="auto">
              <a:xfrm>
                <a:off x="1848" y="3295"/>
                <a:ext cx="3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FF33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 autoUpdateAnimBg="0"/>
      <p:bldP spid="157699" grpId="0" autoUpdateAnimBg="0"/>
      <p:bldP spid="157700" grpId="0" autoUpdateAnimBg="0"/>
      <p:bldP spid="157701" grpId="0" autoUpdateAnimBg="0"/>
      <p:bldP spid="15788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A929F01-97B9-4319-BF2B-FD2B99F6A4F6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14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-47625" y="46038"/>
            <a:ext cx="7269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两圆柱直径的变化对相贯线的影响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4100" y="2827338"/>
            <a:ext cx="1816100" cy="3043237"/>
            <a:chOff x="2058" y="1780"/>
            <a:chExt cx="1144" cy="1917"/>
          </a:xfrm>
        </p:grpSpPr>
        <p:sp>
          <p:nvSpPr>
            <p:cNvPr id="16524" name="Line 22"/>
            <p:cNvSpPr>
              <a:spLocks noChangeShapeType="1"/>
            </p:cNvSpPr>
            <p:nvPr/>
          </p:nvSpPr>
          <p:spPr bwMode="auto">
            <a:xfrm flipH="1">
              <a:off x="2347" y="2076"/>
              <a:ext cx="563" cy="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5" name="Line 23"/>
            <p:cNvSpPr>
              <a:spLocks noChangeShapeType="1"/>
            </p:cNvSpPr>
            <p:nvPr/>
          </p:nvSpPr>
          <p:spPr bwMode="auto">
            <a:xfrm>
              <a:off x="2347" y="2076"/>
              <a:ext cx="562" cy="5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6" name="Line 24"/>
            <p:cNvSpPr>
              <a:spLocks noChangeShapeType="1"/>
            </p:cNvSpPr>
            <p:nvPr/>
          </p:nvSpPr>
          <p:spPr bwMode="auto">
            <a:xfrm>
              <a:off x="2347" y="2824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" name="Line 25"/>
            <p:cNvSpPr>
              <a:spLocks noChangeShapeType="1"/>
            </p:cNvSpPr>
            <p:nvPr/>
          </p:nvSpPr>
          <p:spPr bwMode="auto">
            <a:xfrm flipV="1">
              <a:off x="2347" y="2632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8" name="Line 26"/>
            <p:cNvSpPr>
              <a:spLocks noChangeShapeType="1"/>
            </p:cNvSpPr>
            <p:nvPr/>
          </p:nvSpPr>
          <p:spPr bwMode="auto">
            <a:xfrm flipH="1">
              <a:off x="2160" y="2638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9" name="Line 27"/>
            <p:cNvSpPr>
              <a:spLocks noChangeShapeType="1"/>
            </p:cNvSpPr>
            <p:nvPr/>
          </p:nvSpPr>
          <p:spPr bwMode="auto">
            <a:xfrm flipV="1">
              <a:off x="2160" y="2076"/>
              <a:ext cx="0" cy="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0" name="Line 28"/>
            <p:cNvSpPr>
              <a:spLocks noChangeShapeType="1"/>
            </p:cNvSpPr>
            <p:nvPr/>
          </p:nvSpPr>
          <p:spPr bwMode="auto">
            <a:xfrm>
              <a:off x="2160" y="2076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1" name="Line 29"/>
            <p:cNvSpPr>
              <a:spLocks noChangeShapeType="1"/>
            </p:cNvSpPr>
            <p:nvPr/>
          </p:nvSpPr>
          <p:spPr bwMode="auto">
            <a:xfrm flipV="1">
              <a:off x="2347" y="1890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2" name="Line 30"/>
            <p:cNvSpPr>
              <a:spLocks noChangeShapeType="1"/>
            </p:cNvSpPr>
            <p:nvPr/>
          </p:nvSpPr>
          <p:spPr bwMode="auto">
            <a:xfrm>
              <a:off x="2347" y="1890"/>
              <a:ext cx="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3" name="Line 31"/>
            <p:cNvSpPr>
              <a:spLocks noChangeShapeType="1"/>
            </p:cNvSpPr>
            <p:nvPr/>
          </p:nvSpPr>
          <p:spPr bwMode="auto">
            <a:xfrm>
              <a:off x="2910" y="1890"/>
              <a:ext cx="0" cy="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4" name="Line 32"/>
            <p:cNvSpPr>
              <a:spLocks noChangeShapeType="1"/>
            </p:cNvSpPr>
            <p:nvPr/>
          </p:nvSpPr>
          <p:spPr bwMode="auto">
            <a:xfrm>
              <a:off x="2910" y="2084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5" name="Line 33"/>
            <p:cNvSpPr>
              <a:spLocks noChangeShapeType="1"/>
            </p:cNvSpPr>
            <p:nvPr/>
          </p:nvSpPr>
          <p:spPr bwMode="auto">
            <a:xfrm>
              <a:off x="3098" y="2083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6" name="Line 34"/>
            <p:cNvSpPr>
              <a:spLocks noChangeShapeType="1"/>
            </p:cNvSpPr>
            <p:nvPr/>
          </p:nvSpPr>
          <p:spPr bwMode="auto">
            <a:xfrm flipH="1">
              <a:off x="2910" y="2638"/>
              <a:ext cx="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7" name="Line 35"/>
            <p:cNvSpPr>
              <a:spLocks noChangeShapeType="1"/>
            </p:cNvSpPr>
            <p:nvPr/>
          </p:nvSpPr>
          <p:spPr bwMode="auto">
            <a:xfrm>
              <a:off x="2909" y="2632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38" name="Oval 36"/>
            <p:cNvSpPr>
              <a:spLocks noChangeArrowheads="1"/>
            </p:cNvSpPr>
            <p:nvPr/>
          </p:nvSpPr>
          <p:spPr bwMode="auto">
            <a:xfrm>
              <a:off x="2347" y="3050"/>
              <a:ext cx="563" cy="5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539" name="Rectangle 37"/>
            <p:cNvSpPr>
              <a:spLocks noChangeArrowheads="1"/>
            </p:cNvSpPr>
            <p:nvPr/>
          </p:nvSpPr>
          <p:spPr bwMode="auto">
            <a:xfrm>
              <a:off x="2160" y="3050"/>
              <a:ext cx="937" cy="5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16540" name="Group 38"/>
            <p:cNvGrpSpPr>
              <a:grpSpLocks/>
            </p:cNvGrpSpPr>
            <p:nvPr/>
          </p:nvGrpSpPr>
          <p:grpSpPr bwMode="auto">
            <a:xfrm>
              <a:off x="2058" y="2356"/>
              <a:ext cx="1144" cy="1"/>
              <a:chOff x="2268" y="1265"/>
              <a:chExt cx="1144" cy="1"/>
            </a:xfrm>
          </p:grpSpPr>
          <p:sp>
            <p:nvSpPr>
              <p:cNvPr id="16557" name="Freeform 39"/>
              <p:cNvSpPr>
                <a:spLocks/>
              </p:cNvSpPr>
              <p:nvPr/>
            </p:nvSpPr>
            <p:spPr bwMode="auto">
              <a:xfrm>
                <a:off x="2268" y="1265"/>
                <a:ext cx="360" cy="1"/>
              </a:xfrm>
              <a:custGeom>
                <a:avLst/>
                <a:gdLst>
                  <a:gd name="T0" fmla="*/ 0 w 1080"/>
                  <a:gd name="T1" fmla="*/ 0 h 1"/>
                  <a:gd name="T2" fmla="*/ 0 w 1080"/>
                  <a:gd name="T3" fmla="*/ 0 h 1"/>
                  <a:gd name="T4" fmla="*/ 0 w 108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80"/>
                  <a:gd name="T10" fmla="*/ 0 h 1"/>
                  <a:gd name="T11" fmla="*/ 1080 w 108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80" h="1">
                    <a:moveTo>
                      <a:pt x="0" y="0"/>
                    </a:moveTo>
                    <a:lnTo>
                      <a:pt x="1079" y="0"/>
                    </a:lnTo>
                    <a:lnTo>
                      <a:pt x="108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8" name="Freeform 40"/>
              <p:cNvSpPr>
                <a:spLocks/>
              </p:cNvSpPr>
              <p:nvPr/>
            </p:nvSpPr>
            <p:spPr bwMode="auto">
              <a:xfrm>
                <a:off x="2660" y="1265"/>
                <a:ext cx="8" cy="1"/>
              </a:xfrm>
              <a:custGeom>
                <a:avLst/>
                <a:gdLst>
                  <a:gd name="T0" fmla="*/ 0 w 24"/>
                  <a:gd name="T1" fmla="*/ 0 h 1"/>
                  <a:gd name="T2" fmla="*/ 0 w 24"/>
                  <a:gd name="T3" fmla="*/ 0 h 1"/>
                  <a:gd name="T4" fmla="*/ 0 w 2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1"/>
                  <a:gd name="T11" fmla="*/ 24 w 2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1">
                    <a:moveTo>
                      <a:pt x="0" y="0"/>
                    </a:moveTo>
                    <a:lnTo>
                      <a:pt x="22" y="0"/>
                    </a:lnTo>
                    <a:lnTo>
                      <a:pt x="2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9" name="Freeform 41"/>
              <p:cNvSpPr>
                <a:spLocks/>
              </p:cNvSpPr>
              <p:nvPr/>
            </p:nvSpPr>
            <p:spPr bwMode="auto">
              <a:xfrm>
                <a:off x="2701" y="1265"/>
                <a:ext cx="460" cy="1"/>
              </a:xfrm>
              <a:custGeom>
                <a:avLst/>
                <a:gdLst>
                  <a:gd name="T0" fmla="*/ 0 w 1382"/>
                  <a:gd name="T1" fmla="*/ 0 h 1"/>
                  <a:gd name="T2" fmla="*/ 0 w 1382"/>
                  <a:gd name="T3" fmla="*/ 0 h 1"/>
                  <a:gd name="T4" fmla="*/ 0 w 138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82"/>
                  <a:gd name="T10" fmla="*/ 0 h 1"/>
                  <a:gd name="T11" fmla="*/ 1382 w 138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2" h="1">
                    <a:moveTo>
                      <a:pt x="0" y="0"/>
                    </a:moveTo>
                    <a:lnTo>
                      <a:pt x="1380" y="0"/>
                    </a:lnTo>
                    <a:lnTo>
                      <a:pt x="138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0" name="Freeform 42"/>
              <p:cNvSpPr>
                <a:spLocks/>
              </p:cNvSpPr>
              <p:nvPr/>
            </p:nvSpPr>
            <p:spPr bwMode="auto">
              <a:xfrm>
                <a:off x="3190" y="1265"/>
                <a:ext cx="8" cy="1"/>
              </a:xfrm>
              <a:custGeom>
                <a:avLst/>
                <a:gdLst>
                  <a:gd name="T0" fmla="*/ 0 w 23"/>
                  <a:gd name="T1" fmla="*/ 0 h 1"/>
                  <a:gd name="T2" fmla="*/ 0 w 23"/>
                  <a:gd name="T3" fmla="*/ 0 h 1"/>
                  <a:gd name="T4" fmla="*/ 0 w 2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23"/>
                  <a:gd name="T10" fmla="*/ 0 h 1"/>
                  <a:gd name="T11" fmla="*/ 23 w 2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" h="1">
                    <a:moveTo>
                      <a:pt x="0" y="0"/>
                    </a:moveTo>
                    <a:lnTo>
                      <a:pt x="22" y="0"/>
                    </a:lnTo>
                    <a:lnTo>
                      <a:pt x="2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61" name="Freeform 43"/>
              <p:cNvSpPr>
                <a:spLocks/>
              </p:cNvSpPr>
              <p:nvPr/>
            </p:nvSpPr>
            <p:spPr bwMode="auto">
              <a:xfrm>
                <a:off x="3223" y="1265"/>
                <a:ext cx="189" cy="1"/>
              </a:xfrm>
              <a:custGeom>
                <a:avLst/>
                <a:gdLst>
                  <a:gd name="T0" fmla="*/ 0 w 567"/>
                  <a:gd name="T1" fmla="*/ 0 h 1"/>
                  <a:gd name="T2" fmla="*/ 0 w 567"/>
                  <a:gd name="T3" fmla="*/ 0 h 1"/>
                  <a:gd name="T4" fmla="*/ 0 w 5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7"/>
                  <a:gd name="T10" fmla="*/ 0 h 1"/>
                  <a:gd name="T11" fmla="*/ 567 w 5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7" h="1">
                    <a:moveTo>
                      <a:pt x="0" y="0"/>
                    </a:moveTo>
                    <a:lnTo>
                      <a:pt x="566" y="0"/>
                    </a:lnTo>
                    <a:lnTo>
                      <a:pt x="5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1" name="Group 44"/>
            <p:cNvGrpSpPr>
              <a:grpSpLocks/>
            </p:cNvGrpSpPr>
            <p:nvPr/>
          </p:nvGrpSpPr>
          <p:grpSpPr bwMode="auto">
            <a:xfrm>
              <a:off x="2628" y="1780"/>
              <a:ext cx="1" cy="1133"/>
              <a:chOff x="2838" y="689"/>
              <a:chExt cx="1" cy="1133"/>
            </a:xfrm>
          </p:grpSpPr>
          <p:sp>
            <p:nvSpPr>
              <p:cNvPr id="16552" name="Freeform 45"/>
              <p:cNvSpPr>
                <a:spLocks/>
              </p:cNvSpPr>
              <p:nvPr/>
            </p:nvSpPr>
            <p:spPr bwMode="auto">
              <a:xfrm>
                <a:off x="2838" y="689"/>
                <a:ext cx="1" cy="194"/>
              </a:xfrm>
              <a:custGeom>
                <a:avLst/>
                <a:gdLst>
                  <a:gd name="T0" fmla="*/ 0 w 1"/>
                  <a:gd name="T1" fmla="*/ 0 h 582"/>
                  <a:gd name="T2" fmla="*/ 0 w 1"/>
                  <a:gd name="T3" fmla="*/ 0 h 582"/>
                  <a:gd name="T4" fmla="*/ 1 w 1"/>
                  <a:gd name="T5" fmla="*/ 0 h 58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82"/>
                  <a:gd name="T11" fmla="*/ 1 w 1"/>
                  <a:gd name="T12" fmla="*/ 582 h 5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82">
                    <a:moveTo>
                      <a:pt x="0" y="0"/>
                    </a:moveTo>
                    <a:lnTo>
                      <a:pt x="0" y="582"/>
                    </a:lnTo>
                    <a:lnTo>
                      <a:pt x="1" y="58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3" name="Freeform 46"/>
              <p:cNvSpPr>
                <a:spLocks/>
              </p:cNvSpPr>
              <p:nvPr/>
            </p:nvSpPr>
            <p:spPr bwMode="auto">
              <a:xfrm>
                <a:off x="2838" y="1457"/>
                <a:ext cx="1" cy="365"/>
              </a:xfrm>
              <a:custGeom>
                <a:avLst/>
                <a:gdLst>
                  <a:gd name="T0" fmla="*/ 0 w 1"/>
                  <a:gd name="T1" fmla="*/ 0 h 1095"/>
                  <a:gd name="T2" fmla="*/ 0 w 1"/>
                  <a:gd name="T3" fmla="*/ 0 h 1095"/>
                  <a:gd name="T4" fmla="*/ 1 w 1"/>
                  <a:gd name="T5" fmla="*/ 0 h 109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095"/>
                  <a:gd name="T11" fmla="*/ 1 w 1"/>
                  <a:gd name="T12" fmla="*/ 1095 h 10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095">
                    <a:moveTo>
                      <a:pt x="0" y="0"/>
                    </a:moveTo>
                    <a:lnTo>
                      <a:pt x="0" y="1095"/>
                    </a:lnTo>
                    <a:lnTo>
                      <a:pt x="1" y="109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4" name="Freeform 47"/>
              <p:cNvSpPr>
                <a:spLocks/>
              </p:cNvSpPr>
              <p:nvPr/>
            </p:nvSpPr>
            <p:spPr bwMode="auto">
              <a:xfrm>
                <a:off x="2838" y="1409"/>
                <a:ext cx="1" cy="15"/>
              </a:xfrm>
              <a:custGeom>
                <a:avLst/>
                <a:gdLst>
                  <a:gd name="T0" fmla="*/ 0 w 1"/>
                  <a:gd name="T1" fmla="*/ 0 h 44"/>
                  <a:gd name="T2" fmla="*/ 0 w 1"/>
                  <a:gd name="T3" fmla="*/ 0 h 44"/>
                  <a:gd name="T4" fmla="*/ 1 w 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4"/>
                  <a:gd name="T11" fmla="*/ 1 w 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4">
                    <a:moveTo>
                      <a:pt x="0" y="0"/>
                    </a:moveTo>
                    <a:lnTo>
                      <a:pt x="0" y="44"/>
                    </a:lnTo>
                    <a:lnTo>
                      <a:pt x="1" y="4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5" name="Freeform 48"/>
              <p:cNvSpPr>
                <a:spLocks/>
              </p:cNvSpPr>
              <p:nvPr/>
            </p:nvSpPr>
            <p:spPr bwMode="auto">
              <a:xfrm>
                <a:off x="2838" y="953"/>
                <a:ext cx="1" cy="423"/>
              </a:xfrm>
              <a:custGeom>
                <a:avLst/>
                <a:gdLst>
                  <a:gd name="T0" fmla="*/ 0 w 1"/>
                  <a:gd name="T1" fmla="*/ 0 h 1271"/>
                  <a:gd name="T2" fmla="*/ 0 w 1"/>
                  <a:gd name="T3" fmla="*/ 0 h 1271"/>
                  <a:gd name="T4" fmla="*/ 1 w 1"/>
                  <a:gd name="T5" fmla="*/ 0 h 127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71"/>
                  <a:gd name="T11" fmla="*/ 1 w 1"/>
                  <a:gd name="T12" fmla="*/ 1271 h 12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71">
                    <a:moveTo>
                      <a:pt x="0" y="0"/>
                    </a:moveTo>
                    <a:lnTo>
                      <a:pt x="0" y="1271"/>
                    </a:lnTo>
                    <a:lnTo>
                      <a:pt x="1" y="127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6" name="Freeform 49"/>
              <p:cNvSpPr>
                <a:spLocks/>
              </p:cNvSpPr>
              <p:nvPr/>
            </p:nvSpPr>
            <p:spPr bwMode="auto">
              <a:xfrm>
                <a:off x="2838" y="909"/>
                <a:ext cx="1" cy="15"/>
              </a:xfrm>
              <a:custGeom>
                <a:avLst/>
                <a:gdLst>
                  <a:gd name="T0" fmla="*/ 0 w 1"/>
                  <a:gd name="T1" fmla="*/ 0 h 44"/>
                  <a:gd name="T2" fmla="*/ 0 w 1"/>
                  <a:gd name="T3" fmla="*/ 0 h 44"/>
                  <a:gd name="T4" fmla="*/ 1 w 1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4"/>
                  <a:gd name="T11" fmla="*/ 1 w 1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4">
                    <a:moveTo>
                      <a:pt x="0" y="0"/>
                    </a:moveTo>
                    <a:lnTo>
                      <a:pt x="0" y="44"/>
                    </a:lnTo>
                    <a:lnTo>
                      <a:pt x="1" y="4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2" name="Group 50"/>
            <p:cNvGrpSpPr>
              <a:grpSpLocks/>
            </p:cNvGrpSpPr>
            <p:nvPr/>
          </p:nvGrpSpPr>
          <p:grpSpPr bwMode="auto">
            <a:xfrm>
              <a:off x="2628" y="2985"/>
              <a:ext cx="1" cy="712"/>
              <a:chOff x="2838" y="2048"/>
              <a:chExt cx="1" cy="712"/>
            </a:xfrm>
          </p:grpSpPr>
          <p:sp>
            <p:nvSpPr>
              <p:cNvPr id="16549" name="Freeform 51"/>
              <p:cNvSpPr>
                <a:spLocks/>
              </p:cNvSpPr>
              <p:nvPr/>
            </p:nvSpPr>
            <p:spPr bwMode="auto">
              <a:xfrm>
                <a:off x="2838" y="2048"/>
                <a:ext cx="1" cy="433"/>
              </a:xfrm>
              <a:custGeom>
                <a:avLst/>
                <a:gdLst>
                  <a:gd name="T0" fmla="*/ 0 w 1"/>
                  <a:gd name="T1" fmla="*/ 0 h 1299"/>
                  <a:gd name="T2" fmla="*/ 0 w 1"/>
                  <a:gd name="T3" fmla="*/ 0 h 1299"/>
                  <a:gd name="T4" fmla="*/ 1 w 1"/>
                  <a:gd name="T5" fmla="*/ 0 h 129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299"/>
                  <a:gd name="T11" fmla="*/ 1 w 1"/>
                  <a:gd name="T12" fmla="*/ 1299 h 12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299">
                    <a:moveTo>
                      <a:pt x="0" y="0"/>
                    </a:moveTo>
                    <a:lnTo>
                      <a:pt x="0" y="1299"/>
                    </a:lnTo>
                    <a:lnTo>
                      <a:pt x="1" y="129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0" name="Freeform 52"/>
              <p:cNvSpPr>
                <a:spLocks/>
              </p:cNvSpPr>
              <p:nvPr/>
            </p:nvSpPr>
            <p:spPr bwMode="auto">
              <a:xfrm>
                <a:off x="2838" y="2588"/>
                <a:ext cx="1" cy="172"/>
              </a:xfrm>
              <a:custGeom>
                <a:avLst/>
                <a:gdLst>
                  <a:gd name="T0" fmla="*/ 0 w 1"/>
                  <a:gd name="T1" fmla="*/ 0 h 517"/>
                  <a:gd name="T2" fmla="*/ 0 w 1"/>
                  <a:gd name="T3" fmla="*/ 0 h 517"/>
                  <a:gd name="T4" fmla="*/ 1 w 1"/>
                  <a:gd name="T5" fmla="*/ 0 h 51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17"/>
                  <a:gd name="T11" fmla="*/ 1 w 1"/>
                  <a:gd name="T12" fmla="*/ 517 h 5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17">
                    <a:moveTo>
                      <a:pt x="0" y="0"/>
                    </a:moveTo>
                    <a:lnTo>
                      <a:pt x="0" y="517"/>
                    </a:lnTo>
                    <a:lnTo>
                      <a:pt x="1" y="51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51" name="Freeform 53"/>
              <p:cNvSpPr>
                <a:spLocks/>
              </p:cNvSpPr>
              <p:nvPr/>
            </p:nvSpPr>
            <p:spPr bwMode="auto">
              <a:xfrm>
                <a:off x="2838" y="2525"/>
                <a:ext cx="1" cy="22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43" name="Group 54"/>
            <p:cNvGrpSpPr>
              <a:grpSpLocks/>
            </p:cNvGrpSpPr>
            <p:nvPr/>
          </p:nvGrpSpPr>
          <p:grpSpPr bwMode="auto">
            <a:xfrm>
              <a:off x="2068" y="3332"/>
              <a:ext cx="1103" cy="1"/>
              <a:chOff x="2278" y="2395"/>
              <a:chExt cx="1103" cy="1"/>
            </a:xfrm>
          </p:grpSpPr>
          <p:sp>
            <p:nvSpPr>
              <p:cNvPr id="16544" name="Freeform 55"/>
              <p:cNvSpPr>
                <a:spLocks/>
              </p:cNvSpPr>
              <p:nvPr/>
            </p:nvSpPr>
            <p:spPr bwMode="auto">
              <a:xfrm>
                <a:off x="2278" y="2395"/>
                <a:ext cx="139" cy="1"/>
              </a:xfrm>
              <a:custGeom>
                <a:avLst/>
                <a:gdLst>
                  <a:gd name="T0" fmla="*/ 0 w 416"/>
                  <a:gd name="T1" fmla="*/ 0 h 1"/>
                  <a:gd name="T2" fmla="*/ 0 w 416"/>
                  <a:gd name="T3" fmla="*/ 0 h 1"/>
                  <a:gd name="T4" fmla="*/ 0 w 41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16"/>
                  <a:gd name="T10" fmla="*/ 0 h 1"/>
                  <a:gd name="T11" fmla="*/ 416 w 41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6" h="1">
                    <a:moveTo>
                      <a:pt x="0" y="0"/>
                    </a:moveTo>
                    <a:lnTo>
                      <a:pt x="414" y="0"/>
                    </a:lnTo>
                    <a:lnTo>
                      <a:pt x="41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5" name="Freeform 56"/>
              <p:cNvSpPr>
                <a:spLocks/>
              </p:cNvSpPr>
              <p:nvPr/>
            </p:nvSpPr>
            <p:spPr bwMode="auto">
              <a:xfrm>
                <a:off x="2452" y="2395"/>
                <a:ext cx="20" cy="1"/>
              </a:xfrm>
              <a:custGeom>
                <a:avLst/>
                <a:gdLst>
                  <a:gd name="T0" fmla="*/ 0 w 58"/>
                  <a:gd name="T1" fmla="*/ 0 h 1"/>
                  <a:gd name="T2" fmla="*/ 0 w 58"/>
                  <a:gd name="T3" fmla="*/ 0 h 1"/>
                  <a:gd name="T4" fmla="*/ 0 w 5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"/>
                  <a:gd name="T11" fmla="*/ 58 w 5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">
                    <a:moveTo>
                      <a:pt x="0" y="0"/>
                    </a:moveTo>
                    <a:lnTo>
                      <a:pt x="56" y="0"/>
                    </a:lnTo>
                    <a:lnTo>
                      <a:pt x="5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6" name="Freeform 57"/>
              <p:cNvSpPr>
                <a:spLocks/>
              </p:cNvSpPr>
              <p:nvPr/>
            </p:nvSpPr>
            <p:spPr bwMode="auto">
              <a:xfrm>
                <a:off x="2515" y="2395"/>
                <a:ext cx="450" cy="1"/>
              </a:xfrm>
              <a:custGeom>
                <a:avLst/>
                <a:gdLst>
                  <a:gd name="T0" fmla="*/ 0 w 1349"/>
                  <a:gd name="T1" fmla="*/ 0 h 1"/>
                  <a:gd name="T2" fmla="*/ 0 w 1349"/>
                  <a:gd name="T3" fmla="*/ 0 h 1"/>
                  <a:gd name="T4" fmla="*/ 0 w 134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49"/>
                  <a:gd name="T10" fmla="*/ 0 h 1"/>
                  <a:gd name="T11" fmla="*/ 1349 w 134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49" h="1">
                    <a:moveTo>
                      <a:pt x="0" y="0"/>
                    </a:moveTo>
                    <a:lnTo>
                      <a:pt x="1347" y="0"/>
                    </a:lnTo>
                    <a:lnTo>
                      <a:pt x="134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7" name="Freeform 58"/>
              <p:cNvSpPr>
                <a:spLocks/>
              </p:cNvSpPr>
              <p:nvPr/>
            </p:nvSpPr>
            <p:spPr bwMode="auto">
              <a:xfrm>
                <a:off x="3001" y="2395"/>
                <a:ext cx="15" cy="1"/>
              </a:xfrm>
              <a:custGeom>
                <a:avLst/>
                <a:gdLst>
                  <a:gd name="T0" fmla="*/ 0 w 45"/>
                  <a:gd name="T1" fmla="*/ 0 h 1"/>
                  <a:gd name="T2" fmla="*/ 0 w 45"/>
                  <a:gd name="T3" fmla="*/ 0 h 1"/>
                  <a:gd name="T4" fmla="*/ 0 w 4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1"/>
                  <a:gd name="T11" fmla="*/ 45 w 4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1">
                    <a:moveTo>
                      <a:pt x="0" y="0"/>
                    </a:moveTo>
                    <a:lnTo>
                      <a:pt x="44" y="0"/>
                    </a:lnTo>
                    <a:lnTo>
                      <a:pt x="4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48" name="Freeform 59"/>
              <p:cNvSpPr>
                <a:spLocks/>
              </p:cNvSpPr>
              <p:nvPr/>
            </p:nvSpPr>
            <p:spPr bwMode="auto">
              <a:xfrm>
                <a:off x="3059" y="2395"/>
                <a:ext cx="322" cy="1"/>
              </a:xfrm>
              <a:custGeom>
                <a:avLst/>
                <a:gdLst>
                  <a:gd name="T0" fmla="*/ 0 w 967"/>
                  <a:gd name="T1" fmla="*/ 0 h 1"/>
                  <a:gd name="T2" fmla="*/ 0 w 967"/>
                  <a:gd name="T3" fmla="*/ 0 h 1"/>
                  <a:gd name="T4" fmla="*/ 0 w 9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67"/>
                  <a:gd name="T10" fmla="*/ 0 h 1"/>
                  <a:gd name="T11" fmla="*/ 967 w 9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7" h="1">
                    <a:moveTo>
                      <a:pt x="0" y="0"/>
                    </a:moveTo>
                    <a:lnTo>
                      <a:pt x="966" y="0"/>
                    </a:lnTo>
                    <a:lnTo>
                      <a:pt x="9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040563" y="2825750"/>
            <a:ext cx="1974850" cy="3103563"/>
            <a:chOff x="3994" y="1782"/>
            <a:chExt cx="1244" cy="1955"/>
          </a:xfrm>
        </p:grpSpPr>
        <p:sp>
          <p:nvSpPr>
            <p:cNvPr id="16479" name="Line 61"/>
            <p:cNvSpPr>
              <a:spLocks noChangeShapeType="1"/>
            </p:cNvSpPr>
            <p:nvPr/>
          </p:nvSpPr>
          <p:spPr bwMode="auto">
            <a:xfrm>
              <a:off x="4098" y="3097"/>
              <a:ext cx="0" cy="4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0" name="Line 62"/>
            <p:cNvSpPr>
              <a:spLocks noChangeShapeType="1"/>
            </p:cNvSpPr>
            <p:nvPr/>
          </p:nvSpPr>
          <p:spPr bwMode="auto">
            <a:xfrm>
              <a:off x="4087" y="3572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1" name="Line 63"/>
            <p:cNvSpPr>
              <a:spLocks noChangeShapeType="1"/>
            </p:cNvSpPr>
            <p:nvPr/>
          </p:nvSpPr>
          <p:spPr bwMode="auto">
            <a:xfrm>
              <a:off x="4087" y="3097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2" name="Line 64"/>
            <p:cNvSpPr>
              <a:spLocks noChangeShapeType="1"/>
            </p:cNvSpPr>
            <p:nvPr/>
          </p:nvSpPr>
          <p:spPr bwMode="auto">
            <a:xfrm>
              <a:off x="5137" y="3097"/>
              <a:ext cx="0" cy="4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3" name="Line 65"/>
            <p:cNvSpPr>
              <a:spLocks noChangeShapeType="1"/>
            </p:cNvSpPr>
            <p:nvPr/>
          </p:nvSpPr>
          <p:spPr bwMode="auto">
            <a:xfrm flipH="1">
              <a:off x="4788" y="3572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4" name="Line 66"/>
            <p:cNvSpPr>
              <a:spLocks noChangeShapeType="1"/>
            </p:cNvSpPr>
            <p:nvPr/>
          </p:nvSpPr>
          <p:spPr bwMode="auto">
            <a:xfrm flipH="1">
              <a:off x="4788" y="3097"/>
              <a:ext cx="3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5" name="Line 67"/>
            <p:cNvSpPr>
              <a:spLocks noChangeShapeType="1"/>
            </p:cNvSpPr>
            <p:nvPr/>
          </p:nvSpPr>
          <p:spPr bwMode="auto">
            <a:xfrm>
              <a:off x="4299" y="1890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6" name="Line 68"/>
            <p:cNvSpPr>
              <a:spLocks noChangeShapeType="1"/>
            </p:cNvSpPr>
            <p:nvPr/>
          </p:nvSpPr>
          <p:spPr bwMode="auto">
            <a:xfrm>
              <a:off x="4920" y="1890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7" name="Line 69"/>
            <p:cNvSpPr>
              <a:spLocks noChangeShapeType="1"/>
            </p:cNvSpPr>
            <p:nvPr/>
          </p:nvSpPr>
          <p:spPr bwMode="auto">
            <a:xfrm>
              <a:off x="4920" y="2124"/>
              <a:ext cx="2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8" name="Line 70"/>
            <p:cNvSpPr>
              <a:spLocks noChangeShapeType="1"/>
            </p:cNvSpPr>
            <p:nvPr/>
          </p:nvSpPr>
          <p:spPr bwMode="auto">
            <a:xfrm>
              <a:off x="5126" y="2124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89" name="Line 71"/>
            <p:cNvSpPr>
              <a:spLocks noChangeShapeType="1"/>
            </p:cNvSpPr>
            <p:nvPr/>
          </p:nvSpPr>
          <p:spPr bwMode="auto">
            <a:xfrm flipH="1">
              <a:off x="4920" y="2591"/>
              <a:ext cx="2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0" name="Line 72"/>
            <p:cNvSpPr>
              <a:spLocks noChangeShapeType="1"/>
            </p:cNvSpPr>
            <p:nvPr/>
          </p:nvSpPr>
          <p:spPr bwMode="auto">
            <a:xfrm>
              <a:off x="4920" y="2591"/>
              <a:ext cx="0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1" name="Line 73"/>
            <p:cNvSpPr>
              <a:spLocks noChangeShapeType="1"/>
            </p:cNvSpPr>
            <p:nvPr/>
          </p:nvSpPr>
          <p:spPr bwMode="auto">
            <a:xfrm flipH="1">
              <a:off x="4299" y="2823"/>
              <a:ext cx="6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2" name="Line 74"/>
            <p:cNvSpPr>
              <a:spLocks noChangeShapeType="1"/>
            </p:cNvSpPr>
            <p:nvPr/>
          </p:nvSpPr>
          <p:spPr bwMode="auto">
            <a:xfrm flipV="1">
              <a:off x="4299" y="2591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3" name="Line 75"/>
            <p:cNvSpPr>
              <a:spLocks noChangeShapeType="1"/>
            </p:cNvSpPr>
            <p:nvPr/>
          </p:nvSpPr>
          <p:spPr bwMode="auto">
            <a:xfrm flipH="1">
              <a:off x="4087" y="2591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4" name="Line 76"/>
            <p:cNvSpPr>
              <a:spLocks noChangeShapeType="1"/>
            </p:cNvSpPr>
            <p:nvPr/>
          </p:nvSpPr>
          <p:spPr bwMode="auto">
            <a:xfrm flipV="1">
              <a:off x="4087" y="2124"/>
              <a:ext cx="0" cy="4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5" name="Line 77"/>
            <p:cNvSpPr>
              <a:spLocks noChangeShapeType="1"/>
            </p:cNvSpPr>
            <p:nvPr/>
          </p:nvSpPr>
          <p:spPr bwMode="auto">
            <a:xfrm>
              <a:off x="4087" y="2124"/>
              <a:ext cx="2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6" name="Line 78"/>
            <p:cNvSpPr>
              <a:spLocks noChangeShapeType="1"/>
            </p:cNvSpPr>
            <p:nvPr/>
          </p:nvSpPr>
          <p:spPr bwMode="auto">
            <a:xfrm flipV="1">
              <a:off x="4299" y="1891"/>
              <a:ext cx="0" cy="2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7" name="Oval 79"/>
            <p:cNvSpPr>
              <a:spLocks noChangeArrowheads="1"/>
            </p:cNvSpPr>
            <p:nvPr/>
          </p:nvSpPr>
          <p:spPr bwMode="auto">
            <a:xfrm>
              <a:off x="4294" y="3041"/>
              <a:ext cx="621" cy="5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98" name="Freeform 80"/>
            <p:cNvSpPr>
              <a:spLocks/>
            </p:cNvSpPr>
            <p:nvPr/>
          </p:nvSpPr>
          <p:spPr bwMode="auto">
            <a:xfrm>
              <a:off x="4844" y="2122"/>
              <a:ext cx="81" cy="469"/>
            </a:xfrm>
            <a:custGeom>
              <a:avLst/>
              <a:gdLst>
                <a:gd name="T0" fmla="*/ 80 w 81"/>
                <a:gd name="T1" fmla="*/ 0 h 469"/>
                <a:gd name="T2" fmla="*/ 22 w 81"/>
                <a:gd name="T3" fmla="*/ 124 h 469"/>
                <a:gd name="T4" fmla="*/ 0 w 81"/>
                <a:gd name="T5" fmla="*/ 236 h 469"/>
                <a:gd name="T6" fmla="*/ 22 w 81"/>
                <a:gd name="T7" fmla="*/ 347 h 469"/>
                <a:gd name="T8" fmla="*/ 80 w 81"/>
                <a:gd name="T9" fmla="*/ 469 h 469"/>
                <a:gd name="T10" fmla="*/ 81 w 81"/>
                <a:gd name="T11" fmla="*/ 469 h 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69"/>
                <a:gd name="T20" fmla="*/ 81 w 81"/>
                <a:gd name="T21" fmla="*/ 469 h 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69">
                  <a:moveTo>
                    <a:pt x="80" y="0"/>
                  </a:moveTo>
                  <a:lnTo>
                    <a:pt x="22" y="124"/>
                  </a:lnTo>
                  <a:lnTo>
                    <a:pt x="0" y="236"/>
                  </a:lnTo>
                  <a:lnTo>
                    <a:pt x="22" y="347"/>
                  </a:lnTo>
                  <a:lnTo>
                    <a:pt x="80" y="469"/>
                  </a:lnTo>
                  <a:lnTo>
                    <a:pt x="81" y="469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9" name="Freeform 81"/>
            <p:cNvSpPr>
              <a:spLocks/>
            </p:cNvSpPr>
            <p:nvPr/>
          </p:nvSpPr>
          <p:spPr bwMode="auto">
            <a:xfrm>
              <a:off x="4298" y="2122"/>
              <a:ext cx="90" cy="469"/>
            </a:xfrm>
            <a:custGeom>
              <a:avLst/>
              <a:gdLst>
                <a:gd name="T0" fmla="*/ 0 w 90"/>
                <a:gd name="T1" fmla="*/ 469 h 469"/>
                <a:gd name="T2" fmla="*/ 79 w 90"/>
                <a:gd name="T3" fmla="*/ 336 h 469"/>
                <a:gd name="T4" fmla="*/ 90 w 90"/>
                <a:gd name="T5" fmla="*/ 236 h 469"/>
                <a:gd name="T6" fmla="*/ 79 w 90"/>
                <a:gd name="T7" fmla="*/ 124 h 469"/>
                <a:gd name="T8" fmla="*/ 0 w 90"/>
                <a:gd name="T9" fmla="*/ 0 h 469"/>
                <a:gd name="T10" fmla="*/ 0 w 90"/>
                <a:gd name="T11" fmla="*/ 0 h 4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69"/>
                <a:gd name="T20" fmla="*/ 90 w 90"/>
                <a:gd name="T21" fmla="*/ 469 h 4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69">
                  <a:moveTo>
                    <a:pt x="0" y="469"/>
                  </a:moveTo>
                  <a:lnTo>
                    <a:pt x="79" y="336"/>
                  </a:lnTo>
                  <a:lnTo>
                    <a:pt x="90" y="236"/>
                  </a:lnTo>
                  <a:lnTo>
                    <a:pt x="79" y="124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500" name="Group 82"/>
            <p:cNvGrpSpPr>
              <a:grpSpLocks/>
            </p:cNvGrpSpPr>
            <p:nvPr/>
          </p:nvGrpSpPr>
          <p:grpSpPr bwMode="auto">
            <a:xfrm>
              <a:off x="4004" y="2356"/>
              <a:ext cx="1234" cy="1"/>
              <a:chOff x="3950" y="1265"/>
              <a:chExt cx="1234" cy="1"/>
            </a:xfrm>
          </p:grpSpPr>
          <p:sp>
            <p:nvSpPr>
              <p:cNvPr id="16519" name="Freeform 83"/>
              <p:cNvSpPr>
                <a:spLocks/>
              </p:cNvSpPr>
              <p:nvPr/>
            </p:nvSpPr>
            <p:spPr bwMode="auto">
              <a:xfrm>
                <a:off x="3950" y="1265"/>
                <a:ext cx="207" cy="1"/>
              </a:xfrm>
              <a:custGeom>
                <a:avLst/>
                <a:gdLst>
                  <a:gd name="T0" fmla="*/ 0 w 621"/>
                  <a:gd name="T1" fmla="*/ 0 h 1"/>
                  <a:gd name="T2" fmla="*/ 0 w 621"/>
                  <a:gd name="T3" fmla="*/ 0 h 1"/>
                  <a:gd name="T4" fmla="*/ 0 w 62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1"/>
                  <a:gd name="T10" fmla="*/ 0 h 1"/>
                  <a:gd name="T11" fmla="*/ 621 w 62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1" h="1">
                    <a:moveTo>
                      <a:pt x="0" y="0"/>
                    </a:moveTo>
                    <a:lnTo>
                      <a:pt x="620" y="0"/>
                    </a:lnTo>
                    <a:lnTo>
                      <a:pt x="62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0" name="Freeform 84"/>
              <p:cNvSpPr>
                <a:spLocks/>
              </p:cNvSpPr>
              <p:nvPr/>
            </p:nvSpPr>
            <p:spPr bwMode="auto">
              <a:xfrm>
                <a:off x="4270" y="1265"/>
                <a:ext cx="596" cy="1"/>
              </a:xfrm>
              <a:custGeom>
                <a:avLst/>
                <a:gdLst>
                  <a:gd name="T0" fmla="*/ 0 w 1787"/>
                  <a:gd name="T1" fmla="*/ 0 h 1"/>
                  <a:gd name="T2" fmla="*/ 0 w 1787"/>
                  <a:gd name="T3" fmla="*/ 0 h 1"/>
                  <a:gd name="T4" fmla="*/ 0 w 178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787"/>
                  <a:gd name="T10" fmla="*/ 0 h 1"/>
                  <a:gd name="T11" fmla="*/ 1787 w 178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87" h="1">
                    <a:moveTo>
                      <a:pt x="0" y="0"/>
                    </a:moveTo>
                    <a:lnTo>
                      <a:pt x="1785" y="0"/>
                    </a:lnTo>
                    <a:lnTo>
                      <a:pt x="178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1" name="Freeform 85"/>
              <p:cNvSpPr>
                <a:spLocks/>
              </p:cNvSpPr>
              <p:nvPr/>
            </p:nvSpPr>
            <p:spPr bwMode="auto">
              <a:xfrm>
                <a:off x="4204" y="1265"/>
                <a:ext cx="19" cy="1"/>
              </a:xfrm>
              <a:custGeom>
                <a:avLst/>
                <a:gdLst>
                  <a:gd name="T0" fmla="*/ 0 w 56"/>
                  <a:gd name="T1" fmla="*/ 0 h 1"/>
                  <a:gd name="T2" fmla="*/ 0 w 56"/>
                  <a:gd name="T3" fmla="*/ 0 h 1"/>
                  <a:gd name="T4" fmla="*/ 0 w 5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1"/>
                  <a:gd name="T11" fmla="*/ 56 w 5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1">
                    <a:moveTo>
                      <a:pt x="0" y="0"/>
                    </a:moveTo>
                    <a:lnTo>
                      <a:pt x="55" y="0"/>
                    </a:lnTo>
                    <a:lnTo>
                      <a:pt x="5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2" name="Freeform 86"/>
              <p:cNvSpPr>
                <a:spLocks/>
              </p:cNvSpPr>
              <p:nvPr/>
            </p:nvSpPr>
            <p:spPr bwMode="auto">
              <a:xfrm>
                <a:off x="4909" y="1265"/>
                <a:ext cx="18" cy="1"/>
              </a:xfrm>
              <a:custGeom>
                <a:avLst/>
                <a:gdLst>
                  <a:gd name="T0" fmla="*/ 0 w 55"/>
                  <a:gd name="T1" fmla="*/ 0 h 1"/>
                  <a:gd name="T2" fmla="*/ 0 w 55"/>
                  <a:gd name="T3" fmla="*/ 0 h 1"/>
                  <a:gd name="T4" fmla="*/ 0 w 55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"/>
                  <a:gd name="T11" fmla="*/ 55 w 55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">
                    <a:moveTo>
                      <a:pt x="0" y="0"/>
                    </a:moveTo>
                    <a:lnTo>
                      <a:pt x="54" y="0"/>
                    </a:lnTo>
                    <a:lnTo>
                      <a:pt x="55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23" name="Freeform 87"/>
              <p:cNvSpPr>
                <a:spLocks/>
              </p:cNvSpPr>
              <p:nvPr/>
            </p:nvSpPr>
            <p:spPr bwMode="auto">
              <a:xfrm>
                <a:off x="4971" y="1265"/>
                <a:ext cx="213" cy="1"/>
              </a:xfrm>
              <a:custGeom>
                <a:avLst/>
                <a:gdLst>
                  <a:gd name="T0" fmla="*/ 0 w 639"/>
                  <a:gd name="T1" fmla="*/ 0 h 1"/>
                  <a:gd name="T2" fmla="*/ 0 w 639"/>
                  <a:gd name="T3" fmla="*/ 0 h 1"/>
                  <a:gd name="T4" fmla="*/ 0 w 63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39"/>
                  <a:gd name="T10" fmla="*/ 0 h 1"/>
                  <a:gd name="T11" fmla="*/ 639 w 63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39" h="1">
                    <a:moveTo>
                      <a:pt x="0" y="0"/>
                    </a:moveTo>
                    <a:lnTo>
                      <a:pt x="637" y="0"/>
                    </a:lnTo>
                    <a:lnTo>
                      <a:pt x="639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1" name="Group 88"/>
            <p:cNvGrpSpPr>
              <a:grpSpLocks/>
            </p:cNvGrpSpPr>
            <p:nvPr/>
          </p:nvGrpSpPr>
          <p:grpSpPr bwMode="auto">
            <a:xfrm>
              <a:off x="4612" y="1782"/>
              <a:ext cx="1" cy="1131"/>
              <a:chOff x="4558" y="691"/>
              <a:chExt cx="1" cy="1131"/>
            </a:xfrm>
          </p:grpSpPr>
          <p:sp>
            <p:nvSpPr>
              <p:cNvPr id="16514" name="Freeform 89"/>
              <p:cNvSpPr>
                <a:spLocks/>
              </p:cNvSpPr>
              <p:nvPr/>
            </p:nvSpPr>
            <p:spPr bwMode="auto">
              <a:xfrm>
                <a:off x="4558" y="691"/>
                <a:ext cx="1" cy="255"/>
              </a:xfrm>
              <a:custGeom>
                <a:avLst/>
                <a:gdLst>
                  <a:gd name="T0" fmla="*/ 0 w 1"/>
                  <a:gd name="T1" fmla="*/ 0 h 765"/>
                  <a:gd name="T2" fmla="*/ 0 w 1"/>
                  <a:gd name="T3" fmla="*/ 0 h 765"/>
                  <a:gd name="T4" fmla="*/ 1 w 1"/>
                  <a:gd name="T5" fmla="*/ 0 h 76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65"/>
                  <a:gd name="T11" fmla="*/ 1 w 1"/>
                  <a:gd name="T12" fmla="*/ 765 h 7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65">
                    <a:moveTo>
                      <a:pt x="0" y="0"/>
                    </a:moveTo>
                    <a:lnTo>
                      <a:pt x="0" y="765"/>
                    </a:lnTo>
                    <a:lnTo>
                      <a:pt x="1" y="76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5" name="Freeform 90"/>
              <p:cNvSpPr>
                <a:spLocks/>
              </p:cNvSpPr>
              <p:nvPr/>
            </p:nvSpPr>
            <p:spPr bwMode="auto">
              <a:xfrm>
                <a:off x="4558" y="1614"/>
                <a:ext cx="1" cy="208"/>
              </a:xfrm>
              <a:custGeom>
                <a:avLst/>
                <a:gdLst>
                  <a:gd name="T0" fmla="*/ 0 w 1"/>
                  <a:gd name="T1" fmla="*/ 0 h 623"/>
                  <a:gd name="T2" fmla="*/ 0 w 1"/>
                  <a:gd name="T3" fmla="*/ 0 h 623"/>
                  <a:gd name="T4" fmla="*/ 1 w 1"/>
                  <a:gd name="T5" fmla="*/ 0 h 62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23"/>
                  <a:gd name="T11" fmla="*/ 1 w 1"/>
                  <a:gd name="T12" fmla="*/ 623 h 6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23">
                    <a:moveTo>
                      <a:pt x="0" y="0"/>
                    </a:moveTo>
                    <a:lnTo>
                      <a:pt x="0" y="623"/>
                    </a:lnTo>
                    <a:lnTo>
                      <a:pt x="1" y="62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6" name="Freeform 91"/>
              <p:cNvSpPr>
                <a:spLocks/>
              </p:cNvSpPr>
              <p:nvPr/>
            </p:nvSpPr>
            <p:spPr bwMode="auto">
              <a:xfrm>
                <a:off x="4558" y="1541"/>
                <a:ext cx="1" cy="26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0 h 77"/>
                  <a:gd name="T4" fmla="*/ 1 w 1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7"/>
                  <a:gd name="T11" fmla="*/ 1 w 1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7">
                    <a:moveTo>
                      <a:pt x="0" y="0"/>
                    </a:moveTo>
                    <a:lnTo>
                      <a:pt x="0" y="77"/>
                    </a:lnTo>
                    <a:lnTo>
                      <a:pt x="1" y="7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7" name="Freeform 92"/>
              <p:cNvSpPr>
                <a:spLocks/>
              </p:cNvSpPr>
              <p:nvPr/>
            </p:nvSpPr>
            <p:spPr bwMode="auto">
              <a:xfrm>
                <a:off x="4558" y="1045"/>
                <a:ext cx="1" cy="452"/>
              </a:xfrm>
              <a:custGeom>
                <a:avLst/>
                <a:gdLst>
                  <a:gd name="T0" fmla="*/ 0 w 1"/>
                  <a:gd name="T1" fmla="*/ 0 h 1358"/>
                  <a:gd name="T2" fmla="*/ 0 w 1"/>
                  <a:gd name="T3" fmla="*/ 0 h 1358"/>
                  <a:gd name="T4" fmla="*/ 1 w 1"/>
                  <a:gd name="T5" fmla="*/ 0 h 13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358"/>
                  <a:gd name="T11" fmla="*/ 1 w 1"/>
                  <a:gd name="T12" fmla="*/ 1358 h 13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358">
                    <a:moveTo>
                      <a:pt x="0" y="0"/>
                    </a:moveTo>
                    <a:lnTo>
                      <a:pt x="0" y="1358"/>
                    </a:lnTo>
                    <a:lnTo>
                      <a:pt x="1" y="135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8" name="Freeform 93"/>
              <p:cNvSpPr>
                <a:spLocks/>
              </p:cNvSpPr>
              <p:nvPr/>
            </p:nvSpPr>
            <p:spPr bwMode="auto">
              <a:xfrm>
                <a:off x="4558" y="982"/>
                <a:ext cx="1" cy="22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2" name="Group 94"/>
            <p:cNvGrpSpPr>
              <a:grpSpLocks/>
            </p:cNvGrpSpPr>
            <p:nvPr/>
          </p:nvGrpSpPr>
          <p:grpSpPr bwMode="auto">
            <a:xfrm>
              <a:off x="3994" y="3332"/>
              <a:ext cx="1234" cy="1"/>
              <a:chOff x="3940" y="2395"/>
              <a:chExt cx="1234" cy="1"/>
            </a:xfrm>
          </p:grpSpPr>
          <p:sp>
            <p:nvSpPr>
              <p:cNvPr id="16509" name="Freeform 95"/>
              <p:cNvSpPr>
                <a:spLocks/>
              </p:cNvSpPr>
              <p:nvPr/>
            </p:nvSpPr>
            <p:spPr bwMode="auto">
              <a:xfrm>
                <a:off x="3940" y="2395"/>
                <a:ext cx="140" cy="1"/>
              </a:xfrm>
              <a:custGeom>
                <a:avLst/>
                <a:gdLst>
                  <a:gd name="T0" fmla="*/ 0 w 421"/>
                  <a:gd name="T1" fmla="*/ 0 h 1"/>
                  <a:gd name="T2" fmla="*/ 0 w 421"/>
                  <a:gd name="T3" fmla="*/ 0 h 1"/>
                  <a:gd name="T4" fmla="*/ 0 w 42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21"/>
                  <a:gd name="T10" fmla="*/ 0 h 1"/>
                  <a:gd name="T11" fmla="*/ 421 w 42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" h="1">
                    <a:moveTo>
                      <a:pt x="0" y="0"/>
                    </a:moveTo>
                    <a:lnTo>
                      <a:pt x="420" y="0"/>
                    </a:lnTo>
                    <a:lnTo>
                      <a:pt x="42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0" name="Freeform 96"/>
              <p:cNvSpPr>
                <a:spLocks/>
              </p:cNvSpPr>
              <p:nvPr/>
            </p:nvSpPr>
            <p:spPr bwMode="auto">
              <a:xfrm>
                <a:off x="4117" y="2395"/>
                <a:ext cx="14" cy="1"/>
              </a:xfrm>
              <a:custGeom>
                <a:avLst/>
                <a:gdLst>
                  <a:gd name="T0" fmla="*/ 0 w 44"/>
                  <a:gd name="T1" fmla="*/ 0 h 1"/>
                  <a:gd name="T2" fmla="*/ 0 w 44"/>
                  <a:gd name="T3" fmla="*/ 0 h 1"/>
                  <a:gd name="T4" fmla="*/ 0 w 4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44"/>
                  <a:gd name="T10" fmla="*/ 0 h 1"/>
                  <a:gd name="T11" fmla="*/ 44 w 4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4" h="1">
                    <a:moveTo>
                      <a:pt x="0" y="0"/>
                    </a:moveTo>
                    <a:lnTo>
                      <a:pt x="42" y="0"/>
                    </a:lnTo>
                    <a:lnTo>
                      <a:pt x="4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1" name="Freeform 97"/>
              <p:cNvSpPr>
                <a:spLocks/>
              </p:cNvSpPr>
              <p:nvPr/>
            </p:nvSpPr>
            <p:spPr bwMode="auto">
              <a:xfrm>
                <a:off x="4168" y="2395"/>
                <a:ext cx="504" cy="1"/>
              </a:xfrm>
              <a:custGeom>
                <a:avLst/>
                <a:gdLst>
                  <a:gd name="T0" fmla="*/ 0 w 1513"/>
                  <a:gd name="T1" fmla="*/ 0 h 1"/>
                  <a:gd name="T2" fmla="*/ 0 w 1513"/>
                  <a:gd name="T3" fmla="*/ 0 h 1"/>
                  <a:gd name="T4" fmla="*/ 0 w 151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513"/>
                  <a:gd name="T10" fmla="*/ 0 h 1"/>
                  <a:gd name="T11" fmla="*/ 1513 w 151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3" h="1">
                    <a:moveTo>
                      <a:pt x="0" y="0"/>
                    </a:moveTo>
                    <a:lnTo>
                      <a:pt x="1511" y="0"/>
                    </a:lnTo>
                    <a:lnTo>
                      <a:pt x="151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2" name="Freeform 98"/>
              <p:cNvSpPr>
                <a:spLocks/>
              </p:cNvSpPr>
              <p:nvPr/>
            </p:nvSpPr>
            <p:spPr bwMode="auto">
              <a:xfrm>
                <a:off x="4712" y="2395"/>
                <a:ext cx="22" cy="1"/>
              </a:xfrm>
              <a:custGeom>
                <a:avLst/>
                <a:gdLst>
                  <a:gd name="T0" fmla="*/ 0 w 67"/>
                  <a:gd name="T1" fmla="*/ 0 h 1"/>
                  <a:gd name="T2" fmla="*/ 0 w 67"/>
                  <a:gd name="T3" fmla="*/ 0 h 1"/>
                  <a:gd name="T4" fmla="*/ 0 w 67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7"/>
                  <a:gd name="T10" fmla="*/ 0 h 1"/>
                  <a:gd name="T11" fmla="*/ 67 w 67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" h="1">
                    <a:moveTo>
                      <a:pt x="0" y="0"/>
                    </a:moveTo>
                    <a:lnTo>
                      <a:pt x="65" y="0"/>
                    </a:lnTo>
                    <a:lnTo>
                      <a:pt x="67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13" name="Freeform 99"/>
              <p:cNvSpPr>
                <a:spLocks/>
              </p:cNvSpPr>
              <p:nvPr/>
            </p:nvSpPr>
            <p:spPr bwMode="auto">
              <a:xfrm>
                <a:off x="4774" y="2395"/>
                <a:ext cx="400" cy="1"/>
              </a:xfrm>
              <a:custGeom>
                <a:avLst/>
                <a:gdLst>
                  <a:gd name="T0" fmla="*/ 0 w 1200"/>
                  <a:gd name="T1" fmla="*/ 0 h 1"/>
                  <a:gd name="T2" fmla="*/ 0 w 1200"/>
                  <a:gd name="T3" fmla="*/ 0 h 1"/>
                  <a:gd name="T4" fmla="*/ 0 w 12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"/>
                  <a:gd name="T11" fmla="*/ 1200 w 12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">
                    <a:moveTo>
                      <a:pt x="0" y="0"/>
                    </a:moveTo>
                    <a:lnTo>
                      <a:pt x="1198" y="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503" name="Group 100"/>
            <p:cNvGrpSpPr>
              <a:grpSpLocks/>
            </p:cNvGrpSpPr>
            <p:nvPr/>
          </p:nvGrpSpPr>
          <p:grpSpPr bwMode="auto">
            <a:xfrm>
              <a:off x="4612" y="2945"/>
              <a:ext cx="1" cy="792"/>
              <a:chOff x="4558" y="2008"/>
              <a:chExt cx="1" cy="792"/>
            </a:xfrm>
          </p:grpSpPr>
          <p:sp>
            <p:nvSpPr>
              <p:cNvPr id="16504" name="Freeform 101"/>
              <p:cNvSpPr>
                <a:spLocks/>
              </p:cNvSpPr>
              <p:nvPr/>
            </p:nvSpPr>
            <p:spPr bwMode="auto">
              <a:xfrm>
                <a:off x="4558" y="2008"/>
                <a:ext cx="1" cy="152"/>
              </a:xfrm>
              <a:custGeom>
                <a:avLst/>
                <a:gdLst>
                  <a:gd name="T0" fmla="*/ 0 w 1"/>
                  <a:gd name="T1" fmla="*/ 0 h 457"/>
                  <a:gd name="T2" fmla="*/ 0 w 1"/>
                  <a:gd name="T3" fmla="*/ 0 h 457"/>
                  <a:gd name="T4" fmla="*/ 1 w 1"/>
                  <a:gd name="T5" fmla="*/ 0 h 45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57"/>
                  <a:gd name="T11" fmla="*/ 1 w 1"/>
                  <a:gd name="T12" fmla="*/ 457 h 4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57">
                    <a:moveTo>
                      <a:pt x="0" y="0"/>
                    </a:moveTo>
                    <a:lnTo>
                      <a:pt x="0" y="457"/>
                    </a:lnTo>
                    <a:lnTo>
                      <a:pt x="1" y="45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5" name="Freeform 102"/>
              <p:cNvSpPr>
                <a:spLocks/>
              </p:cNvSpPr>
              <p:nvPr/>
            </p:nvSpPr>
            <p:spPr bwMode="auto">
              <a:xfrm>
                <a:off x="4558" y="2657"/>
                <a:ext cx="1" cy="143"/>
              </a:xfrm>
              <a:custGeom>
                <a:avLst/>
                <a:gdLst>
                  <a:gd name="T0" fmla="*/ 0 w 1"/>
                  <a:gd name="T1" fmla="*/ 0 h 429"/>
                  <a:gd name="T2" fmla="*/ 0 w 1"/>
                  <a:gd name="T3" fmla="*/ 0 h 429"/>
                  <a:gd name="T4" fmla="*/ 1 w 1"/>
                  <a:gd name="T5" fmla="*/ 0 h 42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429"/>
                  <a:gd name="T11" fmla="*/ 1 w 1"/>
                  <a:gd name="T12" fmla="*/ 429 h 4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429">
                    <a:moveTo>
                      <a:pt x="0" y="0"/>
                    </a:moveTo>
                    <a:lnTo>
                      <a:pt x="0" y="429"/>
                    </a:lnTo>
                    <a:lnTo>
                      <a:pt x="1" y="42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6" name="Freeform 103"/>
              <p:cNvSpPr>
                <a:spLocks/>
              </p:cNvSpPr>
              <p:nvPr/>
            </p:nvSpPr>
            <p:spPr bwMode="auto">
              <a:xfrm>
                <a:off x="4558" y="2591"/>
                <a:ext cx="1" cy="23"/>
              </a:xfrm>
              <a:custGeom>
                <a:avLst/>
                <a:gdLst>
                  <a:gd name="T0" fmla="*/ 0 w 1"/>
                  <a:gd name="T1" fmla="*/ 0 h 67"/>
                  <a:gd name="T2" fmla="*/ 0 w 1"/>
                  <a:gd name="T3" fmla="*/ 0 h 67"/>
                  <a:gd name="T4" fmla="*/ 1 w 1"/>
                  <a:gd name="T5" fmla="*/ 0 h 67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7"/>
                  <a:gd name="T11" fmla="*/ 1 w 1"/>
                  <a:gd name="T12" fmla="*/ 67 h 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7">
                    <a:moveTo>
                      <a:pt x="0" y="0"/>
                    </a:moveTo>
                    <a:lnTo>
                      <a:pt x="0" y="67"/>
                    </a:lnTo>
                    <a:lnTo>
                      <a:pt x="1" y="67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7" name="Freeform 104"/>
              <p:cNvSpPr>
                <a:spLocks/>
              </p:cNvSpPr>
              <p:nvPr/>
            </p:nvSpPr>
            <p:spPr bwMode="auto">
              <a:xfrm>
                <a:off x="4558" y="2256"/>
                <a:ext cx="1" cy="303"/>
              </a:xfrm>
              <a:custGeom>
                <a:avLst/>
                <a:gdLst>
                  <a:gd name="T0" fmla="*/ 0 w 1"/>
                  <a:gd name="T1" fmla="*/ 0 h 909"/>
                  <a:gd name="T2" fmla="*/ 0 w 1"/>
                  <a:gd name="T3" fmla="*/ 0 h 909"/>
                  <a:gd name="T4" fmla="*/ 1 w 1"/>
                  <a:gd name="T5" fmla="*/ 0 h 90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909"/>
                  <a:gd name="T11" fmla="*/ 1 w 1"/>
                  <a:gd name="T12" fmla="*/ 909 h 9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909">
                    <a:moveTo>
                      <a:pt x="0" y="0"/>
                    </a:moveTo>
                    <a:lnTo>
                      <a:pt x="0" y="909"/>
                    </a:lnTo>
                    <a:lnTo>
                      <a:pt x="1" y="90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08" name="Freeform 105"/>
              <p:cNvSpPr>
                <a:spLocks/>
              </p:cNvSpPr>
              <p:nvPr/>
            </p:nvSpPr>
            <p:spPr bwMode="auto">
              <a:xfrm>
                <a:off x="4558" y="2193"/>
                <a:ext cx="1" cy="19"/>
              </a:xfrm>
              <a:custGeom>
                <a:avLst/>
                <a:gdLst>
                  <a:gd name="T0" fmla="*/ 0 w 1"/>
                  <a:gd name="T1" fmla="*/ 0 h 55"/>
                  <a:gd name="T2" fmla="*/ 0 w 1"/>
                  <a:gd name="T3" fmla="*/ 0 h 55"/>
                  <a:gd name="T4" fmla="*/ 1 w 1"/>
                  <a:gd name="T5" fmla="*/ 0 h 55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5"/>
                  <a:gd name="T11" fmla="*/ 1 w 1"/>
                  <a:gd name="T12" fmla="*/ 55 h 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5">
                    <a:moveTo>
                      <a:pt x="0" y="0"/>
                    </a:moveTo>
                    <a:lnTo>
                      <a:pt x="0" y="55"/>
                    </a:lnTo>
                    <a:lnTo>
                      <a:pt x="1" y="55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146"/>
          <p:cNvGrpSpPr>
            <a:grpSpLocks/>
          </p:cNvGrpSpPr>
          <p:nvPr/>
        </p:nvGrpSpPr>
        <p:grpSpPr bwMode="auto">
          <a:xfrm>
            <a:off x="1747838" y="6040438"/>
            <a:ext cx="5707062" cy="614362"/>
            <a:chOff x="1298" y="3697"/>
            <a:chExt cx="3178" cy="387"/>
          </a:xfrm>
        </p:grpSpPr>
        <p:sp>
          <p:nvSpPr>
            <p:cNvPr id="16476" name="Text Box 147"/>
            <p:cNvSpPr txBox="1">
              <a:spLocks noChangeArrowheads="1"/>
            </p:cNvSpPr>
            <p:nvPr/>
          </p:nvSpPr>
          <p:spPr bwMode="auto">
            <a:xfrm>
              <a:off x="1688" y="3757"/>
              <a:ext cx="2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交线向大圆柱中心线弯曲</a:t>
              </a: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477" name="AutoShape 148"/>
            <p:cNvSpPr>
              <a:spLocks noChangeArrowheads="1"/>
            </p:cNvSpPr>
            <p:nvPr/>
          </p:nvSpPr>
          <p:spPr bwMode="auto">
            <a:xfrm>
              <a:off x="3960" y="3697"/>
              <a:ext cx="5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950 h 21600"/>
                <a:gd name="T20" fmla="*/ 174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530" y="0"/>
                  </a:moveTo>
                  <a:lnTo>
                    <a:pt x="9460" y="7200"/>
                  </a:lnTo>
                  <a:lnTo>
                    <a:pt x="13665" y="7200"/>
                  </a:lnTo>
                  <a:lnTo>
                    <a:pt x="13665" y="16968"/>
                  </a:lnTo>
                  <a:lnTo>
                    <a:pt x="0" y="16968"/>
                  </a:lnTo>
                  <a:lnTo>
                    <a:pt x="0" y="21600"/>
                  </a:lnTo>
                  <a:lnTo>
                    <a:pt x="17395" y="21600"/>
                  </a:lnTo>
                  <a:lnTo>
                    <a:pt x="17395" y="7200"/>
                  </a:lnTo>
                  <a:lnTo>
                    <a:pt x="21600" y="7200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8" name="AutoShape 149"/>
            <p:cNvSpPr>
              <a:spLocks noChangeArrowheads="1"/>
            </p:cNvSpPr>
            <p:nvPr/>
          </p:nvSpPr>
          <p:spPr bwMode="auto">
            <a:xfrm flipH="1">
              <a:off x="1298" y="3697"/>
              <a:ext cx="516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950 h 21600"/>
                <a:gd name="T20" fmla="*/ 174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530" y="0"/>
                  </a:moveTo>
                  <a:lnTo>
                    <a:pt x="9460" y="7200"/>
                  </a:lnTo>
                  <a:lnTo>
                    <a:pt x="13665" y="7200"/>
                  </a:lnTo>
                  <a:lnTo>
                    <a:pt x="13665" y="16968"/>
                  </a:lnTo>
                  <a:lnTo>
                    <a:pt x="0" y="16968"/>
                  </a:lnTo>
                  <a:lnTo>
                    <a:pt x="0" y="21600"/>
                  </a:lnTo>
                  <a:lnTo>
                    <a:pt x="17395" y="21600"/>
                  </a:lnTo>
                  <a:lnTo>
                    <a:pt x="17395" y="7200"/>
                  </a:lnTo>
                  <a:lnTo>
                    <a:pt x="21600" y="7200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661988"/>
            <a:ext cx="222408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596900"/>
            <a:ext cx="22447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577850"/>
            <a:ext cx="2195513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500063"/>
            <a:ext cx="22479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6" name="Group 106"/>
          <p:cNvGrpSpPr>
            <a:grpSpLocks/>
          </p:cNvGrpSpPr>
          <p:nvPr/>
        </p:nvGrpSpPr>
        <p:grpSpPr bwMode="auto">
          <a:xfrm>
            <a:off x="285750" y="2827338"/>
            <a:ext cx="1884363" cy="3190875"/>
            <a:chOff x="594" y="1747"/>
            <a:chExt cx="1187" cy="2010"/>
          </a:xfrm>
        </p:grpSpPr>
        <p:sp>
          <p:nvSpPr>
            <p:cNvPr id="16438" name="Line 107"/>
            <p:cNvSpPr>
              <a:spLocks noChangeShapeType="1"/>
            </p:cNvSpPr>
            <p:nvPr/>
          </p:nvSpPr>
          <p:spPr bwMode="auto">
            <a:xfrm>
              <a:off x="692" y="2048"/>
              <a:ext cx="0" cy="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108"/>
            <p:cNvSpPr>
              <a:spLocks noChangeShapeType="1"/>
            </p:cNvSpPr>
            <p:nvPr/>
          </p:nvSpPr>
          <p:spPr bwMode="auto">
            <a:xfrm>
              <a:off x="692" y="2670"/>
              <a:ext cx="2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Line 109"/>
            <p:cNvSpPr>
              <a:spLocks noChangeShapeType="1"/>
            </p:cNvSpPr>
            <p:nvPr/>
          </p:nvSpPr>
          <p:spPr bwMode="auto">
            <a:xfrm>
              <a:off x="955" y="2658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110"/>
            <p:cNvSpPr>
              <a:spLocks noChangeShapeType="1"/>
            </p:cNvSpPr>
            <p:nvPr/>
          </p:nvSpPr>
          <p:spPr bwMode="auto">
            <a:xfrm>
              <a:off x="955" y="2834"/>
              <a:ext cx="4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111"/>
            <p:cNvSpPr>
              <a:spLocks noChangeShapeType="1"/>
            </p:cNvSpPr>
            <p:nvPr/>
          </p:nvSpPr>
          <p:spPr bwMode="auto">
            <a:xfrm flipV="1">
              <a:off x="1427" y="2670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112"/>
            <p:cNvSpPr>
              <a:spLocks noChangeShapeType="1"/>
            </p:cNvSpPr>
            <p:nvPr/>
          </p:nvSpPr>
          <p:spPr bwMode="auto">
            <a:xfrm>
              <a:off x="1416" y="2669"/>
              <a:ext cx="2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Line 113"/>
            <p:cNvSpPr>
              <a:spLocks noChangeShapeType="1"/>
            </p:cNvSpPr>
            <p:nvPr/>
          </p:nvSpPr>
          <p:spPr bwMode="auto">
            <a:xfrm flipV="1">
              <a:off x="1686" y="2044"/>
              <a:ext cx="0" cy="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5" name="Line 114"/>
            <p:cNvSpPr>
              <a:spLocks noChangeShapeType="1"/>
            </p:cNvSpPr>
            <p:nvPr/>
          </p:nvSpPr>
          <p:spPr bwMode="auto">
            <a:xfrm>
              <a:off x="1422" y="2050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Line 115"/>
            <p:cNvSpPr>
              <a:spLocks noChangeShapeType="1"/>
            </p:cNvSpPr>
            <p:nvPr/>
          </p:nvSpPr>
          <p:spPr bwMode="auto">
            <a:xfrm flipV="1">
              <a:off x="1422" y="1880"/>
              <a:ext cx="0" cy="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Line 116"/>
            <p:cNvSpPr>
              <a:spLocks noChangeShapeType="1"/>
            </p:cNvSpPr>
            <p:nvPr/>
          </p:nvSpPr>
          <p:spPr bwMode="auto">
            <a:xfrm flipH="1">
              <a:off x="946" y="1880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Line 117"/>
            <p:cNvSpPr>
              <a:spLocks noChangeShapeType="1"/>
            </p:cNvSpPr>
            <p:nvPr/>
          </p:nvSpPr>
          <p:spPr bwMode="auto">
            <a:xfrm flipV="1">
              <a:off x="955" y="1880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Line 118"/>
            <p:cNvSpPr>
              <a:spLocks noChangeShapeType="1"/>
            </p:cNvSpPr>
            <p:nvPr/>
          </p:nvSpPr>
          <p:spPr bwMode="auto">
            <a:xfrm flipH="1">
              <a:off x="693" y="2048"/>
              <a:ext cx="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0" name="Oval 119"/>
            <p:cNvSpPr>
              <a:spLocks noChangeArrowheads="1"/>
            </p:cNvSpPr>
            <p:nvPr/>
          </p:nvSpPr>
          <p:spPr bwMode="auto">
            <a:xfrm>
              <a:off x="955" y="3119"/>
              <a:ext cx="461" cy="43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51" name="Rectangle 120"/>
            <p:cNvSpPr>
              <a:spLocks noChangeArrowheads="1"/>
            </p:cNvSpPr>
            <p:nvPr/>
          </p:nvSpPr>
          <p:spPr bwMode="auto">
            <a:xfrm>
              <a:off x="692" y="3018"/>
              <a:ext cx="994" cy="6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6452" name="Freeform 121"/>
            <p:cNvSpPr>
              <a:spLocks/>
            </p:cNvSpPr>
            <p:nvPr/>
          </p:nvSpPr>
          <p:spPr bwMode="auto">
            <a:xfrm>
              <a:off x="954" y="2043"/>
              <a:ext cx="469" cy="92"/>
            </a:xfrm>
            <a:custGeom>
              <a:avLst/>
              <a:gdLst>
                <a:gd name="T0" fmla="*/ 0 w 469"/>
                <a:gd name="T1" fmla="*/ 0 h 92"/>
                <a:gd name="T2" fmla="*/ 134 w 469"/>
                <a:gd name="T3" fmla="*/ 70 h 92"/>
                <a:gd name="T4" fmla="*/ 234 w 469"/>
                <a:gd name="T5" fmla="*/ 92 h 92"/>
                <a:gd name="T6" fmla="*/ 334 w 469"/>
                <a:gd name="T7" fmla="*/ 70 h 92"/>
                <a:gd name="T8" fmla="*/ 469 w 469"/>
                <a:gd name="T9" fmla="*/ 0 h 92"/>
                <a:gd name="T10" fmla="*/ 469 w 469"/>
                <a:gd name="T11" fmla="*/ 0 h 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9"/>
                <a:gd name="T19" fmla="*/ 0 h 92"/>
                <a:gd name="T20" fmla="*/ 469 w 469"/>
                <a:gd name="T21" fmla="*/ 92 h 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9" h="92">
                  <a:moveTo>
                    <a:pt x="0" y="0"/>
                  </a:moveTo>
                  <a:lnTo>
                    <a:pt x="134" y="70"/>
                  </a:lnTo>
                  <a:lnTo>
                    <a:pt x="234" y="92"/>
                  </a:lnTo>
                  <a:lnTo>
                    <a:pt x="334" y="70"/>
                  </a:lnTo>
                  <a:lnTo>
                    <a:pt x="469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Freeform 122"/>
            <p:cNvSpPr>
              <a:spLocks/>
            </p:cNvSpPr>
            <p:nvPr/>
          </p:nvSpPr>
          <p:spPr bwMode="auto">
            <a:xfrm>
              <a:off x="954" y="2580"/>
              <a:ext cx="468" cy="90"/>
            </a:xfrm>
            <a:custGeom>
              <a:avLst/>
              <a:gdLst>
                <a:gd name="T0" fmla="*/ 468 w 468"/>
                <a:gd name="T1" fmla="*/ 90 h 90"/>
                <a:gd name="T2" fmla="*/ 334 w 468"/>
                <a:gd name="T3" fmla="*/ 22 h 90"/>
                <a:gd name="T4" fmla="*/ 234 w 468"/>
                <a:gd name="T5" fmla="*/ 0 h 90"/>
                <a:gd name="T6" fmla="*/ 123 w 468"/>
                <a:gd name="T7" fmla="*/ 22 h 90"/>
                <a:gd name="T8" fmla="*/ 0 w 468"/>
                <a:gd name="T9" fmla="*/ 90 h 90"/>
                <a:gd name="T10" fmla="*/ 0 w 468"/>
                <a:gd name="T11" fmla="*/ 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8"/>
                <a:gd name="T19" fmla="*/ 0 h 90"/>
                <a:gd name="T20" fmla="*/ 468 w 468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8" h="90">
                  <a:moveTo>
                    <a:pt x="468" y="90"/>
                  </a:moveTo>
                  <a:lnTo>
                    <a:pt x="334" y="22"/>
                  </a:lnTo>
                  <a:lnTo>
                    <a:pt x="234" y="0"/>
                  </a:lnTo>
                  <a:lnTo>
                    <a:pt x="123" y="22"/>
                  </a:lnTo>
                  <a:lnTo>
                    <a:pt x="0" y="9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54" name="Group 123"/>
            <p:cNvGrpSpPr>
              <a:grpSpLocks/>
            </p:cNvGrpSpPr>
            <p:nvPr/>
          </p:nvGrpSpPr>
          <p:grpSpPr bwMode="auto">
            <a:xfrm>
              <a:off x="594" y="3332"/>
              <a:ext cx="1187" cy="1"/>
              <a:chOff x="617" y="2395"/>
              <a:chExt cx="1187" cy="1"/>
            </a:xfrm>
          </p:grpSpPr>
          <p:sp>
            <p:nvSpPr>
              <p:cNvPr id="16471" name="Freeform 124"/>
              <p:cNvSpPr>
                <a:spLocks/>
              </p:cNvSpPr>
              <p:nvPr/>
            </p:nvSpPr>
            <p:spPr bwMode="auto">
              <a:xfrm>
                <a:off x="617" y="2395"/>
                <a:ext cx="204" cy="1"/>
              </a:xfrm>
              <a:custGeom>
                <a:avLst/>
                <a:gdLst>
                  <a:gd name="T0" fmla="*/ 0 w 611"/>
                  <a:gd name="T1" fmla="*/ 0 h 1"/>
                  <a:gd name="T2" fmla="*/ 0 w 611"/>
                  <a:gd name="T3" fmla="*/ 0 h 1"/>
                  <a:gd name="T4" fmla="*/ 0 w 61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11"/>
                  <a:gd name="T10" fmla="*/ 0 h 1"/>
                  <a:gd name="T11" fmla="*/ 611 w 61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1" h="1">
                    <a:moveTo>
                      <a:pt x="0" y="0"/>
                    </a:moveTo>
                    <a:lnTo>
                      <a:pt x="609" y="0"/>
                    </a:lnTo>
                    <a:lnTo>
                      <a:pt x="61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2" name="Freeform 125"/>
              <p:cNvSpPr>
                <a:spLocks/>
              </p:cNvSpPr>
              <p:nvPr/>
            </p:nvSpPr>
            <p:spPr bwMode="auto">
              <a:xfrm>
                <a:off x="859" y="2395"/>
                <a:ext cx="20" cy="1"/>
              </a:xfrm>
              <a:custGeom>
                <a:avLst/>
                <a:gdLst>
                  <a:gd name="T0" fmla="*/ 0 w 62"/>
                  <a:gd name="T1" fmla="*/ 0 h 1"/>
                  <a:gd name="T2" fmla="*/ 0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6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3" name="Freeform 126"/>
              <p:cNvSpPr>
                <a:spLocks/>
              </p:cNvSpPr>
              <p:nvPr/>
            </p:nvSpPr>
            <p:spPr bwMode="auto">
              <a:xfrm>
                <a:off x="918" y="2395"/>
                <a:ext cx="602" cy="1"/>
              </a:xfrm>
              <a:custGeom>
                <a:avLst/>
                <a:gdLst>
                  <a:gd name="T0" fmla="*/ 0 w 1806"/>
                  <a:gd name="T1" fmla="*/ 0 h 1"/>
                  <a:gd name="T2" fmla="*/ 0 w 1806"/>
                  <a:gd name="T3" fmla="*/ 0 h 1"/>
                  <a:gd name="T4" fmla="*/ 0 w 1806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806"/>
                  <a:gd name="T10" fmla="*/ 0 h 1"/>
                  <a:gd name="T11" fmla="*/ 1806 w 1806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6" h="1">
                    <a:moveTo>
                      <a:pt x="0" y="0"/>
                    </a:moveTo>
                    <a:lnTo>
                      <a:pt x="1805" y="0"/>
                    </a:lnTo>
                    <a:lnTo>
                      <a:pt x="1806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4" name="Freeform 127"/>
              <p:cNvSpPr>
                <a:spLocks/>
              </p:cNvSpPr>
              <p:nvPr/>
            </p:nvSpPr>
            <p:spPr bwMode="auto">
              <a:xfrm>
                <a:off x="1559" y="2395"/>
                <a:ext cx="21" cy="1"/>
              </a:xfrm>
              <a:custGeom>
                <a:avLst/>
                <a:gdLst>
                  <a:gd name="T0" fmla="*/ 0 w 62"/>
                  <a:gd name="T1" fmla="*/ 0 h 1"/>
                  <a:gd name="T2" fmla="*/ 0 w 62"/>
                  <a:gd name="T3" fmla="*/ 0 h 1"/>
                  <a:gd name="T4" fmla="*/ 0 w 6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62"/>
                  <a:gd name="T10" fmla="*/ 0 h 1"/>
                  <a:gd name="T11" fmla="*/ 62 w 6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" h="1">
                    <a:moveTo>
                      <a:pt x="0" y="0"/>
                    </a:moveTo>
                    <a:lnTo>
                      <a:pt x="61" y="0"/>
                    </a:lnTo>
                    <a:lnTo>
                      <a:pt x="62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5" name="Freeform 128"/>
              <p:cNvSpPr>
                <a:spLocks/>
              </p:cNvSpPr>
              <p:nvPr/>
            </p:nvSpPr>
            <p:spPr bwMode="auto">
              <a:xfrm>
                <a:off x="1614" y="2395"/>
                <a:ext cx="190" cy="1"/>
              </a:xfrm>
              <a:custGeom>
                <a:avLst/>
                <a:gdLst>
                  <a:gd name="T0" fmla="*/ 0 w 568"/>
                  <a:gd name="T1" fmla="*/ 0 h 1"/>
                  <a:gd name="T2" fmla="*/ 0 w 568"/>
                  <a:gd name="T3" fmla="*/ 0 h 1"/>
                  <a:gd name="T4" fmla="*/ 0 w 568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568"/>
                  <a:gd name="T10" fmla="*/ 0 h 1"/>
                  <a:gd name="T11" fmla="*/ 568 w 568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8" h="1">
                    <a:moveTo>
                      <a:pt x="0" y="0"/>
                    </a:moveTo>
                    <a:lnTo>
                      <a:pt x="566" y="0"/>
                    </a:lnTo>
                    <a:lnTo>
                      <a:pt x="568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5" name="Group 129"/>
            <p:cNvGrpSpPr>
              <a:grpSpLocks/>
            </p:cNvGrpSpPr>
            <p:nvPr/>
          </p:nvGrpSpPr>
          <p:grpSpPr bwMode="auto">
            <a:xfrm>
              <a:off x="1188" y="2925"/>
              <a:ext cx="1" cy="832"/>
              <a:chOff x="1211" y="1988"/>
              <a:chExt cx="1" cy="832"/>
            </a:xfrm>
          </p:grpSpPr>
          <p:sp>
            <p:nvSpPr>
              <p:cNvPr id="16468" name="Freeform 130"/>
              <p:cNvSpPr>
                <a:spLocks/>
              </p:cNvSpPr>
              <p:nvPr/>
            </p:nvSpPr>
            <p:spPr bwMode="auto">
              <a:xfrm>
                <a:off x="1211" y="1988"/>
                <a:ext cx="1" cy="251"/>
              </a:xfrm>
              <a:custGeom>
                <a:avLst/>
                <a:gdLst>
                  <a:gd name="T0" fmla="*/ 0 w 1"/>
                  <a:gd name="T1" fmla="*/ 0 h 752"/>
                  <a:gd name="T2" fmla="*/ 0 w 1"/>
                  <a:gd name="T3" fmla="*/ 0 h 752"/>
                  <a:gd name="T4" fmla="*/ 1 w 1"/>
                  <a:gd name="T5" fmla="*/ 0 h 752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52"/>
                  <a:gd name="T11" fmla="*/ 1 w 1"/>
                  <a:gd name="T12" fmla="*/ 752 h 7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52">
                    <a:moveTo>
                      <a:pt x="0" y="0"/>
                    </a:moveTo>
                    <a:lnTo>
                      <a:pt x="0" y="752"/>
                    </a:lnTo>
                    <a:lnTo>
                      <a:pt x="1" y="752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9" name="Freeform 131"/>
              <p:cNvSpPr>
                <a:spLocks/>
              </p:cNvSpPr>
              <p:nvPr/>
            </p:nvSpPr>
            <p:spPr bwMode="auto">
              <a:xfrm>
                <a:off x="1211" y="2339"/>
                <a:ext cx="1" cy="481"/>
              </a:xfrm>
              <a:custGeom>
                <a:avLst/>
                <a:gdLst>
                  <a:gd name="T0" fmla="*/ 0 w 1"/>
                  <a:gd name="T1" fmla="*/ 0 h 1443"/>
                  <a:gd name="T2" fmla="*/ 0 w 1"/>
                  <a:gd name="T3" fmla="*/ 0 h 1443"/>
                  <a:gd name="T4" fmla="*/ 1 w 1"/>
                  <a:gd name="T5" fmla="*/ 0 h 1443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443"/>
                  <a:gd name="T11" fmla="*/ 1 w 1"/>
                  <a:gd name="T12" fmla="*/ 1443 h 14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443">
                    <a:moveTo>
                      <a:pt x="0" y="0"/>
                    </a:moveTo>
                    <a:lnTo>
                      <a:pt x="0" y="1443"/>
                    </a:lnTo>
                    <a:lnTo>
                      <a:pt x="1" y="1443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0" name="Freeform 132"/>
              <p:cNvSpPr>
                <a:spLocks/>
              </p:cNvSpPr>
              <p:nvPr/>
            </p:nvSpPr>
            <p:spPr bwMode="auto">
              <a:xfrm>
                <a:off x="1211" y="2279"/>
                <a:ext cx="1" cy="20"/>
              </a:xfrm>
              <a:custGeom>
                <a:avLst/>
                <a:gdLst>
                  <a:gd name="T0" fmla="*/ 0 w 1"/>
                  <a:gd name="T1" fmla="*/ 0 h 61"/>
                  <a:gd name="T2" fmla="*/ 0 w 1"/>
                  <a:gd name="T3" fmla="*/ 0 h 61"/>
                  <a:gd name="T4" fmla="*/ 1 w 1"/>
                  <a:gd name="T5" fmla="*/ 0 h 61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1"/>
                  <a:gd name="T11" fmla="*/ 1 w 1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1">
                    <a:moveTo>
                      <a:pt x="0" y="0"/>
                    </a:moveTo>
                    <a:lnTo>
                      <a:pt x="0" y="61"/>
                    </a:lnTo>
                    <a:lnTo>
                      <a:pt x="1" y="61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6" name="Group 133"/>
            <p:cNvGrpSpPr>
              <a:grpSpLocks/>
            </p:cNvGrpSpPr>
            <p:nvPr/>
          </p:nvGrpSpPr>
          <p:grpSpPr bwMode="auto">
            <a:xfrm>
              <a:off x="595" y="2356"/>
              <a:ext cx="1182" cy="1"/>
              <a:chOff x="618" y="1265"/>
              <a:chExt cx="1182" cy="1"/>
            </a:xfrm>
          </p:grpSpPr>
          <p:sp>
            <p:nvSpPr>
              <p:cNvPr id="16463" name="Freeform 134"/>
              <p:cNvSpPr>
                <a:spLocks/>
              </p:cNvSpPr>
              <p:nvPr/>
            </p:nvSpPr>
            <p:spPr bwMode="auto">
              <a:xfrm>
                <a:off x="618" y="1265"/>
                <a:ext cx="317" cy="1"/>
              </a:xfrm>
              <a:custGeom>
                <a:avLst/>
                <a:gdLst>
                  <a:gd name="T0" fmla="*/ 0 w 951"/>
                  <a:gd name="T1" fmla="*/ 0 h 1"/>
                  <a:gd name="T2" fmla="*/ 0 w 951"/>
                  <a:gd name="T3" fmla="*/ 0 h 1"/>
                  <a:gd name="T4" fmla="*/ 0 w 95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951"/>
                  <a:gd name="T10" fmla="*/ 0 h 1"/>
                  <a:gd name="T11" fmla="*/ 951 w 95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51" h="1">
                    <a:moveTo>
                      <a:pt x="0" y="0"/>
                    </a:moveTo>
                    <a:lnTo>
                      <a:pt x="950" y="0"/>
                    </a:lnTo>
                    <a:lnTo>
                      <a:pt x="95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4" name="Freeform 135"/>
              <p:cNvSpPr>
                <a:spLocks/>
              </p:cNvSpPr>
              <p:nvPr/>
            </p:nvSpPr>
            <p:spPr bwMode="auto">
              <a:xfrm>
                <a:off x="1028" y="1265"/>
                <a:ext cx="411" cy="1"/>
              </a:xfrm>
              <a:custGeom>
                <a:avLst/>
                <a:gdLst>
                  <a:gd name="T0" fmla="*/ 0 w 1234"/>
                  <a:gd name="T1" fmla="*/ 0 h 1"/>
                  <a:gd name="T2" fmla="*/ 0 w 1234"/>
                  <a:gd name="T3" fmla="*/ 0 h 1"/>
                  <a:gd name="T4" fmla="*/ 0 w 1234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234"/>
                  <a:gd name="T10" fmla="*/ 0 h 1"/>
                  <a:gd name="T11" fmla="*/ 1234 w 12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34" h="1">
                    <a:moveTo>
                      <a:pt x="0" y="0"/>
                    </a:moveTo>
                    <a:lnTo>
                      <a:pt x="1232" y="0"/>
                    </a:lnTo>
                    <a:lnTo>
                      <a:pt x="1234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5" name="Freeform 136"/>
              <p:cNvSpPr>
                <a:spLocks/>
              </p:cNvSpPr>
              <p:nvPr/>
            </p:nvSpPr>
            <p:spPr bwMode="auto">
              <a:xfrm>
                <a:off x="1478" y="1265"/>
                <a:ext cx="24" cy="1"/>
              </a:xfrm>
              <a:custGeom>
                <a:avLst/>
                <a:gdLst>
                  <a:gd name="T0" fmla="*/ 0 w 70"/>
                  <a:gd name="T1" fmla="*/ 0 h 1"/>
                  <a:gd name="T2" fmla="*/ 0 w 70"/>
                  <a:gd name="T3" fmla="*/ 0 h 1"/>
                  <a:gd name="T4" fmla="*/ 0 w 7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0"/>
                  <a:gd name="T10" fmla="*/ 0 h 1"/>
                  <a:gd name="T11" fmla="*/ 70 w 7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0" h="1">
                    <a:moveTo>
                      <a:pt x="0" y="0"/>
                    </a:moveTo>
                    <a:lnTo>
                      <a:pt x="68" y="0"/>
                    </a:lnTo>
                    <a:lnTo>
                      <a:pt x="70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6" name="Freeform 137"/>
              <p:cNvSpPr>
                <a:spLocks/>
              </p:cNvSpPr>
              <p:nvPr/>
            </p:nvSpPr>
            <p:spPr bwMode="auto">
              <a:xfrm>
                <a:off x="1539" y="1265"/>
                <a:ext cx="261" cy="1"/>
              </a:xfrm>
              <a:custGeom>
                <a:avLst/>
                <a:gdLst>
                  <a:gd name="T0" fmla="*/ 0 w 783"/>
                  <a:gd name="T1" fmla="*/ 0 h 1"/>
                  <a:gd name="T2" fmla="*/ 0 w 783"/>
                  <a:gd name="T3" fmla="*/ 0 h 1"/>
                  <a:gd name="T4" fmla="*/ 0 w 78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83"/>
                  <a:gd name="T10" fmla="*/ 0 h 1"/>
                  <a:gd name="T11" fmla="*/ 783 w 78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3" h="1">
                    <a:moveTo>
                      <a:pt x="0" y="0"/>
                    </a:moveTo>
                    <a:lnTo>
                      <a:pt x="782" y="0"/>
                    </a:lnTo>
                    <a:lnTo>
                      <a:pt x="783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7" name="Freeform 138"/>
              <p:cNvSpPr>
                <a:spLocks/>
              </p:cNvSpPr>
              <p:nvPr/>
            </p:nvSpPr>
            <p:spPr bwMode="auto">
              <a:xfrm>
                <a:off x="969" y="1265"/>
                <a:ext cx="24" cy="1"/>
              </a:xfrm>
              <a:custGeom>
                <a:avLst/>
                <a:gdLst>
                  <a:gd name="T0" fmla="*/ 0 w 71"/>
                  <a:gd name="T1" fmla="*/ 0 h 1"/>
                  <a:gd name="T2" fmla="*/ 0 w 71"/>
                  <a:gd name="T3" fmla="*/ 0 h 1"/>
                  <a:gd name="T4" fmla="*/ 0 w 7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71"/>
                  <a:gd name="T10" fmla="*/ 0 h 1"/>
                  <a:gd name="T11" fmla="*/ 71 w 7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1" h="1">
                    <a:moveTo>
                      <a:pt x="0" y="0"/>
                    </a:moveTo>
                    <a:lnTo>
                      <a:pt x="69" y="0"/>
                    </a:lnTo>
                    <a:lnTo>
                      <a:pt x="71" y="0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57" name="Group 139"/>
            <p:cNvGrpSpPr>
              <a:grpSpLocks/>
            </p:cNvGrpSpPr>
            <p:nvPr/>
          </p:nvGrpSpPr>
          <p:grpSpPr bwMode="auto">
            <a:xfrm>
              <a:off x="1188" y="1747"/>
              <a:ext cx="1" cy="1201"/>
              <a:chOff x="1211" y="656"/>
              <a:chExt cx="1" cy="1201"/>
            </a:xfrm>
          </p:grpSpPr>
          <p:sp>
            <p:nvSpPr>
              <p:cNvPr id="16458" name="Freeform 140"/>
              <p:cNvSpPr>
                <a:spLocks/>
              </p:cNvSpPr>
              <p:nvPr/>
            </p:nvSpPr>
            <p:spPr bwMode="auto">
              <a:xfrm>
                <a:off x="1211" y="656"/>
                <a:ext cx="1" cy="242"/>
              </a:xfrm>
              <a:custGeom>
                <a:avLst/>
                <a:gdLst>
                  <a:gd name="T0" fmla="*/ 0 w 1"/>
                  <a:gd name="T1" fmla="*/ 0 h 726"/>
                  <a:gd name="T2" fmla="*/ 0 w 1"/>
                  <a:gd name="T3" fmla="*/ 0 h 726"/>
                  <a:gd name="T4" fmla="*/ 1 w 1"/>
                  <a:gd name="T5" fmla="*/ 0 h 726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726"/>
                  <a:gd name="T11" fmla="*/ 1 w 1"/>
                  <a:gd name="T12" fmla="*/ 726 h 7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726">
                    <a:moveTo>
                      <a:pt x="0" y="0"/>
                    </a:moveTo>
                    <a:lnTo>
                      <a:pt x="0" y="726"/>
                    </a:lnTo>
                    <a:lnTo>
                      <a:pt x="1" y="726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9" name="Freeform 141"/>
              <p:cNvSpPr>
                <a:spLocks/>
              </p:cNvSpPr>
              <p:nvPr/>
            </p:nvSpPr>
            <p:spPr bwMode="auto">
              <a:xfrm>
                <a:off x="1211" y="1602"/>
                <a:ext cx="1" cy="19"/>
              </a:xfrm>
              <a:custGeom>
                <a:avLst/>
                <a:gdLst>
                  <a:gd name="T0" fmla="*/ 0 w 1"/>
                  <a:gd name="T1" fmla="*/ 0 h 58"/>
                  <a:gd name="T2" fmla="*/ 0 w 1"/>
                  <a:gd name="T3" fmla="*/ 0 h 58"/>
                  <a:gd name="T4" fmla="*/ 1 w 1"/>
                  <a:gd name="T5" fmla="*/ 0 h 5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58"/>
                  <a:gd name="T11" fmla="*/ 1 w 1"/>
                  <a:gd name="T12" fmla="*/ 58 h 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58">
                    <a:moveTo>
                      <a:pt x="0" y="0"/>
                    </a:moveTo>
                    <a:lnTo>
                      <a:pt x="0" y="58"/>
                    </a:lnTo>
                    <a:lnTo>
                      <a:pt x="1" y="5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0" name="Freeform 142"/>
              <p:cNvSpPr>
                <a:spLocks/>
              </p:cNvSpPr>
              <p:nvPr/>
            </p:nvSpPr>
            <p:spPr bwMode="auto">
              <a:xfrm>
                <a:off x="1211" y="981"/>
                <a:ext cx="1" cy="591"/>
              </a:xfrm>
              <a:custGeom>
                <a:avLst/>
                <a:gdLst>
                  <a:gd name="T0" fmla="*/ 0 w 1"/>
                  <a:gd name="T1" fmla="*/ 0 h 1774"/>
                  <a:gd name="T2" fmla="*/ 0 w 1"/>
                  <a:gd name="T3" fmla="*/ 0 h 1774"/>
                  <a:gd name="T4" fmla="*/ 1 w 1"/>
                  <a:gd name="T5" fmla="*/ 0 h 1774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1774"/>
                  <a:gd name="T11" fmla="*/ 1 w 1"/>
                  <a:gd name="T12" fmla="*/ 1774 h 17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1774">
                    <a:moveTo>
                      <a:pt x="0" y="0"/>
                    </a:moveTo>
                    <a:lnTo>
                      <a:pt x="0" y="1774"/>
                    </a:lnTo>
                    <a:lnTo>
                      <a:pt x="1" y="177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1" name="Freeform 143"/>
              <p:cNvSpPr>
                <a:spLocks/>
              </p:cNvSpPr>
              <p:nvPr/>
            </p:nvSpPr>
            <p:spPr bwMode="auto">
              <a:xfrm>
                <a:off x="1211" y="925"/>
                <a:ext cx="1" cy="23"/>
              </a:xfrm>
              <a:custGeom>
                <a:avLst/>
                <a:gdLst>
                  <a:gd name="T0" fmla="*/ 0 w 1"/>
                  <a:gd name="T1" fmla="*/ 0 h 69"/>
                  <a:gd name="T2" fmla="*/ 0 w 1"/>
                  <a:gd name="T3" fmla="*/ 0 h 69"/>
                  <a:gd name="T4" fmla="*/ 1 w 1"/>
                  <a:gd name="T5" fmla="*/ 0 h 69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9"/>
                  <a:gd name="T11" fmla="*/ 1 w 1"/>
                  <a:gd name="T12" fmla="*/ 69 h 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9">
                    <a:moveTo>
                      <a:pt x="0" y="0"/>
                    </a:moveTo>
                    <a:lnTo>
                      <a:pt x="0" y="69"/>
                    </a:lnTo>
                    <a:lnTo>
                      <a:pt x="1" y="69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62" name="Freeform 144"/>
              <p:cNvSpPr>
                <a:spLocks/>
              </p:cNvSpPr>
              <p:nvPr/>
            </p:nvSpPr>
            <p:spPr bwMode="auto">
              <a:xfrm>
                <a:off x="1211" y="1648"/>
                <a:ext cx="1" cy="209"/>
              </a:xfrm>
              <a:custGeom>
                <a:avLst/>
                <a:gdLst>
                  <a:gd name="T0" fmla="*/ 0 w 1"/>
                  <a:gd name="T1" fmla="*/ 0 h 628"/>
                  <a:gd name="T2" fmla="*/ 0 w 1"/>
                  <a:gd name="T3" fmla="*/ 0 h 628"/>
                  <a:gd name="T4" fmla="*/ 1 w 1"/>
                  <a:gd name="T5" fmla="*/ 0 h 628"/>
                  <a:gd name="T6" fmla="*/ 0 60000 65536"/>
                  <a:gd name="T7" fmla="*/ 0 60000 65536"/>
                  <a:gd name="T8" fmla="*/ 0 60000 65536"/>
                  <a:gd name="T9" fmla="*/ 0 w 1"/>
                  <a:gd name="T10" fmla="*/ 0 h 628"/>
                  <a:gd name="T11" fmla="*/ 1 w 1"/>
                  <a:gd name="T12" fmla="*/ 628 h 6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" h="628">
                    <a:moveTo>
                      <a:pt x="0" y="0"/>
                    </a:moveTo>
                    <a:lnTo>
                      <a:pt x="0" y="628"/>
                    </a:lnTo>
                    <a:lnTo>
                      <a:pt x="1" y="628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573338" y="2827338"/>
            <a:ext cx="1884362" cy="3190875"/>
            <a:chOff x="2572877" y="2826545"/>
            <a:chExt cx="1884363" cy="3190875"/>
          </a:xfrm>
        </p:grpSpPr>
        <p:grpSp>
          <p:nvGrpSpPr>
            <p:cNvPr id="16398" name="Group 106"/>
            <p:cNvGrpSpPr>
              <a:grpSpLocks/>
            </p:cNvGrpSpPr>
            <p:nvPr/>
          </p:nvGrpSpPr>
          <p:grpSpPr bwMode="auto">
            <a:xfrm>
              <a:off x="2572877" y="2826545"/>
              <a:ext cx="1884363" cy="3190875"/>
              <a:chOff x="594" y="1747"/>
              <a:chExt cx="1187" cy="2010"/>
            </a:xfrm>
          </p:grpSpPr>
          <p:sp>
            <p:nvSpPr>
              <p:cNvPr id="16404" name="Line 107"/>
              <p:cNvSpPr>
                <a:spLocks noChangeShapeType="1"/>
              </p:cNvSpPr>
              <p:nvPr/>
            </p:nvSpPr>
            <p:spPr bwMode="auto">
              <a:xfrm>
                <a:off x="692" y="2048"/>
                <a:ext cx="0" cy="6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5" name="Line 108"/>
              <p:cNvSpPr>
                <a:spLocks noChangeShapeType="1"/>
              </p:cNvSpPr>
              <p:nvPr/>
            </p:nvSpPr>
            <p:spPr bwMode="auto">
              <a:xfrm flipV="1">
                <a:off x="692" y="2669"/>
                <a:ext cx="254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112"/>
              <p:cNvSpPr>
                <a:spLocks noChangeShapeType="1"/>
              </p:cNvSpPr>
              <p:nvPr/>
            </p:nvSpPr>
            <p:spPr bwMode="auto">
              <a:xfrm>
                <a:off x="1444" y="2669"/>
                <a:ext cx="24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113"/>
              <p:cNvSpPr>
                <a:spLocks noChangeShapeType="1"/>
              </p:cNvSpPr>
              <p:nvPr/>
            </p:nvSpPr>
            <p:spPr bwMode="auto">
              <a:xfrm flipV="1">
                <a:off x="1686" y="2044"/>
                <a:ext cx="0" cy="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8" name="Line 114"/>
              <p:cNvSpPr>
                <a:spLocks noChangeShapeType="1"/>
              </p:cNvSpPr>
              <p:nvPr/>
            </p:nvSpPr>
            <p:spPr bwMode="auto">
              <a:xfrm>
                <a:off x="1435" y="2048"/>
                <a:ext cx="25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Line 115"/>
              <p:cNvSpPr>
                <a:spLocks noChangeShapeType="1"/>
              </p:cNvSpPr>
              <p:nvPr/>
            </p:nvSpPr>
            <p:spPr bwMode="auto">
              <a:xfrm flipV="1">
                <a:off x="1436" y="1884"/>
                <a:ext cx="0" cy="17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116"/>
              <p:cNvSpPr>
                <a:spLocks noChangeShapeType="1"/>
              </p:cNvSpPr>
              <p:nvPr/>
            </p:nvSpPr>
            <p:spPr bwMode="auto">
              <a:xfrm flipH="1" flipV="1">
                <a:off x="933" y="1883"/>
                <a:ext cx="50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Line 117"/>
              <p:cNvSpPr>
                <a:spLocks noChangeShapeType="1"/>
              </p:cNvSpPr>
              <p:nvPr/>
            </p:nvSpPr>
            <p:spPr bwMode="auto">
              <a:xfrm flipV="1">
                <a:off x="937" y="1872"/>
                <a:ext cx="0" cy="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118"/>
              <p:cNvSpPr>
                <a:spLocks noChangeShapeType="1"/>
              </p:cNvSpPr>
              <p:nvPr/>
            </p:nvSpPr>
            <p:spPr bwMode="auto">
              <a:xfrm flipH="1">
                <a:off x="693" y="2048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Oval 119"/>
              <p:cNvSpPr>
                <a:spLocks noChangeArrowheads="1"/>
              </p:cNvSpPr>
              <p:nvPr/>
            </p:nvSpPr>
            <p:spPr bwMode="auto">
              <a:xfrm>
                <a:off x="932" y="3091"/>
                <a:ext cx="507" cy="47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4" name="Rectangle 120"/>
              <p:cNvSpPr>
                <a:spLocks noChangeArrowheads="1"/>
              </p:cNvSpPr>
              <p:nvPr/>
            </p:nvSpPr>
            <p:spPr bwMode="auto">
              <a:xfrm>
                <a:off x="692" y="3018"/>
                <a:ext cx="994" cy="62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5" name="Freeform 121"/>
              <p:cNvSpPr>
                <a:spLocks/>
              </p:cNvSpPr>
              <p:nvPr/>
            </p:nvSpPr>
            <p:spPr bwMode="auto">
              <a:xfrm>
                <a:off x="933" y="2043"/>
                <a:ext cx="498" cy="129"/>
              </a:xfrm>
              <a:custGeom>
                <a:avLst/>
                <a:gdLst>
                  <a:gd name="T0" fmla="*/ 0 w 469"/>
                  <a:gd name="T1" fmla="*/ 0 h 92"/>
                  <a:gd name="T2" fmla="*/ 142 w 469"/>
                  <a:gd name="T3" fmla="*/ 98 h 92"/>
                  <a:gd name="T4" fmla="*/ 248 w 469"/>
                  <a:gd name="T5" fmla="*/ 129 h 92"/>
                  <a:gd name="T6" fmla="*/ 355 w 469"/>
                  <a:gd name="T7" fmla="*/ 98 h 92"/>
                  <a:gd name="T8" fmla="*/ 498 w 469"/>
                  <a:gd name="T9" fmla="*/ 0 h 92"/>
                  <a:gd name="T10" fmla="*/ 498 w 469"/>
                  <a:gd name="T11" fmla="*/ 0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9"/>
                  <a:gd name="T19" fmla="*/ 0 h 92"/>
                  <a:gd name="T20" fmla="*/ 469 w 469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9" h="92">
                    <a:moveTo>
                      <a:pt x="0" y="0"/>
                    </a:moveTo>
                    <a:lnTo>
                      <a:pt x="134" y="70"/>
                    </a:lnTo>
                    <a:lnTo>
                      <a:pt x="234" y="92"/>
                    </a:lnTo>
                    <a:lnTo>
                      <a:pt x="334" y="70"/>
                    </a:lnTo>
                    <a:lnTo>
                      <a:pt x="46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16" name="Group 123"/>
              <p:cNvGrpSpPr>
                <a:grpSpLocks/>
              </p:cNvGrpSpPr>
              <p:nvPr/>
            </p:nvGrpSpPr>
            <p:grpSpPr bwMode="auto">
              <a:xfrm>
                <a:off x="594" y="3332"/>
                <a:ext cx="1187" cy="1"/>
                <a:chOff x="617" y="2395"/>
                <a:chExt cx="1187" cy="1"/>
              </a:xfrm>
            </p:grpSpPr>
            <p:sp>
              <p:nvSpPr>
                <p:cNvPr id="16433" name="Freeform 124"/>
                <p:cNvSpPr>
                  <a:spLocks/>
                </p:cNvSpPr>
                <p:nvPr/>
              </p:nvSpPr>
              <p:spPr bwMode="auto">
                <a:xfrm>
                  <a:off x="617" y="2395"/>
                  <a:ext cx="204" cy="1"/>
                </a:xfrm>
                <a:custGeom>
                  <a:avLst/>
                  <a:gdLst>
                    <a:gd name="T0" fmla="*/ 0 w 611"/>
                    <a:gd name="T1" fmla="*/ 0 h 1"/>
                    <a:gd name="T2" fmla="*/ 0 w 611"/>
                    <a:gd name="T3" fmla="*/ 0 h 1"/>
                    <a:gd name="T4" fmla="*/ 0 w 61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11"/>
                    <a:gd name="T10" fmla="*/ 0 h 1"/>
                    <a:gd name="T11" fmla="*/ 611 w 61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11" h="1">
                      <a:moveTo>
                        <a:pt x="0" y="0"/>
                      </a:moveTo>
                      <a:lnTo>
                        <a:pt x="609" y="0"/>
                      </a:lnTo>
                      <a:lnTo>
                        <a:pt x="61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4" name="Freeform 125"/>
                <p:cNvSpPr>
                  <a:spLocks/>
                </p:cNvSpPr>
                <p:nvPr/>
              </p:nvSpPr>
              <p:spPr bwMode="auto">
                <a:xfrm>
                  <a:off x="859" y="2395"/>
                  <a:ext cx="20" cy="1"/>
                </a:xfrm>
                <a:custGeom>
                  <a:avLst/>
                  <a:gdLst>
                    <a:gd name="T0" fmla="*/ 0 w 62"/>
                    <a:gd name="T1" fmla="*/ 0 h 1"/>
                    <a:gd name="T2" fmla="*/ 0 w 62"/>
                    <a:gd name="T3" fmla="*/ 0 h 1"/>
                    <a:gd name="T4" fmla="*/ 0 w 6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1"/>
                    <a:gd name="T11" fmla="*/ 62 w 6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1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2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5" name="Freeform 126"/>
                <p:cNvSpPr>
                  <a:spLocks/>
                </p:cNvSpPr>
                <p:nvPr/>
              </p:nvSpPr>
              <p:spPr bwMode="auto">
                <a:xfrm>
                  <a:off x="918" y="2395"/>
                  <a:ext cx="602" cy="1"/>
                </a:xfrm>
                <a:custGeom>
                  <a:avLst/>
                  <a:gdLst>
                    <a:gd name="T0" fmla="*/ 0 w 1806"/>
                    <a:gd name="T1" fmla="*/ 0 h 1"/>
                    <a:gd name="T2" fmla="*/ 0 w 1806"/>
                    <a:gd name="T3" fmla="*/ 0 h 1"/>
                    <a:gd name="T4" fmla="*/ 0 w 1806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806"/>
                    <a:gd name="T10" fmla="*/ 0 h 1"/>
                    <a:gd name="T11" fmla="*/ 1806 w 1806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06" h="1">
                      <a:moveTo>
                        <a:pt x="0" y="0"/>
                      </a:moveTo>
                      <a:lnTo>
                        <a:pt x="1805" y="0"/>
                      </a:lnTo>
                      <a:lnTo>
                        <a:pt x="1806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6" name="Freeform 127"/>
                <p:cNvSpPr>
                  <a:spLocks/>
                </p:cNvSpPr>
                <p:nvPr/>
              </p:nvSpPr>
              <p:spPr bwMode="auto">
                <a:xfrm>
                  <a:off x="1559" y="2395"/>
                  <a:ext cx="21" cy="1"/>
                </a:xfrm>
                <a:custGeom>
                  <a:avLst/>
                  <a:gdLst>
                    <a:gd name="T0" fmla="*/ 0 w 62"/>
                    <a:gd name="T1" fmla="*/ 0 h 1"/>
                    <a:gd name="T2" fmla="*/ 0 w 62"/>
                    <a:gd name="T3" fmla="*/ 0 h 1"/>
                    <a:gd name="T4" fmla="*/ 0 w 62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62"/>
                    <a:gd name="T10" fmla="*/ 0 h 1"/>
                    <a:gd name="T11" fmla="*/ 62 w 62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2" h="1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2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7" name="Freeform 128"/>
                <p:cNvSpPr>
                  <a:spLocks/>
                </p:cNvSpPr>
                <p:nvPr/>
              </p:nvSpPr>
              <p:spPr bwMode="auto">
                <a:xfrm>
                  <a:off x="1614" y="2395"/>
                  <a:ext cx="190" cy="1"/>
                </a:xfrm>
                <a:custGeom>
                  <a:avLst/>
                  <a:gdLst>
                    <a:gd name="T0" fmla="*/ 0 w 568"/>
                    <a:gd name="T1" fmla="*/ 0 h 1"/>
                    <a:gd name="T2" fmla="*/ 0 w 568"/>
                    <a:gd name="T3" fmla="*/ 0 h 1"/>
                    <a:gd name="T4" fmla="*/ 0 w 568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568"/>
                    <a:gd name="T10" fmla="*/ 0 h 1"/>
                    <a:gd name="T11" fmla="*/ 568 w 568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68" h="1">
                      <a:moveTo>
                        <a:pt x="0" y="0"/>
                      </a:moveTo>
                      <a:lnTo>
                        <a:pt x="566" y="0"/>
                      </a:lnTo>
                      <a:lnTo>
                        <a:pt x="568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7" name="Group 129"/>
              <p:cNvGrpSpPr>
                <a:grpSpLocks/>
              </p:cNvGrpSpPr>
              <p:nvPr/>
            </p:nvGrpSpPr>
            <p:grpSpPr bwMode="auto">
              <a:xfrm>
                <a:off x="1188" y="2925"/>
                <a:ext cx="1" cy="832"/>
                <a:chOff x="1211" y="1988"/>
                <a:chExt cx="1" cy="832"/>
              </a:xfrm>
            </p:grpSpPr>
            <p:sp>
              <p:nvSpPr>
                <p:cNvPr id="16430" name="Freeform 130"/>
                <p:cNvSpPr>
                  <a:spLocks/>
                </p:cNvSpPr>
                <p:nvPr/>
              </p:nvSpPr>
              <p:spPr bwMode="auto">
                <a:xfrm>
                  <a:off x="1211" y="1988"/>
                  <a:ext cx="1" cy="251"/>
                </a:xfrm>
                <a:custGeom>
                  <a:avLst/>
                  <a:gdLst>
                    <a:gd name="T0" fmla="*/ 0 w 1"/>
                    <a:gd name="T1" fmla="*/ 0 h 752"/>
                    <a:gd name="T2" fmla="*/ 0 w 1"/>
                    <a:gd name="T3" fmla="*/ 0 h 752"/>
                    <a:gd name="T4" fmla="*/ 1 w 1"/>
                    <a:gd name="T5" fmla="*/ 0 h 752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52"/>
                    <a:gd name="T11" fmla="*/ 1 w 1"/>
                    <a:gd name="T12" fmla="*/ 752 h 7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52">
                      <a:moveTo>
                        <a:pt x="0" y="0"/>
                      </a:moveTo>
                      <a:lnTo>
                        <a:pt x="0" y="752"/>
                      </a:lnTo>
                      <a:lnTo>
                        <a:pt x="1" y="752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1" name="Freeform 131"/>
                <p:cNvSpPr>
                  <a:spLocks/>
                </p:cNvSpPr>
                <p:nvPr/>
              </p:nvSpPr>
              <p:spPr bwMode="auto">
                <a:xfrm>
                  <a:off x="1211" y="2339"/>
                  <a:ext cx="1" cy="481"/>
                </a:xfrm>
                <a:custGeom>
                  <a:avLst/>
                  <a:gdLst>
                    <a:gd name="T0" fmla="*/ 0 w 1"/>
                    <a:gd name="T1" fmla="*/ 0 h 1443"/>
                    <a:gd name="T2" fmla="*/ 0 w 1"/>
                    <a:gd name="T3" fmla="*/ 0 h 1443"/>
                    <a:gd name="T4" fmla="*/ 1 w 1"/>
                    <a:gd name="T5" fmla="*/ 0 h 1443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443"/>
                    <a:gd name="T11" fmla="*/ 1 w 1"/>
                    <a:gd name="T12" fmla="*/ 1443 h 14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443">
                      <a:moveTo>
                        <a:pt x="0" y="0"/>
                      </a:moveTo>
                      <a:lnTo>
                        <a:pt x="0" y="1443"/>
                      </a:lnTo>
                      <a:lnTo>
                        <a:pt x="1" y="1443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2" name="Freeform 132"/>
                <p:cNvSpPr>
                  <a:spLocks/>
                </p:cNvSpPr>
                <p:nvPr/>
              </p:nvSpPr>
              <p:spPr bwMode="auto">
                <a:xfrm>
                  <a:off x="1211" y="2279"/>
                  <a:ext cx="1" cy="20"/>
                </a:xfrm>
                <a:custGeom>
                  <a:avLst/>
                  <a:gdLst>
                    <a:gd name="T0" fmla="*/ 0 w 1"/>
                    <a:gd name="T1" fmla="*/ 0 h 61"/>
                    <a:gd name="T2" fmla="*/ 0 w 1"/>
                    <a:gd name="T3" fmla="*/ 0 h 61"/>
                    <a:gd name="T4" fmla="*/ 1 w 1"/>
                    <a:gd name="T5" fmla="*/ 0 h 6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1"/>
                    <a:gd name="T11" fmla="*/ 1 w 1"/>
                    <a:gd name="T12" fmla="*/ 61 h 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1">
                      <a:moveTo>
                        <a:pt x="0" y="0"/>
                      </a:moveTo>
                      <a:lnTo>
                        <a:pt x="0" y="61"/>
                      </a:lnTo>
                      <a:lnTo>
                        <a:pt x="1" y="61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8" name="Group 133"/>
              <p:cNvGrpSpPr>
                <a:grpSpLocks/>
              </p:cNvGrpSpPr>
              <p:nvPr/>
            </p:nvGrpSpPr>
            <p:grpSpPr bwMode="auto">
              <a:xfrm>
                <a:off x="595" y="2356"/>
                <a:ext cx="1182" cy="1"/>
                <a:chOff x="618" y="1265"/>
                <a:chExt cx="1182" cy="1"/>
              </a:xfrm>
            </p:grpSpPr>
            <p:sp>
              <p:nvSpPr>
                <p:cNvPr id="16425" name="Freeform 134"/>
                <p:cNvSpPr>
                  <a:spLocks/>
                </p:cNvSpPr>
                <p:nvPr/>
              </p:nvSpPr>
              <p:spPr bwMode="auto">
                <a:xfrm>
                  <a:off x="618" y="1265"/>
                  <a:ext cx="317" cy="1"/>
                </a:xfrm>
                <a:custGeom>
                  <a:avLst/>
                  <a:gdLst>
                    <a:gd name="T0" fmla="*/ 0 w 951"/>
                    <a:gd name="T1" fmla="*/ 0 h 1"/>
                    <a:gd name="T2" fmla="*/ 0 w 951"/>
                    <a:gd name="T3" fmla="*/ 0 h 1"/>
                    <a:gd name="T4" fmla="*/ 0 w 95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951"/>
                    <a:gd name="T10" fmla="*/ 0 h 1"/>
                    <a:gd name="T11" fmla="*/ 951 w 95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51" h="1">
                      <a:moveTo>
                        <a:pt x="0" y="0"/>
                      </a:moveTo>
                      <a:lnTo>
                        <a:pt x="950" y="0"/>
                      </a:lnTo>
                      <a:lnTo>
                        <a:pt x="95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6" name="Freeform 135"/>
                <p:cNvSpPr>
                  <a:spLocks/>
                </p:cNvSpPr>
                <p:nvPr/>
              </p:nvSpPr>
              <p:spPr bwMode="auto">
                <a:xfrm>
                  <a:off x="1028" y="1265"/>
                  <a:ext cx="411" cy="1"/>
                </a:xfrm>
                <a:custGeom>
                  <a:avLst/>
                  <a:gdLst>
                    <a:gd name="T0" fmla="*/ 0 w 1234"/>
                    <a:gd name="T1" fmla="*/ 0 h 1"/>
                    <a:gd name="T2" fmla="*/ 0 w 1234"/>
                    <a:gd name="T3" fmla="*/ 0 h 1"/>
                    <a:gd name="T4" fmla="*/ 0 w 1234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234"/>
                    <a:gd name="T10" fmla="*/ 0 h 1"/>
                    <a:gd name="T11" fmla="*/ 1234 w 1234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34" h="1">
                      <a:moveTo>
                        <a:pt x="0" y="0"/>
                      </a:moveTo>
                      <a:lnTo>
                        <a:pt x="1232" y="0"/>
                      </a:lnTo>
                      <a:lnTo>
                        <a:pt x="1234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7" name="Freeform 136"/>
                <p:cNvSpPr>
                  <a:spLocks/>
                </p:cNvSpPr>
                <p:nvPr/>
              </p:nvSpPr>
              <p:spPr bwMode="auto">
                <a:xfrm>
                  <a:off x="1478" y="1265"/>
                  <a:ext cx="24" cy="1"/>
                </a:xfrm>
                <a:custGeom>
                  <a:avLst/>
                  <a:gdLst>
                    <a:gd name="T0" fmla="*/ 0 w 70"/>
                    <a:gd name="T1" fmla="*/ 0 h 1"/>
                    <a:gd name="T2" fmla="*/ 0 w 70"/>
                    <a:gd name="T3" fmla="*/ 0 h 1"/>
                    <a:gd name="T4" fmla="*/ 0 w 7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0"/>
                    <a:gd name="T10" fmla="*/ 0 h 1"/>
                    <a:gd name="T11" fmla="*/ 70 w 7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0" h="1">
                      <a:moveTo>
                        <a:pt x="0" y="0"/>
                      </a:moveTo>
                      <a:lnTo>
                        <a:pt x="68" y="0"/>
                      </a:lnTo>
                      <a:lnTo>
                        <a:pt x="70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8" name="Freeform 137"/>
                <p:cNvSpPr>
                  <a:spLocks/>
                </p:cNvSpPr>
                <p:nvPr/>
              </p:nvSpPr>
              <p:spPr bwMode="auto">
                <a:xfrm>
                  <a:off x="1539" y="1265"/>
                  <a:ext cx="261" cy="1"/>
                </a:xfrm>
                <a:custGeom>
                  <a:avLst/>
                  <a:gdLst>
                    <a:gd name="T0" fmla="*/ 0 w 783"/>
                    <a:gd name="T1" fmla="*/ 0 h 1"/>
                    <a:gd name="T2" fmla="*/ 0 w 783"/>
                    <a:gd name="T3" fmla="*/ 0 h 1"/>
                    <a:gd name="T4" fmla="*/ 0 w 783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83"/>
                    <a:gd name="T10" fmla="*/ 0 h 1"/>
                    <a:gd name="T11" fmla="*/ 783 w 783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83" h="1">
                      <a:moveTo>
                        <a:pt x="0" y="0"/>
                      </a:moveTo>
                      <a:lnTo>
                        <a:pt x="782" y="0"/>
                      </a:lnTo>
                      <a:lnTo>
                        <a:pt x="783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9" name="Freeform 138"/>
                <p:cNvSpPr>
                  <a:spLocks/>
                </p:cNvSpPr>
                <p:nvPr/>
              </p:nvSpPr>
              <p:spPr bwMode="auto">
                <a:xfrm>
                  <a:off x="969" y="1265"/>
                  <a:ext cx="24" cy="1"/>
                </a:xfrm>
                <a:custGeom>
                  <a:avLst/>
                  <a:gdLst>
                    <a:gd name="T0" fmla="*/ 0 w 71"/>
                    <a:gd name="T1" fmla="*/ 0 h 1"/>
                    <a:gd name="T2" fmla="*/ 0 w 71"/>
                    <a:gd name="T3" fmla="*/ 0 h 1"/>
                    <a:gd name="T4" fmla="*/ 0 w 7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71"/>
                    <a:gd name="T10" fmla="*/ 0 h 1"/>
                    <a:gd name="T11" fmla="*/ 71 w 7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71" h="1">
                      <a:moveTo>
                        <a:pt x="0" y="0"/>
                      </a:moveTo>
                      <a:lnTo>
                        <a:pt x="69" y="0"/>
                      </a:lnTo>
                      <a:lnTo>
                        <a:pt x="71" y="0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19" name="Group 139"/>
              <p:cNvGrpSpPr>
                <a:grpSpLocks/>
              </p:cNvGrpSpPr>
              <p:nvPr/>
            </p:nvGrpSpPr>
            <p:grpSpPr bwMode="auto">
              <a:xfrm>
                <a:off x="1188" y="1747"/>
                <a:ext cx="1" cy="1201"/>
                <a:chOff x="1211" y="656"/>
                <a:chExt cx="1" cy="1201"/>
              </a:xfrm>
            </p:grpSpPr>
            <p:sp>
              <p:nvSpPr>
                <p:cNvPr id="16420" name="Freeform 140"/>
                <p:cNvSpPr>
                  <a:spLocks/>
                </p:cNvSpPr>
                <p:nvPr/>
              </p:nvSpPr>
              <p:spPr bwMode="auto">
                <a:xfrm>
                  <a:off x="1211" y="656"/>
                  <a:ext cx="1" cy="242"/>
                </a:xfrm>
                <a:custGeom>
                  <a:avLst/>
                  <a:gdLst>
                    <a:gd name="T0" fmla="*/ 0 w 1"/>
                    <a:gd name="T1" fmla="*/ 0 h 726"/>
                    <a:gd name="T2" fmla="*/ 0 w 1"/>
                    <a:gd name="T3" fmla="*/ 0 h 726"/>
                    <a:gd name="T4" fmla="*/ 1 w 1"/>
                    <a:gd name="T5" fmla="*/ 0 h 726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726"/>
                    <a:gd name="T11" fmla="*/ 1 w 1"/>
                    <a:gd name="T12" fmla="*/ 726 h 7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726">
                      <a:moveTo>
                        <a:pt x="0" y="0"/>
                      </a:moveTo>
                      <a:lnTo>
                        <a:pt x="0" y="726"/>
                      </a:lnTo>
                      <a:lnTo>
                        <a:pt x="1" y="726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1" name="Freeform 141"/>
                <p:cNvSpPr>
                  <a:spLocks/>
                </p:cNvSpPr>
                <p:nvPr/>
              </p:nvSpPr>
              <p:spPr bwMode="auto">
                <a:xfrm>
                  <a:off x="1211" y="1602"/>
                  <a:ext cx="1" cy="19"/>
                </a:xfrm>
                <a:custGeom>
                  <a:avLst/>
                  <a:gdLst>
                    <a:gd name="T0" fmla="*/ 0 w 1"/>
                    <a:gd name="T1" fmla="*/ 0 h 58"/>
                    <a:gd name="T2" fmla="*/ 0 w 1"/>
                    <a:gd name="T3" fmla="*/ 0 h 58"/>
                    <a:gd name="T4" fmla="*/ 1 w 1"/>
                    <a:gd name="T5" fmla="*/ 0 h 5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58"/>
                    <a:gd name="T11" fmla="*/ 1 w 1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58">
                      <a:moveTo>
                        <a:pt x="0" y="0"/>
                      </a:moveTo>
                      <a:lnTo>
                        <a:pt x="0" y="58"/>
                      </a:lnTo>
                      <a:lnTo>
                        <a:pt x="1" y="5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Freeform 142"/>
                <p:cNvSpPr>
                  <a:spLocks/>
                </p:cNvSpPr>
                <p:nvPr/>
              </p:nvSpPr>
              <p:spPr bwMode="auto">
                <a:xfrm>
                  <a:off x="1211" y="981"/>
                  <a:ext cx="1" cy="591"/>
                </a:xfrm>
                <a:custGeom>
                  <a:avLst/>
                  <a:gdLst>
                    <a:gd name="T0" fmla="*/ 0 w 1"/>
                    <a:gd name="T1" fmla="*/ 0 h 1774"/>
                    <a:gd name="T2" fmla="*/ 0 w 1"/>
                    <a:gd name="T3" fmla="*/ 0 h 1774"/>
                    <a:gd name="T4" fmla="*/ 1 w 1"/>
                    <a:gd name="T5" fmla="*/ 0 h 1774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774"/>
                    <a:gd name="T11" fmla="*/ 1 w 1"/>
                    <a:gd name="T12" fmla="*/ 1774 h 17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774">
                      <a:moveTo>
                        <a:pt x="0" y="0"/>
                      </a:moveTo>
                      <a:lnTo>
                        <a:pt x="0" y="1774"/>
                      </a:lnTo>
                      <a:lnTo>
                        <a:pt x="1" y="1774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3" name="Freeform 143"/>
                <p:cNvSpPr>
                  <a:spLocks/>
                </p:cNvSpPr>
                <p:nvPr/>
              </p:nvSpPr>
              <p:spPr bwMode="auto">
                <a:xfrm>
                  <a:off x="1211" y="925"/>
                  <a:ext cx="1" cy="23"/>
                </a:xfrm>
                <a:custGeom>
                  <a:avLst/>
                  <a:gdLst>
                    <a:gd name="T0" fmla="*/ 0 w 1"/>
                    <a:gd name="T1" fmla="*/ 0 h 69"/>
                    <a:gd name="T2" fmla="*/ 0 w 1"/>
                    <a:gd name="T3" fmla="*/ 0 h 69"/>
                    <a:gd name="T4" fmla="*/ 1 w 1"/>
                    <a:gd name="T5" fmla="*/ 0 h 69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9"/>
                    <a:gd name="T11" fmla="*/ 1 w 1"/>
                    <a:gd name="T12" fmla="*/ 69 h 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9">
                      <a:moveTo>
                        <a:pt x="0" y="0"/>
                      </a:moveTo>
                      <a:lnTo>
                        <a:pt x="0" y="69"/>
                      </a:lnTo>
                      <a:lnTo>
                        <a:pt x="1" y="69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4" name="Freeform 144"/>
                <p:cNvSpPr>
                  <a:spLocks/>
                </p:cNvSpPr>
                <p:nvPr/>
              </p:nvSpPr>
              <p:spPr bwMode="auto">
                <a:xfrm>
                  <a:off x="1211" y="1648"/>
                  <a:ext cx="1" cy="209"/>
                </a:xfrm>
                <a:custGeom>
                  <a:avLst/>
                  <a:gdLst>
                    <a:gd name="T0" fmla="*/ 0 w 1"/>
                    <a:gd name="T1" fmla="*/ 0 h 628"/>
                    <a:gd name="T2" fmla="*/ 0 w 1"/>
                    <a:gd name="T3" fmla="*/ 0 h 628"/>
                    <a:gd name="T4" fmla="*/ 1 w 1"/>
                    <a:gd name="T5" fmla="*/ 0 h 628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628"/>
                    <a:gd name="T11" fmla="*/ 1 w 1"/>
                    <a:gd name="T12" fmla="*/ 628 h 6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628">
                      <a:moveTo>
                        <a:pt x="0" y="0"/>
                      </a:moveTo>
                      <a:lnTo>
                        <a:pt x="0" y="628"/>
                      </a:lnTo>
                      <a:lnTo>
                        <a:pt x="1" y="628"/>
                      </a:lnTo>
                    </a:path>
                  </a:pathLst>
                </a:cu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399" name="组合 11"/>
            <p:cNvGrpSpPr>
              <a:grpSpLocks/>
            </p:cNvGrpSpPr>
            <p:nvPr/>
          </p:nvGrpSpPr>
          <p:grpSpPr bwMode="auto">
            <a:xfrm rot="10800000">
              <a:off x="3123388" y="4088909"/>
              <a:ext cx="798513" cy="476250"/>
              <a:chOff x="2221069" y="4349752"/>
              <a:chExt cx="798513" cy="476250"/>
            </a:xfrm>
          </p:grpSpPr>
          <p:sp>
            <p:nvSpPr>
              <p:cNvPr id="16400" name="Line 115"/>
              <p:cNvSpPr>
                <a:spLocks noChangeShapeType="1"/>
              </p:cNvSpPr>
              <p:nvPr/>
            </p:nvSpPr>
            <p:spPr bwMode="auto">
              <a:xfrm flipV="1">
                <a:off x="3019581" y="4368802"/>
                <a:ext cx="0" cy="2698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116"/>
              <p:cNvSpPr>
                <a:spLocks noChangeShapeType="1"/>
              </p:cNvSpPr>
              <p:nvPr/>
            </p:nvSpPr>
            <p:spPr bwMode="auto">
              <a:xfrm flipH="1" flipV="1">
                <a:off x="2221069" y="4367214"/>
                <a:ext cx="7985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117"/>
              <p:cNvSpPr>
                <a:spLocks noChangeShapeType="1"/>
              </p:cNvSpPr>
              <p:nvPr/>
            </p:nvSpPr>
            <p:spPr bwMode="auto">
              <a:xfrm flipV="1">
                <a:off x="2227419" y="4349752"/>
                <a:ext cx="0" cy="2603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3" name="Freeform 121"/>
              <p:cNvSpPr>
                <a:spLocks/>
              </p:cNvSpPr>
              <p:nvPr/>
            </p:nvSpPr>
            <p:spPr bwMode="auto">
              <a:xfrm>
                <a:off x="2221069" y="4621214"/>
                <a:ext cx="790575" cy="204788"/>
              </a:xfrm>
              <a:custGeom>
                <a:avLst/>
                <a:gdLst>
                  <a:gd name="T0" fmla="*/ 0 w 469"/>
                  <a:gd name="T1" fmla="*/ 0 h 92"/>
                  <a:gd name="T2" fmla="*/ 225879 w 469"/>
                  <a:gd name="T3" fmla="*/ 155817 h 92"/>
                  <a:gd name="T4" fmla="*/ 394445 w 469"/>
                  <a:gd name="T5" fmla="*/ 204788 h 92"/>
                  <a:gd name="T6" fmla="*/ 563011 w 469"/>
                  <a:gd name="T7" fmla="*/ 155817 h 92"/>
                  <a:gd name="T8" fmla="*/ 790575 w 469"/>
                  <a:gd name="T9" fmla="*/ 0 h 92"/>
                  <a:gd name="T10" fmla="*/ 790575 w 469"/>
                  <a:gd name="T11" fmla="*/ 0 h 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9"/>
                  <a:gd name="T19" fmla="*/ 0 h 92"/>
                  <a:gd name="T20" fmla="*/ 469 w 469"/>
                  <a:gd name="T21" fmla="*/ 92 h 9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9" h="92">
                    <a:moveTo>
                      <a:pt x="0" y="0"/>
                    </a:moveTo>
                    <a:lnTo>
                      <a:pt x="134" y="70"/>
                    </a:lnTo>
                    <a:lnTo>
                      <a:pt x="234" y="92"/>
                    </a:lnTo>
                    <a:lnTo>
                      <a:pt x="334" y="70"/>
                    </a:lnTo>
                    <a:lnTo>
                      <a:pt x="469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" name="线形标注 2 13"/>
          <p:cNvSpPr/>
          <p:nvPr/>
        </p:nvSpPr>
        <p:spPr>
          <a:xfrm>
            <a:off x="6594475" y="53975"/>
            <a:ext cx="1941513" cy="774700"/>
          </a:xfrm>
          <a:prstGeom prst="borderCallout2">
            <a:avLst>
              <a:gd name="adj1" fmla="val 51163"/>
              <a:gd name="adj2" fmla="val -945"/>
              <a:gd name="adj3" fmla="val 70842"/>
              <a:gd name="adj4" fmla="val -17129"/>
              <a:gd name="adj5" fmla="val 208582"/>
              <a:gd name="adj6" fmla="val -49900"/>
            </a:avLst>
          </a:prstGeom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交线为两条平面</a:t>
            </a:r>
          </a:p>
          <a:p>
            <a:pPr algn="ctr" eaLnBrk="1" hangingPunct="1"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曲线（椭圆）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1520" y="116632"/>
            <a:ext cx="8770664" cy="2801601"/>
            <a:chOff x="251520" y="116632"/>
            <a:chExt cx="8770664" cy="280160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251520" y="1009601"/>
              <a:ext cx="6858000" cy="153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ClrTx/>
                <a:buFontTx/>
                <a:buNone/>
              </a:pPr>
              <a:r>
                <a:rPr kumimoji="0"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kumimoji="0" lang="zh-CN" altLang="en-US" sz="1800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若两个二次曲面同时相切于第三个二次曲面，则这两个二次曲面的交线为平面曲线。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即两个轴线相交的回转面同时相切于一个圆球面时，则这两个回转面的交线为椭圆（平面曲线）。其积聚性的投影为这两个回转面轮廓线的交点对连。</a:t>
              </a: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116632"/>
              <a:ext cx="1641872" cy="1785938"/>
            </a:xfrm>
            <a:prstGeom prst="rect">
              <a:avLst/>
            </a:prstGeom>
            <a:ln cmpd="tri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ex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6" name="矩形 1"/>
            <p:cNvSpPr>
              <a:spLocks noChangeArrowheads="1"/>
            </p:cNvSpPr>
            <p:nvPr/>
          </p:nvSpPr>
          <p:spPr bwMode="auto">
            <a:xfrm>
              <a:off x="7478202" y="1902570"/>
              <a:ext cx="154398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500" dirty="0">
                  <a:latin typeface="等线" panose="02010600030101010101" pitchFamily="2" charset="-122"/>
                  <a:ea typeface="等线" panose="02010600030101010101" pitchFamily="2" charset="-122"/>
                </a:rPr>
                <a:t>Gaspard </a:t>
              </a:r>
              <a:r>
                <a:rPr kumimoji="0" lang="en-US" altLang="zh-CN" sz="1500" dirty="0" err="1" smtClean="0">
                  <a:latin typeface="等线" panose="02010600030101010101" pitchFamily="2" charset="-122"/>
                  <a:ea typeface="等线" panose="02010600030101010101" pitchFamily="2" charset="-122"/>
                </a:rPr>
                <a:t>Monge</a:t>
              </a:r>
              <a:endParaRPr kumimoji="0" lang="en-US" altLang="zh-CN" sz="1500" dirty="0" smtClean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5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(1746</a:t>
              </a:r>
              <a:r>
                <a:rPr kumimoji="0" lang="zh-CN" altLang="en-US" sz="1500" dirty="0">
                  <a:latin typeface="等线" panose="02010600030101010101" pitchFamily="2" charset="-122"/>
                  <a:ea typeface="等线" panose="02010600030101010101" pitchFamily="2" charset="-122"/>
                </a:rPr>
                <a:t>～</a:t>
              </a:r>
              <a:r>
                <a:rPr kumimoji="0" lang="en-US" altLang="zh-CN" sz="1500" dirty="0">
                  <a:latin typeface="等线" panose="02010600030101010101" pitchFamily="2" charset="-122"/>
                  <a:ea typeface="等线" panose="02010600030101010101" pitchFamily="2" charset="-122"/>
                </a:rPr>
                <a:t>1818</a:t>
              </a:r>
              <a:r>
                <a:rPr kumimoji="0" lang="zh-CN" altLang="en-US" sz="1500" dirty="0" smtClean="0">
                  <a:latin typeface="等线" panose="02010600030101010101" pitchFamily="2" charset="-122"/>
                  <a:ea typeface="等线" panose="02010600030101010101" pitchFamily="2" charset="-122"/>
                </a:rPr>
                <a:t>）法国</a:t>
              </a:r>
              <a:r>
                <a:rPr kumimoji="0" lang="zh-CN" altLang="en-US" sz="1500" dirty="0">
                  <a:latin typeface="等线" panose="02010600030101010101" pitchFamily="2" charset="-122"/>
                  <a:ea typeface="等线" panose="02010600030101010101" pitchFamily="2" charset="-122"/>
                </a:rPr>
                <a:t>数学家、化学家和物理学家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395536" y="418450"/>
            <a:ext cx="2364424" cy="46166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1" hangingPunct="1"/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拓展：蒙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日定理</a:t>
            </a:r>
          </a:p>
        </p:txBody>
      </p:sp>
      <p:graphicFrame>
        <p:nvGraphicFramePr>
          <p:cNvPr id="8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709"/>
              </p:ext>
            </p:extLst>
          </p:nvPr>
        </p:nvGraphicFramePr>
        <p:xfrm>
          <a:off x="1088981" y="2601767"/>
          <a:ext cx="157638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Drawing" r:id="rId4" imgW="3667125" imgH="5381625" progId="AutoCAD.Drawing.15">
                  <p:embed/>
                </p:oleObj>
              </mc:Choice>
              <mc:Fallback>
                <p:oleObj name="Drawing" r:id="rId4" imgW="3667125" imgH="5381625" progId="AutoCAD.Drawing.15">
                  <p:embed/>
                  <p:pic>
                    <p:nvPicPr>
                      <p:cNvPr id="48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981" y="2601767"/>
                        <a:ext cx="1576387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1506493" y="2920855"/>
            <a:ext cx="723900" cy="730250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1504906" y="2917680"/>
            <a:ext cx="0" cy="733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1504906" y="2917680"/>
            <a:ext cx="73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53"/>
          <p:cNvSpPr>
            <a:spLocks noChangeShapeType="1"/>
          </p:cNvSpPr>
          <p:nvPr/>
        </p:nvSpPr>
        <p:spPr bwMode="auto">
          <a:xfrm rot="16200000">
            <a:off x="1870031" y="3287567"/>
            <a:ext cx="0" cy="7334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" name="Line 54"/>
          <p:cNvSpPr>
            <a:spLocks noChangeShapeType="1"/>
          </p:cNvSpPr>
          <p:nvPr/>
        </p:nvSpPr>
        <p:spPr bwMode="auto">
          <a:xfrm rot="16200000">
            <a:off x="1866855" y="3292330"/>
            <a:ext cx="73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 flipH="1">
            <a:off x="1503318" y="2917680"/>
            <a:ext cx="730250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1504906" y="2922442"/>
            <a:ext cx="733425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9552" y="4986468"/>
            <a:ext cx="2611053" cy="1383958"/>
            <a:chOff x="2535238" y="536351"/>
            <a:chExt cx="3725091" cy="1975297"/>
          </a:xfrm>
        </p:grpSpPr>
        <p:pic>
          <p:nvPicPr>
            <p:cNvPr id="17" name="Picture 6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238" y="536351"/>
              <a:ext cx="2044699" cy="1975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6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36" y="536353"/>
              <a:ext cx="1680393" cy="197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6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86225" y="4590617"/>
            <a:ext cx="1595111" cy="185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94636"/>
              </p:ext>
            </p:extLst>
          </p:nvPr>
        </p:nvGraphicFramePr>
        <p:xfrm>
          <a:off x="6723023" y="3217222"/>
          <a:ext cx="2310667" cy="274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Image" r:id="rId9" imgW="2615760" imgH="3110760" progId="Photoshop.Image.18">
                  <p:embed/>
                </p:oleObj>
              </mc:Choice>
              <mc:Fallback>
                <p:oleObj name="Image" r:id="rId9" imgW="2615760" imgH="311076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23023" y="3217222"/>
                        <a:ext cx="2310667" cy="274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3923928" y="3142596"/>
            <a:ext cx="2304256" cy="1302642"/>
            <a:chOff x="3923928" y="3142596"/>
            <a:chExt cx="2304256" cy="1302642"/>
          </a:xfrm>
        </p:grpSpPr>
        <p:grpSp>
          <p:nvGrpSpPr>
            <p:cNvPr id="62" name="Group 7"/>
            <p:cNvGrpSpPr>
              <a:grpSpLocks/>
            </p:cNvGrpSpPr>
            <p:nvPr/>
          </p:nvGrpSpPr>
          <p:grpSpPr bwMode="auto">
            <a:xfrm flipH="1">
              <a:off x="4052131" y="3214054"/>
              <a:ext cx="2057874" cy="1144588"/>
              <a:chOff x="432" y="2643"/>
              <a:chExt cx="1248" cy="721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432" y="2643"/>
                <a:ext cx="456" cy="45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94" name="Line 9"/>
              <p:cNvSpPr>
                <a:spLocks noChangeShapeType="1"/>
              </p:cNvSpPr>
              <p:nvPr/>
            </p:nvSpPr>
            <p:spPr bwMode="auto">
              <a:xfrm>
                <a:off x="1052" y="2644"/>
                <a:ext cx="6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0"/>
              <p:cNvSpPr>
                <a:spLocks noChangeShapeType="1"/>
              </p:cNvSpPr>
              <p:nvPr/>
            </p:nvSpPr>
            <p:spPr bwMode="auto">
              <a:xfrm>
                <a:off x="1504" y="31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432" y="2864"/>
                <a:ext cx="0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888" y="2864"/>
                <a:ext cx="0" cy="5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432" y="3364"/>
                <a:ext cx="4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>
                <a:off x="1048" y="264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15"/>
              <p:cNvSpPr>
                <a:spLocks noChangeShapeType="1"/>
              </p:cNvSpPr>
              <p:nvPr/>
            </p:nvSpPr>
            <p:spPr bwMode="auto">
              <a:xfrm>
                <a:off x="1504" y="3100"/>
                <a:ext cx="0" cy="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16"/>
              <p:cNvSpPr>
                <a:spLocks noChangeShapeType="1"/>
              </p:cNvSpPr>
              <p:nvPr/>
            </p:nvSpPr>
            <p:spPr bwMode="auto">
              <a:xfrm>
                <a:off x="1676" y="2644"/>
                <a:ext cx="0" cy="4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>
                <a:off x="1048" y="3364"/>
                <a:ext cx="4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cxnSp>
          <p:nvCxnSpPr>
            <p:cNvPr id="63" name="直接连接符 62"/>
            <p:cNvCxnSpPr/>
            <p:nvPr/>
          </p:nvCxnSpPr>
          <p:spPr>
            <a:xfrm>
              <a:off x="5726270" y="3142596"/>
              <a:ext cx="0" cy="1302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220072" y="3564890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716016" y="3142596"/>
              <a:ext cx="0" cy="1302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923928" y="3564890"/>
              <a:ext cx="12589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28396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421196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64400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004048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57200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932040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580112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940152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508104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868144" y="3501008"/>
              <a:ext cx="0" cy="1440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 rot="16200000">
              <a:off x="4497850" y="3505885"/>
              <a:ext cx="432048" cy="144016"/>
              <a:chOff x="3059832" y="3429000"/>
              <a:chExt cx="432048" cy="144016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349188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1987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 rot="16200000">
              <a:off x="5509243" y="3492882"/>
              <a:ext cx="432048" cy="144016"/>
              <a:chOff x="3059832" y="3429000"/>
              <a:chExt cx="432048" cy="144016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349188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341987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/>
            <p:cNvGrpSpPr/>
            <p:nvPr/>
          </p:nvGrpSpPr>
          <p:grpSpPr>
            <a:xfrm rot="16200000">
              <a:off x="4674520" y="4105004"/>
              <a:ext cx="72008" cy="144016"/>
              <a:chOff x="3059832" y="3429000"/>
              <a:chExt cx="72008" cy="14401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/>
            <p:cNvGrpSpPr/>
            <p:nvPr/>
          </p:nvGrpSpPr>
          <p:grpSpPr>
            <a:xfrm rot="16200000">
              <a:off x="5688124" y="4136543"/>
              <a:ext cx="72008" cy="144016"/>
              <a:chOff x="3059832" y="3429000"/>
              <a:chExt cx="72008" cy="144016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3131840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3059832" y="3429000"/>
                <a:ext cx="0" cy="14401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4348938" y="3214052"/>
            <a:ext cx="732130" cy="72389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3E6CFAA-6603-490C-9401-B80CF6A602CC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16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72913" y="2731468"/>
            <a:ext cx="5243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⒉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求相贯线的基本方法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01488" y="1572593"/>
            <a:ext cx="7729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⒈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相贯线的性质：</a:t>
            </a:r>
            <a:r>
              <a:rPr kumimoji="1" lang="zh-CN" altLang="en-US" sz="28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表面性 共有性 封闭性</a:t>
            </a:r>
          </a:p>
        </p:txBody>
      </p:sp>
      <p:sp>
        <p:nvSpPr>
          <p:cNvPr id="23564" name="AutoShape 12"/>
          <p:cNvSpPr>
            <a:spLocks/>
          </p:cNvSpPr>
          <p:nvPr/>
        </p:nvSpPr>
        <p:spPr bwMode="auto">
          <a:xfrm>
            <a:off x="1536551" y="2140918"/>
            <a:ext cx="1382712" cy="609600"/>
          </a:xfrm>
          <a:prstGeom prst="borderCallout2">
            <a:avLst>
              <a:gd name="adj1" fmla="val 18750"/>
              <a:gd name="adj2" fmla="val 105509"/>
              <a:gd name="adj3" fmla="val 18750"/>
              <a:gd name="adj4" fmla="val 154421"/>
              <a:gd name="adj5" fmla="val -10417"/>
              <a:gd name="adj6" fmla="val 1838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体的面上找点</a:t>
            </a:r>
          </a:p>
        </p:txBody>
      </p:sp>
      <p:sp>
        <p:nvSpPr>
          <p:cNvPr id="23565" name="AutoShape 13"/>
          <p:cNvSpPr>
            <a:spLocks/>
          </p:cNvSpPr>
          <p:nvPr/>
        </p:nvSpPr>
        <p:spPr bwMode="auto">
          <a:xfrm>
            <a:off x="6156176" y="2348880"/>
            <a:ext cx="1382712" cy="609600"/>
          </a:xfrm>
          <a:prstGeom prst="borderCallout2">
            <a:avLst>
              <a:gd name="adj1" fmla="val 18750"/>
              <a:gd name="adj2" fmla="val -5509"/>
              <a:gd name="adj3" fmla="val 18750"/>
              <a:gd name="adj4" fmla="val -40412"/>
              <a:gd name="adj5" fmla="val -45051"/>
              <a:gd name="adj6" fmla="val -617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黑体" panose="02010609060101010101" pitchFamily="49" charset="-122"/>
              </a:rPr>
              <a:t>寻找已知投影</a:t>
            </a:r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3388497" y="803668"/>
            <a:ext cx="2244725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>
            <a:spAutoFit/>
          </a:bodyPr>
          <a:lstStyle>
            <a:defPPr>
              <a:defRPr lang="zh-CN"/>
            </a:defPPr>
            <a:lvl1pPr marL="0" algn="ctr" defTabSz="914400" eaLnBrk="1" latinLnBrk="0" hangingPunct="1">
              <a:buFontTx/>
              <a:buNone/>
              <a:defRPr kumimoji="1" sz="3200" b="1" i="0">
                <a:solidFill>
                  <a:srgbClr val="002060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Char char="–"/>
              <a:defRPr kumimoji="1" sz="2800">
                <a:latin typeface="Times New Roman" pitchFamily="18" charset="0"/>
                <a:ea typeface="宋体" pitchFamily="2" charset="-122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Char char="•"/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Char char="–"/>
              <a:defRPr kumimoji="1" sz="2000">
                <a:latin typeface="Times New Roman" pitchFamily="18" charset="0"/>
                <a:ea typeface="宋体" pitchFamily="2" charset="-122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小 </a:t>
            </a:r>
            <a:r>
              <a:rPr lang="zh-CN" altLang="en-US" dirty="0" smtClean="0"/>
              <a:t>结</a:t>
            </a:r>
            <a:endParaRPr lang="zh-CN" altLang="en-US" dirty="0">
              <a:sym typeface="Monotype Sorts" pitchFamily="2" charset="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915923" y="3709690"/>
            <a:ext cx="2448272" cy="5318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上取点法</a:t>
            </a:r>
            <a:endParaRPr kumimoji="1"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3275856" y="4869160"/>
            <a:ext cx="1568664" cy="609600"/>
          </a:xfrm>
          <a:prstGeom prst="borderCallout2">
            <a:avLst>
              <a:gd name="adj1" fmla="val -7539"/>
              <a:gd name="adj2" fmla="val 52783"/>
              <a:gd name="adj3" fmla="val -33765"/>
              <a:gd name="adj4" fmla="val 11847"/>
              <a:gd name="adj5" fmla="val -86656"/>
              <a:gd name="adj6" fmla="val -365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基础</a:t>
            </a:r>
            <a:r>
              <a:rPr lang="zh-CN" altLang="en-US" sz="18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：基本体的面上取点</a:t>
            </a:r>
            <a:endParaRPr lang="zh-CN" altLang="en-US" sz="1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utoUpdateAnimBg="0"/>
      <p:bldP spid="23564" grpId="0" animBg="1"/>
      <p:bldP spid="23565" grpId="0" animBg="1"/>
      <p:bldP spid="14" grpId="0" animBg="1" autoUpdateAnimBg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6D96CEB-5C77-4750-A08D-399657B9E1A9}" type="slidenum">
              <a:rPr lang="en-US" altLang="zh-CN" sz="1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lang="en-US" altLang="zh-CN" sz="1400" b="1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灯片编号占位符 3"/>
          <p:cNvSpPr txBox="1">
            <a:spLocks noGrp="1"/>
          </p:cNvSpPr>
          <p:nvPr/>
        </p:nvSpPr>
        <p:spPr bwMode="auto">
          <a:xfrm>
            <a:off x="7031920" y="596255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C92D339-7A6A-4402-A250-E4D906213DB6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17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-34774" y="69907"/>
            <a:ext cx="3009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⒊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解题过程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54085" y="720932"/>
            <a:ext cx="4224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⑴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空间分析：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54085" y="1993121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⑵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投影分析：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293108" y="2457961"/>
            <a:ext cx="76977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是否有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积聚性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投影？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找出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相贯线的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已知投影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，预见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未知投影，</a:t>
            </a:r>
            <a:r>
              <a:rPr kumimoji="1"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从而选择解题方法。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293108" y="1220697"/>
            <a:ext cx="78216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分析相交两立体的表面形状， 形体大小及相对位置，</a:t>
            </a:r>
            <a:r>
              <a:rPr kumimoji="1" lang="zh-CN" altLang="en-US" sz="24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预见交线的形状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54085" y="3252990"/>
            <a:ext cx="2566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⑶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作图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1440745" y="4297272"/>
            <a:ext cx="1608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找点：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393120" y="3751172"/>
            <a:ext cx="8064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当相贯线的投影为非圆曲线时，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2890480" y="4352834"/>
            <a:ext cx="51129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先找特殊点，补充若干中间点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440745" y="4759234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连线</a:t>
            </a:r>
            <a:endParaRPr kumimoji="1"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1440745" y="5235484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  <a:ea typeface="华文新魏" panose="02010800040101010101" pitchFamily="2" charset="-122"/>
              </a:rPr>
              <a:t>☆</a:t>
            </a:r>
            <a:r>
              <a:rPr kumimoji="1" lang="zh-CN" altLang="en-US" sz="2800" b="1">
                <a:latin typeface="宋体" panose="02010600030101010101" pitchFamily="2" charset="-122"/>
                <a:ea typeface="华文新魏" panose="02010800040101010101" pitchFamily="2" charset="-122"/>
              </a:rPr>
              <a:t>检查、加深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1292316" y="5792052"/>
            <a:ext cx="7168116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尤其注意检查回转体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轮廓线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的投影及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可见性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5392576" y="3364488"/>
            <a:ext cx="3192463" cy="2470149"/>
            <a:chOff x="3578" y="2421"/>
            <a:chExt cx="2011" cy="155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 flipV="1">
              <a:off x="3578" y="3137"/>
              <a:ext cx="1769" cy="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 flipV="1">
              <a:off x="4816" y="3277"/>
              <a:ext cx="609" cy="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5279" y="2421"/>
              <a:ext cx="310" cy="957"/>
            </a:xfrm>
            <a:prstGeom prst="rect">
              <a:avLst/>
            </a:prstGeom>
            <a:gradFill flip="none" rotWithShape="1">
              <a:gsLst>
                <a:gs pos="0">
                  <a:srgbClr val="FF9966">
                    <a:shade val="30000"/>
                    <a:satMod val="115000"/>
                  </a:srgbClr>
                </a:gs>
                <a:gs pos="50000">
                  <a:srgbClr val="FF9966">
                    <a:shade val="67500"/>
                    <a:satMod val="115000"/>
                  </a:srgbClr>
                </a:gs>
                <a:gs pos="100000">
                  <a:srgbClr val="FF9966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黑体" panose="02010609060101010101" pitchFamily="49" charset="-122"/>
                </a:rPr>
                <a:t>易错之处</a:t>
              </a:r>
              <a:endParaRPr lang="en-US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2699909" y="166598"/>
            <a:ext cx="3750495" cy="1123950"/>
            <a:chOff x="1331" y="45"/>
            <a:chExt cx="2305" cy="708"/>
          </a:xfrm>
        </p:grpSpPr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2028" y="45"/>
              <a:ext cx="1608" cy="708"/>
            </a:xfrm>
            <a:prstGeom prst="irregularSeal1">
              <a:avLst/>
            </a:prstGeom>
            <a:gradFill rotWithShape="1">
              <a:gsLst>
                <a:gs pos="0">
                  <a:srgbClr val="FEEAA0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重点和难点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331" y="345"/>
              <a:ext cx="697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5" name="Group 31"/>
          <p:cNvGrpSpPr>
            <a:grpSpLocks/>
          </p:cNvGrpSpPr>
          <p:nvPr/>
        </p:nvGrpSpPr>
        <p:grpSpPr bwMode="auto">
          <a:xfrm>
            <a:off x="3812381" y="4790897"/>
            <a:ext cx="2579687" cy="1077913"/>
            <a:chOff x="2313" y="3227"/>
            <a:chExt cx="1564" cy="679"/>
          </a:xfrm>
        </p:grpSpPr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313" y="3227"/>
              <a:ext cx="1564" cy="450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轮廓线要连到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轮廓线上的特殊点！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2873" y="3685"/>
              <a:ext cx="319" cy="221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8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07911" y="1243757"/>
            <a:ext cx="2952328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1E7D36B-48F9-4D61-B74E-F9F31933A473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18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160" y="4126387"/>
            <a:ext cx="2143285" cy="1651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92" y="4094987"/>
            <a:ext cx="1849437" cy="165765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2"/>
          <p:cNvSpPr>
            <a:spLocks noChangeArrowheads="1"/>
          </p:cNvSpPr>
          <p:nvPr/>
        </p:nvSpPr>
        <p:spPr bwMode="auto">
          <a:xfrm>
            <a:off x="149821" y="1177515"/>
            <a:ext cx="2693987" cy="2755541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2000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2028806" y="232083"/>
            <a:ext cx="6727826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i="0" dirty="0">
                <a:solidFill>
                  <a:srgbClr val="800000"/>
                </a:solidFill>
                <a:ea typeface="黑体" panose="02010609060101010101" pitchFamily="49" charset="-122"/>
              </a:rPr>
              <a:t>应熟悉交线的基本形式，并举一反三</a:t>
            </a:r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>
            <a:off x="219845" y="1265427"/>
            <a:ext cx="2647950" cy="2225675"/>
            <a:chOff x="315" y="1381"/>
            <a:chExt cx="1668" cy="1402"/>
          </a:xfrm>
        </p:grpSpPr>
        <p:sp>
          <p:nvSpPr>
            <p:cNvPr id="76" name="Rectangle 5"/>
            <p:cNvSpPr>
              <a:spLocks noChangeArrowheads="1"/>
            </p:cNvSpPr>
            <p:nvPr/>
          </p:nvSpPr>
          <p:spPr bwMode="auto">
            <a:xfrm>
              <a:off x="417" y="1563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417" y="2283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8" name="Rectangle 7"/>
            <p:cNvSpPr>
              <a:spLocks noChangeArrowheads="1"/>
            </p:cNvSpPr>
            <p:nvPr/>
          </p:nvSpPr>
          <p:spPr bwMode="auto">
            <a:xfrm>
              <a:off x="657" y="2377"/>
              <a:ext cx="34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79" name="Rectangle 8"/>
            <p:cNvSpPr>
              <a:spLocks noChangeArrowheads="1"/>
            </p:cNvSpPr>
            <p:nvPr/>
          </p:nvSpPr>
          <p:spPr bwMode="auto">
            <a:xfrm>
              <a:off x="657" y="1435"/>
              <a:ext cx="360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0" name="Rectangle 9"/>
            <p:cNvSpPr>
              <a:spLocks noChangeArrowheads="1"/>
            </p:cNvSpPr>
            <p:nvPr/>
          </p:nvSpPr>
          <p:spPr bwMode="auto">
            <a:xfrm>
              <a:off x="1473" y="1441"/>
              <a:ext cx="318" cy="18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>
              <a:off x="1383" y="1567"/>
              <a:ext cx="504" cy="5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345" y="1819"/>
              <a:ext cx="16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315" y="2533"/>
              <a:ext cx="102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635" y="1381"/>
              <a:ext cx="0" cy="83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" name="Group 14"/>
          <p:cNvGrpSpPr>
            <a:grpSpLocks/>
          </p:cNvGrpSpPr>
          <p:nvPr/>
        </p:nvGrpSpPr>
        <p:grpSpPr bwMode="auto">
          <a:xfrm>
            <a:off x="3186016" y="1332884"/>
            <a:ext cx="2647950" cy="2106612"/>
            <a:chOff x="2026" y="1463"/>
            <a:chExt cx="1668" cy="1327"/>
          </a:xfrm>
        </p:grpSpPr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128" y="1570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128" y="2290"/>
              <a:ext cx="822" cy="5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2368" y="2384"/>
              <a:ext cx="342" cy="31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2368" y="1517"/>
              <a:ext cx="360" cy="11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3094" y="1574"/>
              <a:ext cx="504" cy="50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2056" y="1826"/>
              <a:ext cx="16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2026" y="2540"/>
              <a:ext cx="102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3346" y="1472"/>
              <a:ext cx="0" cy="684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3184" y="1646"/>
              <a:ext cx="0" cy="39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3508" y="1652"/>
              <a:ext cx="0" cy="39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2371" y="2009"/>
              <a:ext cx="360" cy="11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2299" y="1463"/>
              <a:ext cx="507" cy="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2293" y="2084"/>
              <a:ext cx="507" cy="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/>
                <a:buChar char="§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/>
                <a:buChar char="l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2000"/>
            </a:p>
          </p:txBody>
        </p: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>
              <a:off x="2365" y="1643"/>
              <a:ext cx="0" cy="36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>
              <a:off x="2731" y="1640"/>
              <a:ext cx="0" cy="372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" name="Group 30"/>
          <p:cNvGrpSpPr>
            <a:grpSpLocks/>
          </p:cNvGrpSpPr>
          <p:nvPr/>
        </p:nvGrpSpPr>
        <p:grpSpPr bwMode="auto">
          <a:xfrm>
            <a:off x="6220335" y="1262994"/>
            <a:ext cx="2901950" cy="2489200"/>
            <a:chOff x="3736" y="1509"/>
            <a:chExt cx="1828" cy="1568"/>
          </a:xfrm>
        </p:grpSpPr>
        <p:grpSp>
          <p:nvGrpSpPr>
            <p:cNvPr id="102" name="Group 31"/>
            <p:cNvGrpSpPr>
              <a:grpSpLocks/>
            </p:cNvGrpSpPr>
            <p:nvPr/>
          </p:nvGrpSpPr>
          <p:grpSpPr bwMode="auto">
            <a:xfrm>
              <a:off x="3736" y="2391"/>
              <a:ext cx="1036" cy="686"/>
              <a:chOff x="3796" y="2730"/>
              <a:chExt cx="1036" cy="686"/>
            </a:xfrm>
          </p:grpSpPr>
          <p:sp>
            <p:nvSpPr>
              <p:cNvPr id="130" name="Rectangle 32"/>
              <p:cNvSpPr>
                <a:spLocks noChangeArrowheads="1"/>
              </p:cNvSpPr>
              <p:nvPr/>
            </p:nvSpPr>
            <p:spPr bwMode="auto">
              <a:xfrm>
                <a:off x="3907" y="2730"/>
                <a:ext cx="829" cy="68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31" name="Rectangle 33"/>
              <p:cNvSpPr>
                <a:spLocks noChangeArrowheads="1"/>
              </p:cNvSpPr>
              <p:nvPr/>
            </p:nvSpPr>
            <p:spPr bwMode="auto">
              <a:xfrm>
                <a:off x="4152" y="2915"/>
                <a:ext cx="342" cy="31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32" name="Line 34"/>
              <p:cNvSpPr>
                <a:spLocks noChangeShapeType="1"/>
              </p:cNvSpPr>
              <p:nvPr/>
            </p:nvSpPr>
            <p:spPr bwMode="auto">
              <a:xfrm>
                <a:off x="3796" y="3072"/>
                <a:ext cx="103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5"/>
              <p:cNvSpPr>
                <a:spLocks noChangeShapeType="1"/>
              </p:cNvSpPr>
              <p:nvPr/>
            </p:nvSpPr>
            <p:spPr bwMode="auto">
              <a:xfrm>
                <a:off x="3908" y="2824"/>
                <a:ext cx="824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36"/>
              <p:cNvSpPr>
                <a:spLocks noChangeShapeType="1"/>
              </p:cNvSpPr>
              <p:nvPr/>
            </p:nvSpPr>
            <p:spPr bwMode="auto">
              <a:xfrm>
                <a:off x="3908" y="3320"/>
                <a:ext cx="83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" name="Group 37"/>
            <p:cNvGrpSpPr>
              <a:grpSpLocks/>
            </p:cNvGrpSpPr>
            <p:nvPr/>
          </p:nvGrpSpPr>
          <p:grpSpPr bwMode="auto">
            <a:xfrm>
              <a:off x="4768" y="1509"/>
              <a:ext cx="796" cy="848"/>
              <a:chOff x="4916" y="1852"/>
              <a:chExt cx="796" cy="848"/>
            </a:xfrm>
          </p:grpSpPr>
          <p:sp>
            <p:nvSpPr>
              <p:cNvPr id="122" name="Oval 38"/>
              <p:cNvSpPr>
                <a:spLocks noChangeArrowheads="1"/>
              </p:cNvSpPr>
              <p:nvPr/>
            </p:nvSpPr>
            <p:spPr bwMode="auto">
              <a:xfrm>
                <a:off x="4976" y="1920"/>
                <a:ext cx="680" cy="6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23" name="Oval 39"/>
              <p:cNvSpPr>
                <a:spLocks noChangeArrowheads="1"/>
              </p:cNvSpPr>
              <p:nvPr/>
            </p:nvSpPr>
            <p:spPr bwMode="auto">
              <a:xfrm>
                <a:off x="5076" y="2024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24" name="Line 40"/>
              <p:cNvSpPr>
                <a:spLocks noChangeShapeType="1"/>
              </p:cNvSpPr>
              <p:nvPr/>
            </p:nvSpPr>
            <p:spPr bwMode="auto">
              <a:xfrm>
                <a:off x="5316" y="1852"/>
                <a:ext cx="0" cy="84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41"/>
              <p:cNvSpPr>
                <a:spLocks noChangeShapeType="1"/>
              </p:cNvSpPr>
              <p:nvPr/>
            </p:nvSpPr>
            <p:spPr bwMode="auto">
              <a:xfrm>
                <a:off x="4916" y="2260"/>
                <a:ext cx="79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42"/>
              <p:cNvSpPr>
                <a:spLocks noChangeShapeType="1"/>
              </p:cNvSpPr>
              <p:nvPr/>
            </p:nvSpPr>
            <p:spPr bwMode="auto">
              <a:xfrm>
                <a:off x="5156" y="1948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43"/>
              <p:cNvSpPr>
                <a:spLocks noChangeShapeType="1"/>
              </p:cNvSpPr>
              <p:nvPr/>
            </p:nvSpPr>
            <p:spPr bwMode="auto">
              <a:xfrm>
                <a:off x="5472" y="1952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44"/>
              <p:cNvSpPr>
                <a:spLocks noChangeShapeType="1"/>
              </p:cNvSpPr>
              <p:nvPr/>
            </p:nvSpPr>
            <p:spPr bwMode="auto">
              <a:xfrm>
                <a:off x="5156" y="2432"/>
                <a:ext cx="0" cy="13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45"/>
              <p:cNvSpPr>
                <a:spLocks noChangeShapeType="1"/>
              </p:cNvSpPr>
              <p:nvPr/>
            </p:nvSpPr>
            <p:spPr bwMode="auto">
              <a:xfrm>
                <a:off x="5472" y="2436"/>
                <a:ext cx="0" cy="12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" name="Group 46"/>
            <p:cNvGrpSpPr>
              <a:grpSpLocks/>
            </p:cNvGrpSpPr>
            <p:nvPr/>
          </p:nvGrpSpPr>
          <p:grpSpPr bwMode="auto">
            <a:xfrm>
              <a:off x="3764" y="1553"/>
              <a:ext cx="976" cy="728"/>
              <a:chOff x="3764" y="1553"/>
              <a:chExt cx="976" cy="728"/>
            </a:xfrm>
          </p:grpSpPr>
          <p:sp>
            <p:nvSpPr>
              <p:cNvPr id="105" name="Rectangle 47"/>
              <p:cNvSpPr>
                <a:spLocks noChangeArrowheads="1"/>
              </p:cNvSpPr>
              <p:nvPr/>
            </p:nvSpPr>
            <p:spPr bwMode="auto">
              <a:xfrm>
                <a:off x="3844" y="1577"/>
                <a:ext cx="828" cy="67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06" name="Line 48"/>
              <p:cNvSpPr>
                <a:spLocks noChangeShapeType="1"/>
              </p:cNvSpPr>
              <p:nvPr/>
            </p:nvSpPr>
            <p:spPr bwMode="auto">
              <a:xfrm>
                <a:off x="3844" y="1669"/>
                <a:ext cx="824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9"/>
              <p:cNvSpPr>
                <a:spLocks noChangeShapeType="1"/>
              </p:cNvSpPr>
              <p:nvPr/>
            </p:nvSpPr>
            <p:spPr bwMode="auto">
              <a:xfrm>
                <a:off x="3836" y="2165"/>
                <a:ext cx="836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Rectangle 50"/>
              <p:cNvSpPr>
                <a:spLocks noChangeArrowheads="1"/>
              </p:cNvSpPr>
              <p:nvPr/>
            </p:nvSpPr>
            <p:spPr bwMode="auto">
              <a:xfrm>
                <a:off x="4088" y="1553"/>
                <a:ext cx="344" cy="7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/>
                  <a:buChar char="§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/>
                  <a:buChar char="l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000"/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4080" y="1737"/>
                <a:ext cx="35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52"/>
              <p:cNvSpPr>
                <a:spLocks noChangeShapeType="1"/>
              </p:cNvSpPr>
              <p:nvPr/>
            </p:nvSpPr>
            <p:spPr bwMode="auto">
              <a:xfrm>
                <a:off x="4080" y="2109"/>
                <a:ext cx="360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53"/>
              <p:cNvSpPr>
                <a:spLocks noChangeShapeType="1"/>
              </p:cNvSpPr>
              <p:nvPr/>
            </p:nvSpPr>
            <p:spPr bwMode="auto">
              <a:xfrm>
                <a:off x="4084" y="1649"/>
                <a:ext cx="0" cy="8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54"/>
              <p:cNvSpPr>
                <a:spLocks noChangeShapeType="1"/>
              </p:cNvSpPr>
              <p:nvPr/>
            </p:nvSpPr>
            <p:spPr bwMode="auto">
              <a:xfrm>
                <a:off x="4432" y="1653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55"/>
              <p:cNvSpPr>
                <a:spLocks noChangeShapeType="1"/>
              </p:cNvSpPr>
              <p:nvPr/>
            </p:nvSpPr>
            <p:spPr bwMode="auto">
              <a:xfrm flipV="1">
                <a:off x="4084" y="2105"/>
                <a:ext cx="0" cy="7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56"/>
              <p:cNvSpPr>
                <a:spLocks noChangeShapeType="1"/>
              </p:cNvSpPr>
              <p:nvPr/>
            </p:nvSpPr>
            <p:spPr bwMode="auto">
              <a:xfrm flipV="1">
                <a:off x="4432" y="2105"/>
                <a:ext cx="0" cy="72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57"/>
              <p:cNvSpPr>
                <a:spLocks noChangeShapeType="1"/>
              </p:cNvSpPr>
              <p:nvPr/>
            </p:nvSpPr>
            <p:spPr bwMode="auto">
              <a:xfrm>
                <a:off x="3764" y="1917"/>
                <a:ext cx="976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58"/>
              <p:cNvSpPr>
                <a:spLocks noChangeShapeType="1"/>
              </p:cNvSpPr>
              <p:nvPr/>
            </p:nvSpPr>
            <p:spPr bwMode="auto">
              <a:xfrm>
                <a:off x="4076" y="1621"/>
                <a:ext cx="364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59"/>
              <p:cNvSpPr>
                <a:spLocks noChangeShapeType="1"/>
              </p:cNvSpPr>
              <p:nvPr/>
            </p:nvSpPr>
            <p:spPr bwMode="auto">
              <a:xfrm>
                <a:off x="4084" y="1569"/>
                <a:ext cx="0" cy="6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60"/>
              <p:cNvSpPr>
                <a:spLocks noChangeShapeType="1"/>
              </p:cNvSpPr>
              <p:nvPr/>
            </p:nvSpPr>
            <p:spPr bwMode="auto">
              <a:xfrm>
                <a:off x="4432" y="1565"/>
                <a:ext cx="0" cy="6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61"/>
              <p:cNvSpPr>
                <a:spLocks noChangeShapeType="1"/>
              </p:cNvSpPr>
              <p:nvPr/>
            </p:nvSpPr>
            <p:spPr bwMode="auto">
              <a:xfrm>
                <a:off x="4080" y="2213"/>
                <a:ext cx="352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62"/>
              <p:cNvSpPr>
                <a:spLocks noChangeShapeType="1"/>
              </p:cNvSpPr>
              <p:nvPr/>
            </p:nvSpPr>
            <p:spPr bwMode="auto">
              <a:xfrm flipV="1">
                <a:off x="4084" y="2205"/>
                <a:ext cx="0" cy="6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63"/>
              <p:cNvSpPr>
                <a:spLocks noChangeShapeType="1"/>
              </p:cNvSpPr>
              <p:nvPr/>
            </p:nvSpPr>
            <p:spPr bwMode="auto">
              <a:xfrm flipV="1">
                <a:off x="4428" y="2201"/>
                <a:ext cx="0" cy="6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135" name="Picture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67" y="4054042"/>
            <a:ext cx="1945493" cy="18208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orthographic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66"/>
          <p:cNvSpPr txBox="1">
            <a:spLocks noChangeArrowheads="1"/>
          </p:cNvSpPr>
          <p:nvPr/>
        </p:nvSpPr>
        <p:spPr bwMode="auto">
          <a:xfrm>
            <a:off x="2742405" y="5826844"/>
            <a:ext cx="4683125" cy="523220"/>
          </a:xfrm>
          <a:prstGeom prst="rect">
            <a:avLst/>
          </a:prstGeom>
          <a:solidFill>
            <a:srgbClr val="FEEA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注意问题的联系与区别</a:t>
            </a:r>
          </a:p>
        </p:txBody>
      </p:sp>
      <p:sp>
        <p:nvSpPr>
          <p:cNvPr id="138" name="矩形 137"/>
          <p:cNvSpPr/>
          <p:nvPr/>
        </p:nvSpPr>
        <p:spPr>
          <a:xfrm>
            <a:off x="6156176" y="1241560"/>
            <a:ext cx="2952328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219845" y="1239691"/>
            <a:ext cx="2566122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3" grpId="0" animBg="1"/>
      <p:bldP spid="74" grpId="0" autoUpdateAnimBg="0"/>
      <p:bldP spid="136" grpId="0" animBg="1"/>
      <p:bldP spid="138" grpId="0" animBg="1"/>
      <p:bldP spid="1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F2C0EE8-CC5A-4DF5-A9FC-FC83A009B11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6863" y="912813"/>
            <a:ext cx="2873375" cy="2592387"/>
            <a:chOff x="568" y="269"/>
            <a:chExt cx="2096" cy="1892"/>
          </a:xfrm>
        </p:grpSpPr>
        <p:grpSp>
          <p:nvGrpSpPr>
            <p:cNvPr id="24627" name="Group 3"/>
            <p:cNvGrpSpPr>
              <a:grpSpLocks/>
            </p:cNvGrpSpPr>
            <p:nvPr/>
          </p:nvGrpSpPr>
          <p:grpSpPr bwMode="auto">
            <a:xfrm>
              <a:off x="590" y="1367"/>
              <a:ext cx="1207" cy="794"/>
              <a:chOff x="281" y="1621"/>
              <a:chExt cx="1207" cy="794"/>
            </a:xfrm>
          </p:grpSpPr>
          <p:sp>
            <p:nvSpPr>
              <p:cNvPr id="24642" name="Rectangle 4"/>
              <p:cNvSpPr>
                <a:spLocks noChangeArrowheads="1"/>
              </p:cNvSpPr>
              <p:nvPr/>
            </p:nvSpPr>
            <p:spPr bwMode="auto">
              <a:xfrm>
                <a:off x="368" y="1675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3" name="Oval 5"/>
              <p:cNvSpPr>
                <a:spLocks noChangeArrowheads="1"/>
              </p:cNvSpPr>
              <p:nvPr/>
            </p:nvSpPr>
            <p:spPr bwMode="auto">
              <a:xfrm>
                <a:off x="597" y="1763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4" name="Line 6"/>
              <p:cNvSpPr>
                <a:spLocks noChangeShapeType="1"/>
              </p:cNvSpPr>
              <p:nvPr/>
            </p:nvSpPr>
            <p:spPr bwMode="auto">
              <a:xfrm>
                <a:off x="281" y="2024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5" name="Line 7"/>
              <p:cNvSpPr>
                <a:spLocks noChangeShapeType="1"/>
              </p:cNvSpPr>
              <p:nvPr/>
            </p:nvSpPr>
            <p:spPr bwMode="auto">
              <a:xfrm>
                <a:off x="858" y="1621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28" name="Group 8"/>
            <p:cNvGrpSpPr>
              <a:grpSpLocks/>
            </p:cNvGrpSpPr>
            <p:nvPr/>
          </p:nvGrpSpPr>
          <p:grpSpPr bwMode="auto">
            <a:xfrm>
              <a:off x="1792" y="269"/>
              <a:ext cx="872" cy="1033"/>
              <a:chOff x="1483" y="523"/>
              <a:chExt cx="872" cy="1033"/>
            </a:xfrm>
          </p:grpSpPr>
          <p:sp>
            <p:nvSpPr>
              <p:cNvPr id="24638" name="Rectangle 9"/>
              <p:cNvSpPr>
                <a:spLocks noChangeArrowheads="1"/>
              </p:cNvSpPr>
              <p:nvPr/>
            </p:nvSpPr>
            <p:spPr bwMode="auto">
              <a:xfrm>
                <a:off x="1663" y="599"/>
                <a:ext cx="522" cy="37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9" name="Oval 10"/>
              <p:cNvSpPr>
                <a:spLocks noChangeArrowheads="1"/>
              </p:cNvSpPr>
              <p:nvPr/>
            </p:nvSpPr>
            <p:spPr bwMode="auto">
              <a:xfrm>
                <a:off x="1575" y="779"/>
                <a:ext cx="685" cy="68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40" name="Line 11"/>
              <p:cNvSpPr>
                <a:spLocks noChangeShapeType="1"/>
              </p:cNvSpPr>
              <p:nvPr/>
            </p:nvSpPr>
            <p:spPr bwMode="auto">
              <a:xfrm>
                <a:off x="1924" y="523"/>
                <a:ext cx="0" cy="1033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41" name="Line 12"/>
              <p:cNvSpPr>
                <a:spLocks noChangeShapeType="1"/>
              </p:cNvSpPr>
              <p:nvPr/>
            </p:nvSpPr>
            <p:spPr bwMode="auto">
              <a:xfrm>
                <a:off x="1483" y="1124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29" name="Group 13"/>
            <p:cNvGrpSpPr>
              <a:grpSpLocks/>
            </p:cNvGrpSpPr>
            <p:nvPr/>
          </p:nvGrpSpPr>
          <p:grpSpPr bwMode="auto">
            <a:xfrm>
              <a:off x="568" y="269"/>
              <a:ext cx="1207" cy="946"/>
              <a:chOff x="259" y="523"/>
              <a:chExt cx="1207" cy="946"/>
            </a:xfrm>
          </p:grpSpPr>
          <p:sp>
            <p:nvSpPr>
              <p:cNvPr id="24630" name="Rectangle 14"/>
              <p:cNvSpPr>
                <a:spLocks noChangeArrowheads="1"/>
              </p:cNvSpPr>
              <p:nvPr/>
            </p:nvSpPr>
            <p:spPr bwMode="auto">
              <a:xfrm>
                <a:off x="390" y="784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31" name="Line 15"/>
              <p:cNvSpPr>
                <a:spLocks noChangeShapeType="1"/>
              </p:cNvSpPr>
              <p:nvPr/>
            </p:nvSpPr>
            <p:spPr bwMode="auto">
              <a:xfrm>
                <a:off x="259" y="1121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2" name="Line 16"/>
              <p:cNvSpPr>
                <a:spLocks noChangeShapeType="1"/>
              </p:cNvSpPr>
              <p:nvPr/>
            </p:nvSpPr>
            <p:spPr bwMode="auto">
              <a:xfrm>
                <a:off x="619" y="783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3" name="Arc 17"/>
              <p:cNvSpPr>
                <a:spLocks/>
              </p:cNvSpPr>
              <p:nvPr/>
            </p:nvSpPr>
            <p:spPr bwMode="auto">
              <a:xfrm flipV="1">
                <a:off x="609" y="532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24634" name="Line 18"/>
              <p:cNvSpPr>
                <a:spLocks noChangeShapeType="1"/>
              </p:cNvSpPr>
              <p:nvPr/>
            </p:nvSpPr>
            <p:spPr bwMode="auto">
              <a:xfrm>
                <a:off x="868" y="523"/>
                <a:ext cx="0" cy="50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5" name="Line 19"/>
              <p:cNvSpPr>
                <a:spLocks noChangeShapeType="1"/>
              </p:cNvSpPr>
              <p:nvPr/>
            </p:nvSpPr>
            <p:spPr bwMode="auto">
              <a:xfrm flipV="1">
                <a:off x="606" y="59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6" name="Line 20"/>
              <p:cNvSpPr>
                <a:spLocks noChangeShapeType="1"/>
              </p:cNvSpPr>
              <p:nvPr/>
            </p:nvSpPr>
            <p:spPr bwMode="auto">
              <a:xfrm>
                <a:off x="594" y="594"/>
                <a:ext cx="546" cy="0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7" name="Line 21"/>
              <p:cNvSpPr>
                <a:spLocks noChangeShapeType="1"/>
              </p:cNvSpPr>
              <p:nvPr/>
            </p:nvSpPr>
            <p:spPr bwMode="auto">
              <a:xfrm>
                <a:off x="1128" y="600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33750" y="777875"/>
            <a:ext cx="2973388" cy="2667000"/>
            <a:chOff x="3103" y="216"/>
            <a:chExt cx="2096" cy="1880"/>
          </a:xfrm>
        </p:grpSpPr>
        <p:sp>
          <p:nvSpPr>
            <p:cNvPr id="24606" name="Oval 23"/>
            <p:cNvSpPr>
              <a:spLocks noChangeArrowheads="1"/>
            </p:cNvSpPr>
            <p:nvPr/>
          </p:nvSpPr>
          <p:spPr bwMode="auto">
            <a:xfrm>
              <a:off x="4425" y="460"/>
              <a:ext cx="685" cy="68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grpSp>
          <p:nvGrpSpPr>
            <p:cNvPr id="24607" name="Group 24"/>
            <p:cNvGrpSpPr>
              <a:grpSpLocks/>
            </p:cNvGrpSpPr>
            <p:nvPr/>
          </p:nvGrpSpPr>
          <p:grpSpPr bwMode="auto">
            <a:xfrm>
              <a:off x="4327" y="336"/>
              <a:ext cx="872" cy="901"/>
              <a:chOff x="3673" y="655"/>
              <a:chExt cx="872" cy="901"/>
            </a:xfrm>
          </p:grpSpPr>
          <p:sp>
            <p:nvSpPr>
              <p:cNvPr id="24623" name="Line 25"/>
              <p:cNvSpPr>
                <a:spLocks noChangeShapeType="1"/>
              </p:cNvSpPr>
              <p:nvPr/>
            </p:nvSpPr>
            <p:spPr bwMode="auto">
              <a:xfrm>
                <a:off x="4114" y="655"/>
                <a:ext cx="0" cy="901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4" name="Line 26"/>
              <p:cNvSpPr>
                <a:spLocks noChangeShapeType="1"/>
              </p:cNvSpPr>
              <p:nvPr/>
            </p:nvSpPr>
            <p:spPr bwMode="auto">
              <a:xfrm>
                <a:off x="3673" y="1124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Line 27"/>
              <p:cNvSpPr>
                <a:spLocks noChangeShapeType="1"/>
              </p:cNvSpPr>
              <p:nvPr/>
            </p:nvSpPr>
            <p:spPr bwMode="auto">
              <a:xfrm>
                <a:off x="3852" y="888"/>
                <a:ext cx="0" cy="46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Line 28"/>
              <p:cNvSpPr>
                <a:spLocks noChangeShapeType="1"/>
              </p:cNvSpPr>
              <p:nvPr/>
            </p:nvSpPr>
            <p:spPr bwMode="auto">
              <a:xfrm>
                <a:off x="4368" y="894"/>
                <a:ext cx="0" cy="45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08" name="Group 29"/>
            <p:cNvGrpSpPr>
              <a:grpSpLocks/>
            </p:cNvGrpSpPr>
            <p:nvPr/>
          </p:nvGrpSpPr>
          <p:grpSpPr bwMode="auto">
            <a:xfrm>
              <a:off x="3103" y="216"/>
              <a:ext cx="1207" cy="1181"/>
              <a:chOff x="3103" y="216"/>
              <a:chExt cx="1207" cy="1181"/>
            </a:xfrm>
          </p:grpSpPr>
          <p:sp>
            <p:nvSpPr>
              <p:cNvPr id="24614" name="Rectangle 30"/>
              <p:cNvSpPr>
                <a:spLocks noChangeArrowheads="1"/>
              </p:cNvSpPr>
              <p:nvPr/>
            </p:nvSpPr>
            <p:spPr bwMode="auto">
              <a:xfrm>
                <a:off x="3222" y="462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Line 31"/>
              <p:cNvSpPr>
                <a:spLocks noChangeShapeType="1"/>
              </p:cNvSpPr>
              <p:nvPr/>
            </p:nvSpPr>
            <p:spPr bwMode="auto">
              <a:xfrm>
                <a:off x="3103" y="805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6" name="Line 32"/>
              <p:cNvSpPr>
                <a:spLocks noChangeShapeType="1"/>
              </p:cNvSpPr>
              <p:nvPr/>
            </p:nvSpPr>
            <p:spPr bwMode="auto">
              <a:xfrm>
                <a:off x="3463" y="461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Arc 33"/>
              <p:cNvSpPr>
                <a:spLocks/>
              </p:cNvSpPr>
              <p:nvPr/>
            </p:nvSpPr>
            <p:spPr bwMode="auto">
              <a:xfrm flipV="1">
                <a:off x="3449" y="216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Line 34"/>
              <p:cNvSpPr>
                <a:spLocks noChangeShapeType="1"/>
              </p:cNvSpPr>
              <p:nvPr/>
            </p:nvSpPr>
            <p:spPr bwMode="auto">
              <a:xfrm>
                <a:off x="3457" y="1151"/>
                <a:ext cx="497" cy="0"/>
              </a:xfrm>
              <a:prstGeom prst="line">
                <a:avLst/>
              </a:prstGeom>
              <a:noFill/>
              <a:ln w="57150">
                <a:solidFill>
                  <a:srgbClr val="99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9" name="Line 35"/>
              <p:cNvSpPr>
                <a:spLocks noChangeShapeType="1"/>
              </p:cNvSpPr>
              <p:nvPr/>
            </p:nvSpPr>
            <p:spPr bwMode="auto">
              <a:xfrm flipV="1">
                <a:off x="3438" y="452"/>
                <a:ext cx="0" cy="696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0" name="Line 36"/>
              <p:cNvSpPr>
                <a:spLocks noChangeShapeType="1"/>
              </p:cNvSpPr>
              <p:nvPr/>
            </p:nvSpPr>
            <p:spPr bwMode="auto">
              <a:xfrm flipV="1">
                <a:off x="3966" y="446"/>
                <a:ext cx="0" cy="7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Arc 37"/>
              <p:cNvSpPr>
                <a:spLocks/>
              </p:cNvSpPr>
              <p:nvPr/>
            </p:nvSpPr>
            <p:spPr bwMode="auto">
              <a:xfrm>
                <a:off x="3441" y="1029"/>
                <a:ext cx="515" cy="368"/>
              </a:xfrm>
              <a:custGeom>
                <a:avLst/>
                <a:gdLst>
                  <a:gd name="T0" fmla="*/ 0 w 31710"/>
                  <a:gd name="T1" fmla="*/ 0 h 21600"/>
                  <a:gd name="T2" fmla="*/ 0 w 31710"/>
                  <a:gd name="T3" fmla="*/ 0 h 21600"/>
                  <a:gd name="T4" fmla="*/ 0 w 3171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10"/>
                  <a:gd name="T10" fmla="*/ 0 h 21600"/>
                  <a:gd name="T11" fmla="*/ 31710 w 3171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10" h="21600" fill="none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</a:path>
                  <a:path w="31710" h="21600" stroke="0" extrusionOk="0">
                    <a:moveTo>
                      <a:pt x="-1" y="6977"/>
                    </a:moveTo>
                    <a:cubicBezTo>
                      <a:pt x="4090" y="2530"/>
                      <a:pt x="9855" y="-1"/>
                      <a:pt x="15898" y="0"/>
                    </a:cubicBezTo>
                    <a:cubicBezTo>
                      <a:pt x="21896" y="0"/>
                      <a:pt x="27623" y="2494"/>
                      <a:pt x="31710" y="6884"/>
                    </a:cubicBezTo>
                    <a:lnTo>
                      <a:pt x="15898" y="21600"/>
                    </a:lnTo>
                    <a:lnTo>
                      <a:pt x="-1" y="6977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2" name="Line 38"/>
              <p:cNvSpPr>
                <a:spLocks noChangeShapeType="1"/>
              </p:cNvSpPr>
              <p:nvPr/>
            </p:nvSpPr>
            <p:spPr bwMode="auto">
              <a:xfrm>
                <a:off x="3700" y="405"/>
                <a:ext cx="0" cy="78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609" name="Group 39"/>
            <p:cNvGrpSpPr>
              <a:grpSpLocks/>
            </p:cNvGrpSpPr>
            <p:nvPr/>
          </p:nvGrpSpPr>
          <p:grpSpPr bwMode="auto">
            <a:xfrm>
              <a:off x="3125" y="1302"/>
              <a:ext cx="1207" cy="794"/>
              <a:chOff x="281" y="1621"/>
              <a:chExt cx="1207" cy="794"/>
            </a:xfrm>
          </p:grpSpPr>
          <p:sp>
            <p:nvSpPr>
              <p:cNvPr id="24610" name="Rectangle 40"/>
              <p:cNvSpPr>
                <a:spLocks noChangeArrowheads="1"/>
              </p:cNvSpPr>
              <p:nvPr/>
            </p:nvSpPr>
            <p:spPr bwMode="auto">
              <a:xfrm>
                <a:off x="368" y="1675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1" name="Oval 41"/>
              <p:cNvSpPr>
                <a:spLocks noChangeArrowheads="1"/>
              </p:cNvSpPr>
              <p:nvPr/>
            </p:nvSpPr>
            <p:spPr bwMode="auto">
              <a:xfrm>
                <a:off x="597" y="1763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2" name="Line 42"/>
              <p:cNvSpPr>
                <a:spLocks noChangeShapeType="1"/>
              </p:cNvSpPr>
              <p:nvPr/>
            </p:nvSpPr>
            <p:spPr bwMode="auto">
              <a:xfrm>
                <a:off x="281" y="2024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3" name="Line 43"/>
              <p:cNvSpPr>
                <a:spLocks noChangeShapeType="1"/>
              </p:cNvSpPr>
              <p:nvPr/>
            </p:nvSpPr>
            <p:spPr bwMode="auto">
              <a:xfrm>
                <a:off x="858" y="1621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515230" y="730250"/>
            <a:ext cx="2379663" cy="2852738"/>
            <a:chOff x="4024" y="1097"/>
            <a:chExt cx="1499" cy="1797"/>
          </a:xfrm>
        </p:grpSpPr>
        <p:grpSp>
          <p:nvGrpSpPr>
            <p:cNvPr id="24588" name="Group 45"/>
            <p:cNvGrpSpPr>
              <a:grpSpLocks/>
            </p:cNvGrpSpPr>
            <p:nvPr/>
          </p:nvGrpSpPr>
          <p:grpSpPr bwMode="auto">
            <a:xfrm>
              <a:off x="4036" y="2240"/>
              <a:ext cx="660" cy="654"/>
              <a:chOff x="833" y="3508"/>
              <a:chExt cx="697" cy="692"/>
            </a:xfrm>
          </p:grpSpPr>
          <p:sp>
            <p:nvSpPr>
              <p:cNvPr id="24603" name="Oval 46"/>
              <p:cNvSpPr>
                <a:spLocks noChangeArrowheads="1"/>
              </p:cNvSpPr>
              <p:nvPr/>
            </p:nvSpPr>
            <p:spPr bwMode="auto">
              <a:xfrm>
                <a:off x="927" y="3596"/>
                <a:ext cx="522" cy="52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4" name="Line 47"/>
              <p:cNvSpPr>
                <a:spLocks noChangeShapeType="1"/>
              </p:cNvSpPr>
              <p:nvPr/>
            </p:nvSpPr>
            <p:spPr bwMode="auto">
              <a:xfrm>
                <a:off x="833" y="3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Line 48"/>
              <p:cNvSpPr>
                <a:spLocks noChangeShapeType="1"/>
              </p:cNvSpPr>
              <p:nvPr/>
            </p:nvSpPr>
            <p:spPr bwMode="auto">
              <a:xfrm>
                <a:off x="1188" y="3508"/>
                <a:ext cx="0" cy="692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589" name="Rectangle 49"/>
            <p:cNvSpPr>
              <a:spLocks noChangeArrowheads="1"/>
            </p:cNvSpPr>
            <p:nvPr/>
          </p:nvSpPr>
          <p:spPr bwMode="auto">
            <a:xfrm>
              <a:off x="4114" y="1330"/>
              <a:ext cx="505" cy="66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0" name="Arc 50"/>
            <p:cNvSpPr>
              <a:spLocks/>
            </p:cNvSpPr>
            <p:nvPr/>
          </p:nvSpPr>
          <p:spPr bwMode="auto">
            <a:xfrm>
              <a:off x="4125" y="1874"/>
              <a:ext cx="487" cy="348"/>
            </a:xfrm>
            <a:custGeom>
              <a:avLst/>
              <a:gdLst>
                <a:gd name="T0" fmla="*/ 0 w 31710"/>
                <a:gd name="T1" fmla="*/ 0 h 21600"/>
                <a:gd name="T2" fmla="*/ 0 w 31710"/>
                <a:gd name="T3" fmla="*/ 0 h 21600"/>
                <a:gd name="T4" fmla="*/ 0 w 317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10"/>
                <a:gd name="T10" fmla="*/ 0 h 21600"/>
                <a:gd name="T11" fmla="*/ 31710 w 317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0" h="21600" fill="none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</a:path>
                <a:path w="31710" h="21600" stroke="0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  <a:lnTo>
                    <a:pt x="15898" y="21600"/>
                  </a:lnTo>
                  <a:lnTo>
                    <a:pt x="-1" y="69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Arc 51"/>
            <p:cNvSpPr>
              <a:spLocks/>
            </p:cNvSpPr>
            <p:nvPr/>
          </p:nvSpPr>
          <p:spPr bwMode="auto">
            <a:xfrm flipV="1">
              <a:off x="4125" y="1097"/>
              <a:ext cx="487" cy="348"/>
            </a:xfrm>
            <a:custGeom>
              <a:avLst/>
              <a:gdLst>
                <a:gd name="T0" fmla="*/ 0 w 31710"/>
                <a:gd name="T1" fmla="*/ 0 h 21600"/>
                <a:gd name="T2" fmla="*/ 0 w 31710"/>
                <a:gd name="T3" fmla="*/ 0 h 21600"/>
                <a:gd name="T4" fmla="*/ 0 w 317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10"/>
                <a:gd name="T10" fmla="*/ 0 h 21600"/>
                <a:gd name="T11" fmla="*/ 31710 w 317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10" h="21600" fill="none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</a:path>
                <a:path w="31710" h="21600" stroke="0" extrusionOk="0">
                  <a:moveTo>
                    <a:pt x="-1" y="6977"/>
                  </a:moveTo>
                  <a:cubicBezTo>
                    <a:pt x="4090" y="2530"/>
                    <a:pt x="9855" y="-1"/>
                    <a:pt x="15898" y="0"/>
                  </a:cubicBezTo>
                  <a:cubicBezTo>
                    <a:pt x="21896" y="0"/>
                    <a:pt x="27623" y="2494"/>
                    <a:pt x="31710" y="6884"/>
                  </a:cubicBezTo>
                  <a:lnTo>
                    <a:pt x="15898" y="21600"/>
                  </a:lnTo>
                  <a:lnTo>
                    <a:pt x="-1" y="6977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4592" name="Line 52"/>
            <p:cNvSpPr>
              <a:spLocks noChangeShapeType="1"/>
            </p:cNvSpPr>
            <p:nvPr/>
          </p:nvSpPr>
          <p:spPr bwMode="auto">
            <a:xfrm>
              <a:off x="4024" y="1660"/>
              <a:ext cx="685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53"/>
            <p:cNvSpPr>
              <a:spLocks noChangeShapeType="1"/>
            </p:cNvSpPr>
            <p:nvPr/>
          </p:nvSpPr>
          <p:spPr bwMode="auto">
            <a:xfrm>
              <a:off x="4370" y="1287"/>
              <a:ext cx="0" cy="765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Oval 54"/>
            <p:cNvSpPr>
              <a:spLocks noChangeArrowheads="1"/>
            </p:cNvSpPr>
            <p:nvPr/>
          </p:nvSpPr>
          <p:spPr bwMode="auto">
            <a:xfrm>
              <a:off x="4849" y="1335"/>
              <a:ext cx="648" cy="64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5" name="Line 55"/>
            <p:cNvSpPr>
              <a:spLocks noChangeShapeType="1"/>
            </p:cNvSpPr>
            <p:nvPr/>
          </p:nvSpPr>
          <p:spPr bwMode="auto">
            <a:xfrm>
              <a:off x="5173" y="1240"/>
              <a:ext cx="0" cy="829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56"/>
            <p:cNvSpPr>
              <a:spLocks noChangeArrowheads="1"/>
            </p:cNvSpPr>
            <p:nvPr/>
          </p:nvSpPr>
          <p:spPr bwMode="auto">
            <a:xfrm>
              <a:off x="4812" y="1409"/>
              <a:ext cx="96" cy="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7" name="Rectangle 57"/>
            <p:cNvSpPr>
              <a:spLocks noChangeArrowheads="1"/>
            </p:cNvSpPr>
            <p:nvPr/>
          </p:nvSpPr>
          <p:spPr bwMode="auto">
            <a:xfrm>
              <a:off x="5427" y="1386"/>
              <a:ext cx="96" cy="5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4598" name="Line 58"/>
            <p:cNvSpPr>
              <a:spLocks noChangeShapeType="1"/>
            </p:cNvSpPr>
            <p:nvPr/>
          </p:nvSpPr>
          <p:spPr bwMode="auto">
            <a:xfrm>
              <a:off x="4922" y="1449"/>
              <a:ext cx="0" cy="425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59"/>
            <p:cNvSpPr>
              <a:spLocks noChangeShapeType="1"/>
            </p:cNvSpPr>
            <p:nvPr/>
          </p:nvSpPr>
          <p:spPr bwMode="auto">
            <a:xfrm>
              <a:off x="5416" y="1437"/>
              <a:ext cx="0" cy="437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60"/>
            <p:cNvSpPr>
              <a:spLocks noChangeShapeType="1"/>
            </p:cNvSpPr>
            <p:nvPr/>
          </p:nvSpPr>
          <p:spPr bwMode="auto">
            <a:xfrm>
              <a:off x="4818" y="1661"/>
              <a:ext cx="70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Line 61"/>
            <p:cNvSpPr>
              <a:spLocks noChangeShapeType="1"/>
            </p:cNvSpPr>
            <p:nvPr/>
          </p:nvSpPr>
          <p:spPr bwMode="auto">
            <a:xfrm>
              <a:off x="4109" y="1324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62"/>
            <p:cNvSpPr>
              <a:spLocks noChangeShapeType="1"/>
            </p:cNvSpPr>
            <p:nvPr/>
          </p:nvSpPr>
          <p:spPr bwMode="auto">
            <a:xfrm>
              <a:off x="4109" y="1997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927" name="Rectangle 63"/>
          <p:cNvSpPr>
            <a:spLocks noChangeArrowheads="1"/>
          </p:cNvSpPr>
          <p:nvPr/>
        </p:nvSpPr>
        <p:spPr bwMode="auto">
          <a:xfrm>
            <a:off x="222250" y="796925"/>
            <a:ext cx="2975316" cy="278606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pic>
        <p:nvPicPr>
          <p:cNvPr id="24585" name="Picture 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9" y="3998751"/>
            <a:ext cx="2145885" cy="2082067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7" y="4009991"/>
            <a:ext cx="2302928" cy="208134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7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05" y="4001559"/>
            <a:ext cx="1435100" cy="207645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矩形 69"/>
          <p:cNvSpPr/>
          <p:nvPr/>
        </p:nvSpPr>
        <p:spPr>
          <a:xfrm>
            <a:off x="3325882" y="912813"/>
            <a:ext cx="2981255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98649" y="910616"/>
            <a:ext cx="2406041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99240" y="908747"/>
            <a:ext cx="2824012" cy="2617291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27" grpId="0" animBg="1"/>
      <p:bldP spid="70" grpId="0" animBg="1"/>
      <p:bldP spid="71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7061E0-0308-4EB9-A2E0-D034B15B4C9C}" type="slidenum">
              <a:rPr lang="en-US" altLang="zh-CN" sz="1400" smtClean="0">
                <a:solidFill>
                  <a:schemeClr val="bg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74" y="608517"/>
            <a:ext cx="3124200" cy="18669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482" y="989726"/>
            <a:ext cx="2051797" cy="275399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92696"/>
            <a:ext cx="2438400" cy="243535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17" y="3933056"/>
            <a:ext cx="3893764" cy="17844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3079" name="组合 8"/>
          <p:cNvGrpSpPr>
            <a:grpSpLocks/>
          </p:cNvGrpSpPr>
          <p:nvPr/>
        </p:nvGrpSpPr>
        <p:grpSpPr bwMode="auto">
          <a:xfrm>
            <a:off x="204788" y="2857500"/>
            <a:ext cx="3570287" cy="2973388"/>
            <a:chOff x="4888187" y="3336470"/>
            <a:chExt cx="3570013" cy="29726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187" y="3336470"/>
              <a:ext cx="3570013" cy="297264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3081" name="矩形 7"/>
            <p:cNvSpPr>
              <a:spLocks noChangeArrowheads="1"/>
            </p:cNvSpPr>
            <p:nvPr/>
          </p:nvSpPr>
          <p:spPr bwMode="auto">
            <a:xfrm>
              <a:off x="8247529" y="4598894"/>
              <a:ext cx="210671" cy="609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995936" y="202559"/>
            <a:ext cx="1672712" cy="461665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3C39AEC-926C-4F40-B8C3-996755E5A9A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20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687388" y="1328738"/>
            <a:ext cx="3511550" cy="3227387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4700" y="1438275"/>
            <a:ext cx="3365500" cy="3003550"/>
            <a:chOff x="488" y="147"/>
            <a:chExt cx="2120" cy="1892"/>
          </a:xfrm>
        </p:grpSpPr>
        <p:grpSp>
          <p:nvGrpSpPr>
            <p:cNvPr id="25632" name="Group 4"/>
            <p:cNvGrpSpPr>
              <a:grpSpLocks/>
            </p:cNvGrpSpPr>
            <p:nvPr/>
          </p:nvGrpSpPr>
          <p:grpSpPr bwMode="auto">
            <a:xfrm>
              <a:off x="510" y="1245"/>
              <a:ext cx="1171" cy="794"/>
              <a:chOff x="590" y="1367"/>
              <a:chExt cx="1171" cy="794"/>
            </a:xfrm>
          </p:grpSpPr>
          <p:sp>
            <p:nvSpPr>
              <p:cNvPr id="25646" name="Rectangle 5"/>
              <p:cNvSpPr>
                <a:spLocks noChangeArrowheads="1"/>
              </p:cNvSpPr>
              <p:nvPr/>
            </p:nvSpPr>
            <p:spPr bwMode="auto">
              <a:xfrm>
                <a:off x="677" y="1421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7" name="Oval 6"/>
              <p:cNvSpPr>
                <a:spLocks noChangeArrowheads="1"/>
              </p:cNvSpPr>
              <p:nvPr/>
            </p:nvSpPr>
            <p:spPr bwMode="auto">
              <a:xfrm>
                <a:off x="818" y="1421"/>
                <a:ext cx="688" cy="68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8" name="Line 7"/>
              <p:cNvSpPr>
                <a:spLocks noChangeShapeType="1"/>
              </p:cNvSpPr>
              <p:nvPr/>
            </p:nvSpPr>
            <p:spPr bwMode="auto">
              <a:xfrm>
                <a:off x="590" y="1770"/>
                <a:ext cx="1171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9" name="Line 8"/>
              <p:cNvSpPr>
                <a:spLocks noChangeShapeType="1"/>
              </p:cNvSpPr>
              <p:nvPr/>
            </p:nvSpPr>
            <p:spPr bwMode="auto">
              <a:xfrm>
                <a:off x="1167" y="1367"/>
                <a:ext cx="0" cy="79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3" name="Group 9"/>
            <p:cNvGrpSpPr>
              <a:grpSpLocks/>
            </p:cNvGrpSpPr>
            <p:nvPr/>
          </p:nvGrpSpPr>
          <p:grpSpPr bwMode="auto">
            <a:xfrm>
              <a:off x="1736" y="147"/>
              <a:ext cx="872" cy="1033"/>
              <a:chOff x="1792" y="269"/>
              <a:chExt cx="872" cy="1033"/>
            </a:xfrm>
          </p:grpSpPr>
          <p:sp>
            <p:nvSpPr>
              <p:cNvPr id="25642" name="Rectangle 10"/>
              <p:cNvSpPr>
                <a:spLocks noChangeArrowheads="1"/>
              </p:cNvSpPr>
              <p:nvPr/>
            </p:nvSpPr>
            <p:spPr bwMode="auto">
              <a:xfrm>
                <a:off x="1882" y="345"/>
                <a:ext cx="684" cy="532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3" name="Oval 11"/>
              <p:cNvSpPr>
                <a:spLocks noChangeArrowheads="1"/>
              </p:cNvSpPr>
              <p:nvPr/>
            </p:nvSpPr>
            <p:spPr bwMode="auto">
              <a:xfrm>
                <a:off x="1884" y="525"/>
                <a:ext cx="685" cy="685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44" name="Line 12"/>
              <p:cNvSpPr>
                <a:spLocks noChangeShapeType="1"/>
              </p:cNvSpPr>
              <p:nvPr/>
            </p:nvSpPr>
            <p:spPr bwMode="auto">
              <a:xfrm>
                <a:off x="2233" y="269"/>
                <a:ext cx="0" cy="1033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5" name="Line 13"/>
              <p:cNvSpPr>
                <a:spLocks noChangeShapeType="1"/>
              </p:cNvSpPr>
              <p:nvPr/>
            </p:nvSpPr>
            <p:spPr bwMode="auto">
              <a:xfrm>
                <a:off x="1792" y="870"/>
                <a:ext cx="87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34" name="Group 14"/>
            <p:cNvGrpSpPr>
              <a:grpSpLocks/>
            </p:cNvGrpSpPr>
            <p:nvPr/>
          </p:nvGrpSpPr>
          <p:grpSpPr bwMode="auto">
            <a:xfrm>
              <a:off x="488" y="147"/>
              <a:ext cx="1207" cy="946"/>
              <a:chOff x="488" y="147"/>
              <a:chExt cx="1207" cy="946"/>
            </a:xfrm>
          </p:grpSpPr>
          <p:sp>
            <p:nvSpPr>
              <p:cNvPr id="25635" name="Rectangle 15"/>
              <p:cNvSpPr>
                <a:spLocks noChangeArrowheads="1"/>
              </p:cNvSpPr>
              <p:nvPr/>
            </p:nvSpPr>
            <p:spPr bwMode="auto">
              <a:xfrm>
                <a:off x="748" y="214"/>
                <a:ext cx="690" cy="3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6" name="Rectangle 16"/>
              <p:cNvSpPr>
                <a:spLocks noChangeArrowheads="1"/>
              </p:cNvSpPr>
              <p:nvPr/>
            </p:nvSpPr>
            <p:spPr bwMode="auto">
              <a:xfrm>
                <a:off x="619" y="408"/>
                <a:ext cx="979" cy="68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37" name="Line 17"/>
              <p:cNvSpPr>
                <a:spLocks noChangeShapeType="1"/>
              </p:cNvSpPr>
              <p:nvPr/>
            </p:nvSpPr>
            <p:spPr bwMode="auto">
              <a:xfrm>
                <a:off x="488" y="745"/>
                <a:ext cx="120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18"/>
              <p:cNvSpPr>
                <a:spLocks noChangeShapeType="1"/>
              </p:cNvSpPr>
              <p:nvPr/>
            </p:nvSpPr>
            <p:spPr bwMode="auto">
              <a:xfrm>
                <a:off x="767" y="401"/>
                <a:ext cx="66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9" name="Line 19"/>
              <p:cNvSpPr>
                <a:spLocks noChangeShapeType="1"/>
              </p:cNvSpPr>
              <p:nvPr/>
            </p:nvSpPr>
            <p:spPr bwMode="auto">
              <a:xfrm>
                <a:off x="1097" y="147"/>
                <a:ext cx="0" cy="83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0" name="Line 20"/>
              <p:cNvSpPr>
                <a:spLocks noChangeShapeType="1"/>
              </p:cNvSpPr>
              <p:nvPr/>
            </p:nvSpPr>
            <p:spPr bwMode="auto">
              <a:xfrm>
                <a:off x="742" y="400"/>
                <a:ext cx="352" cy="352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41" name="Line 21"/>
              <p:cNvSpPr>
                <a:spLocks noChangeShapeType="1"/>
              </p:cNvSpPr>
              <p:nvPr/>
            </p:nvSpPr>
            <p:spPr bwMode="auto">
              <a:xfrm flipH="1">
                <a:off x="1100" y="398"/>
                <a:ext cx="344" cy="34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948238" y="1441450"/>
            <a:ext cx="3438525" cy="2859088"/>
            <a:chOff x="994" y="2172"/>
            <a:chExt cx="2166" cy="1801"/>
          </a:xfrm>
        </p:grpSpPr>
        <p:sp>
          <p:nvSpPr>
            <p:cNvPr id="25606" name="Oval 23"/>
            <p:cNvSpPr>
              <a:spLocks noChangeArrowheads="1"/>
            </p:cNvSpPr>
            <p:nvPr/>
          </p:nvSpPr>
          <p:spPr bwMode="auto">
            <a:xfrm>
              <a:off x="2290" y="2261"/>
              <a:ext cx="796" cy="79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5607" name="Oval 24"/>
            <p:cNvSpPr>
              <a:spLocks noChangeArrowheads="1"/>
            </p:cNvSpPr>
            <p:nvPr/>
          </p:nvSpPr>
          <p:spPr bwMode="auto">
            <a:xfrm>
              <a:off x="2472" y="2438"/>
              <a:ext cx="432" cy="43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25608" name="Line 25"/>
            <p:cNvSpPr>
              <a:spLocks noChangeShapeType="1"/>
            </p:cNvSpPr>
            <p:nvPr/>
          </p:nvSpPr>
          <p:spPr bwMode="auto">
            <a:xfrm>
              <a:off x="2688" y="2172"/>
              <a:ext cx="0" cy="1015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26"/>
            <p:cNvSpPr>
              <a:spLocks noChangeShapeType="1"/>
            </p:cNvSpPr>
            <p:nvPr/>
          </p:nvSpPr>
          <p:spPr bwMode="auto">
            <a:xfrm>
              <a:off x="2468" y="2320"/>
              <a:ext cx="0" cy="334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27"/>
            <p:cNvSpPr>
              <a:spLocks noChangeShapeType="1"/>
            </p:cNvSpPr>
            <p:nvPr/>
          </p:nvSpPr>
          <p:spPr bwMode="auto">
            <a:xfrm flipV="1">
              <a:off x="2904" y="2320"/>
              <a:ext cx="0" cy="341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1" name="Group 28"/>
            <p:cNvGrpSpPr>
              <a:grpSpLocks/>
            </p:cNvGrpSpPr>
            <p:nvPr/>
          </p:nvGrpSpPr>
          <p:grpSpPr bwMode="auto">
            <a:xfrm>
              <a:off x="997" y="3175"/>
              <a:ext cx="1245" cy="798"/>
              <a:chOff x="997" y="3175"/>
              <a:chExt cx="1245" cy="798"/>
            </a:xfrm>
          </p:grpSpPr>
          <p:sp>
            <p:nvSpPr>
              <p:cNvPr id="25626" name="Rectangle 29"/>
              <p:cNvSpPr>
                <a:spLocks noChangeArrowheads="1"/>
              </p:cNvSpPr>
              <p:nvPr/>
            </p:nvSpPr>
            <p:spPr bwMode="auto">
              <a:xfrm>
                <a:off x="1058" y="3175"/>
                <a:ext cx="1078" cy="79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7" name="Oval 30"/>
              <p:cNvSpPr>
                <a:spLocks noChangeArrowheads="1"/>
              </p:cNvSpPr>
              <p:nvPr/>
            </p:nvSpPr>
            <p:spPr bwMode="auto">
              <a:xfrm>
                <a:off x="1368" y="3357"/>
                <a:ext cx="432" cy="431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28" name="Line 31"/>
              <p:cNvSpPr>
                <a:spLocks noChangeShapeType="1"/>
              </p:cNvSpPr>
              <p:nvPr/>
            </p:nvSpPr>
            <p:spPr bwMode="auto">
              <a:xfrm>
                <a:off x="997" y="3574"/>
                <a:ext cx="1245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32"/>
              <p:cNvSpPr>
                <a:spLocks noChangeShapeType="1"/>
              </p:cNvSpPr>
              <p:nvPr/>
            </p:nvSpPr>
            <p:spPr bwMode="auto">
              <a:xfrm>
                <a:off x="1058" y="3360"/>
                <a:ext cx="1086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Line 33"/>
              <p:cNvSpPr>
                <a:spLocks noChangeShapeType="1"/>
              </p:cNvSpPr>
              <p:nvPr/>
            </p:nvSpPr>
            <p:spPr bwMode="auto">
              <a:xfrm>
                <a:off x="1058" y="3788"/>
                <a:ext cx="1083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1" name="Line 34"/>
              <p:cNvSpPr>
                <a:spLocks noChangeShapeType="1"/>
              </p:cNvSpPr>
              <p:nvPr/>
            </p:nvSpPr>
            <p:spPr bwMode="auto">
              <a:xfrm>
                <a:off x="1587" y="3194"/>
                <a:ext cx="0" cy="755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2" name="Line 35"/>
            <p:cNvSpPr>
              <a:spLocks noChangeShapeType="1"/>
            </p:cNvSpPr>
            <p:nvPr/>
          </p:nvSpPr>
          <p:spPr bwMode="auto">
            <a:xfrm>
              <a:off x="2222" y="2654"/>
              <a:ext cx="938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5613" name="Group 36"/>
            <p:cNvGrpSpPr>
              <a:grpSpLocks/>
            </p:cNvGrpSpPr>
            <p:nvPr/>
          </p:nvGrpSpPr>
          <p:grpSpPr bwMode="auto">
            <a:xfrm>
              <a:off x="994" y="2206"/>
              <a:ext cx="1191" cy="854"/>
              <a:chOff x="274" y="2143"/>
              <a:chExt cx="1412" cy="1013"/>
            </a:xfrm>
          </p:grpSpPr>
          <p:sp>
            <p:nvSpPr>
              <p:cNvPr id="25614" name="Rectangle 37"/>
              <p:cNvSpPr>
                <a:spLocks noChangeArrowheads="1"/>
              </p:cNvSpPr>
              <p:nvPr/>
            </p:nvSpPr>
            <p:spPr bwMode="auto">
              <a:xfrm>
                <a:off x="350" y="2209"/>
                <a:ext cx="1278" cy="94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5" name="Line 38"/>
              <p:cNvSpPr>
                <a:spLocks noChangeShapeType="1"/>
              </p:cNvSpPr>
              <p:nvPr/>
            </p:nvSpPr>
            <p:spPr bwMode="auto">
              <a:xfrm>
                <a:off x="274" y="2675"/>
                <a:ext cx="1412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6" name="Line 39"/>
              <p:cNvSpPr>
                <a:spLocks noChangeShapeType="1"/>
              </p:cNvSpPr>
              <p:nvPr/>
            </p:nvSpPr>
            <p:spPr bwMode="auto">
              <a:xfrm flipH="1">
                <a:off x="354" y="2415"/>
                <a:ext cx="1280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Line 40"/>
              <p:cNvSpPr>
                <a:spLocks noChangeShapeType="1"/>
              </p:cNvSpPr>
              <p:nvPr/>
            </p:nvSpPr>
            <p:spPr bwMode="auto">
              <a:xfrm flipH="1">
                <a:off x="354" y="2931"/>
                <a:ext cx="12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41"/>
              <p:cNvSpPr>
                <a:spLocks noChangeShapeType="1"/>
              </p:cNvSpPr>
              <p:nvPr/>
            </p:nvSpPr>
            <p:spPr bwMode="auto">
              <a:xfrm>
                <a:off x="742" y="2211"/>
                <a:ext cx="492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42"/>
              <p:cNvSpPr>
                <a:spLocks noChangeShapeType="1"/>
              </p:cNvSpPr>
              <p:nvPr/>
            </p:nvSpPr>
            <p:spPr bwMode="auto">
              <a:xfrm>
                <a:off x="994" y="2143"/>
                <a:ext cx="0" cy="644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43"/>
              <p:cNvSpPr>
                <a:spLocks noChangeShapeType="1"/>
              </p:cNvSpPr>
              <p:nvPr/>
            </p:nvSpPr>
            <p:spPr bwMode="auto">
              <a:xfrm>
                <a:off x="730" y="2411"/>
                <a:ext cx="524" cy="0"/>
              </a:xfrm>
              <a:prstGeom prst="line">
                <a:avLst/>
              </a:prstGeom>
              <a:noFill/>
              <a:ln w="762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Line 44"/>
              <p:cNvSpPr>
                <a:spLocks noChangeShapeType="1"/>
              </p:cNvSpPr>
              <p:nvPr/>
            </p:nvSpPr>
            <p:spPr bwMode="auto">
              <a:xfrm flipH="1" flipV="1">
                <a:off x="730" y="2411"/>
                <a:ext cx="264" cy="264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45"/>
              <p:cNvSpPr>
                <a:spLocks noChangeShapeType="1"/>
              </p:cNvSpPr>
              <p:nvPr/>
            </p:nvSpPr>
            <p:spPr bwMode="auto">
              <a:xfrm flipV="1">
                <a:off x="990" y="2415"/>
                <a:ext cx="260" cy="26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Line 46"/>
              <p:cNvSpPr>
                <a:spLocks noChangeShapeType="1"/>
              </p:cNvSpPr>
              <p:nvPr/>
            </p:nvSpPr>
            <p:spPr bwMode="auto">
              <a:xfrm flipV="1">
                <a:off x="734" y="2211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47"/>
              <p:cNvSpPr>
                <a:spLocks noChangeShapeType="1"/>
              </p:cNvSpPr>
              <p:nvPr/>
            </p:nvSpPr>
            <p:spPr bwMode="auto">
              <a:xfrm flipV="1">
                <a:off x="1250" y="2207"/>
                <a:ext cx="0" cy="208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5" name="Freeform 48"/>
              <p:cNvSpPr>
                <a:spLocks/>
              </p:cNvSpPr>
              <p:nvPr/>
            </p:nvSpPr>
            <p:spPr bwMode="auto">
              <a:xfrm>
                <a:off x="731" y="2206"/>
                <a:ext cx="520" cy="88"/>
              </a:xfrm>
              <a:custGeom>
                <a:avLst/>
                <a:gdLst>
                  <a:gd name="T0" fmla="*/ 0 w 520"/>
                  <a:gd name="T1" fmla="*/ 0 h 88"/>
                  <a:gd name="T2" fmla="*/ 264 w 520"/>
                  <a:gd name="T3" fmla="*/ 88 h 88"/>
                  <a:gd name="T4" fmla="*/ 520 w 520"/>
                  <a:gd name="T5" fmla="*/ 0 h 88"/>
                  <a:gd name="T6" fmla="*/ 0 60000 65536"/>
                  <a:gd name="T7" fmla="*/ 0 60000 65536"/>
                  <a:gd name="T8" fmla="*/ 0 60000 65536"/>
                  <a:gd name="T9" fmla="*/ 0 w 520"/>
                  <a:gd name="T10" fmla="*/ 0 h 88"/>
                  <a:gd name="T11" fmla="*/ 520 w 520"/>
                  <a:gd name="T12" fmla="*/ 88 h 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0" h="88">
                    <a:moveTo>
                      <a:pt x="0" y="0"/>
                    </a:moveTo>
                    <a:cubicBezTo>
                      <a:pt x="88" y="44"/>
                      <a:pt x="177" y="88"/>
                      <a:pt x="264" y="88"/>
                    </a:cubicBezTo>
                    <a:cubicBezTo>
                      <a:pt x="351" y="88"/>
                      <a:pt x="435" y="44"/>
                      <a:pt x="520" y="0"/>
                    </a:cubicBezTo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4838318" y="1464131"/>
            <a:ext cx="3619882" cy="2981760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09625" y="1460065"/>
            <a:ext cx="3289668" cy="2981760"/>
          </a:xfrm>
          <a:prstGeom prst="rect">
            <a:avLst/>
          </a:prstGeom>
          <a:noFill/>
          <a:ln>
            <a:solidFill>
              <a:schemeClr val="accent3">
                <a:lumMod val="8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/>
      <p:bldP spid="50" grpId="0" animBg="1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058E283-E086-4DF4-BF77-0CC7FE486F72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21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122078" y="1708241"/>
            <a:ext cx="2088232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normAutofit/>
          </a:bodyPr>
          <a:lstStyle>
            <a:defPPr>
              <a:defRPr lang="zh-CN"/>
            </a:defPPr>
            <a:lvl1pPr marL="609600" indent="-60960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1pPr>
            <a:lvl2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marL="0" lvl="2" indent="0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>
                <a:latin typeface="黑体" pitchFamily="2" charset="-122"/>
                <a:ea typeface="黑体" pitchFamily="2" charset="-122"/>
              </a:defRPr>
            </a:lvl3pPr>
            <a:lvl4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作业</a:t>
            </a:r>
            <a:r>
              <a:rPr lang="zh-CN" altLang="en-US" dirty="0"/>
              <a:t>：</a:t>
            </a:r>
          </a:p>
          <a:p>
            <a:pPr algn="l"/>
            <a:r>
              <a:rPr lang="en-US" altLang="zh-CN" dirty="0"/>
              <a:t>P35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； </a:t>
            </a:r>
          </a:p>
          <a:p>
            <a:pPr algn="l"/>
            <a:r>
              <a:rPr lang="en-US" altLang="zh-CN" dirty="0" smtClean="0"/>
              <a:t>P37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 smtClean="0"/>
              <a:t>P38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algn="l"/>
            <a:r>
              <a:rPr lang="en-US" altLang="zh-CN" dirty="0" smtClean="0"/>
              <a:t>P39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5, 6</a:t>
            </a:r>
            <a:r>
              <a:rPr lang="zh-CN" altLang="en-US" dirty="0" smtClean="0"/>
              <a:t>；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427984" y="2986872"/>
            <a:ext cx="1964900" cy="101566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/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i="0" dirty="0" smtClean="0"/>
              <a:t>推荐</a:t>
            </a:r>
            <a:endParaRPr lang="en-US" altLang="zh-CN" sz="2000" i="0" dirty="0" smtClean="0"/>
          </a:p>
          <a:p>
            <a:pPr algn="ctr">
              <a:defRPr/>
            </a:pPr>
            <a:r>
              <a:rPr lang="en-US" altLang="zh-CN" sz="2000" i="0" dirty="0" smtClean="0"/>
              <a:t>P34</a:t>
            </a:r>
            <a:r>
              <a:rPr lang="zh-CN" altLang="en-US" sz="2000" i="0" dirty="0" smtClean="0"/>
              <a:t>：</a:t>
            </a:r>
            <a:r>
              <a:rPr lang="en-US" altLang="zh-CN" sz="2000" i="0" dirty="0" smtClean="0"/>
              <a:t>10</a:t>
            </a:r>
          </a:p>
          <a:p>
            <a:pPr algn="ctr">
              <a:defRPr/>
            </a:pPr>
            <a:r>
              <a:rPr lang="en-US" altLang="zh-CN" sz="2000" dirty="0" smtClean="0"/>
              <a:t>【</a:t>
            </a:r>
            <a:r>
              <a:rPr lang="zh-CN" altLang="en-US" sz="2000" dirty="0"/>
              <a:t>补</a:t>
            </a:r>
            <a:r>
              <a:rPr lang="en-US" altLang="zh-CN" sz="2000" dirty="0"/>
              <a:t>】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9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890" y="1511043"/>
            <a:ext cx="3511301" cy="58507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zh-CN" altLang="en-US" sz="2800" b="1" kern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第二阶段：生成</a:t>
            </a:r>
            <a:r>
              <a:rPr lang="zh-CN" altLang="en-US" sz="2800" b="1" kern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三视图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0378" y="2230400"/>
            <a:ext cx="756962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1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自学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SolidWorks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操作；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 利用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3D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模型生成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三视图</a:t>
            </a:r>
            <a:r>
              <a:rPr lang="en-US" altLang="zh-CN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(1:1)</a:t>
            </a:r>
            <a:r>
              <a:rPr lang="zh-CN" altLang="en-US" sz="1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0378" y="3626717"/>
            <a:ext cx="252932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提交日期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1800" b="1" dirty="0">
              <a:latin typeface="楷体_GB2312" pitchFamily="49" charset="-122"/>
              <a:ea typeface="楷体_GB2312" pitchFamily="49" charset="-122"/>
            </a:endParaRPr>
          </a:p>
          <a:p>
            <a:pPr marL="257175" indent="-257175">
              <a:spcBef>
                <a:spcPct val="0"/>
              </a:spcBef>
              <a:defRPr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378" y="4433477"/>
            <a:ext cx="392756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提交方式</a:t>
            </a:r>
            <a:r>
              <a:rPr lang="en-US" altLang="zh-CN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1800" b="1" dirty="0">
              <a:latin typeface="楷体_GB2312" pitchFamily="49" charset="-122"/>
              <a:ea typeface="楷体_GB2312" pitchFamily="49" charset="-122"/>
            </a:endParaRPr>
          </a:p>
          <a:p>
            <a:pPr marL="257175" indent="-257175">
              <a:spcBef>
                <a:spcPct val="0"/>
              </a:spcBef>
              <a:defRPr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电子版（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1800" dirty="0" err="1">
                <a:latin typeface="黑体" panose="02010609060101010101" pitchFamily="49" charset="-122"/>
                <a:ea typeface="黑体" panose="02010609060101010101" pitchFamily="49" charset="-122"/>
              </a:rPr>
              <a:t>slddrw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提交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网络学堂</a:t>
            </a:r>
            <a:endParaRPr lang="en-US" altLang="zh-CN" sz="1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19" y="2535999"/>
            <a:ext cx="3102647" cy="27935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01066" y="50024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</a:t>
            </a:r>
            <a:endParaRPr lang="zh-CN" altLang="en-US" dirty="0">
              <a:solidFill>
                <a:srgbClr val="8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949038" y="5125974"/>
            <a:ext cx="504056" cy="288032"/>
          </a:xfrm>
          <a:prstGeom prst="straightConnector1">
            <a:avLst/>
          </a:prstGeom>
          <a:ln>
            <a:solidFill>
              <a:srgbClr val="800000"/>
            </a:solidFill>
            <a:miter lim="800000"/>
            <a:headEnd type="none" w="med" len="med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/>
          <p:cNvSpPr txBox="1">
            <a:spLocks/>
          </p:cNvSpPr>
          <p:nvPr/>
        </p:nvSpPr>
        <p:spPr bwMode="auto">
          <a:xfrm>
            <a:off x="1979712" y="510681"/>
            <a:ext cx="4820575" cy="639194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kern="0" smtClean="0">
                <a:latin typeface="黑体" panose="02010609060101010101" pitchFamily="49" charset="-122"/>
                <a:ea typeface="黑体" panose="02010609060101010101" pitchFamily="49" charset="-122"/>
              </a:rPr>
              <a:t>绘图综合练习</a:t>
            </a:r>
            <a:endParaRPr lang="zh-CN" altLang="en-US" sz="3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9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BA7E2E63-B044-4A7B-BA96-3767D57E0125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3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2708275" y="1712913"/>
          <a:ext cx="1822450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" name="位图图像" r:id="rId3" imgW="2343477" imgH="2190476" progId="Paint.Picture">
                  <p:embed/>
                </p:oleObj>
              </mc:Choice>
              <mc:Fallback>
                <p:oleObj name="位图图像" r:id="rId3" imgW="2343477" imgH="21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1712913"/>
                        <a:ext cx="1822450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460375" y="1673225"/>
          <a:ext cx="1944688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" name="位图图像" r:id="rId5" imgW="2409524" imgH="2285714" progId="Paint.Picture">
                  <p:embed/>
                </p:oleObj>
              </mc:Choice>
              <mc:Fallback>
                <p:oleObj name="位图图像" r:id="rId5" imgW="2409524" imgH="22857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673225"/>
                        <a:ext cx="1944688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7"/>
          <p:cNvGraphicFramePr>
            <a:graphicFrameLocks noChangeAspect="1"/>
          </p:cNvGraphicFramePr>
          <p:nvPr/>
        </p:nvGraphicFramePr>
        <p:xfrm>
          <a:off x="4054475" y="342900"/>
          <a:ext cx="150653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" name="位图图像" r:id="rId7" imgW="2333333" imgH="1980952" progId="Paint.Picture">
                  <p:embed/>
                </p:oleObj>
              </mc:Choice>
              <mc:Fallback>
                <p:oleObj name="位图图像" r:id="rId7" imgW="2333333" imgH="1980952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42900"/>
                        <a:ext cx="150653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2"/>
          <p:cNvGraphicFramePr>
            <a:graphicFrameLocks noChangeAspect="1"/>
          </p:cNvGraphicFramePr>
          <p:nvPr/>
        </p:nvGraphicFramePr>
        <p:xfrm>
          <a:off x="419100" y="354013"/>
          <a:ext cx="182086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位图图像" r:id="rId9" imgW="3552381" imgH="3209524" progId="Paint.Picture">
                  <p:embed/>
                </p:oleObj>
              </mc:Choice>
              <mc:Fallback>
                <p:oleObj name="位图图像" r:id="rId9" imgW="3552381" imgH="3209524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354013"/>
                        <a:ext cx="182086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29"/>
          <p:cNvGrpSpPr>
            <a:grpSpLocks/>
          </p:cNvGrpSpPr>
          <p:nvPr/>
        </p:nvGrpSpPr>
        <p:grpSpPr bwMode="auto">
          <a:xfrm>
            <a:off x="2405063" y="157163"/>
            <a:ext cx="1525587" cy="1590675"/>
            <a:chOff x="1339" y="99"/>
            <a:chExt cx="961" cy="1002"/>
          </a:xfrm>
        </p:grpSpPr>
        <p:graphicFrame>
          <p:nvGraphicFramePr>
            <p:cNvPr id="4115" name="Object 19"/>
            <p:cNvGraphicFramePr>
              <a:graphicFrameLocks noChangeAspect="1"/>
            </p:cNvGraphicFramePr>
            <p:nvPr/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7" name="位图图像" r:id="rId11" imgW="2305372" imgH="2400635" progId="Paint.Picture">
                    <p:embed/>
                  </p:oleObj>
                </mc:Choice>
                <mc:Fallback>
                  <p:oleObj name="位图图像" r:id="rId11" imgW="2305372" imgH="240063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Rectangle 27"/>
            <p:cNvSpPr>
              <a:spLocks noChangeArrowheads="1"/>
            </p:cNvSpPr>
            <p:nvPr/>
          </p:nvSpPr>
          <p:spPr bwMode="auto">
            <a:xfrm>
              <a:off x="1339" y="99"/>
              <a:ext cx="205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04" name="Group 31"/>
          <p:cNvGrpSpPr>
            <a:grpSpLocks/>
          </p:cNvGrpSpPr>
          <p:nvPr/>
        </p:nvGrpSpPr>
        <p:grpSpPr bwMode="auto">
          <a:xfrm>
            <a:off x="5626100" y="369888"/>
            <a:ext cx="1511300" cy="1316037"/>
            <a:chOff x="3518" y="225"/>
            <a:chExt cx="952" cy="829"/>
          </a:xfrm>
        </p:grpSpPr>
        <p:graphicFrame>
          <p:nvGraphicFramePr>
            <p:cNvPr id="4113" name="Object 18"/>
            <p:cNvGraphicFramePr>
              <a:graphicFrameLocks noChangeAspect="1"/>
            </p:cNvGraphicFramePr>
            <p:nvPr/>
          </p:nvGraphicFramePr>
          <p:xfrm>
            <a:off x="3518" y="225"/>
            <a:ext cx="946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8" name="位图图像" r:id="rId13" imgW="2390476" imgH="2076740" progId="Paint.Picture">
                    <p:embed/>
                  </p:oleObj>
                </mc:Choice>
                <mc:Fallback>
                  <p:oleObj name="位图图像" r:id="rId13" imgW="2390476" imgH="207674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225"/>
                          <a:ext cx="946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Rectangle 30"/>
            <p:cNvSpPr>
              <a:spLocks noChangeArrowheads="1"/>
            </p:cNvSpPr>
            <p:nvPr/>
          </p:nvSpPr>
          <p:spPr bwMode="auto">
            <a:xfrm>
              <a:off x="4311" y="944"/>
              <a:ext cx="159" cy="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105" name="Object 37"/>
          <p:cNvGraphicFramePr>
            <a:graphicFrameLocks noChangeAspect="1"/>
          </p:cNvGraphicFramePr>
          <p:nvPr/>
        </p:nvGraphicFramePr>
        <p:xfrm>
          <a:off x="4867275" y="1665288"/>
          <a:ext cx="1878013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位图图像" r:id="rId15" imgW="2866667" imgH="2771429" progId="Paint.Picture">
                  <p:embed/>
                </p:oleObj>
              </mc:Choice>
              <mc:Fallback>
                <p:oleObj name="位图图像" r:id="rId15" imgW="2866667" imgH="2771429" progId="Paint.Picture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665288"/>
                        <a:ext cx="1878013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39"/>
          <p:cNvGraphicFramePr>
            <a:graphicFrameLocks noChangeAspect="1"/>
          </p:cNvGraphicFramePr>
          <p:nvPr/>
        </p:nvGraphicFramePr>
        <p:xfrm>
          <a:off x="7267575" y="1795463"/>
          <a:ext cx="11271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" name="位图图像" r:id="rId17" imgW="2209524" imgH="3076190" progId="Paint.Picture">
                  <p:embed/>
                </p:oleObj>
              </mc:Choice>
              <mc:Fallback>
                <p:oleObj name="位图图像" r:id="rId17" imgW="2209524" imgH="3076190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1795463"/>
                        <a:ext cx="112712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44"/>
          <p:cNvGraphicFramePr>
            <a:graphicFrameLocks noChangeAspect="1"/>
          </p:cNvGraphicFramePr>
          <p:nvPr/>
        </p:nvGraphicFramePr>
        <p:xfrm>
          <a:off x="2663825" y="3563938"/>
          <a:ext cx="16192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" name="BMP 图像" r:id="rId19" imgW="0" imgH="0" progId="Paint.Picture">
                  <p:embed/>
                </p:oleObj>
              </mc:Choice>
              <mc:Fallback>
                <p:oleObj name="BMP 图像" r:id="rId19" imgW="0" imgH="0" progId="Paint.Picture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563938"/>
                        <a:ext cx="16192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45"/>
          <p:cNvGraphicFramePr>
            <a:graphicFrameLocks noChangeAspect="1"/>
          </p:cNvGraphicFramePr>
          <p:nvPr/>
        </p:nvGraphicFramePr>
        <p:xfrm>
          <a:off x="762000" y="3459163"/>
          <a:ext cx="162083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" name="位图图像" r:id="rId21" imgW="2991268" imgH="3067478" progId="Paint.Picture">
                  <p:embed/>
                </p:oleObj>
              </mc:Choice>
              <mc:Fallback>
                <p:oleObj name="位图图像" r:id="rId21" imgW="2991268" imgH="3067478" progId="Paint.Picture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59163"/>
                        <a:ext cx="162083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46"/>
          <p:cNvGraphicFramePr>
            <a:graphicFrameLocks noChangeAspect="1"/>
          </p:cNvGraphicFramePr>
          <p:nvPr/>
        </p:nvGraphicFramePr>
        <p:xfrm>
          <a:off x="7177088" y="3455988"/>
          <a:ext cx="13335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" name="位图图像" r:id="rId23" imgW="2676899" imgH="3285714" progId="Paint.Picture">
                  <p:embed/>
                </p:oleObj>
              </mc:Choice>
              <mc:Fallback>
                <p:oleObj name="位图图像" r:id="rId23" imgW="2676899" imgH="3285714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3455988"/>
                        <a:ext cx="13335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48"/>
          <p:cNvGraphicFramePr>
            <a:graphicFrameLocks noChangeAspect="1"/>
          </p:cNvGraphicFramePr>
          <p:nvPr/>
        </p:nvGraphicFramePr>
        <p:xfrm>
          <a:off x="4889500" y="3652838"/>
          <a:ext cx="164147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" name="BMP 图像" r:id="rId25" imgW="0" imgH="0" progId="Paint.Picture">
                  <p:embed/>
                </p:oleObj>
              </mc:Choice>
              <mc:Fallback>
                <p:oleObj name="BMP 图像" r:id="rId25" imgW="0" imgH="0" progId="Paint.Picture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652838"/>
                        <a:ext cx="1641475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49"/>
          <p:cNvGraphicFramePr>
            <a:graphicFrameLocks noChangeAspect="1"/>
          </p:cNvGraphicFramePr>
          <p:nvPr/>
        </p:nvGraphicFramePr>
        <p:xfrm>
          <a:off x="7359650" y="263525"/>
          <a:ext cx="1258888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5" name="位图图像" r:id="rId27" imgW="4067743" imgH="4533333" progId="Paint.Picture">
                  <p:embed/>
                </p:oleObj>
              </mc:Choice>
              <mc:Fallback>
                <p:oleObj name="位图图像" r:id="rId27" imgW="4067743" imgH="4533333" progId="Paint.Picture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63525"/>
                        <a:ext cx="1258888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34"/>
          <p:cNvGraphicFramePr>
            <a:graphicFrameLocks noChangeAspect="1"/>
          </p:cNvGraphicFramePr>
          <p:nvPr/>
        </p:nvGraphicFramePr>
        <p:xfrm>
          <a:off x="3962400" y="4957763"/>
          <a:ext cx="179863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" name="Image" r:id="rId29" imgW="2590476" imgH="2717460" progId="Photoshop.Image.7">
                  <p:embed/>
                </p:oleObj>
              </mc:Choice>
              <mc:Fallback>
                <p:oleObj name="Image" r:id="rId29" imgW="2590476" imgH="2717460" progId="Photoshop.Image.7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57763"/>
                        <a:ext cx="1798638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97516" y="142845"/>
            <a:ext cx="1243666" cy="400110"/>
          </a:xfrm>
          <a:prstGeom prst="rect">
            <a:avLst/>
          </a:prstGeom>
          <a:solidFill>
            <a:srgbClr val="FEEAA0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立体相交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DE997B7-17AA-4EC1-967A-4A38A5C4922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389830" y="2809709"/>
            <a:ext cx="63166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平面体与平面体相交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平面体与回转体相交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回转体与回转体相交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　多形体相交</a:t>
            </a: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471088" y="3878034"/>
            <a:ext cx="1376362" cy="609600"/>
          </a:xfrm>
          <a:prstGeom prst="borderCallout1">
            <a:avLst>
              <a:gd name="adj1" fmla="val 18750"/>
              <a:gd name="adj2" fmla="val -5537"/>
              <a:gd name="adj3" fmla="val -131250"/>
              <a:gd name="adj4" fmla="val -123412"/>
            </a:avLst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自行解决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08" y="377677"/>
            <a:ext cx="18208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2715146" y="391964"/>
            <a:ext cx="1525587" cy="1576388"/>
            <a:chOff x="1339" y="108"/>
            <a:chExt cx="961" cy="993"/>
          </a:xfrm>
        </p:grpSpPr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" name="位图图像" r:id="rId4" imgW="2305372" imgH="2400635" progId="Paint.Picture">
                    <p:embed/>
                  </p:oleObj>
                </mc:Choice>
                <mc:Fallback>
                  <p:oleObj name="位图图像" r:id="rId4" imgW="2305372" imgH="2400635" progId="Paint.Picture">
                    <p:embed/>
                    <p:pic>
                      <p:nvPicPr>
                        <p:cNvPr id="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1339" y="116"/>
              <a:ext cx="205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41277"/>
              </p:ext>
            </p:extLst>
          </p:nvPr>
        </p:nvGraphicFramePr>
        <p:xfrm>
          <a:off x="4753496" y="377677"/>
          <a:ext cx="1693862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位图图像" r:id="rId6" imgW="2343477" imgH="2190476" progId="Paint.Picture">
                  <p:embed/>
                </p:oleObj>
              </mc:Choice>
              <mc:Fallback>
                <p:oleObj name="位图图像" r:id="rId6" imgW="2343477" imgH="2190476" progId="Paint.Picture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496" y="377677"/>
                        <a:ext cx="1693862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52212"/>
              </p:ext>
            </p:extLst>
          </p:nvPr>
        </p:nvGraphicFramePr>
        <p:xfrm>
          <a:off x="7308304" y="404664"/>
          <a:ext cx="1545704" cy="1622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Image" r:id="rId8" imgW="2590476" imgH="2717460" progId="Photoshop.Image.7">
                  <p:embed/>
                </p:oleObj>
              </mc:Choice>
              <mc:Fallback>
                <p:oleObj name="Image" r:id="rId8" imgW="2590476" imgH="2717460" progId="Photoshop.Image.7">
                  <p:embed/>
                  <p:pic>
                    <p:nvPicPr>
                      <p:cNvPr id="11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404664"/>
                        <a:ext cx="1545704" cy="1622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"/>
          <p:cNvSpPr>
            <a:spLocks/>
          </p:cNvSpPr>
          <p:nvPr/>
        </p:nvSpPr>
        <p:spPr bwMode="auto">
          <a:xfrm>
            <a:off x="5634728" y="5193868"/>
            <a:ext cx="1376362" cy="609600"/>
          </a:xfrm>
          <a:prstGeom prst="borderCallout1">
            <a:avLst>
              <a:gd name="adj1" fmla="val 18750"/>
              <a:gd name="adj2" fmla="val -5537"/>
              <a:gd name="adj3" fmla="val -63282"/>
              <a:gd name="adj4" fmla="val -153519"/>
            </a:avLst>
          </a:pr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zh-CN" altLang="en-US" sz="20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下周讲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481765" y="203889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544958" y="211707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1389830" y="2144625"/>
            <a:ext cx="3785614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与立体相交的种类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2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9737B14-B3DB-4B54-B0A2-F727CE461A4B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5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423311" y="3037057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00189" y="1534763"/>
            <a:ext cx="335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两立体相交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相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贯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6068473" y="3199776"/>
            <a:ext cx="1895475" cy="1693862"/>
            <a:chOff x="1770" y="1602"/>
            <a:chExt cx="1319" cy="1254"/>
          </a:xfrm>
        </p:grpSpPr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1838" y="1664"/>
              <a:ext cx="1251" cy="1142"/>
            </a:xfrm>
            <a:custGeom>
              <a:avLst/>
              <a:gdLst>
                <a:gd name="T0" fmla="*/ 379 w 1251"/>
                <a:gd name="T1" fmla="*/ 1142 h 1142"/>
                <a:gd name="T2" fmla="*/ 408 w 1251"/>
                <a:gd name="T3" fmla="*/ 1089 h 1142"/>
                <a:gd name="T4" fmla="*/ 446 w 1251"/>
                <a:gd name="T5" fmla="*/ 1041 h 1142"/>
                <a:gd name="T6" fmla="*/ 451 w 1251"/>
                <a:gd name="T7" fmla="*/ 979 h 1142"/>
                <a:gd name="T8" fmla="*/ 456 w 1251"/>
                <a:gd name="T9" fmla="*/ 907 h 1142"/>
                <a:gd name="T10" fmla="*/ 451 w 1251"/>
                <a:gd name="T11" fmla="*/ 844 h 1142"/>
                <a:gd name="T12" fmla="*/ 432 w 1251"/>
                <a:gd name="T13" fmla="*/ 791 h 1142"/>
                <a:gd name="T14" fmla="*/ 398 w 1251"/>
                <a:gd name="T15" fmla="*/ 724 h 1142"/>
                <a:gd name="T16" fmla="*/ 374 w 1251"/>
                <a:gd name="T17" fmla="*/ 667 h 1142"/>
                <a:gd name="T18" fmla="*/ 341 w 1251"/>
                <a:gd name="T19" fmla="*/ 614 h 1142"/>
                <a:gd name="T20" fmla="*/ 293 w 1251"/>
                <a:gd name="T21" fmla="*/ 556 h 1142"/>
                <a:gd name="T22" fmla="*/ 230 w 1251"/>
                <a:gd name="T23" fmla="*/ 508 h 1142"/>
                <a:gd name="T24" fmla="*/ 158 w 1251"/>
                <a:gd name="T25" fmla="*/ 473 h 1142"/>
                <a:gd name="T26" fmla="*/ 105 w 1251"/>
                <a:gd name="T27" fmla="*/ 460 h 1142"/>
                <a:gd name="T28" fmla="*/ 24 w 1251"/>
                <a:gd name="T29" fmla="*/ 451 h 1142"/>
                <a:gd name="T30" fmla="*/ 0 w 1251"/>
                <a:gd name="T31" fmla="*/ 463 h 1142"/>
                <a:gd name="T32" fmla="*/ 315 w 1251"/>
                <a:gd name="T33" fmla="*/ 282 h 1142"/>
                <a:gd name="T34" fmla="*/ 349 w 1251"/>
                <a:gd name="T35" fmla="*/ 320 h 1142"/>
                <a:gd name="T36" fmla="*/ 382 w 1251"/>
                <a:gd name="T37" fmla="*/ 344 h 1142"/>
                <a:gd name="T38" fmla="*/ 430 w 1251"/>
                <a:gd name="T39" fmla="*/ 382 h 1142"/>
                <a:gd name="T40" fmla="*/ 477 w 1251"/>
                <a:gd name="T41" fmla="*/ 415 h 1142"/>
                <a:gd name="T42" fmla="*/ 516 w 1251"/>
                <a:gd name="T43" fmla="*/ 444 h 1142"/>
                <a:gd name="T44" fmla="*/ 597 w 1251"/>
                <a:gd name="T45" fmla="*/ 468 h 1142"/>
                <a:gd name="T46" fmla="*/ 664 w 1251"/>
                <a:gd name="T47" fmla="*/ 468 h 1142"/>
                <a:gd name="T48" fmla="*/ 711 w 1251"/>
                <a:gd name="T49" fmla="*/ 454 h 1142"/>
                <a:gd name="T50" fmla="*/ 769 w 1251"/>
                <a:gd name="T51" fmla="*/ 420 h 1142"/>
                <a:gd name="T52" fmla="*/ 788 w 1251"/>
                <a:gd name="T53" fmla="*/ 372 h 1142"/>
                <a:gd name="T54" fmla="*/ 816 w 1251"/>
                <a:gd name="T55" fmla="*/ 329 h 1142"/>
                <a:gd name="T56" fmla="*/ 831 w 1251"/>
                <a:gd name="T57" fmla="*/ 282 h 1142"/>
                <a:gd name="T58" fmla="*/ 702 w 1251"/>
                <a:gd name="T59" fmla="*/ 57 h 1142"/>
                <a:gd name="T60" fmla="*/ 769 w 1251"/>
                <a:gd name="T61" fmla="*/ 24 h 1142"/>
                <a:gd name="T62" fmla="*/ 816 w 1251"/>
                <a:gd name="T63" fmla="*/ 5 h 1142"/>
                <a:gd name="T64" fmla="*/ 869 w 1251"/>
                <a:gd name="T65" fmla="*/ 0 h 1142"/>
                <a:gd name="T66" fmla="*/ 931 w 1251"/>
                <a:gd name="T67" fmla="*/ 19 h 1142"/>
                <a:gd name="T68" fmla="*/ 989 w 1251"/>
                <a:gd name="T69" fmla="*/ 47 h 1142"/>
                <a:gd name="T70" fmla="*/ 1036 w 1251"/>
                <a:gd name="T71" fmla="*/ 81 h 1142"/>
                <a:gd name="T72" fmla="*/ 1093 w 1251"/>
                <a:gd name="T73" fmla="*/ 129 h 1142"/>
                <a:gd name="T74" fmla="*/ 1141 w 1251"/>
                <a:gd name="T75" fmla="*/ 186 h 1142"/>
                <a:gd name="T76" fmla="*/ 1179 w 1251"/>
                <a:gd name="T77" fmla="*/ 244 h 1142"/>
                <a:gd name="T78" fmla="*/ 1208 w 1251"/>
                <a:gd name="T79" fmla="*/ 287 h 1142"/>
                <a:gd name="T80" fmla="*/ 1232 w 1251"/>
                <a:gd name="T81" fmla="*/ 368 h 1142"/>
                <a:gd name="T82" fmla="*/ 1246 w 1251"/>
                <a:gd name="T83" fmla="*/ 439 h 1142"/>
                <a:gd name="T84" fmla="*/ 1251 w 1251"/>
                <a:gd name="T85" fmla="*/ 501 h 1142"/>
                <a:gd name="T86" fmla="*/ 1237 w 1251"/>
                <a:gd name="T87" fmla="*/ 583 h 1142"/>
                <a:gd name="T88" fmla="*/ 1208 w 1251"/>
                <a:gd name="T89" fmla="*/ 654 h 1142"/>
                <a:gd name="T90" fmla="*/ 1165 w 1251"/>
                <a:gd name="T91" fmla="*/ 692 h 1142"/>
                <a:gd name="T92" fmla="*/ 379 w 1251"/>
                <a:gd name="T93" fmla="*/ 1142 h 114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251"/>
                <a:gd name="T142" fmla="*/ 0 h 1142"/>
                <a:gd name="T143" fmla="*/ 1251 w 1251"/>
                <a:gd name="T144" fmla="*/ 1142 h 114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251" h="1142">
                  <a:moveTo>
                    <a:pt x="379" y="1142"/>
                  </a:moveTo>
                  <a:lnTo>
                    <a:pt x="408" y="1089"/>
                  </a:lnTo>
                  <a:lnTo>
                    <a:pt x="446" y="1041"/>
                  </a:lnTo>
                  <a:lnTo>
                    <a:pt x="451" y="979"/>
                  </a:lnTo>
                  <a:lnTo>
                    <a:pt x="456" y="907"/>
                  </a:lnTo>
                  <a:lnTo>
                    <a:pt x="451" y="844"/>
                  </a:lnTo>
                  <a:lnTo>
                    <a:pt x="432" y="791"/>
                  </a:lnTo>
                  <a:lnTo>
                    <a:pt x="398" y="724"/>
                  </a:lnTo>
                  <a:lnTo>
                    <a:pt x="374" y="667"/>
                  </a:lnTo>
                  <a:lnTo>
                    <a:pt x="341" y="614"/>
                  </a:lnTo>
                  <a:lnTo>
                    <a:pt x="293" y="556"/>
                  </a:lnTo>
                  <a:lnTo>
                    <a:pt x="230" y="508"/>
                  </a:lnTo>
                  <a:lnTo>
                    <a:pt x="158" y="473"/>
                  </a:lnTo>
                  <a:lnTo>
                    <a:pt x="105" y="460"/>
                  </a:lnTo>
                  <a:lnTo>
                    <a:pt x="24" y="451"/>
                  </a:lnTo>
                  <a:lnTo>
                    <a:pt x="0" y="463"/>
                  </a:lnTo>
                  <a:lnTo>
                    <a:pt x="315" y="282"/>
                  </a:lnTo>
                  <a:lnTo>
                    <a:pt x="349" y="320"/>
                  </a:lnTo>
                  <a:lnTo>
                    <a:pt x="382" y="344"/>
                  </a:lnTo>
                  <a:lnTo>
                    <a:pt x="430" y="382"/>
                  </a:lnTo>
                  <a:lnTo>
                    <a:pt x="477" y="415"/>
                  </a:lnTo>
                  <a:lnTo>
                    <a:pt x="516" y="444"/>
                  </a:lnTo>
                  <a:lnTo>
                    <a:pt x="597" y="468"/>
                  </a:lnTo>
                  <a:lnTo>
                    <a:pt x="664" y="468"/>
                  </a:lnTo>
                  <a:lnTo>
                    <a:pt x="711" y="454"/>
                  </a:lnTo>
                  <a:lnTo>
                    <a:pt x="769" y="420"/>
                  </a:lnTo>
                  <a:lnTo>
                    <a:pt x="788" y="372"/>
                  </a:lnTo>
                  <a:lnTo>
                    <a:pt x="816" y="329"/>
                  </a:lnTo>
                  <a:lnTo>
                    <a:pt x="831" y="282"/>
                  </a:lnTo>
                  <a:lnTo>
                    <a:pt x="702" y="57"/>
                  </a:lnTo>
                  <a:lnTo>
                    <a:pt x="769" y="24"/>
                  </a:lnTo>
                  <a:lnTo>
                    <a:pt x="816" y="5"/>
                  </a:lnTo>
                  <a:lnTo>
                    <a:pt x="869" y="0"/>
                  </a:lnTo>
                  <a:lnTo>
                    <a:pt x="931" y="19"/>
                  </a:lnTo>
                  <a:lnTo>
                    <a:pt x="989" y="47"/>
                  </a:lnTo>
                  <a:lnTo>
                    <a:pt x="1036" y="81"/>
                  </a:lnTo>
                  <a:lnTo>
                    <a:pt x="1093" y="129"/>
                  </a:lnTo>
                  <a:lnTo>
                    <a:pt x="1141" y="186"/>
                  </a:lnTo>
                  <a:lnTo>
                    <a:pt x="1179" y="244"/>
                  </a:lnTo>
                  <a:lnTo>
                    <a:pt x="1208" y="287"/>
                  </a:lnTo>
                  <a:lnTo>
                    <a:pt x="1232" y="368"/>
                  </a:lnTo>
                  <a:lnTo>
                    <a:pt x="1246" y="439"/>
                  </a:lnTo>
                  <a:lnTo>
                    <a:pt x="1251" y="501"/>
                  </a:lnTo>
                  <a:lnTo>
                    <a:pt x="1237" y="583"/>
                  </a:lnTo>
                  <a:lnTo>
                    <a:pt x="1208" y="654"/>
                  </a:lnTo>
                  <a:lnTo>
                    <a:pt x="1165" y="692"/>
                  </a:lnTo>
                  <a:lnTo>
                    <a:pt x="379" y="11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2148" y="1678"/>
              <a:ext cx="521" cy="459"/>
            </a:xfrm>
            <a:custGeom>
              <a:avLst/>
              <a:gdLst>
                <a:gd name="T0" fmla="*/ 0 w 1308"/>
                <a:gd name="T1" fmla="*/ 0 h 1152"/>
                <a:gd name="T2" fmla="*/ 0 w 1308"/>
                <a:gd name="T3" fmla="*/ 0 h 1152"/>
                <a:gd name="T4" fmla="*/ 0 w 1308"/>
                <a:gd name="T5" fmla="*/ 0 h 1152"/>
                <a:gd name="T6" fmla="*/ 0 w 1308"/>
                <a:gd name="T7" fmla="*/ 0 h 1152"/>
                <a:gd name="T8" fmla="*/ 0 w 1308"/>
                <a:gd name="T9" fmla="*/ 0 h 1152"/>
                <a:gd name="T10" fmla="*/ 0 w 1308"/>
                <a:gd name="T11" fmla="*/ 0 h 1152"/>
                <a:gd name="T12" fmla="*/ 0 w 1308"/>
                <a:gd name="T13" fmla="*/ 0 h 1152"/>
                <a:gd name="T14" fmla="*/ 0 w 1308"/>
                <a:gd name="T15" fmla="*/ 0 h 1152"/>
                <a:gd name="T16" fmla="*/ 0 w 1308"/>
                <a:gd name="T17" fmla="*/ 0 h 1152"/>
                <a:gd name="T18" fmla="*/ 0 w 1308"/>
                <a:gd name="T19" fmla="*/ 0 h 1152"/>
                <a:gd name="T20" fmla="*/ 0 w 1308"/>
                <a:gd name="T21" fmla="*/ 0 h 1152"/>
                <a:gd name="T22" fmla="*/ 0 w 1308"/>
                <a:gd name="T23" fmla="*/ 0 h 1152"/>
                <a:gd name="T24" fmla="*/ 0 w 1308"/>
                <a:gd name="T25" fmla="*/ 0 h 1152"/>
                <a:gd name="T26" fmla="*/ 0 w 1308"/>
                <a:gd name="T27" fmla="*/ 0 h 1152"/>
                <a:gd name="T28" fmla="*/ 0 w 1308"/>
                <a:gd name="T29" fmla="*/ 0 h 1152"/>
                <a:gd name="T30" fmla="*/ 0 w 1308"/>
                <a:gd name="T31" fmla="*/ 0 h 1152"/>
                <a:gd name="T32" fmla="*/ 0 w 1308"/>
                <a:gd name="T33" fmla="*/ 0 h 1152"/>
                <a:gd name="T34" fmla="*/ 0 w 1308"/>
                <a:gd name="T35" fmla="*/ 0 h 1152"/>
                <a:gd name="T36" fmla="*/ 0 w 1308"/>
                <a:gd name="T37" fmla="*/ 0 h 1152"/>
                <a:gd name="T38" fmla="*/ 0 w 1308"/>
                <a:gd name="T39" fmla="*/ 0 h 1152"/>
                <a:gd name="T40" fmla="*/ 0 w 1308"/>
                <a:gd name="T41" fmla="*/ 0 h 1152"/>
                <a:gd name="T42" fmla="*/ 0 w 1308"/>
                <a:gd name="T43" fmla="*/ 0 h 1152"/>
                <a:gd name="T44" fmla="*/ 0 w 1308"/>
                <a:gd name="T45" fmla="*/ 0 h 1152"/>
                <a:gd name="T46" fmla="*/ 0 w 1308"/>
                <a:gd name="T47" fmla="*/ 0 h 1152"/>
                <a:gd name="T48" fmla="*/ 0 w 1308"/>
                <a:gd name="T49" fmla="*/ 0 h 1152"/>
                <a:gd name="T50" fmla="*/ 0 w 1308"/>
                <a:gd name="T51" fmla="*/ 0 h 11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08"/>
                <a:gd name="T79" fmla="*/ 0 h 1152"/>
                <a:gd name="T80" fmla="*/ 1308 w 1308"/>
                <a:gd name="T81" fmla="*/ 1152 h 11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08" h="1152">
                  <a:moveTo>
                    <a:pt x="276" y="0"/>
                  </a:moveTo>
                  <a:lnTo>
                    <a:pt x="0" y="708"/>
                  </a:lnTo>
                  <a:lnTo>
                    <a:pt x="96" y="780"/>
                  </a:lnTo>
                  <a:lnTo>
                    <a:pt x="192" y="864"/>
                  </a:lnTo>
                  <a:lnTo>
                    <a:pt x="288" y="936"/>
                  </a:lnTo>
                  <a:lnTo>
                    <a:pt x="408" y="1032"/>
                  </a:lnTo>
                  <a:lnTo>
                    <a:pt x="516" y="1104"/>
                  </a:lnTo>
                  <a:lnTo>
                    <a:pt x="636" y="1140"/>
                  </a:lnTo>
                  <a:lnTo>
                    <a:pt x="744" y="1152"/>
                  </a:lnTo>
                  <a:lnTo>
                    <a:pt x="888" y="1152"/>
                  </a:lnTo>
                  <a:lnTo>
                    <a:pt x="1020" y="1116"/>
                  </a:lnTo>
                  <a:lnTo>
                    <a:pt x="1140" y="1044"/>
                  </a:lnTo>
                  <a:lnTo>
                    <a:pt x="1212" y="960"/>
                  </a:lnTo>
                  <a:lnTo>
                    <a:pt x="1284" y="852"/>
                  </a:lnTo>
                  <a:lnTo>
                    <a:pt x="1308" y="744"/>
                  </a:lnTo>
                  <a:lnTo>
                    <a:pt x="1308" y="636"/>
                  </a:lnTo>
                  <a:lnTo>
                    <a:pt x="1044" y="12"/>
                  </a:lnTo>
                  <a:lnTo>
                    <a:pt x="1020" y="108"/>
                  </a:lnTo>
                  <a:lnTo>
                    <a:pt x="960" y="180"/>
                  </a:lnTo>
                  <a:lnTo>
                    <a:pt x="864" y="204"/>
                  </a:lnTo>
                  <a:lnTo>
                    <a:pt x="732" y="264"/>
                  </a:lnTo>
                  <a:lnTo>
                    <a:pt x="588" y="264"/>
                  </a:lnTo>
                  <a:lnTo>
                    <a:pt x="480" y="240"/>
                  </a:lnTo>
                  <a:lnTo>
                    <a:pt x="336" y="192"/>
                  </a:lnTo>
                  <a:lnTo>
                    <a:pt x="276" y="108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 rot="-1728577">
              <a:off x="1770" y="2078"/>
              <a:ext cx="514" cy="77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2255" y="1602"/>
              <a:ext cx="310" cy="196"/>
            </a:xfrm>
            <a:prstGeom prst="ellipse">
              <a:avLst/>
            </a:prstGeom>
            <a:solidFill>
              <a:srgbClr val="7E3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zh-CN"/>
            </a:p>
          </p:txBody>
        </p:sp>
      </p:grp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463137" y="390882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895427" y="2409474"/>
            <a:ext cx="58657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两立体相交表面产生的交线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相贯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线</a:t>
            </a:r>
            <a:endParaRPr kumimoji="1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48" name="Group 32"/>
          <p:cNvGrpSpPr>
            <a:grpSpLocks/>
          </p:cNvGrpSpPr>
          <p:nvPr/>
        </p:nvGrpSpPr>
        <p:grpSpPr bwMode="auto">
          <a:xfrm>
            <a:off x="2315499" y="3364309"/>
            <a:ext cx="1858963" cy="1798638"/>
            <a:chOff x="1339" y="108"/>
            <a:chExt cx="961" cy="993"/>
          </a:xfrm>
        </p:grpSpPr>
        <p:graphicFrame>
          <p:nvGraphicFramePr>
            <p:cNvPr id="49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998702"/>
                </p:ext>
              </p:extLst>
            </p:nvPr>
          </p:nvGraphicFramePr>
          <p:xfrm>
            <a:off x="1347" y="108"/>
            <a:ext cx="953" cy="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3" name="BMP 图像" r:id="rId3" imgW="2305080" imgH="2400480" progId="Paint.Picture">
                    <p:embed/>
                  </p:oleObj>
                </mc:Choice>
                <mc:Fallback>
                  <p:oleObj name="BMP 图像" r:id="rId3" imgW="2305080" imgH="2400480" progId="Paint.Picture">
                    <p:embed/>
                    <p:pic>
                      <p:nvPicPr>
                        <p:cNvPr id="1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08"/>
                          <a:ext cx="953" cy="9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339" y="131"/>
              <a:ext cx="205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" name="Freeform 16"/>
          <p:cNvSpPr>
            <a:spLocks/>
          </p:cNvSpPr>
          <p:nvPr/>
        </p:nvSpPr>
        <p:spPr bwMode="auto">
          <a:xfrm>
            <a:off x="6609811" y="3658563"/>
            <a:ext cx="746125" cy="260350"/>
          </a:xfrm>
          <a:custGeom>
            <a:avLst/>
            <a:gdLst>
              <a:gd name="T0" fmla="*/ 0 w 470"/>
              <a:gd name="T1" fmla="*/ 2147483646 h 164"/>
              <a:gd name="T2" fmla="*/ 2147483646 w 470"/>
              <a:gd name="T3" fmla="*/ 2147483646 h 164"/>
              <a:gd name="T4" fmla="*/ 2147483646 w 470"/>
              <a:gd name="T5" fmla="*/ 2147483646 h 164"/>
              <a:gd name="T6" fmla="*/ 2147483646 w 470"/>
              <a:gd name="T7" fmla="*/ 2147483646 h 164"/>
              <a:gd name="T8" fmla="*/ 2147483646 w 470"/>
              <a:gd name="T9" fmla="*/ 2147483646 h 164"/>
              <a:gd name="T10" fmla="*/ 2147483646 w 470"/>
              <a:gd name="T11" fmla="*/ 2147483646 h 164"/>
              <a:gd name="T12" fmla="*/ 2147483646 w 470"/>
              <a:gd name="T13" fmla="*/ 2147483646 h 164"/>
              <a:gd name="T14" fmla="*/ 2147483646 w 470"/>
              <a:gd name="T15" fmla="*/ 2147483646 h 164"/>
              <a:gd name="T16" fmla="*/ 2147483646 w 470"/>
              <a:gd name="T17" fmla="*/ 2147483646 h 164"/>
              <a:gd name="T18" fmla="*/ 2147483646 w 470"/>
              <a:gd name="T19" fmla="*/ 0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70" h="164">
                <a:moveTo>
                  <a:pt x="0" y="12"/>
                </a:moveTo>
                <a:cubicBezTo>
                  <a:pt x="7" y="20"/>
                  <a:pt x="25" y="48"/>
                  <a:pt x="42" y="63"/>
                </a:cubicBezTo>
                <a:cubicBezTo>
                  <a:pt x="59" y="78"/>
                  <a:pt x="82" y="93"/>
                  <a:pt x="102" y="105"/>
                </a:cubicBezTo>
                <a:cubicBezTo>
                  <a:pt x="122" y="117"/>
                  <a:pt x="142" y="129"/>
                  <a:pt x="165" y="138"/>
                </a:cubicBezTo>
                <a:cubicBezTo>
                  <a:pt x="188" y="147"/>
                  <a:pt x="217" y="152"/>
                  <a:pt x="240" y="156"/>
                </a:cubicBezTo>
                <a:cubicBezTo>
                  <a:pt x="263" y="160"/>
                  <a:pt x="281" y="164"/>
                  <a:pt x="306" y="162"/>
                </a:cubicBezTo>
                <a:cubicBezTo>
                  <a:pt x="331" y="160"/>
                  <a:pt x="368" y="150"/>
                  <a:pt x="390" y="141"/>
                </a:cubicBezTo>
                <a:cubicBezTo>
                  <a:pt x="412" y="132"/>
                  <a:pt x="426" y="125"/>
                  <a:pt x="438" y="111"/>
                </a:cubicBezTo>
                <a:cubicBezTo>
                  <a:pt x="450" y="97"/>
                  <a:pt x="460" y="75"/>
                  <a:pt x="465" y="57"/>
                </a:cubicBezTo>
                <a:cubicBezTo>
                  <a:pt x="470" y="39"/>
                  <a:pt x="467" y="12"/>
                  <a:pt x="468" y="0"/>
                </a:cubicBezTo>
              </a:path>
            </a:pathLst>
          </a:custGeom>
          <a:noFill/>
          <a:ln w="381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2" name="Group 17"/>
          <p:cNvGrpSpPr>
            <a:grpSpLocks/>
          </p:cNvGrpSpPr>
          <p:nvPr/>
        </p:nvGrpSpPr>
        <p:grpSpPr bwMode="auto">
          <a:xfrm>
            <a:off x="2791749" y="4004072"/>
            <a:ext cx="914400" cy="261937"/>
            <a:chOff x="1026" y="2457"/>
            <a:chExt cx="576" cy="165"/>
          </a:xfrm>
        </p:grpSpPr>
        <p:sp>
          <p:nvSpPr>
            <p:cNvPr id="53" name="Freeform 18"/>
            <p:cNvSpPr>
              <a:spLocks/>
            </p:cNvSpPr>
            <p:nvPr/>
          </p:nvSpPr>
          <p:spPr bwMode="auto">
            <a:xfrm>
              <a:off x="1026" y="2482"/>
              <a:ext cx="261" cy="137"/>
            </a:xfrm>
            <a:custGeom>
              <a:avLst/>
              <a:gdLst>
                <a:gd name="T0" fmla="*/ 0 w 261"/>
                <a:gd name="T1" fmla="*/ 2 h 137"/>
                <a:gd name="T2" fmla="*/ 57 w 261"/>
                <a:gd name="T3" fmla="*/ 2 h 137"/>
                <a:gd name="T4" fmla="*/ 96 w 261"/>
                <a:gd name="T5" fmla="*/ 14 h 137"/>
                <a:gd name="T6" fmla="*/ 141 w 261"/>
                <a:gd name="T7" fmla="*/ 29 h 137"/>
                <a:gd name="T8" fmla="*/ 183 w 261"/>
                <a:gd name="T9" fmla="*/ 62 h 137"/>
                <a:gd name="T10" fmla="*/ 228 w 261"/>
                <a:gd name="T11" fmla="*/ 104 h 137"/>
                <a:gd name="T12" fmla="*/ 261 w 261"/>
                <a:gd name="T13" fmla="*/ 13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1" h="137">
                  <a:moveTo>
                    <a:pt x="0" y="2"/>
                  </a:moveTo>
                  <a:cubicBezTo>
                    <a:pt x="20" y="1"/>
                    <a:pt x="41" y="0"/>
                    <a:pt x="57" y="2"/>
                  </a:cubicBezTo>
                  <a:cubicBezTo>
                    <a:pt x="73" y="4"/>
                    <a:pt x="82" y="9"/>
                    <a:pt x="96" y="14"/>
                  </a:cubicBezTo>
                  <a:cubicBezTo>
                    <a:pt x="110" y="19"/>
                    <a:pt x="127" y="21"/>
                    <a:pt x="141" y="29"/>
                  </a:cubicBezTo>
                  <a:cubicBezTo>
                    <a:pt x="155" y="37"/>
                    <a:pt x="168" y="49"/>
                    <a:pt x="183" y="62"/>
                  </a:cubicBezTo>
                  <a:cubicBezTo>
                    <a:pt x="198" y="75"/>
                    <a:pt x="215" y="92"/>
                    <a:pt x="228" y="104"/>
                  </a:cubicBezTo>
                  <a:cubicBezTo>
                    <a:pt x="241" y="116"/>
                    <a:pt x="251" y="126"/>
                    <a:pt x="261" y="137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290" y="2457"/>
              <a:ext cx="312" cy="16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椭圆 1"/>
          <p:cNvSpPr>
            <a:spLocks noChangeArrowheads="1"/>
          </p:cNvSpPr>
          <p:nvPr/>
        </p:nvSpPr>
        <p:spPr bwMode="auto">
          <a:xfrm>
            <a:off x="444022" y="43260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TextBox 32"/>
          <p:cNvSpPr txBox="1">
            <a:spLocks noChangeArrowheads="1"/>
          </p:cNvSpPr>
          <p:nvPr/>
        </p:nvSpPr>
        <p:spPr bwMode="auto">
          <a:xfrm>
            <a:off x="507215" y="510780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7" name="TextBox 76"/>
          <p:cNvSpPr txBox="1"/>
          <p:nvPr/>
        </p:nvSpPr>
        <p:spPr>
          <a:xfrm>
            <a:off x="1352087" y="538334"/>
            <a:ext cx="1346725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7" grpId="0" autoUpdateAnimBg="0"/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/>
        </p:nvSpPr>
        <p:spPr bwMode="auto">
          <a:xfrm>
            <a:off x="6553200" y="59372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5F4FB757-9741-4DE5-924E-ABB24F3BAE1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317275" y="5168084"/>
            <a:ext cx="5919022" cy="8309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相贯线的作图实质是找出相贯的两立体表面的若干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共有点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的投影。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98761" y="3971704"/>
            <a:ext cx="3082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共有性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78123" y="1077691"/>
            <a:ext cx="313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表面性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165585" y="1620616"/>
            <a:ext cx="420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相贯线位于两立体的表面上。</a:t>
            </a:r>
            <a:endParaRPr kumimoji="1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62410" y="4543204"/>
            <a:ext cx="45159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相贯线是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两立体表面的共有线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903523" y="2113862"/>
            <a:ext cx="342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★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封闭性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419460" y="2875961"/>
            <a:ext cx="54943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相贯线一般是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封闭的空间折线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（通常由直线和曲线组成）或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空间曲线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948297"/>
              </p:ext>
            </p:extLst>
          </p:nvPr>
        </p:nvGraphicFramePr>
        <p:xfrm>
          <a:off x="6913798" y="2401880"/>
          <a:ext cx="2087488" cy="2189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Image" r:id="rId3" imgW="2590200" imgH="2717280" progId="Photoshop.Image.7">
                  <p:embed/>
                </p:oleObj>
              </mc:Choice>
              <mc:Fallback>
                <p:oleObj name="Image" r:id="rId3" imgW="2590200" imgH="2717280" progId="Photoshop.Image.7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3798" y="2401880"/>
                        <a:ext cx="2087488" cy="2189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86327"/>
              </p:ext>
            </p:extLst>
          </p:nvPr>
        </p:nvGraphicFramePr>
        <p:xfrm>
          <a:off x="6678390" y="262919"/>
          <a:ext cx="2092492" cy="194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Image" r:id="rId5" imgW="2793600" imgH="2603160" progId="Photoshop.Image.7">
                  <p:embed/>
                </p:oleObj>
              </mc:Choice>
              <mc:Fallback>
                <p:oleObj name="Image" r:id="rId5" imgW="2793600" imgH="2603160" progId="Photoshop.Image.7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8390" y="262919"/>
                        <a:ext cx="2092492" cy="1949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椭圆 1"/>
          <p:cNvSpPr>
            <a:spLocks noChangeArrowheads="1"/>
          </p:cNvSpPr>
          <p:nvPr/>
        </p:nvSpPr>
        <p:spPr bwMode="auto">
          <a:xfrm>
            <a:off x="279559" y="298935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342752" y="377110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1187624" y="404664"/>
            <a:ext cx="307787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贯线的主要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924607"/>
              </p:ext>
            </p:extLst>
          </p:nvPr>
        </p:nvGraphicFramePr>
        <p:xfrm>
          <a:off x="1727200" y="4084638"/>
          <a:ext cx="209232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Image" r:id="rId3" imgW="2793600" imgH="2603160" progId="Photoshop.Image.7">
                  <p:embed/>
                </p:oleObj>
              </mc:Choice>
              <mc:Fallback>
                <p:oleObj name="Image" r:id="rId3" imgW="2793600" imgH="2603160" progId="Photoshop.Image.7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084638"/>
                        <a:ext cx="209232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622573E-B58D-4103-990E-C660617197C7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623889" y="1257300"/>
            <a:ext cx="7332488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★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是由若干段平面曲线或直线组成的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空间折线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，每一段是平面体的棱面与回转体表面的交线。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623888" y="2744788"/>
            <a:ext cx="769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★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求交线的实质是求各棱面与回转面的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截交线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>
            <a:off x="622300" y="314037"/>
            <a:ext cx="7094538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ctr" defTabSz="914400" eaLnBrk="1" latinLnBrk="0" hangingPunct="1">
              <a:defRPr sz="320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4400" latinLnBrk="0">
              <a:defRPr sz="1800"/>
            </a:lvl2pPr>
            <a:lvl3pPr defTabSz="914400" latinLnBrk="0">
              <a:defRPr sz="1800"/>
            </a:lvl3pPr>
            <a:lvl4pPr defTabSz="914400" latinLnBrk="0">
              <a:defRPr sz="1800"/>
            </a:lvl4pPr>
            <a:lvl5pPr defTabSz="914400" latinLnBrk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zh-CN" dirty="0"/>
              <a:t>6.1 </a:t>
            </a:r>
            <a:r>
              <a:rPr lang="zh-CN" altLang="en-US" dirty="0"/>
              <a:t>平面体与回转体相交</a:t>
            </a:r>
          </a:p>
        </p:txBody>
      </p:sp>
      <p:sp>
        <p:nvSpPr>
          <p:cNvPr id="8199" name="Freeform 17"/>
          <p:cNvSpPr>
            <a:spLocks/>
          </p:cNvSpPr>
          <p:nvPr/>
        </p:nvSpPr>
        <p:spPr bwMode="auto">
          <a:xfrm>
            <a:off x="2284413" y="4733925"/>
            <a:ext cx="438150" cy="246063"/>
          </a:xfrm>
          <a:custGeom>
            <a:avLst/>
            <a:gdLst>
              <a:gd name="T0" fmla="*/ 0 w 10000"/>
              <a:gd name="T1" fmla="*/ 16832 h 10000"/>
              <a:gd name="T2" fmla="*/ 104789 w 10000"/>
              <a:gd name="T3" fmla="*/ 98 h 10000"/>
              <a:gd name="T4" fmla="*/ 166691 w 10000"/>
              <a:gd name="T5" fmla="*/ 11662 h 10000"/>
              <a:gd name="T6" fmla="*/ 242583 w 10000"/>
              <a:gd name="T7" fmla="*/ 43587 h 10000"/>
              <a:gd name="T8" fmla="*/ 318781 w 10000"/>
              <a:gd name="T9" fmla="*/ 99056 h 10000"/>
              <a:gd name="T10" fmla="*/ 376225 w 10000"/>
              <a:gd name="T11" fmla="*/ 159278 h 10000"/>
              <a:gd name="T12" fmla="*/ 419111 w 10000"/>
              <a:gd name="T13" fmla="*/ 211685 h 10000"/>
              <a:gd name="T14" fmla="*/ 433406 w 10000"/>
              <a:gd name="T15" fmla="*/ 245006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0" h="10000">
                <a:moveTo>
                  <a:pt x="0" y="687"/>
                </a:moveTo>
                <a:cubicBezTo>
                  <a:pt x="400" y="687"/>
                  <a:pt x="1761" y="40"/>
                  <a:pt x="2397" y="4"/>
                </a:cubicBezTo>
                <a:cubicBezTo>
                  <a:pt x="3032" y="-31"/>
                  <a:pt x="3288" y="180"/>
                  <a:pt x="3813" y="476"/>
                </a:cubicBezTo>
                <a:cubicBezTo>
                  <a:pt x="4338" y="772"/>
                  <a:pt x="4969" y="1184"/>
                  <a:pt x="5549" y="1779"/>
                </a:cubicBezTo>
                <a:cubicBezTo>
                  <a:pt x="6129" y="2374"/>
                  <a:pt x="6783" y="3256"/>
                  <a:pt x="7292" y="4043"/>
                </a:cubicBezTo>
                <a:cubicBezTo>
                  <a:pt x="7801" y="4830"/>
                  <a:pt x="8224" y="5735"/>
                  <a:pt x="8606" y="6501"/>
                </a:cubicBezTo>
                <a:cubicBezTo>
                  <a:pt x="8988" y="7267"/>
                  <a:pt x="9369" y="8057"/>
                  <a:pt x="9587" y="8640"/>
                </a:cubicBezTo>
                <a:cubicBezTo>
                  <a:pt x="9805" y="9223"/>
                  <a:pt x="10168" y="9417"/>
                  <a:pt x="9914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 flipV="1">
            <a:off x="2713038" y="4821238"/>
            <a:ext cx="604837" cy="160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82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984625"/>
            <a:ext cx="225742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Freeform 19"/>
          <p:cNvSpPr>
            <a:spLocks/>
          </p:cNvSpPr>
          <p:nvPr/>
        </p:nvSpPr>
        <p:spPr bwMode="auto">
          <a:xfrm>
            <a:off x="5900738" y="4667250"/>
            <a:ext cx="1103312" cy="417513"/>
          </a:xfrm>
          <a:custGeom>
            <a:avLst/>
            <a:gdLst>
              <a:gd name="T0" fmla="*/ 0 w 10000"/>
              <a:gd name="T1" fmla="*/ 0 h 10000"/>
              <a:gd name="T2" fmla="*/ 178421 w 10000"/>
              <a:gd name="T3" fmla="*/ 10391 h 10000"/>
              <a:gd name="T4" fmla="*/ 330454 w 10000"/>
              <a:gd name="T5" fmla="*/ 25413 h 10000"/>
              <a:gd name="T6" fmla="*/ 484033 w 10000"/>
              <a:gd name="T7" fmla="*/ 54081 h 10000"/>
              <a:gd name="T8" fmla="*/ 606808 w 10000"/>
              <a:gd name="T9" fmla="*/ 85879 h 10000"/>
              <a:gd name="T10" fmla="*/ 739299 w 10000"/>
              <a:gd name="T11" fmla="*/ 137165 h 10000"/>
              <a:gd name="T12" fmla="*/ 862626 w 10000"/>
              <a:gd name="T13" fmla="*/ 201720 h 10000"/>
              <a:gd name="T14" fmla="*/ 925669 w 10000"/>
              <a:gd name="T15" fmla="*/ 238567 h 10000"/>
              <a:gd name="T16" fmla="*/ 982751 w 10000"/>
              <a:gd name="T17" fmla="*/ 277667 h 10000"/>
              <a:gd name="T18" fmla="*/ 1050431 w 10000"/>
              <a:gd name="T19" fmla="*/ 337925 h 10000"/>
              <a:gd name="T20" fmla="*/ 1104090 w 10000"/>
              <a:gd name="T21" fmla="*/ 417294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000">
                <a:moveTo>
                  <a:pt x="0" y="0"/>
                </a:moveTo>
                <a:cubicBezTo>
                  <a:pt x="337" y="52"/>
                  <a:pt x="1117" y="148"/>
                  <a:pt x="1616" y="249"/>
                </a:cubicBezTo>
                <a:cubicBezTo>
                  <a:pt x="2115" y="350"/>
                  <a:pt x="2532" y="435"/>
                  <a:pt x="2993" y="609"/>
                </a:cubicBezTo>
                <a:cubicBezTo>
                  <a:pt x="3454" y="784"/>
                  <a:pt x="3967" y="1055"/>
                  <a:pt x="4384" y="1296"/>
                </a:cubicBezTo>
                <a:cubicBezTo>
                  <a:pt x="4801" y="1537"/>
                  <a:pt x="5111" y="1726"/>
                  <a:pt x="5496" y="2058"/>
                </a:cubicBezTo>
                <a:cubicBezTo>
                  <a:pt x="5881" y="2390"/>
                  <a:pt x="6310" y="2824"/>
                  <a:pt x="6696" y="3287"/>
                </a:cubicBezTo>
                <a:cubicBezTo>
                  <a:pt x="7082" y="3750"/>
                  <a:pt x="7532" y="4429"/>
                  <a:pt x="7813" y="4834"/>
                </a:cubicBezTo>
                <a:cubicBezTo>
                  <a:pt x="8094" y="5239"/>
                  <a:pt x="8203" y="5414"/>
                  <a:pt x="8384" y="5717"/>
                </a:cubicBezTo>
                <a:cubicBezTo>
                  <a:pt x="8565" y="6020"/>
                  <a:pt x="8713" y="6257"/>
                  <a:pt x="8901" y="6654"/>
                </a:cubicBezTo>
                <a:cubicBezTo>
                  <a:pt x="9089" y="7051"/>
                  <a:pt x="9331" y="7540"/>
                  <a:pt x="9514" y="8098"/>
                </a:cubicBezTo>
                <a:cubicBezTo>
                  <a:pt x="9697" y="8656"/>
                  <a:pt x="9853" y="9499"/>
                  <a:pt x="10000" y="1000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  <p:bldP spid="1515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5675313" y="636588"/>
            <a:ext cx="0" cy="27336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88988" y="2259013"/>
            <a:ext cx="306863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4976813" y="798513"/>
            <a:ext cx="1587" cy="679450"/>
          </a:xfrm>
          <a:custGeom>
            <a:avLst/>
            <a:gdLst>
              <a:gd name="T0" fmla="*/ 0 w 1"/>
              <a:gd name="T1" fmla="*/ 0 h 428"/>
              <a:gd name="T2" fmla="*/ 0 w 1"/>
              <a:gd name="T3" fmla="*/ 2147483646 h 428"/>
              <a:gd name="T4" fmla="*/ 0 60000 65536"/>
              <a:gd name="T5" fmla="*/ 0 60000 65536"/>
              <a:gd name="T6" fmla="*/ 0 w 1"/>
              <a:gd name="T7" fmla="*/ 0 h 428"/>
              <a:gd name="T8" fmla="*/ 1 w 1"/>
              <a:gd name="T9" fmla="*/ 428 h 4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8">
                <a:moveTo>
                  <a:pt x="0" y="0"/>
                </a:moveTo>
                <a:lnTo>
                  <a:pt x="0" y="428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57338" y="798513"/>
            <a:ext cx="1524000" cy="4572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47738" y="1255713"/>
            <a:ext cx="2743200" cy="1905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947738" y="1257300"/>
            <a:ext cx="2743200" cy="190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441825" y="2246313"/>
            <a:ext cx="24780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625975" y="1235075"/>
            <a:ext cx="2071688" cy="1946275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947738" y="3694113"/>
            <a:ext cx="2743200" cy="190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557338" y="3998913"/>
            <a:ext cx="1524000" cy="1295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4984750" y="800100"/>
            <a:ext cx="1370013" cy="7938"/>
          </a:xfrm>
          <a:custGeom>
            <a:avLst/>
            <a:gdLst>
              <a:gd name="T0" fmla="*/ 0 w 863"/>
              <a:gd name="T1" fmla="*/ 0 h 5"/>
              <a:gd name="T2" fmla="*/ 2147483646 w 863"/>
              <a:gd name="T3" fmla="*/ 2147483646 h 5"/>
              <a:gd name="T4" fmla="*/ 0 60000 65536"/>
              <a:gd name="T5" fmla="*/ 0 60000 65536"/>
              <a:gd name="T6" fmla="*/ 0 w 863"/>
              <a:gd name="T7" fmla="*/ 0 h 5"/>
              <a:gd name="T8" fmla="*/ 863 w 863"/>
              <a:gd name="T9" fmla="*/ 5 h 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63" h="5">
                <a:moveTo>
                  <a:pt x="0" y="0"/>
                </a:moveTo>
                <a:lnTo>
                  <a:pt x="863" y="5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6351588" y="808038"/>
            <a:ext cx="1587" cy="671512"/>
          </a:xfrm>
          <a:custGeom>
            <a:avLst/>
            <a:gdLst>
              <a:gd name="T0" fmla="*/ 0 w 1"/>
              <a:gd name="T1" fmla="*/ 0 h 423"/>
              <a:gd name="T2" fmla="*/ 0 w 1"/>
              <a:gd name="T3" fmla="*/ 2147483646 h 423"/>
              <a:gd name="T4" fmla="*/ 0 60000 65536"/>
              <a:gd name="T5" fmla="*/ 0 60000 65536"/>
              <a:gd name="T6" fmla="*/ 0 w 1"/>
              <a:gd name="T7" fmla="*/ 0 h 423"/>
              <a:gd name="T8" fmla="*/ 1 w 1"/>
              <a:gd name="T9" fmla="*/ 423 h 4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3">
                <a:moveTo>
                  <a:pt x="0" y="0"/>
                </a:moveTo>
                <a:lnTo>
                  <a:pt x="0" y="423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57338" y="1255713"/>
            <a:ext cx="1524000" cy="2743200"/>
            <a:chOff x="1440" y="960"/>
            <a:chExt cx="960" cy="1728"/>
          </a:xfrm>
        </p:grpSpPr>
        <p:sp>
          <p:nvSpPr>
            <p:cNvPr id="9295" name="Line 16"/>
            <p:cNvSpPr>
              <a:spLocks noChangeShapeType="1"/>
            </p:cNvSpPr>
            <p:nvPr/>
          </p:nvSpPr>
          <p:spPr bwMode="auto">
            <a:xfrm>
              <a:off x="2400" y="9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Line 17"/>
            <p:cNvSpPr>
              <a:spLocks noChangeShapeType="1"/>
            </p:cNvSpPr>
            <p:nvPr/>
          </p:nvSpPr>
          <p:spPr bwMode="auto">
            <a:xfrm>
              <a:off x="1440" y="96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18" name="Line 18"/>
          <p:cNvSpPr>
            <a:spLocks noChangeShapeType="1"/>
          </p:cNvSpPr>
          <p:nvPr/>
        </p:nvSpPr>
        <p:spPr bwMode="auto">
          <a:xfrm flipH="1">
            <a:off x="1404938" y="1484313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Line 19"/>
          <p:cNvSpPr>
            <a:spLocks noChangeShapeType="1"/>
          </p:cNvSpPr>
          <p:nvPr/>
        </p:nvSpPr>
        <p:spPr bwMode="auto">
          <a:xfrm>
            <a:off x="1557338" y="1484313"/>
            <a:ext cx="15240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Text Box 20"/>
          <p:cNvSpPr txBox="1">
            <a:spLocks noChangeArrowheads="1"/>
          </p:cNvSpPr>
          <p:nvPr/>
        </p:nvSpPr>
        <p:spPr bwMode="auto">
          <a:xfrm>
            <a:off x="484188" y="73025"/>
            <a:ext cx="3894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：补全主视图</a:t>
            </a:r>
          </a:p>
        </p:txBody>
      </p:sp>
      <p:sp>
        <p:nvSpPr>
          <p:cNvPr id="9236" name="Freeform 24"/>
          <p:cNvSpPr>
            <a:spLocks/>
          </p:cNvSpPr>
          <p:nvPr/>
        </p:nvSpPr>
        <p:spPr bwMode="auto">
          <a:xfrm>
            <a:off x="1568450" y="1257300"/>
            <a:ext cx="1512888" cy="3175"/>
          </a:xfrm>
          <a:custGeom>
            <a:avLst/>
            <a:gdLst>
              <a:gd name="T0" fmla="*/ 0 w 953"/>
              <a:gd name="T1" fmla="*/ 2147483646 h 2"/>
              <a:gd name="T2" fmla="*/ 2147483646 w 953"/>
              <a:gd name="T3" fmla="*/ 0 h 2"/>
              <a:gd name="T4" fmla="*/ 0 60000 65536"/>
              <a:gd name="T5" fmla="*/ 0 60000 65536"/>
              <a:gd name="T6" fmla="*/ 0 w 953"/>
              <a:gd name="T7" fmla="*/ 0 h 2"/>
              <a:gd name="T8" fmla="*/ 953 w 95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3" h="2">
                <a:moveTo>
                  <a:pt x="0" y="2"/>
                </a:moveTo>
                <a:lnTo>
                  <a:pt x="953" y="0"/>
                </a:lnTo>
              </a:path>
            </a:pathLst>
          </a:custGeom>
          <a:solidFill>
            <a:srgbClr val="FFFFFF"/>
          </a:solidFill>
          <a:ln w="5715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0" name="Line 40"/>
          <p:cNvSpPr>
            <a:spLocks noChangeShapeType="1"/>
          </p:cNvSpPr>
          <p:nvPr/>
        </p:nvSpPr>
        <p:spPr bwMode="auto">
          <a:xfrm>
            <a:off x="1863725" y="1560513"/>
            <a:ext cx="9144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1" name="Line 41"/>
          <p:cNvSpPr>
            <a:spLocks noChangeShapeType="1"/>
          </p:cNvSpPr>
          <p:nvPr/>
        </p:nvSpPr>
        <p:spPr bwMode="auto">
          <a:xfrm>
            <a:off x="2319338" y="3922713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57338" y="1255713"/>
            <a:ext cx="1524000" cy="228600"/>
            <a:chOff x="1440" y="768"/>
            <a:chExt cx="960" cy="144"/>
          </a:xfrm>
        </p:grpSpPr>
        <p:sp>
          <p:nvSpPr>
            <p:cNvPr id="9279" name="Line 43"/>
            <p:cNvSpPr>
              <a:spLocks noChangeShapeType="1"/>
            </p:cNvSpPr>
            <p:nvPr/>
          </p:nvSpPr>
          <p:spPr bwMode="auto">
            <a:xfrm>
              <a:off x="2400" y="768"/>
              <a:ext cx="0" cy="144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0" name="Line 44"/>
            <p:cNvSpPr>
              <a:spLocks noChangeShapeType="1"/>
            </p:cNvSpPr>
            <p:nvPr/>
          </p:nvSpPr>
          <p:spPr bwMode="auto">
            <a:xfrm>
              <a:off x="1440" y="768"/>
              <a:ext cx="0" cy="144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565275" y="801688"/>
            <a:ext cx="1524000" cy="681037"/>
            <a:chOff x="1440" y="480"/>
            <a:chExt cx="960" cy="429"/>
          </a:xfrm>
        </p:grpSpPr>
        <p:sp>
          <p:nvSpPr>
            <p:cNvPr id="9276" name="Line 46"/>
            <p:cNvSpPr>
              <a:spLocks noChangeShapeType="1"/>
            </p:cNvSpPr>
            <p:nvPr/>
          </p:nvSpPr>
          <p:spPr bwMode="auto">
            <a:xfrm>
              <a:off x="1440" y="480"/>
              <a:ext cx="0" cy="42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7" name="Line 47"/>
            <p:cNvSpPr>
              <a:spLocks noChangeShapeType="1"/>
            </p:cNvSpPr>
            <p:nvPr/>
          </p:nvSpPr>
          <p:spPr bwMode="auto">
            <a:xfrm>
              <a:off x="1440" y="480"/>
              <a:ext cx="96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8" name="Line 48"/>
            <p:cNvSpPr>
              <a:spLocks noChangeShapeType="1"/>
            </p:cNvSpPr>
            <p:nvPr/>
          </p:nvSpPr>
          <p:spPr bwMode="auto">
            <a:xfrm>
              <a:off x="2400" y="480"/>
              <a:ext cx="0" cy="42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49" name="Line 49"/>
          <p:cNvSpPr>
            <a:spLocks noChangeShapeType="1"/>
          </p:cNvSpPr>
          <p:nvPr/>
        </p:nvSpPr>
        <p:spPr bwMode="auto">
          <a:xfrm>
            <a:off x="1557338" y="5294313"/>
            <a:ext cx="15240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557338" y="3979863"/>
            <a:ext cx="1524000" cy="1295400"/>
            <a:chOff x="1440" y="2496"/>
            <a:chExt cx="960" cy="816"/>
          </a:xfrm>
        </p:grpSpPr>
        <p:sp>
          <p:nvSpPr>
            <p:cNvPr id="9274" name="Line 51"/>
            <p:cNvSpPr>
              <a:spLocks noChangeShapeType="1"/>
            </p:cNvSpPr>
            <p:nvPr/>
          </p:nvSpPr>
          <p:spPr bwMode="auto">
            <a:xfrm>
              <a:off x="1440" y="2496"/>
              <a:ext cx="0" cy="81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5" name="Line 52"/>
            <p:cNvSpPr>
              <a:spLocks noChangeShapeType="1"/>
            </p:cNvSpPr>
            <p:nvPr/>
          </p:nvSpPr>
          <p:spPr bwMode="auto">
            <a:xfrm>
              <a:off x="2400" y="2496"/>
              <a:ext cx="0" cy="816"/>
            </a:xfrm>
            <a:prstGeom prst="line">
              <a:avLst/>
            </a:prstGeom>
            <a:noFill/>
            <a:ln w="38100">
              <a:solidFill>
                <a:srgbClr val="CC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3" name="Line 53"/>
          <p:cNvSpPr>
            <a:spLocks noChangeShapeType="1"/>
          </p:cNvSpPr>
          <p:nvPr/>
        </p:nvSpPr>
        <p:spPr bwMode="auto">
          <a:xfrm>
            <a:off x="6350000" y="809625"/>
            <a:ext cx="0" cy="671513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4" name="Freeform 54"/>
          <p:cNvSpPr>
            <a:spLocks/>
          </p:cNvSpPr>
          <p:nvPr/>
        </p:nvSpPr>
        <p:spPr bwMode="auto">
          <a:xfrm>
            <a:off x="4970463" y="798513"/>
            <a:ext cx="1371600" cy="669925"/>
          </a:xfrm>
          <a:custGeom>
            <a:avLst/>
            <a:gdLst>
              <a:gd name="T0" fmla="*/ 0 w 864"/>
              <a:gd name="T1" fmla="*/ 2147483646 h 422"/>
              <a:gd name="T2" fmla="*/ 0 w 864"/>
              <a:gd name="T3" fmla="*/ 0 h 422"/>
              <a:gd name="T4" fmla="*/ 2147483646 w 864"/>
              <a:gd name="T5" fmla="*/ 0 h 422"/>
              <a:gd name="T6" fmla="*/ 2147483646 w 864"/>
              <a:gd name="T7" fmla="*/ 2147483646 h 422"/>
              <a:gd name="T8" fmla="*/ 2147483646 w 864"/>
              <a:gd name="T9" fmla="*/ 2147483646 h 422"/>
              <a:gd name="T10" fmla="*/ 2147483646 w 864"/>
              <a:gd name="T11" fmla="*/ 2147483646 h 422"/>
              <a:gd name="T12" fmla="*/ 2147483646 w 864"/>
              <a:gd name="T13" fmla="*/ 2147483646 h 422"/>
              <a:gd name="T14" fmla="*/ 2147483646 w 864"/>
              <a:gd name="T15" fmla="*/ 2147483646 h 422"/>
              <a:gd name="T16" fmla="*/ 2147483646 w 864"/>
              <a:gd name="T17" fmla="*/ 2147483646 h 422"/>
              <a:gd name="T18" fmla="*/ 0 w 864"/>
              <a:gd name="T19" fmla="*/ 2147483646 h 4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64"/>
              <a:gd name="T31" fmla="*/ 0 h 422"/>
              <a:gd name="T32" fmla="*/ 864 w 864"/>
              <a:gd name="T33" fmla="*/ 422 h 4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64" h="422">
                <a:moveTo>
                  <a:pt x="0" y="422"/>
                </a:moveTo>
                <a:lnTo>
                  <a:pt x="0" y="0"/>
                </a:lnTo>
                <a:lnTo>
                  <a:pt x="864" y="0"/>
                </a:lnTo>
                <a:lnTo>
                  <a:pt x="864" y="422"/>
                </a:lnTo>
                <a:lnTo>
                  <a:pt x="749" y="346"/>
                </a:lnTo>
                <a:lnTo>
                  <a:pt x="606" y="298"/>
                </a:lnTo>
                <a:lnTo>
                  <a:pt x="460" y="284"/>
                </a:lnTo>
                <a:lnTo>
                  <a:pt x="315" y="291"/>
                </a:lnTo>
                <a:lnTo>
                  <a:pt x="155" y="342"/>
                </a:lnTo>
                <a:lnTo>
                  <a:pt x="0" y="422"/>
                </a:lnTo>
                <a:close/>
              </a:path>
            </a:pathLst>
          </a:custGeom>
          <a:solidFill>
            <a:srgbClr val="CC99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5992813" y="4606925"/>
            <a:ext cx="2082800" cy="2090738"/>
            <a:chOff x="1417" y="1403"/>
            <a:chExt cx="1311" cy="1317"/>
          </a:xfrm>
        </p:grpSpPr>
        <p:sp>
          <p:nvSpPr>
            <p:cNvPr id="8240" name="Freeform 56"/>
            <p:cNvSpPr>
              <a:spLocks/>
            </p:cNvSpPr>
            <p:nvPr/>
          </p:nvSpPr>
          <p:spPr bwMode="auto">
            <a:xfrm>
              <a:off x="1476" y="1533"/>
              <a:ext cx="1252" cy="1138"/>
            </a:xfrm>
            <a:custGeom>
              <a:avLst/>
              <a:gdLst>
                <a:gd name="T0" fmla="*/ 0 w 2880"/>
                <a:gd name="T1" fmla="*/ 0 h 2616"/>
                <a:gd name="T2" fmla="*/ 0 w 2880"/>
                <a:gd name="T3" fmla="*/ 0 h 2616"/>
                <a:gd name="T4" fmla="*/ 0 w 2880"/>
                <a:gd name="T5" fmla="*/ 0 h 2616"/>
                <a:gd name="T6" fmla="*/ 0 w 2880"/>
                <a:gd name="T7" fmla="*/ 0 h 2616"/>
                <a:gd name="T8" fmla="*/ 0 w 2880"/>
                <a:gd name="T9" fmla="*/ 0 h 2616"/>
                <a:gd name="T10" fmla="*/ 0 w 2880"/>
                <a:gd name="T11" fmla="*/ 0 h 2616"/>
                <a:gd name="T12" fmla="*/ 0 w 2880"/>
                <a:gd name="T13" fmla="*/ 0 h 2616"/>
                <a:gd name="T14" fmla="*/ 0 w 2880"/>
                <a:gd name="T15" fmla="*/ 0 h 2616"/>
                <a:gd name="T16" fmla="*/ 0 w 2880"/>
                <a:gd name="T17" fmla="*/ 0 h 2616"/>
                <a:gd name="T18" fmla="*/ 0 w 2880"/>
                <a:gd name="T19" fmla="*/ 0 h 2616"/>
                <a:gd name="T20" fmla="*/ 0 w 2880"/>
                <a:gd name="T21" fmla="*/ 0 h 2616"/>
                <a:gd name="T22" fmla="*/ 0 w 2880"/>
                <a:gd name="T23" fmla="*/ 0 h 2616"/>
                <a:gd name="T24" fmla="*/ 0 w 2880"/>
                <a:gd name="T25" fmla="*/ 0 h 2616"/>
                <a:gd name="T26" fmla="*/ 0 w 2880"/>
                <a:gd name="T27" fmla="*/ 0 h 2616"/>
                <a:gd name="T28" fmla="*/ 0 w 2880"/>
                <a:gd name="T29" fmla="*/ 0 h 2616"/>
                <a:gd name="T30" fmla="*/ 0 w 2880"/>
                <a:gd name="T31" fmla="*/ 0 h 2616"/>
                <a:gd name="T32" fmla="*/ 0 w 2880"/>
                <a:gd name="T33" fmla="*/ 0 h 2616"/>
                <a:gd name="T34" fmla="*/ 0 w 2880"/>
                <a:gd name="T35" fmla="*/ 0 h 2616"/>
                <a:gd name="T36" fmla="*/ 0 w 2880"/>
                <a:gd name="T37" fmla="*/ 0 h 2616"/>
                <a:gd name="T38" fmla="*/ 0 w 2880"/>
                <a:gd name="T39" fmla="*/ 0 h 2616"/>
                <a:gd name="T40" fmla="*/ 0 w 2880"/>
                <a:gd name="T41" fmla="*/ 0 h 2616"/>
                <a:gd name="T42" fmla="*/ 0 w 2880"/>
                <a:gd name="T43" fmla="*/ 0 h 2616"/>
                <a:gd name="T44" fmla="*/ 1 w 2880"/>
                <a:gd name="T45" fmla="*/ 0 h 2616"/>
                <a:gd name="T46" fmla="*/ 1 w 2880"/>
                <a:gd name="T47" fmla="*/ 0 h 2616"/>
                <a:gd name="T48" fmla="*/ 0 w 2880"/>
                <a:gd name="T49" fmla="*/ 0 h 2616"/>
                <a:gd name="T50" fmla="*/ 0 w 2880"/>
                <a:gd name="T51" fmla="*/ 0 h 2616"/>
                <a:gd name="T52" fmla="*/ 0 w 2880"/>
                <a:gd name="T53" fmla="*/ 0 h 2616"/>
                <a:gd name="T54" fmla="*/ 0 w 2880"/>
                <a:gd name="T55" fmla="*/ 0 h 2616"/>
                <a:gd name="T56" fmla="*/ 0 w 2880"/>
                <a:gd name="T57" fmla="*/ 0 h 2616"/>
                <a:gd name="T58" fmla="*/ 0 w 2880"/>
                <a:gd name="T59" fmla="*/ 0 h 2616"/>
                <a:gd name="T60" fmla="*/ 0 w 2880"/>
                <a:gd name="T61" fmla="*/ 0 h 2616"/>
                <a:gd name="T62" fmla="*/ 0 w 2880"/>
                <a:gd name="T63" fmla="*/ 0 h 2616"/>
                <a:gd name="T64" fmla="*/ 0 w 2880"/>
                <a:gd name="T65" fmla="*/ 0 h 2616"/>
                <a:gd name="T66" fmla="*/ 0 w 2880"/>
                <a:gd name="T67" fmla="*/ 0 h 2616"/>
                <a:gd name="T68" fmla="*/ 0 w 2880"/>
                <a:gd name="T69" fmla="*/ 0 h 2616"/>
                <a:gd name="T70" fmla="*/ 0 w 2880"/>
                <a:gd name="T71" fmla="*/ 0 h 2616"/>
                <a:gd name="T72" fmla="*/ 0 w 2880"/>
                <a:gd name="T73" fmla="*/ 0 h 2616"/>
                <a:gd name="T74" fmla="*/ 0 w 2880"/>
                <a:gd name="T75" fmla="*/ 0 h 2616"/>
                <a:gd name="T76" fmla="*/ 0 w 2880"/>
                <a:gd name="T77" fmla="*/ 0 h 2616"/>
                <a:gd name="T78" fmla="*/ 0 w 2880"/>
                <a:gd name="T79" fmla="*/ 0 h 2616"/>
                <a:gd name="T80" fmla="*/ 0 w 2880"/>
                <a:gd name="T81" fmla="*/ 0 h 2616"/>
                <a:gd name="T82" fmla="*/ 0 w 2880"/>
                <a:gd name="T83" fmla="*/ 0 h 26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880"/>
                <a:gd name="T127" fmla="*/ 0 h 2616"/>
                <a:gd name="T128" fmla="*/ 2880 w 2880"/>
                <a:gd name="T129" fmla="*/ 2616 h 26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880" h="2616">
                  <a:moveTo>
                    <a:pt x="0" y="1032"/>
                  </a:moveTo>
                  <a:lnTo>
                    <a:pt x="552" y="708"/>
                  </a:lnTo>
                  <a:lnTo>
                    <a:pt x="624" y="672"/>
                  </a:lnTo>
                  <a:lnTo>
                    <a:pt x="684" y="708"/>
                  </a:lnTo>
                  <a:lnTo>
                    <a:pt x="804" y="756"/>
                  </a:lnTo>
                  <a:lnTo>
                    <a:pt x="876" y="792"/>
                  </a:lnTo>
                  <a:lnTo>
                    <a:pt x="924" y="852"/>
                  </a:lnTo>
                  <a:lnTo>
                    <a:pt x="984" y="900"/>
                  </a:lnTo>
                  <a:lnTo>
                    <a:pt x="1068" y="960"/>
                  </a:lnTo>
                  <a:lnTo>
                    <a:pt x="1128" y="996"/>
                  </a:lnTo>
                  <a:lnTo>
                    <a:pt x="1176" y="1116"/>
                  </a:lnTo>
                  <a:lnTo>
                    <a:pt x="2196" y="528"/>
                  </a:lnTo>
                  <a:lnTo>
                    <a:pt x="2196" y="84"/>
                  </a:lnTo>
                  <a:lnTo>
                    <a:pt x="2112" y="0"/>
                  </a:lnTo>
                  <a:lnTo>
                    <a:pt x="2232" y="48"/>
                  </a:lnTo>
                  <a:lnTo>
                    <a:pt x="2364" y="132"/>
                  </a:lnTo>
                  <a:lnTo>
                    <a:pt x="2484" y="228"/>
                  </a:lnTo>
                  <a:lnTo>
                    <a:pt x="2568" y="312"/>
                  </a:lnTo>
                  <a:lnTo>
                    <a:pt x="2652" y="420"/>
                  </a:lnTo>
                  <a:lnTo>
                    <a:pt x="2736" y="540"/>
                  </a:lnTo>
                  <a:lnTo>
                    <a:pt x="2796" y="696"/>
                  </a:lnTo>
                  <a:lnTo>
                    <a:pt x="2844" y="852"/>
                  </a:lnTo>
                  <a:lnTo>
                    <a:pt x="2880" y="1044"/>
                  </a:lnTo>
                  <a:lnTo>
                    <a:pt x="2868" y="1236"/>
                  </a:lnTo>
                  <a:lnTo>
                    <a:pt x="2808" y="1428"/>
                  </a:lnTo>
                  <a:lnTo>
                    <a:pt x="2724" y="1536"/>
                  </a:lnTo>
                  <a:lnTo>
                    <a:pt x="2604" y="1620"/>
                  </a:lnTo>
                  <a:lnTo>
                    <a:pt x="900" y="2616"/>
                  </a:lnTo>
                  <a:lnTo>
                    <a:pt x="888" y="2436"/>
                  </a:lnTo>
                  <a:lnTo>
                    <a:pt x="1092" y="2292"/>
                  </a:lnTo>
                  <a:lnTo>
                    <a:pt x="1116" y="2148"/>
                  </a:lnTo>
                  <a:lnTo>
                    <a:pt x="1092" y="1980"/>
                  </a:lnTo>
                  <a:lnTo>
                    <a:pt x="1032" y="1812"/>
                  </a:lnTo>
                  <a:lnTo>
                    <a:pt x="960" y="1644"/>
                  </a:lnTo>
                  <a:lnTo>
                    <a:pt x="876" y="1464"/>
                  </a:lnTo>
                  <a:lnTo>
                    <a:pt x="792" y="1356"/>
                  </a:lnTo>
                  <a:lnTo>
                    <a:pt x="684" y="1260"/>
                  </a:lnTo>
                  <a:lnTo>
                    <a:pt x="528" y="1152"/>
                  </a:lnTo>
                  <a:lnTo>
                    <a:pt x="360" y="1044"/>
                  </a:lnTo>
                  <a:lnTo>
                    <a:pt x="240" y="996"/>
                  </a:lnTo>
                  <a:lnTo>
                    <a:pt x="120" y="1008"/>
                  </a:lnTo>
                  <a:lnTo>
                    <a:pt x="0" y="1032"/>
                  </a:lnTo>
                  <a:close/>
                </a:path>
              </a:pathLst>
            </a:custGeom>
            <a:gradFill>
              <a:gsLst>
                <a:gs pos="0">
                  <a:srgbClr val="CC3300">
                    <a:shade val="30000"/>
                    <a:satMod val="115000"/>
                    <a:lumMod val="69000"/>
                  </a:srgbClr>
                </a:gs>
                <a:gs pos="50000">
                  <a:srgbClr val="CC3300">
                    <a:shade val="67500"/>
                    <a:satMod val="115000"/>
                  </a:srgbClr>
                </a:gs>
                <a:gs pos="100000">
                  <a:srgbClr val="CC3300">
                    <a:shade val="100000"/>
                    <a:satMod val="115000"/>
                    <a:lumMod val="58000"/>
                    <a:lumOff val="42000"/>
                  </a:srgb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41" name="Oval 57"/>
            <p:cNvSpPr>
              <a:spLocks noChangeArrowheads="1"/>
            </p:cNvSpPr>
            <p:nvPr/>
          </p:nvSpPr>
          <p:spPr bwMode="auto">
            <a:xfrm rot="-1823920">
              <a:off x="1417" y="1932"/>
              <a:ext cx="503" cy="788"/>
            </a:xfrm>
            <a:prstGeom prst="ellipse">
              <a:avLst/>
            </a:prstGeom>
            <a:gradFill flip="none" rotWithShape="1">
              <a:gsLst>
                <a:gs pos="0">
                  <a:srgbClr val="CC3300">
                    <a:shade val="30000"/>
                    <a:satMod val="115000"/>
                  </a:srgbClr>
                </a:gs>
                <a:gs pos="50000">
                  <a:srgbClr val="CC3300">
                    <a:shade val="67500"/>
                    <a:satMod val="115000"/>
                  </a:srgbClr>
                </a:gs>
                <a:gs pos="100000">
                  <a:srgbClr val="CC33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zh-CN" sz="2000" b="1" i="1" smtClean="0">
                <a:latin typeface="Times New Roman" panose="02020603050405020304" pitchFamily="18" charset="0"/>
              </a:endParaRPr>
            </a:p>
          </p:txBody>
        </p:sp>
        <p:sp>
          <p:nvSpPr>
            <p:cNvPr id="9271" name="Freeform 58"/>
            <p:cNvSpPr>
              <a:spLocks/>
            </p:cNvSpPr>
            <p:nvPr/>
          </p:nvSpPr>
          <p:spPr bwMode="auto">
            <a:xfrm>
              <a:off x="1716" y="1654"/>
              <a:ext cx="276" cy="370"/>
            </a:xfrm>
            <a:custGeom>
              <a:avLst/>
              <a:gdLst>
                <a:gd name="T0" fmla="*/ 0 w 636"/>
                <a:gd name="T1" fmla="*/ 0 h 852"/>
                <a:gd name="T2" fmla="*/ 0 w 636"/>
                <a:gd name="T3" fmla="*/ 0 h 852"/>
                <a:gd name="T4" fmla="*/ 0 w 636"/>
                <a:gd name="T5" fmla="*/ 0 h 852"/>
                <a:gd name="T6" fmla="*/ 0 w 636"/>
                <a:gd name="T7" fmla="*/ 0 h 852"/>
                <a:gd name="T8" fmla="*/ 0 w 636"/>
                <a:gd name="T9" fmla="*/ 0 h 852"/>
                <a:gd name="T10" fmla="*/ 0 w 636"/>
                <a:gd name="T11" fmla="*/ 0 h 852"/>
                <a:gd name="T12" fmla="*/ 0 w 636"/>
                <a:gd name="T13" fmla="*/ 0 h 852"/>
                <a:gd name="T14" fmla="*/ 0 w 636"/>
                <a:gd name="T15" fmla="*/ 0 h 852"/>
                <a:gd name="T16" fmla="*/ 0 w 636"/>
                <a:gd name="T17" fmla="*/ 0 h 852"/>
                <a:gd name="T18" fmla="*/ 0 w 636"/>
                <a:gd name="T19" fmla="*/ 0 h 852"/>
                <a:gd name="T20" fmla="*/ 0 w 636"/>
                <a:gd name="T21" fmla="*/ 0 h 8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36"/>
                <a:gd name="T34" fmla="*/ 0 h 852"/>
                <a:gd name="T35" fmla="*/ 636 w 636"/>
                <a:gd name="T36" fmla="*/ 852 h 8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36" h="852">
                  <a:moveTo>
                    <a:pt x="0" y="0"/>
                  </a:moveTo>
                  <a:lnTo>
                    <a:pt x="636" y="372"/>
                  </a:lnTo>
                  <a:lnTo>
                    <a:pt x="636" y="852"/>
                  </a:lnTo>
                  <a:lnTo>
                    <a:pt x="528" y="732"/>
                  </a:lnTo>
                  <a:lnTo>
                    <a:pt x="444" y="660"/>
                  </a:lnTo>
                  <a:lnTo>
                    <a:pt x="360" y="600"/>
                  </a:lnTo>
                  <a:lnTo>
                    <a:pt x="276" y="540"/>
                  </a:lnTo>
                  <a:lnTo>
                    <a:pt x="180" y="504"/>
                  </a:lnTo>
                  <a:lnTo>
                    <a:pt x="84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84718"/>
                </a:gs>
                <a:gs pos="100000">
                  <a:srgbClr val="3399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Freeform 59"/>
            <p:cNvSpPr>
              <a:spLocks/>
            </p:cNvSpPr>
            <p:nvPr/>
          </p:nvSpPr>
          <p:spPr bwMode="auto">
            <a:xfrm>
              <a:off x="1977" y="1549"/>
              <a:ext cx="454" cy="480"/>
            </a:xfrm>
            <a:custGeom>
              <a:avLst/>
              <a:gdLst>
                <a:gd name="T0" fmla="*/ 0 w 1044"/>
                <a:gd name="T1" fmla="*/ 0 h 1104"/>
                <a:gd name="T2" fmla="*/ 0 w 1044"/>
                <a:gd name="T3" fmla="*/ 0 h 1104"/>
                <a:gd name="T4" fmla="*/ 0 w 1044"/>
                <a:gd name="T5" fmla="*/ 0 h 1104"/>
                <a:gd name="T6" fmla="*/ 0 w 1044"/>
                <a:gd name="T7" fmla="*/ 0 h 1104"/>
                <a:gd name="T8" fmla="*/ 0 w 1044"/>
                <a:gd name="T9" fmla="*/ 0 h 1104"/>
                <a:gd name="T10" fmla="*/ 0 w 104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4"/>
                <a:gd name="T19" fmla="*/ 0 h 1104"/>
                <a:gd name="T20" fmla="*/ 1044 w 104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4" h="1104">
                  <a:moveTo>
                    <a:pt x="0" y="552"/>
                  </a:moveTo>
                  <a:cubicBezTo>
                    <a:pt x="0" y="576"/>
                    <a:pt x="24" y="648"/>
                    <a:pt x="24" y="672"/>
                  </a:cubicBezTo>
                  <a:lnTo>
                    <a:pt x="24" y="1104"/>
                  </a:lnTo>
                  <a:lnTo>
                    <a:pt x="1044" y="528"/>
                  </a:lnTo>
                  <a:lnTo>
                    <a:pt x="1044" y="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33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3" name="Freeform 60"/>
            <p:cNvSpPr>
              <a:spLocks/>
            </p:cNvSpPr>
            <p:nvPr/>
          </p:nvSpPr>
          <p:spPr bwMode="auto">
            <a:xfrm>
              <a:off x="1716" y="1403"/>
              <a:ext cx="709" cy="407"/>
            </a:xfrm>
            <a:custGeom>
              <a:avLst/>
              <a:gdLst>
                <a:gd name="T0" fmla="*/ 0 w 1632"/>
                <a:gd name="T1" fmla="*/ 0 h 936"/>
                <a:gd name="T2" fmla="*/ 0 w 1632"/>
                <a:gd name="T3" fmla="*/ 0 h 936"/>
                <a:gd name="T4" fmla="*/ 0 w 1632"/>
                <a:gd name="T5" fmla="*/ 0 h 936"/>
                <a:gd name="T6" fmla="*/ 0 w 1632"/>
                <a:gd name="T7" fmla="*/ 0 h 936"/>
                <a:gd name="T8" fmla="*/ 0 w 1632"/>
                <a:gd name="T9" fmla="*/ 0 h 9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2"/>
                <a:gd name="T16" fmla="*/ 0 h 936"/>
                <a:gd name="T17" fmla="*/ 1632 w 1632"/>
                <a:gd name="T18" fmla="*/ 936 h 9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2" h="936">
                  <a:moveTo>
                    <a:pt x="0" y="576"/>
                  </a:moveTo>
                  <a:lnTo>
                    <a:pt x="612" y="936"/>
                  </a:lnTo>
                  <a:lnTo>
                    <a:pt x="1632" y="348"/>
                  </a:lnTo>
                  <a:lnTo>
                    <a:pt x="1020" y="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63" name="Freeform 63"/>
          <p:cNvSpPr>
            <a:spLocks/>
          </p:cNvSpPr>
          <p:nvPr/>
        </p:nvSpPr>
        <p:spPr bwMode="auto">
          <a:xfrm>
            <a:off x="6897688" y="4856163"/>
            <a:ext cx="704850" cy="733425"/>
          </a:xfrm>
          <a:custGeom>
            <a:avLst/>
            <a:gdLst>
              <a:gd name="T0" fmla="*/ 0 w 444"/>
              <a:gd name="T1" fmla="*/ 2147483646 h 462"/>
              <a:gd name="T2" fmla="*/ 0 w 444"/>
              <a:gd name="T3" fmla="*/ 2147483646 h 462"/>
              <a:gd name="T4" fmla="*/ 2147483646 w 444"/>
              <a:gd name="T5" fmla="*/ 2147483646 h 462"/>
              <a:gd name="T6" fmla="*/ 2147483646 w 444"/>
              <a:gd name="T7" fmla="*/ 0 h 462"/>
              <a:gd name="T8" fmla="*/ 0 w 444"/>
              <a:gd name="T9" fmla="*/ 2147483646 h 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4"/>
              <a:gd name="T16" fmla="*/ 0 h 462"/>
              <a:gd name="T17" fmla="*/ 444 w 444"/>
              <a:gd name="T18" fmla="*/ 462 h 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4" h="462">
                <a:moveTo>
                  <a:pt x="0" y="246"/>
                </a:moveTo>
                <a:lnTo>
                  <a:pt x="0" y="462"/>
                </a:lnTo>
                <a:lnTo>
                  <a:pt x="444" y="216"/>
                </a:lnTo>
                <a:lnTo>
                  <a:pt x="444" y="0"/>
                </a:lnTo>
                <a:lnTo>
                  <a:pt x="0" y="246"/>
                </a:ln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4" name="Freeform 64"/>
          <p:cNvSpPr>
            <a:spLocks/>
          </p:cNvSpPr>
          <p:nvPr/>
        </p:nvSpPr>
        <p:spPr bwMode="auto">
          <a:xfrm>
            <a:off x="6469063" y="4989513"/>
            <a:ext cx="419100" cy="590550"/>
          </a:xfrm>
          <a:custGeom>
            <a:avLst/>
            <a:gdLst>
              <a:gd name="T0" fmla="*/ 0 w 264"/>
              <a:gd name="T1" fmla="*/ 0 h 372"/>
              <a:gd name="T2" fmla="*/ 2147483646 w 264"/>
              <a:gd name="T3" fmla="*/ 2147483646 h 372"/>
              <a:gd name="T4" fmla="*/ 2147483646 w 264"/>
              <a:gd name="T5" fmla="*/ 2147483646 h 372"/>
              <a:gd name="T6" fmla="*/ 2147483646 w 264"/>
              <a:gd name="T7" fmla="*/ 2147483646 h 372"/>
              <a:gd name="T8" fmla="*/ 2147483646 w 264"/>
              <a:gd name="T9" fmla="*/ 2147483646 h 372"/>
              <a:gd name="T10" fmla="*/ 2147483646 w 264"/>
              <a:gd name="T11" fmla="*/ 2147483646 h 372"/>
              <a:gd name="T12" fmla="*/ 2147483646 w 264"/>
              <a:gd name="T13" fmla="*/ 2147483646 h 372"/>
              <a:gd name="T14" fmla="*/ 0 w 264"/>
              <a:gd name="T15" fmla="*/ 2147483646 h 372"/>
              <a:gd name="T16" fmla="*/ 0 w 264"/>
              <a:gd name="T17" fmla="*/ 0 h 3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4"/>
              <a:gd name="T28" fmla="*/ 0 h 372"/>
              <a:gd name="T29" fmla="*/ 264 w 264"/>
              <a:gd name="T30" fmla="*/ 372 h 3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4" h="372">
                <a:moveTo>
                  <a:pt x="0" y="0"/>
                </a:moveTo>
                <a:lnTo>
                  <a:pt x="264" y="174"/>
                </a:lnTo>
                <a:lnTo>
                  <a:pt x="264" y="372"/>
                </a:lnTo>
                <a:lnTo>
                  <a:pt x="216" y="312"/>
                </a:lnTo>
                <a:lnTo>
                  <a:pt x="162" y="276"/>
                </a:lnTo>
                <a:lnTo>
                  <a:pt x="114" y="246"/>
                </a:lnTo>
                <a:lnTo>
                  <a:pt x="48" y="222"/>
                </a:lnTo>
                <a:lnTo>
                  <a:pt x="0" y="204"/>
                </a:lnTo>
                <a:lnTo>
                  <a:pt x="0" y="0"/>
                </a:lnTo>
                <a:close/>
              </a:path>
            </a:pathLst>
          </a:cu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3" name="Line 65"/>
          <p:cNvSpPr>
            <a:spLocks noChangeShapeType="1"/>
          </p:cNvSpPr>
          <p:nvPr/>
        </p:nvSpPr>
        <p:spPr bwMode="auto">
          <a:xfrm>
            <a:off x="788988" y="4605338"/>
            <a:ext cx="30861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4" name="Line 66"/>
          <p:cNvSpPr>
            <a:spLocks noChangeShapeType="1"/>
          </p:cNvSpPr>
          <p:nvPr/>
        </p:nvSpPr>
        <p:spPr bwMode="auto">
          <a:xfrm>
            <a:off x="2319338" y="646113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4" name="AutoShape 74"/>
          <p:cNvSpPr>
            <a:spLocks/>
          </p:cNvSpPr>
          <p:nvPr/>
        </p:nvSpPr>
        <p:spPr bwMode="auto">
          <a:xfrm>
            <a:off x="203200" y="5746750"/>
            <a:ext cx="1335088" cy="609600"/>
          </a:xfrm>
          <a:prstGeom prst="borderCallout2">
            <a:avLst>
              <a:gd name="adj1" fmla="val 18750"/>
              <a:gd name="adj2" fmla="val 105708"/>
              <a:gd name="adj3" fmla="val 18750"/>
              <a:gd name="adj4" fmla="val 138051"/>
              <a:gd name="adj5" fmla="val -70833"/>
              <a:gd name="adj6" fmla="val 19179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3675" name="AutoShape 75"/>
          <p:cNvSpPr>
            <a:spLocks/>
          </p:cNvSpPr>
          <p:nvPr/>
        </p:nvSpPr>
        <p:spPr bwMode="auto">
          <a:xfrm>
            <a:off x="6919913" y="300038"/>
            <a:ext cx="1335087" cy="609600"/>
          </a:xfrm>
          <a:prstGeom prst="borderCallout2">
            <a:avLst>
              <a:gd name="adj1" fmla="val 18750"/>
              <a:gd name="adj2" fmla="val -5708"/>
              <a:gd name="adj3" fmla="val 18750"/>
              <a:gd name="adj4" fmla="val -21523"/>
              <a:gd name="adj5" fmla="val 186718"/>
              <a:gd name="adj6" fmla="val -3805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3676" name="Oval 76"/>
          <p:cNvSpPr>
            <a:spLocks noChangeArrowheads="1"/>
          </p:cNvSpPr>
          <p:nvPr/>
        </p:nvSpPr>
        <p:spPr bwMode="auto">
          <a:xfrm>
            <a:off x="6303963" y="1431925"/>
            <a:ext cx="88900" cy="88900"/>
          </a:xfrm>
          <a:prstGeom prst="ellipse">
            <a:avLst/>
          </a:prstGeom>
          <a:solidFill>
            <a:srgbClr val="993366"/>
          </a:solidFill>
          <a:ln w="12700">
            <a:solidFill>
              <a:srgbClr val="993366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53677" name="Text Box 77"/>
          <p:cNvSpPr txBox="1">
            <a:spLocks noChangeArrowheads="1"/>
          </p:cNvSpPr>
          <p:nvPr/>
        </p:nvSpPr>
        <p:spPr bwMode="auto">
          <a:xfrm>
            <a:off x="4162425" y="3284538"/>
            <a:ext cx="4746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空间分析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分析形体组成及交线所在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位置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，想象其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形状趋势</a:t>
            </a:r>
          </a:p>
        </p:txBody>
      </p:sp>
      <p:sp>
        <p:nvSpPr>
          <p:cNvPr id="153678" name="Text Box 78"/>
          <p:cNvSpPr txBox="1">
            <a:spLocks noChangeArrowheads="1"/>
          </p:cNvSpPr>
          <p:nvPr/>
        </p:nvSpPr>
        <p:spPr bwMode="auto">
          <a:xfrm>
            <a:off x="3956050" y="4133850"/>
            <a:ext cx="518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投影分析：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153679" name="Text Box 79"/>
          <p:cNvSpPr txBox="1">
            <a:spLocks noChangeArrowheads="1"/>
          </p:cNvSpPr>
          <p:nvPr/>
        </p:nvSpPr>
        <p:spPr bwMode="auto">
          <a:xfrm>
            <a:off x="3897313" y="4678363"/>
            <a:ext cx="181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画相贯线</a:t>
            </a:r>
          </a:p>
        </p:txBody>
      </p:sp>
      <p:sp>
        <p:nvSpPr>
          <p:cNvPr id="153680" name="Text Box 80"/>
          <p:cNvSpPr txBox="1">
            <a:spLocks noChangeArrowheads="1"/>
          </p:cNvSpPr>
          <p:nvPr/>
        </p:nvSpPr>
        <p:spPr bwMode="auto">
          <a:xfrm>
            <a:off x="3811588" y="5184775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完成轮廓线</a:t>
            </a:r>
          </a:p>
        </p:txBody>
      </p:sp>
      <p:sp>
        <p:nvSpPr>
          <p:cNvPr id="153681" name="Text Box 81"/>
          <p:cNvSpPr txBox="1">
            <a:spLocks noChangeArrowheads="1"/>
          </p:cNvSpPr>
          <p:nvPr/>
        </p:nvSpPr>
        <p:spPr bwMode="auto">
          <a:xfrm>
            <a:off x="3714750" y="5637213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6686550" y="2944813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解题步骤：</a:t>
            </a:r>
          </a:p>
        </p:txBody>
      </p:sp>
      <p:sp>
        <p:nvSpPr>
          <p:cNvPr id="87" name="AutoShape 44"/>
          <p:cNvSpPr>
            <a:spLocks noChangeArrowheads="1"/>
          </p:cNvSpPr>
          <p:nvPr/>
        </p:nvSpPr>
        <p:spPr bwMode="auto">
          <a:xfrm>
            <a:off x="0" y="549275"/>
            <a:ext cx="1604963" cy="703263"/>
          </a:xfrm>
          <a:prstGeom prst="wedgeRectCallout">
            <a:avLst>
              <a:gd name="adj1" fmla="val 108618"/>
              <a:gd name="adj2" fmla="val 5022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此处无圆柱轮廓线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53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nimBg="1"/>
      <p:bldP spid="153618" grpId="0" animBg="1"/>
      <p:bldP spid="153619" grpId="0" animBg="1"/>
      <p:bldP spid="153640" grpId="0" animBg="1"/>
      <p:bldP spid="153649" grpId="0" animBg="1"/>
      <p:bldP spid="153653" grpId="0" animBg="1"/>
      <p:bldP spid="153654" grpId="0" animBg="1"/>
      <p:bldP spid="153663" grpId="0" animBg="1"/>
      <p:bldP spid="153664" grpId="0" animBg="1"/>
      <p:bldP spid="153674" grpId="0" animBg="1"/>
      <p:bldP spid="153674" grpId="1" animBg="1"/>
      <p:bldP spid="153675" grpId="0" animBg="1"/>
      <p:bldP spid="153675" grpId="1" animBg="1"/>
      <p:bldP spid="153676" grpId="0" animBg="1"/>
      <p:bldP spid="153677" grpId="0"/>
      <p:bldP spid="153678" grpId="0"/>
      <p:bldP spid="153679" grpId="0"/>
      <p:bldP spid="153680" grpId="0"/>
      <p:bldP spid="153681" grpId="0"/>
      <p:bldP spid="10315" grpId="0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4710113"/>
            <a:ext cx="2065337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D88656E8-AA1B-452A-A24C-B4C2E8545A02}" type="slidenum">
              <a:rPr kumimoji="1" lang="en-US" altLang="zh-CN" sz="1400">
                <a:solidFill>
                  <a:schemeClr val="bg2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9</a:t>
            </a:fld>
            <a:endParaRPr kumimoji="1" lang="en-US" altLang="zh-CN" sz="1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0" name="Freeform 2"/>
          <p:cNvSpPr>
            <a:spLocks/>
          </p:cNvSpPr>
          <p:nvPr/>
        </p:nvSpPr>
        <p:spPr bwMode="auto">
          <a:xfrm>
            <a:off x="4551363" y="1111250"/>
            <a:ext cx="1341437" cy="846138"/>
          </a:xfrm>
          <a:custGeom>
            <a:avLst/>
            <a:gdLst>
              <a:gd name="T0" fmla="*/ 2147483646 w 845"/>
              <a:gd name="T1" fmla="*/ 0 h 533"/>
              <a:gd name="T2" fmla="*/ 2147483646 w 845"/>
              <a:gd name="T3" fmla="*/ 0 h 533"/>
              <a:gd name="T4" fmla="*/ 2147483646 w 845"/>
              <a:gd name="T5" fmla="*/ 2147483646 h 533"/>
              <a:gd name="T6" fmla="*/ 2147483646 w 845"/>
              <a:gd name="T7" fmla="*/ 2147483646 h 533"/>
              <a:gd name="T8" fmla="*/ 2147483646 w 845"/>
              <a:gd name="T9" fmla="*/ 2147483646 h 533"/>
              <a:gd name="T10" fmla="*/ 2147483646 w 845"/>
              <a:gd name="T11" fmla="*/ 2147483646 h 533"/>
              <a:gd name="T12" fmla="*/ 2147483646 w 845"/>
              <a:gd name="T13" fmla="*/ 2147483646 h 533"/>
              <a:gd name="T14" fmla="*/ 2147483646 w 845"/>
              <a:gd name="T15" fmla="*/ 2147483646 h 533"/>
              <a:gd name="T16" fmla="*/ 2147483646 w 845"/>
              <a:gd name="T17" fmla="*/ 2147483646 h 533"/>
              <a:gd name="T18" fmla="*/ 0 w 845"/>
              <a:gd name="T19" fmla="*/ 2147483646 h 533"/>
              <a:gd name="T20" fmla="*/ 2147483646 w 845"/>
              <a:gd name="T21" fmla="*/ 0 h 5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45"/>
              <a:gd name="T34" fmla="*/ 0 h 533"/>
              <a:gd name="T35" fmla="*/ 845 w 845"/>
              <a:gd name="T36" fmla="*/ 533 h 5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45" h="533">
                <a:moveTo>
                  <a:pt x="11" y="0"/>
                </a:moveTo>
                <a:lnTo>
                  <a:pt x="845" y="0"/>
                </a:lnTo>
                <a:lnTo>
                  <a:pt x="845" y="533"/>
                </a:lnTo>
                <a:lnTo>
                  <a:pt x="778" y="467"/>
                </a:lnTo>
                <a:lnTo>
                  <a:pt x="689" y="378"/>
                </a:lnTo>
                <a:lnTo>
                  <a:pt x="541" y="320"/>
                </a:lnTo>
                <a:lnTo>
                  <a:pt x="367" y="296"/>
                </a:lnTo>
                <a:lnTo>
                  <a:pt x="229" y="308"/>
                </a:lnTo>
                <a:lnTo>
                  <a:pt x="91" y="368"/>
                </a:lnTo>
                <a:lnTo>
                  <a:pt x="0" y="433"/>
                </a:lnTo>
                <a:lnTo>
                  <a:pt x="11" y="0"/>
                </a:lnTo>
                <a:close/>
              </a:path>
            </a:pathLst>
          </a:custGeom>
          <a:solidFill>
            <a:srgbClr val="99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Line 3"/>
          <p:cNvSpPr>
            <a:spLocks noChangeShapeType="1"/>
          </p:cNvSpPr>
          <p:nvPr/>
        </p:nvSpPr>
        <p:spPr bwMode="auto">
          <a:xfrm flipV="1">
            <a:off x="2173288" y="1466850"/>
            <a:ext cx="0" cy="3011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 flipH="1">
            <a:off x="3175000" y="1762125"/>
            <a:ext cx="1389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H="1">
            <a:off x="1841500" y="1670050"/>
            <a:ext cx="3687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Freeform 6"/>
          <p:cNvSpPr>
            <a:spLocks/>
          </p:cNvSpPr>
          <p:nvPr/>
        </p:nvSpPr>
        <p:spPr bwMode="auto">
          <a:xfrm>
            <a:off x="3898900" y="4824413"/>
            <a:ext cx="9525" cy="14287"/>
          </a:xfrm>
          <a:custGeom>
            <a:avLst/>
            <a:gdLst>
              <a:gd name="T0" fmla="*/ 2147483646 w 13"/>
              <a:gd name="T1" fmla="*/ 2147483646 h 17"/>
              <a:gd name="T2" fmla="*/ 0 w 13"/>
              <a:gd name="T3" fmla="*/ 0 h 17"/>
              <a:gd name="T4" fmla="*/ 0 w 13"/>
              <a:gd name="T5" fmla="*/ 2147483646 h 17"/>
              <a:gd name="T6" fmla="*/ 2147483646 w 13"/>
              <a:gd name="T7" fmla="*/ 2147483646 h 17"/>
              <a:gd name="T8" fmla="*/ 0 60000 65536"/>
              <a:gd name="T9" fmla="*/ 0 60000 65536"/>
              <a:gd name="T10" fmla="*/ 0 60000 65536"/>
              <a:gd name="T11" fmla="*/ 0 60000 65536"/>
              <a:gd name="T12" fmla="*/ 0 w 13"/>
              <a:gd name="T13" fmla="*/ 0 h 17"/>
              <a:gd name="T14" fmla="*/ 13 w 13"/>
              <a:gd name="T15" fmla="*/ 17 h 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" h="17">
                <a:moveTo>
                  <a:pt x="13" y="5"/>
                </a:moveTo>
                <a:lnTo>
                  <a:pt x="0" y="0"/>
                </a:lnTo>
                <a:lnTo>
                  <a:pt x="0" y="17"/>
                </a:lnTo>
                <a:lnTo>
                  <a:pt x="13" y="5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2003425" y="1762125"/>
            <a:ext cx="1171575" cy="0"/>
          </a:xfrm>
          <a:prstGeom prst="line">
            <a:avLst/>
          </a:prstGeom>
          <a:noFill/>
          <a:ln w="19050">
            <a:solidFill>
              <a:srgbClr val="CC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22388" y="1093788"/>
            <a:ext cx="2576512" cy="2381250"/>
            <a:chOff x="833" y="689"/>
            <a:chExt cx="1623" cy="1500"/>
          </a:xfrm>
        </p:grpSpPr>
        <p:sp>
          <p:nvSpPr>
            <p:cNvPr id="11332" name="Line 9"/>
            <p:cNvSpPr>
              <a:spLocks noChangeShapeType="1"/>
            </p:cNvSpPr>
            <p:nvPr/>
          </p:nvSpPr>
          <p:spPr bwMode="auto">
            <a:xfrm>
              <a:off x="1262" y="689"/>
              <a:ext cx="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10"/>
            <p:cNvSpPr>
              <a:spLocks noChangeShapeType="1"/>
            </p:cNvSpPr>
            <p:nvPr/>
          </p:nvSpPr>
          <p:spPr bwMode="auto">
            <a:xfrm>
              <a:off x="2000" y="6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11"/>
            <p:cNvSpPr>
              <a:spLocks noChangeShapeType="1"/>
            </p:cNvSpPr>
            <p:nvPr/>
          </p:nvSpPr>
          <p:spPr bwMode="auto">
            <a:xfrm>
              <a:off x="1262" y="689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Rectangle 12"/>
            <p:cNvSpPr>
              <a:spLocks noChangeArrowheads="1"/>
            </p:cNvSpPr>
            <p:nvPr/>
          </p:nvSpPr>
          <p:spPr bwMode="auto">
            <a:xfrm>
              <a:off x="918" y="990"/>
              <a:ext cx="1421" cy="11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11336" name="Line 13"/>
            <p:cNvSpPr>
              <a:spLocks noChangeShapeType="1"/>
            </p:cNvSpPr>
            <p:nvPr/>
          </p:nvSpPr>
          <p:spPr bwMode="auto">
            <a:xfrm>
              <a:off x="833" y="1584"/>
              <a:ext cx="16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5" name="Line 14"/>
          <p:cNvSpPr>
            <a:spLocks noChangeShapeType="1"/>
          </p:cNvSpPr>
          <p:nvPr/>
        </p:nvSpPr>
        <p:spPr bwMode="auto">
          <a:xfrm>
            <a:off x="4559300" y="1128713"/>
            <a:ext cx="1323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5892800" y="1128713"/>
            <a:ext cx="0" cy="871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6"/>
          <p:cNvSpPr>
            <a:spLocks noChangeShapeType="1"/>
          </p:cNvSpPr>
          <p:nvPr/>
        </p:nvSpPr>
        <p:spPr bwMode="auto">
          <a:xfrm>
            <a:off x="4564063" y="1133475"/>
            <a:ext cx="0" cy="66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Oval 17"/>
          <p:cNvSpPr>
            <a:spLocks noChangeArrowheads="1"/>
          </p:cNvSpPr>
          <p:nvPr/>
        </p:nvSpPr>
        <p:spPr bwMode="auto">
          <a:xfrm>
            <a:off x="4200525" y="1587500"/>
            <a:ext cx="1866900" cy="186848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279" name="Line 18"/>
          <p:cNvSpPr>
            <a:spLocks noChangeShapeType="1"/>
          </p:cNvSpPr>
          <p:nvPr/>
        </p:nvSpPr>
        <p:spPr bwMode="auto">
          <a:xfrm>
            <a:off x="3175000" y="4268788"/>
            <a:ext cx="0" cy="132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9"/>
          <p:cNvSpPr>
            <a:spLocks noChangeShapeType="1"/>
          </p:cNvSpPr>
          <p:nvPr/>
        </p:nvSpPr>
        <p:spPr bwMode="auto">
          <a:xfrm flipH="1">
            <a:off x="1993900" y="4268788"/>
            <a:ext cx="1181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20"/>
          <p:cNvSpPr>
            <a:spLocks noChangeShapeType="1"/>
          </p:cNvSpPr>
          <p:nvPr/>
        </p:nvSpPr>
        <p:spPr bwMode="auto">
          <a:xfrm flipH="1" flipV="1">
            <a:off x="1992313" y="4268788"/>
            <a:ext cx="1182687" cy="132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>
            <a:off x="1322388" y="4832350"/>
            <a:ext cx="25590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1463675" y="3887788"/>
            <a:ext cx="2255838" cy="19034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5129213" y="1485900"/>
            <a:ext cx="0" cy="20764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4025900" y="2514600"/>
            <a:ext cx="220503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3" name="Freeform 25"/>
          <p:cNvSpPr>
            <a:spLocks/>
          </p:cNvSpPr>
          <p:nvPr/>
        </p:nvSpPr>
        <p:spPr bwMode="auto">
          <a:xfrm>
            <a:off x="2028825" y="1571625"/>
            <a:ext cx="495300" cy="190500"/>
          </a:xfrm>
          <a:custGeom>
            <a:avLst/>
            <a:gdLst>
              <a:gd name="T0" fmla="*/ 2147483646 w 312"/>
              <a:gd name="T1" fmla="*/ 0 h 120"/>
              <a:gd name="T2" fmla="*/ 2147483646 w 312"/>
              <a:gd name="T3" fmla="*/ 2147483646 h 120"/>
              <a:gd name="T4" fmla="*/ 2147483646 w 312"/>
              <a:gd name="T5" fmla="*/ 2147483646 h 120"/>
              <a:gd name="T6" fmla="*/ 2147483646 w 312"/>
              <a:gd name="T7" fmla="*/ 2147483646 h 120"/>
              <a:gd name="T8" fmla="*/ 2147483646 w 312"/>
              <a:gd name="T9" fmla="*/ 2147483646 h 120"/>
              <a:gd name="T10" fmla="*/ 0 w 312"/>
              <a:gd name="T11" fmla="*/ 2147483646 h 1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"/>
              <a:gd name="T19" fmla="*/ 0 h 120"/>
              <a:gd name="T20" fmla="*/ 312 w 312"/>
              <a:gd name="T21" fmla="*/ 120 h 1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" h="120">
                <a:moveTo>
                  <a:pt x="312" y="0"/>
                </a:moveTo>
                <a:cubicBezTo>
                  <a:pt x="291" y="4"/>
                  <a:pt x="271" y="8"/>
                  <a:pt x="252" y="12"/>
                </a:cubicBezTo>
                <a:cubicBezTo>
                  <a:pt x="233" y="16"/>
                  <a:pt x="217" y="18"/>
                  <a:pt x="198" y="24"/>
                </a:cubicBezTo>
                <a:cubicBezTo>
                  <a:pt x="179" y="30"/>
                  <a:pt x="160" y="39"/>
                  <a:pt x="138" y="48"/>
                </a:cubicBezTo>
                <a:cubicBezTo>
                  <a:pt x="116" y="57"/>
                  <a:pt x="89" y="66"/>
                  <a:pt x="66" y="78"/>
                </a:cubicBezTo>
                <a:cubicBezTo>
                  <a:pt x="43" y="90"/>
                  <a:pt x="11" y="113"/>
                  <a:pt x="0" y="120"/>
                </a:cubicBezTo>
              </a:path>
            </a:pathLst>
          </a:cu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003425" y="1760538"/>
            <a:ext cx="1169988" cy="2508250"/>
            <a:chOff x="1262" y="1109"/>
            <a:chExt cx="737" cy="1580"/>
          </a:xfrm>
        </p:grpSpPr>
        <p:sp>
          <p:nvSpPr>
            <p:cNvPr id="11330" name="Line 27"/>
            <p:cNvSpPr>
              <a:spLocks noChangeShapeType="1"/>
            </p:cNvSpPr>
            <p:nvPr/>
          </p:nvSpPr>
          <p:spPr bwMode="auto">
            <a:xfrm flipV="1">
              <a:off x="1999" y="1109"/>
              <a:ext cx="0" cy="1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28"/>
            <p:cNvSpPr>
              <a:spLocks noChangeShapeType="1"/>
            </p:cNvSpPr>
            <p:nvPr/>
          </p:nvSpPr>
          <p:spPr bwMode="auto">
            <a:xfrm flipV="1">
              <a:off x="1262" y="1110"/>
              <a:ext cx="0" cy="15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77" name="Line 29"/>
          <p:cNvSpPr>
            <a:spLocks noChangeShapeType="1"/>
          </p:cNvSpPr>
          <p:nvPr/>
        </p:nvSpPr>
        <p:spPr bwMode="auto">
          <a:xfrm flipH="1">
            <a:off x="3173413" y="1974850"/>
            <a:ext cx="271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8" name="Line 30"/>
          <p:cNvSpPr>
            <a:spLocks noChangeShapeType="1"/>
          </p:cNvSpPr>
          <p:nvPr/>
        </p:nvSpPr>
        <p:spPr bwMode="auto">
          <a:xfrm flipV="1">
            <a:off x="2516188" y="1549400"/>
            <a:ext cx="7937" cy="327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5357813" y="1547813"/>
            <a:ext cx="2857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680" name="Text Box 32"/>
          <p:cNvSpPr txBox="1">
            <a:spLocks noChangeArrowheads="1"/>
          </p:cNvSpPr>
          <p:nvPr/>
        </p:nvSpPr>
        <p:spPr bwMode="auto">
          <a:xfrm>
            <a:off x="4627563" y="154940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24275" y="1658938"/>
            <a:ext cx="1774825" cy="3549650"/>
            <a:chOff x="2346" y="1045"/>
            <a:chExt cx="1118" cy="2236"/>
          </a:xfrm>
        </p:grpSpPr>
        <p:sp>
          <p:nvSpPr>
            <p:cNvPr id="11328" name="Freeform 34"/>
            <p:cNvSpPr>
              <a:spLocks/>
            </p:cNvSpPr>
            <p:nvPr/>
          </p:nvSpPr>
          <p:spPr bwMode="auto">
            <a:xfrm>
              <a:off x="3231" y="1045"/>
              <a:ext cx="233" cy="3"/>
            </a:xfrm>
            <a:custGeom>
              <a:avLst/>
              <a:gdLst>
                <a:gd name="T0" fmla="*/ 233 w 233"/>
                <a:gd name="T1" fmla="*/ 3 h 3"/>
                <a:gd name="T2" fmla="*/ 0 w 233"/>
                <a:gd name="T3" fmla="*/ 0 h 3"/>
                <a:gd name="T4" fmla="*/ 0 60000 65536"/>
                <a:gd name="T5" fmla="*/ 0 60000 65536"/>
                <a:gd name="T6" fmla="*/ 0 w 233"/>
                <a:gd name="T7" fmla="*/ 0 h 3"/>
                <a:gd name="T8" fmla="*/ 233 w 2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3">
                  <a:moveTo>
                    <a:pt x="233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Freeform 35"/>
            <p:cNvSpPr>
              <a:spLocks/>
            </p:cNvSpPr>
            <p:nvPr/>
          </p:nvSpPr>
          <p:spPr bwMode="auto">
            <a:xfrm rot="-5400000">
              <a:off x="2231" y="3163"/>
              <a:ext cx="233" cy="3"/>
            </a:xfrm>
            <a:custGeom>
              <a:avLst/>
              <a:gdLst>
                <a:gd name="T0" fmla="*/ 233 w 233"/>
                <a:gd name="T1" fmla="*/ 3 h 3"/>
                <a:gd name="T2" fmla="*/ 0 w 233"/>
                <a:gd name="T3" fmla="*/ 0 h 3"/>
                <a:gd name="T4" fmla="*/ 0 60000 65536"/>
                <a:gd name="T5" fmla="*/ 0 60000 65536"/>
                <a:gd name="T6" fmla="*/ 0 w 233"/>
                <a:gd name="T7" fmla="*/ 0 h 3"/>
                <a:gd name="T8" fmla="*/ 233 w 233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3">
                  <a:moveTo>
                    <a:pt x="233" y="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84" name="Line 36"/>
          <p:cNvSpPr>
            <a:spLocks noChangeShapeType="1"/>
          </p:cNvSpPr>
          <p:nvPr/>
        </p:nvSpPr>
        <p:spPr bwMode="auto">
          <a:xfrm flipH="1">
            <a:off x="2684463" y="5208588"/>
            <a:ext cx="103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 flipV="1">
            <a:off x="2836863" y="1587500"/>
            <a:ext cx="0" cy="3621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6" name="Text Box 38"/>
          <p:cNvSpPr txBox="1">
            <a:spLocks noChangeArrowheads="1"/>
          </p:cNvSpPr>
          <p:nvPr/>
        </p:nvSpPr>
        <p:spPr bwMode="auto">
          <a:xfrm>
            <a:off x="2692400" y="1562100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729038" y="1663700"/>
            <a:ext cx="1400175" cy="3157538"/>
            <a:chOff x="2349" y="1048"/>
            <a:chExt cx="882" cy="1989"/>
          </a:xfrm>
        </p:grpSpPr>
        <p:sp>
          <p:nvSpPr>
            <p:cNvPr id="11326" name="Freeform 40"/>
            <p:cNvSpPr>
              <a:spLocks/>
            </p:cNvSpPr>
            <p:nvPr/>
          </p:nvSpPr>
          <p:spPr bwMode="auto">
            <a:xfrm>
              <a:off x="3016" y="1048"/>
              <a:ext cx="215" cy="1"/>
            </a:xfrm>
            <a:custGeom>
              <a:avLst/>
              <a:gdLst>
                <a:gd name="T0" fmla="*/ 0 w 215"/>
                <a:gd name="T1" fmla="*/ 0 h 1"/>
                <a:gd name="T2" fmla="*/ 215 w 215"/>
                <a:gd name="T3" fmla="*/ 1 h 1"/>
                <a:gd name="T4" fmla="*/ 0 60000 65536"/>
                <a:gd name="T5" fmla="*/ 0 60000 65536"/>
                <a:gd name="T6" fmla="*/ 0 w 215"/>
                <a:gd name="T7" fmla="*/ 0 h 1"/>
                <a:gd name="T8" fmla="*/ 215 w 2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5" h="1">
                  <a:moveTo>
                    <a:pt x="0" y="0"/>
                  </a:moveTo>
                  <a:lnTo>
                    <a:pt x="215" y="1"/>
                  </a:ln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Freeform 41"/>
            <p:cNvSpPr>
              <a:spLocks/>
            </p:cNvSpPr>
            <p:nvPr/>
          </p:nvSpPr>
          <p:spPr bwMode="auto">
            <a:xfrm rot="-5400000">
              <a:off x="2242" y="2929"/>
              <a:ext cx="215" cy="1"/>
            </a:xfrm>
            <a:custGeom>
              <a:avLst/>
              <a:gdLst>
                <a:gd name="T0" fmla="*/ 0 w 215"/>
                <a:gd name="T1" fmla="*/ 0 h 1"/>
                <a:gd name="T2" fmla="*/ 215 w 215"/>
                <a:gd name="T3" fmla="*/ 1 h 1"/>
                <a:gd name="T4" fmla="*/ 0 60000 65536"/>
                <a:gd name="T5" fmla="*/ 0 60000 65536"/>
                <a:gd name="T6" fmla="*/ 0 w 215"/>
                <a:gd name="T7" fmla="*/ 0 h 1"/>
                <a:gd name="T8" fmla="*/ 215 w 21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5" h="1">
                  <a:moveTo>
                    <a:pt x="0" y="0"/>
                  </a:moveTo>
                  <a:lnTo>
                    <a:pt x="215" y="1"/>
                  </a:lnTo>
                </a:path>
              </a:pathLst>
            </a:custGeom>
            <a:noFill/>
            <a:ln w="38100">
              <a:solidFill>
                <a:srgbClr val="99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90" name="Line 42"/>
          <p:cNvSpPr>
            <a:spLocks noChangeShapeType="1"/>
          </p:cNvSpPr>
          <p:nvPr/>
        </p:nvSpPr>
        <p:spPr bwMode="auto">
          <a:xfrm flipH="1">
            <a:off x="2028825" y="4478338"/>
            <a:ext cx="1690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1463675" y="1573213"/>
            <a:ext cx="1060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2524125" y="1562100"/>
            <a:ext cx="650875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0" name="Text Box 45"/>
          <p:cNvSpPr txBox="1">
            <a:spLocks noChangeArrowheads="1"/>
          </p:cNvSpPr>
          <p:nvPr/>
        </p:nvSpPr>
        <p:spPr bwMode="auto">
          <a:xfrm>
            <a:off x="565150" y="82550"/>
            <a:ext cx="4391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：求作主视图</a:t>
            </a:r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1992313" y="4268788"/>
            <a:ext cx="11811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>
            <a:off x="4564063" y="1116013"/>
            <a:ext cx="0" cy="6651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>
            <a:off x="3175000" y="4262438"/>
            <a:ext cx="0" cy="1322387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2003425" y="1560513"/>
            <a:ext cx="1171575" cy="201612"/>
            <a:chOff x="1262" y="983"/>
            <a:chExt cx="738" cy="127"/>
          </a:xfrm>
        </p:grpSpPr>
        <p:sp>
          <p:nvSpPr>
            <p:cNvPr id="11324" name="Line 50"/>
            <p:cNvSpPr>
              <a:spLocks noChangeShapeType="1"/>
            </p:cNvSpPr>
            <p:nvPr/>
          </p:nvSpPr>
          <p:spPr bwMode="auto">
            <a:xfrm flipV="1">
              <a:off x="1262" y="984"/>
              <a:ext cx="0" cy="12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51"/>
            <p:cNvSpPr>
              <a:spLocks noChangeShapeType="1"/>
            </p:cNvSpPr>
            <p:nvPr/>
          </p:nvSpPr>
          <p:spPr bwMode="auto">
            <a:xfrm flipV="1">
              <a:off x="2000" y="983"/>
              <a:ext cx="0" cy="12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3175000" y="1573213"/>
            <a:ext cx="0" cy="427037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3033713" y="1873250"/>
            <a:ext cx="2857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8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2024063" y="15573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03" name="Freeform 55"/>
          <p:cNvSpPr>
            <a:spLocks/>
          </p:cNvSpPr>
          <p:nvPr/>
        </p:nvSpPr>
        <p:spPr bwMode="auto">
          <a:xfrm>
            <a:off x="2516188" y="1573213"/>
            <a:ext cx="660400" cy="407987"/>
          </a:xfrm>
          <a:custGeom>
            <a:avLst/>
            <a:gdLst>
              <a:gd name="T0" fmla="*/ 0 w 416"/>
              <a:gd name="T1" fmla="*/ 0 h 257"/>
              <a:gd name="T2" fmla="*/ 2147483646 w 416"/>
              <a:gd name="T3" fmla="*/ 2147483646 h 257"/>
              <a:gd name="T4" fmla="*/ 2147483646 w 416"/>
              <a:gd name="T5" fmla="*/ 2147483646 h 257"/>
              <a:gd name="T6" fmla="*/ 2147483646 w 416"/>
              <a:gd name="T7" fmla="*/ 2147483646 h 257"/>
              <a:gd name="T8" fmla="*/ 2147483646 w 416"/>
              <a:gd name="T9" fmla="*/ 2147483646 h 257"/>
              <a:gd name="T10" fmla="*/ 2147483646 w 416"/>
              <a:gd name="T11" fmla="*/ 2147483646 h 2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6"/>
              <a:gd name="T19" fmla="*/ 0 h 257"/>
              <a:gd name="T20" fmla="*/ 416 w 416"/>
              <a:gd name="T21" fmla="*/ 257 h 25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6" h="257">
                <a:moveTo>
                  <a:pt x="0" y="0"/>
                </a:moveTo>
                <a:lnTo>
                  <a:pt x="127" y="33"/>
                </a:lnTo>
                <a:lnTo>
                  <a:pt x="206" y="68"/>
                </a:lnTo>
                <a:lnTo>
                  <a:pt x="255" y="97"/>
                </a:lnTo>
                <a:lnTo>
                  <a:pt x="338" y="176"/>
                </a:lnTo>
                <a:lnTo>
                  <a:pt x="416" y="257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704" name="Text Box 56"/>
          <p:cNvSpPr txBox="1">
            <a:spLocks noChangeArrowheads="1"/>
          </p:cNvSpPr>
          <p:nvPr/>
        </p:nvSpPr>
        <p:spPr bwMode="auto">
          <a:xfrm>
            <a:off x="2347913" y="1466850"/>
            <a:ext cx="33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3" name="Text Box 65"/>
          <p:cNvSpPr txBox="1">
            <a:spLocks noChangeArrowheads="1"/>
          </p:cNvSpPr>
          <p:nvPr/>
        </p:nvSpPr>
        <p:spPr bwMode="auto">
          <a:xfrm>
            <a:off x="2028825" y="43513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4" name="Text Box 66"/>
          <p:cNvSpPr txBox="1">
            <a:spLocks noChangeArrowheads="1"/>
          </p:cNvSpPr>
          <p:nvPr/>
        </p:nvSpPr>
        <p:spPr bwMode="auto">
          <a:xfrm>
            <a:off x="2684463" y="50879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FF3300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5" name="Text Box 67"/>
          <p:cNvSpPr txBox="1">
            <a:spLocks noChangeArrowheads="1"/>
          </p:cNvSpPr>
          <p:nvPr/>
        </p:nvSpPr>
        <p:spPr bwMode="auto">
          <a:xfrm>
            <a:off x="2365375" y="4719638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55716" name="AutoShape 68"/>
          <p:cNvSpPr>
            <a:spLocks/>
          </p:cNvSpPr>
          <p:nvPr/>
        </p:nvSpPr>
        <p:spPr bwMode="auto">
          <a:xfrm>
            <a:off x="173038" y="6027738"/>
            <a:ext cx="1335087" cy="609600"/>
          </a:xfrm>
          <a:prstGeom prst="borderCallout2">
            <a:avLst>
              <a:gd name="adj1" fmla="val 18750"/>
              <a:gd name="adj2" fmla="val 105708"/>
              <a:gd name="adj3" fmla="val 18750"/>
              <a:gd name="adj4" fmla="val 154579"/>
              <a:gd name="adj5" fmla="val -102866"/>
              <a:gd name="adj6" fmla="val 205468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5717" name="AutoShape 69"/>
          <p:cNvSpPr>
            <a:spLocks/>
          </p:cNvSpPr>
          <p:nvPr/>
        </p:nvSpPr>
        <p:spPr bwMode="auto">
          <a:xfrm>
            <a:off x="7146925" y="1160463"/>
            <a:ext cx="1335088" cy="609600"/>
          </a:xfrm>
          <a:prstGeom prst="borderCallout2">
            <a:avLst>
              <a:gd name="adj1" fmla="val 18750"/>
              <a:gd name="adj2" fmla="val -5708"/>
              <a:gd name="adj3" fmla="val 18750"/>
              <a:gd name="adj4" fmla="val -54815"/>
              <a:gd name="adj5" fmla="val 93231"/>
              <a:gd name="adj6" fmla="val -106065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</a:rPr>
              <a:t>已知投影</a:t>
            </a:r>
          </a:p>
        </p:txBody>
      </p:sp>
      <p:sp>
        <p:nvSpPr>
          <p:cNvPr id="155719" name="Text Box 71"/>
          <p:cNvSpPr txBox="1">
            <a:spLocks noChangeArrowheads="1"/>
          </p:cNvSpPr>
          <p:nvPr/>
        </p:nvSpPr>
        <p:spPr bwMode="auto">
          <a:xfrm>
            <a:off x="4162425" y="3486150"/>
            <a:ext cx="4746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空间分析：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分析形体组成及交线所在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位置</a:t>
            </a:r>
            <a:r>
              <a:rPr kumimoji="1"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，想象其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形状趋势</a:t>
            </a:r>
          </a:p>
        </p:txBody>
      </p:sp>
      <p:sp>
        <p:nvSpPr>
          <p:cNvPr id="155720" name="Text Box 72"/>
          <p:cNvSpPr txBox="1">
            <a:spLocks noChangeArrowheads="1"/>
          </p:cNvSpPr>
          <p:nvPr/>
        </p:nvSpPr>
        <p:spPr bwMode="auto">
          <a:xfrm>
            <a:off x="3956050" y="4335463"/>
            <a:ext cx="4919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投影分析：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找到相贯线的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已知投影</a:t>
            </a:r>
          </a:p>
        </p:txBody>
      </p:sp>
      <p:sp>
        <p:nvSpPr>
          <p:cNvPr id="155721" name="Text Box 73"/>
          <p:cNvSpPr txBox="1">
            <a:spLocks noChangeArrowheads="1"/>
          </p:cNvSpPr>
          <p:nvPr/>
        </p:nvSpPr>
        <p:spPr bwMode="auto">
          <a:xfrm>
            <a:off x="3897313" y="4879975"/>
            <a:ext cx="35321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画相贯线：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先找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特殊点</a:t>
            </a: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，后找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中间点</a:t>
            </a:r>
          </a:p>
        </p:txBody>
      </p:sp>
      <p:sp>
        <p:nvSpPr>
          <p:cNvPr id="155722" name="Text Box 74"/>
          <p:cNvSpPr txBox="1">
            <a:spLocks noChangeArrowheads="1"/>
          </p:cNvSpPr>
          <p:nvPr/>
        </p:nvSpPr>
        <p:spPr bwMode="auto">
          <a:xfrm>
            <a:off x="3811588" y="5614988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完成轮廓线</a:t>
            </a:r>
          </a:p>
        </p:txBody>
      </p:sp>
      <p:sp>
        <p:nvSpPr>
          <p:cNvPr id="155723" name="Text Box 75"/>
          <p:cNvSpPr txBox="1">
            <a:spLocks noChangeArrowheads="1"/>
          </p:cNvSpPr>
          <p:nvPr/>
        </p:nvSpPr>
        <p:spPr bwMode="auto">
          <a:xfrm>
            <a:off x="3714750" y="6067425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5.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可见性</a:t>
            </a:r>
          </a:p>
        </p:txBody>
      </p:sp>
      <p:sp>
        <p:nvSpPr>
          <p:cNvPr id="155724" name="Arc 76"/>
          <p:cNvSpPr>
            <a:spLocks/>
          </p:cNvSpPr>
          <p:nvPr/>
        </p:nvSpPr>
        <p:spPr bwMode="auto">
          <a:xfrm>
            <a:off x="4549775" y="1587500"/>
            <a:ext cx="1335088" cy="855663"/>
          </a:xfrm>
          <a:custGeom>
            <a:avLst/>
            <a:gdLst>
              <a:gd name="T0" fmla="*/ 0 w 32541"/>
              <a:gd name="T1" fmla="*/ 2147483646 h 21600"/>
              <a:gd name="T2" fmla="*/ 2147483646 w 32541"/>
              <a:gd name="T3" fmla="*/ 2147483646 h 21600"/>
              <a:gd name="T4" fmla="*/ 2147483646 w 32541"/>
              <a:gd name="T5" fmla="*/ 2147483646 h 21600"/>
              <a:gd name="T6" fmla="*/ 0 60000 65536"/>
              <a:gd name="T7" fmla="*/ 0 60000 65536"/>
              <a:gd name="T8" fmla="*/ 0 60000 65536"/>
              <a:gd name="T9" fmla="*/ 0 w 32541"/>
              <a:gd name="T10" fmla="*/ 0 h 21600"/>
              <a:gd name="T11" fmla="*/ 32541 w 3254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41" h="21600" fill="none" extrusionOk="0">
                <a:moveTo>
                  <a:pt x="0" y="5603"/>
                </a:moveTo>
                <a:cubicBezTo>
                  <a:pt x="3974" y="1997"/>
                  <a:pt x="9148" y="-1"/>
                  <a:pt x="14515" y="0"/>
                </a:cubicBezTo>
                <a:cubicBezTo>
                  <a:pt x="21771" y="0"/>
                  <a:pt x="28542" y="3643"/>
                  <a:pt x="32540" y="9699"/>
                </a:cubicBezTo>
              </a:path>
              <a:path w="32541" h="21600" stroke="0" extrusionOk="0">
                <a:moveTo>
                  <a:pt x="0" y="5603"/>
                </a:moveTo>
                <a:cubicBezTo>
                  <a:pt x="3974" y="1997"/>
                  <a:pt x="9148" y="-1"/>
                  <a:pt x="14515" y="0"/>
                </a:cubicBezTo>
                <a:cubicBezTo>
                  <a:pt x="21771" y="0"/>
                  <a:pt x="28542" y="3643"/>
                  <a:pt x="32540" y="9699"/>
                </a:cubicBezTo>
                <a:lnTo>
                  <a:pt x="14515" y="21600"/>
                </a:lnTo>
                <a:lnTo>
                  <a:pt x="0" y="5603"/>
                </a:lnTo>
                <a:close/>
              </a:path>
            </a:pathLst>
          </a:cu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725" name="Line 77"/>
          <p:cNvSpPr>
            <a:spLocks noChangeShapeType="1"/>
          </p:cNvSpPr>
          <p:nvPr/>
        </p:nvSpPr>
        <p:spPr bwMode="auto">
          <a:xfrm>
            <a:off x="1981200" y="4276725"/>
            <a:ext cx="1181100" cy="1295400"/>
          </a:xfrm>
          <a:prstGeom prst="line">
            <a:avLst/>
          </a:prstGeom>
          <a:noFill/>
          <a:ln w="222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5726" name="Text Box 78"/>
          <p:cNvSpPr txBox="1">
            <a:spLocks noChangeArrowheads="1"/>
          </p:cNvSpPr>
          <p:nvPr/>
        </p:nvSpPr>
        <p:spPr bwMode="auto">
          <a:xfrm>
            <a:off x="1836738" y="1657350"/>
            <a:ext cx="33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900">
                <a:solidFill>
                  <a:srgbClr val="993366"/>
                </a:solidFill>
                <a:latin typeface="Times New Roman" panose="02020603050405020304" pitchFamily="18" charset="0"/>
              </a:rPr>
              <a:t>●</a:t>
            </a:r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6645275" y="2944813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解题步骤：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1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2000"/>
                                        <p:tgtEl>
                                          <p:spTgt spid="1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55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5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55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5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nimBg="1"/>
      <p:bldP spid="155651" grpId="0" animBg="1"/>
      <p:bldP spid="155652" grpId="0" animBg="1"/>
      <p:bldP spid="155653" grpId="0" animBg="1"/>
      <p:bldP spid="155655" grpId="0" animBg="1"/>
      <p:bldP spid="155673" grpId="0" animBg="1"/>
      <p:bldP spid="155677" grpId="0" animBg="1"/>
      <p:bldP spid="155678" grpId="0" animBg="1"/>
      <p:bldP spid="155679" grpId="0" autoUpdateAnimBg="0"/>
      <p:bldP spid="155680" grpId="0" autoUpdateAnimBg="0"/>
      <p:bldP spid="155684" grpId="0" animBg="1"/>
      <p:bldP spid="155685" grpId="0" animBg="1"/>
      <p:bldP spid="155686" grpId="0" autoUpdateAnimBg="0"/>
      <p:bldP spid="155690" grpId="0" animBg="1"/>
      <p:bldP spid="155691" grpId="0" animBg="1"/>
      <p:bldP spid="155692" grpId="0" animBg="1"/>
      <p:bldP spid="155694" grpId="0" animBg="1"/>
      <p:bldP spid="155695" grpId="0" animBg="1"/>
      <p:bldP spid="155696" grpId="0" animBg="1"/>
      <p:bldP spid="155700" grpId="0" animBg="1"/>
      <p:bldP spid="155701" grpId="0" autoUpdateAnimBg="0"/>
      <p:bldP spid="155702" grpId="0" autoUpdateAnimBg="0"/>
      <p:bldP spid="155703" grpId="0" animBg="1"/>
      <p:bldP spid="155704" grpId="0" autoUpdateAnimBg="0"/>
      <p:bldP spid="155713" grpId="0" autoUpdateAnimBg="0"/>
      <p:bldP spid="155714" grpId="0" autoUpdateAnimBg="0"/>
      <p:bldP spid="155715" grpId="0" autoUpdateAnimBg="0"/>
      <p:bldP spid="155716" grpId="0" animBg="1"/>
      <p:bldP spid="155717" grpId="0" animBg="1"/>
      <p:bldP spid="155719" grpId="0"/>
      <p:bldP spid="155720" grpId="0"/>
      <p:bldP spid="155721" grpId="0"/>
      <p:bldP spid="155722" grpId="0"/>
      <p:bldP spid="155723" grpId="0"/>
      <p:bldP spid="155724" grpId="0" animBg="1"/>
      <p:bldP spid="155725" grpId="0" animBg="1"/>
      <p:bldP spid="155726" grpId="0" autoUpdateAnimBg="0"/>
      <p:bldP spid="123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1012</Words>
  <Application>Microsoft Office PowerPoint</Application>
  <PresentationFormat>全屏显示(4:3)</PresentationFormat>
  <Paragraphs>209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Monotype Sorts</vt:lpstr>
      <vt:lpstr>等线</vt:lpstr>
      <vt:lpstr>等线 Light</vt:lpstr>
      <vt:lpstr>黑体</vt:lpstr>
      <vt:lpstr>华文新魏</vt:lpstr>
      <vt:lpstr>楷体_GB2312</vt:lpstr>
      <vt:lpstr>宋体</vt:lpstr>
      <vt:lpstr>微软雅黑</vt:lpstr>
      <vt:lpstr>Arial</vt:lpstr>
      <vt:lpstr>Calibri</vt:lpstr>
      <vt:lpstr>ISOCPEUR</vt:lpstr>
      <vt:lpstr>Symbol</vt:lpstr>
      <vt:lpstr>Times New Roman</vt:lpstr>
      <vt:lpstr>Wingdings</vt:lpstr>
      <vt:lpstr>默认设计模板</vt:lpstr>
      <vt:lpstr>位图图像</vt:lpstr>
      <vt:lpstr>BMP 图像</vt:lpstr>
      <vt:lpstr>Image</vt:lpstr>
      <vt:lpstr>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第二阶段：生成三视图</vt:lpstr>
    </vt:vector>
  </TitlesOfParts>
  <Company>fj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作业优秀</dc:title>
  <dc:creator>fj</dc:creator>
  <cp:lastModifiedBy>Windows 用户</cp:lastModifiedBy>
  <cp:revision>72</cp:revision>
  <dcterms:created xsi:type="dcterms:W3CDTF">2010-10-13T05:55:34Z</dcterms:created>
  <dcterms:modified xsi:type="dcterms:W3CDTF">2021-03-26T07:06:53Z</dcterms:modified>
</cp:coreProperties>
</file>