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869" r:id="rId1"/>
  </p:sldMasterIdLst>
  <p:notesMasterIdLst>
    <p:notesMasterId r:id="rId16"/>
  </p:notesMasterIdLst>
  <p:sldIdLst>
    <p:sldId id="575" r:id="rId2"/>
    <p:sldId id="540" r:id="rId3"/>
    <p:sldId id="549" r:id="rId4"/>
    <p:sldId id="551" r:id="rId5"/>
    <p:sldId id="553" r:id="rId6"/>
    <p:sldId id="554" r:id="rId7"/>
    <p:sldId id="555" r:id="rId8"/>
    <p:sldId id="556" r:id="rId9"/>
    <p:sldId id="547" r:id="rId10"/>
    <p:sldId id="557" r:id="rId11"/>
    <p:sldId id="558" r:id="rId12"/>
    <p:sldId id="559" r:id="rId13"/>
    <p:sldId id="560" r:id="rId14"/>
    <p:sldId id="550" r:id="rId15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 autoAdjust="0"/>
    <p:restoredTop sz="85619" autoAdjust="0"/>
  </p:normalViewPr>
  <p:slideViewPr>
    <p:cSldViewPr showGuides="1">
      <p:cViewPr varScale="1">
        <p:scale>
          <a:sx n="107" d="100"/>
          <a:sy n="107" d="100"/>
        </p:scale>
        <p:origin x="976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D2BF158-BFCA-3445-B8B1-367F744A3C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4D7F61-C174-D545-B6A4-00B1065074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fld id="{DC5E3F84-A02B-6F40-B162-4EFDFA1B06FF}" type="datetimeFigureOut">
              <a:rPr lang="zh-CN" altLang="en-US" smtClean="0"/>
              <a:pPr>
                <a:defRPr/>
              </a:pPr>
              <a:t>2021/7/27</a:t>
            </a:fld>
            <a:endParaRPr lang="zh-CN" altLang="en-US" dirty="0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2481FD9-2BAB-8541-AAA8-809AB7A54F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5DD3D3-734F-B842-9690-A9CFA3BB1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CA6D2-D23D-D649-B29A-C2A4C7CBEA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77645-D9A2-B945-8A33-36440D4A5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DE1E2F4-97B9-7D4B-AF03-ADE1BBDD4E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A82C44EB-65DB-5F4B-9BA5-FA060CC396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546DFEC1-951A-B241-93C6-D614715098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70B3C2A6-2447-464A-8E44-6AE3EF7B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E19C3112-9BC4-914B-A9CB-355A775A6304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1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AC8E4DF1-91BC-164D-BE90-9EDB2172C0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CCD13F6F-5200-494F-A80A-CAD62F6D5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36680EDC-E86B-444C-AC2A-60D2684B7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A1B4781-C3C1-2F48-8D65-8A36336E3FA7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10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>
            <a:extLst>
              <a:ext uri="{FF2B5EF4-FFF2-40B4-BE49-F238E27FC236}">
                <a16:creationId xmlns:a16="http://schemas.microsoft.com/office/drawing/2014/main" id="{E35B0305-A4E8-FD42-A3F7-9461EA63B7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备注占位符 2">
            <a:extLst>
              <a:ext uri="{FF2B5EF4-FFF2-40B4-BE49-F238E27FC236}">
                <a16:creationId xmlns:a16="http://schemas.microsoft.com/office/drawing/2014/main" id="{A7A2468C-8E92-C74C-9262-0510BD230C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60F493F9-7094-5A4C-98FA-D640FBC2B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4F9ACBE3-EEAB-4145-9A7A-8457539BBE71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11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794679D2-1A2E-514B-9AC5-82C772C7F8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备注占位符 2">
            <a:extLst>
              <a:ext uri="{FF2B5EF4-FFF2-40B4-BE49-F238E27FC236}">
                <a16:creationId xmlns:a16="http://schemas.microsoft.com/office/drawing/2014/main" id="{ED552C3D-1065-964E-BD7F-D648B6DD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6AB3EFE4-9174-F941-A742-A5F0C512D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FB1D1C92-ABA0-9D45-842E-056B712AE644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12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79FFFB4F-73FC-544D-AEF3-6EAF5DAACD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0B11057F-82A8-9D45-B71C-8EA92F9A3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45BCD000-BC88-AF46-9938-488D5AB98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5C45498F-DDA9-E541-9C81-E3AF08005F30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13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A55BB678-7FDF-2940-A61C-F791F45B6A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E13461DF-FA56-FE4A-A68B-BB98ADD651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FADFBAEF-3825-B84C-8EC4-E95597E2E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85717F0-236D-9C47-85AC-B8A64BB10244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14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50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DD7A4FE7-C806-C641-88BF-A78DB26124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FD0EC810-814E-D04A-9EA3-A6F2BDBAF6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6EA715BF-0C81-6344-8E8F-0A6AB1D39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F7DA854-9C02-A448-85A3-537E19C94F08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2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02178F6D-6341-3D45-A45E-3D923AE45D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D196D535-EA11-0448-A987-E496ECDCC3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8C939C40-A63C-6A41-A948-527C61B87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A6B028AF-27E2-8B44-BC37-760593B7F7F3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3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E40A6F1B-431C-324A-8763-CF17FFFE26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3D221489-A128-5240-95E5-F7BC524C36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7F266AB0-D9C7-3348-9054-51209E281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E89FB4F8-4DED-B64F-ACD7-3A3CB0862195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4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32DEF57C-0F66-774D-BCF2-89AC82E15D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C66B042D-6C50-D643-BDE9-C68C195D50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4AD69E3B-F0A9-9B45-92C8-5141543E1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0C7E03E7-BCCD-C648-A77E-D2D0A5A00CFB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5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55E5F774-1BA0-E941-B541-75C8065A0F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852CDC1A-693C-154F-A84C-5D9DECFCA0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8AFB8658-26F9-8E4F-AC41-9275F5C65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E8D8C13C-079C-134C-9C4E-4E50F7FFD512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6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45B235E8-F04D-C745-84E0-3DB244B3A6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4F57D13F-6DE1-2646-8EAF-0DAD950481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B03D5166-CDC2-2341-9E0E-461A9BB33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A68DDAD4-DC44-984F-B24C-D1A2D22A3422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7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A3144D80-AD95-0B47-B496-E08D967A31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9E913636-E10D-344D-AF95-87F025BBBE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1BA5ED77-C5E1-E942-9612-302CA3204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548F74FC-42F6-E64E-9785-61390264B727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8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6D83CE3D-9707-E940-BC70-6218E08345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7122EBB8-0D0A-8F49-8476-8E47A717B3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91729574-7A49-384B-AA9E-B4A7665D9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83F4755-2A23-E345-9992-A6F4DE7F0C6A}" type="slidenum"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9</a:t>
            </a:fld>
            <a:endParaRPr lang="zh-CN" altLang="en-US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D9490-E29E-8A4E-8118-07A449AC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674D1-F5E8-5240-91A3-C89BF04A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99D51-0A60-2748-B0FC-F61BADC2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B5D1B-C226-B446-BC5D-56F999BD7A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80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59964-4101-6346-9A51-603CB494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1E54D-6385-1147-82B3-AAACB9B4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57968-160D-7544-94AC-5D2C3B5D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9B04D-D4C9-D842-A46B-415C47A5B6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7D753-BE35-C545-9804-D1AAA929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DE317-B44A-5C4C-B148-1C8D29A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A4DAC-85B7-5F43-8807-C52D679A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1C8CD-31E1-B54B-9E5E-3D53FF8B3D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3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lnSpc>
                <a:spcPct val="150000"/>
              </a:lnSpc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98989-59F7-8647-9B6F-EFDEF923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79F73-E936-7D49-8EE1-9918E75F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436F7-6FAF-CE47-BE96-F1F4D102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A36EE-558D-9840-88D6-2688CC2798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27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8FE47-5A67-A54D-B17B-F712985A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ED94A-5B91-BE4E-BAD1-1A79B223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4C540-2615-D94F-A9B5-7D001996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F478E-7F9E-7E43-989C-E7B122A32E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1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36A3520-DFA2-B046-BAE3-C7B9E9DD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E4897C5-DED1-0548-9EFE-DF09C172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E3F538D-4F42-854C-9B52-D67F2414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74778-CB87-7D4B-8BFB-018CF2FA90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28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07BDAA0-892F-4240-9F40-FBFE733C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3CF5018-64E5-8446-86D0-F1181244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3FF71EF-138C-4947-A7F5-0DCD5B1F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934CF-D9F2-0B4B-9DA5-E236BD49FD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BC4A8EF-B301-BE4A-AE10-33089501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C08A624-888F-B64E-B122-5C7E3538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9E65E0-7A44-8149-A044-F55DE045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A31F9-8DFA-934E-A234-893CF705EF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0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4E903BC-FB1E-DB4A-9AEA-14CB6A86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0580D4B-1657-8D48-9F3F-894F4318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723166D-7009-B049-AD3A-8ECB7D91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3C60-2FFA-E241-8A31-C3D4E83F61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58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31BDDCD-FD53-554E-9277-B21508A0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D8A68E-4E64-9C4E-BEDE-7C57E5A7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91BACED-0031-5449-BC3C-753A9573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CBFBD-900B-CB47-B3BB-966BE05978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5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D66E227-0A6C-CB45-9ECB-681839A2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11C24F4-B163-6C4A-A956-DEBAA0AE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EF18246-B6D4-7E42-8737-FB78F331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A627B-59E4-C04C-9935-6EE6167D06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CDC001D-964A-3149-9BA6-BFD250D0CD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5CB2D2A-04B5-5942-AB20-ECF8DE3B2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12875"/>
            <a:ext cx="105156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38F24-0D15-D545-8352-E003FEBC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2E85B-7FDB-DC48-BA90-033D6FA03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7181C-9DCF-844D-9F48-55B6603B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0" i="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04C4611-89FE-CA40-9D68-7F02833983C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0" r:id="rId1"/>
    <p:sldLayoutId id="2147484871" r:id="rId2"/>
    <p:sldLayoutId id="2147484872" r:id="rId3"/>
    <p:sldLayoutId id="2147484873" r:id="rId4"/>
    <p:sldLayoutId id="2147484874" r:id="rId5"/>
    <p:sldLayoutId id="2147484875" r:id="rId6"/>
    <p:sldLayoutId id="2147484876" r:id="rId7"/>
    <p:sldLayoutId id="2147484877" r:id="rId8"/>
    <p:sldLayoutId id="2147484878" r:id="rId9"/>
    <p:sldLayoutId id="2147484879" r:id="rId10"/>
    <p:sldLayoutId id="2147484880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zh-CN" altLang="en-US" sz="3300" b="1" kern="1200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150000"/>
        </a:lnSpc>
        <a:spcBef>
          <a:spcPts val="750"/>
        </a:spcBef>
        <a:spcAft>
          <a:spcPct val="0"/>
        </a:spcAft>
        <a:buClr>
          <a:srgbClr val="C00000"/>
        </a:buClr>
        <a:buFont typeface="Wingdings" pitchFamily="2" charset="2"/>
        <a:buChar char="p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0" fontAlgn="base" hangingPunct="0">
        <a:lnSpc>
          <a:spcPct val="150000"/>
        </a:lnSpc>
        <a:spcBef>
          <a:spcPts val="375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150000"/>
        </a:lnSpc>
        <a:spcBef>
          <a:spcPts val="375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0" fontAlgn="base" hangingPunct="0">
        <a:lnSpc>
          <a:spcPct val="150000"/>
        </a:lnSpc>
        <a:spcBef>
          <a:spcPts val="375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0" fontAlgn="base" hangingPunct="0">
        <a:lnSpc>
          <a:spcPct val="150000"/>
        </a:lnSpc>
        <a:spcBef>
          <a:spcPts val="375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8">
            <a:extLst>
              <a:ext uri="{FF2B5EF4-FFF2-40B4-BE49-F238E27FC236}">
                <a16:creationId xmlns:a16="http://schemas.microsoft.com/office/drawing/2014/main" id="{8B3E7801-8D0C-D24B-A5D3-8CEB4F10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76476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5400" b="0" dirty="0">
                <a:solidFill>
                  <a:srgbClr val="0000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异常处理</a:t>
            </a:r>
            <a:endParaRPr lang="en-US" altLang="zh-CN" sz="5400" b="0" dirty="0">
              <a:solidFill>
                <a:srgbClr val="0000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advTm="407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99">
            <a:extLst>
              <a:ext uri="{FF2B5EF4-FFF2-40B4-BE49-F238E27FC236}">
                <a16:creationId xmlns:a16="http://schemas.microsoft.com/office/drawing/2014/main" id="{9CDAF94C-0E14-F14C-849B-F8846294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9887"/>
            <a:ext cx="424180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F567E6F5-57AB-6F41-9D6E-3B738137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4" y="369887"/>
            <a:ext cx="421798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标准程序库的异常类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0963" name="Rectangle 45">
            <a:extLst>
              <a:ext uri="{FF2B5EF4-FFF2-40B4-BE49-F238E27FC236}">
                <a16:creationId xmlns:a16="http://schemas.microsoft.com/office/drawing/2014/main" id="{75C0E181-8BBB-9F40-B822-326F2018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标准程序库异常处理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64" name="内容占位符 10">
            <a:extLst>
              <a:ext uri="{FF2B5EF4-FFF2-40B4-BE49-F238E27FC236}">
                <a16:creationId xmlns:a16="http://schemas.microsoft.com/office/drawing/2014/main" id="{CABC2427-10CD-BA4B-B2F8-ACEFB87A9E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1424" y="1874838"/>
            <a:ext cx="10848528" cy="4359275"/>
          </a:xfrm>
        </p:spPr>
        <p:txBody>
          <a:bodyPr/>
          <a:lstStyle/>
          <a:p>
            <a:pPr eaLnBrk="1" hangingPunct="1"/>
            <a:r>
              <a:rPr lang="en-US" altLang="zh-CN" dirty="0"/>
              <a:t>exception</a:t>
            </a:r>
            <a:r>
              <a:rPr lang="zh-CN" altLang="en-US" dirty="0"/>
              <a:t>：标准程序库异常类的公共基类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logic_error</a:t>
            </a:r>
            <a:r>
              <a:rPr lang="zh-CN" altLang="en-US" dirty="0"/>
              <a:t>表示可以在程序中被预先检测到的异常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如果小心地编写程序，这类异常能够避免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runtime_error</a:t>
            </a:r>
            <a:r>
              <a:rPr lang="zh-CN" altLang="en-US" dirty="0"/>
              <a:t>表示难以被预先检测的异常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99">
            <a:extLst>
              <a:ext uri="{FF2B5EF4-FFF2-40B4-BE49-F238E27FC236}">
                <a16:creationId xmlns:a16="http://schemas.microsoft.com/office/drawing/2014/main" id="{625FA90E-8C89-4045-AF65-FE911410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1" y="400720"/>
            <a:ext cx="2720975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2A295860-AD10-2241-949C-8EC787B77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400721"/>
            <a:ext cx="27051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三角形面积计算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3011" name="Rectangle 45">
            <a:extLst>
              <a:ext uri="{FF2B5EF4-FFF2-40B4-BE49-F238E27FC236}">
                <a16:creationId xmlns:a16="http://schemas.microsoft.com/office/drawing/2014/main" id="{85653A98-21AD-4C4E-B019-A75DEB35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标准程序库异常处理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012" name="内容占位符 10">
            <a:extLst>
              <a:ext uri="{FF2B5EF4-FFF2-40B4-BE49-F238E27FC236}">
                <a16:creationId xmlns:a16="http://schemas.microsoft.com/office/drawing/2014/main" id="{9ED789F1-27AA-2D44-A46E-9D3F7E7AB77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07740" y="1484784"/>
            <a:ext cx="10776520" cy="4359275"/>
          </a:xfrm>
        </p:spPr>
        <p:txBody>
          <a:bodyPr/>
          <a:lstStyle/>
          <a:p>
            <a:pPr eaLnBrk="1" hangingPunct="1"/>
            <a:r>
              <a:rPr lang="zh-CN" altLang="en-US" dirty="0"/>
              <a:t>编写一个计算三角形面积的函数，函数的参数为三角形三边边长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，可以用</a:t>
            </a:r>
            <a:r>
              <a:rPr lang="en-US" altLang="zh-CN" dirty="0"/>
              <a:t>Heron</a:t>
            </a:r>
            <a:r>
              <a:rPr lang="zh-CN" altLang="en-US" dirty="0"/>
              <a:t>公式计算：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设           ，则三角形面积</a:t>
            </a:r>
            <a:r>
              <a:rPr lang="en-US" altLang="zh-CN" dirty="0"/>
              <a:t> </a:t>
            </a:r>
            <a:endParaRPr lang="zh-CN" altLang="en-US" dirty="0"/>
          </a:p>
          <a:p>
            <a:pPr eaLnBrk="1" hangingPunct="1">
              <a:buFont typeface="Georgia" panose="02040502050405020303" pitchFamily="18" charset="0"/>
              <a:buNone/>
            </a:pPr>
            <a:endParaRPr lang="zh-CN" altLang="en-US" dirty="0"/>
          </a:p>
        </p:txBody>
      </p:sp>
      <p:graphicFrame>
        <p:nvGraphicFramePr>
          <p:cNvPr id="43013" name="Object 1">
            <a:extLst>
              <a:ext uri="{FF2B5EF4-FFF2-40B4-BE49-F238E27FC236}">
                <a16:creationId xmlns:a16="http://schemas.microsoft.com/office/drawing/2014/main" id="{79332B3A-A25D-E24C-9460-DAE5FA4ED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18651"/>
              </p:ext>
            </p:extLst>
          </p:nvPr>
        </p:nvGraphicFramePr>
        <p:xfrm>
          <a:off x="1631504" y="3659107"/>
          <a:ext cx="15049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5" imgW="18719800" imgH="9067800" progId="Equation.DSMT4">
                  <p:embed/>
                </p:oleObj>
              </mc:Choice>
              <mc:Fallback>
                <p:oleObj name="Equation" r:id="rId5" imgW="18719800" imgH="906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3659107"/>
                        <a:ext cx="15049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3">
            <a:extLst>
              <a:ext uri="{FF2B5EF4-FFF2-40B4-BE49-F238E27FC236}">
                <a16:creationId xmlns:a16="http://schemas.microsoft.com/office/drawing/2014/main" id="{3DF6D091-83C5-AD44-8D60-537913436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813805"/>
              </p:ext>
            </p:extLst>
          </p:nvPr>
        </p:nvGraphicFramePr>
        <p:xfrm>
          <a:off x="6096000" y="3721596"/>
          <a:ext cx="3557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7" imgW="42418000" imgH="6731000" progId="Equation.DSMT4">
                  <p:embed/>
                </p:oleObj>
              </mc:Choice>
              <mc:Fallback>
                <p:oleObj name="Equation" r:id="rId7" imgW="42418000" imgH="673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21596"/>
                        <a:ext cx="3557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advTm="18128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>
            <a:extLst>
              <a:ext uri="{FF2B5EF4-FFF2-40B4-BE49-F238E27FC236}">
                <a16:creationId xmlns:a16="http://schemas.microsoft.com/office/drawing/2014/main" id="{AC0C3316-C7E2-854C-B96D-BA3E137F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329621"/>
            <a:ext cx="11233248" cy="4313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1143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&lt;cmath&gt;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&lt;stdexcept&gt;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endParaRPr lang="en-US" altLang="zh-CN" sz="180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给出三角形三边长，计算三角形面积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 area(double a, double b, double c)  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 (invalid_argument) </a:t>
            </a: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判断三角形边长是否为正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(a &lt;= 0 || b &lt;= 0 || c &lt;= 0)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 invalid_argument("the side length should be positive");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判断三边长是否满足三角不等式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(a + b &lt;= c || b + c &lt;= a || c + a &lt;= b)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 invalid_argument("the side length should fit the triangle inequation");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Heron</a:t>
            </a: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公式计算三角形面积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 s = (a + b + c) / 2; 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return sqrt(s * (s - a) * (s - b) * (s - c));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endParaRPr lang="en-US" altLang="zh-CN" sz="180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58" name="AutoShape 99">
            <a:extLst>
              <a:ext uri="{FF2B5EF4-FFF2-40B4-BE49-F238E27FC236}">
                <a16:creationId xmlns:a16="http://schemas.microsoft.com/office/drawing/2014/main" id="{7AB0AB19-3C8A-094E-9A55-F9E9DBA4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404664"/>
            <a:ext cx="2720975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100">
            <a:extLst>
              <a:ext uri="{FF2B5EF4-FFF2-40B4-BE49-F238E27FC236}">
                <a16:creationId xmlns:a16="http://schemas.microsoft.com/office/drawing/2014/main" id="{097812FF-3BBD-E34F-A1B8-A20C132C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446" y="404664"/>
            <a:ext cx="27051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三角形面积计算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5060" name="Rectangle 45">
            <a:extLst>
              <a:ext uri="{FF2B5EF4-FFF2-40B4-BE49-F238E27FC236}">
                <a16:creationId xmlns:a16="http://schemas.microsoft.com/office/drawing/2014/main" id="{BEABAAD0-81C8-0A4B-A0BB-FE3509BC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标准程序库异常处理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>
            <a:extLst>
              <a:ext uri="{FF2B5EF4-FFF2-40B4-BE49-F238E27FC236}">
                <a16:creationId xmlns:a16="http://schemas.microsoft.com/office/drawing/2014/main" id="{CCD04297-55CE-A547-9C53-F022F9064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78" y="1124744"/>
            <a:ext cx="8281987" cy="306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1143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r>
              <a:rPr lang="zh-CN" altLang="en-US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double a, b, c;	//</a:t>
            </a:r>
            <a:r>
              <a:rPr lang="zh-CN" altLang="en-US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三角形三边长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"Please input the side lengths of a triangle: ";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try {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double s = area(a, b, c);	//</a:t>
            </a:r>
            <a:r>
              <a:rPr lang="zh-CN" altLang="en-US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尝试计算三角形面积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"Area: " &lt;&lt; s &lt;&lt; </a:t>
            </a:r>
            <a:r>
              <a:rPr lang="en-US" altLang="zh-CN" sz="18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 catch (exception &amp;e) {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"Error: " &lt;&lt; </a:t>
            </a:r>
            <a:r>
              <a:rPr lang="en-US" altLang="zh-CN" sz="18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e.what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lang="en-US" altLang="zh-CN" sz="180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7108" name="Rectangle 45">
            <a:extLst>
              <a:ext uri="{FF2B5EF4-FFF2-40B4-BE49-F238E27FC236}">
                <a16:creationId xmlns:a16="http://schemas.microsoft.com/office/drawing/2014/main" id="{E2A895DD-673E-6543-8409-B773566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标准程序库异常处理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AutoShape 99">
            <a:extLst>
              <a:ext uri="{FF2B5EF4-FFF2-40B4-BE49-F238E27FC236}">
                <a16:creationId xmlns:a16="http://schemas.microsoft.com/office/drawing/2014/main" id="{E976456C-7410-1A42-AC53-17A7932B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404664"/>
            <a:ext cx="2720975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100">
            <a:extLst>
              <a:ext uri="{FF2B5EF4-FFF2-40B4-BE49-F238E27FC236}">
                <a16:creationId xmlns:a16="http://schemas.microsoft.com/office/drawing/2014/main" id="{83E2B010-9C89-214C-9091-D9126FB2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446" y="404664"/>
            <a:ext cx="27051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三角形面积计算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4881BA1D-2C09-C14E-B6BB-633D7E1A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4293096"/>
            <a:ext cx="8281987" cy="2375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1143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</a:t>
            </a: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Please input the side lengths of a triangle: 3 4 5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Area: 6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</a:t>
            </a: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Please input the side lengths of a triangle: 0 5 5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Error: the side length should be positive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</a:t>
            </a: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Please input the side lengths of a triangle: 1 2 4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Error: the side length should fit the triangle inequation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99">
            <a:extLst>
              <a:ext uri="{FF2B5EF4-FFF2-40B4-BE49-F238E27FC236}">
                <a16:creationId xmlns:a16="http://schemas.microsoft.com/office/drawing/2014/main" id="{7F6428CD-C45C-3944-A025-009A624C5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403227"/>
            <a:ext cx="424180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9944C1F0-55E5-F04A-BD3F-ED9BD32D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50058"/>
            <a:ext cx="42179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异常处理的语法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31" name="Rectangle 45">
            <a:extLst>
              <a:ext uri="{FF2B5EF4-FFF2-40B4-BE49-F238E27FC236}">
                <a16:creationId xmlns:a16="http://schemas.microsoft.com/office/drawing/2014/main" id="{AA58FA1A-74EC-FF40-9384-3C9078AE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93" name="内容占位符 10">
            <a:extLst>
              <a:ext uri="{FF2B5EF4-FFF2-40B4-BE49-F238E27FC236}">
                <a16:creationId xmlns:a16="http://schemas.microsoft.com/office/drawing/2014/main" id="{C7D1D982-156F-8843-BA98-B8F3808B2D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5120" y="1124744"/>
            <a:ext cx="11555536" cy="554461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200" dirty="0"/>
              <a:t>若有异常则</a:t>
            </a:r>
            <a:r>
              <a:rPr lang="en-US" altLang="zh-CN" sz="2200" dirty="0"/>
              <a:t>(</a:t>
            </a:r>
            <a:r>
              <a:rPr lang="zh-CN" altLang="en-US" sz="2200" dirty="0"/>
              <a:t>系统或用户</a:t>
            </a:r>
            <a:r>
              <a:rPr lang="en-US" altLang="zh-CN" sz="2200" dirty="0"/>
              <a:t>)</a:t>
            </a:r>
            <a:r>
              <a:rPr lang="zh-CN" altLang="en-US" sz="2200" dirty="0"/>
              <a:t>通过</a:t>
            </a:r>
            <a:r>
              <a:rPr lang="en-US" altLang="zh-CN" sz="2200" dirty="0"/>
              <a:t>throw</a:t>
            </a:r>
            <a:r>
              <a:rPr lang="zh-CN" altLang="en-US" sz="2200" dirty="0"/>
              <a:t>操作</a:t>
            </a:r>
            <a:r>
              <a:rPr lang="zh-CN" altLang="en-US" sz="2200" dirty="0">
                <a:solidFill>
                  <a:srgbClr val="FF0000"/>
                </a:solidFill>
              </a:rPr>
              <a:t>创建一个异常对象并抛掷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200" dirty="0"/>
              <a:t>将可能抛出异常的程序段</a:t>
            </a:r>
            <a:r>
              <a:rPr lang="zh-CN" altLang="en-US" sz="2200" dirty="0">
                <a:solidFill>
                  <a:srgbClr val="FF0000"/>
                </a:solidFill>
              </a:rPr>
              <a:t>嵌在</a:t>
            </a:r>
            <a:r>
              <a:rPr lang="en-US" altLang="zh-CN" sz="2200" dirty="0">
                <a:solidFill>
                  <a:srgbClr val="FF0000"/>
                </a:solidFill>
              </a:rPr>
              <a:t>try</a:t>
            </a:r>
            <a:r>
              <a:rPr lang="zh-CN" altLang="en-US" sz="2200" dirty="0">
                <a:solidFill>
                  <a:srgbClr val="FF0000"/>
                </a:solidFill>
              </a:rPr>
              <a:t>块之中</a:t>
            </a:r>
            <a:r>
              <a:rPr lang="zh-CN" altLang="en-US" sz="2200" dirty="0"/>
              <a:t>。控制通过正常的顺序执行到达</a:t>
            </a:r>
            <a:r>
              <a:rPr lang="en-US" altLang="zh-CN" sz="2200" dirty="0"/>
              <a:t>try</a:t>
            </a:r>
            <a:r>
              <a:rPr lang="zh-CN" altLang="en-US" sz="2200" dirty="0"/>
              <a:t>语句，然后执行</a:t>
            </a:r>
            <a:r>
              <a:rPr lang="en-US" altLang="zh-CN" sz="2200" dirty="0"/>
              <a:t>try</a:t>
            </a:r>
            <a:r>
              <a:rPr lang="zh-CN" altLang="en-US" sz="2200" dirty="0"/>
              <a:t>块内的保护段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200" dirty="0"/>
              <a:t>如果在保护段执行期间</a:t>
            </a:r>
            <a:r>
              <a:rPr lang="zh-CN" altLang="en-US" sz="2200" dirty="0">
                <a:solidFill>
                  <a:srgbClr val="FF0000"/>
                </a:solidFill>
              </a:rPr>
              <a:t>没有引起异常</a:t>
            </a:r>
            <a:r>
              <a:rPr lang="zh-CN" altLang="en-US" sz="2200" dirty="0"/>
              <a:t>，那么跟在</a:t>
            </a:r>
            <a:r>
              <a:rPr lang="en-US" altLang="zh-CN" sz="2200" dirty="0"/>
              <a:t>try</a:t>
            </a:r>
            <a:r>
              <a:rPr lang="zh-CN" altLang="en-US" sz="2200" dirty="0"/>
              <a:t>块后的</a:t>
            </a:r>
            <a:r>
              <a:rPr lang="en-US" altLang="zh-CN" sz="2200" dirty="0"/>
              <a:t>catch</a:t>
            </a:r>
            <a:r>
              <a:rPr lang="zh-CN" altLang="en-US" sz="2200" dirty="0"/>
              <a:t>子句就不执行。程序从</a:t>
            </a:r>
            <a:r>
              <a:rPr lang="en-US" altLang="zh-CN" sz="2200" dirty="0"/>
              <a:t>try</a:t>
            </a:r>
            <a:r>
              <a:rPr lang="zh-CN" altLang="en-US" sz="2200" dirty="0"/>
              <a:t>块后跟随的最后一个</a:t>
            </a:r>
            <a:r>
              <a:rPr lang="en-US" altLang="zh-CN" sz="2200" dirty="0"/>
              <a:t>catch</a:t>
            </a:r>
            <a:r>
              <a:rPr lang="zh-CN" altLang="en-US" sz="2200" dirty="0"/>
              <a:t>子句后面的语句继续执行下去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200" dirty="0"/>
              <a:t>否则，</a:t>
            </a:r>
            <a:r>
              <a:rPr lang="en-US" altLang="zh-CN" sz="2200" dirty="0">
                <a:solidFill>
                  <a:srgbClr val="FF0000"/>
                </a:solidFill>
              </a:rPr>
              <a:t>catch</a:t>
            </a:r>
            <a:r>
              <a:rPr lang="zh-CN" altLang="en-US" sz="2200" dirty="0">
                <a:solidFill>
                  <a:srgbClr val="FF0000"/>
                </a:solidFill>
              </a:rPr>
              <a:t>子句按其在</a:t>
            </a:r>
            <a:r>
              <a:rPr lang="en-US" altLang="zh-CN" sz="2200" dirty="0">
                <a:solidFill>
                  <a:srgbClr val="FF0000"/>
                </a:solidFill>
              </a:rPr>
              <a:t>try</a:t>
            </a:r>
            <a:r>
              <a:rPr lang="zh-CN" altLang="en-US" sz="2200" dirty="0">
                <a:solidFill>
                  <a:srgbClr val="FF0000"/>
                </a:solidFill>
              </a:rPr>
              <a:t>块后出现的顺序被检查</a:t>
            </a:r>
            <a:r>
              <a:rPr lang="zh-CN" altLang="en-US" sz="2200" dirty="0"/>
              <a:t>。匹配的</a:t>
            </a:r>
            <a:r>
              <a:rPr lang="en-US" altLang="zh-CN" sz="2200" dirty="0"/>
              <a:t>catch</a:t>
            </a:r>
            <a:r>
              <a:rPr lang="zh-CN" altLang="en-US" sz="2200" dirty="0"/>
              <a:t>子句将捕获并处理异常（或继续抛掷异常）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200" dirty="0"/>
              <a:t>如果当前函数没有匹配的</a:t>
            </a:r>
            <a:r>
              <a:rPr lang="en-US" altLang="zh-CN" sz="2200" dirty="0"/>
              <a:t>catch</a:t>
            </a:r>
            <a:r>
              <a:rPr lang="zh-CN" altLang="en-US" sz="2200" dirty="0"/>
              <a:t>子句，或异常抛出点本身不在任何</a:t>
            </a:r>
            <a:r>
              <a:rPr lang="en-US" altLang="zh-CN" sz="2200" dirty="0"/>
              <a:t>try</a:t>
            </a:r>
            <a:r>
              <a:rPr lang="zh-CN" altLang="en-US" sz="2200" dirty="0"/>
              <a:t>子句内，则结束当前函数的执行，</a:t>
            </a:r>
            <a:r>
              <a:rPr lang="zh-CN" altLang="en-US" sz="2200" dirty="0">
                <a:solidFill>
                  <a:srgbClr val="FF0000"/>
                </a:solidFill>
              </a:rPr>
              <a:t>回到当前函数的调用点，把调用点作为异常的抛出点</a:t>
            </a:r>
            <a:r>
              <a:rPr lang="zh-CN" altLang="en-US" sz="2200" dirty="0"/>
              <a:t>，然后重复这一过程，直到异常成功地被一个</a:t>
            </a:r>
            <a:r>
              <a:rPr lang="en-US" altLang="zh-CN" sz="2200" dirty="0"/>
              <a:t>catch</a:t>
            </a:r>
            <a:r>
              <a:rPr lang="zh-CN" altLang="en-US" sz="2200" dirty="0"/>
              <a:t>语句捕获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200" dirty="0"/>
              <a:t>如果匹配的处理器</a:t>
            </a:r>
            <a:r>
              <a:rPr lang="zh-CN" altLang="en-US" sz="2200" dirty="0">
                <a:solidFill>
                  <a:srgbClr val="FF0000"/>
                </a:solidFill>
              </a:rPr>
              <a:t>始终未找到</a:t>
            </a:r>
            <a:r>
              <a:rPr lang="zh-CN" altLang="en-US" sz="2200" dirty="0"/>
              <a:t>，则运行库函数</a:t>
            </a:r>
            <a:r>
              <a:rPr lang="en-US" altLang="zh-CN" sz="2200" dirty="0"/>
              <a:t>terminate</a:t>
            </a:r>
            <a:r>
              <a:rPr lang="zh-CN" altLang="en-US" sz="2200" dirty="0"/>
              <a:t>将被自动调用，其缺省功能是调用</a:t>
            </a:r>
            <a:r>
              <a:rPr lang="en-US" altLang="zh-CN" sz="2200" dirty="0"/>
              <a:t>abort</a:t>
            </a:r>
            <a:r>
              <a:rPr lang="zh-CN" altLang="en-US" sz="2200" dirty="0"/>
              <a:t>终止程序</a:t>
            </a:r>
          </a:p>
          <a:p>
            <a:pPr eaLnBrk="1" hangingPunct="1">
              <a:spcBef>
                <a:spcPct val="0"/>
              </a:spcBef>
              <a:defRPr/>
            </a:pPr>
            <a:endParaRPr lang="zh-CN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065312"/>
      </p:ext>
    </p:extLst>
  </p:cSld>
  <p:clrMapOvr>
    <a:masterClrMapping/>
  </p:clrMapOvr>
  <p:transition advTm="1812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99">
            <a:extLst>
              <a:ext uri="{FF2B5EF4-FFF2-40B4-BE49-F238E27FC236}">
                <a16:creationId xmlns:a16="http://schemas.microsoft.com/office/drawing/2014/main" id="{5EA591A0-CB7A-AC4B-9DDC-EB4290D6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2" y="333376"/>
            <a:ext cx="424180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6C796D93-1403-E54E-82D0-DD181614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106" y="333377"/>
            <a:ext cx="42179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异常处理的基本思想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435" name="Rectangle 45">
            <a:extLst>
              <a:ext uri="{FF2B5EF4-FFF2-40B4-BE49-F238E27FC236}">
                <a16:creationId xmlns:a16="http://schemas.microsoft.com/office/drawing/2014/main" id="{38362627-279E-854F-BF2D-33563D8D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</a:p>
        </p:txBody>
      </p:sp>
      <p:grpSp>
        <p:nvGrpSpPr>
          <p:cNvPr id="18436" name="Group 37">
            <a:extLst>
              <a:ext uri="{FF2B5EF4-FFF2-40B4-BE49-F238E27FC236}">
                <a16:creationId xmlns:a16="http://schemas.microsoft.com/office/drawing/2014/main" id="{FE3A06E5-2216-3044-AAFC-9B97B97921B6}"/>
              </a:ext>
            </a:extLst>
          </p:cNvPr>
          <p:cNvGrpSpPr>
            <a:grpSpLocks/>
          </p:cNvGrpSpPr>
          <p:nvPr/>
        </p:nvGrpSpPr>
        <p:grpSpPr bwMode="auto">
          <a:xfrm>
            <a:off x="792361" y="1319626"/>
            <a:ext cx="5105400" cy="4333875"/>
            <a:chOff x="1344" y="1296"/>
            <a:chExt cx="3216" cy="2730"/>
          </a:xfrm>
        </p:grpSpPr>
        <p:sp>
          <p:nvSpPr>
            <p:cNvPr id="18440" name="Text Box 21">
              <a:extLst>
                <a:ext uri="{FF2B5EF4-FFF2-40B4-BE49-F238E27FC236}">
                  <a16:creationId xmlns:a16="http://schemas.microsoft.com/office/drawing/2014/main" id="{3B83196A-EC12-6045-A08A-6C0F83EA2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1714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1pPr>
              <a:lvl2pPr marL="742950" indent="-28575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marL="11430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marL="16002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函数</a:t>
              </a:r>
              <a:r>
                <a:rPr lang="en-US" altLang="zh-CN" sz="2200">
                  <a:latin typeface="Consolas" panose="020B0609020204030204" pitchFamily="49" charset="0"/>
                  <a:ea typeface="宋体" panose="02010600030101010101" pitchFamily="2" charset="-122"/>
                </a:rPr>
                <a:t>f()</a:t>
              </a:r>
              <a:r>
                <a:rPr lang="zh-CN" altLang="en-US" sz="22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捕获并处理异常</a:t>
              </a:r>
            </a:p>
          </p:txBody>
        </p:sp>
        <p:sp>
          <p:nvSpPr>
            <p:cNvPr id="18441" name="Text Box 22">
              <a:extLst>
                <a:ext uri="{FF2B5EF4-FFF2-40B4-BE49-F238E27FC236}">
                  <a16:creationId xmlns:a16="http://schemas.microsoft.com/office/drawing/2014/main" id="{07446741-BDEA-954C-B826-F442CFA3E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686"/>
              <a:ext cx="2137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1pPr>
              <a:lvl2pPr marL="742950" indent="-28575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marL="11430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marL="16002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函数</a:t>
              </a:r>
              <a:r>
                <a:rPr lang="en-US" altLang="zh-CN" sz="2200">
                  <a:latin typeface="Consolas" panose="020B0609020204030204" pitchFamily="49" charset="0"/>
                  <a:ea typeface="宋体" panose="02010600030101010101" pitchFamily="2" charset="-122"/>
                </a:rPr>
                <a:t>h()   </a:t>
              </a:r>
              <a:r>
                <a:rPr lang="zh-CN" altLang="en-US" sz="220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引发异常</a:t>
              </a:r>
            </a:p>
          </p:txBody>
        </p:sp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id="{4CC6898B-EABB-A241-A522-93FB2FF96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2993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 eaLnBrk="1" hangingPunct="1">
                <a:defRPr/>
              </a:pPr>
              <a:r>
                <a:rPr lang="zh-CN" altLang="en-US" sz="2200">
                  <a:latin typeface="Consolas" pitchFamily="49" charset="0"/>
                  <a:ea typeface="+mn-ea"/>
                </a:rPr>
                <a:t>函数</a:t>
              </a:r>
              <a:r>
                <a:rPr lang="en-US" altLang="zh-CN" sz="2200">
                  <a:latin typeface="Consolas" pitchFamily="49" charset="0"/>
                  <a:ea typeface="+mn-ea"/>
                </a:rPr>
                <a:t>g()</a:t>
              </a:r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4D8E2245-BC43-D948-ADDC-1B1D12BE5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1409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3B853245-F3C4-D747-986B-FCACD158F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2113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F8C0AE92-1E6E-B445-95D2-C9342FEEF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7835A5B9-27F3-3142-9DF2-332A2D96C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3404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12068BFB-BD43-3F43-B699-A8E913F51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39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BFBB5819-9562-F74E-803E-BFDE2D718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F8C7F36D-803F-AA48-BB00-555D46CA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2090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DAEEC729-0526-0B4A-87CE-6A61F57FA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1421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tIns="0" bIns="0" anchor="ctr"/>
            <a:lstStyle/>
            <a:p>
              <a:pPr eaLnBrk="1" hangingPunct="1">
                <a:defRPr/>
              </a:pPr>
              <a:endParaRPr lang="zh-CN" altLang="en-US">
                <a:latin typeface="Consolas" pitchFamily="49" charset="0"/>
                <a:ea typeface="+mn-ea"/>
              </a:endParaRPr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32F61DAE-42A1-9C48-A7DE-F3CBF183B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" y="2336"/>
              <a:ext cx="185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 eaLnBrk="1" hangingPunct="1">
                <a:defRPr/>
              </a:pPr>
              <a:r>
                <a:rPr lang="en-US" altLang="zh-CN" sz="2200">
                  <a:latin typeface="Consolas" pitchFamily="49" charset="0"/>
                  <a:ea typeface="+mn-ea"/>
                </a:rPr>
                <a:t>……</a:t>
              </a:r>
            </a:p>
          </p:txBody>
        </p:sp>
        <p:sp>
          <p:nvSpPr>
            <p:cNvPr id="18452" name="Text Box 33">
              <a:extLst>
                <a:ext uri="{FF2B5EF4-FFF2-40B4-BE49-F238E27FC236}">
                  <a16:creationId xmlns:a16="http://schemas.microsoft.com/office/drawing/2014/main" id="{54C1A96F-E95F-224D-B975-D0DA9E5C3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1296"/>
              <a:ext cx="9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1pPr>
              <a:lvl2pPr marL="742950" indent="-28575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marL="11430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marL="16002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调用者</a:t>
              </a:r>
            </a:p>
          </p:txBody>
        </p:sp>
        <p:sp>
          <p:nvSpPr>
            <p:cNvPr id="18453" name="Text Box 34">
              <a:extLst>
                <a:ext uri="{FF2B5EF4-FFF2-40B4-BE49-F238E27FC236}">
                  <a16:creationId xmlns:a16="http://schemas.microsoft.com/office/drawing/2014/main" id="{F0CB7BC1-1370-104E-8573-0293A1D5D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430"/>
              <a:ext cx="10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1pPr>
              <a:lvl2pPr marL="742950" indent="-28575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marL="11430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marL="16002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异常传播方向</a:t>
              </a:r>
            </a:p>
          </p:txBody>
        </p:sp>
        <p:sp>
          <p:nvSpPr>
            <p:cNvPr id="18454" name="Text Box 35">
              <a:extLst>
                <a:ext uri="{FF2B5EF4-FFF2-40B4-BE49-F238E27FC236}">
                  <a16:creationId xmlns:a16="http://schemas.microsoft.com/office/drawing/2014/main" id="{FB6794B5-A00E-1D40-99AB-3CBA93E76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30"/>
              <a:ext cx="9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1pPr>
              <a:lvl2pPr marL="742950" indent="-28575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marL="11430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marL="16002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400" b="1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200">
                  <a:latin typeface="Consolas" panose="020B0609020204030204" pitchFamily="49" charset="0"/>
                  <a:ea typeface="宋体" panose="02010600030101010101" pitchFamily="2" charset="-122"/>
                </a:rPr>
                <a:t>调用关系</a:t>
              </a:r>
            </a:p>
          </p:txBody>
        </p:sp>
      </p:grpSp>
      <p:sp>
        <p:nvSpPr>
          <p:cNvPr id="23" name="AutoShape 3148">
            <a:extLst>
              <a:ext uri="{FF2B5EF4-FFF2-40B4-BE49-F238E27FC236}">
                <a16:creationId xmlns:a16="http://schemas.microsoft.com/office/drawing/2014/main" id="{D300B8DC-55BE-ED4A-B31D-E365D836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70" y="4539869"/>
            <a:ext cx="2844800" cy="1557337"/>
          </a:xfrm>
          <a:prstGeom prst="wedgeRoundRectCallout">
            <a:avLst>
              <a:gd name="adj1" fmla="val -148241"/>
              <a:gd name="adj2" fmla="val 5479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发现错误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的函数往往不具备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处理错误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的能力，这时它就引发一个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异常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，希望调用者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捕获并处理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这个错误。</a:t>
            </a:r>
          </a:p>
        </p:txBody>
      </p:sp>
      <p:sp>
        <p:nvSpPr>
          <p:cNvPr id="24" name="AutoShape 3148">
            <a:extLst>
              <a:ext uri="{FF2B5EF4-FFF2-40B4-BE49-F238E27FC236}">
                <a16:creationId xmlns:a16="http://schemas.microsoft.com/office/drawing/2014/main" id="{779A1FCB-DCB6-7148-A5BA-419BF1E6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888868"/>
            <a:ext cx="2844800" cy="1557338"/>
          </a:xfrm>
          <a:prstGeom prst="wedgeRoundRectCallout">
            <a:avLst>
              <a:gd name="adj1" fmla="val -148247"/>
              <a:gd name="adj2" fmla="val 41246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如果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调用者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也不能处理这个错误，还可以继续传递给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上级调用者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去处理，这种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传播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会一直继续到异常被处理为止。</a:t>
            </a:r>
          </a:p>
        </p:txBody>
      </p:sp>
      <p:sp>
        <p:nvSpPr>
          <p:cNvPr id="25" name="AutoShape 3148">
            <a:extLst>
              <a:ext uri="{FF2B5EF4-FFF2-40B4-BE49-F238E27FC236}">
                <a16:creationId xmlns:a16="http://schemas.microsoft.com/office/drawing/2014/main" id="{4D283B0F-035F-7D4C-AC8E-E2EDADAD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570" y="1204532"/>
            <a:ext cx="2853030" cy="1557337"/>
          </a:xfrm>
          <a:prstGeom prst="wedgeRoundRectCallout">
            <a:avLst>
              <a:gd name="adj1" fmla="val -146502"/>
              <a:gd name="adj2" fmla="val -10547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如果程序始终没有处理这个异常，最终它会被传到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运行系统，运行系统捕获异常后通常只是简单地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终止这个程序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ransition advTm="1812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99">
            <a:extLst>
              <a:ext uri="{FF2B5EF4-FFF2-40B4-BE49-F238E27FC236}">
                <a16:creationId xmlns:a16="http://schemas.microsoft.com/office/drawing/2014/main" id="{B2D7E5EC-3AED-844A-984E-F2510C4F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381000"/>
            <a:ext cx="424180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A30532BE-18F0-C841-8F3D-111B3B2F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81000"/>
            <a:ext cx="42179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异常处理的语法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0483" name="Rectangle 45">
            <a:extLst>
              <a:ext uri="{FF2B5EF4-FFF2-40B4-BE49-F238E27FC236}">
                <a16:creationId xmlns:a16="http://schemas.microsoft.com/office/drawing/2014/main" id="{5BECF0F8-8984-5F43-A50B-9DA75D43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84" name="内容占位符 10">
            <a:extLst>
              <a:ext uri="{FF2B5EF4-FFF2-40B4-BE49-F238E27FC236}">
                <a16:creationId xmlns:a16="http://schemas.microsoft.com/office/drawing/2014/main" id="{FD2DFF19-EDB1-B44C-A1F3-34F5E104C6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63359" y="1133476"/>
            <a:ext cx="11377255" cy="180181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C++</a:t>
            </a:r>
            <a:r>
              <a:rPr lang="zh-CN" altLang="en-US" sz="2400" dirty="0"/>
              <a:t>的异常处理机制使得</a:t>
            </a:r>
            <a:r>
              <a:rPr lang="zh-CN" altLang="en-US" sz="2400" dirty="0">
                <a:solidFill>
                  <a:srgbClr val="FF0000"/>
                </a:solidFill>
              </a:rPr>
              <a:t>异常的引发和处理</a:t>
            </a:r>
            <a:r>
              <a:rPr lang="zh-CN" altLang="en-US" sz="2400" dirty="0"/>
              <a:t>不必在同一函数中，这样底层的函数可以集中精力解决具体问题，而不必过多地考虑对异常的处理</a:t>
            </a:r>
            <a:endParaRPr lang="en-US" altLang="zh-CN" sz="2400" dirty="0"/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异常</a:t>
            </a:r>
            <a:r>
              <a:rPr lang="zh-CN" altLang="en-US" sz="2400" dirty="0"/>
              <a:t>是一种包含错误信息的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  <a:endParaRPr lang="zh-CN" altLang="en-US" sz="2400" dirty="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FD99924-EE5C-FF44-8987-27859DEC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065" y="3246802"/>
            <a:ext cx="35433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657225" indent="-246063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zh-CN" altLang="en-US" sz="18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抛掷异常的程序段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endParaRPr lang="zh-CN" altLang="en-US" sz="2600" b="0">
              <a:solidFill>
                <a:srgbClr val="53548A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en-US" altLang="zh-CN" sz="26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......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en-US" altLang="zh-CN" sz="26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 </a:t>
            </a:r>
            <a:r>
              <a:rPr lang="zh-CN" altLang="en-US" sz="26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表达式</a:t>
            </a:r>
            <a:r>
              <a:rPr lang="en-US" altLang="zh-CN" sz="26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en-US" altLang="zh-CN" sz="26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......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47D4CD48-9067-004D-A09F-44412A48B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766" y="2959466"/>
            <a:ext cx="4027487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657225" indent="-246063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zh-CN" altLang="en-US" sz="16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捕获并处理异常的程序段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en-US" altLang="zh-CN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en-US" altLang="zh-CN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zh-CN" altLang="en-US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复合语句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en-US" altLang="zh-CN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zh-CN" altLang="en-US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（异常声明）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zh-CN" altLang="en-US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复合语句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en-US" altLang="zh-CN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zh-CN" altLang="en-US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（异常声明）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zh-CN" altLang="en-US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复合语句</a:t>
            </a:r>
          </a:p>
          <a:p>
            <a:pPr lvl="1" eaLnBrk="1" hangingPunct="1">
              <a:spcBef>
                <a:spcPts val="300"/>
              </a:spcBef>
              <a:buClr>
                <a:srgbClr val="438086"/>
              </a:buClr>
            </a:pPr>
            <a:r>
              <a:rPr lang="zh-CN" altLang="en-US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0">
                <a:solidFill>
                  <a:srgbClr val="53548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C120C60E-D16E-0A44-A4DC-F9DF5998D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790" y="3391265"/>
            <a:ext cx="0" cy="2690812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88" name="线形标注 1(无边框) 9">
            <a:extLst>
              <a:ext uri="{FF2B5EF4-FFF2-40B4-BE49-F238E27FC236}">
                <a16:creationId xmlns:a16="http://schemas.microsoft.com/office/drawing/2014/main" id="{3D2AECD7-379E-834F-AD7B-C09CF9F993F8}"/>
              </a:ext>
            </a:extLst>
          </p:cNvPr>
          <p:cNvSpPr>
            <a:spLocks/>
          </p:cNvSpPr>
          <p:nvPr/>
        </p:nvSpPr>
        <p:spPr bwMode="auto">
          <a:xfrm>
            <a:off x="8488065" y="3554777"/>
            <a:ext cx="1071562" cy="357188"/>
          </a:xfrm>
          <a:prstGeom prst="callout1">
            <a:avLst>
              <a:gd name="adj1" fmla="val 124898"/>
              <a:gd name="adj2" fmla="val -34199"/>
              <a:gd name="adj3" fmla="val 78505"/>
              <a:gd name="adj4" fmla="val 11324"/>
            </a:avLst>
          </a:prstGeom>
          <a:noFill/>
          <a:ln w="12700" cap="sq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r" eaLnBrk="1" hangingPunct="1"/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保护段</a:t>
            </a:r>
          </a:p>
        </p:txBody>
      </p:sp>
      <p:sp>
        <p:nvSpPr>
          <p:cNvPr id="20489" name="线形标注 1(无边框) 10">
            <a:extLst>
              <a:ext uri="{FF2B5EF4-FFF2-40B4-BE49-F238E27FC236}">
                <a16:creationId xmlns:a16="http://schemas.microsoft.com/office/drawing/2014/main" id="{1732C433-6E4E-5F46-8A97-083B0134C84D}"/>
              </a:ext>
            </a:extLst>
          </p:cNvPr>
          <p:cNvSpPr>
            <a:spLocks/>
          </p:cNvSpPr>
          <p:nvPr/>
        </p:nvSpPr>
        <p:spPr bwMode="auto">
          <a:xfrm>
            <a:off x="8773815" y="4412027"/>
            <a:ext cx="1143000" cy="261938"/>
          </a:xfrm>
          <a:prstGeom prst="callout1">
            <a:avLst>
              <a:gd name="adj1" fmla="val 162361"/>
              <a:gd name="adj2" fmla="val -46884"/>
              <a:gd name="adj3" fmla="val 97236"/>
              <a:gd name="adj4" fmla="val 18153"/>
            </a:avLst>
          </a:prstGeom>
          <a:noFill/>
          <a:ln w="12700" cap="sq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r" eaLnBrk="1" hangingPunct="1"/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异常处理程序</a:t>
            </a:r>
          </a:p>
        </p:txBody>
      </p:sp>
      <p:sp>
        <p:nvSpPr>
          <p:cNvPr id="11" name="AutoShape 3148">
            <a:extLst>
              <a:ext uri="{FF2B5EF4-FFF2-40B4-BE49-F238E27FC236}">
                <a16:creationId xmlns:a16="http://schemas.microsoft.com/office/drawing/2014/main" id="{2FDB4FE5-18CF-F545-B96E-0E7391D1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78" y="5634403"/>
            <a:ext cx="2124075" cy="620713"/>
          </a:xfrm>
          <a:prstGeom prst="wedgeRoundRectCallout">
            <a:avLst>
              <a:gd name="adj1" fmla="val 36171"/>
              <a:gd name="adj2" fmla="val -176176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需要抛出的异常对象或变量</a:t>
            </a:r>
          </a:p>
        </p:txBody>
      </p:sp>
      <p:sp>
        <p:nvSpPr>
          <p:cNvPr id="12" name="AutoShape 3148">
            <a:extLst>
              <a:ext uri="{FF2B5EF4-FFF2-40B4-BE49-F238E27FC236}">
                <a16:creationId xmlns:a16="http://schemas.microsoft.com/office/drawing/2014/main" id="{CF214903-C656-194F-AE6F-1A37F037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53" y="2249853"/>
            <a:ext cx="2124075" cy="620713"/>
          </a:xfrm>
          <a:prstGeom prst="wedgeRoundRectCallout">
            <a:avLst>
              <a:gd name="adj1" fmla="val -64977"/>
              <a:gd name="adj2" fmla="val 204986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即抛出异常的代码区域</a:t>
            </a:r>
          </a:p>
        </p:txBody>
      </p:sp>
      <p:sp>
        <p:nvSpPr>
          <p:cNvPr id="13" name="AutoShape 3148">
            <a:extLst>
              <a:ext uri="{FF2B5EF4-FFF2-40B4-BE49-F238E27FC236}">
                <a16:creationId xmlns:a16="http://schemas.microsoft.com/office/drawing/2014/main" id="{445B525E-0F5F-CA49-9A3C-1C93EEE7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541" y="5316903"/>
            <a:ext cx="2516187" cy="938213"/>
          </a:xfrm>
          <a:prstGeom prst="wedgeRoundRectCallout">
            <a:avLst>
              <a:gd name="adj1" fmla="val -33537"/>
              <a:gd name="adj2" fmla="val -78037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包含异常类型和异常参数，与函数形参类似</a:t>
            </a:r>
          </a:p>
        </p:txBody>
      </p:sp>
      <p:sp>
        <p:nvSpPr>
          <p:cNvPr id="14" name="AutoShape 3148">
            <a:extLst>
              <a:ext uri="{FF2B5EF4-FFF2-40B4-BE49-F238E27FC236}">
                <a16:creationId xmlns:a16="http://schemas.microsoft.com/office/drawing/2014/main" id="{14929E28-823A-504E-84F9-8E420A32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240" y="4842240"/>
            <a:ext cx="2233612" cy="1484312"/>
          </a:xfrm>
          <a:prstGeom prst="wedgeRoundRectCallout">
            <a:avLst>
              <a:gd name="adj1" fmla="val 92898"/>
              <a:gd name="adj2" fmla="val -15037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如果异常声明是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(…)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，表示该子句可以处理所有类型的异常，这样的子句必须放在最后。</a:t>
            </a:r>
          </a:p>
        </p:txBody>
      </p:sp>
    </p:spTree>
    <p:custDataLst>
      <p:tags r:id="rId1"/>
    </p:custDataLst>
  </p:cSld>
  <p:clrMapOvr>
    <a:masterClrMapping/>
  </p:clrMapOvr>
  <p:transition advTm="1812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99">
            <a:extLst>
              <a:ext uri="{FF2B5EF4-FFF2-40B4-BE49-F238E27FC236}">
                <a16:creationId xmlns:a16="http://schemas.microsoft.com/office/drawing/2014/main" id="{9DD96246-BC28-F94F-82CA-3DBB8D6F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115888"/>
            <a:ext cx="424180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9ED0B342-1D81-BD45-A842-3A1BF405C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115889"/>
            <a:ext cx="42179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处理除零异常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579" name="Rectangle 45">
            <a:extLst>
              <a:ext uri="{FF2B5EF4-FFF2-40B4-BE49-F238E27FC236}">
                <a16:creationId xmlns:a16="http://schemas.microsoft.com/office/drawing/2014/main" id="{F1D59DAE-4361-BF42-8417-37E9A492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0E18749D-A061-C34A-9806-C2E77F2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345" y="1296195"/>
            <a:ext cx="9533309" cy="4941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#include &lt;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iostream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&gt;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using namespace std;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int divide(int x, int y) 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if (y == 0)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	</a:t>
            </a:r>
            <a:r>
              <a:rPr lang="en-US" altLang="zh-CN" sz="1800" kern="0" dirty="0">
                <a:solidFill>
                  <a:srgbClr val="FF0000"/>
                </a:solidFill>
                <a:latin typeface="宋体" pitchFamily="2" charset="-122"/>
                <a:ea typeface="+mn-ea"/>
              </a:rPr>
              <a:t>throw x;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return x / y;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}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int main() 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try 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"5 / 2 = " &lt;&lt; divide(5, 2)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"8 / 0 = " &lt;&lt; divide(8, 0)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"7 / 1 = " &lt;&lt; divide(7, 1)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} catch (</a:t>
            </a:r>
            <a:r>
              <a:rPr lang="en-US" altLang="zh-CN" sz="1800" kern="0" dirty="0" err="1">
                <a:solidFill>
                  <a:srgbClr val="FF0000"/>
                </a:solidFill>
                <a:latin typeface="宋体" pitchFamily="2" charset="-122"/>
                <a:ea typeface="+mn-ea"/>
              </a:rPr>
              <a:t>int</a:t>
            </a:r>
            <a:r>
              <a:rPr lang="en-US" altLang="zh-CN" sz="1800" kern="0" dirty="0">
                <a:solidFill>
                  <a:srgbClr val="FF0000"/>
                </a:solidFill>
                <a:latin typeface="宋体" pitchFamily="2" charset="-122"/>
                <a:ea typeface="+mn-ea"/>
              </a:rPr>
              <a:t> e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) 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e &lt;&lt; " is divided by zero!"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}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"That is ok."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return 0;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}</a:t>
            </a:r>
          </a:p>
        </p:txBody>
      </p:sp>
      <p:sp>
        <p:nvSpPr>
          <p:cNvPr id="24581" name="TextBox 7">
            <a:extLst>
              <a:ext uri="{FF2B5EF4-FFF2-40B4-BE49-F238E27FC236}">
                <a16:creationId xmlns:a16="http://schemas.microsoft.com/office/drawing/2014/main" id="{FCF524B1-3B6D-1246-B656-F55C8C19C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467" y="1296195"/>
            <a:ext cx="3786187" cy="15700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结果如下：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0" dirty="0">
                <a:latin typeface="Consolas" panose="020B0609020204030204" pitchFamily="49" charset="0"/>
                <a:ea typeface="Microsoft YaHei" panose="020B0503020204020204" pitchFamily="34" charset="-122"/>
              </a:rPr>
              <a:t>5 / 2 = 2</a:t>
            </a:r>
            <a:endParaRPr lang="zh-CN" altLang="en-US" sz="2400" b="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eaLnBrk="1" hangingPunct="1"/>
            <a:r>
              <a:rPr lang="en-US" altLang="zh-CN" sz="2400" b="0" dirty="0">
                <a:latin typeface="Consolas" panose="020B0609020204030204" pitchFamily="49" charset="0"/>
                <a:ea typeface="Microsoft YaHei" panose="020B0503020204020204" pitchFamily="34" charset="-122"/>
              </a:rPr>
              <a:t>8 is divided by zero!</a:t>
            </a:r>
            <a:endParaRPr lang="zh-CN" altLang="en-US" sz="2400" b="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eaLnBrk="1" hangingPunct="1"/>
            <a:r>
              <a:rPr lang="en-US" altLang="zh-CN" sz="2400" b="0" dirty="0">
                <a:latin typeface="Consolas" panose="020B0609020204030204" pitchFamily="49" charset="0"/>
                <a:ea typeface="Microsoft YaHei" panose="020B0503020204020204" pitchFamily="34" charset="-122"/>
              </a:rPr>
              <a:t>That is ok.</a:t>
            </a:r>
            <a:endParaRPr lang="zh-CN" altLang="en-US" sz="2400" b="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99">
            <a:extLst>
              <a:ext uri="{FF2B5EF4-FFF2-40B4-BE49-F238E27FC236}">
                <a16:creationId xmlns:a16="http://schemas.microsoft.com/office/drawing/2014/main" id="{F4369CCA-7D02-414F-932B-15D48D4F8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332656"/>
            <a:ext cx="424180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C9573A39-B895-F846-A5E3-7F8EC52E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114" y="332657"/>
            <a:ext cx="42179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异常处理中的构造与析构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675" name="Rectangle 45">
            <a:extLst>
              <a:ext uri="{FF2B5EF4-FFF2-40B4-BE49-F238E27FC236}">
                <a16:creationId xmlns:a16="http://schemas.microsoft.com/office/drawing/2014/main" id="{0B14E305-85BC-7347-B148-A92A9EE4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37" name="内容占位符 10">
            <a:extLst>
              <a:ext uri="{FF2B5EF4-FFF2-40B4-BE49-F238E27FC236}">
                <a16:creationId xmlns:a16="http://schemas.microsoft.com/office/drawing/2014/main" id="{91F6B81D-61AC-A54A-9316-BC8CE3D6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/>
              <a:t>找到一个匹配的</a:t>
            </a:r>
            <a:r>
              <a:rPr lang="en-US" altLang="zh-CN"/>
              <a:t>catch</a:t>
            </a:r>
            <a:r>
              <a:rPr lang="zh-CN" altLang="en-US"/>
              <a:t>异常处理后</a:t>
            </a:r>
          </a:p>
          <a:p>
            <a:pPr lvl="1" eaLnBrk="1" hangingPunct="1">
              <a:defRPr/>
            </a:pPr>
            <a:r>
              <a:rPr lang="zh-CN" altLang="en-US" sz="3200"/>
              <a:t>初始化异常参数</a:t>
            </a:r>
            <a:endParaRPr lang="en-US" altLang="zh-CN" sz="3200"/>
          </a:p>
          <a:p>
            <a:pPr lvl="1" eaLnBrk="1" hangingPunct="1">
              <a:defRPr/>
            </a:pPr>
            <a:r>
              <a:rPr lang="zh-CN" altLang="en-US" sz="3200"/>
              <a:t>将从对应的</a:t>
            </a:r>
            <a:r>
              <a:rPr lang="en-US" altLang="zh-CN" sz="3200"/>
              <a:t>try</a:t>
            </a:r>
            <a:r>
              <a:rPr lang="zh-CN" altLang="en-US" sz="3200"/>
              <a:t>块开始到异常被抛掷处之间构造</a:t>
            </a:r>
            <a:r>
              <a:rPr lang="en-US" altLang="zh-CN" sz="3200"/>
              <a:t>(</a:t>
            </a:r>
            <a:r>
              <a:rPr lang="zh-CN" altLang="en-US" sz="3200"/>
              <a:t>且尚未析构</a:t>
            </a:r>
            <a:r>
              <a:rPr lang="en-US" altLang="zh-CN" sz="3200"/>
              <a:t>)</a:t>
            </a:r>
            <a:r>
              <a:rPr lang="zh-CN" altLang="en-US" sz="3200"/>
              <a:t>的所有自动对象</a:t>
            </a:r>
            <a:r>
              <a:rPr lang="en-US" altLang="zh-CN" sz="3200"/>
              <a:t>(</a:t>
            </a:r>
            <a:r>
              <a:rPr lang="zh-CN" altLang="en-US" sz="3200"/>
              <a:t>即</a:t>
            </a:r>
            <a:r>
              <a:rPr lang="zh-CN" altLang="en-US" sz="3200">
                <a:solidFill>
                  <a:srgbClr val="FF0000"/>
                </a:solidFill>
              </a:rPr>
              <a:t>位于堆栈中的对象</a:t>
            </a:r>
            <a:r>
              <a:rPr lang="en-US" altLang="zh-CN" sz="3200"/>
              <a:t>)</a:t>
            </a:r>
            <a:r>
              <a:rPr lang="zh-CN" altLang="en-US" sz="3200"/>
              <a:t>进行析构。这一过程称为</a:t>
            </a:r>
            <a:r>
              <a:rPr lang="zh-CN" altLang="en-US" sz="3200">
                <a:solidFill>
                  <a:srgbClr val="FF0000"/>
                </a:solidFill>
              </a:rPr>
              <a:t>栈的解旋</a:t>
            </a:r>
            <a:r>
              <a:rPr lang="en-US" altLang="zh-CN" sz="3200"/>
              <a:t>(unwinding)</a:t>
            </a:r>
            <a:endParaRPr lang="zh-CN" altLang="en-US" sz="3200"/>
          </a:p>
          <a:p>
            <a:pPr lvl="1" eaLnBrk="1" hangingPunct="1">
              <a:defRPr/>
            </a:pPr>
            <a:r>
              <a:rPr lang="zh-CN" altLang="en-US" sz="3200"/>
              <a:t>从最后一个</a:t>
            </a:r>
            <a:r>
              <a:rPr lang="en-US" altLang="zh-CN" sz="3200"/>
              <a:t>catch</a:t>
            </a:r>
            <a:r>
              <a:rPr lang="zh-CN" altLang="en-US" sz="3200"/>
              <a:t>子句之后开始恢复执行</a:t>
            </a:r>
            <a:endParaRPr lang="zh-CN" altLang="en-US"/>
          </a:p>
          <a:p>
            <a:pPr eaLnBrk="1" hangingPunct="1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99">
            <a:extLst>
              <a:ext uri="{FF2B5EF4-FFF2-40B4-BE49-F238E27FC236}">
                <a16:creationId xmlns:a16="http://schemas.microsoft.com/office/drawing/2014/main" id="{35548B1D-AAF2-1041-9904-18053FB3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570" y="236745"/>
            <a:ext cx="4241800" cy="793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54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56DD8F27-CEE8-8C43-9AAD-96BEE686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084" y="220870"/>
            <a:ext cx="4217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示例：使用带析构语义的类的</a:t>
            </a:r>
            <a:r>
              <a:rPr lang="en-US" altLang="zh-CN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C++</a:t>
            </a: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</a:rPr>
              <a:t>异常处理</a:t>
            </a:r>
            <a:endParaRPr lang="en-US" altLang="zh-CN" sz="2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723" name="Rectangle 45">
            <a:extLst>
              <a:ext uri="{FF2B5EF4-FFF2-40B4-BE49-F238E27FC236}">
                <a16:creationId xmlns:a16="http://schemas.microsoft.com/office/drawing/2014/main" id="{ACD9D05F-B367-5242-95FD-E4A26276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2FEDE2A3-D7FB-FF4B-8BAF-D0B640AD2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369025"/>
            <a:ext cx="11305256" cy="4751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#include &lt;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iostream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&gt;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#include &lt;string&gt;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using namespace std;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class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MyException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public: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MyException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(const string &amp;message) : message(message) {}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~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MyException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() {}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</a:t>
            </a:r>
            <a:r>
              <a:rPr lang="en-US" altLang="zh-CN" sz="1800" kern="0" dirty="0">
                <a:solidFill>
                  <a:srgbClr val="FF0000"/>
                </a:solidFill>
                <a:latin typeface="宋体" pitchFamily="2" charset="-122"/>
                <a:ea typeface="+mn-ea"/>
              </a:rPr>
              <a:t>const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string &amp;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getMessage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() </a:t>
            </a:r>
            <a:r>
              <a:rPr lang="en-US" altLang="zh-CN" sz="1800" kern="0" dirty="0">
                <a:solidFill>
                  <a:srgbClr val="FF0000"/>
                </a:solidFill>
                <a:latin typeface="宋体" pitchFamily="2" charset="-122"/>
                <a:ea typeface="+mn-ea"/>
              </a:rPr>
              <a:t>const 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{ return message; }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private: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string message;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};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endParaRPr lang="en-US" altLang="zh-CN" sz="1800" kern="0" dirty="0">
              <a:solidFill>
                <a:srgbClr val="0000CC"/>
              </a:solidFill>
              <a:latin typeface="宋体" pitchFamily="2" charset="-122"/>
              <a:ea typeface="+mn-ea"/>
            </a:endParaRP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class Demo 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public: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Demo() {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"Constructor of Demo"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 }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~Demo() {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"Destructor of Demo"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 }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5">
            <a:extLst>
              <a:ext uri="{FF2B5EF4-FFF2-40B4-BE49-F238E27FC236}">
                <a16:creationId xmlns:a16="http://schemas.microsoft.com/office/drawing/2014/main" id="{E3F1926E-B215-EE4E-A0F3-1B13D7EA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96952C1-E2EC-2F4F-B7B4-AE673F963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908720"/>
            <a:ext cx="10729192" cy="573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void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func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() throw (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MyException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) 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Demo d;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"Throw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MyException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in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func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()"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</a:t>
            </a:r>
            <a:r>
              <a:rPr lang="en-US" altLang="zh-CN" sz="1800" kern="0" dirty="0">
                <a:solidFill>
                  <a:srgbClr val="FF0000"/>
                </a:solidFill>
                <a:latin typeface="宋体" pitchFamily="2" charset="-122"/>
                <a:ea typeface="+mn-ea"/>
              </a:rPr>
              <a:t>throw </a:t>
            </a:r>
            <a:r>
              <a:rPr lang="en-US" altLang="zh-CN" sz="1800" kern="0" dirty="0" err="1">
                <a:solidFill>
                  <a:srgbClr val="FF0000"/>
                </a:solidFill>
                <a:latin typeface="宋体" pitchFamily="2" charset="-122"/>
                <a:ea typeface="+mn-ea"/>
              </a:rPr>
              <a:t>MyException</a:t>
            </a:r>
            <a:r>
              <a:rPr lang="en-US" altLang="zh-CN" sz="1800" kern="0" dirty="0">
                <a:solidFill>
                  <a:srgbClr val="FF0000"/>
                </a:solidFill>
                <a:latin typeface="宋体" pitchFamily="2" charset="-122"/>
                <a:ea typeface="+mn-ea"/>
              </a:rPr>
              <a:t>("exception thrown by </a:t>
            </a:r>
            <a:r>
              <a:rPr lang="en-US" altLang="zh-CN" sz="1800" kern="0" dirty="0" err="1">
                <a:solidFill>
                  <a:srgbClr val="FF0000"/>
                </a:solidFill>
                <a:latin typeface="宋体" pitchFamily="2" charset="-122"/>
                <a:ea typeface="+mn-ea"/>
              </a:rPr>
              <a:t>func</a:t>
            </a:r>
            <a:r>
              <a:rPr lang="en-US" altLang="zh-CN" sz="1800" kern="0" dirty="0">
                <a:solidFill>
                  <a:srgbClr val="FF0000"/>
                </a:solidFill>
                <a:latin typeface="宋体" pitchFamily="2" charset="-122"/>
                <a:ea typeface="+mn-ea"/>
              </a:rPr>
              <a:t>()");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}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endParaRPr lang="en-US" altLang="zh-CN" sz="1800" kern="0" dirty="0">
              <a:solidFill>
                <a:srgbClr val="0000CC"/>
              </a:solidFill>
              <a:latin typeface="宋体" pitchFamily="2" charset="-122"/>
              <a:ea typeface="+mn-ea"/>
            </a:endParaRP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int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main() 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"In main function"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try 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func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();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} catch (</a:t>
            </a:r>
            <a:r>
              <a:rPr lang="en-US" altLang="zh-CN" sz="1800" kern="0" dirty="0" err="1">
                <a:solidFill>
                  <a:srgbClr val="FF0000"/>
                </a:solidFill>
                <a:latin typeface="宋体" pitchFamily="2" charset="-122"/>
                <a:ea typeface="+mn-ea"/>
              </a:rPr>
              <a:t>MyException</a:t>
            </a:r>
            <a:r>
              <a:rPr lang="en-US" altLang="zh-CN" sz="1800" kern="0" dirty="0">
                <a:solidFill>
                  <a:srgbClr val="FF0000"/>
                </a:solidFill>
                <a:latin typeface="宋体" pitchFamily="2" charset="-122"/>
                <a:ea typeface="+mn-ea"/>
              </a:rPr>
              <a:t>&amp; e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) 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{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"Caught an exception: "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e.getMessage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()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} 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 &lt;&lt; "Resume the execution of main()" &lt;&lt; </a:t>
            </a:r>
            <a:r>
              <a:rPr lang="en-US" altLang="zh-CN" sz="1800" kern="0" dirty="0" err="1">
                <a:solidFill>
                  <a:srgbClr val="0000CC"/>
                </a:solidFill>
                <a:latin typeface="宋体" pitchFamily="2" charset="-122"/>
                <a:ea typeface="+mn-ea"/>
              </a:rPr>
              <a:t>endl</a:t>
            </a: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	return 0;</a:t>
            </a:r>
          </a:p>
          <a:p>
            <a:pPr marL="114300" lvl="1" eaLnBrk="1" hangingPunct="1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CC"/>
                </a:solidFill>
                <a:latin typeface="宋体" pitchFamily="2" charset="-122"/>
                <a:ea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5">
            <a:extLst>
              <a:ext uri="{FF2B5EF4-FFF2-40B4-BE49-F238E27FC236}">
                <a16:creationId xmlns:a16="http://schemas.microsoft.com/office/drawing/2014/main" id="{470866C4-CC11-DE4B-ADEA-7A10498E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lang="en-US" altLang="zh-CN" sz="4000" b="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768266A9-509F-F64C-8970-B2EF0C77B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006" y="1268760"/>
            <a:ext cx="8281987" cy="4868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1143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结果如下：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 main function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Constructor of Demo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 MyException in func()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Destructor of Demo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Caught an exception: exception thrown by func()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180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Resume the execution of main()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endParaRPr lang="en-US" altLang="zh-CN" sz="180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5">
            <a:extLst>
              <a:ext uri="{FF2B5EF4-FFF2-40B4-BE49-F238E27FC236}">
                <a16:creationId xmlns:a16="http://schemas.microsoft.com/office/drawing/2014/main" id="{BF814C5B-21A2-C34C-9F2C-2A73D1A0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标准程序库异常处理</a:t>
            </a:r>
          </a:p>
        </p:txBody>
      </p:sp>
      <p:grpSp>
        <p:nvGrpSpPr>
          <p:cNvPr id="38914" name="Group 1">
            <a:extLst>
              <a:ext uri="{FF2B5EF4-FFF2-40B4-BE49-F238E27FC236}">
                <a16:creationId xmlns:a16="http://schemas.microsoft.com/office/drawing/2014/main" id="{B157E1BF-9C5C-4C49-922C-7E861A7505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03388" y="1125538"/>
            <a:ext cx="8883650" cy="5472112"/>
            <a:chOff x="2345" y="7920"/>
            <a:chExt cx="6381" cy="3930"/>
          </a:xfrm>
        </p:grpSpPr>
        <p:sp>
          <p:nvSpPr>
            <p:cNvPr id="50" name="AutoShape 41">
              <a:extLst>
                <a:ext uri="{FF2B5EF4-FFF2-40B4-BE49-F238E27FC236}">
                  <a16:creationId xmlns:a16="http://schemas.microsoft.com/office/drawing/2014/main" id="{F85AB12F-5B48-6B44-9C1C-A5853911775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45" y="7920"/>
              <a:ext cx="6381" cy="3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AutoShape 40">
              <a:extLst>
                <a:ext uri="{FF2B5EF4-FFF2-40B4-BE49-F238E27FC236}">
                  <a16:creationId xmlns:a16="http://schemas.microsoft.com/office/drawing/2014/main" id="{0A3CB71E-E1CF-9141-A988-B433BA82DC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581" y="9418"/>
              <a:ext cx="90" cy="284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38917" name="Group 32">
              <a:extLst>
                <a:ext uri="{FF2B5EF4-FFF2-40B4-BE49-F238E27FC236}">
                  <a16:creationId xmlns:a16="http://schemas.microsoft.com/office/drawing/2014/main" id="{0234496B-CDE7-B045-B02D-514A6D512DB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921" y="7797"/>
              <a:ext cx="1395" cy="1995"/>
              <a:chOff x="5828" y="8537"/>
              <a:chExt cx="3297" cy="1995"/>
            </a:xfrm>
          </p:grpSpPr>
          <p:sp>
            <p:nvSpPr>
              <p:cNvPr id="83" name="Rectangle 39">
                <a:extLst>
                  <a:ext uri="{FF2B5EF4-FFF2-40B4-BE49-F238E27FC236}">
                    <a16:creationId xmlns:a16="http://schemas.microsoft.com/office/drawing/2014/main" id="{C095C0F0-97DD-B749-A0FB-BB01096CB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" y="8820"/>
                <a:ext cx="736" cy="17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/>
              <a:p>
                <a:pPr algn="ctr" eaLnBrk="1" fontAlgn="ctr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0" kern="0">
                    <a:solidFill>
                      <a:sysClr val="windowText" lastClr="000000"/>
                    </a:solidFill>
                    <a:latin typeface="+mn-lt"/>
                    <a:ea typeface="+mn-ea"/>
                    <a:cs typeface="Times New Roman" pitchFamily="18" charset="0"/>
                  </a:rPr>
                  <a:t>range_error</a:t>
                </a:r>
                <a:endParaRPr lang="en-US" altLang="zh-CN" sz="40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4" name="Rectangle 38">
                <a:extLst>
                  <a:ext uri="{FF2B5EF4-FFF2-40B4-BE49-F238E27FC236}">
                    <a16:creationId xmlns:a16="http://schemas.microsoft.com/office/drawing/2014/main" id="{C432A967-7FE2-7A49-8076-DE2572773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0" y="8820"/>
                <a:ext cx="733" cy="17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/>
              <a:p>
                <a:pPr algn="ctr" eaLnBrk="1" fontAlgn="ctr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0" kern="0">
                    <a:solidFill>
                      <a:sysClr val="windowText" lastClr="000000"/>
                    </a:solidFill>
                    <a:latin typeface="+mn-lt"/>
                    <a:ea typeface="+mn-ea"/>
                    <a:cs typeface="Times New Roman" pitchFamily="18" charset="0"/>
                  </a:rPr>
                  <a:t>overflow_error</a:t>
                </a:r>
                <a:endParaRPr lang="en-US" altLang="zh-CN" sz="40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5" name="Rectangle 37">
                <a:extLst>
                  <a:ext uri="{FF2B5EF4-FFF2-40B4-BE49-F238E27FC236}">
                    <a16:creationId xmlns:a16="http://schemas.microsoft.com/office/drawing/2014/main" id="{09A52B00-B4F8-4942-9D7D-F4740D18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3" y="8820"/>
                <a:ext cx="738" cy="17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/>
              <a:p>
                <a:pPr algn="ctr" eaLnBrk="1" fontAlgn="ctr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0" kern="0">
                    <a:solidFill>
                      <a:sysClr val="windowText" lastClr="000000"/>
                    </a:solidFill>
                    <a:latin typeface="+mn-lt"/>
                    <a:ea typeface="+mn-ea"/>
                    <a:cs typeface="Times New Roman" pitchFamily="18" charset="0"/>
                  </a:rPr>
                  <a:t>underflow_error</a:t>
                </a:r>
                <a:endParaRPr lang="en-US" altLang="zh-CN" sz="40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6" name="Line 36">
                <a:extLst>
                  <a:ext uri="{FF2B5EF4-FFF2-40B4-BE49-F238E27FC236}">
                    <a16:creationId xmlns:a16="http://schemas.microsoft.com/office/drawing/2014/main" id="{C14C2CC8-2B86-DE4A-BB64-B24E1B28F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1" y="8535"/>
                <a:ext cx="25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Line 35">
                <a:extLst>
                  <a:ext uri="{FF2B5EF4-FFF2-40B4-BE49-F238E27FC236}">
                    <a16:creationId xmlns:a16="http://schemas.microsoft.com/office/drawing/2014/main" id="{A2AC4A73-D8AD-AD4E-BE05-AC3F077D2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8535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Line 34">
                <a:extLst>
                  <a:ext uri="{FF2B5EF4-FFF2-40B4-BE49-F238E27FC236}">
                    <a16:creationId xmlns:a16="http://schemas.microsoft.com/office/drawing/2014/main" id="{CA68AD0D-B692-F44F-8E6D-B72BDF3D8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9" y="8535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Line 33">
                <a:extLst>
                  <a:ext uri="{FF2B5EF4-FFF2-40B4-BE49-F238E27FC236}">
                    <a16:creationId xmlns:a16="http://schemas.microsoft.com/office/drawing/2014/main" id="{5B6D586B-20F1-894E-A5EE-1A1974AE5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8" y="8535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88AB517-8B79-AC48-9CAD-E967E3D0C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53" y="9030"/>
              <a:ext cx="209" cy="10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exception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54" name="Rectangle 30">
              <a:extLst>
                <a:ext uri="{FF2B5EF4-FFF2-40B4-BE49-F238E27FC236}">
                  <a16:creationId xmlns:a16="http://schemas.microsoft.com/office/drawing/2014/main" id="{A619509D-BCCA-A44E-9495-1C087FF320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05" y="10677"/>
              <a:ext cx="310" cy="17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domain_error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24FFD3C0-7542-5B4F-A580-7E733A5AF8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05" y="10132"/>
              <a:ext cx="310" cy="17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invalid_argument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DAC62591-C509-A54E-814B-EAC8A62C6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06" y="9591"/>
              <a:ext cx="311" cy="17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length_error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Line 27">
              <a:extLst>
                <a:ext uri="{FF2B5EF4-FFF2-40B4-BE49-F238E27FC236}">
                  <a16:creationId xmlns:a16="http://schemas.microsoft.com/office/drawing/2014/main" id="{0890FF03-B172-DD46-B409-B41470043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789" y="10678"/>
              <a:ext cx="16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0B820C54-E335-A544-AD32-42956BE587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760" y="11368"/>
              <a:ext cx="0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25">
              <a:extLst>
                <a:ext uri="{FF2B5EF4-FFF2-40B4-BE49-F238E27FC236}">
                  <a16:creationId xmlns:a16="http://schemas.microsoft.com/office/drawing/2014/main" id="{94728154-FFE6-1944-8666-245A191982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761" y="10832"/>
              <a:ext cx="0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24">
              <a:extLst>
                <a:ext uri="{FF2B5EF4-FFF2-40B4-BE49-F238E27FC236}">
                  <a16:creationId xmlns:a16="http://schemas.microsoft.com/office/drawing/2014/main" id="{0D04EB5B-50C1-D940-AC03-CC75B0801F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761" y="10298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Line 23">
              <a:extLst>
                <a:ext uri="{FF2B5EF4-FFF2-40B4-BE49-F238E27FC236}">
                  <a16:creationId xmlns:a16="http://schemas.microsoft.com/office/drawing/2014/main" id="{C5177617-1A95-3149-AEA7-904C2028BD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73" y="10446"/>
              <a:ext cx="2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Line 22">
              <a:extLst>
                <a:ext uri="{FF2B5EF4-FFF2-40B4-BE49-F238E27FC236}">
                  <a16:creationId xmlns:a16="http://schemas.microsoft.com/office/drawing/2014/main" id="{9487E6DD-5121-5C4A-8B25-9103B8ED42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75" y="8619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78AC4829-F407-C449-A814-4E18A6848A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13" y="10114"/>
              <a:ext cx="274" cy="1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 dirty="0" err="1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ios_base</a:t>
              </a:r>
              <a:r>
                <a:rPr lang="en-US" altLang="zh-CN" sz="1600" b="0" kern="0" dirty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::failure</a:t>
              </a:r>
              <a:endParaRPr lang="en-US" altLang="zh-CN" sz="1100" b="0" kern="0" dirty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4000" b="0" kern="0" dirty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64" name="Rectangle 20">
              <a:extLst>
                <a:ext uri="{FF2B5EF4-FFF2-40B4-BE49-F238E27FC236}">
                  <a16:creationId xmlns:a16="http://schemas.microsoft.com/office/drawing/2014/main" id="{225C8438-0EC4-364E-8A05-75D1073A45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59" y="9736"/>
              <a:ext cx="269" cy="17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logic_error</a:t>
              </a:r>
              <a:endParaRPr lang="en-US" altLang="zh-CN" sz="11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F7872580-678A-1746-889A-22C9760A9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61" y="8859"/>
              <a:ext cx="267" cy="17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bad_typeid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66" name="Rectangle 18">
              <a:extLst>
                <a:ext uri="{FF2B5EF4-FFF2-40B4-BE49-F238E27FC236}">
                  <a16:creationId xmlns:a16="http://schemas.microsoft.com/office/drawing/2014/main" id="{D3805E1E-C4D5-4B47-9B36-EA934D2A7B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61" y="9299"/>
              <a:ext cx="267" cy="17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 dirty="0" err="1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bad_exception</a:t>
              </a:r>
              <a:endParaRPr lang="en-US" altLang="zh-CN" sz="4000" b="0" kern="0" dirty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67" name="Rectangle 17">
              <a:extLst>
                <a:ext uri="{FF2B5EF4-FFF2-40B4-BE49-F238E27FC236}">
                  <a16:creationId xmlns:a16="http://schemas.microsoft.com/office/drawing/2014/main" id="{3473B15C-03A4-5B4A-8E73-E3A5CE2F2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8" y="8400"/>
              <a:ext cx="310" cy="17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bad_cast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A0DB1D8E-0BDC-BD4D-A763-DD5E65C7CE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7" y="7919"/>
              <a:ext cx="315" cy="17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runtime_error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69" name="Rectangle 15">
              <a:extLst>
                <a:ext uri="{FF2B5EF4-FFF2-40B4-BE49-F238E27FC236}">
                  <a16:creationId xmlns:a16="http://schemas.microsoft.com/office/drawing/2014/main" id="{09BF567D-F6E9-6A4F-B937-47B81DC683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9" y="7436"/>
              <a:ext cx="309" cy="17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bad_alloc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D6666AD2-466D-CE47-956C-487EC834B4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76" y="9648"/>
              <a:ext cx="27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4111E0FC-5697-E147-A88E-957BCD6266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7" y="1088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Line 12">
              <a:extLst>
                <a:ext uri="{FF2B5EF4-FFF2-40B4-BE49-F238E27FC236}">
                  <a16:creationId xmlns:a16="http://schemas.microsoft.com/office/drawing/2014/main" id="{8A9C7291-9FC7-974C-A346-147608E0CE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7" y="10442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7DBEF9C1-E5BC-AD4B-A923-75516081D2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7" y="999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12446709-8DCD-D541-954F-36BC545F9C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7" y="959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 9">
              <a:extLst>
                <a:ext uri="{FF2B5EF4-FFF2-40B4-BE49-F238E27FC236}">
                  <a16:creationId xmlns:a16="http://schemas.microsoft.com/office/drawing/2014/main" id="{95AF656D-3612-4740-ADB2-E3EA8CC7FB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7" y="9109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ine 8">
              <a:extLst>
                <a:ext uri="{FF2B5EF4-FFF2-40B4-BE49-F238E27FC236}">
                  <a16:creationId xmlns:a16="http://schemas.microsoft.com/office/drawing/2014/main" id="{A9909E87-34F0-2B44-8008-2CBDAA5B5E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7" y="861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C733FD92-E712-5C45-9FC0-87F0EA0A77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97" y="812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AutoShape 6">
              <a:extLst>
                <a:ext uri="{FF2B5EF4-FFF2-40B4-BE49-F238E27FC236}">
                  <a16:creationId xmlns:a16="http://schemas.microsoft.com/office/drawing/2014/main" id="{0C4370E7-98AB-FD4A-A07D-96E5624500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44" y="10446"/>
              <a:ext cx="89" cy="28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AutoShape 5">
              <a:extLst>
                <a:ext uri="{FF2B5EF4-FFF2-40B4-BE49-F238E27FC236}">
                  <a16:creationId xmlns:a16="http://schemas.microsoft.com/office/drawing/2014/main" id="{EA42F907-FC44-A34E-8DE7-DEE5BC980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43" y="8617"/>
              <a:ext cx="91" cy="28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Line 4">
              <a:extLst>
                <a:ext uri="{FF2B5EF4-FFF2-40B4-BE49-F238E27FC236}">
                  <a16:creationId xmlns:a16="http://schemas.microsoft.com/office/drawing/2014/main" id="{B585A200-FCB5-604C-A4B0-BBEDEFE025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911" y="9415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961443BE-E847-BF45-AAC1-EB16F8580D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05" y="9024"/>
              <a:ext cx="310" cy="17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0">
                  <a:solidFill>
                    <a:sysClr val="windowText" lastClr="000000"/>
                  </a:solidFill>
                  <a:latin typeface="+mn-lt"/>
                  <a:ea typeface="+mn-ea"/>
                  <a:cs typeface="Times New Roman" pitchFamily="18" charset="0"/>
                </a:rPr>
                <a:t>out_of_range</a:t>
              </a:r>
              <a:endParaRPr lang="en-US" altLang="zh-CN" sz="4000" b="0" kern="0">
                <a:solidFill>
                  <a:sysClr val="windowText" lastClr="000000"/>
                </a:solidFill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67BA812C-0A2A-2C42-9289-0AB4F25FD2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760" y="9709"/>
              <a:ext cx="2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18128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heme/theme1.xml><?xml version="1.0" encoding="utf-8"?>
<a:theme xmlns:a="http://schemas.openxmlformats.org/drawingml/2006/main" name="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" id="{57AE9C31-DA18-8A4E-9216-0F095F80C976}" vid="{3ED86784-0037-CC48-B7AC-8818BC98F15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</Template>
  <TotalTime>28389</TotalTime>
  <Words>1942</Words>
  <Application>Microsoft Macintosh PowerPoint</Application>
  <PresentationFormat>宽屏</PresentationFormat>
  <Paragraphs>247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等线</vt:lpstr>
      <vt:lpstr>黑体</vt:lpstr>
      <vt:lpstr>隶书</vt:lpstr>
      <vt:lpstr>宋体</vt:lpstr>
      <vt:lpstr>微软雅黑</vt:lpstr>
      <vt:lpstr>微软雅黑</vt:lpstr>
      <vt:lpstr>Arial</vt:lpstr>
      <vt:lpstr>Calibri</vt:lpstr>
      <vt:lpstr>Consolas</vt:lpstr>
      <vt:lpstr>Georgia</vt:lpstr>
      <vt:lpstr>Times New Roman</vt:lpstr>
      <vt:lpstr>Wingdings</vt:lpstr>
      <vt:lpstr>C</vt:lpstr>
      <vt:lpstr>Equation</vt:lpstr>
      <vt:lpstr>PowerPoint 演示文稿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标准程序库异常处理</vt:lpstr>
      <vt:lpstr>标准程序库异常处理</vt:lpstr>
      <vt:lpstr>标准程序库异常处理</vt:lpstr>
      <vt:lpstr>标准程序库异常处理</vt:lpstr>
      <vt:lpstr>标准程序库异常处理</vt:lpstr>
      <vt:lpstr>异常处理</vt:lpstr>
    </vt:vector>
  </TitlesOfParts>
  <Company>정윤주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Jingtao FAN</cp:lastModifiedBy>
  <cp:revision>1228</cp:revision>
  <dcterms:created xsi:type="dcterms:W3CDTF">2001-07-18T23:57:34Z</dcterms:created>
  <dcterms:modified xsi:type="dcterms:W3CDTF">2021-07-27T05:58:38Z</dcterms:modified>
</cp:coreProperties>
</file>