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60" r:id="rId3"/>
    <p:sldId id="461" r:id="rId4"/>
    <p:sldId id="468" r:id="rId5"/>
    <p:sldId id="510" r:id="rId6"/>
    <p:sldId id="511" r:id="rId7"/>
    <p:sldId id="514" r:id="rId8"/>
    <p:sldId id="522" r:id="rId9"/>
    <p:sldId id="512" r:id="rId10"/>
    <p:sldId id="513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44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6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1560" y="176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2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3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面向对象程序设计训练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en-US" altLang="zh-CN" sz="4400" b="1" dirty="0">
                <a:solidFill>
                  <a:schemeClr val="bg1"/>
                </a:solidFill>
              </a:rPr>
              <a:t>DAY</a:t>
            </a:r>
            <a:r>
              <a:rPr lang="zh-CN" altLang="en-US" sz="4400" b="1" dirty="0">
                <a:solidFill>
                  <a:schemeClr val="bg1"/>
                </a:solidFill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范静涛、赵虹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请考虑如何用</a:t>
            </a:r>
            <a:r>
              <a:rPr lang="en-US" altLang="zh-CN" sz="2400" dirty="0">
                <a:solidFill>
                  <a:prstClr val="white"/>
                </a:solidFill>
              </a:rPr>
              <a:t>C</a:t>
            </a:r>
            <a:r>
              <a:rPr lang="zh-CN" altLang="en-US" sz="2400" dirty="0">
                <a:solidFill>
                  <a:prstClr val="white"/>
                </a:solidFill>
              </a:rPr>
              <a:t>语言描述一个仅包含时分秒的“时间”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0C1560-B558-E04C-8A88-D11FB788D725}"/>
              </a:ext>
            </a:extLst>
          </p:cNvPr>
          <p:cNvSpPr txBox="1"/>
          <p:nvPr/>
        </p:nvSpPr>
        <p:spPr>
          <a:xfrm>
            <a:off x="911355" y="1701624"/>
            <a:ext cx="2878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hour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minute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second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D1354E-9D3E-B64E-90D9-37EF43D96A4A}"/>
              </a:ext>
            </a:extLst>
          </p:cNvPr>
          <p:cNvSpPr txBox="1"/>
          <p:nvPr/>
        </p:nvSpPr>
        <p:spPr>
          <a:xfrm>
            <a:off x="374417" y="1359216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V0.1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，最朴素的思维：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个变量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3DB870-A583-364F-91FE-A6606CA9CCBD}"/>
              </a:ext>
            </a:extLst>
          </p:cNvPr>
          <p:cNvSpPr txBox="1"/>
          <p:nvPr/>
        </p:nvSpPr>
        <p:spPr>
          <a:xfrm>
            <a:off x="374416" y="2975044"/>
            <a:ext cx="742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V0.2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，最朴素的思维：更准确的变量取值范围，但够了么？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341D2C-F8B6-6F41-BA64-C67B785CB33E}"/>
              </a:ext>
            </a:extLst>
          </p:cNvPr>
          <p:cNvSpPr txBox="1"/>
          <p:nvPr/>
        </p:nvSpPr>
        <p:spPr>
          <a:xfrm>
            <a:off x="911355" y="3373605"/>
            <a:ext cx="3580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unsigned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hour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unsigned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minute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unsigned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second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5DE86A-DEEA-B54D-A537-3A62BBFB44F8}"/>
              </a:ext>
            </a:extLst>
          </p:cNvPr>
          <p:cNvSpPr txBox="1"/>
          <p:nvPr/>
        </p:nvSpPr>
        <p:spPr>
          <a:xfrm>
            <a:off x="374416" y="4590872"/>
            <a:ext cx="902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V0.3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，结构体表示三者一体，存在逻辑关联（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DEMO_DAY_01_TIME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思考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存在何种问题？有什么不安全因素？特别是给别人使用时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231D82-59E7-A944-AB60-5DA33645B690}"/>
              </a:ext>
            </a:extLst>
          </p:cNvPr>
          <p:cNvSpPr txBox="1"/>
          <p:nvPr/>
        </p:nvSpPr>
        <p:spPr>
          <a:xfrm>
            <a:off x="374415" y="5498784"/>
            <a:ext cx="6846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V0.4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，结构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时间操控函数（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DEMO_DAY_01_TIME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思考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V0.4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存在何种问题？</a:t>
            </a:r>
          </a:p>
        </p:txBody>
      </p:sp>
    </p:spTree>
    <p:extLst>
      <p:ext uri="{BB962C8B-B14F-4D97-AF65-F5344CB8AC3E}">
        <p14:creationId xmlns:p14="http://schemas.microsoft.com/office/powerpoint/2010/main" val="27493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请考虑如何用</a:t>
            </a:r>
            <a:r>
              <a:rPr lang="en-US" altLang="zh-CN" sz="2400" dirty="0">
                <a:solidFill>
                  <a:prstClr val="white"/>
                </a:solidFill>
              </a:rPr>
              <a:t>C</a:t>
            </a:r>
            <a:r>
              <a:rPr lang="zh-CN" altLang="en-US" sz="2400" dirty="0">
                <a:solidFill>
                  <a:prstClr val="white"/>
                </a:solidFill>
              </a:rPr>
              <a:t>语言描述一个仅包含时分秒的“时间”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D1354E-9D3E-B64E-90D9-37EF43D96A4A}"/>
              </a:ext>
            </a:extLst>
          </p:cNvPr>
          <p:cNvSpPr txBox="1"/>
          <p:nvPr/>
        </p:nvSpPr>
        <p:spPr>
          <a:xfrm>
            <a:off x="374417" y="1359216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，类闪亮登场</a:t>
            </a: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556622DA-ED67-3644-AE60-E534E71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10" y="1759326"/>
            <a:ext cx="811538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0B4F79"/>
                </a:solidFill>
                <a:latin typeface="Menlo" panose="020B0609030804020204" pitchFamily="49" charset="0"/>
              </a:rPr>
              <a:t>Time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2400" b="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CN" sz="2400" b="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0F68A0"/>
                </a:solidFill>
                <a:latin typeface="Menlo" panose="020B0609030804020204" pitchFamily="49" charset="0"/>
              </a:rPr>
              <a:t>Set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Hour, 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Minute, 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Second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CN" sz="2400" b="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0F68A0"/>
                </a:solidFill>
                <a:latin typeface="Menlo" panose="020B0609030804020204" pitchFamily="49" charset="0"/>
              </a:rPr>
              <a:t>m_Hour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0F68A0"/>
                </a:solidFill>
                <a:latin typeface="Menlo" panose="020B0609030804020204" pitchFamily="49" charset="0"/>
              </a:rPr>
              <a:t>m_Minute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0F68A0"/>
                </a:solidFill>
                <a:latin typeface="Menlo" panose="020B0609030804020204" pitchFamily="49" charset="0"/>
              </a:rPr>
              <a:t>m_Second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5EFDD4-E307-F14D-BF5A-8F95E804294D}"/>
              </a:ext>
            </a:extLst>
          </p:cNvPr>
          <p:cNvSpPr txBox="1"/>
          <p:nvPr/>
        </p:nvSpPr>
        <p:spPr>
          <a:xfrm>
            <a:off x="4002924" y="3676045"/>
            <a:ext cx="4980304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如何理解“类是模板”？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</a:t>
            </a: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何时会产生新对象？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如何访问对象的成员？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相同的函数，如何操作不同对象？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⑤Time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该负责显示时间吗？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⑥V1.0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真的可以有效的、完善的保护数据了吗？</a:t>
            </a:r>
            <a:endParaRPr kumimoji="1"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55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请考虑如何用</a:t>
            </a:r>
            <a:r>
              <a:rPr lang="en-US" altLang="zh-CN" sz="2400" dirty="0">
                <a:solidFill>
                  <a:prstClr val="white"/>
                </a:solidFill>
              </a:rPr>
              <a:t>C</a:t>
            </a:r>
            <a:r>
              <a:rPr lang="zh-CN" altLang="en-US" sz="2400" dirty="0">
                <a:solidFill>
                  <a:prstClr val="white"/>
                </a:solidFill>
              </a:rPr>
              <a:t>语言描述一个仅包含时分秒的“时间”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D1354E-9D3E-B64E-90D9-37EF43D96A4A}"/>
              </a:ext>
            </a:extLst>
          </p:cNvPr>
          <p:cNvSpPr txBox="1"/>
          <p:nvPr/>
        </p:nvSpPr>
        <p:spPr>
          <a:xfrm>
            <a:off x="374417" y="1359216"/>
            <a:ext cx="482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，时分秒的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CEA47-A36A-DE49-BA81-260B40012221}"/>
              </a:ext>
            </a:extLst>
          </p:cNvPr>
          <p:cNvSpPr txBox="1"/>
          <p:nvPr/>
        </p:nvSpPr>
        <p:spPr>
          <a:xfrm>
            <a:off x="374417" y="2096266"/>
            <a:ext cx="665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V1.2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，增加构造函数，保证对象初始状态是正确的。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02652C-53BB-494D-8D8C-016B21F5F42D}"/>
              </a:ext>
            </a:extLst>
          </p:cNvPr>
          <p:cNvSpPr txBox="1"/>
          <p:nvPr/>
        </p:nvSpPr>
        <p:spPr>
          <a:xfrm>
            <a:off x="374417" y="2833316"/>
            <a:ext cx="5118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V1.3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，多个构造函数，丰富初始化形式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48CA0-540D-BA4A-B108-2FEEC4A5A023}"/>
              </a:ext>
            </a:extLst>
          </p:cNvPr>
          <p:cNvSpPr txBox="1"/>
          <p:nvPr/>
        </p:nvSpPr>
        <p:spPr>
          <a:xfrm>
            <a:off x="374417" y="3570366"/>
            <a:ext cx="6914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V1.4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，多个构造函数可以简化为一个？函数参数默认值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DA30D-2C0A-E243-83E3-ABC67C002E8E}"/>
              </a:ext>
            </a:extLst>
          </p:cNvPr>
          <p:cNvSpPr txBox="1"/>
          <p:nvPr/>
        </p:nvSpPr>
        <p:spPr>
          <a:xfrm>
            <a:off x="374417" y="4324622"/>
            <a:ext cx="898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V1.5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，时分秒真的需要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么？可以用常引用成员实现，简洁！优雅！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0F7CC3-AFB5-2C48-9B0A-1828FB1DD92E}"/>
              </a:ext>
            </a:extLst>
          </p:cNvPr>
          <p:cNvSpPr txBox="1"/>
          <p:nvPr/>
        </p:nvSpPr>
        <p:spPr>
          <a:xfrm>
            <a:off x="374417" y="5061670"/>
            <a:ext cx="4605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V1.6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，使用静态成员控制时间格式</a:t>
            </a:r>
          </a:p>
        </p:txBody>
      </p:sp>
    </p:spTree>
    <p:extLst>
      <p:ext uri="{BB962C8B-B14F-4D97-AF65-F5344CB8AC3E}">
        <p14:creationId xmlns:p14="http://schemas.microsoft.com/office/powerpoint/2010/main" val="860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9BBD6-3420-FF41-B44E-BD4FECC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什么是抽象？简单来说，用计算机的数据类型、算法的有机结合，简要描述事物、过程、逻辑等。</a:t>
            </a:r>
            <a:endParaRPr kumimoji="1" lang="en-US" altLang="zh-CN" dirty="0"/>
          </a:p>
          <a:p>
            <a:r>
              <a:rPr kumimoji="1" lang="zh-CN" altLang="en-US" dirty="0"/>
              <a:t>什么是封装？暴露接口（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，函数原型），隐藏细节实现（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，函数实现）。</a:t>
            </a:r>
            <a:endParaRPr kumimoji="1" lang="en-US" altLang="zh-CN" dirty="0"/>
          </a:p>
          <a:p>
            <a:r>
              <a:rPr kumimoji="1" lang="zh-CN" altLang="en-US" dirty="0"/>
              <a:t>为什么封装？封起来的究竟是什么？请各抒己见</a:t>
            </a:r>
            <a:endParaRPr kumimoji="1" lang="en-US" altLang="zh-CN" dirty="0"/>
          </a:p>
          <a:p>
            <a:pPr eaLnBrk="1" hangingPunct="1"/>
            <a:r>
              <a:rPr kumimoji="1" lang="zh-CN" altLang="en-US" dirty="0"/>
              <a:t>类：</a:t>
            </a:r>
            <a:r>
              <a:rPr lang="zh-CN" altLang="en-US" sz="2400" dirty="0"/>
              <a:t>是一种用户自定义类型，这一点类似于</a:t>
            </a:r>
            <a:r>
              <a:rPr lang="zh-CN" altLang="en-US" sz="2400" b="1" dirty="0">
                <a:solidFill>
                  <a:srgbClr val="FF0000"/>
                </a:solidFill>
              </a:rPr>
              <a:t>结构体</a:t>
            </a:r>
            <a:r>
              <a:rPr lang="zh-CN" altLang="en-US" sz="2400" dirty="0"/>
              <a:t>；但结构体及结构体变量只有</a:t>
            </a:r>
            <a:r>
              <a:rPr lang="zh-CN" altLang="en-US" sz="2400" b="1" dirty="0">
                <a:solidFill>
                  <a:srgbClr val="FF0000"/>
                </a:solidFill>
              </a:rPr>
              <a:t>属性</a:t>
            </a:r>
            <a:r>
              <a:rPr lang="zh-CN" altLang="en-US" sz="2400" dirty="0"/>
              <a:t>，而没有</a:t>
            </a:r>
            <a:r>
              <a:rPr lang="zh-CN" altLang="en-US" sz="2400" b="1" dirty="0">
                <a:solidFill>
                  <a:srgbClr val="FF0000"/>
                </a:solidFill>
              </a:rPr>
              <a:t>行为</a:t>
            </a:r>
            <a:r>
              <a:rPr lang="zh-CN" altLang="en-US" sz="2400" dirty="0"/>
              <a:t>。与结构体不同的是，类及类产生的对象不仅具有</a:t>
            </a:r>
            <a:r>
              <a:rPr lang="zh-CN" altLang="en-US" sz="2400" b="1" dirty="0">
                <a:solidFill>
                  <a:srgbClr val="FF0000"/>
                </a:solidFill>
              </a:rPr>
              <a:t>属性</a:t>
            </a:r>
            <a:r>
              <a:rPr lang="zh-CN" altLang="en-US" sz="2400" dirty="0"/>
              <a:t>，同时也有与属性绑定在一起的</a:t>
            </a:r>
            <a:r>
              <a:rPr lang="zh-CN" altLang="en-US" sz="2400" b="1" dirty="0">
                <a:solidFill>
                  <a:srgbClr val="FF0000"/>
                </a:solidFill>
              </a:rPr>
              <a:t>行为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中的区别仅在于模式访问权限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知识点梳理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3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9BBD6-3420-FF41-B44E-BD4FECC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类如何声明？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关键字、大括号，</a:t>
            </a:r>
            <a:r>
              <a:rPr kumimoji="1" lang="en-US" altLang="zh-CN" dirty="0"/>
              <a:t>public/protected/private</a:t>
            </a:r>
            <a:r>
              <a:rPr kumimoji="1" lang="zh-CN" altLang="en-US" dirty="0"/>
              <a:t>控制的成员，成员分为数据成员和成员函数。全了么？</a:t>
            </a:r>
            <a:endParaRPr kumimoji="1" lang="en-US" altLang="zh-CN" dirty="0"/>
          </a:p>
          <a:p>
            <a:r>
              <a:rPr kumimoji="1" lang="zh-CN" altLang="en-US" dirty="0"/>
              <a:t>分文件存储类代码，</a:t>
            </a:r>
            <a:r>
              <a:rPr kumimoji="1" lang="en-US" altLang="zh-CN" dirty="0"/>
              <a:t>h</a:t>
            </a:r>
            <a:r>
              <a:rPr kumimoji="1" lang="zh-CN" altLang="en-US" dirty="0"/>
              <a:t>头文件和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源代码文件，存储内容各有不同。</a:t>
            </a:r>
            <a:endParaRPr kumimoji="1" lang="en-US" altLang="zh-CN" dirty="0"/>
          </a:p>
          <a:p>
            <a:r>
              <a:rPr kumimoji="1" lang="zh-CN" altLang="en-US" dirty="0"/>
              <a:t>头文件：哨兵、类声明</a:t>
            </a:r>
            <a:endParaRPr kumimoji="1" lang="en-US" altLang="zh-CN" dirty="0"/>
          </a:p>
          <a:p>
            <a:r>
              <a:rPr kumimoji="1" lang="zh-CN" altLang="en-US" dirty="0"/>
              <a:t>源代码文件：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自身头文件、必要的头文件，静态成员初始化，成员函数定义（不要忘了</a:t>
            </a:r>
            <a:r>
              <a:rPr kumimoji="1" lang="en-US" altLang="zh-CN" dirty="0"/>
              <a:t>"</a:t>
            </a:r>
            <a:r>
              <a:rPr kumimoji="1" lang="zh-CN" altLang="en-US" dirty="0"/>
              <a:t>类名</a:t>
            </a:r>
            <a:r>
              <a:rPr kumimoji="1" lang="en-US" altLang="zh-CN" dirty="0"/>
              <a:t>::"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知识点梳理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1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9BBD6-3420-FF41-B44E-BD4FECC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何时会产生新的对象（实例化对象）？定义变量、定义数组，</a:t>
            </a:r>
            <a:r>
              <a:rPr kumimoji="1" lang="en-US" altLang="zh-CN" dirty="0"/>
              <a:t>new</a:t>
            </a:r>
            <a:r>
              <a:rPr kumimoji="1" lang="zh-CN" altLang="en-US" dirty="0"/>
              <a:t>，直接调用构造函数</a:t>
            </a:r>
            <a:endParaRPr kumimoji="1" lang="en-US" altLang="zh-CN" dirty="0"/>
          </a:p>
          <a:p>
            <a:r>
              <a:rPr kumimoji="1" lang="zh-CN" altLang="en-US" dirty="0"/>
              <a:t>产生新对象会自动出发什么？构造函数</a:t>
            </a:r>
            <a:endParaRPr kumimoji="1" lang="en-US" altLang="zh-CN" dirty="0"/>
          </a:p>
          <a:p>
            <a:r>
              <a:rPr kumimoji="1" lang="zh-CN" altLang="en-US" dirty="0"/>
              <a:t>常引用对象必须在初始化列表中指明被引用对象</a:t>
            </a:r>
            <a:endParaRPr kumimoji="1" lang="en-US" altLang="zh-CN" dirty="0"/>
          </a:p>
          <a:p>
            <a:r>
              <a:rPr kumimoji="1" lang="zh-CN" altLang="en-US" dirty="0"/>
              <a:t>一般数据成员可以在初始化列表或者构造函数函数体中赋值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知识点梳理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0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理解语法的关键是照葫芦画瓢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CF0E57-E3E7-E948-8C20-302B6DF5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6" y="1353704"/>
            <a:ext cx="8427980" cy="50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7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给时间类增加拷贝构造函数，</a:t>
            </a:r>
            <a:r>
              <a:rPr kumimoji="1" lang="en-US" altLang="zh-CN" dirty="0"/>
              <a:t>DEBUG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57D9B463-DEC3-6340-9E2B-2A50665B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8" y="1332098"/>
            <a:ext cx="8460794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1pPr>
            <a:lvl2pPr marL="800100" indent="-3429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：实参到形参，等价于形参拷贝构造函数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(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实参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return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表达式到返回值，等价于返回值拷贝构造函数（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return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后的表达式）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3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：用对象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初始化对象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，调用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的拷贝构造函数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4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：用对象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赋值给对象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，不会调用拷贝构造函数，调用的是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operator=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5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：构造函数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无名对象做实参，不会触发拷贝构造函数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6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：用返回值为对象的函数初始化新对象，不会触发拷贝构造函数</a:t>
            </a:r>
            <a:endParaRPr lang="en-US" altLang="zh-CN" sz="2000" b="0" dirty="0">
              <a:solidFill>
                <a:srgbClr val="FF0000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7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return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 构造函数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无名对象不会触发拷贝构造函数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30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课后小作业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0C91-EC29-4575-B187-68F5198ECFCB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992EF300-F245-9948-B062-2A56AE98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06613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定义日期类：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年的范围</a:t>
            </a:r>
            <a:r>
              <a:rPr kumimoji="1" lang="en-US" altLang="zh-CN" dirty="0"/>
              <a:t>1900~9999</a:t>
            </a:r>
          </a:p>
          <a:p>
            <a:pPr lvl="1"/>
            <a:r>
              <a:rPr kumimoji="1" lang="zh-CN" altLang="en-US" dirty="0"/>
              <a:t>年月日均有常引用成员，方便快捷读出值</a:t>
            </a:r>
            <a:endParaRPr kumimoji="1" lang="en-US" altLang="zh-CN" dirty="0"/>
          </a:p>
          <a:p>
            <a:pPr lvl="1"/>
            <a:r>
              <a:rPr kumimoji="1" lang="zh-CN" altLang="en-US"/>
              <a:t>默认构造函数</a:t>
            </a:r>
            <a:r>
              <a:rPr kumimoji="1" lang="zh-CN" altLang="en-US" dirty="0"/>
              <a:t>初始化对象为为</a:t>
            </a:r>
            <a:r>
              <a:rPr kumimoji="1" lang="en-US" altLang="zh-CN" dirty="0"/>
              <a:t>1900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带参数构造函数初始化对象为形参指定日期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有拷贝构造函数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</a:t>
            </a:r>
            <a:r>
              <a:rPr kumimoji="1" lang="en-US" altLang="zh-CN" dirty="0"/>
              <a:t>h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文件编写，</a:t>
            </a:r>
            <a:r>
              <a:rPr kumimoji="1" lang="en-US" altLang="zh-CN" dirty="0"/>
              <a:t>h</a:t>
            </a:r>
            <a:r>
              <a:rPr kumimoji="1" lang="zh-CN" altLang="en-US" dirty="0"/>
              <a:t>文件有哨兵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数据成员、成员函数的参数和返回值，类型选择合理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——————————————</a:t>
            </a:r>
            <a:r>
              <a:rPr kumimoji="1" lang="zh-CN" altLang="en-US" dirty="0"/>
              <a:t>以上为绝对为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有一个函数</a:t>
            </a:r>
            <a:r>
              <a:rPr kumimoji="1" lang="en-US" altLang="zh-CN" dirty="0" err="1"/>
              <a:t>IsValidDate</a:t>
            </a:r>
            <a:r>
              <a:rPr kumimoji="1" lang="zh-CN" altLang="en-US" dirty="0"/>
              <a:t>，返回对象自身存储日期是否为合理日期（考虑年月日范围，包括闰年），返回值类型如何选取？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自行编写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函数，从键盘输入一个日期，显示其是否为合理日期。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考虑年的“范围</a:t>
            </a:r>
            <a:r>
              <a:rPr kumimoji="1" lang="en-US" altLang="zh-CN" dirty="0"/>
              <a:t>1900~9999</a:t>
            </a:r>
            <a:r>
              <a:rPr kumimoji="1" lang="zh-CN" altLang="en-US" dirty="0"/>
              <a:t>”是否可以作为静态成员，为什么？如果可以，如何实现？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62854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18" y="1348268"/>
            <a:ext cx="8278724" cy="4828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目标定位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组织安排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前后衔接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大纲内容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B3B-AA9F-4310-82B6-4F6B3B980893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与院系人才培养目标之间的关系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侧重培养</a:t>
            </a:r>
            <a:r>
              <a:rPr lang="zh-CN" altLang="en-US" dirty="0"/>
              <a:t>同学们</a:t>
            </a:r>
            <a:r>
              <a:rPr lang="zh-CN" altLang="zh-CN" dirty="0">
                <a:solidFill>
                  <a:srgbClr val="0000FF"/>
                </a:solidFill>
              </a:rPr>
              <a:t>现代程序设计</a:t>
            </a:r>
            <a:r>
              <a:rPr lang="zh-CN" altLang="zh-CN" dirty="0">
                <a:solidFill>
                  <a:srgbClr val="C00000"/>
                </a:solidFill>
              </a:rPr>
              <a:t>理论方法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 err="1">
                <a:solidFill>
                  <a:srgbClr val="C00000"/>
                </a:solidFill>
              </a:rPr>
              <a:t>why</a:t>
            </a:r>
            <a:r>
              <a:rPr lang="en-US" altLang="zh-CN" dirty="0" err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altLang="zh-CN" dirty="0" err="1">
                <a:solidFill>
                  <a:srgbClr val="C00000"/>
                </a:solidFill>
              </a:rPr>
              <a:t>how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rgbClr val="C00000"/>
                </a:solidFill>
              </a:rPr>
              <a:t>实践能力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how</a:t>
            </a:r>
            <a:r>
              <a:rPr lang="en-US" altLang="zh-CN" dirty="0" err="1">
                <a:solidFill>
                  <a:srgbClr val="C00000"/>
                </a:solidFill>
                <a:sym typeface="Wingdings" pitchFamily="2" charset="2"/>
              </a:rPr>
              <a:t>why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zh-CN" dirty="0"/>
              <a:t>，是前序课程的深化和后续理论课程的实践基础。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强化</a:t>
            </a:r>
            <a:r>
              <a:rPr lang="zh-CN" altLang="en-US" dirty="0"/>
              <a:t>同学们</a:t>
            </a:r>
            <a:r>
              <a:rPr lang="zh-CN" altLang="zh-CN" dirty="0">
                <a:solidFill>
                  <a:srgbClr val="C00000"/>
                </a:solidFill>
              </a:rPr>
              <a:t>面向对象</a:t>
            </a:r>
            <a:r>
              <a:rPr lang="zh-CN" altLang="zh-CN" dirty="0"/>
              <a:t>程序设计的基本概念和方法，</a:t>
            </a:r>
            <a:r>
              <a:rPr lang="en-US" altLang="zh-CN" dirty="0">
                <a:solidFill>
                  <a:srgbClr val="0000FF"/>
                </a:solidFill>
              </a:rPr>
              <a:t>C++</a:t>
            </a:r>
            <a:r>
              <a:rPr lang="zh-CN" altLang="zh-CN" dirty="0"/>
              <a:t>的语法和编程方法，巩固提高程序</a:t>
            </a:r>
            <a:r>
              <a:rPr lang="zh-CN" altLang="zh-CN" dirty="0">
                <a:solidFill>
                  <a:srgbClr val="C00000"/>
                </a:solidFill>
              </a:rPr>
              <a:t>调试</a:t>
            </a:r>
            <a:r>
              <a:rPr lang="zh-CN" altLang="zh-CN" dirty="0"/>
              <a:t>方法，培养软件</a:t>
            </a:r>
            <a:r>
              <a:rPr lang="zh-CN" altLang="zh-CN" dirty="0">
                <a:solidFill>
                  <a:srgbClr val="C00000"/>
                </a:solidFill>
              </a:rPr>
              <a:t>开发流程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C00000"/>
                </a:solidFill>
              </a:rPr>
              <a:t>分析设计技能</a:t>
            </a:r>
            <a:r>
              <a:rPr lang="zh-CN" altLang="zh-CN" dirty="0"/>
              <a:t>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在培养方案中的定位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本课程为学科基础课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培养</a:t>
            </a:r>
            <a:r>
              <a:rPr lang="zh-CN" altLang="en-US" dirty="0"/>
              <a:t>同学们</a:t>
            </a:r>
            <a:r>
              <a:rPr lang="zh-CN" altLang="zh-CN" dirty="0"/>
              <a:t>从事自动化专业的程序设计与软件开发科学和技术素养、批判性思维、创新精神和实践能力、沟通和协作能力。 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目标定位</a:t>
            </a:r>
            <a:r>
              <a:rPr lang="zh-CN" altLang="en-US" sz="2400" dirty="0">
                <a:solidFill>
                  <a:srgbClr val="FFFF00"/>
                </a:solidFill>
              </a:rPr>
              <a:t>：编程思想和技能的</a:t>
            </a:r>
            <a:r>
              <a:rPr lang="en-US" altLang="zh-CN" sz="2400" dirty="0">
                <a:solidFill>
                  <a:srgbClr val="FFFF00"/>
                </a:solidFill>
              </a:rPr>
              <a:t>why-how</a:t>
            </a:r>
            <a:r>
              <a:rPr lang="zh-CN" altLang="en-US" sz="2400" dirty="0">
                <a:solidFill>
                  <a:srgbClr val="FFFF00"/>
                </a:solidFill>
              </a:rPr>
              <a:t>闭环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48268"/>
            <a:ext cx="9254532" cy="48286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会写！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基本语法、语义（</a:t>
            </a:r>
            <a:r>
              <a:rPr lang="en-US" altLang="zh-CN" dirty="0">
                <a:solidFill>
                  <a:srgbClr val="0000FF"/>
                </a:solidFill>
              </a:rPr>
              <a:t>C++11</a:t>
            </a:r>
            <a:r>
              <a:rPr lang="zh-CN" altLang="en-US" dirty="0">
                <a:solidFill>
                  <a:srgbClr val="0000FF"/>
                </a:solidFill>
              </a:rPr>
              <a:t>标准，提倡标准化编码跨平台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面向对象设计概念和方法（封装、继承、多态）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用面向对象编程（</a:t>
            </a:r>
            <a:r>
              <a:rPr lang="zh-CN" altLang="en-US" dirty="0">
                <a:solidFill>
                  <a:srgbClr val="C00000"/>
                </a:solidFill>
              </a:rPr>
              <a:t>调库，人人为我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面向对象编程（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写库，我为人人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）</a:t>
            </a:r>
            <a:endParaRPr lang="en-US" altLang="zh-CN" dirty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敢写！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调试技能：杜绝相面式</a:t>
            </a:r>
            <a:r>
              <a:rPr lang="en-US" altLang="zh-CN" dirty="0"/>
              <a:t>debug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报错就慌了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没错就慌了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分析技能：作业覆盖绝大部分知识点的运用，</a:t>
            </a:r>
            <a:r>
              <a:rPr lang="zh-CN" altLang="en-US" dirty="0">
                <a:solidFill>
                  <a:srgbClr val="0000FF"/>
                </a:solidFill>
              </a:rPr>
              <a:t>知识树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技能树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设计和评价技能：设计优雅＞功能实现，</a:t>
            </a:r>
            <a:r>
              <a:rPr lang="zh-CN" altLang="en-US" dirty="0">
                <a:solidFill>
                  <a:srgbClr val="0000FF"/>
                </a:solidFill>
              </a:rPr>
              <a:t>先</a:t>
            </a:r>
            <a:r>
              <a:rPr lang="en-US" altLang="zh-CN" dirty="0">
                <a:solidFill>
                  <a:srgbClr val="0000FF"/>
                </a:solidFill>
              </a:rPr>
              <a:t>coding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后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coding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组织安排</a:t>
            </a:r>
            <a:r>
              <a:rPr lang="zh-CN" altLang="en-US" sz="2400" dirty="0">
                <a:solidFill>
                  <a:srgbClr val="FFFF00"/>
                </a:solidFill>
              </a:rPr>
              <a:t>：紧扣实践技能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7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前后衔接和大纲内容</a:t>
            </a:r>
            <a:r>
              <a:rPr lang="zh-CN" altLang="en-US" sz="2400" dirty="0">
                <a:solidFill>
                  <a:srgbClr val="FFFF00"/>
                </a:solidFill>
              </a:rPr>
              <a:t>：深化并为提高打基础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4182EA-DE53-EE4F-96F5-8F06B0338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93821"/>
              </p:ext>
            </p:extLst>
          </p:nvPr>
        </p:nvGraphicFramePr>
        <p:xfrm>
          <a:off x="522713" y="1293112"/>
          <a:ext cx="8236626" cy="367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095">
                  <a:extLst>
                    <a:ext uri="{9D8B030D-6E8A-4147-A177-3AD203B41FA5}">
                      <a16:colId xmlns:a16="http://schemas.microsoft.com/office/drawing/2014/main" val="3749159640"/>
                    </a:ext>
                  </a:extLst>
                </a:gridCol>
                <a:gridCol w="1399446">
                  <a:extLst>
                    <a:ext uri="{9D8B030D-6E8A-4147-A177-3AD203B41FA5}">
                      <a16:colId xmlns:a16="http://schemas.microsoft.com/office/drawing/2014/main" val="4103471718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2545118877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3277119129"/>
                    </a:ext>
                  </a:extLst>
                </a:gridCol>
                <a:gridCol w="1879042">
                  <a:extLst>
                    <a:ext uri="{9D8B030D-6E8A-4147-A177-3AD203B41FA5}">
                      <a16:colId xmlns:a16="http://schemas.microsoft.com/office/drawing/2014/main" val="3094997012"/>
                    </a:ext>
                  </a:extLst>
                </a:gridCol>
                <a:gridCol w="1286189">
                  <a:extLst>
                    <a:ext uri="{9D8B030D-6E8A-4147-A177-3AD203B41FA5}">
                      <a16:colId xmlns:a16="http://schemas.microsoft.com/office/drawing/2014/main" val="122559006"/>
                    </a:ext>
                  </a:extLst>
                </a:gridCol>
                <a:gridCol w="341685">
                  <a:extLst>
                    <a:ext uri="{9D8B030D-6E8A-4147-A177-3AD203B41FA5}">
                      <a16:colId xmlns:a16="http://schemas.microsoft.com/office/drawing/2014/main" val="1593285124"/>
                    </a:ext>
                  </a:extLst>
                </a:gridCol>
              </a:tblGrid>
              <a:tr h="718854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第几讲</a:t>
                      </a:r>
                    </a:p>
                    <a:p>
                      <a:pPr algn="ctr"/>
                      <a:r>
                        <a:rPr lang="zh-CN" sz="1400" kern="100" dirty="0">
                          <a:effectLst/>
                        </a:rPr>
                        <a:t>（阿拉伯数字）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主要内容</a:t>
                      </a: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文字描述性（关键词）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教学要素 </a:t>
                      </a: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教学时数</a:t>
                      </a: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教学目标和学习成效</a:t>
                      </a:r>
                    </a:p>
                  </a:txBody>
                  <a:tcPr marL="62760" marR="6276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000" kern="100" dirty="0">
                          <a:effectLst/>
                        </a:rPr>
                        <a:t>课外学时（与每讲对应）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3213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C++</a:t>
                      </a:r>
                      <a:r>
                        <a:rPr lang="zh-CN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类与对象</a:t>
                      </a:r>
                      <a:endParaRPr lang="zh-CN" sz="1000" b="1" kern="100" dirty="0">
                        <a:solidFill>
                          <a:srgbClr val="0000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讲授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实验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a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2341204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类与对象的高级特性</a:t>
                      </a:r>
                      <a:endParaRPr lang="zh-CN" sz="1000" b="1" kern="100" dirty="0">
                        <a:solidFill>
                          <a:srgbClr val="0000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讲授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实验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a,k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319154219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类的继承与派生</a:t>
                      </a:r>
                      <a:endParaRPr lang="zh-CN" sz="1000" b="1" kern="100" dirty="0">
                        <a:solidFill>
                          <a:srgbClr val="0000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讲授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实验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184135762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7030A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多态性和虚函数</a:t>
                      </a:r>
                      <a:endParaRPr lang="zh-CN" sz="1000" b="1" kern="100" dirty="0">
                        <a:solidFill>
                          <a:srgbClr val="7030A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2/2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a,k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82895153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7030A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函数模板与类模板</a:t>
                      </a:r>
                      <a:endParaRPr lang="zh-CN" sz="1000" b="1" kern="100" dirty="0">
                        <a:solidFill>
                          <a:srgbClr val="7030A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2/2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196434284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7030A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异常处理</a:t>
                      </a:r>
                      <a:endParaRPr lang="zh-CN" sz="1000" b="1" kern="100" dirty="0">
                        <a:solidFill>
                          <a:srgbClr val="7030A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7069536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7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可视化编程概述</a:t>
                      </a:r>
                      <a:endParaRPr lang="zh-CN" sz="1000" b="1" kern="100" dirty="0">
                        <a:solidFill>
                          <a:srgbClr val="C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295622261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具有实际应用背景的项目开发</a:t>
                      </a:r>
                      <a:endParaRPr lang="zh-CN" sz="1000" b="1" kern="100" dirty="0">
                        <a:solidFill>
                          <a:srgbClr val="C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设计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1/1/2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a,d,e,g,i,k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软件开发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18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1236274262"/>
                  </a:ext>
                </a:extLst>
              </a:tr>
              <a:tr h="146439">
                <a:tc>
                  <a:txBody>
                    <a:bodyPr/>
                    <a:lstStyle/>
                    <a:p>
                      <a:pPr algn="ctr"/>
                      <a:r>
                        <a:rPr lang="zh-CN" sz="1000" b="1" kern="100" dirty="0">
                          <a:effectLst/>
                        </a:rPr>
                        <a:t>合计</a:t>
                      </a:r>
                      <a:endParaRPr lang="zh-CN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00" b="1" kern="100" dirty="0">
                          <a:effectLst/>
                        </a:rPr>
                        <a:t>教学时数</a:t>
                      </a:r>
                      <a:r>
                        <a:rPr lang="zh-CN" altLang="en-US" sz="1000" b="1" kern="100" dirty="0">
                          <a:effectLst/>
                        </a:rPr>
                        <a:t>：</a:t>
                      </a:r>
                      <a:r>
                        <a:rPr lang="en-US" sz="1000" b="1" kern="100" dirty="0">
                          <a:effectLst/>
                        </a:rPr>
                        <a:t>16</a:t>
                      </a:r>
                      <a:endParaRPr lang="zh-CN" altLang="en-US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16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800" b="1" kern="0" dirty="0">
                          <a:effectLst/>
                        </a:rPr>
                        <a:t>实验时数</a:t>
                      </a:r>
                      <a:r>
                        <a:rPr lang="zh-CN" altLang="en-US" sz="800" b="1" kern="0" dirty="0">
                          <a:effectLst/>
                        </a:rPr>
                        <a:t>：</a:t>
                      </a:r>
                      <a:r>
                        <a:rPr lang="en-US" sz="800" b="1" kern="0" dirty="0">
                          <a:effectLst/>
                        </a:rPr>
                        <a:t>16</a:t>
                      </a:r>
                      <a:endParaRPr lang="zh-CN" altLang="en-US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en-US" sz="800" kern="0" dirty="0">
                          <a:effectLst/>
                        </a:rPr>
                        <a:t>16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800" b="1" kern="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zh-CN" altLang="en-US" sz="1000" b="1" kern="100" dirty="0">
                          <a:effectLst/>
                        </a:rPr>
                        <a:t>课外学时</a:t>
                      </a:r>
                      <a:r>
                        <a:rPr lang="en-US" sz="1000" b="1" kern="100" dirty="0">
                          <a:effectLst/>
                        </a:rPr>
                        <a:t>:32</a:t>
                      </a:r>
                      <a:endParaRPr lang="zh-CN" altLang="en-US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</a:rPr>
                        <a:t>课外学时</a:t>
                      </a:r>
                      <a:r>
                        <a:rPr lang="en-US" sz="1000" kern="100" dirty="0">
                          <a:effectLst/>
                        </a:rPr>
                        <a:t>:32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908473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E76C8C4-D2F1-D04B-A61F-B565AD3C1BA8}"/>
              </a:ext>
            </a:extLst>
          </p:cNvPr>
          <p:cNvSpPr txBox="1"/>
          <p:nvPr/>
        </p:nvSpPr>
        <p:spPr>
          <a:xfrm>
            <a:off x="212465" y="512698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前序课程已覆盖，本课程继续深化的部分，强调综合运用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AAF41B-8812-A64F-985D-068A624E50E2}"/>
              </a:ext>
            </a:extLst>
          </p:cNvPr>
          <p:cNvSpPr txBox="1"/>
          <p:nvPr/>
        </p:nvSpPr>
        <p:spPr>
          <a:xfrm>
            <a:off x="212465" y="5564888"/>
            <a:ext cx="897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后续课程基础，本课程更新基础知识树（</a:t>
            </a:r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C++11</a:t>
            </a:r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：函数对象、</a:t>
            </a:r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</a:t>
            </a:r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33884E-E9D3-1246-BB33-972E88A71B72}"/>
              </a:ext>
            </a:extLst>
          </p:cNvPr>
          <p:cNvSpPr txBox="1"/>
          <p:nvPr/>
        </p:nvSpPr>
        <p:spPr>
          <a:xfrm>
            <a:off x="223657" y="597649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课程独有环节，在实践中提升获得感和成就感</a:t>
            </a:r>
          </a:p>
        </p:txBody>
      </p:sp>
    </p:spTree>
    <p:extLst>
      <p:ext uri="{BB962C8B-B14F-4D97-AF65-F5344CB8AC3E}">
        <p14:creationId xmlns:p14="http://schemas.microsoft.com/office/powerpoint/2010/main" val="77478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48268"/>
            <a:ext cx="9143999" cy="482869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小作业：减少次数、提高开放型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实验</a:t>
            </a:r>
            <a:r>
              <a:rPr lang="en-US" altLang="zh-CN" dirty="0"/>
              <a:t>16</a:t>
            </a:r>
            <a:r>
              <a:rPr lang="zh-CN" altLang="en-US" dirty="0"/>
              <a:t>学时</a:t>
            </a:r>
            <a:r>
              <a:rPr lang="en-US" altLang="zh-CN" dirty="0"/>
              <a:t>+</a:t>
            </a:r>
            <a:r>
              <a:rPr lang="zh-CN" altLang="en-US" dirty="0"/>
              <a:t>课后</a:t>
            </a:r>
            <a:r>
              <a:rPr lang="en-US" altLang="zh-CN" dirty="0"/>
              <a:t>14</a:t>
            </a:r>
            <a:r>
              <a:rPr lang="zh-CN" altLang="en-US" dirty="0"/>
              <a:t>学时，</a:t>
            </a:r>
            <a:r>
              <a:rPr lang="en-US" altLang="zh-CN" dirty="0"/>
              <a:t>3~5</a:t>
            </a:r>
            <a:r>
              <a:rPr lang="zh-CN" altLang="en-US" dirty="0"/>
              <a:t>次，与大作业有机结合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开放，如：如何限定某个类只能创建</a:t>
            </a:r>
            <a:r>
              <a:rPr lang="en-US" altLang="zh-CN" dirty="0"/>
              <a:t>1</a:t>
            </a:r>
            <a:r>
              <a:rPr lang="zh-CN" altLang="en-US" dirty="0"/>
              <a:t>个对象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更开放，如：如何限定某个类只能动态创建</a:t>
            </a:r>
            <a:r>
              <a:rPr lang="en-US" altLang="zh-CN" dirty="0"/>
              <a:t>1</a:t>
            </a:r>
            <a:r>
              <a:rPr lang="zh-CN" altLang="en-US" dirty="0"/>
              <a:t>个对象，并与程序结束时自动释放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r>
              <a:rPr lang="zh-CN" altLang="en-US" b="1" dirty="0"/>
              <a:t>大作业：减少耗时，但不降低难度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课后</a:t>
            </a:r>
            <a:r>
              <a:rPr lang="en-US" altLang="zh-CN" dirty="0"/>
              <a:t>18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减少耗时：降低工程代码量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不降低难度：必须综合运用绝大多数知识点完成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成绩进一步体现软件工程思维：功能完成度成绩占比不超过</a:t>
            </a:r>
            <a:r>
              <a:rPr lang="en-US" altLang="zh-CN" dirty="0"/>
              <a:t>20%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引导同学们正确认识：面向</a:t>
            </a:r>
            <a:r>
              <a:rPr lang="en-US" altLang="zh-CN" dirty="0"/>
              <a:t>Baidu/CSDN/</a:t>
            </a:r>
            <a:r>
              <a:rPr lang="en-US" altLang="zh-CN" dirty="0" err="1"/>
              <a:t>Stackoverflow</a:t>
            </a:r>
            <a:r>
              <a:rPr lang="en-US" altLang="zh-CN" dirty="0"/>
              <a:t>/</a:t>
            </a:r>
            <a:r>
              <a:rPr lang="en-US" altLang="zh-CN" dirty="0" err="1"/>
              <a:t>Github</a:t>
            </a:r>
            <a:r>
              <a:rPr lang="zh-CN" altLang="en-US" dirty="0"/>
              <a:t>编程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组织安排</a:t>
            </a:r>
            <a:r>
              <a:rPr lang="zh-CN" altLang="en-US" sz="2400" dirty="0">
                <a:solidFill>
                  <a:srgbClr val="FFFF00"/>
                </a:solidFill>
              </a:rPr>
              <a:t>：紧扣实践技能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30404-06E4-8341-99EE-3ADBE5113909}"/>
              </a:ext>
            </a:extLst>
          </p:cNvPr>
          <p:cNvSpPr txBox="1"/>
          <p:nvPr/>
        </p:nvSpPr>
        <p:spPr>
          <a:xfrm>
            <a:off x="4572000" y="1818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大家最关心的，大作业是什么？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FDF637-858F-C84F-A158-8CD15EDE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5" t="11653" r="2418" b="5560"/>
          <a:stretch/>
        </p:blipFill>
        <p:spPr>
          <a:xfrm>
            <a:off x="0" y="1448256"/>
            <a:ext cx="9127741" cy="45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要求和建议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425AABB-B0A8-0E48-90B9-AFE6B94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48268"/>
            <a:ext cx="9143999" cy="4828695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上午上课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注意时间，早</a:t>
            </a:r>
            <a:r>
              <a:rPr lang="en-US" altLang="zh-CN" dirty="0"/>
              <a:t>8</a:t>
            </a:r>
            <a:r>
              <a:rPr lang="zh-CN" altLang="en-US" dirty="0"/>
              <a:t>点开始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跟随老师思路：我</a:t>
            </a:r>
            <a:r>
              <a:rPr lang="en-US" altLang="zh-CN" dirty="0"/>
              <a:t>coding</a:t>
            </a:r>
            <a:r>
              <a:rPr lang="zh-CN" altLang="en-US" dirty="0"/>
              <a:t>，你</a:t>
            </a:r>
            <a:r>
              <a:rPr lang="en-US" altLang="zh-CN" dirty="0"/>
              <a:t>coding</a:t>
            </a:r>
            <a:r>
              <a:rPr lang="zh-CN" altLang="en-US" dirty="0"/>
              <a:t>；我提问，你思考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有任何问题，可以与老师和助教联系获得帮助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r>
              <a:rPr lang="zh-CN" altLang="en-US" b="1" dirty="0"/>
              <a:t>下午线下</a:t>
            </a:r>
            <a:r>
              <a:rPr lang="zh-CN" altLang="en-US" b="1" dirty="0">
                <a:solidFill>
                  <a:srgbClr val="C00000"/>
                </a:solidFill>
              </a:rPr>
              <a:t>面对面答疑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13:30-17:00</a:t>
            </a:r>
            <a:r>
              <a:rPr lang="zh-CN" altLang="en-US" dirty="0"/>
              <a:t>，中央主楼</a:t>
            </a:r>
            <a:r>
              <a:rPr lang="en-US" altLang="zh-CN" dirty="0"/>
              <a:t>501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带着作业、带着电脑、带着问题，老师和助教等着你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无法回校同学，安排助教线上答疑专场，另行通知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46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DAY 01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对象和类</a:t>
            </a:r>
            <a:r>
              <a:rPr lang="en-US" altLang="zh-CN" sz="4400" b="1" dirty="0">
                <a:solidFill>
                  <a:schemeClr val="bg1"/>
                </a:solidFill>
              </a:rPr>
              <a:t>——</a:t>
            </a:r>
            <a:r>
              <a:rPr lang="zh-CN" altLang="en-US" sz="4400" b="1" dirty="0">
                <a:solidFill>
                  <a:schemeClr val="bg1"/>
                </a:solidFill>
              </a:rPr>
              <a:t>抽象与封装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D9595F8E-3A64-1D41-AD35-0F499A1DC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6955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40986</TotalTime>
  <Words>1893</Words>
  <Application>Microsoft Macintosh PowerPoint</Application>
  <PresentationFormat>全屏显示(4:3)</PresentationFormat>
  <Paragraphs>258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Menlo</vt:lpstr>
      <vt:lpstr>Tahoma</vt:lpstr>
      <vt:lpstr>Wingdings</vt:lpstr>
      <vt:lpstr>Office Theme</vt:lpstr>
      <vt:lpstr>《面向对象程序设计训练》 DAY 01</vt:lpstr>
      <vt:lpstr>课程简介</vt:lpstr>
      <vt:lpstr>目标定位：编程思想和技能的why-how闭环</vt:lpstr>
      <vt:lpstr>组织安排：紧扣实践技能</vt:lpstr>
      <vt:lpstr>前后衔接和大纲内容：深化并为提高打基础</vt:lpstr>
      <vt:lpstr>组织安排：紧扣实践技能</vt:lpstr>
      <vt:lpstr>大家最关心的，大作业是什么？</vt:lpstr>
      <vt:lpstr>要求和建议</vt:lpstr>
      <vt:lpstr>DAY 01 对象和类——抽象与封装</vt:lpstr>
      <vt:lpstr>请考虑如何用C语言描述一个仅包含时分秒的“时间”</vt:lpstr>
      <vt:lpstr>请考虑如何用C语言描述一个仅包含时分秒的“时间”</vt:lpstr>
      <vt:lpstr>请考虑如何用C语言描述一个仅包含时分秒的“时间”</vt:lpstr>
      <vt:lpstr>知识点梳理</vt:lpstr>
      <vt:lpstr>知识点梳理</vt:lpstr>
      <vt:lpstr>知识点梳理</vt:lpstr>
      <vt:lpstr>理解语法的关键是照葫芦画瓢</vt:lpstr>
      <vt:lpstr>给时间类增加拷贝构造函数，DEBUG</vt:lpstr>
      <vt:lpstr>课后小作业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Microsoft Office User</cp:lastModifiedBy>
  <cp:revision>1382</cp:revision>
  <dcterms:created xsi:type="dcterms:W3CDTF">2017-04-20T02:24:35Z</dcterms:created>
  <dcterms:modified xsi:type="dcterms:W3CDTF">2021-07-26T04:31:20Z</dcterms:modified>
</cp:coreProperties>
</file>