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71"/>
  </p:handoutMasterIdLst>
  <p:sldIdLst>
    <p:sldId id="1838" r:id="rId3"/>
    <p:sldId id="1842" r:id="rId5"/>
    <p:sldId id="1843" r:id="rId6"/>
    <p:sldId id="1844" r:id="rId7"/>
    <p:sldId id="1845" r:id="rId8"/>
    <p:sldId id="1846" r:id="rId9"/>
    <p:sldId id="1847" r:id="rId10"/>
    <p:sldId id="1848" r:id="rId11"/>
    <p:sldId id="1849" r:id="rId12"/>
    <p:sldId id="1851" r:id="rId13"/>
    <p:sldId id="1852" r:id="rId14"/>
    <p:sldId id="1853" r:id="rId15"/>
    <p:sldId id="1854" r:id="rId16"/>
    <p:sldId id="1972" r:id="rId17"/>
    <p:sldId id="1973" r:id="rId18"/>
    <p:sldId id="1974" r:id="rId19"/>
    <p:sldId id="1975" r:id="rId20"/>
    <p:sldId id="1976" r:id="rId21"/>
    <p:sldId id="1977" r:id="rId22"/>
    <p:sldId id="1978" r:id="rId23"/>
    <p:sldId id="1979" r:id="rId24"/>
    <p:sldId id="1980" r:id="rId25"/>
    <p:sldId id="1981" r:id="rId26"/>
    <p:sldId id="1982" r:id="rId27"/>
    <p:sldId id="1983" r:id="rId28"/>
    <p:sldId id="1984" r:id="rId29"/>
    <p:sldId id="1985" r:id="rId30"/>
    <p:sldId id="1986" r:id="rId31"/>
    <p:sldId id="1987" r:id="rId32"/>
    <p:sldId id="1989" r:id="rId33"/>
    <p:sldId id="1990" r:id="rId34"/>
    <p:sldId id="1991" r:id="rId35"/>
    <p:sldId id="1992" r:id="rId36"/>
    <p:sldId id="1993" r:id="rId37"/>
    <p:sldId id="1994" r:id="rId38"/>
    <p:sldId id="1995" r:id="rId39"/>
    <p:sldId id="1996" r:id="rId40"/>
    <p:sldId id="1997" r:id="rId41"/>
    <p:sldId id="1998" r:id="rId42"/>
    <p:sldId id="1999" r:id="rId43"/>
    <p:sldId id="2000" r:id="rId44"/>
    <p:sldId id="2001" r:id="rId45"/>
    <p:sldId id="2002" r:id="rId46"/>
    <p:sldId id="2003" r:id="rId47"/>
    <p:sldId id="2004" r:id="rId48"/>
    <p:sldId id="2005" r:id="rId49"/>
    <p:sldId id="2006" r:id="rId50"/>
    <p:sldId id="2007" r:id="rId51"/>
    <p:sldId id="2008" r:id="rId52"/>
    <p:sldId id="2009" r:id="rId53"/>
    <p:sldId id="2010" r:id="rId54"/>
    <p:sldId id="2011" r:id="rId55"/>
    <p:sldId id="2012" r:id="rId56"/>
    <p:sldId id="2013" r:id="rId57"/>
    <p:sldId id="2014" r:id="rId58"/>
    <p:sldId id="2015" r:id="rId59"/>
    <p:sldId id="2016" r:id="rId60"/>
    <p:sldId id="2017" r:id="rId61"/>
    <p:sldId id="2018" r:id="rId62"/>
    <p:sldId id="2019" r:id="rId63"/>
    <p:sldId id="2020" r:id="rId64"/>
    <p:sldId id="2021" r:id="rId65"/>
    <p:sldId id="2022" r:id="rId66"/>
    <p:sldId id="2023" r:id="rId67"/>
    <p:sldId id="2024" r:id="rId68"/>
    <p:sldId id="2025" r:id="rId69"/>
    <p:sldId id="2026" r:id="rId70"/>
  </p:sldIdLst>
  <p:sldSz cx="9144000" cy="6858000" type="screen4x3"/>
  <p:notesSz cx="7099300" cy="10234295"/>
  <p:custDataLst>
    <p:tags r:id="rId7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Qing-Shan" initials="JQ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701"/>
    <a:srgbClr val="FF0066"/>
    <a:srgbClr val="CC0099"/>
    <a:srgbClr val="CCFFFF"/>
    <a:srgbClr val="3399FF"/>
    <a:srgbClr val="FF0000"/>
    <a:srgbClr val="663300"/>
    <a:srgbClr val="BF0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3302" autoAdjust="0"/>
  </p:normalViewPr>
  <p:slideViewPr>
    <p:cSldViewPr>
      <p:cViewPr varScale="1">
        <p:scale>
          <a:sx n="202" d="100"/>
          <a:sy n="202" d="100"/>
        </p:scale>
        <p:origin x="4140" y="180"/>
      </p:cViewPr>
      <p:guideLst>
        <p:guide orient="horz" pos="21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316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gs" Target="tags/tag430.xml"/><Relationship Id="rId75" Type="http://schemas.openxmlformats.org/officeDocument/2006/relationships/commentAuthors" Target="commentAuthors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F483F4D-47AF-4BF5-8E82-D66729C7A25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ED04A42-5562-4072-84FA-DE6A30A3A86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75885-0A50-4A81-9AD4-BBC750353E17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86DBB-89DA-4D2A-9A16-3FDF31225D95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887677-6174-4809-BCE4-C050A2313FA1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EF3266-4FC3-4D70-8AAD-11471B640ADC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FDBC1C-CB5F-4690-B24F-1D011EB7A6C7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D66A5F-6F05-4CE5-B326-6D6310B58638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291880-5FA3-4EAF-93B4-BBC41A15971D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0CCA46-31D0-48DD-86AC-7AF85D81A11C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318963-DD48-4E89-AB6C-6AA7981776F4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BD3EC1-5759-434F-84D2-F14FF6827584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3625B4-D58B-4623-82E3-CB096C4B1DB4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C9671A-4760-4265-8DCB-1B09991A4B58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52785E-73F6-45BA-B81B-8806215E9A08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56A679-79B1-4C70-8112-7FC7982BA13E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630A5E-3581-437E-B89F-B2B4ECEC8643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8FE334-0DB5-48F1-9CD1-A080F925FE60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CA2FC1-8D5F-4335-ADDC-09D61703FF52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3D8843-A75F-486F-8A70-3D480D38A2EF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6B49F6-7EC8-4998-81F4-30D045363949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371C12-1C16-4EA7-A955-6CBB326B8596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panose="02020603050405020304" pitchFamily="18" charset="0"/>
              </a:rPr>
            </a:fld>
            <a:endParaRPr lang="en-US" i="0" dirty="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D233B0-2222-4651-A76E-82AA207513DE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93E3D7-E86A-404E-A2AF-8BC303377290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C7D8C8-355A-41E2-A4C8-1A9DB4768F5D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5E6ACB-C275-459B-915B-444C04A31148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FDBC1C-CB5F-4690-B24F-1D011EB7A6C7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931B7E-7321-4D2C-B121-10F11B2E231A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53FB59-49B9-4462-9948-DD3E008A4C0F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D3F09D-9B82-46D4-B62B-6A80BEC08443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051EA0-51DD-484C-B17F-64660CBEB872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BFFED3-A652-440E-A9D8-7995E8C427E1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5C960B-8C88-4FBC-BCE7-0914D61B5F5D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97F053-9B06-41AA-B146-0F2A3264B55C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13DC80-6328-49D3-BFBE-6254313E6806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1006D-E344-412C-8552-92545899C76E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D6D7DA-4B52-491C-B3AB-B93D929EF853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89C8A-D510-4CF8-A66B-38CAF96EBA10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41145-39A3-48A0-BA6F-9C0FBCD53604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C70CB-D360-4EF4-A101-F2E52FF36057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C9D4F-A107-4455-B0A8-E17F4C9924B4}" type="slidenum">
              <a:rPr lang="en-US" altLang="zh-CN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FDBC1C-CB5F-4690-B24F-1D011EB7A6C7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EEA069-E328-4A90-8C81-3272C255AF6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8010F6-311D-4D54-A97D-C708B66D784C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5119B-D6ED-479F-95CB-F35718E7E42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13245-5719-4007-B790-0F8393442650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8DA1EB-1AAD-4539-9C99-2737F448786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2BBFD6-4B20-4100-B592-33FBF9D9B52A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556D7A-671B-4617-B50D-8F7B1258796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67105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panose="02020603050405020304" pitchFamily="18" charset="0"/>
              </a:rPr>
            </a:fld>
            <a:endParaRPr lang="en-US" i="0" dirty="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B49C89-8BD7-4909-9A10-B6CED3DC3FBC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从这里开始是旧</a:t>
            </a:r>
            <a:r>
              <a:rPr lang="en-US" altLang="zh-CN" dirty="0"/>
              <a:t>PPT</a:t>
            </a:r>
            <a:r>
              <a:rPr lang="zh-CN" altLang="en-US" dirty="0"/>
              <a:t>，大量展示了</a:t>
            </a:r>
            <a:r>
              <a:rPr lang="en-US" altLang="zh-CN" dirty="0"/>
              <a:t>10BASExx</a:t>
            </a:r>
            <a:r>
              <a:rPr lang="zh-CN" altLang="en-US" dirty="0"/>
              <a:t>标准</a:t>
            </a:r>
            <a:endParaRPr lang="en-US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955588-E467-4BCB-BD5D-197F9E0BF61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D7610B-D30A-42C1-ABAC-06574F2B6378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2328B5-815D-4B58-8B95-4D31D469223A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AEC8C8-62DD-4C7B-8BF7-408E7718B3A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DB19A4-6DA3-4058-8440-17DBE9FDAC17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25CB04-EA2E-49DB-BC2D-E8BB7D670EF2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3092EE-3469-4514-B0CE-5E89B7F82291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3092EE-3469-4514-B0CE-5E89B7F82291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FDBC1C-CB5F-4690-B24F-1D011EB7A6C7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639889-A6DA-4669-9E21-1F8EC59B0DD1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FC81A9-EC5B-4526-BA9F-01E2E02B8176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831D4-9AA4-4B94-A299-80D354B8FB44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37AF96-76B2-4731-8240-89D8A60C94B3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97014F-4240-4237-B9B0-A2A539868A9D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9096A3-B877-4FDB-BBF3-3ACE9FB1A6F2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openxmlformats.org/officeDocument/2006/relationships/image" Target="../media/image2.jpe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" y="0"/>
            <a:ext cx="9144000" cy="51497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259632" y="908720"/>
            <a:ext cx="7772400" cy="1470025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3851920" y="5949280"/>
            <a:ext cx="4248472" cy="6480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301208"/>
            <a:ext cx="1584176" cy="6255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2" y="5301208"/>
            <a:ext cx="647700" cy="646748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19644B-C79F-4443-A379-D2251A989AA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CE7ECF-7883-4B45-900E-3F9F4C4DD66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  <p:transition/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lvl1pPr>
            <a:lvl2pPr marL="742950" indent="-285750">
              <a:buClr>
                <a:schemeClr val="bg1">
                  <a:lumMod val="50000"/>
                </a:schemeClr>
              </a:buClr>
              <a:buSzPct val="70000"/>
              <a:buFont typeface="Verdana" panose="020B0604030504040204" pitchFamily="34" charset="0"/>
              <a:buChar char="●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E0DB4-4EFB-44CE-95D5-FA76F57A545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FB230-45C5-4E31-A92D-C1E0386C44F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 hasCustomPrompt="1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  <a:endParaRPr lang="zh-CN" altLang="en-US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FF51D-B5E2-4237-8C54-3092DF42C202}" type="slidenum">
              <a:rPr lang="en-US" altLang="zh-CN" smtClean="0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14738-42A2-499B-8B9D-5C7ADF6B804B}" type="slidenum">
              <a:rPr lang="en-US" altLang="zh-CN" smtClean="0">
                <a:solidFill>
                  <a:srgbClr val="FFFFFF">
                    <a:lumMod val="50000"/>
                  </a:srgbClr>
                </a:solidFill>
              </a:rPr>
            </a:fld>
            <a:endParaRPr lang="en-US" altLang="zh-C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57200" y="1844675"/>
            <a:ext cx="8229600" cy="402272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4738-42A2-499B-8B9D-5C7ADF6B804B}" type="slidenum">
              <a:rPr lang="en-US" altLang="zh-CN" smtClean="0">
                <a:solidFill>
                  <a:srgbClr val="FFFFFF">
                    <a:lumMod val="50000"/>
                  </a:srgbClr>
                </a:solidFill>
              </a:rPr>
            </a:fld>
            <a:endParaRPr lang="en-US" altLang="zh-C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/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16A74-8631-4A13-87C9-6D20F87096DB}" type="slidenum">
              <a:rPr lang="en-US" altLang="zh-CN">
                <a:solidFill>
                  <a:srgbClr val="FFFFFF">
                    <a:lumMod val="50000"/>
                  </a:srgbClr>
                </a:solidFill>
              </a:rPr>
            </a:fld>
            <a:endParaRPr lang="en-US" altLang="zh-C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/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19644B-C79F-4443-A379-D2251A989AA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D1FF51D-B5E2-4237-8C54-3092DF42C202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Calibri" panose="020F0502020204030204" charset="0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70000"/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Verdana" panose="020B0604030504040204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12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1" Type="http://schemas.openxmlformats.org/officeDocument/2006/relationships/notesSlide" Target="../notesSlides/notesSlide18.xml"/><Relationship Id="rId10" Type="http://schemas.openxmlformats.org/officeDocument/2006/relationships/vmlDrawing" Target="../drawings/vmlDrawing1.vml"/><Relationship Id="rId1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image" Target="../media/image14.png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notesSlide" Target="../notesSlides/notesSlide20.xml"/><Relationship Id="rId1" Type="http://schemas.openxmlformats.org/officeDocument/2006/relationships/tags" Target="../tags/tag107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118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2.xml"/><Relationship Id="rId4" Type="http://schemas.openxmlformats.org/officeDocument/2006/relationships/image" Target="../media/image17.pn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4" Type="http://schemas.openxmlformats.org/officeDocument/2006/relationships/notesSlide" Target="../notesSlides/notesSlide27.xml"/><Relationship Id="rId23" Type="http://schemas.openxmlformats.org/officeDocument/2006/relationships/slideLayout" Target="../slideLayouts/slideLayout4.xml"/><Relationship Id="rId22" Type="http://schemas.openxmlformats.org/officeDocument/2006/relationships/tags" Target="../tags/tag165.xml"/><Relationship Id="rId21" Type="http://schemas.openxmlformats.org/officeDocument/2006/relationships/tags" Target="../tags/tag164.xml"/><Relationship Id="rId20" Type="http://schemas.openxmlformats.org/officeDocument/2006/relationships/tags" Target="../tags/tag163.xml"/><Relationship Id="rId2" Type="http://schemas.openxmlformats.org/officeDocument/2006/relationships/tags" Target="../tags/tag145.xml"/><Relationship Id="rId19" Type="http://schemas.openxmlformats.org/officeDocument/2006/relationships/tags" Target="../tags/tag162.xml"/><Relationship Id="rId18" Type="http://schemas.openxmlformats.org/officeDocument/2006/relationships/tags" Target="../tags/tag161.xml"/><Relationship Id="rId17" Type="http://schemas.openxmlformats.org/officeDocument/2006/relationships/tags" Target="../tags/tag160.xml"/><Relationship Id="rId16" Type="http://schemas.openxmlformats.org/officeDocument/2006/relationships/tags" Target="../tags/tag159.xml"/><Relationship Id="rId15" Type="http://schemas.openxmlformats.org/officeDocument/2006/relationships/tags" Target="../tags/tag158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4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6.xml"/><Relationship Id="rId5" Type="http://schemas.openxmlformats.org/officeDocument/2006/relationships/image" Target="../media/image6.png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8" Type="http://schemas.openxmlformats.org/officeDocument/2006/relationships/notesSlide" Target="../notesSlides/notesSlide34.xml"/><Relationship Id="rId37" Type="http://schemas.openxmlformats.org/officeDocument/2006/relationships/vmlDrawing" Target="../drawings/vmlDrawing3.vml"/><Relationship Id="rId36" Type="http://schemas.openxmlformats.org/officeDocument/2006/relationships/slideLayout" Target="../slideLayouts/slideLayout2.xml"/><Relationship Id="rId35" Type="http://schemas.openxmlformats.org/officeDocument/2006/relationships/tags" Target="../tags/tag218.xml"/><Relationship Id="rId34" Type="http://schemas.openxmlformats.org/officeDocument/2006/relationships/tags" Target="../tags/tag217.xml"/><Relationship Id="rId33" Type="http://schemas.openxmlformats.org/officeDocument/2006/relationships/tags" Target="../tags/tag216.xml"/><Relationship Id="rId32" Type="http://schemas.openxmlformats.org/officeDocument/2006/relationships/tags" Target="../tags/tag215.xml"/><Relationship Id="rId31" Type="http://schemas.openxmlformats.org/officeDocument/2006/relationships/tags" Target="../tags/tag214.xml"/><Relationship Id="rId30" Type="http://schemas.openxmlformats.org/officeDocument/2006/relationships/tags" Target="../tags/tag213.xml"/><Relationship Id="rId3" Type="http://schemas.openxmlformats.org/officeDocument/2006/relationships/tags" Target="../tags/tag191.xml"/><Relationship Id="rId29" Type="http://schemas.openxmlformats.org/officeDocument/2006/relationships/tags" Target="../tags/tag212.xml"/><Relationship Id="rId28" Type="http://schemas.openxmlformats.org/officeDocument/2006/relationships/tags" Target="../tags/tag211.xml"/><Relationship Id="rId27" Type="http://schemas.openxmlformats.org/officeDocument/2006/relationships/tags" Target="../tags/tag210.xml"/><Relationship Id="rId26" Type="http://schemas.openxmlformats.org/officeDocument/2006/relationships/tags" Target="../tags/tag209.xml"/><Relationship Id="rId25" Type="http://schemas.openxmlformats.org/officeDocument/2006/relationships/tags" Target="../tags/tag208.xml"/><Relationship Id="rId24" Type="http://schemas.openxmlformats.org/officeDocument/2006/relationships/tags" Target="../tags/tag207.xml"/><Relationship Id="rId23" Type="http://schemas.openxmlformats.org/officeDocument/2006/relationships/tags" Target="../tags/tag206.xml"/><Relationship Id="rId22" Type="http://schemas.openxmlformats.org/officeDocument/2006/relationships/tags" Target="../tags/tag205.xml"/><Relationship Id="rId21" Type="http://schemas.openxmlformats.org/officeDocument/2006/relationships/tags" Target="../tags/tag204.xml"/><Relationship Id="rId20" Type="http://schemas.openxmlformats.org/officeDocument/2006/relationships/tags" Target="../tags/tag203.xml"/><Relationship Id="rId2" Type="http://schemas.openxmlformats.org/officeDocument/2006/relationships/tags" Target="../tags/tag190.xml"/><Relationship Id="rId19" Type="http://schemas.openxmlformats.org/officeDocument/2006/relationships/tags" Target="../tags/tag202.xml"/><Relationship Id="rId18" Type="http://schemas.openxmlformats.org/officeDocument/2006/relationships/tags" Target="../tags/tag201.xml"/><Relationship Id="rId17" Type="http://schemas.openxmlformats.org/officeDocument/2006/relationships/oleObject" Target="../embeddings/oleObject6.bin"/><Relationship Id="rId16" Type="http://schemas.openxmlformats.org/officeDocument/2006/relationships/tags" Target="../tags/tag200.xml"/><Relationship Id="rId15" Type="http://schemas.openxmlformats.org/officeDocument/2006/relationships/oleObject" Target="../embeddings/oleObject5.bin"/><Relationship Id="rId14" Type="http://schemas.openxmlformats.org/officeDocument/2006/relationships/tags" Target="../tags/tag199.xml"/><Relationship Id="rId13" Type="http://schemas.openxmlformats.org/officeDocument/2006/relationships/oleObject" Target="../embeddings/oleObject4.bin"/><Relationship Id="rId12" Type="http://schemas.openxmlformats.org/officeDocument/2006/relationships/tags" Target="../tags/tag198.xml"/><Relationship Id="rId11" Type="http://schemas.openxmlformats.org/officeDocument/2006/relationships/tags" Target="../tags/tag197.xml"/><Relationship Id="rId10" Type="http://schemas.openxmlformats.org/officeDocument/2006/relationships/image" Target="../media/image19.wmf"/><Relationship Id="rId1" Type="http://schemas.openxmlformats.org/officeDocument/2006/relationships/tags" Target="../tags/tag189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oleObject" Target="../embeddings/oleObject7.bin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5" Type="http://schemas.openxmlformats.org/officeDocument/2006/relationships/notesSlide" Target="../notesSlides/notesSlide36.xml"/><Relationship Id="rId44" Type="http://schemas.openxmlformats.org/officeDocument/2006/relationships/vmlDrawing" Target="../drawings/vmlDrawing4.vml"/><Relationship Id="rId43" Type="http://schemas.openxmlformats.org/officeDocument/2006/relationships/slideLayout" Target="../slideLayouts/slideLayout2.xml"/><Relationship Id="rId42" Type="http://schemas.openxmlformats.org/officeDocument/2006/relationships/tags" Target="../tags/tag259.xml"/><Relationship Id="rId41" Type="http://schemas.openxmlformats.org/officeDocument/2006/relationships/tags" Target="../tags/tag258.xml"/><Relationship Id="rId40" Type="http://schemas.openxmlformats.org/officeDocument/2006/relationships/tags" Target="../tags/tag257.xml"/><Relationship Id="rId4" Type="http://schemas.openxmlformats.org/officeDocument/2006/relationships/tags" Target="../tags/tag226.xml"/><Relationship Id="rId39" Type="http://schemas.openxmlformats.org/officeDocument/2006/relationships/tags" Target="../tags/tag256.xml"/><Relationship Id="rId38" Type="http://schemas.openxmlformats.org/officeDocument/2006/relationships/tags" Target="../tags/tag255.xml"/><Relationship Id="rId37" Type="http://schemas.openxmlformats.org/officeDocument/2006/relationships/tags" Target="../tags/tag254.xml"/><Relationship Id="rId36" Type="http://schemas.openxmlformats.org/officeDocument/2006/relationships/tags" Target="../tags/tag253.xml"/><Relationship Id="rId35" Type="http://schemas.openxmlformats.org/officeDocument/2006/relationships/tags" Target="../tags/tag252.xml"/><Relationship Id="rId34" Type="http://schemas.openxmlformats.org/officeDocument/2006/relationships/tags" Target="../tags/tag251.xml"/><Relationship Id="rId33" Type="http://schemas.openxmlformats.org/officeDocument/2006/relationships/tags" Target="../tags/tag250.xml"/><Relationship Id="rId32" Type="http://schemas.openxmlformats.org/officeDocument/2006/relationships/tags" Target="../tags/tag249.xml"/><Relationship Id="rId31" Type="http://schemas.openxmlformats.org/officeDocument/2006/relationships/tags" Target="../tags/tag248.xml"/><Relationship Id="rId30" Type="http://schemas.openxmlformats.org/officeDocument/2006/relationships/tags" Target="../tags/tag247.xml"/><Relationship Id="rId3" Type="http://schemas.openxmlformats.org/officeDocument/2006/relationships/tags" Target="../tags/tag225.xml"/><Relationship Id="rId29" Type="http://schemas.openxmlformats.org/officeDocument/2006/relationships/tags" Target="../tags/tag246.xml"/><Relationship Id="rId28" Type="http://schemas.openxmlformats.org/officeDocument/2006/relationships/tags" Target="../tags/tag245.xml"/><Relationship Id="rId27" Type="http://schemas.openxmlformats.org/officeDocument/2006/relationships/tags" Target="../tags/tag244.xml"/><Relationship Id="rId26" Type="http://schemas.openxmlformats.org/officeDocument/2006/relationships/tags" Target="../tags/tag243.xml"/><Relationship Id="rId25" Type="http://schemas.openxmlformats.org/officeDocument/2006/relationships/tags" Target="../tags/tag242.xml"/><Relationship Id="rId24" Type="http://schemas.openxmlformats.org/officeDocument/2006/relationships/tags" Target="../tags/tag241.xml"/><Relationship Id="rId23" Type="http://schemas.openxmlformats.org/officeDocument/2006/relationships/tags" Target="../tags/tag240.xml"/><Relationship Id="rId22" Type="http://schemas.openxmlformats.org/officeDocument/2006/relationships/tags" Target="../tags/tag239.xml"/><Relationship Id="rId21" Type="http://schemas.openxmlformats.org/officeDocument/2006/relationships/tags" Target="../tags/tag238.xml"/><Relationship Id="rId20" Type="http://schemas.openxmlformats.org/officeDocument/2006/relationships/tags" Target="../tags/tag237.xml"/><Relationship Id="rId2" Type="http://schemas.openxmlformats.org/officeDocument/2006/relationships/tags" Target="../tags/tag224.xml"/><Relationship Id="rId19" Type="http://schemas.openxmlformats.org/officeDocument/2006/relationships/tags" Target="../tags/tag236.xml"/><Relationship Id="rId18" Type="http://schemas.openxmlformats.org/officeDocument/2006/relationships/tags" Target="../tags/tag235.xml"/><Relationship Id="rId17" Type="http://schemas.openxmlformats.org/officeDocument/2006/relationships/tags" Target="../tags/tag234.xml"/><Relationship Id="rId16" Type="http://schemas.openxmlformats.org/officeDocument/2006/relationships/oleObject" Target="../embeddings/oleObject10.bin"/><Relationship Id="rId15" Type="http://schemas.openxmlformats.org/officeDocument/2006/relationships/tags" Target="../tags/tag233.xml"/><Relationship Id="rId14" Type="http://schemas.openxmlformats.org/officeDocument/2006/relationships/oleObject" Target="../embeddings/oleObject9.bin"/><Relationship Id="rId13" Type="http://schemas.openxmlformats.org/officeDocument/2006/relationships/tags" Target="../tags/tag232.xml"/><Relationship Id="rId12" Type="http://schemas.openxmlformats.org/officeDocument/2006/relationships/oleObject" Target="../embeddings/oleObject8.bin"/><Relationship Id="rId11" Type="http://schemas.openxmlformats.org/officeDocument/2006/relationships/tags" Target="../tags/tag231.xml"/><Relationship Id="rId10" Type="http://schemas.openxmlformats.org/officeDocument/2006/relationships/tags" Target="../tags/tag230.xml"/><Relationship Id="rId1" Type="http://schemas.openxmlformats.org/officeDocument/2006/relationships/tags" Target="../tags/tag223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7.xml"/><Relationship Id="rId8" Type="http://schemas.openxmlformats.org/officeDocument/2006/relationships/slideLayout" Target="../slideLayouts/slideLayout6.xml"/><Relationship Id="rId7" Type="http://schemas.openxmlformats.org/officeDocument/2006/relationships/tags" Target="../tags/tag264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68.xml"/><Relationship Id="rId5" Type="http://schemas.openxmlformats.org/officeDocument/2006/relationships/image" Target="../media/image6.png"/><Relationship Id="rId4" Type="http://schemas.openxmlformats.org/officeDocument/2006/relationships/image" Target="../media/image21.png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23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71.xml"/><Relationship Id="rId4" Type="http://schemas.openxmlformats.org/officeDocument/2006/relationships/image" Target="../media/image6.png"/><Relationship Id="rId3" Type="http://schemas.openxmlformats.org/officeDocument/2006/relationships/image" Target="../media/image21.png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image" Target="../media/image6.png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image" Target="../media/image6.png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image" Target="../media/image6.png"/><Relationship Id="rId1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image" Target="../media/image6.png"/><Relationship Id="rId1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image" Target="../media/image6.png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image" Target="../media/image6.png"/><Relationship Id="rId1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5.xml"/><Relationship Id="rId2" Type="http://schemas.openxmlformats.org/officeDocument/2006/relationships/image" Target="../media/image22.png"/><Relationship Id="rId1" Type="http://schemas.openxmlformats.org/officeDocument/2006/relationships/tags" Target="../tags/tag294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21.png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image" Target="../media/image7.png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2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image" Target="../media/image24.jpeg"/><Relationship Id="rId1" Type="http://schemas.openxmlformats.org/officeDocument/2006/relationships/tags" Target="../tags/tag299.xml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image" Target="../media/image24.jpeg"/><Relationship Id="rId1" Type="http://schemas.openxmlformats.org/officeDocument/2006/relationships/tags" Target="../tags/tag304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9" Type="http://schemas.openxmlformats.org/officeDocument/2006/relationships/notesSlide" Target="../notesSlides/notesSlide52.xml"/><Relationship Id="rId38" Type="http://schemas.openxmlformats.org/officeDocument/2006/relationships/slideLayout" Target="../slideLayouts/slideLayout3.xml"/><Relationship Id="rId37" Type="http://schemas.openxmlformats.org/officeDocument/2006/relationships/tags" Target="../tags/tag350.xml"/><Relationship Id="rId36" Type="http://schemas.openxmlformats.org/officeDocument/2006/relationships/tags" Target="../tags/tag349.xml"/><Relationship Id="rId35" Type="http://schemas.openxmlformats.org/officeDocument/2006/relationships/tags" Target="../tags/tag348.xml"/><Relationship Id="rId34" Type="http://schemas.openxmlformats.org/officeDocument/2006/relationships/tags" Target="../tags/tag347.xml"/><Relationship Id="rId33" Type="http://schemas.openxmlformats.org/officeDocument/2006/relationships/tags" Target="../tags/tag346.xml"/><Relationship Id="rId32" Type="http://schemas.openxmlformats.org/officeDocument/2006/relationships/tags" Target="../tags/tag345.xml"/><Relationship Id="rId31" Type="http://schemas.openxmlformats.org/officeDocument/2006/relationships/tags" Target="../tags/tag344.xml"/><Relationship Id="rId30" Type="http://schemas.openxmlformats.org/officeDocument/2006/relationships/tags" Target="../tags/tag343.xml"/><Relationship Id="rId3" Type="http://schemas.openxmlformats.org/officeDocument/2006/relationships/tags" Target="../tags/tag316.xml"/><Relationship Id="rId29" Type="http://schemas.openxmlformats.org/officeDocument/2006/relationships/tags" Target="../tags/tag342.xml"/><Relationship Id="rId28" Type="http://schemas.openxmlformats.org/officeDocument/2006/relationships/tags" Target="../tags/tag341.xml"/><Relationship Id="rId27" Type="http://schemas.openxmlformats.org/officeDocument/2006/relationships/tags" Target="../tags/tag340.xml"/><Relationship Id="rId26" Type="http://schemas.openxmlformats.org/officeDocument/2006/relationships/tags" Target="../tags/tag339.xml"/><Relationship Id="rId25" Type="http://schemas.openxmlformats.org/officeDocument/2006/relationships/tags" Target="../tags/tag338.xml"/><Relationship Id="rId24" Type="http://schemas.openxmlformats.org/officeDocument/2006/relationships/tags" Target="../tags/tag337.xml"/><Relationship Id="rId23" Type="http://schemas.openxmlformats.org/officeDocument/2006/relationships/tags" Target="../tags/tag336.xml"/><Relationship Id="rId22" Type="http://schemas.openxmlformats.org/officeDocument/2006/relationships/tags" Target="../tags/tag335.xml"/><Relationship Id="rId21" Type="http://schemas.openxmlformats.org/officeDocument/2006/relationships/tags" Target="../tags/tag334.xml"/><Relationship Id="rId20" Type="http://schemas.openxmlformats.org/officeDocument/2006/relationships/tags" Target="../tags/tag333.xml"/><Relationship Id="rId2" Type="http://schemas.openxmlformats.org/officeDocument/2006/relationships/tags" Target="../tags/tag315.xml"/><Relationship Id="rId19" Type="http://schemas.openxmlformats.org/officeDocument/2006/relationships/tags" Target="../tags/tag332.xml"/><Relationship Id="rId18" Type="http://schemas.openxmlformats.org/officeDocument/2006/relationships/tags" Target="../tags/tag331.xml"/><Relationship Id="rId17" Type="http://schemas.openxmlformats.org/officeDocument/2006/relationships/tags" Target="../tags/tag330.xml"/><Relationship Id="rId16" Type="http://schemas.openxmlformats.org/officeDocument/2006/relationships/tags" Target="../tags/tag329.xml"/><Relationship Id="rId15" Type="http://schemas.openxmlformats.org/officeDocument/2006/relationships/tags" Target="../tags/tag328.xml"/><Relationship Id="rId14" Type="http://schemas.openxmlformats.org/officeDocument/2006/relationships/tags" Target="../tags/tag327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tags" Target="../tags/tag3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356.xml"/><Relationship Id="rId5" Type="http://schemas.openxmlformats.org/officeDocument/2006/relationships/image" Target="../media/image25.png"/><Relationship Id="rId4" Type="http://schemas.openxmlformats.org/officeDocument/2006/relationships/tags" Target="../tags/tag355.xml"/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5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1.bin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tags" Target="../tags/tag364.xml"/><Relationship Id="rId7" Type="http://schemas.openxmlformats.org/officeDocument/2006/relationships/image" Target="../media/image29.png"/><Relationship Id="rId6" Type="http://schemas.openxmlformats.org/officeDocument/2006/relationships/tags" Target="../tags/tag363.xml"/><Relationship Id="rId5" Type="http://schemas.openxmlformats.org/officeDocument/2006/relationships/image" Target="../media/image28.png"/><Relationship Id="rId4" Type="http://schemas.openxmlformats.org/officeDocument/2006/relationships/tags" Target="../tags/tag362.xml"/><Relationship Id="rId3" Type="http://schemas.openxmlformats.org/officeDocument/2006/relationships/image" Target="../media/image27.png"/><Relationship Id="rId2" Type="http://schemas.openxmlformats.org/officeDocument/2006/relationships/tags" Target="../tags/tag361.xml"/><Relationship Id="rId15" Type="http://schemas.openxmlformats.org/officeDocument/2006/relationships/notesSlide" Target="../notesSlides/notesSlide56.xml"/><Relationship Id="rId14" Type="http://schemas.openxmlformats.org/officeDocument/2006/relationships/slideLayout" Target="../slideLayouts/slideLayout4.xml"/><Relationship Id="rId13" Type="http://schemas.openxmlformats.org/officeDocument/2006/relationships/tags" Target="../tags/tag368.xml"/><Relationship Id="rId12" Type="http://schemas.openxmlformats.org/officeDocument/2006/relationships/tags" Target="../tags/tag367.xml"/><Relationship Id="rId11" Type="http://schemas.openxmlformats.org/officeDocument/2006/relationships/tags" Target="../tags/tag366.xml"/><Relationship Id="rId10" Type="http://schemas.openxmlformats.org/officeDocument/2006/relationships/tags" Target="../tags/tag365.xml"/><Relationship Id="rId1" Type="http://schemas.openxmlformats.org/officeDocument/2006/relationships/tags" Target="../tags/tag360.xml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jpeg"/><Relationship Id="rId8" Type="http://schemas.openxmlformats.org/officeDocument/2006/relationships/tags" Target="../tags/tag373.xml"/><Relationship Id="rId7" Type="http://schemas.openxmlformats.org/officeDocument/2006/relationships/image" Target="../media/image33.jpeg"/><Relationship Id="rId6" Type="http://schemas.openxmlformats.org/officeDocument/2006/relationships/tags" Target="../tags/tag372.xml"/><Relationship Id="rId5" Type="http://schemas.openxmlformats.org/officeDocument/2006/relationships/image" Target="../media/image32.png"/><Relationship Id="rId4" Type="http://schemas.openxmlformats.org/officeDocument/2006/relationships/tags" Target="../tags/tag371.xml"/><Relationship Id="rId3" Type="http://schemas.openxmlformats.org/officeDocument/2006/relationships/image" Target="../media/image31.png"/><Relationship Id="rId2" Type="http://schemas.openxmlformats.org/officeDocument/2006/relationships/tags" Target="../tags/tag370.xml"/><Relationship Id="rId15" Type="http://schemas.openxmlformats.org/officeDocument/2006/relationships/notesSlide" Target="../notesSlides/notesSlide57.xml"/><Relationship Id="rId14" Type="http://schemas.openxmlformats.org/officeDocument/2006/relationships/slideLayout" Target="../slideLayouts/slideLayout4.xml"/><Relationship Id="rId13" Type="http://schemas.openxmlformats.org/officeDocument/2006/relationships/tags" Target="../tags/tag377.xml"/><Relationship Id="rId12" Type="http://schemas.openxmlformats.org/officeDocument/2006/relationships/tags" Target="../tags/tag376.xml"/><Relationship Id="rId11" Type="http://schemas.openxmlformats.org/officeDocument/2006/relationships/tags" Target="../tags/tag375.xml"/><Relationship Id="rId10" Type="http://schemas.openxmlformats.org/officeDocument/2006/relationships/tags" Target="../tags/tag374.xml"/><Relationship Id="rId1" Type="http://schemas.openxmlformats.org/officeDocument/2006/relationships/tags" Target="../tags/tag36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2.bin"/><Relationship Id="rId6" Type="http://schemas.openxmlformats.org/officeDocument/2006/relationships/tags" Target="../tags/tag383.xml"/><Relationship Id="rId5" Type="http://schemas.openxmlformats.org/officeDocument/2006/relationships/tags" Target="../tags/tag382.xml"/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9" Type="http://schemas.openxmlformats.org/officeDocument/2006/relationships/notesSlide" Target="../notesSlides/notesSlide58.xml"/><Relationship Id="rId28" Type="http://schemas.openxmlformats.org/officeDocument/2006/relationships/vmlDrawing" Target="../drawings/vmlDrawing6.v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398.xml"/><Relationship Id="rId25" Type="http://schemas.openxmlformats.org/officeDocument/2006/relationships/tags" Target="../tags/tag397.xml"/><Relationship Id="rId24" Type="http://schemas.openxmlformats.org/officeDocument/2006/relationships/tags" Target="../tags/tag396.xml"/><Relationship Id="rId23" Type="http://schemas.openxmlformats.org/officeDocument/2006/relationships/tags" Target="../tags/tag395.xml"/><Relationship Id="rId22" Type="http://schemas.openxmlformats.org/officeDocument/2006/relationships/tags" Target="../tags/tag394.xml"/><Relationship Id="rId21" Type="http://schemas.openxmlformats.org/officeDocument/2006/relationships/tags" Target="../tags/tag393.xml"/><Relationship Id="rId20" Type="http://schemas.openxmlformats.org/officeDocument/2006/relationships/tags" Target="../tags/tag392.xml"/><Relationship Id="rId2" Type="http://schemas.openxmlformats.org/officeDocument/2006/relationships/tags" Target="../tags/tag379.xml"/><Relationship Id="rId19" Type="http://schemas.openxmlformats.org/officeDocument/2006/relationships/tags" Target="../tags/tag391.xml"/><Relationship Id="rId18" Type="http://schemas.openxmlformats.org/officeDocument/2006/relationships/tags" Target="../tags/tag390.xml"/><Relationship Id="rId17" Type="http://schemas.openxmlformats.org/officeDocument/2006/relationships/tags" Target="../tags/tag389.xml"/><Relationship Id="rId16" Type="http://schemas.openxmlformats.org/officeDocument/2006/relationships/tags" Target="../tags/tag388.xml"/><Relationship Id="rId15" Type="http://schemas.openxmlformats.org/officeDocument/2006/relationships/tags" Target="../tags/tag387.xml"/><Relationship Id="rId14" Type="http://schemas.openxmlformats.org/officeDocument/2006/relationships/oleObject" Target="../embeddings/oleObject15.bin"/><Relationship Id="rId13" Type="http://schemas.openxmlformats.org/officeDocument/2006/relationships/tags" Target="../tags/tag386.xml"/><Relationship Id="rId12" Type="http://schemas.openxmlformats.org/officeDocument/2006/relationships/oleObject" Target="../embeddings/oleObject14.bin"/><Relationship Id="rId11" Type="http://schemas.openxmlformats.org/officeDocument/2006/relationships/tags" Target="../tags/tag385.xml"/><Relationship Id="rId10" Type="http://schemas.openxmlformats.org/officeDocument/2006/relationships/oleObject" Target="../embeddings/oleObject13.bin"/><Relationship Id="rId1" Type="http://schemas.openxmlformats.org/officeDocument/2006/relationships/tags" Target="../tags/tag378.xml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02.xml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" Type="http://schemas.openxmlformats.org/officeDocument/2006/relationships/tags" Target="../tags/tag399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" Type="http://schemas.openxmlformats.org/officeDocument/2006/relationships/tags" Target="../tags/tag403.xml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optcore.net/product/10gbase-t-copper-30m-rj45-sfp-transceiver/" TargetMode="External"/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" Type="http://schemas.openxmlformats.org/officeDocument/2006/relationships/tags" Target="../tags/tag406.xml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2.xml"/><Relationship Id="rId3" Type="http://schemas.openxmlformats.org/officeDocument/2006/relationships/tags" Target="../tags/tag411.xml"/><Relationship Id="rId2" Type="http://schemas.openxmlformats.org/officeDocument/2006/relationships/tags" Target="../tags/tag410.xml"/><Relationship Id="rId1" Type="http://schemas.openxmlformats.org/officeDocument/2006/relationships/tags" Target="../tags/tag409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tags" Target="../tags/tag419.xml"/><Relationship Id="rId8" Type="http://schemas.openxmlformats.org/officeDocument/2006/relationships/image" Target="../media/image36.png"/><Relationship Id="rId7" Type="http://schemas.openxmlformats.org/officeDocument/2006/relationships/tags" Target="../tags/tag418.xml"/><Relationship Id="rId6" Type="http://schemas.openxmlformats.org/officeDocument/2006/relationships/tags" Target="../tags/tag417.xml"/><Relationship Id="rId5" Type="http://schemas.openxmlformats.org/officeDocument/2006/relationships/tags" Target="../tags/tag416.xml"/><Relationship Id="rId4" Type="http://schemas.openxmlformats.org/officeDocument/2006/relationships/image" Target="../media/image35.png"/><Relationship Id="rId3" Type="http://schemas.openxmlformats.org/officeDocument/2006/relationships/tags" Target="../tags/tag415.xml"/><Relationship Id="rId2" Type="http://schemas.openxmlformats.org/officeDocument/2006/relationships/tags" Target="../tags/tag414.xml"/><Relationship Id="rId11" Type="http://schemas.openxmlformats.org/officeDocument/2006/relationships/notesSlide" Target="../notesSlides/notesSlide63.xml"/><Relationship Id="rId10" Type="http://schemas.openxmlformats.org/officeDocument/2006/relationships/slideLayout" Target="../slideLayouts/slideLayout9.xml"/><Relationship Id="rId1" Type="http://schemas.openxmlformats.org/officeDocument/2006/relationships/tags" Target="../tags/tag413.xml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4.xml"/><Relationship Id="rId4" Type="http://schemas.openxmlformats.org/officeDocument/2006/relationships/tags" Target="../tags/tag423.xml"/><Relationship Id="rId3" Type="http://schemas.openxmlformats.org/officeDocument/2006/relationships/tags" Target="../tags/tag422.xml"/><Relationship Id="rId2" Type="http://schemas.openxmlformats.org/officeDocument/2006/relationships/tags" Target="../tags/tag421.xml"/><Relationship Id="rId1" Type="http://schemas.openxmlformats.org/officeDocument/2006/relationships/tags" Target="../tags/tag420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429.xml"/><Relationship Id="rId5" Type="http://schemas.openxmlformats.org/officeDocument/2006/relationships/image" Target="../media/image37.jpeg"/><Relationship Id="rId4" Type="http://schemas.openxmlformats.org/officeDocument/2006/relationships/tags" Target="../tags/tag428.xml"/><Relationship Id="rId3" Type="http://schemas.openxmlformats.org/officeDocument/2006/relationships/tags" Target="../tags/tag427.xml"/><Relationship Id="rId2" Type="http://schemas.openxmlformats.org/officeDocument/2006/relationships/tags" Target="../tags/tag426.xml"/><Relationship Id="rId1" Type="http://schemas.openxmlformats.org/officeDocument/2006/relationships/tags" Target="../tags/tag4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10.png"/><Relationship Id="rId5" Type="http://schemas.openxmlformats.org/officeDocument/2006/relationships/tags" Target="../tags/tag51.xml"/><Relationship Id="rId4" Type="http://schemas.openxmlformats.org/officeDocument/2006/relationships/image" Target="../media/image9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55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5084763"/>
            <a:ext cx="7704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主讲：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清华大学   贾庆山</a:t>
            </a:r>
            <a:b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</a:b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教材：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J.F. Kurose, K.W. Ross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Computer Networking: A Top-Down Approach, Addison Wiley, 7th Edition, 2017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机械工业出版社中文版，</a:t>
            </a:r>
            <a:r>
              <a:rPr kumimoji="1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5875" y="6424613"/>
            <a:ext cx="4148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Special thanks to Prof. Kurose and Prof. Ross for presentation material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67519" y="548630"/>
            <a:ext cx="7848600" cy="3672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6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zh-CN" alt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黑体" panose="02010609060101010101" pitchFamily="49" charset="-122"/>
                <a:cs typeface="+mj-cs"/>
              </a:rPr>
              <a:t>计算机网络及应用</a:t>
            </a:r>
            <a:b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j-cs"/>
              </a:rPr>
            </a:br>
            <a:r>
              <a:rPr kumimoji="0" lang="en-US" altLang="zh-CN" sz="37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j-cs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omputer Networks and Applications</a:t>
            </a:r>
            <a:b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</a:b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</a:br>
            <a:b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</a:b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第六章  链路层和局域网</a:t>
            </a:r>
            <a:b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</a:br>
            <a:b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</a:b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差错检测和纠正技术、多路访问链路和协议、交换局域网、链路虚拟化、数据中心网络、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Web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页面请求的历程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清华大学2022秋 W10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855B8A-211C-4A36-A5B7-60073258FA0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互联网检验和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清华大学2022秋 W10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5" name="Slide Number Placeholder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DF93F0-FF99-4A45-A6FA-1CD2C2A77E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638175" y="2619375"/>
            <a:ext cx="3657600" cy="3495675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zh-CN" altLang="en-US" u="sng" dirty="0">
                <a:solidFill>
                  <a:srgbClr val="FF0000"/>
                </a:solidFill>
              </a:rPr>
              <a:t>发送方</a:t>
            </a:r>
            <a:endParaRPr lang="en-US" altLang="zh-CN" dirty="0"/>
          </a:p>
          <a:p>
            <a:r>
              <a:rPr lang="zh-CN" altLang="en-US" sz="2400" dirty="0"/>
              <a:t>把报文段的内容看成是</a:t>
            </a:r>
            <a:r>
              <a:rPr lang="en-US" altLang="zh-CN" sz="2400" dirty="0"/>
              <a:t>16</a:t>
            </a:r>
            <a:r>
              <a:rPr lang="zh-CN" altLang="en-US" sz="2400" dirty="0"/>
              <a:t>位整数的序列</a:t>
            </a:r>
            <a:endParaRPr lang="en-US" altLang="zh-CN" sz="2400" dirty="0"/>
          </a:p>
          <a:p>
            <a:r>
              <a:rPr lang="zh-CN" altLang="en-US" sz="2400" dirty="0"/>
              <a:t>检验和</a:t>
            </a:r>
            <a:r>
              <a:rPr lang="en-US" altLang="zh-CN" sz="2400" dirty="0"/>
              <a:t>: </a:t>
            </a:r>
            <a:r>
              <a:rPr lang="zh-CN" altLang="en-US" sz="2400" dirty="0"/>
              <a:t>把报文段的内容相加</a:t>
            </a:r>
            <a:r>
              <a:rPr lang="en-US" altLang="zh-CN" sz="2400" dirty="0"/>
              <a:t> </a:t>
            </a:r>
            <a:r>
              <a:rPr lang="zh-CN" altLang="en-US" sz="2400" dirty="0"/>
              <a:t>，并按位取反</a:t>
            </a:r>
            <a:endParaRPr lang="en-US" altLang="zh-CN" sz="2400" dirty="0"/>
          </a:p>
          <a:p>
            <a:r>
              <a:rPr lang="zh-CN" altLang="en-US" sz="2400" dirty="0"/>
              <a:t>发送方把检验和的值放入</a:t>
            </a:r>
            <a:r>
              <a:rPr lang="en-US" altLang="zh-CN" sz="2400" dirty="0"/>
              <a:t> checksum </a:t>
            </a:r>
            <a:r>
              <a:rPr lang="zh-CN" altLang="en-US" sz="2400" dirty="0"/>
              <a:t>域</a:t>
            </a:r>
            <a:endParaRPr lang="en-US" altLang="zh-CN" sz="2400" dirty="0"/>
          </a:p>
          <a:p>
            <a:pPr>
              <a:buFont typeface="ZapfDingbats"/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sz="quarter" idx="2"/>
            <p:custDataLst>
              <p:tags r:id="rId5"/>
            </p:custDataLst>
          </p:nvPr>
        </p:nvSpPr>
        <p:spPr>
          <a:xfrm>
            <a:off x="4643438" y="2714625"/>
            <a:ext cx="4057650" cy="342900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zh-CN" altLang="en-US" u="sng" dirty="0">
                <a:solidFill>
                  <a:srgbClr val="FF0000"/>
                </a:solidFill>
              </a:rPr>
              <a:t>接收方</a:t>
            </a:r>
            <a:endParaRPr lang="en-US" altLang="zh-CN" dirty="0"/>
          </a:p>
          <a:p>
            <a:r>
              <a:rPr lang="zh-CN" altLang="en-US" sz="2400" dirty="0"/>
              <a:t>计算收到的报文段所有字段的和，包括检验和</a:t>
            </a:r>
            <a:endParaRPr lang="en-US" altLang="zh-CN" sz="2400" dirty="0"/>
          </a:p>
          <a:p>
            <a:r>
              <a:rPr lang="zh-CN" altLang="en-US" sz="2400" dirty="0"/>
              <a:t>检查算出的检验和是否为全</a:t>
            </a:r>
            <a:r>
              <a:rPr lang="en-US" altLang="zh-CN" sz="2400" dirty="0"/>
              <a:t>1</a:t>
            </a:r>
            <a:endParaRPr lang="en-US" altLang="zh-CN" sz="2400" dirty="0"/>
          </a:p>
          <a:p>
            <a:pPr lvl="1"/>
            <a:r>
              <a:rPr lang="en-US" altLang="zh-CN" sz="2200" dirty="0"/>
              <a:t>NO – </a:t>
            </a:r>
            <a:r>
              <a:rPr lang="zh-CN" altLang="en-US" sz="2200" dirty="0"/>
              <a:t>检测出差错</a:t>
            </a:r>
            <a:endParaRPr lang="en-US" altLang="zh-CN" sz="2200" dirty="0"/>
          </a:p>
          <a:p>
            <a:pPr lvl="1"/>
            <a:r>
              <a:rPr lang="en-US" altLang="zh-CN" sz="2200" dirty="0"/>
              <a:t>YES – </a:t>
            </a:r>
            <a:r>
              <a:rPr lang="zh-CN" altLang="en-US" sz="2200" dirty="0"/>
              <a:t>未检测出差错，但仍然可能存在差错</a:t>
            </a:r>
            <a:r>
              <a:rPr lang="en-US" altLang="zh-CN" sz="2200" dirty="0"/>
              <a:t> ….</a:t>
            </a:r>
            <a:endParaRPr lang="en-US" altLang="zh-CN" sz="2200" dirty="0"/>
          </a:p>
          <a:p>
            <a:endParaRPr lang="en-US" altLang="zh-CN" dirty="0"/>
          </a:p>
        </p:txBody>
      </p:sp>
      <p:sp>
        <p:nvSpPr>
          <p:cNvPr id="2253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3568" y="1501155"/>
            <a:ext cx="7924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/>
              <a:buNone/>
              <a:defRPr/>
            </a:pP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目标</a:t>
            </a:r>
            <a:r>
              <a:rPr kumimoji="0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检测传输的报文段中的差错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(e.g.,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反转位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        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注意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不仅仅用在运输层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/>
              <a:buChar char="r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6021288"/>
            <a:ext cx="36004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检验和：提供较弱的差错保护，软件实现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(TCP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build="p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260648"/>
            <a:ext cx="8231188" cy="998984"/>
          </a:xfrm>
        </p:spPr>
        <p:txBody>
          <a:bodyPr/>
          <a:lstStyle/>
          <a:p>
            <a:r>
              <a:rPr lang="zh-CN" altLang="en-US" dirty="0"/>
              <a:t>循环冗余检测 </a:t>
            </a:r>
            <a:r>
              <a:rPr lang="en-US" altLang="zh-CN" dirty="0"/>
              <a:t>CRC </a:t>
            </a:r>
            <a:r>
              <a:rPr lang="en-US" altLang="zh-CN" sz="3600" dirty="0"/>
              <a:t>(</a:t>
            </a:r>
            <a:r>
              <a:rPr lang="en-US" altLang="zh-CN" sz="2800" dirty="0"/>
              <a:t>Cyclic Redundancy Check)</a:t>
            </a:r>
            <a:endParaRPr lang="en-US" altLang="zh-CN" sz="44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84188" y="1436414"/>
            <a:ext cx="7945437" cy="3360738"/>
          </a:xfrm>
        </p:spPr>
        <p:txBody>
          <a:bodyPr/>
          <a:lstStyle/>
          <a:p>
            <a:r>
              <a:rPr lang="zh-CN" altLang="en-US" sz="2400" dirty="0"/>
              <a:t>把要发送的数据比特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dirty="0"/>
              <a:t>, </a:t>
            </a:r>
            <a:r>
              <a:rPr lang="zh-CN" altLang="en-US" sz="2400" dirty="0"/>
              <a:t>看作一个二进制数</a:t>
            </a:r>
            <a:endParaRPr lang="en-US" altLang="zh-CN" sz="2400" dirty="0"/>
          </a:p>
          <a:p>
            <a:r>
              <a:rPr lang="zh-CN" altLang="en-US" sz="2400" dirty="0"/>
              <a:t>双方协商一个</a:t>
            </a:r>
            <a:r>
              <a:rPr lang="en-US" altLang="zh-CN" sz="2400" dirty="0"/>
              <a:t> r+1 </a:t>
            </a:r>
            <a:r>
              <a:rPr lang="zh-CN" altLang="en-US" sz="2400" dirty="0"/>
              <a:t>位的模式</a:t>
            </a:r>
            <a:r>
              <a:rPr lang="en-US" altLang="zh-CN" sz="2400" dirty="0"/>
              <a:t> (</a:t>
            </a:r>
            <a:r>
              <a:rPr lang="zh-CN" altLang="en-US" sz="2400" dirty="0"/>
              <a:t>生成多项式 </a:t>
            </a:r>
            <a:r>
              <a:rPr lang="en-US" altLang="zh-CN" sz="2400" dirty="0"/>
              <a:t>generator), </a:t>
            </a:r>
            <a:r>
              <a:rPr lang="en-US" altLang="zh-CN" sz="2400" dirty="0">
                <a:solidFill>
                  <a:srgbClr val="FF0000"/>
                </a:solidFill>
              </a:rPr>
              <a:t>G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r>
              <a:rPr lang="zh-CN" altLang="en-US" sz="2400" dirty="0"/>
              <a:t>目的</a:t>
            </a:r>
            <a:r>
              <a:rPr lang="en-US" altLang="zh-CN" sz="2400" dirty="0"/>
              <a:t>: </a:t>
            </a:r>
            <a:r>
              <a:rPr lang="zh-CN" altLang="en-US" sz="2400" dirty="0"/>
              <a:t>选择</a:t>
            </a:r>
            <a:r>
              <a:rPr lang="en-US" altLang="zh-CN" sz="2400" dirty="0"/>
              <a:t> r </a:t>
            </a:r>
            <a:r>
              <a:rPr lang="zh-CN" altLang="en-US" sz="2400" dirty="0"/>
              <a:t>位的</a:t>
            </a:r>
            <a:r>
              <a:rPr lang="en-US" altLang="zh-CN" sz="2400" dirty="0"/>
              <a:t>CRC, 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en-US" altLang="zh-CN" sz="2400" dirty="0"/>
              <a:t>, </a:t>
            </a:r>
            <a:r>
              <a:rPr lang="zh-CN" altLang="en-US" sz="2400" dirty="0"/>
              <a:t>使得</a:t>
            </a:r>
            <a:endParaRPr lang="en-US" altLang="zh-CN" sz="2400" dirty="0"/>
          </a:p>
          <a:p>
            <a:pPr lvl="1"/>
            <a:r>
              <a:rPr lang="en-US" altLang="zh-CN" sz="2000" dirty="0"/>
              <a:t> &lt;D,R&gt; </a:t>
            </a:r>
            <a:r>
              <a:rPr lang="zh-CN" altLang="en-US" sz="2000" dirty="0"/>
              <a:t>恰好被</a:t>
            </a:r>
            <a:r>
              <a:rPr lang="en-US" altLang="zh-CN" sz="2000" dirty="0"/>
              <a:t> G </a:t>
            </a:r>
            <a:r>
              <a:rPr lang="zh-CN" altLang="en-US" sz="2000" dirty="0"/>
              <a:t>整除 </a:t>
            </a:r>
            <a:r>
              <a:rPr lang="en-US" altLang="zh-CN" sz="2000" dirty="0"/>
              <a:t>(</a:t>
            </a:r>
            <a:r>
              <a:rPr lang="zh-CN" altLang="en-US" sz="2000" dirty="0"/>
              <a:t>模</a:t>
            </a:r>
            <a:r>
              <a:rPr lang="en-US" altLang="zh-CN" sz="2000" dirty="0"/>
              <a:t>2</a:t>
            </a:r>
            <a:r>
              <a:rPr lang="zh-CN" altLang="en-US" sz="2000" dirty="0"/>
              <a:t>算术</a:t>
            </a:r>
            <a:r>
              <a:rPr lang="en-US" altLang="zh-CN" sz="2000" dirty="0"/>
              <a:t>) </a:t>
            </a:r>
            <a:endParaRPr lang="en-US" altLang="zh-CN" sz="2000" dirty="0"/>
          </a:p>
          <a:p>
            <a:pPr lvl="1"/>
            <a:r>
              <a:rPr lang="zh-CN" altLang="en-US" sz="2000" dirty="0"/>
              <a:t>接收方也知道</a:t>
            </a:r>
            <a:r>
              <a:rPr lang="en-US" altLang="zh-CN" sz="2000" dirty="0"/>
              <a:t> G, </a:t>
            </a:r>
            <a:r>
              <a:rPr lang="zh-CN" altLang="en-US" sz="2000" dirty="0"/>
              <a:t>用 </a:t>
            </a:r>
            <a:r>
              <a:rPr lang="en-US" altLang="zh-CN" sz="2000" dirty="0"/>
              <a:t>G</a:t>
            </a:r>
            <a:r>
              <a:rPr lang="zh-CN" altLang="en-US" sz="2000" dirty="0"/>
              <a:t> 去除</a:t>
            </a:r>
            <a:r>
              <a:rPr lang="en-US" altLang="zh-CN" sz="2000" dirty="0"/>
              <a:t> &lt;D,R&gt; </a:t>
            </a:r>
            <a:r>
              <a:rPr lang="zh-CN" altLang="en-US" sz="2000" dirty="0"/>
              <a:t>；若余数不为零</a:t>
            </a:r>
            <a:r>
              <a:rPr lang="en-US" altLang="zh-CN" sz="2000" dirty="0"/>
              <a:t>: </a:t>
            </a:r>
            <a:r>
              <a:rPr lang="zh-CN" altLang="en-US" sz="2000" dirty="0"/>
              <a:t>检测到差错！</a:t>
            </a:r>
            <a:endParaRPr lang="en-US" altLang="zh-CN" sz="2000" dirty="0"/>
          </a:p>
          <a:p>
            <a:pPr lvl="1"/>
            <a:r>
              <a:rPr lang="zh-CN" altLang="en-US" sz="2000" dirty="0"/>
              <a:t>能检查到所有小于 </a:t>
            </a:r>
            <a:r>
              <a:rPr lang="en-US" altLang="zh-CN" sz="2000" dirty="0"/>
              <a:t>r+1 </a:t>
            </a:r>
            <a:r>
              <a:rPr lang="zh-CN" altLang="en-US" sz="2000" dirty="0"/>
              <a:t>位的突发误差</a:t>
            </a:r>
            <a:endParaRPr lang="en-US" altLang="zh-CN" sz="2000" dirty="0"/>
          </a:p>
          <a:p>
            <a:r>
              <a:rPr lang="zh-CN" altLang="en-US" sz="2400" dirty="0"/>
              <a:t>在实践中广泛使用</a:t>
            </a:r>
            <a:r>
              <a:rPr lang="en-US" altLang="zh-CN" sz="2400" dirty="0"/>
              <a:t> (</a:t>
            </a:r>
            <a:r>
              <a:rPr lang="zh-CN" altLang="en-US" sz="2400" dirty="0">
                <a:latin typeface="+mn-ea"/>
              </a:rPr>
              <a:t>以太网</a:t>
            </a:r>
            <a:r>
              <a:rPr lang="en-US" altLang="zh-CN" sz="2400" dirty="0">
                <a:ea typeface="MS PGothic" panose="020B0600070205080204" pitchFamily="34" charset="-128"/>
              </a:rPr>
              <a:t>, 802.11 </a:t>
            </a:r>
            <a:r>
              <a:rPr lang="en-US" altLang="zh-CN" sz="2400" dirty="0" err="1">
                <a:ea typeface="MS PGothic" panose="020B0600070205080204" pitchFamily="34" charset="-128"/>
              </a:rPr>
              <a:t>WiFi</a:t>
            </a:r>
            <a:r>
              <a:rPr lang="en-US" altLang="zh-CN" sz="2400" dirty="0">
                <a:ea typeface="MS PGothic" panose="020B0600070205080204" pitchFamily="34" charset="-128"/>
              </a:rPr>
              <a:t>, ATM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清华大学2022秋 W10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8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25F30C-B657-4D1E-AC65-8928CE6C0EE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3556" name="Picture 4" descr="524 CRC code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649812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6"/>
            <a:ext cx="8229600" cy="936104"/>
          </a:xfrm>
        </p:spPr>
        <p:txBody>
          <a:bodyPr>
            <a:normAutofit/>
          </a:bodyPr>
          <a:lstStyle/>
          <a:p>
            <a:r>
              <a:rPr lang="en-US" altLang="zh-CN" dirty="0"/>
              <a:t>CRC </a:t>
            </a:r>
            <a:r>
              <a:rPr lang="zh-CN" altLang="en-US" dirty="0"/>
              <a:t>计算例子</a:t>
            </a:r>
            <a:endParaRPr lang="en-US" altLang="zh-CN" sz="4400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17723" y="1412776"/>
            <a:ext cx="3478213" cy="3244850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希望</a:t>
            </a:r>
            <a:endParaRPr lang="en-US" altLang="zh-CN" dirty="0">
              <a:solidFill>
                <a:srgbClr val="0070C0"/>
              </a:solidFill>
            </a:endParaRPr>
          </a:p>
          <a:p>
            <a:pPr lvl="1">
              <a:buFont typeface="ZapfDingbats"/>
              <a:buNone/>
            </a:pPr>
            <a:r>
              <a:rPr lang="en-US" altLang="zh-CN" dirty="0"/>
              <a:t>D</a:t>
            </a:r>
            <a:r>
              <a:rPr lang="en-US" altLang="zh-CN" baseline="26000" dirty="0"/>
              <a:t>.</a:t>
            </a:r>
            <a:r>
              <a:rPr lang="en-US" altLang="zh-CN" dirty="0"/>
              <a:t>2</a:t>
            </a:r>
            <a:r>
              <a:rPr lang="en-US" altLang="zh-CN" baseline="30000" dirty="0"/>
              <a:t>r</a:t>
            </a:r>
            <a:r>
              <a:rPr lang="en-US" altLang="zh-CN" dirty="0"/>
              <a:t> XOR R = </a:t>
            </a:r>
            <a:r>
              <a:rPr lang="en-US" altLang="zh-CN" dirty="0" err="1"/>
              <a:t>nG</a:t>
            </a:r>
            <a:endParaRPr lang="en-US" altLang="zh-CN" dirty="0"/>
          </a:p>
          <a:p>
            <a:pPr>
              <a:buFont typeface="ZapfDingbats"/>
              <a:buNone/>
            </a:pPr>
            <a:r>
              <a:rPr lang="zh-CN" altLang="en-US" sz="2400" i="1" dirty="0">
                <a:solidFill>
                  <a:srgbClr val="0070C0"/>
                </a:solidFill>
              </a:rPr>
              <a:t>等价于</a:t>
            </a:r>
            <a:endParaRPr lang="en-US" altLang="zh-CN" dirty="0">
              <a:solidFill>
                <a:srgbClr val="0070C0"/>
              </a:solidFill>
            </a:endParaRPr>
          </a:p>
          <a:p>
            <a:pPr lvl="1">
              <a:buFont typeface="ZapfDingbats"/>
              <a:buNone/>
            </a:pPr>
            <a:r>
              <a:rPr lang="en-US" altLang="zh-CN" dirty="0"/>
              <a:t>D</a:t>
            </a:r>
            <a:r>
              <a:rPr lang="en-US" altLang="zh-CN" baseline="26000" dirty="0"/>
              <a:t>.</a:t>
            </a:r>
            <a:r>
              <a:rPr lang="en-US" altLang="zh-CN" dirty="0"/>
              <a:t>2</a:t>
            </a:r>
            <a:r>
              <a:rPr lang="en-US" altLang="zh-CN" baseline="30000" dirty="0"/>
              <a:t>r</a:t>
            </a:r>
            <a:r>
              <a:rPr lang="en-US" altLang="zh-CN" dirty="0"/>
              <a:t> = </a:t>
            </a:r>
            <a:r>
              <a:rPr lang="en-US" altLang="zh-CN" dirty="0" err="1"/>
              <a:t>nG</a:t>
            </a:r>
            <a:r>
              <a:rPr lang="en-US" altLang="zh-CN" dirty="0"/>
              <a:t> XOR R </a:t>
            </a:r>
            <a:endParaRPr lang="en-US" altLang="zh-CN" dirty="0"/>
          </a:p>
          <a:p>
            <a:pPr>
              <a:buFont typeface="ZapfDingbats"/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也就是说</a:t>
            </a:r>
            <a:r>
              <a:rPr lang="en-US" altLang="zh-CN" sz="2400" dirty="0">
                <a:solidFill>
                  <a:srgbClr val="0070C0"/>
                </a:solidFill>
              </a:rPr>
              <a:t>  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buFont typeface="ZapfDingbats"/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如果用 </a:t>
            </a:r>
            <a:r>
              <a:rPr lang="en-US" altLang="zh-CN" sz="2400" dirty="0"/>
              <a:t>G </a:t>
            </a:r>
            <a:r>
              <a:rPr lang="zh-CN" altLang="en-US" sz="2400" dirty="0"/>
              <a:t>除</a:t>
            </a:r>
            <a:r>
              <a:rPr lang="en-US" altLang="zh-CN" sz="2400" dirty="0"/>
              <a:t> D</a:t>
            </a:r>
            <a:r>
              <a:rPr lang="en-US" altLang="zh-CN" sz="2400" baseline="26000" dirty="0"/>
              <a:t>.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r</a:t>
            </a:r>
            <a:r>
              <a:rPr lang="en-US" altLang="zh-CN" sz="2400" dirty="0"/>
              <a:t> , </a:t>
            </a:r>
            <a:r>
              <a:rPr lang="zh-CN" altLang="en-US" sz="2400" dirty="0"/>
              <a:t>余数为</a:t>
            </a:r>
            <a:r>
              <a:rPr lang="en-US" altLang="zh-CN" sz="2400" dirty="0"/>
              <a:t> R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清华大学2022秋 W10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8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253B9B-3F1D-4668-9D52-80202C25CBA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组合 12"/>
          <p:cNvGrpSpPr/>
          <p:nvPr/>
        </p:nvGrpSpPr>
        <p:grpSpPr>
          <a:xfrm>
            <a:off x="683568" y="5373216"/>
            <a:ext cx="3201987" cy="862162"/>
            <a:chOff x="785813" y="5013176"/>
            <a:chExt cx="3201987" cy="862162"/>
          </a:xfrm>
        </p:grpSpPr>
        <p:sp>
          <p:nvSpPr>
            <p:cNvPr id="24581" name="Text Box 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28688" y="5143500"/>
              <a:ext cx="27749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= remainder[           ]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2" name="Text Box 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97138" y="5053013"/>
              <a:ext cx="13366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0" lang="en-US" altLang="zh-CN" sz="2400" b="0" i="0" u="none" strike="noStrike" kern="1200" cap="none" spc="0" normalizeH="0" baseline="26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.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G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3" name="Line 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840038" y="5468938"/>
              <a:ext cx="631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584" name="Rectangle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85813" y="5013176"/>
              <a:ext cx="3201987" cy="83981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585" name="Text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57750" y="3714750"/>
            <a:ext cx="1081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d=6, r=3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Text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99992" y="6085160"/>
            <a:ext cx="3970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注意：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模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算术，加法和减法等价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不进位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,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且等价于按位异或运算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XOR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79715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CRC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的计算式：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781675" y="2110705"/>
            <a:ext cx="9239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rPr>
              <a:t>1001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6629400" y="2112293"/>
            <a:ext cx="184626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rPr>
              <a:t>101110000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Freeform 13"/>
          <p:cNvSpPr/>
          <p:nvPr/>
        </p:nvSpPr>
        <p:spPr>
          <a:xfrm>
            <a:off x="6616700" y="2225005"/>
            <a:ext cx="1690688" cy="228600"/>
          </a:xfrm>
          <a:custGeom>
            <a:avLst/>
            <a:gdLst>
              <a:gd name="connsiteX0" fmla="*/ 635000 w 635000"/>
              <a:gd name="connsiteY0" fmla="*/ 0 h 254000"/>
              <a:gd name="connsiteX1" fmla="*/ 23091 w 635000"/>
              <a:gd name="connsiteY1" fmla="*/ 34637 h 254000"/>
              <a:gd name="connsiteX2" fmla="*/ 173181 w 635000"/>
              <a:gd name="connsiteY2" fmla="*/ 161637 h 254000"/>
              <a:gd name="connsiteX3" fmla="*/ 0 w 635000"/>
              <a:gd name="connsiteY3" fmla="*/ 254000 h 254000"/>
              <a:gd name="connsiteX0-1" fmla="*/ 635000 w 635000"/>
              <a:gd name="connsiteY0-2" fmla="*/ 0 h 254000"/>
              <a:gd name="connsiteX1-3" fmla="*/ 23091 w 635000"/>
              <a:gd name="connsiteY1-4" fmla="*/ 34637 h 254000"/>
              <a:gd name="connsiteX2-5" fmla="*/ 173181 w 635000"/>
              <a:gd name="connsiteY2-6" fmla="*/ 161637 h 254000"/>
              <a:gd name="connsiteX3-7" fmla="*/ 0 w 635000"/>
              <a:gd name="connsiteY3-8" fmla="*/ 254000 h 254000"/>
              <a:gd name="connsiteX0-9" fmla="*/ 635000 w 635000"/>
              <a:gd name="connsiteY0-10" fmla="*/ 11561 h 265561"/>
              <a:gd name="connsiteX1-11" fmla="*/ 74590 w 635000"/>
              <a:gd name="connsiteY1-12" fmla="*/ 11044 h 265561"/>
              <a:gd name="connsiteX2-13" fmla="*/ 173181 w 635000"/>
              <a:gd name="connsiteY2-14" fmla="*/ 173198 h 265561"/>
              <a:gd name="connsiteX3-15" fmla="*/ 0 w 635000"/>
              <a:gd name="connsiteY3-16" fmla="*/ 265561 h 265561"/>
              <a:gd name="connsiteX0-17" fmla="*/ 635000 w 635000"/>
              <a:gd name="connsiteY0-18" fmla="*/ 517 h 254517"/>
              <a:gd name="connsiteX1-19" fmla="*/ 74590 w 635000"/>
              <a:gd name="connsiteY1-20" fmla="*/ 0 h 254517"/>
              <a:gd name="connsiteX2-21" fmla="*/ 173181 w 635000"/>
              <a:gd name="connsiteY2-22" fmla="*/ 162154 h 254517"/>
              <a:gd name="connsiteX3-23" fmla="*/ 0 w 635000"/>
              <a:gd name="connsiteY3-24" fmla="*/ 254517 h 254517"/>
              <a:gd name="connsiteX0-25" fmla="*/ 635000 w 635000"/>
              <a:gd name="connsiteY0-26" fmla="*/ 517 h 254517"/>
              <a:gd name="connsiteX1-27" fmla="*/ 74590 w 635000"/>
              <a:gd name="connsiteY1-28" fmla="*/ 0 h 254517"/>
              <a:gd name="connsiteX2-29" fmla="*/ 110238 w 635000"/>
              <a:gd name="connsiteY2-30" fmla="*/ 130905 h 254517"/>
              <a:gd name="connsiteX3-31" fmla="*/ 0 w 635000"/>
              <a:gd name="connsiteY3-32" fmla="*/ 254517 h 254517"/>
              <a:gd name="connsiteX0-33" fmla="*/ 587177 w 587177"/>
              <a:gd name="connsiteY0-34" fmla="*/ 517 h 184207"/>
              <a:gd name="connsiteX1-35" fmla="*/ 26767 w 587177"/>
              <a:gd name="connsiteY1-36" fmla="*/ 0 h 184207"/>
              <a:gd name="connsiteX2-37" fmla="*/ 62415 w 587177"/>
              <a:gd name="connsiteY2-38" fmla="*/ 130905 h 184207"/>
              <a:gd name="connsiteX3-39" fmla="*/ 20842 w 587177"/>
              <a:gd name="connsiteY3-40" fmla="*/ 184207 h 184207"/>
              <a:gd name="connsiteX0-41" fmla="*/ 603663 w 603663"/>
              <a:gd name="connsiteY0-42" fmla="*/ 517 h 184207"/>
              <a:gd name="connsiteX1-43" fmla="*/ 43253 w 603663"/>
              <a:gd name="connsiteY1-44" fmla="*/ 0 h 184207"/>
              <a:gd name="connsiteX2-45" fmla="*/ 37328 w 603663"/>
              <a:gd name="connsiteY2-46" fmla="*/ 184207 h 184207"/>
              <a:gd name="connsiteX0-47" fmla="*/ 566335 w 566335"/>
              <a:gd name="connsiteY0-48" fmla="*/ 517 h 184207"/>
              <a:gd name="connsiteX1-49" fmla="*/ 5925 w 566335"/>
              <a:gd name="connsiteY1-50" fmla="*/ 0 h 184207"/>
              <a:gd name="connsiteX2-51" fmla="*/ 0 w 566335"/>
              <a:gd name="connsiteY2-52" fmla="*/ 184207 h 184207"/>
              <a:gd name="connsiteX0-53" fmla="*/ 566335 w 566335"/>
              <a:gd name="connsiteY0-54" fmla="*/ 517 h 219362"/>
              <a:gd name="connsiteX1-55" fmla="*/ 5925 w 566335"/>
              <a:gd name="connsiteY1-56" fmla="*/ 0 h 219362"/>
              <a:gd name="connsiteX2-57" fmla="*/ 0 w 566335"/>
              <a:gd name="connsiteY2-58" fmla="*/ 219362 h 219362"/>
              <a:gd name="connsiteX0-59" fmla="*/ 566335 w 566335"/>
              <a:gd name="connsiteY0-60" fmla="*/ 517 h 219362"/>
              <a:gd name="connsiteX1-61" fmla="*/ 5925 w 566335"/>
              <a:gd name="connsiteY1-62" fmla="*/ 0 h 219362"/>
              <a:gd name="connsiteX2-63" fmla="*/ 0 w 566335"/>
              <a:gd name="connsiteY2-64" fmla="*/ 219362 h 219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66335" h="219362">
                <a:moveTo>
                  <a:pt x="566335" y="517"/>
                </a:moveTo>
                <a:cubicBezTo>
                  <a:pt x="298865" y="4366"/>
                  <a:pt x="396181" y="404"/>
                  <a:pt x="5925" y="0"/>
                </a:cubicBezTo>
                <a:cubicBezTo>
                  <a:pt x="37423" y="159517"/>
                  <a:pt x="26984" y="157549"/>
                  <a:pt x="0" y="219362"/>
                </a:cubicBezTo>
              </a:path>
            </a:pathLst>
          </a:custGeom>
          <a:ln w="28575">
            <a:solidFill>
              <a:schemeClr val="tx1"/>
            </a:solidFill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635750" y="2393280"/>
            <a:ext cx="9239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rPr>
              <a:t>1001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172325" y="1810668"/>
            <a:ext cx="36988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16"/>
          <p:cNvGrpSpPr/>
          <p:nvPr/>
        </p:nvGrpSpPr>
        <p:grpSpPr bwMode="auto">
          <a:xfrm>
            <a:off x="6737350" y="2736180"/>
            <a:ext cx="990600" cy="461963"/>
            <a:chOff x="4230517" y="1826827"/>
            <a:chExt cx="991122" cy="461665"/>
          </a:xfrm>
        </p:grpSpPr>
        <p:cxnSp>
          <p:nvCxnSpPr>
            <p:cNvPr id="21" name="Straight Connector 17"/>
            <p:cNvCxnSpPr>
              <a:cxnSpLocks noChangeShapeType="1"/>
            </p:cNvCxnSpPr>
            <p:nvPr/>
          </p:nvCxnSpPr>
          <p:spPr bwMode="auto">
            <a:xfrm>
              <a:off x="4230517" y="1907071"/>
              <a:ext cx="653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</p:cxnSp>
        <p:sp>
          <p:nvSpPr>
            <p:cNvPr id="22" name="TextBox 18"/>
            <p:cNvSpPr txBox="1">
              <a:spLocks noChangeArrowheads="1"/>
            </p:cNvSpPr>
            <p:nvPr/>
          </p:nvSpPr>
          <p:spPr bwMode="auto">
            <a:xfrm>
              <a:off x="4482885" y="1826827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charset="0"/>
                  <a:ea typeface="宋体" panose="02010600030101010101" pitchFamily="2" charset="-122"/>
                  <a:cs typeface="+mn-cs"/>
                </a:rPr>
                <a:t>101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350125" y="1812255"/>
            <a:ext cx="104227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rPr>
              <a:t>01011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20"/>
          <p:cNvGrpSpPr/>
          <p:nvPr/>
        </p:nvGrpSpPr>
        <p:grpSpPr bwMode="auto">
          <a:xfrm>
            <a:off x="6983412" y="3006055"/>
            <a:ext cx="1438239" cy="3119909"/>
            <a:chOff x="4446331" y="2096348"/>
            <a:chExt cx="1437786" cy="3121092"/>
          </a:xfrm>
        </p:grpSpPr>
        <p:sp>
          <p:nvSpPr>
            <p:cNvPr id="25" name="TextBox 21"/>
            <p:cNvSpPr txBox="1">
              <a:spLocks noChangeArrowheads="1"/>
            </p:cNvSpPr>
            <p:nvPr/>
          </p:nvSpPr>
          <p:spPr bwMode="auto">
            <a:xfrm>
              <a:off x="4446331" y="2096348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charset="0"/>
                  <a:ea typeface="宋体" panose="02010600030101010101" pitchFamily="2" charset="-122"/>
                  <a:cs typeface="+mn-cs"/>
                </a:rPr>
                <a:t>000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6" name="Straight Connector 22"/>
            <p:cNvCxnSpPr>
              <a:cxnSpLocks noChangeShapeType="1"/>
            </p:cNvCxnSpPr>
            <p:nvPr/>
          </p:nvCxnSpPr>
          <p:spPr bwMode="auto">
            <a:xfrm>
              <a:off x="4581893" y="2511452"/>
              <a:ext cx="490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</p:cxnSp>
        <p:sp>
          <p:nvSpPr>
            <p:cNvPr id="27" name="TextBox 23"/>
            <p:cNvSpPr txBox="1">
              <a:spLocks noChangeArrowheads="1"/>
            </p:cNvSpPr>
            <p:nvPr/>
          </p:nvSpPr>
          <p:spPr bwMode="auto">
            <a:xfrm>
              <a:off x="4455786" y="2432510"/>
              <a:ext cx="9234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charset="0"/>
                  <a:ea typeface="宋体" panose="02010600030101010101" pitchFamily="2" charset="-122"/>
                  <a:cs typeface="+mn-cs"/>
                </a:rPr>
                <a:t>1010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8" name="Straight Connector 24"/>
            <p:cNvCxnSpPr>
              <a:cxnSpLocks noChangeShapeType="1"/>
            </p:cNvCxnSpPr>
            <p:nvPr/>
          </p:nvCxnSpPr>
          <p:spPr bwMode="auto">
            <a:xfrm>
              <a:off x="4579714" y="3114592"/>
              <a:ext cx="677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</p:cxnSp>
        <p:sp>
          <p:nvSpPr>
            <p:cNvPr id="29" name="TextBox 25"/>
            <p:cNvSpPr txBox="1">
              <a:spLocks noChangeArrowheads="1"/>
            </p:cNvSpPr>
            <p:nvPr/>
          </p:nvSpPr>
          <p:spPr bwMode="auto">
            <a:xfrm>
              <a:off x="4452874" y="2693774"/>
              <a:ext cx="923450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charset="0"/>
                  <a:ea typeface="宋体" panose="02010600030101010101" pitchFamily="2" charset="-122"/>
                  <a:cs typeface="+mn-cs"/>
                </a:rPr>
                <a:t>1001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Box 26"/>
            <p:cNvSpPr txBox="1">
              <a:spLocks noChangeArrowheads="1"/>
            </p:cNvSpPr>
            <p:nvPr/>
          </p:nvSpPr>
          <p:spPr bwMode="auto">
            <a:xfrm>
              <a:off x="4823179" y="3022421"/>
              <a:ext cx="676191" cy="4618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charset="0"/>
                  <a:ea typeface="宋体" panose="02010600030101010101" pitchFamily="2" charset="-122"/>
                  <a:cs typeface="+mn-cs"/>
                </a:rPr>
                <a:t>110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TextBox 27"/>
            <p:cNvSpPr txBox="1">
              <a:spLocks noChangeArrowheads="1"/>
            </p:cNvSpPr>
            <p:nvPr/>
          </p:nvSpPr>
          <p:spPr bwMode="auto">
            <a:xfrm>
              <a:off x="4825243" y="3283477"/>
              <a:ext cx="738754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charset="0"/>
                  <a:ea typeface="宋体" panose="02010600030101010101" pitchFamily="2" charset="-122"/>
                  <a:cs typeface="+mn-cs"/>
                </a:rPr>
                <a:t>000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2" name="Straight Connector 28"/>
            <p:cNvCxnSpPr>
              <a:cxnSpLocks noChangeShapeType="1"/>
            </p:cNvCxnSpPr>
            <p:nvPr/>
          </p:nvCxnSpPr>
          <p:spPr bwMode="auto">
            <a:xfrm>
              <a:off x="4977923" y="3695196"/>
              <a:ext cx="490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</p:cxnSp>
        <p:sp>
          <p:nvSpPr>
            <p:cNvPr id="33" name="TextBox 29"/>
            <p:cNvSpPr txBox="1">
              <a:spLocks noChangeArrowheads="1"/>
            </p:cNvSpPr>
            <p:nvPr/>
          </p:nvSpPr>
          <p:spPr bwMode="auto">
            <a:xfrm>
              <a:off x="4859272" y="3576046"/>
              <a:ext cx="847656" cy="4618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charset="0"/>
                  <a:ea typeface="宋体" panose="02010600030101010101" pitchFamily="2" charset="-122"/>
                  <a:cs typeface="+mn-cs"/>
                </a:rPr>
                <a:t>1100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Box 30"/>
            <p:cNvSpPr txBox="1">
              <a:spLocks noChangeArrowheads="1"/>
            </p:cNvSpPr>
            <p:nvPr/>
          </p:nvSpPr>
          <p:spPr bwMode="auto">
            <a:xfrm>
              <a:off x="4843105" y="3858034"/>
              <a:ext cx="870476" cy="4618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charset="0"/>
                  <a:ea typeface="宋体" panose="02010600030101010101" pitchFamily="2" charset="-122"/>
                  <a:cs typeface="+mn-cs"/>
                </a:rPr>
                <a:t>1001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>
              <a:off x="5151059" y="4272476"/>
              <a:ext cx="490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</p:cxnSp>
        <p:sp>
          <p:nvSpPr>
            <p:cNvPr id="36" name="TextBox 32"/>
            <p:cNvSpPr txBox="1">
              <a:spLocks noChangeArrowheads="1"/>
            </p:cNvSpPr>
            <p:nvPr/>
          </p:nvSpPr>
          <p:spPr bwMode="auto">
            <a:xfrm>
              <a:off x="4995881" y="4163878"/>
              <a:ext cx="870476" cy="4618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charset="0"/>
                  <a:ea typeface="宋体" panose="02010600030101010101" pitchFamily="2" charset="-122"/>
                  <a:cs typeface="+mn-cs"/>
                </a:rPr>
                <a:t>1010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TextBox 33"/>
            <p:cNvSpPr txBox="1">
              <a:spLocks noChangeArrowheads="1"/>
            </p:cNvSpPr>
            <p:nvPr/>
          </p:nvSpPr>
          <p:spPr bwMode="auto">
            <a:xfrm>
              <a:off x="5008312" y="4419957"/>
              <a:ext cx="870476" cy="4618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charset="0"/>
                  <a:ea typeface="宋体" panose="02010600030101010101" pitchFamily="2" charset="-122"/>
                  <a:cs typeface="+mn-cs"/>
                </a:rPr>
                <a:t>1001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38" name="Straight Connector 34"/>
            <p:cNvCxnSpPr>
              <a:cxnSpLocks noChangeShapeType="1"/>
            </p:cNvCxnSpPr>
            <p:nvPr/>
          </p:nvCxnSpPr>
          <p:spPr bwMode="auto">
            <a:xfrm>
              <a:off x="5131359" y="4842861"/>
              <a:ext cx="6658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</p:cxnSp>
        <p:sp>
          <p:nvSpPr>
            <p:cNvPr id="39" name="TextBox 35"/>
            <p:cNvSpPr txBox="1">
              <a:spLocks noChangeArrowheads="1"/>
            </p:cNvSpPr>
            <p:nvPr/>
          </p:nvSpPr>
          <p:spPr bwMode="auto">
            <a:xfrm>
              <a:off x="4970005" y="4756891"/>
              <a:ext cx="914112" cy="46054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charset="0"/>
                  <a:ea typeface="宋体" panose="02010600030101010101" pitchFamily="2" charset="-122"/>
                  <a:cs typeface="+mn-cs"/>
                </a:rPr>
                <a:t> 011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36"/>
          <p:cNvGrpSpPr/>
          <p:nvPr/>
        </p:nvGrpSpPr>
        <p:grpSpPr bwMode="auto">
          <a:xfrm>
            <a:off x="5940425" y="1377280"/>
            <a:ext cx="1799927" cy="1177925"/>
            <a:chOff x="2021840" y="3931920"/>
            <a:chExt cx="1799626" cy="1178560"/>
          </a:xfrm>
        </p:grpSpPr>
        <p:sp>
          <p:nvSpPr>
            <p:cNvPr id="41" name="Oval 37"/>
            <p:cNvSpPr>
              <a:spLocks noChangeArrowheads="1"/>
            </p:cNvSpPr>
            <p:nvPr/>
          </p:nvSpPr>
          <p:spPr bwMode="auto">
            <a:xfrm>
              <a:off x="2753360" y="4744720"/>
              <a:ext cx="1068106" cy="365760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2" name="Straight Connector 38"/>
            <p:cNvCxnSpPr>
              <a:cxnSpLocks noChangeShapeType="1"/>
            </p:cNvCxnSpPr>
            <p:nvPr/>
          </p:nvCxnSpPr>
          <p:spPr bwMode="auto">
            <a:xfrm>
              <a:off x="2357120" y="4257040"/>
              <a:ext cx="584904" cy="53108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  <a:effectLst/>
          </p:spPr>
        </p:cxnSp>
        <p:sp>
          <p:nvSpPr>
            <p:cNvPr id="43" name="TextBox 39"/>
            <p:cNvSpPr txBox="1">
              <a:spLocks noChangeArrowheads="1"/>
            </p:cNvSpPr>
            <p:nvPr/>
          </p:nvSpPr>
          <p:spPr bwMode="auto">
            <a:xfrm>
              <a:off x="2021840" y="3931920"/>
              <a:ext cx="50023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40"/>
          <p:cNvGrpSpPr/>
          <p:nvPr/>
        </p:nvGrpSpPr>
        <p:grpSpPr bwMode="auto">
          <a:xfrm>
            <a:off x="5005388" y="1356643"/>
            <a:ext cx="1616075" cy="1189037"/>
            <a:chOff x="2103120" y="2499360"/>
            <a:chExt cx="1615440" cy="1188720"/>
          </a:xfrm>
        </p:grpSpPr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2915920" y="3322320"/>
              <a:ext cx="802640" cy="365760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6" name="Straight Connector 42"/>
            <p:cNvCxnSpPr>
              <a:cxnSpLocks noChangeShapeType="1"/>
              <a:endCxn id="45" idx="1"/>
            </p:cNvCxnSpPr>
            <p:nvPr/>
          </p:nvCxnSpPr>
          <p:spPr bwMode="auto">
            <a:xfrm>
              <a:off x="2448560" y="2844800"/>
              <a:ext cx="584904" cy="53108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  <a:effectLst/>
          </p:spPr>
        </p:cxnSp>
        <p:sp>
          <p:nvSpPr>
            <p:cNvPr id="47" name="TextBox 43"/>
            <p:cNvSpPr txBox="1">
              <a:spLocks noChangeArrowheads="1"/>
            </p:cNvSpPr>
            <p:nvPr/>
          </p:nvSpPr>
          <p:spPr bwMode="auto">
            <a:xfrm>
              <a:off x="2103120" y="2499360"/>
              <a:ext cx="50023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G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516813" y="1340768"/>
            <a:ext cx="9509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+mn-cs"/>
              </a:rPr>
              <a:t>= 3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+mn-cs"/>
            </a:endParaRPr>
          </a:p>
        </p:txBody>
      </p:sp>
      <p:grpSp>
        <p:nvGrpSpPr>
          <p:cNvPr id="8" name="Group 44"/>
          <p:cNvGrpSpPr/>
          <p:nvPr/>
        </p:nvGrpSpPr>
        <p:grpSpPr bwMode="auto">
          <a:xfrm>
            <a:off x="6713538" y="4948238"/>
            <a:ext cx="2855912" cy="1863725"/>
            <a:chOff x="4124960" y="4013200"/>
            <a:chExt cx="2856746" cy="1862852"/>
          </a:xfrm>
        </p:grpSpPr>
        <p:sp>
          <p:nvSpPr>
            <p:cNvPr id="52" name="Oval 45"/>
            <p:cNvSpPr>
              <a:spLocks noChangeArrowheads="1"/>
            </p:cNvSpPr>
            <p:nvPr/>
          </p:nvSpPr>
          <p:spPr bwMode="auto">
            <a:xfrm>
              <a:off x="4958080" y="4826000"/>
              <a:ext cx="975360" cy="365760"/>
            </a:xfrm>
            <a:prstGeom prst="ellipse">
              <a:avLst/>
            </a:prstGeom>
            <a:noFill/>
            <a:ln w="19050">
              <a:solidFill>
                <a:srgbClr val="CC0000"/>
              </a:solidFill>
              <a:round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3" name="Straight Connector 46"/>
            <p:cNvCxnSpPr>
              <a:cxnSpLocks noChangeShapeType="1"/>
              <a:endCxn id="52" idx="1"/>
            </p:cNvCxnSpPr>
            <p:nvPr/>
          </p:nvCxnSpPr>
          <p:spPr bwMode="auto">
            <a:xfrm>
              <a:off x="4490720" y="4348480"/>
              <a:ext cx="610198" cy="53108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</a:ln>
            <a:effectLst/>
          </p:spPr>
        </p:cxnSp>
        <p:sp>
          <p:nvSpPr>
            <p:cNvPr id="54" name="TextBox 47"/>
            <p:cNvSpPr txBox="1">
              <a:spLocks noChangeArrowheads="1"/>
            </p:cNvSpPr>
            <p:nvPr/>
          </p:nvSpPr>
          <p:spPr bwMode="auto">
            <a:xfrm>
              <a:off x="4124960" y="4013200"/>
              <a:ext cx="50023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5" name="TextBox 48"/>
            <p:cNvSpPr txBox="1">
              <a:spLocks noChangeArrowheads="1"/>
            </p:cNvSpPr>
            <p:nvPr/>
          </p:nvSpPr>
          <p:spPr bwMode="auto">
            <a:xfrm>
              <a:off x="6797040" y="5506720"/>
              <a:ext cx="18466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/>
      <p:bldP spid="24586" grpId="0"/>
      <p:bldP spid="18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校验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差错检测，不能纠错</a:t>
            </a:r>
            <a:endParaRPr lang="en-US" altLang="zh-CN" sz="2800" dirty="0"/>
          </a:p>
          <a:p>
            <a:r>
              <a:rPr lang="zh-CN" altLang="en-US" sz="2800" dirty="0"/>
              <a:t>能检测小于</a:t>
            </a:r>
            <a:r>
              <a:rPr lang="en-US" altLang="zh-CN" sz="2800" dirty="0"/>
              <a:t>r+1</a:t>
            </a:r>
            <a:r>
              <a:rPr lang="zh-CN" altLang="en-US" sz="2800" dirty="0"/>
              <a:t>比特的错误</a:t>
            </a:r>
            <a:endParaRPr lang="en-US" altLang="zh-CN" sz="2800" dirty="0"/>
          </a:p>
          <a:p>
            <a:pPr lvl="1"/>
            <a:r>
              <a:rPr lang="zh-CN" altLang="en-US" sz="2400" dirty="0"/>
              <a:t>长度大于</a:t>
            </a:r>
            <a:r>
              <a:rPr lang="en-US" altLang="zh-CN" sz="2400" dirty="0"/>
              <a:t>r+1</a:t>
            </a:r>
            <a:r>
              <a:rPr lang="zh-CN" altLang="en-US" sz="2400" dirty="0"/>
              <a:t>比特的错误以概率</a:t>
            </a:r>
            <a:r>
              <a:rPr lang="en-US" altLang="zh-CN" sz="2400" dirty="0"/>
              <a:t>1-0.5</a:t>
            </a:r>
            <a:r>
              <a:rPr lang="en-US" altLang="zh-CN" sz="2400" baseline="30000" dirty="0"/>
              <a:t>r</a:t>
            </a:r>
            <a:r>
              <a:rPr lang="zh-CN" altLang="en-US" sz="2400" dirty="0"/>
              <a:t>被检测到</a:t>
            </a:r>
            <a:endParaRPr lang="en-US" altLang="zh-CN" sz="2400" dirty="0"/>
          </a:p>
          <a:p>
            <a:r>
              <a:rPr lang="en-US" altLang="zh-CN" sz="2800" dirty="0"/>
              <a:t>CRC</a:t>
            </a:r>
            <a:r>
              <a:rPr lang="zh-CN" altLang="en-US" sz="2800" dirty="0"/>
              <a:t>校验被广泛运用</a:t>
            </a:r>
            <a:endParaRPr lang="en-US" altLang="zh-CN" sz="2800" dirty="0"/>
          </a:p>
          <a:p>
            <a:pPr lvl="1"/>
            <a:r>
              <a:rPr lang="zh-CN" altLang="en-US" sz="2400" dirty="0"/>
              <a:t>运算看似复杂，硬件实现很简单</a:t>
            </a:r>
            <a:r>
              <a:rPr lang="en-US" altLang="zh-CN" sz="2400" dirty="0"/>
              <a:t>(</a:t>
            </a:r>
            <a:r>
              <a:rPr lang="zh-CN" altLang="en-US" sz="2400" dirty="0"/>
              <a:t>移位寄存器电路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zh-CN" altLang="en-US" sz="2800" dirty="0"/>
              <a:t>国际标准定义了</a:t>
            </a:r>
            <a:r>
              <a:rPr lang="en-US" altLang="zh-CN" sz="2800" dirty="0"/>
              <a:t>r</a:t>
            </a:r>
            <a:r>
              <a:rPr lang="zh-CN" altLang="en-US" sz="2800" dirty="0"/>
              <a:t>为</a:t>
            </a:r>
            <a:r>
              <a:rPr lang="en-US" altLang="zh-CN" sz="2800" dirty="0"/>
              <a:t>8/12/16/32</a:t>
            </a:r>
            <a:r>
              <a:rPr lang="zh-CN" altLang="en-US" sz="2800" dirty="0"/>
              <a:t>时的生成多项式</a:t>
            </a:r>
            <a:r>
              <a:rPr lang="en-US" altLang="zh-CN" sz="2800" dirty="0"/>
              <a:t>G</a:t>
            </a:r>
            <a:endParaRPr lang="en-US" altLang="zh-CN" sz="2800" dirty="0"/>
          </a:p>
          <a:p>
            <a:pPr lvl="1"/>
            <a:r>
              <a:rPr lang="en-US" altLang="zh-CN" sz="2400" dirty="0"/>
              <a:t>CRC-32</a:t>
            </a:r>
            <a:r>
              <a:rPr lang="zh-CN" altLang="en-US" sz="2400" dirty="0"/>
              <a:t>标准被广泛运用，其典型</a:t>
            </a:r>
            <a:r>
              <a:rPr lang="en-US" altLang="zh-CN" sz="2400" dirty="0"/>
              <a:t>G</a:t>
            </a:r>
            <a:r>
              <a:rPr lang="zh-CN" altLang="en-US" sz="2400" dirty="0"/>
              <a:t>为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       G</a:t>
            </a:r>
            <a:r>
              <a:rPr lang="en-US" altLang="zh-CN" sz="2400" baseline="-25000" dirty="0"/>
              <a:t>CRC-32</a:t>
            </a:r>
            <a:r>
              <a:rPr lang="en-US" altLang="zh-CN" sz="2400" dirty="0"/>
              <a:t>=100000100110000010001110110110111</a:t>
            </a:r>
            <a:endParaRPr lang="en-US" altLang="zh-CN" sz="2400" dirty="0"/>
          </a:p>
          <a:p>
            <a:pPr lvl="1">
              <a:buNone/>
            </a:pPr>
            <a:r>
              <a:rPr lang="zh-CN" altLang="en-US" sz="2400" dirty="0"/>
              <a:t>   可用穷举法搜索出</a:t>
            </a:r>
            <a:r>
              <a:rPr lang="zh-CN" altLang="en-US" sz="2400" dirty="0">
                <a:solidFill>
                  <a:srgbClr val="C00000"/>
                </a:solidFill>
              </a:rPr>
              <a:t>最好</a:t>
            </a:r>
            <a:r>
              <a:rPr lang="zh-CN" altLang="en-US" sz="2400" dirty="0"/>
              <a:t>的</a:t>
            </a:r>
            <a:r>
              <a:rPr lang="en-US" altLang="zh-CN" sz="2400" dirty="0"/>
              <a:t>G</a:t>
            </a:r>
            <a:r>
              <a:rPr lang="zh-CN" altLang="en-US" sz="2400" dirty="0"/>
              <a:t>多项式</a:t>
            </a:r>
            <a:r>
              <a:rPr lang="en-US" altLang="zh-CN" sz="2400" dirty="0"/>
              <a:t>(Koopman,2002)</a:t>
            </a:r>
            <a:endParaRPr lang="en-US" altLang="zh-CN" sz="2400" dirty="0"/>
          </a:p>
          <a:p>
            <a:pPr lvl="1">
              <a:buNone/>
            </a:pPr>
            <a:r>
              <a:rPr lang="zh-CN" altLang="en-US" sz="2000" dirty="0"/>
              <a:t>        最好：区别度最大，海明距离</a:t>
            </a:r>
            <a:r>
              <a:rPr lang="en-US" altLang="zh-CN" sz="2000" dirty="0"/>
              <a:t>(</a:t>
            </a:r>
            <a:r>
              <a:rPr lang="zh-CN" altLang="en-US" sz="2000" dirty="0"/>
              <a:t>码字不同的数量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清华大学2022秋 W10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6C59AF-913A-4857-88A8-334A823F5AB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675761" cy="41433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多路访问链路和协议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交换局域网</a:t>
            </a:r>
            <a:endParaRPr lang="en-US" altLang="zh-CN" dirty="0"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链路虚拟化：网络作为链路层</a:t>
            </a:r>
            <a:endParaRPr lang="en-US" altLang="zh-CN" dirty="0"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数据中心网络</a:t>
            </a:r>
            <a:endParaRPr lang="en-US" altLang="zh-CN" dirty="0">
              <a:latin typeface="+mj-lt"/>
            </a:endParaRPr>
          </a:p>
          <a:p>
            <a:pPr>
              <a:defRPr/>
            </a:pPr>
            <a:r>
              <a:rPr lang="zh-CN" altLang="en-US" dirty="0">
                <a:latin typeface="+mj-lt"/>
              </a:rPr>
              <a:t>回顾：</a:t>
            </a:r>
            <a:r>
              <a:rPr lang="en-US" altLang="zh-CN" dirty="0">
                <a:latin typeface="+mj-lt"/>
              </a:rPr>
              <a:t>Web</a:t>
            </a:r>
            <a:r>
              <a:rPr lang="zh-CN" altLang="en-US" dirty="0">
                <a:latin typeface="+mj-lt"/>
              </a:rPr>
              <a:t>页面请求的历程</a:t>
            </a:r>
            <a:endParaRPr lang="en-US" altLang="zh-CN" dirty="0"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随机访问协议</a:t>
            </a: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571625"/>
            <a:ext cx="8229600" cy="4643438"/>
          </a:xfrm>
        </p:spPr>
        <p:txBody>
          <a:bodyPr/>
          <a:lstStyle/>
          <a:p>
            <a:r>
              <a:rPr lang="zh-CN" altLang="en-US" sz="2400" dirty="0"/>
              <a:t>当节点有分组要发送时</a:t>
            </a:r>
            <a:endParaRPr lang="en-US" altLang="zh-CN" sz="2400" dirty="0"/>
          </a:p>
          <a:p>
            <a:pPr lvl="1"/>
            <a:r>
              <a:rPr lang="zh-CN" altLang="en-US" sz="2000" dirty="0"/>
              <a:t>以信道的全部数据率</a:t>
            </a:r>
            <a:r>
              <a:rPr lang="en-US" altLang="zh-CN" sz="2000" dirty="0"/>
              <a:t> R </a:t>
            </a:r>
            <a:r>
              <a:rPr lang="zh-CN" altLang="en-US" sz="2000" dirty="0"/>
              <a:t>发送</a:t>
            </a:r>
            <a:endParaRPr lang="en-US" altLang="zh-CN" sz="2000" dirty="0"/>
          </a:p>
          <a:p>
            <a:pPr lvl="1"/>
            <a:r>
              <a:rPr lang="zh-CN" altLang="en-US" sz="2000" dirty="0"/>
              <a:t>事先不和其他节点协调</a:t>
            </a:r>
            <a:endParaRPr lang="en-US" altLang="zh-CN" sz="2000" dirty="0"/>
          </a:p>
          <a:p>
            <a:r>
              <a:rPr lang="zh-CN" altLang="en-US" sz="2400" dirty="0"/>
              <a:t>两个或两个以上的节点同时发送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MS Mincho" panose="02020609040205080304" pitchFamily="49" charset="-128"/>
                <a:ea typeface="MS Mincho" panose="02020609040205080304" pitchFamily="49" charset="-128"/>
              </a:rPr>
              <a:t>➜</a:t>
            </a:r>
            <a:r>
              <a:rPr lang="en-US" altLang="zh-CN" sz="2400" dirty="0"/>
              <a:t> “</a:t>
            </a:r>
            <a:r>
              <a:rPr lang="zh-CN" altLang="en-US" sz="2400" dirty="0">
                <a:solidFill>
                  <a:srgbClr val="FF0000"/>
                </a:solidFill>
              </a:rPr>
              <a:t>碰撞</a:t>
            </a:r>
            <a:r>
              <a:rPr lang="en-US" altLang="zh-CN" sz="2400" dirty="0"/>
              <a:t>”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随机访问 </a:t>
            </a:r>
            <a:r>
              <a:rPr lang="en-US" altLang="zh-CN" sz="2400" dirty="0">
                <a:solidFill>
                  <a:srgbClr val="FF0000"/>
                </a:solidFill>
              </a:rPr>
              <a:t>MAC </a:t>
            </a:r>
            <a:r>
              <a:rPr lang="zh-CN" altLang="en-US" sz="2400" dirty="0">
                <a:solidFill>
                  <a:srgbClr val="FF0000"/>
                </a:solidFill>
              </a:rPr>
              <a:t>协议</a:t>
            </a:r>
            <a:r>
              <a:rPr lang="en-US" altLang="zh-CN" sz="2400" dirty="0"/>
              <a:t> </a:t>
            </a:r>
            <a:r>
              <a:rPr lang="zh-CN" altLang="en-US" sz="2400" dirty="0"/>
              <a:t>规定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/>
            <a:r>
              <a:rPr lang="zh-CN" altLang="en-US" sz="2000" dirty="0"/>
              <a:t>如何检测碰撞</a:t>
            </a:r>
            <a:endParaRPr lang="en-US" altLang="zh-CN" sz="2000" dirty="0"/>
          </a:p>
          <a:p>
            <a:pPr lvl="1"/>
            <a:r>
              <a:rPr lang="zh-CN" altLang="en-US" sz="2000" dirty="0"/>
              <a:t>如何从碰撞中恢复</a:t>
            </a:r>
            <a:r>
              <a:rPr lang="en-US" altLang="zh-CN" sz="2000" dirty="0"/>
              <a:t> (e.g., </a:t>
            </a:r>
            <a:r>
              <a:rPr lang="zh-CN" altLang="en-US" sz="2000" dirty="0"/>
              <a:t>等待一段时间后重传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r>
              <a:rPr lang="zh-CN" altLang="en-US" sz="2400" dirty="0"/>
              <a:t>随机访问</a:t>
            </a:r>
            <a:r>
              <a:rPr lang="en-US" altLang="zh-CN" sz="2400" dirty="0"/>
              <a:t> MAC </a:t>
            </a:r>
            <a:r>
              <a:rPr lang="zh-CN" altLang="en-US" sz="2400" dirty="0"/>
              <a:t>协议的例子</a:t>
            </a:r>
            <a:endParaRPr lang="en-US" altLang="zh-CN" sz="2400" dirty="0"/>
          </a:p>
          <a:p>
            <a:pPr lvl="1"/>
            <a:r>
              <a:rPr lang="zh-CN" altLang="en-US" sz="2000" dirty="0"/>
              <a:t>时隙</a:t>
            </a:r>
            <a:r>
              <a:rPr lang="en-US" altLang="zh-CN" sz="2000" dirty="0"/>
              <a:t> ALOHA</a:t>
            </a:r>
            <a:endParaRPr lang="en-US" altLang="zh-CN" sz="2000" dirty="0"/>
          </a:p>
          <a:p>
            <a:pPr lvl="1"/>
            <a:r>
              <a:rPr lang="en-US" altLang="zh-CN" sz="2000" dirty="0"/>
              <a:t>ALOHA</a:t>
            </a:r>
            <a:endParaRPr lang="en-US" altLang="zh-CN" sz="2000" dirty="0"/>
          </a:p>
          <a:p>
            <a:pPr lvl="1"/>
            <a:r>
              <a:rPr lang="en-US" altLang="zh-CN" sz="2000" dirty="0"/>
              <a:t>CSMA, CSMA/CD(</a:t>
            </a:r>
            <a:r>
              <a:rPr lang="zh-CN" altLang="en-US" sz="2000" dirty="0"/>
              <a:t>总线式以太网</a:t>
            </a:r>
            <a:r>
              <a:rPr lang="en-US" altLang="zh-CN" sz="2000" dirty="0"/>
              <a:t>), CSMA/CA(</a:t>
            </a:r>
            <a:r>
              <a:rPr lang="en-US" altLang="zh-CN" sz="2000" dirty="0" err="1"/>
              <a:t>WiFi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sp>
        <p:nvSpPr>
          <p:cNvPr id="34821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298FB5-1362-4A6B-9ADC-E6BB177EC86B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7"/>
            <a:ext cx="8229600" cy="936104"/>
          </a:xfrm>
        </p:spPr>
        <p:txBody>
          <a:bodyPr/>
          <a:lstStyle/>
          <a:p>
            <a:pPr eaLnBrk="1" hangingPunct="1"/>
            <a:r>
              <a:rPr lang="zh-CN" altLang="en-US" dirty="0"/>
              <a:t>随机访问协议</a:t>
            </a:r>
            <a:r>
              <a:rPr lang="en-US" altLang="zh-CN" dirty="0"/>
              <a:t>Case 1: </a:t>
            </a:r>
            <a:r>
              <a:rPr lang="zh-CN" altLang="en-US" dirty="0"/>
              <a:t>时隙 </a:t>
            </a:r>
            <a:r>
              <a:rPr lang="en-US" altLang="zh-CN" dirty="0"/>
              <a:t>ALOHA</a:t>
            </a:r>
            <a:endParaRPr lang="en-US" altLang="zh-CN" dirty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67545" y="1381844"/>
            <a:ext cx="8280920" cy="5143499"/>
          </a:xfrm>
        </p:spPr>
        <p:txBody>
          <a:bodyPr>
            <a:normAutofit fontScale="92500"/>
          </a:bodyPr>
          <a:lstStyle/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假设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990600" lvl="1" indent="-533400">
              <a:defRPr/>
            </a:pPr>
            <a:r>
              <a:rPr lang="zh-CN" altLang="en-US" sz="2400" dirty="0">
                <a:cs typeface="+mn-cs"/>
              </a:rPr>
              <a:t>每个帧都一样长</a:t>
            </a:r>
            <a:r>
              <a:rPr lang="en-US" altLang="zh-CN" sz="2400" dirty="0">
                <a:cs typeface="+mn-cs"/>
              </a:rPr>
              <a:t> </a:t>
            </a:r>
            <a:endParaRPr lang="en-US" altLang="zh-CN" sz="2400" dirty="0">
              <a:cs typeface="+mn-cs"/>
            </a:endParaRPr>
          </a:p>
          <a:p>
            <a:pPr marL="990600" lvl="1" indent="-533400">
              <a:defRPr/>
            </a:pPr>
            <a:r>
              <a:rPr lang="zh-CN" altLang="en-US" sz="2400" dirty="0">
                <a:cs typeface="+mn-cs"/>
              </a:rPr>
              <a:t>把时间分成相等大小的时隙</a:t>
            </a:r>
            <a:r>
              <a:rPr lang="en-US" altLang="zh-CN" sz="2400" dirty="0">
                <a:cs typeface="+mn-cs"/>
              </a:rPr>
              <a:t> (</a:t>
            </a:r>
            <a:r>
              <a:rPr lang="zh-CN" altLang="en-US" sz="2400" dirty="0">
                <a:cs typeface="+mn-cs"/>
              </a:rPr>
              <a:t>等于发送一帧的时间</a:t>
            </a:r>
            <a:r>
              <a:rPr lang="en-US" altLang="zh-CN" sz="2400" dirty="0">
                <a:cs typeface="+mn-cs"/>
              </a:rPr>
              <a:t>)</a:t>
            </a:r>
            <a:endParaRPr lang="en-US" altLang="zh-CN" sz="2400" dirty="0">
              <a:cs typeface="+mn-cs"/>
            </a:endParaRPr>
          </a:p>
          <a:p>
            <a:pPr marL="990600" lvl="1" indent="-533400">
              <a:defRPr/>
            </a:pPr>
            <a:r>
              <a:rPr lang="zh-CN" altLang="en-US" sz="2400" dirty="0">
                <a:cs typeface="+mn-cs"/>
              </a:rPr>
              <a:t>节点仅在时隙的开始时刻发送帧</a:t>
            </a:r>
            <a:r>
              <a:rPr lang="en-US" altLang="zh-CN" sz="2400" dirty="0">
                <a:cs typeface="+mn-cs"/>
              </a:rPr>
              <a:t> </a:t>
            </a:r>
            <a:endParaRPr lang="en-US" altLang="zh-CN" sz="2400" dirty="0">
              <a:cs typeface="+mn-cs"/>
            </a:endParaRPr>
          </a:p>
          <a:p>
            <a:pPr marL="990600" lvl="1" indent="-533400">
              <a:defRPr/>
            </a:pPr>
            <a:r>
              <a:rPr lang="zh-CN" altLang="en-US" sz="2400" dirty="0">
                <a:cs typeface="+mn-cs"/>
              </a:rPr>
              <a:t>各节点是同步的，每个节点知道时隙何时开始</a:t>
            </a:r>
            <a:endParaRPr lang="en-US" altLang="zh-CN" sz="2400" dirty="0">
              <a:cs typeface="+mn-cs"/>
            </a:endParaRPr>
          </a:p>
          <a:p>
            <a:pPr marL="990600" lvl="1" indent="-533400">
              <a:defRPr/>
            </a:pPr>
            <a:r>
              <a:rPr lang="zh-CN" altLang="en-US" sz="2400" dirty="0">
                <a:cs typeface="+mn-cs"/>
              </a:rPr>
              <a:t>如果在某个时刻发生两个或多个帧的碰撞，所有节点在本时隙结束之前都能检测到碰撞</a:t>
            </a:r>
            <a:r>
              <a:rPr lang="en-US" altLang="zh-CN" sz="2400" dirty="0">
                <a:cs typeface="+mn-cs"/>
              </a:rPr>
              <a:t> </a:t>
            </a:r>
            <a:endParaRPr lang="en-US" altLang="zh-CN" sz="2400" dirty="0">
              <a:cs typeface="+mn-cs"/>
            </a:endParaRPr>
          </a:p>
          <a:p>
            <a:pPr marL="990600" lvl="1" indent="-533400">
              <a:defRPr/>
            </a:pPr>
            <a:endParaRPr lang="en-US" altLang="zh-CN" sz="2400" dirty="0">
              <a:cs typeface="+mn-cs"/>
            </a:endParaRPr>
          </a:p>
          <a:p>
            <a:pPr marL="609600" indent="-609600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操作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990600" lvl="1" indent="-533400">
              <a:defRPr/>
            </a:pPr>
            <a:r>
              <a:rPr lang="zh-CN" altLang="en-US" sz="2400" dirty="0">
                <a:cs typeface="+mn-cs"/>
              </a:rPr>
              <a:t>当节点从发送缓存中得到新的一帧，则在下个时隙发送</a:t>
            </a:r>
            <a:endParaRPr lang="en-US" altLang="zh-CN" sz="2400" dirty="0">
              <a:cs typeface="+mn-cs"/>
            </a:endParaRPr>
          </a:p>
          <a:p>
            <a:pPr marL="1390650" lvl="2" indent="-533400">
              <a:defRPr/>
            </a:pPr>
            <a:r>
              <a:rPr lang="zh-CN" altLang="en-US" sz="2000" dirty="0">
                <a:cs typeface="+mn-cs"/>
              </a:rPr>
              <a:t>如果没有碰撞发生，则节点成功发送该帧</a:t>
            </a:r>
            <a:endParaRPr lang="en-US" altLang="zh-CN" sz="2000" dirty="0">
              <a:cs typeface="+mn-cs"/>
            </a:endParaRPr>
          </a:p>
          <a:p>
            <a:pPr marL="1390650" lvl="2" indent="-533400">
              <a:defRPr/>
            </a:pPr>
            <a:r>
              <a:rPr lang="zh-CN" altLang="en-US" sz="2000" dirty="0">
                <a:cs typeface="+mn-cs"/>
              </a:rPr>
              <a:t>如果有碰撞，则节点以概率 </a:t>
            </a:r>
            <a:r>
              <a:rPr lang="en-US" altLang="zh-CN" sz="2000" dirty="0">
                <a:cs typeface="+mn-cs"/>
              </a:rPr>
              <a:t>p </a:t>
            </a:r>
            <a:r>
              <a:rPr lang="zh-CN" altLang="en-US" sz="2000" dirty="0">
                <a:cs typeface="+mn-cs"/>
              </a:rPr>
              <a:t>在随后的每一个时隙内重发该帧直到发送成功</a:t>
            </a:r>
            <a:endParaRPr lang="en-US" altLang="zh-CN" sz="2000" dirty="0">
              <a:cs typeface="+mn-cs"/>
            </a:endParaRP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EE7851-9208-4650-AA5A-19D49748BE23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84522"/>
            <a:ext cx="8229600" cy="884238"/>
          </a:xfrm>
        </p:spPr>
        <p:txBody>
          <a:bodyPr/>
          <a:lstStyle/>
          <a:p>
            <a:pPr eaLnBrk="1" hangingPunct="1"/>
            <a:r>
              <a:rPr lang="zh-CN" altLang="en-US" dirty="0"/>
              <a:t>时隙 </a:t>
            </a:r>
            <a:r>
              <a:rPr lang="en-US" altLang="zh-CN" dirty="0"/>
              <a:t>ALOHA</a:t>
            </a:r>
            <a:endParaRPr lang="en-US" altLang="zh-CN" dirty="0"/>
          </a:p>
        </p:txBody>
      </p:sp>
      <p:pic>
        <p:nvPicPr>
          <p:cNvPr id="36869" name="Picture 3" descr="kurose_c05f11"/>
          <p:cNvPicPr preferRelativeResize="0"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09"/>
          <a:stretch>
            <a:fillRect/>
          </a:stretch>
        </p:blipFill>
        <p:spPr>
          <a:xfrm>
            <a:off x="1043830" y="1565181"/>
            <a:ext cx="6840538" cy="3664019"/>
          </a:xfrm>
          <a:noFill/>
        </p:spPr>
      </p:pic>
      <p:sp>
        <p:nvSpPr>
          <p:cNvPr id="36866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CEA704-7525-41A7-9B5E-0DCF2A037995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2843808" y="1052736"/>
            <a:ext cx="720080" cy="2160240"/>
          </a:xfrm>
          <a:prstGeom prst="irregularSeal1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爆炸形 1 7"/>
          <p:cNvSpPr/>
          <p:nvPr/>
        </p:nvSpPr>
        <p:spPr>
          <a:xfrm>
            <a:off x="4729736" y="995584"/>
            <a:ext cx="720080" cy="2664296"/>
          </a:xfrm>
          <a:prstGeom prst="irregularSeal1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1763688" y="1487875"/>
            <a:ext cx="720080" cy="2160240"/>
          </a:xfrm>
          <a:prstGeom prst="irregularSeal1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9559" y="5414088"/>
            <a:ext cx="619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节点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在第一个时隙碰撞，然后节点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</a:t>
            </a:r>
            <a:r>
              <a:rPr kumimoji="1" lang="zh-CN" altLang="en-US" dirty="0"/>
              <a:t>分别最终在第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个时隙、第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个时隙、第</a:t>
            </a:r>
            <a:r>
              <a:rPr kumimoji="1" lang="en-US" altLang="zh-CN" dirty="0"/>
              <a:t>9</a:t>
            </a:r>
            <a:r>
              <a:rPr kumimoji="1" lang="zh-CN" altLang="en-US" dirty="0"/>
              <a:t>个时隙成功发送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pPr eaLnBrk="1" hangingPunct="1"/>
            <a:r>
              <a:rPr lang="zh-CN" altLang="en-US" dirty="0"/>
              <a:t>时隙 </a:t>
            </a:r>
            <a:r>
              <a:rPr lang="en-US" altLang="zh-CN" dirty="0"/>
              <a:t>ALOHA: </a:t>
            </a:r>
            <a:r>
              <a:rPr lang="zh-CN" altLang="en-US" dirty="0"/>
              <a:t>优缺点</a:t>
            </a:r>
            <a:endParaRPr lang="zh-CN" altLang="en-US" dirty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2776"/>
            <a:ext cx="7931224" cy="471338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优点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允许单个活动的节点以信道的全部带宽 </a:t>
            </a:r>
            <a:r>
              <a:rPr lang="en-US" altLang="zh-CN" sz="2400" i="1" dirty="0">
                <a:solidFill>
                  <a:srgbClr val="FF0000"/>
                </a:solidFill>
              </a:rPr>
              <a:t>R</a:t>
            </a:r>
            <a:r>
              <a:rPr lang="en-US" altLang="zh-CN" sz="2400" dirty="0"/>
              <a:t> bps</a:t>
            </a:r>
            <a:r>
              <a:rPr lang="zh-CN" altLang="en-US" sz="2400" dirty="0"/>
              <a:t>发送帧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分布式、简单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/>
            <a:r>
              <a:rPr lang="zh-CN" altLang="en-US" sz="2800" dirty="0"/>
              <a:t>缺点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活动节点多了以后</a:t>
            </a:r>
            <a:r>
              <a:rPr lang="en-US" altLang="zh-CN" sz="2400" dirty="0"/>
              <a:t>, </a:t>
            </a:r>
            <a:r>
              <a:rPr lang="zh-CN" altLang="en-US" sz="2400" dirty="0"/>
              <a:t>碰撞的机会增加</a:t>
            </a:r>
            <a:r>
              <a:rPr lang="en-US" altLang="zh-CN" sz="2400" dirty="0"/>
              <a:t>, </a:t>
            </a:r>
            <a:r>
              <a:rPr lang="zh-CN" altLang="en-US" sz="2400" dirty="0"/>
              <a:t>效率损失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有时隙闲置，带宽资源浪费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节点能在比发送帧更短的时间内检测到碰撞，资源浪费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需要时钟同步</a:t>
            </a:r>
            <a:endParaRPr lang="en-US" altLang="zh-CN" sz="2400" dirty="0"/>
          </a:p>
        </p:txBody>
      </p:sp>
      <p:sp>
        <p:nvSpPr>
          <p:cNvPr id="37890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DD6339-5297-46A7-A35F-14379BD59802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时隙 </a:t>
            </a:r>
            <a:r>
              <a:rPr lang="en-US" altLang="zh-CN" dirty="0"/>
              <a:t>ALOHA: </a:t>
            </a:r>
            <a:r>
              <a:rPr lang="zh-CN" altLang="en-US" dirty="0"/>
              <a:t>效率</a:t>
            </a:r>
            <a:endParaRPr lang="zh-CN" altLang="en-US" dirty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183F0B-96FB-416D-9A2A-158569166DDF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455116" y="2500313"/>
            <a:ext cx="7861300" cy="336708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假设每个节点在每个时隙都以概率 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zh-CN" altLang="en-US" sz="2800" dirty="0"/>
              <a:t> 发送一帧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效率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节点 </a:t>
            </a:r>
            <a:r>
              <a:rPr lang="en-US" altLang="zh-CN" sz="2400" dirty="0"/>
              <a:t>1 </a:t>
            </a:r>
            <a:r>
              <a:rPr lang="zh-CN" altLang="en-US" sz="2400" dirty="0"/>
              <a:t>在一个时隙发送成功的概率 </a:t>
            </a:r>
            <a:r>
              <a:rPr lang="en-US" altLang="zh-CN" sz="2400" i="1" dirty="0">
                <a:solidFill>
                  <a:srgbClr val="FF0000"/>
                </a:solidFill>
              </a:rPr>
              <a:t>p</a:t>
            </a:r>
            <a:r>
              <a:rPr lang="en-US" altLang="zh-CN" sz="2400" dirty="0">
                <a:solidFill>
                  <a:srgbClr val="FF0000"/>
                </a:solidFill>
              </a:rPr>
              <a:t>(1</a:t>
            </a:r>
            <a:r>
              <a:rPr lang="en-US" altLang="zh-CN" sz="2400" i="1" dirty="0">
                <a:solidFill>
                  <a:srgbClr val="FF0000"/>
                </a:solidFill>
              </a:rPr>
              <a:t>-p)</a:t>
            </a:r>
            <a:r>
              <a:rPr lang="en-US" altLang="zh-CN" sz="2400" i="1" baseline="30000" dirty="0">
                <a:solidFill>
                  <a:srgbClr val="FF0000"/>
                </a:solidFill>
              </a:rPr>
              <a:t> N-</a:t>
            </a:r>
            <a:r>
              <a:rPr lang="en-US" altLang="zh-CN" sz="2400" baseline="30000" dirty="0">
                <a:solidFill>
                  <a:srgbClr val="FF0000"/>
                </a:solidFill>
              </a:rPr>
              <a:t>1</a:t>
            </a:r>
            <a:endParaRPr lang="en-US" altLang="zh-CN" sz="2400" baseline="300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400" dirty="0"/>
              <a:t>在一个时隙内任意节点发送成功的概率 </a:t>
            </a:r>
            <a:r>
              <a:rPr lang="en-US" altLang="zh-CN" sz="2400" i="1" dirty="0" err="1">
                <a:solidFill>
                  <a:srgbClr val="FF0000"/>
                </a:solidFill>
              </a:rPr>
              <a:t>Np</a:t>
            </a:r>
            <a:r>
              <a:rPr lang="en-US" altLang="zh-CN" sz="2400" i="1" dirty="0">
                <a:solidFill>
                  <a:srgbClr val="FF0000"/>
                </a:solidFill>
              </a:rPr>
              <a:t>(1-p)</a:t>
            </a:r>
            <a:r>
              <a:rPr lang="en-US" altLang="zh-CN" sz="2400" i="1" baseline="30000" dirty="0">
                <a:solidFill>
                  <a:srgbClr val="FF0000"/>
                </a:solidFill>
              </a:rPr>
              <a:t> N-1</a:t>
            </a:r>
            <a:r>
              <a:rPr lang="en-US" altLang="zh-CN" sz="2400" baseline="30000" dirty="0">
                <a:solidFill>
                  <a:srgbClr val="D60093"/>
                </a:solidFill>
              </a:rPr>
              <a:t> </a:t>
            </a:r>
            <a:endParaRPr lang="en-US" altLang="zh-CN" sz="2400" baseline="30000" dirty="0">
              <a:solidFill>
                <a:srgbClr val="D60093"/>
              </a:solidFill>
            </a:endParaRPr>
          </a:p>
          <a:p>
            <a:pPr lvl="1" eaLnBrk="1" hangingPunct="1"/>
            <a:r>
              <a:rPr lang="zh-CN" altLang="en-US" sz="2400" dirty="0"/>
              <a:t>寻找一个 </a:t>
            </a:r>
            <a:r>
              <a:rPr lang="en-US" altLang="zh-CN" sz="2400" i="1" dirty="0">
                <a:solidFill>
                  <a:srgbClr val="FF0000"/>
                </a:solidFill>
              </a:rPr>
              <a:t>p*</a:t>
            </a:r>
            <a:r>
              <a:rPr lang="en-US" altLang="zh-CN" sz="2400" i="1" dirty="0">
                <a:solidFill>
                  <a:srgbClr val="D60093"/>
                </a:solidFill>
              </a:rPr>
              <a:t> </a:t>
            </a:r>
            <a:r>
              <a:rPr lang="zh-CN" altLang="en-US" sz="2400" dirty="0"/>
              <a:t>，使</a:t>
            </a:r>
            <a:r>
              <a:rPr lang="en-US" altLang="zh-CN" sz="2400" i="1" dirty="0" err="1">
                <a:solidFill>
                  <a:srgbClr val="FF0000"/>
                </a:solidFill>
              </a:rPr>
              <a:t>Np</a:t>
            </a:r>
            <a:r>
              <a:rPr lang="en-US" altLang="zh-CN" sz="2400" i="1" dirty="0">
                <a:solidFill>
                  <a:srgbClr val="FF0000"/>
                </a:solidFill>
              </a:rPr>
              <a:t>(1-p)</a:t>
            </a:r>
            <a:r>
              <a:rPr lang="en-US" altLang="zh-CN" sz="2400" i="1" baseline="30000" dirty="0">
                <a:solidFill>
                  <a:srgbClr val="FF0000"/>
                </a:solidFill>
              </a:rPr>
              <a:t> N-1</a:t>
            </a:r>
            <a:r>
              <a:rPr lang="zh-CN" altLang="en-US" sz="2400" i="1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最大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当</a:t>
            </a:r>
            <a:r>
              <a:rPr lang="en-US" altLang="zh-CN" sz="2400" dirty="0"/>
              <a:t> </a:t>
            </a:r>
            <a:r>
              <a:rPr lang="en-US" altLang="zh-CN" sz="2400" b="1" i="1" dirty="0">
                <a:solidFill>
                  <a:srgbClr val="C00000"/>
                </a:solidFill>
              </a:rPr>
              <a:t>p*=1/N</a:t>
            </a:r>
            <a:r>
              <a:rPr lang="en-US" altLang="zh-CN" sz="2400" dirty="0"/>
              <a:t>, </a:t>
            </a:r>
            <a:r>
              <a:rPr lang="zh-CN" altLang="en-US" sz="2400" dirty="0"/>
              <a:t>得到时隙</a:t>
            </a:r>
            <a:r>
              <a:rPr lang="en-US" altLang="zh-CN" sz="2400" dirty="0"/>
              <a:t>ALOHA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C00000"/>
                </a:solidFill>
              </a:rPr>
              <a:t>最大效率</a:t>
            </a:r>
            <a:r>
              <a:rPr lang="en-US" altLang="zh-CN" sz="2400" b="1" dirty="0">
                <a:solidFill>
                  <a:srgbClr val="C00000"/>
                </a:solidFill>
              </a:rPr>
              <a:t>: </a:t>
            </a:r>
            <a:r>
              <a:rPr lang="en-US" altLang="zh-CN" sz="2400" b="1" i="1" dirty="0">
                <a:solidFill>
                  <a:srgbClr val="C00000"/>
                </a:solidFill>
              </a:rPr>
              <a:t>1/e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</p:nvPr>
        </p:nvGraphicFramePr>
        <p:xfrm>
          <a:off x="2915816" y="5445026"/>
          <a:ext cx="33575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5" imgW="1701800" imgH="292100" progId="Equation.3">
                  <p:embed/>
                </p:oleObj>
              </mc:Choice>
              <mc:Fallback>
                <p:oleObj name="公式" r:id="rId5" imgW="1701800" imgH="2921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445026"/>
                        <a:ext cx="3357563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9552" y="1518617"/>
            <a:ext cx="7424737" cy="8302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</a:rPr>
              <a:t>效率是从长期来看，在有</a:t>
            </a:r>
            <a:r>
              <a:rPr lang="zh-CN" altLang="en-US" sz="2400" dirty="0">
                <a:solidFill>
                  <a:srgbClr val="C00000"/>
                </a:solidFill>
              </a:rPr>
              <a:t>大量节点</a:t>
            </a:r>
            <a:r>
              <a:rPr lang="zh-CN" altLang="en-US" sz="2400" dirty="0">
                <a:solidFill>
                  <a:srgbClr val="000000"/>
                </a:solidFill>
              </a:rPr>
              <a:t>、每个节点都有许多帧要发送的情况下，成功发送的时隙所占的比例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547716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最优概率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691680" y="5269270"/>
            <a:ext cx="252028" cy="2479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日期占位符 1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链路层服务</a:t>
            </a:r>
            <a:endParaRPr lang="en-US" altLang="zh-CN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84188" y="1347217"/>
            <a:ext cx="8264276" cy="5034111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成帧 </a:t>
            </a:r>
            <a:r>
              <a:rPr lang="en-US" altLang="zh-CN" sz="2800" dirty="0">
                <a:solidFill>
                  <a:srgbClr val="FF0000"/>
                </a:solidFill>
              </a:rPr>
              <a:t>framing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把数据报封装成帧</a:t>
            </a:r>
            <a:r>
              <a:rPr lang="en-US" altLang="zh-CN" sz="2400" dirty="0"/>
              <a:t>,</a:t>
            </a:r>
            <a:r>
              <a:rPr lang="zh-CN" altLang="en-US" sz="2400" dirty="0"/>
              <a:t>加上报头</a:t>
            </a:r>
            <a:r>
              <a:rPr lang="en-US" altLang="zh-CN" sz="2400" dirty="0"/>
              <a:t>header</a:t>
            </a:r>
            <a:r>
              <a:rPr lang="zh-CN" altLang="en-US" sz="2400" dirty="0"/>
              <a:t>和报尾</a:t>
            </a:r>
            <a:r>
              <a:rPr lang="en-US" altLang="zh-CN" sz="2400" dirty="0"/>
              <a:t>trailer(</a:t>
            </a:r>
            <a:r>
              <a:rPr lang="zh-CN" altLang="en-US" sz="2400" dirty="0"/>
              <a:t>帧格式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链路访问 </a:t>
            </a:r>
            <a:r>
              <a:rPr lang="en-US" altLang="zh-CN" sz="2800" dirty="0">
                <a:solidFill>
                  <a:srgbClr val="FF0000"/>
                </a:solidFill>
              </a:rPr>
              <a:t>link access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当多个节点共享媒介时</a:t>
            </a:r>
            <a:r>
              <a:rPr lang="en-US" altLang="zh-CN" sz="2400" dirty="0"/>
              <a:t>, </a:t>
            </a:r>
            <a:r>
              <a:rPr lang="zh-CN" altLang="en-US" sz="2400" dirty="0"/>
              <a:t>负责信道的访问控制</a:t>
            </a:r>
            <a:r>
              <a:rPr lang="en-US" altLang="zh-CN" sz="2400" dirty="0"/>
              <a:t>(</a:t>
            </a:r>
            <a:r>
              <a:rPr lang="zh-CN" altLang="en-US" sz="2400" dirty="0"/>
              <a:t>多种方法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帧的报头中使用</a:t>
            </a:r>
            <a:r>
              <a:rPr lang="en-US" altLang="zh-CN" sz="2400" dirty="0"/>
              <a:t>“MAC” </a:t>
            </a:r>
            <a:r>
              <a:rPr lang="zh-CN" altLang="en-US" sz="2400" dirty="0"/>
              <a:t>地址以识别源节点和目的节点</a:t>
            </a:r>
            <a:r>
              <a:rPr lang="en-US" altLang="zh-CN" sz="2400" dirty="0"/>
              <a:t>  </a:t>
            </a:r>
            <a:endParaRPr lang="en-US" altLang="zh-CN" sz="2400" dirty="0"/>
          </a:p>
          <a:p>
            <a:pPr lvl="2" eaLnBrk="1" hangingPunct="1"/>
            <a:r>
              <a:rPr lang="zh-CN" altLang="en-US" sz="2000" dirty="0"/>
              <a:t>与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地址不同</a:t>
            </a:r>
            <a:r>
              <a:rPr lang="en-US" altLang="zh-CN" sz="2000" dirty="0"/>
              <a:t>!</a:t>
            </a:r>
            <a:endParaRPr lang="en-US" altLang="zh-CN" sz="2000" dirty="0"/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相邻节点之间的可靠数据传输 </a:t>
            </a:r>
            <a:r>
              <a:rPr lang="en-US" altLang="zh-CN" sz="2800" dirty="0">
                <a:solidFill>
                  <a:srgbClr val="FF0000"/>
                </a:solidFill>
              </a:rPr>
              <a:t>reliable delivery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400" dirty="0"/>
              <a:t>在第三章</a:t>
            </a:r>
            <a:r>
              <a:rPr lang="en-US" altLang="zh-CN" sz="2400" dirty="0"/>
              <a:t>(</a:t>
            </a:r>
            <a:r>
              <a:rPr lang="zh-CN" altLang="en-US" sz="2400" dirty="0"/>
              <a:t>运输层</a:t>
            </a:r>
            <a:r>
              <a:rPr lang="en-US" altLang="zh-CN" sz="2400" dirty="0"/>
              <a:t>)</a:t>
            </a:r>
            <a:r>
              <a:rPr lang="zh-CN" altLang="en-US" sz="2400" dirty="0"/>
              <a:t>已经学习过相关的内容 </a:t>
            </a:r>
            <a:r>
              <a:rPr lang="en-US" altLang="zh-CN" sz="2400" dirty="0"/>
              <a:t>!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在低位差链路上很少使用</a:t>
            </a:r>
            <a:r>
              <a:rPr lang="en-US" altLang="zh-CN" sz="2400" dirty="0"/>
              <a:t> (</a:t>
            </a:r>
            <a:r>
              <a:rPr lang="zh-CN" altLang="en-US" sz="2400" dirty="0"/>
              <a:t>如光纤链路</a:t>
            </a:r>
            <a:r>
              <a:rPr lang="en-US" altLang="zh-CN" sz="2400" dirty="0"/>
              <a:t>, </a:t>
            </a:r>
            <a:r>
              <a:rPr lang="zh-CN" altLang="en-US" sz="2400" dirty="0"/>
              <a:t>某些双绞线链路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无线链路经常使用</a:t>
            </a:r>
            <a:r>
              <a:rPr lang="en-US" altLang="zh-CN" sz="2400" dirty="0"/>
              <a:t>(</a:t>
            </a:r>
            <a:r>
              <a:rPr lang="zh-CN" altLang="en-US" sz="2400" dirty="0"/>
              <a:t>确认</a:t>
            </a:r>
            <a:r>
              <a:rPr lang="en-US" altLang="zh-CN" sz="2400" dirty="0"/>
              <a:t>&amp;</a:t>
            </a:r>
            <a:r>
              <a:rPr lang="zh-CN" altLang="en-US" sz="2400" dirty="0"/>
              <a:t>重传机制</a:t>
            </a:r>
            <a:r>
              <a:rPr lang="en-US" altLang="zh-CN" sz="2400" dirty="0"/>
              <a:t>): </a:t>
            </a:r>
            <a:r>
              <a:rPr lang="zh-CN" altLang="en-US" sz="2400" dirty="0"/>
              <a:t>高差错率</a:t>
            </a:r>
            <a:endParaRPr lang="en-US" altLang="zh-CN" sz="2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清华大学2022秋 W10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Slide Number Placeholder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2904E1-109F-497E-BEA0-C67B0E7F439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5949280"/>
            <a:ext cx="806489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Q: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为什么在链路层和端到端的基础上都提供可靠传输服务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?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随机访问协议</a:t>
            </a:r>
            <a:r>
              <a:rPr lang="en-US" altLang="zh-CN" dirty="0"/>
              <a:t>Case 2: </a:t>
            </a:r>
            <a:r>
              <a:rPr lang="zh-CN" altLang="en-US" dirty="0"/>
              <a:t>纯 </a:t>
            </a:r>
            <a:r>
              <a:rPr lang="en-US" altLang="zh-CN" dirty="0"/>
              <a:t>ALOHA</a:t>
            </a:r>
            <a:endParaRPr lang="en-US" altLang="zh-CN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51917"/>
            <a:ext cx="8229600" cy="4713387"/>
          </a:xfrm>
        </p:spPr>
        <p:txBody>
          <a:bodyPr/>
          <a:lstStyle/>
          <a:p>
            <a:pPr eaLnBrk="1" hangingPunct="1"/>
            <a:r>
              <a:rPr lang="zh-CN" altLang="en-US" dirty="0"/>
              <a:t>第一个</a:t>
            </a:r>
            <a:r>
              <a:rPr lang="en-US" altLang="zh-CN" dirty="0"/>
              <a:t> ALOHA </a:t>
            </a:r>
            <a:r>
              <a:rPr lang="zh-CN" altLang="en-US" dirty="0"/>
              <a:t>协议</a:t>
            </a:r>
            <a:r>
              <a:rPr lang="en-US" altLang="zh-CN" dirty="0"/>
              <a:t>, </a:t>
            </a:r>
            <a:r>
              <a:rPr lang="en-US" altLang="zh-CN" sz="2800" dirty="0"/>
              <a:t>Norm Abramson 1970</a:t>
            </a:r>
            <a:endParaRPr lang="en-US" altLang="zh-CN" sz="2800" dirty="0"/>
          </a:p>
          <a:p>
            <a:pPr lvl="1"/>
            <a:r>
              <a:rPr lang="en-US" altLang="zh-CN" dirty="0"/>
              <a:t>ALOHA</a:t>
            </a:r>
            <a:r>
              <a:rPr lang="zh-CN" altLang="en-US" dirty="0"/>
              <a:t>，夏威夷人问候语，</a:t>
            </a:r>
            <a:r>
              <a:rPr lang="en-US" altLang="zh-CN" dirty="0"/>
              <a:t>”</a:t>
            </a:r>
            <a:r>
              <a:rPr lang="zh-CN" altLang="en-US" dirty="0"/>
              <a:t>你好</a:t>
            </a:r>
            <a:r>
              <a:rPr lang="en-US" altLang="zh-CN" dirty="0"/>
              <a:t>”</a:t>
            </a:r>
            <a:endParaRPr lang="en-US" altLang="zh-CN" dirty="0"/>
          </a:p>
          <a:p>
            <a:pPr eaLnBrk="1" hangingPunct="1"/>
            <a:r>
              <a:rPr lang="zh-CN" altLang="en-US" dirty="0"/>
              <a:t>导致以太网的产生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不分时隙，</a:t>
            </a:r>
            <a:r>
              <a:rPr lang="zh-CN" altLang="en-US" dirty="0">
                <a:solidFill>
                  <a:srgbClr val="C00000"/>
                </a:solidFill>
              </a:rPr>
              <a:t>不需同步</a:t>
            </a:r>
            <a:endParaRPr lang="en-US" altLang="zh-CN" dirty="0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 dirty="0"/>
              <a:t>当帧一到达就立刻发送</a:t>
            </a:r>
            <a:endParaRPr lang="en-US" altLang="zh-CN" dirty="0"/>
          </a:p>
          <a:p>
            <a:pPr eaLnBrk="1" hangingPunct="1"/>
            <a:r>
              <a:rPr lang="zh-CN" altLang="en-US" dirty="0"/>
              <a:t>发生冲突后，以概率</a:t>
            </a:r>
            <a:r>
              <a:rPr lang="en-US" altLang="zh-CN" dirty="0"/>
              <a:t>p</a:t>
            </a:r>
            <a:r>
              <a:rPr lang="zh-CN" altLang="en-US" dirty="0"/>
              <a:t>重传</a:t>
            </a:r>
            <a:endParaRPr lang="en-US" altLang="zh-CN" dirty="0"/>
          </a:p>
          <a:p>
            <a:pPr eaLnBrk="1" hangingPunct="1"/>
            <a:r>
              <a:rPr lang="zh-CN" altLang="en-US" dirty="0"/>
              <a:t>大量用户时的最佳效率</a:t>
            </a:r>
            <a:r>
              <a:rPr lang="en-US" altLang="zh-CN" dirty="0"/>
              <a:t>: </a:t>
            </a:r>
            <a:r>
              <a:rPr lang="en-US" altLang="zh-CN" i="1" dirty="0">
                <a:solidFill>
                  <a:srgbClr val="FF0000"/>
                </a:solidFill>
              </a:rPr>
              <a:t>1/(2e)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F9B6FD-402E-452D-8FDD-8A62C83691C5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96639"/>
            <a:ext cx="8229600" cy="972121"/>
          </a:xfrm>
        </p:spPr>
        <p:txBody>
          <a:bodyPr/>
          <a:lstStyle/>
          <a:p>
            <a:r>
              <a:rPr lang="zh-CN" altLang="en-US" dirty="0"/>
              <a:t>纯</a:t>
            </a:r>
            <a:r>
              <a:rPr lang="en-US" altLang="zh-CN" dirty="0"/>
              <a:t> Aloha </a:t>
            </a:r>
            <a:r>
              <a:rPr lang="zh-CN" altLang="en-US" dirty="0"/>
              <a:t>的效率</a:t>
            </a:r>
            <a:endParaRPr lang="en-US" altLang="zh-CN" sz="44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11931" y="4071938"/>
            <a:ext cx="8264525" cy="24050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Font typeface="ZapfDingbats"/>
              <a:buNone/>
            </a:pPr>
            <a:r>
              <a:rPr lang="en-US" altLang="zh-CN" sz="1800" dirty="0"/>
              <a:t>P(</a:t>
            </a:r>
            <a:r>
              <a:rPr lang="zh-CN" altLang="en-US" sz="1800" dirty="0"/>
              <a:t>某节点发送成功</a:t>
            </a:r>
            <a:r>
              <a:rPr lang="en-US" altLang="zh-CN" sz="1800" dirty="0"/>
              <a:t>) = P(</a:t>
            </a:r>
            <a:r>
              <a:rPr lang="zh-CN" altLang="en-US" sz="1800" dirty="0"/>
              <a:t>节点发送</a:t>
            </a:r>
            <a:r>
              <a:rPr lang="en-US" altLang="zh-CN" sz="1800" dirty="0"/>
              <a:t>) </a:t>
            </a:r>
            <a:r>
              <a:rPr lang="en-US" altLang="zh-CN" sz="2800" baseline="16000" dirty="0"/>
              <a:t>.</a:t>
            </a:r>
            <a:r>
              <a:rPr lang="en-US" altLang="zh-CN" sz="1800" dirty="0"/>
              <a:t> P(</a:t>
            </a:r>
            <a:r>
              <a:rPr lang="zh-CN" altLang="en-US" sz="1800" dirty="0"/>
              <a:t>无其他节点在</a:t>
            </a:r>
            <a:r>
              <a:rPr lang="en-US" altLang="zh-CN" sz="1800" dirty="0"/>
              <a:t> [t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-1,t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] </a:t>
            </a:r>
            <a:r>
              <a:rPr lang="zh-CN" altLang="en-US" sz="1800" dirty="0"/>
              <a:t>发送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>
              <a:lnSpc>
                <a:spcPct val="160000"/>
              </a:lnSpc>
              <a:buFont typeface="ZapfDingbats"/>
              <a:buNone/>
            </a:pPr>
            <a:r>
              <a:rPr lang="en-US" altLang="zh-CN" sz="2800" baseline="16000" dirty="0"/>
              <a:t>                              . </a:t>
            </a:r>
            <a:r>
              <a:rPr lang="en-US" altLang="zh-CN" sz="1800" dirty="0"/>
              <a:t>P(</a:t>
            </a:r>
            <a:r>
              <a:rPr lang="zh-CN" altLang="en-US" sz="1800" dirty="0"/>
              <a:t>无其他节点在</a:t>
            </a:r>
            <a:r>
              <a:rPr lang="en-US" altLang="zh-CN" sz="1800" dirty="0"/>
              <a:t> [t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,t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+1] </a:t>
            </a:r>
            <a:r>
              <a:rPr lang="zh-CN" altLang="en-US" sz="1800" dirty="0"/>
              <a:t>发送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>
              <a:lnSpc>
                <a:spcPct val="160000"/>
              </a:lnSpc>
              <a:buFont typeface="ZapfDingbats"/>
              <a:buNone/>
            </a:pPr>
            <a:r>
              <a:rPr lang="en-US" altLang="zh-CN" sz="1800" dirty="0"/>
              <a:t>                             = p </a:t>
            </a:r>
            <a:r>
              <a:rPr lang="en-US" altLang="zh-CN" sz="2800" baseline="16000" dirty="0"/>
              <a:t>. </a:t>
            </a:r>
            <a:r>
              <a:rPr lang="en-US" altLang="zh-CN" sz="1800" dirty="0"/>
              <a:t>(1-p)</a:t>
            </a:r>
            <a:r>
              <a:rPr lang="en-US" altLang="zh-CN" sz="1800" b="1" baseline="30000" dirty="0"/>
              <a:t>N-1</a:t>
            </a:r>
            <a:r>
              <a:rPr lang="en-US" altLang="zh-CN" sz="2800" baseline="16000" dirty="0"/>
              <a:t> . </a:t>
            </a:r>
            <a:r>
              <a:rPr lang="en-US" altLang="zh-CN" sz="1800" dirty="0"/>
              <a:t>(1-p)</a:t>
            </a:r>
            <a:r>
              <a:rPr lang="en-US" altLang="zh-CN" sz="1800" b="1" baseline="30000" dirty="0"/>
              <a:t>N-1   </a:t>
            </a:r>
            <a:r>
              <a:rPr lang="en-US" altLang="zh-CN" sz="1800" b="1" dirty="0"/>
              <a:t>= </a:t>
            </a:r>
            <a:r>
              <a:rPr lang="en-US" altLang="zh-CN" sz="1800" dirty="0"/>
              <a:t>p </a:t>
            </a:r>
            <a:r>
              <a:rPr lang="en-US" altLang="zh-CN" sz="2800" baseline="16000" dirty="0"/>
              <a:t>. </a:t>
            </a:r>
            <a:r>
              <a:rPr lang="en-US" altLang="zh-CN" sz="1800" dirty="0"/>
              <a:t>(1-p)</a:t>
            </a:r>
            <a:r>
              <a:rPr lang="en-US" altLang="zh-CN" sz="1800" b="1" baseline="30000" dirty="0"/>
              <a:t>2(N-1)</a:t>
            </a:r>
            <a:r>
              <a:rPr lang="en-US" altLang="zh-CN" sz="2800" baseline="16000" dirty="0"/>
              <a:t> </a:t>
            </a:r>
            <a:endParaRPr lang="en-US" altLang="zh-CN" sz="2800" baseline="16000" dirty="0"/>
          </a:p>
          <a:p>
            <a:pPr>
              <a:lnSpc>
                <a:spcPct val="160000"/>
              </a:lnSpc>
              <a:buFont typeface="ZapfDingbats"/>
              <a:buNone/>
            </a:pPr>
            <a:r>
              <a:rPr lang="en-US" altLang="zh-CN" sz="2800" baseline="16000" dirty="0"/>
              <a:t>         </a:t>
            </a:r>
            <a:r>
              <a:rPr lang="zh-CN" altLang="en-US" sz="2800" baseline="16000" dirty="0"/>
              <a:t>系统效率为</a:t>
            </a:r>
            <a:r>
              <a:rPr lang="en-US" altLang="zh-CN" sz="2200" dirty="0" err="1"/>
              <a:t>N</a:t>
            </a:r>
            <a:r>
              <a:rPr lang="en-US" altLang="zh-CN" sz="2400" baseline="16000" dirty="0" err="1"/>
              <a:t>.</a:t>
            </a:r>
            <a:r>
              <a:rPr lang="en-US" altLang="zh-CN" sz="2200" dirty="0" err="1"/>
              <a:t>p</a:t>
            </a:r>
            <a:r>
              <a:rPr lang="en-US" altLang="zh-CN" sz="3500" baseline="16000" dirty="0"/>
              <a:t>.</a:t>
            </a:r>
            <a:r>
              <a:rPr lang="en-US" altLang="zh-CN" sz="2200" dirty="0"/>
              <a:t>(1-p)</a:t>
            </a:r>
            <a:r>
              <a:rPr lang="en-US" altLang="zh-CN" sz="2200" b="1" baseline="30000" dirty="0"/>
              <a:t>2(N-1)</a:t>
            </a:r>
            <a:r>
              <a:rPr lang="en-US" altLang="zh-CN" sz="2800" baseline="16000" dirty="0"/>
              <a:t> ,</a:t>
            </a:r>
            <a:r>
              <a:rPr lang="en-US" altLang="zh-CN" sz="2800" dirty="0"/>
              <a:t> </a:t>
            </a:r>
            <a:r>
              <a:rPr lang="zh-CN" altLang="en-US" sz="2800" baseline="16000" dirty="0"/>
              <a:t>选择最优的 </a:t>
            </a:r>
            <a:r>
              <a:rPr lang="en-US" altLang="zh-CN" sz="2800" baseline="16000" dirty="0"/>
              <a:t>p =1/(2N-1)</a:t>
            </a:r>
            <a:r>
              <a:rPr lang="zh-CN" altLang="en-US" sz="2800" baseline="16000" dirty="0"/>
              <a:t>，令</a:t>
            </a:r>
            <a:r>
              <a:rPr lang="en-US" altLang="zh-CN" sz="2800" baseline="16000" dirty="0"/>
              <a:t> n -&gt;  </a:t>
            </a:r>
            <a:r>
              <a:rPr lang="en-US" altLang="zh-CN" sz="2800" baseline="16000" dirty="0">
                <a:sym typeface="Symbol" panose="05050102010706020507" pitchFamily="18" charset="2"/>
              </a:rPr>
              <a:t></a:t>
            </a:r>
            <a:r>
              <a:rPr lang="en-US" altLang="zh-CN" sz="2800" baseline="16000" dirty="0"/>
              <a:t> ...</a:t>
            </a:r>
            <a:br>
              <a:rPr lang="en-US" altLang="zh-CN" sz="2800" baseline="16000" dirty="0"/>
            </a:br>
            <a:r>
              <a:rPr lang="en-US" altLang="zh-CN" sz="2800" baseline="16000" dirty="0"/>
              <a:t>          </a:t>
            </a:r>
            <a:r>
              <a:rPr lang="zh-CN" altLang="en-US" sz="2800" baseline="16000" dirty="0"/>
              <a:t>最佳效率</a:t>
            </a:r>
            <a:r>
              <a:rPr lang="en-US" altLang="zh-CN" sz="2800" baseline="16000" dirty="0"/>
              <a:t> = 1/(2e) = 0.18 </a:t>
            </a:r>
            <a:r>
              <a:rPr lang="en-US" altLang="zh-CN" sz="1800" dirty="0"/>
              <a:t>	</a:t>
            </a:r>
            <a:endParaRPr lang="en-US" altLang="zh-CN" sz="2000" b="1" i="1" dirty="0"/>
          </a:p>
        </p:txBody>
      </p:sp>
      <p:sp>
        <p:nvSpPr>
          <p:cNvPr id="39944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20D65E-72A3-4DD7-93B7-BCBB53047070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52120" y="4628363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更低效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但完全分布式实现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39941" name="Picture 4" descr="5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28750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20072" y="1476896"/>
            <a:ext cx="37861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碰撞机会增加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t</a:t>
            </a:r>
            <a:r>
              <a:rPr lang="en-US" altLang="zh-CN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时刻发送的帧会和在</a:t>
            </a: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[t</a:t>
            </a:r>
            <a:r>
              <a:rPr lang="en-US" altLang="zh-CN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-1,t</a:t>
            </a:r>
            <a:r>
              <a:rPr lang="en-US" altLang="zh-CN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+1] </a:t>
            </a:r>
            <a:r>
              <a:rPr lang="zh-CN" altLang="en-US" dirty="0">
                <a:solidFill>
                  <a:srgbClr val="000000"/>
                </a:solidFill>
                <a:latin typeface="Comic Sans MS" panose="030F0702030302020204" pitchFamily="66" charset="0"/>
              </a:rPr>
              <a:t>时间段内发送的其他帧碰撞</a:t>
            </a:r>
            <a:endParaRPr lang="zh-CN" altLang="en-US" sz="16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160" y="2804735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假设：在任何一个帧传输时段内，每个节点均以概率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尝试传输帧；传完一个帧后能检测是否发生碰撞；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0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57188" y="260648"/>
            <a:ext cx="8464550" cy="114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载波侦听多路访问 </a:t>
            </a:r>
            <a:r>
              <a:rPr lang="en-US" altLang="zh-CN" dirty="0"/>
              <a:t>CSMA </a:t>
            </a:r>
            <a:br>
              <a:rPr lang="en-US" altLang="zh-CN" dirty="0"/>
            </a:br>
            <a:r>
              <a:rPr lang="en-US" altLang="zh-CN" sz="3200" dirty="0"/>
              <a:t>(Carrier Sense Multiple Access)</a:t>
            </a:r>
            <a:endParaRPr lang="en-US" altLang="zh-CN" sz="44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628800"/>
            <a:ext cx="8296275" cy="3246437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zh-CN" sz="2800" b="1" u="sng" dirty="0">
                <a:solidFill>
                  <a:srgbClr val="FF0000"/>
                </a:solidFill>
              </a:rPr>
              <a:t>CSMA</a:t>
            </a:r>
            <a:r>
              <a:rPr lang="en-US" altLang="zh-CN" sz="2800" u="sng" dirty="0">
                <a:solidFill>
                  <a:srgbClr val="FF0000"/>
                </a:solidFill>
              </a:rPr>
              <a:t>:</a:t>
            </a:r>
            <a:r>
              <a:rPr lang="en-US" altLang="zh-CN" sz="2800" dirty="0"/>
              <a:t> </a:t>
            </a:r>
            <a:r>
              <a:rPr lang="zh-CN" altLang="en-US" sz="2800" dirty="0"/>
              <a:t>在发送前先侦听信道</a:t>
            </a:r>
            <a:r>
              <a:rPr lang="en-US" altLang="zh-CN" sz="2800" dirty="0"/>
              <a:t>(</a:t>
            </a:r>
            <a:r>
              <a:rPr lang="zh-CN" altLang="en-US" sz="2800" dirty="0"/>
              <a:t>检测电平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zh-CN" altLang="en-US" sz="2800" dirty="0"/>
              <a:t>如果信道空闲，则发送整个帧</a:t>
            </a:r>
            <a:endParaRPr lang="en-US" altLang="zh-CN" sz="2800" dirty="0"/>
          </a:p>
          <a:p>
            <a:r>
              <a:rPr lang="zh-CN" altLang="en-US" sz="2800" dirty="0"/>
              <a:t>如果检测到信道忙，推迟发送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br>
              <a:rPr lang="en-US" altLang="zh-CN" sz="2800" dirty="0"/>
            </a:br>
            <a:endParaRPr lang="en-US" altLang="zh-CN" sz="2800" dirty="0"/>
          </a:p>
          <a:p>
            <a:r>
              <a:rPr lang="zh-CN" altLang="en-US" sz="2800" dirty="0"/>
              <a:t>类比人类社会</a:t>
            </a:r>
            <a:r>
              <a:rPr lang="en-US" altLang="zh-CN" sz="2800" dirty="0"/>
              <a:t>: </a:t>
            </a:r>
            <a:r>
              <a:rPr lang="zh-CN" altLang="en-US" sz="2800" dirty="0"/>
              <a:t>不要打断别人的谈话！</a:t>
            </a:r>
            <a:endParaRPr lang="en-US" altLang="zh-CN" sz="2800" dirty="0"/>
          </a:p>
        </p:txBody>
      </p:sp>
      <p:sp>
        <p:nvSpPr>
          <p:cNvPr id="4096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F73255-EF48-461B-9C54-CEFEB121406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41784"/>
            <a:ext cx="8136904" cy="926976"/>
          </a:xfrm>
        </p:spPr>
        <p:txBody>
          <a:bodyPr/>
          <a:lstStyle/>
          <a:p>
            <a:r>
              <a:rPr lang="en-US" altLang="zh-CN" dirty="0"/>
              <a:t>CSMA </a:t>
            </a:r>
            <a:r>
              <a:rPr lang="zh-CN" altLang="en-US" dirty="0"/>
              <a:t>碰撞</a:t>
            </a:r>
            <a:endParaRPr lang="en-US" altLang="zh-CN" dirty="0"/>
          </a:p>
        </p:txBody>
      </p:sp>
      <p:sp>
        <p:nvSpPr>
          <p:cNvPr id="41993" name="灯片编号占位符 8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6987EC-BFF4-436E-9DC7-C9A695D8399E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536" y="1916832"/>
            <a:ext cx="37941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碰撞仍然会发生</a:t>
            </a: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:</a:t>
            </a:r>
            <a:endParaRPr lang="en-US" altLang="zh-CN" sz="2400" b="1" dirty="0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传播时延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(propagation delay)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使得两个节点不能听到对方的发送</a:t>
            </a:r>
            <a:endParaRPr lang="en-US" altLang="zh-CN" sz="2400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98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7544" y="3068960"/>
            <a:ext cx="34988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碰撞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400" b="1" dirty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整个分组传送时间浪费了（发送出的数据因碰撞无效）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59325" y="1364258"/>
            <a:ext cx="37731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节点的空间布局，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将先后发送分组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82018" y="4220393"/>
            <a:ext cx="4247902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注意距离和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传播时延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在确定碰撞概率中的角色：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例如，在千兆以太网中，假设链路长度为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200m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传播时延为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微秒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，在此期间能传输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1000bit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数据，不可忽视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4" name="Picture 3" descr="5"/>
          <p:cNvPicPr>
            <a:picLocks noChangeAspect="1" noChangeArrowheads="1"/>
          </p:cNvPicPr>
          <p:nvPr/>
        </p:nvPicPr>
        <p:blipFill>
          <a:blip r:embed="rId7" cstate="print"/>
          <a:srcRect t="8630"/>
          <a:stretch>
            <a:fillRect/>
          </a:stretch>
        </p:blipFill>
        <p:spPr bwMode="auto">
          <a:xfrm>
            <a:off x="4443413" y="1916832"/>
            <a:ext cx="4287837" cy="461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87"/>
          <p:cNvSpPr>
            <a:spLocks noChangeArrowheads="1"/>
          </p:cNvSpPr>
          <p:nvPr/>
        </p:nvSpPr>
        <p:spPr bwMode="auto">
          <a:xfrm>
            <a:off x="4827588" y="2710633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88"/>
          <p:cNvSpPr>
            <a:spLocks noChangeArrowheads="1"/>
          </p:cNvSpPr>
          <p:nvPr/>
        </p:nvSpPr>
        <p:spPr bwMode="auto">
          <a:xfrm>
            <a:off x="4835525" y="2968526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Rectangle 90"/>
          <p:cNvSpPr>
            <a:spLocks noChangeArrowheads="1"/>
          </p:cNvSpPr>
          <p:nvPr/>
        </p:nvSpPr>
        <p:spPr bwMode="auto">
          <a:xfrm>
            <a:off x="4797425" y="3220939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Rectangle 91"/>
          <p:cNvSpPr>
            <a:spLocks noChangeArrowheads="1"/>
          </p:cNvSpPr>
          <p:nvPr/>
        </p:nvSpPr>
        <p:spPr bwMode="auto">
          <a:xfrm>
            <a:off x="4770438" y="4829075"/>
            <a:ext cx="3834010" cy="17851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Rectangle 92"/>
          <p:cNvSpPr>
            <a:spLocks noChangeArrowheads="1"/>
          </p:cNvSpPr>
          <p:nvPr/>
        </p:nvSpPr>
        <p:spPr bwMode="auto">
          <a:xfrm>
            <a:off x="4764088" y="1700808"/>
            <a:ext cx="4040187" cy="10137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98"/>
          <p:cNvGrpSpPr/>
          <p:nvPr/>
        </p:nvGrpSpPr>
        <p:grpSpPr bwMode="auto">
          <a:xfrm>
            <a:off x="4948238" y="1765697"/>
            <a:ext cx="3513137" cy="628650"/>
            <a:chOff x="3117" y="180"/>
            <a:chExt cx="2213" cy="396"/>
          </a:xfrm>
        </p:grpSpPr>
        <p:grpSp>
          <p:nvGrpSpPr>
            <p:cNvPr id="4" name="Group 67"/>
            <p:cNvGrpSpPr/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6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Freeform 69"/>
              <p:cNvSpPr/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" name="Group 70"/>
            <p:cNvGrpSpPr/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4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" name="Freeform 72"/>
              <p:cNvSpPr/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73"/>
            <p:cNvGrpSpPr/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2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3" name="Freeform 75"/>
              <p:cNvSpPr/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76"/>
            <p:cNvGrpSpPr/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0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" name="Freeform 78"/>
              <p:cNvSpPr/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788024" y="23488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b="1" dirty="0">
                <a:solidFill>
                  <a:srgbClr val="FFC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5536" y="1484784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既然有侦听，为何还碰撞？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日期占位符 1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46646"/>
            <a:ext cx="7772400" cy="922114"/>
          </a:xfrm>
        </p:spPr>
        <p:txBody>
          <a:bodyPr/>
          <a:lstStyle/>
          <a:p>
            <a:r>
              <a:rPr lang="en-US" altLang="zh-CN" dirty="0"/>
              <a:t>CSMA/CD (</a:t>
            </a:r>
            <a:r>
              <a:rPr lang="zh-CN" altLang="en-US" sz="2800" dirty="0"/>
              <a:t>碰撞检测</a:t>
            </a:r>
            <a:r>
              <a:rPr lang="zh-CN" altLang="en-US" sz="3200" dirty="0"/>
              <a:t> </a:t>
            </a:r>
            <a:r>
              <a:rPr lang="en-US" altLang="zh-CN" sz="3200" dirty="0"/>
              <a:t>Collision Detection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22288" y="1433513"/>
            <a:ext cx="8514208" cy="528796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ZapfDingbats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CSMA/CD:</a:t>
            </a:r>
            <a:r>
              <a:rPr lang="en-US" altLang="zh-CN" sz="2400" dirty="0"/>
              <a:t> </a:t>
            </a:r>
            <a:r>
              <a:rPr lang="zh-CN" altLang="en-US" sz="2400" dirty="0"/>
              <a:t>载波侦听和推迟机制和</a:t>
            </a:r>
            <a:r>
              <a:rPr lang="en-US" altLang="zh-CN" sz="2400" dirty="0"/>
              <a:t> CSMA </a:t>
            </a:r>
            <a:r>
              <a:rPr lang="zh-CN" altLang="en-US" sz="2400" dirty="0"/>
              <a:t>一样，额外增加了碰撞检测（</a:t>
            </a:r>
            <a:r>
              <a:rPr lang="en-US" altLang="zh-CN" sz="2400" dirty="0"/>
              <a:t>collision</a:t>
            </a:r>
            <a:r>
              <a:rPr lang="zh-CN" altLang="en-US" sz="2400" dirty="0"/>
              <a:t> </a:t>
            </a:r>
            <a:r>
              <a:rPr lang="en-US" altLang="zh-CN" sz="2400" dirty="0"/>
              <a:t>detection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在短时间内检测到碰撞</a:t>
            </a:r>
            <a:r>
              <a:rPr lang="en-US" altLang="zh-CN" sz="2000" dirty="0"/>
              <a:t>(</a:t>
            </a:r>
            <a:r>
              <a:rPr lang="zh-CN" altLang="en-US" sz="2000" dirty="0"/>
              <a:t>不必等传完整个帧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取消发生碰撞的帧发送，以减少信道的浪费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碰撞检测</a:t>
            </a:r>
            <a:r>
              <a:rPr lang="en-US" altLang="zh-CN" sz="1800" dirty="0"/>
              <a:t> 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在有线局域网中容易实现</a:t>
            </a:r>
            <a:r>
              <a:rPr lang="en-US" altLang="zh-CN" sz="2000" dirty="0"/>
              <a:t>: </a:t>
            </a:r>
            <a:r>
              <a:rPr lang="zh-CN" altLang="en-US" sz="2000" dirty="0"/>
              <a:t>测量电平强度，比较发送信号和接收信号</a:t>
            </a: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在无线局域网中难以实现</a:t>
            </a:r>
            <a:r>
              <a:rPr lang="en-US" altLang="zh-CN" sz="2000" dirty="0"/>
              <a:t>: </a:t>
            </a:r>
            <a:r>
              <a:rPr lang="zh-CN" altLang="en-US" sz="2000" dirty="0"/>
              <a:t>信号随距离衰减</a:t>
            </a:r>
            <a:endParaRPr lang="en-US" altLang="zh-CN" sz="2000" dirty="0"/>
          </a:p>
          <a:p>
            <a:pPr lvl="2">
              <a:lnSpc>
                <a:spcPct val="120000"/>
              </a:lnSpc>
            </a:pPr>
            <a:r>
              <a:rPr lang="zh-CN" altLang="en-US" sz="1800" dirty="0"/>
              <a:t>节点自身发送信号强度远强于监听到的其他节点信号强度，信号淹没</a:t>
            </a:r>
            <a:endParaRPr lang="en-US" altLang="zh-CN" sz="1800" dirty="0"/>
          </a:p>
          <a:p>
            <a:pPr lvl="2">
              <a:lnSpc>
                <a:spcPct val="120000"/>
              </a:lnSpc>
            </a:pPr>
            <a:r>
              <a:rPr lang="zh-CN" altLang="en-US" sz="1800" dirty="0"/>
              <a:t>即使本地有信号重叠，也不一定会影响其他节点处接收信号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类比人类社会</a:t>
            </a:r>
            <a:r>
              <a:rPr lang="en-US" altLang="zh-CN" sz="2400" dirty="0"/>
              <a:t>: </a:t>
            </a:r>
            <a:r>
              <a:rPr lang="zh-CN" altLang="en-US" sz="2400" dirty="0"/>
              <a:t>礼貌的谈话者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如果在说话过程中，听到他人同时也在说话，则停止说话</a:t>
            </a:r>
            <a:endParaRPr lang="en-US" altLang="zh-CN" sz="2000" dirty="0"/>
          </a:p>
        </p:txBody>
      </p:sp>
      <p:sp>
        <p:nvSpPr>
          <p:cNvPr id="43013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98607F-9058-4AD6-B058-D8BE1D445FDD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CSMA/CD </a:t>
            </a:r>
            <a:r>
              <a:rPr lang="zh-CN" altLang="en-US" dirty="0"/>
              <a:t>碰撞检测</a:t>
            </a:r>
            <a:endParaRPr lang="en-US" altLang="zh-CN" dirty="0"/>
          </a:p>
        </p:txBody>
      </p:sp>
      <p:sp>
        <p:nvSpPr>
          <p:cNvPr id="44037" name="灯片编号占位符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FE8F0A-604C-48C4-B032-589564964C5B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4035" name="Picture 3" descr="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9944"/>
            <a:ext cx="4813076" cy="4201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95736" y="5877272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及早停止无用传输，节约带宽资源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以太网</a:t>
            </a:r>
            <a:r>
              <a:rPr lang="en-US" altLang="zh-CN" dirty="0"/>
              <a:t>CSMA/CD</a:t>
            </a:r>
            <a:r>
              <a:rPr lang="zh-CN" altLang="en-US" dirty="0"/>
              <a:t>的基本原理</a:t>
            </a:r>
            <a:endParaRPr lang="en-US" altLang="zh-CN" dirty="0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FD891C-75A7-4E9E-BE5D-91AFB673C28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400"/>
              <a:t>不分时隙</a:t>
            </a:r>
            <a:r>
              <a:rPr lang="en-US" altLang="zh-CN" sz="2400"/>
              <a:t> slots</a:t>
            </a:r>
            <a:endParaRPr lang="en-US" altLang="zh-CN" sz="2400"/>
          </a:p>
          <a:p>
            <a:r>
              <a:rPr lang="zh-CN" altLang="en-US" sz="2400"/>
              <a:t>如果网卡</a:t>
            </a:r>
            <a:r>
              <a:rPr lang="en-US" altLang="zh-CN" sz="2400"/>
              <a:t>(adapter)</a:t>
            </a:r>
            <a:r>
              <a:rPr lang="zh-CN" altLang="en-US" sz="2400"/>
              <a:t>侦听到某个网卡正在传送，则不发送 </a:t>
            </a:r>
            <a:r>
              <a:rPr lang="en-US" altLang="zh-CN" sz="2400"/>
              <a:t>——</a:t>
            </a:r>
            <a:r>
              <a:rPr lang="zh-CN" altLang="en-US" sz="2400">
                <a:solidFill>
                  <a:srgbClr val="FF0000"/>
                </a:solidFill>
              </a:rPr>
              <a:t>载波侦听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carrier sense</a:t>
            </a:r>
            <a:endParaRPr lang="en-US" altLang="zh-CN" sz="2400"/>
          </a:p>
          <a:p>
            <a:r>
              <a:rPr lang="zh-CN" altLang="en-US" sz="2400"/>
              <a:t>正在传送数据的网卡如果检测到其他网卡也在传送，则放弃当前传送 </a:t>
            </a:r>
            <a:r>
              <a:rPr lang="en-US" altLang="zh-CN" sz="2400"/>
              <a:t>—— </a:t>
            </a:r>
            <a:r>
              <a:rPr lang="zh-CN" altLang="en-US" sz="2400">
                <a:solidFill>
                  <a:srgbClr val="FF0000"/>
                </a:solidFill>
              </a:rPr>
              <a:t>碰撞检测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collision detection</a:t>
            </a:r>
            <a:endParaRPr lang="en-US" altLang="zh-CN" sz="2400"/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quarter" idx="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2400"/>
              <a:t>在尝试重传之前</a:t>
            </a:r>
            <a:r>
              <a:rPr lang="en-US" altLang="zh-CN" sz="2400"/>
              <a:t>, </a:t>
            </a:r>
            <a:r>
              <a:rPr lang="zh-CN" altLang="en-US" sz="2400"/>
              <a:t>网卡等待一个随机的时间 </a:t>
            </a:r>
            <a:r>
              <a:rPr lang="en-US" altLang="zh-CN" sz="2400"/>
              <a:t>—— </a:t>
            </a:r>
            <a:r>
              <a:rPr lang="zh-CN" altLang="en-US" sz="2400">
                <a:solidFill>
                  <a:srgbClr val="FF0000"/>
                </a:solidFill>
              </a:rPr>
              <a:t>随机访问</a:t>
            </a:r>
            <a:r>
              <a:rPr lang="zh-CN" altLang="en-US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random access</a:t>
            </a:r>
            <a:endParaRPr lang="en-US" altLang="zh-CN" sz="2400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57188"/>
            <a:ext cx="7772400" cy="928687"/>
          </a:xfrm>
        </p:spPr>
        <p:txBody>
          <a:bodyPr/>
          <a:lstStyle/>
          <a:p>
            <a:r>
              <a:rPr lang="zh-CN" altLang="en-US" dirty="0"/>
              <a:t>以太网</a:t>
            </a:r>
            <a:r>
              <a:rPr lang="en-US" altLang="zh-CN" dirty="0"/>
              <a:t> CSMA/CD </a:t>
            </a:r>
            <a:r>
              <a:rPr lang="zh-CN" altLang="en-US" dirty="0"/>
              <a:t>具体协议</a:t>
            </a:r>
            <a:endParaRPr lang="en-US" altLang="zh-CN" dirty="0"/>
          </a:p>
        </p:txBody>
      </p:sp>
      <p:sp>
        <p:nvSpPr>
          <p:cNvPr id="20487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36B930-BFB0-4D7D-946C-0521DE7487E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276225" y="1530176"/>
            <a:ext cx="4351338" cy="4211638"/>
          </a:xfrm>
        </p:spPr>
        <p:txBody>
          <a:bodyPr>
            <a:normAutofit lnSpcReduction="10000"/>
          </a:bodyPr>
          <a:lstStyle/>
          <a:p>
            <a:pPr>
              <a:buFont typeface="ZapfDingbats"/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网卡</a:t>
            </a:r>
            <a:r>
              <a:rPr lang="en-US" altLang="zh-CN" sz="2400" dirty="0"/>
              <a:t>(adapter)</a:t>
            </a:r>
            <a:r>
              <a:rPr lang="zh-CN" altLang="en-US" sz="2400" dirty="0"/>
              <a:t>从网络层接收数据报，封装成帧</a:t>
            </a:r>
            <a:endParaRPr lang="en-US" altLang="zh-CN" sz="2400" dirty="0"/>
          </a:p>
          <a:p>
            <a:pPr>
              <a:buFont typeface="ZapfDingbats"/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如果网卡侦听到信道空闲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96bit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time</a:t>
            </a:r>
            <a:r>
              <a:rPr lang="zh-CN" altLang="en-US" sz="2400" dirty="0">
                <a:solidFill>
                  <a:srgbClr val="FF0000"/>
                </a:solidFill>
              </a:rPr>
              <a:t>内无传送</a:t>
            </a:r>
            <a:r>
              <a:rPr lang="en-US" altLang="zh-CN" sz="2400" dirty="0"/>
              <a:t>)</a:t>
            </a:r>
            <a:r>
              <a:rPr lang="zh-CN" altLang="en-US" sz="2400" dirty="0"/>
              <a:t>，则开始传送帧；如果侦听到信道忙，则等待直到信道空闲</a:t>
            </a:r>
            <a:r>
              <a:rPr lang="en-US" altLang="zh-CN" sz="2400" dirty="0"/>
              <a:t>(</a:t>
            </a:r>
            <a:r>
              <a:rPr lang="zh-CN" altLang="en-US" sz="2400" dirty="0"/>
              <a:t>至少</a:t>
            </a:r>
            <a:r>
              <a:rPr lang="en-US" altLang="zh-CN" sz="2400" dirty="0"/>
              <a:t>96bit time)</a:t>
            </a:r>
            <a:r>
              <a:rPr lang="zh-CN" altLang="en-US" sz="2400" dirty="0"/>
              <a:t>，然后传送</a:t>
            </a:r>
            <a:endParaRPr lang="en-US" altLang="zh-CN" sz="2400" dirty="0"/>
          </a:p>
          <a:p>
            <a:pPr>
              <a:buFont typeface="ZapfDingbats"/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如果网卡传送出整个帧而且在传送过程中没有检测到其他传送，</a:t>
            </a:r>
            <a:r>
              <a:rPr lang="en-US" altLang="zh-CN" sz="2400" dirty="0"/>
              <a:t> </a:t>
            </a:r>
            <a:r>
              <a:rPr lang="zh-CN" altLang="en-US" sz="2400" dirty="0"/>
              <a:t>则网卡成功完成一次帧的发送</a:t>
            </a:r>
            <a:r>
              <a:rPr lang="en-US" altLang="zh-CN" sz="2400" dirty="0"/>
              <a:t> !</a:t>
            </a:r>
            <a:endParaRPr lang="en-US" altLang="zh-CN" sz="2400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627563" y="1530176"/>
            <a:ext cx="4335462" cy="4211638"/>
          </a:xfrm>
        </p:spPr>
        <p:txBody>
          <a:bodyPr>
            <a:normAutofit lnSpcReduction="10000"/>
          </a:bodyPr>
          <a:lstStyle/>
          <a:p>
            <a:pPr eaLnBrk="1">
              <a:buFont typeface="ZapfDingbats"/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如果在传送过程中网卡检测有到其他传送存在，则放弃，并发送出一个</a:t>
            </a:r>
            <a:r>
              <a:rPr lang="en-US" altLang="zh-CN" sz="2400" dirty="0"/>
              <a:t>48bit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阻塞信号</a:t>
            </a:r>
            <a:r>
              <a:rPr lang="en-US" altLang="zh-CN" sz="2400" b="1" dirty="0">
                <a:solidFill>
                  <a:srgbClr val="FF0000"/>
                </a:solidFill>
              </a:rPr>
              <a:t> jam signal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>
              <a:buFont typeface="ZapfDingbats"/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放弃传送后，网卡进入</a:t>
            </a:r>
            <a:r>
              <a:rPr lang="zh-CN" altLang="en-US" sz="2400" b="1" dirty="0">
                <a:solidFill>
                  <a:srgbClr val="FF0000"/>
                </a:solidFill>
              </a:rPr>
              <a:t>指数后退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exponential </a:t>
            </a:r>
            <a:r>
              <a:rPr lang="en-US" altLang="zh-CN" sz="2400" b="1" dirty="0" err="1">
                <a:solidFill>
                  <a:srgbClr val="FF0000"/>
                </a:solidFill>
              </a:rPr>
              <a:t>backoff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阶段</a:t>
            </a:r>
            <a:r>
              <a:rPr lang="en-US" altLang="zh-CN" sz="2400" dirty="0"/>
              <a:t>: </a:t>
            </a:r>
            <a:r>
              <a:rPr lang="zh-CN" altLang="en-US" sz="2400" dirty="0"/>
              <a:t>即在第</a:t>
            </a:r>
            <a:r>
              <a:rPr lang="en-US" altLang="zh-CN" sz="2400" dirty="0"/>
              <a:t> n </a:t>
            </a:r>
            <a:r>
              <a:rPr lang="zh-CN" altLang="en-US" sz="2400" dirty="0"/>
              <a:t>次碰撞后</a:t>
            </a:r>
            <a:r>
              <a:rPr lang="en-US" altLang="zh-CN" sz="2400" dirty="0"/>
              <a:t>, </a:t>
            </a:r>
            <a:r>
              <a:rPr lang="zh-CN" altLang="en-US" sz="2400" dirty="0"/>
              <a:t>网卡从 </a:t>
            </a:r>
            <a:r>
              <a:rPr lang="en-US" altLang="zh-CN" sz="2400" dirty="0"/>
              <a:t>{0,1,2,…,2</a:t>
            </a:r>
            <a:r>
              <a:rPr lang="en-US" altLang="zh-CN" sz="2400" b="1" baseline="30000" dirty="0"/>
              <a:t>m</a:t>
            </a:r>
            <a:r>
              <a:rPr lang="en-US" altLang="zh-CN" sz="2400" dirty="0"/>
              <a:t>-1} (</a:t>
            </a:r>
            <a:r>
              <a:rPr lang="zh-CN" altLang="en-US" sz="2400" dirty="0"/>
              <a:t>其中</a:t>
            </a:r>
            <a:r>
              <a:rPr lang="en-US" altLang="zh-CN" sz="2400" dirty="0"/>
              <a:t> m=min(n,10))</a:t>
            </a:r>
            <a:r>
              <a:rPr lang="zh-CN" altLang="en-US" sz="2400" dirty="0"/>
              <a:t>中随机选择一个</a:t>
            </a:r>
            <a:r>
              <a:rPr lang="en-US" altLang="zh-CN" sz="2400" dirty="0"/>
              <a:t> K </a:t>
            </a:r>
            <a:r>
              <a:rPr lang="zh-CN" altLang="en-US" sz="2400" dirty="0"/>
              <a:t>；等待</a:t>
            </a:r>
            <a:r>
              <a:rPr lang="en-US" altLang="zh-CN" sz="2400" dirty="0"/>
              <a:t> K</a:t>
            </a:r>
            <a:r>
              <a:rPr lang="el-GR" altLang="zh-CN" sz="2400" dirty="0"/>
              <a:t>·</a:t>
            </a:r>
            <a:r>
              <a:rPr lang="en-US" altLang="zh-CN" sz="2400" dirty="0"/>
              <a:t>512 bit </a:t>
            </a:r>
            <a:r>
              <a:rPr lang="zh-CN" altLang="en-US" sz="2400" dirty="0"/>
              <a:t>的时间；返回第</a:t>
            </a:r>
            <a:r>
              <a:rPr lang="en-US" altLang="zh-CN" sz="2400" dirty="0"/>
              <a:t> 2 </a:t>
            </a:r>
            <a:r>
              <a:rPr lang="zh-CN" altLang="en-US" sz="2400" dirty="0"/>
              <a:t>步</a:t>
            </a:r>
            <a:endParaRPr lang="en-US" altLang="zh-CN" sz="2400" dirty="0"/>
          </a:p>
          <a:p>
            <a:pPr eaLnBrk="1">
              <a:buFont typeface="ZapfDingbats"/>
              <a:buNone/>
            </a:pPr>
            <a:r>
              <a:rPr lang="en-US" altLang="zh-CN" sz="2000" dirty="0"/>
              <a:t> </a:t>
            </a:r>
            <a:r>
              <a:rPr lang="en-US" altLang="zh-CN" sz="2400" dirty="0"/>
              <a:t> </a:t>
            </a:r>
            <a:endParaRPr lang="en-US" altLang="zh-CN" sz="2400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43250" y="5741814"/>
            <a:ext cx="5429250" cy="1071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ZapfDingbats" pitchFamily="8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Jam Signal: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48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位，确保其他发送者都意识到碰撞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Bit time: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对于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 Mbps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以太网为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0.1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微秒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;</a:t>
            </a:r>
            <a:b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b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K=1023,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等待时间大约为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50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毫秒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ZapfDingbats" pitchFamily="8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ZapfDingbats" pitchFamily="82" charset="2"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E84A1E-1BB8-4297-83DD-6845F0B0BF3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Text Box 2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29200" y="4945063"/>
            <a:ext cx="3800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SC   = Sense Carrier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2626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TxF =Transmit Frame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2626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LBT = Listen Before Talk</a:t>
            </a: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说之前听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2626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LWT= Listen While Talk </a:t>
            </a:r>
            <a:r>
              <a: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边说边听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2626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9" name="Rectangle 2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288" y="428625"/>
            <a:ext cx="83534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以太网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CSMA/CD 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状态图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31"/>
          <p:cNvGrpSpPr/>
          <p:nvPr>
            <p:custDataLst>
              <p:tags r:id="rId4"/>
            </p:custDataLst>
          </p:nvPr>
        </p:nvGrpSpPr>
        <p:grpSpPr bwMode="auto">
          <a:xfrm>
            <a:off x="1000125" y="1428750"/>
            <a:ext cx="4929188" cy="4076700"/>
            <a:chOff x="1000100" y="1428736"/>
            <a:chExt cx="4929222" cy="4077183"/>
          </a:xfrm>
        </p:grpSpPr>
        <p:sp>
          <p:nvSpPr>
            <p:cNvPr id="21511" name="Rectangle 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136277" y="1428736"/>
              <a:ext cx="1293678" cy="7162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Ready </a:t>
              </a:r>
              <a:endPara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To Send </a:t>
              </a:r>
              <a:endPara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2" name="Line 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817160" y="2144998"/>
              <a:ext cx="0" cy="330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3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36277" y="3687716"/>
              <a:ext cx="1293678" cy="88155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TxF</a:t>
              </a:r>
              <a:endPara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SC</a:t>
              </a:r>
              <a:endPara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(LWT) </a:t>
              </a:r>
              <a:endPara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4" name="AutoShap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00100" y="2475580"/>
              <a:ext cx="1566032" cy="82645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SC</a:t>
              </a:r>
              <a:endPara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(LBT)</a:t>
              </a:r>
              <a:endPara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5" name="Line 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749072" y="3302036"/>
              <a:ext cx="0" cy="385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6" name="Rectangle 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40542" y="4899851"/>
              <a:ext cx="817060" cy="60606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Tx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Done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7" name="Line 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749072" y="4569268"/>
              <a:ext cx="0" cy="330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8" name="Rectangle 1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227113" y="1428736"/>
              <a:ext cx="1702209" cy="7162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Wait Backoff</a:t>
              </a:r>
              <a:endPara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K*512 bit time</a:t>
              </a:r>
              <a:endPara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9" name="Rectangle 1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429124" y="3786190"/>
              <a:ext cx="1293678" cy="6565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TxJAM</a:t>
              </a:r>
              <a:endPara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Signal</a:t>
              </a:r>
              <a:endPara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0" name="Freeform 15"/>
            <p:cNvSpPr/>
            <p:nvPr>
              <p:custDataLst>
                <p:tags r:id="rId14"/>
              </p:custDataLst>
            </p:nvPr>
          </p:nvSpPr>
          <p:spPr bwMode="auto">
            <a:xfrm>
              <a:off x="2566132" y="1759318"/>
              <a:ext cx="748972" cy="1157038"/>
            </a:xfrm>
            <a:custGeom>
              <a:avLst/>
              <a:gdLst>
                <a:gd name="T0" fmla="*/ 0 w 528"/>
                <a:gd name="T1" fmla="*/ 2147483647 h 1008"/>
                <a:gd name="T2" fmla="*/ 2147483647 w 528"/>
                <a:gd name="T3" fmla="*/ 2147483647 h 1008"/>
                <a:gd name="T4" fmla="*/ 2147483647 w 528"/>
                <a:gd name="T5" fmla="*/ 0 h 1008"/>
                <a:gd name="T6" fmla="*/ 0 60000 65536"/>
                <a:gd name="T7" fmla="*/ 0 60000 65536"/>
                <a:gd name="T8" fmla="*/ 0 60000 65536"/>
                <a:gd name="T9" fmla="*/ 0 w 528"/>
                <a:gd name="T10" fmla="*/ 0 h 1008"/>
                <a:gd name="T11" fmla="*/ 528 w 528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008">
                  <a:moveTo>
                    <a:pt x="0" y="1008"/>
                  </a:moveTo>
                  <a:lnTo>
                    <a:pt x="528" y="1008"/>
                  </a:lnTo>
                  <a:lnTo>
                    <a:pt x="52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1" name="Text Box 16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007240" y="3215947"/>
              <a:ext cx="564566" cy="400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Yes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2" name="Text Box 1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974662" y="3796762"/>
              <a:ext cx="1112110" cy="400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Collision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3" name="Text Box 1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000232" y="4500570"/>
              <a:ext cx="1503618" cy="400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No Collision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24" name="Text Box 1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564713" y="2530677"/>
              <a:ext cx="495059" cy="400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262696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No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262696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6" name="Straight Arrow Connector 25"/>
            <p:cNvCxnSpPr>
              <a:stCxn id="21519" idx="0"/>
              <a:endCxn id="21518" idx="2"/>
            </p:cNvCxnSpPr>
            <p:nvPr>
              <p:custDataLst>
                <p:tags r:id="rId19"/>
              </p:custDataLst>
            </p:nvPr>
          </p:nvCxnSpPr>
          <p:spPr>
            <a:xfrm rot="5400000" flipH="1" flipV="1">
              <a:off x="4255994" y="2964031"/>
              <a:ext cx="1641669" cy="31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1513" idx="3"/>
              <a:endCxn id="21519" idx="1"/>
            </p:cNvCxnSpPr>
            <p:nvPr>
              <p:custDataLst>
                <p:tags r:id="rId20"/>
              </p:custDataLst>
            </p:nvPr>
          </p:nvCxnSpPr>
          <p:spPr>
            <a:xfrm flipV="1">
              <a:off x="2430448" y="4115104"/>
              <a:ext cx="1998676" cy="12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1518" idx="1"/>
              <a:endCxn id="21511" idx="3"/>
            </p:cNvCxnSpPr>
            <p:nvPr>
              <p:custDataLst>
                <p:tags r:id="rId21"/>
              </p:custDataLst>
            </p:nvPr>
          </p:nvCxnSpPr>
          <p:spPr>
            <a:xfrm rot="10800000">
              <a:off x="2430448" y="1787554"/>
              <a:ext cx="179706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日期占位符 1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panose="020B0502020104020203" pitchFamily="34" charset="0"/>
                <a:cs typeface="+mj-cs"/>
              </a:rPr>
              <a:t>CSMA/CD </a:t>
            </a:r>
            <a:r>
              <a:rPr lang="zh-CN" altLang="en-US" dirty="0">
                <a:latin typeface="Gill Sans MT" panose="020B0502020104020203" pitchFamily="34" charset="0"/>
                <a:cs typeface="+mj-cs"/>
              </a:rPr>
              <a:t>协议的</a:t>
            </a:r>
            <a:r>
              <a:rPr lang="zh-CN" altLang="en-US" dirty="0">
                <a:latin typeface="Gill Sans MT" panose="020B0502020104020203" pitchFamily="34" charset="0"/>
              </a:rPr>
              <a:t>效率</a:t>
            </a:r>
            <a:endParaRPr lang="en-US" dirty="0"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347" y="2491786"/>
            <a:ext cx="8213779" cy="4221088"/>
          </a:xfrm>
        </p:spPr>
        <p:txBody>
          <a:bodyPr>
            <a:normAutofit/>
          </a:bodyPr>
          <a:lstStyle/>
          <a:p>
            <a:pPr marL="238125" indent="-238125">
              <a:lnSpc>
                <a:spcPct val="130000"/>
              </a:lnSpc>
              <a:defRPr/>
            </a:pPr>
            <a:r>
              <a:rPr lang="en-US" sz="2000" dirty="0">
                <a:latin typeface="Gill Sans MT" panose="020B0502020104020203" pitchFamily="34" charset="0"/>
                <a:cs typeface="+mn-cs"/>
              </a:rPr>
              <a:t>T</a:t>
            </a:r>
            <a:r>
              <a:rPr lang="en-US" sz="2000" baseline="-25000" dirty="0">
                <a:latin typeface="Gill Sans MT" panose="020B0502020104020203" pitchFamily="34" charset="0"/>
                <a:cs typeface="+mn-cs"/>
              </a:rPr>
              <a:t>prop</a:t>
            </a:r>
            <a:r>
              <a:rPr lang="en-US" sz="2000" dirty="0">
                <a:latin typeface="Gill Sans MT" panose="020B0502020104020203" pitchFamily="34" charset="0"/>
                <a:cs typeface="+mn-cs"/>
              </a:rPr>
              <a:t> = </a:t>
            </a:r>
            <a:r>
              <a:rPr lang="zh-CN" altLang="en-US" sz="2000" dirty="0">
                <a:latin typeface="Gill Sans MT" panose="020B0502020104020203" pitchFamily="34" charset="0"/>
                <a:cs typeface="+mn-cs"/>
              </a:rPr>
              <a:t>局域网中任意两个节点间的最大传输延迟</a:t>
            </a:r>
            <a:endParaRPr lang="en-US" sz="2000" dirty="0">
              <a:latin typeface="Gill Sans MT" panose="020B0502020104020203" pitchFamily="34" charset="0"/>
              <a:cs typeface="+mn-cs"/>
            </a:endParaRPr>
          </a:p>
          <a:p>
            <a:pPr marL="238125" indent="-238125">
              <a:lnSpc>
                <a:spcPct val="130000"/>
              </a:lnSpc>
              <a:defRPr/>
            </a:pPr>
            <a:r>
              <a:rPr lang="en-US" sz="2000" dirty="0">
                <a:latin typeface="Gill Sans MT" panose="020B0502020104020203" pitchFamily="34" charset="0"/>
                <a:cs typeface="+mn-cs"/>
              </a:rPr>
              <a:t>t</a:t>
            </a:r>
            <a:r>
              <a:rPr lang="en-US" sz="2000" baseline="-25000" dirty="0">
                <a:latin typeface="Gill Sans MT" panose="020B0502020104020203" pitchFamily="34" charset="0"/>
                <a:cs typeface="+mn-cs"/>
              </a:rPr>
              <a:t>trans</a:t>
            </a:r>
            <a:r>
              <a:rPr lang="en-US" sz="2000" dirty="0">
                <a:latin typeface="Gill Sans MT" panose="020B0502020104020203" pitchFamily="34" charset="0"/>
                <a:cs typeface="+mn-cs"/>
              </a:rPr>
              <a:t> = </a:t>
            </a:r>
            <a:r>
              <a:rPr lang="zh-CN" altLang="en-US" sz="2000" dirty="0">
                <a:latin typeface="Gill Sans MT" panose="020B0502020104020203" pitchFamily="34" charset="0"/>
                <a:cs typeface="+mn-cs"/>
              </a:rPr>
              <a:t>传输最大长度的以太网帧所需的时间</a:t>
            </a:r>
            <a:endParaRPr lang="en-US" altLang="zh-CN" sz="2000" dirty="0">
              <a:latin typeface="Gill Sans MT" panose="020B0502020104020203" pitchFamily="34" charset="0"/>
              <a:cs typeface="+mn-cs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r>
              <a:rPr lang="en-US" sz="2000" dirty="0">
                <a:latin typeface="Gill Sans MT" panose="020B0502020104020203" pitchFamily="34" charset="0"/>
              </a:rPr>
              <a:t>	</a:t>
            </a:r>
            <a:r>
              <a:rPr lang="zh-CN" altLang="en-US" sz="2000" dirty="0">
                <a:latin typeface="Gill Sans MT" panose="020B0502020104020203" pitchFamily="34" charset="0"/>
              </a:rPr>
              <a:t>近似公式：</a:t>
            </a:r>
            <a:endParaRPr lang="en-US" sz="2000" dirty="0">
              <a:latin typeface="Gill Sans MT" panose="020B0502020104020203" pitchFamily="34" charset="0"/>
              <a:cs typeface="+mn-cs"/>
            </a:endParaRPr>
          </a:p>
          <a:p>
            <a:pPr marL="0" indent="0">
              <a:lnSpc>
                <a:spcPct val="130000"/>
              </a:lnSpc>
              <a:buNone/>
              <a:defRPr/>
            </a:pPr>
            <a:endParaRPr lang="en-US" altLang="zh-CN" sz="2000" dirty="0">
              <a:latin typeface="Gill Sans MT" panose="020B0502020104020203" pitchFamily="34" charset="0"/>
              <a:cs typeface="+mn-cs"/>
            </a:endParaRPr>
          </a:p>
          <a:p>
            <a:pPr marL="278130" indent="-278130">
              <a:lnSpc>
                <a:spcPct val="130000"/>
              </a:lnSpc>
              <a:defRPr/>
            </a:pPr>
            <a:r>
              <a:rPr lang="zh-CN" altLang="en-US" sz="2400" dirty="0">
                <a:latin typeface="Gill Sans MT" panose="020B0502020104020203" pitchFamily="34" charset="0"/>
                <a:cs typeface="+mn-cs"/>
              </a:rPr>
              <a:t>若希望效率逼近</a:t>
            </a:r>
            <a:r>
              <a:rPr lang="en-US" altLang="zh-CN" sz="2400" dirty="0">
                <a:latin typeface="Gill Sans MT" panose="020B0502020104020203" pitchFamily="34" charset="0"/>
                <a:cs typeface="+mn-cs"/>
              </a:rPr>
              <a:t>100%</a:t>
            </a:r>
            <a:r>
              <a:rPr lang="zh-CN" altLang="en-US" sz="2400" dirty="0">
                <a:latin typeface="Gill Sans MT" panose="020B0502020104020203" pitchFamily="34" charset="0"/>
                <a:cs typeface="+mn-cs"/>
              </a:rPr>
              <a:t>：</a:t>
            </a:r>
            <a:endParaRPr lang="en-US" sz="2400" dirty="0">
              <a:latin typeface="Gill Sans MT" panose="020B0502020104020203" pitchFamily="34" charset="0"/>
              <a:cs typeface="+mn-cs"/>
            </a:endParaRPr>
          </a:p>
          <a:p>
            <a:pPr marL="695325" lvl="1" indent="-238125">
              <a:lnSpc>
                <a:spcPct val="130000"/>
              </a:lnSpc>
              <a:defRPr/>
            </a:pPr>
            <a:r>
              <a:rPr lang="zh-CN" altLang="en-US" sz="2000" i="1" dirty="0">
                <a:latin typeface="Gill Sans MT" panose="020B0502020104020203" pitchFamily="34" charset="0"/>
              </a:rPr>
              <a:t>需要 </a:t>
            </a:r>
            <a:r>
              <a:rPr lang="en-US" sz="2000" i="1" dirty="0" err="1">
                <a:latin typeface="Gill Sans MT" panose="020B0502020104020203" pitchFamily="34" charset="0"/>
              </a:rPr>
              <a:t>t</a:t>
            </a:r>
            <a:r>
              <a:rPr lang="en-US" sz="2000" i="1" baseline="-25000" dirty="0" err="1">
                <a:latin typeface="Gill Sans MT" panose="020B0502020104020203" pitchFamily="34" charset="0"/>
              </a:rPr>
              <a:t>prop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zh-CN" altLang="en-US" sz="2000" dirty="0">
                <a:latin typeface="Gill Sans MT" panose="020B0502020104020203" pitchFamily="34" charset="0"/>
              </a:rPr>
              <a:t>趋向于</a:t>
            </a:r>
            <a:r>
              <a:rPr lang="en-US" altLang="zh-CN" sz="2000" dirty="0">
                <a:latin typeface="Gill Sans MT" panose="020B0502020104020203" pitchFamily="34" charset="0"/>
              </a:rPr>
              <a:t>0</a:t>
            </a:r>
            <a:r>
              <a:rPr lang="zh-CN" altLang="en-US" sz="2000" dirty="0">
                <a:latin typeface="Gill Sans MT" panose="020B0502020104020203" pitchFamily="34" charset="0"/>
              </a:rPr>
              <a:t>（一碰撞就立刻终止，不会浪费时间）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695325" lvl="1" indent="-238125">
              <a:lnSpc>
                <a:spcPct val="130000"/>
              </a:lnSpc>
              <a:defRPr/>
            </a:pPr>
            <a:r>
              <a:rPr lang="zh-CN" altLang="en-US" sz="2000" dirty="0">
                <a:latin typeface="Gill Sans MT" panose="020B0502020104020203" pitchFamily="34" charset="0"/>
              </a:rPr>
              <a:t>或者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i="1" dirty="0" err="1">
                <a:latin typeface="Gill Sans MT" panose="020B0502020104020203" pitchFamily="34" charset="0"/>
              </a:rPr>
              <a:t>t</a:t>
            </a:r>
            <a:r>
              <a:rPr lang="en-US" sz="2000" i="1" baseline="-25000" dirty="0" err="1">
                <a:latin typeface="Gill Sans MT" panose="020B0502020104020203" pitchFamily="34" charset="0"/>
              </a:rPr>
              <a:t>trans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zh-CN" altLang="en-US" sz="2000" dirty="0">
                <a:latin typeface="Gill Sans MT" panose="020B0502020104020203" pitchFamily="34" charset="0"/>
              </a:rPr>
              <a:t>趋向无穷大（一旦节点占据信道，就一直在传输）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278130" indent="-278130">
              <a:lnSpc>
                <a:spcPct val="130000"/>
              </a:lnSpc>
              <a:defRPr/>
            </a:pPr>
            <a:r>
              <a:rPr lang="zh-CN" altLang="en-US" sz="2400" dirty="0">
                <a:latin typeface="Gill Sans MT" panose="020B0502020104020203" pitchFamily="34" charset="0"/>
              </a:rPr>
              <a:t>比</a:t>
            </a:r>
            <a:r>
              <a:rPr lang="en-US" sz="2400" dirty="0">
                <a:latin typeface="Gill Sans MT" panose="020B0502020104020203" pitchFamily="34" charset="0"/>
                <a:cs typeface="+mn-cs"/>
              </a:rPr>
              <a:t>ALOHA</a:t>
            </a:r>
            <a:r>
              <a:rPr lang="zh-CN" altLang="en-US" sz="2400" dirty="0">
                <a:latin typeface="Gill Sans MT" panose="020B0502020104020203" pitchFamily="34" charset="0"/>
                <a:cs typeface="+mn-cs"/>
              </a:rPr>
              <a:t>性能更好；同时简单、低成本、去中心化</a:t>
            </a:r>
            <a:endParaRPr lang="en-US" sz="2400" dirty="0">
              <a:latin typeface="Gill Sans MT" panose="020B0502020104020203" pitchFamily="34" charset="0"/>
              <a:cs typeface="+mn-cs"/>
            </a:endParaRP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3218092" y="3451097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" imgW="1422400" imgH="393700" progId="Equation.3">
                  <p:embed/>
                </p:oleObj>
              </mc:Choice>
              <mc:Fallback>
                <p:oleObj name="Equation" r:id="rId1" imgW="1422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092" y="3451097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FE8F0A-604C-48C4-B032-589564964C5B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2920" y="1397074"/>
            <a:ext cx="839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效率定义</a:t>
            </a:r>
            <a:r>
              <a:rPr kumimoji="1" lang="zh-CN" altLang="en-US" sz="2400" dirty="0"/>
              <a:t>：当网络中有大量活跃节点，且每个节点有大量的帧要发送时，帧在信道中</a:t>
            </a:r>
            <a:r>
              <a:rPr kumimoji="1" lang="zh-CN" altLang="en-US" sz="2400" u="sng" dirty="0"/>
              <a:t>无碰撞传输的时间占比</a:t>
            </a:r>
            <a:endParaRPr kumimoji="1" lang="zh-CN" altLang="en-US" sz="2400" u="sng" dirty="0"/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60649"/>
            <a:ext cx="8229600" cy="1008112"/>
          </a:xfrm>
        </p:spPr>
        <p:txBody>
          <a:bodyPr/>
          <a:lstStyle/>
          <a:p>
            <a:pPr eaLnBrk="1" hangingPunct="1"/>
            <a:r>
              <a:rPr lang="zh-CN" altLang="en-US" dirty="0"/>
              <a:t>链路层服务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2776"/>
            <a:ext cx="8229600" cy="5088037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流量控制 </a:t>
            </a:r>
            <a:r>
              <a:rPr lang="en-US" altLang="zh-CN" sz="2800" dirty="0">
                <a:solidFill>
                  <a:srgbClr val="FF0000"/>
                </a:solidFill>
              </a:rPr>
              <a:t>flow control</a:t>
            </a:r>
            <a:endParaRPr lang="en-US" altLang="zh-CN" sz="3600" dirty="0"/>
          </a:p>
          <a:p>
            <a:pPr lvl="1" eaLnBrk="1" hangingPunct="1"/>
            <a:r>
              <a:rPr lang="zh-CN" altLang="en-US" sz="2000" dirty="0"/>
              <a:t>有限缓存，在相邻的发送和接收节点交换信息、调节发送速率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与运输层的流量控制不重复</a:t>
            </a:r>
            <a:endParaRPr lang="en-US" altLang="zh-CN" dirty="0"/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差错检测 </a:t>
            </a:r>
            <a:r>
              <a:rPr lang="en-US" altLang="zh-CN" sz="2800" dirty="0">
                <a:solidFill>
                  <a:srgbClr val="FF0000"/>
                </a:solidFill>
              </a:rPr>
              <a:t>error detection</a:t>
            </a:r>
            <a:endParaRPr lang="en-US" altLang="zh-CN" sz="3600" dirty="0"/>
          </a:p>
          <a:p>
            <a:pPr lvl="1" eaLnBrk="1" hangingPunct="1"/>
            <a:r>
              <a:rPr lang="zh-CN" altLang="en-US" sz="2000" dirty="0"/>
              <a:t>信号衰减、电磁干扰噪声等导致比特</a:t>
            </a:r>
            <a:r>
              <a:rPr lang="en-US" altLang="zh-CN" sz="2000" dirty="0"/>
              <a:t>(</a:t>
            </a:r>
            <a:r>
              <a:rPr lang="zh-CN" altLang="en-US" sz="2000" dirty="0"/>
              <a:t>位</a:t>
            </a:r>
            <a:r>
              <a:rPr lang="en-US" altLang="zh-CN" sz="2000" dirty="0"/>
              <a:t>)</a:t>
            </a:r>
            <a:r>
              <a:rPr lang="zh-CN" altLang="en-US" sz="2000" dirty="0"/>
              <a:t>差错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接收节点检测差错，并通知发送节点重传或丢弃帧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在链路层非常普及，比传输层更复杂，通过硬件实现</a:t>
            </a:r>
            <a:r>
              <a:rPr lang="en-US" altLang="zh-CN" sz="2000" dirty="0"/>
              <a:t>(</a:t>
            </a:r>
            <a:r>
              <a:rPr lang="zh-CN" altLang="en-US" sz="2000" dirty="0"/>
              <a:t>快速</a:t>
            </a:r>
            <a:r>
              <a:rPr lang="en-US" altLang="zh-CN" sz="2000" dirty="0"/>
              <a:t>) </a:t>
            </a:r>
            <a:endParaRPr lang="en-US" altLang="zh-CN" sz="2000" dirty="0"/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差错纠正 </a:t>
            </a:r>
            <a:r>
              <a:rPr lang="en-US" altLang="zh-CN" sz="2800" dirty="0">
                <a:solidFill>
                  <a:srgbClr val="FF0000"/>
                </a:solidFill>
              </a:rPr>
              <a:t>error correction</a:t>
            </a:r>
            <a:endParaRPr lang="en-US" altLang="zh-CN" sz="3600" dirty="0"/>
          </a:p>
          <a:p>
            <a:pPr lvl="1" eaLnBrk="1" hangingPunct="1"/>
            <a:r>
              <a:rPr lang="zh-CN" altLang="en-US" sz="2000" dirty="0"/>
              <a:t>接收节点不仅能检测</a:t>
            </a:r>
            <a:r>
              <a:rPr lang="zh-CN" altLang="en-US" sz="2000" dirty="0">
                <a:solidFill>
                  <a:srgbClr val="FF0000"/>
                </a:solidFill>
              </a:rPr>
              <a:t>而且能够纠正</a:t>
            </a:r>
            <a:r>
              <a:rPr lang="zh-CN" altLang="en-US" sz="2000" dirty="0"/>
              <a:t>比特差错</a:t>
            </a:r>
            <a:r>
              <a:rPr lang="en-US" altLang="zh-CN" sz="2000" dirty="0"/>
              <a:t> , </a:t>
            </a:r>
            <a:r>
              <a:rPr lang="zh-CN" altLang="en-US" sz="2000" dirty="0"/>
              <a:t>不必重传</a:t>
            </a:r>
            <a:r>
              <a:rPr lang="en-US" altLang="zh-CN" sz="2000" dirty="0"/>
              <a:t>(</a:t>
            </a:r>
            <a:r>
              <a:rPr lang="zh-CN" altLang="en-US" sz="2000" dirty="0"/>
              <a:t>编码方法</a:t>
            </a:r>
            <a:r>
              <a:rPr lang="en-US" altLang="zh-CN" sz="2000" dirty="0"/>
              <a:t>)</a:t>
            </a:r>
            <a:endParaRPr lang="en-US" altLang="zh-CN" dirty="0"/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半双工 </a:t>
            </a:r>
            <a:r>
              <a:rPr lang="en-US" altLang="zh-CN" sz="2800" dirty="0">
                <a:solidFill>
                  <a:srgbClr val="FF0000"/>
                </a:solidFill>
              </a:rPr>
              <a:t>half-duplex 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全双工 </a:t>
            </a:r>
            <a:r>
              <a:rPr lang="en-US" altLang="zh-CN" sz="2800" dirty="0">
                <a:solidFill>
                  <a:srgbClr val="FF0000"/>
                </a:solidFill>
              </a:rPr>
              <a:t>full-duplex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000" dirty="0"/>
              <a:t>半双工传输时，链路两端的节点不能同时传输和接收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现有链路大多是全双工模式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清华大学2022秋 W10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Slide Number Placeholder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1B66DD-49CC-4E21-B8D6-93C3B5FE5FE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46646"/>
            <a:ext cx="8208912" cy="922114"/>
          </a:xfrm>
        </p:spPr>
        <p:txBody>
          <a:bodyPr>
            <a:normAutofit/>
          </a:bodyPr>
          <a:lstStyle/>
          <a:p>
            <a:r>
              <a:rPr lang="en-US" altLang="zh-CN" dirty="0"/>
              <a:t>“Taking Turns” MAC 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buFont typeface="ZapfDingbats"/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信道划分</a:t>
            </a:r>
            <a:r>
              <a:rPr lang="en-US" altLang="zh-CN" sz="2400" dirty="0">
                <a:solidFill>
                  <a:srgbClr val="0070C0"/>
                </a:solidFill>
              </a:rPr>
              <a:t> MAC </a:t>
            </a:r>
            <a:r>
              <a:rPr lang="zh-CN" altLang="en-US" sz="2400" dirty="0">
                <a:solidFill>
                  <a:srgbClr val="0070C0"/>
                </a:solidFill>
              </a:rPr>
              <a:t>协议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/>
              <a:t>高负载时对信道的共享高效且公平</a:t>
            </a:r>
            <a:endParaRPr lang="en-US" altLang="zh-CN" sz="2400" dirty="0"/>
          </a:p>
          <a:p>
            <a:pPr lvl="1"/>
            <a:r>
              <a:rPr lang="zh-CN" altLang="en-US" sz="2400" dirty="0"/>
              <a:t>低负载时效率低</a:t>
            </a:r>
            <a:r>
              <a:rPr lang="en-US" altLang="zh-CN" sz="2400" dirty="0"/>
              <a:t>: </a:t>
            </a:r>
            <a:r>
              <a:rPr lang="zh-CN" altLang="en-US" sz="2400" dirty="0"/>
              <a:t>信道访问时延</a:t>
            </a:r>
            <a:r>
              <a:rPr lang="en-US" altLang="zh-CN" sz="2400" dirty="0"/>
              <a:t>, </a:t>
            </a:r>
            <a:r>
              <a:rPr lang="zh-CN" altLang="en-US" sz="2400" dirty="0"/>
              <a:t>即使只有一个活动节点也只能被分配到 </a:t>
            </a:r>
            <a:r>
              <a:rPr lang="en-US" altLang="zh-CN" sz="2400" dirty="0"/>
              <a:t>1/N </a:t>
            </a:r>
            <a:r>
              <a:rPr lang="zh-CN" altLang="en-US" sz="2400" dirty="0"/>
              <a:t>带宽！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buFont typeface="ZapfDingbats"/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随机访问</a:t>
            </a:r>
            <a:r>
              <a:rPr lang="en-US" altLang="zh-CN" sz="2400" dirty="0">
                <a:solidFill>
                  <a:srgbClr val="0070C0"/>
                </a:solidFill>
              </a:rPr>
              <a:t> MAC </a:t>
            </a:r>
            <a:r>
              <a:rPr lang="zh-CN" altLang="en-US" sz="2400" dirty="0">
                <a:solidFill>
                  <a:srgbClr val="0070C0"/>
                </a:solidFill>
              </a:rPr>
              <a:t>协议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/>
              <a:t>低负载时高效</a:t>
            </a:r>
            <a:r>
              <a:rPr lang="en-US" altLang="zh-CN" sz="2400" dirty="0"/>
              <a:t>: </a:t>
            </a:r>
            <a:r>
              <a:rPr lang="zh-CN" altLang="en-US" sz="2400" dirty="0"/>
              <a:t>单个节点可以利用全部信道</a:t>
            </a:r>
            <a:endParaRPr lang="en-US" altLang="zh-CN" sz="2400" dirty="0"/>
          </a:p>
          <a:p>
            <a:pPr lvl="1"/>
            <a:r>
              <a:rPr lang="zh-CN" altLang="en-US" sz="2400" dirty="0"/>
              <a:t>高负载时低效</a:t>
            </a:r>
            <a:r>
              <a:rPr lang="en-US" altLang="zh-CN" sz="2400" dirty="0"/>
              <a:t>: </a:t>
            </a:r>
            <a:r>
              <a:rPr lang="zh-CN" altLang="en-US" sz="2400" dirty="0"/>
              <a:t>由于碰撞开销而效率低</a:t>
            </a:r>
            <a:endParaRPr lang="en-US" altLang="zh-CN" sz="2400" dirty="0"/>
          </a:p>
          <a:p>
            <a:pPr>
              <a:spcBef>
                <a:spcPts val="1800"/>
              </a:spcBef>
              <a:buFont typeface="ZapfDingbats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轮流</a:t>
            </a:r>
            <a:r>
              <a:rPr lang="en-US" altLang="zh-CN" sz="2400" dirty="0">
                <a:solidFill>
                  <a:srgbClr val="FF0000"/>
                </a:solidFill>
              </a:rPr>
              <a:t>“taking turns” </a:t>
            </a:r>
            <a:r>
              <a:rPr lang="zh-CN" altLang="en-US" sz="2400" dirty="0">
                <a:solidFill>
                  <a:srgbClr val="FF0000"/>
                </a:solidFill>
              </a:rPr>
              <a:t>协议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>
              <a:buFont typeface="ZapfDingbats"/>
              <a:buNone/>
            </a:pPr>
            <a:r>
              <a:rPr lang="zh-CN" altLang="en-US" sz="2400" dirty="0"/>
              <a:t>从效率和公平两方面寻找最佳方案 </a:t>
            </a:r>
            <a:r>
              <a:rPr lang="en-US" altLang="zh-CN" sz="2400" dirty="0"/>
              <a:t>!</a:t>
            </a:r>
            <a:endParaRPr lang="en-US" altLang="zh-CN" sz="2400" dirty="0"/>
          </a:p>
        </p:txBody>
      </p:sp>
      <p:sp>
        <p:nvSpPr>
          <p:cNvPr id="45061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69AFC1-3B77-474E-8C16-88400111722C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32656"/>
            <a:ext cx="8060432" cy="936104"/>
          </a:xfrm>
        </p:spPr>
        <p:txBody>
          <a:bodyPr/>
          <a:lstStyle/>
          <a:p>
            <a:r>
              <a:rPr lang="en-US" altLang="zh-CN" dirty="0"/>
              <a:t>“Taking Turns” MAC 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485900"/>
            <a:ext cx="3460750" cy="464820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轮询 </a:t>
            </a:r>
            <a:r>
              <a:rPr lang="en-US" altLang="zh-CN" sz="2000" dirty="0">
                <a:solidFill>
                  <a:srgbClr val="FF0000"/>
                </a:solidFill>
              </a:rPr>
              <a:t>polling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  <a:r>
              <a:rPr lang="en-US" altLang="zh-CN" sz="2000" b="1" dirty="0"/>
              <a:t> </a:t>
            </a:r>
            <a:endParaRPr lang="en-US" altLang="zh-CN" sz="2000" b="1" dirty="0"/>
          </a:p>
          <a:p>
            <a:r>
              <a:rPr lang="zh-CN" altLang="en-US" sz="2000" dirty="0"/>
              <a:t>主节点 </a:t>
            </a:r>
            <a:r>
              <a:rPr lang="en-US" altLang="zh-CN" sz="2000" dirty="0"/>
              <a:t>“</a:t>
            </a:r>
            <a:r>
              <a:rPr lang="zh-CN" altLang="en-US" sz="2000" dirty="0">
                <a:solidFill>
                  <a:srgbClr val="C00000"/>
                </a:solidFill>
              </a:rPr>
              <a:t>邀请</a:t>
            </a:r>
            <a:r>
              <a:rPr lang="en-US" altLang="zh-CN" sz="2000" dirty="0"/>
              <a:t>” </a:t>
            </a:r>
            <a:r>
              <a:rPr lang="zh-CN" altLang="en-US" sz="2000" dirty="0"/>
              <a:t>从节点依次发送</a:t>
            </a:r>
            <a:endParaRPr lang="en-US" altLang="zh-CN" sz="2000" dirty="0"/>
          </a:p>
          <a:p>
            <a:r>
              <a:rPr lang="zh-CN" altLang="en-US" sz="2000" dirty="0"/>
              <a:t>关心的问题</a:t>
            </a:r>
            <a:endParaRPr lang="en-US" altLang="zh-CN" sz="2000" dirty="0"/>
          </a:p>
          <a:p>
            <a:pPr lvl="1"/>
            <a:r>
              <a:rPr lang="zh-CN" altLang="en-US" sz="1800" dirty="0"/>
              <a:t>轮询开销</a:t>
            </a:r>
            <a:r>
              <a:rPr lang="en-US" altLang="zh-CN" sz="1800" dirty="0"/>
              <a:t> </a:t>
            </a:r>
            <a:endParaRPr lang="en-US" altLang="zh-CN" sz="1800" dirty="0"/>
          </a:p>
          <a:p>
            <a:pPr lvl="1"/>
            <a:r>
              <a:rPr lang="zh-CN" altLang="en-US" sz="1800" dirty="0"/>
              <a:t>轮询时延</a:t>
            </a:r>
            <a:endParaRPr lang="en-US" altLang="zh-CN" sz="1800" dirty="0"/>
          </a:p>
          <a:p>
            <a:pPr lvl="1"/>
            <a:r>
              <a:rPr lang="zh-CN" altLang="en-US" sz="1800" dirty="0"/>
              <a:t>最高有效速率</a:t>
            </a:r>
            <a:r>
              <a:rPr lang="en-US" altLang="zh-CN" sz="1800" dirty="0"/>
              <a:t>&lt;R</a:t>
            </a:r>
            <a:endParaRPr lang="en-US" altLang="zh-CN" sz="1800" dirty="0"/>
          </a:p>
          <a:p>
            <a:pPr lvl="1"/>
            <a:r>
              <a:rPr lang="zh-CN" altLang="en-US" sz="1800" dirty="0"/>
              <a:t>单点故障</a:t>
            </a:r>
            <a:r>
              <a:rPr lang="en-US" altLang="zh-CN" sz="1800" dirty="0"/>
              <a:t> (</a:t>
            </a:r>
            <a:r>
              <a:rPr lang="zh-CN" altLang="en-US" sz="1800" dirty="0"/>
              <a:t>主节点</a:t>
            </a:r>
            <a:r>
              <a:rPr lang="en-US" altLang="zh-CN" sz="1800" dirty="0"/>
              <a:t>)</a:t>
            </a:r>
            <a:endParaRPr lang="en-US" altLang="zh-CN" sz="2400" dirty="0"/>
          </a:p>
        </p:txBody>
      </p:sp>
      <p:sp>
        <p:nvSpPr>
          <p:cNvPr id="4608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80E0C5-8C64-4D2A-A7A2-DD0D508A7732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00525" y="1495425"/>
            <a:ext cx="461168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ZapfDingbats"/>
              <a:buNone/>
            </a:pP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令牌传递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Token passing:</a:t>
            </a:r>
            <a:endParaRPr lang="en-US" altLang="zh-CN" sz="2000" b="1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控制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令牌</a:t>
            </a: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token </a:t>
            </a:r>
            <a:r>
              <a:rPr lang="zh-CN" altLang="en-US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从一个节点到另一个节点顺序传递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关心的问题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33CC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令牌开销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33CC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时延</a:t>
            </a:r>
            <a:endParaRPr lang="en-US" altLang="zh-CN" sz="1600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3333CC"/>
              </a:buClr>
              <a:buSzPct val="75000"/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单点故障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(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令牌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>
              <a:spcBef>
                <a:spcPct val="20000"/>
              </a:spcBef>
              <a:buClr>
                <a:srgbClr val="3333CC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zh-CN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FDDI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IEEE 802.5(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令牌环局域网技术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，当前应用不广</a:t>
            </a:r>
            <a:endParaRPr lang="en-US" altLang="zh-CN" sz="1600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85000"/>
              <a:buFont typeface="ZapfDingbats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8" name="Group 55"/>
          <p:cNvGrpSpPr/>
          <p:nvPr/>
        </p:nvGrpSpPr>
        <p:grpSpPr bwMode="auto">
          <a:xfrm>
            <a:off x="557790" y="5552463"/>
            <a:ext cx="785961" cy="597687"/>
            <a:chOff x="-44" y="1473"/>
            <a:chExt cx="981" cy="1105"/>
          </a:xfrm>
        </p:grpSpPr>
        <p:pic>
          <p:nvPicPr>
            <p:cNvPr id="9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Freeform 57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" name="Group 58"/>
          <p:cNvGrpSpPr/>
          <p:nvPr/>
        </p:nvGrpSpPr>
        <p:grpSpPr bwMode="auto">
          <a:xfrm>
            <a:off x="852209" y="4910617"/>
            <a:ext cx="785961" cy="685320"/>
            <a:chOff x="-44" y="1473"/>
            <a:chExt cx="981" cy="1105"/>
          </a:xfrm>
        </p:grpSpPr>
        <p:pic>
          <p:nvPicPr>
            <p:cNvPr id="12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Freeform 60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" name="Group 64"/>
          <p:cNvGrpSpPr/>
          <p:nvPr/>
        </p:nvGrpSpPr>
        <p:grpSpPr bwMode="auto">
          <a:xfrm>
            <a:off x="1000417" y="4312964"/>
            <a:ext cx="785961" cy="685319"/>
            <a:chOff x="-44" y="1473"/>
            <a:chExt cx="981" cy="1105"/>
          </a:xfrm>
        </p:grpSpPr>
        <p:pic>
          <p:nvPicPr>
            <p:cNvPr id="18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Freeform 6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0" name="Group 67"/>
          <p:cNvGrpSpPr/>
          <p:nvPr/>
        </p:nvGrpSpPr>
        <p:grpSpPr bwMode="auto">
          <a:xfrm flipH="1">
            <a:off x="2721847" y="4551843"/>
            <a:ext cx="785961" cy="685320"/>
            <a:chOff x="-44" y="1473"/>
            <a:chExt cx="981" cy="1105"/>
          </a:xfrm>
        </p:grpSpPr>
        <p:pic>
          <p:nvPicPr>
            <p:cNvPr id="21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Freeform 6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1476893" y="4536215"/>
            <a:ext cx="815027" cy="13462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1611441" y="4536215"/>
            <a:ext cx="685009" cy="12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>
            <a:off x="2114478" y="4819183"/>
            <a:ext cx="792688" cy="29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 flipV="1">
            <a:off x="1611441" y="5222119"/>
            <a:ext cx="25559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 flipV="1">
            <a:off x="1272165" y="5756769"/>
            <a:ext cx="25559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2550397" y="5175931"/>
            <a:ext cx="964879" cy="3993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panose="020B0604020202020204" pitchFamily="34" charset="0"/>
                <a:cs typeface="+mn-cs"/>
              </a:rPr>
              <a:t>master</a:t>
            </a:r>
            <a:endParaRPr lang="en-US" sz="2000" i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806912" y="6005424"/>
            <a:ext cx="910565" cy="39937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panose="020B0604020202020204" pitchFamily="34" charset="0"/>
                <a:cs typeface="+mn-cs"/>
              </a:rPr>
              <a:t>slaves</a:t>
            </a:r>
            <a:endParaRPr lang="en-US" sz="2000" i="0" dirty="0">
              <a:latin typeface="Arial" panose="020B0604020202020204" pitchFamily="34" charset="0"/>
              <a:cs typeface="+mn-cs"/>
            </a:endParaRPr>
          </a:p>
        </p:txBody>
      </p:sp>
      <p:grpSp>
        <p:nvGrpSpPr>
          <p:cNvPr id="31" name="Group 44"/>
          <p:cNvGrpSpPr/>
          <p:nvPr/>
        </p:nvGrpSpPr>
        <p:grpSpPr bwMode="auto">
          <a:xfrm>
            <a:off x="2734548" y="4590522"/>
            <a:ext cx="563912" cy="338666"/>
            <a:chOff x="4212" y="2864"/>
            <a:chExt cx="353" cy="212"/>
          </a:xfrm>
        </p:grpSpPr>
        <p:sp>
          <p:nvSpPr>
            <p:cNvPr id="32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3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panose="020B0604020202020204" pitchFamily="34" charset="0"/>
                  <a:cs typeface="+mn-cs"/>
                </a:rPr>
                <a:t>poll</a:t>
              </a:r>
              <a:endParaRPr lang="en-US" sz="1600" i="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</p:grpSp>
      <p:grpSp>
        <p:nvGrpSpPr>
          <p:cNvPr id="34" name="Group 48"/>
          <p:cNvGrpSpPr/>
          <p:nvPr/>
        </p:nvGrpSpPr>
        <p:grpSpPr bwMode="auto">
          <a:xfrm>
            <a:off x="1098679" y="4953304"/>
            <a:ext cx="599055" cy="338666"/>
            <a:chOff x="4415" y="2364"/>
            <a:chExt cx="375" cy="212"/>
          </a:xfrm>
        </p:grpSpPr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panose="020B0604020202020204" pitchFamily="34" charset="0"/>
                  <a:cs typeface="+mn-cs"/>
                </a:rPr>
                <a:t>data</a:t>
              </a:r>
              <a:endParaRPr lang="en-US" sz="1600" i="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</p:grpSp>
      <p:grpSp>
        <p:nvGrpSpPr>
          <p:cNvPr id="37" name="Group 49"/>
          <p:cNvGrpSpPr/>
          <p:nvPr/>
        </p:nvGrpSpPr>
        <p:grpSpPr bwMode="auto">
          <a:xfrm>
            <a:off x="1289923" y="4395259"/>
            <a:ext cx="599056" cy="338666"/>
            <a:chOff x="4415" y="2364"/>
            <a:chExt cx="375" cy="212"/>
          </a:xfrm>
        </p:grpSpPr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panose="020B0604020202020204" pitchFamily="34" charset="0"/>
                  <a:cs typeface="+mn-cs"/>
                </a:rPr>
                <a:t>data</a:t>
              </a:r>
              <a:endParaRPr lang="en-US" sz="1600" i="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endParaRPr>
            </a:p>
          </p:txBody>
        </p:sp>
      </p:grpSp>
      <p:grpSp>
        <p:nvGrpSpPr>
          <p:cNvPr id="40" name="Group 21"/>
          <p:cNvGrpSpPr/>
          <p:nvPr/>
        </p:nvGrpSpPr>
        <p:grpSpPr bwMode="auto">
          <a:xfrm>
            <a:off x="7382376" y="5239755"/>
            <a:ext cx="611733" cy="508745"/>
            <a:chOff x="-44" y="1473"/>
            <a:chExt cx="981" cy="1105"/>
          </a:xfrm>
        </p:grpSpPr>
        <p:pic>
          <p:nvPicPr>
            <p:cNvPr id="41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Freeform 23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3" name="Group 24"/>
          <p:cNvGrpSpPr/>
          <p:nvPr/>
        </p:nvGrpSpPr>
        <p:grpSpPr bwMode="auto">
          <a:xfrm>
            <a:off x="5026006" y="5202952"/>
            <a:ext cx="611733" cy="508744"/>
            <a:chOff x="-44" y="1473"/>
            <a:chExt cx="981" cy="1105"/>
          </a:xfrm>
        </p:grpSpPr>
        <p:pic>
          <p:nvPicPr>
            <p:cNvPr id="44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Freeform 2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6" name="Group 27"/>
          <p:cNvGrpSpPr/>
          <p:nvPr/>
        </p:nvGrpSpPr>
        <p:grpSpPr bwMode="auto">
          <a:xfrm>
            <a:off x="6054802" y="4174513"/>
            <a:ext cx="611733" cy="508744"/>
            <a:chOff x="-44" y="1473"/>
            <a:chExt cx="981" cy="1105"/>
          </a:xfrm>
        </p:grpSpPr>
        <p:pic>
          <p:nvPicPr>
            <p:cNvPr id="47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Freeform 29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" name="Group 30"/>
          <p:cNvGrpSpPr/>
          <p:nvPr/>
        </p:nvGrpSpPr>
        <p:grpSpPr bwMode="auto">
          <a:xfrm>
            <a:off x="6294765" y="6155517"/>
            <a:ext cx="611733" cy="508744"/>
            <a:chOff x="-44" y="1473"/>
            <a:chExt cx="981" cy="1105"/>
          </a:xfrm>
        </p:grpSpPr>
        <p:pic>
          <p:nvPicPr>
            <p:cNvPr id="50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Freeform 32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2" name="Oval 8"/>
          <p:cNvSpPr>
            <a:spLocks noChangeArrowheads="1"/>
          </p:cNvSpPr>
          <p:nvPr/>
        </p:nvSpPr>
        <p:spPr bwMode="auto">
          <a:xfrm>
            <a:off x="5750752" y="4548995"/>
            <a:ext cx="1916354" cy="1773779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6478248" y="4312964"/>
            <a:ext cx="215101" cy="239549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T</a:t>
            </a:r>
            <a:endParaRPr lang="en-US" i="0" dirty="0">
              <a:solidFill>
                <a:schemeClr val="bg1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6358265" y="6664425"/>
            <a:ext cx="635357" cy="23954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data</a:t>
            </a:r>
            <a:endParaRPr lang="en-US" i="0" dirty="0">
              <a:solidFill>
                <a:schemeClr val="bg1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4557088" y="5796725"/>
            <a:ext cx="1295050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i="0" dirty="0">
                <a:latin typeface="Arial" panose="020B0604020202020204" pitchFamily="34" charset="0"/>
                <a:cs typeface="+mn-cs"/>
              </a:rPr>
              <a:t>(nothing</a:t>
            </a:r>
            <a:endParaRPr lang="en-US" i="0" dirty="0">
              <a:latin typeface="Arial" panose="020B0604020202020204" pitchFamily="34" charset="0"/>
              <a:cs typeface="+mn-cs"/>
            </a:endParaRPr>
          </a:p>
          <a:p>
            <a:pPr>
              <a:defRPr/>
            </a:pPr>
            <a:r>
              <a:rPr lang="en-US" i="0" dirty="0">
                <a:latin typeface="Arial" panose="020B0604020202020204" pitchFamily="34" charset="0"/>
                <a:cs typeface="+mn-cs"/>
              </a:rPr>
              <a:t>to send)</a:t>
            </a:r>
            <a:endParaRPr lang="en-US" i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5349856" y="5230847"/>
            <a:ext cx="215102" cy="239549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panose="020B0604020202020204" pitchFamily="34" charset="0"/>
                <a:cs typeface="+mn-cs"/>
              </a:rPr>
              <a:t>T</a:t>
            </a:r>
            <a:endParaRPr lang="en-US" i="0" dirty="0">
              <a:solidFill>
                <a:schemeClr val="bg1"/>
              </a:solidFill>
              <a:latin typeface="Arial" panose="020B0604020202020204" pitchFamily="34" charset="0"/>
              <a:cs typeface="+mn-cs"/>
            </a:endParaRPr>
          </a:p>
        </p:txBody>
      </p:sp>
      <p:sp>
        <p:nvSpPr>
          <p:cNvPr id="57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8584E-17 -1.85185E-6 L -0.07465 -1.85185E-6 L -0.12101 0.06343 L -0.18299 0.06343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9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 0.01042 L 0.05243 0.00949 L 0.0901 -0.04375 L 0.16719 -0.04421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-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C 0.00798 0.01412 0.00225 0.0287 0.00243 0.03495 C 0.0026 0.04144 0.00764 0.03588 0.00121 0.0375 C -0.00521 0.03912 -0.02257 0.03889 -0.03629 0.04444 C -0.05 0.04977 -0.06841 0.05532 -0.08125 0.07014 C -0.0941 0.08495 -0.10226 0.12407 -0.11372 0.13333 C -0.12518 0.14282 -0.14236 0.12801 -0.15 0.12639 " pathEditMode="relative" rAng="0" ptsTypes="AAAAAAA">
                                      <p:cBhvr>
                                        <p:cTn id="4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2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0.02384 C 0.02223 0.02106 0.03403 0.01829 0.04098 0.02801 C 0.04792 0.03773 0.0474 0.06667 0.05191 0.08194 C 0.05643 0.09745 0.05869 0.10741 0.06823 0.11968 C 0.07778 0.13171 0.09757 0.14792 0.10973 0.15486 C 0.12171 0.16204 0.1356 0.1544 0.14132 0.16227 C 0.14705 0.17014 0.14584 0.18588 0.14462 0.20185 " pathEditMode="relative" rAng="0" ptsTypes="AAAAAAA">
                                      <p:cBhvr>
                                        <p:cTn id="5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9 -0.00718 C 0.00573 -0.02801 0.00018 -0.04884 0.00625 -0.05972 C 0.01233 -0.0706 0.03368 -0.06181 0.04757 -0.07199 C 0.06146 -0.08241 0.08004 -0.10301 0.09011 -0.1213 C 0.10018 -0.13982 0.10625 -0.16389 0.10764 -0.1831 C 0.10903 -0.20208 0.10625 -0.21921 0.09879 -0.23658 C 0.09132 -0.25394 0.07709 -0.2757 0.0625 -0.28796 C 0.04792 -0.30023 0.02396 -0.30671 0.01129 -0.31042 C -0.00139 -0.31412 -0.00225 -0.31227 -0.01371 -0.31042 C -0.02517 -0.3088 -0.04444 -0.30764 -0.05746 -0.30023 C -0.07048 -0.29283 -0.0835 -0.27801 -0.09236 -0.2662 C -0.10121 -0.2544 -0.10764 -0.24167 -0.11111 -0.22917 C -0.11458 -0.2169 -0.11302 -0.20417 -0.11371 -0.1912 C -0.11441 -0.17824 -0.11771 -0.16366 -0.11493 -0.15116 C -0.11215 -0.13866 -0.10451 -0.12708 -0.09739 -0.1162 C -0.09028 -0.10533 -0.08298 -0.09514 -0.07239 -0.08634 C -0.0618 -0.07755 -0.04514 -0.0669 -0.03368 -0.06273 C -0.02222 -0.05857 -0.0092 -0.06505 -0.00364 -0.06181 C 0.00191 -0.05857 -0.00069 -0.05347 -1.94444E-6 -0.04329 C 0.0007 -0.03287 0.00035 -0.01644 -1.94444E-6 1.11111E-6 " pathEditMode="relative" rAng="0" ptsTypes="AAAAAAAAAAAAAAAAAAAA">
                                      <p:cBhvr>
                                        <p:cTn id="6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5" y="-1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53" grpId="1" bldLvl="0" animBg="1"/>
      <p:bldP spid="54" grpId="0" bldLvl="0" animBg="1"/>
      <p:bldP spid="54" grpId="1" bldLvl="0" animBg="1"/>
      <p:bldP spid="55" grpId="0" bldLvl="0" animBg="1"/>
      <p:bldP spid="56" grpId="0" bldLvl="0" animBg="1"/>
      <p:bldP spid="56" grpId="1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97210"/>
            <a:ext cx="8229600" cy="971550"/>
          </a:xfrm>
        </p:spPr>
        <p:txBody>
          <a:bodyPr/>
          <a:lstStyle/>
          <a:p>
            <a:r>
              <a:rPr lang="en-US" altLang="zh-CN" dirty="0"/>
              <a:t> MAC</a:t>
            </a:r>
            <a:r>
              <a:rPr lang="zh-CN" altLang="en-US" dirty="0"/>
              <a:t>协议小结</a:t>
            </a:r>
            <a:endParaRPr lang="en-US" altLang="zh-CN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84784"/>
            <a:ext cx="8229600" cy="4724400"/>
          </a:xfrm>
        </p:spPr>
        <p:txBody>
          <a:bodyPr/>
          <a:lstStyle/>
          <a:p>
            <a:r>
              <a:rPr lang="zh-CN" altLang="en-US" sz="2800" dirty="0"/>
              <a:t>如何控制对共享介质的访问</a:t>
            </a:r>
            <a:r>
              <a:rPr lang="en-US" altLang="zh-CN" sz="2800" dirty="0"/>
              <a:t>?</a:t>
            </a:r>
            <a:endParaRPr lang="en-US" altLang="zh-CN" sz="2800" dirty="0"/>
          </a:p>
          <a:p>
            <a:pPr lvl="1"/>
            <a:r>
              <a:rPr lang="zh-CN" altLang="en-US" sz="2400" dirty="0"/>
              <a:t>信道划分 </a:t>
            </a:r>
            <a:r>
              <a:rPr lang="en-US" altLang="zh-CN" sz="2400" dirty="0"/>
              <a:t>Channel Partitioning, </a:t>
            </a:r>
            <a:r>
              <a:rPr lang="zh-CN" altLang="en-US" sz="2400" dirty="0"/>
              <a:t>根据时间、频率或编码</a:t>
            </a:r>
            <a:endParaRPr lang="en-US" altLang="zh-CN" sz="2400" dirty="0"/>
          </a:p>
          <a:p>
            <a:pPr lvl="2"/>
            <a:r>
              <a:rPr lang="en-US" altLang="zh-CN" sz="2000" dirty="0"/>
              <a:t>Time Division, Frequency Division, Code Division</a:t>
            </a:r>
            <a:endParaRPr lang="en-US" altLang="zh-CN" sz="2000" dirty="0"/>
          </a:p>
          <a:p>
            <a:pPr lvl="1"/>
            <a:r>
              <a:rPr lang="zh-CN" altLang="en-US" sz="2400" dirty="0"/>
              <a:t>随机访问</a:t>
            </a:r>
            <a:r>
              <a:rPr lang="en-US" altLang="zh-CN" sz="2400" dirty="0"/>
              <a:t> (</a:t>
            </a:r>
            <a:r>
              <a:rPr lang="zh-CN" altLang="en-US" sz="2400" dirty="0"/>
              <a:t>动态的</a:t>
            </a:r>
            <a:r>
              <a:rPr lang="en-US" altLang="zh-CN" sz="2400" dirty="0"/>
              <a:t>), </a:t>
            </a:r>
            <a:endParaRPr lang="en-US" altLang="zh-CN" sz="2400" dirty="0"/>
          </a:p>
          <a:p>
            <a:pPr lvl="2"/>
            <a:r>
              <a:rPr lang="zh-CN" altLang="en-US" sz="2000" dirty="0"/>
              <a:t>时隙</a:t>
            </a:r>
            <a:r>
              <a:rPr lang="en-US" altLang="zh-CN" sz="2000" dirty="0"/>
              <a:t>ALOHA, ALOHA, CSMA, CSMA/CD</a:t>
            </a:r>
            <a:endParaRPr lang="en-US" altLang="zh-CN" sz="2000" dirty="0"/>
          </a:p>
          <a:p>
            <a:pPr lvl="2"/>
            <a:r>
              <a:rPr lang="zh-CN" altLang="en-US" sz="2000" dirty="0"/>
              <a:t>载波侦听</a:t>
            </a:r>
            <a:r>
              <a:rPr lang="en-US" altLang="zh-CN" sz="2000" dirty="0"/>
              <a:t>: </a:t>
            </a:r>
            <a:r>
              <a:rPr lang="zh-CN" altLang="en-US" sz="2000" dirty="0"/>
              <a:t>某些技术中易实现</a:t>
            </a:r>
            <a:r>
              <a:rPr lang="en-US" altLang="zh-CN" sz="2000" dirty="0"/>
              <a:t> (wire), </a:t>
            </a:r>
            <a:r>
              <a:rPr lang="zh-CN" altLang="en-US" sz="2000" dirty="0"/>
              <a:t>某些技术中难实现</a:t>
            </a:r>
            <a:r>
              <a:rPr lang="en-US" altLang="zh-CN" sz="2000" dirty="0"/>
              <a:t> (wireless)</a:t>
            </a:r>
            <a:endParaRPr lang="en-US" altLang="zh-CN" sz="2000" dirty="0"/>
          </a:p>
          <a:p>
            <a:pPr lvl="2"/>
            <a:r>
              <a:rPr lang="en-US" altLang="zh-CN" sz="2000" dirty="0"/>
              <a:t>CSMA/CD </a:t>
            </a:r>
            <a:r>
              <a:rPr lang="zh-CN" altLang="en-US" sz="2000" dirty="0"/>
              <a:t>在以太网中使用</a:t>
            </a:r>
            <a:endParaRPr lang="en-US" altLang="zh-CN" sz="2000" dirty="0"/>
          </a:p>
          <a:p>
            <a:pPr lvl="1"/>
            <a:r>
              <a:rPr lang="en-US" altLang="zh-CN" sz="2400"/>
              <a:t>Taking </a:t>
            </a:r>
            <a:r>
              <a:rPr lang="en-US" altLang="zh-CN" sz="2400" dirty="0"/>
              <a:t>Turns</a:t>
            </a:r>
            <a:endParaRPr lang="en-US" altLang="zh-CN" sz="2400" dirty="0"/>
          </a:p>
          <a:p>
            <a:pPr lvl="2"/>
            <a:r>
              <a:rPr lang="zh-CN" altLang="en-US" sz="2000" dirty="0"/>
              <a:t>从中心主节点轮询；令牌传递</a:t>
            </a:r>
            <a:endParaRPr lang="en-US" altLang="zh-CN" sz="2000" dirty="0"/>
          </a:p>
          <a:p>
            <a:pPr lvl="2"/>
            <a:r>
              <a:rPr lang="en-US" altLang="zh-CN" sz="2000" dirty="0"/>
              <a:t>FDDI, IEEE 802.5(</a:t>
            </a:r>
            <a:r>
              <a:rPr lang="zh-CN" altLang="en-US" sz="2000" dirty="0"/>
              <a:t>令牌环</a:t>
            </a:r>
            <a:r>
              <a:rPr lang="en-US" altLang="zh-CN" sz="2000" dirty="0"/>
              <a:t>, </a:t>
            </a:r>
            <a:r>
              <a:rPr lang="zh-CN" altLang="en-US" sz="2000" dirty="0"/>
              <a:t>已过时</a:t>
            </a:r>
            <a:r>
              <a:rPr lang="en-US" altLang="zh-CN" sz="2000" dirty="0"/>
              <a:t>)</a:t>
            </a:r>
            <a:endParaRPr lang="en-US" altLang="zh-CN" sz="2000" dirty="0"/>
          </a:p>
        </p:txBody>
      </p:sp>
      <p:sp>
        <p:nvSpPr>
          <p:cNvPr id="47109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9F7825-192D-4FF4-9484-FE3AB5B5BB36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848872" cy="41433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多路访问链路和协议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交换局域网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sz="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dirty="0"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3861048"/>
            <a:ext cx="8640960" cy="10156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链路层寻址与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ARP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以太网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链路层交换机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虚拟局域网</a:t>
            </a:r>
            <a:r>
              <a:rPr lang="en-US" altLang="zh-CN" sz="2000" dirty="0"/>
              <a:t>VLAN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539552" y="4509120"/>
            <a:ext cx="750178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链路虚拟化：网络作为链路层</a:t>
            </a:r>
            <a:endParaRPr lang="en-US" altLang="zh-CN" sz="32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数据中心网络</a:t>
            </a:r>
            <a:endParaRPr lang="en-US" altLang="zh-CN" sz="32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回顾：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Web</a:t>
            </a: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页面请求的历程</a:t>
            </a:r>
            <a:endParaRPr lang="en-US" altLang="zh-CN" sz="32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MAC </a:t>
            </a:r>
            <a:r>
              <a:rPr lang="zh-CN" altLang="en-US" dirty="0"/>
              <a:t>地址、</a:t>
            </a:r>
            <a:r>
              <a:rPr lang="en-US" altLang="zh-CN" dirty="0"/>
              <a:t>IP </a:t>
            </a:r>
            <a:r>
              <a:rPr lang="zh-CN" altLang="en-US" dirty="0"/>
              <a:t>地址与</a:t>
            </a:r>
            <a:r>
              <a:rPr lang="en-US" altLang="zh-CN" dirty="0"/>
              <a:t>ARP</a:t>
            </a:r>
            <a:r>
              <a:rPr lang="zh-CN" altLang="en-US" dirty="0"/>
              <a:t>协议</a:t>
            </a:r>
            <a:endParaRPr lang="en-US" altLang="zh-CN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484784"/>
            <a:ext cx="8247063" cy="464820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32 </a:t>
            </a:r>
            <a:r>
              <a:rPr lang="zh-CN" altLang="en-US" sz="2800" dirty="0"/>
              <a:t>位的</a:t>
            </a:r>
            <a:r>
              <a:rPr lang="en-US" altLang="zh-CN" sz="2800" dirty="0"/>
              <a:t>IP </a:t>
            </a:r>
            <a:r>
              <a:rPr lang="zh-CN" altLang="en-US" sz="2800" dirty="0"/>
              <a:t>地址</a:t>
            </a:r>
            <a:endParaRPr lang="en-US" altLang="zh-CN" sz="2800" dirty="0"/>
          </a:p>
          <a:p>
            <a:pPr lvl="1"/>
            <a:r>
              <a:rPr lang="zh-CN" altLang="en-US" sz="2400" dirty="0"/>
              <a:t>接口的网络层地址</a:t>
            </a:r>
            <a:endParaRPr lang="en-US" altLang="zh-CN" sz="2400" dirty="0"/>
          </a:p>
          <a:p>
            <a:pPr lvl="1"/>
            <a:r>
              <a:rPr lang="zh-CN" altLang="en-US" sz="2400" dirty="0"/>
              <a:t>用来把</a:t>
            </a:r>
            <a:r>
              <a:rPr lang="zh-CN" altLang="en-US" sz="2400" dirty="0">
                <a:solidFill>
                  <a:srgbClr val="C00000"/>
                </a:solidFill>
              </a:rPr>
              <a:t>数据报</a:t>
            </a:r>
            <a:r>
              <a:rPr lang="zh-CN" altLang="en-US" sz="2400" dirty="0"/>
              <a:t>传递到目的</a:t>
            </a:r>
            <a:r>
              <a:rPr lang="en-US" altLang="zh-CN" sz="2400" dirty="0"/>
              <a:t>IP</a:t>
            </a:r>
            <a:r>
              <a:rPr lang="zh-CN" altLang="en-US" sz="2400" dirty="0"/>
              <a:t>主机</a:t>
            </a:r>
            <a:r>
              <a:rPr lang="en-US" altLang="zh-CN" sz="2400" dirty="0"/>
              <a:t>(</a:t>
            </a:r>
            <a:r>
              <a:rPr lang="zh-CN" altLang="en-US" sz="2400" dirty="0">
                <a:solidFill>
                  <a:srgbClr val="C00000"/>
                </a:solidFill>
              </a:rPr>
              <a:t>跨多个网络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en-US" altLang="zh-CN" sz="2800" dirty="0"/>
              <a:t>48</a:t>
            </a:r>
            <a:r>
              <a:rPr lang="zh-CN" altLang="en-US" sz="2800" dirty="0"/>
              <a:t>位的</a:t>
            </a:r>
            <a:r>
              <a:rPr lang="en-US" altLang="zh-CN" sz="2800" dirty="0"/>
              <a:t>MAC </a:t>
            </a:r>
            <a:r>
              <a:rPr lang="zh-CN" altLang="en-US" sz="2800" dirty="0"/>
              <a:t>地址 </a:t>
            </a:r>
            <a:r>
              <a:rPr lang="en-US" altLang="zh-CN" sz="2800" dirty="0"/>
              <a:t>(LAN </a:t>
            </a:r>
            <a:r>
              <a:rPr lang="zh-CN" altLang="en-US" sz="2800" dirty="0"/>
              <a:t>地址</a:t>
            </a:r>
            <a:r>
              <a:rPr lang="en-US" altLang="zh-CN" sz="2800" dirty="0"/>
              <a:t>/</a:t>
            </a:r>
            <a:r>
              <a:rPr lang="zh-CN" altLang="en-US" sz="2800" dirty="0"/>
              <a:t>物理地址</a:t>
            </a:r>
            <a:r>
              <a:rPr lang="en-US" altLang="zh-CN" sz="2800" dirty="0"/>
              <a:t>) 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用来把</a:t>
            </a:r>
            <a:r>
              <a:rPr lang="zh-CN" altLang="en-US" sz="2400" dirty="0">
                <a:solidFill>
                  <a:srgbClr val="C00000"/>
                </a:solidFill>
              </a:rPr>
              <a:t>帧</a:t>
            </a:r>
            <a:r>
              <a:rPr lang="zh-CN" altLang="en-US" sz="2400" dirty="0"/>
              <a:t>从一个网络接口传递到另一个物理上相连的网络接口</a:t>
            </a:r>
            <a:r>
              <a:rPr lang="en-US" altLang="zh-CN" sz="2400" dirty="0"/>
              <a:t> (</a:t>
            </a:r>
            <a:r>
              <a:rPr lang="zh-CN" altLang="en-US" sz="2400" dirty="0">
                <a:solidFill>
                  <a:srgbClr val="C00000"/>
                </a:solidFill>
              </a:rPr>
              <a:t>同一个网络</a:t>
            </a:r>
            <a:r>
              <a:rPr lang="zh-CN" altLang="en-US" sz="2400" dirty="0"/>
              <a:t>内</a:t>
            </a:r>
            <a:r>
              <a:rPr lang="en-US" altLang="zh-CN" sz="2400" dirty="0"/>
              <a:t>--</a:t>
            </a:r>
            <a:r>
              <a:rPr lang="zh-CN" altLang="en-US" sz="2400" dirty="0"/>
              <a:t>即网络地址相同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/>
            <a:r>
              <a:rPr lang="en-US" altLang="zh-CN" sz="2400" dirty="0"/>
              <a:t>48 </a:t>
            </a:r>
            <a:r>
              <a:rPr lang="zh-CN" altLang="en-US" sz="2400" dirty="0"/>
              <a:t>位</a:t>
            </a:r>
            <a:r>
              <a:rPr lang="en-US" altLang="zh-CN" sz="2400" dirty="0"/>
              <a:t> MAC </a:t>
            </a:r>
            <a:r>
              <a:rPr lang="zh-CN" altLang="en-US" sz="2400" dirty="0"/>
              <a:t>地址</a:t>
            </a:r>
            <a:endParaRPr lang="en-US" altLang="zh-CN" sz="2400" dirty="0"/>
          </a:p>
          <a:p>
            <a:pPr lvl="2"/>
            <a:r>
              <a:rPr lang="zh-CN" altLang="en-US" sz="2000" dirty="0"/>
              <a:t>烧刻在网卡的</a:t>
            </a:r>
            <a:r>
              <a:rPr lang="en-US" altLang="zh-CN" sz="2000" dirty="0"/>
              <a:t> ROM </a:t>
            </a:r>
            <a:r>
              <a:rPr lang="zh-CN" altLang="en-US" sz="2000" dirty="0"/>
              <a:t>里，全球唯一，但也可改写</a:t>
            </a:r>
            <a:endParaRPr lang="en-US" altLang="zh-CN" sz="2000" dirty="0"/>
          </a:p>
          <a:p>
            <a:pPr lvl="2"/>
            <a:r>
              <a:rPr lang="en-US" altLang="zh-CN" sz="2000" dirty="0"/>
              <a:t>e.g.: 1A-2F-BB-76-09-AD  (16</a:t>
            </a:r>
            <a:r>
              <a:rPr lang="zh-CN" altLang="en-US" sz="2000" dirty="0"/>
              <a:t>进制表示，全</a:t>
            </a:r>
            <a:r>
              <a:rPr lang="en-US" altLang="zh-CN" sz="2000" dirty="0"/>
              <a:t>1</a:t>
            </a:r>
            <a:r>
              <a:rPr lang="zh-CN" altLang="en-US" sz="2000" dirty="0"/>
              <a:t>为</a:t>
            </a:r>
            <a:r>
              <a:rPr lang="zh-CN" altLang="en-US" sz="2000" dirty="0">
                <a:solidFill>
                  <a:srgbClr val="C00000"/>
                </a:solidFill>
              </a:rPr>
              <a:t>广播地址：</a:t>
            </a:r>
            <a:r>
              <a:rPr lang="en-US" altLang="zh-CN" sz="2000" dirty="0">
                <a:solidFill>
                  <a:srgbClr val="C00000"/>
                </a:solidFill>
              </a:rPr>
              <a:t>FF-FF-FF-FF-FF-FF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400" dirty="0"/>
              <a:t>若帧里</a:t>
            </a:r>
            <a:r>
              <a:rPr lang="en-US" altLang="zh-CN" sz="2400" dirty="0"/>
              <a:t>MAC</a:t>
            </a:r>
            <a:r>
              <a:rPr lang="zh-CN" altLang="en-US" sz="2400" dirty="0"/>
              <a:t>地址匹配，则网卡将帧拆封给上层协议</a:t>
            </a:r>
            <a:endParaRPr lang="en-US" altLang="zh-CN" sz="2400" dirty="0"/>
          </a:p>
          <a:p>
            <a:pPr lvl="2"/>
            <a:r>
              <a:rPr lang="zh-CN" altLang="en-US" sz="2000" dirty="0"/>
              <a:t>特殊的混杂模式，网卡侦听所有帧并提交给上层协议 </a:t>
            </a:r>
            <a:r>
              <a:rPr lang="en-US" altLang="zh-CN" sz="2000" dirty="0">
                <a:solidFill>
                  <a:srgbClr val="C00000"/>
                </a:solidFill>
              </a:rPr>
              <a:t>Sniffer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>
              <a:buFont typeface="ZapfDingbats"/>
              <a:buNone/>
            </a:pP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50181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A66812-B686-4F6D-8F2E-D7A82649CBEB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46646"/>
            <a:ext cx="8280920" cy="922114"/>
          </a:xfrm>
        </p:spPr>
        <p:txBody>
          <a:bodyPr/>
          <a:lstStyle/>
          <a:p>
            <a:r>
              <a:rPr lang="en-US" altLang="zh-CN" dirty="0"/>
              <a:t>MAC 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sp>
        <p:nvSpPr>
          <p:cNvPr id="3085" name="灯片编号占位符 30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B986B2-1891-49F5-93E8-E12570AD7DA5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6763" y="1444774"/>
            <a:ext cx="4602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0000"/>
                </a:solidFill>
              </a:rPr>
              <a:t>LAN </a:t>
            </a:r>
            <a:r>
              <a:rPr lang="zh-CN" altLang="en-US" sz="2000" dirty="0">
                <a:solidFill>
                  <a:srgbClr val="FF0000"/>
                </a:solidFill>
              </a:rPr>
              <a:t>中的每个网卡有唯一的</a:t>
            </a:r>
            <a:r>
              <a:rPr lang="en-US" altLang="zh-CN" sz="2000" dirty="0">
                <a:solidFill>
                  <a:srgbClr val="FF0000"/>
                </a:solidFill>
              </a:rPr>
              <a:t> LAN </a:t>
            </a:r>
            <a:r>
              <a:rPr lang="zh-CN" altLang="en-US" sz="2000" dirty="0">
                <a:solidFill>
                  <a:srgbClr val="FF0000"/>
                </a:solidFill>
              </a:rPr>
              <a:t>地址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080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30938" y="2490788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Broadcast address =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FF-FF-FF-FF-FF-FF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081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42100" y="3989388"/>
            <a:ext cx="269875" cy="2047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2" name="Text Box 1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62763" y="3895725"/>
            <a:ext cx="1203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= adapter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3" name="Group 33"/>
          <p:cNvGrpSpPr/>
          <p:nvPr>
            <p:custDataLst>
              <p:tags r:id="rId7"/>
            </p:custDataLst>
          </p:nvPr>
        </p:nvGrpSpPr>
        <p:grpSpPr bwMode="auto">
          <a:xfrm>
            <a:off x="319088" y="2052638"/>
            <a:ext cx="6061075" cy="4279900"/>
            <a:chOff x="201" y="1293"/>
            <a:chExt cx="3818" cy="2696"/>
          </a:xfrm>
        </p:grpSpPr>
        <p:graphicFrame>
          <p:nvGraphicFramePr>
            <p:cNvPr id="3074" name="Object 2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1869" y="1293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Clip" r:id="rId9" imgW="1307465" imgH="1083945" progId="">
                    <p:embed/>
                  </p:oleObj>
                </mc:Choice>
                <mc:Fallback>
                  <p:oleObj name="Clip" r:id="rId9" imgW="1307465" imgH="1083945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1293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6" name="Freeform 8"/>
            <p:cNvSpPr/>
            <p:nvPr>
              <p:custDataLst>
                <p:tags r:id="rId11"/>
              </p:custDataLst>
            </p:nvPr>
          </p:nvSpPr>
          <p:spPr bwMode="auto">
            <a:xfrm>
              <a:off x="1356" y="2055"/>
              <a:ext cx="1289" cy="1291"/>
            </a:xfrm>
            <a:custGeom>
              <a:avLst/>
              <a:gdLst>
                <a:gd name="T0" fmla="*/ 228 w 1292"/>
                <a:gd name="T1" fmla="*/ 7 h 1255"/>
                <a:gd name="T2" fmla="*/ 35 w 1292"/>
                <a:gd name="T3" fmla="*/ 216 h 1255"/>
                <a:gd name="T4" fmla="*/ 29 w 1292"/>
                <a:gd name="T5" fmla="*/ 713 h 1255"/>
                <a:gd name="T6" fmla="*/ 53 w 1292"/>
                <a:gd name="T7" fmla="*/ 1132 h 1255"/>
                <a:gd name="T8" fmla="*/ 234 w 1292"/>
                <a:gd name="T9" fmla="*/ 1188 h 1255"/>
                <a:gd name="T10" fmla="*/ 635 w 1292"/>
                <a:gd name="T11" fmla="*/ 1539 h 1255"/>
                <a:gd name="T12" fmla="*/ 973 w 1292"/>
                <a:gd name="T13" fmla="*/ 1688 h 1255"/>
                <a:gd name="T14" fmla="*/ 1166 w 1292"/>
                <a:gd name="T15" fmla="*/ 1395 h 1255"/>
                <a:gd name="T16" fmla="*/ 1238 w 1292"/>
                <a:gd name="T17" fmla="*/ 608 h 1255"/>
                <a:gd name="T18" fmla="*/ 1172 w 1292"/>
                <a:gd name="T19" fmla="*/ 288 h 1255"/>
                <a:gd name="T20" fmla="*/ 727 w 1292"/>
                <a:gd name="T21" fmla="*/ 156 h 1255"/>
                <a:gd name="T22" fmla="*/ 228 w 1292"/>
                <a:gd name="T23" fmla="*/ 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5" name="Object 3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3255" y="243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7" name="Clip" r:id="rId13" imgW="1307465" imgH="1083945" progId="">
                    <p:embed/>
                  </p:oleObj>
                </mc:Choice>
                <mc:Fallback>
                  <p:oleObj name="Clip" r:id="rId13" imgW="1307465" imgH="1083945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2437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4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1860" y="3661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Clip" r:id="rId15" imgW="1307465" imgH="1083945" progId="">
                    <p:embed/>
                  </p:oleObj>
                </mc:Choice>
                <mc:Fallback>
                  <p:oleObj name="Clip" r:id="rId15" imgW="1307465" imgH="1083945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661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5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310" y="2338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Clip" r:id="rId17" imgW="1307465" imgH="1083945" progId="">
                    <p:embed/>
                  </p:oleObj>
                </mc:Choice>
                <mc:Fallback>
                  <p:oleObj name="Clip" r:id="rId17" imgW="1307465" imgH="1083945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2338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Rectangle 12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130" y="2531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8" name="Rectangle 1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54" y="2416"/>
              <a:ext cx="170" cy="12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9" name="Rectangle 14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040" y="1604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0" name="Rectangle 1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98" y="3501"/>
              <a:ext cx="121" cy="16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1" name="Line 19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819" y="2482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2" name="Line 20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2085" y="1769"/>
              <a:ext cx="0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3" name="Line 21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2629" y="2588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4" name="Line 22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2061" y="3221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5" name="Text Box 24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287" y="1585"/>
              <a:ext cx="1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1A-2F-BB-76-09-AD</a:t>
              </a:r>
              <a:endParaRPr lang="en-US" altLang="zh-CN" sz="1400">
                <a:solidFill>
                  <a:srgbClr val="000000"/>
                </a:solidFill>
              </a:endParaRPr>
            </a:p>
          </p:txBody>
        </p:sp>
        <p:sp>
          <p:nvSpPr>
            <p:cNvPr id="3096" name="Line 25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H="1" flipV="1">
              <a:off x="2166" y="1671"/>
              <a:ext cx="162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7" name="Line 26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3205" y="2653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8" name="Text Box 27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822" y="2899"/>
              <a:ext cx="119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58-23-D7-FA-20-B0</a:t>
              </a:r>
              <a:endParaRPr lang="en-US" altLang="zh-CN" sz="1400">
                <a:solidFill>
                  <a:srgbClr val="000000"/>
                </a:solidFill>
              </a:endParaRPr>
            </a:p>
          </p:txBody>
        </p:sp>
        <p:sp>
          <p:nvSpPr>
            <p:cNvPr id="3099" name="Line 28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2126" y="357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0" name="Text Box 2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392" y="3499"/>
              <a:ext cx="11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0C-C4-11-6F-E3-98</a:t>
              </a:r>
              <a:endParaRPr lang="en-US" altLang="zh-CN" sz="1400">
                <a:solidFill>
                  <a:srgbClr val="000000"/>
                </a:solidFill>
              </a:endParaRPr>
            </a:p>
          </p:txBody>
        </p:sp>
        <p:sp>
          <p:nvSpPr>
            <p:cNvPr id="3101" name="Line 30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737" y="2545"/>
              <a:ext cx="0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2" name="Text Box 31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01" y="2818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0000"/>
                  </a:solidFill>
                </a:rPr>
                <a:t>71-65-F7-2B-08-53</a:t>
              </a:r>
              <a:endParaRPr lang="en-US" altLang="zh-CN" sz="1400">
                <a:solidFill>
                  <a:srgbClr val="000000"/>
                </a:solidFill>
              </a:endParaRPr>
            </a:p>
          </p:txBody>
        </p:sp>
        <p:sp>
          <p:nvSpPr>
            <p:cNvPr id="3103" name="Text Box 32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661" y="2284"/>
              <a:ext cx="72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   LAN</a:t>
              </a:r>
              <a:endParaRPr lang="en-US" altLang="zh-CN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(wired or</a:t>
              </a:r>
              <a:endParaRPr lang="en-US" altLang="zh-CN">
                <a:solidFill>
                  <a:srgbClr val="000000"/>
                </a:solidFill>
              </a:endParaRPr>
            </a:p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wireless)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32" name="日期占位符 1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46646"/>
            <a:ext cx="8280920" cy="922114"/>
          </a:xfrm>
        </p:spPr>
        <p:txBody>
          <a:bodyPr/>
          <a:lstStyle/>
          <a:p>
            <a:r>
              <a:rPr lang="en-US" altLang="zh-CN" dirty="0"/>
              <a:t>MAC </a:t>
            </a:r>
            <a:r>
              <a:rPr lang="zh-CN" altLang="en-US" dirty="0"/>
              <a:t>地址</a:t>
            </a:r>
            <a:r>
              <a:rPr lang="en-US" altLang="zh-CN" dirty="0"/>
              <a:t>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51917"/>
            <a:ext cx="8229600" cy="47133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MAC </a:t>
            </a:r>
            <a:r>
              <a:rPr lang="zh-CN" altLang="en-US" sz="2400" dirty="0"/>
              <a:t>地址的分配由</a:t>
            </a:r>
            <a:r>
              <a:rPr lang="en-US" altLang="zh-CN" sz="2400" dirty="0"/>
              <a:t> IEEE </a:t>
            </a:r>
            <a:r>
              <a:rPr lang="zh-CN" altLang="en-US" sz="2400" dirty="0"/>
              <a:t>管理</a:t>
            </a:r>
            <a:endParaRPr lang="en-US" altLang="zh-CN" sz="2400" dirty="0"/>
          </a:p>
          <a:p>
            <a:r>
              <a:rPr lang="zh-CN" altLang="en-US" sz="2400" dirty="0"/>
              <a:t>制造商购买不同的</a:t>
            </a:r>
            <a:r>
              <a:rPr lang="en-US" altLang="zh-CN" sz="2400" dirty="0"/>
              <a:t> MAC </a:t>
            </a:r>
            <a:r>
              <a:rPr lang="zh-CN" altLang="en-US" sz="2400" dirty="0"/>
              <a:t>地址空间段</a:t>
            </a:r>
            <a:r>
              <a:rPr lang="en-US" altLang="zh-CN" sz="2400" dirty="0"/>
              <a:t> (</a:t>
            </a:r>
            <a:r>
              <a:rPr lang="zh-CN" altLang="en-US" sz="2400" dirty="0"/>
              <a:t>以确保唯一性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zh-CN" altLang="en-US" sz="2400" dirty="0"/>
              <a:t>类比</a:t>
            </a:r>
            <a:endParaRPr lang="en-US" altLang="zh-CN" sz="2400" dirty="0"/>
          </a:p>
          <a:p>
            <a:pPr>
              <a:buFont typeface="ZapfDingbats"/>
              <a:buNone/>
            </a:pPr>
            <a:r>
              <a:rPr lang="en-US" altLang="zh-CN" sz="2400" dirty="0"/>
              <a:t>         (a) MAC </a:t>
            </a:r>
            <a:r>
              <a:rPr lang="zh-CN" altLang="en-US" sz="2400" dirty="0"/>
              <a:t>地址</a:t>
            </a:r>
            <a:r>
              <a:rPr lang="en-US" altLang="zh-CN" sz="2400" dirty="0"/>
              <a:t>: </a:t>
            </a:r>
            <a:r>
              <a:rPr lang="zh-CN" altLang="en-US" sz="2400" dirty="0"/>
              <a:t>好比身份证号码</a:t>
            </a:r>
            <a:endParaRPr lang="en-US" altLang="zh-CN" sz="2400" dirty="0"/>
          </a:p>
          <a:p>
            <a:pPr>
              <a:buFont typeface="ZapfDingbats"/>
              <a:buNone/>
            </a:pPr>
            <a:r>
              <a:rPr lang="en-US" altLang="zh-CN" sz="2400" dirty="0"/>
              <a:t>         (b) IP </a:t>
            </a:r>
            <a:r>
              <a:rPr lang="zh-CN" altLang="en-US" sz="2400" dirty="0"/>
              <a:t>地址</a:t>
            </a:r>
            <a:r>
              <a:rPr lang="en-US" altLang="zh-CN" sz="2400" dirty="0"/>
              <a:t>: </a:t>
            </a:r>
            <a:r>
              <a:rPr lang="zh-CN" altLang="en-US" sz="2400" dirty="0"/>
              <a:t>好比 邮政通信地址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“平的”</a:t>
            </a:r>
            <a:r>
              <a:rPr lang="en-US" altLang="zh-CN" sz="2400" dirty="0"/>
              <a:t>MAC </a:t>
            </a:r>
            <a:r>
              <a:rPr lang="zh-CN" altLang="en-US" sz="2400" dirty="0"/>
              <a:t>地址</a:t>
            </a:r>
            <a:r>
              <a:rPr lang="en-US" altLang="zh-CN" sz="2400" dirty="0"/>
              <a:t>  </a:t>
            </a:r>
            <a:r>
              <a:rPr lang="en-US" altLang="zh-CN" sz="2400" dirty="0">
                <a:latin typeface="MS Mincho" panose="02020609040205080304" pitchFamily="49" charset="-128"/>
                <a:ea typeface="MS Mincho" panose="02020609040205080304" pitchFamily="49" charset="-128"/>
              </a:rPr>
              <a:t>➜</a:t>
            </a:r>
            <a:r>
              <a:rPr lang="en-US" altLang="zh-CN" sz="2400" dirty="0"/>
              <a:t> </a:t>
            </a:r>
            <a:r>
              <a:rPr lang="zh-CN" altLang="en-US" sz="2400" dirty="0"/>
              <a:t>便携性</a:t>
            </a:r>
            <a:endParaRPr lang="en-US" altLang="zh-CN" sz="2400" dirty="0"/>
          </a:p>
          <a:p>
            <a:pPr lvl="1"/>
            <a:r>
              <a:rPr lang="zh-CN" altLang="en-US" sz="2000" dirty="0"/>
              <a:t>可以把</a:t>
            </a:r>
            <a:r>
              <a:rPr lang="en-US" altLang="zh-CN" sz="2000" dirty="0"/>
              <a:t> </a:t>
            </a:r>
            <a:r>
              <a:rPr lang="zh-CN" altLang="en-US" sz="2000" dirty="0"/>
              <a:t>网卡从一个</a:t>
            </a:r>
            <a:r>
              <a:rPr lang="en-US" altLang="zh-CN" sz="2000" dirty="0"/>
              <a:t> LAN </a:t>
            </a:r>
            <a:r>
              <a:rPr lang="zh-CN" altLang="en-US" sz="2000" dirty="0"/>
              <a:t>移到另一个 </a:t>
            </a:r>
            <a:r>
              <a:rPr lang="en-US" altLang="zh-CN" sz="2000" dirty="0"/>
              <a:t>LAN</a:t>
            </a:r>
            <a:r>
              <a:rPr lang="zh-CN" altLang="en-US" sz="2000" dirty="0"/>
              <a:t>，而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地址保持不变</a:t>
            </a:r>
            <a:endParaRPr lang="en-US" altLang="zh-CN" sz="2000" dirty="0"/>
          </a:p>
          <a:p>
            <a:r>
              <a:rPr lang="en-US" altLang="zh-CN" sz="2400" dirty="0"/>
              <a:t>IP </a:t>
            </a:r>
            <a:r>
              <a:rPr lang="zh-CN" altLang="en-US" sz="2400" dirty="0"/>
              <a:t>层次化的地址 不便于移动，随网络环境而改变</a:t>
            </a:r>
            <a:endParaRPr lang="en-US" altLang="zh-CN" sz="2400" dirty="0"/>
          </a:p>
          <a:p>
            <a:pPr lvl="1"/>
            <a:r>
              <a:rPr lang="zh-CN" altLang="en-US" sz="2000" dirty="0"/>
              <a:t>依据节点所处的 </a:t>
            </a:r>
            <a:r>
              <a:rPr lang="en-US" altLang="zh-CN" sz="2000" dirty="0"/>
              <a:t>IP </a:t>
            </a:r>
            <a:r>
              <a:rPr lang="zh-CN" altLang="en-US" sz="2000" dirty="0"/>
              <a:t>子网而设定</a:t>
            </a:r>
            <a:endParaRPr lang="en-US" altLang="zh-CN" sz="2000" dirty="0"/>
          </a:p>
          <a:p>
            <a:pPr lvl="1"/>
            <a:r>
              <a:rPr lang="zh-CN" altLang="en-US" sz="2000" dirty="0"/>
              <a:t>方便全球选路</a:t>
            </a:r>
            <a:endParaRPr lang="en-US" altLang="zh-CN" sz="2000" dirty="0"/>
          </a:p>
        </p:txBody>
      </p:sp>
      <p:sp>
        <p:nvSpPr>
          <p:cNvPr id="5120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8D1C99-792B-41C6-8D90-A6063D456A2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661248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地址和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地址不可互相取代，有其存在必要性！思考：如果只有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地址或者只有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地址，将如何？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00063" y="357188"/>
            <a:ext cx="8191500" cy="901700"/>
          </a:xfrm>
        </p:spPr>
        <p:txBody>
          <a:bodyPr/>
          <a:lstStyle/>
          <a:p>
            <a:r>
              <a:rPr lang="en-US" altLang="zh-CN" dirty="0"/>
              <a:t>ARP: </a:t>
            </a:r>
            <a:r>
              <a:rPr lang="zh-CN" altLang="en-US" dirty="0"/>
              <a:t>地址解析协议</a:t>
            </a:r>
            <a:endParaRPr lang="en-US" altLang="zh-CN" sz="4400" dirty="0"/>
          </a:p>
        </p:txBody>
      </p:sp>
      <p:sp>
        <p:nvSpPr>
          <p:cNvPr id="4103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908550" y="1474788"/>
            <a:ext cx="3990975" cy="4648200"/>
          </a:xfrm>
        </p:spPr>
        <p:txBody>
          <a:bodyPr/>
          <a:lstStyle/>
          <a:p>
            <a:r>
              <a:rPr lang="en-US" altLang="zh-CN" sz="2400" dirty="0"/>
              <a:t>LAN </a:t>
            </a:r>
            <a:r>
              <a:rPr lang="zh-CN" altLang="en-US" sz="2400" dirty="0"/>
              <a:t>中的每个 </a:t>
            </a:r>
            <a:r>
              <a:rPr lang="en-US" altLang="zh-CN" sz="2400" dirty="0"/>
              <a:t>IP </a:t>
            </a:r>
            <a:r>
              <a:rPr lang="zh-CN" altLang="en-US" sz="2400" dirty="0"/>
              <a:t>节点</a:t>
            </a:r>
            <a:r>
              <a:rPr lang="en-US" altLang="zh-CN" sz="2400" dirty="0"/>
              <a:t> (</a:t>
            </a:r>
            <a:r>
              <a:rPr lang="zh-CN" altLang="en-US" sz="2400" dirty="0"/>
              <a:t>主机、路由器</a:t>
            </a:r>
            <a:r>
              <a:rPr lang="en-US" altLang="zh-CN" sz="2400" dirty="0"/>
              <a:t>) </a:t>
            </a:r>
            <a:r>
              <a:rPr lang="zh-CN" altLang="en-US" sz="2400" dirty="0"/>
              <a:t>都有一张</a:t>
            </a: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ARP </a:t>
            </a:r>
            <a:r>
              <a:rPr lang="zh-CN" altLang="en-US" sz="2400" dirty="0">
                <a:solidFill>
                  <a:srgbClr val="FF0000"/>
                </a:solidFill>
              </a:rPr>
              <a:t>表</a:t>
            </a:r>
            <a:endParaRPr lang="en-US" altLang="zh-CN" sz="2400" dirty="0"/>
          </a:p>
          <a:p>
            <a:r>
              <a:rPr lang="en-US" altLang="zh-CN" sz="2400" dirty="0"/>
              <a:t>ARP </a:t>
            </a:r>
            <a:r>
              <a:rPr lang="zh-CN" altLang="en-US" sz="2400" dirty="0"/>
              <a:t>表</a:t>
            </a:r>
            <a:r>
              <a:rPr lang="en-US" altLang="zh-CN" sz="2400" dirty="0"/>
              <a:t>: </a:t>
            </a:r>
            <a:r>
              <a:rPr lang="zh-CN" altLang="en-US" sz="2400" dirty="0"/>
              <a:t>同一</a:t>
            </a:r>
            <a:r>
              <a:rPr lang="en-US" altLang="zh-CN" sz="2400" dirty="0"/>
              <a:t>LAN(</a:t>
            </a:r>
            <a:r>
              <a:rPr lang="zh-CN" altLang="en-US" sz="2400" dirty="0"/>
              <a:t>子网</a:t>
            </a:r>
            <a:r>
              <a:rPr lang="en-US" altLang="zh-CN" sz="2400" dirty="0"/>
              <a:t>)</a:t>
            </a:r>
            <a:r>
              <a:rPr lang="zh-CN" altLang="en-US" sz="2400" dirty="0"/>
              <a:t>内节点的 </a:t>
            </a:r>
            <a:r>
              <a:rPr lang="en-US" altLang="zh-CN" sz="2400" dirty="0"/>
              <a:t>IP</a:t>
            </a:r>
            <a:r>
              <a:rPr lang="zh-CN" altLang="en-US" sz="2400" dirty="0"/>
              <a:t>与</a:t>
            </a:r>
            <a:r>
              <a:rPr lang="en-US" altLang="zh-CN" sz="2400" dirty="0"/>
              <a:t>MAC </a:t>
            </a:r>
            <a:r>
              <a:rPr lang="zh-CN" altLang="en-US" sz="2400" dirty="0"/>
              <a:t>地址之间的映射</a:t>
            </a:r>
            <a:endParaRPr lang="en-US" altLang="zh-CN" sz="2400" dirty="0"/>
          </a:p>
          <a:p>
            <a:pPr>
              <a:buFont typeface="ZapfDingbats"/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&lt; IP address; MAC address; TTL&gt;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/>
              <a:t> </a:t>
            </a:r>
            <a:r>
              <a:rPr lang="en-US" altLang="zh-CN" sz="2000" dirty="0"/>
              <a:t>TTL (</a:t>
            </a:r>
            <a:r>
              <a:rPr lang="zh-CN" altLang="en-US" sz="2000" dirty="0"/>
              <a:t>存活时间 </a:t>
            </a:r>
            <a:r>
              <a:rPr lang="en-US" altLang="zh-CN" sz="2000" dirty="0"/>
              <a:t>Time To Live): </a:t>
            </a:r>
            <a:r>
              <a:rPr lang="zh-CN" altLang="en-US" sz="2000" dirty="0"/>
              <a:t>这个时间以后地址映射将被忘掉</a:t>
            </a:r>
            <a:r>
              <a:rPr lang="en-US" altLang="zh-CN" sz="2000" dirty="0"/>
              <a:t> (</a:t>
            </a:r>
            <a:r>
              <a:rPr lang="zh-CN" altLang="en-US" sz="2000" dirty="0"/>
              <a:t>通常</a:t>
            </a:r>
            <a:r>
              <a:rPr lang="en-US" altLang="zh-CN" sz="2000" dirty="0"/>
              <a:t> 20 min)</a:t>
            </a:r>
            <a:endParaRPr lang="en-US" altLang="zh-CN" dirty="0"/>
          </a:p>
        </p:txBody>
      </p:sp>
      <p:sp>
        <p:nvSpPr>
          <p:cNvPr id="4132" name="灯片编号占位符 3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2E9BF5-67F6-4A03-9FAB-D957B2E8BBCD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5"/>
          <p:cNvGrpSpPr/>
          <p:nvPr>
            <p:custDataLst>
              <p:tags r:id="rId4"/>
            </p:custDataLst>
          </p:nvPr>
        </p:nvGrpSpPr>
        <p:grpSpPr bwMode="auto">
          <a:xfrm>
            <a:off x="372616" y="1422474"/>
            <a:ext cx="4343400" cy="1214438"/>
            <a:chOff x="297" y="3336"/>
            <a:chExt cx="2788" cy="805"/>
          </a:xfrm>
        </p:grpSpPr>
        <p:sp>
          <p:nvSpPr>
            <p:cNvPr id="4133" name="Text Box 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5" y="3471"/>
              <a:ext cx="2584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问题</a:t>
              </a:r>
              <a:r>
                <a:rPr lang="en-US" altLang="zh-CN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: </a:t>
              </a:r>
              <a:r>
                <a:rPr lang="zh-CN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当知道 </a:t>
              </a:r>
              <a:r>
                <a:rPr lang="en-US" altLang="zh-CN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B </a:t>
              </a:r>
              <a:r>
                <a:rPr lang="zh-CN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的 </a:t>
              </a:r>
              <a:r>
                <a:rPr lang="en-US" altLang="zh-CN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IP </a:t>
              </a:r>
              <a:r>
                <a:rPr lang="zh-CN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地址后</a:t>
              </a:r>
              <a:endParaRPr lang="en-US" altLang="zh-CN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eaLnBrk="1" hangingPunct="1"/>
              <a:r>
                <a:rPr lang="zh-CN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如何得知 </a:t>
              </a:r>
              <a:r>
                <a:rPr lang="en-US" altLang="zh-CN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B </a:t>
              </a:r>
              <a:r>
                <a:rPr lang="zh-CN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的 </a:t>
              </a:r>
              <a:r>
                <a:rPr lang="en-US" altLang="zh-CN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MAC </a:t>
              </a:r>
              <a:r>
                <a:rPr lang="zh-CN" altLang="en-US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地址</a:t>
              </a:r>
              <a:r>
                <a:rPr lang="en-US" altLang="zh-CN" sz="2400">
                  <a:solidFill>
                    <a:srgbClr val="000000"/>
                  </a:solidFill>
                  <a:latin typeface="Comic Sans MS" panose="030F0702030302020204" pitchFamily="66" charset="0"/>
                </a:rPr>
                <a:t>?</a:t>
              </a:r>
              <a:endParaRPr lang="en-US" altLang="zh-CN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134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098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Clip" r:id="rId8" imgW="1307465" imgH="1083945" progId="">
                  <p:embed/>
                </p:oleObj>
              </mc:Choice>
              <mc:Fallback>
                <p:oleObj name="Clip" r:id="rId8" imgW="1307465" imgH="1083945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Freeform 10"/>
          <p:cNvSpPr/>
          <p:nvPr>
            <p:custDataLst>
              <p:tags r:id="rId10"/>
            </p:custDataLst>
          </p:nvPr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Clip" r:id="rId12" imgW="1307465" imgH="1083945" progId="">
                  <p:embed/>
                </p:oleObj>
              </mc:Choice>
              <mc:Fallback>
                <p:oleObj name="Clip" r:id="rId12" imgW="1307465" imgH="108394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Clip" r:id="rId14" imgW="1307465" imgH="1083945" progId="">
                  <p:embed/>
                </p:oleObj>
              </mc:Choice>
              <mc:Fallback>
                <p:oleObj name="Clip" r:id="rId14" imgW="1307465" imgH="108394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Clip" r:id="rId16" imgW="1307465" imgH="1083945" progId="">
                  <p:embed/>
                </p:oleObj>
              </mc:Choice>
              <mc:Fallback>
                <p:oleObj name="Clip" r:id="rId16" imgW="1307465" imgH="1083945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1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7" name="Rectangle 1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8" name="Rectangle 1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9" name="Rectangle 17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10" name="Line 18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11" name="Line 19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12" name="Line 20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13" name="Line 21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14" name="Text Box 22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1A-2F-BB-76-09-AD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115" name="Line 23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16" name="Line 24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17" name="Text Box 25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58-23-D7-FA-20-B0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118" name="Line 26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19" name="Text Box 27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0C-C4-11-6F-E3-98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120" name="Line 28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1" name="Text Box 29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71-65-F7-2B-08-53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122" name="Text Box 30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   LAN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23" name="Text Box 31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30188" y="3790950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137.196.7.23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124" name="Line 32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5" name="Text Box 3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44813" y="2990850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137.196.7.78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126" name="Line 34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7" name="Line 35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8" name="Text Box 36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444875" y="3890963"/>
            <a:ext cx="1203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137.196.7.14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4129" name="Line 38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30" name="Text Box 39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98525" y="5861050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0000"/>
                </a:solidFill>
              </a:rPr>
              <a:t>137.196.7.88</a:t>
            </a:r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9" name="日期占位符 1"/>
          <p:cNvSpPr>
            <a:spLocks noGrp="1"/>
          </p:cNvSpPr>
          <p:nvPr>
            <p:ph type="dt" sz="half" idx="10"/>
            <p:custDataLst>
              <p:tags r:id="rId42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57188"/>
            <a:ext cx="7927032" cy="911572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ARP</a:t>
            </a:r>
            <a:r>
              <a:rPr lang="zh-CN" altLang="en-US" sz="3600" dirty="0"/>
              <a:t>工作原理</a:t>
            </a:r>
            <a:r>
              <a:rPr lang="en-US" altLang="zh-CN" sz="3600" dirty="0"/>
              <a:t>1: </a:t>
            </a:r>
            <a:r>
              <a:rPr lang="zh-CN" altLang="en-US" sz="3600" dirty="0"/>
              <a:t>目的节点在同一</a:t>
            </a:r>
            <a:r>
              <a:rPr lang="en-US" altLang="zh-CN" sz="3600" dirty="0"/>
              <a:t>LAN(</a:t>
            </a:r>
            <a:r>
              <a:rPr lang="zh-CN" altLang="en-US" sz="3600" dirty="0"/>
              <a:t>子网</a:t>
            </a:r>
            <a:r>
              <a:rPr lang="en-US" altLang="zh-CN" sz="3600" dirty="0"/>
              <a:t>)</a:t>
            </a:r>
            <a:endParaRPr lang="en-US" altLang="zh-CN" sz="3600" dirty="0"/>
          </a:p>
        </p:txBody>
      </p:sp>
      <p:sp>
        <p:nvSpPr>
          <p:cNvPr id="52230" name="灯片编号占位符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D09510-155C-40D7-B39C-0068E5EBD0D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06412" y="1495450"/>
            <a:ext cx="3849563" cy="510190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想发送数据报到</a:t>
            </a:r>
            <a:r>
              <a:rPr lang="en-US" altLang="zh-CN" sz="2400" dirty="0"/>
              <a:t>B, </a:t>
            </a:r>
            <a:r>
              <a:rPr lang="zh-CN" altLang="en-US" sz="2400" dirty="0"/>
              <a:t>根据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en-US" altLang="zh-CN" sz="2400" dirty="0"/>
              <a:t>IP</a:t>
            </a:r>
            <a:r>
              <a:rPr lang="zh-CN" altLang="en-US" sz="2400" dirty="0"/>
              <a:t>地址及子网掩码可知道</a:t>
            </a:r>
            <a:r>
              <a:rPr lang="en-US" altLang="zh-CN" sz="2400" dirty="0"/>
              <a:t>B</a:t>
            </a:r>
            <a:r>
              <a:rPr lang="zh-CN" altLang="en-US" sz="2400" dirty="0"/>
              <a:t>与</a:t>
            </a:r>
            <a:r>
              <a:rPr lang="en-US" altLang="zh-CN" sz="2400" dirty="0"/>
              <a:t>A</a:t>
            </a:r>
            <a:r>
              <a:rPr lang="zh-CN" altLang="en-US" sz="2400" dirty="0"/>
              <a:t>在同一子网内</a:t>
            </a:r>
            <a:endParaRPr lang="en-US" altLang="zh-CN" sz="2400" dirty="0"/>
          </a:p>
          <a:p>
            <a:r>
              <a:rPr lang="en-US" altLang="zh-CN" sz="2400" dirty="0"/>
              <a:t>A</a:t>
            </a:r>
            <a:r>
              <a:rPr lang="zh-CN" altLang="en-US" sz="2400" dirty="0"/>
              <a:t>向其</a:t>
            </a:r>
            <a:r>
              <a:rPr lang="en-US" altLang="zh-CN" sz="2400" dirty="0"/>
              <a:t>ARP</a:t>
            </a:r>
            <a:r>
              <a:rPr lang="zh-CN" altLang="en-US" sz="2400" dirty="0"/>
              <a:t>表查询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地址，假设发现</a:t>
            </a:r>
            <a:r>
              <a:rPr lang="en-US" altLang="zh-CN" sz="2400" dirty="0"/>
              <a:t>B </a:t>
            </a:r>
            <a:r>
              <a:rPr lang="zh-CN" altLang="en-US" sz="2400" dirty="0"/>
              <a:t>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地址不在</a:t>
            </a:r>
            <a:r>
              <a:rPr lang="en-US" altLang="zh-CN" sz="2400" dirty="0"/>
              <a:t>A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rgbClr val="C00000"/>
                </a:solidFill>
              </a:rPr>
              <a:t>ARP</a:t>
            </a:r>
            <a:r>
              <a:rPr lang="zh-CN" altLang="en-US" sz="2400" dirty="0">
                <a:solidFill>
                  <a:srgbClr val="C00000"/>
                </a:solidFill>
              </a:rPr>
              <a:t>表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r>
              <a:rPr lang="en-US" altLang="zh-CN" sz="2400" dirty="0"/>
              <a:t>A </a:t>
            </a:r>
            <a:r>
              <a:rPr lang="zh-CN" altLang="en-US" sz="2400" dirty="0">
                <a:solidFill>
                  <a:srgbClr val="C00000"/>
                </a:solidFill>
              </a:rPr>
              <a:t>广播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ARP </a:t>
            </a:r>
            <a:r>
              <a:rPr lang="zh-CN" altLang="en-US" sz="2400" dirty="0">
                <a:solidFill>
                  <a:srgbClr val="C00000"/>
                </a:solidFill>
              </a:rPr>
              <a:t>查询分组</a:t>
            </a:r>
            <a:r>
              <a:rPr lang="en-US" altLang="zh-CN" sz="2400" dirty="0"/>
              <a:t>, </a:t>
            </a:r>
            <a:r>
              <a:rPr lang="zh-CN" altLang="en-US" sz="2400" dirty="0"/>
              <a:t>其中包含</a:t>
            </a:r>
            <a:r>
              <a:rPr lang="en-US" altLang="zh-CN" sz="2400" dirty="0"/>
              <a:t> B</a:t>
            </a:r>
            <a:r>
              <a:rPr lang="zh-CN" altLang="en-US" sz="2400" dirty="0"/>
              <a:t>的</a:t>
            </a:r>
            <a:r>
              <a:rPr lang="en-US" altLang="zh-CN" sz="2400" dirty="0"/>
              <a:t> IP </a:t>
            </a:r>
            <a:r>
              <a:rPr lang="zh-CN" altLang="en-US" sz="2400" dirty="0"/>
              <a:t>地址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Dest</a:t>
            </a:r>
            <a:r>
              <a:rPr lang="en-US" altLang="zh-CN" sz="2000" dirty="0"/>
              <a:t> MAC address = </a:t>
            </a:r>
            <a:r>
              <a:rPr lang="en-US" altLang="zh-CN" sz="2000" dirty="0">
                <a:solidFill>
                  <a:srgbClr val="C00000"/>
                </a:solidFill>
              </a:rPr>
              <a:t>FF-FF-FF-FF-FF-FF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r>
              <a:rPr lang="en-US" altLang="zh-CN" sz="2000" dirty="0"/>
              <a:t>LAN </a:t>
            </a:r>
            <a:r>
              <a:rPr lang="zh-CN" altLang="en-US" sz="2000" dirty="0"/>
              <a:t>上所有节点收到</a:t>
            </a:r>
            <a:r>
              <a:rPr lang="en-US" altLang="zh-CN" sz="2000" dirty="0"/>
              <a:t> ARP </a:t>
            </a:r>
            <a:r>
              <a:rPr lang="zh-CN" altLang="en-US" sz="2000" dirty="0"/>
              <a:t>查询，并拆包递交给</a:t>
            </a:r>
            <a:r>
              <a:rPr lang="en-US" altLang="zh-CN" sz="2000" dirty="0"/>
              <a:t>ARP</a:t>
            </a:r>
            <a:r>
              <a:rPr lang="zh-CN" altLang="en-US" sz="2000" dirty="0"/>
              <a:t>模块</a:t>
            </a:r>
            <a:endParaRPr lang="en-US" altLang="zh-CN" sz="1800" dirty="0"/>
          </a:p>
          <a:p>
            <a:r>
              <a:rPr lang="en-US" altLang="zh-CN" sz="2400" dirty="0"/>
              <a:t>B </a:t>
            </a:r>
            <a:r>
              <a:rPr lang="zh-CN" altLang="en-US" sz="2400" dirty="0"/>
              <a:t>收到</a:t>
            </a:r>
            <a:r>
              <a:rPr lang="en-US" altLang="zh-CN" sz="2400" dirty="0"/>
              <a:t> ARP </a:t>
            </a:r>
            <a:r>
              <a:rPr lang="zh-CN" altLang="en-US" sz="2400" dirty="0"/>
              <a:t>分组</a:t>
            </a:r>
            <a:r>
              <a:rPr lang="en-US" altLang="zh-CN" sz="2400" dirty="0"/>
              <a:t>, </a:t>
            </a:r>
            <a:r>
              <a:rPr lang="zh-CN" altLang="en-US" sz="2400" dirty="0"/>
              <a:t>发送</a:t>
            </a:r>
            <a:r>
              <a:rPr lang="en-US" altLang="zh-CN" sz="2400" dirty="0"/>
              <a:t>ARP</a:t>
            </a:r>
            <a:r>
              <a:rPr lang="zh-CN" altLang="en-US" sz="2400" dirty="0">
                <a:solidFill>
                  <a:srgbClr val="C00000"/>
                </a:solidFill>
              </a:rPr>
              <a:t>响应分组</a:t>
            </a:r>
            <a:r>
              <a:rPr lang="zh-CN" altLang="en-US" sz="2400" dirty="0"/>
              <a:t>把它的</a:t>
            </a:r>
            <a:r>
              <a:rPr lang="en-US" altLang="zh-CN" sz="2400" dirty="0"/>
              <a:t>MAC </a:t>
            </a:r>
            <a:r>
              <a:rPr lang="zh-CN" altLang="en-US" sz="2400" dirty="0"/>
              <a:t>地址回应给</a:t>
            </a:r>
            <a:r>
              <a:rPr lang="en-US" altLang="zh-CN" sz="2400" dirty="0"/>
              <a:t> A </a:t>
            </a:r>
            <a:endParaRPr lang="en-US" altLang="zh-CN" sz="2400" dirty="0"/>
          </a:p>
          <a:p>
            <a:pPr lvl="1"/>
            <a:r>
              <a:rPr lang="zh-CN" altLang="en-US" sz="1800" dirty="0"/>
              <a:t>把帧发送到</a:t>
            </a:r>
            <a:r>
              <a:rPr lang="en-US" altLang="zh-CN" sz="1800" dirty="0"/>
              <a:t> A </a:t>
            </a:r>
            <a:r>
              <a:rPr lang="zh-CN" altLang="en-US" sz="1800" dirty="0"/>
              <a:t>的</a:t>
            </a:r>
            <a:r>
              <a:rPr lang="en-US" altLang="zh-CN" sz="1800" dirty="0"/>
              <a:t> MAC </a:t>
            </a:r>
            <a:r>
              <a:rPr lang="zh-CN" altLang="en-US" sz="1800" dirty="0"/>
              <a:t>地址</a:t>
            </a:r>
            <a:r>
              <a:rPr lang="en-US" altLang="zh-CN" sz="1800" dirty="0"/>
              <a:t> (</a:t>
            </a:r>
            <a:r>
              <a:rPr lang="zh-CN" altLang="en-US" sz="1800" dirty="0"/>
              <a:t>单播</a:t>
            </a:r>
            <a:r>
              <a:rPr lang="en-US" altLang="zh-CN" sz="1800" dirty="0"/>
              <a:t>)</a:t>
            </a:r>
            <a:endParaRPr lang="en-US" altLang="zh-CN" sz="2000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860032" y="1484784"/>
            <a:ext cx="3749040" cy="28803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A </a:t>
            </a:r>
            <a:r>
              <a:rPr lang="zh-CN" altLang="en-US" sz="2400" dirty="0"/>
              <a:t>在它的 </a:t>
            </a:r>
            <a:r>
              <a:rPr lang="en-US" altLang="zh-CN" sz="2400" dirty="0"/>
              <a:t>ARP </a:t>
            </a:r>
            <a:r>
              <a:rPr lang="zh-CN" altLang="en-US" sz="2400" dirty="0"/>
              <a:t>表中</a:t>
            </a:r>
            <a:r>
              <a:rPr lang="zh-CN" altLang="en-US" sz="2400" dirty="0">
                <a:solidFill>
                  <a:srgbClr val="C00000"/>
                </a:solidFill>
              </a:rPr>
              <a:t>缓存</a:t>
            </a:r>
            <a:r>
              <a:rPr lang="en-US" altLang="zh-CN" sz="2400" dirty="0"/>
              <a:t> (</a:t>
            </a:r>
            <a:r>
              <a:rPr lang="zh-CN" altLang="en-US" sz="2400" dirty="0"/>
              <a:t>记下</a:t>
            </a:r>
            <a:r>
              <a:rPr lang="en-US" altLang="zh-CN" sz="2400" dirty="0"/>
              <a:t>) B</a:t>
            </a:r>
            <a:r>
              <a:rPr lang="zh-CN" altLang="en-US" sz="2400" dirty="0"/>
              <a:t>主机的</a:t>
            </a:r>
            <a:r>
              <a:rPr lang="en-US" altLang="zh-CN" sz="2400" dirty="0"/>
              <a:t>IP-to-MAC </a:t>
            </a:r>
            <a:r>
              <a:rPr lang="zh-CN" altLang="en-US" sz="2400" dirty="0"/>
              <a:t>地址对，直到信息过期</a:t>
            </a:r>
            <a:r>
              <a:rPr lang="en-US" altLang="zh-CN" sz="2400" dirty="0"/>
              <a:t> (</a:t>
            </a:r>
            <a:r>
              <a:rPr lang="zh-CN" altLang="en-US" sz="2400" dirty="0"/>
              <a:t>超时</a:t>
            </a:r>
            <a:r>
              <a:rPr lang="en-US" altLang="zh-CN" sz="2400" dirty="0"/>
              <a:t>) </a:t>
            </a:r>
            <a:endParaRPr lang="en-US" altLang="zh-CN" sz="2400" dirty="0"/>
          </a:p>
          <a:p>
            <a:pPr lvl="1"/>
            <a:r>
              <a:rPr lang="zh-CN" altLang="en-US" sz="2000" dirty="0"/>
              <a:t>软状态 </a:t>
            </a:r>
            <a:r>
              <a:rPr lang="en-US" altLang="zh-CN" sz="2000" dirty="0"/>
              <a:t>soft state: </a:t>
            </a:r>
            <a:r>
              <a:rPr lang="zh-CN" altLang="en-US" sz="2000" dirty="0"/>
              <a:t>除非得到刷新，信息将过期 </a:t>
            </a:r>
            <a:r>
              <a:rPr lang="en-US" altLang="zh-CN" sz="2000" dirty="0"/>
              <a:t>(goes away) </a:t>
            </a:r>
            <a:endParaRPr lang="en-US" altLang="zh-CN" sz="2000" dirty="0"/>
          </a:p>
          <a:p>
            <a:r>
              <a:rPr lang="en-US" altLang="zh-CN" sz="2400" dirty="0"/>
              <a:t>ARP is “plug-and-play”:</a:t>
            </a:r>
            <a:endParaRPr lang="en-US" altLang="zh-CN" sz="2400" dirty="0"/>
          </a:p>
          <a:p>
            <a:pPr lvl="1"/>
            <a:r>
              <a:rPr lang="zh-CN" altLang="en-US" sz="2000" dirty="0"/>
              <a:t>节点无需网络管理员的介入即可构建它们自己的</a:t>
            </a:r>
            <a:r>
              <a:rPr lang="en-US" altLang="zh-CN" sz="2000" dirty="0"/>
              <a:t> ARP </a:t>
            </a:r>
            <a:r>
              <a:rPr lang="zh-CN" altLang="en-US" sz="2000" dirty="0"/>
              <a:t>表</a:t>
            </a:r>
            <a:endParaRPr lang="en-US" altLang="zh-CN" sz="2000" dirty="0"/>
          </a:p>
        </p:txBody>
      </p:sp>
      <p:grpSp>
        <p:nvGrpSpPr>
          <p:cNvPr id="3" name="Group 4"/>
          <p:cNvGrpSpPr/>
          <p:nvPr/>
        </p:nvGrpSpPr>
        <p:grpSpPr bwMode="auto">
          <a:xfrm>
            <a:off x="4427984" y="4479502"/>
            <a:ext cx="4234631" cy="2045842"/>
            <a:chOff x="709613" y="3962400"/>
            <a:chExt cx="4702175" cy="2356857"/>
          </a:xfrm>
        </p:grpSpPr>
        <p:grpSp>
          <p:nvGrpSpPr>
            <p:cNvPr id="4" name="Group 2"/>
            <p:cNvGrpSpPr/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3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6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4227782" y="4294221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R</a:t>
              </a:r>
              <a:endParaRPr lang="en-US" altLang="zh-CN" dirty="0">
                <a:solidFill>
                  <a:srgbClr val="00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1A-23-F9-CD-06-9B</a:t>
              </a:r>
              <a:endParaRPr lang="en-US" sz="1200" i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222.222.222.220</a:t>
              </a:r>
              <a:endParaRPr lang="en-US" sz="1200" i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" name="Group 23"/>
            <p:cNvGrpSpPr/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111.111.111.110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2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E6-E9-00-17-BB-4B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CC-49-DE-D0-AB-7D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74-29-9C-E8-FF-55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Freeform 39"/>
            <p:cNvSpPr/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3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6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76"/>
            <p:cNvSpPr txBox="1">
              <a:spLocks noChangeArrowheads="1"/>
            </p:cNvSpPr>
            <p:nvPr/>
          </p:nvSpPr>
          <p:spPr bwMode="auto">
            <a:xfrm>
              <a:off x="709613" y="5787408"/>
              <a:ext cx="319834" cy="53184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B</a:t>
              </a:r>
              <a:endParaRPr lang="en-US" altLang="zh-CN" sz="2400" dirty="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Group 1"/>
            <p:cNvGrpSpPr/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" name="Group 1185"/>
              <p:cNvGrpSpPr/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47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9" name="Group 1189"/>
                <p:cNvGrpSpPr/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53" name="Freeform 1190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4" name="Freeform 1191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1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2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93"/>
            <p:cNvGrpSpPr/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4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7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3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50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  <a:endParaRPr lang="en-US" altLang="zh-CN" sz="3200" dirty="0"/>
          </a:p>
        </p:txBody>
      </p:sp>
      <p:sp>
        <p:nvSpPr>
          <p:cNvPr id="54274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445096"/>
            <a:ext cx="8143056" cy="4936232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A </a:t>
            </a:r>
            <a:r>
              <a:rPr lang="zh-CN" altLang="en-US" sz="2400" dirty="0">
                <a:solidFill>
                  <a:srgbClr val="C00000"/>
                </a:solidFill>
              </a:rPr>
              <a:t>途经</a:t>
            </a:r>
            <a:r>
              <a:rPr lang="en-US" altLang="zh-CN" sz="2400" dirty="0">
                <a:solidFill>
                  <a:srgbClr val="C00000"/>
                </a:solidFill>
              </a:rPr>
              <a:t> R </a:t>
            </a:r>
            <a:r>
              <a:rPr lang="zh-CN" altLang="en-US" sz="2400" dirty="0">
                <a:solidFill>
                  <a:srgbClr val="C00000"/>
                </a:solidFill>
              </a:rPr>
              <a:t>向 </a:t>
            </a:r>
            <a:r>
              <a:rPr lang="en-US" altLang="zh-CN" sz="2400" dirty="0">
                <a:solidFill>
                  <a:srgbClr val="C00000"/>
                </a:solidFill>
              </a:rPr>
              <a:t>B </a:t>
            </a:r>
            <a:r>
              <a:rPr lang="zh-CN" altLang="en-US" sz="2400" dirty="0">
                <a:solidFill>
                  <a:srgbClr val="C00000"/>
                </a:solidFill>
              </a:rPr>
              <a:t>发送数据报 </a:t>
            </a:r>
            <a:r>
              <a:rPr lang="en-US" altLang="zh-CN" sz="2400" dirty="0">
                <a:solidFill>
                  <a:srgbClr val="C00000"/>
                </a:solidFill>
              </a:rPr>
              <a:t>   </a:t>
            </a:r>
            <a:br>
              <a:rPr lang="en-US" altLang="zh-CN" sz="2000" dirty="0">
                <a:solidFill>
                  <a:srgbClr val="C00000"/>
                </a:solidFill>
              </a:rPr>
            </a:br>
            <a:r>
              <a:rPr lang="zh-CN" altLang="en-US" sz="2000" dirty="0"/>
              <a:t>假设</a:t>
            </a:r>
            <a:r>
              <a:rPr lang="en-US" altLang="zh-CN" sz="2000" dirty="0"/>
              <a:t> A </a:t>
            </a:r>
            <a:r>
              <a:rPr lang="zh-CN" altLang="en-US" sz="2000" dirty="0"/>
              <a:t>已知</a:t>
            </a:r>
            <a:r>
              <a:rPr lang="en-US" altLang="zh-CN" sz="2000" dirty="0"/>
              <a:t> B </a:t>
            </a:r>
            <a:r>
              <a:rPr lang="zh-CN" altLang="en-US" sz="2000" dirty="0"/>
              <a:t>的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 </a:t>
            </a:r>
            <a:r>
              <a:rPr lang="en-US" altLang="zh-CN" sz="2000" dirty="0"/>
              <a:t>(</a:t>
            </a:r>
            <a:r>
              <a:rPr lang="zh-CN" altLang="en-US" sz="2000" dirty="0"/>
              <a:t>经由</a:t>
            </a:r>
            <a:r>
              <a:rPr lang="en-US" altLang="zh-CN" sz="2000" dirty="0">
                <a:solidFill>
                  <a:srgbClr val="C00000"/>
                </a:solidFill>
              </a:rPr>
              <a:t>DNS</a:t>
            </a:r>
            <a:r>
              <a:rPr lang="zh-CN" altLang="en-US" sz="2000" dirty="0">
                <a:solidFill>
                  <a:srgbClr val="C00000"/>
                </a:solidFill>
              </a:rPr>
              <a:t>解析</a:t>
            </a:r>
            <a:r>
              <a:rPr lang="en-US" altLang="zh-CN" sz="2000" dirty="0"/>
              <a:t>)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/>
            <a:endParaRPr lang="en-US" altLang="zh-CN" sz="24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000" dirty="0"/>
              <a:t>路由器 </a:t>
            </a:r>
            <a:r>
              <a:rPr lang="en-US" altLang="zh-CN" sz="2000" dirty="0"/>
              <a:t>R </a:t>
            </a:r>
            <a:r>
              <a:rPr lang="zh-CN" altLang="en-US" sz="2000" dirty="0"/>
              <a:t>有两张 </a:t>
            </a:r>
            <a:r>
              <a:rPr lang="en-US" altLang="zh-CN" sz="2000" dirty="0"/>
              <a:t>ARP </a:t>
            </a:r>
            <a:r>
              <a:rPr lang="zh-CN" altLang="en-US" sz="2000" dirty="0"/>
              <a:t>表</a:t>
            </a:r>
            <a:r>
              <a:rPr lang="en-US" altLang="zh-CN" sz="2000" dirty="0"/>
              <a:t>, </a:t>
            </a:r>
            <a:r>
              <a:rPr lang="zh-CN" altLang="en-US" sz="2000" dirty="0"/>
              <a:t>每个</a:t>
            </a:r>
            <a:r>
              <a:rPr lang="en-US" altLang="zh-CN" sz="2000" dirty="0"/>
              <a:t> IP </a:t>
            </a:r>
            <a:r>
              <a:rPr lang="zh-CN" altLang="en-US" sz="2000" dirty="0"/>
              <a:t>网络</a:t>
            </a:r>
            <a:r>
              <a:rPr lang="en-US" altLang="zh-CN" sz="2000" dirty="0"/>
              <a:t> (LAN) </a:t>
            </a:r>
            <a:r>
              <a:rPr lang="zh-CN" altLang="en-US" sz="2000" dirty="0"/>
              <a:t>一张</a:t>
            </a:r>
            <a:endParaRPr lang="en-US" altLang="zh-CN" sz="2800" dirty="0"/>
          </a:p>
          <a:p>
            <a:r>
              <a:rPr lang="zh-CN" altLang="en-US" sz="2000" dirty="0"/>
              <a:t>在源主机的网络层配置中</a:t>
            </a:r>
            <a:r>
              <a:rPr lang="en-US" altLang="zh-CN" sz="2000" dirty="0"/>
              <a:t>(DHCP)</a:t>
            </a:r>
            <a:r>
              <a:rPr lang="zh-CN" altLang="en-US" sz="2000" dirty="0"/>
              <a:t>，查到其网关路由器</a:t>
            </a:r>
            <a:r>
              <a:rPr lang="en-US" altLang="zh-CN" sz="2000" dirty="0"/>
              <a:t> 111.111.111.110</a:t>
            </a:r>
            <a:endParaRPr lang="en-US" altLang="zh-CN" sz="2000" dirty="0"/>
          </a:p>
          <a:p>
            <a:r>
              <a:rPr lang="zh-CN" altLang="en-US" sz="2000" dirty="0"/>
              <a:t>在源主机的</a:t>
            </a:r>
            <a:r>
              <a:rPr lang="en-US" altLang="zh-CN" sz="2000" dirty="0"/>
              <a:t> ARP </a:t>
            </a:r>
            <a:r>
              <a:rPr lang="zh-CN" altLang="en-US" sz="2000" dirty="0"/>
              <a:t>表中</a:t>
            </a:r>
            <a:r>
              <a:rPr lang="en-US" altLang="zh-CN" sz="2000" dirty="0"/>
              <a:t>, </a:t>
            </a:r>
            <a:r>
              <a:rPr lang="zh-CN" altLang="en-US" sz="2000" dirty="0"/>
              <a:t>查到路由器</a:t>
            </a:r>
            <a:r>
              <a:rPr lang="en-US" altLang="zh-CN" sz="2000" dirty="0"/>
              <a:t> MAC </a:t>
            </a:r>
            <a:r>
              <a:rPr lang="zh-CN" altLang="en-US" sz="2000" dirty="0"/>
              <a:t>地址</a:t>
            </a:r>
            <a:r>
              <a:rPr lang="en-US" altLang="zh-CN" sz="2000" dirty="0"/>
              <a:t> E6-E9-00-17-BB-4B</a:t>
            </a:r>
            <a:endParaRPr lang="en-US" altLang="zh-CN" sz="2800" dirty="0"/>
          </a:p>
        </p:txBody>
      </p:sp>
      <p:sp>
        <p:nvSpPr>
          <p:cNvPr id="54281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CCE5EAC-53F0-46F6-935F-71D653690856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Group 4"/>
          <p:cNvGrpSpPr/>
          <p:nvPr/>
        </p:nvGrpSpPr>
        <p:grpSpPr bwMode="auto">
          <a:xfrm>
            <a:off x="454794" y="2564904"/>
            <a:ext cx="8221662" cy="2349500"/>
            <a:chOff x="709613" y="3962400"/>
            <a:chExt cx="8221662" cy="2349500"/>
          </a:xfrm>
        </p:grpSpPr>
        <p:grpSp>
          <p:nvGrpSpPr>
            <p:cNvPr id="4" name="Group 99"/>
            <p:cNvGrpSpPr/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5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7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5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2"/>
            <p:cNvGrpSpPr/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3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3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1A-23-F9-CD-06-9B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222.222.222.220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8" name="Group 23"/>
            <p:cNvGrpSpPr/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28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111.111.111.110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E6-E9-00-17-BB-4B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1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CC-49-DE-D0-AB-7D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111.111.111.111</a:t>
              </a:r>
              <a:endParaRPr lang="en-US" sz="1200" i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4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74-29-9C-E8-FF-55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5" name="Freeform 39"/>
            <p:cNvSpPr/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87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88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89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90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91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92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9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9" name="Group 63"/>
            <p:cNvGrpSpPr/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126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222.222.222.222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7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49-BD-D2-C7-56-2A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6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97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98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9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88-B2-2F-54-1A-0F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01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02" name="Freeform 75"/>
            <p:cNvSpPr/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" name="Group 3"/>
            <p:cNvGrpSpPr/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1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2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5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1"/>
            <p:cNvGrpSpPr/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11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" name="Group 1185"/>
              <p:cNvGrpSpPr/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1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4" name="Group 1189"/>
                <p:cNvGrpSpPr/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20" name="Freeform 1190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21" name="Freeform 1191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18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119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13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93"/>
            <p:cNvGrpSpPr/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07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6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0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0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38" name="TextBox 137"/>
          <p:cNvSpPr txBox="1"/>
          <p:nvPr/>
        </p:nvSpPr>
        <p:spPr>
          <a:xfrm>
            <a:off x="4427984" y="31409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203848" y="31409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6"/>
            <a:ext cx="8229600" cy="911944"/>
          </a:xfrm>
        </p:spPr>
        <p:txBody>
          <a:bodyPr/>
          <a:lstStyle/>
          <a:p>
            <a:pPr eaLnBrk="1" hangingPunct="1"/>
            <a:r>
              <a:rPr lang="zh-CN" altLang="en-US" dirty="0"/>
              <a:t>适配器 </a:t>
            </a:r>
            <a:r>
              <a:rPr lang="en-US" altLang="zh-CN" dirty="0"/>
              <a:t>(</a:t>
            </a:r>
            <a:r>
              <a:rPr lang="zh-CN" altLang="en-US" dirty="0"/>
              <a:t>网卡</a:t>
            </a:r>
            <a:r>
              <a:rPr lang="en-US" altLang="zh-CN" dirty="0"/>
              <a:t>) </a:t>
            </a:r>
            <a:r>
              <a:rPr lang="zh-CN" altLang="en-US" dirty="0"/>
              <a:t>通信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清华大学2022秋 W10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83" name="Slide Number Placeholder 29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39320D-9C0A-4F37-94A6-5FD1F2EA451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395536" y="1556792"/>
            <a:ext cx="4067175" cy="262572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链路层协议在适配器</a:t>
            </a:r>
            <a:r>
              <a:rPr lang="en-US" altLang="zh-CN" sz="2400" dirty="0"/>
              <a:t>(</a:t>
            </a:r>
            <a:r>
              <a:rPr lang="zh-CN" altLang="en-US" sz="2400" dirty="0"/>
              <a:t>网卡</a:t>
            </a:r>
            <a:r>
              <a:rPr lang="en-US" altLang="zh-CN" sz="2400" dirty="0"/>
              <a:t>NIC)</a:t>
            </a:r>
            <a:r>
              <a:rPr lang="zh-CN" altLang="en-US" sz="2400" dirty="0"/>
              <a:t>上实现，或者集成在主板上</a:t>
            </a:r>
            <a:r>
              <a:rPr lang="en-US" altLang="zh-CN" sz="2400" dirty="0"/>
              <a:t>on-chip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以太网卡，</a:t>
            </a:r>
            <a:r>
              <a:rPr lang="en-US" altLang="zh-CN" sz="2000" dirty="0"/>
              <a:t>802.11 </a:t>
            </a:r>
            <a:r>
              <a:rPr lang="en-US" altLang="zh-CN" sz="2000" dirty="0" err="1"/>
              <a:t>WiFi</a:t>
            </a:r>
            <a:r>
              <a:rPr lang="zh-CN" altLang="en-US" sz="2000" dirty="0"/>
              <a:t>网卡</a:t>
            </a:r>
            <a:endParaRPr lang="en-US" altLang="zh-CN" sz="2000" dirty="0"/>
          </a:p>
          <a:p>
            <a:r>
              <a:rPr lang="zh-CN" altLang="en-US" sz="2400" dirty="0"/>
              <a:t>与计算机的主线</a:t>
            </a:r>
            <a:r>
              <a:rPr lang="en-US" altLang="zh-CN" sz="2400" dirty="0"/>
              <a:t>bus</a:t>
            </a:r>
            <a:r>
              <a:rPr lang="zh-CN" altLang="en-US" sz="2400" dirty="0"/>
              <a:t>相连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sz="quarter" idx="2"/>
            <p:custDataLst>
              <p:tags r:id="rId5"/>
            </p:custDataLst>
          </p:nvPr>
        </p:nvSpPr>
        <p:spPr>
          <a:xfrm>
            <a:off x="395536" y="3717032"/>
            <a:ext cx="4090988" cy="272544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发送方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把数据报封装在帧里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加上差错校验位、</a:t>
            </a:r>
            <a:r>
              <a:rPr lang="en-US" altLang="zh-CN" sz="2000" dirty="0" err="1"/>
              <a:t>rdt</a:t>
            </a:r>
            <a:r>
              <a:rPr lang="zh-CN" altLang="en-US" sz="2000" dirty="0"/>
              <a:t>、流量控制等控制字段和操作</a:t>
            </a:r>
            <a:endParaRPr lang="en-US" altLang="zh-CN" sz="2000" dirty="0"/>
          </a:p>
          <a:p>
            <a:pPr eaLnBrk="1" hangingPunct="1"/>
            <a:r>
              <a:rPr lang="zh-CN" altLang="en-US" sz="2400" dirty="0"/>
              <a:t>接收方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查找差错、</a:t>
            </a:r>
            <a:r>
              <a:rPr lang="en-US" altLang="zh-CN" sz="2000" dirty="0" err="1"/>
              <a:t>rdt</a:t>
            </a:r>
            <a:r>
              <a:rPr lang="zh-CN" altLang="en-US" sz="2000" dirty="0"/>
              <a:t>、</a:t>
            </a:r>
            <a:r>
              <a:rPr lang="en-US" altLang="zh-CN" sz="2000" dirty="0"/>
              <a:t> </a:t>
            </a:r>
            <a:r>
              <a:rPr lang="zh-CN" altLang="en-US" sz="2000" dirty="0"/>
              <a:t>流量控制等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提取数据报，传递给网络层</a:t>
            </a:r>
            <a:endParaRPr lang="en-US" altLang="zh-CN" sz="2000" dirty="0"/>
          </a:p>
        </p:txBody>
      </p:sp>
      <p:sp>
        <p:nvSpPr>
          <p:cNvPr id="28" name="Freeform 92"/>
          <p:cNvSpPr/>
          <p:nvPr/>
        </p:nvSpPr>
        <p:spPr bwMode="auto">
          <a:xfrm>
            <a:off x="5660330" y="2866727"/>
            <a:ext cx="2308225" cy="3028950"/>
          </a:xfrm>
          <a:custGeom>
            <a:avLst/>
            <a:gdLst>
              <a:gd name="T0" fmla="*/ 0 w 1454"/>
              <a:gd name="T1" fmla="*/ 2147483647 h 1908"/>
              <a:gd name="T2" fmla="*/ 50403125 w 1454"/>
              <a:gd name="T3" fmla="*/ 2147483647 h 1908"/>
              <a:gd name="T4" fmla="*/ 708164700 w 1454"/>
              <a:gd name="T5" fmla="*/ 0 h 1908"/>
              <a:gd name="T6" fmla="*/ 2147483647 w 1454"/>
              <a:gd name="T7" fmla="*/ 758567825 h 1908"/>
              <a:gd name="T8" fmla="*/ 2147483647 w 1454"/>
              <a:gd name="T9" fmla="*/ 2147483647 h 1908"/>
              <a:gd name="T10" fmla="*/ 624998750 w 1454"/>
              <a:gd name="T11" fmla="*/ 2147483647 h 1908"/>
              <a:gd name="T12" fmla="*/ 0 w 1454"/>
              <a:gd name="T13" fmla="*/ 2147483647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 w="9525" cap="flat" cmpd="sng">
            <a:noFill/>
            <a:prstDash val="solid"/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42"/>
          <p:cNvSpPr>
            <a:spLocks noChangeArrowheads="1"/>
          </p:cNvSpPr>
          <p:nvPr/>
        </p:nvSpPr>
        <p:spPr bwMode="auto">
          <a:xfrm>
            <a:off x="6133405" y="2865140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6582667" y="4803477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6582667" y="4216102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controller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6388992" y="4813002"/>
            <a:ext cx="1036638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physical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transmission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" name="Freeform 47"/>
          <p:cNvSpPr/>
          <p:nvPr/>
        </p:nvSpPr>
        <p:spPr bwMode="auto">
          <a:xfrm>
            <a:off x="6635055" y="3735090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>
            <a:off x="6500117" y="3908127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 flipV="1">
            <a:off x="6895405" y="3916065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auto">
          <a:xfrm>
            <a:off x="6388992" y="3217565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cpu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7" name="Rectangle 51"/>
          <p:cNvSpPr>
            <a:spLocks noChangeArrowheads="1"/>
          </p:cNvSpPr>
          <p:nvPr/>
        </p:nvSpPr>
        <p:spPr bwMode="auto">
          <a:xfrm>
            <a:off x="7208142" y="3219152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memory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8" name="Line 52"/>
          <p:cNvSpPr>
            <a:spLocks noChangeShapeType="1"/>
          </p:cNvSpPr>
          <p:nvPr/>
        </p:nvSpPr>
        <p:spPr bwMode="auto">
          <a:xfrm flipH="1" flipV="1">
            <a:off x="6692205" y="3738265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" name="Line 53"/>
          <p:cNvSpPr>
            <a:spLocks noChangeShapeType="1"/>
          </p:cNvSpPr>
          <p:nvPr/>
        </p:nvSpPr>
        <p:spPr bwMode="auto">
          <a:xfrm flipH="1" flipV="1">
            <a:off x="7565330" y="3739852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0" name="Text Box 54"/>
          <p:cNvSpPr txBox="1">
            <a:spLocks noChangeArrowheads="1"/>
          </p:cNvSpPr>
          <p:nvPr/>
        </p:nvSpPr>
        <p:spPr bwMode="auto">
          <a:xfrm>
            <a:off x="8013005" y="4036715"/>
            <a:ext cx="879475" cy="6397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host 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bus 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(e.g., PCI)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" name="Line 55"/>
          <p:cNvSpPr>
            <a:spLocks noChangeShapeType="1"/>
          </p:cNvSpPr>
          <p:nvPr/>
        </p:nvSpPr>
        <p:spPr bwMode="auto">
          <a:xfrm flipH="1">
            <a:off x="6895405" y="4524077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" name="Line 56"/>
          <p:cNvSpPr>
            <a:spLocks noChangeShapeType="1"/>
          </p:cNvSpPr>
          <p:nvPr/>
        </p:nvSpPr>
        <p:spPr bwMode="auto">
          <a:xfrm>
            <a:off x="6893817" y="5057477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3" name="Line 57"/>
          <p:cNvSpPr>
            <a:spLocks noChangeShapeType="1"/>
          </p:cNvSpPr>
          <p:nvPr/>
        </p:nvSpPr>
        <p:spPr bwMode="auto">
          <a:xfrm flipH="1" flipV="1">
            <a:off x="7690742" y="3912890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" name="Text Box 58"/>
          <p:cNvSpPr txBox="1">
            <a:spLocks noChangeArrowheads="1"/>
          </p:cNvSpPr>
          <p:nvPr/>
        </p:nvSpPr>
        <p:spPr bwMode="auto">
          <a:xfrm>
            <a:off x="7300217" y="5606752"/>
            <a:ext cx="1273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network adapter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card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5" name="Line 59"/>
          <p:cNvSpPr>
            <a:spLocks noChangeShapeType="1"/>
          </p:cNvSpPr>
          <p:nvPr/>
        </p:nvSpPr>
        <p:spPr bwMode="auto">
          <a:xfrm flipH="1" flipV="1">
            <a:off x="7508180" y="4930477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355655" y="4104977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84"/>
          <p:cNvGrpSpPr/>
          <p:nvPr/>
        </p:nvGrpSpPr>
        <p:grpSpPr bwMode="auto">
          <a:xfrm>
            <a:off x="5095180" y="2993727"/>
            <a:ext cx="1466850" cy="2065338"/>
            <a:chOff x="2691" y="1728"/>
            <a:chExt cx="924" cy="1301"/>
          </a:xfrm>
        </p:grpSpPr>
        <p:sp>
          <p:nvSpPr>
            <p:cNvPr id="48" name="Freeform 62"/>
            <p:cNvSpPr/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63"/>
            <p:cNvSpPr/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application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transport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network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rPr>
                <a:t>link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2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4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5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8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59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link</a:t>
              </a: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physical</a:t>
              </a:r>
              <a:endPara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2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5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7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8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0" name="Picture 8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367" y="1501974"/>
            <a:ext cx="1350963" cy="13509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1" name="Picture 8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067" y="1568152"/>
            <a:ext cx="1143000" cy="117157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4" name="Group 89"/>
          <p:cNvGrpSpPr/>
          <p:nvPr/>
        </p:nvGrpSpPr>
        <p:grpSpPr bwMode="auto">
          <a:xfrm>
            <a:off x="5066605" y="5501977"/>
            <a:ext cx="1109662" cy="1095375"/>
            <a:chOff x="-44" y="1473"/>
            <a:chExt cx="981" cy="1105"/>
          </a:xfrm>
        </p:grpSpPr>
        <p:pic>
          <p:nvPicPr>
            <p:cNvPr id="73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" name="Freeform 91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灯片编号占位符 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44016" y="404664"/>
            <a:ext cx="7988424" cy="3600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A </a:t>
            </a:r>
            <a:r>
              <a:rPr lang="zh-CN" altLang="en-US" sz="2000" dirty="0"/>
              <a:t>创建带有源地址 </a:t>
            </a:r>
            <a:r>
              <a:rPr lang="en-US" altLang="zh-CN" sz="2000" dirty="0"/>
              <a:t>A</a:t>
            </a:r>
            <a:r>
              <a:rPr lang="zh-CN" altLang="en-US" sz="2000" dirty="0"/>
              <a:t>、目的地址</a:t>
            </a:r>
            <a:r>
              <a:rPr lang="en-US" altLang="zh-CN" sz="2000" dirty="0"/>
              <a:t> B </a:t>
            </a:r>
            <a:r>
              <a:rPr lang="zh-CN" altLang="en-US" sz="2000" dirty="0"/>
              <a:t>的数据报</a:t>
            </a:r>
            <a:endParaRPr lang="en-US" altLang="zh-CN" sz="2000" dirty="0"/>
          </a:p>
          <a:p>
            <a:pPr lvl="0"/>
            <a:r>
              <a:rPr lang="en-US" altLang="zh-CN" sz="2000" dirty="0"/>
              <a:t>A</a:t>
            </a:r>
            <a:r>
              <a:rPr lang="zh-CN" altLang="en-US" sz="2000" dirty="0"/>
              <a:t>根据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地址和子网掩码，得知</a:t>
            </a:r>
            <a:r>
              <a:rPr lang="en-US" altLang="zh-CN" sz="2000" dirty="0"/>
              <a:t>B</a:t>
            </a:r>
            <a:r>
              <a:rPr lang="zh-CN" altLang="en-US" sz="2000" dirty="0"/>
              <a:t>不在同一子网内，从而</a:t>
            </a:r>
            <a:r>
              <a:rPr lang="en-US" altLang="zh-CN" sz="2000" dirty="0"/>
              <a:t>A</a:t>
            </a:r>
            <a:r>
              <a:rPr lang="zh-CN" altLang="en-US" sz="2000" dirty="0"/>
              <a:t>准备将该帧递送给其网关路由器</a:t>
            </a:r>
            <a:r>
              <a:rPr lang="en-US" altLang="zh-CN" sz="2000" dirty="0"/>
              <a:t>111.111.111.110 (R</a:t>
            </a:r>
            <a:r>
              <a:rPr lang="zh-CN" altLang="en-US" sz="2000" dirty="0"/>
              <a:t>的接口</a:t>
            </a:r>
            <a:r>
              <a:rPr lang="en-US" altLang="zh-CN" sz="2000" dirty="0"/>
              <a:t>1)</a:t>
            </a:r>
            <a:endParaRPr lang="en-US" altLang="zh-CN" sz="2000" dirty="0"/>
          </a:p>
          <a:p>
            <a:r>
              <a:rPr lang="en-US" altLang="zh-CN" sz="2000" dirty="0"/>
              <a:t>A </a:t>
            </a:r>
            <a:r>
              <a:rPr lang="zh-CN" altLang="en-US" sz="2000" dirty="0"/>
              <a:t>使用</a:t>
            </a:r>
            <a:r>
              <a:rPr lang="en-US" altLang="zh-CN" sz="2000" dirty="0"/>
              <a:t> ARP </a:t>
            </a:r>
            <a:r>
              <a:rPr lang="zh-CN" altLang="en-US" sz="2000" dirty="0"/>
              <a:t>得到</a:t>
            </a:r>
            <a:r>
              <a:rPr lang="en-US" altLang="zh-CN" sz="2000" dirty="0"/>
              <a:t> R </a:t>
            </a:r>
            <a:r>
              <a:rPr lang="zh-CN" altLang="en-US" sz="2000" dirty="0"/>
              <a:t>的接口</a:t>
            </a:r>
            <a:r>
              <a:rPr lang="en-US" altLang="zh-CN" sz="2000" dirty="0"/>
              <a:t>1 (111.111.111.110) </a:t>
            </a:r>
            <a:r>
              <a:rPr lang="zh-CN" altLang="en-US" sz="2000" dirty="0"/>
              <a:t>的</a:t>
            </a:r>
            <a:r>
              <a:rPr lang="en-US" altLang="zh-CN" sz="2000" dirty="0"/>
              <a:t> MAC </a:t>
            </a:r>
            <a:r>
              <a:rPr lang="zh-CN" altLang="en-US" sz="2000" dirty="0"/>
              <a:t>地址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A </a:t>
            </a:r>
            <a:r>
              <a:rPr lang="zh-CN" altLang="en-US" sz="2000" dirty="0"/>
              <a:t>创建以 </a:t>
            </a:r>
            <a:r>
              <a:rPr lang="en-US" altLang="zh-CN" sz="2000" dirty="0"/>
              <a:t>R </a:t>
            </a:r>
            <a:r>
              <a:rPr lang="zh-CN" altLang="en-US" sz="2000" dirty="0"/>
              <a:t>的接口</a:t>
            </a:r>
            <a:r>
              <a:rPr lang="en-US" altLang="zh-CN" sz="2000" dirty="0"/>
              <a:t>1</a:t>
            </a:r>
            <a:r>
              <a:rPr lang="zh-CN" altLang="en-US" sz="2000" dirty="0"/>
              <a:t>的 </a:t>
            </a:r>
            <a:r>
              <a:rPr lang="en-US" altLang="zh-CN" sz="2000" dirty="0"/>
              <a:t>MAC </a:t>
            </a:r>
            <a:r>
              <a:rPr lang="zh-CN" altLang="en-US" sz="2000" dirty="0"/>
              <a:t>地址为目的地址的链路层帧，其中封装了 </a:t>
            </a:r>
            <a:r>
              <a:rPr lang="en-US" altLang="zh-CN" sz="2000" dirty="0"/>
              <a:t> A-to-B IP </a:t>
            </a:r>
            <a:r>
              <a:rPr lang="zh-CN" altLang="en-US" sz="2000" dirty="0"/>
              <a:t>数据报</a:t>
            </a:r>
            <a:endParaRPr lang="en-US" altLang="zh-CN" sz="2000" dirty="0"/>
          </a:p>
          <a:p>
            <a:r>
              <a:rPr lang="en-US" altLang="zh-CN" sz="2000" dirty="0"/>
              <a:t>A </a:t>
            </a:r>
            <a:r>
              <a:rPr lang="zh-CN" altLang="en-US" sz="2000" dirty="0"/>
              <a:t>的网卡发送帧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R </a:t>
            </a:r>
            <a:r>
              <a:rPr lang="zh-CN" altLang="en-US" sz="2000" dirty="0"/>
              <a:t>的接口</a:t>
            </a:r>
            <a:r>
              <a:rPr lang="en-US" altLang="zh-CN" sz="2000" dirty="0"/>
              <a:t>1</a:t>
            </a:r>
            <a:r>
              <a:rPr lang="zh-CN" altLang="en-US" sz="2000" dirty="0"/>
              <a:t>的网卡收到帧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R </a:t>
            </a:r>
            <a:r>
              <a:rPr lang="zh-CN" altLang="en-US" sz="2000" dirty="0"/>
              <a:t>从以太网帧中提取出</a:t>
            </a:r>
            <a:r>
              <a:rPr lang="en-US" altLang="zh-CN" sz="2000" dirty="0"/>
              <a:t> IP </a:t>
            </a:r>
            <a:r>
              <a:rPr lang="zh-CN" altLang="en-US" sz="2000" dirty="0"/>
              <a:t>数据报</a:t>
            </a:r>
            <a:r>
              <a:rPr lang="en-US" altLang="zh-CN" sz="2000" dirty="0"/>
              <a:t>, </a:t>
            </a:r>
            <a:r>
              <a:rPr lang="zh-CN" altLang="en-US" sz="2000" dirty="0"/>
              <a:t>看出来它是要发往 </a:t>
            </a:r>
            <a:r>
              <a:rPr lang="en-US" altLang="zh-CN" sz="2000" dirty="0"/>
              <a:t>B </a:t>
            </a:r>
            <a:r>
              <a:rPr lang="zh-CN" altLang="en-US" sz="2000" dirty="0"/>
              <a:t>的</a:t>
            </a:r>
            <a:r>
              <a:rPr lang="en-US" altLang="zh-CN" sz="2000" dirty="0"/>
              <a:t>, </a:t>
            </a:r>
            <a:r>
              <a:rPr lang="zh-CN" altLang="en-US" sz="2000" dirty="0"/>
              <a:t>并通过其转发表查出来该</a:t>
            </a:r>
            <a:r>
              <a:rPr lang="en-US" altLang="zh-CN" sz="2000" dirty="0"/>
              <a:t>IP</a:t>
            </a:r>
            <a:r>
              <a:rPr lang="zh-CN" altLang="en-US" sz="2000" dirty="0"/>
              <a:t>数据报应该由其接口</a:t>
            </a:r>
            <a:r>
              <a:rPr lang="en-US" altLang="zh-CN" sz="2000" dirty="0"/>
              <a:t>2 (222.222.222.220) </a:t>
            </a:r>
            <a:r>
              <a:rPr lang="zh-CN" altLang="en-US" sz="2000" dirty="0"/>
              <a:t>转发</a:t>
            </a:r>
            <a:r>
              <a:rPr lang="en-US" altLang="zh-CN" sz="2000" dirty="0"/>
              <a:t>, </a:t>
            </a:r>
            <a:r>
              <a:rPr lang="zh-CN" altLang="en-US" sz="2000" dirty="0"/>
              <a:t>并由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地址和子网掩码推断出</a:t>
            </a:r>
            <a:r>
              <a:rPr lang="en-US" altLang="zh-CN" sz="2000" dirty="0"/>
              <a:t>B</a:t>
            </a:r>
            <a:r>
              <a:rPr lang="zh-CN" altLang="en-US" sz="2000" dirty="0"/>
              <a:t>与接口</a:t>
            </a:r>
            <a:r>
              <a:rPr lang="en-US" altLang="zh-CN" sz="2000" dirty="0"/>
              <a:t>2</a:t>
            </a:r>
            <a:r>
              <a:rPr lang="zh-CN" altLang="en-US" sz="2000" dirty="0"/>
              <a:t>在同一子网内</a:t>
            </a:r>
            <a:endParaRPr lang="en-US" altLang="zh-CN" sz="2000" dirty="0"/>
          </a:p>
          <a:p>
            <a:r>
              <a:rPr lang="en-US" altLang="zh-CN" sz="2000" dirty="0"/>
              <a:t>R </a:t>
            </a:r>
            <a:r>
              <a:rPr lang="zh-CN" altLang="en-US" sz="2000" dirty="0"/>
              <a:t>使用其接口</a:t>
            </a:r>
            <a:r>
              <a:rPr lang="en-US" altLang="zh-CN" sz="2000" dirty="0"/>
              <a:t>2</a:t>
            </a:r>
            <a:r>
              <a:rPr lang="zh-CN" altLang="en-US" sz="2000" dirty="0"/>
              <a:t>的</a:t>
            </a:r>
            <a:r>
              <a:rPr lang="en-US" altLang="zh-CN" sz="2000" dirty="0"/>
              <a:t> ARP </a:t>
            </a:r>
            <a:r>
              <a:rPr lang="zh-CN" altLang="en-US" sz="2000" dirty="0"/>
              <a:t>得到</a:t>
            </a:r>
            <a:r>
              <a:rPr lang="en-US" altLang="zh-CN" sz="2000" dirty="0"/>
              <a:t> B </a:t>
            </a:r>
            <a:r>
              <a:rPr lang="zh-CN" altLang="en-US" sz="2000" dirty="0"/>
              <a:t>的</a:t>
            </a:r>
            <a:r>
              <a:rPr lang="en-US" altLang="zh-CN" sz="2000" dirty="0"/>
              <a:t> MAC </a:t>
            </a:r>
            <a:r>
              <a:rPr lang="zh-CN" altLang="en-US" sz="2000" dirty="0"/>
              <a:t>地址</a:t>
            </a:r>
            <a:endParaRPr lang="en-US" altLang="zh-CN" sz="2000" dirty="0"/>
          </a:p>
          <a:p>
            <a:r>
              <a:rPr lang="en-US" altLang="zh-CN" sz="2000" dirty="0"/>
              <a:t>R </a:t>
            </a:r>
            <a:r>
              <a:rPr lang="zh-CN" altLang="en-US" sz="2000" dirty="0"/>
              <a:t>的接口</a:t>
            </a:r>
            <a:r>
              <a:rPr lang="en-US" altLang="zh-CN" sz="2000" dirty="0"/>
              <a:t>2 </a:t>
            </a:r>
            <a:r>
              <a:rPr lang="zh-CN" altLang="en-US" sz="2000" dirty="0"/>
              <a:t>创建帧，其中包含有 </a:t>
            </a:r>
            <a:r>
              <a:rPr lang="en-US" altLang="zh-CN" sz="2000" dirty="0"/>
              <a:t>A-to-B IP </a:t>
            </a:r>
            <a:r>
              <a:rPr lang="zh-CN" altLang="en-US" sz="2000" dirty="0"/>
              <a:t>数据报，发送到</a:t>
            </a:r>
            <a:r>
              <a:rPr lang="en-US" altLang="zh-CN" sz="2000" dirty="0"/>
              <a:t> B</a:t>
            </a:r>
            <a:endParaRPr lang="en-US" altLang="zh-CN" dirty="0"/>
          </a:p>
        </p:txBody>
      </p:sp>
      <p:grpSp>
        <p:nvGrpSpPr>
          <p:cNvPr id="3" name="Group 4"/>
          <p:cNvGrpSpPr/>
          <p:nvPr/>
        </p:nvGrpSpPr>
        <p:grpSpPr bwMode="auto">
          <a:xfrm>
            <a:off x="709613" y="4031828"/>
            <a:ext cx="8221662" cy="2349500"/>
            <a:chOff x="709613" y="3962400"/>
            <a:chExt cx="8221662" cy="2349500"/>
          </a:xfrm>
        </p:grpSpPr>
        <p:grpSp>
          <p:nvGrpSpPr>
            <p:cNvPr id="4" name="Group 99"/>
            <p:cNvGrpSpPr/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5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7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3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1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2"/>
            <p:cNvGrpSpPr/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6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9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1A-23-F9-CD-06-9B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222.222.222.220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8" name="Group 23"/>
            <p:cNvGrpSpPr/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4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111.111.111.110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5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E6-E9-00-17-BB-4B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CC-49-DE-D0-AB-7D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111.111.111.111</a:t>
              </a:r>
              <a:endParaRPr lang="en-US" sz="1200" i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74-29-9C-E8-FF-55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Freeform 39"/>
            <p:cNvSpPr/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29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9" name="Group 63"/>
            <p:cNvGrpSpPr/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62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222.222.222.222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3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49-BD-D2-C7-56-2A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2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88-B2-2F-54-1A-0F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38" name="Freeform 75"/>
            <p:cNvSpPr/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" name="Group 3"/>
            <p:cNvGrpSpPr/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1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60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1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9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1"/>
            <p:cNvGrpSpPr/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6" name="Group 1185"/>
              <p:cNvGrpSpPr/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50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1" name="Group 1189"/>
                <p:cNvGrpSpPr/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56" name="Freeform 1190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7" name="Freeform 1191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4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5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49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" name="Group 93"/>
            <p:cNvGrpSpPr/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43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1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4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6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75" name="TextBox 74"/>
          <p:cNvSpPr txBox="1"/>
          <p:nvPr/>
        </p:nvSpPr>
        <p:spPr>
          <a:xfrm>
            <a:off x="4716016" y="45785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91880" y="457854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628800"/>
            <a:ext cx="8675688" cy="2664296"/>
          </a:xfrm>
        </p:spPr>
        <p:txBody>
          <a:bodyPr>
            <a:noAutofit/>
          </a:bodyPr>
          <a:lstStyle/>
          <a:p>
            <a:pPr marL="111125" indent="-111125">
              <a:buFont typeface="Wingdings" panose="05000000000000000000" pitchFamily="2" charset="2"/>
              <a:buNone/>
            </a:pPr>
            <a:r>
              <a:rPr lang="en-US" altLang="zh-CN" sz="2400" dirty="0"/>
              <a:t>walkthrough: </a:t>
            </a:r>
            <a:r>
              <a:rPr lang="en-US" altLang="zh-CN" sz="2400" dirty="0">
                <a:solidFill>
                  <a:srgbClr val="CC0000"/>
                </a:solidFill>
              </a:rPr>
              <a:t>send datagram from A to B via R</a:t>
            </a:r>
            <a:endParaRPr lang="en-US" altLang="zh-CN" sz="2400" dirty="0">
              <a:solidFill>
                <a:srgbClr val="CC0000"/>
              </a:solidFill>
            </a:endParaRPr>
          </a:p>
          <a:p>
            <a:pPr marL="396875" lvl="1" indent="-163830"/>
            <a:r>
              <a:rPr lang="en-US" altLang="zh-CN" sz="2200" dirty="0"/>
              <a:t> focus on </a:t>
            </a:r>
            <a:r>
              <a:rPr lang="en-US" altLang="zh-CN" sz="2200" dirty="0">
                <a:solidFill>
                  <a:srgbClr val="C00000"/>
                </a:solidFill>
              </a:rPr>
              <a:t>addressing</a:t>
            </a:r>
            <a:r>
              <a:rPr lang="en-US" altLang="zh-CN" sz="2200" dirty="0"/>
              <a:t> – at IP (datagram) and MAC layer (frame)</a:t>
            </a:r>
            <a:endParaRPr lang="en-US" altLang="zh-CN" sz="2200" dirty="0"/>
          </a:p>
          <a:p>
            <a:pPr marL="396875" lvl="1" indent="-163830"/>
            <a:r>
              <a:rPr lang="zh-CN" altLang="en-US" sz="2200" dirty="0"/>
              <a:t>假设</a:t>
            </a:r>
            <a:r>
              <a:rPr lang="en-US" altLang="zh-CN" sz="2200" dirty="0"/>
              <a:t>A</a:t>
            </a:r>
            <a:r>
              <a:rPr lang="zh-CN" altLang="en-US" sz="2200" dirty="0"/>
              <a:t>知道</a:t>
            </a:r>
            <a:r>
              <a:rPr lang="en-US" altLang="zh-CN" sz="2200" dirty="0"/>
              <a:t>B</a:t>
            </a:r>
            <a:r>
              <a:rPr lang="zh-CN" altLang="en-US" sz="2200" dirty="0"/>
              <a:t>的</a:t>
            </a:r>
            <a:r>
              <a:rPr lang="en-US" altLang="ja-JP" sz="2200" dirty="0"/>
              <a:t>IP</a:t>
            </a:r>
            <a:r>
              <a:rPr lang="zh-CN" altLang="en-US" sz="2200" dirty="0"/>
              <a:t>地址</a:t>
            </a:r>
            <a:r>
              <a:rPr lang="en-US" altLang="ja-JP" sz="2200" dirty="0"/>
              <a:t> (</a:t>
            </a:r>
            <a:r>
              <a:rPr lang="zh-CN" altLang="en-US" sz="2200" dirty="0"/>
              <a:t>经由</a:t>
            </a:r>
            <a:r>
              <a:rPr lang="en-US" altLang="ja-JP" sz="2200" dirty="0"/>
              <a:t>DNS</a:t>
            </a:r>
            <a:r>
              <a:rPr lang="zh-CN" altLang="en-US" sz="2200" dirty="0"/>
              <a:t>解析</a:t>
            </a:r>
            <a:r>
              <a:rPr lang="en-US" altLang="ja-JP" sz="2200" dirty="0"/>
              <a:t>)</a:t>
            </a:r>
            <a:endParaRPr lang="en-US" altLang="ja-JP" sz="2200" dirty="0"/>
          </a:p>
          <a:p>
            <a:pPr marL="396875" lvl="1" indent="-163830"/>
            <a:r>
              <a:rPr lang="zh-CN" altLang="en-US" sz="2200" dirty="0"/>
              <a:t>假设</a:t>
            </a:r>
            <a:r>
              <a:rPr lang="en-US" altLang="zh-CN" sz="2200" dirty="0"/>
              <a:t>A</a:t>
            </a:r>
            <a:r>
              <a:rPr lang="zh-CN" altLang="en-US" sz="2200" dirty="0"/>
              <a:t>知道第一跳网关路由</a:t>
            </a:r>
            <a:r>
              <a:rPr lang="en-US" altLang="zh-CN" sz="2200" dirty="0"/>
              <a:t>R</a:t>
            </a:r>
            <a:r>
              <a:rPr lang="zh-CN" altLang="en-US" sz="2200" dirty="0"/>
              <a:t>的</a:t>
            </a:r>
            <a:r>
              <a:rPr lang="en-US" altLang="zh-CN" sz="2200" dirty="0"/>
              <a:t> </a:t>
            </a:r>
            <a:r>
              <a:rPr lang="en-US" altLang="ja-JP" sz="2200" dirty="0"/>
              <a:t>IP</a:t>
            </a:r>
            <a:r>
              <a:rPr lang="zh-CN" altLang="en-US" sz="2200" dirty="0"/>
              <a:t>地址</a:t>
            </a:r>
            <a:r>
              <a:rPr lang="en-US" altLang="ja-JP" sz="2200" dirty="0"/>
              <a:t> </a:t>
            </a:r>
            <a:r>
              <a:rPr lang="en-US" altLang="zh-CN" sz="2200" dirty="0"/>
              <a:t>(how? </a:t>
            </a:r>
            <a:r>
              <a:rPr lang="zh-CN" altLang="en-US" sz="2200" dirty="0"/>
              <a:t>网关路由器由</a:t>
            </a:r>
            <a:r>
              <a:rPr lang="en-US" altLang="zh-CN" sz="2200" dirty="0"/>
              <a:t>DHCP</a:t>
            </a:r>
            <a:r>
              <a:rPr lang="zh-CN" altLang="en-US" sz="2200" dirty="0"/>
              <a:t>配置指定</a:t>
            </a:r>
            <a:r>
              <a:rPr lang="en-US" altLang="zh-CN" sz="2200" dirty="0"/>
              <a:t>)</a:t>
            </a:r>
            <a:endParaRPr lang="en-US" altLang="zh-CN" sz="2200" dirty="0"/>
          </a:p>
          <a:p>
            <a:pPr marL="396875" lvl="1" indent="-163830"/>
            <a:r>
              <a:rPr lang="zh-CN" altLang="en-US" sz="2200" dirty="0"/>
              <a:t>假设</a:t>
            </a:r>
            <a:r>
              <a:rPr lang="en-US" altLang="zh-CN" sz="2200" dirty="0"/>
              <a:t>A</a:t>
            </a:r>
            <a:r>
              <a:rPr lang="zh-CN" altLang="en-US" sz="2200" dirty="0"/>
              <a:t>知道</a:t>
            </a:r>
            <a:r>
              <a:rPr lang="en-US" altLang="zh-CN" sz="2200" dirty="0"/>
              <a:t>R</a:t>
            </a:r>
            <a:r>
              <a:rPr lang="zh-CN" altLang="en-US" sz="2200" dirty="0"/>
              <a:t>的</a:t>
            </a:r>
            <a:r>
              <a:rPr lang="en-US" altLang="ja-JP" sz="2200" dirty="0"/>
              <a:t>MAC</a:t>
            </a:r>
            <a:r>
              <a:rPr lang="zh-CN" altLang="en-US" sz="2200" dirty="0"/>
              <a:t>地址</a:t>
            </a:r>
            <a:r>
              <a:rPr lang="en-US" altLang="ja-JP" sz="2200" dirty="0"/>
              <a:t> (how? </a:t>
            </a:r>
            <a:r>
              <a:rPr lang="zh-CN" altLang="en-US" sz="2200" dirty="0"/>
              <a:t>经由</a:t>
            </a:r>
            <a:r>
              <a:rPr lang="en-US" altLang="zh-CN" sz="2200" dirty="0"/>
              <a:t>ARP</a:t>
            </a:r>
            <a:r>
              <a:rPr lang="zh-CN" altLang="en-US" sz="2200" dirty="0"/>
              <a:t>查询</a:t>
            </a:r>
            <a:r>
              <a:rPr lang="en-US" altLang="ja-JP" sz="2200" dirty="0"/>
              <a:t>)</a:t>
            </a:r>
            <a:endParaRPr lang="en-US" altLang="zh-CN" sz="2200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709613" y="4031828"/>
            <a:ext cx="8221662" cy="2349500"/>
            <a:chOff x="709613" y="3962400"/>
            <a:chExt cx="8221662" cy="2349500"/>
          </a:xfrm>
        </p:grpSpPr>
        <p:grpSp>
          <p:nvGrpSpPr>
            <p:cNvPr id="3" name="Group 99"/>
            <p:cNvGrpSpPr/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4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2165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" name="Group 2"/>
            <p:cNvGrpSpPr/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2161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1A-23-F9-CD-06-9B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222.222.222.220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" name="Group 23"/>
            <p:cNvGrpSpPr/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111.111.111.110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E6-E9-00-17-BB-4B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CC-49-DE-D0-AB-7D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111.111.111.111</a:t>
              </a:r>
              <a:endParaRPr lang="en-US" sz="1200" i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74-29-9C-E8-FF-55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2113" name="Freeform 39"/>
            <p:cNvSpPr/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8" name="Group 63"/>
            <p:cNvGrpSpPr/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222.222.222.222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49-BD-D2-C7-56-2A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88-B2-2F-54-1A-0F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32130" name="Freeform 75"/>
            <p:cNvSpPr/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" name="Group 3"/>
            <p:cNvGrpSpPr/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2153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1"/>
            <p:cNvGrpSpPr/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" name="Group 1185"/>
              <p:cNvGrpSpPr/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" name="Group 1189"/>
                <p:cNvGrpSpPr/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2149" name="Freeform 1191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93"/>
            <p:cNvGrpSpPr/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2138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72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  <a:endParaRPr lang="en-US" altLang="zh-CN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481832" y="134413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动画展示相关过程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4" name="灯片编号占位符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4"/>
          <p:cNvGrpSpPr/>
          <p:nvPr/>
        </p:nvGrpSpPr>
        <p:grpSpPr bwMode="auto">
          <a:xfrm>
            <a:off x="709613" y="4031828"/>
            <a:ext cx="8221662" cy="2349500"/>
            <a:chOff x="709613" y="3962400"/>
            <a:chExt cx="8221662" cy="2349500"/>
          </a:xfrm>
        </p:grpSpPr>
        <p:grpSp>
          <p:nvGrpSpPr>
            <p:cNvPr id="3" name="Group 95"/>
            <p:cNvGrpSpPr/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4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4245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" name="Group 96"/>
            <p:cNvGrpSpPr/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4241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1A-23-F9-CD-06-9B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222.222.222.220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" name="Group 23"/>
            <p:cNvGrpSpPr/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111.111.111.110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E6-E9-00-17-BB-4B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CC-49-DE-D0-AB-7D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74-29-9C-E8-FF-55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4193" name="Freeform 39"/>
            <p:cNvSpPr/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8" name="Group 63"/>
            <p:cNvGrpSpPr/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222.222.222.222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49-BD-D2-C7-56-2A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88-B2-2F-54-1A-0F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34210" name="Freeform 75"/>
            <p:cNvSpPr/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" name="Group 124"/>
            <p:cNvGrpSpPr/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4233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125"/>
            <p:cNvGrpSpPr/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" name="Group 1185"/>
              <p:cNvGrpSpPr/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" name="Group 1189"/>
                <p:cNvGrpSpPr/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4229" name="Freeform 1191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126"/>
            <p:cNvGrpSpPr/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4218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2387600" y="3155528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" name="Group 130"/>
          <p:cNvGrpSpPr/>
          <p:nvPr/>
        </p:nvGrpSpPr>
        <p:grpSpPr bwMode="auto">
          <a:xfrm>
            <a:off x="534988" y="2755478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/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IP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Eth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Phy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7" name="Group 151"/>
          <p:cNvGrpSpPr/>
          <p:nvPr/>
        </p:nvGrpSpPr>
        <p:grpSpPr bwMode="auto">
          <a:xfrm>
            <a:off x="1893888" y="2712616"/>
            <a:ext cx="2011362" cy="760412"/>
            <a:chOff x="1197" y="1665"/>
            <a:chExt cx="1267" cy="479"/>
          </a:xfrm>
        </p:grpSpPr>
        <p:grpSp>
          <p:nvGrpSpPr>
            <p:cNvPr id="18" name="Group 150"/>
            <p:cNvGrpSpPr/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IP src: 111.111.111.111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   IP dest: 222.222.222.222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Group 141"/>
          <p:cNvGrpSpPr/>
          <p:nvPr/>
        </p:nvGrpSpPr>
        <p:grpSpPr bwMode="auto">
          <a:xfrm>
            <a:off x="2027238" y="2972966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706438" y="1340768"/>
            <a:ext cx="7772400" cy="5508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首先创建一个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 Diagram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，其中源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IP,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endParaRPr 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700088" y="1685132"/>
            <a:ext cx="7772400" cy="7223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接着创建一个以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地址作为目的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的链路层报文，包含上面说的由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发往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52"/>
          <p:cNvGrpSpPr/>
          <p:nvPr/>
        </p:nvGrpSpPr>
        <p:grpSpPr bwMode="auto">
          <a:xfrm>
            <a:off x="1477963" y="2314153"/>
            <a:ext cx="2417762" cy="1519238"/>
            <a:chOff x="931" y="1414"/>
            <a:chExt cx="1523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MAC </a:t>
              </a:r>
              <a:r>
                <a:rPr lang="en-US" sz="1200" i="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src</a:t>
              </a:r>
              <a:r>
                <a:rPr lang="en-US" sz="12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: 74-29-9C-E8-FF-55</a:t>
              </a:r>
              <a:endParaRPr lang="en-US" sz="1200" i="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   MAC </a:t>
              </a:r>
              <a:r>
                <a:rPr lang="en-US" sz="1200" i="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dest</a:t>
              </a:r>
              <a:r>
                <a:rPr lang="en-US" sz="1200" i="0" dirty="0">
                  <a:solidFill>
                    <a:srgbClr val="000000"/>
                  </a:solidFill>
                  <a:latin typeface="Arial" panose="020B0604020202020204" pitchFamily="34" charset="0"/>
                </a:rPr>
                <a:t>: </a:t>
              </a:r>
              <a:r>
                <a:rPr lang="en-US" sz="1200" i="0" dirty="0">
                  <a:solidFill>
                    <a:srgbClr val="FF0000"/>
                  </a:solidFill>
                  <a:latin typeface="Arial" panose="020B0604020202020204" pitchFamily="34" charset="0"/>
                </a:rPr>
                <a:t>E6-E9-00-17-BB-4B</a:t>
              </a:r>
              <a:endParaRPr lang="en-US" sz="1200" i="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1" name="Group 145"/>
            <p:cNvGrpSpPr/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04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  <a:endParaRPr lang="en-US" altLang="zh-CN" sz="3200" dirty="0"/>
          </a:p>
        </p:txBody>
      </p:sp>
      <p:sp>
        <p:nvSpPr>
          <p:cNvPr id="10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3" name="灯片编号占位符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bldLvl="0" animBg="1"/>
      <p:bldP spid="712847" grpId="0" bldLvl="0" animBg="1"/>
      <p:bldP spid="71284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3"/>
          <p:cNvGrpSpPr/>
          <p:nvPr/>
        </p:nvGrpSpPr>
        <p:grpSpPr bwMode="auto">
          <a:xfrm>
            <a:off x="709613" y="4031828"/>
            <a:ext cx="8221662" cy="2349500"/>
            <a:chOff x="709613" y="3962400"/>
            <a:chExt cx="8221662" cy="2349500"/>
          </a:xfrm>
        </p:grpSpPr>
        <p:grpSp>
          <p:nvGrpSpPr>
            <p:cNvPr id="3" name="Group 164"/>
            <p:cNvGrpSpPr/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4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6298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" name="Group 165"/>
            <p:cNvGrpSpPr/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6294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1A-23-F9-CD-06-9B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222.222.222.220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" name="Group 23"/>
            <p:cNvGrpSpPr/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111.111.111.110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E6-E9-00-17-BB-4B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CC-49-DE-D0-AB-7D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74-29-9C-E8-FF-55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6246" name="Freeform 39"/>
            <p:cNvSpPr/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8" name="Group 63"/>
            <p:cNvGrpSpPr/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222.222.222.222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49-BD-D2-C7-56-2A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88-B2-2F-54-1A-0F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36263" name="Freeform 75"/>
            <p:cNvSpPr/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" name="Group 193"/>
            <p:cNvGrpSpPr/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6286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194"/>
            <p:cNvGrpSpPr/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" name="Group 1185"/>
              <p:cNvGrpSpPr/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" name="Group 1189"/>
                <p:cNvGrpSpPr/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6282" name="Freeform 1191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195"/>
            <p:cNvGrpSpPr/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6271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16" name="Group 59"/>
          <p:cNvGrpSpPr/>
          <p:nvPr/>
        </p:nvGrpSpPr>
        <p:grpSpPr bwMode="auto">
          <a:xfrm>
            <a:off x="534988" y="2755478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/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IP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Eth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Phy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706438" y="1369839"/>
            <a:ext cx="7772400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二层帧从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发送到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endParaRPr 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" name="Group 68"/>
          <p:cNvGrpSpPr/>
          <p:nvPr/>
        </p:nvGrpSpPr>
        <p:grpSpPr bwMode="auto">
          <a:xfrm>
            <a:off x="2713038" y="3334916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8" name="Group 100"/>
          <p:cNvGrpSpPr/>
          <p:nvPr/>
        </p:nvGrpSpPr>
        <p:grpSpPr bwMode="auto">
          <a:xfrm>
            <a:off x="3952875" y="2836441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/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IP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Eth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Phy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709612" y="1725439"/>
            <a:ext cx="8038851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收到二层帧，去掉链路层封装，将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数据报取出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交给网络层处理</a:t>
            </a:r>
            <a:endParaRPr 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Group 131"/>
          <p:cNvGrpSpPr/>
          <p:nvPr/>
        </p:nvGrpSpPr>
        <p:grpSpPr bwMode="auto">
          <a:xfrm>
            <a:off x="1477963" y="2314153"/>
            <a:ext cx="2427287" cy="1519238"/>
            <a:chOff x="931" y="1414"/>
            <a:chExt cx="152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23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MAC src: 74-29-9C-E8-FF-55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   MAC dest: E6-E9-00-17-BB-4B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" name="Group 80"/>
            <p:cNvGrpSpPr/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IP src: 111.111.111.111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   IP dest: 222.222.222.222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146"/>
          <p:cNvGrpSpPr/>
          <p:nvPr/>
        </p:nvGrpSpPr>
        <p:grpSpPr bwMode="auto">
          <a:xfrm>
            <a:off x="2667000" y="2504653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IP src: 111.111.111.111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   IP dest: 222.222.222.222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9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  <a:endParaRPr lang="en-US" altLang="zh-CN" sz="3200" dirty="0"/>
          </a:p>
        </p:txBody>
      </p:sp>
      <p:sp>
        <p:nvSpPr>
          <p:cNvPr id="107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8" name="灯片编号占位符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/>
        </p:nvGrpSpPr>
        <p:grpSpPr bwMode="auto">
          <a:xfrm>
            <a:off x="709613" y="4031828"/>
            <a:ext cx="8221662" cy="2349500"/>
            <a:chOff x="709613" y="3962400"/>
            <a:chExt cx="8221662" cy="2349500"/>
          </a:xfrm>
        </p:grpSpPr>
        <p:grpSp>
          <p:nvGrpSpPr>
            <p:cNvPr id="3" name="Group 101"/>
            <p:cNvGrpSpPr/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4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8347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" name="Group 102"/>
            <p:cNvGrpSpPr/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8343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1A-23-F9-CD-06-9B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222.222.222.220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" name="Group 23"/>
            <p:cNvGrpSpPr/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111.111.111.110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E6-E9-00-17-BB-4B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CC-49-DE-D0-AB-7D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74-29-9C-E8-FF-55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8295" name="Freeform 39"/>
            <p:cNvSpPr/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8" name="Group 63"/>
            <p:cNvGrpSpPr/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222.222.222.222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49-BD-D2-C7-56-2A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88-B2-2F-54-1A-0F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38312" name="Freeform 75"/>
            <p:cNvSpPr/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" name="Group 130"/>
            <p:cNvGrpSpPr/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8335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131"/>
            <p:cNvGrpSpPr/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" name="Group 1185"/>
              <p:cNvGrpSpPr/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" name="Group 1189"/>
                <p:cNvGrpSpPr/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8331" name="Freeform 1191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132"/>
            <p:cNvGrpSpPr/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38320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5710238" y="3214266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" name="Group 67"/>
          <p:cNvGrpSpPr/>
          <p:nvPr/>
        </p:nvGrpSpPr>
        <p:grpSpPr bwMode="auto">
          <a:xfrm>
            <a:off x="5216525" y="2771353"/>
            <a:ext cx="2011363" cy="760413"/>
            <a:chOff x="1197" y="1665"/>
            <a:chExt cx="1267" cy="479"/>
          </a:xfrm>
        </p:grpSpPr>
        <p:grpSp>
          <p:nvGrpSpPr>
            <p:cNvPr id="17" name="Group 68"/>
            <p:cNvGrpSpPr/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IP src: 111.111.111.111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   IP dest: 222.222.222.222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73"/>
          <p:cNvGrpSpPr/>
          <p:nvPr/>
        </p:nvGrpSpPr>
        <p:grpSpPr bwMode="auto">
          <a:xfrm>
            <a:off x="5340350" y="3022178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712144" y="1412776"/>
            <a:ext cx="8972424" cy="5508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根据路由表转发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A-to-B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数据报（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datagram with IP source A, destination 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685801" y="2007393"/>
            <a:ext cx="3538538" cy="7223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创建以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地址为目的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的二层帧，将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A-to-B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数据报封装在内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Group 78"/>
          <p:cNvGrpSpPr/>
          <p:nvPr/>
        </p:nvGrpSpPr>
        <p:grpSpPr bwMode="auto">
          <a:xfrm>
            <a:off x="4791075" y="2363366"/>
            <a:ext cx="2398713" cy="1519237"/>
            <a:chOff x="931" y="1414"/>
            <a:chExt cx="1511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MAC src: 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1A-23-F9-CD-06-9B</a:t>
              </a:r>
              <a:endParaRPr lang="en-US" altLang="zh-CN" sz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MAC dest: 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49-BD-D2-C7-56-2A</a:t>
              </a:r>
              <a:endParaRPr lang="en-US" altLang="zh-CN" sz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zh-CN" sz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" name="Group 80"/>
            <p:cNvGrpSpPr/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1" name="Group 91"/>
          <p:cNvGrpSpPr/>
          <p:nvPr/>
        </p:nvGrpSpPr>
        <p:grpSpPr bwMode="auto">
          <a:xfrm>
            <a:off x="3952875" y="2836441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/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IP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Eth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Phy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0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  <a:endParaRPr lang="en-US" altLang="zh-CN" sz="3200" dirty="0"/>
          </a:p>
        </p:txBody>
      </p:sp>
      <p:sp>
        <p:nvSpPr>
          <p:cNvPr id="108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9" name="灯片编号占位符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bldLvl="0" animBg="1"/>
      <p:bldP spid="718924" grpId="0" bldLvl="0" animBg="1"/>
      <p:bldP spid="718925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1"/>
          <p:cNvGrpSpPr/>
          <p:nvPr/>
        </p:nvGrpSpPr>
        <p:grpSpPr bwMode="auto">
          <a:xfrm>
            <a:off x="709613" y="4031828"/>
            <a:ext cx="8221662" cy="2349500"/>
            <a:chOff x="709613" y="3962400"/>
            <a:chExt cx="8221662" cy="2349500"/>
          </a:xfrm>
        </p:grpSpPr>
        <p:grpSp>
          <p:nvGrpSpPr>
            <p:cNvPr id="3" name="Group 102"/>
            <p:cNvGrpSpPr/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4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0396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" name="Group 103"/>
            <p:cNvGrpSpPr/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0392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376237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R</a:t>
              </a:r>
              <a:endParaRPr lang="en-US" altLang="zh-CN">
                <a:solidFill>
                  <a:srgbClr val="00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1A-23-F9-CD-06-9B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222.222.222.220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" name="Group 23"/>
            <p:cNvGrpSpPr/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111.111.111.110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E6-E9-00-17-BB-4B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CC-49-DE-D0-AB-7D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322388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322387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74-29-9C-E8-FF-55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0344" name="Freeform 39"/>
            <p:cNvSpPr/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grpSp>
          <p:nvGrpSpPr>
            <p:cNvPr id="8" name="Group 63"/>
            <p:cNvGrpSpPr/>
            <p:nvPr/>
          </p:nvGrpSpPr>
          <p:grpSpPr bwMode="auto">
            <a:xfrm>
              <a:off x="7372350" y="4845050"/>
              <a:ext cx="1558925" cy="460375"/>
              <a:chOff x="4351" y="2786"/>
              <a:chExt cx="982" cy="290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222.222.222.222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82" cy="1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49-BD-D2-C7-56-2A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88-B2-2F-54-1A-0F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140361" name="Freeform 75"/>
            <p:cNvSpPr/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357187" cy="4619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0000"/>
                  </a:solidFill>
                  <a:latin typeface="Gill Sans MT" panose="020B0502020104020203" pitchFamily="34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" name="Group 131"/>
            <p:cNvGrpSpPr/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" name="Group 44"/>
              <p:cNvGrpSpPr/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0384" name="Freeform 46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132"/>
            <p:cNvGrpSpPr/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" name="Group 1185"/>
              <p:cNvGrpSpPr/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noFill/>
                  <a:miter lim="800000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" name="Group 1189"/>
                <p:cNvGrpSpPr/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/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0380" name="Freeform 1191"/>
                  <p:cNvSpPr/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133"/>
            <p:cNvGrpSpPr/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5" name="Group 49"/>
              <p:cNvGrpSpPr/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40369" name="Freeform 51"/>
                <p:cNvSpPr/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16" name="Group 99"/>
          <p:cNvGrpSpPr/>
          <p:nvPr/>
        </p:nvGrpSpPr>
        <p:grpSpPr bwMode="auto">
          <a:xfrm>
            <a:off x="4791075" y="2363366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" name="Group 61"/>
            <p:cNvGrpSpPr/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8" name="Group 62"/>
              <p:cNvGrpSpPr/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 src: 111.111.111.111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200" i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IP dest: 222.222.222.222</a:t>
                </a:r>
                <a:endParaRPr lang="en-US" sz="1200" i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0" name="Group 72"/>
            <p:cNvGrpSpPr/>
            <p:nvPr/>
          </p:nvGrpSpPr>
          <p:grpSpPr bwMode="auto">
            <a:xfrm>
              <a:off x="3018" y="1445"/>
              <a:ext cx="1511" cy="957"/>
              <a:chOff x="931" y="1414"/>
              <a:chExt cx="1511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11" cy="40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MAC src: </a:t>
                </a:r>
                <a:r>
                  <a:rPr lang="en-US" altLang="zh-CN" sz="12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1A-23-F9-CD-06-9B</a:t>
                </a:r>
                <a:endPara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r>
                  <a:rPr lang="en-US" altLang="zh-CN" sz="12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 MAC dest: </a:t>
                </a:r>
                <a:r>
                  <a:rPr lang="en-US" altLang="zh-CN" sz="120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49-BD-D2-C7-56-2A</a:t>
                </a:r>
                <a:endPara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endPara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1" name="Group 74"/>
              <p:cNvGrpSpPr/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endParaRPr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22" name="Group 85"/>
          <p:cNvGrpSpPr/>
          <p:nvPr/>
        </p:nvGrpSpPr>
        <p:grpSpPr bwMode="auto">
          <a:xfrm>
            <a:off x="3952875" y="2836441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/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IP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Eth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Phy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3" name="Group 91"/>
          <p:cNvGrpSpPr/>
          <p:nvPr/>
        </p:nvGrpSpPr>
        <p:grpSpPr bwMode="auto">
          <a:xfrm>
            <a:off x="8061325" y="2547516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/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IP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Eth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Phy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11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  <a:endParaRPr lang="en-US" altLang="zh-CN" sz="3200" dirty="0"/>
          </a:p>
        </p:txBody>
      </p:sp>
      <p:sp>
        <p:nvSpPr>
          <p:cNvPr id="109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0" name="Rectangle 76"/>
          <p:cNvSpPr>
            <a:spLocks noChangeArrowheads="1"/>
          </p:cNvSpPr>
          <p:nvPr/>
        </p:nvSpPr>
        <p:spPr bwMode="auto">
          <a:xfrm>
            <a:off x="712144" y="1412776"/>
            <a:ext cx="8972424" cy="5508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根据路由表转发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A-to-B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数据报（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datagram with IP source A, destination 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" name="Rectangle 77"/>
          <p:cNvSpPr>
            <a:spLocks noChangeArrowheads="1"/>
          </p:cNvSpPr>
          <p:nvPr/>
        </p:nvSpPr>
        <p:spPr bwMode="auto">
          <a:xfrm>
            <a:off x="685800" y="2007393"/>
            <a:ext cx="3467537" cy="7223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创建以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地址为目的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的二层帧，将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A-to-B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数据报封装在内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3" name="灯片编号占位符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5"/>
          <p:cNvGrpSpPr/>
          <p:nvPr/>
        </p:nvGrpSpPr>
        <p:grpSpPr bwMode="auto">
          <a:xfrm>
            <a:off x="6980238" y="5424066"/>
            <a:ext cx="711200" cy="600075"/>
            <a:chOff x="7179310" y="4033520"/>
            <a:chExt cx="1009650" cy="855028"/>
          </a:xfrm>
        </p:grpSpPr>
        <p:grpSp>
          <p:nvGrpSpPr>
            <p:cNvPr id="3" name="Group 44"/>
            <p:cNvGrpSpPr/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436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-54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96"/>
          <p:cNvGrpSpPr/>
          <p:nvPr/>
        </p:nvGrpSpPr>
        <p:grpSpPr bwMode="auto">
          <a:xfrm>
            <a:off x="1046163" y="4031828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-54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Group 49"/>
            <p:cNvGrpSpPr/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432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4224338" y="4450928"/>
            <a:ext cx="3762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R</a:t>
            </a:r>
            <a:endParaRPr lang="en-US" altLang="zh-CN">
              <a:solidFill>
                <a:srgbClr val="000000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3868738" y="5447878"/>
            <a:ext cx="154305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1A-23-F9-CD-06-9B</a:t>
            </a:r>
            <a:endParaRPr 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4016375" y="5274841"/>
            <a:ext cx="1322388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222.222.222.220</a:t>
            </a:r>
            <a:endParaRPr 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23"/>
          <p:cNvGrpSpPr/>
          <p:nvPr/>
        </p:nvGrpSpPr>
        <p:grpSpPr bwMode="auto">
          <a:xfrm>
            <a:off x="3044825" y="5863803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111.111.111.110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E6-E9-00-17-BB-4B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952500" y="6106691"/>
            <a:ext cx="1627188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CC-49-DE-D0-AB-7D</a:t>
            </a:r>
            <a:endParaRPr 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942975" y="5924128"/>
            <a:ext cx="1322388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111.111.111.112</a:t>
            </a:r>
            <a:endParaRPr 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709613" y="4811291"/>
            <a:ext cx="1322387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111.111.111.111</a:t>
            </a:r>
            <a:endParaRPr 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730250" y="4997028"/>
            <a:ext cx="1509713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74-29-9C-E8-FF-55</a:t>
            </a:r>
            <a:endParaRPr 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2347" name="Freeform 39"/>
          <p:cNvSpPr/>
          <p:nvPr/>
        </p:nvSpPr>
        <p:spPr bwMode="auto">
          <a:xfrm>
            <a:off x="2365375" y="450649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</a:ln>
          <a:effectLst/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2062163" y="448585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2185988" y="5430416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3184525" y="5024016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2101850" y="5781253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1976438" y="4558878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3854450" y="5090691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4935538" y="5081166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719138" y="4225503"/>
            <a:ext cx="390525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A</a:t>
            </a:r>
            <a:endParaRPr lang="en-US" altLang="zh-CN" sz="2400">
              <a:solidFill>
                <a:srgbClr val="FF0000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5045075" y="4990678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grpSp>
        <p:nvGrpSpPr>
          <p:cNvPr id="7" name="Group 63"/>
          <p:cNvGrpSpPr/>
          <p:nvPr/>
        </p:nvGrpSpPr>
        <p:grpSpPr bwMode="auto">
          <a:xfrm>
            <a:off x="7372350" y="4914478"/>
            <a:ext cx="1558925" cy="460375"/>
            <a:chOff x="4351" y="2786"/>
            <a:chExt cx="982" cy="290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222.222.222.222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82" cy="17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49-BD-D2-C7-56-2A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6943725" y="448585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7469188" y="4562053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7073900" y="5881266"/>
            <a:ext cx="1322388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222.222.222.221</a:t>
            </a:r>
            <a:endParaRPr 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7077075" y="6055891"/>
            <a:ext cx="150177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200" i="0">
                <a:solidFill>
                  <a:srgbClr val="000000"/>
                </a:solidFill>
                <a:latin typeface="Arial" panose="020B0604020202020204" pitchFamily="34" charset="0"/>
              </a:rPr>
              <a:t>88-B2-2F-54-1A-0F</a:t>
            </a:r>
            <a:endParaRPr lang="en-US" sz="1200" i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6873875" y="5382791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7208838" y="5724103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142364" name="Freeform 75"/>
          <p:cNvSpPr/>
          <p:nvPr/>
        </p:nvSpPr>
        <p:spPr bwMode="auto">
          <a:xfrm>
            <a:off x="6203950" y="4509666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</a:ln>
          <a:effectLst/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8307388" y="4142953"/>
            <a:ext cx="357187" cy="461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B</a:t>
            </a:r>
            <a:endParaRPr lang="en-US" altLang="zh-CN" sz="2400">
              <a:solidFill>
                <a:srgbClr val="FF0000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Group 124"/>
          <p:cNvGrpSpPr/>
          <p:nvPr/>
        </p:nvGrpSpPr>
        <p:grpSpPr bwMode="auto">
          <a:xfrm>
            <a:off x="7178675" y="4103266"/>
            <a:ext cx="1009650" cy="854075"/>
            <a:chOff x="7179310" y="4033520"/>
            <a:chExt cx="1009650" cy="855028"/>
          </a:xfrm>
        </p:grpSpPr>
        <p:grpSp>
          <p:nvGrpSpPr>
            <p:cNvPr id="9" name="Group 44"/>
            <p:cNvGrpSpPr/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424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-54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125"/>
          <p:cNvGrpSpPr/>
          <p:nvPr/>
        </p:nvGrpSpPr>
        <p:grpSpPr bwMode="auto">
          <a:xfrm>
            <a:off x="3757613" y="4784303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-54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Group 1185"/>
            <p:cNvGrpSpPr/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pPr algn="ctr"/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2" name="Group 1189"/>
              <p:cNvGrpSpPr/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/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2420" name="Freeform 1191"/>
                <p:cNvSpPr/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-54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126"/>
          <p:cNvGrpSpPr/>
          <p:nvPr/>
        </p:nvGrpSpPr>
        <p:grpSpPr bwMode="auto">
          <a:xfrm>
            <a:off x="1482725" y="5382791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-54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" name="Group 49"/>
            <p:cNvGrpSpPr/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409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6719888" y="2966616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" name="Group 64"/>
          <p:cNvGrpSpPr/>
          <p:nvPr/>
        </p:nvGrpSpPr>
        <p:grpSpPr bwMode="auto">
          <a:xfrm>
            <a:off x="6226175" y="2523703"/>
            <a:ext cx="2011363" cy="760413"/>
            <a:chOff x="1197" y="1665"/>
            <a:chExt cx="1267" cy="479"/>
          </a:xfrm>
        </p:grpSpPr>
        <p:grpSp>
          <p:nvGrpSpPr>
            <p:cNvPr id="16" name="Group 65"/>
            <p:cNvGrpSpPr/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IP src: 111.111.111.111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>
                <a:defRPr/>
              </a:pPr>
              <a:r>
                <a:rPr lang="en-US" sz="1200" i="0">
                  <a:solidFill>
                    <a:srgbClr val="000000"/>
                  </a:solidFill>
                  <a:latin typeface="Arial" panose="020B0604020202020204" pitchFamily="34" charset="0"/>
                </a:rPr>
                <a:t>   IP dest: 222.222.222.222</a:t>
              </a:r>
              <a:endParaRPr lang="en-US" sz="1200" i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70"/>
          <p:cNvGrpSpPr/>
          <p:nvPr/>
        </p:nvGrpSpPr>
        <p:grpSpPr bwMode="auto">
          <a:xfrm>
            <a:off x="6350000" y="2774528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8" name="Group 73"/>
          <p:cNvGrpSpPr/>
          <p:nvPr/>
        </p:nvGrpSpPr>
        <p:grpSpPr bwMode="auto">
          <a:xfrm>
            <a:off x="5800725" y="2115716"/>
            <a:ext cx="2398713" cy="1519237"/>
            <a:chOff x="931" y="1414"/>
            <a:chExt cx="1511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11" cy="4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MAC src: 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1A-23-F9-CD-06-9B</a:t>
              </a:r>
              <a:endParaRPr lang="en-US" altLang="zh-CN" sz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MAC dest: </a:t>
              </a:r>
              <a:r>
                <a:rPr lang="en-US" altLang="zh-CN" sz="120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49-BD-D2-C7-56-2A</a:t>
              </a:r>
              <a:endParaRPr lang="en-US" altLang="zh-CN" sz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en-US" altLang="zh-CN" sz="1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9" name="Group 75"/>
            <p:cNvGrpSpPr/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0" name="Group 92"/>
          <p:cNvGrpSpPr/>
          <p:nvPr/>
        </p:nvGrpSpPr>
        <p:grpSpPr bwMode="auto">
          <a:xfrm>
            <a:off x="8061325" y="2547516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/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IP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Eth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Phy</a:t>
              </a:r>
              <a:endPara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103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533400" y="357188"/>
            <a:ext cx="8215064" cy="91157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ARP</a:t>
            </a:r>
            <a:r>
              <a:rPr lang="zh-CN" altLang="en-US" sz="3200" dirty="0"/>
              <a:t>工作原理</a:t>
            </a:r>
            <a:r>
              <a:rPr lang="en-US" altLang="zh-CN" sz="3200" dirty="0"/>
              <a:t>2: </a:t>
            </a:r>
            <a:r>
              <a:rPr lang="zh-CN" altLang="en-US" sz="3200" dirty="0"/>
              <a:t>目的节点在不同</a:t>
            </a:r>
            <a:r>
              <a:rPr lang="en-US" altLang="zh-CN" sz="3200" dirty="0"/>
              <a:t>LAN(</a:t>
            </a:r>
            <a:r>
              <a:rPr lang="zh-CN" altLang="en-US" sz="3200" dirty="0"/>
              <a:t>子网</a:t>
            </a:r>
            <a:r>
              <a:rPr lang="en-US" altLang="zh-CN" sz="3200" dirty="0"/>
              <a:t>)</a:t>
            </a:r>
            <a:endParaRPr lang="en-US" altLang="zh-CN" sz="3200" dirty="0"/>
          </a:p>
        </p:txBody>
      </p:sp>
      <p:sp>
        <p:nvSpPr>
          <p:cNvPr id="101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2" name="Rectangle 76"/>
          <p:cNvSpPr>
            <a:spLocks noChangeArrowheads="1"/>
          </p:cNvSpPr>
          <p:nvPr/>
        </p:nvSpPr>
        <p:spPr bwMode="auto">
          <a:xfrm>
            <a:off x="712144" y="1412776"/>
            <a:ext cx="8972424" cy="5508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根据路由表转发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A-to-B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数据报（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datagram with IP source A, destination 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Rectangle 77"/>
          <p:cNvSpPr>
            <a:spLocks noChangeArrowheads="1"/>
          </p:cNvSpPr>
          <p:nvPr/>
        </p:nvSpPr>
        <p:spPr bwMode="auto">
          <a:xfrm>
            <a:off x="685800" y="2007393"/>
            <a:ext cx="3538538" cy="7223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charset="0"/>
              <a:buChar char="v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创建以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地址为目的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MAC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的二层帧，将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A-to-B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数据报封装在内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灯片编号占位符 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848872" cy="41433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多路访问链路和协议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交换局域网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sz="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dirty="0"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3769860"/>
            <a:ext cx="8640960" cy="10156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链路层寻址与</a:t>
            </a:r>
            <a:r>
              <a:rPr lang="en-US" altLang="zh-CN" sz="2000" dirty="0"/>
              <a:t>ARP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以太网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链路层交换机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虚拟局域网</a:t>
            </a:r>
            <a:r>
              <a:rPr lang="en-US" altLang="zh-CN" sz="2000" dirty="0"/>
              <a:t>VLAN</a:t>
            </a:r>
            <a:endParaRPr lang="en-US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539552" y="4509120"/>
            <a:ext cx="750178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链路虚拟化：网络作为链路层</a:t>
            </a:r>
            <a:endParaRPr lang="en-US" altLang="zh-CN" sz="32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数据中心网络</a:t>
            </a:r>
            <a:endParaRPr lang="en-US" altLang="zh-CN" sz="32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回顾：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Web</a:t>
            </a: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页面请求的历程</a:t>
            </a:r>
            <a:endParaRPr lang="en-US" altLang="zh-CN" sz="32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 </a:t>
            </a:r>
            <a:r>
              <a:rPr lang="en-US" altLang="zh-CN" dirty="0"/>
              <a:t>Ethernet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具有“统治地位”的局域网技术：</a:t>
            </a:r>
            <a:endParaRPr lang="en-US" altLang="zh-CN" sz="2400" dirty="0"/>
          </a:p>
          <a:p>
            <a:r>
              <a:rPr lang="en-US" altLang="zh-CN" sz="2400" dirty="0"/>
              <a:t>Bob Metcalfe </a:t>
            </a:r>
            <a:r>
              <a:rPr lang="zh-CN" altLang="en-US" sz="2400" dirty="0"/>
              <a:t>在上世纪</a:t>
            </a:r>
            <a:r>
              <a:rPr lang="en-US" altLang="zh-CN" sz="2400" dirty="0"/>
              <a:t>70</a:t>
            </a:r>
            <a:r>
              <a:rPr lang="zh-CN" altLang="en-US" sz="2400" dirty="0"/>
              <a:t>年代发明了以太网 </a:t>
            </a:r>
            <a:r>
              <a:rPr lang="en-US" altLang="zh-CN" sz="2400" dirty="0"/>
              <a:t>Ethernet, </a:t>
            </a:r>
            <a:r>
              <a:rPr lang="zh-CN" altLang="en-US" sz="2400" dirty="0"/>
              <a:t>并且在 </a:t>
            </a:r>
            <a:r>
              <a:rPr lang="en-US" altLang="zh-CN" sz="2400" dirty="0"/>
              <a:t>1979 </a:t>
            </a:r>
            <a:r>
              <a:rPr lang="zh-CN" altLang="en-US" sz="2400" dirty="0"/>
              <a:t>年创立了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D60093"/>
                </a:solidFill>
              </a:rPr>
              <a:t>3Com</a:t>
            </a:r>
            <a:r>
              <a:rPr lang="en-US" altLang="zh-CN" sz="2400" baseline="30000" dirty="0">
                <a:solidFill>
                  <a:srgbClr val="D60093"/>
                </a:solidFill>
                <a:sym typeface="Symbol" panose="05050102010706020507" pitchFamily="18" charset="2"/>
              </a:rPr>
              <a:t>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r>
              <a:rPr lang="zh-CN" altLang="en-US" sz="2400" dirty="0"/>
              <a:t>最早广泛使用的局域网技术</a:t>
            </a:r>
            <a:endParaRPr lang="en-US" altLang="zh-CN" sz="2400" dirty="0"/>
          </a:p>
          <a:p>
            <a:r>
              <a:rPr lang="zh-CN" altLang="en-US" sz="2400" dirty="0"/>
              <a:t>网速与时俱进</a:t>
            </a:r>
            <a:r>
              <a:rPr lang="en-US" altLang="zh-CN" sz="2400" dirty="0"/>
              <a:t>2.94Mbps</a:t>
            </a:r>
            <a:r>
              <a:rPr lang="en-US" altLang="zh-CN" sz="2400" dirty="0">
                <a:sym typeface="Wingdings" panose="05000000000000000000" pitchFamily="2" charset="2"/>
              </a:rPr>
              <a:t>10Mbps100Mbps1Gbps10Gbps</a:t>
            </a:r>
            <a:endParaRPr lang="en-US" altLang="zh-CN" sz="2400" dirty="0"/>
          </a:p>
          <a:p>
            <a:endParaRPr kumimoji="1"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  <p:pic>
        <p:nvPicPr>
          <p:cNvPr id="6" name="Picture 4" descr="551 metcalfe-enet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07" y="4008457"/>
            <a:ext cx="4722113" cy="2527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83433" y="6428357"/>
            <a:ext cx="313055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600" dirty="0">
                <a:latin typeface="Arial" panose="020B0604020202020204"/>
                <a:cs typeface="Arial" panose="020B0604020202020204"/>
              </a:rPr>
              <a:t>Metcalfe</a:t>
            </a:r>
            <a:r>
              <a:rPr lang="zh-CN" altLang="en-US" sz="1600" dirty="0">
                <a:latin typeface="Arial" panose="020B0604020202020204"/>
                <a:cs typeface="Arial" panose="020B0604020202020204"/>
              </a:rPr>
              <a:t>绘制的以太网草图</a:t>
            </a:r>
            <a:endParaRPr lang="en-US" sz="16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FE89FC-EF08-4950-91D0-1F2F55D612A1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以太网的物理拓扑结构</a:t>
            </a:r>
            <a:endParaRPr lang="en-US" altLang="zh-CN" dirty="0"/>
          </a:p>
        </p:txBody>
      </p:sp>
      <p:sp>
        <p:nvSpPr>
          <p:cNvPr id="1031" name="Rectangle 6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2400" dirty="0"/>
              <a:t>九十年代以前流行的是总线结构</a:t>
            </a:r>
            <a:endParaRPr lang="en-US" altLang="zh-CN" sz="2400" dirty="0"/>
          </a:p>
          <a:p>
            <a:pPr lvl="1"/>
            <a:r>
              <a:rPr lang="zh-CN" altLang="en-US" sz="2000" dirty="0"/>
              <a:t>所有的节点都处在同一个“碰撞域”（可能与任何其他节点碰撞）</a:t>
            </a:r>
            <a:endParaRPr lang="en-US" altLang="zh-CN" sz="2000" dirty="0"/>
          </a:p>
          <a:p>
            <a:r>
              <a:rPr lang="zh-CN" altLang="en-US" sz="2400" dirty="0"/>
              <a:t>目前普遍使用星型拓扑结构</a:t>
            </a:r>
            <a:endParaRPr lang="en-US" altLang="zh-CN" sz="2400" dirty="0"/>
          </a:p>
          <a:p>
            <a:pPr lvl="1"/>
            <a:r>
              <a:rPr lang="zh-CN" altLang="en-US" sz="2000" dirty="0"/>
              <a:t>连接选择：通过交换机 </a:t>
            </a:r>
            <a:r>
              <a:rPr lang="en-US" altLang="zh-CN" sz="2000" dirty="0"/>
              <a:t>switch</a:t>
            </a:r>
            <a:r>
              <a:rPr lang="zh-CN" altLang="en-US" sz="2000" dirty="0"/>
              <a:t>链接</a:t>
            </a:r>
            <a:endParaRPr lang="en-US" altLang="zh-CN" sz="2000" dirty="0"/>
          </a:p>
          <a:p>
            <a:pPr lvl="1"/>
            <a:r>
              <a:rPr lang="en-US" altLang="zh-CN" sz="2000" dirty="0"/>
              <a:t> </a:t>
            </a:r>
            <a:r>
              <a:rPr lang="zh-CN" altLang="en-US" sz="2000" dirty="0"/>
              <a:t>节点之间的数据包不会碰撞</a:t>
            </a:r>
            <a:endParaRPr lang="en-US" altLang="zh-CN" sz="2000" dirty="0"/>
          </a:p>
        </p:txBody>
      </p:sp>
      <p:sp>
        <p:nvSpPr>
          <p:cNvPr id="1044" name="Slide Number Placeholder 19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9B21CC-2B88-480A-8A60-984462C5EEB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US" sz="16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bus: </a:t>
            </a: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coaxial cable</a:t>
            </a:r>
            <a:endParaRPr 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</a:t>
            </a:r>
            <a:endParaRPr lang="en-US" sz="2400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7"/>
          <p:cNvGrpSpPr/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37" name="Group 44"/>
            <p:cNvGrpSpPr/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3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41" name="Group 42"/>
          <p:cNvGrpSpPr/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2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grpSp>
          <p:nvGrpSpPr>
            <p:cNvPr id="43" name="Group 49"/>
            <p:cNvGrpSpPr/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4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46" name="Group 47"/>
          <p:cNvGrpSpPr/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grpSp>
          <p:nvGrpSpPr>
            <p:cNvPr id="48" name="Group 49"/>
            <p:cNvGrpSpPr/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49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51" name="Group 52"/>
          <p:cNvGrpSpPr/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grpSp>
          <p:nvGrpSpPr>
            <p:cNvPr id="53" name="Group 54"/>
            <p:cNvGrpSpPr/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54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" name="Freeform 5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56" name="Group 57"/>
          <p:cNvGrpSpPr/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57" name="Group 44"/>
            <p:cNvGrpSpPr/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5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61" name="Group 62"/>
          <p:cNvGrpSpPr/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2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grpSp>
          <p:nvGrpSpPr>
            <p:cNvPr id="63" name="Group 49"/>
            <p:cNvGrpSpPr/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6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Freeform 51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66" name="Group 67"/>
          <p:cNvGrpSpPr/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67" name="Group 44"/>
            <p:cNvGrpSpPr/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6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0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sp>
        <p:nvSpPr>
          <p:cNvPr id="71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anose="030F0702030302020204" pitchFamily="66" charset="0"/>
              <a:ea typeface="+mn-ea"/>
              <a:cs typeface="+mn-cs"/>
            </a:endParaRPr>
          </a:p>
        </p:txBody>
      </p:sp>
      <p:grpSp>
        <p:nvGrpSpPr>
          <p:cNvPr id="72" name="Group 44"/>
          <p:cNvGrpSpPr/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Freeform 46"/>
            <p:cNvSpPr/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5" name="Group 1"/>
          <p:cNvGrpSpPr/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6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grpSp>
          <p:nvGrpSpPr>
            <p:cNvPr id="77" name="Group 44"/>
            <p:cNvGrpSpPr/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" name="Freeform 46"/>
              <p:cNvSpPr/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2548" name="Group 36"/>
          <p:cNvGraphicFramePr>
            <a:graphicFrameLocks noGrp="1"/>
          </p:cNvGraphicFramePr>
          <p:nvPr>
            <p:ph type="tbl" idx="1"/>
            <p:custDataLst>
              <p:tags r:id="rId1"/>
            </p:custDataLst>
          </p:nvPr>
        </p:nvGraphicFramePr>
        <p:xfrm>
          <a:off x="5724525" y="1557338"/>
          <a:ext cx="3025775" cy="3573690"/>
        </p:xfrm>
        <a:graphic>
          <a:graphicData uri="http://schemas.openxmlformats.org/drawingml/2006/table">
            <a:tbl>
              <a:tblPr/>
              <a:tblGrid>
                <a:gridCol w="1368425"/>
                <a:gridCol w="1657350"/>
              </a:tblGrid>
              <a:tr h="6476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层次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传输层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Segment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Port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Port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on hosts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网络层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Datagram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Host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Host on Internet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1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链路层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Frame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Node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Node on single link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物理层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Bitflow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Along single link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0" name="Slide Number Placeholder 4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E08B581-0E8E-4023-A20B-F5E346BA635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清华大学2022秋 W10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412" name="Picture 2" descr="kurose_c05f01"/>
          <p:cNvPicPr preferRelativeResize="0"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4813"/>
            <a:ext cx="5508625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2541" name="AutoShape 2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81226" y="5589588"/>
            <a:ext cx="1366838" cy="504825"/>
          </a:xfrm>
          <a:prstGeom prst="wedgeRoundRectCallout">
            <a:avLst>
              <a:gd name="adj1" fmla="val -90884"/>
              <a:gd name="adj2" fmla="val -19150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Ethernet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2542" name="AutoShape 3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84663" y="765175"/>
            <a:ext cx="935037" cy="504825"/>
          </a:xfrm>
          <a:prstGeom prst="wedgeRoundRectCallout">
            <a:avLst>
              <a:gd name="adj1" fmla="val -55435"/>
              <a:gd name="adj2" fmla="val 20786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FDDI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2543" name="AutoShape 3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58888" y="404813"/>
            <a:ext cx="936625" cy="504825"/>
          </a:xfrm>
          <a:prstGeom prst="wedgeRoundRectCallout">
            <a:avLst>
              <a:gd name="adj1" fmla="val -65426"/>
              <a:gd name="adj2" fmla="val 201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PPP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5385990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注意：不同协议所涉及的系统不同层面（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端到端，主机到主机，相邻节点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41" grpId="0" bldLvl="0" animBg="1" autoUpdateAnimBg="0"/>
      <p:bldP spid="832542" grpId="0" bldLvl="0" animBg="1" autoUpdateAnimBg="0"/>
      <p:bldP spid="832543" grpId="0" bldLvl="0" animBg="1" autoUpdateAnimBg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0" name="Picture 4" descr="552 Ethernet fram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6529"/>
            <a:ext cx="7558087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以太网的帧结构</a:t>
            </a:r>
            <a:endParaRPr lang="en-US" altLang="zh-CN"/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>
          <a:xfrm>
            <a:off x="457200" y="4365104"/>
            <a:ext cx="8229600" cy="1761059"/>
          </a:xfrm>
        </p:spPr>
        <p:txBody>
          <a:bodyPr>
            <a:normAutofit lnSpcReduction="10000"/>
          </a:bodyPr>
          <a:lstStyle/>
          <a:p>
            <a:pPr marL="514350" indent="-457200" eaLnBrk="1" hangingPunct="1"/>
            <a:r>
              <a:rPr lang="zh-CN" altLang="en-US" sz="2800" dirty="0">
                <a:solidFill>
                  <a:srgbClr val="FF0000"/>
                </a:solidFill>
              </a:rPr>
              <a:t>导言 </a:t>
            </a:r>
            <a:r>
              <a:rPr lang="en-US" altLang="zh-CN" sz="2800" dirty="0">
                <a:solidFill>
                  <a:srgbClr val="FF0000"/>
                </a:solidFill>
              </a:rPr>
              <a:t>Preamble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914400" lvl="1" indent="-457200" eaLnBrk="1" hangingPunct="1"/>
            <a:r>
              <a:rPr lang="zh-CN" altLang="en-US" sz="2400" dirty="0"/>
              <a:t>一共</a:t>
            </a:r>
            <a:r>
              <a:rPr lang="en-US" altLang="zh-CN" sz="2400" dirty="0"/>
              <a:t>8</a:t>
            </a:r>
            <a:r>
              <a:rPr lang="zh-CN" altLang="en-US" sz="2400" dirty="0"/>
              <a:t>个字节</a:t>
            </a:r>
            <a:r>
              <a:rPr lang="en-US" altLang="zh-CN" sz="2400" dirty="0"/>
              <a:t>: </a:t>
            </a:r>
            <a:r>
              <a:rPr lang="zh-CN" altLang="en-US" sz="2400" dirty="0"/>
              <a:t>前</a:t>
            </a:r>
            <a:r>
              <a:rPr lang="en-US" altLang="zh-CN" sz="2400" dirty="0"/>
              <a:t>7 </a:t>
            </a:r>
            <a:r>
              <a:rPr lang="zh-CN" altLang="en-US" sz="2400" dirty="0"/>
              <a:t>个字节都是</a:t>
            </a:r>
            <a:r>
              <a:rPr lang="en-US" altLang="zh-CN" sz="2400" dirty="0"/>
              <a:t> 10101010, </a:t>
            </a:r>
            <a:r>
              <a:rPr lang="zh-CN" altLang="en-US" sz="2400" dirty="0"/>
              <a:t>最后一个字节是</a:t>
            </a:r>
            <a:r>
              <a:rPr lang="en-US" altLang="zh-CN" sz="2400" dirty="0"/>
              <a:t> 10101011 </a:t>
            </a:r>
            <a:endParaRPr lang="en-US" altLang="zh-CN" sz="2400" dirty="0"/>
          </a:p>
          <a:p>
            <a:pPr marL="914400" lvl="1" indent="-457200" eaLnBrk="1" hangingPunct="1"/>
            <a:r>
              <a:rPr lang="zh-CN" altLang="en-US" sz="2400" dirty="0"/>
              <a:t>用来同步发送网卡和接收网卡的时钟速率</a:t>
            </a:r>
            <a:endParaRPr lang="en-US" altLang="zh-CN" sz="2400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8E7F0F-BF7E-4C63-96CF-612C68D2E1F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>
            <p:custDataLst>
              <p:tags r:id="rId6"/>
            </p:custDataLst>
          </p:nvPr>
        </p:nvSpPr>
        <p:spPr>
          <a:xfrm>
            <a:off x="3419872" y="5291916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SFD(Start Frame Delimiter)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1" y="1591885"/>
            <a:ext cx="8229600" cy="1128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以太网帧将</a:t>
            </a:r>
            <a:r>
              <a:rPr kumimoji="1" lang="en-US" altLang="zh-CN" sz="2400" dirty="0"/>
              <a:t>IP</a:t>
            </a:r>
            <a:r>
              <a:rPr kumimoji="1" lang="zh-CN" altLang="en-US" sz="2400" dirty="0"/>
              <a:t>数据报（或其他网络层协议报文）包裹在数据中，用于二层链路的传输，其结构如下：</a:t>
            </a:r>
            <a:endParaRPr kumimoji="1" lang="zh-CN" altLang="en-US" sz="2400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4" descr="552 Ethernet frame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5130800"/>
            <a:ext cx="75580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以太网的帧结构</a:t>
            </a:r>
            <a:endParaRPr lang="zh-CN" altLang="en-US"/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Addresses:</a:t>
            </a:r>
            <a:r>
              <a:rPr lang="en-US" altLang="zh-CN" sz="2400" dirty="0"/>
              <a:t> </a:t>
            </a:r>
            <a:r>
              <a:rPr lang="zh-CN" altLang="en-US" sz="2400" dirty="0"/>
              <a:t>目的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地址和源</a:t>
            </a:r>
            <a:r>
              <a:rPr lang="en-US" altLang="zh-CN" sz="2400" dirty="0"/>
              <a:t>MAC</a:t>
            </a:r>
            <a:r>
              <a:rPr lang="zh-CN" altLang="en-US" sz="2400" dirty="0"/>
              <a:t>地址，各</a:t>
            </a:r>
            <a:r>
              <a:rPr lang="en-US" altLang="zh-CN" sz="2400" dirty="0"/>
              <a:t>6 </a:t>
            </a:r>
            <a:r>
              <a:rPr lang="zh-CN" altLang="en-US" sz="2400" dirty="0"/>
              <a:t>个字节</a:t>
            </a:r>
            <a:endParaRPr lang="en-US" altLang="zh-CN" sz="2400" dirty="0"/>
          </a:p>
          <a:p>
            <a:pPr lvl="1"/>
            <a:r>
              <a:rPr lang="zh-CN" altLang="en-US" sz="2000" dirty="0"/>
              <a:t>如果网卡接收到目的地址与之相匹配的帧</a:t>
            </a:r>
            <a:r>
              <a:rPr lang="en-US" altLang="zh-CN" sz="2000" dirty="0"/>
              <a:t>, </a:t>
            </a:r>
            <a:r>
              <a:rPr lang="zh-CN" altLang="en-US" sz="2000" dirty="0"/>
              <a:t>或者带有广播地址的帧</a:t>
            </a:r>
            <a:r>
              <a:rPr lang="en-US" altLang="zh-CN" sz="2000" dirty="0"/>
              <a:t> (</a:t>
            </a:r>
            <a:r>
              <a:rPr lang="zh-CN" altLang="en-US" sz="2000" dirty="0"/>
              <a:t>如</a:t>
            </a:r>
            <a:r>
              <a:rPr lang="en-US" altLang="zh-CN" sz="2000" dirty="0"/>
              <a:t> ARP </a:t>
            </a:r>
            <a:r>
              <a:rPr lang="zh-CN" altLang="en-US" sz="2000" dirty="0"/>
              <a:t>分组</a:t>
            </a:r>
            <a:r>
              <a:rPr lang="en-US" altLang="zh-CN" sz="2000" dirty="0"/>
              <a:t>), </a:t>
            </a:r>
            <a:r>
              <a:rPr lang="zh-CN" altLang="en-US" sz="2000" dirty="0"/>
              <a:t>则提取出帧中的数据，并把它传递给网络层协议</a:t>
            </a:r>
            <a:endParaRPr lang="en-US" altLang="zh-CN" sz="2000" dirty="0"/>
          </a:p>
          <a:p>
            <a:pPr lvl="1"/>
            <a:r>
              <a:rPr lang="zh-CN" altLang="en-US" sz="2000" dirty="0"/>
              <a:t>否则</a:t>
            </a:r>
            <a:r>
              <a:rPr lang="en-US" altLang="zh-CN" sz="2000" dirty="0"/>
              <a:t>, </a:t>
            </a:r>
            <a:r>
              <a:rPr lang="zh-CN" altLang="en-US" sz="2000" dirty="0"/>
              <a:t>网卡丢弃帧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Type:</a:t>
            </a:r>
            <a:r>
              <a:rPr lang="en-US" altLang="zh-CN" sz="2400" dirty="0"/>
              <a:t> 2</a:t>
            </a:r>
            <a:r>
              <a:rPr lang="zh-CN" altLang="en-US" sz="2400" dirty="0"/>
              <a:t>字节，指明更高一层的网络协议</a:t>
            </a:r>
            <a:r>
              <a:rPr lang="en-US" altLang="zh-CN" sz="2400" dirty="0"/>
              <a:t>IP/IPX/Apple Talk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Data: </a:t>
            </a:r>
            <a:r>
              <a:rPr lang="en-US" altLang="zh-CN" sz="2400" dirty="0"/>
              <a:t>46~1500 </a:t>
            </a:r>
            <a:r>
              <a:rPr lang="zh-CN" altLang="en-US" sz="2400" dirty="0"/>
              <a:t>字节</a:t>
            </a:r>
            <a:r>
              <a:rPr lang="en-US" altLang="zh-CN" sz="2400" dirty="0"/>
              <a:t>   (Why?-back later)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CRC: </a:t>
            </a:r>
            <a:r>
              <a:rPr lang="en-US" altLang="zh-CN" sz="2400" dirty="0"/>
              <a:t>4</a:t>
            </a:r>
            <a:r>
              <a:rPr lang="zh-CN" altLang="en-US" sz="2400" dirty="0"/>
              <a:t>字节，由接收方进行检测</a:t>
            </a:r>
            <a:r>
              <a:rPr lang="en-US" altLang="zh-CN" sz="2400" dirty="0"/>
              <a:t>, </a:t>
            </a:r>
            <a:r>
              <a:rPr lang="zh-CN" altLang="en-US" sz="2400" dirty="0"/>
              <a:t>如果检测到差错</a:t>
            </a:r>
            <a:r>
              <a:rPr lang="en-US" altLang="zh-CN" sz="2400" dirty="0"/>
              <a:t>, </a:t>
            </a:r>
            <a:r>
              <a:rPr lang="zh-CN" altLang="en-US" sz="2400" dirty="0"/>
              <a:t>则简单地将帧丢弃</a:t>
            </a:r>
            <a:endParaRPr lang="zh-CN" altLang="en-US" sz="2400" dirty="0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C45467-122D-40C5-8243-68793B34F85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/>
              <a:t>以太网：不可靠的无连接服务</a:t>
            </a:r>
            <a:br>
              <a:rPr lang="en-US" altLang="zh-CN" sz="3600" dirty="0"/>
            </a:br>
            <a:r>
              <a:rPr lang="en-US" altLang="zh-CN" sz="2400" dirty="0"/>
              <a:t> Unreliable connectionless services</a:t>
            </a:r>
            <a:endParaRPr lang="en-US" altLang="zh-CN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Connectionless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发送之前没有端到端的</a:t>
            </a:r>
            <a:r>
              <a:rPr lang="en-US" altLang="zh-CN" sz="2400" dirty="0"/>
              <a:t> “</a:t>
            </a:r>
            <a:r>
              <a:rPr lang="zh-CN" altLang="en-US" sz="2400" dirty="0"/>
              <a:t>握手</a:t>
            </a:r>
            <a:r>
              <a:rPr lang="en-US" altLang="zh-CN" sz="2400" dirty="0"/>
              <a:t>” </a:t>
            </a:r>
            <a:r>
              <a:rPr lang="zh-CN" altLang="en-US" sz="2400" dirty="0"/>
              <a:t>过程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Unreliable: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接收方网卡不发送 </a:t>
            </a:r>
            <a:r>
              <a:rPr lang="en-US" altLang="zh-CN" sz="2400" dirty="0">
                <a:solidFill>
                  <a:srgbClr val="C00000"/>
                </a:solidFill>
              </a:rPr>
              <a:t>ACK</a:t>
            </a:r>
            <a:r>
              <a:rPr lang="en-US" altLang="zh-CN" sz="2400" dirty="0"/>
              <a:t> </a:t>
            </a:r>
            <a:r>
              <a:rPr lang="zh-CN" altLang="en-US" sz="2400" dirty="0"/>
              <a:t>或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NAK </a:t>
            </a:r>
            <a:r>
              <a:rPr lang="zh-CN" altLang="en-US" sz="2400" dirty="0"/>
              <a:t>到发送方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如果接收方得到一个坏帧</a:t>
            </a:r>
            <a:r>
              <a:rPr lang="en-US" altLang="zh-CN" sz="2400" dirty="0"/>
              <a:t>, </a:t>
            </a:r>
            <a:r>
              <a:rPr lang="zh-CN" altLang="en-US" sz="2400" dirty="0"/>
              <a:t>它将其丢弃，其他什么也不做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上一层要么负责重传</a:t>
            </a:r>
            <a:r>
              <a:rPr lang="en-US" altLang="zh-CN" sz="2400" dirty="0"/>
              <a:t> (TCP), </a:t>
            </a:r>
            <a:r>
              <a:rPr lang="zh-CN" altLang="en-US" sz="2400" dirty="0"/>
              <a:t>要么忍受一次丢包</a:t>
            </a:r>
            <a:r>
              <a:rPr lang="en-US" altLang="zh-CN" sz="2400" dirty="0"/>
              <a:t> (UDP)</a:t>
            </a: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r>
              <a:rPr lang="zh-CN" altLang="en-US" sz="2800" dirty="0"/>
              <a:t>以太网的</a:t>
            </a:r>
            <a:r>
              <a:rPr lang="en-US" altLang="zh-CN" sz="2800" dirty="0"/>
              <a:t>MAC</a:t>
            </a:r>
            <a:r>
              <a:rPr lang="zh-CN" altLang="en-US" sz="2800" dirty="0"/>
              <a:t>协议：带有</a:t>
            </a:r>
            <a:r>
              <a:rPr lang="zh-CN" altLang="en-US" sz="2800" b="1" dirty="0">
                <a:solidFill>
                  <a:srgbClr val="FF0000"/>
                </a:solidFill>
              </a:rPr>
              <a:t>二进制指数后退算法</a:t>
            </a:r>
            <a:r>
              <a:rPr lang="zh-CN" altLang="en-US" sz="2800" dirty="0"/>
              <a:t>的</a:t>
            </a:r>
            <a:r>
              <a:rPr lang="en-US" altLang="zh-CN" sz="2800" b="1" dirty="0">
                <a:solidFill>
                  <a:srgbClr val="FF0000"/>
                </a:solidFill>
              </a:rPr>
              <a:t>CSMA/CD</a:t>
            </a:r>
            <a:r>
              <a:rPr lang="zh-CN" altLang="en-US" sz="2800" b="1" dirty="0">
                <a:solidFill>
                  <a:srgbClr val="FF0000"/>
                </a:solidFill>
              </a:rPr>
              <a:t>协议</a:t>
            </a:r>
            <a:r>
              <a:rPr lang="zh-CN" altLang="en-US" sz="2800" dirty="0"/>
              <a:t>（参见上一节）</a:t>
            </a:r>
            <a:endParaRPr lang="en-US" altLang="zh-CN" sz="2800" dirty="0"/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702122-3827-41AC-95D7-F14A8CDB3EB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500063"/>
            <a:ext cx="8134350" cy="803275"/>
          </a:xfrm>
        </p:spPr>
        <p:txBody>
          <a:bodyPr/>
          <a:lstStyle/>
          <a:p>
            <a:pPr eaLnBrk="1" hangingPunct="1"/>
            <a:r>
              <a:rPr lang="zh-CN" altLang="en-US"/>
              <a:t>讨论</a:t>
            </a:r>
            <a:r>
              <a:rPr lang="en-US" altLang="zh-CN"/>
              <a:t>: </a:t>
            </a:r>
            <a:r>
              <a:rPr lang="zh-CN" altLang="en-US"/>
              <a:t>以太网帧的最小长度 </a:t>
            </a:r>
            <a:endParaRPr lang="zh-CN" altLang="en-US"/>
          </a:p>
        </p:txBody>
      </p:sp>
      <p:sp>
        <p:nvSpPr>
          <p:cNvPr id="872450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11188" y="1484313"/>
            <a:ext cx="8353425" cy="4659312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什么时候无法检测出碰撞 </a:t>
            </a:r>
            <a:r>
              <a:rPr lang="en-US" altLang="zh-CN" sz="2800" dirty="0"/>
              <a:t>? </a:t>
            </a:r>
            <a:endParaRPr lang="en-US" altLang="zh-CN" sz="2800" dirty="0"/>
          </a:p>
          <a:p>
            <a:pPr lvl="1" eaLnBrk="1" hangingPunct="1"/>
            <a:r>
              <a:rPr lang="en-US" altLang="zh-CN" sz="2000" dirty="0"/>
              <a:t>LWT: </a:t>
            </a:r>
            <a:r>
              <a:rPr lang="zh-CN" altLang="en-US" sz="2000" dirty="0"/>
              <a:t>如果交谈太快了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eaLnBrk="1" hangingPunct="1"/>
            <a:r>
              <a:rPr lang="zh-CN" altLang="en-US" sz="2800" dirty="0"/>
              <a:t>如何处理</a:t>
            </a:r>
            <a:r>
              <a:rPr lang="en-US" altLang="zh-CN" sz="2800" dirty="0"/>
              <a:t>?</a:t>
            </a:r>
            <a:endParaRPr lang="en-US" altLang="zh-CN" sz="2800" dirty="0"/>
          </a:p>
          <a:p>
            <a:pPr lvl="1" eaLnBrk="1" hangingPunct="1"/>
            <a:r>
              <a:rPr lang="zh-CN" altLang="en-US" sz="2000" dirty="0"/>
              <a:t>让交谈足够长</a:t>
            </a:r>
            <a:endParaRPr lang="en-US" altLang="en-US" sz="2000" dirty="0"/>
          </a:p>
          <a:p>
            <a:pPr lvl="1"/>
            <a:r>
              <a:rPr lang="zh-CN" altLang="en-US" sz="2000" dirty="0">
                <a:solidFill>
                  <a:srgbClr val="C00000"/>
                </a:solidFill>
              </a:rPr>
              <a:t>发送最小帧所需的时间 </a:t>
            </a:r>
            <a:r>
              <a:rPr lang="en-US" altLang="zh-CN" sz="2000" dirty="0">
                <a:solidFill>
                  <a:srgbClr val="C00000"/>
                </a:solidFill>
              </a:rPr>
              <a:t>&gt;= </a:t>
            </a:r>
            <a:r>
              <a:rPr lang="zh-CN" altLang="en-US" sz="2000" dirty="0">
                <a:solidFill>
                  <a:srgbClr val="C00000"/>
                </a:solidFill>
              </a:rPr>
              <a:t>链路的最大往返时延 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en-US" sz="2000" dirty="0" err="1">
                <a:solidFill>
                  <a:srgbClr val="C00000"/>
                </a:solidFill>
              </a:rPr>
              <a:t>TxT</a:t>
            </a:r>
            <a:r>
              <a:rPr lang="en-US" altLang="en-US" sz="2000" dirty="0">
                <a:solidFill>
                  <a:srgbClr val="C00000"/>
                </a:solidFill>
              </a:rPr>
              <a:t> &gt;= RTT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 sz="2800" dirty="0"/>
              <a:t>10Base5 </a:t>
            </a:r>
            <a:r>
              <a:rPr lang="zh-CN" altLang="en-US" sz="2800" dirty="0"/>
              <a:t>的例子</a:t>
            </a:r>
            <a:endParaRPr lang="en-US" altLang="zh-CN" sz="2800" dirty="0"/>
          </a:p>
          <a:p>
            <a:pPr lvl="1" eaLnBrk="1" hangingPunct="1"/>
            <a:r>
              <a:rPr lang="zh-CN" altLang="en-US" sz="2000" dirty="0"/>
              <a:t>最大长度</a:t>
            </a:r>
            <a:r>
              <a:rPr lang="en-US" altLang="zh-CN" sz="2000" dirty="0"/>
              <a:t>: 2500m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每</a:t>
            </a:r>
            <a:r>
              <a:rPr lang="en-US" altLang="zh-CN" sz="2000" dirty="0"/>
              <a:t> 500m </a:t>
            </a:r>
            <a:r>
              <a:rPr lang="zh-CN" altLang="en-US" sz="2000" dirty="0"/>
              <a:t>需要一个转发器</a:t>
            </a:r>
            <a:r>
              <a:rPr lang="en-US" altLang="zh-CN" sz="2000" dirty="0"/>
              <a:t>(repeater), </a:t>
            </a:r>
            <a:r>
              <a:rPr lang="zh-CN" altLang="en-US" sz="2000" dirty="0"/>
              <a:t>最多</a:t>
            </a:r>
            <a:r>
              <a:rPr lang="en-US" altLang="zh-CN" sz="2000" dirty="0"/>
              <a:t> 4 </a:t>
            </a:r>
            <a:r>
              <a:rPr lang="zh-CN" altLang="en-US" sz="2000" dirty="0"/>
              <a:t>个</a:t>
            </a:r>
            <a:r>
              <a:rPr lang="en-US" altLang="zh-CN" sz="2000" dirty="0"/>
              <a:t>repeater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RTT=5 </a:t>
            </a:r>
            <a:r>
              <a:rPr lang="en-US" altLang="zh-CN" sz="2000" dirty="0">
                <a:sym typeface="Symbol" panose="05050102010706020507" pitchFamily="18" charset="2"/>
              </a:rPr>
              <a:t></a:t>
            </a:r>
            <a:r>
              <a:rPr lang="en-US" altLang="zh-CN" sz="2000" dirty="0"/>
              <a:t>s /km×2.5km×2 + Repeater</a:t>
            </a:r>
            <a:r>
              <a:rPr lang="zh-CN" altLang="en-US" sz="2000" dirty="0"/>
              <a:t>处理时间 </a:t>
            </a:r>
            <a:r>
              <a:rPr lang="en-US" altLang="zh-CN" sz="2000" dirty="0"/>
              <a:t>= 25</a:t>
            </a:r>
            <a:r>
              <a:rPr lang="en-US" altLang="zh-CN" sz="2000" dirty="0">
                <a:sym typeface="Symbol" panose="05050102010706020507" pitchFamily="18" charset="2"/>
              </a:rPr>
              <a:t></a:t>
            </a:r>
            <a:r>
              <a:rPr lang="en-US" altLang="zh-CN" sz="2000" dirty="0"/>
              <a:t>s+1.2 </a:t>
            </a:r>
            <a:r>
              <a:rPr lang="en-US" altLang="zh-CN" sz="2000" dirty="0">
                <a:sym typeface="Symbol" panose="05050102010706020507" pitchFamily="18" charset="2"/>
              </a:rPr>
              <a:t></a:t>
            </a:r>
            <a:r>
              <a:rPr lang="en-US" altLang="zh-CN" sz="2000" dirty="0"/>
              <a:t>s = 26.2 </a:t>
            </a:r>
            <a:r>
              <a:rPr lang="en-US" altLang="zh-CN" sz="2000" dirty="0">
                <a:sym typeface="Symbol" panose="05050102010706020507" pitchFamily="18" charset="2"/>
              </a:rPr>
              <a:t></a:t>
            </a:r>
            <a:r>
              <a:rPr lang="en-US" altLang="zh-CN" sz="2000" dirty="0"/>
              <a:t>s. 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为安全起见</a:t>
            </a:r>
            <a:r>
              <a:rPr lang="en-US" altLang="zh-CN" sz="2000" dirty="0"/>
              <a:t>, </a:t>
            </a:r>
            <a:r>
              <a:rPr lang="zh-CN" altLang="en-US" sz="2000" dirty="0"/>
              <a:t>令</a:t>
            </a:r>
            <a:r>
              <a:rPr lang="en-US" altLang="zh-CN" sz="2000" dirty="0"/>
              <a:t> </a:t>
            </a:r>
            <a:r>
              <a:rPr lang="en-US" altLang="zh-CN" sz="2000" i="1" dirty="0" err="1">
                <a:solidFill>
                  <a:srgbClr val="D60093"/>
                </a:solidFill>
              </a:rPr>
              <a:t>RTT</a:t>
            </a:r>
            <a:r>
              <a:rPr lang="en-US" altLang="zh-CN" sz="2000" i="1" baseline="-25000" dirty="0" err="1">
                <a:solidFill>
                  <a:srgbClr val="D60093"/>
                </a:solidFill>
              </a:rPr>
              <a:t>max</a:t>
            </a:r>
            <a:r>
              <a:rPr lang="en-US" altLang="zh-CN" sz="2000" dirty="0"/>
              <a:t>=51.2 </a:t>
            </a:r>
            <a:r>
              <a:rPr lang="en-US" altLang="zh-CN" sz="2000" dirty="0">
                <a:sym typeface="Symbol" panose="05050102010706020507" pitchFamily="18" charset="2"/>
              </a:rPr>
              <a:t>s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在 </a:t>
            </a:r>
            <a:r>
              <a:rPr lang="en-US" altLang="zh-CN" sz="2000" dirty="0"/>
              <a:t>10Mbps </a:t>
            </a:r>
            <a:r>
              <a:rPr lang="zh-CN" altLang="en-US" sz="2000" dirty="0"/>
              <a:t>链路上帧长度至少应该为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rgbClr val="D60093"/>
                </a:solidFill>
              </a:rPr>
              <a:t>512 bit (64Byte)</a:t>
            </a:r>
            <a:r>
              <a:rPr lang="en-US" altLang="zh-CN" sz="2000" dirty="0"/>
              <a:t> </a:t>
            </a:r>
            <a:endParaRPr lang="zh-CN" altLang="zh-CN" sz="2000" dirty="0"/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5F7BDA-37AC-4924-8E77-BF5E83431E4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2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2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2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72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72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72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72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724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2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72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0" grpId="0" autoUpdateAnimBg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Rectangle 2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57188"/>
            <a:ext cx="8229600" cy="928687"/>
          </a:xfrm>
        </p:spPr>
        <p:txBody>
          <a:bodyPr/>
          <a:lstStyle/>
          <a:p>
            <a:pPr eaLnBrk="1" hangingPunct="1"/>
            <a:r>
              <a:rPr lang="en-US" altLang="zh-CN"/>
              <a:t>IEEE </a:t>
            </a:r>
            <a:r>
              <a:rPr lang="zh-CN" altLang="en-US"/>
              <a:t>局域网标准</a:t>
            </a:r>
            <a:endParaRPr lang="en-US" altLang="zh-CN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9B7238-FA6B-442E-A415-D59B7D2F84B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1447800"/>
            <a:ext cx="7848600" cy="838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802.1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网络互连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5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62200" y="2590800"/>
            <a:ext cx="6096000" cy="838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802.2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逻辑链路控制（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LLC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4"/>
          <p:cNvGrpSpPr/>
          <p:nvPr>
            <p:custDataLst>
              <p:tags r:id="rId5"/>
            </p:custDataLst>
          </p:nvPr>
        </p:nvGrpSpPr>
        <p:grpSpPr bwMode="auto">
          <a:xfrm>
            <a:off x="2362200" y="3962400"/>
            <a:ext cx="762000" cy="1600200"/>
            <a:chOff x="1152" y="2496"/>
            <a:chExt cx="624" cy="1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589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152" y="2496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802.3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90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52" y="2832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MAC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91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52" y="3168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物理</a:t>
              </a: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8"/>
          <p:cNvGrpSpPr/>
          <p:nvPr>
            <p:custDataLst>
              <p:tags r:id="rId9"/>
            </p:custDataLst>
          </p:nvPr>
        </p:nvGrpSpPr>
        <p:grpSpPr bwMode="auto">
          <a:xfrm>
            <a:off x="4267200" y="3962400"/>
            <a:ext cx="762000" cy="1600200"/>
            <a:chOff x="1152" y="2496"/>
            <a:chExt cx="624" cy="1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586" name="Rectangle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52" y="2496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802.5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7" name="Rectangle 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152" y="2832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MAC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8" name="Rectangle 1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52" y="3168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物理</a:t>
              </a: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12"/>
          <p:cNvGrpSpPr/>
          <p:nvPr>
            <p:custDataLst>
              <p:tags r:id="rId13"/>
            </p:custDataLst>
          </p:nvPr>
        </p:nvGrpSpPr>
        <p:grpSpPr bwMode="auto">
          <a:xfrm>
            <a:off x="7696200" y="3962400"/>
            <a:ext cx="685800" cy="1600200"/>
            <a:chOff x="1152" y="2496"/>
            <a:chExt cx="624" cy="1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583" name="Rectangle 13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52" y="2496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802.13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4" name="Rectangle 1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152" y="2832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MAC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5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152" y="3168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物理</a:t>
              </a: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16"/>
          <p:cNvGrpSpPr/>
          <p:nvPr>
            <p:custDataLst>
              <p:tags r:id="rId17"/>
            </p:custDataLst>
          </p:nvPr>
        </p:nvGrpSpPr>
        <p:grpSpPr bwMode="auto">
          <a:xfrm>
            <a:off x="5181600" y="3962400"/>
            <a:ext cx="762000" cy="1600200"/>
            <a:chOff x="1152" y="2496"/>
            <a:chExt cx="624" cy="1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580" name="Rectangle 17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52" y="2496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802.6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1" name="Rectangle 18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52" y="2832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MAC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2" name="Rectangle 1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52" y="3168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物理</a:t>
              </a: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Group 20"/>
          <p:cNvGrpSpPr/>
          <p:nvPr>
            <p:custDataLst>
              <p:tags r:id="rId21"/>
            </p:custDataLst>
          </p:nvPr>
        </p:nvGrpSpPr>
        <p:grpSpPr bwMode="auto">
          <a:xfrm>
            <a:off x="3352800" y="3962400"/>
            <a:ext cx="762000" cy="1600200"/>
            <a:chOff x="1152" y="2496"/>
            <a:chExt cx="624" cy="1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577" name="Rectangle 2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52" y="2496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802.4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78" name="Rectangle 2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52" y="2832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MAC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79" name="Rectangle 2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52" y="3168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物理</a:t>
              </a: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563" name="Text Box 2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943600" y="45450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2" name="Rectangle 25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 rot="-5400000">
            <a:off x="-800100" y="3695700"/>
            <a:ext cx="3352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802.1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寻址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3" name="Rectangle 26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 rot="-5400000">
            <a:off x="-38100" y="3695700"/>
            <a:ext cx="3352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802.1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体系结构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Group 28"/>
          <p:cNvGrpSpPr/>
          <p:nvPr>
            <p:custDataLst>
              <p:tags r:id="rId28"/>
            </p:custDataLst>
          </p:nvPr>
        </p:nvGrpSpPr>
        <p:grpSpPr bwMode="auto">
          <a:xfrm>
            <a:off x="6477000" y="3962400"/>
            <a:ext cx="838200" cy="1600200"/>
            <a:chOff x="1152" y="2496"/>
            <a:chExt cx="624" cy="100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574" name="Rectangle 29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52" y="2496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802.11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75" name="Rectangle 30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52" y="2832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MAC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76" name="Rectangle 31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52" y="3168"/>
              <a:ext cx="624" cy="33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物理</a:t>
              </a: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568" name="Text Box 32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239000" y="4572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69" name="TextBox 34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143125" y="5929313"/>
            <a:ext cx="1057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Ethernet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70" name="TextBox 35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3237930" y="5643563"/>
            <a:ext cx="1262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Token Bus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71" name="TextBox 36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030663" y="6053138"/>
            <a:ext cx="1338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Token Ring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72" name="TextBox 37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643438" y="5572125"/>
            <a:ext cx="1627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Distributed Queue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Dual Bus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73" name="TextBox 38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572250" y="5643563"/>
            <a:ext cx="85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WLAN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框架 8"/>
          <p:cNvSpPr/>
          <p:nvPr/>
        </p:nvSpPr>
        <p:spPr>
          <a:xfrm>
            <a:off x="2004045" y="3733800"/>
            <a:ext cx="1348755" cy="2632398"/>
          </a:xfrm>
          <a:prstGeom prst="frame">
            <a:avLst>
              <a:gd name="adj1" fmla="val 513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panose="020B0502020104020203" pitchFamily="34" charset="0"/>
                <a:cs typeface="+mj-cs"/>
              </a:rPr>
              <a:t>802.3 </a:t>
            </a:r>
            <a:r>
              <a:rPr lang="zh-CN" altLang="en-US" sz="3200" dirty="0">
                <a:latin typeface="Gill Sans MT" panose="020B0502020104020203" pitchFamily="34" charset="0"/>
                <a:cs typeface="+mj-cs"/>
              </a:rPr>
              <a:t>以太网标准</a:t>
            </a:r>
            <a:r>
              <a:rPr lang="en-US" sz="3200" dirty="0">
                <a:latin typeface="Gill Sans MT" panose="020B0502020104020203" pitchFamily="34" charset="0"/>
                <a:cs typeface="+mj-cs"/>
              </a:rPr>
              <a:t>: </a:t>
            </a:r>
            <a:r>
              <a:rPr lang="zh-CN" altLang="en-US" sz="3200" dirty="0">
                <a:latin typeface="Gill Sans MT" panose="020B0502020104020203" pitchFamily="34" charset="0"/>
                <a:cs typeface="+mj-cs"/>
              </a:rPr>
              <a:t>链路层与物理层</a:t>
            </a:r>
            <a:endParaRPr lang="en-US" sz="3200" dirty="0">
              <a:latin typeface="Gill Sans MT" panose="020B0502020104020203" pitchFamily="34" charset="0"/>
              <a:cs typeface="+mj-cs"/>
            </a:endParaRP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472753"/>
            <a:ext cx="7772400" cy="21002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i="1" dirty="0">
                <a:solidFill>
                  <a:srgbClr val="CC0000"/>
                </a:solidFill>
                <a:latin typeface="Gill Sans MT" panose="020B0502020104020203" pitchFamily="34" charset="0"/>
                <a:cs typeface="+mn-cs"/>
              </a:rPr>
              <a:t>许多</a:t>
            </a:r>
            <a:r>
              <a:rPr lang="en-US" dirty="0">
                <a:solidFill>
                  <a:srgbClr val="CC0000"/>
                </a:solidFill>
                <a:latin typeface="Gill Sans MT" panose="020B0502020104020203" pitchFamily="34" charset="0"/>
                <a:cs typeface="+mn-cs"/>
              </a:rPr>
              <a:t> </a:t>
            </a:r>
            <a:r>
              <a:rPr lang="zh-CN" altLang="en-US" dirty="0">
                <a:latin typeface="Gill Sans MT" panose="020B0502020104020203" pitchFamily="34" charset="0"/>
                <a:cs typeface="+mn-cs"/>
              </a:rPr>
              <a:t>不同的以太网标准构成</a:t>
            </a:r>
            <a:endParaRPr lang="en-US" dirty="0">
              <a:latin typeface="Gill Sans MT" panose="020B0502020104020203" pitchFamily="34" charset="0"/>
              <a:cs typeface="+mn-cs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latin typeface="Gill Sans MT" panose="020B0502020104020203" pitchFamily="34" charset="0"/>
              </a:rPr>
              <a:t>通用的</a:t>
            </a:r>
            <a:r>
              <a:rPr lang="en-US" dirty="0">
                <a:latin typeface="Gill Sans MT" panose="020B0502020104020203" pitchFamily="34" charset="0"/>
              </a:rPr>
              <a:t> MAC </a:t>
            </a:r>
            <a:r>
              <a:rPr lang="zh-CN" altLang="en-US" dirty="0">
                <a:latin typeface="Gill Sans MT" panose="020B0502020104020203" pitchFamily="34" charset="0"/>
              </a:rPr>
              <a:t>协议和以太网帧格式</a:t>
            </a:r>
            <a:endParaRPr lang="en-US" dirty="0">
              <a:latin typeface="Gill Sans MT" panose="020B0502020104020203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latin typeface="Gill Sans MT" panose="020B0502020104020203" pitchFamily="34" charset="0"/>
              </a:rPr>
              <a:t>不同的传输速率</a:t>
            </a:r>
            <a:r>
              <a:rPr lang="en-US" dirty="0">
                <a:latin typeface="Gill Sans MT" panose="020B0502020104020203" pitchFamily="34" charset="0"/>
              </a:rPr>
              <a:t>: 2 Mbps, 10 Mbps, 100 Mbps, 1Gbps, 10 Gbps, 40 Gbps</a:t>
            </a:r>
            <a:endParaRPr lang="en-US" dirty="0">
              <a:latin typeface="Gill Sans MT" panose="020B0502020104020203" pitchFamily="34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latin typeface="Gill Sans MT" panose="020B0502020104020203" pitchFamily="34" charset="0"/>
              </a:rPr>
              <a:t>不同的物理层媒介</a:t>
            </a:r>
            <a:r>
              <a:rPr lang="en-US" dirty="0">
                <a:latin typeface="Gill Sans MT" panose="020B0502020104020203" pitchFamily="34" charset="0"/>
              </a:rPr>
              <a:t>: </a:t>
            </a:r>
            <a:r>
              <a:rPr lang="zh-CN" altLang="en-US" dirty="0">
                <a:latin typeface="Gill Sans MT" panose="020B0502020104020203" pitchFamily="34" charset="0"/>
              </a:rPr>
              <a:t>光纤，铜缆等</a:t>
            </a:r>
            <a:endParaRPr lang="en-US" dirty="0">
              <a:latin typeface="Gill Sans MT" panose="020B0502020104020203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Gill Sans MT" panose="020B0502020104020203" pitchFamily="34" charset="0"/>
              <a:cs typeface="+mn-cs"/>
            </a:endParaRPr>
          </a:p>
        </p:txBody>
      </p:sp>
      <p:sp>
        <p:nvSpPr>
          <p:cNvPr id="156677" name="Freeform 39"/>
          <p:cNvSpPr/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</a:ln>
          <a:effectLst/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/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latin typeface="Arial" panose="020B0604020202020204" pitchFamily="34" charset="0"/>
                  <a:cs typeface="+mn-cs"/>
                </a:rPr>
                <a:t>application</a:t>
              </a:r>
              <a:endParaRPr lang="en-US" i="0" dirty="0">
                <a:latin typeface="Arial" panose="020B0604020202020204" pitchFamily="34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i="0" dirty="0">
                  <a:latin typeface="Arial" panose="020B0604020202020204" pitchFamily="34" charset="0"/>
                  <a:cs typeface="+mn-cs"/>
                </a:rPr>
                <a:t>transport</a:t>
              </a:r>
              <a:endParaRPr lang="en-US" i="0" dirty="0">
                <a:latin typeface="Arial" panose="020B0604020202020204" pitchFamily="34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i="0" dirty="0">
                  <a:latin typeface="Arial" panose="020B0604020202020204" pitchFamily="34" charset="0"/>
                  <a:cs typeface="+mn-cs"/>
                </a:rPr>
                <a:t>network</a:t>
              </a:r>
              <a:endParaRPr lang="en-US" i="0" dirty="0">
                <a:latin typeface="Arial" panose="020B0604020202020204" pitchFamily="34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i="0" dirty="0">
                  <a:latin typeface="Arial" panose="020B0604020202020204" pitchFamily="34" charset="0"/>
                  <a:cs typeface="+mn-cs"/>
                </a:rPr>
                <a:t>link</a:t>
              </a:r>
              <a:endParaRPr lang="en-US" i="0" dirty="0">
                <a:latin typeface="Arial" panose="020B0604020202020204" pitchFamily="34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i="0" dirty="0">
                  <a:latin typeface="Arial" panose="020B0604020202020204" pitchFamily="34" charset="0"/>
                  <a:cs typeface="+mn-cs"/>
                </a:rPr>
                <a:t>physical</a:t>
              </a:r>
              <a:endParaRPr lang="en-US" i="0" dirty="0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latin typeface="Arial" panose="020B0604020202020204" pitchFamily="34" charset="0"/>
                <a:cs typeface="+mn-cs"/>
              </a:rPr>
              <a:t>MAC protocol</a:t>
            </a:r>
            <a:endParaRPr lang="en-US" sz="1600" i="0" dirty="0">
              <a:latin typeface="Arial" panose="020B0604020202020204" pitchFamily="34" charset="0"/>
              <a:cs typeface="+mn-cs"/>
            </a:endParaRPr>
          </a:p>
          <a:p>
            <a:pPr algn="ctr" eaLnBrk="1" hangingPunct="1">
              <a:defRPr/>
            </a:pPr>
            <a:r>
              <a:rPr lang="en-US" sz="1600" i="0" dirty="0">
                <a:latin typeface="Arial" panose="020B0604020202020204" pitchFamily="34" charset="0"/>
                <a:cs typeface="+mn-cs"/>
              </a:rPr>
              <a:t>and frame format</a:t>
            </a:r>
            <a:endParaRPr lang="en-US" sz="1600" i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panose="020B0604020202020204" pitchFamily="34" charset="0"/>
                <a:cs typeface="+mn-cs"/>
              </a:rPr>
              <a:t>100BASE-TX</a:t>
            </a:r>
            <a:endParaRPr lang="en-US" sz="1400" i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panose="020B0604020202020204" pitchFamily="34" charset="0"/>
                <a:cs typeface="+mn-cs"/>
              </a:rPr>
              <a:t>100BASE-T4</a:t>
            </a:r>
            <a:endParaRPr lang="en-US" sz="1400" i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panose="020B0604020202020204" pitchFamily="34" charset="0"/>
                <a:cs typeface="+mn-cs"/>
              </a:rPr>
              <a:t>100BASE-FX</a:t>
            </a:r>
            <a:endParaRPr lang="en-US" sz="1400" i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156685" name="Freeform 55"/>
          <p:cNvSpPr/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panose="020B0604020202020204" pitchFamily="34" charset="0"/>
                <a:cs typeface="+mn-cs"/>
              </a:rPr>
              <a:t>100BASE-T2</a:t>
            </a:r>
            <a:endParaRPr lang="en-US" sz="1400" i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panose="020B0604020202020204" pitchFamily="34" charset="0"/>
                <a:cs typeface="+mn-cs"/>
              </a:rPr>
              <a:t>100BASE-SX</a:t>
            </a:r>
            <a:endParaRPr lang="en-US" sz="1400" i="0" dirty="0">
              <a:latin typeface="Arial" panose="020B0604020202020204" pitchFamily="34" charset="0"/>
              <a:cs typeface="+mn-cs"/>
            </a:endParaRP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latin typeface="Arial" panose="020B0604020202020204" pitchFamily="34" charset="0"/>
                <a:cs typeface="+mn-cs"/>
              </a:rPr>
              <a:t>100BASE-BX</a:t>
            </a:r>
            <a:endParaRPr lang="en-US" sz="1400" i="0" dirty="0">
              <a:latin typeface="Arial" panose="020B0604020202020204" pitchFamily="34" charset="0"/>
              <a:cs typeface="+mn-cs"/>
            </a:endParaRPr>
          </a:p>
        </p:txBody>
      </p:sp>
      <p:grpSp>
        <p:nvGrpSpPr>
          <p:cNvPr id="412739" name="Group 67"/>
          <p:cNvGrpSpPr/>
          <p:nvPr/>
        </p:nvGrpSpPr>
        <p:grpSpPr bwMode="auto">
          <a:xfrm>
            <a:off x="5681664" y="4743450"/>
            <a:ext cx="2713038" cy="1565275"/>
            <a:chOff x="3579" y="2988"/>
            <a:chExt cx="1709" cy="986"/>
          </a:xfrm>
        </p:grpSpPr>
        <p:sp>
          <p:nvSpPr>
            <p:cNvPr id="156695" name="Freeform 59"/>
            <p:cNvSpPr/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zh-CN" altLang="en-US" i="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光纤接口</a:t>
              </a:r>
              <a:endParaRPr lang="en-US" i="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2738" name="Group 66"/>
          <p:cNvGrpSpPr/>
          <p:nvPr/>
        </p:nvGrpSpPr>
        <p:grpSpPr bwMode="auto">
          <a:xfrm>
            <a:off x="3689350" y="4733925"/>
            <a:ext cx="3303588" cy="1598613"/>
            <a:chOff x="2324" y="2982"/>
            <a:chExt cx="2081" cy="1007"/>
          </a:xfrm>
        </p:grpSpPr>
        <p:sp>
          <p:nvSpPr>
            <p:cNvPr id="156692" name="Freeform 62"/>
            <p:cNvSpPr/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843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zh-CN" altLang="en-US" i="0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双绞线铜缆</a:t>
              </a:r>
              <a:endParaRPr lang="en-US" i="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Slide Number Placeholder 3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9B7238-FA6B-442E-A415-D59B7D2F84B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几种以太网的连接方法</a:t>
            </a:r>
            <a:endParaRPr lang="zh-CN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305D26-45A6-4922-A2D0-8711479027F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Group 6"/>
          <p:cNvGrpSpPr/>
          <p:nvPr>
            <p:custDataLst>
              <p:tags r:id="rId3"/>
            </p:custDataLst>
          </p:nvPr>
        </p:nvGrpSpPr>
        <p:grpSpPr bwMode="auto">
          <a:xfrm>
            <a:off x="357188" y="1571625"/>
            <a:ext cx="8229600" cy="4357688"/>
            <a:chOff x="357158" y="1571612"/>
            <a:chExt cx="8229600" cy="4357718"/>
          </a:xfrm>
        </p:grpSpPr>
        <p:pic>
          <p:nvPicPr>
            <p:cNvPr id="25606" name="Picture 2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8" y="1571612"/>
              <a:ext cx="8229600" cy="421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>
              <p:custDataLst>
                <p:tags r:id="rId6"/>
              </p:custDataLst>
            </p:nvPr>
          </p:nvSpPr>
          <p:spPr>
            <a:xfrm>
              <a:off x="2857470" y="5429264"/>
              <a:ext cx="3357563" cy="50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几种以太网的比较</a:t>
            </a:r>
            <a:endParaRPr lang="zh-CN" altLang="en-US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F6A6BD-39CF-4CC7-BB04-030BE95D477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</p:nvPr>
        </p:nvGraphicFramePr>
        <p:xfrm>
          <a:off x="887413" y="1782763"/>
          <a:ext cx="8256587" cy="407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4" imgW="5947410" imgH="2007235" progId="Word.Document.8">
                  <p:embed/>
                </p:oleObj>
              </mc:Choice>
              <mc:Fallback>
                <p:oleObj name="Document" r:id="rId4" imgW="5947410" imgH="2007235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949" r="27272"/>
                      <a:stretch>
                        <a:fillRect/>
                      </a:stretch>
                    </p:blipFill>
                    <p:spPr bwMode="auto">
                      <a:xfrm>
                        <a:off x="887413" y="1782763"/>
                        <a:ext cx="8256587" cy="407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46788D-D054-451A-9D9D-3DDAB562DE5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6628" name="Picture 2" descr="img1_05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500063"/>
            <a:ext cx="43894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 descr="img1_05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500063"/>
            <a:ext cx="44196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4" descr="img1_056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1" y="3500438"/>
            <a:ext cx="43894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5" descr="img1_057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3500438"/>
            <a:ext cx="43894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>
            <p:custDataLst>
              <p:tags r:id="rId10"/>
            </p:custDataLst>
          </p:nvPr>
        </p:nvSpPr>
        <p:spPr>
          <a:xfrm>
            <a:off x="704905" y="593998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10Base-5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粗缆以太网 收发器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>
            <p:custDataLst>
              <p:tags r:id="rId11"/>
            </p:custDataLst>
          </p:nvPr>
        </p:nvSpPr>
        <p:spPr>
          <a:xfrm>
            <a:off x="4988187" y="303175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10Base-2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细缆以太网：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型头已连接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>
            <p:custDataLst>
              <p:tags r:id="rId12"/>
            </p:custDataLst>
          </p:nvPr>
        </p:nvSpPr>
        <p:spPr>
          <a:xfrm>
            <a:off x="394310" y="305966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10Base-2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细缆以太网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BNC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接口和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型头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>
            <p:custDataLst>
              <p:tags r:id="rId13"/>
            </p:custDataLst>
          </p:nvPr>
        </p:nvSpPr>
        <p:spPr>
          <a:xfrm>
            <a:off x="5436096" y="597277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10Base-5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转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10Base-T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F8AF06-6BA6-47F7-8E42-BE6A80B60FC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7652" name="Picture 2" descr="img1_05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3714750"/>
            <a:ext cx="38576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3" descr="img1_064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43313"/>
            <a:ext cx="34290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File:Network card.jp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857250"/>
            <a:ext cx="4000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9" descr="File:Ethernet RJ45 connector p1160054.jp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714375"/>
            <a:ext cx="2928937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>
            <p:custDataLst>
              <p:tags r:id="rId10"/>
            </p:custDataLst>
          </p:nvPr>
        </p:nvSpPr>
        <p:spPr>
          <a:xfrm>
            <a:off x="2681464" y="7760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同时支持细缆和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双绞线接口的网卡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Box 3"/>
          <p:cNvSpPr txBox="1"/>
          <p:nvPr>
            <p:custDataLst>
              <p:tags r:id="rId11"/>
            </p:custDataLst>
          </p:nvPr>
        </p:nvSpPr>
        <p:spPr>
          <a:xfrm>
            <a:off x="6511794" y="827396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RJ-45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标准接口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的双绞线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>
            <p:custDataLst>
              <p:tags r:id="rId12"/>
            </p:custDataLst>
          </p:nvPr>
        </p:nvSpPr>
        <p:spPr>
          <a:xfrm>
            <a:off x="1475656" y="4149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光纤接口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>
            <p:custDataLst>
              <p:tags r:id="rId13"/>
            </p:custDataLst>
          </p:nvPr>
        </p:nvSpPr>
        <p:spPr>
          <a:xfrm>
            <a:off x="5220072" y="5589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结构化布线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988840"/>
            <a:ext cx="8229600" cy="374441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FFFF">
                    <a:lumMod val="85000"/>
                  </a:srgbClr>
                </a:solidFill>
              </a:rPr>
              <a:t>链路层概述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差错检测和纠正技术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zh-CN" altLang="en-US" sz="2800" dirty="0"/>
              <a:t>多路访问链路和协议</a:t>
            </a:r>
            <a:endParaRPr lang="en-US" altLang="zh-CN" sz="2800" dirty="0"/>
          </a:p>
          <a:p>
            <a:pPr lvl="0"/>
            <a:r>
              <a:rPr lang="zh-CN" altLang="en-US" sz="2800" dirty="0"/>
              <a:t>交换局域网</a:t>
            </a:r>
            <a:endParaRPr lang="en-US" altLang="zh-CN" sz="2800" dirty="0"/>
          </a:p>
          <a:p>
            <a:pPr lvl="0"/>
            <a:r>
              <a:rPr lang="zh-CN" altLang="en-US" sz="2800" dirty="0"/>
              <a:t>链路虚拟化：网络作为链路层</a:t>
            </a:r>
            <a:endParaRPr lang="en-US" altLang="zh-CN" sz="2800" dirty="0"/>
          </a:p>
          <a:p>
            <a:pPr lvl="0"/>
            <a:r>
              <a:rPr lang="zh-CN" altLang="en-US" sz="2800" dirty="0"/>
              <a:t>数据中心网络</a:t>
            </a:r>
            <a:endParaRPr lang="en-US" altLang="zh-CN" sz="2800" dirty="0"/>
          </a:p>
          <a:p>
            <a:pPr lvl="0"/>
            <a:r>
              <a:rPr lang="zh-CN" altLang="en-US" sz="2800" dirty="0"/>
              <a:t>回顾：</a:t>
            </a:r>
            <a:r>
              <a:rPr lang="en-US" altLang="zh-CN" sz="2800" dirty="0"/>
              <a:t>Web</a:t>
            </a:r>
            <a:r>
              <a:rPr lang="zh-CN" altLang="en-US" sz="2800" dirty="0"/>
              <a:t>页面请求的历程</a:t>
            </a:r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清华大学2022秋 W10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7D1AFD-9678-4C9B-8DDF-A9B330E8450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10BaseT </a:t>
            </a:r>
            <a:r>
              <a:rPr lang="zh-CN" altLang="en-US"/>
              <a:t>和</a:t>
            </a:r>
            <a:r>
              <a:rPr lang="en-US" altLang="zh-CN"/>
              <a:t> 100BaseT</a:t>
            </a:r>
            <a:endParaRPr lang="en-US" altLang="zh-CN"/>
          </a:p>
        </p:txBody>
      </p:sp>
      <p:sp>
        <p:nvSpPr>
          <p:cNvPr id="41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2400" dirty="0"/>
              <a:t>10/100 Mbps </a:t>
            </a:r>
            <a:r>
              <a:rPr lang="zh-CN" altLang="en-US" sz="2400" dirty="0"/>
              <a:t>速率</a:t>
            </a:r>
            <a:r>
              <a:rPr lang="en-US" altLang="zh-CN" sz="2400" dirty="0"/>
              <a:t>; </a:t>
            </a:r>
            <a:r>
              <a:rPr lang="zh-CN" altLang="en-US" sz="2400" dirty="0"/>
              <a:t>后者也称为</a:t>
            </a:r>
            <a:r>
              <a:rPr lang="en-US" altLang="zh-CN" sz="2400" dirty="0"/>
              <a:t> “</a:t>
            </a:r>
            <a:r>
              <a:rPr lang="zh-CN" altLang="en-US" sz="2400" dirty="0"/>
              <a:t>快速以太网</a:t>
            </a:r>
            <a:r>
              <a:rPr lang="en-US" altLang="zh-CN" sz="2400" dirty="0"/>
              <a:t>”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“T” </a:t>
            </a:r>
            <a:r>
              <a:rPr lang="zh-CN" altLang="en-US" sz="2400" dirty="0"/>
              <a:t>代表双绞线</a:t>
            </a:r>
            <a:r>
              <a:rPr lang="en-US" altLang="zh-CN" sz="2400" dirty="0"/>
              <a:t> Twisted Pair</a:t>
            </a:r>
            <a:endParaRPr lang="en-US" altLang="zh-CN" sz="2400" dirty="0"/>
          </a:p>
          <a:p>
            <a:r>
              <a:rPr lang="zh-CN" altLang="en-US" sz="2400" dirty="0"/>
              <a:t>节点都连接到一个集线器</a:t>
            </a:r>
            <a:r>
              <a:rPr lang="en-US" altLang="zh-CN" sz="2400" dirty="0"/>
              <a:t> hub: “</a:t>
            </a:r>
            <a:r>
              <a:rPr lang="zh-CN" altLang="en-US" sz="2400" dirty="0"/>
              <a:t>星型拓扑</a:t>
            </a:r>
            <a:r>
              <a:rPr lang="en-US" altLang="zh-CN" sz="2400" dirty="0"/>
              <a:t>”; </a:t>
            </a:r>
            <a:r>
              <a:rPr lang="zh-CN" altLang="en-US" sz="2400" dirty="0"/>
              <a:t>节点到</a:t>
            </a:r>
            <a:r>
              <a:rPr lang="en-US" altLang="zh-CN" sz="2400" dirty="0"/>
              <a:t> hub </a:t>
            </a:r>
            <a:r>
              <a:rPr lang="zh-CN" altLang="en-US" sz="2400" dirty="0"/>
              <a:t>最大距离</a:t>
            </a:r>
            <a:r>
              <a:rPr lang="en-US" altLang="zh-CN" sz="2400" dirty="0">
                <a:solidFill>
                  <a:srgbClr val="C00000"/>
                </a:solidFill>
              </a:rPr>
              <a:t>100 </a:t>
            </a:r>
            <a:r>
              <a:rPr lang="zh-CN" altLang="en-US" sz="2400" dirty="0">
                <a:solidFill>
                  <a:srgbClr val="C00000"/>
                </a:solidFill>
              </a:rPr>
              <a:t>米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10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654344-A654-43E4-B9C1-03E8C0B1957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Group 38"/>
          <p:cNvGrpSpPr/>
          <p:nvPr>
            <p:custDataLst>
              <p:tags r:id="rId4"/>
            </p:custDataLst>
          </p:nvPr>
        </p:nvGrpSpPr>
        <p:grpSpPr bwMode="auto">
          <a:xfrm>
            <a:off x="1958975" y="3357563"/>
            <a:ext cx="3987800" cy="3143250"/>
            <a:chOff x="1234" y="2136"/>
            <a:chExt cx="2512" cy="1982"/>
          </a:xfrm>
        </p:grpSpPr>
        <p:sp>
          <p:nvSpPr>
            <p:cNvPr id="4107" name="Rectangle 2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098" name="Object 2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8" name="Clip" r:id="rId7" imgW="1307465" imgH="1083945" progId="">
                    <p:embed/>
                  </p:oleObj>
                </mc:Choice>
                <mc:Fallback>
                  <p:oleObj name="Clip" r:id="rId7" imgW="1307465" imgH="1083945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3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9" name="Clip" r:id="rId10" imgW="1307465" imgH="1083945" progId="">
                    <p:embed/>
                  </p:oleObj>
                </mc:Choice>
                <mc:Fallback>
                  <p:oleObj name="Clip" r:id="rId10" imgW="1307465" imgH="1083945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Clip" r:id="rId12" imgW="1307465" imgH="1083945" progId="">
                    <p:embed/>
                  </p:oleObj>
                </mc:Choice>
                <mc:Fallback>
                  <p:oleObj name="Clip" r:id="rId12" imgW="1307465" imgH="1083945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5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Clip" r:id="rId14" imgW="1307465" imgH="1083945" progId="">
                    <p:embed/>
                  </p:oleObj>
                </mc:Choice>
                <mc:Fallback>
                  <p:oleObj name="Clip" r:id="rId14" imgW="1307465" imgH="1083945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Rectangle 2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9" name="Rectangle 2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0" name="Rectangle 28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1" name="Rectangle 2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2" name="Line 3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3" name="Line 3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4" name="Line 3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5" name="Line 3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6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814" y="2665"/>
              <a:ext cx="8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twisted pair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7" name="Line 3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8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817" y="3297"/>
              <a:ext cx="3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hub</a:t>
              </a:r>
              <a:endPara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9" name="Line 3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100Base-T </a:t>
            </a:r>
            <a:r>
              <a:rPr lang="zh-CN" altLang="en-US"/>
              <a:t>以太网 </a:t>
            </a:r>
            <a:endParaRPr lang="zh-CN" altLang="en-US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4303A4-DF2C-4DD7-8630-B03E88DD0CA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457200" y="1643063"/>
            <a:ext cx="4186808" cy="3886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 UTP-5(5</a:t>
            </a:r>
            <a:r>
              <a:rPr lang="zh-CN" altLang="en-US" dirty="0"/>
              <a:t>类双绞线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en-US" altLang="zh-CN" dirty="0"/>
              <a:t>100 Mbps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星型拓扑结构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CSMA/CD</a:t>
            </a:r>
            <a:endParaRPr lang="en-US" altLang="zh-CN" dirty="0"/>
          </a:p>
          <a:p>
            <a:pPr eaLnBrk="1" hangingPunct="1"/>
            <a:r>
              <a:rPr lang="en-US" altLang="zh-CN" dirty="0"/>
              <a:t>IEEE 802.3u</a:t>
            </a:r>
            <a:endParaRPr lang="en-US" altLang="zh-CN" dirty="0"/>
          </a:p>
          <a:p>
            <a:pPr eaLnBrk="1" hangingPunct="1"/>
            <a:r>
              <a:rPr lang="zh-CN" altLang="en-US" dirty="0"/>
              <a:t>全双工</a:t>
            </a:r>
            <a:endParaRPr lang="en-US" altLang="zh-CN" dirty="0"/>
          </a:p>
          <a:p>
            <a:pPr eaLnBrk="1" hangingPunct="1"/>
            <a:r>
              <a:rPr lang="zh-CN" altLang="en-US" dirty="0"/>
              <a:t>帧格式不变</a:t>
            </a:r>
            <a:endParaRPr lang="en-US" altLang="zh-CN" dirty="0"/>
          </a:p>
        </p:txBody>
      </p:sp>
      <p:sp>
        <p:nvSpPr>
          <p:cNvPr id="29702" name="Rectangle 4"/>
          <p:cNvSpPr>
            <a:spLocks noGrp="1" noChangeArrowheads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4639444" y="1571625"/>
            <a:ext cx="4037012" cy="3886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zh-CN" altLang="en-US" dirty="0"/>
              <a:t>传输距离</a:t>
            </a:r>
            <a:r>
              <a:rPr lang="en-US" altLang="zh-CN" dirty="0"/>
              <a:t>: </a:t>
            </a:r>
            <a:r>
              <a:rPr lang="zh-CN" altLang="en-US" dirty="0"/>
              <a:t>每个网段小于</a:t>
            </a:r>
            <a:r>
              <a:rPr lang="en-US" altLang="zh-CN" dirty="0"/>
              <a:t> 100m </a:t>
            </a:r>
            <a:endParaRPr lang="en-US" altLang="zh-CN" dirty="0"/>
          </a:p>
          <a:p>
            <a:pPr eaLnBrk="1" hangingPunct="1"/>
            <a:r>
              <a:rPr lang="zh-CN" altLang="en-US" dirty="0"/>
              <a:t>编码 </a:t>
            </a:r>
            <a:r>
              <a:rPr lang="en-US" altLang="zh-CN" dirty="0"/>
              <a:t>Encoding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100BASE-TX: “</a:t>
            </a:r>
            <a:r>
              <a:rPr lang="zh-CN" altLang="en-US" dirty="0"/>
              <a:t>多电平传输</a:t>
            </a:r>
            <a:r>
              <a:rPr lang="en-US" altLang="zh-CN" dirty="0"/>
              <a:t>3”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100BASE-FX: 4B5B NRZI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100BASE-T4: 8B6T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千兆以太网 </a:t>
            </a:r>
            <a:r>
              <a:rPr lang="en-US" altLang="zh-CN"/>
              <a:t>Gigabit Ethernet</a:t>
            </a: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600200"/>
            <a:ext cx="7772400" cy="456510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使用标准的以太网帧格式，向后兼容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IEEE 802.3z (1998)</a:t>
            </a:r>
            <a:endParaRPr lang="en-US" altLang="zh-CN" sz="2400" dirty="0"/>
          </a:p>
          <a:p>
            <a:r>
              <a:rPr lang="zh-CN" altLang="en-US" sz="2400" dirty="0"/>
              <a:t>允许使用点对点链路以及共享广播信道</a:t>
            </a:r>
            <a:endParaRPr lang="en-US" altLang="zh-CN" sz="2400" dirty="0"/>
          </a:p>
          <a:p>
            <a:r>
              <a:rPr lang="zh-CN" altLang="en-US" sz="2400" dirty="0"/>
              <a:t>在共享模式下</a:t>
            </a:r>
            <a:r>
              <a:rPr lang="en-US" altLang="zh-CN" sz="2400" dirty="0"/>
              <a:t>, </a:t>
            </a:r>
            <a:r>
              <a:rPr lang="zh-CN" altLang="en-US" sz="2400" dirty="0"/>
              <a:t>使用 </a:t>
            </a:r>
            <a:r>
              <a:rPr lang="en-US" altLang="zh-CN" sz="2400" dirty="0"/>
              <a:t>CSMA/CD ; </a:t>
            </a:r>
            <a:r>
              <a:rPr lang="zh-CN" altLang="en-US" sz="2400" dirty="0"/>
              <a:t>为保证效率</a:t>
            </a:r>
            <a:r>
              <a:rPr lang="en-US" altLang="zh-CN" sz="2400" dirty="0"/>
              <a:t>, </a:t>
            </a:r>
            <a:r>
              <a:rPr lang="zh-CN" altLang="en-US" sz="2400" dirty="0"/>
              <a:t>节点之间的最大距离严格限制（</a:t>
            </a:r>
            <a:r>
              <a:rPr lang="zh-CN" altLang="en-US" sz="2400" dirty="0">
                <a:solidFill>
                  <a:srgbClr val="C00000"/>
                </a:solidFill>
              </a:rPr>
              <a:t>回顾以太网效率公式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物理层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dirty="0"/>
              <a:t>UTP</a:t>
            </a:r>
            <a:r>
              <a:rPr lang="zh-CN" altLang="en-US" sz="2000" dirty="0"/>
              <a:t>（非屏蔽双绞线）</a:t>
            </a:r>
            <a:r>
              <a:rPr lang="en-US" altLang="zh-CN" sz="2000" dirty="0"/>
              <a:t>: 1000BASE-T (802.3ab)</a:t>
            </a:r>
            <a:endParaRPr lang="en-US" altLang="zh-CN" sz="20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光纤</a:t>
            </a:r>
            <a:r>
              <a:rPr lang="en-US" altLang="zh-CN" sz="2000" dirty="0"/>
              <a:t>: 1000BASE-X (802.3z)</a:t>
            </a:r>
            <a:r>
              <a:rPr lang="zh-CN" altLang="en-US" sz="2000" dirty="0"/>
              <a:t>，包括</a:t>
            </a:r>
            <a:r>
              <a:rPr lang="en-US" altLang="zh-CN" sz="2000" dirty="0"/>
              <a:t>1000BASE-SX/CX/LX/ZX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zh-CN" altLang="en-US" sz="2400" dirty="0"/>
              <a:t>在点对点链路上以</a:t>
            </a:r>
            <a:r>
              <a:rPr lang="en-US" altLang="zh-CN" sz="2400" dirty="0"/>
              <a:t> 1 </a:t>
            </a:r>
            <a:r>
              <a:rPr lang="en-US" altLang="zh-CN" sz="2400" dirty="0" err="1"/>
              <a:t>Gbps</a:t>
            </a:r>
            <a:r>
              <a:rPr lang="en-US" altLang="zh-CN" sz="2400" dirty="0"/>
              <a:t> </a:t>
            </a:r>
            <a:r>
              <a:rPr lang="zh-CN" altLang="en-US" sz="2400" dirty="0"/>
              <a:t>速率全双工操作</a:t>
            </a:r>
            <a:endParaRPr lang="en-US" altLang="zh-CN" sz="2400" dirty="0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CF05D0-63DF-4B98-860C-11E08167B7A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万兆以太网 </a:t>
            </a:r>
            <a:r>
              <a:rPr lang="en-US" altLang="zh-CN" dirty="0"/>
              <a:t>10Gigabit Ethernet</a:t>
            </a:r>
            <a:endParaRPr lang="en-US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600200"/>
            <a:ext cx="7772400" cy="4565104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仍然</a:t>
            </a:r>
            <a:r>
              <a:rPr lang="zh-CN" altLang="en-US" sz="2400" dirty="0">
                <a:solidFill>
                  <a:srgbClr val="FF0000"/>
                </a:solidFill>
              </a:rPr>
              <a:t>使用标准的以太网帧格式，向后兼容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独享链路以保证效率</a:t>
            </a:r>
            <a:endParaRPr lang="en-US" altLang="zh-CN" sz="2000" dirty="0"/>
          </a:p>
          <a:p>
            <a:r>
              <a:rPr lang="zh-CN" altLang="en-US" sz="2000" dirty="0"/>
              <a:t>万兆以太网标准和规范都比较繁多，在标准方面，有</a:t>
            </a:r>
            <a:r>
              <a:rPr lang="en-US" altLang="zh-CN" sz="2000" dirty="0"/>
              <a:t>2002</a:t>
            </a:r>
            <a:r>
              <a:rPr lang="zh-CN" altLang="en-US" sz="2000" dirty="0"/>
              <a:t>年的</a:t>
            </a:r>
            <a:r>
              <a:rPr lang="en-GB" altLang="zh-CN" sz="2000" dirty="0"/>
              <a:t>IEEE 802.3ae</a:t>
            </a:r>
            <a:r>
              <a:rPr lang="zh-CN" altLang="en-GB" sz="2000" dirty="0"/>
              <a:t>，</a:t>
            </a:r>
            <a:r>
              <a:rPr lang="en-GB" altLang="zh-CN" sz="2000" dirty="0"/>
              <a:t>2004</a:t>
            </a:r>
            <a:r>
              <a:rPr lang="zh-CN" altLang="en-US" sz="2000" dirty="0"/>
              <a:t>年的</a:t>
            </a:r>
            <a:r>
              <a:rPr lang="en-GB" altLang="zh-CN" sz="2000" dirty="0"/>
              <a:t>802.3ak</a:t>
            </a:r>
            <a:r>
              <a:rPr lang="zh-CN" altLang="en-GB" sz="2000" dirty="0"/>
              <a:t>，</a:t>
            </a:r>
            <a:r>
              <a:rPr lang="en-GB" altLang="zh-CN" sz="2000" dirty="0"/>
              <a:t>2006</a:t>
            </a:r>
            <a:r>
              <a:rPr lang="zh-CN" altLang="en-US" sz="2000" dirty="0"/>
              <a:t>年的</a:t>
            </a:r>
            <a:r>
              <a:rPr lang="en-GB" altLang="zh-CN" sz="2000" dirty="0"/>
              <a:t>802.3an</a:t>
            </a:r>
            <a:r>
              <a:rPr lang="zh-CN" altLang="en-GB" sz="2000" dirty="0"/>
              <a:t>、</a:t>
            </a:r>
            <a:r>
              <a:rPr lang="en-GB" altLang="zh-CN" sz="2000" dirty="0"/>
              <a:t>802.3aq</a:t>
            </a:r>
            <a:r>
              <a:rPr lang="zh-CN" altLang="en-US" sz="2000" dirty="0"/>
              <a:t>和</a:t>
            </a:r>
            <a:r>
              <a:rPr lang="en-US" altLang="zh-CN" sz="2000" dirty="0"/>
              <a:t>2007</a:t>
            </a:r>
            <a:r>
              <a:rPr lang="zh-CN" altLang="en-US" sz="2000" dirty="0"/>
              <a:t>年的</a:t>
            </a:r>
            <a:r>
              <a:rPr lang="en-GB" altLang="zh-CN" sz="2000" dirty="0"/>
              <a:t>802.3ap</a:t>
            </a:r>
            <a:r>
              <a:rPr lang="zh-CN" altLang="en-GB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在规范方面，总共有</a:t>
            </a:r>
            <a:r>
              <a:rPr lang="en-US" altLang="zh-CN" sz="2000" dirty="0"/>
              <a:t>10</a:t>
            </a:r>
            <a:r>
              <a:rPr lang="zh-CN" altLang="en-US" sz="2000" dirty="0"/>
              <a:t>多个，总共可以分为三类：一是基于光纤的</a:t>
            </a:r>
            <a:r>
              <a:rPr lang="zh-CN" altLang="en-US" sz="2000" u="sng" dirty="0"/>
              <a:t>局域网</a:t>
            </a:r>
            <a:r>
              <a:rPr lang="zh-CN" altLang="en-US" sz="2000" dirty="0"/>
              <a:t>万兆以太网规范，二是基于双绞线（或铜线）的</a:t>
            </a:r>
            <a:r>
              <a:rPr lang="zh-CN" altLang="en-US" sz="2000" u="sng" dirty="0"/>
              <a:t>局域网</a:t>
            </a:r>
            <a:r>
              <a:rPr lang="zh-CN" altLang="en-US" sz="2000" dirty="0"/>
              <a:t>万兆以太网规范，三是基于光纤的</a:t>
            </a:r>
            <a:r>
              <a:rPr lang="zh-CN" altLang="en-US" sz="2000" u="sng" dirty="0"/>
              <a:t>广域网</a:t>
            </a:r>
            <a:r>
              <a:rPr lang="zh-CN" altLang="en-US" sz="2000" dirty="0"/>
              <a:t>万兆以太网规范。</a:t>
            </a:r>
            <a:endParaRPr lang="en-US" altLang="zh-CN" sz="2000" dirty="0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CF05D0-63DF-4B98-860C-11E08167B7A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52400" y="4796520"/>
          <a:ext cx="7620000" cy="1872840"/>
        </p:xfrm>
        <a:graphic>
          <a:graphicData uri="http://schemas.openxmlformats.org/drawingml/2006/table">
            <a:tbl>
              <a:tblPr/>
              <a:tblGrid>
                <a:gridCol w="1297882"/>
                <a:gridCol w="1593349"/>
                <a:gridCol w="2441484"/>
                <a:gridCol w="2287285"/>
              </a:tblGrid>
              <a:tr h="374568">
                <a:tc>
                  <a:txBody>
                    <a:bodyPr/>
                    <a:lstStyle/>
                    <a:p>
                      <a:pPr algn="l"/>
                      <a:endParaRPr lang="en-GB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SFP + DAC</a:t>
                      </a:r>
                      <a:endParaRPr lang="en-GB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10GBASE-T SFP +</a:t>
                      </a:r>
                      <a:endParaRPr lang="en-GB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SFP +</a:t>
                      </a:r>
                      <a:r>
                        <a:rPr lang="zh-CN" altLang="en-US" sz="1400" b="1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hlinkClick r:id="rId4"/>
                        </a:rPr>
                        <a:t>光模块</a:t>
                      </a:r>
                      <a:endParaRPr lang="zh-CN" altLang="en-US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5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物理媒介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类别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UTP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电缆</a:t>
                      </a:r>
                      <a:endParaRPr lang="zh-CN" altLang="en-US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光缆（</a:t>
                      </a:r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SM / MM）</a:t>
                      </a:r>
                      <a:endParaRPr lang="en-GB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745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连接器</a:t>
                      </a:r>
                      <a:endParaRPr lang="zh-CN" altLang="en-US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SFP +</a:t>
                      </a:r>
                      <a:endParaRPr lang="en-GB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RJ45</a:t>
                      </a:r>
                      <a:endParaRPr lang="en-GB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LC</a:t>
                      </a:r>
                      <a:endParaRPr lang="en-GB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5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距离</a:t>
                      </a:r>
                      <a:endParaRPr lang="zh-CN" altLang="en-US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米</a:t>
                      </a:r>
                      <a:endParaRPr lang="zh-CN" altLang="en-US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米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最大</a:t>
                      </a:r>
                      <a:r>
                        <a:rPr lang="en-US" altLang="zh-CN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公里</a:t>
                      </a:r>
                      <a:endParaRPr lang="zh-CN" altLang="en-US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7456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布线系统</a:t>
                      </a:r>
                      <a:endParaRPr lang="zh-CN" altLang="en-US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没有</a:t>
                      </a:r>
                      <a:endParaRPr lang="zh-CN" altLang="en-US" sz="14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铜布线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光纤布线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930555" y="4424717"/>
            <a:ext cx="367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/>
              <a:t>一些常见的</a:t>
            </a:r>
            <a:r>
              <a:rPr kumimoji="1" lang="en-US" altLang="zh-CN" sz="1600" b="1" dirty="0"/>
              <a:t>10G</a:t>
            </a:r>
            <a:r>
              <a:rPr kumimoji="1" lang="zh-CN" altLang="en-US" sz="1600" b="1" dirty="0"/>
              <a:t>网络接入方案</a:t>
            </a:r>
            <a:endParaRPr kumimoji="1" lang="zh-CN" altLang="en-US" sz="1600" b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84522"/>
            <a:ext cx="8229600" cy="8842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4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552" y="1500188"/>
            <a:ext cx="7848872" cy="41433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链路层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: </a:t>
            </a: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概述与服务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差错检测与纠错技术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多路访问链路和协议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交换局域网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defRPr/>
            </a:pPr>
            <a:endParaRPr lang="en-US" altLang="zh-CN" sz="7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8B5B3-017A-4B3D-9AB2-AA1F179B8C48}" type="slidenum">
              <a:rPr lang="en-US" altLang="zh-CN" smtClean="0">
                <a:solidFill>
                  <a:srgbClr val="000000"/>
                </a:solidFill>
                <a:latin typeface="Arial Black" panose="020B0A04020102020204" pitchFamily="34" charset="0"/>
              </a:rPr>
            </a:fld>
            <a:endParaRPr lang="en-US" altLang="zh-CN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>
                <a:solidFill>
                  <a:srgbClr val="000000">
                    <a:tint val="75000"/>
                  </a:srgbClr>
                </a:solidFill>
              </a:rPr>
              <a:t>清华大学2022秋 W10</a:t>
            </a:r>
            <a:endParaRPr lang="en-US" altLang="zh-CN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3843602"/>
            <a:ext cx="8640960" cy="10156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链路层寻址与</a:t>
            </a:r>
            <a:r>
              <a:rPr lang="en-US" altLang="zh-CN" sz="2000" dirty="0"/>
              <a:t>ARP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以太网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链路层交换机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虚拟局域网</a:t>
            </a:r>
            <a:r>
              <a:rPr lang="en-US" altLang="zh-CN" sz="2000" dirty="0"/>
              <a:t>VLAN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539552" y="4509120"/>
            <a:ext cx="7501780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链路虚拟化：网络作为链路层</a:t>
            </a:r>
            <a:endParaRPr lang="en-US" altLang="zh-CN" sz="32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数据中心网络</a:t>
            </a:r>
            <a:endParaRPr lang="en-US" altLang="zh-CN" sz="32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回顾：</a:t>
            </a:r>
            <a:r>
              <a:rPr lang="en-US" altLang="zh-CN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Web</a:t>
            </a:r>
            <a:r>
              <a:rPr lang="zh-CN" altLang="en-US" sz="3200" dirty="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</a:rPr>
              <a:t>页面请求的历程</a:t>
            </a:r>
            <a:endParaRPr lang="en-US" altLang="zh-CN" sz="3200" dirty="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zh-CN" altLang="en-US"/>
              <a:t>集线器 </a:t>
            </a:r>
            <a:r>
              <a:rPr lang="en-US" altLang="zh-CN"/>
              <a:t>Hub: </a:t>
            </a:r>
            <a:r>
              <a:rPr lang="zh-CN" altLang="en-US"/>
              <a:t>物理层设备</a:t>
            </a:r>
            <a:endParaRPr lang="zh-CN" altLang="en-US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571500" y="1428750"/>
            <a:ext cx="6736804" cy="200025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将信号放大并中继，无任何控制</a:t>
            </a:r>
            <a:endParaRPr lang="zh-CN" altLang="en-US" sz="2000" dirty="0"/>
          </a:p>
          <a:p>
            <a:r>
              <a:rPr lang="zh-CN" altLang="en-US" sz="2000" dirty="0"/>
              <a:t>现已基本被交换机淘汰（同样便宜且功能更强大）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拓扑结构</a:t>
            </a:r>
            <a:endParaRPr lang="en-US" altLang="zh-CN" sz="2000" dirty="0"/>
          </a:p>
          <a:p>
            <a:pPr lvl="1" eaLnBrk="1" hangingPunct="1"/>
            <a:r>
              <a:rPr lang="zh-CN" altLang="en-US" sz="1800" dirty="0"/>
              <a:t>物理上</a:t>
            </a:r>
            <a:r>
              <a:rPr lang="en-US" altLang="zh-CN" sz="1800" dirty="0"/>
              <a:t>: </a:t>
            </a:r>
            <a:r>
              <a:rPr lang="zh-CN" altLang="en-US" sz="1800" dirty="0"/>
              <a:t>星型；逻辑上</a:t>
            </a:r>
            <a:r>
              <a:rPr lang="en-US" altLang="zh-CN" sz="1800" dirty="0"/>
              <a:t>: </a:t>
            </a:r>
            <a:r>
              <a:rPr lang="zh-CN" altLang="en-US" sz="1800" dirty="0"/>
              <a:t>总线型</a:t>
            </a:r>
            <a:endParaRPr lang="en-US" altLang="zh-CN" sz="1800" dirty="0"/>
          </a:p>
        </p:txBody>
      </p:sp>
      <p:pic>
        <p:nvPicPr>
          <p:cNvPr id="32774" name="Picture 4" descr="kurose_c05f26"/>
          <p:cNvPicPr preferRelativeResize="0">
            <a:picLocks noGrp="1" noChangeAspect="1" noChangeArrowheads="1"/>
          </p:cNvPicPr>
          <p:nvPr>
            <p:ph sz="half" idx="2"/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8" b="11417"/>
          <a:stretch>
            <a:fillRect/>
          </a:stretch>
        </p:blipFill>
        <p:spPr>
          <a:xfrm>
            <a:off x="4572000" y="2420888"/>
            <a:ext cx="4309493" cy="2839244"/>
          </a:xfrm>
          <a:noFill/>
        </p:spPr>
      </p:pic>
      <p:sp>
        <p:nvSpPr>
          <p:cNvPr id="32770" name="Slide Number Placeholder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3FFF9D-B073-4360-B9E5-91D5CF7CBAD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" name="Group 8"/>
          <p:cNvGrpSpPr/>
          <p:nvPr>
            <p:custDataLst>
              <p:tags r:id="rId6"/>
            </p:custDataLst>
          </p:nvPr>
        </p:nvGrpSpPr>
        <p:grpSpPr bwMode="auto">
          <a:xfrm>
            <a:off x="420836" y="3180929"/>
            <a:ext cx="4176713" cy="2627312"/>
            <a:chOff x="323850" y="3659208"/>
            <a:chExt cx="4176713" cy="2627312"/>
          </a:xfrm>
        </p:grpSpPr>
        <p:pic>
          <p:nvPicPr>
            <p:cNvPr id="32776" name="Picture 5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" y="3659208"/>
              <a:ext cx="4176713" cy="2627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>
              <p:custDataLst>
                <p:tags r:id="rId9"/>
              </p:custDataLst>
            </p:nvPr>
          </p:nvSpPr>
          <p:spPr>
            <a:xfrm>
              <a:off x="1000125" y="6000770"/>
              <a:ext cx="71437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57200"/>
            <a:ext cx="8229600" cy="88356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/>
              <a:t>双绞线和</a:t>
            </a:r>
            <a:r>
              <a:rPr lang="en-US" altLang="zh-CN" sz="3600" dirty="0"/>
              <a:t>RJ45</a:t>
            </a:r>
            <a:r>
              <a:rPr lang="zh-CN" altLang="en-US" sz="3600" dirty="0"/>
              <a:t>接口</a:t>
            </a:r>
            <a:endParaRPr lang="zh-CN" altLang="en-US" sz="3600" dirty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84212" y="1485330"/>
            <a:ext cx="6984132" cy="129559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8 wires in a UTP5, 4 wires in use for 10BaseT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1 Rx+    2 Rx-    3 </a:t>
            </a:r>
            <a:r>
              <a:rPr lang="en-US" altLang="zh-CN" sz="2000" dirty="0" err="1"/>
              <a:t>Tx</a:t>
            </a:r>
            <a:r>
              <a:rPr lang="en-US" altLang="zh-CN" sz="2000" dirty="0"/>
              <a:t>+    6 </a:t>
            </a:r>
            <a:r>
              <a:rPr lang="en-US" altLang="zh-CN" sz="2000" dirty="0" err="1"/>
              <a:t>Tx</a:t>
            </a:r>
            <a:r>
              <a:rPr lang="en-US" altLang="zh-CN" sz="2000" dirty="0"/>
              <a:t>-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4,5,7,8  NA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在</a:t>
            </a:r>
            <a:r>
              <a:rPr lang="en-US" altLang="zh-CN" sz="2400" dirty="0"/>
              <a:t>100M</a:t>
            </a:r>
            <a:r>
              <a:rPr lang="zh-CN" altLang="en-US" sz="2400" dirty="0"/>
              <a:t>及以上以太网中使用全部</a:t>
            </a:r>
            <a:r>
              <a:rPr lang="en-US" altLang="zh-CN" sz="2400" dirty="0"/>
              <a:t>4</a:t>
            </a:r>
            <a:r>
              <a:rPr lang="zh-CN" altLang="en-US" sz="2400" dirty="0"/>
              <a:t>对线传输信号</a:t>
            </a:r>
            <a:endParaRPr lang="en-US" altLang="zh-CN" sz="2400" dirty="0"/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90A0B8-2EEE-4D8E-9A38-10251D378C0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798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7088" y="2729061"/>
            <a:ext cx="3446462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常规网线（直通网线）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计算机连接到墙上网络插口或者直接连接到交换机端口上的网线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橙白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------- 1-&gt;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橙白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橙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------- 2-&gt;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橙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绿白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------- 3-&gt;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绿白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蓝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------- 4-&gt;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蓝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蓝白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------- 5-&gt;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蓝白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绿 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------- 6-&gt;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绿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棕白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------- 7-&gt;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棕白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棕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------- 8-&gt;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棕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799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32363" y="2729061"/>
            <a:ext cx="3446462" cy="3724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对接网线（交叉网线）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两台有以太网卡的计算机对接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或者两台交换机之间互联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橙白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-------- 1-&gt;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绿白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橙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-------- 2-&gt;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绿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绿白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-------- 3-&gt;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橙白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蓝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-------- 4-&gt;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蓝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蓝白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-------- 5-&gt;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蓝白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绿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-------- 6-&gt;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橙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7-&gt;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棕白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-------- 7-&gt;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棕白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棕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--------- 8-&gt;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棕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5263" y="428625"/>
            <a:ext cx="8091487" cy="933450"/>
          </a:xfrm>
        </p:spPr>
        <p:txBody>
          <a:bodyPr/>
          <a:lstStyle/>
          <a:p>
            <a:r>
              <a:rPr lang="zh-CN" altLang="en-US" dirty="0"/>
              <a:t>曼彻斯特编码 </a:t>
            </a:r>
            <a:r>
              <a:rPr lang="en-US" altLang="zh-CN" sz="3600" dirty="0"/>
              <a:t>Manchester encoding</a:t>
            </a: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85788" y="3714750"/>
            <a:ext cx="7946652" cy="26177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：高电平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低电平；</a:t>
            </a:r>
            <a:r>
              <a:rPr lang="en-US" altLang="zh-CN" sz="2400" dirty="0"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ym typeface="Wingdings" panose="05000000000000000000" pitchFamily="2" charset="2"/>
              </a:rPr>
              <a:t>：低电平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高电平</a:t>
            </a:r>
            <a:endParaRPr lang="en-US" altLang="zh-CN" sz="2400" dirty="0"/>
          </a:p>
          <a:p>
            <a:r>
              <a:rPr lang="zh-CN" altLang="en-US" sz="2400" dirty="0"/>
              <a:t>以太网使用基带传输，无需载波调制</a:t>
            </a:r>
            <a:r>
              <a:rPr lang="en-US" altLang="zh-CN" sz="2400" dirty="0"/>
              <a:t>(ADSL)</a:t>
            </a:r>
            <a:endParaRPr lang="en-US" altLang="zh-CN" sz="2400" dirty="0"/>
          </a:p>
          <a:p>
            <a:pPr lvl="1"/>
            <a:r>
              <a:rPr lang="zh-CN" altLang="en-US" sz="2000" dirty="0"/>
              <a:t>适配器直接给广播信道发送基带数字信号，低频谱</a:t>
            </a:r>
            <a:r>
              <a:rPr lang="en-US" altLang="zh-CN" sz="2000" dirty="0"/>
              <a:t>/</a:t>
            </a:r>
            <a:r>
              <a:rPr lang="zh-CN" altLang="en-US" sz="2000" dirty="0"/>
              <a:t>短距离</a:t>
            </a:r>
            <a:r>
              <a:rPr lang="en-US" altLang="zh-CN" sz="2000" dirty="0"/>
              <a:t>/</a:t>
            </a:r>
            <a:r>
              <a:rPr lang="zh-CN" altLang="en-US" sz="2000" dirty="0"/>
              <a:t>大带宽</a:t>
            </a:r>
            <a:endParaRPr lang="en-US" altLang="zh-CN" sz="2000" dirty="0"/>
          </a:p>
          <a:p>
            <a:r>
              <a:rPr lang="zh-CN" altLang="en-US" sz="2400" dirty="0"/>
              <a:t>在 </a:t>
            </a:r>
            <a:r>
              <a:rPr lang="en-US" altLang="zh-CN" sz="2400" dirty="0"/>
              <a:t>10BaseT </a:t>
            </a:r>
            <a:r>
              <a:rPr lang="zh-CN" altLang="en-US" sz="2400" dirty="0"/>
              <a:t>中使用</a:t>
            </a:r>
            <a:r>
              <a:rPr lang="en-US" altLang="zh-CN" sz="2400" dirty="0"/>
              <a:t>(</a:t>
            </a:r>
            <a:r>
              <a:rPr lang="zh-CN" altLang="en-US" sz="2400" dirty="0"/>
              <a:t>更高速率网络中编码方式不同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zh-CN" altLang="en-US" sz="2400" dirty="0"/>
              <a:t>每一位有一个跳变</a:t>
            </a:r>
            <a:r>
              <a:rPr lang="en-US" altLang="zh-CN" sz="2400" dirty="0"/>
              <a:t>(</a:t>
            </a:r>
            <a:r>
              <a:rPr lang="zh-CN" altLang="en-US" sz="2400" dirty="0"/>
              <a:t>便于提取同步信号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r>
              <a:rPr lang="zh-CN" altLang="en-US" sz="2400" dirty="0"/>
              <a:t>允许发送节点和接收节点的时钟彼此同步</a:t>
            </a:r>
            <a:endParaRPr lang="en-US" altLang="zh-CN" sz="2400" dirty="0"/>
          </a:p>
          <a:p>
            <a:pPr lvl="1"/>
            <a:r>
              <a:rPr lang="zh-CN" altLang="en-US" sz="2000" dirty="0"/>
              <a:t>不需要一个集中的、关于所有节点的全局时钟 </a:t>
            </a:r>
            <a:r>
              <a:rPr lang="en-US" altLang="zh-CN" sz="2000" dirty="0"/>
              <a:t>!</a:t>
            </a:r>
            <a:endParaRPr lang="en-US" altLang="zh-CN" sz="2000" dirty="0"/>
          </a:p>
        </p:txBody>
      </p:sp>
      <p:sp>
        <p:nvSpPr>
          <p:cNvPr id="34823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71C92-8A6E-4C6A-A916-38CBA554424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4820" name="Picture 4" descr="manchester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1408113"/>
            <a:ext cx="5835650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0" y="5214938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物理层协议！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清华大学2022秋 W10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18864" y="274638"/>
            <a:ext cx="8229600" cy="994122"/>
          </a:xfrm>
        </p:spPr>
        <p:txBody>
          <a:bodyPr/>
          <a:lstStyle/>
          <a:p>
            <a:pPr eaLnBrk="1" hangingPunct="1"/>
            <a:r>
              <a:rPr lang="zh-CN" altLang="en-US" dirty="0"/>
              <a:t>差错检测和纠错</a:t>
            </a:r>
            <a:endParaRPr lang="zh-CN" altLang="en-US" dirty="0"/>
          </a:p>
        </p:txBody>
      </p:sp>
      <p:sp>
        <p:nvSpPr>
          <p:cNvPr id="83763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23528" y="1412776"/>
            <a:ext cx="4330824" cy="2376264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功能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比特层次的差错检测与纠正</a:t>
            </a:r>
            <a:endParaRPr lang="en-US" altLang="zh-CN" sz="2000" dirty="0"/>
          </a:p>
          <a:p>
            <a:pPr eaLnBrk="1" hangingPunct="1"/>
            <a:r>
              <a:rPr lang="zh-CN" altLang="en-US" sz="2400" dirty="0"/>
              <a:t>发送方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给 </a:t>
            </a:r>
            <a:r>
              <a:rPr lang="en-US" altLang="zh-CN" sz="2000" dirty="0"/>
              <a:t>D (sending Data) </a:t>
            </a:r>
            <a:r>
              <a:rPr lang="zh-CN" altLang="en-US" sz="2000" dirty="0"/>
              <a:t>添加</a:t>
            </a:r>
            <a:r>
              <a:rPr lang="en-US" altLang="zh-CN" sz="2000" dirty="0"/>
              <a:t> EDC (Error Detection Code)</a:t>
            </a:r>
            <a:endParaRPr lang="en-US" altLang="zh-CN" sz="2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清华大学2022秋 W10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6ACA710-823C-4B21-97E5-0F7B78DF52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4633664" y="1412776"/>
            <a:ext cx="4330824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接收方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接收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EDC’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D’,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可能与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EDC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D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不同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差错检测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FF">
                  <a:lumMod val="50000"/>
                </a:srgbClr>
              </a:buClr>
              <a:buSzPct val="70000"/>
              <a:buFont typeface="Verdana" panose="020B0604030504040204" pitchFamily="34" charset="0"/>
              <a:buChar char="●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仅根据接收方的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D’ and EDC’ 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我们能否判断是否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D’=D ?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Picture 3" descr="521 Error Detecti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85900" y="3645024"/>
            <a:ext cx="5670550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18864" y="274638"/>
            <a:ext cx="8229600" cy="994122"/>
          </a:xfrm>
        </p:spPr>
        <p:txBody>
          <a:bodyPr/>
          <a:lstStyle/>
          <a:p>
            <a:pPr eaLnBrk="1" hangingPunct="1"/>
            <a:r>
              <a:rPr lang="zh-CN" altLang="en-US" dirty="0"/>
              <a:t>差错检测方法</a:t>
            </a:r>
            <a:endParaRPr lang="zh-CN" altLang="en-US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9750" y="1556792"/>
            <a:ext cx="7989888" cy="4106863"/>
          </a:xfrm>
        </p:spPr>
        <p:txBody>
          <a:bodyPr/>
          <a:lstStyle/>
          <a:p>
            <a:pPr marL="514350" indent="-514350" eaLnBrk="1" hangingPunct="1">
              <a:buSzPct val="80000"/>
              <a:buFont typeface="+mj-lt"/>
              <a:buAutoNum type="arabicPeriod"/>
            </a:pPr>
            <a:r>
              <a:rPr lang="zh-CN" altLang="en-US" dirty="0"/>
              <a:t>奇偶校验 </a:t>
            </a:r>
            <a:r>
              <a:rPr lang="en-US" altLang="zh-CN" dirty="0"/>
              <a:t>Parity Check</a:t>
            </a:r>
            <a:endParaRPr lang="en-US" altLang="zh-CN" dirty="0"/>
          </a:p>
          <a:p>
            <a:pPr marL="514350" indent="-514350" eaLnBrk="1" hangingPunct="1">
              <a:buSzPct val="80000"/>
              <a:buFont typeface="+mj-lt"/>
              <a:buAutoNum type="arabicPeriod"/>
            </a:pPr>
            <a:r>
              <a:rPr lang="zh-CN" altLang="en-US" dirty="0"/>
              <a:t>检验和 </a:t>
            </a:r>
            <a:r>
              <a:rPr lang="en-US" altLang="zh-CN" dirty="0"/>
              <a:t>Checksum</a:t>
            </a:r>
            <a:endParaRPr lang="en-US" altLang="zh-CN" dirty="0"/>
          </a:p>
          <a:p>
            <a:pPr marL="514350" indent="-514350" eaLnBrk="1" hangingPunct="1">
              <a:buSzPct val="80000"/>
              <a:buFont typeface="+mj-lt"/>
              <a:buAutoNum type="arabicPeriod"/>
            </a:pPr>
            <a:r>
              <a:rPr lang="zh-CN" altLang="en-US" dirty="0"/>
              <a:t>循环冗余检测 </a:t>
            </a:r>
            <a:r>
              <a:rPr lang="en-US" altLang="zh-CN" dirty="0"/>
              <a:t>CRC (Cyclic Redundancy Check)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清华大学2022秋 W10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0695D6-8FB2-4660-904C-20786FC6716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奇偶校验</a:t>
            </a:r>
            <a:endParaRPr lang="zh-CN" altLang="en-US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467544" y="1844824"/>
            <a:ext cx="4035425" cy="446449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 dirty="0"/>
              <a:t>一位奇偶校验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两种奇偶校验方案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只能检测单个</a:t>
            </a:r>
            <a:r>
              <a:rPr lang="en-US" altLang="zh-CN" sz="2400" dirty="0"/>
              <a:t>bit</a:t>
            </a:r>
            <a:r>
              <a:rPr lang="zh-CN" altLang="en-US" sz="2400" dirty="0"/>
              <a:t>错误</a:t>
            </a:r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zh-CN" altLang="en-US" sz="2800" dirty="0"/>
              <a:t>二维奇偶校验</a:t>
            </a:r>
            <a:endParaRPr lang="en-US" altLang="zh-CN" sz="2800" dirty="0"/>
          </a:p>
          <a:p>
            <a:pPr lvl="1"/>
            <a:r>
              <a:rPr lang="zh-CN" altLang="en-US" sz="2400" dirty="0"/>
              <a:t>能检测并纠正单个</a:t>
            </a:r>
            <a:r>
              <a:rPr lang="en-US" altLang="zh-CN" sz="2400" dirty="0"/>
              <a:t>bit</a:t>
            </a:r>
            <a:r>
              <a:rPr lang="zh-CN" altLang="en-US" sz="2400" dirty="0"/>
              <a:t>错误</a:t>
            </a:r>
            <a:endParaRPr lang="en-US" altLang="zh-CN" sz="2400" dirty="0"/>
          </a:p>
          <a:p>
            <a:pPr lvl="1"/>
            <a:r>
              <a:rPr lang="zh-CN" altLang="en-US" sz="2400" dirty="0"/>
              <a:t>或检测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bit</a:t>
            </a:r>
            <a:r>
              <a:rPr lang="zh-CN" altLang="en-US" sz="2400" dirty="0"/>
              <a:t>错误，但不能纠正</a:t>
            </a:r>
            <a:endParaRPr lang="en-US" altLang="zh-CN" sz="2400" dirty="0"/>
          </a:p>
        </p:txBody>
      </p:sp>
      <p:pic>
        <p:nvPicPr>
          <p:cNvPr id="21510" name="Picture 4" descr="kurose_c05f05"/>
          <p:cNvPicPr preferRelativeResize="0">
            <a:picLocks noGrp="1" noChangeAspect="1" noChangeArrowheads="1"/>
          </p:cNvPicPr>
          <p:nvPr>
            <p:ph sz="quarter" idx="2"/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87"/>
          <a:stretch>
            <a:fillRect/>
          </a:stretch>
        </p:blipFill>
        <p:spPr>
          <a:xfrm>
            <a:off x="755576" y="3068960"/>
            <a:ext cx="3305054" cy="1111222"/>
          </a:xfrm>
          <a:noFill/>
        </p:spPr>
      </p:pic>
      <p:pic>
        <p:nvPicPr>
          <p:cNvPr id="21511" name="Picture 5" descr="kurose_c05f06"/>
          <p:cNvPicPr preferRelativeResize="0">
            <a:picLocks noGrp="1" noChangeAspect="1" noChangeArrowheads="1"/>
          </p:cNvPicPr>
          <p:nvPr>
            <p:ph sz="quarter" idx="3"/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4"/>
          <a:stretch>
            <a:fillRect/>
          </a:stretch>
        </p:blipFill>
        <p:spPr>
          <a:xfrm>
            <a:off x="4644009" y="908721"/>
            <a:ext cx="3894514" cy="4431906"/>
          </a:xfrm>
          <a:noFill/>
        </p:spPr>
      </p:pic>
      <p:sp>
        <p:nvSpPr>
          <p:cNvPr id="21506" name="Slide Number Placeholder 6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32F99E-F178-4DDB-8C27-4DA08C09CDE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8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清华大学2022秋 W10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5" descr="kurose_c05f06"/>
          <p:cNvPicPr preferRelativeResize="0">
            <a:picLocks noChangeAspect="1" noChangeArrowheads="1"/>
          </p:cNvPicPr>
          <p:nvPr>
            <p:custDataLst>
              <p:tags r:id="rId9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8" t="93619"/>
          <a:stretch>
            <a:fillRect/>
          </a:stretch>
        </p:blipFill>
        <p:spPr>
          <a:xfrm>
            <a:off x="5148064" y="5229200"/>
            <a:ext cx="3096344" cy="382396"/>
          </a:xfrm>
          <a:prstGeom prst="rect">
            <a:avLst/>
          </a:prstGeom>
          <a:noFill/>
        </p:spPr>
      </p:pic>
      <p:pic>
        <p:nvPicPr>
          <p:cNvPr id="9" name="Picture 4" descr="kurose_c05f05"/>
          <p:cNvPicPr preferRelativeResize="0">
            <a:picLocks noChangeAspect="1" noChangeArrowheads="1"/>
          </p:cNvPicPr>
          <p:nvPr>
            <p:custDataLst>
              <p:tags r:id="rId10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7" t="78324"/>
          <a:stretch>
            <a:fillRect/>
          </a:stretch>
        </p:blipFill>
        <p:spPr>
          <a:xfrm>
            <a:off x="1259632" y="4036166"/>
            <a:ext cx="1896199" cy="31154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076056" y="26369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i+j+1 bit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作为校验信息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5733256"/>
            <a:ext cx="295232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思考：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如果校验码出错，能否检测和纠正？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</p:bldLst>
  </p:timing>
</p:sld>
</file>

<file path=ppt/tags/tag1.xml><?xml version="1.0" encoding="utf-8"?>
<p:tagLst xmlns:p="http://schemas.openxmlformats.org/presentationml/2006/main">
  <p:tag name="_INSTRUCTOR VIEW19C14C36-AC8E-43BC-9DB6-C2AAF774C7DC|PANE__TAG" val="_"/>
</p:tagLst>
</file>

<file path=ppt/tags/tag10.xml><?xml version="1.0" encoding="utf-8"?>
<p:tagLst xmlns:p="http://schemas.openxmlformats.org/presentationml/2006/main">
  <p:tag name="_INSTRUCTOR VIEW19C14C36-AC8E-43BC-9DB6-C2AAF774C7DC|PANE__TAG" val="_"/>
</p:tagLst>
</file>

<file path=ppt/tags/tag100.xml><?xml version="1.0" encoding="utf-8"?>
<p:tagLst xmlns:p="http://schemas.openxmlformats.org/presentationml/2006/main">
  <p:tag name="_INSTRUCTOR VIEW19C14C36-AC8E-43BC-9DB6-C2AAF774C7DC|PANE__TAG" val="_"/>
</p:tagLst>
</file>

<file path=ppt/tags/tag101.xml><?xml version="1.0" encoding="utf-8"?>
<p:tagLst xmlns:p="http://schemas.openxmlformats.org/presentationml/2006/main">
  <p:tag name="_INSTRUCTOR VIEW19C14C36-AC8E-43BC-9DB6-C2AAF774C7DC|PANE__TAG" val="_"/>
</p:tagLst>
</file>

<file path=ppt/tags/tag102.xml><?xml version="1.0" encoding="utf-8"?>
<p:tagLst xmlns:p="http://schemas.openxmlformats.org/presentationml/2006/main">
  <p:tag name="_INSTRUCTOR VIEW19C14C36-AC8E-43BC-9DB6-C2AAF774C7DC|PANE__TAG" val="_"/>
</p:tagLst>
</file>

<file path=ppt/tags/tag103.xml><?xml version="1.0" encoding="utf-8"?>
<p:tagLst xmlns:p="http://schemas.openxmlformats.org/presentationml/2006/main">
  <p:tag name="_INSTRUCTOR VIEW19C14C36-AC8E-43BC-9DB6-C2AAF774C7DC|PANE__TAG" val="_"/>
</p:tagLst>
</file>

<file path=ppt/tags/tag104.xml><?xml version="1.0" encoding="utf-8"?>
<p:tagLst xmlns:p="http://schemas.openxmlformats.org/presentationml/2006/main">
  <p:tag name="_INSTRUCTOR VIEW19C14C36-AC8E-43BC-9DB6-C2AAF774C7DC|PANE__TAG" val="_"/>
</p:tagLst>
</file>

<file path=ppt/tags/tag105.xml><?xml version="1.0" encoding="utf-8"?>
<p:tagLst xmlns:p="http://schemas.openxmlformats.org/presentationml/2006/main">
  <p:tag name="_INSTRUCTOR VIEW19C14C36-AC8E-43BC-9DB6-C2AAF774C7DC|PANE__TAG" val="_"/>
</p:tagLst>
</file>

<file path=ppt/tags/tag106.xml><?xml version="1.0" encoding="utf-8"?>
<p:tagLst xmlns:p="http://schemas.openxmlformats.org/presentationml/2006/main">
  <p:tag name="_INSTRUCTOR VIEW19C14C36-AC8E-43BC-9DB6-C2AAF774C7DC|PANE__TAG" val="_"/>
</p:tagLst>
</file>

<file path=ppt/tags/tag107.xml><?xml version="1.0" encoding="utf-8"?>
<p:tagLst xmlns:p="http://schemas.openxmlformats.org/presentationml/2006/main">
  <p:tag name="_INSTRUCTOR VIEW19C14C36-AC8E-43BC-9DB6-C2AAF774C7DC|PANE__TAG" val="_"/>
</p:tagLst>
</file>

<file path=ppt/tags/tag108.xml><?xml version="1.0" encoding="utf-8"?>
<p:tagLst xmlns:p="http://schemas.openxmlformats.org/presentationml/2006/main">
  <p:tag name="_INSTRUCTOR VIEW19C14C36-AC8E-43BC-9DB6-C2AAF774C7DC|PANE__TAG" val="_"/>
</p:tagLst>
</file>

<file path=ppt/tags/tag109.xml><?xml version="1.0" encoding="utf-8"?>
<p:tagLst xmlns:p="http://schemas.openxmlformats.org/presentationml/2006/main">
  <p:tag name="_INSTRUCTOR VIEW19C14C36-AC8E-43BC-9DB6-C2AAF774C7DC|PANE__TAG" val="_"/>
</p:tagLst>
</file>

<file path=ppt/tags/tag11.xml><?xml version="1.0" encoding="utf-8"?>
<p:tagLst xmlns:p="http://schemas.openxmlformats.org/presentationml/2006/main">
  <p:tag name="_INSTRUCTOR VIEW19C14C36-AC8E-43BC-9DB6-C2AAF774C7DC|PANE__TAG" val="_"/>
</p:tagLst>
</file>

<file path=ppt/tags/tag110.xml><?xml version="1.0" encoding="utf-8"?>
<p:tagLst xmlns:p="http://schemas.openxmlformats.org/presentationml/2006/main">
  <p:tag name="_INSTRUCTOR VIEW19C14C36-AC8E-43BC-9DB6-C2AAF774C7DC|PANE__TAG" val="_"/>
</p:tagLst>
</file>

<file path=ppt/tags/tag111.xml><?xml version="1.0" encoding="utf-8"?>
<p:tagLst xmlns:p="http://schemas.openxmlformats.org/presentationml/2006/main">
  <p:tag name="_INSTRUCTOR VIEW19C14C36-AC8E-43BC-9DB6-C2AAF774C7DC|PANE__TAG" val="_"/>
</p:tagLst>
</file>

<file path=ppt/tags/tag112.xml><?xml version="1.0" encoding="utf-8"?>
<p:tagLst xmlns:p="http://schemas.openxmlformats.org/presentationml/2006/main">
  <p:tag name="_INSTRUCTOR VIEW19C14C36-AC8E-43BC-9DB6-C2AAF774C7DC|PANE__TAG" val="_"/>
</p:tagLst>
</file>

<file path=ppt/tags/tag113.xml><?xml version="1.0" encoding="utf-8"?>
<p:tagLst xmlns:p="http://schemas.openxmlformats.org/presentationml/2006/main">
  <p:tag name="_INSTRUCTOR VIEW19C14C36-AC8E-43BC-9DB6-C2AAF774C7DC|PANE__TAG" val="_"/>
</p:tagLst>
</file>

<file path=ppt/tags/tag114.xml><?xml version="1.0" encoding="utf-8"?>
<p:tagLst xmlns:p="http://schemas.openxmlformats.org/presentationml/2006/main">
  <p:tag name="_INSTRUCTOR VIEW19C14C36-AC8E-43BC-9DB6-C2AAF774C7DC|PANE__TAG" val="_"/>
</p:tagLst>
</file>

<file path=ppt/tags/tag115.xml><?xml version="1.0" encoding="utf-8"?>
<p:tagLst xmlns:p="http://schemas.openxmlformats.org/presentationml/2006/main">
  <p:tag name="_INSTRUCTOR VIEW19C14C36-AC8E-43BC-9DB6-C2AAF774C7DC|PANE__TAG" val="_"/>
</p:tagLst>
</file>

<file path=ppt/tags/tag116.xml><?xml version="1.0" encoding="utf-8"?>
<p:tagLst xmlns:p="http://schemas.openxmlformats.org/presentationml/2006/main">
  <p:tag name="_INSTRUCTOR VIEW19C14C36-AC8E-43BC-9DB6-C2AAF774C7DC|PANE__TAG" val="_"/>
</p:tagLst>
</file>

<file path=ppt/tags/tag117.xml><?xml version="1.0" encoding="utf-8"?>
<p:tagLst xmlns:p="http://schemas.openxmlformats.org/presentationml/2006/main">
  <p:tag name="_INSTRUCTOR VIEW19C14C36-AC8E-43BC-9DB6-C2AAF774C7DC|PANE__TAG" val="_"/>
</p:tagLst>
</file>

<file path=ppt/tags/tag118.xml><?xml version="1.0" encoding="utf-8"?>
<p:tagLst xmlns:p="http://schemas.openxmlformats.org/presentationml/2006/main">
  <p:tag name="_INSTRUCTOR VIEW19C14C36-AC8E-43BC-9DB6-C2AAF774C7DC|PANE__TAG" val="_"/>
</p:tagLst>
</file>

<file path=ppt/tags/tag119.xml><?xml version="1.0" encoding="utf-8"?>
<p:tagLst xmlns:p="http://schemas.openxmlformats.org/presentationml/2006/main">
  <p:tag name="_INSTRUCTOR VIEW19C14C36-AC8E-43BC-9DB6-C2AAF774C7DC|PANE__TAG" val="_"/>
</p:tagLst>
</file>

<file path=ppt/tags/tag12.xml><?xml version="1.0" encoding="utf-8"?>
<p:tagLst xmlns:p="http://schemas.openxmlformats.org/presentationml/2006/main">
  <p:tag name="_INSTRUCTOR VIEW19C14C36-AC8E-43BC-9DB6-C2AAF774C7DC|PANE__TAG" val="_"/>
</p:tagLst>
</file>

<file path=ppt/tags/tag120.xml><?xml version="1.0" encoding="utf-8"?>
<p:tagLst xmlns:p="http://schemas.openxmlformats.org/presentationml/2006/main">
  <p:tag name="_INSTRUCTOR VIEW19C14C36-AC8E-43BC-9DB6-C2AAF774C7DC|PANE__TAG" val="_"/>
</p:tagLst>
</file>

<file path=ppt/tags/tag121.xml><?xml version="1.0" encoding="utf-8"?>
<p:tagLst xmlns:p="http://schemas.openxmlformats.org/presentationml/2006/main">
  <p:tag name="_INSTRUCTOR VIEW19C14C36-AC8E-43BC-9DB6-C2AAF774C7DC|PANE__TAG" val="_"/>
</p:tagLst>
</file>

<file path=ppt/tags/tag122.xml><?xml version="1.0" encoding="utf-8"?>
<p:tagLst xmlns:p="http://schemas.openxmlformats.org/presentationml/2006/main">
  <p:tag name="_INSTRUCTOR VIEW19C14C36-AC8E-43BC-9DB6-C2AAF774C7DC|PANE__TAG" val="_"/>
</p:tagLst>
</file>

<file path=ppt/tags/tag123.xml><?xml version="1.0" encoding="utf-8"?>
<p:tagLst xmlns:p="http://schemas.openxmlformats.org/presentationml/2006/main">
  <p:tag name="_INSTRUCTOR VIEW19C14C36-AC8E-43BC-9DB6-C2AAF774C7DC|PANE__TAG" val="_"/>
</p:tagLst>
</file>

<file path=ppt/tags/tag124.xml><?xml version="1.0" encoding="utf-8"?>
<p:tagLst xmlns:p="http://schemas.openxmlformats.org/presentationml/2006/main">
  <p:tag name="_INSTRUCTOR VIEW19C14C36-AC8E-43BC-9DB6-C2AAF774C7DC|PANE__TAG" val="_"/>
</p:tagLst>
</file>

<file path=ppt/tags/tag125.xml><?xml version="1.0" encoding="utf-8"?>
<p:tagLst xmlns:p="http://schemas.openxmlformats.org/presentationml/2006/main">
  <p:tag name="_INSTRUCTOR VIEW19C14C36-AC8E-43BC-9DB6-C2AAF774C7DC|PANE__TAG" val="_"/>
</p:tagLst>
</file>

<file path=ppt/tags/tag126.xml><?xml version="1.0" encoding="utf-8"?>
<p:tagLst xmlns:p="http://schemas.openxmlformats.org/presentationml/2006/main">
  <p:tag name="_INSTRUCTOR VIEW19C14C36-AC8E-43BC-9DB6-C2AAF774C7DC|PANE__TAG" val="_"/>
</p:tagLst>
</file>

<file path=ppt/tags/tag127.xml><?xml version="1.0" encoding="utf-8"?>
<p:tagLst xmlns:p="http://schemas.openxmlformats.org/presentationml/2006/main">
  <p:tag name="_INSTRUCTOR VIEW19C14C36-AC8E-43BC-9DB6-C2AAF774C7DC|PANE__TAG" val="_"/>
</p:tagLst>
</file>

<file path=ppt/tags/tag128.xml><?xml version="1.0" encoding="utf-8"?>
<p:tagLst xmlns:p="http://schemas.openxmlformats.org/presentationml/2006/main">
  <p:tag name="_INSTRUCTOR VIEW19C14C36-AC8E-43BC-9DB6-C2AAF774C7DC|PANE__TAG" val="_"/>
</p:tagLst>
</file>

<file path=ppt/tags/tag129.xml><?xml version="1.0" encoding="utf-8"?>
<p:tagLst xmlns:p="http://schemas.openxmlformats.org/presentationml/2006/main">
  <p:tag name="_INSTRUCTOR VIEW19C14C36-AC8E-43BC-9DB6-C2AAF774C7DC|PANE__TAG" val="_"/>
</p:tagLst>
</file>

<file path=ppt/tags/tag13.xml><?xml version="1.0" encoding="utf-8"?>
<p:tagLst xmlns:p="http://schemas.openxmlformats.org/presentationml/2006/main">
  <p:tag name="_INSTRUCTOR VIEW19C14C36-AC8E-43BC-9DB6-C2AAF774C7DC|PANE__TAG" val="_"/>
</p:tagLst>
</file>

<file path=ppt/tags/tag130.xml><?xml version="1.0" encoding="utf-8"?>
<p:tagLst xmlns:p="http://schemas.openxmlformats.org/presentationml/2006/main">
  <p:tag name="_INSTRUCTOR VIEW19C14C36-AC8E-43BC-9DB6-C2AAF774C7DC|PANE__TAG" val="_"/>
</p:tagLst>
</file>

<file path=ppt/tags/tag131.xml><?xml version="1.0" encoding="utf-8"?>
<p:tagLst xmlns:p="http://schemas.openxmlformats.org/presentationml/2006/main">
  <p:tag name="_INSTRUCTOR VIEW19C14C36-AC8E-43BC-9DB6-C2AAF774C7DC|PANE__TAG" val="_"/>
</p:tagLst>
</file>

<file path=ppt/tags/tag132.xml><?xml version="1.0" encoding="utf-8"?>
<p:tagLst xmlns:p="http://schemas.openxmlformats.org/presentationml/2006/main">
  <p:tag name="_INSTRUCTOR VIEW19C14C36-AC8E-43BC-9DB6-C2AAF774C7DC|PANE__TAG" val="_"/>
</p:tagLst>
</file>

<file path=ppt/tags/tag133.xml><?xml version="1.0" encoding="utf-8"?>
<p:tagLst xmlns:p="http://schemas.openxmlformats.org/presentationml/2006/main">
  <p:tag name="_INSTRUCTOR VIEW19C14C36-AC8E-43BC-9DB6-C2AAF774C7DC|PANE__TAG" val="_"/>
</p:tagLst>
</file>

<file path=ppt/tags/tag134.xml><?xml version="1.0" encoding="utf-8"?>
<p:tagLst xmlns:p="http://schemas.openxmlformats.org/presentationml/2006/main">
  <p:tag name="_INSTRUCTOR VIEW19C14C36-AC8E-43BC-9DB6-C2AAF774C7DC|PANE__TAG" val="_"/>
</p:tagLst>
</file>

<file path=ppt/tags/tag135.xml><?xml version="1.0" encoding="utf-8"?>
<p:tagLst xmlns:p="http://schemas.openxmlformats.org/presentationml/2006/main">
  <p:tag name="_INSTRUCTOR VIEW19C14C36-AC8E-43BC-9DB6-C2AAF774C7DC|PANE__TAG" val="_"/>
</p:tagLst>
</file>

<file path=ppt/tags/tag136.xml><?xml version="1.0" encoding="utf-8"?>
<p:tagLst xmlns:p="http://schemas.openxmlformats.org/presentationml/2006/main">
  <p:tag name="_INSTRUCTOR VIEW19C14C36-AC8E-43BC-9DB6-C2AAF774C7DC|PANE__TAG" val="_"/>
</p:tagLst>
</file>

<file path=ppt/tags/tag137.xml><?xml version="1.0" encoding="utf-8"?>
<p:tagLst xmlns:p="http://schemas.openxmlformats.org/presentationml/2006/main">
  <p:tag name="_INSTRUCTOR VIEW19C14C36-AC8E-43BC-9DB6-C2AAF774C7DC|PANE__TAG" val="_"/>
</p:tagLst>
</file>

<file path=ppt/tags/tag138.xml><?xml version="1.0" encoding="utf-8"?>
<p:tagLst xmlns:p="http://schemas.openxmlformats.org/presentationml/2006/main">
  <p:tag name="_INSTRUCTOR VIEW19C14C36-AC8E-43BC-9DB6-C2AAF774C7DC|PANE__TAG" val="_"/>
</p:tagLst>
</file>

<file path=ppt/tags/tag139.xml><?xml version="1.0" encoding="utf-8"?>
<p:tagLst xmlns:p="http://schemas.openxmlformats.org/presentationml/2006/main">
  <p:tag name="_INSTRUCTOR VIEW19C14C36-AC8E-43BC-9DB6-C2AAF774C7DC|PANE__TAG" val="_"/>
</p:tagLst>
</file>

<file path=ppt/tags/tag14.xml><?xml version="1.0" encoding="utf-8"?>
<p:tagLst xmlns:p="http://schemas.openxmlformats.org/presentationml/2006/main">
  <p:tag name="_INSTRUCTOR VIEW19C14C36-AC8E-43BC-9DB6-C2AAF774C7DC|PANE__TAG" val="_"/>
</p:tagLst>
</file>

<file path=ppt/tags/tag140.xml><?xml version="1.0" encoding="utf-8"?>
<p:tagLst xmlns:p="http://schemas.openxmlformats.org/presentationml/2006/main">
  <p:tag name="_INSTRUCTOR VIEW19C14C36-AC8E-43BC-9DB6-C2AAF774C7DC|PANE__TAG" val="_"/>
</p:tagLst>
</file>

<file path=ppt/tags/tag141.xml><?xml version="1.0" encoding="utf-8"?>
<p:tagLst xmlns:p="http://schemas.openxmlformats.org/presentationml/2006/main">
  <p:tag name="_INSTRUCTOR VIEW19C14C36-AC8E-43BC-9DB6-C2AAF774C7DC|PANE__TAG" val="_"/>
</p:tagLst>
</file>

<file path=ppt/tags/tag142.xml><?xml version="1.0" encoding="utf-8"?>
<p:tagLst xmlns:p="http://schemas.openxmlformats.org/presentationml/2006/main">
  <p:tag name="_INSTRUCTOR VIEW19C14C36-AC8E-43BC-9DB6-C2AAF774C7DC|PANE__TAG" val="_"/>
</p:tagLst>
</file>

<file path=ppt/tags/tag143.xml><?xml version="1.0" encoding="utf-8"?>
<p:tagLst xmlns:p="http://schemas.openxmlformats.org/presentationml/2006/main">
  <p:tag name="_INSTRUCTOR VIEW19C14C36-AC8E-43BC-9DB6-C2AAF774C7DC|PANE__TAG" val="_"/>
</p:tagLst>
</file>

<file path=ppt/tags/tag144.xml><?xml version="1.0" encoding="utf-8"?>
<p:tagLst xmlns:p="http://schemas.openxmlformats.org/presentationml/2006/main">
  <p:tag name="_INSTRUCTOR VIEW19C14C36-AC8E-43BC-9DB6-C2AAF774C7DC|PANE__TAG" val="_"/>
</p:tagLst>
</file>

<file path=ppt/tags/tag145.xml><?xml version="1.0" encoding="utf-8"?>
<p:tagLst xmlns:p="http://schemas.openxmlformats.org/presentationml/2006/main">
  <p:tag name="_INSTRUCTOR VIEW19C14C36-AC8E-43BC-9DB6-C2AAF774C7DC|PANE__TAG" val="_"/>
</p:tagLst>
</file>

<file path=ppt/tags/tag146.xml><?xml version="1.0" encoding="utf-8"?>
<p:tagLst xmlns:p="http://schemas.openxmlformats.org/presentationml/2006/main">
  <p:tag name="_INSTRUCTOR VIEW19C14C36-AC8E-43BC-9DB6-C2AAF774C7DC|PANE__TAG" val="_"/>
</p:tagLst>
</file>

<file path=ppt/tags/tag147.xml><?xml version="1.0" encoding="utf-8"?>
<p:tagLst xmlns:p="http://schemas.openxmlformats.org/presentationml/2006/main">
  <p:tag name="_INSTRUCTOR VIEW19C14C36-AC8E-43BC-9DB6-C2AAF774C7DC|PANE__TAG" val="_"/>
</p:tagLst>
</file>

<file path=ppt/tags/tag148.xml><?xml version="1.0" encoding="utf-8"?>
<p:tagLst xmlns:p="http://schemas.openxmlformats.org/presentationml/2006/main">
  <p:tag name="_INSTRUCTOR VIEW19C14C36-AC8E-43BC-9DB6-C2AAF774C7DC|PANE__TAG" val="_"/>
</p:tagLst>
</file>

<file path=ppt/tags/tag149.xml><?xml version="1.0" encoding="utf-8"?>
<p:tagLst xmlns:p="http://schemas.openxmlformats.org/presentationml/2006/main">
  <p:tag name="_INSTRUCTOR VIEW19C14C36-AC8E-43BC-9DB6-C2AAF774C7DC|PANE__TAG" val="_"/>
</p:tagLst>
</file>

<file path=ppt/tags/tag15.xml><?xml version="1.0" encoding="utf-8"?>
<p:tagLst xmlns:p="http://schemas.openxmlformats.org/presentationml/2006/main">
  <p:tag name="_INSTRUCTOR VIEW19C14C36-AC8E-43BC-9DB6-C2AAF774C7DC|PANE__TAG" val="_"/>
</p:tagLst>
</file>

<file path=ppt/tags/tag150.xml><?xml version="1.0" encoding="utf-8"?>
<p:tagLst xmlns:p="http://schemas.openxmlformats.org/presentationml/2006/main">
  <p:tag name="_INSTRUCTOR VIEW19C14C36-AC8E-43BC-9DB6-C2AAF774C7DC|PANE__TAG" val="_"/>
</p:tagLst>
</file>

<file path=ppt/tags/tag151.xml><?xml version="1.0" encoding="utf-8"?>
<p:tagLst xmlns:p="http://schemas.openxmlformats.org/presentationml/2006/main">
  <p:tag name="_INSTRUCTOR VIEW19C14C36-AC8E-43BC-9DB6-C2AAF774C7DC|PANE__TAG" val="_"/>
</p:tagLst>
</file>

<file path=ppt/tags/tag152.xml><?xml version="1.0" encoding="utf-8"?>
<p:tagLst xmlns:p="http://schemas.openxmlformats.org/presentationml/2006/main">
  <p:tag name="_INSTRUCTOR VIEW19C14C36-AC8E-43BC-9DB6-C2AAF774C7DC|PANE__TAG" val="_"/>
</p:tagLst>
</file>

<file path=ppt/tags/tag153.xml><?xml version="1.0" encoding="utf-8"?>
<p:tagLst xmlns:p="http://schemas.openxmlformats.org/presentationml/2006/main">
  <p:tag name="_INSTRUCTOR VIEW19C14C36-AC8E-43BC-9DB6-C2AAF774C7DC|PANE__TAG" val="_"/>
</p:tagLst>
</file>

<file path=ppt/tags/tag154.xml><?xml version="1.0" encoding="utf-8"?>
<p:tagLst xmlns:p="http://schemas.openxmlformats.org/presentationml/2006/main">
  <p:tag name="_INSTRUCTOR VIEW19C14C36-AC8E-43BC-9DB6-C2AAF774C7DC|PANE__TAG" val="_"/>
</p:tagLst>
</file>

<file path=ppt/tags/tag155.xml><?xml version="1.0" encoding="utf-8"?>
<p:tagLst xmlns:p="http://schemas.openxmlformats.org/presentationml/2006/main">
  <p:tag name="_INSTRUCTOR VIEW19C14C36-AC8E-43BC-9DB6-C2AAF774C7DC|PANE__TAG" val="_"/>
</p:tagLst>
</file>

<file path=ppt/tags/tag156.xml><?xml version="1.0" encoding="utf-8"?>
<p:tagLst xmlns:p="http://schemas.openxmlformats.org/presentationml/2006/main">
  <p:tag name="_INSTRUCTOR VIEW19C14C36-AC8E-43BC-9DB6-C2AAF774C7DC|PANE__TAG" val="_"/>
</p:tagLst>
</file>

<file path=ppt/tags/tag157.xml><?xml version="1.0" encoding="utf-8"?>
<p:tagLst xmlns:p="http://schemas.openxmlformats.org/presentationml/2006/main">
  <p:tag name="_INSTRUCTOR VIEW19C14C36-AC8E-43BC-9DB6-C2AAF774C7DC|PANE__TAG" val="_"/>
</p:tagLst>
</file>

<file path=ppt/tags/tag158.xml><?xml version="1.0" encoding="utf-8"?>
<p:tagLst xmlns:p="http://schemas.openxmlformats.org/presentationml/2006/main">
  <p:tag name="_INSTRUCTOR VIEW19C14C36-AC8E-43BC-9DB6-C2AAF774C7DC|PANE__TAG" val="_"/>
</p:tagLst>
</file>

<file path=ppt/tags/tag159.xml><?xml version="1.0" encoding="utf-8"?>
<p:tagLst xmlns:p="http://schemas.openxmlformats.org/presentationml/2006/main">
  <p:tag name="_INSTRUCTOR VIEW19C14C36-AC8E-43BC-9DB6-C2AAF774C7DC|PANE__TAG" val="_"/>
</p:tagLst>
</file>

<file path=ppt/tags/tag16.xml><?xml version="1.0" encoding="utf-8"?>
<p:tagLst xmlns:p="http://schemas.openxmlformats.org/presentationml/2006/main">
  <p:tag name="_INSTRUCTOR VIEW19C14C36-AC8E-43BC-9DB6-C2AAF774C7DC|PANE__TAG" val="_"/>
</p:tagLst>
</file>

<file path=ppt/tags/tag160.xml><?xml version="1.0" encoding="utf-8"?>
<p:tagLst xmlns:p="http://schemas.openxmlformats.org/presentationml/2006/main">
  <p:tag name="_INSTRUCTOR VIEW19C14C36-AC8E-43BC-9DB6-C2AAF774C7DC|PANE__TAG" val="_"/>
</p:tagLst>
</file>

<file path=ppt/tags/tag161.xml><?xml version="1.0" encoding="utf-8"?>
<p:tagLst xmlns:p="http://schemas.openxmlformats.org/presentationml/2006/main">
  <p:tag name="_INSTRUCTOR VIEW19C14C36-AC8E-43BC-9DB6-C2AAF774C7DC|PANE__TAG" val="_"/>
</p:tagLst>
</file>

<file path=ppt/tags/tag162.xml><?xml version="1.0" encoding="utf-8"?>
<p:tagLst xmlns:p="http://schemas.openxmlformats.org/presentationml/2006/main">
  <p:tag name="_INSTRUCTOR VIEW19C14C36-AC8E-43BC-9DB6-C2AAF774C7DC|PANE__TAG" val="_"/>
</p:tagLst>
</file>

<file path=ppt/tags/tag163.xml><?xml version="1.0" encoding="utf-8"?>
<p:tagLst xmlns:p="http://schemas.openxmlformats.org/presentationml/2006/main">
  <p:tag name="_INSTRUCTOR VIEW19C14C36-AC8E-43BC-9DB6-C2AAF774C7DC|PANE__TAG" val="_"/>
</p:tagLst>
</file>

<file path=ppt/tags/tag164.xml><?xml version="1.0" encoding="utf-8"?>
<p:tagLst xmlns:p="http://schemas.openxmlformats.org/presentationml/2006/main">
  <p:tag name="_INSTRUCTOR VIEW19C14C36-AC8E-43BC-9DB6-C2AAF774C7DC|PANE__TAG" val="_"/>
</p:tagLst>
</file>

<file path=ppt/tags/tag165.xml><?xml version="1.0" encoding="utf-8"?>
<p:tagLst xmlns:p="http://schemas.openxmlformats.org/presentationml/2006/main">
  <p:tag name="_INSTRUCTOR VIEW19C14C36-AC8E-43BC-9DB6-C2AAF774C7DC|PANE__TAG" val="_"/>
</p:tagLst>
</file>

<file path=ppt/tags/tag166.xml><?xml version="1.0" encoding="utf-8"?>
<p:tagLst xmlns:p="http://schemas.openxmlformats.org/presentationml/2006/main">
  <p:tag name="_INSTRUCTOR VIEW19C14C36-AC8E-43BC-9DB6-C2AAF774C7DC|PANE__TAG" val="_"/>
</p:tagLst>
</file>

<file path=ppt/tags/tag167.xml><?xml version="1.0" encoding="utf-8"?>
<p:tagLst xmlns:p="http://schemas.openxmlformats.org/presentationml/2006/main">
  <p:tag name="_INSTRUCTOR VIEW19C14C36-AC8E-43BC-9DB6-C2AAF774C7DC|PANE__TAG" val="_"/>
</p:tagLst>
</file>

<file path=ppt/tags/tag168.xml><?xml version="1.0" encoding="utf-8"?>
<p:tagLst xmlns:p="http://schemas.openxmlformats.org/presentationml/2006/main">
  <p:tag name="_INSTRUCTOR VIEW19C14C36-AC8E-43BC-9DB6-C2AAF774C7DC|PANE__TAG" val="_"/>
</p:tagLst>
</file>

<file path=ppt/tags/tag169.xml><?xml version="1.0" encoding="utf-8"?>
<p:tagLst xmlns:p="http://schemas.openxmlformats.org/presentationml/2006/main">
  <p:tag name="_INSTRUCTOR VIEW19C14C36-AC8E-43BC-9DB6-C2AAF774C7DC|PANE__TAG" val="_"/>
</p:tagLst>
</file>

<file path=ppt/tags/tag17.xml><?xml version="1.0" encoding="utf-8"?>
<p:tagLst xmlns:p="http://schemas.openxmlformats.org/presentationml/2006/main">
  <p:tag name="_INSTRUCTOR VIEW19C14C36-AC8E-43BC-9DB6-C2AAF774C7DC|PANE__TAG" val="_"/>
</p:tagLst>
</file>

<file path=ppt/tags/tag170.xml><?xml version="1.0" encoding="utf-8"?>
<p:tagLst xmlns:p="http://schemas.openxmlformats.org/presentationml/2006/main">
  <p:tag name="_INSTRUCTOR VIEW19C14C36-AC8E-43BC-9DB6-C2AAF774C7DC|PANE__TAG" val="_"/>
</p:tagLst>
</file>

<file path=ppt/tags/tag171.xml><?xml version="1.0" encoding="utf-8"?>
<p:tagLst xmlns:p="http://schemas.openxmlformats.org/presentationml/2006/main">
  <p:tag name="_INSTRUCTOR VIEW19C14C36-AC8E-43BC-9DB6-C2AAF774C7DC|PANE__TAG" val="_"/>
</p:tagLst>
</file>

<file path=ppt/tags/tag172.xml><?xml version="1.0" encoding="utf-8"?>
<p:tagLst xmlns:p="http://schemas.openxmlformats.org/presentationml/2006/main">
  <p:tag name="_INSTRUCTOR VIEW19C14C36-AC8E-43BC-9DB6-C2AAF774C7DC|PANE__TAG" val="_"/>
</p:tagLst>
</file>

<file path=ppt/tags/tag173.xml><?xml version="1.0" encoding="utf-8"?>
<p:tagLst xmlns:p="http://schemas.openxmlformats.org/presentationml/2006/main">
  <p:tag name="_INSTRUCTOR VIEW19C14C36-AC8E-43BC-9DB6-C2AAF774C7DC|PANE__TAG" val="_"/>
</p:tagLst>
</file>

<file path=ppt/tags/tag174.xml><?xml version="1.0" encoding="utf-8"?>
<p:tagLst xmlns:p="http://schemas.openxmlformats.org/presentationml/2006/main">
  <p:tag name="_INSTRUCTOR VIEW19C14C36-AC8E-43BC-9DB6-C2AAF774C7DC|PANE__TAG" val="_"/>
</p:tagLst>
</file>

<file path=ppt/tags/tag175.xml><?xml version="1.0" encoding="utf-8"?>
<p:tagLst xmlns:p="http://schemas.openxmlformats.org/presentationml/2006/main">
  <p:tag name="_INSTRUCTOR VIEW19C14C36-AC8E-43BC-9DB6-C2AAF774C7DC|PANE__TAG" val="_"/>
</p:tagLst>
</file>

<file path=ppt/tags/tag176.xml><?xml version="1.0" encoding="utf-8"?>
<p:tagLst xmlns:p="http://schemas.openxmlformats.org/presentationml/2006/main">
  <p:tag name="_INSTRUCTOR VIEW19C14C36-AC8E-43BC-9DB6-C2AAF774C7DC|PANE__TAG" val="_"/>
</p:tagLst>
</file>

<file path=ppt/tags/tag177.xml><?xml version="1.0" encoding="utf-8"?>
<p:tagLst xmlns:p="http://schemas.openxmlformats.org/presentationml/2006/main">
  <p:tag name="_INSTRUCTOR VIEW19C14C36-AC8E-43BC-9DB6-C2AAF774C7DC|PANE__TAG" val="_"/>
</p:tagLst>
</file>

<file path=ppt/tags/tag178.xml><?xml version="1.0" encoding="utf-8"?>
<p:tagLst xmlns:p="http://schemas.openxmlformats.org/presentationml/2006/main">
  <p:tag name="_INSTRUCTOR VIEW19C14C36-AC8E-43BC-9DB6-C2AAF774C7DC|PANE__TAG" val="_"/>
</p:tagLst>
</file>

<file path=ppt/tags/tag179.xml><?xml version="1.0" encoding="utf-8"?>
<p:tagLst xmlns:p="http://schemas.openxmlformats.org/presentationml/2006/main">
  <p:tag name="_INSTRUCTOR VIEW19C14C36-AC8E-43BC-9DB6-C2AAF774C7DC|PANE__TAG" val="_"/>
</p:tagLst>
</file>

<file path=ppt/tags/tag18.xml><?xml version="1.0" encoding="utf-8"?>
<p:tagLst xmlns:p="http://schemas.openxmlformats.org/presentationml/2006/main">
  <p:tag name="_INSTRUCTOR VIEW19C14C36-AC8E-43BC-9DB6-C2AAF774C7DC|PANE__TAG" val="_"/>
</p:tagLst>
</file>

<file path=ppt/tags/tag180.xml><?xml version="1.0" encoding="utf-8"?>
<p:tagLst xmlns:p="http://schemas.openxmlformats.org/presentationml/2006/main">
  <p:tag name="_INSTRUCTOR VIEW19C14C36-AC8E-43BC-9DB6-C2AAF774C7DC|PANE__TAG" val="_"/>
</p:tagLst>
</file>

<file path=ppt/tags/tag181.xml><?xml version="1.0" encoding="utf-8"?>
<p:tagLst xmlns:p="http://schemas.openxmlformats.org/presentationml/2006/main">
  <p:tag name="_INSTRUCTOR VIEW19C14C36-AC8E-43BC-9DB6-C2AAF774C7DC|PANE__TAG" val="_"/>
</p:tagLst>
</file>

<file path=ppt/tags/tag182.xml><?xml version="1.0" encoding="utf-8"?>
<p:tagLst xmlns:p="http://schemas.openxmlformats.org/presentationml/2006/main">
  <p:tag name="_INSTRUCTOR VIEW19C14C36-AC8E-43BC-9DB6-C2AAF774C7DC|PANE__TAG" val="_"/>
</p:tagLst>
</file>

<file path=ppt/tags/tag183.xml><?xml version="1.0" encoding="utf-8"?>
<p:tagLst xmlns:p="http://schemas.openxmlformats.org/presentationml/2006/main">
  <p:tag name="_INSTRUCTOR VIEW19C14C36-AC8E-43BC-9DB6-C2AAF774C7DC|PANE__TAG" val="_"/>
</p:tagLst>
</file>

<file path=ppt/tags/tag184.xml><?xml version="1.0" encoding="utf-8"?>
<p:tagLst xmlns:p="http://schemas.openxmlformats.org/presentationml/2006/main">
  <p:tag name="_INSTRUCTOR VIEW19C14C36-AC8E-43BC-9DB6-C2AAF774C7DC|PANE__TAG" val="_"/>
</p:tagLst>
</file>

<file path=ppt/tags/tag185.xml><?xml version="1.0" encoding="utf-8"?>
<p:tagLst xmlns:p="http://schemas.openxmlformats.org/presentationml/2006/main">
  <p:tag name="_INSTRUCTOR VIEW19C14C36-AC8E-43BC-9DB6-C2AAF774C7DC|PANE__TAG" val="_"/>
</p:tagLst>
</file>

<file path=ppt/tags/tag186.xml><?xml version="1.0" encoding="utf-8"?>
<p:tagLst xmlns:p="http://schemas.openxmlformats.org/presentationml/2006/main">
  <p:tag name="_INSTRUCTOR VIEW19C14C36-AC8E-43BC-9DB6-C2AAF774C7DC|PANE__TAG" val="_"/>
</p:tagLst>
</file>

<file path=ppt/tags/tag187.xml><?xml version="1.0" encoding="utf-8"?>
<p:tagLst xmlns:p="http://schemas.openxmlformats.org/presentationml/2006/main">
  <p:tag name="_INSTRUCTOR VIEW19C14C36-AC8E-43BC-9DB6-C2AAF774C7DC|PANE__TAG" val="_"/>
</p:tagLst>
</file>

<file path=ppt/tags/tag188.xml><?xml version="1.0" encoding="utf-8"?>
<p:tagLst xmlns:p="http://schemas.openxmlformats.org/presentationml/2006/main">
  <p:tag name="_INSTRUCTOR VIEW19C14C36-AC8E-43BC-9DB6-C2AAF774C7DC|PANE__TAG" val="_"/>
</p:tagLst>
</file>

<file path=ppt/tags/tag189.xml><?xml version="1.0" encoding="utf-8"?>
<p:tagLst xmlns:p="http://schemas.openxmlformats.org/presentationml/2006/main">
  <p:tag name="_INSTRUCTOR VIEW19C14C36-AC8E-43BC-9DB6-C2AAF774C7DC|PANE__TAG" val="_"/>
</p:tagLst>
</file>

<file path=ppt/tags/tag19.xml><?xml version="1.0" encoding="utf-8"?>
<p:tagLst xmlns:p="http://schemas.openxmlformats.org/presentationml/2006/main">
  <p:tag name="_INSTRUCTOR VIEW19C14C36-AC8E-43BC-9DB6-C2AAF774C7DC|PANE__TAG" val="_"/>
</p:tagLst>
</file>

<file path=ppt/tags/tag190.xml><?xml version="1.0" encoding="utf-8"?>
<p:tagLst xmlns:p="http://schemas.openxmlformats.org/presentationml/2006/main">
  <p:tag name="_INSTRUCTOR VIEW19C14C36-AC8E-43BC-9DB6-C2AAF774C7DC|PANE__TAG" val="_"/>
</p:tagLst>
</file>

<file path=ppt/tags/tag191.xml><?xml version="1.0" encoding="utf-8"?>
<p:tagLst xmlns:p="http://schemas.openxmlformats.org/presentationml/2006/main">
  <p:tag name="_INSTRUCTOR VIEW19C14C36-AC8E-43BC-9DB6-C2AAF774C7DC|PANE__TAG" val="_"/>
</p:tagLst>
</file>

<file path=ppt/tags/tag192.xml><?xml version="1.0" encoding="utf-8"?>
<p:tagLst xmlns:p="http://schemas.openxmlformats.org/presentationml/2006/main">
  <p:tag name="_INSTRUCTOR VIEW19C14C36-AC8E-43BC-9DB6-C2AAF774C7DC|PANE__TAG" val="_"/>
</p:tagLst>
</file>

<file path=ppt/tags/tag193.xml><?xml version="1.0" encoding="utf-8"?>
<p:tagLst xmlns:p="http://schemas.openxmlformats.org/presentationml/2006/main">
  <p:tag name="_INSTRUCTOR VIEW19C14C36-AC8E-43BC-9DB6-C2AAF774C7DC|PANE__TAG" val="_"/>
</p:tagLst>
</file>

<file path=ppt/tags/tag194.xml><?xml version="1.0" encoding="utf-8"?>
<p:tagLst xmlns:p="http://schemas.openxmlformats.org/presentationml/2006/main">
  <p:tag name="_INSTRUCTOR VIEW19C14C36-AC8E-43BC-9DB6-C2AAF774C7DC|PANE__TAG" val="_"/>
</p:tagLst>
</file>

<file path=ppt/tags/tag195.xml><?xml version="1.0" encoding="utf-8"?>
<p:tagLst xmlns:p="http://schemas.openxmlformats.org/presentationml/2006/main">
  <p:tag name="_INSTRUCTOR VIEW19C14C36-AC8E-43BC-9DB6-C2AAF774C7DC|PANE__TAG" val="_"/>
</p:tagLst>
</file>

<file path=ppt/tags/tag196.xml><?xml version="1.0" encoding="utf-8"?>
<p:tagLst xmlns:p="http://schemas.openxmlformats.org/presentationml/2006/main">
  <p:tag name="_INSTRUCTOR VIEW19C14C36-AC8E-43BC-9DB6-C2AAF774C7DC|PANE__TAG" val="_"/>
</p:tagLst>
</file>

<file path=ppt/tags/tag197.xml><?xml version="1.0" encoding="utf-8"?>
<p:tagLst xmlns:p="http://schemas.openxmlformats.org/presentationml/2006/main">
  <p:tag name="_INSTRUCTOR VIEW19C14C36-AC8E-43BC-9DB6-C2AAF774C7DC|PANE__TAG" val="_"/>
</p:tagLst>
</file>

<file path=ppt/tags/tag198.xml><?xml version="1.0" encoding="utf-8"?>
<p:tagLst xmlns:p="http://schemas.openxmlformats.org/presentationml/2006/main">
  <p:tag name="_INSTRUCTOR VIEW19C14C36-AC8E-43BC-9DB6-C2AAF774C7DC|PANE__TAG" val="_"/>
</p:tagLst>
</file>

<file path=ppt/tags/tag199.xml><?xml version="1.0" encoding="utf-8"?>
<p:tagLst xmlns:p="http://schemas.openxmlformats.org/presentationml/2006/main">
  <p:tag name="_INSTRUCTOR VIEW19C14C36-AC8E-43BC-9DB6-C2AAF774C7DC|PANE__TAG" val="_"/>
</p:tagLst>
</file>

<file path=ppt/tags/tag2.xml><?xml version="1.0" encoding="utf-8"?>
<p:tagLst xmlns:p="http://schemas.openxmlformats.org/presentationml/2006/main">
  <p:tag name="_INSTRUCTOR VIEW19C14C36-AC8E-43BC-9DB6-C2AAF774C7DC|PANE__TAG" val="_"/>
</p:tagLst>
</file>

<file path=ppt/tags/tag20.xml><?xml version="1.0" encoding="utf-8"?>
<p:tagLst xmlns:p="http://schemas.openxmlformats.org/presentationml/2006/main">
  <p:tag name="_INSTRUCTOR VIEW19C14C36-AC8E-43BC-9DB6-C2AAF774C7DC|PANE__TAG" val="_"/>
</p:tagLst>
</file>

<file path=ppt/tags/tag200.xml><?xml version="1.0" encoding="utf-8"?>
<p:tagLst xmlns:p="http://schemas.openxmlformats.org/presentationml/2006/main">
  <p:tag name="_INSTRUCTOR VIEW19C14C36-AC8E-43BC-9DB6-C2AAF774C7DC|PANE__TAG" val="_"/>
</p:tagLst>
</file>

<file path=ppt/tags/tag201.xml><?xml version="1.0" encoding="utf-8"?>
<p:tagLst xmlns:p="http://schemas.openxmlformats.org/presentationml/2006/main">
  <p:tag name="_INSTRUCTOR VIEW19C14C36-AC8E-43BC-9DB6-C2AAF774C7DC|PANE__TAG" val="_"/>
</p:tagLst>
</file>

<file path=ppt/tags/tag202.xml><?xml version="1.0" encoding="utf-8"?>
<p:tagLst xmlns:p="http://schemas.openxmlformats.org/presentationml/2006/main">
  <p:tag name="_INSTRUCTOR VIEW19C14C36-AC8E-43BC-9DB6-C2AAF774C7DC|PANE__TAG" val="_"/>
</p:tagLst>
</file>

<file path=ppt/tags/tag203.xml><?xml version="1.0" encoding="utf-8"?>
<p:tagLst xmlns:p="http://schemas.openxmlformats.org/presentationml/2006/main">
  <p:tag name="_INSTRUCTOR VIEW19C14C36-AC8E-43BC-9DB6-C2AAF774C7DC|PANE__TAG" val="_"/>
</p:tagLst>
</file>

<file path=ppt/tags/tag204.xml><?xml version="1.0" encoding="utf-8"?>
<p:tagLst xmlns:p="http://schemas.openxmlformats.org/presentationml/2006/main">
  <p:tag name="_INSTRUCTOR VIEW19C14C36-AC8E-43BC-9DB6-C2AAF774C7DC|PANE__TAG" val="_"/>
</p:tagLst>
</file>

<file path=ppt/tags/tag205.xml><?xml version="1.0" encoding="utf-8"?>
<p:tagLst xmlns:p="http://schemas.openxmlformats.org/presentationml/2006/main">
  <p:tag name="_INSTRUCTOR VIEW19C14C36-AC8E-43BC-9DB6-C2AAF774C7DC|PANE__TAG" val="_"/>
</p:tagLst>
</file>

<file path=ppt/tags/tag206.xml><?xml version="1.0" encoding="utf-8"?>
<p:tagLst xmlns:p="http://schemas.openxmlformats.org/presentationml/2006/main">
  <p:tag name="_INSTRUCTOR VIEW19C14C36-AC8E-43BC-9DB6-C2AAF774C7DC|PANE__TAG" val="_"/>
</p:tagLst>
</file>

<file path=ppt/tags/tag207.xml><?xml version="1.0" encoding="utf-8"?>
<p:tagLst xmlns:p="http://schemas.openxmlformats.org/presentationml/2006/main">
  <p:tag name="_INSTRUCTOR VIEW19C14C36-AC8E-43BC-9DB6-C2AAF774C7DC|PANE__TAG" val="_"/>
</p:tagLst>
</file>

<file path=ppt/tags/tag208.xml><?xml version="1.0" encoding="utf-8"?>
<p:tagLst xmlns:p="http://schemas.openxmlformats.org/presentationml/2006/main">
  <p:tag name="_INSTRUCTOR VIEW19C14C36-AC8E-43BC-9DB6-C2AAF774C7DC|PANE__TAG" val="_"/>
</p:tagLst>
</file>

<file path=ppt/tags/tag209.xml><?xml version="1.0" encoding="utf-8"?>
<p:tagLst xmlns:p="http://schemas.openxmlformats.org/presentationml/2006/main">
  <p:tag name="_INSTRUCTOR VIEW19C14C36-AC8E-43BC-9DB6-C2AAF774C7DC|PANE__TAG" val="_"/>
</p:tagLst>
</file>

<file path=ppt/tags/tag21.xml><?xml version="1.0" encoding="utf-8"?>
<p:tagLst xmlns:p="http://schemas.openxmlformats.org/presentationml/2006/main">
  <p:tag name="_INSTRUCTOR VIEW19C14C36-AC8E-43BC-9DB6-C2AAF774C7DC|PANE__TAG" val="_"/>
</p:tagLst>
</file>

<file path=ppt/tags/tag210.xml><?xml version="1.0" encoding="utf-8"?>
<p:tagLst xmlns:p="http://schemas.openxmlformats.org/presentationml/2006/main">
  <p:tag name="_INSTRUCTOR VIEW19C14C36-AC8E-43BC-9DB6-C2AAF774C7DC|PANE__TAG" val="_"/>
</p:tagLst>
</file>

<file path=ppt/tags/tag211.xml><?xml version="1.0" encoding="utf-8"?>
<p:tagLst xmlns:p="http://schemas.openxmlformats.org/presentationml/2006/main">
  <p:tag name="_INSTRUCTOR VIEW19C14C36-AC8E-43BC-9DB6-C2AAF774C7DC|PANE__TAG" val="_"/>
</p:tagLst>
</file>

<file path=ppt/tags/tag212.xml><?xml version="1.0" encoding="utf-8"?>
<p:tagLst xmlns:p="http://schemas.openxmlformats.org/presentationml/2006/main">
  <p:tag name="_INSTRUCTOR VIEW19C14C36-AC8E-43BC-9DB6-C2AAF774C7DC|PANE__TAG" val="_"/>
</p:tagLst>
</file>

<file path=ppt/tags/tag213.xml><?xml version="1.0" encoding="utf-8"?>
<p:tagLst xmlns:p="http://schemas.openxmlformats.org/presentationml/2006/main">
  <p:tag name="_INSTRUCTOR VIEW19C14C36-AC8E-43BC-9DB6-C2AAF774C7DC|PANE__TAG" val="_"/>
</p:tagLst>
</file>

<file path=ppt/tags/tag214.xml><?xml version="1.0" encoding="utf-8"?>
<p:tagLst xmlns:p="http://schemas.openxmlformats.org/presentationml/2006/main">
  <p:tag name="_INSTRUCTOR VIEW19C14C36-AC8E-43BC-9DB6-C2AAF774C7DC|PANE__TAG" val="_"/>
</p:tagLst>
</file>

<file path=ppt/tags/tag215.xml><?xml version="1.0" encoding="utf-8"?>
<p:tagLst xmlns:p="http://schemas.openxmlformats.org/presentationml/2006/main">
  <p:tag name="_INSTRUCTOR VIEW19C14C36-AC8E-43BC-9DB6-C2AAF774C7DC|PANE__TAG" val="_"/>
</p:tagLst>
</file>

<file path=ppt/tags/tag216.xml><?xml version="1.0" encoding="utf-8"?>
<p:tagLst xmlns:p="http://schemas.openxmlformats.org/presentationml/2006/main">
  <p:tag name="_INSTRUCTOR VIEW19C14C36-AC8E-43BC-9DB6-C2AAF774C7DC|PANE__TAG" val="_"/>
</p:tagLst>
</file>

<file path=ppt/tags/tag217.xml><?xml version="1.0" encoding="utf-8"?>
<p:tagLst xmlns:p="http://schemas.openxmlformats.org/presentationml/2006/main">
  <p:tag name="_INSTRUCTOR VIEW19C14C36-AC8E-43BC-9DB6-C2AAF774C7DC|PANE__TAG" val="_"/>
</p:tagLst>
</file>

<file path=ppt/tags/tag218.xml><?xml version="1.0" encoding="utf-8"?>
<p:tagLst xmlns:p="http://schemas.openxmlformats.org/presentationml/2006/main">
  <p:tag name="_INSTRUCTOR VIEW19C14C36-AC8E-43BC-9DB6-C2AAF774C7DC|PANE__TAG" val="_"/>
</p:tagLst>
</file>

<file path=ppt/tags/tag219.xml><?xml version="1.0" encoding="utf-8"?>
<p:tagLst xmlns:p="http://schemas.openxmlformats.org/presentationml/2006/main">
  <p:tag name="_INSTRUCTOR VIEW19C14C36-AC8E-43BC-9DB6-C2AAF774C7DC|PANE__TAG" val="_"/>
</p:tagLst>
</file>

<file path=ppt/tags/tag22.xml><?xml version="1.0" encoding="utf-8"?>
<p:tagLst xmlns:p="http://schemas.openxmlformats.org/presentationml/2006/main">
  <p:tag name="_INSTRUCTOR VIEW19C14C36-AC8E-43BC-9DB6-C2AAF774C7DC|PANE__TAG" val="_"/>
</p:tagLst>
</file>

<file path=ppt/tags/tag220.xml><?xml version="1.0" encoding="utf-8"?>
<p:tagLst xmlns:p="http://schemas.openxmlformats.org/presentationml/2006/main">
  <p:tag name="_INSTRUCTOR VIEW19C14C36-AC8E-43BC-9DB6-C2AAF774C7DC|PANE__TAG" val="_"/>
</p:tagLst>
</file>

<file path=ppt/tags/tag221.xml><?xml version="1.0" encoding="utf-8"?>
<p:tagLst xmlns:p="http://schemas.openxmlformats.org/presentationml/2006/main">
  <p:tag name="_INSTRUCTOR VIEW19C14C36-AC8E-43BC-9DB6-C2AAF774C7DC|PANE__TAG" val="_"/>
</p:tagLst>
</file>

<file path=ppt/tags/tag222.xml><?xml version="1.0" encoding="utf-8"?>
<p:tagLst xmlns:p="http://schemas.openxmlformats.org/presentationml/2006/main">
  <p:tag name="_INSTRUCTOR VIEW19C14C36-AC8E-43BC-9DB6-C2AAF774C7DC|PANE__TAG" val="_"/>
</p:tagLst>
</file>

<file path=ppt/tags/tag223.xml><?xml version="1.0" encoding="utf-8"?>
<p:tagLst xmlns:p="http://schemas.openxmlformats.org/presentationml/2006/main">
  <p:tag name="_INSTRUCTOR VIEW19C14C36-AC8E-43BC-9DB6-C2AAF774C7DC|PANE__TAG" val="_"/>
</p:tagLst>
</file>

<file path=ppt/tags/tag224.xml><?xml version="1.0" encoding="utf-8"?>
<p:tagLst xmlns:p="http://schemas.openxmlformats.org/presentationml/2006/main">
  <p:tag name="_INSTRUCTOR VIEW19C14C36-AC8E-43BC-9DB6-C2AAF774C7DC|PANE__TAG" val="_"/>
</p:tagLst>
</file>

<file path=ppt/tags/tag225.xml><?xml version="1.0" encoding="utf-8"?>
<p:tagLst xmlns:p="http://schemas.openxmlformats.org/presentationml/2006/main">
  <p:tag name="_INSTRUCTOR VIEW19C14C36-AC8E-43BC-9DB6-C2AAF774C7DC|PANE__TAG" val="_"/>
</p:tagLst>
</file>

<file path=ppt/tags/tag226.xml><?xml version="1.0" encoding="utf-8"?>
<p:tagLst xmlns:p="http://schemas.openxmlformats.org/presentationml/2006/main">
  <p:tag name="_INSTRUCTOR VIEW19C14C36-AC8E-43BC-9DB6-C2AAF774C7DC|PANE__TAG" val="_"/>
</p:tagLst>
</file>

<file path=ppt/tags/tag227.xml><?xml version="1.0" encoding="utf-8"?>
<p:tagLst xmlns:p="http://schemas.openxmlformats.org/presentationml/2006/main">
  <p:tag name="_INSTRUCTOR VIEW19C14C36-AC8E-43BC-9DB6-C2AAF774C7DC|PANE__TAG" val="_"/>
</p:tagLst>
</file>

<file path=ppt/tags/tag228.xml><?xml version="1.0" encoding="utf-8"?>
<p:tagLst xmlns:p="http://schemas.openxmlformats.org/presentationml/2006/main">
  <p:tag name="_INSTRUCTOR VIEW19C14C36-AC8E-43BC-9DB6-C2AAF774C7DC|PANE__TAG" val="_"/>
</p:tagLst>
</file>

<file path=ppt/tags/tag229.xml><?xml version="1.0" encoding="utf-8"?>
<p:tagLst xmlns:p="http://schemas.openxmlformats.org/presentationml/2006/main">
  <p:tag name="_INSTRUCTOR VIEW19C14C36-AC8E-43BC-9DB6-C2AAF774C7DC|PANE__TAG" val="_"/>
</p:tagLst>
</file>

<file path=ppt/tags/tag23.xml><?xml version="1.0" encoding="utf-8"?>
<p:tagLst xmlns:p="http://schemas.openxmlformats.org/presentationml/2006/main">
  <p:tag name="_INSTRUCTOR VIEW19C14C36-AC8E-43BC-9DB6-C2AAF774C7DC|PANE__TAG" val="_"/>
</p:tagLst>
</file>

<file path=ppt/tags/tag230.xml><?xml version="1.0" encoding="utf-8"?>
<p:tagLst xmlns:p="http://schemas.openxmlformats.org/presentationml/2006/main">
  <p:tag name="_INSTRUCTOR VIEW19C14C36-AC8E-43BC-9DB6-C2AAF774C7DC|PANE__TAG" val="_"/>
</p:tagLst>
</file>

<file path=ppt/tags/tag231.xml><?xml version="1.0" encoding="utf-8"?>
<p:tagLst xmlns:p="http://schemas.openxmlformats.org/presentationml/2006/main">
  <p:tag name="_INSTRUCTOR VIEW19C14C36-AC8E-43BC-9DB6-C2AAF774C7DC|PANE__TAG" val="_"/>
</p:tagLst>
</file>

<file path=ppt/tags/tag232.xml><?xml version="1.0" encoding="utf-8"?>
<p:tagLst xmlns:p="http://schemas.openxmlformats.org/presentationml/2006/main">
  <p:tag name="_INSTRUCTOR VIEW19C14C36-AC8E-43BC-9DB6-C2AAF774C7DC|PANE__TAG" val="_"/>
</p:tagLst>
</file>

<file path=ppt/tags/tag233.xml><?xml version="1.0" encoding="utf-8"?>
<p:tagLst xmlns:p="http://schemas.openxmlformats.org/presentationml/2006/main">
  <p:tag name="_INSTRUCTOR VIEW19C14C36-AC8E-43BC-9DB6-C2AAF774C7DC|PANE__TAG" val="_"/>
</p:tagLst>
</file>

<file path=ppt/tags/tag234.xml><?xml version="1.0" encoding="utf-8"?>
<p:tagLst xmlns:p="http://schemas.openxmlformats.org/presentationml/2006/main">
  <p:tag name="_INSTRUCTOR VIEW19C14C36-AC8E-43BC-9DB6-C2AAF774C7DC|PANE__TAG" val="_"/>
</p:tagLst>
</file>

<file path=ppt/tags/tag235.xml><?xml version="1.0" encoding="utf-8"?>
<p:tagLst xmlns:p="http://schemas.openxmlformats.org/presentationml/2006/main">
  <p:tag name="_INSTRUCTOR VIEW19C14C36-AC8E-43BC-9DB6-C2AAF774C7DC|PANE__TAG" val="_"/>
</p:tagLst>
</file>

<file path=ppt/tags/tag236.xml><?xml version="1.0" encoding="utf-8"?>
<p:tagLst xmlns:p="http://schemas.openxmlformats.org/presentationml/2006/main">
  <p:tag name="_INSTRUCTOR VIEW19C14C36-AC8E-43BC-9DB6-C2AAF774C7DC|PANE__TAG" val="_"/>
</p:tagLst>
</file>

<file path=ppt/tags/tag237.xml><?xml version="1.0" encoding="utf-8"?>
<p:tagLst xmlns:p="http://schemas.openxmlformats.org/presentationml/2006/main">
  <p:tag name="_INSTRUCTOR VIEW19C14C36-AC8E-43BC-9DB6-C2AAF774C7DC|PANE__TAG" val="_"/>
</p:tagLst>
</file>

<file path=ppt/tags/tag238.xml><?xml version="1.0" encoding="utf-8"?>
<p:tagLst xmlns:p="http://schemas.openxmlformats.org/presentationml/2006/main">
  <p:tag name="_INSTRUCTOR VIEW19C14C36-AC8E-43BC-9DB6-C2AAF774C7DC|PANE__TAG" val="_"/>
</p:tagLst>
</file>

<file path=ppt/tags/tag239.xml><?xml version="1.0" encoding="utf-8"?>
<p:tagLst xmlns:p="http://schemas.openxmlformats.org/presentationml/2006/main">
  <p:tag name="_INSTRUCTOR VIEW19C14C36-AC8E-43BC-9DB6-C2AAF774C7DC|PANE__TAG" val="_"/>
</p:tagLst>
</file>

<file path=ppt/tags/tag24.xml><?xml version="1.0" encoding="utf-8"?>
<p:tagLst xmlns:p="http://schemas.openxmlformats.org/presentationml/2006/main">
  <p:tag name="_INSTRUCTOR VIEW19C14C36-AC8E-43BC-9DB6-C2AAF774C7DC|PANE__TAG" val="_"/>
</p:tagLst>
</file>

<file path=ppt/tags/tag240.xml><?xml version="1.0" encoding="utf-8"?>
<p:tagLst xmlns:p="http://schemas.openxmlformats.org/presentationml/2006/main">
  <p:tag name="_INSTRUCTOR VIEW19C14C36-AC8E-43BC-9DB6-C2AAF774C7DC|PANE__TAG" val="_"/>
</p:tagLst>
</file>

<file path=ppt/tags/tag241.xml><?xml version="1.0" encoding="utf-8"?>
<p:tagLst xmlns:p="http://schemas.openxmlformats.org/presentationml/2006/main">
  <p:tag name="_INSTRUCTOR VIEW19C14C36-AC8E-43BC-9DB6-C2AAF774C7DC|PANE__TAG" val="_"/>
</p:tagLst>
</file>

<file path=ppt/tags/tag242.xml><?xml version="1.0" encoding="utf-8"?>
<p:tagLst xmlns:p="http://schemas.openxmlformats.org/presentationml/2006/main">
  <p:tag name="_INSTRUCTOR VIEW19C14C36-AC8E-43BC-9DB6-C2AAF774C7DC|PANE__TAG" val="_"/>
</p:tagLst>
</file>

<file path=ppt/tags/tag243.xml><?xml version="1.0" encoding="utf-8"?>
<p:tagLst xmlns:p="http://schemas.openxmlformats.org/presentationml/2006/main">
  <p:tag name="_INSTRUCTOR VIEW19C14C36-AC8E-43BC-9DB6-C2AAF774C7DC|PANE__TAG" val="_"/>
</p:tagLst>
</file>

<file path=ppt/tags/tag244.xml><?xml version="1.0" encoding="utf-8"?>
<p:tagLst xmlns:p="http://schemas.openxmlformats.org/presentationml/2006/main">
  <p:tag name="_INSTRUCTOR VIEW19C14C36-AC8E-43BC-9DB6-C2AAF774C7DC|PANE__TAG" val="_"/>
</p:tagLst>
</file>

<file path=ppt/tags/tag245.xml><?xml version="1.0" encoding="utf-8"?>
<p:tagLst xmlns:p="http://schemas.openxmlformats.org/presentationml/2006/main">
  <p:tag name="_INSTRUCTOR VIEW19C14C36-AC8E-43BC-9DB6-C2AAF774C7DC|PANE__TAG" val="_"/>
</p:tagLst>
</file>

<file path=ppt/tags/tag246.xml><?xml version="1.0" encoding="utf-8"?>
<p:tagLst xmlns:p="http://schemas.openxmlformats.org/presentationml/2006/main">
  <p:tag name="_INSTRUCTOR VIEW19C14C36-AC8E-43BC-9DB6-C2AAF774C7DC|PANE__TAG" val="_"/>
</p:tagLst>
</file>

<file path=ppt/tags/tag247.xml><?xml version="1.0" encoding="utf-8"?>
<p:tagLst xmlns:p="http://schemas.openxmlformats.org/presentationml/2006/main">
  <p:tag name="_INSTRUCTOR VIEW19C14C36-AC8E-43BC-9DB6-C2AAF774C7DC|PANE__TAG" val="_"/>
</p:tagLst>
</file>

<file path=ppt/tags/tag248.xml><?xml version="1.0" encoding="utf-8"?>
<p:tagLst xmlns:p="http://schemas.openxmlformats.org/presentationml/2006/main">
  <p:tag name="_INSTRUCTOR VIEW19C14C36-AC8E-43BC-9DB6-C2AAF774C7DC|PANE__TAG" val="_"/>
</p:tagLst>
</file>

<file path=ppt/tags/tag249.xml><?xml version="1.0" encoding="utf-8"?>
<p:tagLst xmlns:p="http://schemas.openxmlformats.org/presentationml/2006/main">
  <p:tag name="_INSTRUCTOR VIEW19C14C36-AC8E-43BC-9DB6-C2AAF774C7DC|PANE__TAG" val="_"/>
</p:tagLst>
</file>

<file path=ppt/tags/tag25.xml><?xml version="1.0" encoding="utf-8"?>
<p:tagLst xmlns:p="http://schemas.openxmlformats.org/presentationml/2006/main">
  <p:tag name="_INSTRUCTOR VIEW19C14C36-AC8E-43BC-9DB6-C2AAF774C7DC|PANE__TAG" val="_"/>
</p:tagLst>
</file>

<file path=ppt/tags/tag250.xml><?xml version="1.0" encoding="utf-8"?>
<p:tagLst xmlns:p="http://schemas.openxmlformats.org/presentationml/2006/main">
  <p:tag name="_INSTRUCTOR VIEW19C14C36-AC8E-43BC-9DB6-C2AAF774C7DC|PANE__TAG" val="_"/>
</p:tagLst>
</file>

<file path=ppt/tags/tag251.xml><?xml version="1.0" encoding="utf-8"?>
<p:tagLst xmlns:p="http://schemas.openxmlformats.org/presentationml/2006/main">
  <p:tag name="_INSTRUCTOR VIEW19C14C36-AC8E-43BC-9DB6-C2AAF774C7DC|PANE__TAG" val="_"/>
</p:tagLst>
</file>

<file path=ppt/tags/tag252.xml><?xml version="1.0" encoding="utf-8"?>
<p:tagLst xmlns:p="http://schemas.openxmlformats.org/presentationml/2006/main">
  <p:tag name="_INSTRUCTOR VIEW19C14C36-AC8E-43BC-9DB6-C2AAF774C7DC|PANE__TAG" val="_"/>
</p:tagLst>
</file>

<file path=ppt/tags/tag253.xml><?xml version="1.0" encoding="utf-8"?>
<p:tagLst xmlns:p="http://schemas.openxmlformats.org/presentationml/2006/main">
  <p:tag name="_INSTRUCTOR VIEW19C14C36-AC8E-43BC-9DB6-C2AAF774C7DC|PANE__TAG" val="_"/>
</p:tagLst>
</file>

<file path=ppt/tags/tag254.xml><?xml version="1.0" encoding="utf-8"?>
<p:tagLst xmlns:p="http://schemas.openxmlformats.org/presentationml/2006/main">
  <p:tag name="_INSTRUCTOR VIEW19C14C36-AC8E-43BC-9DB6-C2AAF774C7DC|PANE__TAG" val="_"/>
</p:tagLst>
</file>

<file path=ppt/tags/tag255.xml><?xml version="1.0" encoding="utf-8"?>
<p:tagLst xmlns:p="http://schemas.openxmlformats.org/presentationml/2006/main">
  <p:tag name="_INSTRUCTOR VIEW19C14C36-AC8E-43BC-9DB6-C2AAF774C7DC|PANE__TAG" val="_"/>
</p:tagLst>
</file>

<file path=ppt/tags/tag256.xml><?xml version="1.0" encoding="utf-8"?>
<p:tagLst xmlns:p="http://schemas.openxmlformats.org/presentationml/2006/main">
  <p:tag name="_INSTRUCTOR VIEW19C14C36-AC8E-43BC-9DB6-C2AAF774C7DC|PANE__TAG" val="_"/>
</p:tagLst>
</file>

<file path=ppt/tags/tag257.xml><?xml version="1.0" encoding="utf-8"?>
<p:tagLst xmlns:p="http://schemas.openxmlformats.org/presentationml/2006/main">
  <p:tag name="_INSTRUCTOR VIEW19C14C36-AC8E-43BC-9DB6-C2AAF774C7DC|PANE__TAG" val="_"/>
</p:tagLst>
</file>

<file path=ppt/tags/tag258.xml><?xml version="1.0" encoding="utf-8"?>
<p:tagLst xmlns:p="http://schemas.openxmlformats.org/presentationml/2006/main">
  <p:tag name="_INSTRUCTOR VIEW19C14C36-AC8E-43BC-9DB6-C2AAF774C7DC|PANE__TAG" val="_"/>
</p:tagLst>
</file>

<file path=ppt/tags/tag259.xml><?xml version="1.0" encoding="utf-8"?>
<p:tagLst xmlns:p="http://schemas.openxmlformats.org/presentationml/2006/main">
  <p:tag name="_INSTRUCTOR VIEW19C14C36-AC8E-43BC-9DB6-C2AAF774C7DC|PANE__TAG" val="_"/>
</p:tagLst>
</file>

<file path=ppt/tags/tag26.xml><?xml version="1.0" encoding="utf-8"?>
<p:tagLst xmlns:p="http://schemas.openxmlformats.org/presentationml/2006/main">
  <p:tag name="_INSTRUCTOR VIEW19C14C36-AC8E-43BC-9DB6-C2AAF774C7DC|PANE__TAG" val="_"/>
</p:tagLst>
</file>

<file path=ppt/tags/tag260.xml><?xml version="1.0" encoding="utf-8"?>
<p:tagLst xmlns:p="http://schemas.openxmlformats.org/presentationml/2006/main">
  <p:tag name="_INSTRUCTOR VIEW19C14C36-AC8E-43BC-9DB6-C2AAF774C7DC|PANE__TAG" val="_"/>
</p:tagLst>
</file>

<file path=ppt/tags/tag261.xml><?xml version="1.0" encoding="utf-8"?>
<p:tagLst xmlns:p="http://schemas.openxmlformats.org/presentationml/2006/main">
  <p:tag name="_INSTRUCTOR VIEW19C14C36-AC8E-43BC-9DB6-C2AAF774C7DC|PANE__TAG" val="_"/>
</p:tagLst>
</file>

<file path=ppt/tags/tag262.xml><?xml version="1.0" encoding="utf-8"?>
<p:tagLst xmlns:p="http://schemas.openxmlformats.org/presentationml/2006/main">
  <p:tag name="_INSTRUCTOR VIEW19C14C36-AC8E-43BC-9DB6-C2AAF774C7DC|PANE__TAG" val="_"/>
</p:tagLst>
</file>

<file path=ppt/tags/tag263.xml><?xml version="1.0" encoding="utf-8"?>
<p:tagLst xmlns:p="http://schemas.openxmlformats.org/presentationml/2006/main">
  <p:tag name="_INSTRUCTOR VIEW19C14C36-AC8E-43BC-9DB6-C2AAF774C7DC|PANE__TAG" val="_"/>
</p:tagLst>
</file>

<file path=ppt/tags/tag264.xml><?xml version="1.0" encoding="utf-8"?>
<p:tagLst xmlns:p="http://schemas.openxmlformats.org/presentationml/2006/main">
  <p:tag name="_INSTRUCTOR VIEW19C14C36-AC8E-43BC-9DB6-C2AAF774C7DC|PANE__TAG" val="_"/>
</p:tagLst>
</file>

<file path=ppt/tags/tag265.xml><?xml version="1.0" encoding="utf-8"?>
<p:tagLst xmlns:p="http://schemas.openxmlformats.org/presentationml/2006/main">
  <p:tag name="_INSTRUCTOR VIEW19C14C36-AC8E-43BC-9DB6-C2AAF774C7DC|PANE__TAG" val="_"/>
</p:tagLst>
</file>

<file path=ppt/tags/tag266.xml><?xml version="1.0" encoding="utf-8"?>
<p:tagLst xmlns:p="http://schemas.openxmlformats.org/presentationml/2006/main">
  <p:tag name="_INSTRUCTOR VIEW19C14C36-AC8E-43BC-9DB6-C2AAF774C7DC|PANE__TAG" val="_"/>
</p:tagLst>
</file>

<file path=ppt/tags/tag267.xml><?xml version="1.0" encoding="utf-8"?>
<p:tagLst xmlns:p="http://schemas.openxmlformats.org/presentationml/2006/main">
  <p:tag name="_INSTRUCTOR VIEW19C14C36-AC8E-43BC-9DB6-C2AAF774C7DC|PANE__TAG" val="_"/>
</p:tagLst>
</file>

<file path=ppt/tags/tag268.xml><?xml version="1.0" encoding="utf-8"?>
<p:tagLst xmlns:p="http://schemas.openxmlformats.org/presentationml/2006/main">
  <p:tag name="_INSTRUCTOR VIEW19C14C36-AC8E-43BC-9DB6-C2AAF774C7DC|PANE__TAG" val="_"/>
</p:tagLst>
</file>

<file path=ppt/tags/tag269.xml><?xml version="1.0" encoding="utf-8"?>
<p:tagLst xmlns:p="http://schemas.openxmlformats.org/presentationml/2006/main">
  <p:tag name="_INSTRUCTOR VIEW19C14C36-AC8E-43BC-9DB6-C2AAF774C7DC|PANE__TAG" val="_"/>
</p:tagLst>
</file>

<file path=ppt/tags/tag27.xml><?xml version="1.0" encoding="utf-8"?>
<p:tagLst xmlns:p="http://schemas.openxmlformats.org/presentationml/2006/main">
  <p:tag name="_INSTRUCTOR VIEW19C14C36-AC8E-43BC-9DB6-C2AAF774C7DC|PANE__TAG" val="_"/>
</p:tagLst>
</file>

<file path=ppt/tags/tag270.xml><?xml version="1.0" encoding="utf-8"?>
<p:tagLst xmlns:p="http://schemas.openxmlformats.org/presentationml/2006/main">
  <p:tag name="_INSTRUCTOR VIEW19C14C36-AC8E-43BC-9DB6-C2AAF774C7DC|PANE__TAG" val="_"/>
</p:tagLst>
</file>

<file path=ppt/tags/tag271.xml><?xml version="1.0" encoding="utf-8"?>
<p:tagLst xmlns:p="http://schemas.openxmlformats.org/presentationml/2006/main">
  <p:tag name="_INSTRUCTOR VIEW19C14C36-AC8E-43BC-9DB6-C2AAF774C7DC|PANE__TAG" val="_"/>
</p:tagLst>
</file>

<file path=ppt/tags/tag272.xml><?xml version="1.0" encoding="utf-8"?>
<p:tagLst xmlns:p="http://schemas.openxmlformats.org/presentationml/2006/main">
  <p:tag name="_INSTRUCTOR VIEW19C14C36-AC8E-43BC-9DB6-C2AAF774C7DC|PANE__TAG" val="_"/>
</p:tagLst>
</file>

<file path=ppt/tags/tag273.xml><?xml version="1.0" encoding="utf-8"?>
<p:tagLst xmlns:p="http://schemas.openxmlformats.org/presentationml/2006/main">
  <p:tag name="_INSTRUCTOR VIEW19C14C36-AC8E-43BC-9DB6-C2AAF774C7DC|PANE__TAG" val="_"/>
</p:tagLst>
</file>

<file path=ppt/tags/tag274.xml><?xml version="1.0" encoding="utf-8"?>
<p:tagLst xmlns:p="http://schemas.openxmlformats.org/presentationml/2006/main">
  <p:tag name="_INSTRUCTOR VIEW19C14C36-AC8E-43BC-9DB6-C2AAF774C7DC|PANE__TAG" val="_"/>
</p:tagLst>
</file>

<file path=ppt/tags/tag275.xml><?xml version="1.0" encoding="utf-8"?>
<p:tagLst xmlns:p="http://schemas.openxmlformats.org/presentationml/2006/main">
  <p:tag name="_INSTRUCTOR VIEW19C14C36-AC8E-43BC-9DB6-C2AAF774C7DC|PANE__TAG" val="_"/>
</p:tagLst>
</file>

<file path=ppt/tags/tag276.xml><?xml version="1.0" encoding="utf-8"?>
<p:tagLst xmlns:p="http://schemas.openxmlformats.org/presentationml/2006/main">
  <p:tag name="_INSTRUCTOR VIEW19C14C36-AC8E-43BC-9DB6-C2AAF774C7DC|PANE__TAG" val="_"/>
</p:tagLst>
</file>

<file path=ppt/tags/tag277.xml><?xml version="1.0" encoding="utf-8"?>
<p:tagLst xmlns:p="http://schemas.openxmlformats.org/presentationml/2006/main">
  <p:tag name="_INSTRUCTOR VIEW19C14C36-AC8E-43BC-9DB6-C2AAF774C7DC|PANE__TAG" val="_"/>
</p:tagLst>
</file>

<file path=ppt/tags/tag278.xml><?xml version="1.0" encoding="utf-8"?>
<p:tagLst xmlns:p="http://schemas.openxmlformats.org/presentationml/2006/main">
  <p:tag name="_INSTRUCTOR VIEW19C14C36-AC8E-43BC-9DB6-C2AAF774C7DC|PANE__TAG" val="_"/>
</p:tagLst>
</file>

<file path=ppt/tags/tag279.xml><?xml version="1.0" encoding="utf-8"?>
<p:tagLst xmlns:p="http://schemas.openxmlformats.org/presentationml/2006/main">
  <p:tag name="_INSTRUCTOR VIEW19C14C36-AC8E-43BC-9DB6-C2AAF774C7DC|PANE__TAG" val="_"/>
</p:tagLst>
</file>

<file path=ppt/tags/tag28.xml><?xml version="1.0" encoding="utf-8"?>
<p:tagLst xmlns:p="http://schemas.openxmlformats.org/presentationml/2006/main">
  <p:tag name="_INSTRUCTOR VIEW19C14C36-AC8E-43BC-9DB6-C2AAF774C7DC|PANE__TAG" val="_"/>
</p:tagLst>
</file>

<file path=ppt/tags/tag280.xml><?xml version="1.0" encoding="utf-8"?>
<p:tagLst xmlns:p="http://schemas.openxmlformats.org/presentationml/2006/main">
  <p:tag name="_INSTRUCTOR VIEW19C14C36-AC8E-43BC-9DB6-C2AAF774C7DC|PANE__TAG" val="_"/>
</p:tagLst>
</file>

<file path=ppt/tags/tag281.xml><?xml version="1.0" encoding="utf-8"?>
<p:tagLst xmlns:p="http://schemas.openxmlformats.org/presentationml/2006/main">
  <p:tag name="_INSTRUCTOR VIEW19C14C36-AC8E-43BC-9DB6-C2AAF774C7DC|PANE__TAG" val="_"/>
</p:tagLst>
</file>

<file path=ppt/tags/tag282.xml><?xml version="1.0" encoding="utf-8"?>
<p:tagLst xmlns:p="http://schemas.openxmlformats.org/presentationml/2006/main">
  <p:tag name="_INSTRUCTOR VIEW19C14C36-AC8E-43BC-9DB6-C2AAF774C7DC|PANE__TAG" val="_"/>
</p:tagLst>
</file>

<file path=ppt/tags/tag283.xml><?xml version="1.0" encoding="utf-8"?>
<p:tagLst xmlns:p="http://schemas.openxmlformats.org/presentationml/2006/main">
  <p:tag name="_INSTRUCTOR VIEW19C14C36-AC8E-43BC-9DB6-C2AAF774C7DC|PANE__TAG" val="_"/>
</p:tagLst>
</file>

<file path=ppt/tags/tag284.xml><?xml version="1.0" encoding="utf-8"?>
<p:tagLst xmlns:p="http://schemas.openxmlformats.org/presentationml/2006/main">
  <p:tag name="_INSTRUCTOR VIEW19C14C36-AC8E-43BC-9DB6-C2AAF774C7DC|PANE__TAG" val="_"/>
</p:tagLst>
</file>

<file path=ppt/tags/tag285.xml><?xml version="1.0" encoding="utf-8"?>
<p:tagLst xmlns:p="http://schemas.openxmlformats.org/presentationml/2006/main">
  <p:tag name="_INSTRUCTOR VIEW19C14C36-AC8E-43BC-9DB6-C2AAF774C7DC|PANE__TAG" val="_"/>
</p:tagLst>
</file>

<file path=ppt/tags/tag286.xml><?xml version="1.0" encoding="utf-8"?>
<p:tagLst xmlns:p="http://schemas.openxmlformats.org/presentationml/2006/main">
  <p:tag name="_INSTRUCTOR VIEW19C14C36-AC8E-43BC-9DB6-C2AAF774C7DC|PANE__TAG" val="_"/>
</p:tagLst>
</file>

<file path=ppt/tags/tag287.xml><?xml version="1.0" encoding="utf-8"?>
<p:tagLst xmlns:p="http://schemas.openxmlformats.org/presentationml/2006/main">
  <p:tag name="_INSTRUCTOR VIEW19C14C36-AC8E-43BC-9DB6-C2AAF774C7DC|PANE__TAG" val="_"/>
</p:tagLst>
</file>

<file path=ppt/tags/tag288.xml><?xml version="1.0" encoding="utf-8"?>
<p:tagLst xmlns:p="http://schemas.openxmlformats.org/presentationml/2006/main">
  <p:tag name="_INSTRUCTOR VIEW19C14C36-AC8E-43BC-9DB6-C2AAF774C7DC|PANE__TAG" val="_"/>
</p:tagLst>
</file>

<file path=ppt/tags/tag289.xml><?xml version="1.0" encoding="utf-8"?>
<p:tagLst xmlns:p="http://schemas.openxmlformats.org/presentationml/2006/main">
  <p:tag name="_INSTRUCTOR VIEW19C14C36-AC8E-43BC-9DB6-C2AAF774C7DC|PANE__TAG" val="_"/>
</p:tagLst>
</file>

<file path=ppt/tags/tag29.xml><?xml version="1.0" encoding="utf-8"?>
<p:tagLst xmlns:p="http://schemas.openxmlformats.org/presentationml/2006/main">
  <p:tag name="_INSTRUCTOR VIEW19C14C36-AC8E-43BC-9DB6-C2AAF774C7DC|PANE__TAG" val="_"/>
</p:tagLst>
</file>

<file path=ppt/tags/tag290.xml><?xml version="1.0" encoding="utf-8"?>
<p:tagLst xmlns:p="http://schemas.openxmlformats.org/presentationml/2006/main">
  <p:tag name="_INSTRUCTOR VIEW19C14C36-AC8E-43BC-9DB6-C2AAF774C7DC|PANE__TAG" val="_"/>
</p:tagLst>
</file>

<file path=ppt/tags/tag291.xml><?xml version="1.0" encoding="utf-8"?>
<p:tagLst xmlns:p="http://schemas.openxmlformats.org/presentationml/2006/main">
  <p:tag name="_INSTRUCTOR VIEW19C14C36-AC8E-43BC-9DB6-C2AAF774C7DC|PANE__TAG" val="_"/>
</p:tagLst>
</file>

<file path=ppt/tags/tag292.xml><?xml version="1.0" encoding="utf-8"?>
<p:tagLst xmlns:p="http://schemas.openxmlformats.org/presentationml/2006/main">
  <p:tag name="_INSTRUCTOR VIEW19C14C36-AC8E-43BC-9DB6-C2AAF774C7DC|PANE__TAG" val="_"/>
</p:tagLst>
</file>

<file path=ppt/tags/tag293.xml><?xml version="1.0" encoding="utf-8"?>
<p:tagLst xmlns:p="http://schemas.openxmlformats.org/presentationml/2006/main">
  <p:tag name="_INSTRUCTOR VIEW19C14C36-AC8E-43BC-9DB6-C2AAF774C7DC|PANE__TAG" val="_"/>
</p:tagLst>
</file>

<file path=ppt/tags/tag294.xml><?xml version="1.0" encoding="utf-8"?>
<p:tagLst xmlns:p="http://schemas.openxmlformats.org/presentationml/2006/main">
  <p:tag name="_INSTRUCTOR VIEW19C14C36-AC8E-43BC-9DB6-C2AAF774C7DC|PANE__TAG" val="_"/>
</p:tagLst>
</file>

<file path=ppt/tags/tag295.xml><?xml version="1.0" encoding="utf-8"?>
<p:tagLst xmlns:p="http://schemas.openxmlformats.org/presentationml/2006/main">
  <p:tag name="_INSTRUCTOR VIEW19C14C36-AC8E-43BC-9DB6-C2AAF774C7DC|PANE__TAG" val="_"/>
</p:tagLst>
</file>

<file path=ppt/tags/tag296.xml><?xml version="1.0" encoding="utf-8"?>
<p:tagLst xmlns:p="http://schemas.openxmlformats.org/presentationml/2006/main">
  <p:tag name="_INSTRUCTOR VIEW19C14C36-AC8E-43BC-9DB6-C2AAF774C7DC|PANE__TAG" val="_"/>
</p:tagLst>
</file>

<file path=ppt/tags/tag297.xml><?xml version="1.0" encoding="utf-8"?>
<p:tagLst xmlns:p="http://schemas.openxmlformats.org/presentationml/2006/main">
  <p:tag name="_INSTRUCTOR VIEW19C14C36-AC8E-43BC-9DB6-C2AAF774C7DC|PANE__TAG" val="_"/>
</p:tagLst>
</file>

<file path=ppt/tags/tag298.xml><?xml version="1.0" encoding="utf-8"?>
<p:tagLst xmlns:p="http://schemas.openxmlformats.org/presentationml/2006/main">
  <p:tag name="_INSTRUCTOR VIEW19C14C36-AC8E-43BC-9DB6-C2AAF774C7DC|PANE__TAG" val="_"/>
</p:tagLst>
</file>

<file path=ppt/tags/tag299.xml><?xml version="1.0" encoding="utf-8"?>
<p:tagLst xmlns:p="http://schemas.openxmlformats.org/presentationml/2006/main">
  <p:tag name="_INSTRUCTOR VIEW19C14C36-AC8E-43BC-9DB6-C2AAF774C7DC|PANE__TAG" val="_"/>
</p:tagLst>
</file>

<file path=ppt/tags/tag3.xml><?xml version="1.0" encoding="utf-8"?>
<p:tagLst xmlns:p="http://schemas.openxmlformats.org/presentationml/2006/main">
  <p:tag name="_INSTRUCTOR VIEW19C14C36-AC8E-43BC-9DB6-C2AAF774C7DC|PANE__TAG" val="_"/>
</p:tagLst>
</file>

<file path=ppt/tags/tag30.xml><?xml version="1.0" encoding="utf-8"?>
<p:tagLst xmlns:p="http://schemas.openxmlformats.org/presentationml/2006/main">
  <p:tag name="_INSTRUCTOR VIEW19C14C36-AC8E-43BC-9DB6-C2AAF774C7DC|PANE__TAG" val="_"/>
</p:tagLst>
</file>

<file path=ppt/tags/tag300.xml><?xml version="1.0" encoding="utf-8"?>
<p:tagLst xmlns:p="http://schemas.openxmlformats.org/presentationml/2006/main">
  <p:tag name="_INSTRUCTOR VIEW19C14C36-AC8E-43BC-9DB6-C2AAF774C7DC|PANE__TAG" val="_"/>
</p:tagLst>
</file>

<file path=ppt/tags/tag301.xml><?xml version="1.0" encoding="utf-8"?>
<p:tagLst xmlns:p="http://schemas.openxmlformats.org/presentationml/2006/main">
  <p:tag name="_INSTRUCTOR VIEW19C14C36-AC8E-43BC-9DB6-C2AAF774C7DC|PANE__TAG" val="_"/>
</p:tagLst>
</file>

<file path=ppt/tags/tag302.xml><?xml version="1.0" encoding="utf-8"?>
<p:tagLst xmlns:p="http://schemas.openxmlformats.org/presentationml/2006/main">
  <p:tag name="_INSTRUCTOR VIEW19C14C36-AC8E-43BC-9DB6-C2AAF774C7DC|PANE__TAG" val="_"/>
</p:tagLst>
</file>

<file path=ppt/tags/tag303.xml><?xml version="1.0" encoding="utf-8"?>
<p:tagLst xmlns:p="http://schemas.openxmlformats.org/presentationml/2006/main">
  <p:tag name="_INSTRUCTOR VIEW19C14C36-AC8E-43BC-9DB6-C2AAF774C7DC|PANE__TAG" val="_"/>
</p:tagLst>
</file>

<file path=ppt/tags/tag304.xml><?xml version="1.0" encoding="utf-8"?>
<p:tagLst xmlns:p="http://schemas.openxmlformats.org/presentationml/2006/main">
  <p:tag name="_INSTRUCTOR VIEW19C14C36-AC8E-43BC-9DB6-C2AAF774C7DC|PANE__TAG" val="_"/>
</p:tagLst>
</file>

<file path=ppt/tags/tag305.xml><?xml version="1.0" encoding="utf-8"?>
<p:tagLst xmlns:p="http://schemas.openxmlformats.org/presentationml/2006/main">
  <p:tag name="_INSTRUCTOR VIEW19C14C36-AC8E-43BC-9DB6-C2AAF774C7DC|PANE__TAG" val="_"/>
</p:tagLst>
</file>

<file path=ppt/tags/tag306.xml><?xml version="1.0" encoding="utf-8"?>
<p:tagLst xmlns:p="http://schemas.openxmlformats.org/presentationml/2006/main">
  <p:tag name="_INSTRUCTOR VIEW19C14C36-AC8E-43BC-9DB6-C2AAF774C7DC|PANE__TAG" val="_"/>
</p:tagLst>
</file>

<file path=ppt/tags/tag307.xml><?xml version="1.0" encoding="utf-8"?>
<p:tagLst xmlns:p="http://schemas.openxmlformats.org/presentationml/2006/main">
  <p:tag name="_INSTRUCTOR VIEW19C14C36-AC8E-43BC-9DB6-C2AAF774C7DC|PANE__TAG" val="_"/>
</p:tagLst>
</file>

<file path=ppt/tags/tag308.xml><?xml version="1.0" encoding="utf-8"?>
<p:tagLst xmlns:p="http://schemas.openxmlformats.org/presentationml/2006/main">
  <p:tag name="_INSTRUCTOR VIEW19C14C36-AC8E-43BC-9DB6-C2AAF774C7DC|PANE__TAG" val="_"/>
</p:tagLst>
</file>

<file path=ppt/tags/tag309.xml><?xml version="1.0" encoding="utf-8"?>
<p:tagLst xmlns:p="http://schemas.openxmlformats.org/presentationml/2006/main">
  <p:tag name="_INSTRUCTOR VIEW19C14C36-AC8E-43BC-9DB6-C2AAF774C7DC|PANE__TAG" val="_"/>
</p:tagLst>
</file>

<file path=ppt/tags/tag31.xml><?xml version="1.0" encoding="utf-8"?>
<p:tagLst xmlns:p="http://schemas.openxmlformats.org/presentationml/2006/main">
  <p:tag name="_INSTRUCTOR VIEW19C14C36-AC8E-43BC-9DB6-C2AAF774C7DC|PANE__TAG" val="_"/>
</p:tagLst>
</file>

<file path=ppt/tags/tag310.xml><?xml version="1.0" encoding="utf-8"?>
<p:tagLst xmlns:p="http://schemas.openxmlformats.org/presentationml/2006/main">
  <p:tag name="_INSTRUCTOR VIEW19C14C36-AC8E-43BC-9DB6-C2AAF774C7DC|PANE__TAG" val="_"/>
</p:tagLst>
</file>

<file path=ppt/tags/tag311.xml><?xml version="1.0" encoding="utf-8"?>
<p:tagLst xmlns:p="http://schemas.openxmlformats.org/presentationml/2006/main">
  <p:tag name="_INSTRUCTOR VIEW19C14C36-AC8E-43BC-9DB6-C2AAF774C7DC|PANE__TAG" val="_"/>
</p:tagLst>
</file>

<file path=ppt/tags/tag312.xml><?xml version="1.0" encoding="utf-8"?>
<p:tagLst xmlns:p="http://schemas.openxmlformats.org/presentationml/2006/main">
  <p:tag name="_INSTRUCTOR VIEW19C14C36-AC8E-43BC-9DB6-C2AAF774C7DC|PANE__TAG" val="_"/>
</p:tagLst>
</file>

<file path=ppt/tags/tag313.xml><?xml version="1.0" encoding="utf-8"?>
<p:tagLst xmlns:p="http://schemas.openxmlformats.org/presentationml/2006/main">
  <p:tag name="_INSTRUCTOR VIEW19C14C36-AC8E-43BC-9DB6-C2AAF774C7DC|PANE__TAG" val="_"/>
</p:tagLst>
</file>

<file path=ppt/tags/tag314.xml><?xml version="1.0" encoding="utf-8"?>
<p:tagLst xmlns:p="http://schemas.openxmlformats.org/presentationml/2006/main">
  <p:tag name="_INSTRUCTOR VIEW19C14C36-AC8E-43BC-9DB6-C2AAF774C7DC|PANE__TAG" val="_"/>
</p:tagLst>
</file>

<file path=ppt/tags/tag315.xml><?xml version="1.0" encoding="utf-8"?>
<p:tagLst xmlns:p="http://schemas.openxmlformats.org/presentationml/2006/main">
  <p:tag name="_INSTRUCTOR VIEW19C14C36-AC8E-43BC-9DB6-C2AAF774C7DC|PANE__TAG" val="_"/>
</p:tagLst>
</file>

<file path=ppt/tags/tag316.xml><?xml version="1.0" encoding="utf-8"?>
<p:tagLst xmlns:p="http://schemas.openxmlformats.org/presentationml/2006/main">
  <p:tag name="_INSTRUCTOR VIEW19C14C36-AC8E-43BC-9DB6-C2AAF774C7DC|PANE__TAG" val="_"/>
</p:tagLst>
</file>

<file path=ppt/tags/tag317.xml><?xml version="1.0" encoding="utf-8"?>
<p:tagLst xmlns:p="http://schemas.openxmlformats.org/presentationml/2006/main">
  <p:tag name="_INSTRUCTOR VIEW19C14C36-AC8E-43BC-9DB6-C2AAF774C7DC|PANE__TAG" val="_"/>
</p:tagLst>
</file>

<file path=ppt/tags/tag318.xml><?xml version="1.0" encoding="utf-8"?>
<p:tagLst xmlns:p="http://schemas.openxmlformats.org/presentationml/2006/main">
  <p:tag name="_INSTRUCTOR VIEW19C14C36-AC8E-43BC-9DB6-C2AAF774C7DC|PANE__TAG" val="_"/>
</p:tagLst>
</file>

<file path=ppt/tags/tag319.xml><?xml version="1.0" encoding="utf-8"?>
<p:tagLst xmlns:p="http://schemas.openxmlformats.org/presentationml/2006/main">
  <p:tag name="_INSTRUCTOR VIEW19C14C36-AC8E-43BC-9DB6-C2AAF774C7DC|PANE__TAG" val="_"/>
</p:tagLst>
</file>

<file path=ppt/tags/tag32.xml><?xml version="1.0" encoding="utf-8"?>
<p:tagLst xmlns:p="http://schemas.openxmlformats.org/presentationml/2006/main">
  <p:tag name="_INSTRUCTOR VIEW19C14C36-AC8E-43BC-9DB6-C2AAF774C7DC|PANE__TAG" val="_"/>
</p:tagLst>
</file>

<file path=ppt/tags/tag320.xml><?xml version="1.0" encoding="utf-8"?>
<p:tagLst xmlns:p="http://schemas.openxmlformats.org/presentationml/2006/main">
  <p:tag name="_INSTRUCTOR VIEW19C14C36-AC8E-43BC-9DB6-C2AAF774C7DC|PANE__TAG" val="_"/>
</p:tagLst>
</file>

<file path=ppt/tags/tag321.xml><?xml version="1.0" encoding="utf-8"?>
<p:tagLst xmlns:p="http://schemas.openxmlformats.org/presentationml/2006/main">
  <p:tag name="_INSTRUCTOR VIEW19C14C36-AC8E-43BC-9DB6-C2AAF774C7DC|PANE__TAG" val="_"/>
</p:tagLst>
</file>

<file path=ppt/tags/tag322.xml><?xml version="1.0" encoding="utf-8"?>
<p:tagLst xmlns:p="http://schemas.openxmlformats.org/presentationml/2006/main">
  <p:tag name="_INSTRUCTOR VIEW19C14C36-AC8E-43BC-9DB6-C2AAF774C7DC|PANE__TAG" val="_"/>
</p:tagLst>
</file>

<file path=ppt/tags/tag323.xml><?xml version="1.0" encoding="utf-8"?>
<p:tagLst xmlns:p="http://schemas.openxmlformats.org/presentationml/2006/main">
  <p:tag name="_INSTRUCTOR VIEW19C14C36-AC8E-43BC-9DB6-C2AAF774C7DC|PANE__TAG" val="_"/>
</p:tagLst>
</file>

<file path=ppt/tags/tag324.xml><?xml version="1.0" encoding="utf-8"?>
<p:tagLst xmlns:p="http://schemas.openxmlformats.org/presentationml/2006/main">
  <p:tag name="_INSTRUCTOR VIEW19C14C36-AC8E-43BC-9DB6-C2AAF774C7DC|PANE__TAG" val="_"/>
</p:tagLst>
</file>

<file path=ppt/tags/tag325.xml><?xml version="1.0" encoding="utf-8"?>
<p:tagLst xmlns:p="http://schemas.openxmlformats.org/presentationml/2006/main">
  <p:tag name="_INSTRUCTOR VIEW19C14C36-AC8E-43BC-9DB6-C2AAF774C7DC|PANE__TAG" val="_"/>
</p:tagLst>
</file>

<file path=ppt/tags/tag326.xml><?xml version="1.0" encoding="utf-8"?>
<p:tagLst xmlns:p="http://schemas.openxmlformats.org/presentationml/2006/main">
  <p:tag name="_INSTRUCTOR VIEW19C14C36-AC8E-43BC-9DB6-C2AAF774C7DC|PANE__TAG" val="_"/>
</p:tagLst>
</file>

<file path=ppt/tags/tag327.xml><?xml version="1.0" encoding="utf-8"?>
<p:tagLst xmlns:p="http://schemas.openxmlformats.org/presentationml/2006/main">
  <p:tag name="_INSTRUCTOR VIEW19C14C36-AC8E-43BC-9DB6-C2AAF774C7DC|PANE__TAG" val="_"/>
</p:tagLst>
</file>

<file path=ppt/tags/tag328.xml><?xml version="1.0" encoding="utf-8"?>
<p:tagLst xmlns:p="http://schemas.openxmlformats.org/presentationml/2006/main">
  <p:tag name="_INSTRUCTOR VIEW19C14C36-AC8E-43BC-9DB6-C2AAF774C7DC|PANE__TAG" val="_"/>
</p:tagLst>
</file>

<file path=ppt/tags/tag329.xml><?xml version="1.0" encoding="utf-8"?>
<p:tagLst xmlns:p="http://schemas.openxmlformats.org/presentationml/2006/main">
  <p:tag name="_INSTRUCTOR VIEW19C14C36-AC8E-43BC-9DB6-C2AAF774C7DC|PANE__TAG" val="_"/>
</p:tagLst>
</file>

<file path=ppt/tags/tag33.xml><?xml version="1.0" encoding="utf-8"?>
<p:tagLst xmlns:p="http://schemas.openxmlformats.org/presentationml/2006/main">
  <p:tag name="_INSTRUCTOR VIEW19C14C36-AC8E-43BC-9DB6-C2AAF774C7DC|PANE__TAG" val="_"/>
</p:tagLst>
</file>

<file path=ppt/tags/tag330.xml><?xml version="1.0" encoding="utf-8"?>
<p:tagLst xmlns:p="http://schemas.openxmlformats.org/presentationml/2006/main">
  <p:tag name="_INSTRUCTOR VIEW19C14C36-AC8E-43BC-9DB6-C2AAF774C7DC|PANE__TAG" val="_"/>
</p:tagLst>
</file>

<file path=ppt/tags/tag331.xml><?xml version="1.0" encoding="utf-8"?>
<p:tagLst xmlns:p="http://schemas.openxmlformats.org/presentationml/2006/main">
  <p:tag name="_INSTRUCTOR VIEW19C14C36-AC8E-43BC-9DB6-C2AAF774C7DC|PANE__TAG" val="_"/>
</p:tagLst>
</file>

<file path=ppt/tags/tag332.xml><?xml version="1.0" encoding="utf-8"?>
<p:tagLst xmlns:p="http://schemas.openxmlformats.org/presentationml/2006/main">
  <p:tag name="_INSTRUCTOR VIEW19C14C36-AC8E-43BC-9DB6-C2AAF774C7DC|PANE__TAG" val="_"/>
</p:tagLst>
</file>

<file path=ppt/tags/tag333.xml><?xml version="1.0" encoding="utf-8"?>
<p:tagLst xmlns:p="http://schemas.openxmlformats.org/presentationml/2006/main">
  <p:tag name="_INSTRUCTOR VIEW19C14C36-AC8E-43BC-9DB6-C2AAF774C7DC|PANE__TAG" val="_"/>
</p:tagLst>
</file>

<file path=ppt/tags/tag334.xml><?xml version="1.0" encoding="utf-8"?>
<p:tagLst xmlns:p="http://schemas.openxmlformats.org/presentationml/2006/main">
  <p:tag name="_INSTRUCTOR VIEW19C14C36-AC8E-43BC-9DB6-C2AAF774C7DC|PANE__TAG" val="_"/>
</p:tagLst>
</file>

<file path=ppt/tags/tag335.xml><?xml version="1.0" encoding="utf-8"?>
<p:tagLst xmlns:p="http://schemas.openxmlformats.org/presentationml/2006/main">
  <p:tag name="_INSTRUCTOR VIEW19C14C36-AC8E-43BC-9DB6-C2AAF774C7DC|PANE__TAG" val="_"/>
</p:tagLst>
</file>

<file path=ppt/tags/tag336.xml><?xml version="1.0" encoding="utf-8"?>
<p:tagLst xmlns:p="http://schemas.openxmlformats.org/presentationml/2006/main">
  <p:tag name="_INSTRUCTOR VIEW19C14C36-AC8E-43BC-9DB6-C2AAF774C7DC|PANE__TAG" val="_"/>
</p:tagLst>
</file>

<file path=ppt/tags/tag337.xml><?xml version="1.0" encoding="utf-8"?>
<p:tagLst xmlns:p="http://schemas.openxmlformats.org/presentationml/2006/main">
  <p:tag name="_INSTRUCTOR VIEW19C14C36-AC8E-43BC-9DB6-C2AAF774C7DC|PANE__TAG" val="_"/>
</p:tagLst>
</file>

<file path=ppt/tags/tag338.xml><?xml version="1.0" encoding="utf-8"?>
<p:tagLst xmlns:p="http://schemas.openxmlformats.org/presentationml/2006/main">
  <p:tag name="_INSTRUCTOR VIEW19C14C36-AC8E-43BC-9DB6-C2AAF774C7DC|PANE__TAG" val="_"/>
</p:tagLst>
</file>

<file path=ppt/tags/tag339.xml><?xml version="1.0" encoding="utf-8"?>
<p:tagLst xmlns:p="http://schemas.openxmlformats.org/presentationml/2006/main">
  <p:tag name="_INSTRUCTOR VIEW19C14C36-AC8E-43BC-9DB6-C2AAF774C7DC|PANE__TAG" val="_"/>
</p:tagLst>
</file>

<file path=ppt/tags/tag34.xml><?xml version="1.0" encoding="utf-8"?>
<p:tagLst xmlns:p="http://schemas.openxmlformats.org/presentationml/2006/main">
  <p:tag name="_INSTRUCTOR VIEW19C14C36-AC8E-43BC-9DB6-C2AAF774C7DC|PANE__TAG" val="_"/>
</p:tagLst>
</file>

<file path=ppt/tags/tag340.xml><?xml version="1.0" encoding="utf-8"?>
<p:tagLst xmlns:p="http://schemas.openxmlformats.org/presentationml/2006/main">
  <p:tag name="_INSTRUCTOR VIEW19C14C36-AC8E-43BC-9DB6-C2AAF774C7DC|PANE__TAG" val="_"/>
</p:tagLst>
</file>

<file path=ppt/tags/tag341.xml><?xml version="1.0" encoding="utf-8"?>
<p:tagLst xmlns:p="http://schemas.openxmlformats.org/presentationml/2006/main">
  <p:tag name="_INSTRUCTOR VIEW19C14C36-AC8E-43BC-9DB6-C2AAF774C7DC|PANE__TAG" val="_"/>
</p:tagLst>
</file>

<file path=ppt/tags/tag342.xml><?xml version="1.0" encoding="utf-8"?>
<p:tagLst xmlns:p="http://schemas.openxmlformats.org/presentationml/2006/main">
  <p:tag name="_INSTRUCTOR VIEW19C14C36-AC8E-43BC-9DB6-C2AAF774C7DC|PANE__TAG" val="_"/>
</p:tagLst>
</file>

<file path=ppt/tags/tag343.xml><?xml version="1.0" encoding="utf-8"?>
<p:tagLst xmlns:p="http://schemas.openxmlformats.org/presentationml/2006/main">
  <p:tag name="_INSTRUCTOR VIEW19C14C36-AC8E-43BC-9DB6-C2AAF774C7DC|PANE__TAG" val="_"/>
</p:tagLst>
</file>

<file path=ppt/tags/tag344.xml><?xml version="1.0" encoding="utf-8"?>
<p:tagLst xmlns:p="http://schemas.openxmlformats.org/presentationml/2006/main">
  <p:tag name="_INSTRUCTOR VIEW19C14C36-AC8E-43BC-9DB6-C2AAF774C7DC|PANE__TAG" val="_"/>
</p:tagLst>
</file>

<file path=ppt/tags/tag345.xml><?xml version="1.0" encoding="utf-8"?>
<p:tagLst xmlns:p="http://schemas.openxmlformats.org/presentationml/2006/main">
  <p:tag name="_INSTRUCTOR VIEW19C14C36-AC8E-43BC-9DB6-C2AAF774C7DC|PANE__TAG" val="_"/>
</p:tagLst>
</file>

<file path=ppt/tags/tag346.xml><?xml version="1.0" encoding="utf-8"?>
<p:tagLst xmlns:p="http://schemas.openxmlformats.org/presentationml/2006/main">
  <p:tag name="_INSTRUCTOR VIEW19C14C36-AC8E-43BC-9DB6-C2AAF774C7DC|PANE__TAG" val="_"/>
</p:tagLst>
</file>

<file path=ppt/tags/tag347.xml><?xml version="1.0" encoding="utf-8"?>
<p:tagLst xmlns:p="http://schemas.openxmlformats.org/presentationml/2006/main">
  <p:tag name="_INSTRUCTOR VIEW19C14C36-AC8E-43BC-9DB6-C2AAF774C7DC|PANE__TAG" val="_"/>
</p:tagLst>
</file>

<file path=ppt/tags/tag348.xml><?xml version="1.0" encoding="utf-8"?>
<p:tagLst xmlns:p="http://schemas.openxmlformats.org/presentationml/2006/main">
  <p:tag name="_INSTRUCTOR VIEW19C14C36-AC8E-43BC-9DB6-C2AAF774C7DC|PANE__TAG" val="_"/>
</p:tagLst>
</file>

<file path=ppt/tags/tag349.xml><?xml version="1.0" encoding="utf-8"?>
<p:tagLst xmlns:p="http://schemas.openxmlformats.org/presentationml/2006/main">
  <p:tag name="_INSTRUCTOR VIEW19C14C36-AC8E-43BC-9DB6-C2AAF774C7DC|PANE__TAG" val="_"/>
</p:tagLst>
</file>

<file path=ppt/tags/tag35.xml><?xml version="1.0" encoding="utf-8"?>
<p:tagLst xmlns:p="http://schemas.openxmlformats.org/presentationml/2006/main">
  <p:tag name="_INSTRUCTOR VIEW19C14C36-AC8E-43BC-9DB6-C2AAF774C7DC|PANE__TAG" val="_"/>
</p:tagLst>
</file>

<file path=ppt/tags/tag350.xml><?xml version="1.0" encoding="utf-8"?>
<p:tagLst xmlns:p="http://schemas.openxmlformats.org/presentationml/2006/main">
  <p:tag name="_INSTRUCTOR VIEW19C14C36-AC8E-43BC-9DB6-C2AAF774C7DC|PANE__TAG" val="_"/>
</p:tagLst>
</file>

<file path=ppt/tags/tag351.xml><?xml version="1.0" encoding="utf-8"?>
<p:tagLst xmlns:p="http://schemas.openxmlformats.org/presentationml/2006/main">
  <p:tag name="_INSTRUCTOR VIEW19C14C36-AC8E-43BC-9DB6-C2AAF774C7DC|PANE__TAG" val="_"/>
</p:tagLst>
</file>

<file path=ppt/tags/tag352.xml><?xml version="1.0" encoding="utf-8"?>
<p:tagLst xmlns:p="http://schemas.openxmlformats.org/presentationml/2006/main">
  <p:tag name="_INSTRUCTOR VIEW19C14C36-AC8E-43BC-9DB6-C2AAF774C7DC|PANE__TAG" val="_"/>
</p:tagLst>
</file>

<file path=ppt/tags/tag353.xml><?xml version="1.0" encoding="utf-8"?>
<p:tagLst xmlns:p="http://schemas.openxmlformats.org/presentationml/2006/main">
  <p:tag name="_INSTRUCTOR VIEW19C14C36-AC8E-43BC-9DB6-C2AAF774C7DC|PANE__TAG" val="_"/>
</p:tagLst>
</file>

<file path=ppt/tags/tag354.xml><?xml version="1.0" encoding="utf-8"?>
<p:tagLst xmlns:p="http://schemas.openxmlformats.org/presentationml/2006/main">
  <p:tag name="_INSTRUCTOR VIEW19C14C36-AC8E-43BC-9DB6-C2AAF774C7DC|PANE__TAG" val="_"/>
</p:tagLst>
</file>

<file path=ppt/tags/tag355.xml><?xml version="1.0" encoding="utf-8"?>
<p:tagLst xmlns:p="http://schemas.openxmlformats.org/presentationml/2006/main">
  <p:tag name="_INSTRUCTOR VIEW19C14C36-AC8E-43BC-9DB6-C2AAF774C7DC|PANE__TAG" val="_"/>
</p:tagLst>
</file>

<file path=ppt/tags/tag356.xml><?xml version="1.0" encoding="utf-8"?>
<p:tagLst xmlns:p="http://schemas.openxmlformats.org/presentationml/2006/main">
  <p:tag name="_INSTRUCTOR VIEW19C14C36-AC8E-43BC-9DB6-C2AAF774C7DC|PANE__TAG" val="_"/>
</p:tagLst>
</file>

<file path=ppt/tags/tag357.xml><?xml version="1.0" encoding="utf-8"?>
<p:tagLst xmlns:p="http://schemas.openxmlformats.org/presentationml/2006/main">
  <p:tag name="_INSTRUCTOR VIEW19C14C36-AC8E-43BC-9DB6-C2AAF774C7DC|PANE__TAG" val="_"/>
</p:tagLst>
</file>

<file path=ppt/tags/tag358.xml><?xml version="1.0" encoding="utf-8"?>
<p:tagLst xmlns:p="http://schemas.openxmlformats.org/presentationml/2006/main">
  <p:tag name="_INSTRUCTOR VIEW19C14C36-AC8E-43BC-9DB6-C2AAF774C7DC|PANE__TAG" val="_"/>
</p:tagLst>
</file>

<file path=ppt/tags/tag359.xml><?xml version="1.0" encoding="utf-8"?>
<p:tagLst xmlns:p="http://schemas.openxmlformats.org/presentationml/2006/main">
  <p:tag name="_INSTRUCTOR VIEW19C14C36-AC8E-43BC-9DB6-C2AAF774C7DC|PANE__TAG" val="_"/>
</p:tagLst>
</file>

<file path=ppt/tags/tag36.xml><?xml version="1.0" encoding="utf-8"?>
<p:tagLst xmlns:p="http://schemas.openxmlformats.org/presentationml/2006/main">
  <p:tag name="_INSTRUCTOR VIEW19C14C36-AC8E-43BC-9DB6-C2AAF774C7DC|PANE__TAG" val="_"/>
</p:tagLst>
</file>

<file path=ppt/tags/tag360.xml><?xml version="1.0" encoding="utf-8"?>
<p:tagLst xmlns:p="http://schemas.openxmlformats.org/presentationml/2006/main">
  <p:tag name="_INSTRUCTOR VIEW19C14C36-AC8E-43BC-9DB6-C2AAF774C7DC|PANE__TAG" val="_"/>
</p:tagLst>
</file>

<file path=ppt/tags/tag361.xml><?xml version="1.0" encoding="utf-8"?>
<p:tagLst xmlns:p="http://schemas.openxmlformats.org/presentationml/2006/main">
  <p:tag name="_INSTRUCTOR VIEW19C14C36-AC8E-43BC-9DB6-C2AAF774C7DC|PANE__TAG" val="_"/>
</p:tagLst>
</file>

<file path=ppt/tags/tag362.xml><?xml version="1.0" encoding="utf-8"?>
<p:tagLst xmlns:p="http://schemas.openxmlformats.org/presentationml/2006/main">
  <p:tag name="_INSTRUCTOR VIEW19C14C36-AC8E-43BC-9DB6-C2AAF774C7DC|PANE__TAG" val="_"/>
</p:tagLst>
</file>

<file path=ppt/tags/tag363.xml><?xml version="1.0" encoding="utf-8"?>
<p:tagLst xmlns:p="http://schemas.openxmlformats.org/presentationml/2006/main">
  <p:tag name="_INSTRUCTOR VIEW19C14C36-AC8E-43BC-9DB6-C2AAF774C7DC|PANE__TAG" val="_"/>
</p:tagLst>
</file>

<file path=ppt/tags/tag364.xml><?xml version="1.0" encoding="utf-8"?>
<p:tagLst xmlns:p="http://schemas.openxmlformats.org/presentationml/2006/main">
  <p:tag name="_INSTRUCTOR VIEW19C14C36-AC8E-43BC-9DB6-C2AAF774C7DC|PANE__TAG" val="_"/>
</p:tagLst>
</file>

<file path=ppt/tags/tag365.xml><?xml version="1.0" encoding="utf-8"?>
<p:tagLst xmlns:p="http://schemas.openxmlformats.org/presentationml/2006/main">
  <p:tag name="_INSTRUCTOR VIEW19C14C36-AC8E-43BC-9DB6-C2AAF774C7DC|PANE__TAG" val="_"/>
</p:tagLst>
</file>

<file path=ppt/tags/tag366.xml><?xml version="1.0" encoding="utf-8"?>
<p:tagLst xmlns:p="http://schemas.openxmlformats.org/presentationml/2006/main">
  <p:tag name="_INSTRUCTOR VIEW19C14C36-AC8E-43BC-9DB6-C2AAF774C7DC|PANE__TAG" val="_"/>
</p:tagLst>
</file>

<file path=ppt/tags/tag367.xml><?xml version="1.0" encoding="utf-8"?>
<p:tagLst xmlns:p="http://schemas.openxmlformats.org/presentationml/2006/main">
  <p:tag name="_INSTRUCTOR VIEW19C14C36-AC8E-43BC-9DB6-C2AAF774C7DC|PANE__TAG" val="_"/>
</p:tagLst>
</file>

<file path=ppt/tags/tag368.xml><?xml version="1.0" encoding="utf-8"?>
<p:tagLst xmlns:p="http://schemas.openxmlformats.org/presentationml/2006/main">
  <p:tag name="_INSTRUCTOR VIEW19C14C36-AC8E-43BC-9DB6-C2AAF774C7DC|PANE__TAG" val="_"/>
</p:tagLst>
</file>

<file path=ppt/tags/tag369.xml><?xml version="1.0" encoding="utf-8"?>
<p:tagLst xmlns:p="http://schemas.openxmlformats.org/presentationml/2006/main">
  <p:tag name="_INSTRUCTOR VIEW19C14C36-AC8E-43BC-9DB6-C2AAF774C7DC|PANE__TAG" val="_"/>
</p:tagLst>
</file>

<file path=ppt/tags/tag37.xml><?xml version="1.0" encoding="utf-8"?>
<p:tagLst xmlns:p="http://schemas.openxmlformats.org/presentationml/2006/main">
  <p:tag name="_INSTRUCTOR VIEW19C14C36-AC8E-43BC-9DB6-C2AAF774C7DC|PANE__TAG" val="_"/>
</p:tagLst>
</file>

<file path=ppt/tags/tag370.xml><?xml version="1.0" encoding="utf-8"?>
<p:tagLst xmlns:p="http://schemas.openxmlformats.org/presentationml/2006/main">
  <p:tag name="_INSTRUCTOR VIEW19C14C36-AC8E-43BC-9DB6-C2AAF774C7DC|PANE__TAG" val="_"/>
</p:tagLst>
</file>

<file path=ppt/tags/tag371.xml><?xml version="1.0" encoding="utf-8"?>
<p:tagLst xmlns:p="http://schemas.openxmlformats.org/presentationml/2006/main">
  <p:tag name="_INSTRUCTOR VIEW19C14C36-AC8E-43BC-9DB6-C2AAF774C7DC|PANE__TAG" val="_"/>
</p:tagLst>
</file>

<file path=ppt/tags/tag372.xml><?xml version="1.0" encoding="utf-8"?>
<p:tagLst xmlns:p="http://schemas.openxmlformats.org/presentationml/2006/main">
  <p:tag name="_INSTRUCTOR VIEW19C14C36-AC8E-43BC-9DB6-C2AAF774C7DC|PANE__TAG" val="_"/>
</p:tagLst>
</file>

<file path=ppt/tags/tag373.xml><?xml version="1.0" encoding="utf-8"?>
<p:tagLst xmlns:p="http://schemas.openxmlformats.org/presentationml/2006/main">
  <p:tag name="_INSTRUCTOR VIEW19C14C36-AC8E-43BC-9DB6-C2AAF774C7DC|PANE__TAG" val="_"/>
</p:tagLst>
</file>

<file path=ppt/tags/tag374.xml><?xml version="1.0" encoding="utf-8"?>
<p:tagLst xmlns:p="http://schemas.openxmlformats.org/presentationml/2006/main">
  <p:tag name="_INSTRUCTOR VIEW19C14C36-AC8E-43BC-9DB6-C2AAF774C7DC|PANE__TAG" val="_"/>
</p:tagLst>
</file>

<file path=ppt/tags/tag375.xml><?xml version="1.0" encoding="utf-8"?>
<p:tagLst xmlns:p="http://schemas.openxmlformats.org/presentationml/2006/main">
  <p:tag name="_INSTRUCTOR VIEW19C14C36-AC8E-43BC-9DB6-C2AAF774C7DC|PANE__TAG" val="_"/>
</p:tagLst>
</file>

<file path=ppt/tags/tag376.xml><?xml version="1.0" encoding="utf-8"?>
<p:tagLst xmlns:p="http://schemas.openxmlformats.org/presentationml/2006/main">
  <p:tag name="_INSTRUCTOR VIEW19C14C36-AC8E-43BC-9DB6-C2AAF774C7DC|PANE__TAG" val="_"/>
</p:tagLst>
</file>

<file path=ppt/tags/tag377.xml><?xml version="1.0" encoding="utf-8"?>
<p:tagLst xmlns:p="http://schemas.openxmlformats.org/presentationml/2006/main">
  <p:tag name="_INSTRUCTOR VIEW19C14C36-AC8E-43BC-9DB6-C2AAF774C7DC|PANE__TAG" val="_"/>
</p:tagLst>
</file>

<file path=ppt/tags/tag378.xml><?xml version="1.0" encoding="utf-8"?>
<p:tagLst xmlns:p="http://schemas.openxmlformats.org/presentationml/2006/main">
  <p:tag name="_INSTRUCTOR VIEW19C14C36-AC8E-43BC-9DB6-C2AAF774C7DC|PANE__TAG" val="_"/>
</p:tagLst>
</file>

<file path=ppt/tags/tag379.xml><?xml version="1.0" encoding="utf-8"?>
<p:tagLst xmlns:p="http://schemas.openxmlformats.org/presentationml/2006/main">
  <p:tag name="_INSTRUCTOR VIEW19C14C36-AC8E-43BC-9DB6-C2AAF774C7DC|PANE__TAG" val="_"/>
</p:tagLst>
</file>

<file path=ppt/tags/tag38.xml><?xml version="1.0" encoding="utf-8"?>
<p:tagLst xmlns:p="http://schemas.openxmlformats.org/presentationml/2006/main">
  <p:tag name="_INSTRUCTOR VIEW19C14C36-AC8E-43BC-9DB6-C2AAF774C7DC|PANE__TAG" val="_"/>
</p:tagLst>
</file>

<file path=ppt/tags/tag380.xml><?xml version="1.0" encoding="utf-8"?>
<p:tagLst xmlns:p="http://schemas.openxmlformats.org/presentationml/2006/main">
  <p:tag name="_INSTRUCTOR VIEW19C14C36-AC8E-43BC-9DB6-C2AAF774C7DC|PANE__TAG" val="_"/>
</p:tagLst>
</file>

<file path=ppt/tags/tag381.xml><?xml version="1.0" encoding="utf-8"?>
<p:tagLst xmlns:p="http://schemas.openxmlformats.org/presentationml/2006/main">
  <p:tag name="_INSTRUCTOR VIEW19C14C36-AC8E-43BC-9DB6-C2AAF774C7DC|PANE__TAG" val="_"/>
</p:tagLst>
</file>

<file path=ppt/tags/tag382.xml><?xml version="1.0" encoding="utf-8"?>
<p:tagLst xmlns:p="http://schemas.openxmlformats.org/presentationml/2006/main">
  <p:tag name="_INSTRUCTOR VIEW19C14C36-AC8E-43BC-9DB6-C2AAF774C7DC|PANE__TAG" val="_"/>
</p:tagLst>
</file>

<file path=ppt/tags/tag383.xml><?xml version="1.0" encoding="utf-8"?>
<p:tagLst xmlns:p="http://schemas.openxmlformats.org/presentationml/2006/main">
  <p:tag name="_INSTRUCTOR VIEW19C14C36-AC8E-43BC-9DB6-C2AAF774C7DC|PANE__TAG" val="_"/>
</p:tagLst>
</file>

<file path=ppt/tags/tag384.xml><?xml version="1.0" encoding="utf-8"?>
<p:tagLst xmlns:p="http://schemas.openxmlformats.org/presentationml/2006/main">
  <p:tag name="_INSTRUCTOR VIEW19C14C36-AC8E-43BC-9DB6-C2AAF774C7DC|PANE__TAG" val="_"/>
</p:tagLst>
</file>

<file path=ppt/tags/tag385.xml><?xml version="1.0" encoding="utf-8"?>
<p:tagLst xmlns:p="http://schemas.openxmlformats.org/presentationml/2006/main">
  <p:tag name="_INSTRUCTOR VIEW19C14C36-AC8E-43BC-9DB6-C2AAF774C7DC|PANE__TAG" val="_"/>
</p:tagLst>
</file>

<file path=ppt/tags/tag386.xml><?xml version="1.0" encoding="utf-8"?>
<p:tagLst xmlns:p="http://schemas.openxmlformats.org/presentationml/2006/main">
  <p:tag name="_INSTRUCTOR VIEW19C14C36-AC8E-43BC-9DB6-C2AAF774C7DC|PANE__TAG" val="_"/>
</p:tagLst>
</file>

<file path=ppt/tags/tag387.xml><?xml version="1.0" encoding="utf-8"?>
<p:tagLst xmlns:p="http://schemas.openxmlformats.org/presentationml/2006/main">
  <p:tag name="_INSTRUCTOR VIEW19C14C36-AC8E-43BC-9DB6-C2AAF774C7DC|PANE__TAG" val="_"/>
</p:tagLst>
</file>

<file path=ppt/tags/tag388.xml><?xml version="1.0" encoding="utf-8"?>
<p:tagLst xmlns:p="http://schemas.openxmlformats.org/presentationml/2006/main">
  <p:tag name="_INSTRUCTOR VIEW19C14C36-AC8E-43BC-9DB6-C2AAF774C7DC|PANE__TAG" val="_"/>
</p:tagLst>
</file>

<file path=ppt/tags/tag389.xml><?xml version="1.0" encoding="utf-8"?>
<p:tagLst xmlns:p="http://schemas.openxmlformats.org/presentationml/2006/main">
  <p:tag name="_INSTRUCTOR VIEW19C14C36-AC8E-43BC-9DB6-C2AAF774C7DC|PANE__TAG" val="_"/>
</p:tagLst>
</file>

<file path=ppt/tags/tag39.xml><?xml version="1.0" encoding="utf-8"?>
<p:tagLst xmlns:p="http://schemas.openxmlformats.org/presentationml/2006/main">
  <p:tag name="_INSTRUCTOR VIEW19C14C36-AC8E-43BC-9DB6-C2AAF774C7DC|PANE__TAG" val="_"/>
</p:tagLst>
</file>

<file path=ppt/tags/tag390.xml><?xml version="1.0" encoding="utf-8"?>
<p:tagLst xmlns:p="http://schemas.openxmlformats.org/presentationml/2006/main">
  <p:tag name="_INSTRUCTOR VIEW19C14C36-AC8E-43BC-9DB6-C2AAF774C7DC|PANE__TAG" val="_"/>
</p:tagLst>
</file>

<file path=ppt/tags/tag391.xml><?xml version="1.0" encoding="utf-8"?>
<p:tagLst xmlns:p="http://schemas.openxmlformats.org/presentationml/2006/main">
  <p:tag name="_INSTRUCTOR VIEW19C14C36-AC8E-43BC-9DB6-C2AAF774C7DC|PANE__TAG" val="_"/>
</p:tagLst>
</file>

<file path=ppt/tags/tag392.xml><?xml version="1.0" encoding="utf-8"?>
<p:tagLst xmlns:p="http://schemas.openxmlformats.org/presentationml/2006/main">
  <p:tag name="_INSTRUCTOR VIEW19C14C36-AC8E-43BC-9DB6-C2AAF774C7DC|PANE__TAG" val="_"/>
</p:tagLst>
</file>

<file path=ppt/tags/tag393.xml><?xml version="1.0" encoding="utf-8"?>
<p:tagLst xmlns:p="http://schemas.openxmlformats.org/presentationml/2006/main">
  <p:tag name="_INSTRUCTOR VIEW19C14C36-AC8E-43BC-9DB6-C2AAF774C7DC|PANE__TAG" val="_"/>
</p:tagLst>
</file>

<file path=ppt/tags/tag394.xml><?xml version="1.0" encoding="utf-8"?>
<p:tagLst xmlns:p="http://schemas.openxmlformats.org/presentationml/2006/main">
  <p:tag name="_INSTRUCTOR VIEW19C14C36-AC8E-43BC-9DB6-C2AAF774C7DC|PANE__TAG" val="_"/>
</p:tagLst>
</file>

<file path=ppt/tags/tag395.xml><?xml version="1.0" encoding="utf-8"?>
<p:tagLst xmlns:p="http://schemas.openxmlformats.org/presentationml/2006/main">
  <p:tag name="_INSTRUCTOR VIEW19C14C36-AC8E-43BC-9DB6-C2AAF774C7DC|PANE__TAG" val="_"/>
</p:tagLst>
</file>

<file path=ppt/tags/tag396.xml><?xml version="1.0" encoding="utf-8"?>
<p:tagLst xmlns:p="http://schemas.openxmlformats.org/presentationml/2006/main">
  <p:tag name="_INSTRUCTOR VIEW19C14C36-AC8E-43BC-9DB6-C2AAF774C7DC|PANE__TAG" val="_"/>
</p:tagLst>
</file>

<file path=ppt/tags/tag397.xml><?xml version="1.0" encoding="utf-8"?>
<p:tagLst xmlns:p="http://schemas.openxmlformats.org/presentationml/2006/main">
  <p:tag name="_INSTRUCTOR VIEW19C14C36-AC8E-43BC-9DB6-C2AAF774C7DC|PANE__TAG" val="_"/>
</p:tagLst>
</file>

<file path=ppt/tags/tag398.xml><?xml version="1.0" encoding="utf-8"?>
<p:tagLst xmlns:p="http://schemas.openxmlformats.org/presentationml/2006/main">
  <p:tag name="_INSTRUCTOR VIEW19C14C36-AC8E-43BC-9DB6-C2AAF774C7DC|PANE__TAG" val="_"/>
</p:tagLst>
</file>

<file path=ppt/tags/tag399.xml><?xml version="1.0" encoding="utf-8"?>
<p:tagLst xmlns:p="http://schemas.openxmlformats.org/presentationml/2006/main">
  <p:tag name="_INSTRUCTOR VIEW19C14C36-AC8E-43BC-9DB6-C2AAF774C7DC|PANE__TAG" val="_"/>
</p:tagLst>
</file>

<file path=ppt/tags/tag4.xml><?xml version="1.0" encoding="utf-8"?>
<p:tagLst xmlns:p="http://schemas.openxmlformats.org/presentationml/2006/main">
  <p:tag name="_INSTRUCTOR VIEW19C14C36-AC8E-43BC-9DB6-C2AAF774C7DC|PANE__TAG" val="_"/>
</p:tagLst>
</file>

<file path=ppt/tags/tag40.xml><?xml version="1.0" encoding="utf-8"?>
<p:tagLst xmlns:p="http://schemas.openxmlformats.org/presentationml/2006/main">
  <p:tag name="_INSTRUCTOR VIEW19C14C36-AC8E-43BC-9DB6-C2AAF774C7DC|PANE__TAG" val="_"/>
</p:tagLst>
</file>

<file path=ppt/tags/tag400.xml><?xml version="1.0" encoding="utf-8"?>
<p:tagLst xmlns:p="http://schemas.openxmlformats.org/presentationml/2006/main">
  <p:tag name="_INSTRUCTOR VIEW19C14C36-AC8E-43BC-9DB6-C2AAF774C7DC|PANE__TAG" val="_"/>
</p:tagLst>
</file>

<file path=ppt/tags/tag401.xml><?xml version="1.0" encoding="utf-8"?>
<p:tagLst xmlns:p="http://schemas.openxmlformats.org/presentationml/2006/main">
  <p:tag name="_INSTRUCTOR VIEW19C14C36-AC8E-43BC-9DB6-C2AAF774C7DC|PANE__TAG" val="_"/>
</p:tagLst>
</file>

<file path=ppt/tags/tag402.xml><?xml version="1.0" encoding="utf-8"?>
<p:tagLst xmlns:p="http://schemas.openxmlformats.org/presentationml/2006/main">
  <p:tag name="_INSTRUCTOR VIEW19C14C36-AC8E-43BC-9DB6-C2AAF774C7DC|PANE__TAG" val="_"/>
</p:tagLst>
</file>

<file path=ppt/tags/tag403.xml><?xml version="1.0" encoding="utf-8"?>
<p:tagLst xmlns:p="http://schemas.openxmlformats.org/presentationml/2006/main">
  <p:tag name="_INSTRUCTOR VIEW19C14C36-AC8E-43BC-9DB6-C2AAF774C7DC|PANE__TAG" val="_"/>
</p:tagLst>
</file>

<file path=ppt/tags/tag404.xml><?xml version="1.0" encoding="utf-8"?>
<p:tagLst xmlns:p="http://schemas.openxmlformats.org/presentationml/2006/main">
  <p:tag name="_INSTRUCTOR VIEW19C14C36-AC8E-43BC-9DB6-C2AAF774C7DC|PANE__TAG" val="_"/>
</p:tagLst>
</file>

<file path=ppt/tags/tag405.xml><?xml version="1.0" encoding="utf-8"?>
<p:tagLst xmlns:p="http://schemas.openxmlformats.org/presentationml/2006/main">
  <p:tag name="_INSTRUCTOR VIEW19C14C36-AC8E-43BC-9DB6-C2AAF774C7DC|PANE__TAG" val="_"/>
</p:tagLst>
</file>

<file path=ppt/tags/tag406.xml><?xml version="1.0" encoding="utf-8"?>
<p:tagLst xmlns:p="http://schemas.openxmlformats.org/presentationml/2006/main">
  <p:tag name="_INSTRUCTOR VIEW19C14C36-AC8E-43BC-9DB6-C2AAF774C7DC|PANE__TAG" val="_"/>
</p:tagLst>
</file>

<file path=ppt/tags/tag407.xml><?xml version="1.0" encoding="utf-8"?>
<p:tagLst xmlns:p="http://schemas.openxmlformats.org/presentationml/2006/main">
  <p:tag name="_INSTRUCTOR VIEW19C14C36-AC8E-43BC-9DB6-C2AAF774C7DC|PANE__TAG" val="_"/>
</p:tagLst>
</file>

<file path=ppt/tags/tag408.xml><?xml version="1.0" encoding="utf-8"?>
<p:tagLst xmlns:p="http://schemas.openxmlformats.org/presentationml/2006/main">
  <p:tag name="_INSTRUCTOR VIEW19C14C36-AC8E-43BC-9DB6-C2AAF774C7DC|PANE__TAG" val="_"/>
</p:tagLst>
</file>

<file path=ppt/tags/tag409.xml><?xml version="1.0" encoding="utf-8"?>
<p:tagLst xmlns:p="http://schemas.openxmlformats.org/presentationml/2006/main">
  <p:tag name="_INSTRUCTOR VIEW19C14C36-AC8E-43BC-9DB6-C2AAF774C7DC|PANE__TAG" val="_"/>
</p:tagLst>
</file>

<file path=ppt/tags/tag41.xml><?xml version="1.0" encoding="utf-8"?>
<p:tagLst xmlns:p="http://schemas.openxmlformats.org/presentationml/2006/main">
  <p:tag name="_INSTRUCTOR VIEW19C14C36-AC8E-43BC-9DB6-C2AAF774C7DC|PANE__TAG" val="_"/>
</p:tagLst>
</file>

<file path=ppt/tags/tag410.xml><?xml version="1.0" encoding="utf-8"?>
<p:tagLst xmlns:p="http://schemas.openxmlformats.org/presentationml/2006/main">
  <p:tag name="_INSTRUCTOR VIEW19C14C36-AC8E-43BC-9DB6-C2AAF774C7DC|PANE__TAG" val="_"/>
</p:tagLst>
</file>

<file path=ppt/tags/tag411.xml><?xml version="1.0" encoding="utf-8"?>
<p:tagLst xmlns:p="http://schemas.openxmlformats.org/presentationml/2006/main">
  <p:tag name="_INSTRUCTOR VIEW19C14C36-AC8E-43BC-9DB6-C2AAF774C7DC|PANE__TAG" val="_"/>
</p:tagLst>
</file>

<file path=ppt/tags/tag412.xml><?xml version="1.0" encoding="utf-8"?>
<p:tagLst xmlns:p="http://schemas.openxmlformats.org/presentationml/2006/main">
  <p:tag name="_INSTRUCTOR VIEW19C14C36-AC8E-43BC-9DB6-C2AAF774C7DC|PANE__TAG" val="_"/>
</p:tagLst>
</file>

<file path=ppt/tags/tag413.xml><?xml version="1.0" encoding="utf-8"?>
<p:tagLst xmlns:p="http://schemas.openxmlformats.org/presentationml/2006/main">
  <p:tag name="_INSTRUCTOR VIEW19C14C36-AC8E-43BC-9DB6-C2AAF774C7DC|PANE__TAG" val="_"/>
</p:tagLst>
</file>

<file path=ppt/tags/tag414.xml><?xml version="1.0" encoding="utf-8"?>
<p:tagLst xmlns:p="http://schemas.openxmlformats.org/presentationml/2006/main">
  <p:tag name="_INSTRUCTOR VIEW19C14C36-AC8E-43BC-9DB6-C2AAF774C7DC|PANE__TAG" val="_"/>
</p:tagLst>
</file>

<file path=ppt/tags/tag415.xml><?xml version="1.0" encoding="utf-8"?>
<p:tagLst xmlns:p="http://schemas.openxmlformats.org/presentationml/2006/main">
  <p:tag name="_INSTRUCTOR VIEW19C14C36-AC8E-43BC-9DB6-C2AAF774C7DC|PANE__TAG" val="_"/>
</p:tagLst>
</file>

<file path=ppt/tags/tag416.xml><?xml version="1.0" encoding="utf-8"?>
<p:tagLst xmlns:p="http://schemas.openxmlformats.org/presentationml/2006/main">
  <p:tag name="_INSTRUCTOR VIEW19C14C36-AC8E-43BC-9DB6-C2AAF774C7DC|PANE__TAG" val="_"/>
</p:tagLst>
</file>

<file path=ppt/tags/tag417.xml><?xml version="1.0" encoding="utf-8"?>
<p:tagLst xmlns:p="http://schemas.openxmlformats.org/presentationml/2006/main">
  <p:tag name="_INSTRUCTOR VIEW19C14C36-AC8E-43BC-9DB6-C2AAF774C7DC|PANE__TAG" val="_"/>
</p:tagLst>
</file>

<file path=ppt/tags/tag418.xml><?xml version="1.0" encoding="utf-8"?>
<p:tagLst xmlns:p="http://schemas.openxmlformats.org/presentationml/2006/main">
  <p:tag name="_INSTRUCTOR VIEW19C14C36-AC8E-43BC-9DB6-C2AAF774C7DC|PANE__TAG" val="_"/>
</p:tagLst>
</file>

<file path=ppt/tags/tag419.xml><?xml version="1.0" encoding="utf-8"?>
<p:tagLst xmlns:p="http://schemas.openxmlformats.org/presentationml/2006/main">
  <p:tag name="_INSTRUCTOR VIEW19C14C36-AC8E-43BC-9DB6-C2AAF774C7DC|PANE__TAG" val="_"/>
</p:tagLst>
</file>

<file path=ppt/tags/tag42.xml><?xml version="1.0" encoding="utf-8"?>
<p:tagLst xmlns:p="http://schemas.openxmlformats.org/presentationml/2006/main">
  <p:tag name="_INSTRUCTOR VIEW19C14C36-AC8E-43BC-9DB6-C2AAF774C7DC|PANE__TAG" val="_"/>
</p:tagLst>
</file>

<file path=ppt/tags/tag420.xml><?xml version="1.0" encoding="utf-8"?>
<p:tagLst xmlns:p="http://schemas.openxmlformats.org/presentationml/2006/main">
  <p:tag name="_INSTRUCTOR VIEW19C14C36-AC8E-43BC-9DB6-C2AAF774C7DC|PANE__TAG" val="_"/>
</p:tagLst>
</file>

<file path=ppt/tags/tag421.xml><?xml version="1.0" encoding="utf-8"?>
<p:tagLst xmlns:p="http://schemas.openxmlformats.org/presentationml/2006/main">
  <p:tag name="_INSTRUCTOR VIEW19C14C36-AC8E-43BC-9DB6-C2AAF774C7DC|PANE__TAG" val="_"/>
</p:tagLst>
</file>

<file path=ppt/tags/tag422.xml><?xml version="1.0" encoding="utf-8"?>
<p:tagLst xmlns:p="http://schemas.openxmlformats.org/presentationml/2006/main">
  <p:tag name="_INSTRUCTOR VIEW19C14C36-AC8E-43BC-9DB6-C2AAF774C7DC|PANE__TAG" val="_"/>
</p:tagLst>
</file>

<file path=ppt/tags/tag423.xml><?xml version="1.0" encoding="utf-8"?>
<p:tagLst xmlns:p="http://schemas.openxmlformats.org/presentationml/2006/main">
  <p:tag name="_INSTRUCTOR VIEW19C14C36-AC8E-43BC-9DB6-C2AAF774C7DC|PANE__TAG" val="_"/>
</p:tagLst>
</file>

<file path=ppt/tags/tag424.xml><?xml version="1.0" encoding="utf-8"?>
<p:tagLst xmlns:p="http://schemas.openxmlformats.org/presentationml/2006/main">
  <p:tag name="_INSTRUCTOR VIEW19C14C36-AC8E-43BC-9DB6-C2AAF774C7DC|PANE__TAG" val="_"/>
</p:tagLst>
</file>

<file path=ppt/tags/tag425.xml><?xml version="1.0" encoding="utf-8"?>
<p:tagLst xmlns:p="http://schemas.openxmlformats.org/presentationml/2006/main">
  <p:tag name="_INSTRUCTOR VIEW19C14C36-AC8E-43BC-9DB6-C2AAF774C7DC|PANE__TAG" val="_"/>
</p:tagLst>
</file>

<file path=ppt/tags/tag426.xml><?xml version="1.0" encoding="utf-8"?>
<p:tagLst xmlns:p="http://schemas.openxmlformats.org/presentationml/2006/main">
  <p:tag name="_INSTRUCTOR VIEW19C14C36-AC8E-43BC-9DB6-C2AAF774C7DC|PANE__TAG" val="_"/>
</p:tagLst>
</file>

<file path=ppt/tags/tag427.xml><?xml version="1.0" encoding="utf-8"?>
<p:tagLst xmlns:p="http://schemas.openxmlformats.org/presentationml/2006/main">
  <p:tag name="_INSTRUCTOR VIEW19C14C36-AC8E-43BC-9DB6-C2AAF774C7DC|PANE__TAG" val="_"/>
</p:tagLst>
</file>

<file path=ppt/tags/tag428.xml><?xml version="1.0" encoding="utf-8"?>
<p:tagLst xmlns:p="http://schemas.openxmlformats.org/presentationml/2006/main">
  <p:tag name="_INSTRUCTOR VIEW19C14C36-AC8E-43BC-9DB6-C2AAF774C7DC|PANE__TAG" val="_"/>
</p:tagLst>
</file>

<file path=ppt/tags/tag429.xml><?xml version="1.0" encoding="utf-8"?>
<p:tagLst xmlns:p="http://schemas.openxmlformats.org/presentationml/2006/main">
  <p:tag name="_INSTRUCTOR VIEW19C14C36-AC8E-43BC-9DB6-C2AAF774C7DC|PANE__TAG" val="_"/>
</p:tagLst>
</file>

<file path=ppt/tags/tag43.xml><?xml version="1.0" encoding="utf-8"?>
<p:tagLst xmlns:p="http://schemas.openxmlformats.org/presentationml/2006/main">
  <p:tag name="_INSTRUCTOR VIEW19C14C36-AC8E-43BC-9DB6-C2AAF774C7DC|PANE__TAG" val="_"/>
</p:tagLst>
</file>

<file path=ppt/tags/tag430.xml><?xml version="1.0" encoding="utf-8"?>
<p:tagLst xmlns:p="http://schemas.openxmlformats.org/presentationml/2006/main">
  <p:tag name="_INSTRUCTOR VIEW19C14C36-AC8E-43BC-9DB6-C2AAF774C7DC|PANE__TAG" val="_"/>
  <p:tag name="COMMONDATA" val="eyJoZGlkIjoiZTkxZjA3NzE3ODJlMjExNGUwNzc2NmEwMTYxYmE2YzAifQ=="/>
  <p:tag name="KSO_WPP_MARK_KEY" val="7eca373d-4ad1-4e60-98cc-f8f0dc6e972b"/>
</p:tagLst>
</file>

<file path=ppt/tags/tag44.xml><?xml version="1.0" encoding="utf-8"?>
<p:tagLst xmlns:p="http://schemas.openxmlformats.org/presentationml/2006/main">
  <p:tag name="_INSTRUCTOR VIEW19C14C36-AC8E-43BC-9DB6-C2AAF774C7DC|PANE__TAG" val="_"/>
</p:tagLst>
</file>

<file path=ppt/tags/tag45.xml><?xml version="1.0" encoding="utf-8"?>
<p:tagLst xmlns:p="http://schemas.openxmlformats.org/presentationml/2006/main">
  <p:tag name="_INSTRUCTOR VIEW19C14C36-AC8E-43BC-9DB6-C2AAF774C7DC|PANE__TAG" val="_"/>
</p:tagLst>
</file>

<file path=ppt/tags/tag46.xml><?xml version="1.0" encoding="utf-8"?>
<p:tagLst xmlns:p="http://schemas.openxmlformats.org/presentationml/2006/main">
  <p:tag name="_INSTRUCTOR VIEW19C14C36-AC8E-43BC-9DB6-C2AAF774C7DC|PANE__TAG" val="_"/>
</p:tagLst>
</file>

<file path=ppt/tags/tag47.xml><?xml version="1.0" encoding="utf-8"?>
<p:tagLst xmlns:p="http://schemas.openxmlformats.org/presentationml/2006/main">
  <p:tag name="_INSTRUCTOR VIEW19C14C36-AC8E-43BC-9DB6-C2AAF774C7DC|PANE__TAG" val="_"/>
</p:tagLst>
</file>

<file path=ppt/tags/tag48.xml><?xml version="1.0" encoding="utf-8"?>
<p:tagLst xmlns:p="http://schemas.openxmlformats.org/presentationml/2006/main">
  <p:tag name="_INSTRUCTOR VIEW19C14C36-AC8E-43BC-9DB6-C2AAF774C7DC|PANE__TAG" val="_"/>
</p:tagLst>
</file>

<file path=ppt/tags/tag49.xml><?xml version="1.0" encoding="utf-8"?>
<p:tagLst xmlns:p="http://schemas.openxmlformats.org/presentationml/2006/main">
  <p:tag name="_INSTRUCTOR VIEW19C14C36-AC8E-43BC-9DB6-C2AAF774C7DC|PANE__TAG" val="_"/>
</p:tagLst>
</file>

<file path=ppt/tags/tag5.xml><?xml version="1.0" encoding="utf-8"?>
<p:tagLst xmlns:p="http://schemas.openxmlformats.org/presentationml/2006/main">
  <p:tag name="_INSTRUCTOR VIEW19C14C36-AC8E-43BC-9DB6-C2AAF774C7DC|PANE__TAG" val="_"/>
</p:tagLst>
</file>

<file path=ppt/tags/tag50.xml><?xml version="1.0" encoding="utf-8"?>
<p:tagLst xmlns:p="http://schemas.openxmlformats.org/presentationml/2006/main">
  <p:tag name="_INSTRUCTOR VIEW19C14C36-AC8E-43BC-9DB6-C2AAF774C7DC|PANE__TAG" val="_"/>
</p:tagLst>
</file>

<file path=ppt/tags/tag51.xml><?xml version="1.0" encoding="utf-8"?>
<p:tagLst xmlns:p="http://schemas.openxmlformats.org/presentationml/2006/main">
  <p:tag name="_INSTRUCTOR VIEW19C14C36-AC8E-43BC-9DB6-C2AAF774C7DC|PANE__TAG" val="_"/>
</p:tagLst>
</file>

<file path=ppt/tags/tag52.xml><?xml version="1.0" encoding="utf-8"?>
<p:tagLst xmlns:p="http://schemas.openxmlformats.org/presentationml/2006/main">
  <p:tag name="_INSTRUCTOR VIEW19C14C36-AC8E-43BC-9DB6-C2AAF774C7DC|PANE__TAG" val="_"/>
</p:tagLst>
</file>

<file path=ppt/tags/tag53.xml><?xml version="1.0" encoding="utf-8"?>
<p:tagLst xmlns:p="http://schemas.openxmlformats.org/presentationml/2006/main">
  <p:tag name="_INSTRUCTOR VIEW19C14C36-AC8E-43BC-9DB6-C2AAF774C7DC|PANE__TAG" val="_"/>
</p:tagLst>
</file>

<file path=ppt/tags/tag54.xml><?xml version="1.0" encoding="utf-8"?>
<p:tagLst xmlns:p="http://schemas.openxmlformats.org/presentationml/2006/main">
  <p:tag name="_INSTRUCTOR VIEW19C14C36-AC8E-43BC-9DB6-C2AAF774C7DC|PANE__TAG" val="_"/>
</p:tagLst>
</file>

<file path=ppt/tags/tag55.xml><?xml version="1.0" encoding="utf-8"?>
<p:tagLst xmlns:p="http://schemas.openxmlformats.org/presentationml/2006/main">
  <p:tag name="_INSTRUCTOR VIEW19C14C36-AC8E-43BC-9DB6-C2AAF774C7DC|PANE__TAG" val="_"/>
</p:tagLst>
</file>

<file path=ppt/tags/tag56.xml><?xml version="1.0" encoding="utf-8"?>
<p:tagLst xmlns:p="http://schemas.openxmlformats.org/presentationml/2006/main">
  <p:tag name="_INSTRUCTOR VIEW19C14C36-AC8E-43BC-9DB6-C2AAF774C7DC|PANE__TAG" val="_"/>
</p:tagLst>
</file>

<file path=ppt/tags/tag57.xml><?xml version="1.0" encoding="utf-8"?>
<p:tagLst xmlns:p="http://schemas.openxmlformats.org/presentationml/2006/main">
  <p:tag name="_INSTRUCTOR VIEW19C14C36-AC8E-43BC-9DB6-C2AAF774C7DC|PANE__TAG" val="_"/>
</p:tagLst>
</file>

<file path=ppt/tags/tag58.xml><?xml version="1.0" encoding="utf-8"?>
<p:tagLst xmlns:p="http://schemas.openxmlformats.org/presentationml/2006/main">
  <p:tag name="_INSTRUCTOR VIEW19C14C36-AC8E-43BC-9DB6-C2AAF774C7DC|PANE__TAG" val="_"/>
</p:tagLst>
</file>

<file path=ppt/tags/tag59.xml><?xml version="1.0" encoding="utf-8"?>
<p:tagLst xmlns:p="http://schemas.openxmlformats.org/presentationml/2006/main">
  <p:tag name="_INSTRUCTOR VIEW19C14C36-AC8E-43BC-9DB6-C2AAF774C7DC|PANE__TAG" val="_"/>
</p:tagLst>
</file>

<file path=ppt/tags/tag6.xml><?xml version="1.0" encoding="utf-8"?>
<p:tagLst xmlns:p="http://schemas.openxmlformats.org/presentationml/2006/main">
  <p:tag name="_INSTRUCTOR VIEW19C14C36-AC8E-43BC-9DB6-C2AAF774C7DC|PANE__TAG" val="_"/>
</p:tagLst>
</file>

<file path=ppt/tags/tag60.xml><?xml version="1.0" encoding="utf-8"?>
<p:tagLst xmlns:p="http://schemas.openxmlformats.org/presentationml/2006/main">
  <p:tag name="_INSTRUCTOR VIEW19C14C36-AC8E-43BC-9DB6-C2AAF774C7DC|PANE__TAG" val="_"/>
</p:tagLst>
</file>

<file path=ppt/tags/tag61.xml><?xml version="1.0" encoding="utf-8"?>
<p:tagLst xmlns:p="http://schemas.openxmlformats.org/presentationml/2006/main">
  <p:tag name="_INSTRUCTOR VIEW19C14C36-AC8E-43BC-9DB6-C2AAF774C7DC|PANE__TAG" val="_"/>
</p:tagLst>
</file>

<file path=ppt/tags/tag62.xml><?xml version="1.0" encoding="utf-8"?>
<p:tagLst xmlns:p="http://schemas.openxmlformats.org/presentationml/2006/main">
  <p:tag name="_INSTRUCTOR VIEW19C14C36-AC8E-43BC-9DB6-C2AAF774C7DC|PANE__TAG" val="_"/>
</p:tagLst>
</file>

<file path=ppt/tags/tag63.xml><?xml version="1.0" encoding="utf-8"?>
<p:tagLst xmlns:p="http://schemas.openxmlformats.org/presentationml/2006/main">
  <p:tag name="_INSTRUCTOR VIEW19C14C36-AC8E-43BC-9DB6-C2AAF774C7DC|PANE__TAG" val="_"/>
</p:tagLst>
</file>

<file path=ppt/tags/tag64.xml><?xml version="1.0" encoding="utf-8"?>
<p:tagLst xmlns:p="http://schemas.openxmlformats.org/presentationml/2006/main">
  <p:tag name="_INSTRUCTOR VIEW19C14C36-AC8E-43BC-9DB6-C2AAF774C7DC|PANE__TAG" val="_"/>
</p:tagLst>
</file>

<file path=ppt/tags/tag65.xml><?xml version="1.0" encoding="utf-8"?>
<p:tagLst xmlns:p="http://schemas.openxmlformats.org/presentationml/2006/main">
  <p:tag name="_INSTRUCTOR VIEW19C14C36-AC8E-43BC-9DB6-C2AAF774C7DC|PANE__TAG" val="_"/>
</p:tagLst>
</file>

<file path=ppt/tags/tag66.xml><?xml version="1.0" encoding="utf-8"?>
<p:tagLst xmlns:p="http://schemas.openxmlformats.org/presentationml/2006/main">
  <p:tag name="_INSTRUCTOR VIEW19C14C36-AC8E-43BC-9DB6-C2AAF774C7DC|PANE__TAG" val="_"/>
</p:tagLst>
</file>

<file path=ppt/tags/tag67.xml><?xml version="1.0" encoding="utf-8"?>
<p:tagLst xmlns:p="http://schemas.openxmlformats.org/presentationml/2006/main">
  <p:tag name="_INSTRUCTOR VIEW19C14C36-AC8E-43BC-9DB6-C2AAF774C7DC|PANE__TAG" val="_"/>
</p:tagLst>
</file>

<file path=ppt/tags/tag68.xml><?xml version="1.0" encoding="utf-8"?>
<p:tagLst xmlns:p="http://schemas.openxmlformats.org/presentationml/2006/main">
  <p:tag name="_INSTRUCTOR VIEW19C14C36-AC8E-43BC-9DB6-C2AAF774C7DC|PANE__TAG" val="_"/>
</p:tagLst>
</file>

<file path=ppt/tags/tag69.xml><?xml version="1.0" encoding="utf-8"?>
<p:tagLst xmlns:p="http://schemas.openxmlformats.org/presentationml/2006/main">
  <p:tag name="_INSTRUCTOR VIEW19C14C36-AC8E-43BC-9DB6-C2AAF774C7DC|PANE__TAG" val="_"/>
</p:tagLst>
</file>

<file path=ppt/tags/tag7.xml><?xml version="1.0" encoding="utf-8"?>
<p:tagLst xmlns:p="http://schemas.openxmlformats.org/presentationml/2006/main">
  <p:tag name="_INSTRUCTOR VIEW19C14C36-AC8E-43BC-9DB6-C2AAF774C7DC|PANE__TAG" val="_"/>
</p:tagLst>
</file>

<file path=ppt/tags/tag70.xml><?xml version="1.0" encoding="utf-8"?>
<p:tagLst xmlns:p="http://schemas.openxmlformats.org/presentationml/2006/main">
  <p:tag name="_INSTRUCTOR VIEW19C14C36-AC8E-43BC-9DB6-C2AAF774C7DC|PANE__TAG" val="_"/>
</p:tagLst>
</file>

<file path=ppt/tags/tag71.xml><?xml version="1.0" encoding="utf-8"?>
<p:tagLst xmlns:p="http://schemas.openxmlformats.org/presentationml/2006/main">
  <p:tag name="_INSTRUCTOR VIEW19C14C36-AC8E-43BC-9DB6-C2AAF774C7DC|PANE__TAG" val="_"/>
</p:tagLst>
</file>

<file path=ppt/tags/tag72.xml><?xml version="1.0" encoding="utf-8"?>
<p:tagLst xmlns:p="http://schemas.openxmlformats.org/presentationml/2006/main">
  <p:tag name="_INSTRUCTOR VIEW19C14C36-AC8E-43BC-9DB6-C2AAF774C7DC|PANE__TAG" val="_"/>
</p:tagLst>
</file>

<file path=ppt/tags/tag73.xml><?xml version="1.0" encoding="utf-8"?>
<p:tagLst xmlns:p="http://schemas.openxmlformats.org/presentationml/2006/main">
  <p:tag name="_INSTRUCTOR VIEW19C14C36-AC8E-43BC-9DB6-C2AAF774C7DC|PANE__TAG" val="_"/>
</p:tagLst>
</file>

<file path=ppt/tags/tag74.xml><?xml version="1.0" encoding="utf-8"?>
<p:tagLst xmlns:p="http://schemas.openxmlformats.org/presentationml/2006/main">
  <p:tag name="_INSTRUCTOR VIEW19C14C36-AC8E-43BC-9DB6-C2AAF774C7DC|PANE__TAG" val="_"/>
</p:tagLst>
</file>

<file path=ppt/tags/tag75.xml><?xml version="1.0" encoding="utf-8"?>
<p:tagLst xmlns:p="http://schemas.openxmlformats.org/presentationml/2006/main">
  <p:tag name="_INSTRUCTOR VIEW19C14C36-AC8E-43BC-9DB6-C2AAF774C7DC|PANE__TAG" val="_"/>
</p:tagLst>
</file>

<file path=ppt/tags/tag76.xml><?xml version="1.0" encoding="utf-8"?>
<p:tagLst xmlns:p="http://schemas.openxmlformats.org/presentationml/2006/main">
  <p:tag name="_INSTRUCTOR VIEW19C14C36-AC8E-43BC-9DB6-C2AAF774C7DC|PANE__TAG" val="_"/>
</p:tagLst>
</file>

<file path=ppt/tags/tag77.xml><?xml version="1.0" encoding="utf-8"?>
<p:tagLst xmlns:p="http://schemas.openxmlformats.org/presentationml/2006/main">
  <p:tag name="_INSTRUCTOR VIEW19C14C36-AC8E-43BC-9DB6-C2AAF774C7DC|PANE__TAG" val="_"/>
</p:tagLst>
</file>

<file path=ppt/tags/tag78.xml><?xml version="1.0" encoding="utf-8"?>
<p:tagLst xmlns:p="http://schemas.openxmlformats.org/presentationml/2006/main">
  <p:tag name="_INSTRUCTOR VIEW19C14C36-AC8E-43BC-9DB6-C2AAF774C7DC|PANE__TAG" val="_"/>
</p:tagLst>
</file>

<file path=ppt/tags/tag79.xml><?xml version="1.0" encoding="utf-8"?>
<p:tagLst xmlns:p="http://schemas.openxmlformats.org/presentationml/2006/main">
  <p:tag name="_INSTRUCTOR VIEW19C14C36-AC8E-43BC-9DB6-C2AAF774C7DC|PANE__TAG" val="_"/>
</p:tagLst>
</file>

<file path=ppt/tags/tag8.xml><?xml version="1.0" encoding="utf-8"?>
<p:tagLst xmlns:p="http://schemas.openxmlformats.org/presentationml/2006/main">
  <p:tag name="_INSTRUCTOR VIEW19C14C36-AC8E-43BC-9DB6-C2AAF774C7DC|PANE__TAG" val="_"/>
</p:tagLst>
</file>

<file path=ppt/tags/tag80.xml><?xml version="1.0" encoding="utf-8"?>
<p:tagLst xmlns:p="http://schemas.openxmlformats.org/presentationml/2006/main">
  <p:tag name="_INSTRUCTOR VIEW19C14C36-AC8E-43BC-9DB6-C2AAF774C7DC|PANE__TAG" val="_"/>
</p:tagLst>
</file>

<file path=ppt/tags/tag81.xml><?xml version="1.0" encoding="utf-8"?>
<p:tagLst xmlns:p="http://schemas.openxmlformats.org/presentationml/2006/main">
  <p:tag name="_INSTRUCTOR VIEW19C14C36-AC8E-43BC-9DB6-C2AAF774C7DC|PANE__TAG" val="_"/>
</p:tagLst>
</file>

<file path=ppt/tags/tag82.xml><?xml version="1.0" encoding="utf-8"?>
<p:tagLst xmlns:p="http://schemas.openxmlformats.org/presentationml/2006/main">
  <p:tag name="_INSTRUCTOR VIEW19C14C36-AC8E-43BC-9DB6-C2AAF774C7DC|PANE__TAG" val="_"/>
</p:tagLst>
</file>

<file path=ppt/tags/tag83.xml><?xml version="1.0" encoding="utf-8"?>
<p:tagLst xmlns:p="http://schemas.openxmlformats.org/presentationml/2006/main">
  <p:tag name="_INSTRUCTOR VIEW19C14C36-AC8E-43BC-9DB6-C2AAF774C7DC|PANE__TAG" val="_"/>
</p:tagLst>
</file>

<file path=ppt/tags/tag84.xml><?xml version="1.0" encoding="utf-8"?>
<p:tagLst xmlns:p="http://schemas.openxmlformats.org/presentationml/2006/main">
  <p:tag name="_INSTRUCTOR VIEW19C14C36-AC8E-43BC-9DB6-C2AAF774C7DC|PANE__TAG" val="_"/>
</p:tagLst>
</file>

<file path=ppt/tags/tag85.xml><?xml version="1.0" encoding="utf-8"?>
<p:tagLst xmlns:p="http://schemas.openxmlformats.org/presentationml/2006/main">
  <p:tag name="_INSTRUCTOR VIEW19C14C36-AC8E-43BC-9DB6-C2AAF774C7DC|PANE__TAG" val="_"/>
</p:tagLst>
</file>

<file path=ppt/tags/tag86.xml><?xml version="1.0" encoding="utf-8"?>
<p:tagLst xmlns:p="http://schemas.openxmlformats.org/presentationml/2006/main">
  <p:tag name="_INSTRUCTOR VIEW19C14C36-AC8E-43BC-9DB6-C2AAF774C7DC|PANE__TAG" val="_"/>
</p:tagLst>
</file>

<file path=ppt/tags/tag87.xml><?xml version="1.0" encoding="utf-8"?>
<p:tagLst xmlns:p="http://schemas.openxmlformats.org/presentationml/2006/main">
  <p:tag name="_INSTRUCTOR VIEW19C14C36-AC8E-43BC-9DB6-C2AAF774C7DC|PANE__TAG" val="_"/>
</p:tagLst>
</file>

<file path=ppt/tags/tag88.xml><?xml version="1.0" encoding="utf-8"?>
<p:tagLst xmlns:p="http://schemas.openxmlformats.org/presentationml/2006/main">
  <p:tag name="_INSTRUCTOR VIEW19C14C36-AC8E-43BC-9DB6-C2AAF774C7DC|PANE__TAG" val="_"/>
</p:tagLst>
</file>

<file path=ppt/tags/tag89.xml><?xml version="1.0" encoding="utf-8"?>
<p:tagLst xmlns:p="http://schemas.openxmlformats.org/presentationml/2006/main">
  <p:tag name="_INSTRUCTOR VIEW19C14C36-AC8E-43BC-9DB6-C2AAF774C7DC|PANE__TAG" val="_"/>
</p:tagLst>
</file>

<file path=ppt/tags/tag9.xml><?xml version="1.0" encoding="utf-8"?>
<p:tagLst xmlns:p="http://schemas.openxmlformats.org/presentationml/2006/main">
  <p:tag name="_INSTRUCTOR VIEW19C14C36-AC8E-43BC-9DB6-C2AAF774C7DC|PANE__TAG" val="_"/>
</p:tagLst>
</file>

<file path=ppt/tags/tag90.xml><?xml version="1.0" encoding="utf-8"?>
<p:tagLst xmlns:p="http://schemas.openxmlformats.org/presentationml/2006/main">
  <p:tag name="_INSTRUCTOR VIEW19C14C36-AC8E-43BC-9DB6-C2AAF774C7DC|PANE__TAG" val="_"/>
</p:tagLst>
</file>

<file path=ppt/tags/tag91.xml><?xml version="1.0" encoding="utf-8"?>
<p:tagLst xmlns:p="http://schemas.openxmlformats.org/presentationml/2006/main">
  <p:tag name="_INSTRUCTOR VIEW19C14C36-AC8E-43BC-9DB6-C2AAF774C7DC|PANE__TAG" val="_"/>
</p:tagLst>
</file>

<file path=ppt/tags/tag92.xml><?xml version="1.0" encoding="utf-8"?>
<p:tagLst xmlns:p="http://schemas.openxmlformats.org/presentationml/2006/main">
  <p:tag name="_INSTRUCTOR VIEW19C14C36-AC8E-43BC-9DB6-C2AAF774C7DC|PANE__TAG" val="_"/>
</p:tagLst>
</file>

<file path=ppt/tags/tag93.xml><?xml version="1.0" encoding="utf-8"?>
<p:tagLst xmlns:p="http://schemas.openxmlformats.org/presentationml/2006/main">
  <p:tag name="_INSTRUCTOR VIEW19C14C36-AC8E-43BC-9DB6-C2AAF774C7DC|PANE__TAG" val="_"/>
</p:tagLst>
</file>

<file path=ppt/tags/tag94.xml><?xml version="1.0" encoding="utf-8"?>
<p:tagLst xmlns:p="http://schemas.openxmlformats.org/presentationml/2006/main">
  <p:tag name="_INSTRUCTOR VIEW19C14C36-AC8E-43BC-9DB6-C2AAF774C7DC|PANE__TAG" val="_"/>
</p:tagLst>
</file>

<file path=ppt/tags/tag95.xml><?xml version="1.0" encoding="utf-8"?>
<p:tagLst xmlns:p="http://schemas.openxmlformats.org/presentationml/2006/main">
  <p:tag name="_INSTRUCTOR VIEW19C14C36-AC8E-43BC-9DB6-C2AAF774C7DC|PANE__TAG" val="_"/>
</p:tagLst>
</file>

<file path=ppt/tags/tag96.xml><?xml version="1.0" encoding="utf-8"?>
<p:tagLst xmlns:p="http://schemas.openxmlformats.org/presentationml/2006/main">
  <p:tag name="_INSTRUCTOR VIEW19C14C36-AC8E-43BC-9DB6-C2AAF774C7DC|PANE__TAG" val="_"/>
</p:tagLst>
</file>

<file path=ppt/tags/tag97.xml><?xml version="1.0" encoding="utf-8"?>
<p:tagLst xmlns:p="http://schemas.openxmlformats.org/presentationml/2006/main">
  <p:tag name="_INSTRUCTOR VIEW19C14C36-AC8E-43BC-9DB6-C2AAF774C7DC|PANE__TAG" val="_"/>
</p:tagLst>
</file>

<file path=ppt/tags/tag98.xml><?xml version="1.0" encoding="utf-8"?>
<p:tagLst xmlns:p="http://schemas.openxmlformats.org/presentationml/2006/main">
  <p:tag name="_INSTRUCTOR VIEW19C14C36-AC8E-43BC-9DB6-C2AAF774C7DC|PANE__TAG" val="_"/>
</p:tagLst>
</file>

<file path=ppt/tags/tag99.xml><?xml version="1.0" encoding="utf-8"?>
<p:tagLst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ET12b">
  <a:themeElements>
    <a:clrScheme name="KR0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NET12a</Template>
  <TotalTime>0</TotalTime>
  <Words>15939</Words>
  <Application>WPS 演示</Application>
  <PresentationFormat>全屏显示(4:3)</PresentationFormat>
  <Paragraphs>1671</Paragraphs>
  <Slides>67</Slides>
  <Notes>72</Notes>
  <HiddenSlides>0</HiddenSlides>
  <MMClips>0</MMClips>
  <ScaleCrop>false</ScaleCrop>
  <HeadingPairs>
    <vt:vector size="8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67</vt:i4>
      </vt:variant>
    </vt:vector>
  </HeadingPairs>
  <TitlesOfParts>
    <vt:vector size="105" baseType="lpstr">
      <vt:lpstr>Arial</vt:lpstr>
      <vt:lpstr>宋体</vt:lpstr>
      <vt:lpstr>Wingdings</vt:lpstr>
      <vt:lpstr>Calibri</vt:lpstr>
      <vt:lpstr>黑体</vt:lpstr>
      <vt:lpstr>Verdana</vt:lpstr>
      <vt:lpstr>微软雅黑</vt:lpstr>
      <vt:lpstr>Times New Roman</vt:lpstr>
      <vt:lpstr>华文新魏</vt:lpstr>
      <vt:lpstr>楷体_GB2312</vt:lpstr>
      <vt:lpstr>汉仪楷体简</vt:lpstr>
      <vt:lpstr>Arial Unicode MS</vt:lpstr>
      <vt:lpstr>Calibri</vt:lpstr>
      <vt:lpstr>仿宋</vt:lpstr>
      <vt:lpstr>Arial Black</vt:lpstr>
      <vt:lpstr>MS PGothic</vt:lpstr>
      <vt:lpstr>Comic Sans MS</vt:lpstr>
      <vt:lpstr>ZapfDingbats</vt:lpstr>
      <vt:lpstr>Thonburi</vt:lpstr>
      <vt:lpstr>Courier</vt:lpstr>
      <vt:lpstr>MS Mincho</vt:lpstr>
      <vt:lpstr>Symbol</vt:lpstr>
      <vt:lpstr>ZapfDingbats</vt:lpstr>
      <vt:lpstr>Tahoma</vt:lpstr>
      <vt:lpstr>Gill Sans MT</vt:lpstr>
      <vt:lpstr>Wingdings</vt:lpstr>
      <vt:lpstr>Kingsoft Sign</vt:lpstr>
      <vt:lpstr>Arial</vt:lpstr>
      <vt:lpstr>Songti SC</vt:lpstr>
      <vt:lpstr>Gulim</vt:lpstr>
      <vt:lpstr>苹方-简</vt:lpstr>
      <vt:lpstr>ＭＳ Ｐゴシック</vt:lpstr>
      <vt:lpstr>Malgun Gothic</vt:lpstr>
      <vt:lpstr>Apple SD Gothic Neo</vt:lpstr>
      <vt:lpstr>NET12b</vt:lpstr>
      <vt:lpstr>Equation.3</vt:lpstr>
      <vt:lpstr>Word.Document.8</vt:lpstr>
      <vt:lpstr>Equation.3</vt:lpstr>
      <vt:lpstr>PowerPoint 演示文稿</vt:lpstr>
      <vt:lpstr>链路层服务</vt:lpstr>
      <vt:lpstr>链路层服务 (续)</vt:lpstr>
      <vt:lpstr>适配器 (网卡) 通信</vt:lpstr>
      <vt:lpstr>PowerPoint 演示文稿</vt:lpstr>
      <vt:lpstr>提纲</vt:lpstr>
      <vt:lpstr>差错检测和纠错</vt:lpstr>
      <vt:lpstr>差错检测方法</vt:lpstr>
      <vt:lpstr>奇偶校验</vt:lpstr>
      <vt:lpstr>互联网检验和</vt:lpstr>
      <vt:lpstr>循环冗余检测 CRC (Cyclic Redundancy Check)</vt:lpstr>
      <vt:lpstr>CRC 计算例子</vt:lpstr>
      <vt:lpstr>CRC校验</vt:lpstr>
      <vt:lpstr>提纲</vt:lpstr>
      <vt:lpstr>随机访问协议</vt:lpstr>
      <vt:lpstr>随机访问协议Case 1: 时隙 ALOHA</vt:lpstr>
      <vt:lpstr>时隙 ALOHA</vt:lpstr>
      <vt:lpstr>时隙 ALOHA: 优缺点</vt:lpstr>
      <vt:lpstr>时隙 ALOHA: 效率</vt:lpstr>
      <vt:lpstr>随机访问协议Case 2: 纯 ALOHA</vt:lpstr>
      <vt:lpstr>纯 Aloha 的效率</vt:lpstr>
      <vt:lpstr>载波侦听多路访问 CSMA  (Carrier Sense Multiple Access)</vt:lpstr>
      <vt:lpstr>CSMA 碰撞</vt:lpstr>
      <vt:lpstr>CSMA/CD (碰撞检测 Collision Detection)</vt:lpstr>
      <vt:lpstr>CSMA/CD 碰撞检测</vt:lpstr>
      <vt:lpstr>以太网CSMA/CD的基本原理</vt:lpstr>
      <vt:lpstr>以太网 CSMA/CD 具体协议</vt:lpstr>
      <vt:lpstr>PowerPoint 演示文稿</vt:lpstr>
      <vt:lpstr>CSMA/CD 协议的效率</vt:lpstr>
      <vt:lpstr>“Taking Turns” MAC 协议</vt:lpstr>
      <vt:lpstr>“Taking Turns” MAC 协议</vt:lpstr>
      <vt:lpstr> MAC协议小结</vt:lpstr>
      <vt:lpstr>提纲</vt:lpstr>
      <vt:lpstr>MAC 地址、IP 地址与ARP协议</vt:lpstr>
      <vt:lpstr>MAC 地址</vt:lpstr>
      <vt:lpstr>MAC 地址 (续)</vt:lpstr>
      <vt:lpstr>ARP: 地址解析协议</vt:lpstr>
      <vt:lpstr>ARP工作原理1: 目的节点在同一LAN(子网)</vt:lpstr>
      <vt:lpstr>ARP工作原理2: 目的节点在不同LAN(子网)</vt:lpstr>
      <vt:lpstr>PowerPoint 演示文稿</vt:lpstr>
      <vt:lpstr>ARP工作原理2: 目的节点在不同LAN(子网)</vt:lpstr>
      <vt:lpstr>ARP工作原理2: 目的节点在不同LAN(子网)</vt:lpstr>
      <vt:lpstr>ARP工作原理2: 目的节点在不同LAN(子网)</vt:lpstr>
      <vt:lpstr>ARP工作原理2: 目的节点在不同LAN(子网)</vt:lpstr>
      <vt:lpstr>ARP工作原理2: 目的节点在不同LAN(子网)</vt:lpstr>
      <vt:lpstr>ARP工作原理2: 目的节点在不同LAN(子网)</vt:lpstr>
      <vt:lpstr>提纲</vt:lpstr>
      <vt:lpstr>以太网 Ethernet</vt:lpstr>
      <vt:lpstr>以太网的物理拓扑结构</vt:lpstr>
      <vt:lpstr>以太网的帧结构</vt:lpstr>
      <vt:lpstr>以太网的帧结构</vt:lpstr>
      <vt:lpstr>以太网：不可靠的无连接服务  Unreliable connectionless services</vt:lpstr>
      <vt:lpstr>讨论: 以太网帧的最小长度 </vt:lpstr>
      <vt:lpstr>IEEE 局域网标准</vt:lpstr>
      <vt:lpstr>802.3 以太网标准: 链路层与物理层</vt:lpstr>
      <vt:lpstr>几种以太网的连接方法</vt:lpstr>
      <vt:lpstr>几种以太网的比较</vt:lpstr>
      <vt:lpstr>PowerPoint 演示文稿</vt:lpstr>
      <vt:lpstr>PowerPoint 演示文稿</vt:lpstr>
      <vt:lpstr>10BaseT 和 100BaseT</vt:lpstr>
      <vt:lpstr>100Base-T 以太网 </vt:lpstr>
      <vt:lpstr>千兆以太网 Gigabit Ethernet</vt:lpstr>
      <vt:lpstr>万兆以太网 10Gigabit Ethernet</vt:lpstr>
      <vt:lpstr>提纲</vt:lpstr>
      <vt:lpstr>集线器 Hub: 物理层设备</vt:lpstr>
      <vt:lpstr>双绞线和RJ45接口</vt:lpstr>
      <vt:lpstr>曼彻斯特编码 Manchester encoding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cp</dc:creator>
  <cp:lastModifiedBy>贾庆山</cp:lastModifiedBy>
  <cp:revision>940</cp:revision>
  <dcterms:created xsi:type="dcterms:W3CDTF">2022-11-27T07:21:25Z</dcterms:created>
  <dcterms:modified xsi:type="dcterms:W3CDTF">2022-11-27T07:21:25Z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BB9219D070E545D4F40F8363DC2777CA</vt:lpwstr>
  </property>
  <property fmtid="{D5CDD505-2E9C-101B-9397-08002B2CF9AE}" pid="3" name="KSOProductBuildVer">
    <vt:lpwstr>2052-5.0.0.7550</vt:lpwstr>
  </property>
</Properties>
</file>