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2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4.xml" ContentType="application/vnd.openxmlformats-officedocument.presentationml.notesSlide+xml"/>
  <Override PartName="/ppt/tags/tag103.xml" ContentType="application/vnd.openxmlformats-officedocument.presentationml.tags+xml"/>
  <Override PartName="/ppt/notesSlides/notesSlide15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1.xml" ContentType="application/vnd.openxmlformats-officedocument.presentationml.tags+xml"/>
  <Override PartName="/ppt/notesSlides/notesSlide18.xml" ContentType="application/vnd.openxmlformats-officedocument.presentationml.notesSlide+xml"/>
  <Override PartName="/ppt/tags/tag112.xml" ContentType="application/vnd.openxmlformats-officedocument.presentationml.tags+xml"/>
  <Override PartName="/ppt/notesSlides/notesSlide19.xml" ContentType="application/vnd.openxmlformats-officedocument.presentationml.notesSlide+xml"/>
  <Override PartName="/ppt/tags/tag113.xml" ContentType="application/vnd.openxmlformats-officedocument.presentationml.tags+xml"/>
  <Override PartName="/ppt/notesSlides/notesSlide20.xml" ContentType="application/vnd.openxmlformats-officedocument.presentationml.notesSlide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notesSlides/notesSlide22.xml" ContentType="application/vnd.openxmlformats-officedocument.presentationml.notesSlide+xml"/>
  <Override PartName="/ppt/tags/tag116.xml" ContentType="application/vnd.openxmlformats-officedocument.presentationml.tags+xml"/>
  <Override PartName="/ppt/notesSlides/notesSlide23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4.xml" ContentType="application/vnd.openxmlformats-officedocument.presentationml.notesSlide+xml"/>
  <Override PartName="/ppt/tags/tag120.xml" ContentType="application/vnd.openxmlformats-officedocument.presentationml.tags+xml"/>
  <Override PartName="/ppt/notesSlides/notesSlide25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6.xml" ContentType="application/vnd.openxmlformats-officedocument.presentationml.notesSlide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8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29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32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33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838" r:id="rId2"/>
    <p:sldId id="2027" r:id="rId3"/>
    <p:sldId id="2054" r:id="rId4"/>
    <p:sldId id="2028" r:id="rId5"/>
    <p:sldId id="2029" r:id="rId6"/>
    <p:sldId id="2030" r:id="rId7"/>
    <p:sldId id="2031" r:id="rId8"/>
    <p:sldId id="2032" r:id="rId9"/>
    <p:sldId id="2033" r:id="rId10"/>
    <p:sldId id="2035" r:id="rId11"/>
    <p:sldId id="2036" r:id="rId12"/>
    <p:sldId id="2037" r:id="rId13"/>
    <p:sldId id="2038" r:id="rId14"/>
    <p:sldId id="2039" r:id="rId15"/>
    <p:sldId id="2040" r:id="rId16"/>
    <p:sldId id="2041" r:id="rId17"/>
    <p:sldId id="2042" r:id="rId18"/>
    <p:sldId id="2043" r:id="rId19"/>
    <p:sldId id="2044" r:id="rId20"/>
    <p:sldId id="2045" r:id="rId21"/>
    <p:sldId id="2046" r:id="rId22"/>
    <p:sldId id="2047" r:id="rId23"/>
    <p:sldId id="2048" r:id="rId24"/>
    <p:sldId id="2049" r:id="rId25"/>
    <p:sldId id="2050" r:id="rId26"/>
    <p:sldId id="2051" r:id="rId27"/>
    <p:sldId id="2052" r:id="rId28"/>
    <p:sldId id="953" r:id="rId29"/>
    <p:sldId id="954" r:id="rId30"/>
    <p:sldId id="955" r:id="rId31"/>
    <p:sldId id="956" r:id="rId32"/>
    <p:sldId id="958" r:id="rId33"/>
    <p:sldId id="959" r:id="rId34"/>
    <p:sldId id="960" r:id="rId35"/>
    <p:sldId id="961" r:id="rId36"/>
    <p:sldId id="962" r:id="rId37"/>
    <p:sldId id="963" r:id="rId38"/>
    <p:sldId id="964" r:id="rId39"/>
    <p:sldId id="965" r:id="rId40"/>
    <p:sldId id="966" r:id="rId41"/>
    <p:sldId id="967" r:id="rId42"/>
    <p:sldId id="968" r:id="rId43"/>
    <p:sldId id="969" r:id="rId44"/>
    <p:sldId id="971" r:id="rId45"/>
    <p:sldId id="980" r:id="rId46"/>
    <p:sldId id="981" r:id="rId47"/>
    <p:sldId id="982" r:id="rId48"/>
  </p:sldIdLst>
  <p:sldSz cx="9144000" cy="6858000" type="screen4x3"/>
  <p:notesSz cx="7099300" cy="10234613"/>
  <p:custDataLst>
    <p:tags r:id="rId5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Qing-Shan" initials="JQ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701"/>
    <a:srgbClr val="FF0066"/>
    <a:srgbClr val="CC0099"/>
    <a:srgbClr val="CCFFFF"/>
    <a:srgbClr val="3399FF"/>
    <a:srgbClr val="FF0000"/>
    <a:srgbClr val="663300"/>
    <a:srgbClr val="BF0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44" autoAdjust="0"/>
    <p:restoredTop sz="83302" autoAdjust="0"/>
  </p:normalViewPr>
  <p:slideViewPr>
    <p:cSldViewPr>
      <p:cViewPr varScale="1">
        <p:scale>
          <a:sx n="147" d="100"/>
          <a:sy n="147" d="100"/>
        </p:scale>
        <p:origin x="1104" y="200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6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F483F4D-47AF-4BF5-8E82-D66729C7A25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ED04A42-5562-4072-84FA-DE6A30A3A86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75885-0A50-4A81-9AD4-BBC750353E1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2FA869-9853-48CA-89C0-20474A13E1B2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18C596-1B43-465B-BD51-467FD191F96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4DABB-8653-4CA7-8A42-F11D707549C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C2C2E0-9A61-471C-A643-A0185F71CC92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  <a:t>15</a:t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  <a:t>21</a:t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A723D779-C292-7C49-8148-AB3AD59111C2}" type="slidenum">
              <a:rPr 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22</a:t>
            </a:fld>
            <a:endParaRPr lang="en-US" i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E9600B93-8034-F447-85CE-88E355B6FADD}" type="slidenum">
              <a:rPr 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23</a:t>
            </a:fld>
            <a:endParaRPr lang="en-US" i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3E6161-C0BF-4C30-9DFA-79B1523DC1E5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15827C07-B323-1E43-831B-E2E6BCD11768}" type="slidenum">
              <a:rPr 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fld>
            <a:endParaRPr lang="en-US" i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2EE596BD-79B8-F24D-A916-5F2104E87CBB}" type="slidenum">
              <a:rPr 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fld>
            <a:endParaRPr lang="en-US" i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FC438215-D38C-0D48-ABD0-3AFB4629475D}" type="slidenum">
              <a:rPr 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26</a:t>
            </a:fld>
            <a:endParaRPr lang="en-US" i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B25487E6-1209-1B44-8A6B-79DCC9D55604}" type="slidenum">
              <a:rPr 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27</a:t>
            </a:fld>
            <a:endParaRPr lang="en-US" i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FDBC1C-CB5F-4690-B24F-1D011EB7A6C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6056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815FD5-B57F-A44A-87F2-BF696E2DEF6E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747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815FD5-B57F-A44A-87F2-BF696E2DEF6E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981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815FD5-B57F-A44A-87F2-BF696E2DEF6E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Times New Roman" charset="0"/>
                <a:cs typeface="+mn-cs"/>
              </a:rPr>
              <a:t>主机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TOR 1Gbps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，交换机均为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10Gbps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即可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57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FDBC1C-CB5F-4690-B24F-1D011EB7A6C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5113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B61159-EE09-2745-B91D-BC465D8E6509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31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3E6161-C0BF-4C30-9DFA-79B1523DC1E5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2403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CB891A-1F10-6C4C-8EDC-2A2224A69238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19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9C0352-CCAD-48C2-BA0E-1BB8AAB9388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1360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D784F3-001A-4F0A-8F15-A36796B450F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1463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967F5-5586-4BA1-BEA2-9BB2F6887F7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668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F6321F-7D21-4781-8C38-96B14193DAF8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52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52441E-8B2C-4DA0-A436-A21F2A04D9E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panose="02020603050405020304" pitchFamily="18" charset="0"/>
              </a:rPr>
              <a:t>6</a:t>
            </a:fld>
            <a:endParaRPr lang="en-US" i="0" dirty="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70D7DD-4F43-45D0-BEA1-C278E45F2C1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8DCE71-2207-400E-9681-CBE9B93431D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D7297C-9E08-492A-9B52-56589AA0877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DDB71-9E63-4A51-9D37-DF7B356B89DA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0"/>
            <a:ext cx="9144000" cy="51497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59632" y="908720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5949280"/>
            <a:ext cx="4248472" cy="6480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301208"/>
            <a:ext cx="1584176" cy="625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2" y="5301208"/>
            <a:ext cx="647700" cy="646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lvl1pPr>
            <a:lvl2pPr marL="742950" indent="-285750"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E0DB4-4EFB-44CE-95D5-FA76F57A545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FB230-45C5-4E31-A92D-C1E0386C44F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 hasCustomPrompt="1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19644B-C79F-4443-A379-D2251A989AA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CE7ECF-7883-4B45-900E-3F9F4C4DD66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14738-42A2-499B-8B9D-5C7ADF6B804B}" type="slidenum">
              <a:rPr lang="en-US" altLang="zh-CN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7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anose="020F050202020403020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70000"/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Verdana" panose="020B0604030504040204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9" Type="http://schemas.openxmlformats.org/officeDocument/2006/relationships/tags" Target="../tags/tag79.xml"/><Relationship Id="rId21" Type="http://schemas.openxmlformats.org/officeDocument/2006/relationships/tags" Target="../tags/tag61.xml"/><Relationship Id="rId34" Type="http://schemas.openxmlformats.org/officeDocument/2006/relationships/tags" Target="../tags/tag74.xml"/><Relationship Id="rId42" Type="http://schemas.openxmlformats.org/officeDocument/2006/relationships/tags" Target="../tags/tag82.xml"/><Relationship Id="rId47" Type="http://schemas.openxmlformats.org/officeDocument/2006/relationships/oleObject" Target="../embeddings/oleObject1.bin"/><Relationship Id="rId50" Type="http://schemas.openxmlformats.org/officeDocument/2006/relationships/oleObject" Target="../embeddings/oleObject3.bin"/><Relationship Id="rId55" Type="http://schemas.openxmlformats.org/officeDocument/2006/relationships/oleObject" Target="../embeddings/oleObject8.bin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9" Type="http://schemas.openxmlformats.org/officeDocument/2006/relationships/tags" Target="../tags/tag69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tags" Target="../tags/tag72.xml"/><Relationship Id="rId37" Type="http://schemas.openxmlformats.org/officeDocument/2006/relationships/tags" Target="../tags/tag77.xml"/><Relationship Id="rId40" Type="http://schemas.openxmlformats.org/officeDocument/2006/relationships/tags" Target="../tags/tag80.xml"/><Relationship Id="rId45" Type="http://schemas.openxmlformats.org/officeDocument/2006/relationships/slideLayout" Target="../slideLayouts/slideLayout2.xml"/><Relationship Id="rId53" Type="http://schemas.openxmlformats.org/officeDocument/2006/relationships/oleObject" Target="../embeddings/oleObject6.bin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tags" Target="../tags/tag71.xml"/><Relationship Id="rId44" Type="http://schemas.openxmlformats.org/officeDocument/2006/relationships/tags" Target="../tags/tag84.xml"/><Relationship Id="rId52" Type="http://schemas.openxmlformats.org/officeDocument/2006/relationships/oleObject" Target="../embeddings/oleObject5.bin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tags" Target="../tags/tag75.xml"/><Relationship Id="rId43" Type="http://schemas.openxmlformats.org/officeDocument/2006/relationships/tags" Target="../tags/tag83.xml"/><Relationship Id="rId48" Type="http://schemas.openxmlformats.org/officeDocument/2006/relationships/image" Target="../media/image8.wmf"/><Relationship Id="rId56" Type="http://schemas.openxmlformats.org/officeDocument/2006/relationships/oleObject" Target="../embeddings/oleObject9.bin"/><Relationship Id="rId8" Type="http://schemas.openxmlformats.org/officeDocument/2006/relationships/tags" Target="../tags/tag48.xml"/><Relationship Id="rId51" Type="http://schemas.openxmlformats.org/officeDocument/2006/relationships/oleObject" Target="../embeddings/oleObject4.bin"/><Relationship Id="rId3" Type="http://schemas.openxmlformats.org/officeDocument/2006/relationships/tags" Target="../tags/tag43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38" Type="http://schemas.openxmlformats.org/officeDocument/2006/relationships/tags" Target="../tags/tag78.xml"/><Relationship Id="rId46" Type="http://schemas.openxmlformats.org/officeDocument/2006/relationships/notesSlide" Target="../notesSlides/notesSlide9.xml"/><Relationship Id="rId20" Type="http://schemas.openxmlformats.org/officeDocument/2006/relationships/tags" Target="../tags/tag60.xml"/><Relationship Id="rId41" Type="http://schemas.openxmlformats.org/officeDocument/2006/relationships/tags" Target="../tags/tag81.xml"/><Relationship Id="rId54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tags" Target="../tags/tag46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tags" Target="../tags/tag76.xml"/><Relationship Id="rId4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9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10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0.xml"/><Relationship Id="rId7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3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5084763"/>
            <a:ext cx="770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主讲：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清华大学   贾庆山</a:t>
            </a:r>
            <a:b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</a:b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教材：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J.F. Kurose, K.W. Ross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Computer Networking: A Top-Down Approach, Addison Wiley, 7th Edition, 2017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机械工业出版社中文版，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5875" y="6424613"/>
            <a:ext cx="414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Special thanks to Prof. Kurose and Prof. Ross for presentation material</a:t>
            </a: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7519" y="548630"/>
            <a:ext cx="7848600" cy="367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  <a:t>计算机网络及应用</a:t>
            </a:r>
            <a:b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</a:br>
            <a:r>
              <a:rPr kumimoji="0" lang="en-US" altLang="zh-CN" sz="37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omputer Networks and Applications</a:t>
            </a:r>
            <a:b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第六章  链路层和局域网</a:t>
            </a:r>
            <a:b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b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差错检测和纠正技术、多路访问链路和协议、交换局域网、链路虚拟化、数据中心网络、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Web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页面请求的历程</a:t>
            </a: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855B8A-211C-4A36-A5B7-60073258FA0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Freeform 82"/>
          <p:cNvSpPr/>
          <p:nvPr>
            <p:custDataLst>
              <p:tags r:id="rId2"/>
            </p:custDataLst>
          </p:nvPr>
        </p:nvSpPr>
        <p:spPr bwMode="auto">
          <a:xfrm>
            <a:off x="4691063" y="3622675"/>
            <a:ext cx="2781300" cy="2574925"/>
          </a:xfrm>
          <a:custGeom>
            <a:avLst/>
            <a:gdLst>
              <a:gd name="T0" fmla="*/ 0 w 1752"/>
              <a:gd name="T1" fmla="*/ 0 h 1622"/>
              <a:gd name="T2" fmla="*/ 2147483647 w 1752"/>
              <a:gd name="T3" fmla="*/ 2147483647 h 1622"/>
              <a:gd name="T4" fmla="*/ 2147483647 w 1752"/>
              <a:gd name="T5" fmla="*/ 2147483647 h 1622"/>
              <a:gd name="T6" fmla="*/ 2147483647 w 1752"/>
              <a:gd name="T7" fmla="*/ 2147483647 h 1622"/>
              <a:gd name="T8" fmla="*/ 2147483647 w 1752"/>
              <a:gd name="T9" fmla="*/ 2147483647 h 1622"/>
              <a:gd name="T10" fmla="*/ 2147483647 w 1752"/>
              <a:gd name="T11" fmla="*/ 2147483647 h 1622"/>
              <a:gd name="T12" fmla="*/ 2147483647 w 1752"/>
              <a:gd name="T13" fmla="*/ 2147483647 h 1622"/>
              <a:gd name="T14" fmla="*/ 2147483647 w 1752"/>
              <a:gd name="T15" fmla="*/ 2147483647 h 1622"/>
              <a:gd name="T16" fmla="*/ 2147483647 w 1752"/>
              <a:gd name="T17" fmla="*/ 2147483647 h 1622"/>
              <a:gd name="T18" fmla="*/ 2147483647 w 1752"/>
              <a:gd name="T19" fmla="*/ 2147483647 h 1622"/>
              <a:gd name="T20" fmla="*/ 2147483647 w 1752"/>
              <a:gd name="T21" fmla="*/ 2147483647 h 1622"/>
              <a:gd name="T22" fmla="*/ 2147483647 w 1752"/>
              <a:gd name="T23" fmla="*/ 2147483647 h 1622"/>
              <a:gd name="T24" fmla="*/ 2147483647 w 1752"/>
              <a:gd name="T25" fmla="*/ 2147483647 h 1622"/>
              <a:gd name="T26" fmla="*/ 2147483647 w 1752"/>
              <a:gd name="T27" fmla="*/ 2147483647 h 1622"/>
              <a:gd name="T28" fmla="*/ 2147483647 w 1752"/>
              <a:gd name="T29" fmla="*/ 2147483647 h 1622"/>
              <a:gd name="T30" fmla="*/ 2147483647 w 1752"/>
              <a:gd name="T31" fmla="*/ 2147483647 h 1622"/>
              <a:gd name="T32" fmla="*/ 2147483647 w 1752"/>
              <a:gd name="T33" fmla="*/ 2147483647 h 1622"/>
              <a:gd name="T34" fmla="*/ 2147483647 w 1752"/>
              <a:gd name="T35" fmla="*/ 2147483647 h 1622"/>
              <a:gd name="T36" fmla="*/ 2147483647 w 1752"/>
              <a:gd name="T37" fmla="*/ 2147483647 h 1622"/>
              <a:gd name="T38" fmla="*/ 2147483647 w 1752"/>
              <a:gd name="T39" fmla="*/ 2147483647 h 1622"/>
              <a:gd name="T40" fmla="*/ 2147483647 w 1752"/>
              <a:gd name="T41" fmla="*/ 2147483647 h 1622"/>
              <a:gd name="T42" fmla="*/ 2147483647 w 1752"/>
              <a:gd name="T43" fmla="*/ 2147483647 h 1622"/>
              <a:gd name="T44" fmla="*/ 2147483647 w 1752"/>
              <a:gd name="T45" fmla="*/ 2147483647 h 1622"/>
              <a:gd name="T46" fmla="*/ 2147483647 w 1752"/>
              <a:gd name="T47" fmla="*/ 2147483647 h 1622"/>
              <a:gd name="T48" fmla="*/ 2147483647 w 1752"/>
              <a:gd name="T49" fmla="*/ 2147483647 h 1622"/>
              <a:gd name="T50" fmla="*/ 2147483647 w 1752"/>
              <a:gd name="T51" fmla="*/ 2147483647 h 1622"/>
              <a:gd name="T52" fmla="*/ 2147483647 w 1752"/>
              <a:gd name="T53" fmla="*/ 2147483647 h 1622"/>
              <a:gd name="T54" fmla="*/ 2147483647 w 1752"/>
              <a:gd name="T55" fmla="*/ 2147483647 h 1622"/>
              <a:gd name="T56" fmla="*/ 2147483647 w 1752"/>
              <a:gd name="T57" fmla="*/ 2147483647 h 1622"/>
              <a:gd name="T58" fmla="*/ 2147483647 w 1752"/>
              <a:gd name="T59" fmla="*/ 2147483647 h 1622"/>
              <a:gd name="T60" fmla="*/ 2147483647 w 1752"/>
              <a:gd name="T61" fmla="*/ 2147483647 h 1622"/>
              <a:gd name="T62" fmla="*/ 0 w 1752"/>
              <a:gd name="T63" fmla="*/ 0 h 16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52"/>
              <a:gd name="T97" fmla="*/ 0 h 1622"/>
              <a:gd name="T98" fmla="*/ 1752 w 1752"/>
              <a:gd name="T99" fmla="*/ 1622 h 162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4" name="Freeform 81"/>
          <p:cNvSpPr/>
          <p:nvPr>
            <p:custDataLst>
              <p:tags r:id="rId3"/>
            </p:custDataLst>
          </p:nvPr>
        </p:nvSpPr>
        <p:spPr bwMode="auto">
          <a:xfrm>
            <a:off x="3478213" y="3660775"/>
            <a:ext cx="1779587" cy="2370138"/>
          </a:xfrm>
          <a:custGeom>
            <a:avLst/>
            <a:gdLst>
              <a:gd name="T0" fmla="*/ 2147483647 w 1121"/>
              <a:gd name="T1" fmla="*/ 0 h 1493"/>
              <a:gd name="T2" fmla="*/ 2147483647 w 1121"/>
              <a:gd name="T3" fmla="*/ 2147483647 h 1493"/>
              <a:gd name="T4" fmla="*/ 2147483647 w 1121"/>
              <a:gd name="T5" fmla="*/ 2147483647 h 1493"/>
              <a:gd name="T6" fmla="*/ 2147483647 w 1121"/>
              <a:gd name="T7" fmla="*/ 2147483647 h 1493"/>
              <a:gd name="T8" fmla="*/ 2147483647 w 1121"/>
              <a:gd name="T9" fmla="*/ 2147483647 h 1493"/>
              <a:gd name="T10" fmla="*/ 2147483647 w 1121"/>
              <a:gd name="T11" fmla="*/ 2147483647 h 1493"/>
              <a:gd name="T12" fmla="*/ 2147483647 w 1121"/>
              <a:gd name="T13" fmla="*/ 2147483647 h 1493"/>
              <a:gd name="T14" fmla="*/ 2147483647 w 1121"/>
              <a:gd name="T15" fmla="*/ 2147483647 h 1493"/>
              <a:gd name="T16" fmla="*/ 2147483647 w 1121"/>
              <a:gd name="T17" fmla="*/ 2147483647 h 1493"/>
              <a:gd name="T18" fmla="*/ 2147483647 w 1121"/>
              <a:gd name="T19" fmla="*/ 2147483647 h 1493"/>
              <a:gd name="T20" fmla="*/ 2147483647 w 1121"/>
              <a:gd name="T21" fmla="*/ 2147483647 h 1493"/>
              <a:gd name="T22" fmla="*/ 2147483647 w 1121"/>
              <a:gd name="T23" fmla="*/ 2147483647 h 1493"/>
              <a:gd name="T24" fmla="*/ 2147483647 w 1121"/>
              <a:gd name="T25" fmla="*/ 2147483647 h 1493"/>
              <a:gd name="T26" fmla="*/ 2147483647 w 1121"/>
              <a:gd name="T27" fmla="*/ 2147483647 h 1493"/>
              <a:gd name="T28" fmla="*/ 2147483647 w 1121"/>
              <a:gd name="T29" fmla="*/ 2147483647 h 1493"/>
              <a:gd name="T30" fmla="*/ 2147483647 w 1121"/>
              <a:gd name="T31" fmla="*/ 2147483647 h 1493"/>
              <a:gd name="T32" fmla="*/ 2147483647 w 1121"/>
              <a:gd name="T33" fmla="*/ 2147483647 h 1493"/>
              <a:gd name="T34" fmla="*/ 2147483647 w 1121"/>
              <a:gd name="T35" fmla="*/ 2147483647 h 1493"/>
              <a:gd name="T36" fmla="*/ 2147483647 w 1121"/>
              <a:gd name="T37" fmla="*/ 2147483647 h 1493"/>
              <a:gd name="T38" fmla="*/ 2147483647 w 1121"/>
              <a:gd name="T39" fmla="*/ 2147483647 h 1493"/>
              <a:gd name="T40" fmla="*/ 2147483647 w 1121"/>
              <a:gd name="T41" fmla="*/ 2147483647 h 1493"/>
              <a:gd name="T42" fmla="*/ 2147483647 w 1121"/>
              <a:gd name="T43" fmla="*/ 2147483647 h 1493"/>
              <a:gd name="T44" fmla="*/ 2147483647 w 1121"/>
              <a:gd name="T45" fmla="*/ 2147483647 h 1493"/>
              <a:gd name="T46" fmla="*/ 2147483647 w 1121"/>
              <a:gd name="T47" fmla="*/ 2147483647 h 1493"/>
              <a:gd name="T48" fmla="*/ 2147483647 w 1121"/>
              <a:gd name="T49" fmla="*/ 2147483647 h 1493"/>
              <a:gd name="T50" fmla="*/ 2147483647 w 1121"/>
              <a:gd name="T51" fmla="*/ 2147483647 h 1493"/>
              <a:gd name="T52" fmla="*/ 2147483647 w 1121"/>
              <a:gd name="T53" fmla="*/ 2147483647 h 1493"/>
              <a:gd name="T54" fmla="*/ 2147483647 w 1121"/>
              <a:gd name="T55" fmla="*/ 2147483647 h 1493"/>
              <a:gd name="T56" fmla="*/ 2147483647 w 1121"/>
              <a:gd name="T57" fmla="*/ 2147483647 h 1493"/>
              <a:gd name="T58" fmla="*/ 2147483647 w 1121"/>
              <a:gd name="T59" fmla="*/ 2147483647 h 1493"/>
              <a:gd name="T60" fmla="*/ 2147483647 w 1121"/>
              <a:gd name="T61" fmla="*/ 2147483647 h 1493"/>
              <a:gd name="T62" fmla="*/ 2147483647 w 1121"/>
              <a:gd name="T63" fmla="*/ 2147483647 h 1493"/>
              <a:gd name="T64" fmla="*/ 2147483647 w 1121"/>
              <a:gd name="T65" fmla="*/ 0 h 14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21"/>
              <a:gd name="T100" fmla="*/ 0 h 1493"/>
              <a:gd name="T101" fmla="*/ 1121 w 1121"/>
              <a:gd name="T102" fmla="*/ 1493 h 149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5" name="Freeform 80"/>
          <p:cNvSpPr/>
          <p:nvPr>
            <p:custDataLst>
              <p:tags r:id="rId4"/>
            </p:custDataLst>
          </p:nvPr>
        </p:nvSpPr>
        <p:spPr bwMode="auto">
          <a:xfrm>
            <a:off x="1265238" y="3419475"/>
            <a:ext cx="3128962" cy="2560638"/>
          </a:xfrm>
          <a:custGeom>
            <a:avLst/>
            <a:gdLst>
              <a:gd name="T0" fmla="*/ 2147483647 w 1971"/>
              <a:gd name="T1" fmla="*/ 2147483647 h 1613"/>
              <a:gd name="T2" fmla="*/ 2147483647 w 1971"/>
              <a:gd name="T3" fmla="*/ 2147483647 h 1613"/>
              <a:gd name="T4" fmla="*/ 2147483647 w 1971"/>
              <a:gd name="T5" fmla="*/ 2147483647 h 1613"/>
              <a:gd name="T6" fmla="*/ 2147483647 w 1971"/>
              <a:gd name="T7" fmla="*/ 2147483647 h 1613"/>
              <a:gd name="T8" fmla="*/ 2147483647 w 1971"/>
              <a:gd name="T9" fmla="*/ 2147483647 h 1613"/>
              <a:gd name="T10" fmla="*/ 2147483647 w 1971"/>
              <a:gd name="T11" fmla="*/ 2147483647 h 1613"/>
              <a:gd name="T12" fmla="*/ 2147483647 w 1971"/>
              <a:gd name="T13" fmla="*/ 2147483647 h 1613"/>
              <a:gd name="T14" fmla="*/ 2147483647 w 1971"/>
              <a:gd name="T15" fmla="*/ 2147483647 h 1613"/>
              <a:gd name="T16" fmla="*/ 2147483647 w 1971"/>
              <a:gd name="T17" fmla="*/ 2147483647 h 1613"/>
              <a:gd name="T18" fmla="*/ 2147483647 w 1971"/>
              <a:gd name="T19" fmla="*/ 2147483647 h 1613"/>
              <a:gd name="T20" fmla="*/ 2147483647 w 1971"/>
              <a:gd name="T21" fmla="*/ 2147483647 h 1613"/>
              <a:gd name="T22" fmla="*/ 2147483647 w 1971"/>
              <a:gd name="T23" fmla="*/ 2147483647 h 1613"/>
              <a:gd name="T24" fmla="*/ 2147483647 w 1971"/>
              <a:gd name="T25" fmla="*/ 2147483647 h 1613"/>
              <a:gd name="T26" fmla="*/ 2147483647 w 1971"/>
              <a:gd name="T27" fmla="*/ 2147483647 h 1613"/>
              <a:gd name="T28" fmla="*/ 2147483647 w 1971"/>
              <a:gd name="T29" fmla="*/ 2147483647 h 1613"/>
              <a:gd name="T30" fmla="*/ 2147483647 w 1971"/>
              <a:gd name="T31" fmla="*/ 2147483647 h 1613"/>
              <a:gd name="T32" fmla="*/ 2147483647 w 1971"/>
              <a:gd name="T33" fmla="*/ 2147483647 h 1613"/>
              <a:gd name="T34" fmla="*/ 2147483647 w 1971"/>
              <a:gd name="T35" fmla="*/ 2147483647 h 1613"/>
              <a:gd name="T36" fmla="*/ 2147483647 w 1971"/>
              <a:gd name="T37" fmla="*/ 2147483647 h 1613"/>
              <a:gd name="T38" fmla="*/ 2147483647 w 1971"/>
              <a:gd name="T39" fmla="*/ 2147483647 h 1613"/>
              <a:gd name="T40" fmla="*/ 0 w 1971"/>
              <a:gd name="T41" fmla="*/ 2147483647 h 1613"/>
              <a:gd name="T42" fmla="*/ 2147483647 w 1971"/>
              <a:gd name="T43" fmla="*/ 2147483647 h 1613"/>
              <a:gd name="T44" fmla="*/ 2147483647 w 1971"/>
              <a:gd name="T45" fmla="*/ 2147483647 h 1613"/>
              <a:gd name="T46" fmla="*/ 2147483647 w 1971"/>
              <a:gd name="T47" fmla="*/ 2147483647 h 1613"/>
              <a:gd name="T48" fmla="*/ 2147483647 w 1971"/>
              <a:gd name="T49" fmla="*/ 2147483647 h 1613"/>
              <a:gd name="T50" fmla="*/ 2147483647 w 1971"/>
              <a:gd name="T51" fmla="*/ 2147483647 h 1613"/>
              <a:gd name="T52" fmla="*/ 2147483647 w 1971"/>
              <a:gd name="T53" fmla="*/ 2147483647 h 1613"/>
              <a:gd name="T54" fmla="*/ 2147483647 w 1971"/>
              <a:gd name="T55" fmla="*/ 2147483647 h 1613"/>
              <a:gd name="T56" fmla="*/ 2147483647 w 1971"/>
              <a:gd name="T57" fmla="*/ 2147483647 h 1613"/>
              <a:gd name="T58" fmla="*/ 2147483647 w 1971"/>
              <a:gd name="T59" fmla="*/ 2147483647 h 1613"/>
              <a:gd name="T60" fmla="*/ 2147483647 w 1971"/>
              <a:gd name="T61" fmla="*/ 2147483647 h 1613"/>
              <a:gd name="T62" fmla="*/ 2147483647 w 1971"/>
              <a:gd name="T63" fmla="*/ 2147483647 h 1613"/>
              <a:gd name="T64" fmla="*/ 2147483647 w 1971"/>
              <a:gd name="T65" fmla="*/ 2147483647 h 1613"/>
              <a:gd name="T66" fmla="*/ 2147483647 w 1971"/>
              <a:gd name="T67" fmla="*/ 2147483647 h 1613"/>
              <a:gd name="T68" fmla="*/ 2147483647 w 1971"/>
              <a:gd name="T69" fmla="*/ 2147483647 h 1613"/>
              <a:gd name="T70" fmla="*/ 2147483647 w 1971"/>
              <a:gd name="T71" fmla="*/ 2147483647 h 1613"/>
              <a:gd name="T72" fmla="*/ 2147483647 w 1971"/>
              <a:gd name="T73" fmla="*/ 2147483647 h 1613"/>
              <a:gd name="T74" fmla="*/ 2147483647 w 1971"/>
              <a:gd name="T75" fmla="*/ 2147483647 h 1613"/>
              <a:gd name="T76" fmla="*/ 2147483647 w 1971"/>
              <a:gd name="T77" fmla="*/ 2147483647 h 1613"/>
              <a:gd name="T78" fmla="*/ 2147483647 w 1971"/>
              <a:gd name="T79" fmla="*/ 2147483647 h 1613"/>
              <a:gd name="T80" fmla="*/ 2147483647 w 1971"/>
              <a:gd name="T81" fmla="*/ 2147483647 h 1613"/>
              <a:gd name="T82" fmla="*/ 2147483647 w 1971"/>
              <a:gd name="T83" fmla="*/ 2147483647 h 1613"/>
              <a:gd name="T84" fmla="*/ 2147483647 w 1971"/>
              <a:gd name="T85" fmla="*/ 2147483647 h 1613"/>
              <a:gd name="T86" fmla="*/ 2147483647 w 1971"/>
              <a:gd name="T87" fmla="*/ 2147483647 h 1613"/>
              <a:gd name="T88" fmla="*/ 2147483647 w 1971"/>
              <a:gd name="T89" fmla="*/ 2147483647 h 1613"/>
              <a:gd name="T90" fmla="*/ 2147483647 w 1971"/>
              <a:gd name="T91" fmla="*/ 2147483647 h 16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971"/>
              <a:gd name="T139" fmla="*/ 0 h 1613"/>
              <a:gd name="T140" fmla="*/ 1971 w 1971"/>
              <a:gd name="T141" fmla="*/ 1613 h 161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6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46100" y="428625"/>
            <a:ext cx="7772400" cy="857250"/>
          </a:xfrm>
        </p:spPr>
        <p:txBody>
          <a:bodyPr/>
          <a:lstStyle/>
          <a:p>
            <a:r>
              <a:rPr lang="zh-CN" altLang="en-US" dirty="0"/>
              <a:t>交换机</a:t>
            </a:r>
            <a:r>
              <a:rPr lang="en-US" altLang="zh-CN" dirty="0"/>
              <a:t>: </a:t>
            </a:r>
            <a:r>
              <a:rPr lang="zh-CN" altLang="en-US" dirty="0"/>
              <a:t>网络流量的隔离</a:t>
            </a:r>
            <a:endParaRPr lang="en-US" altLang="zh-CN" dirty="0"/>
          </a:p>
        </p:txBody>
      </p:sp>
      <p:sp>
        <p:nvSpPr>
          <p:cNvPr id="8207" name="Rectangle 3"/>
          <p:cNvSpPr>
            <a:spLocks noGrp="1" noChangeArrowheads="1"/>
          </p:cNvSpPr>
          <p:nvPr>
            <p:ph idx="1"/>
            <p:custDataLst>
              <p:tags r:id="rId6"/>
            </p:custDataLst>
          </p:nvPr>
        </p:nvSpPr>
        <p:spPr>
          <a:xfrm>
            <a:off x="790575" y="1428750"/>
            <a:ext cx="7881938" cy="2000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安装交换机以后，把子网分成了几个</a:t>
            </a:r>
            <a:r>
              <a:rPr lang="en-US" altLang="zh-CN" sz="2400"/>
              <a:t>LAN </a:t>
            </a:r>
            <a:r>
              <a:rPr lang="zh-CN" altLang="en-US" sz="2400"/>
              <a:t>网段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交换机对分组进行</a:t>
            </a:r>
            <a:r>
              <a:rPr lang="zh-CN" altLang="en-US" sz="2400">
                <a:solidFill>
                  <a:srgbClr val="FF0000"/>
                </a:solidFill>
              </a:rPr>
              <a:t>过滤</a:t>
            </a:r>
            <a:r>
              <a:rPr lang="en-US" altLang="zh-CN" sz="2400"/>
              <a:t>: 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同一网段的帧通常不被转发到其他的网段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zh-CN" altLang="en-US" sz="2400"/>
              <a:t>每个网段成为一个单独的冲突域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collision  domains</a:t>
            </a:r>
            <a:endParaRPr lang="en-US" altLang="zh-CN" sz="2400"/>
          </a:p>
        </p:txBody>
      </p:sp>
      <p:sp>
        <p:nvSpPr>
          <p:cNvPr id="8214" name="Slide Number Placehold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C2E590-572F-4C57-B099-79A3817CBA9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78"/>
          <p:cNvGrpSpPr/>
          <p:nvPr>
            <p:custDataLst>
              <p:tags r:id="rId8"/>
            </p:custDataLst>
          </p:nvPr>
        </p:nvGrpSpPr>
        <p:grpSpPr bwMode="auto">
          <a:xfrm>
            <a:off x="1525588" y="3357563"/>
            <a:ext cx="5835650" cy="2514600"/>
            <a:chOff x="602" y="2283"/>
            <a:chExt cx="3676" cy="1584"/>
          </a:xfrm>
        </p:grpSpPr>
        <p:sp>
          <p:nvSpPr>
            <p:cNvPr id="8215" name="Rectangle 4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20" y="3240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194" name="Object 2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879" y="3440"/>
            <a:ext cx="26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0" name="Clip" r:id="rId47" imgW="1307465" imgH="1083945" progId="">
                    <p:embed/>
                  </p:oleObj>
                </mc:Choice>
                <mc:Fallback>
                  <p:oleObj name="Clip" r:id="rId47" imgW="1307465" imgH="1083945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3440"/>
                          <a:ext cx="262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2583" y="344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1" name="Clip" r:id="rId49" imgW="1307465" imgH="1083945" progId="">
                    <p:embed/>
                  </p:oleObj>
                </mc:Choice>
                <mc:Fallback>
                  <p:oleObj name="Clip" r:id="rId49" imgW="1307465" imgH="1083945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448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4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3095" y="3419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2" name="Clip" r:id="rId50" imgW="1307465" imgH="1083945" progId="">
                    <p:embed/>
                  </p:oleObj>
                </mc:Choice>
                <mc:Fallback>
                  <p:oleObj name="Clip" r:id="rId50" imgW="1307465" imgH="1083945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419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294" y="345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3" name="Clip" r:id="rId51" imgW="1307465" imgH="1083945" progId="">
                    <p:embed/>
                  </p:oleObj>
                </mc:Choice>
                <mc:Fallback>
                  <p:oleObj name="Clip" r:id="rId51" imgW="1307465" imgH="1083945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3456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Rectangle 4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80" y="3245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7" name="Rectangle 5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90" y="3239"/>
              <a:ext cx="182" cy="4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198" name="Object 6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887" y="335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4" name="Clip" r:id="rId52" imgW="1307465" imgH="1083945" progId="">
                    <p:embed/>
                  </p:oleObj>
                </mc:Choice>
                <mc:Fallback>
                  <p:oleObj name="Clip" r:id="rId52" imgW="1307465" imgH="1083945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3352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7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2163" y="365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5" name="Clip" r:id="rId53" imgW="1307465" imgH="1083945" progId="">
                    <p:embed/>
                  </p:oleObj>
                </mc:Choice>
                <mc:Fallback>
                  <p:oleObj name="Clip" r:id="rId53" imgW="1307465" imgH="1083945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653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4015" y="333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6" name="Clip" r:id="rId54" imgW="1307465" imgH="1083945" progId="">
                    <p:embed/>
                  </p:oleObj>
                </mc:Choice>
                <mc:Fallback>
                  <p:oleObj name="Clip" r:id="rId54" imgW="1307465" imgH="1083945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3332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3540" y="3565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7" name="Clip" r:id="rId55" imgW="1307465" imgH="1083945" progId="">
                    <p:embed/>
                  </p:oleObj>
                </mc:Choice>
                <mc:Fallback>
                  <p:oleObj name="Clip" r:id="rId55" imgW="1307465" imgH="1083945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3565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602" y="313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8" name="Clip" r:id="rId56" imgW="1307465" imgH="1083945" progId="">
                    <p:embed/>
                  </p:oleObj>
                </mc:Choice>
                <mc:Fallback>
                  <p:oleObj name="Clip" r:id="rId56" imgW="1307465" imgH="1083945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3138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5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839" y="324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9" name="Line 5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083" y="3271"/>
              <a:ext cx="17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0" name="Line 5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47" y="3289"/>
              <a:ext cx="4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1" name="Line 5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2132" y="3265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" name="Line 6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2330" y="3277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3" name="Line 6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522" y="3241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4" name="Line 6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3327" y="3289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5" name="Line 6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3644" y="3271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6" name="Line 6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722" y="3222"/>
              <a:ext cx="32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Group 65"/>
            <p:cNvGrpSpPr/>
            <p:nvPr/>
          </p:nvGrpSpPr>
          <p:grpSpPr bwMode="auto">
            <a:xfrm>
              <a:off x="2353" y="2317"/>
              <a:ext cx="234" cy="159"/>
              <a:chOff x="620" y="1640"/>
              <a:chExt cx="288" cy="209"/>
            </a:xfrm>
          </p:grpSpPr>
          <p:sp>
            <p:nvSpPr>
              <p:cNvPr id="8235" name="Line 6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36" name="Rectangle 67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" name="Group 68"/>
              <p:cNvGrpSpPr/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8238" name="Line 69"/>
                <p:cNvSpPr>
                  <a:spLocks noChangeShapeType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39" name="Line 70"/>
                <p:cNvSpPr>
                  <a:spLocks noChangeShapeType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228" name="Line 7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1341" y="2477"/>
              <a:ext cx="1049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9" name="Line 7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488" y="2471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0" name="Line 7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 flipV="1">
              <a:off x="2588" y="2440"/>
              <a:ext cx="94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1" name="Text Box 74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452" y="3115"/>
              <a:ext cx="3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hub</a:t>
              </a:r>
            </a:p>
          </p:txBody>
        </p:sp>
        <p:sp>
          <p:nvSpPr>
            <p:cNvPr id="8232" name="Text Box 7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587" y="3120"/>
              <a:ext cx="3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hub</a:t>
              </a:r>
            </a:p>
          </p:txBody>
        </p:sp>
        <p:sp>
          <p:nvSpPr>
            <p:cNvPr id="8233" name="Text Box 76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741" y="3040"/>
              <a:ext cx="3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hub</a:t>
              </a:r>
            </a:p>
          </p:txBody>
        </p:sp>
        <p:sp>
          <p:nvSpPr>
            <p:cNvPr id="8234" name="Text Box 77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672" y="2283"/>
              <a:ext cx="5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switch</a:t>
              </a:r>
            </a:p>
          </p:txBody>
        </p:sp>
      </p:grpSp>
      <p:sp>
        <p:nvSpPr>
          <p:cNvPr id="8209" name="Text Box 8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00150" y="5921375"/>
            <a:ext cx="182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collision domain</a:t>
            </a:r>
          </a:p>
        </p:txBody>
      </p:sp>
      <p:sp>
        <p:nvSpPr>
          <p:cNvPr id="8210" name="Text Box 8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59138" y="5995988"/>
            <a:ext cx="182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collision domain</a:t>
            </a:r>
          </a:p>
        </p:txBody>
      </p:sp>
      <p:sp>
        <p:nvSpPr>
          <p:cNvPr id="8211" name="Text Box 8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75075" y="5986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2" name="Text Box 8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80238" y="3816350"/>
            <a:ext cx="109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collision </a:t>
            </a:r>
            <a:b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domain</a:t>
            </a:r>
          </a:p>
        </p:txBody>
      </p:sp>
      <p:sp>
        <p:nvSpPr>
          <p:cNvPr id="4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More on Switches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直接转发 </a:t>
            </a:r>
            <a:r>
              <a:rPr lang="en-US" altLang="zh-CN" dirty="0">
                <a:solidFill>
                  <a:srgbClr val="FF0000"/>
                </a:solidFill>
              </a:rPr>
              <a:t>cut-through switching:</a:t>
            </a:r>
            <a:r>
              <a:rPr lang="en-US" altLang="zh-CN" dirty="0"/>
              <a:t> </a:t>
            </a:r>
            <a:r>
              <a:rPr lang="zh-CN" altLang="en-US" dirty="0"/>
              <a:t>直接把帧从输入端口向输出端口转发，不必等收到整个完整的帧</a:t>
            </a:r>
            <a:endParaRPr lang="en-US" altLang="zh-CN" dirty="0"/>
          </a:p>
          <a:p>
            <a:pPr lvl="1"/>
            <a:r>
              <a:rPr lang="zh-CN" altLang="en-US" dirty="0"/>
              <a:t>可以略微减少时延</a:t>
            </a:r>
            <a:endParaRPr lang="en-US" altLang="zh-CN" dirty="0"/>
          </a:p>
          <a:p>
            <a:pPr lvl="1"/>
            <a:r>
              <a:rPr lang="zh-CN" altLang="en-US" dirty="0"/>
              <a:t>对比存储转发</a:t>
            </a:r>
            <a:r>
              <a:rPr lang="en-US" altLang="zh-CN" dirty="0"/>
              <a:t>store-and-forward</a:t>
            </a:r>
          </a:p>
          <a:p>
            <a:r>
              <a:rPr lang="zh-CN" altLang="en-US" dirty="0"/>
              <a:t>可以是共享</a:t>
            </a:r>
            <a:r>
              <a:rPr lang="en-US" altLang="zh-CN" dirty="0"/>
              <a:t>(</a:t>
            </a:r>
            <a:r>
              <a:rPr lang="zh-CN" altLang="en-US" dirty="0"/>
              <a:t>段交换</a:t>
            </a:r>
            <a:r>
              <a:rPr lang="en-US" altLang="zh-CN" dirty="0"/>
              <a:t>)/</a:t>
            </a:r>
            <a:r>
              <a:rPr lang="zh-CN" altLang="en-US" dirty="0"/>
              <a:t>独享</a:t>
            </a:r>
            <a:r>
              <a:rPr lang="en-US" altLang="zh-CN" dirty="0"/>
              <a:t>(</a:t>
            </a:r>
            <a:r>
              <a:rPr lang="zh-CN" altLang="en-US" dirty="0"/>
              <a:t>端口交换</a:t>
            </a:r>
            <a:r>
              <a:rPr lang="en-US" altLang="zh-CN" dirty="0"/>
              <a:t>)</a:t>
            </a:r>
            <a:r>
              <a:rPr lang="zh-CN" altLang="en-US" dirty="0"/>
              <a:t>以及</a:t>
            </a:r>
            <a:r>
              <a:rPr lang="en-US" altLang="zh-CN" dirty="0"/>
              <a:t>10/100/1000 Mbps </a:t>
            </a:r>
            <a:r>
              <a:rPr lang="zh-CN" altLang="en-US" dirty="0"/>
              <a:t>多种接口的混合组网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0965E5-8C8F-48CA-9795-FF5EBB5D926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81155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用交换机组网</a:t>
            </a:r>
          </a:p>
        </p:txBody>
      </p:sp>
      <p:pic>
        <p:nvPicPr>
          <p:cNvPr id="44037" name="Picture 3" descr="kurose_c05f29"/>
          <p:cNvPicPr preferRelativeResize="0"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4"/>
          <a:stretch>
            <a:fillRect/>
          </a:stretch>
        </p:blipFill>
        <p:spPr>
          <a:xfrm>
            <a:off x="1731574" y="1447800"/>
            <a:ext cx="6138051" cy="4011304"/>
          </a:xfrm>
          <a:noFill/>
        </p:spPr>
      </p:pic>
      <p:sp>
        <p:nvSpPr>
          <p:cNvPr id="4403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0DAB2F-07A2-4940-ABAF-F7A3492015F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3" descr="kurose_c05f29"/>
          <p:cNvPicPr preferRelativeResize="0"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t="89583"/>
          <a:stretch>
            <a:fillRect/>
          </a:stretch>
        </p:blipFill>
        <p:spPr>
          <a:xfrm>
            <a:off x="2843808" y="5473001"/>
            <a:ext cx="4925741" cy="476279"/>
          </a:xfrm>
          <a:prstGeom prst="rect">
            <a:avLst/>
          </a:prstGeom>
          <a:noFill/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60648"/>
            <a:ext cx="8229600" cy="811560"/>
          </a:xfrm>
        </p:spPr>
        <p:txBody>
          <a:bodyPr/>
          <a:lstStyle/>
          <a:p>
            <a:pPr eaLnBrk="1" hangingPunct="1"/>
            <a:r>
              <a:rPr lang="zh-CN" altLang="en-US" dirty="0"/>
              <a:t>交换机与路由器  </a:t>
            </a:r>
            <a:r>
              <a:rPr lang="en-US" altLang="zh-CN" dirty="0"/>
              <a:t>Switch vs. Router</a:t>
            </a:r>
          </a:p>
        </p:txBody>
      </p:sp>
      <p:pic>
        <p:nvPicPr>
          <p:cNvPr id="45061" name="Picture 3" descr="kurose_c05f33"/>
          <p:cNvPicPr preferRelativeResize="0"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2"/>
          <a:stretch>
            <a:fillRect/>
          </a:stretch>
        </p:blipFill>
        <p:spPr>
          <a:xfrm>
            <a:off x="1043608" y="1268760"/>
            <a:ext cx="6673850" cy="2239743"/>
          </a:xfrm>
          <a:noFill/>
        </p:spPr>
      </p:pic>
      <p:sp>
        <p:nvSpPr>
          <p:cNvPr id="45058" name="Slide Number Placeholder 6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537354-597B-47CE-816E-1B04E03DA35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5576" y="3645024"/>
            <a:ext cx="7981950" cy="2808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都是存储转发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store-and-forward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设备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Char char="¨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路由器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网络层设备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检查网络层的数据报头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Char char="¨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交换机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链路层设备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检查链路层的帧头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，效率更高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路由器负责维护路由表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实现选路算法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交换机负责维护交换表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实现过滤和自学习算法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路由器组网规模更大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路由器：千量级主机数；交换机：百量级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几种网络设备的比较</a:t>
            </a:r>
          </a:p>
        </p:txBody>
      </p:sp>
      <p:pic>
        <p:nvPicPr>
          <p:cNvPr id="46085" name="Picture 3" descr="kurose_c05t01"/>
          <p:cNvPicPr preferRelativeResize="0"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49450"/>
            <a:ext cx="8229600" cy="2919413"/>
          </a:xfrm>
          <a:noFill/>
        </p:spPr>
      </p:pic>
      <p:sp>
        <p:nvSpPr>
          <p:cNvPr id="46082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8B4FA9-C5E9-45E1-9291-CEC13F0807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15475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已淘汰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交换局域网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15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2022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W11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3789040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链路层寻址与</a:t>
            </a:r>
            <a:r>
              <a:rPr lang="en-US" altLang="zh-CN" sz="2000" dirty="0"/>
              <a:t>ARP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以太网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链路层交换机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虚拟局域网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VLAN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539552" y="4509120"/>
            <a:ext cx="750178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链路虚拟化：网络作为链路层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数据中心网络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回顾：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页面请求的历程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/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/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98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/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9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/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9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/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92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/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90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81280" name="Group 44"/>
          <p:cNvGrpSpPr/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88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/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8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/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8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/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82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/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80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/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78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/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7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81296" name="Group 44"/>
          <p:cNvGrpSpPr/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7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81298" name="Group 906"/>
          <p:cNvGrpSpPr/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343" name="Freeform 90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346" name="Group 91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348" name="Group 91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351" name="Group 921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352" name="Freeform 92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355" name="Freeform 92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358" name="Freeform 932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1300" name="Group 906"/>
          <p:cNvGrpSpPr/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303" name="Freeform 909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306" name="Group 912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308" name="Group 916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311" name="Group 921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312" name="Freeform 924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315" name="Freeform 929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318" name="Freeform 932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Gill Sans MT" panose="020B0502020104020203" pitchFamily="34" charset="0"/>
              </a:rPr>
              <a:t>虚拟局域网（</a:t>
            </a:r>
            <a:r>
              <a:rPr lang="en-US" altLang="zh-CN" dirty="0">
                <a:latin typeface="Gill Sans MT" panose="020B0502020104020203" pitchFamily="34" charset="0"/>
              </a:rPr>
              <a:t>VLAN</a:t>
            </a:r>
            <a:r>
              <a:rPr lang="zh-CN" altLang="en-US" dirty="0">
                <a:latin typeface="Gill Sans MT" panose="020B0502020104020203" pitchFamily="34" charset="0"/>
              </a:rPr>
              <a:t>）：</a:t>
            </a:r>
            <a:r>
              <a:rPr lang="zh-CN" altLang="en-US" dirty="0">
                <a:latin typeface="Gill Sans MT" panose="020B0502020104020203" pitchFamily="34" charset="0"/>
                <a:cs typeface="+mj-cs"/>
              </a:rPr>
              <a:t>动机</a:t>
            </a:r>
            <a:endParaRPr lang="en-US" dirty="0"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4" name="Group 347"/>
          <p:cNvGrpSpPr/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-1" fmla="*/ 0 w 3640627"/>
                <a:gd name="connsiteY0-2" fmla="*/ 242051 h 923747"/>
                <a:gd name="connsiteX1-3" fmla="*/ 655168 w 3640627"/>
                <a:gd name="connsiteY1-4" fmla="*/ 16495 h 923747"/>
                <a:gd name="connsiteX2-5" fmla="*/ 1809765 w 3640627"/>
                <a:gd name="connsiteY2-6" fmla="*/ 511360 h 923747"/>
                <a:gd name="connsiteX3-7" fmla="*/ 2964363 w 3640627"/>
                <a:gd name="connsiteY3-8" fmla="*/ 0 h 923747"/>
                <a:gd name="connsiteX4-9" fmla="*/ 3640627 w 3640627"/>
                <a:gd name="connsiteY4-10" fmla="*/ 197946 h 923747"/>
                <a:gd name="connsiteX5-11" fmla="*/ 3195282 w 3640627"/>
                <a:gd name="connsiteY5-12" fmla="*/ 461874 h 923747"/>
                <a:gd name="connsiteX6-13" fmla="*/ 2980857 w 3640627"/>
                <a:gd name="connsiteY6-14" fmla="*/ 379396 h 923747"/>
                <a:gd name="connsiteX7-15" fmla="*/ 1826259 w 3640627"/>
                <a:gd name="connsiteY7-16" fmla="*/ 923747 h 923747"/>
                <a:gd name="connsiteX8-17" fmla="*/ 671662 w 3640627"/>
                <a:gd name="connsiteY8-18" fmla="*/ 412387 h 923747"/>
                <a:gd name="connsiteX9-19" fmla="*/ 523214 w 3640627"/>
                <a:gd name="connsiteY9-20" fmla="*/ 478369 h 923747"/>
                <a:gd name="connsiteX10-21" fmla="*/ 0 w 3640627"/>
                <a:gd name="connsiteY10-22" fmla="*/ 242051 h 923747"/>
                <a:gd name="connsiteX0-23" fmla="*/ 0 w 3640627"/>
                <a:gd name="connsiteY0-24" fmla="*/ 242051 h 923747"/>
                <a:gd name="connsiteX1-25" fmla="*/ 655168 w 3640627"/>
                <a:gd name="connsiteY1-26" fmla="*/ 16495 h 923747"/>
                <a:gd name="connsiteX2-27" fmla="*/ 1809765 w 3640627"/>
                <a:gd name="connsiteY2-28" fmla="*/ 511360 h 923747"/>
                <a:gd name="connsiteX3-29" fmla="*/ 2964363 w 3640627"/>
                <a:gd name="connsiteY3-30" fmla="*/ 0 h 923747"/>
                <a:gd name="connsiteX4-31" fmla="*/ 3640627 w 3640627"/>
                <a:gd name="connsiteY4-32" fmla="*/ 197946 h 923747"/>
                <a:gd name="connsiteX5-33" fmla="*/ 3195282 w 3640627"/>
                <a:gd name="connsiteY5-34" fmla="*/ 461874 h 923747"/>
                <a:gd name="connsiteX6-35" fmla="*/ 2980857 w 3640627"/>
                <a:gd name="connsiteY6-36" fmla="*/ 379396 h 923747"/>
                <a:gd name="connsiteX7-37" fmla="*/ 1826259 w 3640627"/>
                <a:gd name="connsiteY7-38" fmla="*/ 923747 h 923747"/>
                <a:gd name="connsiteX8-39" fmla="*/ 671662 w 3640627"/>
                <a:gd name="connsiteY8-40" fmla="*/ 412387 h 923747"/>
                <a:gd name="connsiteX9-41" fmla="*/ 523214 w 3640627"/>
                <a:gd name="connsiteY9-42" fmla="*/ 482971 h 923747"/>
                <a:gd name="connsiteX10-43" fmla="*/ 0 w 3640627"/>
                <a:gd name="connsiteY10-44" fmla="*/ 242051 h 923747"/>
                <a:gd name="connsiteX0-45" fmla="*/ 0 w 3640627"/>
                <a:gd name="connsiteY0-46" fmla="*/ 242051 h 923747"/>
                <a:gd name="connsiteX1-47" fmla="*/ 655168 w 3640627"/>
                <a:gd name="connsiteY1-48" fmla="*/ 16495 h 923747"/>
                <a:gd name="connsiteX2-49" fmla="*/ 1809765 w 3640627"/>
                <a:gd name="connsiteY2-50" fmla="*/ 511360 h 923747"/>
                <a:gd name="connsiteX3-51" fmla="*/ 2964363 w 3640627"/>
                <a:gd name="connsiteY3-52" fmla="*/ 0 h 923747"/>
                <a:gd name="connsiteX4-53" fmla="*/ 3640627 w 3640627"/>
                <a:gd name="connsiteY4-54" fmla="*/ 197946 h 923747"/>
                <a:gd name="connsiteX5-55" fmla="*/ 3195282 w 3640627"/>
                <a:gd name="connsiteY5-56" fmla="*/ 461874 h 923747"/>
                <a:gd name="connsiteX6-57" fmla="*/ 2980857 w 3640627"/>
                <a:gd name="connsiteY6-58" fmla="*/ 379396 h 923747"/>
                <a:gd name="connsiteX7-59" fmla="*/ 1826259 w 3640627"/>
                <a:gd name="connsiteY7-60" fmla="*/ 923747 h 923747"/>
                <a:gd name="connsiteX8-61" fmla="*/ 690067 w 3640627"/>
                <a:gd name="connsiteY8-62" fmla="*/ 412387 h 923747"/>
                <a:gd name="connsiteX9-63" fmla="*/ 523214 w 3640627"/>
                <a:gd name="connsiteY9-64" fmla="*/ 482971 h 923747"/>
                <a:gd name="connsiteX10-65" fmla="*/ 0 w 3640627"/>
                <a:gd name="connsiteY10-66" fmla="*/ 242051 h 923747"/>
                <a:gd name="connsiteX0-67" fmla="*/ 0 w 3640627"/>
                <a:gd name="connsiteY0-68" fmla="*/ 242051 h 946755"/>
                <a:gd name="connsiteX1-69" fmla="*/ 655168 w 3640627"/>
                <a:gd name="connsiteY1-70" fmla="*/ 16495 h 946755"/>
                <a:gd name="connsiteX2-71" fmla="*/ 1809765 w 3640627"/>
                <a:gd name="connsiteY2-72" fmla="*/ 511360 h 946755"/>
                <a:gd name="connsiteX3-73" fmla="*/ 2964363 w 3640627"/>
                <a:gd name="connsiteY3-74" fmla="*/ 0 h 946755"/>
                <a:gd name="connsiteX4-75" fmla="*/ 3640627 w 3640627"/>
                <a:gd name="connsiteY4-76" fmla="*/ 197946 h 946755"/>
                <a:gd name="connsiteX5-77" fmla="*/ 3195282 w 3640627"/>
                <a:gd name="connsiteY5-78" fmla="*/ 461874 h 946755"/>
                <a:gd name="connsiteX6-79" fmla="*/ 2980857 w 3640627"/>
                <a:gd name="connsiteY6-80" fmla="*/ 379396 h 946755"/>
                <a:gd name="connsiteX7-81" fmla="*/ 1876873 w 3640627"/>
                <a:gd name="connsiteY7-82" fmla="*/ 946755 h 946755"/>
                <a:gd name="connsiteX8-83" fmla="*/ 690067 w 3640627"/>
                <a:gd name="connsiteY8-84" fmla="*/ 412387 h 946755"/>
                <a:gd name="connsiteX9-85" fmla="*/ 523214 w 3640627"/>
                <a:gd name="connsiteY9-86" fmla="*/ 482971 h 946755"/>
                <a:gd name="connsiteX10-87" fmla="*/ 0 w 3640627"/>
                <a:gd name="connsiteY10-88" fmla="*/ 242051 h 946755"/>
                <a:gd name="connsiteX0-89" fmla="*/ 0 w 3640627"/>
                <a:gd name="connsiteY0-90" fmla="*/ 242051 h 946755"/>
                <a:gd name="connsiteX1-91" fmla="*/ 655168 w 3640627"/>
                <a:gd name="connsiteY1-92" fmla="*/ 16495 h 946755"/>
                <a:gd name="connsiteX2-93" fmla="*/ 1855778 w 3640627"/>
                <a:gd name="connsiteY2-94" fmla="*/ 534367 h 946755"/>
                <a:gd name="connsiteX3-95" fmla="*/ 2964363 w 3640627"/>
                <a:gd name="connsiteY3-96" fmla="*/ 0 h 946755"/>
                <a:gd name="connsiteX4-97" fmla="*/ 3640627 w 3640627"/>
                <a:gd name="connsiteY4-98" fmla="*/ 197946 h 946755"/>
                <a:gd name="connsiteX5-99" fmla="*/ 3195282 w 3640627"/>
                <a:gd name="connsiteY5-100" fmla="*/ 461874 h 946755"/>
                <a:gd name="connsiteX6-101" fmla="*/ 2980857 w 3640627"/>
                <a:gd name="connsiteY6-102" fmla="*/ 379396 h 946755"/>
                <a:gd name="connsiteX7-103" fmla="*/ 1876873 w 3640627"/>
                <a:gd name="connsiteY7-104" fmla="*/ 946755 h 946755"/>
                <a:gd name="connsiteX8-105" fmla="*/ 690067 w 3640627"/>
                <a:gd name="connsiteY8-106" fmla="*/ 412387 h 946755"/>
                <a:gd name="connsiteX9-107" fmla="*/ 523214 w 3640627"/>
                <a:gd name="connsiteY9-108" fmla="*/ 482971 h 946755"/>
                <a:gd name="connsiteX10-109" fmla="*/ 0 w 3640627"/>
                <a:gd name="connsiteY10-110" fmla="*/ 242051 h 946755"/>
                <a:gd name="connsiteX0-111" fmla="*/ 0 w 3640627"/>
                <a:gd name="connsiteY0-112" fmla="*/ 242051 h 946755"/>
                <a:gd name="connsiteX1-113" fmla="*/ 655168 w 3640627"/>
                <a:gd name="connsiteY1-114" fmla="*/ 16495 h 946755"/>
                <a:gd name="connsiteX2-115" fmla="*/ 1855778 w 3640627"/>
                <a:gd name="connsiteY2-116" fmla="*/ 534367 h 946755"/>
                <a:gd name="connsiteX3-117" fmla="*/ 2964363 w 3640627"/>
                <a:gd name="connsiteY3-118" fmla="*/ 0 h 946755"/>
                <a:gd name="connsiteX4-119" fmla="*/ 3640627 w 3640627"/>
                <a:gd name="connsiteY4-120" fmla="*/ 197946 h 946755"/>
                <a:gd name="connsiteX5-121" fmla="*/ 3195282 w 3640627"/>
                <a:gd name="connsiteY5-122" fmla="*/ 461874 h 946755"/>
                <a:gd name="connsiteX6-123" fmla="*/ 3008465 w 3640627"/>
                <a:gd name="connsiteY6-124" fmla="*/ 402404 h 946755"/>
                <a:gd name="connsiteX7-125" fmla="*/ 1876873 w 3640627"/>
                <a:gd name="connsiteY7-126" fmla="*/ 946755 h 946755"/>
                <a:gd name="connsiteX8-127" fmla="*/ 690067 w 3640627"/>
                <a:gd name="connsiteY8-128" fmla="*/ 412387 h 946755"/>
                <a:gd name="connsiteX9-129" fmla="*/ 523214 w 3640627"/>
                <a:gd name="connsiteY9-130" fmla="*/ 482971 h 946755"/>
                <a:gd name="connsiteX10-131" fmla="*/ 0 w 3640627"/>
                <a:gd name="connsiteY10-132" fmla="*/ 242051 h 946755"/>
                <a:gd name="connsiteX0-133" fmla="*/ 0 w 3723451"/>
                <a:gd name="connsiteY0-134" fmla="*/ 242051 h 946755"/>
                <a:gd name="connsiteX1-135" fmla="*/ 655168 w 3723451"/>
                <a:gd name="connsiteY1-136" fmla="*/ 16495 h 946755"/>
                <a:gd name="connsiteX2-137" fmla="*/ 1855778 w 3723451"/>
                <a:gd name="connsiteY2-138" fmla="*/ 534367 h 946755"/>
                <a:gd name="connsiteX3-139" fmla="*/ 2964363 w 3723451"/>
                <a:gd name="connsiteY3-140" fmla="*/ 0 h 946755"/>
                <a:gd name="connsiteX4-141" fmla="*/ 3723451 w 3723451"/>
                <a:gd name="connsiteY4-142" fmla="*/ 220954 h 946755"/>
                <a:gd name="connsiteX5-143" fmla="*/ 3195282 w 3723451"/>
                <a:gd name="connsiteY5-144" fmla="*/ 461874 h 946755"/>
                <a:gd name="connsiteX6-145" fmla="*/ 3008465 w 3723451"/>
                <a:gd name="connsiteY6-146" fmla="*/ 402404 h 946755"/>
                <a:gd name="connsiteX7-147" fmla="*/ 1876873 w 3723451"/>
                <a:gd name="connsiteY7-148" fmla="*/ 946755 h 946755"/>
                <a:gd name="connsiteX8-149" fmla="*/ 690067 w 3723451"/>
                <a:gd name="connsiteY8-150" fmla="*/ 412387 h 946755"/>
                <a:gd name="connsiteX9-151" fmla="*/ 523214 w 3723451"/>
                <a:gd name="connsiteY9-152" fmla="*/ 482971 h 946755"/>
                <a:gd name="connsiteX10-153" fmla="*/ 0 w 3723451"/>
                <a:gd name="connsiteY10-154" fmla="*/ 242051 h 946755"/>
                <a:gd name="connsiteX0-155" fmla="*/ 0 w 3723451"/>
                <a:gd name="connsiteY0-156" fmla="*/ 228246 h 932950"/>
                <a:gd name="connsiteX1-157" fmla="*/ 655168 w 3723451"/>
                <a:gd name="connsiteY1-158" fmla="*/ 2690 h 932950"/>
                <a:gd name="connsiteX2-159" fmla="*/ 1855778 w 3723451"/>
                <a:gd name="connsiteY2-160" fmla="*/ 520562 h 932950"/>
                <a:gd name="connsiteX3-161" fmla="*/ 3001174 w 3723451"/>
                <a:gd name="connsiteY3-162" fmla="*/ 0 h 932950"/>
                <a:gd name="connsiteX4-163" fmla="*/ 3723451 w 3723451"/>
                <a:gd name="connsiteY4-164" fmla="*/ 207149 h 932950"/>
                <a:gd name="connsiteX5-165" fmla="*/ 3195282 w 3723451"/>
                <a:gd name="connsiteY5-166" fmla="*/ 448069 h 932950"/>
                <a:gd name="connsiteX6-167" fmla="*/ 3008465 w 3723451"/>
                <a:gd name="connsiteY6-168" fmla="*/ 388599 h 932950"/>
                <a:gd name="connsiteX7-169" fmla="*/ 1876873 w 3723451"/>
                <a:gd name="connsiteY7-170" fmla="*/ 932950 h 932950"/>
                <a:gd name="connsiteX8-171" fmla="*/ 690067 w 3723451"/>
                <a:gd name="connsiteY8-172" fmla="*/ 398582 h 932950"/>
                <a:gd name="connsiteX9-173" fmla="*/ 523214 w 3723451"/>
                <a:gd name="connsiteY9-174" fmla="*/ 469166 h 932950"/>
                <a:gd name="connsiteX10-175" fmla="*/ 0 w 3723451"/>
                <a:gd name="connsiteY10-176" fmla="*/ 228246 h 932950"/>
                <a:gd name="connsiteX0-177" fmla="*/ 0 w 3723451"/>
                <a:gd name="connsiteY0-178" fmla="*/ 228246 h 932950"/>
                <a:gd name="connsiteX1-179" fmla="*/ 655168 w 3723451"/>
                <a:gd name="connsiteY1-180" fmla="*/ 2690 h 932950"/>
                <a:gd name="connsiteX2-181" fmla="*/ 1855778 w 3723451"/>
                <a:gd name="connsiteY2-182" fmla="*/ 520562 h 932950"/>
                <a:gd name="connsiteX3-183" fmla="*/ 3001174 w 3723451"/>
                <a:gd name="connsiteY3-184" fmla="*/ 0 h 932950"/>
                <a:gd name="connsiteX4-185" fmla="*/ 3723451 w 3723451"/>
                <a:gd name="connsiteY4-186" fmla="*/ 207149 h 932950"/>
                <a:gd name="connsiteX5-187" fmla="*/ 3195282 w 3723451"/>
                <a:gd name="connsiteY5-188" fmla="*/ 448069 h 932950"/>
                <a:gd name="connsiteX6-189" fmla="*/ 3013067 w 3723451"/>
                <a:gd name="connsiteY6-190" fmla="*/ 393200 h 932950"/>
                <a:gd name="connsiteX7-191" fmla="*/ 1876873 w 3723451"/>
                <a:gd name="connsiteY7-192" fmla="*/ 932950 h 932950"/>
                <a:gd name="connsiteX8-193" fmla="*/ 690067 w 3723451"/>
                <a:gd name="connsiteY8-194" fmla="*/ 398582 h 932950"/>
                <a:gd name="connsiteX9-195" fmla="*/ 523214 w 3723451"/>
                <a:gd name="connsiteY9-196" fmla="*/ 469166 h 932950"/>
                <a:gd name="connsiteX10-197" fmla="*/ 0 w 3723451"/>
                <a:gd name="connsiteY10-198" fmla="*/ 228246 h 932950"/>
                <a:gd name="connsiteX0-199" fmla="*/ 0 w 3723451"/>
                <a:gd name="connsiteY0-200" fmla="*/ 228246 h 932950"/>
                <a:gd name="connsiteX1-201" fmla="*/ 655168 w 3723451"/>
                <a:gd name="connsiteY1-202" fmla="*/ 2690 h 932950"/>
                <a:gd name="connsiteX2-203" fmla="*/ 1855778 w 3723451"/>
                <a:gd name="connsiteY2-204" fmla="*/ 520562 h 932950"/>
                <a:gd name="connsiteX3-205" fmla="*/ 3001174 w 3723451"/>
                <a:gd name="connsiteY3-206" fmla="*/ 0 h 932950"/>
                <a:gd name="connsiteX4-207" fmla="*/ 3723451 w 3723451"/>
                <a:gd name="connsiteY4-208" fmla="*/ 207149 h 932950"/>
                <a:gd name="connsiteX5-209" fmla="*/ 3186079 w 3723451"/>
                <a:gd name="connsiteY5-210" fmla="*/ 461874 h 932950"/>
                <a:gd name="connsiteX6-211" fmla="*/ 3013067 w 3723451"/>
                <a:gd name="connsiteY6-212" fmla="*/ 393200 h 932950"/>
                <a:gd name="connsiteX7-213" fmla="*/ 1876873 w 3723451"/>
                <a:gd name="connsiteY7-214" fmla="*/ 932950 h 932950"/>
                <a:gd name="connsiteX8-215" fmla="*/ 690067 w 3723451"/>
                <a:gd name="connsiteY8-216" fmla="*/ 398582 h 932950"/>
                <a:gd name="connsiteX9-217" fmla="*/ 523214 w 3723451"/>
                <a:gd name="connsiteY9-218" fmla="*/ 469166 h 932950"/>
                <a:gd name="connsiteX10-219" fmla="*/ 0 w 3723451"/>
                <a:gd name="connsiteY10-220" fmla="*/ 228246 h 932950"/>
                <a:gd name="connsiteX0-221" fmla="*/ 0 w 3723451"/>
                <a:gd name="connsiteY0-222" fmla="*/ 228246 h 932950"/>
                <a:gd name="connsiteX1-223" fmla="*/ 655168 w 3723451"/>
                <a:gd name="connsiteY1-224" fmla="*/ 2690 h 932950"/>
                <a:gd name="connsiteX2-225" fmla="*/ 1855778 w 3723451"/>
                <a:gd name="connsiteY2-226" fmla="*/ 520562 h 932950"/>
                <a:gd name="connsiteX3-227" fmla="*/ 3001174 w 3723451"/>
                <a:gd name="connsiteY3-228" fmla="*/ 0 h 932950"/>
                <a:gd name="connsiteX4-229" fmla="*/ 3723451 w 3723451"/>
                <a:gd name="connsiteY4-230" fmla="*/ 207149 h 932950"/>
                <a:gd name="connsiteX5-231" fmla="*/ 3186079 w 3723451"/>
                <a:gd name="connsiteY5-232" fmla="*/ 461874 h 932950"/>
                <a:gd name="connsiteX6-233" fmla="*/ 3013067 w 3723451"/>
                <a:gd name="connsiteY6-234" fmla="*/ 393200 h 932950"/>
                <a:gd name="connsiteX7-235" fmla="*/ 1876873 w 3723451"/>
                <a:gd name="connsiteY7-236" fmla="*/ 932950 h 932950"/>
                <a:gd name="connsiteX8-237" fmla="*/ 711613 w 3723451"/>
                <a:gd name="connsiteY8-238" fmla="*/ 413055 h 932950"/>
                <a:gd name="connsiteX9-239" fmla="*/ 523214 w 3723451"/>
                <a:gd name="connsiteY9-240" fmla="*/ 469166 h 932950"/>
                <a:gd name="connsiteX10-241" fmla="*/ 0 w 3723451"/>
                <a:gd name="connsiteY10-242" fmla="*/ 228246 h 9329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-1" fmla="*/ 4602 w 1371198"/>
                <a:gd name="connsiteY0-2" fmla="*/ 0 h 800665"/>
                <a:gd name="connsiteX1-3" fmla="*/ 1371198 w 1371198"/>
                <a:gd name="connsiteY1-4" fmla="*/ 625807 h 800665"/>
                <a:gd name="connsiteX2-5" fmla="*/ 897260 w 1371198"/>
                <a:gd name="connsiteY2-6" fmla="*/ 800665 h 800665"/>
                <a:gd name="connsiteX3-7" fmla="*/ 0 w 1371198"/>
                <a:gd name="connsiteY3-8" fmla="*/ 404934 h 800665"/>
                <a:gd name="connsiteX4-9" fmla="*/ 4602 w 1371198"/>
                <a:gd name="connsiteY4-10" fmla="*/ 0 h 800665"/>
                <a:gd name="connsiteX0-11" fmla="*/ 0 w 1366596"/>
                <a:gd name="connsiteY0-12" fmla="*/ 0 h 800665"/>
                <a:gd name="connsiteX1-13" fmla="*/ 1366596 w 1366596"/>
                <a:gd name="connsiteY1-14" fmla="*/ 625807 h 800665"/>
                <a:gd name="connsiteX2-15" fmla="*/ 892658 w 1366596"/>
                <a:gd name="connsiteY2-16" fmla="*/ 800665 h 800665"/>
                <a:gd name="connsiteX3-17" fmla="*/ 4601 w 1366596"/>
                <a:gd name="connsiteY3-18" fmla="*/ 427942 h 800665"/>
                <a:gd name="connsiteX4-19" fmla="*/ 0 w 1366596"/>
                <a:gd name="connsiteY4-20" fmla="*/ 0 h 800665"/>
                <a:gd name="connsiteX0-21" fmla="*/ 0 w 1366596"/>
                <a:gd name="connsiteY0-22" fmla="*/ 0 h 800665"/>
                <a:gd name="connsiteX1-23" fmla="*/ 1366596 w 1366596"/>
                <a:gd name="connsiteY1-24" fmla="*/ 625807 h 800665"/>
                <a:gd name="connsiteX2-25" fmla="*/ 892658 w 1366596"/>
                <a:gd name="connsiteY2-26" fmla="*/ 800665 h 800665"/>
                <a:gd name="connsiteX3-27" fmla="*/ 4601 w 1366596"/>
                <a:gd name="connsiteY3-28" fmla="*/ 427942 h 800665"/>
                <a:gd name="connsiteX4-29" fmla="*/ 0 w 1366596"/>
                <a:gd name="connsiteY4-30" fmla="*/ 0 h 800665"/>
                <a:gd name="connsiteX0-31" fmla="*/ 0 w 1366596"/>
                <a:gd name="connsiteY0-32" fmla="*/ 0 h 800665"/>
                <a:gd name="connsiteX1-33" fmla="*/ 1366596 w 1366596"/>
                <a:gd name="connsiteY1-34" fmla="*/ 625807 h 800665"/>
                <a:gd name="connsiteX2-35" fmla="*/ 892658 w 1366596"/>
                <a:gd name="connsiteY2-36" fmla="*/ 800665 h 800665"/>
                <a:gd name="connsiteX3-37" fmla="*/ 4601 w 1366596"/>
                <a:gd name="connsiteY3-38" fmla="*/ 427942 h 800665"/>
                <a:gd name="connsiteX4-39" fmla="*/ 0 w 1366596"/>
                <a:gd name="connsiteY4-40" fmla="*/ 0 h 800665"/>
                <a:gd name="connsiteX0-41" fmla="*/ 0 w 1366596"/>
                <a:gd name="connsiteY0-42" fmla="*/ 0 h 809868"/>
                <a:gd name="connsiteX1-43" fmla="*/ 1366596 w 1366596"/>
                <a:gd name="connsiteY1-44" fmla="*/ 625807 h 809868"/>
                <a:gd name="connsiteX2-45" fmla="*/ 865050 w 1366596"/>
                <a:gd name="connsiteY2-46" fmla="*/ 809868 h 809868"/>
                <a:gd name="connsiteX3-47" fmla="*/ 4601 w 1366596"/>
                <a:gd name="connsiteY3-48" fmla="*/ 427942 h 809868"/>
                <a:gd name="connsiteX4-49" fmla="*/ 0 w 1366596"/>
                <a:gd name="connsiteY4-50" fmla="*/ 0 h 8098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-1" fmla="*/ 1329786 w 1348191"/>
                <a:gd name="connsiteY0-2" fmla="*/ 0 h 791462"/>
                <a:gd name="connsiteX1-3" fmla="*/ 1348191 w 1348191"/>
                <a:gd name="connsiteY1-4" fmla="*/ 381926 h 791462"/>
                <a:gd name="connsiteX2-5" fmla="*/ 487742 w 1348191"/>
                <a:gd name="connsiteY2-6" fmla="*/ 791462 h 791462"/>
                <a:gd name="connsiteX3-7" fmla="*/ 0 w 1348191"/>
                <a:gd name="connsiteY3-8" fmla="*/ 612002 h 791462"/>
                <a:gd name="connsiteX4-9" fmla="*/ 1329786 w 1348191"/>
                <a:gd name="connsiteY4-10" fmla="*/ 0 h 7914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150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16</a:t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>
          <a:xfrm>
            <a:off x="4879701" y="1389250"/>
            <a:ext cx="4065587" cy="456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i="1" dirty="0">
                <a:solidFill>
                  <a:srgbClr val="000099"/>
                </a:solidFill>
                <a:latin typeface="+mn-ea"/>
              </a:rPr>
              <a:t>考虑一下</a:t>
            </a:r>
            <a:r>
              <a:rPr lang="en-US" i="1" dirty="0">
                <a:latin typeface="+mn-ea"/>
              </a:rPr>
              <a:t>:</a:t>
            </a:r>
          </a:p>
          <a:p>
            <a:pPr marL="231775" indent="-231775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FIT</a:t>
            </a:r>
            <a:r>
              <a:rPr lang="zh-CN" altLang="en-US" sz="2400" dirty="0">
                <a:latin typeface="+mn-ea"/>
              </a:rPr>
              <a:t>楼布局调整，一个自动化系的老师办公室搬到了原属于计算机系的区域，但是仍然想连接自动化系的交换子网，该怎么办</a:t>
            </a:r>
            <a:r>
              <a:rPr lang="en-US" sz="2400" dirty="0">
                <a:latin typeface="+mn-ea"/>
              </a:rPr>
              <a:t>?</a:t>
            </a:r>
          </a:p>
          <a:p>
            <a:pPr marL="231775" indent="-231775" fontAlgn="auto">
              <a:lnSpc>
                <a:spcPct val="140000"/>
              </a:lnSpc>
              <a:spcAft>
                <a:spcPts val="0"/>
              </a:spcAft>
              <a:defRPr/>
            </a:pPr>
            <a:endParaRPr lang="en-US" sz="2400" dirty="0">
              <a:latin typeface="+mn-ea"/>
            </a:endParaRPr>
          </a:p>
          <a:p>
            <a:pPr marL="231775" indent="-231775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如果没有</a:t>
            </a:r>
            <a:r>
              <a:rPr lang="en-US" altLang="zh-CN" sz="2400" dirty="0">
                <a:latin typeface="+mn-ea"/>
              </a:rPr>
              <a:t>VLAN</a:t>
            </a:r>
            <a:r>
              <a:rPr lang="zh-CN" altLang="en-US" sz="2400" dirty="0">
                <a:latin typeface="+mn-ea"/>
              </a:rPr>
              <a:t>，只能将整个局域网设为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单一广播域</a:t>
            </a:r>
            <a:r>
              <a:rPr lang="en-US" sz="2400" dirty="0">
                <a:latin typeface="+mn-ea"/>
              </a:rPr>
              <a:t>:</a:t>
            </a:r>
          </a:p>
          <a:p>
            <a:pPr marL="681355" lvl="1" indent="-224155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所有的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层广播流量</a:t>
            </a:r>
            <a:r>
              <a:rPr lang="en-US" sz="2000" dirty="0">
                <a:latin typeface="+mn-ea"/>
              </a:rPr>
              <a:t>(ARP, DHCP, unknown location of destination MAC address) </a:t>
            </a:r>
            <a:r>
              <a:rPr lang="zh-CN" altLang="en-US" sz="2000" dirty="0">
                <a:latin typeface="+mn-ea"/>
              </a:rPr>
              <a:t>必须穿过整个局域网</a:t>
            </a:r>
            <a:endParaRPr lang="en-US" sz="2000" dirty="0">
              <a:latin typeface="+mn-ea"/>
            </a:endParaRPr>
          </a:p>
          <a:p>
            <a:pPr marL="681355" lvl="1" indent="-224155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安全、隐私和效率等各方面都存在问题</a:t>
            </a:r>
            <a:endParaRPr 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Gill Sans MT" panose="020B0502020104020203" pitchFamily="34" charset="0"/>
                <a:cs typeface="+mj-cs"/>
              </a:rPr>
              <a:t>VLAN</a:t>
            </a:r>
            <a:endParaRPr lang="en-US" dirty="0"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411" y="1768405"/>
            <a:ext cx="3470451" cy="1625600"/>
          </a:xfrm>
        </p:spPr>
        <p:txBody>
          <a:bodyPr>
            <a:normAutofit fontScale="92500"/>
          </a:bodyPr>
          <a:lstStyle/>
          <a:p>
            <a:pPr marL="0" indent="0" algn="just">
              <a:buFont typeface="Wingdings" panose="05000000000000000000" charset="0"/>
              <a:buNone/>
              <a:defRPr/>
            </a:pPr>
            <a:r>
              <a:rPr lang="zh-CN" altLang="en-US" sz="2400" dirty="0">
                <a:solidFill>
                  <a:srgbClr val="CC0000"/>
                </a:solidFill>
                <a:latin typeface="+mn-ea"/>
                <a:cs typeface="+mn-cs"/>
              </a:rPr>
              <a:t>基于端口的</a:t>
            </a:r>
            <a:r>
              <a:rPr lang="en-US" sz="2400" dirty="0">
                <a:solidFill>
                  <a:srgbClr val="CC0000"/>
                </a:solidFill>
                <a:latin typeface="+mn-ea"/>
                <a:cs typeface="+mn-cs"/>
              </a:rPr>
              <a:t> VLAN: </a:t>
            </a:r>
          </a:p>
          <a:p>
            <a:pPr marL="0" indent="0" algn="just">
              <a:buFont typeface="Wingdings" panose="05000000000000000000" charset="0"/>
              <a:buNone/>
              <a:defRPr/>
            </a:pPr>
            <a:r>
              <a:rPr lang="zh-CN" altLang="en-US" sz="2400" dirty="0">
                <a:latin typeface="+mn-ea"/>
                <a:cs typeface="+mn-cs"/>
              </a:rPr>
              <a:t>按交换机端口分组</a:t>
            </a:r>
            <a:r>
              <a:rPr lang="en-US" sz="2400" dirty="0">
                <a:latin typeface="+mn-ea"/>
                <a:cs typeface="+mn-cs"/>
              </a:rPr>
              <a:t> (</a:t>
            </a:r>
            <a:r>
              <a:rPr lang="zh-CN" altLang="en-US" sz="2400" dirty="0">
                <a:latin typeface="+mn-ea"/>
                <a:cs typeface="+mn-cs"/>
              </a:rPr>
              <a:t>依靠交换机管理软件实现</a:t>
            </a:r>
            <a:r>
              <a:rPr lang="en-US" sz="2400" dirty="0">
                <a:latin typeface="+mn-ea"/>
                <a:cs typeface="+mn-cs"/>
              </a:rPr>
              <a:t>) </a:t>
            </a:r>
            <a:r>
              <a:rPr lang="zh-CN" altLang="en-US" sz="2400" dirty="0">
                <a:latin typeface="+mn-ea"/>
                <a:cs typeface="+mn-cs"/>
              </a:rPr>
              <a:t>使得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  <a:cs typeface="+mn-cs"/>
              </a:rPr>
              <a:t>单个</a:t>
            </a:r>
            <a:r>
              <a:rPr lang="zh-CN" altLang="en-US" sz="2400" b="1" dirty="0">
                <a:latin typeface="+mn-ea"/>
                <a:cs typeface="+mn-cs"/>
              </a:rPr>
              <a:t>物理交换机</a:t>
            </a:r>
            <a:r>
              <a:rPr lang="zh-CN" altLang="en-US" sz="2400" dirty="0">
                <a:latin typeface="+mn-ea"/>
                <a:cs typeface="+mn-cs"/>
              </a:rPr>
              <a:t>更够</a:t>
            </a:r>
            <a:r>
              <a:rPr lang="en-US" sz="2400" dirty="0">
                <a:latin typeface="+mn-ea"/>
                <a:cs typeface="+mn-cs"/>
              </a:rPr>
              <a:t> ……</a:t>
            </a:r>
          </a:p>
          <a:p>
            <a:pPr marL="0" indent="0" algn="just">
              <a:defRPr/>
            </a:pPr>
            <a:endParaRPr lang="en-US" sz="2000" dirty="0">
              <a:latin typeface="+mn-ea"/>
              <a:cs typeface="+mn-cs"/>
            </a:endParaRP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91" name="Freeform 9"/>
          <p:cNvSpPr/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/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/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182324" name="Group 44"/>
          <p:cNvGrpSpPr/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415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/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413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/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411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/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409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/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407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/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405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 bwMode="auto">
          <a:xfrm>
            <a:off x="2590799" y="3891993"/>
            <a:ext cx="5353533" cy="2788750"/>
            <a:chOff x="3723501" y="4090988"/>
            <a:chExt cx="5353824" cy="2788750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182340" name="Group 186"/>
            <p:cNvGrpSpPr/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91" name="Freeform 10"/>
              <p:cNvSpPr/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402" name="Freeform 10"/>
              <p:cNvSpPr/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/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/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/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2368" name="Freeform 10"/>
              <p:cNvSpPr/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/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/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/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3723501" y="6379675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panose="020B0502020104020203" pitchFamily="34" charset="0"/>
                  <a:cs typeface="+mn-cs"/>
                </a:rPr>
                <a:t>… </a:t>
              </a:r>
              <a:r>
                <a:rPr lang="zh-CN" altLang="en-US" sz="2400" i="0" dirty="0">
                  <a:solidFill>
                    <a:srgbClr val="000000"/>
                  </a:solidFill>
                  <a:latin typeface="Gill Sans MT" panose="020B0502020104020203" pitchFamily="34" charset="0"/>
                  <a:cs typeface="+mn-cs"/>
                </a:rPr>
                <a:t>像</a:t>
              </a:r>
              <a:r>
                <a:rPr lang="zh-CN" altLang="en-US" sz="2400" b="1" dirty="0">
                  <a:solidFill>
                    <a:srgbClr val="FF0000"/>
                  </a:solidFill>
                  <a:latin typeface="Gill Sans MT" panose="020B0502020104020203" pitchFamily="34" charset="0"/>
                  <a:cs typeface="+mn-cs"/>
                </a:rPr>
                <a:t>多个</a:t>
              </a:r>
              <a:r>
                <a:rPr lang="zh-CN" altLang="en-US" sz="2400" b="1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虚拟交换机</a:t>
              </a:r>
              <a:r>
                <a:rPr lang="zh-CN" altLang="en-US" sz="24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一样发挥作用</a:t>
              </a:r>
              <a:endParaRPr lang="en-US" sz="2400" i="0" dirty="0">
                <a:solidFill>
                  <a:srgbClr val="000000"/>
                </a:solidFill>
                <a:latin typeface="Gill Sans MT" panose="020B0502020104020203" pitchFamily="34" charset="0"/>
                <a:cs typeface="+mn-cs"/>
              </a:endParaRP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panose="020B0502020104020203" pitchFamily="34" charset="0"/>
                <a:cs typeface="+mn-cs"/>
              </a:endParaRPr>
            </a:p>
          </p:txBody>
        </p:sp>
        <p:grpSp>
          <p:nvGrpSpPr>
            <p:cNvPr id="182348" name="Group 44"/>
            <p:cNvGrpSpPr/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365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/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363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/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361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/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359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/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357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/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355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4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140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17</a:t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Gill Sans MT" panose="020B0502020104020203" pitchFamily="34" charset="0"/>
                <a:cs typeface="+mj-cs"/>
              </a:rPr>
              <a:t>基于端口的</a:t>
            </a:r>
            <a:r>
              <a:rPr lang="en-US" altLang="zh-CN" dirty="0">
                <a:latin typeface="Gill Sans MT" panose="020B0502020104020203" pitchFamily="34" charset="0"/>
                <a:cs typeface="+mj-cs"/>
              </a:rPr>
              <a:t>VLAN</a:t>
            </a:r>
            <a:endParaRPr lang="en-US" dirty="0"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11" name="Freeform 9"/>
          <p:cNvSpPr/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/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/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449264"/>
            <a:ext cx="4249737" cy="1763712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zh-CN" altLang="en-US" sz="2400" i="1" dirty="0">
                <a:solidFill>
                  <a:srgbClr val="CC0000"/>
                </a:solidFill>
                <a:latin typeface="Gill Sans MT" panose="020B0502020104020203" pitchFamily="34" charset="0"/>
                <a:cs typeface="+mn-cs"/>
              </a:rPr>
              <a:t>流量隔离</a:t>
            </a: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0"/>
                <a:cs typeface="+mn-cs"/>
              </a:rPr>
              <a:t>: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zh-CN" altLang="en-US" sz="2400" dirty="0">
                <a:latin typeface="Gill Sans MT" panose="020B0502020104020203" pitchFamily="34" charset="0"/>
                <a:cs typeface="+mn-cs"/>
              </a:rPr>
              <a:t>来自</a:t>
            </a:r>
            <a:r>
              <a:rPr lang="en-US" altLang="zh-CN" sz="2400" dirty="0">
                <a:latin typeface="Gill Sans MT" panose="020B0502020104020203" pitchFamily="34" charset="0"/>
                <a:cs typeface="+mn-cs"/>
              </a:rPr>
              <a:t>1-8</a:t>
            </a:r>
            <a:r>
              <a:rPr lang="zh-CN" altLang="en-US" sz="2400" dirty="0">
                <a:latin typeface="Gill Sans MT" panose="020B0502020104020203" pitchFamily="34" charset="0"/>
                <a:cs typeface="+mn-cs"/>
              </a:rPr>
              <a:t>端口的帧只能到达</a:t>
            </a:r>
            <a:r>
              <a:rPr lang="en-US" altLang="zh-CN" sz="2400" dirty="0">
                <a:latin typeface="Gill Sans MT" panose="020B0502020104020203" pitchFamily="34" charset="0"/>
                <a:cs typeface="+mn-cs"/>
              </a:rPr>
              <a:t>1-8</a:t>
            </a:r>
            <a:r>
              <a:rPr lang="zh-CN" altLang="en-US" sz="2400" dirty="0">
                <a:latin typeface="Gill Sans MT" panose="020B0502020104020203" pitchFamily="34" charset="0"/>
                <a:cs typeface="+mn-cs"/>
              </a:rPr>
              <a:t>端口；</a:t>
            </a:r>
            <a:r>
              <a:rPr lang="en-US" altLang="zh-CN" sz="2400" dirty="0">
                <a:latin typeface="Gill Sans MT" panose="020B0502020104020203" pitchFamily="34" charset="0"/>
                <a:cs typeface="+mn-cs"/>
              </a:rPr>
              <a:t>9-16</a:t>
            </a:r>
            <a:r>
              <a:rPr lang="zh-CN" altLang="en-US" sz="2400" dirty="0">
                <a:latin typeface="Gill Sans MT" panose="020B0502020104020203" pitchFamily="34" charset="0"/>
                <a:cs typeface="+mn-cs"/>
              </a:rPr>
              <a:t>端口的帧只能到达</a:t>
            </a:r>
            <a:r>
              <a:rPr lang="en-US" altLang="zh-CN" sz="2400" dirty="0">
                <a:latin typeface="Gill Sans MT" panose="020B0502020104020203" pitchFamily="34" charset="0"/>
                <a:cs typeface="+mn-cs"/>
              </a:rPr>
              <a:t>9-16</a:t>
            </a:r>
            <a:r>
              <a:rPr lang="zh-CN" altLang="en-US" sz="2400" dirty="0">
                <a:latin typeface="Gill Sans MT" panose="020B0502020104020203" pitchFamily="34" charset="0"/>
                <a:cs typeface="+mn-cs"/>
              </a:rPr>
              <a:t>端口</a:t>
            </a:r>
            <a:endParaRPr lang="en-US" sz="2400" dirty="0">
              <a:latin typeface="Gill Sans MT" panose="020B0502020104020203" pitchFamily="34" charset="0"/>
              <a:cs typeface="+mn-cs"/>
            </a:endParaRPr>
          </a:p>
          <a:p>
            <a:pPr marL="681355" lvl="1" indent="-224155">
              <a:defRPr/>
            </a:pPr>
            <a:r>
              <a:rPr lang="zh-CN" altLang="en-US" sz="2000" dirty="0">
                <a:latin typeface="Gill Sans MT" panose="020B0502020104020203" pitchFamily="34" charset="0"/>
              </a:rPr>
              <a:t>也可以基于终端设备的</a:t>
            </a:r>
            <a:r>
              <a:rPr lang="en-US" altLang="zh-CN" sz="2000" dirty="0">
                <a:latin typeface="Gill Sans MT" panose="020B0502020104020203" pitchFamily="34" charset="0"/>
              </a:rPr>
              <a:t>MAC</a:t>
            </a:r>
            <a:r>
              <a:rPr lang="zh-CN" altLang="en-US" sz="2000" dirty="0">
                <a:latin typeface="Gill Sans MT" panose="020B0502020104020203" pitchFamily="34" charset="0"/>
              </a:rPr>
              <a:t>地址划分</a:t>
            </a:r>
            <a:r>
              <a:rPr lang="en-US" altLang="zh-CN" sz="2000" dirty="0">
                <a:latin typeface="Gill Sans MT" panose="020B0502020104020203" pitchFamily="34" charset="0"/>
              </a:rPr>
              <a:t>VLAN</a:t>
            </a:r>
            <a:r>
              <a:rPr lang="zh-CN" altLang="en-US" sz="2000" dirty="0">
                <a:latin typeface="Gill Sans MT" panose="020B0502020104020203" pitchFamily="34" charset="0"/>
              </a:rPr>
              <a:t>而不是端口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300250" y="3444875"/>
            <a:ext cx="4060825" cy="16129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olidFill>
                  <a:srgbClr val="FF0000"/>
                </a:solidFill>
                <a:latin typeface="Gill Sans MT" panose="020B0502020104020203" pitchFamily="34" charset="0"/>
                <a:cs typeface="+mn-cs"/>
              </a:rPr>
              <a:t>成员动态调整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latin typeface="Gill Sans MT" panose="020B0502020104020203" pitchFamily="34" charset="0"/>
                <a:cs typeface="+mn-cs"/>
              </a:rPr>
              <a:t>端口可以被动态的划分调整至任意一个</a:t>
            </a:r>
            <a:r>
              <a:rPr lang="en-US" altLang="zh-CN" sz="2400" i="0" dirty="0" err="1">
                <a:solidFill>
                  <a:srgbClr val="000000"/>
                </a:solidFill>
                <a:latin typeface="Gill Sans MT" panose="020B0502020104020203" pitchFamily="34" charset="0"/>
                <a:cs typeface="+mn-cs"/>
              </a:rPr>
              <a:t>VLAN</a:t>
            </a:r>
            <a:endParaRPr lang="en-US" sz="2400" i="0" dirty="0">
              <a:solidFill>
                <a:srgbClr val="000000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76832" y="1201051"/>
            <a:ext cx="78740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grpSp>
        <p:nvGrpSpPr>
          <p:cNvPr id="691350" name="Group 150"/>
          <p:cNvGrpSpPr/>
          <p:nvPr/>
        </p:nvGrpSpPr>
        <p:grpSpPr bwMode="auto">
          <a:xfrm>
            <a:off x="285750" y="1531938"/>
            <a:ext cx="8315326" cy="5000624"/>
            <a:chOff x="180" y="965"/>
            <a:chExt cx="5238" cy="3150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180" y="3099"/>
              <a:ext cx="5238" cy="10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zh-CN" altLang="en-US" sz="2400" dirty="0">
                  <a:solidFill>
                    <a:srgbClr val="CC0000"/>
                  </a:solidFill>
                  <a:latin typeface="Gill Sans MT" panose="020B0502020104020203" pitchFamily="34" charset="0"/>
                  <a:cs typeface="+mn-cs"/>
                </a:rPr>
                <a:t>在</a:t>
              </a:r>
              <a:r>
                <a:rPr lang="en-US" altLang="zh-CN" sz="2400" dirty="0">
                  <a:solidFill>
                    <a:srgbClr val="CC0000"/>
                  </a:solidFill>
                  <a:latin typeface="Gill Sans MT" panose="020B0502020104020203" pitchFamily="34" charset="0"/>
                  <a:cs typeface="+mn-cs"/>
                </a:rPr>
                <a:t>VLAN</a:t>
              </a:r>
              <a:r>
                <a:rPr lang="zh-CN" altLang="en-US" sz="2400" dirty="0">
                  <a:solidFill>
                    <a:srgbClr val="CC0000"/>
                  </a:solidFill>
                  <a:latin typeface="Gill Sans MT" panose="020B0502020104020203" pitchFamily="34" charset="0"/>
                  <a:cs typeface="+mn-cs"/>
                </a:rPr>
                <a:t>之间转发</a:t>
              </a:r>
              <a:r>
                <a:rPr lang="en-US" sz="2400" dirty="0">
                  <a:solidFill>
                    <a:srgbClr val="CC0000"/>
                  </a:solidFill>
                  <a:latin typeface="Gill Sans MT" panose="020B0502020104020203" pitchFamily="34" charset="0"/>
                  <a:cs typeface="+mn-cs"/>
                </a:rPr>
                <a:t>:</a:t>
              </a:r>
              <a:r>
                <a:rPr lang="en-US" sz="2400" i="0" dirty="0">
                  <a:solidFill>
                    <a:srgbClr val="CC0000"/>
                  </a:solidFill>
                  <a:latin typeface="Gill Sans MT" panose="020B0502020104020203" pitchFamily="34" charset="0"/>
                  <a:cs typeface="+mn-cs"/>
                </a:rPr>
                <a:t> </a:t>
              </a:r>
              <a:r>
                <a:rPr lang="zh-CN" altLang="en-US" sz="2400" i="0" dirty="0">
                  <a:solidFill>
                    <a:srgbClr val="000000"/>
                  </a:solidFill>
                  <a:latin typeface="Gill Sans MT" panose="020B0502020104020203" pitchFamily="34" charset="0"/>
                  <a:cs typeface="+mn-cs"/>
                </a:rPr>
                <a:t>通过路由实现</a:t>
              </a:r>
              <a:r>
                <a:rPr lang="en-US" sz="2400" i="0" dirty="0">
                  <a:solidFill>
                    <a:srgbClr val="000000"/>
                  </a:solidFill>
                  <a:latin typeface="Gill Sans MT" panose="020B0502020104020203" pitchFamily="34" charset="0"/>
                  <a:cs typeface="+mn-cs"/>
                </a:rPr>
                <a:t>(</a:t>
              </a:r>
              <a:r>
                <a:rPr lang="zh-CN" altLang="en-US" sz="2400" i="0" dirty="0">
                  <a:solidFill>
                    <a:srgbClr val="000000"/>
                  </a:solidFill>
                  <a:latin typeface="Gill Sans MT" panose="020B0502020104020203" pitchFamily="34" charset="0"/>
                  <a:cs typeface="+mn-cs"/>
                </a:rPr>
                <a:t>就像是通过不同的交换机之间一样</a:t>
              </a:r>
              <a:r>
                <a:rPr lang="en-US" sz="2400" i="0" dirty="0">
                  <a:solidFill>
                    <a:srgbClr val="000000"/>
                  </a:solidFill>
                  <a:latin typeface="Gill Sans MT" panose="020B0502020104020203" pitchFamily="34" charset="0"/>
                  <a:cs typeface="+mn-cs"/>
                </a:rPr>
                <a:t>)</a:t>
              </a:r>
            </a:p>
            <a:p>
              <a:pPr marL="681355" lvl="1" indent="-224155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/>
                <a:buChar char="•"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实践中，厂商往往出售同时具备路由和交换的功能的硬件产品。</a:t>
              </a:r>
              <a:endParaRPr lang="en-US" sz="2000" i="0" dirty="0">
                <a:solidFill>
                  <a:srgbClr val="000000"/>
                </a:solidFill>
                <a:latin typeface="Gill Sans MT" panose="020B0502020104020203" pitchFamily="34" charset="0"/>
                <a:cs typeface="+mn-cs"/>
              </a:endParaRPr>
            </a:p>
          </p:txBody>
        </p:sp>
        <p:grpSp>
          <p:nvGrpSpPr>
            <p:cNvPr id="183376" name="Group 149"/>
            <p:cNvGrpSpPr/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/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/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/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/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/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37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/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372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/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370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/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368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/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36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/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36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83360" name="Group 44"/>
            <p:cNvGrpSpPr/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362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6" name="Group 347"/>
          <p:cNvGrpSpPr/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-1" fmla="*/ 0 w 3640627"/>
                <a:gd name="connsiteY0-2" fmla="*/ 242051 h 923747"/>
                <a:gd name="connsiteX1-3" fmla="*/ 655168 w 3640627"/>
                <a:gd name="connsiteY1-4" fmla="*/ 16495 h 923747"/>
                <a:gd name="connsiteX2-5" fmla="*/ 1809765 w 3640627"/>
                <a:gd name="connsiteY2-6" fmla="*/ 511360 h 923747"/>
                <a:gd name="connsiteX3-7" fmla="*/ 2964363 w 3640627"/>
                <a:gd name="connsiteY3-8" fmla="*/ 0 h 923747"/>
                <a:gd name="connsiteX4-9" fmla="*/ 3640627 w 3640627"/>
                <a:gd name="connsiteY4-10" fmla="*/ 197946 h 923747"/>
                <a:gd name="connsiteX5-11" fmla="*/ 3195282 w 3640627"/>
                <a:gd name="connsiteY5-12" fmla="*/ 461874 h 923747"/>
                <a:gd name="connsiteX6-13" fmla="*/ 2980857 w 3640627"/>
                <a:gd name="connsiteY6-14" fmla="*/ 379396 h 923747"/>
                <a:gd name="connsiteX7-15" fmla="*/ 1826259 w 3640627"/>
                <a:gd name="connsiteY7-16" fmla="*/ 923747 h 923747"/>
                <a:gd name="connsiteX8-17" fmla="*/ 671662 w 3640627"/>
                <a:gd name="connsiteY8-18" fmla="*/ 412387 h 923747"/>
                <a:gd name="connsiteX9-19" fmla="*/ 523214 w 3640627"/>
                <a:gd name="connsiteY9-20" fmla="*/ 478369 h 923747"/>
                <a:gd name="connsiteX10-21" fmla="*/ 0 w 3640627"/>
                <a:gd name="connsiteY10-22" fmla="*/ 242051 h 923747"/>
                <a:gd name="connsiteX0-23" fmla="*/ 0 w 3640627"/>
                <a:gd name="connsiteY0-24" fmla="*/ 242051 h 923747"/>
                <a:gd name="connsiteX1-25" fmla="*/ 655168 w 3640627"/>
                <a:gd name="connsiteY1-26" fmla="*/ 16495 h 923747"/>
                <a:gd name="connsiteX2-27" fmla="*/ 1809765 w 3640627"/>
                <a:gd name="connsiteY2-28" fmla="*/ 511360 h 923747"/>
                <a:gd name="connsiteX3-29" fmla="*/ 2964363 w 3640627"/>
                <a:gd name="connsiteY3-30" fmla="*/ 0 h 923747"/>
                <a:gd name="connsiteX4-31" fmla="*/ 3640627 w 3640627"/>
                <a:gd name="connsiteY4-32" fmla="*/ 197946 h 923747"/>
                <a:gd name="connsiteX5-33" fmla="*/ 3195282 w 3640627"/>
                <a:gd name="connsiteY5-34" fmla="*/ 461874 h 923747"/>
                <a:gd name="connsiteX6-35" fmla="*/ 2980857 w 3640627"/>
                <a:gd name="connsiteY6-36" fmla="*/ 379396 h 923747"/>
                <a:gd name="connsiteX7-37" fmla="*/ 1826259 w 3640627"/>
                <a:gd name="connsiteY7-38" fmla="*/ 923747 h 923747"/>
                <a:gd name="connsiteX8-39" fmla="*/ 671662 w 3640627"/>
                <a:gd name="connsiteY8-40" fmla="*/ 412387 h 923747"/>
                <a:gd name="connsiteX9-41" fmla="*/ 523214 w 3640627"/>
                <a:gd name="connsiteY9-42" fmla="*/ 482971 h 923747"/>
                <a:gd name="connsiteX10-43" fmla="*/ 0 w 3640627"/>
                <a:gd name="connsiteY10-44" fmla="*/ 242051 h 923747"/>
                <a:gd name="connsiteX0-45" fmla="*/ 0 w 3640627"/>
                <a:gd name="connsiteY0-46" fmla="*/ 242051 h 923747"/>
                <a:gd name="connsiteX1-47" fmla="*/ 655168 w 3640627"/>
                <a:gd name="connsiteY1-48" fmla="*/ 16495 h 923747"/>
                <a:gd name="connsiteX2-49" fmla="*/ 1809765 w 3640627"/>
                <a:gd name="connsiteY2-50" fmla="*/ 511360 h 923747"/>
                <a:gd name="connsiteX3-51" fmla="*/ 2964363 w 3640627"/>
                <a:gd name="connsiteY3-52" fmla="*/ 0 h 923747"/>
                <a:gd name="connsiteX4-53" fmla="*/ 3640627 w 3640627"/>
                <a:gd name="connsiteY4-54" fmla="*/ 197946 h 923747"/>
                <a:gd name="connsiteX5-55" fmla="*/ 3195282 w 3640627"/>
                <a:gd name="connsiteY5-56" fmla="*/ 461874 h 923747"/>
                <a:gd name="connsiteX6-57" fmla="*/ 2980857 w 3640627"/>
                <a:gd name="connsiteY6-58" fmla="*/ 379396 h 923747"/>
                <a:gd name="connsiteX7-59" fmla="*/ 1826259 w 3640627"/>
                <a:gd name="connsiteY7-60" fmla="*/ 923747 h 923747"/>
                <a:gd name="connsiteX8-61" fmla="*/ 690067 w 3640627"/>
                <a:gd name="connsiteY8-62" fmla="*/ 412387 h 923747"/>
                <a:gd name="connsiteX9-63" fmla="*/ 523214 w 3640627"/>
                <a:gd name="connsiteY9-64" fmla="*/ 482971 h 923747"/>
                <a:gd name="connsiteX10-65" fmla="*/ 0 w 3640627"/>
                <a:gd name="connsiteY10-66" fmla="*/ 242051 h 923747"/>
                <a:gd name="connsiteX0-67" fmla="*/ 0 w 3640627"/>
                <a:gd name="connsiteY0-68" fmla="*/ 242051 h 946755"/>
                <a:gd name="connsiteX1-69" fmla="*/ 655168 w 3640627"/>
                <a:gd name="connsiteY1-70" fmla="*/ 16495 h 946755"/>
                <a:gd name="connsiteX2-71" fmla="*/ 1809765 w 3640627"/>
                <a:gd name="connsiteY2-72" fmla="*/ 511360 h 946755"/>
                <a:gd name="connsiteX3-73" fmla="*/ 2964363 w 3640627"/>
                <a:gd name="connsiteY3-74" fmla="*/ 0 h 946755"/>
                <a:gd name="connsiteX4-75" fmla="*/ 3640627 w 3640627"/>
                <a:gd name="connsiteY4-76" fmla="*/ 197946 h 946755"/>
                <a:gd name="connsiteX5-77" fmla="*/ 3195282 w 3640627"/>
                <a:gd name="connsiteY5-78" fmla="*/ 461874 h 946755"/>
                <a:gd name="connsiteX6-79" fmla="*/ 2980857 w 3640627"/>
                <a:gd name="connsiteY6-80" fmla="*/ 379396 h 946755"/>
                <a:gd name="connsiteX7-81" fmla="*/ 1876873 w 3640627"/>
                <a:gd name="connsiteY7-82" fmla="*/ 946755 h 946755"/>
                <a:gd name="connsiteX8-83" fmla="*/ 690067 w 3640627"/>
                <a:gd name="connsiteY8-84" fmla="*/ 412387 h 946755"/>
                <a:gd name="connsiteX9-85" fmla="*/ 523214 w 3640627"/>
                <a:gd name="connsiteY9-86" fmla="*/ 482971 h 946755"/>
                <a:gd name="connsiteX10-87" fmla="*/ 0 w 3640627"/>
                <a:gd name="connsiteY10-88" fmla="*/ 242051 h 946755"/>
                <a:gd name="connsiteX0-89" fmla="*/ 0 w 3640627"/>
                <a:gd name="connsiteY0-90" fmla="*/ 242051 h 946755"/>
                <a:gd name="connsiteX1-91" fmla="*/ 655168 w 3640627"/>
                <a:gd name="connsiteY1-92" fmla="*/ 16495 h 946755"/>
                <a:gd name="connsiteX2-93" fmla="*/ 1855778 w 3640627"/>
                <a:gd name="connsiteY2-94" fmla="*/ 534367 h 946755"/>
                <a:gd name="connsiteX3-95" fmla="*/ 2964363 w 3640627"/>
                <a:gd name="connsiteY3-96" fmla="*/ 0 h 946755"/>
                <a:gd name="connsiteX4-97" fmla="*/ 3640627 w 3640627"/>
                <a:gd name="connsiteY4-98" fmla="*/ 197946 h 946755"/>
                <a:gd name="connsiteX5-99" fmla="*/ 3195282 w 3640627"/>
                <a:gd name="connsiteY5-100" fmla="*/ 461874 h 946755"/>
                <a:gd name="connsiteX6-101" fmla="*/ 2980857 w 3640627"/>
                <a:gd name="connsiteY6-102" fmla="*/ 379396 h 946755"/>
                <a:gd name="connsiteX7-103" fmla="*/ 1876873 w 3640627"/>
                <a:gd name="connsiteY7-104" fmla="*/ 946755 h 946755"/>
                <a:gd name="connsiteX8-105" fmla="*/ 690067 w 3640627"/>
                <a:gd name="connsiteY8-106" fmla="*/ 412387 h 946755"/>
                <a:gd name="connsiteX9-107" fmla="*/ 523214 w 3640627"/>
                <a:gd name="connsiteY9-108" fmla="*/ 482971 h 946755"/>
                <a:gd name="connsiteX10-109" fmla="*/ 0 w 3640627"/>
                <a:gd name="connsiteY10-110" fmla="*/ 242051 h 946755"/>
                <a:gd name="connsiteX0-111" fmla="*/ 0 w 3640627"/>
                <a:gd name="connsiteY0-112" fmla="*/ 242051 h 946755"/>
                <a:gd name="connsiteX1-113" fmla="*/ 655168 w 3640627"/>
                <a:gd name="connsiteY1-114" fmla="*/ 16495 h 946755"/>
                <a:gd name="connsiteX2-115" fmla="*/ 1855778 w 3640627"/>
                <a:gd name="connsiteY2-116" fmla="*/ 534367 h 946755"/>
                <a:gd name="connsiteX3-117" fmla="*/ 2964363 w 3640627"/>
                <a:gd name="connsiteY3-118" fmla="*/ 0 h 946755"/>
                <a:gd name="connsiteX4-119" fmla="*/ 3640627 w 3640627"/>
                <a:gd name="connsiteY4-120" fmla="*/ 197946 h 946755"/>
                <a:gd name="connsiteX5-121" fmla="*/ 3195282 w 3640627"/>
                <a:gd name="connsiteY5-122" fmla="*/ 461874 h 946755"/>
                <a:gd name="connsiteX6-123" fmla="*/ 3008465 w 3640627"/>
                <a:gd name="connsiteY6-124" fmla="*/ 402404 h 946755"/>
                <a:gd name="connsiteX7-125" fmla="*/ 1876873 w 3640627"/>
                <a:gd name="connsiteY7-126" fmla="*/ 946755 h 946755"/>
                <a:gd name="connsiteX8-127" fmla="*/ 690067 w 3640627"/>
                <a:gd name="connsiteY8-128" fmla="*/ 412387 h 946755"/>
                <a:gd name="connsiteX9-129" fmla="*/ 523214 w 3640627"/>
                <a:gd name="connsiteY9-130" fmla="*/ 482971 h 946755"/>
                <a:gd name="connsiteX10-131" fmla="*/ 0 w 3640627"/>
                <a:gd name="connsiteY10-132" fmla="*/ 242051 h 946755"/>
                <a:gd name="connsiteX0-133" fmla="*/ 0 w 3723451"/>
                <a:gd name="connsiteY0-134" fmla="*/ 242051 h 946755"/>
                <a:gd name="connsiteX1-135" fmla="*/ 655168 w 3723451"/>
                <a:gd name="connsiteY1-136" fmla="*/ 16495 h 946755"/>
                <a:gd name="connsiteX2-137" fmla="*/ 1855778 w 3723451"/>
                <a:gd name="connsiteY2-138" fmla="*/ 534367 h 946755"/>
                <a:gd name="connsiteX3-139" fmla="*/ 2964363 w 3723451"/>
                <a:gd name="connsiteY3-140" fmla="*/ 0 h 946755"/>
                <a:gd name="connsiteX4-141" fmla="*/ 3723451 w 3723451"/>
                <a:gd name="connsiteY4-142" fmla="*/ 220954 h 946755"/>
                <a:gd name="connsiteX5-143" fmla="*/ 3195282 w 3723451"/>
                <a:gd name="connsiteY5-144" fmla="*/ 461874 h 946755"/>
                <a:gd name="connsiteX6-145" fmla="*/ 3008465 w 3723451"/>
                <a:gd name="connsiteY6-146" fmla="*/ 402404 h 946755"/>
                <a:gd name="connsiteX7-147" fmla="*/ 1876873 w 3723451"/>
                <a:gd name="connsiteY7-148" fmla="*/ 946755 h 946755"/>
                <a:gd name="connsiteX8-149" fmla="*/ 690067 w 3723451"/>
                <a:gd name="connsiteY8-150" fmla="*/ 412387 h 946755"/>
                <a:gd name="connsiteX9-151" fmla="*/ 523214 w 3723451"/>
                <a:gd name="connsiteY9-152" fmla="*/ 482971 h 946755"/>
                <a:gd name="connsiteX10-153" fmla="*/ 0 w 3723451"/>
                <a:gd name="connsiteY10-154" fmla="*/ 242051 h 946755"/>
                <a:gd name="connsiteX0-155" fmla="*/ 0 w 3723451"/>
                <a:gd name="connsiteY0-156" fmla="*/ 228246 h 932950"/>
                <a:gd name="connsiteX1-157" fmla="*/ 655168 w 3723451"/>
                <a:gd name="connsiteY1-158" fmla="*/ 2690 h 932950"/>
                <a:gd name="connsiteX2-159" fmla="*/ 1855778 w 3723451"/>
                <a:gd name="connsiteY2-160" fmla="*/ 520562 h 932950"/>
                <a:gd name="connsiteX3-161" fmla="*/ 3001174 w 3723451"/>
                <a:gd name="connsiteY3-162" fmla="*/ 0 h 932950"/>
                <a:gd name="connsiteX4-163" fmla="*/ 3723451 w 3723451"/>
                <a:gd name="connsiteY4-164" fmla="*/ 207149 h 932950"/>
                <a:gd name="connsiteX5-165" fmla="*/ 3195282 w 3723451"/>
                <a:gd name="connsiteY5-166" fmla="*/ 448069 h 932950"/>
                <a:gd name="connsiteX6-167" fmla="*/ 3008465 w 3723451"/>
                <a:gd name="connsiteY6-168" fmla="*/ 388599 h 932950"/>
                <a:gd name="connsiteX7-169" fmla="*/ 1876873 w 3723451"/>
                <a:gd name="connsiteY7-170" fmla="*/ 932950 h 932950"/>
                <a:gd name="connsiteX8-171" fmla="*/ 690067 w 3723451"/>
                <a:gd name="connsiteY8-172" fmla="*/ 398582 h 932950"/>
                <a:gd name="connsiteX9-173" fmla="*/ 523214 w 3723451"/>
                <a:gd name="connsiteY9-174" fmla="*/ 469166 h 932950"/>
                <a:gd name="connsiteX10-175" fmla="*/ 0 w 3723451"/>
                <a:gd name="connsiteY10-176" fmla="*/ 228246 h 932950"/>
                <a:gd name="connsiteX0-177" fmla="*/ 0 w 3723451"/>
                <a:gd name="connsiteY0-178" fmla="*/ 228246 h 932950"/>
                <a:gd name="connsiteX1-179" fmla="*/ 655168 w 3723451"/>
                <a:gd name="connsiteY1-180" fmla="*/ 2690 h 932950"/>
                <a:gd name="connsiteX2-181" fmla="*/ 1855778 w 3723451"/>
                <a:gd name="connsiteY2-182" fmla="*/ 520562 h 932950"/>
                <a:gd name="connsiteX3-183" fmla="*/ 3001174 w 3723451"/>
                <a:gd name="connsiteY3-184" fmla="*/ 0 h 932950"/>
                <a:gd name="connsiteX4-185" fmla="*/ 3723451 w 3723451"/>
                <a:gd name="connsiteY4-186" fmla="*/ 207149 h 932950"/>
                <a:gd name="connsiteX5-187" fmla="*/ 3195282 w 3723451"/>
                <a:gd name="connsiteY5-188" fmla="*/ 448069 h 932950"/>
                <a:gd name="connsiteX6-189" fmla="*/ 3013067 w 3723451"/>
                <a:gd name="connsiteY6-190" fmla="*/ 393200 h 932950"/>
                <a:gd name="connsiteX7-191" fmla="*/ 1876873 w 3723451"/>
                <a:gd name="connsiteY7-192" fmla="*/ 932950 h 932950"/>
                <a:gd name="connsiteX8-193" fmla="*/ 690067 w 3723451"/>
                <a:gd name="connsiteY8-194" fmla="*/ 398582 h 932950"/>
                <a:gd name="connsiteX9-195" fmla="*/ 523214 w 3723451"/>
                <a:gd name="connsiteY9-196" fmla="*/ 469166 h 932950"/>
                <a:gd name="connsiteX10-197" fmla="*/ 0 w 3723451"/>
                <a:gd name="connsiteY10-198" fmla="*/ 228246 h 932950"/>
                <a:gd name="connsiteX0-199" fmla="*/ 0 w 3723451"/>
                <a:gd name="connsiteY0-200" fmla="*/ 228246 h 932950"/>
                <a:gd name="connsiteX1-201" fmla="*/ 655168 w 3723451"/>
                <a:gd name="connsiteY1-202" fmla="*/ 2690 h 932950"/>
                <a:gd name="connsiteX2-203" fmla="*/ 1855778 w 3723451"/>
                <a:gd name="connsiteY2-204" fmla="*/ 520562 h 932950"/>
                <a:gd name="connsiteX3-205" fmla="*/ 3001174 w 3723451"/>
                <a:gd name="connsiteY3-206" fmla="*/ 0 h 932950"/>
                <a:gd name="connsiteX4-207" fmla="*/ 3723451 w 3723451"/>
                <a:gd name="connsiteY4-208" fmla="*/ 207149 h 932950"/>
                <a:gd name="connsiteX5-209" fmla="*/ 3186079 w 3723451"/>
                <a:gd name="connsiteY5-210" fmla="*/ 461874 h 932950"/>
                <a:gd name="connsiteX6-211" fmla="*/ 3013067 w 3723451"/>
                <a:gd name="connsiteY6-212" fmla="*/ 393200 h 932950"/>
                <a:gd name="connsiteX7-213" fmla="*/ 1876873 w 3723451"/>
                <a:gd name="connsiteY7-214" fmla="*/ 932950 h 932950"/>
                <a:gd name="connsiteX8-215" fmla="*/ 690067 w 3723451"/>
                <a:gd name="connsiteY8-216" fmla="*/ 398582 h 932950"/>
                <a:gd name="connsiteX9-217" fmla="*/ 523214 w 3723451"/>
                <a:gd name="connsiteY9-218" fmla="*/ 469166 h 932950"/>
                <a:gd name="connsiteX10-219" fmla="*/ 0 w 3723451"/>
                <a:gd name="connsiteY10-220" fmla="*/ 228246 h 932950"/>
                <a:gd name="connsiteX0-221" fmla="*/ 0 w 3723451"/>
                <a:gd name="connsiteY0-222" fmla="*/ 228246 h 932950"/>
                <a:gd name="connsiteX1-223" fmla="*/ 655168 w 3723451"/>
                <a:gd name="connsiteY1-224" fmla="*/ 2690 h 932950"/>
                <a:gd name="connsiteX2-225" fmla="*/ 1855778 w 3723451"/>
                <a:gd name="connsiteY2-226" fmla="*/ 520562 h 932950"/>
                <a:gd name="connsiteX3-227" fmla="*/ 3001174 w 3723451"/>
                <a:gd name="connsiteY3-228" fmla="*/ 0 h 932950"/>
                <a:gd name="connsiteX4-229" fmla="*/ 3723451 w 3723451"/>
                <a:gd name="connsiteY4-230" fmla="*/ 207149 h 932950"/>
                <a:gd name="connsiteX5-231" fmla="*/ 3186079 w 3723451"/>
                <a:gd name="connsiteY5-232" fmla="*/ 461874 h 932950"/>
                <a:gd name="connsiteX6-233" fmla="*/ 3013067 w 3723451"/>
                <a:gd name="connsiteY6-234" fmla="*/ 393200 h 932950"/>
                <a:gd name="connsiteX7-235" fmla="*/ 1876873 w 3723451"/>
                <a:gd name="connsiteY7-236" fmla="*/ 932950 h 932950"/>
                <a:gd name="connsiteX8-237" fmla="*/ 711613 w 3723451"/>
                <a:gd name="connsiteY8-238" fmla="*/ 413055 h 932950"/>
                <a:gd name="connsiteX9-239" fmla="*/ 523214 w 3723451"/>
                <a:gd name="connsiteY9-240" fmla="*/ 469166 h 932950"/>
                <a:gd name="connsiteX10-241" fmla="*/ 0 w 3723451"/>
                <a:gd name="connsiteY10-242" fmla="*/ 228246 h 9329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-1" fmla="*/ 4602 w 1371198"/>
                <a:gd name="connsiteY0-2" fmla="*/ 0 h 800665"/>
                <a:gd name="connsiteX1-3" fmla="*/ 1371198 w 1371198"/>
                <a:gd name="connsiteY1-4" fmla="*/ 625807 h 800665"/>
                <a:gd name="connsiteX2-5" fmla="*/ 897260 w 1371198"/>
                <a:gd name="connsiteY2-6" fmla="*/ 800665 h 800665"/>
                <a:gd name="connsiteX3-7" fmla="*/ 0 w 1371198"/>
                <a:gd name="connsiteY3-8" fmla="*/ 404934 h 800665"/>
                <a:gd name="connsiteX4-9" fmla="*/ 4602 w 1371198"/>
                <a:gd name="connsiteY4-10" fmla="*/ 0 h 800665"/>
                <a:gd name="connsiteX0-11" fmla="*/ 0 w 1366596"/>
                <a:gd name="connsiteY0-12" fmla="*/ 0 h 800665"/>
                <a:gd name="connsiteX1-13" fmla="*/ 1366596 w 1366596"/>
                <a:gd name="connsiteY1-14" fmla="*/ 625807 h 800665"/>
                <a:gd name="connsiteX2-15" fmla="*/ 892658 w 1366596"/>
                <a:gd name="connsiteY2-16" fmla="*/ 800665 h 800665"/>
                <a:gd name="connsiteX3-17" fmla="*/ 4601 w 1366596"/>
                <a:gd name="connsiteY3-18" fmla="*/ 427942 h 800665"/>
                <a:gd name="connsiteX4-19" fmla="*/ 0 w 1366596"/>
                <a:gd name="connsiteY4-20" fmla="*/ 0 h 800665"/>
                <a:gd name="connsiteX0-21" fmla="*/ 0 w 1366596"/>
                <a:gd name="connsiteY0-22" fmla="*/ 0 h 800665"/>
                <a:gd name="connsiteX1-23" fmla="*/ 1366596 w 1366596"/>
                <a:gd name="connsiteY1-24" fmla="*/ 625807 h 800665"/>
                <a:gd name="connsiteX2-25" fmla="*/ 892658 w 1366596"/>
                <a:gd name="connsiteY2-26" fmla="*/ 800665 h 800665"/>
                <a:gd name="connsiteX3-27" fmla="*/ 4601 w 1366596"/>
                <a:gd name="connsiteY3-28" fmla="*/ 427942 h 800665"/>
                <a:gd name="connsiteX4-29" fmla="*/ 0 w 1366596"/>
                <a:gd name="connsiteY4-30" fmla="*/ 0 h 800665"/>
                <a:gd name="connsiteX0-31" fmla="*/ 0 w 1366596"/>
                <a:gd name="connsiteY0-32" fmla="*/ 0 h 800665"/>
                <a:gd name="connsiteX1-33" fmla="*/ 1366596 w 1366596"/>
                <a:gd name="connsiteY1-34" fmla="*/ 625807 h 800665"/>
                <a:gd name="connsiteX2-35" fmla="*/ 892658 w 1366596"/>
                <a:gd name="connsiteY2-36" fmla="*/ 800665 h 800665"/>
                <a:gd name="connsiteX3-37" fmla="*/ 4601 w 1366596"/>
                <a:gd name="connsiteY3-38" fmla="*/ 427942 h 800665"/>
                <a:gd name="connsiteX4-39" fmla="*/ 0 w 1366596"/>
                <a:gd name="connsiteY4-40" fmla="*/ 0 h 800665"/>
                <a:gd name="connsiteX0-41" fmla="*/ 0 w 1366596"/>
                <a:gd name="connsiteY0-42" fmla="*/ 0 h 809868"/>
                <a:gd name="connsiteX1-43" fmla="*/ 1366596 w 1366596"/>
                <a:gd name="connsiteY1-44" fmla="*/ 625807 h 809868"/>
                <a:gd name="connsiteX2-45" fmla="*/ 865050 w 1366596"/>
                <a:gd name="connsiteY2-46" fmla="*/ 809868 h 809868"/>
                <a:gd name="connsiteX3-47" fmla="*/ 4601 w 1366596"/>
                <a:gd name="connsiteY3-48" fmla="*/ 427942 h 809868"/>
                <a:gd name="connsiteX4-49" fmla="*/ 0 w 1366596"/>
                <a:gd name="connsiteY4-50" fmla="*/ 0 h 8098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-1" fmla="*/ 1329786 w 1348191"/>
                <a:gd name="connsiteY0-2" fmla="*/ 0 h 791462"/>
                <a:gd name="connsiteX1-3" fmla="*/ 1348191 w 1348191"/>
                <a:gd name="connsiteY1-4" fmla="*/ 381926 h 791462"/>
                <a:gd name="connsiteX2-5" fmla="*/ 487742 w 1348191"/>
                <a:gd name="connsiteY2-6" fmla="*/ 791462 h 791462"/>
                <a:gd name="connsiteX3-7" fmla="*/ 0 w 1348191"/>
                <a:gd name="connsiteY3-8" fmla="*/ 612002 h 791462"/>
                <a:gd name="connsiteX4-9" fmla="*/ 1329786 w 1348191"/>
                <a:gd name="connsiteY4-10" fmla="*/ 0 h 7914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117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18</a:t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 bldLvl="0" animBg="1"/>
      <p:bldP spid="69134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0"/>
                <a:cs typeface="+mj-cs"/>
              </a:rPr>
              <a:t>VLANS spanning multiple switches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41" name="Freeform 9"/>
          <p:cNvSpPr/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/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/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84" name="Freeform 10"/>
          <p:cNvSpPr/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/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/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/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grpSp>
        <p:nvGrpSpPr>
          <p:cNvPr id="692394" name="Group 170"/>
          <p:cNvGrpSpPr/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84430" name="Group 169"/>
            <p:cNvGrpSpPr/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434" name="Freeform 168"/>
              <p:cNvSpPr/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/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28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/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2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/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2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/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22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/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20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/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18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/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16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/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1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/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12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119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19</a:t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411163" y="3971925"/>
            <a:ext cx="8296275" cy="268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i="1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trunk端口</a:t>
            </a:r>
            <a:r>
              <a:rPr lang="zh-CN" altLang="en-US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VLAN</a:t>
            </a:r>
            <a:r>
              <a:rPr lang="zh-CN" altLang="en-US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干线连接端口</a:t>
            </a:r>
            <a:r>
              <a:rPr lang="en-US" altLang="zh-CN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汇聚端口）</a:t>
            </a:r>
            <a:r>
              <a:rPr lang="en-US" sz="2000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sz="20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631825" lvl="1" indent="-231775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用于在</a:t>
            </a:r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不同物理交换机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之间传输多个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VLAN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的数据包。</a:t>
            </a:r>
            <a:endParaRPr lang="en-US" altLang="zh-CN" sz="1000" dirty="0">
              <a:latin typeface="宋体" panose="02010600030101010101" pitchFamily="2" charset="-122"/>
            </a:endParaRPr>
          </a:p>
          <a:p>
            <a:pPr marL="631825" lvl="1" indent="-231775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跨物理交换机之间传输的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802.1q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数据包必须携带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VLAN 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1825" lvl="1" indent="-231775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802.1q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协议规定了在不同物理交换机的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trunk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端口之间传输时，怎样添加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VLAN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10271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期末考试说明</a:t>
            </a:r>
            <a:endParaRPr lang="en-US" altLang="zh-CN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556321"/>
            <a:ext cx="8229600" cy="19446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2023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</a:t>
            </a:r>
            <a:r>
              <a:rPr lang="en-US" altLang="zh-CN" sz="2400" dirty="0"/>
              <a:t>7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09:00-11:00</a:t>
            </a:r>
          </a:p>
          <a:p>
            <a:pPr eaLnBrk="1" hangingPunct="1"/>
            <a:r>
              <a:rPr lang="zh-CN" altLang="en-US" sz="2400" dirty="0"/>
              <a:t>闭卷考试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具体教室期待后期通知</a:t>
            </a:r>
            <a:endParaRPr lang="en-US" altLang="zh-CN" sz="2400" dirty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C626E-4570-4DD2-B566-62054909650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4803"/>
            <a:ext cx="2529860" cy="52322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2-byte </a:t>
            </a:r>
            <a:r>
              <a:rPr lang="zh-CN" altLang="en-US" sz="1400" i="0" dirty="0">
                <a:solidFill>
                  <a:srgbClr val="000000"/>
                </a:solidFill>
                <a:latin typeface="+mn-ea"/>
                <a:ea typeface="+mn-ea"/>
                <a:cs typeface="Gulim" panose="020B0600000101010101" charset="-127"/>
              </a:rPr>
              <a:t>协议标识标志位</a:t>
            </a:r>
            <a:endParaRPr lang="en-US" altLang="ko-KR" sz="1400" i="0" dirty="0">
              <a:solidFill>
                <a:srgbClr val="000000"/>
              </a:solidFill>
              <a:latin typeface="+mn-ea"/>
              <a:ea typeface="+mn-ea"/>
              <a:cs typeface="Gulim" panose="020B0600000101010101" charset="-127"/>
            </a:endParaRP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1400" i="0" dirty="0">
                <a:solidFill>
                  <a:srgbClr val="000000"/>
                </a:solidFill>
                <a:latin typeface="+mn-ea"/>
                <a:ea typeface="+mn-ea"/>
                <a:cs typeface="Gulim" panose="020B0600000101010101" charset="-127"/>
              </a:rPr>
              <a:t>控制信息标识位</a:t>
            </a:r>
            <a:r>
              <a:rPr lang="en-US" altLang="ko-KR" sz="1400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(12 bit VLAN ID field, 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                          3 bit priority field like IP TOS)</a:t>
            </a:r>
            <a:r>
              <a:rPr lang="en-US" altLang="ko-KR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4" y="4258665"/>
            <a:ext cx="2331577" cy="313932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400" dirty="0">
                <a:solidFill>
                  <a:srgbClr val="000000"/>
                </a:solidFill>
                <a:ea typeface="Gulim" panose="020B0600000101010101" charset="-127"/>
                <a:cs typeface="Gulim" panose="020B0600000101010101" charset="-127"/>
              </a:rPr>
              <a:t>重新</a:t>
            </a:r>
            <a:r>
              <a:rPr lang="zh-CN" altLang="en-US" sz="1400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计算的</a:t>
            </a:r>
            <a:r>
              <a:rPr lang="en-US" altLang="ko-KR" sz="1400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 CRC</a:t>
            </a:r>
            <a:r>
              <a:rPr lang="zh-CN" altLang="en-US" sz="1400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校验码</a:t>
            </a:r>
            <a:r>
              <a:rPr lang="en-US" altLang="ko-KR" i="0" dirty="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charset="-127"/>
                <a:cs typeface="Gulim" panose="020B0600000101010101" charset="-127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panose="020B0502020104020203" pitchFamily="34" charset="0"/>
                <a:cs typeface="+mn-cs"/>
              </a:rPr>
              <a:t>802.1Q </a:t>
            </a:r>
            <a:r>
              <a:rPr lang="zh-CN" altLang="en-US" sz="4000" i="0" dirty="0">
                <a:solidFill>
                  <a:srgbClr val="000099"/>
                </a:solidFill>
                <a:latin typeface="Gill Sans MT" panose="020B0502020104020203" pitchFamily="34" charset="0"/>
                <a:cs typeface="+mn-cs"/>
              </a:rPr>
              <a:t>协议中的</a:t>
            </a:r>
            <a:r>
              <a:rPr lang="en-US" sz="4000" i="0" dirty="0">
                <a:solidFill>
                  <a:srgbClr val="000099"/>
                </a:solidFill>
                <a:latin typeface="Gill Sans MT" panose="020B0502020104020203" pitchFamily="34" charset="0"/>
                <a:cs typeface="+mn-cs"/>
              </a:rPr>
              <a:t>VLAN </a:t>
            </a:r>
            <a:r>
              <a:rPr lang="zh-CN" altLang="en-US" sz="4000" i="0" dirty="0">
                <a:solidFill>
                  <a:srgbClr val="000099"/>
                </a:solidFill>
                <a:latin typeface="Gill Sans MT" panose="020B0502020104020203" pitchFamily="34" charset="0"/>
                <a:cs typeface="+mn-cs"/>
              </a:rPr>
              <a:t>帧格式</a:t>
            </a:r>
            <a:endParaRPr lang="en-US" sz="4000" i="0" dirty="0">
              <a:solidFill>
                <a:srgbClr val="000099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ffectLst/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ffectLst/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ffectLst/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ffectLst/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ffectLst/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preamble</a:t>
            </a:r>
          </a:p>
        </p:txBody>
      </p:sp>
      <p:grpSp>
        <p:nvGrpSpPr>
          <p:cNvPr id="173087" name="Group 6"/>
          <p:cNvGrpSpPr/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</a:ln>
            <a:effectLst/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ffectLst/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ffectLst/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ffectLst/>
        </p:spPr>
      </p:cxnSp>
      <p:sp>
        <p:nvSpPr>
          <p:cNvPr id="5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52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20</a:t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交换局域网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342900" lvl="1" indent="-342900" fontAlgn="base"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p"/>
              <a:defRPr/>
            </a:pPr>
            <a:endParaRPr lang="en-US" altLang="zh-CN" sz="22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链路虚拟化：网络作为链路层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数据中心网络</a:t>
            </a:r>
            <a:endParaRPr lang="en-US" altLang="zh-CN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回顾：</a:t>
            </a:r>
            <a:r>
              <a:rPr lang="en-US" altLang="zh-CN" dirty="0">
                <a:latin typeface="+mj-lt"/>
              </a:rPr>
              <a:t>Web</a:t>
            </a:r>
            <a:r>
              <a:rPr lang="zh-CN" altLang="en-US" dirty="0">
                <a:latin typeface="+mj-lt"/>
              </a:rPr>
              <a:t>页面请求的历程</a:t>
            </a: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21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3304723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链路层寻址与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n-ea"/>
              </a:rPr>
              <a:t>以太网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n-ea"/>
              </a:rPr>
              <a:t>链路层交换机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n-ea"/>
              </a:rPr>
              <a:t>虚拟局域网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n-ea"/>
              </a:rPr>
              <a:t>VLAN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4" y="193675"/>
            <a:ext cx="8060843" cy="944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>
                <a:latin typeface="Gill Sans MT" panose="020B0502020104020203" pitchFamily="34" charset="0"/>
                <a:cs typeface="+mj-cs"/>
              </a:rPr>
              <a:t>多协议标签交换</a:t>
            </a:r>
            <a:r>
              <a:rPr lang="en-US" sz="3600" dirty="0">
                <a:latin typeface="Gill Sans MT" panose="020B0502020104020203" pitchFamily="34" charset="0"/>
                <a:cs typeface="+mj-cs"/>
              </a:rPr>
              <a:t>Multiprotocol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8060844" cy="4648200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50000"/>
              </a:lnSpc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动机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利用简短的定长标签实现高速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数据转发，改善网络速度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(instead of IP address) </a:t>
            </a:r>
          </a:p>
          <a:p>
            <a:pPr marL="681355" lvl="1" indent="-224155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利用固定长度表示实现快速查找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而非最长前缀匹配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681355" lvl="1" indent="-224155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借鉴综合了虚电路（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Virtual Circuit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）的相关技术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1355" lvl="1" indent="-224155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依然基于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寻址和路由选择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8421" name="Freeform 4"/>
          <p:cNvSpPr/>
          <p:nvPr/>
        </p:nvSpPr>
        <p:spPr bwMode="auto">
          <a:xfrm>
            <a:off x="1957760" y="5124693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611560" y="4497631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624260" y="4502393"/>
            <a:ext cx="18986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281860" y="4624631"/>
            <a:ext cx="11747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492747" y="4484931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4146922" y="4480168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5493122" y="4481756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523285" y="4634156"/>
            <a:ext cx="30924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2481635" y="4483343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2516560" y="4642093"/>
            <a:ext cx="16319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b="1" i="0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2060947" y="5869231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i="0" dirty="0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2573710" y="6037506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3756397" y="6045443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4313610" y="6053381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4583485" y="6050206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3792910" y="5878756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4362822" y="5899393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4632697" y="5894631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2732460" y="6545506"/>
            <a:ext cx="4095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3904035" y="6540743"/>
            <a:ext cx="2968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4331072" y="6537568"/>
            <a:ext cx="2968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4770810" y="6532806"/>
            <a:ext cx="2968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5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22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Gill Sans MT" panose="020B0502020104020203" pitchFamily="34" charset="0"/>
                <a:cs typeface="+mj-cs"/>
              </a:rPr>
              <a:t>支持</a:t>
            </a:r>
            <a:r>
              <a:rPr lang="en-US" dirty="0">
                <a:latin typeface="Gill Sans MT" panose="020B0502020104020203" pitchFamily="34" charset="0"/>
                <a:cs typeface="+mj-cs"/>
              </a:rPr>
              <a:t>MPLS </a:t>
            </a:r>
            <a:r>
              <a:rPr lang="zh-CN" altLang="en-US" dirty="0">
                <a:latin typeface="Gill Sans MT" panose="020B0502020104020203" pitchFamily="34" charset="0"/>
                <a:cs typeface="+mj-cs"/>
              </a:rPr>
              <a:t>的路由</a:t>
            </a:r>
            <a:endParaRPr lang="en-US" dirty="0"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dirty="0">
                <a:latin typeface="Gill Sans MT" panose="020B0502020104020203" pitchFamily="34" charset="0"/>
                <a:cs typeface="+mn-cs"/>
              </a:rPr>
              <a:t>也叫标签转发路由（</a:t>
            </a:r>
            <a:r>
              <a:rPr lang="en-US" dirty="0">
                <a:latin typeface="Gill Sans MT" panose="020B0502020104020203" pitchFamily="34" charset="0"/>
                <a:cs typeface="+mn-cs"/>
              </a:rPr>
              <a:t>label-switched router</a:t>
            </a:r>
            <a:r>
              <a:rPr lang="zh-CN" altLang="en-US" dirty="0">
                <a:latin typeface="Gill Sans MT" panose="020B0502020104020203" pitchFamily="34" charset="0"/>
                <a:cs typeface="+mn-cs"/>
              </a:rPr>
              <a:t>）</a:t>
            </a:r>
            <a:endParaRPr lang="en-US" dirty="0">
              <a:latin typeface="Gill Sans MT" panose="020B0502020104020203" pitchFamily="34" charset="0"/>
              <a:cs typeface="+mn-cs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dirty="0">
                <a:latin typeface="Gill Sans MT" panose="020B0502020104020203" pitchFamily="34" charset="0"/>
                <a:cs typeface="+mn-cs"/>
              </a:rPr>
              <a:t>仅根据标签确定转发端口</a:t>
            </a:r>
            <a:r>
              <a:rPr lang="en-US" dirty="0">
                <a:latin typeface="Gill Sans MT" panose="020B0502020104020203" pitchFamily="34" charset="0"/>
                <a:cs typeface="+mn-cs"/>
              </a:rPr>
              <a:t>(</a:t>
            </a:r>
            <a:r>
              <a:rPr lang="zh-CN" altLang="en-US" dirty="0">
                <a:latin typeface="Gill Sans MT" panose="020B0502020104020203" pitchFamily="34" charset="0"/>
                <a:cs typeface="+mn-cs"/>
              </a:rPr>
              <a:t>而</a:t>
            </a:r>
            <a:r>
              <a:rPr lang="zh-CN" altLang="en-US" dirty="0">
                <a:latin typeface="Gill Sans MT" panose="020B0502020104020203" pitchFamily="34" charset="0"/>
              </a:rPr>
              <a:t>不检查</a:t>
            </a:r>
            <a:r>
              <a:rPr lang="en-US" dirty="0">
                <a:latin typeface="Gill Sans MT" panose="020B0502020104020203" pitchFamily="34" charset="0"/>
              </a:rPr>
              <a:t>IP </a:t>
            </a:r>
            <a:r>
              <a:rPr lang="zh-CN" altLang="en-US" dirty="0">
                <a:latin typeface="Gill Sans MT" panose="020B0502020104020203" pitchFamily="34" charset="0"/>
              </a:rPr>
              <a:t>报头内部</a:t>
            </a:r>
            <a:r>
              <a:rPr lang="en-US" dirty="0">
                <a:latin typeface="Gill Sans MT" panose="020B0502020104020203" pitchFamily="34" charset="0"/>
                <a:cs typeface="+mn-cs"/>
              </a:rPr>
              <a:t>)</a:t>
            </a:r>
          </a:p>
          <a:p>
            <a:pPr lvl="1">
              <a:lnSpc>
                <a:spcPct val="170000"/>
              </a:lnSpc>
              <a:defRPr/>
            </a:pPr>
            <a:r>
              <a:rPr lang="en-US" dirty="0">
                <a:latin typeface="Gill Sans MT" panose="020B0502020104020203" pitchFamily="34" charset="0"/>
              </a:rPr>
              <a:t>MPLS </a:t>
            </a:r>
            <a:r>
              <a:rPr lang="zh-CN" altLang="en-US" dirty="0">
                <a:latin typeface="Gill Sans MT" panose="020B0502020104020203" pitchFamily="34" charset="0"/>
              </a:rPr>
              <a:t>转发表与</a:t>
            </a:r>
            <a:r>
              <a:rPr lang="en-US" dirty="0">
                <a:latin typeface="Gill Sans MT" panose="020B0502020104020203" pitchFamily="34" charset="0"/>
              </a:rPr>
              <a:t> IP</a:t>
            </a:r>
            <a:r>
              <a:rPr lang="zh-CN" altLang="en-US" dirty="0">
                <a:latin typeface="Gill Sans MT" panose="020B0502020104020203" pitchFamily="34" charset="0"/>
              </a:rPr>
              <a:t>转发表不同</a:t>
            </a:r>
            <a:endParaRPr lang="en-US" dirty="0">
              <a:latin typeface="Gill Sans MT" panose="020B0502020104020203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灵活性</a:t>
            </a:r>
            <a:r>
              <a:rPr lang="en-US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dirty="0">
                <a:latin typeface="Gill Sans MT" panose="020B0502020104020203" pitchFamily="34" charset="0"/>
                <a:cs typeface="+mn-cs"/>
              </a:rPr>
              <a:t>MPLS </a:t>
            </a:r>
            <a:r>
              <a:rPr lang="zh-CN" altLang="en-US" dirty="0">
                <a:latin typeface="Gill Sans MT" panose="020B0502020104020203" pitchFamily="34" charset="0"/>
                <a:cs typeface="+mn-cs"/>
              </a:rPr>
              <a:t>转发决策可以与</a:t>
            </a:r>
            <a:r>
              <a:rPr lang="en-US" altLang="zh-CN" dirty="0">
                <a:latin typeface="Gill Sans MT" panose="020B0502020104020203" pitchFamily="34" charset="0"/>
                <a:cs typeface="+mn-cs"/>
              </a:rPr>
              <a:t>IP</a:t>
            </a:r>
            <a:r>
              <a:rPr lang="zh-CN" altLang="en-US" dirty="0">
                <a:latin typeface="Gill Sans MT" panose="020B0502020104020203" pitchFamily="34" charset="0"/>
                <a:cs typeface="+mn-cs"/>
              </a:rPr>
              <a:t>协议不同</a:t>
            </a:r>
            <a:endParaRPr lang="en-US" dirty="0">
              <a:latin typeface="Gill Sans MT" panose="020B0502020104020203" pitchFamily="34" charset="0"/>
              <a:cs typeface="+mn-cs"/>
            </a:endParaRPr>
          </a:p>
          <a:p>
            <a:pPr lvl="1">
              <a:lnSpc>
                <a:spcPct val="170000"/>
              </a:lnSpc>
              <a:defRPr/>
            </a:pPr>
            <a:r>
              <a:rPr lang="zh-CN" altLang="en-US" dirty="0">
                <a:latin typeface="Gill Sans MT" panose="020B0502020104020203" pitchFamily="34" charset="0"/>
              </a:rPr>
              <a:t>可以将源地址不同、目的地相同的</a:t>
            </a:r>
            <a:r>
              <a:rPr lang="en-US" altLang="zh-CN" dirty="0">
                <a:latin typeface="Gill Sans MT" panose="020B0502020104020203" pitchFamily="34" charset="0"/>
              </a:rPr>
              <a:t>IP</a:t>
            </a:r>
            <a:r>
              <a:rPr lang="zh-CN" altLang="en-US" dirty="0">
                <a:latin typeface="Gill Sans MT" panose="020B0502020104020203" pitchFamily="34" charset="0"/>
              </a:rPr>
              <a:t>数据路由到不同的路径中去，而不是单一的最小费用路由</a:t>
            </a:r>
            <a:r>
              <a:rPr lang="en-US" dirty="0">
                <a:latin typeface="Gill Sans MT" panose="020B0502020104020203" pitchFamily="34" charset="0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流量工程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  <a:p>
            <a:pPr lvl="1">
              <a:lnSpc>
                <a:spcPct val="170000"/>
              </a:lnSpc>
              <a:defRPr/>
            </a:pPr>
            <a:r>
              <a:rPr lang="zh-CN" altLang="en-US" dirty="0">
                <a:latin typeface="Gill Sans MT" panose="020B0502020104020203" pitchFamily="34" charset="0"/>
              </a:rPr>
              <a:t>链路断连的情况下快速恢复、重新选路</a:t>
            </a:r>
            <a:r>
              <a:rPr lang="en-US" dirty="0">
                <a:latin typeface="Gill Sans MT" panose="020B0502020104020203" pitchFamily="34" charset="0"/>
              </a:rPr>
              <a:t>:</a:t>
            </a:r>
            <a:r>
              <a:rPr lang="zh-CN" altLang="en-US" dirty="0">
                <a:latin typeface="Gill Sans MT" panose="020B0502020104020203" pitchFamily="34" charset="0"/>
              </a:rPr>
              <a:t>预先计算了备用链路</a:t>
            </a:r>
            <a:r>
              <a:rPr lang="en-US" dirty="0">
                <a:latin typeface="Gill Sans MT" panose="020B0502020104020203" pitchFamily="34" charset="0"/>
              </a:rPr>
              <a:t> (</a:t>
            </a:r>
            <a:r>
              <a:rPr lang="zh-CN" altLang="en-US" dirty="0">
                <a:latin typeface="Gill Sans MT" panose="020B0502020104020203" pitchFamily="34" charset="0"/>
              </a:rPr>
              <a:t>对于</a:t>
            </a:r>
            <a:r>
              <a:rPr lang="en-US" altLang="zh-CN" dirty="0">
                <a:latin typeface="Gill Sans MT" panose="020B0502020104020203" pitchFamily="34" charset="0"/>
              </a:rPr>
              <a:t>VoIP</a:t>
            </a:r>
            <a:r>
              <a:rPr lang="zh-CN" altLang="en-US" dirty="0">
                <a:latin typeface="Gill Sans MT" panose="020B0502020104020203" pitchFamily="34" charset="0"/>
              </a:rPr>
              <a:t>等延迟敏感的多媒体业务很有用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70000"/>
              </a:lnSpc>
              <a:defRPr/>
            </a:pPr>
            <a:endParaRPr lang="en-US" dirty="0"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23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5" name="Group 6"/>
          <p:cNvGrpSpPr/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82" name="Group 12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83" name="Group 16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6" name="Group 20"/>
          <p:cNvGrpSpPr/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69" name="Group 26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70" name="Group 30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7" name="Group 34"/>
          <p:cNvGrpSpPr/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56" name="Group 40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57" name="Group 44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8" name="Group 48"/>
          <p:cNvGrpSpPr/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43" name="Group 54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44" name="Group 58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9" name="Group 62"/>
          <p:cNvGrpSpPr/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30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31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R3</a:t>
            </a:r>
          </a:p>
        </p:txBody>
      </p:sp>
      <p:grpSp>
        <p:nvGrpSpPr>
          <p:cNvPr id="192530" name="Group 88"/>
          <p:cNvGrpSpPr/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17" name="Group 94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18" name="Group 98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0"/>
                <a:cs typeface="+mj-cs"/>
              </a:rPr>
              <a:t>MPLS vs IP</a:t>
            </a:r>
          </a:p>
        </p:txBody>
      </p:sp>
      <p:grpSp>
        <p:nvGrpSpPr>
          <p:cNvPr id="192536" name="Group 62"/>
          <p:cNvGrpSpPr/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04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05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7" name="Group 62"/>
          <p:cNvGrpSpPr/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91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92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8" name="Group 62"/>
          <p:cNvGrpSpPr/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78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79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9" name="Group 62"/>
          <p:cNvGrpSpPr/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65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66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0" name="Freeform 1"/>
          <p:cNvSpPr/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192541" name="Freeform 149"/>
          <p:cNvSpPr/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grpSp>
        <p:nvGrpSpPr>
          <p:cNvPr id="192542" name="Group 62"/>
          <p:cNvGrpSpPr/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52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53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3" name="TextBox 2"/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router</a:t>
            </a:r>
          </a:p>
        </p:txBody>
      </p:sp>
      <p:sp>
        <p:nvSpPr>
          <p:cNvPr id="192544" name="Rectangle 3"/>
          <p:cNvSpPr txBox="1">
            <a:spLocks noChangeArrowheads="1"/>
          </p:cNvSpPr>
          <p:nvPr/>
        </p:nvSpPr>
        <p:spPr bwMode="auto">
          <a:xfrm>
            <a:off x="309562" y="4256933"/>
            <a:ext cx="6196013" cy="2292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279400" indent="-2794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IP </a:t>
            </a:r>
            <a:r>
              <a:rPr lang="zh-CN" alt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路由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: </a:t>
            </a:r>
            <a:r>
              <a:rPr lang="zh-CN" altLang="en-US" sz="2800" i="0" dirty="0">
                <a:solidFill>
                  <a:srgbClr val="000000"/>
                </a:solidFill>
                <a:latin typeface="+mn-ea"/>
                <a:ea typeface="+mn-ea"/>
              </a:rPr>
              <a:t>（对于任意共同中间节点而言）前往目的</a:t>
            </a:r>
            <a:r>
              <a:rPr lang="en-US" altLang="zh-CN" sz="2800" i="0" dirty="0">
                <a:solidFill>
                  <a:srgbClr val="000000"/>
                </a:solidFill>
                <a:latin typeface="+mn-ea"/>
                <a:ea typeface="+mn-ea"/>
              </a:rPr>
              <a:t>IP</a:t>
            </a:r>
            <a:r>
              <a:rPr lang="zh-CN" altLang="en-US" sz="2800" i="0" dirty="0">
                <a:solidFill>
                  <a:srgbClr val="000000"/>
                </a:solidFill>
                <a:latin typeface="+mn-ea"/>
                <a:ea typeface="+mn-ea"/>
              </a:rPr>
              <a:t>地址的路线仅仅</a:t>
            </a:r>
            <a:r>
              <a:rPr lang="zh-CN" altLang="en-US" sz="2800" i="0" u="sng" dirty="0">
                <a:solidFill>
                  <a:srgbClr val="000000"/>
                </a:solidFill>
                <a:latin typeface="+mn-ea"/>
                <a:ea typeface="+mn-ea"/>
              </a:rPr>
              <a:t>由目的地址决定</a:t>
            </a:r>
            <a:endParaRPr lang="en-US" sz="2800" i="0" u="sng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R4</a:t>
            </a:r>
          </a:p>
        </p:txBody>
      </p:sp>
      <p:sp>
        <p:nvSpPr>
          <p:cNvPr id="1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181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24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3" name="Group 6"/>
          <p:cNvGrpSpPr/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93" name="Group 12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94" name="Group 16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4" name="Group 20"/>
          <p:cNvGrpSpPr/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80" name="Group 26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81" name="Group 30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5" name="Group 34"/>
          <p:cNvGrpSpPr/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67" name="Group 40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68" name="Group 44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6" name="Group 48"/>
          <p:cNvGrpSpPr/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54" name="Group 54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55" name="Group 58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7" name="Group 62"/>
          <p:cNvGrpSpPr/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41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42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R4</a:t>
            </a:r>
          </a:p>
        </p:txBody>
      </p:sp>
      <p:grpSp>
        <p:nvGrpSpPr>
          <p:cNvPr id="194579" name="Group 88"/>
          <p:cNvGrpSpPr/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28" name="Group 94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29" name="Group 98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R6</a:t>
            </a:r>
          </a:p>
        </p:txBody>
      </p:sp>
      <p:sp>
        <p:nvSpPr>
          <p:cNvPr id="194585" name="Freeform 1"/>
          <p:cNvSpPr/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194586" name="Freeform 149"/>
          <p:cNvSpPr/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grpSp>
        <p:nvGrpSpPr>
          <p:cNvPr id="194587" name="Group 62"/>
          <p:cNvGrpSpPr/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15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16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88" name="TextBox 2"/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194589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279400" indent="-2794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routing: 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前往目的</a:t>
            </a:r>
            <a:r>
              <a:rPr lang="en-US" altLang="zh-CN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地址的路线仅仅由目的地址单独决定</a:t>
            </a:r>
            <a:endParaRPr lang="en-US" altLang="zh-CN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4591" name="Group 34"/>
          <p:cNvGrpSpPr/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02" name="Group 40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03" name="Group 44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92" name="TextBox 236"/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router</a:t>
            </a:r>
          </a:p>
        </p:txBody>
      </p:sp>
      <p:sp>
        <p:nvSpPr>
          <p:cNvPr id="194593" name="Rectangle 3"/>
          <p:cNvSpPr txBox="1">
            <a:spLocks noChangeArrowheads="1"/>
          </p:cNvSpPr>
          <p:nvPr/>
        </p:nvSpPr>
        <p:spPr bwMode="auto">
          <a:xfrm>
            <a:off x="496887" y="5078413"/>
            <a:ext cx="6055745" cy="1541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279400" indent="-2794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MPLS routing: 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前往目的地的路径由源</a:t>
            </a:r>
            <a:r>
              <a:rPr lang="en-US" altLang="zh-CN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和目的</a:t>
            </a:r>
            <a:r>
              <a:rPr lang="en-US" altLang="zh-CN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共同决定</a:t>
            </a:r>
            <a:endParaRPr lang="en-US" altLang="zh-CN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79450" lvl="1" indent="-2794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sz="2000" i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快速链路恢复</a:t>
            </a:r>
            <a:r>
              <a:rPr lang="en-US" sz="2000" i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0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预先计算好备用路由线路</a:t>
            </a:r>
            <a:endParaRPr lang="en-US" sz="2000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4" name="Oval 3"/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194594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/>
        </p:spPr>
      </p:cxnSp>
      <p:sp>
        <p:nvSpPr>
          <p:cNvPr id="194596" name="TextBox 6"/>
          <p:cNvSpPr txBox="1">
            <a:spLocks noChangeArrowheads="1"/>
          </p:cNvSpPr>
          <p:nvPr/>
        </p:nvSpPr>
        <p:spPr bwMode="auto">
          <a:xfrm>
            <a:off x="4135438" y="1331913"/>
            <a:ext cx="4087812" cy="6461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采用</a:t>
            </a:r>
            <a:r>
              <a:rPr lang="en-US" altLang="zh-CN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MPLS</a:t>
            </a:r>
            <a:r>
              <a:rPr lang="zh-CN" altLang="en-US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  <a:r>
              <a:rPr lang="zh-CN" altLang="en-US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可以根据不同的</a:t>
            </a:r>
            <a:r>
              <a:rPr lang="en-US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MPLS</a:t>
            </a:r>
            <a:r>
              <a:rPr lang="zh-CN" altLang="en-US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策略路由至</a:t>
            </a:r>
            <a:r>
              <a:rPr lang="en-US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zh-CN" altLang="en-US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节点（例如源</a:t>
            </a:r>
            <a:r>
              <a:rPr lang="en-US" altLang="zh-CN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CN" altLang="en-US" sz="18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地址）</a:t>
            </a:r>
            <a:endParaRPr lang="en-US" sz="18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0"/>
                <a:cs typeface="+mj-cs"/>
              </a:rPr>
              <a:t>MPLS vs IP</a:t>
            </a:r>
          </a:p>
        </p:txBody>
      </p:sp>
      <p:sp>
        <p:nvSpPr>
          <p:cNvPr id="13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140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25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0"/>
                <a:cs typeface="+mj-cs"/>
              </a:rPr>
              <a:t>MPLS </a:t>
            </a:r>
            <a:r>
              <a:rPr lang="zh-CN" altLang="en-US" dirty="0">
                <a:latin typeface="Gill Sans MT" panose="020B0502020104020203" pitchFamily="34" charset="0"/>
                <a:cs typeface="+mj-cs"/>
              </a:rPr>
              <a:t>消息</a:t>
            </a:r>
            <a:r>
              <a:rPr lang="en-US" dirty="0">
                <a:latin typeface="Gill Sans MT" panose="020B0502020104020203" pitchFamily="34" charset="0"/>
                <a:cs typeface="+mj-cs"/>
              </a:rPr>
              <a:t>signaling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>
                <a:latin typeface="Gill Sans MT" panose="020B0502020104020203" pitchFamily="34" charset="0"/>
              </a:rPr>
              <a:t>利用改良的</a:t>
            </a:r>
            <a:r>
              <a:rPr lang="en-US" dirty="0">
                <a:latin typeface="Gill Sans MT" panose="020B0502020104020203" pitchFamily="34" charset="0"/>
                <a:cs typeface="+mn-cs"/>
              </a:rPr>
              <a:t> OSPF, IS-IS </a:t>
            </a:r>
            <a:r>
              <a:rPr lang="zh-CN" altLang="en-US" dirty="0">
                <a:latin typeface="Gill Sans MT" panose="020B0502020104020203" pitchFamily="34" charset="0"/>
                <a:cs typeface="+mn-cs"/>
              </a:rPr>
              <a:t>链路状态洪泛协议传播</a:t>
            </a:r>
            <a:r>
              <a:rPr lang="en-US" altLang="zh-CN" dirty="0">
                <a:latin typeface="Gill Sans MT" panose="020B0502020104020203" pitchFamily="34" charset="0"/>
                <a:cs typeface="+mn-cs"/>
              </a:rPr>
              <a:t>MPLS</a:t>
            </a:r>
            <a:r>
              <a:rPr lang="zh-CN" altLang="en-US" dirty="0">
                <a:latin typeface="Gill Sans MT" panose="020B0502020104020203" pitchFamily="34" charset="0"/>
                <a:cs typeface="+mn-cs"/>
              </a:rPr>
              <a:t>路由信息</a:t>
            </a:r>
            <a:r>
              <a:rPr lang="en-US" dirty="0">
                <a:latin typeface="Gill Sans MT" panose="020B0502020104020203" pitchFamily="34" charset="0"/>
                <a:cs typeface="+mn-cs"/>
              </a:rPr>
              <a:t>, 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0"/>
              </a:rPr>
              <a:t>e.g., </a:t>
            </a:r>
            <a:r>
              <a:rPr lang="zh-CN" altLang="en-US" dirty="0">
                <a:latin typeface="Gill Sans MT" panose="020B0502020104020203" pitchFamily="34" charset="0"/>
              </a:rPr>
              <a:t>链路带宽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ja-JP" altLang="en-US" dirty="0">
                <a:latin typeface="Gill Sans MT" panose="020B0502020104020203" pitchFamily="34" charset="0"/>
              </a:rPr>
              <a:t>“</a:t>
            </a:r>
            <a:r>
              <a:rPr lang="zh-CN" altLang="en-US" dirty="0">
                <a:latin typeface="Gill Sans MT" panose="020B0502020104020203" pitchFamily="34" charset="0"/>
              </a:rPr>
              <a:t>保留链路</a:t>
            </a:r>
            <a:r>
              <a:rPr lang="ja-JP" altLang="en-US" dirty="0">
                <a:latin typeface="Gill Sans MT" panose="020B0502020104020203" pitchFamily="34" charset="0"/>
              </a:rPr>
              <a:t>”</a:t>
            </a:r>
            <a:r>
              <a:rPr lang="zh-CN" altLang="en-US" dirty="0">
                <a:latin typeface="Gill Sans MT" panose="020B0502020104020203" pitchFamily="34" charset="0"/>
              </a:rPr>
              <a:t>的带宽</a:t>
            </a:r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96613" name="Group 6"/>
          <p:cNvGrpSpPr/>
          <p:nvPr/>
        </p:nvGrpSpPr>
        <p:grpSpPr bwMode="auto">
          <a:xfrm>
            <a:off x="6015038" y="5581650"/>
            <a:ext cx="766762" cy="433388"/>
            <a:chOff x="3600" y="219"/>
            <a:chExt cx="360" cy="175"/>
          </a:xfrm>
        </p:grpSpPr>
        <p:sp>
          <p:nvSpPr>
            <p:cNvPr id="83046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47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8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9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3050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14" name="Group 12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15" name="Group 16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4" name="Group 20"/>
          <p:cNvGrpSpPr/>
          <p:nvPr/>
        </p:nvGrpSpPr>
        <p:grpSpPr bwMode="auto">
          <a:xfrm>
            <a:off x="4189413" y="5576888"/>
            <a:ext cx="766762" cy="433387"/>
            <a:chOff x="3600" y="219"/>
            <a:chExt cx="360" cy="175"/>
          </a:xfrm>
        </p:grpSpPr>
        <p:sp>
          <p:nvSpPr>
            <p:cNvPr id="83033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34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5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6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3037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01" name="Group 26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4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5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02" name="Group 30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1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2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5" name="Group 34"/>
          <p:cNvGrpSpPr/>
          <p:nvPr/>
        </p:nvGrpSpPr>
        <p:grpSpPr bwMode="auto">
          <a:xfrm>
            <a:off x="4543425" y="4559300"/>
            <a:ext cx="766763" cy="433388"/>
            <a:chOff x="3600" y="219"/>
            <a:chExt cx="360" cy="175"/>
          </a:xfrm>
        </p:grpSpPr>
        <p:sp>
          <p:nvSpPr>
            <p:cNvPr id="83020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21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2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3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3024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88" name="Group 40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89" name="Group 44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8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9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6" name="Group 48"/>
          <p:cNvGrpSpPr/>
          <p:nvPr/>
        </p:nvGrpSpPr>
        <p:grpSpPr bwMode="auto">
          <a:xfrm>
            <a:off x="3116263" y="4554538"/>
            <a:ext cx="766762" cy="433387"/>
            <a:chOff x="3600" y="219"/>
            <a:chExt cx="360" cy="175"/>
          </a:xfrm>
        </p:grpSpPr>
        <p:sp>
          <p:nvSpPr>
            <p:cNvPr id="83007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08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09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10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3011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75" name="Group 54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8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9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76" name="Group 58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7" name="Group 62"/>
          <p:cNvGrpSpPr/>
          <p:nvPr/>
        </p:nvGrpSpPr>
        <p:grpSpPr bwMode="auto">
          <a:xfrm>
            <a:off x="1597025" y="3848100"/>
            <a:ext cx="766763" cy="433388"/>
            <a:chOff x="589" y="1281"/>
            <a:chExt cx="483" cy="273"/>
          </a:xfrm>
        </p:grpSpPr>
        <p:sp>
          <p:nvSpPr>
            <p:cNvPr id="8299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9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299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62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63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55" name="Line 76"/>
          <p:cNvSpPr>
            <a:spLocks noChangeShapeType="1"/>
          </p:cNvSpPr>
          <p:nvPr/>
        </p:nvSpPr>
        <p:spPr bwMode="auto">
          <a:xfrm>
            <a:off x="2366963" y="40909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6" name="Line 77"/>
          <p:cNvSpPr>
            <a:spLocks noChangeShapeType="1"/>
          </p:cNvSpPr>
          <p:nvPr/>
        </p:nvSpPr>
        <p:spPr bwMode="auto">
          <a:xfrm flipV="1">
            <a:off x="2414588" y="47958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7" name="Line 78"/>
          <p:cNvSpPr>
            <a:spLocks noChangeShapeType="1"/>
          </p:cNvSpPr>
          <p:nvPr/>
        </p:nvSpPr>
        <p:spPr bwMode="auto">
          <a:xfrm flipV="1">
            <a:off x="3881438" y="47958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Line 79"/>
          <p:cNvSpPr>
            <a:spLocks noChangeShapeType="1"/>
          </p:cNvSpPr>
          <p:nvPr/>
        </p:nvSpPr>
        <p:spPr bwMode="auto">
          <a:xfrm>
            <a:off x="3729038" y="49577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9" name="Line 80"/>
          <p:cNvSpPr>
            <a:spLocks noChangeShapeType="1"/>
          </p:cNvSpPr>
          <p:nvPr/>
        </p:nvSpPr>
        <p:spPr bwMode="auto">
          <a:xfrm>
            <a:off x="4986338" y="58340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0" name="Line 81"/>
          <p:cNvSpPr>
            <a:spLocks noChangeShapeType="1"/>
          </p:cNvSpPr>
          <p:nvPr/>
        </p:nvSpPr>
        <p:spPr bwMode="auto">
          <a:xfrm>
            <a:off x="5272088" y="49101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1" name="Line 82"/>
          <p:cNvSpPr>
            <a:spLocks noChangeShapeType="1"/>
          </p:cNvSpPr>
          <p:nvPr/>
        </p:nvSpPr>
        <p:spPr bwMode="auto">
          <a:xfrm>
            <a:off x="6786563" y="58150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2" name="Text Box 85"/>
          <p:cNvSpPr txBox="1">
            <a:spLocks noChangeArrowheads="1"/>
          </p:cNvSpPr>
          <p:nvPr/>
        </p:nvSpPr>
        <p:spPr bwMode="auto">
          <a:xfrm>
            <a:off x="6294438" y="4613275"/>
            <a:ext cx="349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82963" name="Text Box 87"/>
          <p:cNvSpPr txBox="1">
            <a:spLocks noChangeArrowheads="1"/>
          </p:cNvSpPr>
          <p:nvPr/>
        </p:nvSpPr>
        <p:spPr bwMode="auto">
          <a:xfrm>
            <a:off x="3094038" y="4929188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R4</a:t>
            </a:r>
          </a:p>
        </p:txBody>
      </p:sp>
      <p:grpSp>
        <p:nvGrpSpPr>
          <p:cNvPr id="196627" name="Group 88"/>
          <p:cNvGrpSpPr/>
          <p:nvPr/>
        </p:nvGrpSpPr>
        <p:grpSpPr bwMode="auto">
          <a:xfrm>
            <a:off x="1643063" y="4794250"/>
            <a:ext cx="766762" cy="433388"/>
            <a:chOff x="589" y="1281"/>
            <a:chExt cx="483" cy="273"/>
          </a:xfrm>
        </p:grpSpPr>
        <p:sp>
          <p:nvSpPr>
            <p:cNvPr id="82981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82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3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4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2985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49" name="Group 94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50" name="Group 98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89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0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65" name="Text Box 102"/>
          <p:cNvSpPr txBox="1">
            <a:spLocks noChangeArrowheads="1"/>
          </p:cNvSpPr>
          <p:nvPr/>
        </p:nvSpPr>
        <p:spPr bwMode="auto">
          <a:xfrm>
            <a:off x="1835150" y="5227638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R5</a:t>
            </a:r>
          </a:p>
        </p:txBody>
      </p:sp>
      <p:sp>
        <p:nvSpPr>
          <p:cNvPr id="82966" name="Line 106"/>
          <p:cNvSpPr>
            <a:spLocks noChangeShapeType="1"/>
          </p:cNvSpPr>
          <p:nvPr/>
        </p:nvSpPr>
        <p:spPr bwMode="auto">
          <a:xfrm>
            <a:off x="5314950" y="47863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7" name="Text Box 108"/>
          <p:cNvSpPr txBox="1">
            <a:spLocks noChangeArrowheads="1"/>
          </p:cNvSpPr>
          <p:nvPr/>
        </p:nvSpPr>
        <p:spPr bwMode="auto">
          <a:xfrm>
            <a:off x="7448550" y="5632450"/>
            <a:ext cx="336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82968" name="Text Box 109"/>
          <p:cNvSpPr txBox="1">
            <a:spLocks noChangeArrowheads="1"/>
          </p:cNvSpPr>
          <p:nvPr/>
        </p:nvSpPr>
        <p:spPr bwMode="auto">
          <a:xfrm>
            <a:off x="1798638" y="4278313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R6</a:t>
            </a: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20004" y="2800713"/>
            <a:ext cx="8335963" cy="10588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000" i="0" dirty="0">
                <a:latin typeface="Gill Sans MT" panose="020B0502020104020203" pitchFamily="34" charset="0"/>
                <a:ea typeface="+mn-ea"/>
              </a:rPr>
              <a:t>MPLS </a:t>
            </a:r>
            <a:r>
              <a:rPr lang="zh-CN" altLang="en-US" sz="3000" i="0" dirty="0">
                <a:latin typeface="Gill Sans MT" panose="020B0502020104020203" pitchFamily="34" charset="0"/>
                <a:ea typeface="+mn-ea"/>
              </a:rPr>
              <a:t>接入路由采用</a:t>
            </a:r>
            <a:r>
              <a:rPr lang="en-US" sz="3000" i="0" dirty="0">
                <a:latin typeface="Gill Sans MT" panose="020B0502020104020203" pitchFamily="34" charset="0"/>
                <a:ea typeface="+mn-ea"/>
              </a:rPr>
              <a:t> RSVP-TE </a:t>
            </a:r>
            <a:r>
              <a:rPr lang="zh-CN" altLang="en-US" sz="3000" i="0" dirty="0">
                <a:latin typeface="Gill Sans MT" panose="020B0502020104020203" pitchFamily="34" charset="0"/>
                <a:ea typeface="+mn-ea"/>
              </a:rPr>
              <a:t>消息协议来决定下行路由的转发路径</a:t>
            </a:r>
            <a:endParaRPr lang="en-US" sz="3000" i="0" dirty="0">
              <a:latin typeface="Gill Sans MT" panose="020B0502020104020203" pitchFamily="34" charset="0"/>
              <a:ea typeface="+mn-ea"/>
            </a:endParaRPr>
          </a:p>
        </p:txBody>
      </p:sp>
      <p:grpSp>
        <p:nvGrpSpPr>
          <p:cNvPr id="93191" name="Group 93190"/>
          <p:cNvGrpSpPr/>
          <p:nvPr/>
        </p:nvGrpSpPr>
        <p:grpSpPr bwMode="auto">
          <a:xfrm>
            <a:off x="2882900" y="4541838"/>
            <a:ext cx="3109913" cy="1601787"/>
            <a:chOff x="2882348" y="4542181"/>
            <a:chExt cx="3109821" cy="1601125"/>
          </a:xfrm>
        </p:grpSpPr>
        <p:sp>
          <p:nvSpPr>
            <p:cNvPr id="196640" name="Right Arrow 93183"/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1" name="Right Arrow 112"/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2" name="Right Arrow 113"/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3" name="TextBox 93184"/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flooding</a:t>
              </a:r>
            </a:p>
          </p:txBody>
        </p:sp>
      </p:grpSp>
      <p:grpSp>
        <p:nvGrpSpPr>
          <p:cNvPr id="93192" name="Group 93191"/>
          <p:cNvGrpSpPr/>
          <p:nvPr/>
        </p:nvGrpSpPr>
        <p:grpSpPr bwMode="auto">
          <a:xfrm>
            <a:off x="3887788" y="4187825"/>
            <a:ext cx="2166937" cy="1597025"/>
            <a:chOff x="6879226" y="3054627"/>
            <a:chExt cx="2167569" cy="1597693"/>
          </a:xfrm>
        </p:grpSpPr>
        <p:sp>
          <p:nvSpPr>
            <p:cNvPr id="196636" name="Right Arrow 119"/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7" name="Right Arrow 120"/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8" name="Right Arrow 121"/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9" name="TextBox 122"/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RSVP-TE</a:t>
              </a:r>
            </a:p>
          </p:txBody>
        </p:sp>
      </p:grpSp>
      <p:sp>
        <p:nvSpPr>
          <p:cNvPr id="118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26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sp>
        <p:nvSpPr>
          <p:cNvPr id="198659" name="Freeform 2"/>
          <p:cNvSpPr/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8660" name="Freeform 3"/>
          <p:cNvSpPr/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8661" name="Freeform 4"/>
          <p:cNvSpPr/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8662" name="Freeform 5"/>
          <p:cNvSpPr/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198663" name="Group 6"/>
          <p:cNvGrpSpPr/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84105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106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7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8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4109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97" name="Group 12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15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6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7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98" name="Group 16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112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3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4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4" name="Group 20"/>
          <p:cNvGrpSpPr/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84092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93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4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5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4096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84" name="Group 26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02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3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4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85" name="Group 30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99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0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1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5" name="Group 34"/>
          <p:cNvGrpSpPr/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84079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80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1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2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4083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71" name="Group 40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8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72" name="Group 44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86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7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8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6" name="Group 48"/>
          <p:cNvGrpSpPr/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84066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67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8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9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4070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58" name="Group 54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7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59" name="Group 58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7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7" name="Group 62"/>
          <p:cNvGrpSpPr/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8405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5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405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45" name="Group 68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6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46" name="Group 72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60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1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2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81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2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3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4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5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6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7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8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R1</a:t>
            </a:r>
          </a:p>
        </p:txBody>
      </p:sp>
      <p:sp>
        <p:nvSpPr>
          <p:cNvPr id="83989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R2</a:t>
            </a:r>
          </a:p>
        </p:txBody>
      </p:sp>
      <p:sp>
        <p:nvSpPr>
          <p:cNvPr id="83990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83991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R3</a:t>
            </a:r>
          </a:p>
        </p:txBody>
      </p:sp>
      <p:sp>
        <p:nvSpPr>
          <p:cNvPr id="83992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R4</a:t>
            </a:r>
          </a:p>
        </p:txBody>
      </p:sp>
      <p:grpSp>
        <p:nvGrpSpPr>
          <p:cNvPr id="198680" name="Group 88"/>
          <p:cNvGrpSpPr/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84040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41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2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3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4044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32" name="Group 94"/>
            <p:cNvGrpSpPr/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50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1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2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33" name="Group 98"/>
            <p:cNvGrpSpPr/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47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8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9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94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R5</a:t>
            </a:r>
          </a:p>
        </p:txBody>
      </p:sp>
      <p:sp>
        <p:nvSpPr>
          <p:cNvPr id="83995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0</a:t>
            </a:r>
          </a:p>
        </p:txBody>
      </p:sp>
      <p:sp>
        <p:nvSpPr>
          <p:cNvPr id="83996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83997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0</a:t>
            </a:r>
          </a:p>
        </p:txBody>
      </p:sp>
      <p:sp>
        <p:nvSpPr>
          <p:cNvPr id="83998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99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0</a:t>
            </a:r>
          </a:p>
        </p:txBody>
      </p:sp>
      <p:sp>
        <p:nvSpPr>
          <p:cNvPr id="84000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84001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R6</a:t>
            </a:r>
          </a:p>
        </p:txBody>
      </p:sp>
      <p:grpSp>
        <p:nvGrpSpPr>
          <p:cNvPr id="198689" name="Group 110"/>
          <p:cNvGrpSpPr/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84033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34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35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6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 6        -      A       0</a:t>
              </a:r>
            </a:p>
          </p:txBody>
        </p:sp>
        <p:sp>
          <p:nvSpPr>
            <p:cNvPr id="84037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8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9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98690" name="Group 118"/>
          <p:cNvGrpSpPr/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84025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26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7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8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10      6      A       1</a:t>
              </a:r>
            </a:p>
          </p:txBody>
        </p:sp>
        <p:sp>
          <p:nvSpPr>
            <p:cNvPr id="84029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0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12      9      D       0</a:t>
              </a:r>
            </a:p>
          </p:txBody>
        </p:sp>
        <p:sp>
          <p:nvSpPr>
            <p:cNvPr id="84031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2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04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4005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  in         out                 out</a:t>
            </a:r>
          </a:p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label     label   dest    interface</a:t>
            </a:r>
          </a:p>
        </p:txBody>
      </p:sp>
      <p:sp>
        <p:nvSpPr>
          <p:cNvPr id="84006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7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        10      A       0</a:t>
            </a:r>
          </a:p>
        </p:txBody>
      </p:sp>
      <p:sp>
        <p:nvSpPr>
          <p:cNvPr id="84008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9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        12      D      0</a:t>
            </a:r>
          </a:p>
        </p:txBody>
      </p:sp>
      <p:sp>
        <p:nvSpPr>
          <p:cNvPr id="84010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1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2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1</a:t>
            </a:r>
          </a:p>
        </p:txBody>
      </p:sp>
      <p:grpSp>
        <p:nvGrpSpPr>
          <p:cNvPr id="198700" name="Group 137"/>
          <p:cNvGrpSpPr/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8401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1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 8        6      A       0</a:t>
              </a:r>
            </a:p>
          </p:txBody>
        </p:sp>
        <p:sp>
          <p:nvSpPr>
            <p:cNvPr id="8402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14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0</a:t>
            </a:r>
          </a:p>
        </p:txBody>
      </p:sp>
      <p:sp>
        <p:nvSpPr>
          <p:cNvPr id="84015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          8      A       1</a:t>
            </a:r>
          </a:p>
        </p:txBody>
      </p:sp>
      <p:sp>
        <p:nvSpPr>
          <p:cNvPr id="84016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0"/>
                <a:cs typeface="+mj-cs"/>
              </a:rPr>
              <a:t>MPLS </a:t>
            </a:r>
            <a:r>
              <a:rPr lang="zh-CN" altLang="en-US" sz="4000" dirty="0">
                <a:latin typeface="Gill Sans MT" panose="020B0502020104020203" pitchFamily="34" charset="0"/>
                <a:cs typeface="+mj-cs"/>
              </a:rPr>
              <a:t>转发表</a:t>
            </a:r>
            <a:endParaRPr lang="en-US" sz="4000" dirty="0"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152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  <a:t>27</a:t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交换局域网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0" lvl="1" indent="0" fontAlgn="base">
              <a:spcAft>
                <a:spcPct val="0"/>
              </a:spcAft>
              <a:buClr>
                <a:srgbClr val="0070C0"/>
              </a:buClr>
              <a:buNone/>
              <a:defRPr/>
            </a:pPr>
            <a:endParaRPr lang="en-US" altLang="zh-CN" sz="32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链路虚拟化：网络作为链路层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数据中心网络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回顾：</a:t>
            </a:r>
            <a:r>
              <a:rPr lang="en-US" altLang="zh-CN" dirty="0">
                <a:latin typeface="+mj-lt"/>
              </a:rPr>
              <a:t>Web</a:t>
            </a:r>
            <a:r>
              <a:rPr lang="zh-CN" altLang="en-US" dirty="0">
                <a:latin typeface="+mj-lt"/>
              </a:rPr>
              <a:t>页面请求的历程</a:t>
            </a: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15FB12-AF3D-1643-B32A-CD735AF59664}"/>
              </a:ext>
            </a:extLst>
          </p:cNvPr>
          <p:cNvSpPr/>
          <p:nvPr/>
        </p:nvSpPr>
        <p:spPr>
          <a:xfrm>
            <a:off x="683568" y="3356992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链路层寻址与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ARP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以太网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链路层交换机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虚拟局域网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VLAN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54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473005" y="417614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  <a:cs typeface="+mj-cs"/>
              </a:rPr>
              <a:t>数据中心网络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74675" y="1600301"/>
            <a:ext cx="8274050" cy="165588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在大型数据中心，成千上万的服务器被密集的堆放在一起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电商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 (e.g. Amazon)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内容提供服务商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 (e.g., YouTube, Akamai, Apple, Microsoft)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搜索引擎，数据挖掘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(e.g., Google)</a:t>
            </a:r>
          </a:p>
          <a:p>
            <a:pPr>
              <a:lnSpc>
                <a:spcPct val="140000"/>
              </a:lnSpc>
              <a:defRPr/>
            </a:pP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574675" y="3458568"/>
            <a:ext cx="4678362" cy="289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挑战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多业务应用并发，每个应用往往具备不用的用户群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系统级的负载调度和均衡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避免出现计算、调度、流量或者存储的瓶颈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Inside a 40-ft Microsoft container,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Chicago data center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5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/>
              <a:t>用主干集线器 </a:t>
            </a:r>
            <a:r>
              <a:rPr lang="en-US" altLang="zh-CN" sz="3200"/>
              <a:t>Backbone Hub </a:t>
            </a:r>
            <a:r>
              <a:rPr lang="zh-CN" altLang="en-US" sz="3200"/>
              <a:t>组网</a:t>
            </a:r>
            <a:endParaRPr lang="en-US" altLang="zh-CN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556321"/>
            <a:ext cx="8229600" cy="19446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通过主干 </a:t>
            </a:r>
            <a:r>
              <a:rPr lang="en-US" altLang="zh-CN" sz="2400" dirty="0"/>
              <a:t>hub </a:t>
            </a:r>
            <a:r>
              <a:rPr lang="zh-CN" altLang="en-US" sz="2400" dirty="0"/>
              <a:t>把几个 </a:t>
            </a:r>
            <a:r>
              <a:rPr lang="en-US" altLang="zh-CN" sz="2400" dirty="0"/>
              <a:t>LAN </a:t>
            </a:r>
            <a:r>
              <a:rPr lang="zh-CN" altLang="en-US" sz="2400" dirty="0"/>
              <a:t>网段互联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优点：增加了连通性，扩展了节点之间的最大传输距离</a:t>
            </a:r>
            <a:endParaRPr lang="en-US" altLang="zh-CN" sz="2000" dirty="0"/>
          </a:p>
          <a:p>
            <a:pPr eaLnBrk="1" hangingPunct="1"/>
            <a:r>
              <a:rPr lang="zh-CN" altLang="en-US" sz="2400" dirty="0"/>
              <a:t>缺点：原先各自网段的</a:t>
            </a:r>
            <a:r>
              <a:rPr lang="zh-CN" altLang="en-US" sz="2400" dirty="0">
                <a:solidFill>
                  <a:srgbClr val="C00000"/>
                </a:solidFill>
              </a:rPr>
              <a:t>碰撞域</a:t>
            </a:r>
            <a:r>
              <a:rPr lang="zh-CN" altLang="en-US" sz="2400" dirty="0"/>
              <a:t>合并成一个更大的碰撞域</a:t>
            </a:r>
            <a:endParaRPr lang="en-US" altLang="zh-CN" sz="2000" dirty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C626E-4570-4DD2-B566-62054909650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5846" name="Picture 5" descr="kurose_c05f27"/>
          <p:cNvPicPr preferRelativeResize="0"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429000"/>
            <a:ext cx="5616575" cy="28543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909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5" y="2259114"/>
            <a:ext cx="6473353" cy="4338238"/>
          </a:xfrm>
          <a:prstGeom prst="rect">
            <a:avLst/>
          </a:prstGeom>
        </p:spPr>
      </p:pic>
      <p:sp>
        <p:nvSpPr>
          <p:cNvPr id="547" name="TextBox 546"/>
          <p:cNvSpPr txBox="1"/>
          <p:nvPr/>
        </p:nvSpPr>
        <p:spPr>
          <a:xfrm>
            <a:off x="6908800" y="5600700"/>
            <a:ext cx="54373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机架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交换机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6895499" y="4024382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第一层交换机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第二层交换机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6753225" y="3398838"/>
            <a:ext cx="15922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负载均衡器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172146" y="3311815"/>
            <a:ext cx="118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负载均衡器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8063" y="3138488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边界路由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2984739" y="3389315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接入路由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73014" y="1400186"/>
            <a:ext cx="51276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宋体" charset="-122"/>
                <a:cs typeface="Gill Sans MT"/>
              </a:rPr>
              <a:t>负载均衡器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宋体" charset="-122"/>
                <a:cs typeface="Gill Sans MT"/>
              </a:rPr>
              <a:t>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宋体" charset="-122"/>
                <a:cs typeface="Gill Sans MT"/>
              </a:rPr>
              <a:t>基于应用路由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宋体" charset="-122"/>
              <a:cs typeface="Gill Sans MT"/>
            </a:endParaRPr>
          </a:p>
          <a:p>
            <a:pPr marL="342900" marR="0" lvl="0" indent="-25603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宋体" charset="-122"/>
                <a:cs typeface="Gill Sans MT"/>
              </a:rPr>
              <a:t>receives external client requests</a:t>
            </a:r>
          </a:p>
          <a:p>
            <a:pPr marL="342900" marR="0" lvl="0" indent="-25603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宋体" charset="-122"/>
                <a:cs typeface="Gill Sans MT"/>
              </a:rPr>
              <a:t>directs workload within data center</a:t>
            </a:r>
          </a:p>
          <a:p>
            <a:pPr marL="342900" marR="0" lvl="0" indent="-25603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宋体" charset="-122"/>
                <a:cs typeface="Gill Sans MT"/>
              </a:rPr>
              <a:t>returns results to external client (hiding data center internals from client)</a:t>
            </a:r>
          </a:p>
        </p:txBody>
      </p: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9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81" name="Rectangle 5"/>
          <p:cNvSpPr>
            <a:spLocks noGrp="1" noChangeArrowheads="1"/>
          </p:cNvSpPr>
          <p:nvPr>
            <p:ph type="title"/>
          </p:nvPr>
        </p:nvSpPr>
        <p:spPr>
          <a:xfrm>
            <a:off x="473005" y="417614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  <a:cs typeface="+mj-cs"/>
              </a:rPr>
              <a:t>数据中心网络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5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473005" y="417614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  <a:cs typeface="+mj-cs"/>
              </a:rPr>
              <a:t>数据中心网络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380245" y="1449243"/>
            <a:ext cx="8306555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等级体系结构：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提供了良好的扩展性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当需要增加服务器和机架时，可以直接横向扩容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较好的将数据中心扩展到几十万台主机的规模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：主机到主机的容量受限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07704" y="4077072"/>
            <a:ext cx="6519713" cy="2213992"/>
            <a:chOff x="1524000" y="4536443"/>
            <a:chExt cx="6231681" cy="199760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0" y="4581128"/>
              <a:ext cx="4641006" cy="1952921"/>
            </a:xfrm>
            <a:prstGeom prst="rect">
              <a:avLst/>
            </a:prstGeom>
          </p:spPr>
        </p:pic>
        <p:sp>
          <p:nvSpPr>
            <p:cNvPr id="5132" name="TextBox 546"/>
            <p:cNvSpPr txBox="1"/>
            <p:nvPr/>
          </p:nvSpPr>
          <p:spPr>
            <a:xfrm>
              <a:off x="6192766" y="5827745"/>
              <a:ext cx="54373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机架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5133" name="TextBox 554"/>
            <p:cNvSpPr txBox="1"/>
            <p:nvPr/>
          </p:nvSpPr>
          <p:spPr>
            <a:xfrm>
              <a:off x="6165005" y="5429022"/>
              <a:ext cx="1143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TOR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交换机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5134" name="TextBox 431"/>
            <p:cNvSpPr txBox="1"/>
            <p:nvPr/>
          </p:nvSpPr>
          <p:spPr>
            <a:xfrm>
              <a:off x="6165006" y="4536443"/>
              <a:ext cx="1590675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第一层交换机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5135" name="TextBox 432"/>
            <p:cNvSpPr txBox="1"/>
            <p:nvPr/>
          </p:nvSpPr>
          <p:spPr>
            <a:xfrm>
              <a:off x="6165005" y="5005075"/>
              <a:ext cx="1590675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第二层交换机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</p:grp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496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473005" y="417614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  <a:cs typeface="+mj-cs"/>
              </a:rPr>
              <a:t>数据中心网络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460270" y="1394403"/>
            <a:ext cx="8306555" cy="196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全连接拓扑：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大幅提升的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连通性与可靠性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每台第一层交换机都与所有第二层交换机相连，提供了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多重路径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增加了机架之间的带宽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利用冗余连接提升了服务可靠性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同样实现机架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1-8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之间的主机满速发送流量，此时交换机需要多大的转发速率呢？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49689" y="4365104"/>
            <a:ext cx="5894311" cy="1991246"/>
            <a:chOff x="827585" y="3940576"/>
            <a:chExt cx="6520952" cy="241577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585" y="3940576"/>
              <a:ext cx="4752528" cy="2415774"/>
            </a:xfrm>
            <a:prstGeom prst="rect">
              <a:avLst/>
            </a:prstGeom>
          </p:spPr>
        </p:pic>
        <p:sp>
          <p:nvSpPr>
            <p:cNvPr id="2091" name="TextBox 546"/>
            <p:cNvSpPr txBox="1"/>
            <p:nvPr/>
          </p:nvSpPr>
          <p:spPr>
            <a:xfrm>
              <a:off x="5773737" y="5624244"/>
              <a:ext cx="54373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机架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2092" name="TextBox 554"/>
            <p:cNvSpPr txBox="1"/>
            <p:nvPr/>
          </p:nvSpPr>
          <p:spPr>
            <a:xfrm>
              <a:off x="5759450" y="5167044"/>
              <a:ext cx="1143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TOR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交换机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2093" name="TextBox 431"/>
            <p:cNvSpPr txBox="1"/>
            <p:nvPr/>
          </p:nvSpPr>
          <p:spPr>
            <a:xfrm>
              <a:off x="5757862" y="3940576"/>
              <a:ext cx="1590675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第一层交换机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  <p:sp>
          <p:nvSpPr>
            <p:cNvPr id="2094" name="TextBox 432"/>
            <p:cNvSpPr txBox="1"/>
            <p:nvPr/>
          </p:nvSpPr>
          <p:spPr>
            <a:xfrm>
              <a:off x="5757862" y="4515210"/>
              <a:ext cx="1590675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第二层交换机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593" y="4586558"/>
            <a:ext cx="3124096" cy="132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新的挑战：路径选择问题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负载均衡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链路故障与恢复</a:t>
            </a: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4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交换局域网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0" lvl="1" indent="0" fontAlgn="base">
              <a:spcAft>
                <a:spcPct val="0"/>
              </a:spcAft>
              <a:buClr>
                <a:srgbClr val="0070C0"/>
              </a:buClr>
              <a:buNone/>
              <a:defRPr/>
            </a:pPr>
            <a:endParaRPr lang="en-US" altLang="zh-CN" sz="32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链路虚拟化：网络作为链路层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数据中心网络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回顾：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Web</a:t>
            </a: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页面请求的历程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15FB12-AF3D-1643-B32A-CD735AF59664}"/>
              </a:ext>
            </a:extLst>
          </p:cNvPr>
          <p:cNvSpPr/>
          <p:nvPr/>
        </p:nvSpPr>
        <p:spPr>
          <a:xfrm>
            <a:off x="683568" y="3356992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链路层寻址与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ARP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以太网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链路层交换机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虚拟局域网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E2C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VLAN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554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Gill Sans MT" charset="0"/>
                <a:cs typeface="+mn-cs"/>
              </a:rPr>
              <a:t>自顶向下的协议栈之旅完成了！</a:t>
            </a:r>
            <a:endParaRPr lang="en-US" altLang="zh-CN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zh-CN" altLang="en-US" dirty="0">
                <a:latin typeface="Gill Sans MT" charset="0"/>
              </a:rPr>
              <a:t>应用层</a:t>
            </a:r>
            <a:r>
              <a:rPr lang="en-US" dirty="0">
                <a:latin typeface="Gill Sans MT" charset="0"/>
              </a:rPr>
              <a:t>, </a:t>
            </a:r>
            <a:r>
              <a:rPr lang="zh-CN" altLang="en-US" dirty="0">
                <a:latin typeface="Gill Sans MT" charset="0"/>
              </a:rPr>
              <a:t>传输层</a:t>
            </a:r>
            <a:r>
              <a:rPr lang="en-US" dirty="0">
                <a:latin typeface="Gill Sans MT" charset="0"/>
              </a:rPr>
              <a:t>, </a:t>
            </a:r>
            <a:r>
              <a:rPr lang="zh-CN" altLang="en-US" dirty="0">
                <a:latin typeface="Gill Sans MT" charset="0"/>
              </a:rPr>
              <a:t>网络层</a:t>
            </a:r>
            <a:r>
              <a:rPr lang="en-US" dirty="0">
                <a:latin typeface="Gill Sans MT" charset="0"/>
              </a:rPr>
              <a:t>, </a:t>
            </a:r>
            <a:r>
              <a:rPr lang="zh-CN" altLang="en-US" dirty="0">
                <a:latin typeface="Gill Sans MT" charset="0"/>
              </a:rPr>
              <a:t>链路层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zh-CN" altLang="en-US" dirty="0">
                <a:latin typeface="Gill Sans MT" charset="0"/>
                <a:cs typeface="+mn-cs"/>
              </a:rPr>
              <a:t>把</a:t>
            </a:r>
            <a:r>
              <a:rPr lang="zh-CN" altLang="en-US" dirty="0">
                <a:latin typeface="Gill Sans MT" charset="0"/>
              </a:rPr>
              <a:t>它</a:t>
            </a:r>
            <a:r>
              <a:rPr lang="zh-CN" altLang="en-US" dirty="0">
                <a:latin typeface="Gill Sans MT" charset="0"/>
                <a:cs typeface="+mn-cs"/>
              </a:rPr>
              <a:t>们连接在一起：综合回顾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zh-CN" altLang="en-US" i="1" dirty="0">
                <a:solidFill>
                  <a:srgbClr val="C00000"/>
                </a:solidFill>
                <a:latin typeface="Gill Sans MT" charset="0"/>
              </a:rPr>
              <a:t>目标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zh-CN" altLang="en-US" dirty="0">
                <a:latin typeface="Gill Sans MT" charset="0"/>
              </a:rPr>
              <a:t>在请求一个</a:t>
            </a:r>
            <a:r>
              <a:rPr lang="en-US" altLang="zh-CN" dirty="0">
                <a:latin typeface="Gill Sans MT" charset="0"/>
              </a:rPr>
              <a:t>www</a:t>
            </a:r>
            <a:r>
              <a:rPr lang="zh-CN" altLang="en-US" dirty="0">
                <a:latin typeface="Gill Sans MT" charset="0"/>
              </a:rPr>
              <a:t>页面的简单场景中，回顾、理解计算机网络各层次协议及其要点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zh-CN" altLang="en-US" i="1" dirty="0">
                <a:solidFill>
                  <a:srgbClr val="C00000"/>
                </a:solidFill>
                <a:latin typeface="Gill Sans MT" charset="0"/>
              </a:rPr>
              <a:t>场景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zh-CN" altLang="en-US" dirty="0">
                <a:latin typeface="Gill Sans MT" charset="0"/>
              </a:rPr>
              <a:t>一名学生将自己的笔记本电脑连入校园网，并对某网站发起一次访问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" y="138667"/>
            <a:ext cx="803433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综合回顾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web</a:t>
            </a:r>
            <a:r>
              <a:rPr lang="zh-CN" altLang="en-US" sz="2800" dirty="0">
                <a:latin typeface="Gill Sans MT" charset="0"/>
              </a:rPr>
              <a:t>页面请求的历程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322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Comcast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Google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DNS 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school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-122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96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97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" y="138667"/>
            <a:ext cx="803433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综合回顾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web</a:t>
            </a:r>
            <a:r>
              <a:rPr lang="zh-CN" altLang="en-US" sz="2800" dirty="0">
                <a:latin typeface="Gill Sans MT" charset="0"/>
              </a:rPr>
              <a:t>页面请求的历程</a:t>
            </a:r>
            <a:endParaRPr lang="en-US" sz="2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6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router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4546113" y="1690737"/>
            <a:ext cx="4223237" cy="1262062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zh-CN" altLang="en-US" sz="1800" dirty="0">
                <a:latin typeface="Gill Sans MT" charset="0"/>
                <a:cs typeface="+mn-cs"/>
              </a:rPr>
              <a:t>接入的笔记本需要获得</a:t>
            </a:r>
            <a:r>
              <a:rPr lang="en-US" altLang="zh-CN" sz="1800" dirty="0">
                <a:latin typeface="Gill Sans MT" charset="0"/>
                <a:cs typeface="+mn-cs"/>
              </a:rPr>
              <a:t>IP</a:t>
            </a:r>
            <a:r>
              <a:rPr lang="zh-CN" altLang="en-US" sz="1800" dirty="0">
                <a:latin typeface="Gill Sans MT" charset="0"/>
                <a:cs typeface="+mn-cs"/>
              </a:rPr>
              <a:t>地址，下一条路由的地址以及</a:t>
            </a:r>
            <a:r>
              <a:rPr lang="en-US" altLang="zh-CN" sz="1800" dirty="0">
                <a:latin typeface="Gill Sans MT" charset="0"/>
                <a:cs typeface="+mn-cs"/>
              </a:rPr>
              <a:t>DNS</a:t>
            </a:r>
            <a:r>
              <a:rPr lang="zh-CN" altLang="en-US" sz="1800" dirty="0">
                <a:latin typeface="Gill Sans MT" charset="0"/>
                <a:cs typeface="+mn-cs"/>
              </a:rPr>
              <a:t>服务器的名称和地址</a:t>
            </a:r>
            <a:r>
              <a:rPr lang="en-US" sz="1800" dirty="0">
                <a:latin typeface="Gill Sans MT" charset="0"/>
                <a:cs typeface="+mn-cs"/>
              </a:rPr>
              <a:t>: </a:t>
            </a:r>
            <a:r>
              <a:rPr lang="zh-CN" altLang="en-US" sz="1800" dirty="0">
                <a:latin typeface="Gill Sans MT" charset="0"/>
                <a:cs typeface="+mn-cs"/>
              </a:rPr>
              <a:t>通过</a:t>
            </a:r>
            <a:r>
              <a:rPr lang="en-US" sz="1800" dirty="0">
                <a:latin typeface="Gill Sans MT" charset="0"/>
                <a:cs typeface="+mn-cs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zh-CN" altLang="en-US" sz="1800" i="1" dirty="0">
                <a:solidFill>
                  <a:srgbClr val="C00000"/>
                </a:solidFill>
                <a:latin typeface="Gill Sans MT" charset="0"/>
                <a:cs typeface="+mn-cs"/>
              </a:rPr>
              <a:t>服务</a:t>
            </a:r>
            <a:endParaRPr lang="en-US" sz="1800" i="1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4525018" y="3130599"/>
            <a:ext cx="440467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DHCP request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封装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UDP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报文中，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再封装进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数据报，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再被封装进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802.3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以太网帧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4485497" y="4249854"/>
            <a:ext cx="465850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以太网帧并不知道目的地址，因此在局域网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中被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广播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目的地址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: FFFFFFFFFFFF)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，直到被同一局域网中的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DHCP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服务器收到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4499992" y="5586529"/>
            <a:ext cx="4302277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以太网帧被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解封装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，然后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报文被解封装、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UDP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报文被解封装，最后被送到承载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DHCP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服务的应用中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182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" y="138667"/>
            <a:ext cx="803433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综合回顾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web</a:t>
            </a:r>
            <a:r>
              <a:rPr lang="zh-CN" altLang="en-US" sz="2800" dirty="0">
                <a:latin typeface="Gill Sans MT" charset="0"/>
              </a:rPr>
              <a:t>页面请求的历程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178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9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router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1641" y="1400968"/>
            <a:ext cx="4183063" cy="1573213"/>
          </a:xfrm>
        </p:spPr>
        <p:txBody>
          <a:bodyPr>
            <a:noAutofit/>
          </a:bodyPr>
          <a:lstStyle/>
          <a:p>
            <a:pPr marL="231775" indent="-231775">
              <a:lnSpc>
                <a:spcPct val="160000"/>
              </a:lnSpc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服务器返回分配的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信息，包含拟分配的客户端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，客户端的第一跳路由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地址，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服务器的名称和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地址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799013" y="2852703"/>
            <a:ext cx="442726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DCHP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服务器被逐层封装，二层帧通过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LAN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转发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switch learning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再到客户端被逐层解封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273176" y="5044003"/>
            <a:ext cx="63640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至此，客户端拥有了自己的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地址，知道了下一跳路由地址，也知道了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DNS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服务器的地址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799013" y="4319588"/>
            <a:ext cx="403199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客户端接到数据，完成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DHCP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流程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179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0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" y="138667"/>
            <a:ext cx="803433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综合回顾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web</a:t>
            </a:r>
            <a:r>
              <a:rPr lang="zh-CN" altLang="en-US" sz="2800" dirty="0">
                <a:latin typeface="Gill Sans MT" charset="0"/>
              </a:rPr>
              <a:t>页面请求的历程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174" name="Text Box 156"/>
          <p:cNvSpPr txBox="1">
            <a:spLocks noChangeArrowheads="1"/>
          </p:cNvSpPr>
          <p:nvPr/>
        </p:nvSpPr>
        <p:spPr bwMode="auto">
          <a:xfrm>
            <a:off x="166687" y="5785731"/>
            <a:ext cx="86418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注意，这里为了绘图方便，精简了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DHCP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流程，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实际上有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步：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Discovery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offer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Request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ACK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8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  <p:bldP spid="1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router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6665" y="1511301"/>
            <a:ext cx="4667250" cy="1262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000" dirty="0">
                <a:latin typeface="Gill Sans MT" charset="0"/>
              </a:rPr>
              <a:t>接下来用户要发出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0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request, </a:t>
            </a:r>
            <a:r>
              <a:rPr lang="zh-CN" altLang="en-US" sz="2000" dirty="0">
                <a:latin typeface="Gill Sans MT" charset="0"/>
                <a:cs typeface="+mn-cs"/>
              </a:rPr>
              <a:t>需要知道对应网站（例如</a:t>
            </a:r>
            <a:r>
              <a:rPr lang="en-US" altLang="zh-CN" sz="2000" dirty="0">
                <a:latin typeface="Gill Sans MT" charset="0"/>
                <a:cs typeface="+mn-cs"/>
              </a:rPr>
              <a:t>google.com</a:t>
            </a:r>
            <a:r>
              <a:rPr lang="zh-CN" altLang="en-US" sz="2000" dirty="0">
                <a:latin typeface="Gill Sans MT" charset="0"/>
                <a:cs typeface="+mn-cs"/>
              </a:rPr>
              <a:t>）</a:t>
            </a:r>
            <a:r>
              <a:rPr lang="zh-CN" altLang="en-US" sz="2000" dirty="0">
                <a:latin typeface="Gill Sans MT" charset="0"/>
              </a:rPr>
              <a:t>的地址</a:t>
            </a:r>
            <a:r>
              <a:rPr lang="en-US" sz="2000" dirty="0">
                <a:latin typeface="Gill Sans MT" charset="0"/>
                <a:cs typeface="+mn-cs"/>
              </a:rPr>
              <a:t>: </a:t>
            </a:r>
            <a:r>
              <a:rPr lang="zh-CN" altLang="en-US" sz="2000" dirty="0">
                <a:latin typeface="Gill Sans MT" charset="0"/>
                <a:cs typeface="+mn-cs"/>
              </a:rPr>
              <a:t>通过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475162" y="2737163"/>
            <a:ext cx="4586288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创建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DNS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查询请求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照例逐层封装：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UDP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IP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  <a:sym typeface="Wingdings" panose="05000000000000000000" pitchFamily="2" charset="2"/>
              </a:rPr>
              <a:t>以太网帧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5162" y="4109694"/>
            <a:ext cx="4386263" cy="114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ARP query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被广播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对应的下一跳路由器接收后发出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ARP reply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通知客户端自己的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MAC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地址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5162" y="5013176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客户端知道了路由器的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MAC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，将数据发送到下一跳路由，由下一跳路由经过网络层转发至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ARP reply</a:t>
              </a:r>
            </a:p>
          </p:txBody>
        </p:sp>
      </p:grpSp>
      <p:sp>
        <p:nvSpPr>
          <p:cNvPr id="129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0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" y="138667"/>
            <a:ext cx="803433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综合回顾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web</a:t>
            </a:r>
            <a:r>
              <a:rPr lang="zh-CN" altLang="en-US" sz="2800" dirty="0">
                <a:latin typeface="Gill Sans MT" charset="0"/>
              </a:rPr>
              <a:t>页面请求的历程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75162" y="3413963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但此时只知道下一跳路由的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地址，不知道二层地址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725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9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7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router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DNS query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报文通过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交换机转发到下一条路由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IP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报文通过下一条路经网络层进入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Comcast network,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被路由到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DNS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服务器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 (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路由表经过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RIP, OSPF, IS-IS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and/or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BGP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路由协议创建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)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4486275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被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DNS server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接收并拆封</a:t>
            </a:r>
            <a:endParaRPr kumimoji="0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DNS server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google.com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IP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地址回复给客户端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Comcast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DNS 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80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81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" y="138667"/>
            <a:ext cx="803433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综合回顾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web</a:t>
            </a:r>
            <a:r>
              <a:rPr lang="zh-CN" altLang="en-US" sz="2800" dirty="0">
                <a:latin typeface="Gill Sans MT" charset="0"/>
              </a:rPr>
              <a:t>页面请求的历程</a:t>
            </a:r>
            <a:endParaRPr lang="en-US" sz="2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交换机 </a:t>
            </a:r>
            <a:r>
              <a:rPr lang="en-US" altLang="zh-CN"/>
              <a:t>Switch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363272" cy="5040560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链路层设备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通常</a:t>
            </a:r>
            <a:r>
              <a:rPr lang="zh-CN" altLang="en-US" sz="2400" dirty="0">
                <a:solidFill>
                  <a:srgbClr val="C00000"/>
                </a:solidFill>
              </a:rPr>
              <a:t>存储转发</a:t>
            </a:r>
            <a:r>
              <a:rPr lang="zh-CN" altLang="en-US" sz="2400" dirty="0"/>
              <a:t> </a:t>
            </a:r>
            <a:r>
              <a:rPr lang="en-US" altLang="zh-CN" sz="2400" dirty="0"/>
              <a:t>store-and-forward </a:t>
            </a:r>
            <a:r>
              <a:rPr lang="zh-CN" altLang="en-US" sz="2400" dirty="0"/>
              <a:t>帧 </a:t>
            </a:r>
            <a:r>
              <a:rPr lang="en-US" altLang="zh-CN" sz="2400" dirty="0"/>
              <a:t>(</a:t>
            </a:r>
            <a:r>
              <a:rPr lang="zh-CN" altLang="en-US" sz="2400" dirty="0"/>
              <a:t>与路由器对比</a:t>
            </a:r>
            <a:r>
              <a:rPr lang="en-US" altLang="zh-CN" sz="2400" dirty="0"/>
              <a:t>..)</a:t>
            </a:r>
          </a:p>
          <a:p>
            <a:pPr lvl="1"/>
            <a:r>
              <a:rPr lang="zh-CN" altLang="en-US" sz="2400" dirty="0"/>
              <a:t>检查帧的头部并根据</a:t>
            </a:r>
            <a:r>
              <a:rPr lang="en-US" altLang="zh-CN" sz="2400" dirty="0"/>
              <a:t>MAC</a:t>
            </a:r>
            <a:r>
              <a:rPr lang="zh-CN" altLang="en-US" sz="2400" dirty="0"/>
              <a:t>目的地址</a:t>
            </a:r>
            <a:r>
              <a:rPr lang="zh-CN" altLang="en-US" sz="2400" dirty="0">
                <a:solidFill>
                  <a:srgbClr val="C00000"/>
                </a:solidFill>
              </a:rPr>
              <a:t>选择性</a:t>
            </a:r>
            <a:r>
              <a:rPr lang="zh-CN" altLang="en-US" sz="2400" dirty="0"/>
              <a:t>地转发帧 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交换机表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同一网段内的帧采用 </a:t>
            </a:r>
            <a:r>
              <a:rPr lang="en-US" altLang="zh-CN" sz="2400" dirty="0"/>
              <a:t>CSMA/CD </a:t>
            </a:r>
            <a:r>
              <a:rPr lang="zh-CN" altLang="en-US" sz="2400" dirty="0"/>
              <a:t>来共享访问信道</a:t>
            </a:r>
            <a:endParaRPr lang="en-US" altLang="zh-CN" sz="1800" dirty="0"/>
          </a:p>
          <a:p>
            <a:r>
              <a:rPr lang="zh-CN" altLang="en-US" sz="2400" dirty="0"/>
              <a:t>透明 </a:t>
            </a:r>
            <a:r>
              <a:rPr lang="en-US" altLang="zh-CN" sz="2400" dirty="0"/>
              <a:t>transparent</a:t>
            </a:r>
          </a:p>
          <a:p>
            <a:pPr lvl="1"/>
            <a:r>
              <a:rPr lang="zh-CN" altLang="en-US" sz="2400" dirty="0"/>
              <a:t>主机没有意识到交换机的存在</a:t>
            </a:r>
            <a:endParaRPr lang="en-US" altLang="zh-CN" sz="18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即插即用</a:t>
            </a:r>
            <a:r>
              <a:rPr lang="zh-CN" altLang="en-US" sz="2400" dirty="0"/>
              <a:t> </a:t>
            </a:r>
            <a:r>
              <a:rPr lang="en-US" altLang="zh-CN" sz="2400" dirty="0"/>
              <a:t>plug-and-play, </a:t>
            </a:r>
            <a:r>
              <a:rPr lang="zh-CN" altLang="en-US" sz="2400" dirty="0"/>
              <a:t>自学习 </a:t>
            </a:r>
            <a:r>
              <a:rPr lang="en-US" altLang="zh-CN" sz="2400" dirty="0"/>
              <a:t>self-learning</a:t>
            </a:r>
          </a:p>
          <a:p>
            <a:pPr lvl="1"/>
            <a:r>
              <a:rPr lang="zh-CN" altLang="en-US" sz="2400" dirty="0"/>
              <a:t>交换机不需要预先配置，自学习交换机表</a:t>
            </a:r>
            <a:endParaRPr lang="en-US" altLang="zh-CN" sz="2400" dirty="0"/>
          </a:p>
          <a:p>
            <a:r>
              <a:rPr lang="zh-CN" altLang="en-US" sz="2400" dirty="0"/>
              <a:t>具有多个输入输出端口的高性能</a:t>
            </a:r>
            <a:r>
              <a:rPr lang="en-US" altLang="zh-CN" sz="2400" dirty="0"/>
              <a:t>Hub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隔离碰撞域，避免了广播风暴</a:t>
            </a:r>
          </a:p>
          <a:p>
            <a:pPr lvl="1" eaLnBrk="1" hangingPunct="1"/>
            <a:r>
              <a:rPr lang="en-US" altLang="zh-CN" sz="2000" dirty="0"/>
              <a:t>N Shared Hub user on R link: </a:t>
            </a:r>
            <a:r>
              <a:rPr lang="en-US" altLang="zh-CN" sz="2000" i="1" dirty="0">
                <a:solidFill>
                  <a:srgbClr val="D60093"/>
                </a:solidFill>
              </a:rPr>
              <a:t>R/N</a:t>
            </a:r>
            <a:r>
              <a:rPr lang="en-US" altLang="zh-CN" sz="2000" dirty="0"/>
              <a:t> </a:t>
            </a:r>
          </a:p>
          <a:p>
            <a:pPr lvl="1" eaLnBrk="1" hangingPunct="1"/>
            <a:r>
              <a:rPr lang="en-US" altLang="zh-CN" sz="2000" dirty="0"/>
              <a:t>N users on switch: </a:t>
            </a:r>
            <a:r>
              <a:rPr lang="en-US" altLang="zh-CN" sz="2000" i="1" dirty="0">
                <a:solidFill>
                  <a:srgbClr val="D60093"/>
                </a:solidFill>
              </a:rPr>
              <a:t>R</a:t>
            </a:r>
            <a:endParaRPr lang="en-US" altLang="zh-CN" sz="2000" dirty="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702C4-69D0-42E4-9856-B5626870316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router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070634" y="3169530"/>
            <a:ext cx="39354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要发送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HTTP request,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客户端首先要与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服务器建立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TCP socket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078229" y="3916362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TCP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SYN segment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(3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次握手第一步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被发送到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093341" y="5299075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客户端也回复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ACK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TCP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连接建立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080945" y="4548188"/>
            <a:ext cx="3752414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服务器回复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TCP SYNACK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(3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次握手第二步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91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92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" y="138667"/>
            <a:ext cx="803433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综合回顾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web</a:t>
            </a:r>
            <a:r>
              <a:rPr lang="zh-CN" altLang="en-US" sz="2800" dirty="0">
                <a:latin typeface="Gill Sans MT" charset="0"/>
              </a:rPr>
              <a:t>页面请求的历程</a:t>
            </a:r>
            <a:endParaRPr lang="en-US" sz="2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router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HTTP request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被封装进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TCP socket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接着封装进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报文，发往目标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web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google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76838" y="5295159"/>
            <a:ext cx="3865562" cy="98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包含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HTTP reply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报文被路由回到客户端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599536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Web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服务器回复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HTTP reply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包含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web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网页内容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6" y="959649"/>
            <a:ext cx="52498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marR="0" lvl="0" indent="-2381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网页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终于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(!!!)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宋体" charset="-122"/>
                <a:cs typeface="+mn-cs"/>
              </a:rPr>
              <a:t>显示出来了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宋体" charset="-122"/>
              <a:cs typeface="+mn-cs"/>
            </a:endParaRP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31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16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" y="138667"/>
            <a:ext cx="803433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综合回顾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web</a:t>
            </a:r>
            <a:r>
              <a:rPr lang="zh-CN" altLang="en-US" sz="2800" dirty="0">
                <a:latin typeface="Gill Sans MT" charset="0"/>
              </a:rPr>
              <a:t>页面请求的历程</a:t>
            </a:r>
            <a:endParaRPr lang="en-US" sz="2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1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</a:rPr>
              <a:t>第六章小结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4784"/>
            <a:ext cx="7931150" cy="45350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principles behind data link layer services: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Gill Sans MT" charset="0"/>
              </a:rPr>
              <a:t>差错检测与校正</a:t>
            </a:r>
            <a:endParaRPr lang="en-US" altLang="zh-CN" dirty="0">
              <a:latin typeface="Gill Sans MT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Gill Sans MT" charset="0"/>
              </a:rPr>
              <a:t>共享广播信道：多路访问</a:t>
            </a:r>
            <a:endParaRPr lang="en-US" altLang="zh-CN" dirty="0">
              <a:latin typeface="Gill Sans MT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Gill Sans MT" charset="0"/>
              </a:rPr>
              <a:t>链路层寻址</a:t>
            </a:r>
            <a:endParaRPr lang="en-US" dirty="0">
              <a:latin typeface="Gill Sans MT" charset="0"/>
            </a:endParaRPr>
          </a:p>
          <a:p>
            <a:pPr>
              <a:lnSpc>
                <a:spcPct val="14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Gill Sans MT" charset="0"/>
              </a:rPr>
              <a:t>以太网 </a:t>
            </a:r>
            <a:r>
              <a:rPr lang="en-US" altLang="zh-CN" dirty="0">
                <a:latin typeface="Gill Sans MT" charset="0"/>
              </a:rPr>
              <a:t>802.3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Gill Sans MT" charset="0"/>
              </a:rPr>
              <a:t>交换局域网、虚拟局域网</a:t>
            </a:r>
            <a:r>
              <a:rPr lang="en-US" altLang="zh-CN" dirty="0">
                <a:latin typeface="Gill Sans MT" charset="0"/>
              </a:rPr>
              <a:t>VLAN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Gill Sans MT" charset="0"/>
              </a:rPr>
              <a:t>链路虚拟化</a:t>
            </a:r>
            <a:endParaRPr lang="en-US" dirty="0">
              <a:latin typeface="Gill Sans MT" charset="0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latin typeface="Gill Sans MT" charset="0"/>
                <a:cs typeface="+mn-cs"/>
              </a:rPr>
              <a:t>综合回顾</a:t>
            </a:r>
            <a:r>
              <a:rPr lang="en-US" dirty="0">
                <a:latin typeface="Gill Sans MT" charset="0"/>
                <a:cs typeface="+mn-cs"/>
              </a:rPr>
              <a:t>:</a:t>
            </a:r>
            <a:r>
              <a:rPr lang="en-US" altLang="zh-CN" dirty="0">
                <a:latin typeface="Gill Sans MT" charset="0"/>
                <a:cs typeface="+mn-cs"/>
              </a:rPr>
              <a:t>web</a:t>
            </a:r>
            <a:r>
              <a:rPr lang="zh-CN" altLang="en-US" dirty="0">
                <a:latin typeface="Gill Sans MT" charset="0"/>
                <a:cs typeface="+mn-cs"/>
              </a:rPr>
              <a:t>页面请求的历程</a:t>
            </a: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655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Gill Sans MT" charset="0"/>
              </a:rPr>
              <a:t>协议栈之旅已经</a:t>
            </a:r>
            <a:r>
              <a:rPr lang="zh-CN" altLang="en-US" sz="2800" i="1" dirty="0">
                <a:solidFill>
                  <a:srgbClr val="C00000"/>
                </a:solidFill>
                <a:latin typeface="Gill Sans MT" charset="0"/>
              </a:rPr>
              <a:t>基本完成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(</a:t>
            </a:r>
            <a:r>
              <a:rPr lang="zh-CN" altLang="en-US" sz="2800" dirty="0">
                <a:latin typeface="Gill Sans MT" charset="0"/>
              </a:rPr>
              <a:t>除了物理层</a:t>
            </a:r>
            <a:r>
              <a:rPr lang="en-US" sz="2800" dirty="0">
                <a:latin typeface="Gill Sans MT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Gill Sans MT" charset="0"/>
              </a:rPr>
              <a:t>到此为止，已经对计算机网络的基本原理和实践有了较为坚实的认知</a:t>
            </a:r>
            <a:endParaRPr lang="en-US" sz="2800" dirty="0">
              <a:latin typeface="Gill Sans MT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Gill Sans MT" charset="0"/>
              </a:rPr>
              <a:t>….. </a:t>
            </a:r>
            <a:r>
              <a:rPr lang="zh-CN" altLang="en-US" sz="2800" dirty="0">
                <a:latin typeface="Gill Sans MT" charset="0"/>
              </a:rPr>
              <a:t>可以选择就此打住</a:t>
            </a:r>
            <a:r>
              <a:rPr lang="en-US" sz="2800" dirty="0">
                <a:latin typeface="Gill Sans MT" charset="0"/>
              </a:rPr>
              <a:t>…. </a:t>
            </a:r>
            <a:r>
              <a:rPr lang="zh-CN" altLang="en-US" sz="2800" dirty="0">
                <a:latin typeface="Gill Sans MT" charset="0"/>
              </a:rPr>
              <a:t>但计算机网络中还有</a:t>
            </a:r>
            <a:r>
              <a:rPr lang="zh-CN" altLang="en-US" sz="2800" i="1" dirty="0">
                <a:solidFill>
                  <a:srgbClr val="C00000"/>
                </a:solidFill>
                <a:latin typeface="Gill Sans MT" charset="0"/>
              </a:rPr>
              <a:t>大量有趣的主题 </a:t>
            </a:r>
            <a:r>
              <a:rPr lang="zh-CN" altLang="en-US" sz="2800" dirty="0">
                <a:latin typeface="Gill Sans MT" charset="0"/>
              </a:rPr>
              <a:t>值得深入探讨：</a:t>
            </a:r>
            <a:endParaRPr lang="en-US" sz="2800" dirty="0">
              <a:latin typeface="Gill Sans MT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Gill Sans MT" charset="0"/>
              </a:rPr>
              <a:t>无线网络</a:t>
            </a:r>
            <a:endParaRPr lang="en-US" sz="2400" dirty="0">
              <a:latin typeface="Gill Sans MT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Gill Sans MT" charset="0"/>
              </a:rPr>
              <a:t>网络多媒体</a:t>
            </a:r>
            <a:endParaRPr lang="en-US" sz="2400" dirty="0">
              <a:latin typeface="Gill Sans MT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Gill Sans MT" charset="0"/>
              </a:rPr>
              <a:t>网络安全</a:t>
            </a:r>
            <a:endParaRPr lang="en-US" altLang="zh-CN" sz="2400" dirty="0">
              <a:latin typeface="Gill Sans MT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Gill Sans MT" charset="0"/>
              </a:rPr>
              <a:t>……</a:t>
            </a:r>
            <a:endParaRPr lang="en-US" sz="2400" dirty="0">
              <a:latin typeface="Gill Sans MT" charset="0"/>
            </a:endParaRPr>
          </a:p>
          <a:p>
            <a:pPr>
              <a:lnSpc>
                <a:spcPct val="15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</a:rPr>
              <a:t>第六章小结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8B5B3-017A-4B3D-9AB2-AA1F179B8C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365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8313" y="764704"/>
            <a:ext cx="8353425" cy="3600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53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计算机网络及应用</a:t>
            </a:r>
            <a:br>
              <a:rPr lang="zh-CN" altLang="en-US" sz="4800" dirty="0">
                <a:solidFill>
                  <a:srgbClr val="FF0066"/>
                </a:solidFill>
                <a:ea typeface="黑体" pitchFamily="2" charset="-122"/>
              </a:rPr>
            </a:br>
            <a:r>
              <a:rPr lang="en-US" altLang="zh-CN" sz="3600" dirty="0">
                <a:solidFill>
                  <a:srgbClr val="002060"/>
                </a:solidFill>
                <a:latin typeface="+mj-lt"/>
                <a:ea typeface="黑体" pitchFamily="2" charset="-122"/>
              </a:rPr>
              <a:t>Computer Networks and Applications</a:t>
            </a:r>
            <a:br>
              <a:rPr lang="en-US" altLang="zh-CN" sz="4800" dirty="0"/>
            </a:br>
            <a:br>
              <a:rPr lang="en-US" altLang="zh-CN" sz="3600" dirty="0"/>
            </a:br>
            <a:r>
              <a:rPr lang="zh-CN" altLang="en-US" dirty="0">
                <a:latin typeface="+mj-ea"/>
              </a:rPr>
              <a:t>第七章 无线与移动网络</a:t>
            </a:r>
            <a:br>
              <a:rPr lang="zh-CN" altLang="en-US" dirty="0"/>
            </a:br>
            <a:br>
              <a:rPr lang="zh-CN" altLang="en-US" sz="3600" dirty="0"/>
            </a:br>
            <a:r>
              <a:rPr lang="zh-CN" altLang="en-US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无线链路特性</a:t>
            </a:r>
            <a:r>
              <a:rPr lang="en-US" altLang="zh-CN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 WLAN</a:t>
            </a:r>
            <a:r>
              <a:rPr lang="zh-CN" altLang="en-US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CSMA/CA;</a:t>
            </a:r>
            <a:r>
              <a:rPr lang="zh-CN" altLang="en-US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蜂窝因特网接入</a:t>
            </a:r>
            <a:r>
              <a:rPr lang="en-US" altLang="zh-CN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r>
              <a:rPr lang="zh-CN" altLang="en-US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移动管理原理</a:t>
            </a:r>
            <a:r>
              <a:rPr lang="en-US" altLang="zh-CN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 </a:t>
            </a:r>
            <a:r>
              <a:rPr lang="zh-CN" altLang="en-US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移动</a:t>
            </a:r>
            <a:r>
              <a:rPr lang="en-US" altLang="zh-CN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IP; </a:t>
            </a:r>
            <a:r>
              <a:rPr lang="zh-CN" altLang="en-US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蜂窝网中的移动性</a:t>
            </a:r>
            <a:br>
              <a:rPr lang="en-US" altLang="zh-CN" sz="31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3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5606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10E53-6972-4273-8D4C-D2896954912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" y="5084763"/>
            <a:ext cx="81359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主讲：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清华大学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贾庆山</a:t>
            </a:r>
            <a:b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</a:b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教材：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J.F. Kurose, K.W. Ross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Computer Networking: A Top-Down Approach, Addison Wiley, 7th Edition, 2017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（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机械工业出版社中文版，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2018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）</a:t>
            </a:r>
          </a:p>
        </p:txBody>
      </p:sp>
      <p:sp>
        <p:nvSpPr>
          <p:cNvPr id="25605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27313" y="6453188"/>
            <a:ext cx="414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Special thanks to Prof. Kurose and Prof. Ross for presentation material</a:t>
            </a:r>
          </a:p>
        </p:txBody>
      </p:sp>
    </p:spTree>
    <p:extLst>
      <p:ext uri="{BB962C8B-B14F-4D97-AF65-F5344CB8AC3E}">
        <p14:creationId xmlns:p14="http://schemas.microsoft.com/office/powerpoint/2010/main" val="1896442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zh-CN" altLang="en-US" dirty="0"/>
              <a:t>第七章  无线和移动网络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42938" y="1500188"/>
            <a:ext cx="7572375" cy="414337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7.1  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概论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7.2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无线链路的特性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7.3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IEEE 802.11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无线局域网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”)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7.4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蜂窝因特网接入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Cellular Internet Access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7.5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移动管理原理：寻址和选路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7.6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移动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IP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7.7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处理蜂窝网络中的移动性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7.8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移动性和更高层协议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72141-F9E8-4E2B-A74C-73CF352834C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44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无线链路的特性</a:t>
            </a:r>
            <a:endParaRPr lang="en-US" altLang="zh-CN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23925"/>
            <a:ext cx="8229600" cy="47133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  <a:defRPr/>
            </a:pPr>
            <a:r>
              <a:rPr lang="zh-CN" altLang="en-US" sz="2400" dirty="0"/>
              <a:t>与有线链路的不同</a:t>
            </a:r>
            <a:r>
              <a:rPr lang="en-US" altLang="zh-CN" sz="2400" dirty="0"/>
              <a:t> ….</a:t>
            </a:r>
          </a:p>
          <a:p>
            <a:pPr>
              <a:lnSpc>
                <a:spcPct val="120000"/>
              </a:lnSpc>
              <a:buFont typeface="ZapfDingbats" pitchFamily="82" charset="2"/>
              <a:buNone/>
              <a:defRPr/>
            </a:pPr>
            <a:endParaRPr lang="en-US" altLang="zh-CN" sz="2400" dirty="0"/>
          </a:p>
          <a:p>
            <a:pPr lvl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递减的信号强度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400" dirty="0"/>
              <a:t>电磁波信号当穿过物体传播时会减弱 </a:t>
            </a:r>
            <a:r>
              <a:rPr lang="en-US" altLang="zh-CN" sz="2400" dirty="0"/>
              <a:t> (</a:t>
            </a:r>
            <a:r>
              <a:rPr lang="zh-CN" altLang="en-US" sz="2400" dirty="0"/>
              <a:t>路径损耗</a:t>
            </a:r>
            <a:r>
              <a:rPr lang="en-US" altLang="zh-CN" sz="2400" dirty="0"/>
              <a:t>)</a:t>
            </a:r>
            <a:r>
              <a:rPr lang="zh-CN" altLang="en-US" sz="2400" dirty="0"/>
              <a:t>，空气中传播时无线强度与</a:t>
            </a:r>
            <a:r>
              <a:rPr lang="zh-CN" altLang="en-US" sz="2400" dirty="0">
                <a:solidFill>
                  <a:srgbClr val="C00000"/>
                </a:solidFill>
              </a:rPr>
              <a:t>距离</a:t>
            </a:r>
            <a:r>
              <a:rPr lang="en-US" altLang="zh-CN" sz="2400" baseline="30000" dirty="0">
                <a:solidFill>
                  <a:srgbClr val="C00000"/>
                </a:solidFill>
              </a:rPr>
              <a:t>2-3</a:t>
            </a:r>
            <a:r>
              <a:rPr lang="zh-CN" altLang="en-US" sz="2400" dirty="0">
                <a:solidFill>
                  <a:srgbClr val="C00000"/>
                </a:solidFill>
              </a:rPr>
              <a:t>成反比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来自其他干扰源的干扰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/>
              <a:t>标准化的无线网络频率</a:t>
            </a:r>
            <a:r>
              <a:rPr lang="en-US" altLang="zh-CN" sz="2400" dirty="0"/>
              <a:t>(e.g., 2.4 GHz)</a:t>
            </a:r>
            <a:r>
              <a:rPr lang="zh-CN" altLang="en-US" sz="2400" dirty="0"/>
              <a:t>也被其他设备</a:t>
            </a:r>
            <a:r>
              <a:rPr lang="en-US" altLang="zh-CN" sz="2400" dirty="0"/>
              <a:t>(e.g., phone)</a:t>
            </a:r>
            <a:r>
              <a:rPr lang="zh-CN" altLang="en-US" sz="2400" dirty="0"/>
              <a:t>共享</a:t>
            </a:r>
            <a:r>
              <a:rPr lang="en-US" altLang="zh-CN" sz="2400" dirty="0"/>
              <a:t>; </a:t>
            </a:r>
            <a:r>
              <a:rPr lang="zh-CN" altLang="en-US" sz="2400" dirty="0"/>
              <a:t>以及某些设备</a:t>
            </a:r>
            <a:r>
              <a:rPr lang="en-US" altLang="zh-CN" sz="2400" dirty="0"/>
              <a:t>(e.g., </a:t>
            </a:r>
            <a:r>
              <a:rPr lang="zh-CN" altLang="en-US" sz="2400" dirty="0"/>
              <a:t>电动机</a:t>
            </a:r>
            <a:r>
              <a:rPr lang="en-US" altLang="zh-CN" sz="2400" dirty="0"/>
              <a:t>) </a:t>
            </a:r>
            <a:r>
              <a:rPr lang="zh-CN" altLang="en-US" sz="2400" dirty="0"/>
              <a:t>的电磁干扰</a:t>
            </a:r>
            <a:endParaRPr lang="en-US" altLang="zh-CN" sz="2400" dirty="0"/>
          </a:p>
          <a:p>
            <a:pPr lvl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多路径传播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/>
              <a:t>电磁波信号经物体和地面的反射，到达接收方时在时间上有略微的不同</a:t>
            </a:r>
            <a:r>
              <a:rPr lang="en-US" altLang="zh-CN" sz="2400" dirty="0"/>
              <a:t>,  </a:t>
            </a:r>
            <a:r>
              <a:rPr lang="zh-CN" altLang="en-US" sz="2400" dirty="0"/>
              <a:t>引起信号的</a:t>
            </a:r>
            <a:r>
              <a:rPr lang="zh-CN" altLang="en-US" sz="2400" dirty="0">
                <a:solidFill>
                  <a:srgbClr val="C00000"/>
                </a:solidFill>
              </a:rPr>
              <a:t>随机干涉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2">
              <a:lnSpc>
                <a:spcPct val="140000"/>
              </a:lnSpc>
              <a:defRPr/>
            </a:pPr>
            <a:r>
              <a:rPr lang="en-US" altLang="zh-CN" sz="2000" dirty="0"/>
              <a:t>Rayleigh</a:t>
            </a:r>
            <a:r>
              <a:rPr lang="zh-CN" altLang="en-US" sz="2000" dirty="0"/>
              <a:t>衰落信道模型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ZapfDingbats" pitchFamily="82" charset="2"/>
              <a:buNone/>
              <a:defRPr/>
            </a:pPr>
            <a:endParaRPr lang="en-US" altLang="zh-CN" sz="2400" dirty="0"/>
          </a:p>
          <a:p>
            <a:pPr>
              <a:lnSpc>
                <a:spcPct val="120000"/>
              </a:lnSpc>
              <a:buFont typeface="ZapfDingbats" pitchFamily="82" charset="2"/>
              <a:buNone/>
              <a:defRPr/>
            </a:pPr>
            <a:r>
              <a:rPr lang="en-US" altLang="zh-CN" sz="2400" dirty="0"/>
              <a:t>…. </a:t>
            </a:r>
            <a:r>
              <a:rPr lang="zh-CN" altLang="en-US" sz="2400" dirty="0"/>
              <a:t>使得经过无线链路</a:t>
            </a:r>
            <a:r>
              <a:rPr lang="en-US" altLang="zh-CN" sz="2400" dirty="0"/>
              <a:t>(</a:t>
            </a:r>
            <a:r>
              <a:rPr lang="zh-CN" altLang="en-US" sz="2400" dirty="0"/>
              <a:t>即使是点对点</a:t>
            </a:r>
            <a:r>
              <a:rPr lang="en-US" altLang="zh-CN" sz="2400" dirty="0"/>
              <a:t>)</a:t>
            </a:r>
            <a:r>
              <a:rPr lang="zh-CN" altLang="en-US" sz="2400" dirty="0"/>
              <a:t>的通信困难得多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9701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B5C8FE-9263-41CB-9F8F-260C0828547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51165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衰减；多径</a:t>
            </a:r>
          </a:p>
        </p:txBody>
      </p:sp>
    </p:spTree>
    <p:extLst>
      <p:ext uri="{BB962C8B-B14F-4D97-AF65-F5344CB8AC3E}">
        <p14:creationId xmlns:p14="http://schemas.microsoft.com/office/powerpoint/2010/main" val="14039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1885"/>
            <a:ext cx="4398640" cy="51974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宋体" panose="02010600030101010101" pitchFamily="2" charset="-122"/>
              </a:rPr>
              <a:t>SNR: signal-to-noise ratio </a:t>
            </a:r>
            <a:r>
              <a:rPr lang="zh-CN" altLang="en-US" sz="1800" dirty="0">
                <a:latin typeface="黑体" panose="02010609060101010101" pitchFamily="49" charset="-122"/>
                <a:ea typeface="宋体" panose="02010600030101010101" pitchFamily="2" charset="-122"/>
              </a:rPr>
              <a:t>信噪比</a:t>
            </a:r>
            <a:endParaRPr lang="en-US" altLang="zh-CN" sz="18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SNR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越大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 – 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越容易从噪声中提取信号</a:t>
            </a:r>
            <a:endParaRPr lang="en-US" altLang="ja-JP" sz="16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黑体" panose="02010609060101010101" pitchFamily="49" charset="-122"/>
                <a:ea typeface="宋体" panose="02010600030101010101" pitchFamily="2" charset="-122"/>
              </a:rPr>
              <a:t>BER: bit-error-rate </a:t>
            </a:r>
            <a:r>
              <a:rPr lang="zh-CN" altLang="en-US" sz="1800" dirty="0">
                <a:latin typeface="黑体" panose="02010609060101010101" pitchFamily="49" charset="-122"/>
                <a:ea typeface="宋体" panose="02010600030101010101" pitchFamily="2" charset="-122"/>
              </a:rPr>
              <a:t>误码率</a:t>
            </a:r>
            <a:endParaRPr lang="en-US" altLang="zh-CN" sz="18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SNR </a:t>
            </a:r>
            <a:r>
              <a:rPr lang="en-US" altLang="zh-CN" sz="1800" b="1" dirty="0" err="1">
                <a:solidFill>
                  <a:srgbClr val="C0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v.s</a:t>
            </a:r>
            <a:r>
              <a:rPr lang="en-US" altLang="zh-CN" sz="1800" b="1" dirty="0">
                <a:solidFill>
                  <a:srgbClr val="C0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. BER tradeoffs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solidFill>
                  <a:srgbClr val="000099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给定物理层模式 </a:t>
            </a:r>
            <a:r>
              <a:rPr lang="en-US" altLang="zh-CN" sz="1600" dirty="0">
                <a:solidFill>
                  <a:srgbClr val="000099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000099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编码和调制</a:t>
            </a:r>
            <a:r>
              <a:rPr lang="en-US" altLang="zh-CN" sz="1600" dirty="0">
                <a:solidFill>
                  <a:srgbClr val="000099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) :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增加发射功率 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-&gt; 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增加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SNR -&gt; 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降低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BER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solidFill>
                  <a:srgbClr val="000099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给定 </a:t>
            </a:r>
            <a:r>
              <a:rPr lang="en-US" altLang="zh-CN" sz="1600" dirty="0">
                <a:solidFill>
                  <a:srgbClr val="000099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SNR: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选择合适的物理层协议，如编码和调制方式，以满足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BER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要求，最大化吞吐率</a:t>
            </a:r>
            <a:endParaRPr lang="en-US" altLang="zh-CN" sz="16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SNR 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将随移动性变化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: 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动态调整编码调制方式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(Adaptive Modulation Coding, AMC</a:t>
            </a:r>
            <a:r>
              <a:rPr lang="zh-CN" altLang="en-US" sz="1600" dirty="0">
                <a:latin typeface="黑体" panose="02010609060101010101" pitchFamily="49" charset="-122"/>
                <a:ea typeface="宋体" panose="02010600030101010101" pitchFamily="2" charset="-122"/>
              </a:rPr>
              <a:t>技术广泛运用</a:t>
            </a:r>
            <a:r>
              <a:rPr lang="en-US" altLang="zh-CN" sz="1600" dirty="0">
                <a:latin typeface="黑体" panose="02010609060101010101" pitchFamily="49" charset="-122"/>
                <a:ea typeface="宋体" panose="02010600030101010101" pitchFamily="2" charset="-122"/>
              </a:rPr>
              <a:t>) </a:t>
            </a:r>
          </a:p>
          <a:p>
            <a:pPr lvl="1">
              <a:lnSpc>
                <a:spcPct val="120000"/>
              </a:lnSpc>
            </a:pPr>
            <a:endParaRPr lang="en-US" altLang="zh-CN" sz="1600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27222" y="1340768"/>
            <a:ext cx="3677226" cy="4628407"/>
            <a:chOff x="4927222" y="1488082"/>
            <a:chExt cx="3677226" cy="4628407"/>
          </a:xfrm>
        </p:grpSpPr>
        <p:sp>
          <p:nvSpPr>
            <p:cNvPr id="41989" name="Freeform 4"/>
            <p:cNvSpPr>
              <a:spLocks/>
            </p:cNvSpPr>
            <p:nvPr/>
          </p:nvSpPr>
          <p:spPr bwMode="auto">
            <a:xfrm>
              <a:off x="5577085" y="1967507"/>
              <a:ext cx="609600" cy="2527300"/>
            </a:xfrm>
            <a:custGeom>
              <a:avLst/>
              <a:gdLst>
                <a:gd name="T0" fmla="*/ 0 w 384"/>
                <a:gd name="T1" fmla="*/ 0 h 1592"/>
                <a:gd name="T2" fmla="*/ 2147483647 w 384"/>
                <a:gd name="T3" fmla="*/ 2147483647 h 1592"/>
                <a:gd name="T4" fmla="*/ 2147483647 w 384"/>
                <a:gd name="T5" fmla="*/ 2147483647 h 1592"/>
                <a:gd name="T6" fmla="*/ 2147483647 w 384"/>
                <a:gd name="T7" fmla="*/ 2147483647 h 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592">
                  <a:moveTo>
                    <a:pt x="0" y="0"/>
                  </a:moveTo>
                  <a:cubicBezTo>
                    <a:pt x="66" y="110"/>
                    <a:pt x="133" y="220"/>
                    <a:pt x="184" y="384"/>
                  </a:cubicBezTo>
                  <a:cubicBezTo>
                    <a:pt x="235" y="548"/>
                    <a:pt x="271" y="783"/>
                    <a:pt x="304" y="984"/>
                  </a:cubicBezTo>
                  <a:cubicBezTo>
                    <a:pt x="337" y="1185"/>
                    <a:pt x="371" y="1492"/>
                    <a:pt x="384" y="159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1990" name="Freeform 5"/>
            <p:cNvSpPr>
              <a:spLocks/>
            </p:cNvSpPr>
            <p:nvPr/>
          </p:nvSpPr>
          <p:spPr bwMode="auto">
            <a:xfrm>
              <a:off x="6224785" y="1637307"/>
              <a:ext cx="685800" cy="2857500"/>
            </a:xfrm>
            <a:custGeom>
              <a:avLst/>
              <a:gdLst>
                <a:gd name="T0" fmla="*/ 0 w 432"/>
                <a:gd name="T1" fmla="*/ 0 h 1800"/>
                <a:gd name="T2" fmla="*/ 2147483647 w 432"/>
                <a:gd name="T3" fmla="*/ 2147483647 h 1800"/>
                <a:gd name="T4" fmla="*/ 2147483647 w 432"/>
                <a:gd name="T5" fmla="*/ 2147483647 h 1800"/>
                <a:gd name="T6" fmla="*/ 2147483647 w 432"/>
                <a:gd name="T7" fmla="*/ 2147483647 h 1800"/>
                <a:gd name="T8" fmla="*/ 2147483647 w 432"/>
                <a:gd name="T9" fmla="*/ 2147483647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800">
                  <a:moveTo>
                    <a:pt x="0" y="0"/>
                  </a:moveTo>
                  <a:cubicBezTo>
                    <a:pt x="62" y="98"/>
                    <a:pt x="125" y="196"/>
                    <a:pt x="168" y="296"/>
                  </a:cubicBezTo>
                  <a:cubicBezTo>
                    <a:pt x="211" y="396"/>
                    <a:pt x="224" y="451"/>
                    <a:pt x="256" y="600"/>
                  </a:cubicBezTo>
                  <a:cubicBezTo>
                    <a:pt x="288" y="749"/>
                    <a:pt x="331" y="992"/>
                    <a:pt x="360" y="1192"/>
                  </a:cubicBezTo>
                  <a:cubicBezTo>
                    <a:pt x="389" y="1392"/>
                    <a:pt x="410" y="1596"/>
                    <a:pt x="432" y="180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1991" name="Freeform 6"/>
            <p:cNvSpPr>
              <a:spLocks/>
            </p:cNvSpPr>
            <p:nvPr/>
          </p:nvSpPr>
          <p:spPr bwMode="auto">
            <a:xfrm>
              <a:off x="7139185" y="1637307"/>
              <a:ext cx="647700" cy="2844800"/>
            </a:xfrm>
            <a:custGeom>
              <a:avLst/>
              <a:gdLst>
                <a:gd name="T0" fmla="*/ 0 w 408"/>
                <a:gd name="T1" fmla="*/ 0 h 1792"/>
                <a:gd name="T2" fmla="*/ 2147483647 w 408"/>
                <a:gd name="T3" fmla="*/ 2147483647 h 1792"/>
                <a:gd name="T4" fmla="*/ 2147483647 w 408"/>
                <a:gd name="T5" fmla="*/ 2147483647 h 1792"/>
                <a:gd name="T6" fmla="*/ 2147483647 w 408"/>
                <a:gd name="T7" fmla="*/ 2147483647 h 1792"/>
                <a:gd name="T8" fmla="*/ 2147483647 w 408"/>
                <a:gd name="T9" fmla="*/ 2147483647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1792">
                  <a:moveTo>
                    <a:pt x="0" y="0"/>
                  </a:moveTo>
                  <a:cubicBezTo>
                    <a:pt x="56" y="98"/>
                    <a:pt x="113" y="197"/>
                    <a:pt x="152" y="296"/>
                  </a:cubicBezTo>
                  <a:cubicBezTo>
                    <a:pt x="191" y="395"/>
                    <a:pt x="200" y="443"/>
                    <a:pt x="232" y="592"/>
                  </a:cubicBezTo>
                  <a:cubicBezTo>
                    <a:pt x="264" y="741"/>
                    <a:pt x="315" y="992"/>
                    <a:pt x="344" y="1192"/>
                  </a:cubicBezTo>
                  <a:cubicBezTo>
                    <a:pt x="373" y="1392"/>
                    <a:pt x="397" y="1691"/>
                    <a:pt x="408" y="1792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4345" name="Rectangle 7"/>
            <p:cNvSpPr>
              <a:spLocks noChangeArrowheads="1"/>
            </p:cNvSpPr>
            <p:nvPr/>
          </p:nvSpPr>
          <p:spPr bwMode="auto">
            <a:xfrm>
              <a:off x="5569148" y="1624607"/>
              <a:ext cx="2862262" cy="287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5569148" y="2118320"/>
              <a:ext cx="284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>
              <a:off x="5578673" y="2585045"/>
              <a:ext cx="284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5588198" y="3066057"/>
              <a:ext cx="284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49" name="Line 11"/>
            <p:cNvSpPr>
              <a:spLocks noChangeShapeType="1"/>
            </p:cNvSpPr>
            <p:nvPr/>
          </p:nvSpPr>
          <p:spPr bwMode="auto">
            <a:xfrm>
              <a:off x="5597723" y="3532782"/>
              <a:ext cx="284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50" name="Line 12"/>
            <p:cNvSpPr>
              <a:spLocks noChangeShapeType="1"/>
            </p:cNvSpPr>
            <p:nvPr/>
          </p:nvSpPr>
          <p:spPr bwMode="auto">
            <a:xfrm>
              <a:off x="5607248" y="4013795"/>
              <a:ext cx="284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>
              <a:off x="6318448" y="1624607"/>
              <a:ext cx="0" cy="2878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7024885" y="1642070"/>
              <a:ext cx="0" cy="2878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>
              <a:off x="7731323" y="1630957"/>
              <a:ext cx="0" cy="2878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6131123" y="4480520"/>
              <a:ext cx="3524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charset="-122"/>
                  <a:cs typeface="+mn-cs"/>
                </a:rPr>
                <a:t>10</a:t>
              </a:r>
              <a:endParaRPr kumimoji="0" lang="en-US" altLang="zh-CN" sz="1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6839148" y="448210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charset="-122"/>
                  <a:cs typeface="+mn-cs"/>
                </a:rPr>
                <a:t>20</a:t>
              </a:r>
              <a:endParaRPr kumimoji="0" lang="en-US" altLang="zh-CN" sz="1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356" name="Text Box 18"/>
            <p:cNvSpPr txBox="1">
              <a:spLocks noChangeArrowheads="1"/>
            </p:cNvSpPr>
            <p:nvPr/>
          </p:nvSpPr>
          <p:spPr bwMode="auto">
            <a:xfrm>
              <a:off x="7529710" y="4485282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charset="-122"/>
                  <a:cs typeface="+mn-cs"/>
                </a:rPr>
                <a:t>30</a:t>
              </a:r>
              <a:endParaRPr kumimoji="0" lang="en-US" altLang="zh-CN" sz="1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357" name="Text Box 19"/>
            <p:cNvSpPr txBox="1">
              <a:spLocks noChangeArrowheads="1"/>
            </p:cNvSpPr>
            <p:nvPr/>
          </p:nvSpPr>
          <p:spPr bwMode="auto">
            <a:xfrm>
              <a:off x="8252023" y="4488457"/>
              <a:ext cx="3524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charset="-122"/>
                  <a:cs typeface="+mn-cs"/>
                </a:rPr>
                <a:t>40</a:t>
              </a:r>
              <a:endParaRPr kumimoji="0" lang="en-US" altLang="zh-CN" sz="1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358" name="Line 20"/>
            <p:cNvSpPr>
              <a:spLocks noChangeShapeType="1"/>
            </p:cNvSpPr>
            <p:nvPr/>
          </p:nvSpPr>
          <p:spPr bwMode="auto">
            <a:xfrm>
              <a:off x="5873948" y="5959326"/>
              <a:ext cx="4318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>
              <a:off x="5873948" y="5565626"/>
              <a:ext cx="431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60" name="Line 22"/>
            <p:cNvSpPr>
              <a:spLocks noChangeShapeType="1"/>
            </p:cNvSpPr>
            <p:nvPr/>
          </p:nvSpPr>
          <p:spPr bwMode="auto">
            <a:xfrm>
              <a:off x="5886648" y="5146526"/>
              <a:ext cx="39370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+mn-cs"/>
              </a:endParaRPr>
            </a:p>
          </p:txBody>
        </p:sp>
        <p:sp>
          <p:nvSpPr>
            <p:cNvPr id="14361" name="Text Box 23"/>
            <p:cNvSpPr txBox="1">
              <a:spLocks noChangeArrowheads="1"/>
            </p:cNvSpPr>
            <p:nvPr/>
          </p:nvSpPr>
          <p:spPr bwMode="auto">
            <a:xfrm>
              <a:off x="6285110" y="5013176"/>
              <a:ext cx="1631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QAM256 (8 Mbps)</a:t>
              </a:r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6272410" y="5405289"/>
              <a:ext cx="1533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QAM16 (4 Mbps)</a:t>
              </a:r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6288285" y="5811689"/>
              <a:ext cx="14081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BPSK (1 Mbps)</a:t>
              </a:r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6539110" y="4680545"/>
              <a:ext cx="8953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SNR(dB)</a:t>
              </a:r>
            </a:p>
          </p:txBody>
        </p:sp>
        <p:sp>
          <p:nvSpPr>
            <p:cNvPr id="14365" name="Text Box 27"/>
            <p:cNvSpPr txBox="1">
              <a:spLocks noChangeArrowheads="1"/>
            </p:cNvSpPr>
            <p:nvPr/>
          </p:nvSpPr>
          <p:spPr bwMode="auto">
            <a:xfrm rot="16200000">
              <a:off x="4839116" y="2911241"/>
              <a:ext cx="4841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BER</a:t>
              </a:r>
            </a:p>
          </p:txBody>
        </p:sp>
        <p:sp>
          <p:nvSpPr>
            <p:cNvPr id="14366" name="Text Box 28"/>
            <p:cNvSpPr txBox="1">
              <a:spLocks noChangeArrowheads="1"/>
            </p:cNvSpPr>
            <p:nvPr/>
          </p:nvSpPr>
          <p:spPr bwMode="auto">
            <a:xfrm>
              <a:off x="5054798" y="1488082"/>
              <a:ext cx="4429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10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-1</a:t>
              </a:r>
            </a:p>
          </p:txBody>
        </p:sp>
        <p:sp>
          <p:nvSpPr>
            <p:cNvPr id="14367" name="Text Box 29"/>
            <p:cNvSpPr txBox="1">
              <a:spLocks noChangeArrowheads="1"/>
            </p:cNvSpPr>
            <p:nvPr/>
          </p:nvSpPr>
          <p:spPr bwMode="auto">
            <a:xfrm>
              <a:off x="5073848" y="1969095"/>
              <a:ext cx="4429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10</a:t>
              </a:r>
              <a:r>
                <a:rPr kumimoji="0" lang="en-US" sz="1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-2</a:t>
              </a:r>
            </a:p>
          </p:txBody>
        </p:sp>
        <p:sp>
          <p:nvSpPr>
            <p:cNvPr id="14368" name="Text Box 30"/>
            <p:cNvSpPr txBox="1">
              <a:spLocks noChangeArrowheads="1"/>
            </p:cNvSpPr>
            <p:nvPr/>
          </p:nvSpPr>
          <p:spPr bwMode="auto">
            <a:xfrm>
              <a:off x="5064323" y="2435820"/>
              <a:ext cx="4429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10</a:t>
              </a:r>
              <a:r>
                <a:rPr kumimoji="0" lang="en-US" sz="1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-3</a:t>
              </a:r>
            </a:p>
          </p:txBody>
        </p:sp>
        <p:sp>
          <p:nvSpPr>
            <p:cNvPr id="14369" name="Text Box 31"/>
            <p:cNvSpPr txBox="1">
              <a:spLocks noChangeArrowheads="1"/>
            </p:cNvSpPr>
            <p:nvPr/>
          </p:nvSpPr>
          <p:spPr bwMode="auto">
            <a:xfrm>
              <a:off x="5073848" y="3369270"/>
              <a:ext cx="4429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10</a:t>
              </a:r>
              <a:r>
                <a:rPr kumimoji="0" lang="en-US" sz="1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-5</a:t>
              </a:r>
            </a:p>
          </p:txBody>
        </p:sp>
        <p:sp>
          <p:nvSpPr>
            <p:cNvPr id="14370" name="Text Box 32"/>
            <p:cNvSpPr txBox="1">
              <a:spLocks noChangeArrowheads="1"/>
            </p:cNvSpPr>
            <p:nvPr/>
          </p:nvSpPr>
          <p:spPr bwMode="auto">
            <a:xfrm>
              <a:off x="5078610" y="3850282"/>
              <a:ext cx="4429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10</a:t>
              </a:r>
              <a:r>
                <a:rPr kumimoji="0" lang="en-US" sz="1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-6</a:t>
              </a:r>
            </a:p>
          </p:txBody>
        </p:sp>
        <p:sp>
          <p:nvSpPr>
            <p:cNvPr id="14371" name="Text Box 33"/>
            <p:cNvSpPr txBox="1">
              <a:spLocks noChangeArrowheads="1"/>
            </p:cNvSpPr>
            <p:nvPr/>
          </p:nvSpPr>
          <p:spPr bwMode="auto">
            <a:xfrm>
              <a:off x="5069085" y="4345582"/>
              <a:ext cx="4429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10</a:t>
              </a:r>
              <a:r>
                <a:rPr kumimoji="0" lang="en-US" sz="12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-7</a:t>
              </a:r>
            </a:p>
          </p:txBody>
        </p:sp>
        <p:sp>
          <p:nvSpPr>
            <p:cNvPr id="14372" name="Text Box 34"/>
            <p:cNvSpPr txBox="1">
              <a:spLocks noChangeArrowheads="1"/>
            </p:cNvSpPr>
            <p:nvPr/>
          </p:nvSpPr>
          <p:spPr bwMode="auto">
            <a:xfrm>
              <a:off x="5056385" y="2924770"/>
              <a:ext cx="4429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10</a:t>
              </a:r>
              <a:r>
                <a:rPr kumimoji="0" 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-4</a:t>
              </a:r>
            </a:p>
          </p:txBody>
        </p:sp>
      </p:grpSp>
      <p:sp>
        <p:nvSpPr>
          <p:cNvPr id="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无线链路的特性</a:t>
            </a:r>
            <a:endParaRPr lang="en-US" altLang="zh-CN" dirty="0"/>
          </a:p>
        </p:txBody>
      </p:sp>
      <p:sp>
        <p:nvSpPr>
          <p:cNvPr id="40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W11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1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B5C8FE-9263-41CB-9F8F-260C0828547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8064" y="6021288"/>
            <a:ext cx="302433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优化问题：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无线传输能耗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与延迟优化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36096" y="4046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dB = 20lg(Vs/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Vn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，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信号和噪声电压幅值</a:t>
            </a:r>
          </a:p>
        </p:txBody>
      </p:sp>
    </p:spTree>
    <p:extLst>
      <p:ext uri="{BB962C8B-B14F-4D97-AF65-F5344CB8AC3E}">
        <p14:creationId xmlns:p14="http://schemas.microsoft.com/office/powerpoint/2010/main" val="115034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Gill Sans MT" panose="020B0502020104020203" pitchFamily="34" charset="0"/>
              </a:rPr>
              <a:t>交换机</a:t>
            </a:r>
            <a:r>
              <a:rPr lang="en-US" altLang="zh-CN" dirty="0">
                <a:latin typeface="Gill Sans MT" panose="020B0502020104020203" pitchFamily="34" charset="0"/>
              </a:rPr>
              <a:t>: </a:t>
            </a:r>
            <a:r>
              <a:rPr lang="zh-CN" altLang="en-US" dirty="0">
                <a:latin typeface="Gill Sans MT" panose="020B0502020104020203" pitchFamily="34" charset="0"/>
              </a:rPr>
              <a:t>独享访问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Gill Sans MT" panose="020B0502020104020203" pitchFamily="34" charset="0"/>
              </a:rPr>
              <a:t>主机通过独享线路直连到交换机上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Gill Sans MT" panose="020B0502020104020203" pitchFamily="34" charset="0"/>
              </a:rPr>
              <a:t>交换机缓存数据包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Gill Sans MT" panose="020B0502020104020203" pitchFamily="34" charset="0"/>
              </a:rPr>
              <a:t>多段口交换机，每条链路都独立应用以太网协议，全双工，每条链路具有独立的碰撞域（隔离碰撞域，消除广播风暴）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C0000"/>
                </a:solidFill>
                <a:latin typeface="Gill Sans MT" panose="020B0502020104020203" pitchFamily="34" charset="0"/>
              </a:rPr>
              <a:t>交换</a:t>
            </a:r>
            <a:r>
              <a:rPr lang="en-US" altLang="zh-CN" sz="2000" i="1" dirty="0">
                <a:solidFill>
                  <a:srgbClr val="CC0000"/>
                </a:solidFill>
                <a:latin typeface="Gill Sans MT" panose="020B0502020104020203" pitchFamily="34" charset="0"/>
              </a:rPr>
              <a:t>:</a:t>
            </a:r>
            <a:r>
              <a:rPr lang="en-US" altLang="zh-CN" sz="2000" dirty="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A</a:t>
            </a:r>
            <a:r>
              <a:rPr lang="zh-CN" altLang="en-US" sz="2000" dirty="0">
                <a:latin typeface="Gill Sans MT" panose="020B0502020104020203" pitchFamily="34" charset="0"/>
              </a:rPr>
              <a:t>到</a:t>
            </a:r>
            <a:r>
              <a:rPr lang="en-US" altLang="zh-CN" sz="2000" dirty="0">
                <a:latin typeface="Gill Sans MT" panose="020B0502020104020203" pitchFamily="34" charset="0"/>
              </a:rPr>
              <a:t>A</a:t>
            </a:r>
            <a:r>
              <a:rPr lang="ja-JP" altLang="en-US" sz="2000">
                <a:latin typeface="Gill Sans MT" panose="020B0502020104020203" pitchFamily="34" charset="0"/>
              </a:rPr>
              <a:t>’</a:t>
            </a:r>
            <a:r>
              <a:rPr lang="zh-CN" altLang="en-US" sz="2000" dirty="0">
                <a:latin typeface="Gill Sans MT" panose="020B0502020104020203" pitchFamily="34" charset="0"/>
              </a:rPr>
              <a:t>和</a:t>
            </a:r>
            <a:r>
              <a:rPr lang="en-US" altLang="zh-CN" sz="2000" dirty="0">
                <a:latin typeface="Gill Sans MT" panose="020B0502020104020203" pitchFamily="34" charset="0"/>
              </a:rPr>
              <a:t>B</a:t>
            </a:r>
            <a:r>
              <a:rPr lang="zh-CN" altLang="en-US" sz="2000" dirty="0">
                <a:latin typeface="Gill Sans MT" panose="020B0502020104020203" pitchFamily="34" charset="0"/>
              </a:rPr>
              <a:t>到</a:t>
            </a:r>
            <a:r>
              <a:rPr lang="en-US" altLang="zh-CN" sz="2000" dirty="0">
                <a:latin typeface="Gill Sans MT" panose="020B0502020104020203" pitchFamily="34" charset="0"/>
              </a:rPr>
              <a:t>B</a:t>
            </a:r>
            <a:r>
              <a:rPr lang="ja-JP" altLang="en-US" sz="2000">
                <a:latin typeface="Gill Sans MT" panose="020B0502020104020203" pitchFamily="34" charset="0"/>
              </a:rPr>
              <a:t>’</a:t>
            </a:r>
            <a:r>
              <a:rPr lang="en-US" altLang="zh-CN" sz="2000" dirty="0">
                <a:latin typeface="Gill Sans MT" panose="020B0502020104020203" pitchFamily="34" charset="0"/>
              </a:rPr>
              <a:t> </a:t>
            </a:r>
            <a:r>
              <a:rPr lang="zh-CN" altLang="en-US" sz="2000" dirty="0">
                <a:latin typeface="Gill Sans MT" panose="020B0502020104020203" pitchFamily="34" charset="0"/>
              </a:rPr>
              <a:t>可以同时传输数据不发生碰撞。</a:t>
            </a:r>
            <a:endParaRPr kumimoji="1"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  <p:grpSp>
        <p:nvGrpSpPr>
          <p:cNvPr id="6" name="Group 1"/>
          <p:cNvGrpSpPr/>
          <p:nvPr/>
        </p:nvGrpSpPr>
        <p:grpSpPr bwMode="auto">
          <a:xfrm>
            <a:off x="5106988" y="1425575"/>
            <a:ext cx="3660775" cy="3443585"/>
            <a:chOff x="5106576" y="1425893"/>
            <a:chExt cx="3661504" cy="4282976"/>
          </a:xfrm>
        </p:grpSpPr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1,2,3,4,5,6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i="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grpSp>
          <p:nvGrpSpPr>
            <p:cNvPr id="8" name="Group 34"/>
            <p:cNvGrpSpPr/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9" name="Group 45"/>
              <p:cNvGrpSpPr/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53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4" name="Group 49"/>
                <p:cNvGrpSpPr/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55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6" name="Freeform 51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0" name="Group 46"/>
              <p:cNvGrpSpPr/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49" name="Group 44"/>
                <p:cNvGrpSpPr/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5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2" name="Freeform 46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0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2" name="Group 44"/>
              <p:cNvGrpSpPr/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4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8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49"/>
              <p:cNvGrpSpPr/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43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4" name="Group 44"/>
                <p:cNvGrpSpPr/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45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6" name="Freeform 46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grpSp>
            <p:nvGrpSpPr>
              <p:cNvPr id="25" name="Group 51"/>
              <p:cNvGrpSpPr/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39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" name="Group 49"/>
                <p:cNvGrpSpPr/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4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2" name="Freeform 51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6" name="Group 52"/>
              <p:cNvGrpSpPr/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35" name="Group 44"/>
                <p:cNvGrpSpPr/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3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8" name="Freeform 46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6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1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2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3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sp>
        <p:nvSpPr>
          <p:cNvPr id="57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702C4-69D0-42E4-9856-B5626870316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Gill Sans MT" panose="020B0502020104020203" pitchFamily="34" charset="0"/>
                <a:cs typeface="+mj-cs"/>
              </a:rPr>
              <a:t>转发表 </a:t>
            </a:r>
            <a:r>
              <a:rPr lang="en-US" altLang="zh-CN" sz="3600" dirty="0">
                <a:latin typeface="Gill Sans MT" panose="020B0502020104020203" pitchFamily="34" charset="0"/>
              </a:rPr>
              <a:t>Switch forwarding table</a:t>
            </a:r>
            <a:endParaRPr lang="en-US" sz="3600" dirty="0"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>
                <a:solidFill>
                  <a:srgbClr val="CC0000"/>
                </a:solidFill>
                <a:latin typeface="Gill Sans MT" panose="020B0502020104020203" pitchFamily="34" charset="0"/>
                <a:cs typeface="+mn-cs"/>
              </a:rPr>
              <a:t>问</a:t>
            </a:r>
            <a:r>
              <a:rPr lang="zh-CN" alt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：</a:t>
            </a:r>
            <a:r>
              <a:rPr lang="zh-CN" altLang="en-US" sz="2800" dirty="0">
                <a:latin typeface="Gill Sans MT" panose="020B0502020104020203" pitchFamily="34" charset="0"/>
                <a:cs typeface="+mn-cs"/>
              </a:rPr>
              <a:t>交换机如何知道到达</a:t>
            </a:r>
            <a:r>
              <a:rPr lang="en-US" altLang="zh-CN" sz="2800" dirty="0">
                <a:latin typeface="Gill Sans MT" panose="020B0502020104020203" pitchFamily="34" charset="0"/>
                <a:cs typeface="+mn-cs"/>
              </a:rPr>
              <a:t>A’</a:t>
            </a:r>
            <a:r>
              <a:rPr lang="zh-CN" altLang="en-US" sz="2800" dirty="0">
                <a:latin typeface="Gill Sans MT" panose="020B0502020104020203" pitchFamily="34" charset="0"/>
                <a:cs typeface="+mn-cs"/>
              </a:rPr>
              <a:t>主机的数据包应该从</a:t>
            </a:r>
            <a:r>
              <a:rPr lang="en-US" altLang="zh-CN" sz="2800" dirty="0">
                <a:latin typeface="Gill Sans MT" panose="020B0502020104020203" pitchFamily="34" charset="0"/>
                <a:cs typeface="+mn-cs"/>
              </a:rPr>
              <a:t>4</a:t>
            </a:r>
            <a:r>
              <a:rPr lang="zh-CN" altLang="en-US" sz="2800" dirty="0">
                <a:latin typeface="Gill Sans MT" panose="020B0502020104020203" pitchFamily="34" charset="0"/>
                <a:cs typeface="+mn-cs"/>
              </a:rPr>
              <a:t>号口发出，</a:t>
            </a:r>
            <a:r>
              <a:rPr lang="en-US" altLang="zh-CN" sz="2800" dirty="0">
                <a:latin typeface="Gill Sans MT" panose="020B0502020104020203" pitchFamily="34" charset="0"/>
                <a:cs typeface="+mn-cs"/>
              </a:rPr>
              <a:t>B’</a:t>
            </a:r>
            <a:r>
              <a:rPr lang="zh-CN" altLang="en-US" sz="2800" dirty="0">
                <a:latin typeface="Gill Sans MT" panose="020B0502020104020203" pitchFamily="34" charset="0"/>
                <a:cs typeface="+mn-cs"/>
              </a:rPr>
              <a:t>的数据应该从</a:t>
            </a:r>
            <a:r>
              <a:rPr lang="en-US" altLang="zh-CN" sz="2800" dirty="0">
                <a:latin typeface="Gill Sans MT" panose="020B0502020104020203" pitchFamily="34" charset="0"/>
                <a:cs typeface="+mn-cs"/>
              </a:rPr>
              <a:t>5</a:t>
            </a:r>
            <a:r>
              <a:rPr lang="zh-CN" altLang="en-US" sz="2800" dirty="0">
                <a:latin typeface="Gill Sans MT" panose="020B0502020104020203" pitchFamily="34" charset="0"/>
                <a:cs typeface="+mn-cs"/>
              </a:rPr>
              <a:t>号口发出呢</a:t>
            </a:r>
            <a:r>
              <a:rPr lang="en-US" sz="2800" dirty="0">
                <a:latin typeface="Gill Sans MT" panose="020B0502020104020203" pitchFamily="34" charset="0"/>
                <a:cs typeface="+mn-cs"/>
              </a:rPr>
              <a:t>?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98476" y="3573016"/>
            <a:ext cx="4878387" cy="21320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charset="0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olidFill>
                  <a:srgbClr val="CC0000"/>
                </a:solidFill>
                <a:latin typeface="Gill Sans MT" panose="020B0502020104020203" pitchFamily="34" charset="0"/>
              </a:rPr>
              <a:t>答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0"/>
              </a:rPr>
              <a:t>:  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依靠</a:t>
            </a:r>
            <a:r>
              <a:rPr lang="en-US" sz="24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转发表</a:t>
            </a:r>
            <a:r>
              <a:rPr lang="zh-CN" altLang="en-US" sz="24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其中记录了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主机的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地址，对应的交换机端口和时间戳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看起来就像</a:t>
            </a:r>
            <a:r>
              <a:rPr 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24643" y="5727750"/>
            <a:ext cx="8197510" cy="14795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charset="0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panose="05000000000000000000" charset="0"/>
              <a:buNone/>
              <a:defRPr/>
            </a:pPr>
            <a:r>
              <a:rPr lang="en-US" dirty="0" err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那转发表的记录是如何产生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、维护的呢？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和路由协议一样吗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" name="Group 1"/>
          <p:cNvGrpSpPr/>
          <p:nvPr/>
        </p:nvGrpSpPr>
        <p:grpSpPr bwMode="auto">
          <a:xfrm>
            <a:off x="5106988" y="1425575"/>
            <a:ext cx="3660775" cy="3443585"/>
            <a:chOff x="5106576" y="1425893"/>
            <a:chExt cx="3661504" cy="4282976"/>
          </a:xfrm>
        </p:grpSpPr>
        <p:sp>
          <p:nvSpPr>
            <p:cNvPr id="64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1,2,3,4,5,6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i="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grpSp>
          <p:nvGrpSpPr>
            <p:cNvPr id="66" name="Group 34"/>
            <p:cNvGrpSpPr/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7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6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74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i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80" name="Group 45"/>
              <p:cNvGrpSpPr/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115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" name="Group 49"/>
                <p:cNvGrpSpPr/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1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8" name="Freeform 51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1" name="Group 46"/>
              <p:cNvGrpSpPr/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11" name="Group 44"/>
                <p:cNvGrpSpPr/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1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4" name="Freeform 46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2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84" name="Group 44"/>
              <p:cNvGrpSpPr/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0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49"/>
              <p:cNvGrpSpPr/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105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6" name="Group 44"/>
                <p:cNvGrpSpPr/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0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8" name="Freeform 46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86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grpSp>
            <p:nvGrpSpPr>
              <p:cNvPr id="87" name="Group 51"/>
              <p:cNvGrpSpPr/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101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" name="Group 49"/>
                <p:cNvGrpSpPr/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03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4" name="Freeform 51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oup 52"/>
              <p:cNvGrpSpPr/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7" name="Group 44"/>
                <p:cNvGrpSpPr/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9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0" name="Freeform 46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98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2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3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4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5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6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sp>
        <p:nvSpPr>
          <p:cNvPr id="119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702C4-69D0-42E4-9856-B5626870316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6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 dirty="0"/>
              <a:t>自学习</a:t>
            </a:r>
            <a:r>
              <a:rPr lang="en-US" altLang="zh-CN" dirty="0"/>
              <a:t> Self Learning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8313" y="1412875"/>
            <a:ext cx="4619625" cy="3659188"/>
          </a:xfrm>
        </p:spPr>
        <p:txBody>
          <a:bodyPr>
            <a:noAutofit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/>
              <a:t>每个交换机有一张交换表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/>
              <a:t>交换表中的表项为</a:t>
            </a: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(MAC Address, Interface, Time Stamp)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/>
              <a:t>旧的表记录将被丢掉</a:t>
            </a:r>
            <a:r>
              <a:rPr lang="en-US" altLang="zh-CN" sz="1800" dirty="0"/>
              <a:t>(TTL </a:t>
            </a:r>
            <a:r>
              <a:rPr lang="zh-CN" altLang="en-US" sz="1800" dirty="0"/>
              <a:t>可以到 </a:t>
            </a:r>
            <a:r>
              <a:rPr lang="en-US" altLang="zh-CN" sz="1800" dirty="0"/>
              <a:t>60min)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交换机</a:t>
            </a:r>
            <a:r>
              <a:rPr lang="zh-CN" altLang="en-US" sz="2000" dirty="0">
                <a:solidFill>
                  <a:srgbClr val="FF0000"/>
                </a:solidFill>
              </a:rPr>
              <a:t>学习</a:t>
            </a:r>
            <a:r>
              <a:rPr lang="zh-CN" altLang="en-US" sz="2000" dirty="0"/>
              <a:t>哪个主机可以经过哪个接口而抵达</a:t>
            </a:r>
            <a:endParaRPr lang="en-US" altLang="zh-CN" sz="2000" dirty="0"/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/>
              <a:t>当收到帧时，交换机记录发送者的位置</a:t>
            </a:r>
            <a:r>
              <a:rPr lang="en-US" altLang="zh-CN" sz="1800" dirty="0"/>
              <a:t>: incoming LAN segment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/>
              <a:t>在转发表中记录下</a:t>
            </a:r>
            <a:r>
              <a:rPr lang="en-US" altLang="zh-CN" sz="1800" dirty="0"/>
              <a:t>”</a:t>
            </a:r>
            <a:r>
              <a:rPr lang="zh-CN" altLang="en-US" sz="1800" dirty="0"/>
              <a:t>发送者</a:t>
            </a:r>
            <a:r>
              <a:rPr lang="en-US" altLang="zh-CN" sz="1800" dirty="0"/>
              <a:t>/</a:t>
            </a:r>
            <a:r>
              <a:rPr lang="zh-CN" altLang="en-US" sz="1800" dirty="0"/>
              <a:t>位置</a:t>
            </a:r>
            <a:r>
              <a:rPr lang="en-US" altLang="zh-CN" sz="1800" dirty="0"/>
              <a:t>”</a:t>
            </a:r>
            <a:r>
              <a:rPr lang="zh-CN" altLang="en-US" sz="1800" dirty="0"/>
              <a:t>对</a:t>
            </a:r>
            <a:endParaRPr lang="en-US" altLang="zh-CN" sz="1800" dirty="0"/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8F3BF5-01CB-4BB8-B2BB-16A259F6B4C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1" name="Group 34"/>
          <p:cNvGrpSpPr/>
          <p:nvPr/>
        </p:nvGrpSpPr>
        <p:grpSpPr bwMode="auto">
          <a:xfrm>
            <a:off x="5106988" y="1425575"/>
            <a:ext cx="3660775" cy="2894729"/>
            <a:chOff x="731524" y="1819788"/>
            <a:chExt cx="3661504" cy="3600334"/>
          </a:xfrm>
        </p:grpSpPr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2371738" y="5050277"/>
              <a:ext cx="371549" cy="3698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i="0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3988134" y="2419849"/>
              <a:ext cx="338205" cy="368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5" name="Text Box 26"/>
            <p:cNvSpPr txBox="1">
              <a:spLocks noChangeArrowheads="1"/>
            </p:cNvSpPr>
            <p:nvPr/>
          </p:nvSpPr>
          <p:spPr bwMode="auto">
            <a:xfrm>
              <a:off x="995101" y="4188283"/>
              <a:ext cx="390603" cy="368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i="0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3740435" y="4188283"/>
              <a:ext cx="350908" cy="368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1123714" y="2465886"/>
              <a:ext cx="403305" cy="3682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i="0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>
              <a:off x="1687389" y="3165957"/>
              <a:ext cx="720869" cy="298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>
              <a:off x="2673423" y="2872277"/>
              <a:ext cx="0" cy="5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H="1">
              <a:off x="2863961" y="2996099"/>
              <a:ext cx="892353" cy="484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 flipV="1">
              <a:off x="2673423" y="3605685"/>
              <a:ext cx="12703" cy="709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2" name="Group 45"/>
            <p:cNvGrpSpPr/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1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7" y="4299441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17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1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3" name="Group 46"/>
            <p:cNvGrpSpPr/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12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1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34"/>
                <a:ext cx="126274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Rectangle 43"/>
            <p:cNvSpPr>
              <a:spLocks noChangeArrowheads="1"/>
            </p:cNvSpPr>
            <p:nvPr/>
          </p:nvSpPr>
          <p:spPr bwMode="auto">
            <a:xfrm>
              <a:off x="2614674" y="2705593"/>
              <a:ext cx="109559" cy="16509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5" name="Group 44"/>
            <p:cNvGrpSpPr/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6" name="Group 49"/>
            <p:cNvGrpSpPr/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06" name="Rectangle 43"/>
              <p:cNvSpPr>
                <a:spLocks noChangeArrowheads="1"/>
              </p:cNvSpPr>
              <p:nvPr/>
            </p:nvSpPr>
            <p:spPr bwMode="auto">
              <a:xfrm>
                <a:off x="8630957" y="3320624"/>
                <a:ext cx="111147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07" name="Group 44"/>
              <p:cNvGrpSpPr/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0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9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87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66"/>
              <a:ext cx="603370" cy="341304"/>
            </a:xfrm>
            <a:prstGeom prst="rect">
              <a:avLst/>
            </a:prstGeom>
            <a:noFill/>
            <a:ln>
              <a:noFill/>
            </a:ln>
            <a:effectLst/>
          </p:spPr>
        </p:pic>
        <p:grpSp>
          <p:nvGrpSpPr>
            <p:cNvPr id="88" name="Group 51"/>
            <p:cNvGrpSpPr/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0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69"/>
                <a:ext cx="110314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03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04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5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9" name="Group 52"/>
            <p:cNvGrpSpPr/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8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0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1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75"/>
                <a:ext cx="128105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V="1">
              <a:off x="1660396" y="3600922"/>
              <a:ext cx="744686" cy="450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H="1" flipV="1">
              <a:off x="2968756" y="3545361"/>
              <a:ext cx="646242" cy="338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" name="Text Box 35"/>
            <p:cNvSpPr txBox="1">
              <a:spLocks noChangeArrowheads="1"/>
            </p:cNvSpPr>
            <p:nvPr/>
          </p:nvSpPr>
          <p:spPr bwMode="auto">
            <a:xfrm>
              <a:off x="2401907" y="3026260"/>
              <a:ext cx="312799" cy="3698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3" name="Text Box 36"/>
            <p:cNvSpPr txBox="1">
              <a:spLocks noChangeArrowheads="1"/>
            </p:cNvSpPr>
            <p:nvPr/>
          </p:nvSpPr>
          <p:spPr bwMode="auto">
            <a:xfrm>
              <a:off x="2903656" y="3051660"/>
              <a:ext cx="323914" cy="366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3125951" y="3710457"/>
              <a:ext cx="322326" cy="3667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5" name="Text Box 38"/>
            <p:cNvSpPr txBox="1">
              <a:spLocks noChangeArrowheads="1"/>
            </p:cNvSpPr>
            <p:nvPr/>
          </p:nvSpPr>
          <p:spPr bwMode="auto">
            <a:xfrm>
              <a:off x="2640079" y="3654896"/>
              <a:ext cx="323914" cy="366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6" name="Text Box 39"/>
            <p:cNvSpPr txBox="1">
              <a:spLocks noChangeArrowheads="1"/>
            </p:cNvSpPr>
            <p:nvPr/>
          </p:nvSpPr>
          <p:spPr bwMode="auto">
            <a:xfrm>
              <a:off x="2070052" y="3704108"/>
              <a:ext cx="323914" cy="3667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7" name="Text Box 40"/>
            <p:cNvSpPr txBox="1">
              <a:spLocks noChangeArrowheads="1"/>
            </p:cNvSpPr>
            <p:nvPr/>
          </p:nvSpPr>
          <p:spPr bwMode="auto">
            <a:xfrm>
              <a:off x="2039884" y="3080234"/>
              <a:ext cx="319151" cy="3698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120" name="Group 36"/>
          <p:cNvGrpSpPr/>
          <p:nvPr/>
        </p:nvGrpSpPr>
        <p:grpSpPr bwMode="auto">
          <a:xfrm>
            <a:off x="7497825" y="1344143"/>
            <a:ext cx="1428750" cy="369887"/>
            <a:chOff x="1750" y="3514"/>
            <a:chExt cx="900" cy="233"/>
          </a:xfrm>
        </p:grpSpPr>
        <p:sp>
          <p:nvSpPr>
            <p:cNvPr id="12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5" name="Group 41"/>
          <p:cNvGrpSpPr/>
          <p:nvPr/>
        </p:nvGrpSpPr>
        <p:grpSpPr bwMode="auto">
          <a:xfrm>
            <a:off x="7662072" y="605420"/>
            <a:ext cx="1341438" cy="714375"/>
            <a:chOff x="4406" y="331"/>
            <a:chExt cx="845" cy="450"/>
          </a:xfrm>
        </p:grpSpPr>
        <p:sp>
          <p:nvSpPr>
            <p:cNvPr id="126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7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8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397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zh-CN" altLang="en-US" sz="1600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源</a:t>
              </a:r>
              <a:r>
                <a:rPr lang="en-US" sz="1600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</a:t>
              </a:r>
            </a:p>
          </p:txBody>
        </p:sp>
        <p:sp>
          <p:nvSpPr>
            <p:cNvPr id="129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zh-CN" altLang="en-US" sz="1600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目的</a:t>
              </a:r>
              <a:r>
                <a:rPr lang="en-US" sz="1600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0712" y="4637092"/>
            <a:ext cx="3017838" cy="1444625"/>
            <a:chOff x="5700712" y="4637092"/>
            <a:chExt cx="3017838" cy="1444625"/>
          </a:xfrm>
        </p:grpSpPr>
        <p:grpSp>
          <p:nvGrpSpPr>
            <p:cNvPr id="130" name="Group 47"/>
            <p:cNvGrpSpPr/>
            <p:nvPr/>
          </p:nvGrpSpPr>
          <p:grpSpPr bwMode="auto">
            <a:xfrm>
              <a:off x="5700712" y="4637092"/>
              <a:ext cx="3017838" cy="1444625"/>
              <a:chOff x="3441" y="3154"/>
              <a:chExt cx="1901" cy="910"/>
            </a:xfrm>
          </p:grpSpPr>
          <p:sp>
            <p:nvSpPr>
              <p:cNvPr id="131" name="Rectangle 43"/>
              <p:cNvSpPr>
                <a:spLocks noChangeArrowheads="1"/>
              </p:cNvSpPr>
              <p:nvPr/>
            </p:nvSpPr>
            <p:spPr bwMode="auto">
              <a:xfrm>
                <a:off x="3449" y="3154"/>
                <a:ext cx="1893" cy="90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 Box 42"/>
              <p:cNvSpPr txBox="1">
                <a:spLocks noChangeArrowheads="1"/>
              </p:cNvSpPr>
              <p:nvPr/>
            </p:nvSpPr>
            <p:spPr bwMode="auto">
              <a:xfrm>
                <a:off x="3441" y="3175"/>
                <a:ext cx="1867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MAC addr   interface    TTL</a:t>
                </a:r>
              </a:p>
            </p:txBody>
          </p:sp>
          <p:sp>
            <p:nvSpPr>
              <p:cNvPr id="133" name="Line 44"/>
              <p:cNvSpPr>
                <a:spLocks noChangeShapeType="1"/>
              </p:cNvSpPr>
              <p:nvPr/>
            </p:nvSpPr>
            <p:spPr bwMode="auto">
              <a:xfrm>
                <a:off x="4226" y="3154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4" name="Line 45"/>
              <p:cNvSpPr>
                <a:spLocks noChangeShapeType="1"/>
              </p:cNvSpPr>
              <p:nvPr/>
            </p:nvSpPr>
            <p:spPr bwMode="auto">
              <a:xfrm>
                <a:off x="4963" y="3157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5" name="Line 46"/>
              <p:cNvSpPr>
                <a:spLocks noChangeShapeType="1"/>
              </p:cNvSpPr>
              <p:nvPr/>
            </p:nvSpPr>
            <p:spPr bwMode="auto">
              <a:xfrm>
                <a:off x="3452" y="3397"/>
                <a:ext cx="18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36" name="Group 53"/>
            <p:cNvGrpSpPr/>
            <p:nvPr/>
          </p:nvGrpSpPr>
          <p:grpSpPr bwMode="auto">
            <a:xfrm>
              <a:off x="6057003" y="5210305"/>
              <a:ext cx="2471738" cy="376237"/>
              <a:chOff x="2376" y="3383"/>
              <a:chExt cx="1557" cy="237"/>
            </a:xfrm>
          </p:grpSpPr>
          <p:sp>
            <p:nvSpPr>
              <p:cNvPr id="137" name="Text Box 49"/>
              <p:cNvSpPr txBox="1">
                <a:spLocks noChangeArrowheads="1"/>
              </p:cNvSpPr>
              <p:nvPr/>
            </p:nvSpPr>
            <p:spPr bwMode="auto">
              <a:xfrm>
                <a:off x="2376" y="338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8" name="Text Box 50"/>
              <p:cNvSpPr txBox="1">
                <a:spLocks noChangeArrowheads="1"/>
              </p:cNvSpPr>
              <p:nvPr/>
            </p:nvSpPr>
            <p:spPr bwMode="auto">
              <a:xfrm>
                <a:off x="3133" y="338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39" name="Text Box 51"/>
              <p:cNvSpPr txBox="1">
                <a:spLocks noChangeArrowheads="1"/>
              </p:cNvSpPr>
              <p:nvPr/>
            </p:nvSpPr>
            <p:spPr bwMode="auto">
              <a:xfrm>
                <a:off x="3655" y="3383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</a:t>
                </a:r>
              </a:p>
            </p:txBody>
          </p:sp>
        </p:grpSp>
      </p:grpSp>
      <p:sp>
        <p:nvSpPr>
          <p:cNvPr id="141" name="Line 37"/>
          <p:cNvSpPr>
            <a:spLocks noChangeShapeType="1"/>
          </p:cNvSpPr>
          <p:nvPr/>
        </p:nvSpPr>
        <p:spPr bwMode="auto">
          <a:xfrm>
            <a:off x="6441732" y="5416328"/>
            <a:ext cx="301072" cy="822320"/>
          </a:xfrm>
          <a:prstGeom prst="line">
            <a:avLst/>
          </a:prstGeom>
          <a:noFill/>
          <a:ln w="9525">
            <a:solidFill>
              <a:srgbClr val="F3070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8319" y="6237973"/>
            <a:ext cx="233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学习到源（发送者）的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</a:t>
            </a:r>
          </a:p>
        </p:txBody>
      </p:sp>
      <p:sp>
        <p:nvSpPr>
          <p:cNvPr id="14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10694 0.11481 L -0.10694 0.24328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8625" y="357188"/>
            <a:ext cx="7772400" cy="983580"/>
          </a:xfrm>
        </p:spPr>
        <p:txBody>
          <a:bodyPr/>
          <a:lstStyle/>
          <a:p>
            <a:r>
              <a:rPr lang="zh-CN" altLang="en-US" dirty="0"/>
              <a:t>过滤 </a:t>
            </a:r>
            <a:r>
              <a:rPr lang="en-US" altLang="zh-CN" dirty="0"/>
              <a:t>Filtering/ </a:t>
            </a:r>
            <a:r>
              <a:rPr lang="zh-CN" altLang="en-US" dirty="0"/>
              <a:t>转发 </a:t>
            </a:r>
            <a:r>
              <a:rPr lang="en-US" altLang="zh-CN" dirty="0"/>
              <a:t>Forwarding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30238" y="1571625"/>
            <a:ext cx="8201025" cy="3748088"/>
          </a:xfrm>
        </p:spPr>
        <p:txBody>
          <a:bodyPr>
            <a:noAutofit/>
          </a:bodyPr>
          <a:lstStyle/>
          <a:p>
            <a:pPr>
              <a:buFont typeface="ZapfDingbats"/>
              <a:buNone/>
            </a:pPr>
            <a:r>
              <a:rPr lang="zh-CN" altLang="en-US" sz="2400" u="sng" dirty="0">
                <a:solidFill>
                  <a:srgbClr val="FF0000"/>
                </a:solidFill>
              </a:rPr>
              <a:t>当交换机接收到一帧 </a:t>
            </a:r>
            <a:r>
              <a:rPr lang="en-US" altLang="zh-CN" sz="2400" u="sng" dirty="0">
                <a:solidFill>
                  <a:srgbClr val="FF0000"/>
                </a:solidFill>
              </a:rPr>
              <a:t>:</a:t>
            </a:r>
          </a:p>
          <a:p>
            <a:pPr>
              <a:buFont typeface="ZapfDingbats"/>
              <a:buNone/>
            </a:pPr>
            <a:r>
              <a:rPr lang="en-US" altLang="zh-CN" sz="2400" dirty="0"/>
              <a:t>index switch table using MAC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 address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buFont typeface="ZapfDingbats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if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entry found for destination</a:t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70C0"/>
                </a:solidFill>
              </a:rPr>
              <a:t>then{</a:t>
            </a:r>
          </a:p>
          <a:p>
            <a:pPr>
              <a:buFont typeface="ZapfDingbats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  </a:t>
            </a:r>
            <a:r>
              <a:rPr lang="en-US" altLang="zh-CN" sz="2400" b="1" dirty="0">
                <a:solidFill>
                  <a:srgbClr val="0070C0"/>
                </a:solidFill>
              </a:rPr>
              <a:t>if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 on segment from which frame arrived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then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drop the frame</a:t>
            </a:r>
          </a:p>
          <a:p>
            <a:pPr>
              <a:buFont typeface="ZapfDingbats"/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forward the frame to the interface indicated</a:t>
            </a:r>
          </a:p>
          <a:p>
            <a:pPr>
              <a:buFont typeface="ZapfDingbats"/>
              <a:buNone/>
            </a:pPr>
            <a:r>
              <a:rPr lang="en-US" altLang="zh-CN" sz="2400" dirty="0"/>
              <a:t>     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 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buFont typeface="ZapfDingbats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>
                <a:solidFill>
                  <a:srgbClr val="0070C0"/>
                </a:solidFill>
              </a:rPr>
              <a:t>else</a:t>
            </a:r>
            <a:r>
              <a:rPr lang="en-US" altLang="zh-CN" sz="2400" dirty="0"/>
              <a:t> flood</a:t>
            </a:r>
            <a:endParaRPr lang="en-US" altLang="zh-CN" sz="2800" dirty="0"/>
          </a:p>
          <a:p>
            <a:pPr lvl="3">
              <a:buFontTx/>
              <a:buNone/>
            </a:pPr>
            <a:r>
              <a:rPr lang="en-US" altLang="zh-CN" dirty="0"/>
              <a:t>  </a:t>
            </a:r>
          </a:p>
        </p:txBody>
      </p:sp>
      <p:sp>
        <p:nvSpPr>
          <p:cNvPr id="41991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9B8973-4005-4126-939B-FC412C8AA17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189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91301" y="5429250"/>
            <a:ext cx="5109091" cy="4616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向除帧达到接口之外的所有接口转发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1893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2428875" y="5357813"/>
            <a:ext cx="525463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68307" y="2823319"/>
            <a:ext cx="6340197" cy="4616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如果目的帧在交换表中且在同一接口，则丢弃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336259" y="3068961"/>
            <a:ext cx="432048" cy="288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60530" y="4479503"/>
            <a:ext cx="6647974" cy="4616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如果目的帧属交换表另一接口，则转发至该接口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1940223" y="4408066"/>
            <a:ext cx="525463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0063" y="428625"/>
            <a:ext cx="7772400" cy="785813"/>
          </a:xfrm>
        </p:spPr>
        <p:txBody>
          <a:bodyPr/>
          <a:lstStyle/>
          <a:p>
            <a:r>
              <a:rPr lang="zh-CN" altLang="en-US"/>
              <a:t>交换机的例子</a:t>
            </a:r>
            <a:endParaRPr lang="en-US" altLang="zh-CN" sz="4400"/>
          </a:p>
        </p:txBody>
      </p:sp>
      <p:sp>
        <p:nvSpPr>
          <p:cNvPr id="6197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3CC3F1-3B13-4965-BF46-5A2F77E079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3" name="Group 36"/>
          <p:cNvGrpSpPr/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4" name="Group 47"/>
            <p:cNvGrpSpPr/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09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1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1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5" name="Group 48"/>
            <p:cNvGrpSpPr/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04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0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5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7" name="Group 44"/>
            <p:cNvGrpSpPr/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8" name="Group 51"/>
            <p:cNvGrpSpPr/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8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99" name="Group 44"/>
              <p:cNvGrpSpPr/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0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1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grpSp>
          <p:nvGrpSpPr>
            <p:cNvPr id="80" name="Group 53"/>
            <p:cNvGrpSpPr/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9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95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1" name="Group 54"/>
            <p:cNvGrpSpPr/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0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3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6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9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113" name="Group 32"/>
          <p:cNvGrpSpPr/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114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8" name="Group 37"/>
          <p:cNvGrpSpPr/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119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A</a:t>
              </a:r>
            </a:p>
          </p:txBody>
        </p:sp>
        <p:sp>
          <p:nvSpPr>
            <p:cNvPr id="122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42"/>
          <p:cNvGrpSpPr/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124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 addr   interface    TTL</a:t>
              </a:r>
            </a:p>
          </p:txBody>
        </p:sp>
        <p:sp>
          <p:nvSpPr>
            <p:cNvPr id="126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7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8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9" name="Text Box 48"/>
          <p:cNvSpPr txBox="1">
            <a:spLocks noChangeArrowheads="1"/>
          </p:cNvSpPr>
          <p:nvPr/>
        </p:nvSpPr>
        <p:spPr bwMode="auto">
          <a:xfrm>
            <a:off x="6656904" y="5326063"/>
            <a:ext cx="133882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转发表</a:t>
            </a:r>
            <a:endParaRPr 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初始为空</a:t>
            </a:r>
            <a:r>
              <a:rPr 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30" name="Group 49"/>
          <p:cNvGrpSpPr/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131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32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3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grpSp>
        <p:nvGrpSpPr>
          <p:cNvPr id="134" name="Group 59"/>
          <p:cNvGrpSpPr/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135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" name="Group 64"/>
          <p:cNvGrpSpPr/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140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3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4" name="Group 69"/>
          <p:cNvGrpSpPr/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145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8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9" name="Group 74"/>
          <p:cNvGrpSpPr/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150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3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54" name="Group 79"/>
          <p:cNvGrpSpPr/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155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8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59" name="Rectangle 84"/>
          <p:cNvSpPr txBox="1">
            <a:spLocks noChangeArrowheads="1"/>
          </p:cNvSpPr>
          <p:nvPr/>
        </p:nvSpPr>
        <p:spPr>
          <a:xfrm>
            <a:off x="315635" y="1514151"/>
            <a:ext cx="4168693" cy="944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10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此时目的地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的表项未知</a:t>
            </a:r>
            <a:r>
              <a:rPr 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60" name="Text Box 86"/>
          <p:cNvSpPr txBox="1">
            <a:spLocks noChangeArrowheads="1"/>
          </p:cNvSpPr>
          <p:nvPr/>
        </p:nvSpPr>
        <p:spPr bwMode="auto">
          <a:xfrm>
            <a:off x="1331640" y="2052708"/>
            <a:ext cx="141577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400" b="1" i="0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广播转发</a:t>
            </a:r>
            <a:endParaRPr lang="en-US" sz="2400" b="1" i="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1" name="Group 92"/>
          <p:cNvGrpSpPr/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162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</a:t>
              </a:r>
            </a:p>
          </p:txBody>
        </p:sp>
        <p:sp>
          <p:nvSpPr>
            <p:cNvPr id="164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278209" y="2865301"/>
            <a:ext cx="3954067" cy="9445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  <a:r>
              <a:rPr lang="en-US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目的地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的表项已知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目的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对应的端口号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67" name="Group 94"/>
          <p:cNvGrpSpPr/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168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70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sp>
        <p:nvSpPr>
          <p:cNvPr id="171" name="Rectangle 98"/>
          <p:cNvSpPr>
            <a:spLocks noChangeArrowheads="1"/>
          </p:cNvSpPr>
          <p:nvPr/>
        </p:nvSpPr>
        <p:spPr bwMode="auto">
          <a:xfrm>
            <a:off x="390242" y="3939790"/>
            <a:ext cx="4312727" cy="9395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lang="en-US" sz="2400" b="1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有选择性的送往一个端口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endParaRPr lang="en-US" sz="24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2022</a:t>
            </a:r>
            <a:r>
              <a:rPr lang="zh-CN" altLang="en-US"/>
              <a:t>秋 </a:t>
            </a:r>
            <a:r>
              <a:rPr lang="en-US" altLang="zh-CN"/>
              <a:t>W11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/>
      <p:bldP spid="159" grpId="0" build="p"/>
      <p:bldP spid="160" grpId="0" bldLvl="0" animBg="1"/>
      <p:bldP spid="166" grpId="0" build="p"/>
      <p:bldP spid="1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COMMONDATA" val="eyJoZGlkIjoiZTkxZjA3NzE3ODJlMjExNGUwNzc2NmEwMTYxYmE2YzAifQ=="/>
  <p:tag name="KSO_WPP_MARK_KEY" val="7eca373d-4ad1-4e60-98cc-f8f0dc6e972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T12b">
  <a:themeElements>
    <a:clrScheme name="KR0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NET12a</Template>
  <TotalTime>1409</TotalTime>
  <Words>4070</Words>
  <Application>Microsoft Macintosh PowerPoint</Application>
  <PresentationFormat>全屏显示(4:3)</PresentationFormat>
  <Paragraphs>868</Paragraphs>
  <Slides>47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7" baseType="lpstr">
      <vt:lpstr>仿宋</vt:lpstr>
      <vt:lpstr>黑体</vt:lpstr>
      <vt:lpstr>华文新魏</vt:lpstr>
      <vt:lpstr>楷体_GB2312</vt:lpstr>
      <vt:lpstr>宋体</vt:lpstr>
      <vt:lpstr>微软雅黑</vt:lpstr>
      <vt:lpstr>Arial Unicode MS</vt:lpstr>
      <vt:lpstr>맑은 고딕</vt:lpstr>
      <vt:lpstr>Songti SC</vt:lpstr>
      <vt:lpstr>ZapfDingbats</vt:lpstr>
      <vt:lpstr>Arial</vt:lpstr>
      <vt:lpstr>Arial Black</vt:lpstr>
      <vt:lpstr>Calibri</vt:lpstr>
      <vt:lpstr>Comic Sans MS</vt:lpstr>
      <vt:lpstr>Gill Sans MT</vt:lpstr>
      <vt:lpstr>Times New Roman</vt:lpstr>
      <vt:lpstr>Verdana</vt:lpstr>
      <vt:lpstr>Wingdings</vt:lpstr>
      <vt:lpstr>NET12b</vt:lpstr>
      <vt:lpstr>Clip</vt:lpstr>
      <vt:lpstr>PowerPoint 演示文稿</vt:lpstr>
      <vt:lpstr>期末考试说明</vt:lpstr>
      <vt:lpstr>用主干集线器 Backbone Hub 组网</vt:lpstr>
      <vt:lpstr>交换机 Switch</vt:lpstr>
      <vt:lpstr>交换机: 独享访问</vt:lpstr>
      <vt:lpstr>转发表 Switch forwarding table</vt:lpstr>
      <vt:lpstr>自学习 Self Learning</vt:lpstr>
      <vt:lpstr>过滤 Filtering/ 转发 Forwarding</vt:lpstr>
      <vt:lpstr>交换机的例子</vt:lpstr>
      <vt:lpstr>交换机: 网络流量的隔离</vt:lpstr>
      <vt:lpstr>More on Switches</vt:lpstr>
      <vt:lpstr>用交换机组网</vt:lpstr>
      <vt:lpstr>交换机与路由器  Switch vs. Router</vt:lpstr>
      <vt:lpstr>几种网络设备的比较</vt:lpstr>
      <vt:lpstr>提纲</vt:lpstr>
      <vt:lpstr>虚拟局域网（VLAN）：动机</vt:lpstr>
      <vt:lpstr>VLAN</vt:lpstr>
      <vt:lpstr>基于端口的VLAN</vt:lpstr>
      <vt:lpstr>VLANS spanning multiple switches</vt:lpstr>
      <vt:lpstr>PowerPoint 演示文稿</vt:lpstr>
      <vt:lpstr>提纲</vt:lpstr>
      <vt:lpstr>多协议标签交换Multiprotocol label switching (MPLS)</vt:lpstr>
      <vt:lpstr>支持MPLS 的路由</vt:lpstr>
      <vt:lpstr>MPLS vs IP</vt:lpstr>
      <vt:lpstr>MPLS vs IP</vt:lpstr>
      <vt:lpstr>MPLS 消息signaling</vt:lpstr>
      <vt:lpstr>MPLS 转发表</vt:lpstr>
      <vt:lpstr>提纲</vt:lpstr>
      <vt:lpstr>数据中心网络</vt:lpstr>
      <vt:lpstr>数据中心网络</vt:lpstr>
      <vt:lpstr>数据中心网络</vt:lpstr>
      <vt:lpstr>数据中心网络</vt:lpstr>
      <vt:lpstr>提纲</vt:lpstr>
      <vt:lpstr>综合回顾: web页面请求的历程</vt:lpstr>
      <vt:lpstr>综合回顾: web页面请求的历程</vt:lpstr>
      <vt:lpstr>综合回顾: web页面请求的历程</vt:lpstr>
      <vt:lpstr>综合回顾: web页面请求的历程</vt:lpstr>
      <vt:lpstr>综合回顾: web页面请求的历程</vt:lpstr>
      <vt:lpstr>综合回顾: web页面请求的历程</vt:lpstr>
      <vt:lpstr>综合回顾: web页面请求的历程</vt:lpstr>
      <vt:lpstr>综合回顾: web页面请求的历程</vt:lpstr>
      <vt:lpstr>第六章小结</vt:lpstr>
      <vt:lpstr>第六章小结</vt:lpstr>
      <vt:lpstr>计算机网络及应用 Computer Networks and Applications  第七章 无线与移动网络  无线链路特性; WLAN和CSMA/CA;蜂窝因特网接入;移动管理原理; 移动IP; 蜂窝网中的移动性 </vt:lpstr>
      <vt:lpstr>第七章  无线和移动网络</vt:lpstr>
      <vt:lpstr>无线链路的特性</vt:lpstr>
      <vt:lpstr>无线链路的特性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cp</dc:creator>
  <cp:lastModifiedBy>Qing-Shan Jia</cp:lastModifiedBy>
  <cp:revision>946</cp:revision>
  <dcterms:created xsi:type="dcterms:W3CDTF">2004-07-05T13:20:00Z</dcterms:created>
  <dcterms:modified xsi:type="dcterms:W3CDTF">2022-11-28T04:16:56Z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304CD06A5B0241C8BBC4206FAAE6E057</vt:lpwstr>
  </property>
  <property fmtid="{D5CDD505-2E9C-101B-9397-08002B2CF9AE}" pid="3" name="KSOProductBuildVer">
    <vt:lpwstr>2052-11.1.0.12763</vt:lpwstr>
  </property>
</Properties>
</file>